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68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4" autoAdjust="0"/>
    <p:restoredTop sz="73535" autoAdjust="0"/>
  </p:normalViewPr>
  <p:slideViewPr>
    <p:cSldViewPr snapToGrid="0" snapToObjects="1">
      <p:cViewPr varScale="1">
        <p:scale>
          <a:sx n="76" d="100"/>
          <a:sy n="76" d="100"/>
        </p:scale>
        <p:origin x="1476" y="7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vous présentons la nouvelle m</a:t>
            </a:r>
            <a:r>
              <a:rPr lang="fr-FR" baseline="0" dirty="0">
                <a:cs typeface="Calibri"/>
              </a:rPr>
              <a:t>arque Lions International aux Lions et au monde. Cette brève présentation aidera à comprendre ce qu'est la marque et ce qu'elle signifie pour les Lions.</a:t>
            </a:r>
          </a:p>
          <a:p>
            <a:endParaRPr lang="en-US" baseline="0" dirty="0">
              <a:cs typeface="Calibri"/>
            </a:endParaRPr>
          </a:p>
          <a:p>
            <a:r>
              <a:rPr lang="fr-FR" baseline="0" dirty="0">
                <a:cs typeface="Calibri"/>
              </a:rPr>
              <a:t>Commençons par une courte vidéo pour donner vie à la marque. </a:t>
            </a: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Non. Notre devise est </a:t>
            </a:r>
            <a:r>
              <a:rPr lang="fr-FR" i="1" dirty="0"/>
              <a:t>Nous servons</a:t>
            </a:r>
            <a:r>
              <a:rPr lang="fr-FR" dirty="0"/>
              <a:t> depuis 1954, et elle le restera. </a:t>
            </a:r>
          </a:p>
          <a:p>
            <a:endParaRPr lang="en-US" dirty="0"/>
          </a:p>
          <a:p>
            <a:r>
              <a:rPr lang="fr-FR" dirty="0"/>
              <a:t>Dans le cadre de la marque </a:t>
            </a:r>
            <a:r>
              <a:rPr lang="fr-FR" i="1" dirty="0"/>
              <a:t>Lions International</a:t>
            </a:r>
            <a:r>
              <a:rPr lang="fr-FR" dirty="0"/>
              <a:t>, nous introduisons cependant une nouvelle accroche : </a:t>
            </a:r>
            <a:r>
              <a:rPr lang="fr-FR" i="1" dirty="0"/>
              <a:t>Au service d’un monde de besoins.</a:t>
            </a:r>
            <a:r>
              <a:rPr lang="fr-FR" dirty="0"/>
              <a:t> </a:t>
            </a:r>
          </a:p>
          <a:p>
            <a:endParaRPr lang="en-US" dirty="0"/>
          </a:p>
          <a:p>
            <a:r>
              <a:rPr lang="fr-FR" dirty="0"/>
              <a:t>Cette accroche destinée au public indique de façon rapide ce que nous faisons. Elle ne remplacera pas </a:t>
            </a:r>
            <a:r>
              <a:rPr lang="fr-FR" i="1" dirty="0"/>
              <a:t>Nous servons</a:t>
            </a:r>
            <a:r>
              <a:rPr lang="fr-F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0" dirty="0">
                <a:ea typeface="ヒラギノ角ゴ Pro W3"/>
                <a:cs typeface="Calibri"/>
              </a:rPr>
              <a:t>Nous avons parlé du déploiement progressif de la marque. 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fr-FR" b="0" dirty="0">
                <a:ea typeface="ヒラギノ角ゴ Pro W3"/>
                <a:cs typeface="Calibri"/>
              </a:rPr>
              <a:t>Voici un aperçu du calendrier.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obtenir plus d'informations ou des ressources sur la nouvelle marque, visitez la page spéciale Lionsclubs.org/</a:t>
            </a:r>
            <a:r>
              <a:rPr lang="fr-FR" dirty="0" err="1"/>
              <a:t>our</a:t>
            </a:r>
            <a:r>
              <a:rPr lang="fr-FR" dirty="0"/>
              <a:t>-brand.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Vous pouvez également envoyer un e-mail à l’adresse indiquée sur la diapositive. (lionsbrand@lionsclubs.org) </a:t>
            </a:r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allons maintenant parler de la marque générique Lions International (ou marque </a:t>
            </a:r>
            <a:r>
              <a:rPr lang="fr-FR" i="1" dirty="0"/>
              <a:t>ombrelle</a:t>
            </a:r>
            <a:r>
              <a:rPr lang="fr-FR" dirty="0"/>
              <a:t>) et de son fonctionnement avec notre association et notre fondation.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 marque Lions International associe notre association et notre fondation sous une même marque générique (ou marque </a:t>
            </a:r>
            <a:r>
              <a:rPr lang="fr-FR" i="1" dirty="0"/>
              <a:t>ombrelle</a:t>
            </a:r>
            <a:r>
              <a:rPr lang="fr-FR" dirty="0"/>
              <a:t>) afin d’optimiser notre communication sur notre action commune et son impact. 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fr-FR" dirty="0"/>
              <a:t>Lorsque nous utilisons Lions International, nous parlons </a:t>
            </a:r>
            <a:r>
              <a:rPr lang="fr-FR" u="sng" dirty="0"/>
              <a:t>en même temps</a:t>
            </a:r>
            <a:r>
              <a:rPr lang="fr-FR" dirty="0"/>
              <a:t> du Lions Clubs International et de la Fondation du Lions Clubs International (LCIF).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Notre association et notre fondation resteront des organisations distinctes disposant d’organe de direction propre. Mais ensemble, nous formons le Lions International. 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nous aider à mieux comprendre la marque Lions International, voyons quelques questions fréquemment posées.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renforcer notre association et notre fondation, nous avions besoin d’une plus forte intégration des deux. </a:t>
            </a:r>
          </a:p>
          <a:p>
            <a:endParaRPr lang="en-US" dirty="0"/>
          </a:p>
          <a:p>
            <a:r>
              <a:rPr lang="fr-FR" dirty="0"/>
              <a:t>Un des moyens les plus visibles d’y parvenir est d’unifier les entités Lions Clubs International et Fondation du Lions Clubs International (LCIF)</a:t>
            </a:r>
            <a:br>
              <a:rPr lang="fr-FR" dirty="0"/>
            </a:br>
            <a:r>
              <a:rPr lang="fr-FR" dirty="0"/>
              <a:t>sous une seule marque générique (marque </a:t>
            </a:r>
            <a:r>
              <a:rPr lang="fr-FR" i="1" dirty="0"/>
              <a:t>ombrelle</a:t>
            </a:r>
            <a:r>
              <a:rPr lang="fr-FR" dirty="0"/>
              <a:t>), </a:t>
            </a:r>
            <a:r>
              <a:rPr lang="fr-FR" b="1" dirty="0"/>
              <a:t>Lions International</a:t>
            </a:r>
            <a:r>
              <a:rPr lang="fr-FR" dirty="0"/>
              <a:t>, et d’aligner nos causes pour montrer au monde notre unité dans notre mission de service.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lançons le nom Lions International comme marque générique unifiée pour représenter notre association et notre fondation. </a:t>
            </a:r>
          </a:p>
          <a:p>
            <a:r>
              <a:rPr lang="fr-FR" dirty="0"/>
              <a:t>Mais le nom des deux entités, qui continueront d’être juridiquement distinctes, restera inchangé. </a:t>
            </a:r>
          </a:p>
          <a:p>
            <a:endParaRPr lang="en-US" dirty="0"/>
          </a:p>
          <a:p>
            <a:r>
              <a:rPr lang="fr-FR" dirty="0"/>
              <a:t>Nous continuerons d’utiliser Lions Clubs International pour parler spécifiquement de l’association et Fondation du Lions Clubs International pour parler de notre fondation. </a:t>
            </a:r>
          </a:p>
          <a:p>
            <a:endParaRPr lang="en-US" dirty="0"/>
          </a:p>
          <a:p>
            <a:r>
              <a:rPr lang="fr-FR" dirty="0"/>
              <a:t>Évoquées ensemble, les deux entités seront désignées avec le nom </a:t>
            </a:r>
            <a:r>
              <a:rPr lang="fr-FR" i="1" dirty="0"/>
              <a:t>Lions International</a:t>
            </a:r>
            <a:r>
              <a:rPr lang="fr-FR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Il n'y a pas d'action immédiate à entreprendre, ni de date limite de mise à jour des publications, des documents et des articles tels que les badges nominatifs et les cartes de visite. </a:t>
            </a:r>
          </a:p>
          <a:p>
            <a:endParaRPr lang="en-US" dirty="0"/>
          </a:p>
          <a:p>
            <a:r>
              <a:rPr lang="fr-FR"/>
              <a:t>En fait, de nombreux supports n'auront pas besoin d'être mis à jour du tout, car l'emblème du Lions International ne change pas et les marques Lions Clubs International et Fondation du Lions Clubs International ne disparaissent pas. </a:t>
            </a:r>
          </a:p>
          <a:p>
            <a:endParaRPr lang="en-US" dirty="0"/>
          </a:p>
          <a:p>
            <a:r>
              <a:rPr lang="fr-FR"/>
              <a:t>Tout au long du déploiement, nous fournirons bien sûr des informations sur la marque et des conseils pour aider les Lions à s'aligner avec la nouvelle marque Lions International.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Non. Nous ne changerons pas l'emblème symbolique reconnaissable dans le monde entier. </a:t>
            </a:r>
          </a:p>
          <a:p>
            <a:endParaRPr lang="en-US" dirty="0"/>
          </a:p>
          <a:p>
            <a:r>
              <a:rPr lang="fr-FR" dirty="0"/>
              <a:t>Nous lançons un logo avec les mots </a:t>
            </a:r>
            <a:r>
              <a:rPr lang="fr-FR" i="1" dirty="0"/>
              <a:t>Lions International </a:t>
            </a:r>
            <a:r>
              <a:rPr lang="fr-FR" dirty="0"/>
              <a:t>sur l'emblème, et nous l’utiliserons dans le cadre du lancement de la marque </a:t>
            </a:r>
            <a:r>
              <a:rPr lang="fr-FR" i="1" dirty="0"/>
              <a:t>Lions International </a:t>
            </a:r>
            <a:r>
              <a:rPr lang="fr-F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fj2gPHJs9rg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754372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400">
                <a:latin typeface="Arial"/>
                <a:ea typeface="ヒラギノ角ゴ Pro W3"/>
                <a:cs typeface="Arial"/>
              </a:rPr>
              <a:t>Présentation de la marque </a:t>
            </a:r>
            <a:br>
              <a:rPr lang="fr-FR" sz="3400">
                <a:latin typeface="Arial"/>
                <a:ea typeface="ヒラギノ角ゴ Pro W3"/>
                <a:cs typeface="Arial"/>
              </a:rPr>
            </a:br>
            <a:endParaRPr lang="fr-FR" sz="3400">
              <a:latin typeface="Arial"/>
              <a:ea typeface="ヒラギノ角ゴ Pro W3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1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6" y="2071110"/>
            <a:ext cx="8731243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200" dirty="0">
                <a:solidFill>
                  <a:schemeClr val="bg1"/>
                </a:solidFill>
                <a:latin typeface="Helvetica Neue"/>
              </a:rPr>
              <a:t>Notre devise </a:t>
            </a:r>
            <a:r>
              <a:rPr lang="fr-FR" sz="5200" i="1" dirty="0">
                <a:solidFill>
                  <a:schemeClr val="bg1"/>
                </a:solidFill>
                <a:latin typeface="Helvetica Neue"/>
              </a:rPr>
              <a:t>Nous servons</a:t>
            </a:r>
            <a:r>
              <a:rPr lang="fr-FR" sz="5200" dirty="0">
                <a:solidFill>
                  <a:schemeClr val="bg1"/>
                </a:solidFill>
                <a:latin typeface="Helvetica Neue"/>
              </a:rPr>
              <a:t> change-t-elle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488782" y="1375063"/>
            <a:ext cx="932617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fr-FR" sz="4400" b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Calendrier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426742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574166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609600" indent="-609600"/>
            <a:r>
              <a:rPr lang="fr-FR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Année 1 : 2021-22</a:t>
            </a:r>
          </a:p>
          <a:p>
            <a:pPr marL="609600" indent="-609600" algn="ctr"/>
            <a:r>
              <a:rPr lang="fr-FR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Planification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370880" y="3728900"/>
            <a:ext cx="2676670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fr-FR" sz="1900" b="1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Année 2 : 2022-23</a:t>
            </a:r>
          </a:p>
          <a:p>
            <a:pPr marL="609600" indent="-609600" algn="ctr"/>
            <a:r>
              <a:rPr lang="fr-FR" sz="1500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Introduction et</a:t>
            </a:r>
          </a:p>
          <a:p>
            <a:pPr marL="609600" indent="-609600" algn="ctr"/>
            <a:r>
              <a:rPr lang="fr-FR" sz="1500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mise en œuvre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479109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fr-FR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Année 3 : 2023-24</a:t>
            </a:r>
          </a:p>
          <a:p>
            <a:pPr marL="609600" indent="-609600" algn="ctr"/>
            <a:r>
              <a:rPr lang="fr-FR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Début du déploiement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71844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fr-FR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Année 4 : 2024-25 </a:t>
            </a:r>
          </a:p>
          <a:p>
            <a:pPr marL="609600" indent="-609600" algn="ctr"/>
            <a:r>
              <a:rPr lang="fr-FR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Poursuite du déploiement</a:t>
            </a:r>
          </a:p>
          <a:p>
            <a:pPr marL="609600" indent="-609600" algn="ctr"/>
            <a:r>
              <a:rPr lang="fr-FR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à partir de l’année 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152287" y="2518235"/>
            <a:ext cx="999916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fr-FR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 déploiement de la marque générique Lions International se fera progressivement. 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974692" y="3493483"/>
            <a:ext cx="361636" cy="4616821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6313434" y="6058718"/>
            <a:ext cx="5916819" cy="361637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Important : </a:t>
            </a:r>
            <a:br>
              <a:rPr lang="fr-FR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fr-FR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 déploiement se fera progressivement. </a:t>
            </a:r>
            <a:r>
              <a:rPr lang="fr-FR" sz="16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3535045"/>
            <a:ext cx="4479820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fr-FR" sz="2400" b="1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Vous y trouverez :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fr-FR" sz="24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Renseignements sur l’évolution de la marque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fr-FR" sz="24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Ressources dont le guide de communication de la marque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fr-FR" sz="24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FAQ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fr-FR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fr-FR" sz="220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54846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156036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fr-FR">
                <a:latin typeface="Helvetica Neue"/>
              </a:rPr>
              <a:t>Page web Lions International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922420" y="2748420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fr-FR" sz="2600">
                <a:latin typeface="Helvetica Neue"/>
              </a:rPr>
              <a:t>Lionsclubs.org/our-brand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921520" y="6126455"/>
            <a:ext cx="8079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Pour toute question écrire à</a:t>
            </a:r>
          </a:p>
          <a:p>
            <a:r>
              <a:rPr lang="fr-FR" sz="2000" u="sng" dirty="0">
                <a:solidFill>
                  <a:srgbClr val="0070C0"/>
                </a:solidFill>
                <a:latin typeface="Arial"/>
                <a:ea typeface="ヒラギノ角ゴ Pro W3"/>
                <a:cs typeface="Arial"/>
              </a:rPr>
              <a:t>lionsbrand@lionsclubs.org</a:t>
            </a:r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217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Merci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99320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</a:rPr>
              <a:t>© 2023 Lions Clubs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" name="Online Media 1" title="Nous sommes Lions International. [FR]">
            <a:hlinkClick r:id="" action="ppaction://media"/>
            <a:extLst>
              <a:ext uri="{FF2B5EF4-FFF2-40B4-BE49-F238E27FC236}">
                <a16:creationId xmlns:a16="http://schemas.microsoft.com/office/drawing/2014/main" id="{DA579C86-BC0C-856F-64E9-50C3368BF9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9805" y="1244600"/>
            <a:ext cx="773239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822785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fr-F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La marque générique</a:t>
              </a:r>
              <a:br>
                <a:rPr lang="fr-F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fr-F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Lions International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fr-FR" sz="220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fr-FR" sz="220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59757" y="21538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19" y="1371189"/>
            <a:ext cx="5414585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fr-FR" dirty="0">
                <a:latin typeface="Helvetica Neue"/>
              </a:rPr>
              <a:t>Architecture de marque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1057193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Marque générique</a:t>
            </a:r>
            <a:br>
              <a:rPr lang="fr-FR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</a:br>
            <a:r>
              <a:rPr lang="fr-FR" sz="14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(marque </a:t>
            </a:r>
            <a:r>
              <a:rPr lang="fr-FR" sz="1400" i="1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ombrelle</a:t>
            </a:r>
            <a:r>
              <a:rPr lang="fr-FR" sz="14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)</a:t>
            </a:r>
            <a:br>
              <a:rPr lang="fr-FR" sz="1800" b="0" dirty="0"/>
            </a:br>
            <a:endParaRPr lang="fr-FR" sz="1800" b="0" dirty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1060253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Marques organisationnelles</a:t>
            </a:r>
            <a:br>
              <a:rPr lang="fr-FR" sz="1800" b="0"/>
            </a:br>
            <a:endParaRPr lang="fr-FR" sz="1800" b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fr-F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Vous avez des questions. </a:t>
              </a:r>
              <a:br>
                <a:rPr lang="fr-F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fr-FR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Nous avons les réponses.</a:t>
              </a:r>
            </a:p>
            <a:p>
              <a:endParaRPr lang="en-US" sz="4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endParaRPr>
            </a:p>
            <a:p>
              <a:r>
                <a:rPr lang="fr-FR" sz="4000" b="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5 questions les plus fréquemment posées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967024" y="2071110"/>
            <a:ext cx="1022497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200" dirty="0">
                <a:solidFill>
                  <a:schemeClr val="bg1"/>
                </a:solidFill>
                <a:latin typeface="Helvetica Neue"/>
              </a:rPr>
              <a:t>Pourquoi passons-nous</a:t>
            </a:r>
            <a:br>
              <a:rPr lang="fr-FR" sz="5200" dirty="0">
                <a:solidFill>
                  <a:schemeClr val="bg1"/>
                </a:solidFill>
                <a:latin typeface="Helvetica Neue"/>
              </a:rPr>
            </a:br>
            <a:r>
              <a:rPr lang="fr-FR" sz="5200" dirty="0">
                <a:solidFill>
                  <a:schemeClr val="bg1"/>
                </a:solidFill>
                <a:latin typeface="Helvetica Neue"/>
              </a:rPr>
              <a:t>à la nouvelle marque générique Lions International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62835" y="701988"/>
            <a:ext cx="8386412" cy="34127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200" dirty="0">
                <a:solidFill>
                  <a:schemeClr val="bg1"/>
                </a:solidFill>
                <a:latin typeface="Helvetica Neue"/>
              </a:rPr>
              <a:t>Si </a:t>
            </a:r>
            <a:r>
              <a:rPr lang="fr-FR" sz="5200" i="1" dirty="0">
                <a:solidFill>
                  <a:schemeClr val="bg1"/>
                </a:solidFill>
                <a:latin typeface="Helvetica Neue"/>
              </a:rPr>
              <a:t>Lions International</a:t>
            </a:r>
            <a:r>
              <a:rPr lang="fr-FR" sz="5200" dirty="0">
                <a:solidFill>
                  <a:schemeClr val="bg1"/>
                </a:solidFill>
                <a:latin typeface="Helvetica Neue"/>
              </a:rPr>
              <a:t> est notre marque générique, cela signifie-t-il que nous ne serons plus le Lions Clubs International et la Fondation du Lions Clubs International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81693" y="1162026"/>
            <a:ext cx="9526771" cy="46752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200" dirty="0">
                <a:solidFill>
                  <a:schemeClr val="bg1"/>
                </a:solidFill>
                <a:latin typeface="Helvetica Neue"/>
              </a:rPr>
              <a:t>Une date limite est-elle fixée pour mettre à jour les documents de club, de district et de district multiple avec la nouvelle marque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200" dirty="0">
                <a:solidFill>
                  <a:schemeClr val="bg1"/>
                </a:solidFill>
                <a:latin typeface="Helvetica Neue"/>
              </a:rPr>
              <a:t>L'emblème du</a:t>
            </a:r>
            <a:br>
              <a:rPr lang="fr-FR" sz="5200" dirty="0">
                <a:solidFill>
                  <a:schemeClr val="bg1"/>
                </a:solidFill>
                <a:latin typeface="Helvetica Neue"/>
              </a:rPr>
            </a:br>
            <a:r>
              <a:rPr lang="fr-FR" sz="5200" dirty="0">
                <a:solidFill>
                  <a:schemeClr val="bg1"/>
                </a:solidFill>
                <a:latin typeface="Helvetica Neue"/>
              </a:rPr>
              <a:t>Lions International change-t-il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819</Words>
  <Application>Microsoft Office PowerPoint</Application>
  <PresentationFormat>Widescreen</PresentationFormat>
  <Paragraphs>106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1364</cp:revision>
  <cp:lastPrinted>2019-06-19T16:24:35Z</cp:lastPrinted>
  <dcterms:created xsi:type="dcterms:W3CDTF">2018-11-12T16:45:52Z</dcterms:created>
  <dcterms:modified xsi:type="dcterms:W3CDTF">2023-03-28T18:46:48Z</dcterms:modified>
</cp:coreProperties>
</file>