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61" r:id="rId2"/>
  </p:sldMasterIdLst>
  <p:notesMasterIdLst>
    <p:notesMasterId r:id="rId16"/>
  </p:notesMasterIdLst>
  <p:sldIdLst>
    <p:sldId id="1444" r:id="rId3"/>
    <p:sldId id="1968" r:id="rId4"/>
    <p:sldId id="1976" r:id="rId5"/>
    <p:sldId id="1975" r:id="rId6"/>
    <p:sldId id="1981" r:id="rId7"/>
    <p:sldId id="1971" r:id="rId8"/>
    <p:sldId id="1980" r:id="rId9"/>
    <p:sldId id="1985" r:id="rId10"/>
    <p:sldId id="1977" r:id="rId11"/>
    <p:sldId id="1978" r:id="rId12"/>
    <p:sldId id="1984" r:id="rId13"/>
    <p:sldId id="1973" r:id="rId14"/>
    <p:sldId id="13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407CCA"/>
    <a:srgbClr val="00338D"/>
    <a:srgbClr val="55565A"/>
    <a:srgbClr val="B3B2B1"/>
    <a:srgbClr val="00AC69"/>
    <a:srgbClr val="FF5C35"/>
    <a:srgbClr val="0D2240"/>
    <a:srgbClr val="7A2682"/>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6D526-DC23-4F6F-9657-C402DFC66A1D}" v="1" dt="2023-02-24T19:57:20.627"/>
    <p1510:client id="{471208FB-7E9C-4124-B4E9-2CB775431A08}" v="4" dt="2023-02-24T19:33:45.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9" autoAdjust="0"/>
    <p:restoredTop sz="81030" autoAdjust="0"/>
  </p:normalViewPr>
  <p:slideViewPr>
    <p:cSldViewPr snapToGrid="0" snapToObjects="1">
      <p:cViewPr varScale="1">
        <p:scale>
          <a:sx n="85" d="100"/>
          <a:sy n="85" d="100"/>
        </p:scale>
        <p:origin x="1308" y="60"/>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nch, Christopher" userId="98921691-7f60-4b6f-a81e-dc12955a5c0e" providerId="ADAL" clId="{471208FB-7E9C-4124-B4E9-2CB775431A08}"/>
    <pc:docChg chg="custSel modSld">
      <pc:chgData name="Bunch, Christopher" userId="98921691-7f60-4b6f-a81e-dc12955a5c0e" providerId="ADAL" clId="{471208FB-7E9C-4124-B4E9-2CB775431A08}" dt="2023-02-24T19:36:40.467" v="1250" actId="20577"/>
      <pc:docMkLst>
        <pc:docMk/>
      </pc:docMkLst>
      <pc:sldChg chg="modSp mod modNotesTx">
        <pc:chgData name="Bunch, Christopher" userId="98921691-7f60-4b6f-a81e-dc12955a5c0e" providerId="ADAL" clId="{471208FB-7E9C-4124-B4E9-2CB775431A08}" dt="2023-02-24T19:29:32.885" v="1026" actId="20577"/>
        <pc:sldMkLst>
          <pc:docMk/>
          <pc:sldMk cId="2514224461" sldId="1387"/>
        </pc:sldMkLst>
        <pc:spChg chg="mod">
          <ac:chgData name="Bunch, Christopher" userId="98921691-7f60-4b6f-a81e-dc12955a5c0e" providerId="ADAL" clId="{471208FB-7E9C-4124-B4E9-2CB775431A08}" dt="2023-02-24T19:29:25.058" v="1023" actId="14100"/>
          <ac:spMkLst>
            <pc:docMk/>
            <pc:sldMk cId="2514224461" sldId="1387"/>
            <ac:spMk id="12" creationId="{B7164FF5-67AE-B74A-874F-8E78802E709F}"/>
          </ac:spMkLst>
        </pc:spChg>
      </pc:sldChg>
      <pc:sldChg chg="modAnim modNotesTx">
        <pc:chgData name="Bunch, Christopher" userId="98921691-7f60-4b6f-a81e-dc12955a5c0e" providerId="ADAL" clId="{471208FB-7E9C-4124-B4E9-2CB775431A08}" dt="2023-02-24T19:19:14.041" v="1"/>
        <pc:sldMkLst>
          <pc:docMk/>
          <pc:sldMk cId="1824948961" sldId="1968"/>
        </pc:sldMkLst>
      </pc:sldChg>
      <pc:sldChg chg="modNotesTx">
        <pc:chgData name="Bunch, Christopher" userId="98921691-7f60-4b6f-a81e-dc12955a5c0e" providerId="ADAL" clId="{471208FB-7E9C-4124-B4E9-2CB775431A08}" dt="2023-02-24T19:26:35.910" v="677" actId="20577"/>
        <pc:sldMkLst>
          <pc:docMk/>
          <pc:sldMk cId="2300373155" sldId="1971"/>
        </pc:sldMkLst>
      </pc:sldChg>
      <pc:sldChg chg="addSp modSp mod modNotesTx">
        <pc:chgData name="Bunch, Christopher" userId="98921691-7f60-4b6f-a81e-dc12955a5c0e" providerId="ADAL" clId="{471208FB-7E9C-4124-B4E9-2CB775431A08}" dt="2023-02-24T19:36:40.467" v="1250" actId="20577"/>
        <pc:sldMkLst>
          <pc:docMk/>
          <pc:sldMk cId="2334312790" sldId="1973"/>
        </pc:sldMkLst>
        <pc:spChg chg="add mod">
          <ac:chgData name="Bunch, Christopher" userId="98921691-7f60-4b6f-a81e-dc12955a5c0e" providerId="ADAL" clId="{471208FB-7E9C-4124-B4E9-2CB775431A08}" dt="2023-02-24T19:35:35.533" v="1157" actId="207"/>
          <ac:spMkLst>
            <pc:docMk/>
            <pc:sldMk cId="2334312790" sldId="1973"/>
            <ac:spMk id="5" creationId="{05E13640-04EE-5939-779B-4D3A03F16E8E}"/>
          </ac:spMkLst>
        </pc:spChg>
      </pc:sldChg>
      <pc:sldChg chg="modNotesTx">
        <pc:chgData name="Bunch, Christopher" userId="98921691-7f60-4b6f-a81e-dc12955a5c0e" providerId="ADAL" clId="{471208FB-7E9C-4124-B4E9-2CB775431A08}" dt="2023-02-24T19:23:15.238" v="359" actId="20577"/>
        <pc:sldMkLst>
          <pc:docMk/>
          <pc:sldMk cId="3468887786" sldId="1975"/>
        </pc:sldMkLst>
      </pc:sldChg>
      <pc:sldChg chg="modSp mod modNotesTx">
        <pc:chgData name="Bunch, Christopher" userId="98921691-7f60-4b6f-a81e-dc12955a5c0e" providerId="ADAL" clId="{471208FB-7E9C-4124-B4E9-2CB775431A08}" dt="2023-02-24T19:21:19.724" v="259" actId="20577"/>
        <pc:sldMkLst>
          <pc:docMk/>
          <pc:sldMk cId="3504188513" sldId="1976"/>
        </pc:sldMkLst>
        <pc:spChg chg="mod">
          <ac:chgData name="Bunch, Christopher" userId="98921691-7f60-4b6f-a81e-dc12955a5c0e" providerId="ADAL" clId="{471208FB-7E9C-4124-B4E9-2CB775431A08}" dt="2023-02-24T19:19:59.626" v="70" actId="20577"/>
          <ac:spMkLst>
            <pc:docMk/>
            <pc:sldMk cId="3504188513" sldId="1976"/>
            <ac:spMk id="4" creationId="{E953B6B1-100B-EB40-AF63-C05672A3806A}"/>
          </ac:spMkLst>
        </pc:spChg>
      </pc:sldChg>
      <pc:sldChg chg="modNotesTx">
        <pc:chgData name="Bunch, Christopher" userId="98921691-7f60-4b6f-a81e-dc12955a5c0e" providerId="ADAL" clId="{471208FB-7E9C-4124-B4E9-2CB775431A08}" dt="2023-02-24T19:26:49.328" v="679" actId="20577"/>
        <pc:sldMkLst>
          <pc:docMk/>
          <pc:sldMk cId="3888533152" sldId="1977"/>
        </pc:sldMkLst>
      </pc:sldChg>
      <pc:sldChg chg="modNotesTx">
        <pc:chgData name="Bunch, Christopher" userId="98921691-7f60-4b6f-a81e-dc12955a5c0e" providerId="ADAL" clId="{471208FB-7E9C-4124-B4E9-2CB775431A08}" dt="2023-02-24T19:27:01.151" v="683" actId="20577"/>
        <pc:sldMkLst>
          <pc:docMk/>
          <pc:sldMk cId="4080581676" sldId="1978"/>
        </pc:sldMkLst>
      </pc:sldChg>
      <pc:sldChg chg="modNotesTx">
        <pc:chgData name="Bunch, Christopher" userId="98921691-7f60-4b6f-a81e-dc12955a5c0e" providerId="ADAL" clId="{471208FB-7E9C-4124-B4E9-2CB775431A08}" dt="2023-02-24T19:26:27.514" v="675" actId="20577"/>
        <pc:sldMkLst>
          <pc:docMk/>
          <pc:sldMk cId="2874830156" sldId="1980"/>
        </pc:sldMkLst>
      </pc:sldChg>
      <pc:sldChg chg="modNotesTx">
        <pc:chgData name="Bunch, Christopher" userId="98921691-7f60-4b6f-a81e-dc12955a5c0e" providerId="ADAL" clId="{471208FB-7E9C-4124-B4E9-2CB775431A08}" dt="2023-02-24T19:24:27.728" v="510" actId="20577"/>
        <pc:sldMkLst>
          <pc:docMk/>
          <pc:sldMk cId="1024192622" sldId="1981"/>
        </pc:sldMkLst>
      </pc:sldChg>
      <pc:sldChg chg="modNotesTx">
        <pc:chgData name="Bunch, Christopher" userId="98921691-7f60-4b6f-a81e-dc12955a5c0e" providerId="ADAL" clId="{471208FB-7E9C-4124-B4E9-2CB775431A08}" dt="2023-02-24T19:28:19.414" v="863" actId="20577"/>
        <pc:sldMkLst>
          <pc:docMk/>
          <pc:sldMk cId="991655203" sldId="1984"/>
        </pc:sldMkLst>
      </pc:sldChg>
      <pc:sldChg chg="modNotesTx">
        <pc:chgData name="Bunch, Christopher" userId="98921691-7f60-4b6f-a81e-dc12955a5c0e" providerId="ADAL" clId="{471208FB-7E9C-4124-B4E9-2CB775431A08}" dt="2023-02-24T19:26:15.234" v="671" actId="20577"/>
        <pc:sldMkLst>
          <pc:docMk/>
          <pc:sldMk cId="2687634120" sldId="1985"/>
        </pc:sldMkLst>
      </pc:sldChg>
    </pc:docChg>
  </pc:docChgLst>
  <pc:docChgLst>
    <pc:chgData name="Jenny Maxse" userId="Bd8n5R7tN1djjIxIxbHJo95ZOfkEmWtTiiF9AKqTA4M=" providerId="None" clId="Web-{07E6D526-DC23-4F6F-9657-C402DFC66A1D}"/>
    <pc:docChg chg="modSld">
      <pc:chgData name="Jenny Maxse" userId="Bd8n5R7tN1djjIxIxbHJo95ZOfkEmWtTiiF9AKqTA4M=" providerId="None" clId="Web-{07E6D526-DC23-4F6F-9657-C402DFC66A1D}" dt="2023-02-24T19:57:15.111" v="0"/>
      <pc:docMkLst>
        <pc:docMk/>
      </pc:docMkLst>
      <pc:sldChg chg="modNotes">
        <pc:chgData name="Jenny Maxse" userId="Bd8n5R7tN1djjIxIxbHJo95ZOfkEmWtTiiF9AKqTA4M=" providerId="None" clId="Web-{07E6D526-DC23-4F6F-9657-C402DFC66A1D}" dt="2023-02-24T19:57:15.111" v="0"/>
        <pc:sldMkLst>
          <pc:docMk/>
          <pc:sldMk cId="3504188513" sldId="19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Unsere neue Marke „Lions International“ wird Lions und weltweit vorgestellt.</a:t>
            </a:r>
            <a:r>
              <a:rPr lang="de-DE" baseline="0" dirty="0">
                <a:cs typeface="Calibri"/>
              </a:rPr>
              <a:t> Mithilfe dieser kurzen Präsentation soll vermittelt werden, was genau die Marke ist, und was sie für Lions bedeutet.</a:t>
            </a:r>
          </a:p>
          <a:p>
            <a:endParaRPr lang="en-US" baseline="0" dirty="0">
              <a:cs typeface="Calibri"/>
            </a:endParaRPr>
          </a:p>
          <a:p>
            <a:r>
              <a:rPr lang="de-DE" baseline="0" dirty="0">
                <a:cs typeface="Calibri"/>
              </a:rPr>
              <a:t>Wir sehen uns zuerst ein kurzes Video an, um die Marke zum Leben zu erwecken. </a:t>
            </a: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Nein. Seit 1954 lautet unser Motto „We Serve / Wir helfen“ und wird es auch in Zukunft bleiben. </a:t>
            </a:r>
          </a:p>
          <a:p>
            <a:endParaRPr lang="en-US" dirty="0"/>
          </a:p>
          <a:p>
            <a:r>
              <a:rPr lang="de-DE"/>
              <a:t>Als Teil der Lions-International-Marke führen wir eine neue Tagline ein: Wir helfen einer Welt in Not. </a:t>
            </a:r>
          </a:p>
          <a:p>
            <a:endParaRPr lang="en-US" dirty="0"/>
          </a:p>
          <a:p>
            <a:r>
              <a:rPr lang="de-DE"/>
              <a:t>Die Tagline richtet sich an die Öffentlichkeit, um der Welt schnell zu vermitteln, was wir tun. Die Tagline wird „We Serve / Wir helfen“ nicht ersetzen.</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005790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b="0" dirty="0">
                <a:ea typeface="ヒラギノ角ゴ Pro W3"/>
                <a:cs typeface="Calibri"/>
              </a:rPr>
              <a:t>Wir haben darüber gesprochen, wie die Marke im Laufe der Zeit eingeführt werden soll. </a:t>
            </a:r>
          </a:p>
          <a:p>
            <a:endParaRPr lang="en-US" b="0" dirty="0">
              <a:ea typeface="ヒラギノ角ゴ Pro W3"/>
              <a:cs typeface="Calibri"/>
            </a:endParaRPr>
          </a:p>
          <a:p>
            <a:r>
              <a:rPr lang="de-DE" b="0" dirty="0">
                <a:ea typeface="ヒラギノ角ゴ Pro W3"/>
                <a:cs typeface="Calibri"/>
              </a:rPr>
              <a:t>Hier ist ein kurzer Überblick über den Zeitrahmen.</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11</a:t>
            </a:fld>
            <a:endParaRPr lang="en-US"/>
          </a:p>
        </p:txBody>
      </p:sp>
    </p:spTree>
    <p:extLst>
      <p:ext uri="{BB962C8B-B14F-4D97-AF65-F5344CB8AC3E}">
        <p14:creationId xmlns:p14="http://schemas.microsoft.com/office/powerpoint/2010/main" val="344913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Weitere Informationen oder Ressourcen über die neue Marke finden Sie in unserer „Markenzentrale“ über den Link oben.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 können Sie Ihre Fragen auch an die unten angegebene E-Mail-Adresse schicken. </a:t>
            </a:r>
          </a:p>
        </p:txBody>
      </p:sp>
    </p:spTree>
    <p:extLst>
      <p:ext uri="{BB962C8B-B14F-4D97-AF65-F5344CB8AC3E}">
        <p14:creationId xmlns:p14="http://schemas.microsoft.com/office/powerpoint/2010/main" val="3493152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137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ea typeface="ヒラギノ角ゴ Pro W3"/>
              <a:cs typeface="Calibri"/>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2</a:t>
            </a:fld>
            <a:endParaRPr lang="en-US"/>
          </a:p>
        </p:txBody>
      </p:sp>
    </p:spTree>
    <p:extLst>
      <p:ext uri="{BB962C8B-B14F-4D97-AF65-F5344CB8AC3E}">
        <p14:creationId xmlns:p14="http://schemas.microsoft.com/office/powerpoint/2010/main" val="3823501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Wir werden kurz über die Lions International Haupt- oder „Dachmarke“ sprechen und wie diese in unserer Stiftung und Vereinigung eingesetzt wird. </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85028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Die Marke Lions International bringt unsere Vereinigung und unsere Stiftung unter einer übergeordneten „Dachmarke“ zusammen, die weltweit für gemeinsame Hilfeleistungen steht. </a:t>
            </a:r>
          </a:p>
          <a:p>
            <a:pPr>
              <a:defRPr/>
            </a:pPr>
            <a:endParaRPr lang="en-US" dirty="0"/>
          </a:p>
          <a:p>
            <a:pPr>
              <a:defRPr/>
            </a:pPr>
            <a:r>
              <a:rPr lang="de-DE"/>
              <a:t>Wenn wir „Lions International“ sagen, meinen wir Lions Clubs International und Lions Clubs International Foundation(LCIF), </a:t>
            </a:r>
            <a:r>
              <a:rPr lang="de-DE" u="sng"/>
              <a:t>beide zusammen</a:t>
            </a:r>
            <a:r>
              <a:rPr lang="de-DE"/>
              <a:t>. Unsere Vereinigung und unsere Stiftung bleiben auch weiterhin getrennte Organisationen mit eigenen Vorständen. Zusammen sind wir Lions International. </a:t>
            </a:r>
          </a:p>
          <a:p>
            <a:pPr>
              <a:defRPr/>
            </a:pPr>
            <a:endParaRPr lang="en-US" dirty="0"/>
          </a:p>
        </p:txBody>
      </p:sp>
    </p:spTree>
    <p:extLst>
      <p:ext uri="{BB962C8B-B14F-4D97-AF65-F5344CB8AC3E}">
        <p14:creationId xmlns:p14="http://schemas.microsoft.com/office/powerpoint/2010/main" val="186859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Um die Marke Lions International besser zu verstehen, gehen wir auf einige häufig gestellte Fragen ein.</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08955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Um unsere Vereinigung und unsere Stiftung zu festigen, müssen wir beide stärker miteinander verbinden. </a:t>
            </a:r>
          </a:p>
          <a:p>
            <a:endParaRPr lang="en-US" dirty="0"/>
          </a:p>
          <a:p>
            <a:r>
              <a:rPr lang="de-DE"/>
              <a:t>Am deutlichsten wird das durch eine Vereinigung von Lions Clubs International und LCIF unter einer einzigen Marke —Lions International— erkennbar, und so stimmen wir unsere Anliegen aufeinander ab, um unsere gemeinsame Hilfsmission global mitzuteilen.</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3788490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„Lions International“ wird als einheitliche „Dachmarke“ eingeführt, um unsere Vereinigung und Stiftung gemeinsam zu repräsentieren, aber die einzelnen Namen der Vereinigung und der Stiftung werden sich nicht ändern, und sie werden weiterhin getrennte juristische Einheiten sein. </a:t>
            </a:r>
          </a:p>
          <a:p>
            <a:endParaRPr lang="en-US" dirty="0"/>
          </a:p>
          <a:p>
            <a:r>
              <a:rPr lang="de-DE"/>
              <a:t>Wir werden nach wie vor „Lions Clubs International“ verwenden, wenn die Vereinigung gemeint ist, und „Lions Clubs International Foundation“, wenn von der Stiftung die Rede ist. </a:t>
            </a:r>
          </a:p>
          <a:p>
            <a:endParaRPr lang="en-US" dirty="0"/>
          </a:p>
          <a:p>
            <a:r>
              <a:rPr lang="de-DE"/>
              <a:t>Die übergeordnete Bezeichnung lautet künftig „Lions International“.</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357204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Bis auf Weiteres muss nichts beachtet werden, und es gibt keine Frist für die Aktualisierung von Veröffentlichungen, Dokumenten sowie Namensschildern und Visitenkarten. </a:t>
            </a:r>
          </a:p>
          <a:p>
            <a:endParaRPr lang="en-US" dirty="0"/>
          </a:p>
          <a:p>
            <a:r>
              <a:rPr lang="de-DE"/>
              <a:t>Viele Materialien müssen überhaupt nicht aktualisiert werden, da sich unser Lions-International-Emblem nicht ändert und unsere Marken Lions Clubs International und Lions Clubs International Foundation nicht verschwinden werden. </a:t>
            </a:r>
          </a:p>
          <a:p>
            <a:endParaRPr lang="en-US" dirty="0"/>
          </a:p>
          <a:p>
            <a:r>
              <a:rPr lang="de-DE"/>
              <a:t>Im Laufe der Einführung der neuen Marke werden wir aktuelle Informationen über die Marke und Empfehlungen zur Verfügung stellen, damit sich Lions auf die neue Marke von Lions International ausrichten können.</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173958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Nein. Das ikonische Lions-Logo, das auf der ganzen Welt bekannt ist, verändert sich nicht. </a:t>
            </a:r>
          </a:p>
          <a:p>
            <a:endParaRPr lang="en-US" dirty="0"/>
          </a:p>
          <a:p>
            <a:r>
              <a:rPr lang="de-DE"/>
              <a:t>Zusammen mit dem Emblem führen wir ein Logo mit dem Schriftzug „Lions International“ ein, das wir für das „Lions International“-Branding verwenden werden.</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4246794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83481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234612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3/28/2023</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41887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008866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35118113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632985" y="0"/>
            <a:ext cx="1559560" cy="6858000"/>
          </a:xfrm>
          <a:custGeom>
            <a:avLst/>
            <a:gdLst/>
            <a:ahLst/>
            <a:cxnLst/>
            <a:rect l="l" t="t" r="r" b="b"/>
            <a:pathLst>
              <a:path w="1559559" h="6858000">
                <a:moveTo>
                  <a:pt x="0" y="6858000"/>
                </a:moveTo>
                <a:lnTo>
                  <a:pt x="1559013" y="6858000"/>
                </a:lnTo>
                <a:lnTo>
                  <a:pt x="1559013" y="0"/>
                </a:lnTo>
                <a:lnTo>
                  <a:pt x="0" y="0"/>
                </a:lnTo>
                <a:lnTo>
                  <a:pt x="0" y="6858000"/>
                </a:lnTo>
                <a:close/>
              </a:path>
            </a:pathLst>
          </a:custGeom>
          <a:solidFill>
            <a:srgbClr val="F2F2F2"/>
          </a:solidFill>
        </p:spPr>
        <p:txBody>
          <a:bodyPr wrap="square" lIns="0" tIns="0" rIns="0" bIns="0" rtlCol="0"/>
          <a:lstStyle/>
          <a:p>
            <a:endParaRPr/>
          </a:p>
        </p:txBody>
      </p:sp>
      <p:sp>
        <p:nvSpPr>
          <p:cNvPr id="17" name="bk object 17"/>
          <p:cNvSpPr/>
          <p:nvPr/>
        </p:nvSpPr>
        <p:spPr>
          <a:xfrm>
            <a:off x="0" y="0"/>
            <a:ext cx="7772400" cy="6858000"/>
          </a:xfrm>
          <a:custGeom>
            <a:avLst/>
            <a:gdLst/>
            <a:ahLst/>
            <a:cxnLst/>
            <a:rect l="l" t="t" r="r" b="b"/>
            <a:pathLst>
              <a:path w="7772400" h="6858000">
                <a:moveTo>
                  <a:pt x="0" y="6858000"/>
                </a:moveTo>
                <a:lnTo>
                  <a:pt x="7772400" y="6858000"/>
                </a:lnTo>
                <a:lnTo>
                  <a:pt x="7772400" y="0"/>
                </a:lnTo>
                <a:lnTo>
                  <a:pt x="0" y="0"/>
                </a:lnTo>
                <a:lnTo>
                  <a:pt x="0" y="6858000"/>
                </a:lnTo>
                <a:close/>
              </a:path>
            </a:pathLst>
          </a:custGeom>
          <a:solidFill>
            <a:srgbClr val="F2F2F2"/>
          </a:solidFill>
        </p:spPr>
        <p:txBody>
          <a:bodyPr wrap="square" lIns="0" tIns="0" rIns="0" bIns="0" rtlCol="0"/>
          <a:lstStyle/>
          <a:p>
            <a:endParaRPr/>
          </a:p>
        </p:txBody>
      </p:sp>
      <p:sp>
        <p:nvSpPr>
          <p:cNvPr id="18" name="bk object 18"/>
          <p:cNvSpPr/>
          <p:nvPr/>
        </p:nvSpPr>
        <p:spPr>
          <a:xfrm>
            <a:off x="7162800" y="0"/>
            <a:ext cx="5029200" cy="6858000"/>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838235" y="5544483"/>
            <a:ext cx="963612" cy="91186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238759" y="214402"/>
            <a:ext cx="11714480" cy="1046480"/>
          </a:xfrm>
          <a:prstGeom prst="rect">
            <a:avLst/>
          </a:prstGeom>
        </p:spPr>
        <p:txBody>
          <a:bodyPr lIns="0" tIns="0" rIns="0" bIns="0"/>
          <a:lstStyle>
            <a:lvl1pPr>
              <a:defRPr sz="4148"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0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50871" y="1733545"/>
            <a:ext cx="4748530" cy="253820"/>
          </a:xfrm>
          <a:prstGeom prst="rect">
            <a:avLst/>
          </a:prstGeom>
        </p:spPr>
        <p:txBody>
          <a:bodyPr wrap="square" lIns="0" tIns="0" rIns="0" bIns="0">
            <a:spAutoFit/>
          </a:bodyPr>
          <a:lstStyle>
            <a:lvl1pPr>
              <a:defRPr sz="1649" b="1" i="0">
                <a:solidFill>
                  <a:srgbClr val="0A5496"/>
                </a:solidFill>
                <a:latin typeface="Arial"/>
                <a:cs typeface="Arial"/>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3/28/2023</a:t>
            </a:fld>
            <a:endParaRPr lang="en-US"/>
          </a:p>
        </p:txBody>
      </p:sp>
      <p:sp>
        <p:nvSpPr>
          <p:cNvPr id="7" name="Holder 7"/>
          <p:cNvSpPr>
            <a:spLocks noGrp="1"/>
          </p:cNvSpPr>
          <p:nvPr>
            <p:ph type="sldNum" sz="quarter" idx="7"/>
          </p:nvPr>
        </p:nvSpPr>
        <p:spPr>
          <a:xfrm>
            <a:off x="11595099" y="6444693"/>
            <a:ext cx="224790" cy="144145"/>
          </a:xfrm>
          <a:prstGeom prst="rect">
            <a:avLst/>
          </a:prstGeom>
        </p:spPr>
        <p:txBody>
          <a:bodyPr lIns="0" tIns="0" rIns="0" bIns="0"/>
          <a:lstStyle>
            <a:lvl1pPr>
              <a:defRPr sz="800" b="0" i="0">
                <a:solidFill>
                  <a:srgbClr val="0A5496"/>
                </a:solidFill>
                <a:latin typeface="Arial"/>
                <a:cs typeface="Arial"/>
              </a:defRPr>
            </a:lvl1pPr>
          </a:lstStyle>
          <a:p>
            <a:pPr marL="59666">
              <a:spcBef>
                <a:spcPts val="55"/>
              </a:spcBef>
            </a:pPr>
            <a:fld id="{81D60167-4931-47E6-BA6A-407CBD079E47}" type="slidenum">
              <a:rPr lang="en-US" spc="15" smtClean="0"/>
              <a:pPr marL="59666">
                <a:spcBef>
                  <a:spcPts val="55"/>
                </a:spcBef>
              </a:pPr>
              <a:t>‹#›</a:t>
            </a:fld>
            <a:r>
              <a:rPr lang="en-US" spc="-140"/>
              <a:t> </a:t>
            </a:r>
          </a:p>
        </p:txBody>
      </p:sp>
    </p:spTree>
    <p:extLst>
      <p:ext uri="{BB962C8B-B14F-4D97-AF65-F5344CB8AC3E}">
        <p14:creationId xmlns:p14="http://schemas.microsoft.com/office/powerpoint/2010/main" val="20185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Tree>
    <p:extLst>
      <p:ext uri="{BB962C8B-B14F-4D97-AF65-F5344CB8AC3E}">
        <p14:creationId xmlns:p14="http://schemas.microsoft.com/office/powerpoint/2010/main" val="4071501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FA986-4FAD-4619-9797-F45EBFD39DFC}"/>
              </a:ext>
            </a:extLst>
          </p:cNvPr>
          <p:cNvSpPr>
            <a:spLocks noGrp="1"/>
          </p:cNvSpPr>
          <p:nvPr>
            <p:ph type="dt" sz="half" idx="10"/>
          </p:nvPr>
        </p:nvSpPr>
        <p:spPr/>
        <p:txBody>
          <a:bodyPr/>
          <a:lstStyle/>
          <a:p>
            <a:fld id="{A6FC691C-21A2-415B-A1DA-0567096FBA53}" type="datetimeFigureOut">
              <a:rPr lang="en-US" smtClean="0"/>
              <a:t>3/28/2023</a:t>
            </a:fld>
            <a:endParaRPr lang="en-US"/>
          </a:p>
        </p:txBody>
      </p:sp>
      <p:sp>
        <p:nvSpPr>
          <p:cNvPr id="3" name="Footer Placeholder 2">
            <a:extLst>
              <a:ext uri="{FF2B5EF4-FFF2-40B4-BE49-F238E27FC236}">
                <a16:creationId xmlns:a16="http://schemas.microsoft.com/office/drawing/2014/main" id="{D095C73D-6525-4CE9-9675-746A71831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802C8F-E2C6-498A-8A26-F28D65A0E59E}"/>
              </a:ext>
            </a:extLst>
          </p:cNvPr>
          <p:cNvSpPr>
            <a:spLocks noGrp="1"/>
          </p:cNvSpPr>
          <p:nvPr>
            <p:ph type="sldNum" sz="quarter" idx="12"/>
          </p:nvPr>
        </p:nvSpPr>
        <p:spPr/>
        <p:txBody>
          <a:bodyPr/>
          <a:lstStyle/>
          <a:p>
            <a:fld id="{C2AB5D56-03DD-47D8-8615-F3C45FA87CBA}" type="slidenum">
              <a:rPr lang="en-US" smtClean="0"/>
              <a:t>‹#›</a:t>
            </a:fld>
            <a:endParaRPr lang="en-US"/>
          </a:p>
        </p:txBody>
      </p:sp>
    </p:spTree>
    <p:extLst>
      <p:ext uri="{BB962C8B-B14F-4D97-AF65-F5344CB8AC3E}">
        <p14:creationId xmlns:p14="http://schemas.microsoft.com/office/powerpoint/2010/main" val="244343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36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22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Tree>
    <p:extLst>
      <p:ext uri="{BB962C8B-B14F-4D97-AF65-F5344CB8AC3E}">
        <p14:creationId xmlns:p14="http://schemas.microsoft.com/office/powerpoint/2010/main" val="3312162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15616891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87" r:id="rId4"/>
    <p:sldLayoutId id="2147483891" r:id="rId5"/>
    <p:sldLayoutId id="2147483916" r:id="rId6"/>
    <p:sldLayoutId id="2147483926" r:id="rId7"/>
    <p:sldLayoutId id="2147483929" r:id="rId8"/>
    <p:sldLayoutId id="2147483924" r:id="rId9"/>
    <p:sldLayoutId id="2147483925" r:id="rId10"/>
    <p:sldLayoutId id="2147483932" r:id="rId11"/>
    <p:sldLayoutId id="2147483927" r:id="rId12"/>
    <p:sldLayoutId id="2147483933" r:id="rId13"/>
    <p:sldLayoutId id="2147483930" r:id="rId14"/>
    <p:sldLayoutId id="2147483931"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ideo" Target="https://www.youtube.com/embed/_DV-JPcjrHw?feature=oembed"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2" name="Overlay">
            <a:extLst>
              <a:ext uri="{FF2B5EF4-FFF2-40B4-BE49-F238E27FC236}">
                <a16:creationId xmlns:a16="http://schemas.microsoft.com/office/drawing/2014/main" id="{FA823A69-A419-DC4B-8D50-36A9DE62DF8F}"/>
              </a:ext>
            </a:extLst>
          </p:cNvPr>
          <p:cNvSpPr/>
          <p:nvPr/>
        </p:nvSpPr>
        <p:spPr>
          <a:xfrm>
            <a:off x="-3" y="-1264"/>
            <a:ext cx="12192000" cy="6858000"/>
          </a:xfrm>
          <a:prstGeom prst="rect">
            <a:avLst/>
          </a:prstGeom>
          <a:gradFill>
            <a:gsLst>
              <a:gs pos="39000">
                <a:srgbClr val="0D2240">
                  <a:alpha val="85981"/>
                </a:srgbClr>
              </a:gs>
              <a:gs pos="100000">
                <a:srgbClr val="7A2682">
                  <a:alpha val="88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86576" y="426393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Headline">
            <a:extLst>
              <a:ext uri="{FF2B5EF4-FFF2-40B4-BE49-F238E27FC236}">
                <a16:creationId xmlns:a16="http://schemas.microsoft.com/office/drawing/2014/main" id="{EAD956A8-6B12-6248-8B5F-6E0746CD6E73}"/>
              </a:ext>
            </a:extLst>
          </p:cNvPr>
          <p:cNvSpPr txBox="1">
            <a:spLocks/>
          </p:cNvSpPr>
          <p:nvPr/>
        </p:nvSpPr>
        <p:spPr>
          <a:xfrm>
            <a:off x="1754372" y="4565106"/>
            <a:ext cx="8842745" cy="154349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400">
                <a:latin typeface="Arial"/>
                <a:ea typeface="ヒラギノ角ゴ Pro W3"/>
                <a:cs typeface="Arial"/>
              </a:rPr>
              <a:t>Markenüberblick </a:t>
            </a:r>
            <a:br>
              <a:rPr lang="de-DE" sz="3400">
                <a:latin typeface="Arial"/>
                <a:ea typeface="ヒラギノ角ゴ Pro W3"/>
                <a:cs typeface="Arial"/>
              </a:rPr>
            </a:br>
            <a:endParaRPr lang="de-DE" sz="3400">
              <a:latin typeface="Arial"/>
              <a:ea typeface="ヒラギノ角ゴ Pro W3"/>
              <a:cs typeface="Aria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6" name="Picture 5">
            <a:extLst>
              <a:ext uri="{FF2B5EF4-FFF2-40B4-BE49-F238E27FC236}">
                <a16:creationId xmlns:a16="http://schemas.microsoft.com/office/drawing/2014/main" id="{1852E450-74E6-D64C-8103-75138265F842}"/>
              </a:ext>
            </a:extLst>
          </p:cNvPr>
          <p:cNvPicPr>
            <a:picLocks noChangeAspect="1"/>
          </p:cNvPicPr>
          <p:nvPr/>
        </p:nvPicPr>
        <p:blipFill>
          <a:blip r:embed="rId4"/>
          <a:stretch>
            <a:fillRect/>
          </a:stretch>
        </p:blipFill>
        <p:spPr>
          <a:xfrm>
            <a:off x="3120126" y="578398"/>
            <a:ext cx="6111237" cy="3395131"/>
          </a:xfrm>
          <a:prstGeom prst="rect">
            <a:avLst/>
          </a:prstGeom>
        </p:spPr>
      </p:pic>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533475" y="2071110"/>
            <a:ext cx="8980438"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5200" dirty="0">
                <a:solidFill>
                  <a:schemeClr val="bg1"/>
                </a:solidFill>
                <a:latin typeface="Helvetica Neue"/>
              </a:rPr>
              <a:t>Verändert sich unser Motto</a:t>
            </a:r>
          </a:p>
          <a:p>
            <a:r>
              <a:rPr lang="de-DE" sz="5200" dirty="0">
                <a:solidFill>
                  <a:schemeClr val="bg1"/>
                </a:solidFill>
                <a:latin typeface="Helvetica Neue"/>
              </a:rPr>
              <a:t>„</a:t>
            </a:r>
            <a:r>
              <a:rPr lang="de-DE" sz="5200" dirty="0" err="1">
                <a:solidFill>
                  <a:schemeClr val="bg1"/>
                </a:solidFill>
                <a:latin typeface="Helvetica Neue"/>
              </a:rPr>
              <a:t>We</a:t>
            </a:r>
            <a:r>
              <a:rPr lang="de-DE" sz="5200" dirty="0">
                <a:solidFill>
                  <a:schemeClr val="bg1"/>
                </a:solidFill>
                <a:latin typeface="Helvetica Neue"/>
              </a:rPr>
              <a:t> </a:t>
            </a:r>
            <a:r>
              <a:rPr lang="de-DE" sz="5200" dirty="0" err="1">
                <a:solidFill>
                  <a:schemeClr val="bg1"/>
                </a:solidFill>
                <a:latin typeface="Helvetica Neue"/>
              </a:rPr>
              <a:t>Serve</a:t>
            </a:r>
            <a:r>
              <a:rPr lang="de-DE" sz="5200" dirty="0">
                <a:solidFill>
                  <a:schemeClr val="bg1"/>
                </a:solidFill>
                <a:latin typeface="Helvetica Neue"/>
              </a:rPr>
              <a:t> / Wir helfen“?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4080581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6F87EC-71C4-9448-ACAB-135523C18705}"/>
              </a:ext>
            </a:extLst>
          </p:cNvPr>
          <p:cNvSpPr/>
          <p:nvPr/>
        </p:nvSpPr>
        <p:spPr>
          <a:xfrm>
            <a:off x="0" y="0"/>
            <a:ext cx="12192000" cy="6858000"/>
          </a:xfrm>
          <a:prstGeom prst="rect">
            <a:avLst/>
          </a:prstGeom>
          <a:solidFill>
            <a:srgbClr val="053B6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6" name="Picture 15">
            <a:extLst>
              <a:ext uri="{FF2B5EF4-FFF2-40B4-BE49-F238E27FC236}">
                <a16:creationId xmlns:a16="http://schemas.microsoft.com/office/drawing/2014/main" id="{D7078CEE-F266-F047-8C26-F6E96A7CA1E8}"/>
              </a:ext>
            </a:extLst>
          </p:cNvPr>
          <p:cNvPicPr>
            <a:picLocks noChangeAspect="1"/>
          </p:cNvPicPr>
          <p:nvPr/>
        </p:nvPicPr>
        <p:blipFill rotWithShape="1">
          <a:blip r:embed="rId3" cstate="screen">
            <a:alphaModFix amt="7000"/>
            <a:extLst>
              <a:ext uri="{28A0092B-C50C-407E-A947-70E740481C1C}">
                <a14:useLocalDpi xmlns:a14="http://schemas.microsoft.com/office/drawing/2010/main"/>
              </a:ext>
            </a:extLst>
          </a:blip>
          <a:srcRect t="2" r="-356" b="-770"/>
          <a:stretch/>
        </p:blipFill>
        <p:spPr>
          <a:xfrm>
            <a:off x="2587232" y="76200"/>
            <a:ext cx="7269384" cy="6906078"/>
          </a:xfrm>
          <a:prstGeom prst="rect">
            <a:avLst/>
          </a:prstGeom>
        </p:spPr>
      </p:pic>
      <p:sp>
        <p:nvSpPr>
          <p:cNvPr id="27" name="Rectangle 26">
            <a:extLst>
              <a:ext uri="{FF2B5EF4-FFF2-40B4-BE49-F238E27FC236}">
                <a16:creationId xmlns:a16="http://schemas.microsoft.com/office/drawing/2014/main" id="{4A5F7628-F3D0-D844-B552-F4B6C313C359}"/>
              </a:ext>
            </a:extLst>
          </p:cNvPr>
          <p:cNvSpPr/>
          <p:nvPr/>
        </p:nvSpPr>
        <p:spPr>
          <a:xfrm>
            <a:off x="0" y="-8790"/>
            <a:ext cx="12192000" cy="6858000"/>
          </a:xfrm>
          <a:prstGeom prst="rect">
            <a:avLst/>
          </a:prstGeom>
          <a:gradFill>
            <a:gsLst>
              <a:gs pos="20000">
                <a:srgbClr val="7030A0">
                  <a:alpha val="31000"/>
                  <a:lumMod val="80000"/>
                  <a:lumOff val="20000"/>
                </a:srgbClr>
              </a:gs>
              <a:gs pos="98000">
                <a:srgbClr val="0070C0">
                  <a:alpha val="59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6" name="Rectangle 25">
            <a:extLst>
              <a:ext uri="{FF2B5EF4-FFF2-40B4-BE49-F238E27FC236}">
                <a16:creationId xmlns:a16="http://schemas.microsoft.com/office/drawing/2014/main" id="{5541233F-5305-EA4F-B6A5-1DF04105F8EA}"/>
              </a:ext>
            </a:extLst>
          </p:cNvPr>
          <p:cNvSpPr/>
          <p:nvPr/>
        </p:nvSpPr>
        <p:spPr bwMode="auto">
          <a:xfrm>
            <a:off x="1488782" y="1375063"/>
            <a:ext cx="9326178" cy="410966"/>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de-DE" sz="4400" b="1" dirty="0">
                <a:solidFill>
                  <a:schemeClr val="bg1"/>
                </a:solidFill>
                <a:latin typeface="Arial"/>
                <a:ea typeface="ヒラギノ角ゴ Pro W3"/>
                <a:cs typeface="Arial"/>
              </a:rPr>
              <a:t>Zeitrahmen für die Marke</a:t>
            </a:r>
          </a:p>
          <a:p>
            <a:pPr marL="609600" indent="-609600" algn="ctr"/>
            <a:r>
              <a:rPr lang="de-DE" sz="4400" b="1" dirty="0">
                <a:solidFill>
                  <a:schemeClr val="bg1"/>
                </a:solidFill>
                <a:latin typeface="Arial"/>
                <a:ea typeface="ヒラギノ角ゴ Pro W3"/>
                <a:cs typeface="Arial"/>
              </a:rPr>
              <a:t> „Lions International“</a:t>
            </a:r>
          </a:p>
        </p:txBody>
      </p:sp>
      <p:sp>
        <p:nvSpPr>
          <p:cNvPr id="21" name="Rectangle 20">
            <a:extLst>
              <a:ext uri="{FF2B5EF4-FFF2-40B4-BE49-F238E27FC236}">
                <a16:creationId xmlns:a16="http://schemas.microsoft.com/office/drawing/2014/main" id="{BAF34ED0-BB6E-1645-8FDD-DDC88524E299}"/>
              </a:ext>
            </a:extLst>
          </p:cNvPr>
          <p:cNvSpPr/>
          <p:nvPr/>
        </p:nvSpPr>
        <p:spPr>
          <a:xfrm>
            <a:off x="5426742" y="228653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 name="Rounded Rectangle 1">
            <a:extLst>
              <a:ext uri="{FF2B5EF4-FFF2-40B4-BE49-F238E27FC236}">
                <a16:creationId xmlns:a16="http://schemas.microsoft.com/office/drawing/2014/main" id="{60AE8B70-3E2A-424D-A6E2-3612D9C81915}"/>
              </a:ext>
            </a:extLst>
          </p:cNvPr>
          <p:cNvSpPr/>
          <p:nvPr/>
        </p:nvSpPr>
        <p:spPr bwMode="auto">
          <a:xfrm>
            <a:off x="411061" y="3509093"/>
            <a:ext cx="2570979"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endParaRPr lang="en-US" sz="1900" b="1" dirty="0">
              <a:solidFill>
                <a:schemeClr val="bg1"/>
              </a:solidFill>
              <a:latin typeface="Arial"/>
              <a:ea typeface="ヒラギノ角ゴ Pro W3"/>
              <a:cs typeface="Arial"/>
            </a:endParaRPr>
          </a:p>
          <a:p>
            <a:pPr marL="609600" indent="-609600"/>
            <a:r>
              <a:rPr lang="de-DE" sz="1900" b="1" dirty="0">
                <a:solidFill>
                  <a:schemeClr val="bg1"/>
                </a:solidFill>
                <a:latin typeface="Arial"/>
                <a:ea typeface="ヒラギノ角ゴ Pro W3"/>
                <a:cs typeface="Arial"/>
              </a:rPr>
              <a:t>1. Jahr: 2021/2022</a:t>
            </a:r>
          </a:p>
          <a:p>
            <a:pPr marL="609600" indent="-609600"/>
            <a:r>
              <a:rPr lang="de-DE" sz="1600" dirty="0">
                <a:solidFill>
                  <a:schemeClr val="bg1"/>
                </a:solidFill>
                <a:latin typeface="Arial"/>
                <a:ea typeface="ヒラギノ角ゴ Pro W3"/>
                <a:cs typeface="Arial"/>
              </a:rPr>
              <a:t>Planung</a:t>
            </a:r>
          </a:p>
          <a:p>
            <a:pPr marL="609600" indent="-609600"/>
            <a:endParaRPr lang="en-US" sz="1600" b="1" dirty="0">
              <a:solidFill>
                <a:schemeClr val="bg1"/>
              </a:solidFill>
              <a:cs typeface="Arial"/>
            </a:endParaRPr>
          </a:p>
        </p:txBody>
      </p:sp>
      <p:sp>
        <p:nvSpPr>
          <p:cNvPr id="31" name="Rounded Rectangle 30">
            <a:extLst>
              <a:ext uri="{FF2B5EF4-FFF2-40B4-BE49-F238E27FC236}">
                <a16:creationId xmlns:a16="http://schemas.microsoft.com/office/drawing/2014/main" id="{D48CEA04-CD5E-7A44-88C2-E96CFF4D7C67}"/>
              </a:ext>
            </a:extLst>
          </p:cNvPr>
          <p:cNvSpPr/>
          <p:nvPr/>
        </p:nvSpPr>
        <p:spPr bwMode="auto">
          <a:xfrm>
            <a:off x="3370880" y="3509093"/>
            <a:ext cx="2676670" cy="1619102"/>
          </a:xfrm>
          <a:prstGeom prst="round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de-DE" sz="1900" b="1">
                <a:solidFill>
                  <a:srgbClr val="FFFFFF"/>
                </a:solidFill>
                <a:latin typeface="Arial"/>
                <a:ea typeface="ヒラギノ角ゴ Pro W3"/>
                <a:cs typeface="Arial"/>
              </a:rPr>
              <a:t>2. Jahr: 2022/2023</a:t>
            </a:r>
          </a:p>
          <a:p>
            <a:pPr marL="609600" indent="-609600"/>
            <a:r>
              <a:rPr lang="de-DE" sz="1500">
                <a:solidFill>
                  <a:srgbClr val="FFFFFF"/>
                </a:solidFill>
                <a:latin typeface="Arial"/>
                <a:ea typeface="ヒラギノ角ゴ Pro W3"/>
                <a:cs typeface="Arial"/>
              </a:rPr>
              <a:t>Kickoff und Umsetzung</a:t>
            </a:r>
          </a:p>
        </p:txBody>
      </p:sp>
      <p:sp>
        <p:nvSpPr>
          <p:cNvPr id="33" name="Rounded Rectangle 32">
            <a:extLst>
              <a:ext uri="{FF2B5EF4-FFF2-40B4-BE49-F238E27FC236}">
                <a16:creationId xmlns:a16="http://schemas.microsoft.com/office/drawing/2014/main" id="{64517790-B463-DE48-90C1-C7424B5C9A0F}"/>
              </a:ext>
            </a:extLst>
          </p:cNvPr>
          <p:cNvSpPr/>
          <p:nvPr/>
        </p:nvSpPr>
        <p:spPr bwMode="auto">
          <a:xfrm>
            <a:off x="6342077" y="3509093"/>
            <a:ext cx="2544906"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de-DE" sz="1900" b="1">
                <a:solidFill>
                  <a:schemeClr val="bg1"/>
                </a:solidFill>
                <a:latin typeface="Arial"/>
                <a:ea typeface="ヒラギノ角ゴ Pro W3"/>
                <a:cs typeface="Arial"/>
              </a:rPr>
              <a:t>3. Jahr: 2023/2024</a:t>
            </a:r>
          </a:p>
          <a:p>
            <a:pPr marL="609600" indent="-609600"/>
            <a:r>
              <a:rPr lang="de-DE" sz="1600">
                <a:solidFill>
                  <a:schemeClr val="bg1"/>
                </a:solidFill>
                <a:latin typeface="Arial"/>
                <a:ea typeface="ヒラギノ角ゴ Pro W3"/>
                <a:cs typeface="Arial"/>
              </a:rPr>
              <a:t>Die Einführung beginnt</a:t>
            </a:r>
          </a:p>
        </p:txBody>
      </p:sp>
      <p:sp>
        <p:nvSpPr>
          <p:cNvPr id="35" name="Rounded Rectangle 34">
            <a:extLst>
              <a:ext uri="{FF2B5EF4-FFF2-40B4-BE49-F238E27FC236}">
                <a16:creationId xmlns:a16="http://schemas.microsoft.com/office/drawing/2014/main" id="{C54361CF-E43D-304D-91EA-C0725A36F327}"/>
              </a:ext>
            </a:extLst>
          </p:cNvPr>
          <p:cNvSpPr/>
          <p:nvPr/>
        </p:nvSpPr>
        <p:spPr bwMode="auto">
          <a:xfrm>
            <a:off x="9134812" y="3509093"/>
            <a:ext cx="2544906"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de-DE" sz="1900" b="1">
                <a:solidFill>
                  <a:schemeClr val="bg1"/>
                </a:solidFill>
                <a:latin typeface="Arial"/>
                <a:ea typeface="ヒラギノ角ゴ Pro W3"/>
                <a:cs typeface="Arial"/>
              </a:rPr>
              <a:t>4. Jahr: 2024/2025 </a:t>
            </a:r>
          </a:p>
          <a:p>
            <a:pPr marL="609600" indent="-609600"/>
            <a:r>
              <a:rPr lang="de-DE" sz="1400">
                <a:solidFill>
                  <a:schemeClr val="bg1"/>
                </a:solidFill>
                <a:latin typeface="Arial"/>
                <a:ea typeface="ヒラギノ角ゴ Pro W3"/>
                <a:cs typeface="Arial"/>
              </a:rPr>
              <a:t>Fortsetzung der Einführung im 4. Jahr und darüber hinaus</a:t>
            </a:r>
          </a:p>
        </p:txBody>
      </p:sp>
      <p:sp>
        <p:nvSpPr>
          <p:cNvPr id="44" name="Rectangle 43">
            <a:extLst>
              <a:ext uri="{FF2B5EF4-FFF2-40B4-BE49-F238E27FC236}">
                <a16:creationId xmlns:a16="http://schemas.microsoft.com/office/drawing/2014/main" id="{A15B325E-8771-BB4A-843D-AE7535A3B0E6}"/>
              </a:ext>
            </a:extLst>
          </p:cNvPr>
          <p:cNvSpPr/>
          <p:nvPr/>
        </p:nvSpPr>
        <p:spPr bwMode="auto">
          <a:xfrm>
            <a:off x="1281052" y="2518235"/>
            <a:ext cx="9741638" cy="410966"/>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de-DE" sz="2000" dirty="0">
                <a:solidFill>
                  <a:schemeClr val="bg1"/>
                </a:solidFill>
                <a:latin typeface="Arial"/>
                <a:ea typeface="ヒラギノ角ゴ Pro W3"/>
                <a:cs typeface="Arial"/>
              </a:rPr>
              <a:t>Wir werden die Hauptmarke von Lions International schrittweise </a:t>
            </a:r>
          </a:p>
          <a:p>
            <a:pPr marL="609600" indent="-609600" algn="ctr"/>
            <a:r>
              <a:rPr lang="de-DE" sz="2000" dirty="0">
                <a:solidFill>
                  <a:schemeClr val="bg1"/>
                </a:solidFill>
                <a:latin typeface="Arial"/>
                <a:ea typeface="ヒラギノ角ゴ Pro W3"/>
                <a:cs typeface="Arial"/>
              </a:rPr>
              <a:t>im Laufe der Zeit einführen. </a:t>
            </a:r>
          </a:p>
        </p:txBody>
      </p:sp>
      <p:sp>
        <p:nvSpPr>
          <p:cNvPr id="3" name="Left Brace 2">
            <a:extLst>
              <a:ext uri="{FF2B5EF4-FFF2-40B4-BE49-F238E27FC236}">
                <a16:creationId xmlns:a16="http://schemas.microsoft.com/office/drawing/2014/main" id="{5C1A9FD8-BF3D-101D-0EBC-EE00A447FE71}"/>
              </a:ext>
            </a:extLst>
          </p:cNvPr>
          <p:cNvSpPr/>
          <p:nvPr/>
        </p:nvSpPr>
        <p:spPr bwMode="auto">
          <a:xfrm rot="-5400000">
            <a:off x="8974693" y="3167529"/>
            <a:ext cx="361636" cy="4616821"/>
          </a:xfrm>
          <a:prstGeom prst="leftBrace">
            <a:avLst/>
          </a:prstGeom>
          <a:solidFill>
            <a:srgbClr val="EBB7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pPr>
            <a:endParaRPr kumimoji="0" lang="en-US" sz="3200" b="0" i="0" u="none" strike="noStrike" cap="none" normalizeH="0" baseline="-25000">
              <a:ln>
                <a:noFill/>
              </a:ln>
              <a:solidFill>
                <a:srgbClr val="404040"/>
              </a:solidFill>
              <a:effectLst/>
              <a:latin typeface="Helvetica" pitchFamily="84" charset="0"/>
              <a:ea typeface="ヒラギノ角ゴ Pro W3" pitchFamily="84" charset="-128"/>
            </a:endParaRPr>
          </a:p>
        </p:txBody>
      </p:sp>
      <p:sp>
        <p:nvSpPr>
          <p:cNvPr id="4" name="Rectangle 3">
            <a:extLst>
              <a:ext uri="{FF2B5EF4-FFF2-40B4-BE49-F238E27FC236}">
                <a16:creationId xmlns:a16="http://schemas.microsoft.com/office/drawing/2014/main" id="{BAFE95B2-7C27-7F03-DE7F-28550FE91F03}"/>
              </a:ext>
            </a:extLst>
          </p:cNvPr>
          <p:cNvSpPr/>
          <p:nvPr/>
        </p:nvSpPr>
        <p:spPr bwMode="auto">
          <a:xfrm>
            <a:off x="6538777" y="6021997"/>
            <a:ext cx="5425592" cy="45719"/>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de-DE" sz="2000" b="1" dirty="0">
                <a:solidFill>
                  <a:schemeClr val="bg1"/>
                </a:solidFill>
                <a:latin typeface="Arial"/>
                <a:ea typeface="ヒラギノ角ゴ Pro W3"/>
                <a:cs typeface="Arial"/>
              </a:rPr>
              <a:t>Wichtiger Hinweis: </a:t>
            </a:r>
            <a:br>
              <a:rPr lang="de-DE" sz="2000" b="1" dirty="0">
                <a:solidFill>
                  <a:schemeClr val="bg1"/>
                </a:solidFill>
                <a:latin typeface="Arial"/>
                <a:ea typeface="ヒラギノ角ゴ Pro W3"/>
                <a:cs typeface="Arial"/>
              </a:rPr>
            </a:br>
            <a:r>
              <a:rPr lang="de-DE" sz="2000" b="1" dirty="0">
                <a:solidFill>
                  <a:schemeClr val="bg1"/>
                </a:solidFill>
                <a:latin typeface="Arial"/>
                <a:ea typeface="ヒラギノ角ゴ Pro W3"/>
                <a:cs typeface="Arial"/>
              </a:rPr>
              <a:t>Die Einführung erfolgt schrittweise. </a:t>
            </a:r>
            <a:r>
              <a:rPr lang="de-DE" sz="1600" b="1" dirty="0">
                <a:solidFill>
                  <a:schemeClr val="bg1"/>
                </a:solidFill>
                <a:latin typeface="Arial"/>
                <a:ea typeface="ヒラギノ角ゴ Pro W3"/>
                <a:cs typeface="Arial"/>
              </a:rPr>
              <a:t> </a:t>
            </a:r>
          </a:p>
        </p:txBody>
      </p:sp>
    </p:spTree>
    <p:extLst>
      <p:ext uri="{BB962C8B-B14F-4D97-AF65-F5344CB8AC3E}">
        <p14:creationId xmlns:p14="http://schemas.microsoft.com/office/powerpoint/2010/main" val="99165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1034160" y="3188900"/>
            <a:ext cx="4250904" cy="3217569"/>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400"/>
              </a:spcBef>
              <a:spcAft>
                <a:spcPts val="0"/>
              </a:spcAft>
              <a:tabLst>
                <a:tab pos="144780" algn="l"/>
              </a:tabLst>
              <a:defRPr/>
            </a:pPr>
            <a:r>
              <a:rPr lang="de-DE" sz="2400" b="1" dirty="0">
                <a:solidFill>
                  <a:srgbClr val="33373B"/>
                </a:solidFill>
                <a:latin typeface="Arial"/>
                <a:ea typeface="ヒラギノ角ゴ Pro W3"/>
                <a:cs typeface="Arial"/>
              </a:rPr>
              <a:t>Hier finden Sie:</a:t>
            </a:r>
          </a:p>
          <a:p>
            <a:pPr marL="342900" indent="-342900">
              <a:spcBef>
                <a:spcPts val="400"/>
              </a:spcBef>
              <a:spcAft>
                <a:spcPts val="0"/>
              </a:spcAft>
              <a:buChar char="•"/>
              <a:tabLst>
                <a:tab pos="144780" algn="l"/>
              </a:tabLst>
              <a:defRPr/>
            </a:pPr>
            <a:r>
              <a:rPr lang="de-DE" sz="2200" dirty="0">
                <a:solidFill>
                  <a:srgbClr val="33373B"/>
                </a:solidFill>
                <a:latin typeface="Arial"/>
                <a:ea typeface="ヒラギノ角ゴ Pro W3"/>
                <a:cs typeface="Arial"/>
              </a:rPr>
              <a:t>Informationen zur Entwicklung unserer Marke </a:t>
            </a:r>
          </a:p>
          <a:p>
            <a:pPr marL="342900" indent="-342900">
              <a:spcBef>
                <a:spcPts val="400"/>
              </a:spcBef>
              <a:spcAft>
                <a:spcPts val="0"/>
              </a:spcAft>
              <a:buChar char="•"/>
              <a:tabLst>
                <a:tab pos="144780" algn="l"/>
              </a:tabLst>
              <a:defRPr/>
            </a:pPr>
            <a:r>
              <a:rPr lang="de-DE" sz="2200" dirty="0">
                <a:solidFill>
                  <a:srgbClr val="33373B"/>
                </a:solidFill>
                <a:latin typeface="Arial"/>
                <a:ea typeface="ヒラギノ角ゴ Pro W3"/>
                <a:cs typeface="Arial"/>
              </a:rPr>
              <a:t>Ressourcen, einschließlich unseres Leitfadens: Markenbotschaft</a:t>
            </a:r>
          </a:p>
          <a:p>
            <a:pPr marL="342900" indent="-342900">
              <a:spcBef>
                <a:spcPts val="400"/>
              </a:spcBef>
              <a:spcAft>
                <a:spcPts val="0"/>
              </a:spcAft>
              <a:buChar char="•"/>
              <a:tabLst>
                <a:tab pos="144780" algn="l"/>
              </a:tabLst>
              <a:defRPr/>
            </a:pPr>
            <a:r>
              <a:rPr lang="de-DE" sz="2200" dirty="0">
                <a:solidFill>
                  <a:srgbClr val="33373B"/>
                </a:solidFill>
                <a:latin typeface="Arial"/>
                <a:ea typeface="ヒラギノ角ゴ Pro W3"/>
                <a:cs typeface="Arial"/>
              </a:rPr>
              <a:t>Häufig gestellte Fragen</a:t>
            </a:r>
          </a:p>
          <a:p>
            <a:pPr marL="342900" indent="-342900">
              <a:spcBef>
                <a:spcPts val="400"/>
              </a:spcBef>
              <a:spcAft>
                <a:spcPts val="0"/>
              </a:spcAft>
              <a:buChar char="•"/>
              <a:tabLst>
                <a:tab pos="144780" algn="l"/>
              </a:tabLst>
              <a:defRPr/>
            </a:pPr>
            <a:endParaRPr lang="en-US" sz="2200" spc="10" dirty="0">
              <a:solidFill>
                <a:srgbClr val="33373B"/>
              </a:solidFill>
              <a:latin typeface="Arial"/>
              <a:ea typeface="ヒラギノ角ゴ Pro W3"/>
              <a:cs typeface="Arial"/>
            </a:endParaRPr>
          </a:p>
          <a:p>
            <a:pPr marL="285750" indent="-285750">
              <a:buChar cha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br>
              <a:rPr lang="de-DE" sz="2200" dirty="0">
                <a:solidFill>
                  <a:srgbClr val="33373B"/>
                </a:solidFill>
                <a:latin typeface="Arial"/>
                <a:ea typeface="ヒラギノ角ゴ Pro W3"/>
                <a:cs typeface="Arial"/>
              </a:rPr>
            </a:br>
            <a:endParaRPr lang="de-DE" sz="2200" dirty="0">
              <a:solidFill>
                <a:srgbClr val="33373B"/>
              </a:solidFill>
              <a:latin typeface="Arial"/>
              <a:ea typeface="ヒラギノ角ゴ Pro W3"/>
              <a:cs typeface="Aria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34160" y="23485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922420" y="1156036"/>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de-DE">
                <a:latin typeface="Helvetica Neue"/>
              </a:rPr>
              <a:t>Webseite von Lions International</a:t>
            </a:r>
          </a:p>
        </p:txBody>
      </p:sp>
      <p:grpSp>
        <p:nvGrpSpPr>
          <p:cNvPr id="19" name="Group 18">
            <a:extLst>
              <a:ext uri="{FF2B5EF4-FFF2-40B4-BE49-F238E27FC236}">
                <a16:creationId xmlns:a16="http://schemas.microsoft.com/office/drawing/2014/main" id="{89C77FC2-E47F-051B-6F53-FAD565721755}"/>
              </a:ext>
            </a:extLst>
          </p:cNvPr>
          <p:cNvGrpSpPr/>
          <p:nvPr/>
        </p:nvGrpSpPr>
        <p:grpSpPr>
          <a:xfrm>
            <a:off x="0" y="0"/>
            <a:ext cx="12192000" cy="1123281"/>
            <a:chOff x="0" y="0"/>
            <a:chExt cx="12192000" cy="1123281"/>
          </a:xfrm>
        </p:grpSpPr>
        <p:sp>
          <p:nvSpPr>
            <p:cNvPr id="24" name="Background - Solid">
              <a:extLst>
                <a:ext uri="{FF2B5EF4-FFF2-40B4-BE49-F238E27FC236}">
                  <a16:creationId xmlns:a16="http://schemas.microsoft.com/office/drawing/2014/main" id="{CD552245-0300-E73F-E55B-9880B9566A44}"/>
                </a:ext>
              </a:extLst>
            </p:cNvPr>
            <p:cNvSpPr/>
            <p:nvPr/>
          </p:nvSpPr>
          <p:spPr>
            <a:xfrm>
              <a:off x="0" y="0"/>
              <a:ext cx="12192000" cy="63749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26" name="Background - Solid">
              <a:extLst>
                <a:ext uri="{FF2B5EF4-FFF2-40B4-BE49-F238E27FC236}">
                  <a16:creationId xmlns:a16="http://schemas.microsoft.com/office/drawing/2014/main" id="{494312D6-22F4-9D34-19DE-37248221B86C}"/>
                </a:ext>
              </a:extLst>
            </p:cNvPr>
            <p:cNvSpPr/>
            <p:nvPr/>
          </p:nvSpPr>
          <p:spPr>
            <a:xfrm>
              <a:off x="3048" y="569118"/>
              <a:ext cx="12188952" cy="219456"/>
            </a:xfrm>
            <a:prstGeom prst="rect">
              <a:avLst/>
            </a:prstGeom>
            <a:gradFill>
              <a:gsLst>
                <a:gs pos="0">
                  <a:srgbClr val="457DC8">
                    <a:lumMod val="72000"/>
                  </a:srgbClr>
                </a:gs>
                <a:gs pos="98000">
                  <a:srgbClr val="7030A0">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5DA42767-A91E-ED6C-042F-00AE0F0236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726" y="151713"/>
              <a:ext cx="971568" cy="971568"/>
            </a:xfrm>
            <a:prstGeom prst="rect">
              <a:avLst/>
            </a:prstGeom>
          </p:spPr>
        </p:pic>
      </p:grpSp>
      <p:pic>
        <p:nvPicPr>
          <p:cNvPr id="2" name="Picture 3" descr="Graphical user interface, website&#10;&#10;Description automatically generated">
            <a:extLst>
              <a:ext uri="{FF2B5EF4-FFF2-40B4-BE49-F238E27FC236}">
                <a16:creationId xmlns:a16="http://schemas.microsoft.com/office/drawing/2014/main" id="{DC87049A-97ED-E918-33A0-82FDE5FEB87B}"/>
              </a:ext>
            </a:extLst>
          </p:cNvPr>
          <p:cNvPicPr>
            <a:picLocks noChangeAspect="1"/>
          </p:cNvPicPr>
          <p:nvPr/>
        </p:nvPicPr>
        <p:blipFill>
          <a:blip r:embed="rId4"/>
          <a:stretch>
            <a:fillRect/>
          </a:stretch>
        </p:blipFill>
        <p:spPr>
          <a:xfrm>
            <a:off x="9386381" y="1205804"/>
            <a:ext cx="1861728" cy="62457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3" descr="Graphical user interface, website&#10;&#10;Description automatically generated">
            <a:extLst>
              <a:ext uri="{FF2B5EF4-FFF2-40B4-BE49-F238E27FC236}">
                <a16:creationId xmlns:a16="http://schemas.microsoft.com/office/drawing/2014/main" id="{6D2701E2-849A-0F9C-5DE4-A368B5483BC6}"/>
              </a:ext>
            </a:extLst>
          </p:cNvPr>
          <p:cNvPicPr>
            <a:picLocks noChangeAspect="1"/>
          </p:cNvPicPr>
          <p:nvPr/>
        </p:nvPicPr>
        <p:blipFill rotWithShape="1">
          <a:blip r:embed="rId4"/>
          <a:srcRect b="63044"/>
          <a:stretch/>
        </p:blipFill>
        <p:spPr>
          <a:xfrm>
            <a:off x="5041516" y="1989787"/>
            <a:ext cx="4653284" cy="57590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Headline">
            <a:extLst>
              <a:ext uri="{FF2B5EF4-FFF2-40B4-BE49-F238E27FC236}">
                <a16:creationId xmlns:a16="http://schemas.microsoft.com/office/drawing/2014/main" id="{7EFB0286-32BC-2271-0450-425598D2E5F2}"/>
              </a:ext>
            </a:extLst>
          </p:cNvPr>
          <p:cNvSpPr txBox="1">
            <a:spLocks/>
          </p:cNvSpPr>
          <p:nvPr/>
        </p:nvSpPr>
        <p:spPr>
          <a:xfrm>
            <a:off x="943890" y="2488232"/>
            <a:ext cx="4737950" cy="101544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de-DE" sz="2600" dirty="0">
                <a:latin typeface="Helvetica Neue"/>
              </a:rPr>
              <a:t>Lionsclubs.org/</a:t>
            </a:r>
            <a:r>
              <a:rPr lang="de-DE" sz="2600" dirty="0" err="1">
                <a:latin typeface="Helvetica Neue"/>
              </a:rPr>
              <a:t>our</a:t>
            </a:r>
            <a:r>
              <a:rPr lang="de-DE" sz="2600" dirty="0">
                <a:latin typeface="Helvetica Neue"/>
              </a:rPr>
              <a:t>-brand</a:t>
            </a:r>
          </a:p>
        </p:txBody>
      </p:sp>
      <p:sp>
        <p:nvSpPr>
          <p:cNvPr id="5" name="TextBox 4">
            <a:extLst>
              <a:ext uri="{FF2B5EF4-FFF2-40B4-BE49-F238E27FC236}">
                <a16:creationId xmlns:a16="http://schemas.microsoft.com/office/drawing/2014/main" id="{05E13640-04EE-5939-779B-4D3A03F16E8E}"/>
              </a:ext>
            </a:extLst>
          </p:cNvPr>
          <p:cNvSpPr txBox="1"/>
          <p:nvPr/>
        </p:nvSpPr>
        <p:spPr>
          <a:xfrm>
            <a:off x="921520" y="6126455"/>
            <a:ext cx="8079092" cy="1107996"/>
          </a:xfrm>
          <a:prstGeom prst="rect">
            <a:avLst/>
          </a:prstGeom>
          <a:noFill/>
        </p:spPr>
        <p:txBody>
          <a:bodyPr wrap="square" rtlCol="0">
            <a:spAutoFit/>
          </a:bodyPr>
          <a:lstStyle/>
          <a:p>
            <a:r>
              <a:rPr lang="de-DE" dirty="0">
                <a:solidFill>
                  <a:srgbClr val="33373B"/>
                </a:solidFill>
                <a:latin typeface="Arial"/>
                <a:ea typeface="ヒラギノ角ゴ Pro W3"/>
                <a:cs typeface="Arial"/>
              </a:rPr>
              <a:t>Bitte richten Sie alle Fragen zur Marke an</a:t>
            </a:r>
          </a:p>
          <a:p>
            <a:r>
              <a:rPr lang="de-DE" u="sng" dirty="0">
                <a:solidFill>
                  <a:srgbClr val="0070C0"/>
                </a:solidFill>
                <a:latin typeface="Arial"/>
                <a:ea typeface="ヒラギノ角ゴ Pro W3"/>
                <a:cs typeface="Arial"/>
              </a:rPr>
              <a:t>lionsbrand@lionsclubs.org</a:t>
            </a:r>
            <a:r>
              <a:rPr lang="de-DE" dirty="0">
                <a:latin typeface="Arial"/>
                <a:ea typeface="ヒラギノ角ゴ Pro W3"/>
                <a:cs typeface="Arial"/>
              </a:rPr>
              <a:t>.</a:t>
            </a:r>
          </a:p>
          <a:p>
            <a:endParaRPr lang="en-US" sz="2800" dirty="0" err="1"/>
          </a:p>
        </p:txBody>
      </p:sp>
    </p:spTree>
    <p:extLst>
      <p:ext uri="{BB962C8B-B14F-4D97-AF65-F5344CB8AC3E}">
        <p14:creationId xmlns:p14="http://schemas.microsoft.com/office/powerpoint/2010/main" val="233431279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17" y="-5257"/>
            <a:ext cx="12209417" cy="6866903"/>
          </a:xfrm>
          <a:prstGeom prst="rect">
            <a:avLst/>
          </a:prstGeom>
        </p:spPr>
      </p:pic>
      <p:sp>
        <p:nvSpPr>
          <p:cNvPr id="12" name="Overlay">
            <a:extLst>
              <a:ext uri="{FF2B5EF4-FFF2-40B4-BE49-F238E27FC236}">
                <a16:creationId xmlns:a16="http://schemas.microsoft.com/office/drawing/2014/main" id="{B7164FF5-67AE-B74A-874F-8E78802E709F}"/>
              </a:ext>
            </a:extLst>
          </p:cNvPr>
          <p:cNvSpPr/>
          <p:nvPr/>
        </p:nvSpPr>
        <p:spPr>
          <a:xfrm>
            <a:off x="-112143" y="0"/>
            <a:ext cx="12304143" cy="6858000"/>
          </a:xfrm>
          <a:prstGeom prst="rect">
            <a:avLst/>
          </a:prstGeom>
          <a:gradFill>
            <a:gsLst>
              <a:gs pos="39000">
                <a:srgbClr val="0D2240">
                  <a:alpha val="85981"/>
                </a:srgbClr>
              </a:gs>
              <a:gs pos="100000">
                <a:srgbClr val="7A2682">
                  <a:alpha val="88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TextBox 9">
            <a:extLst>
              <a:ext uri="{FF2B5EF4-FFF2-40B4-BE49-F238E27FC236}">
                <a16:creationId xmlns:a16="http://schemas.microsoft.com/office/drawing/2014/main" id="{5FD77007-DB48-654F-892C-631DEE861BBC}"/>
              </a:ext>
            </a:extLst>
          </p:cNvPr>
          <p:cNvSpPr txBox="1"/>
          <p:nvPr/>
        </p:nvSpPr>
        <p:spPr>
          <a:xfrm>
            <a:off x="4396095" y="6248400"/>
            <a:ext cx="3399810" cy="338554"/>
          </a:xfrm>
          <a:prstGeom prst="rect">
            <a:avLst/>
          </a:prstGeom>
          <a:noFill/>
        </p:spPr>
        <p:txBody>
          <a:bodyPr wrap="square" lIns="91440" tIns="45720" rIns="91440" bIns="45720" rtlCol="0" anchor="t">
            <a:spAutoFit/>
          </a:bodyPr>
          <a:lstStyle/>
          <a:p>
            <a:pPr algn="ctr"/>
            <a:r>
              <a:rPr lang="de-DE" sz="1600" b="1">
                <a:solidFill>
                  <a:schemeClr val="bg1"/>
                </a:solidFill>
              </a:rPr>
              <a:t>© 2023 Lions International</a:t>
            </a:r>
          </a:p>
        </p:txBody>
      </p:sp>
      <p:pic>
        <p:nvPicPr>
          <p:cNvPr id="5" name="Picture 4" descr="lionlogo_white.eps">
            <a:extLst>
              <a:ext uri="{FF2B5EF4-FFF2-40B4-BE49-F238E27FC236}">
                <a16:creationId xmlns:a16="http://schemas.microsoft.com/office/drawing/2014/main" id="{AFB8B13E-3B99-2140-8C3E-B7506FDCF4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22217" y="1828800"/>
            <a:ext cx="1204464" cy="1174956"/>
          </a:xfrm>
          <a:prstGeom prst="rect">
            <a:avLst/>
          </a:prstGeom>
        </p:spPr>
      </p:pic>
      <p:sp>
        <p:nvSpPr>
          <p:cNvPr id="8" name="Title 1">
            <a:extLst>
              <a:ext uri="{FF2B5EF4-FFF2-40B4-BE49-F238E27FC236}">
                <a16:creationId xmlns:a16="http://schemas.microsoft.com/office/drawing/2014/main" id="{84015D6B-6F7B-C546-B15B-81A122A64AC3}"/>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4800" b="1">
                <a:solidFill>
                  <a:schemeClr val="bg1"/>
                </a:solidFill>
                <a:latin typeface="Helvetica Neue" charset="0"/>
                <a:ea typeface="Helvetica Neue" charset="0"/>
                <a:cs typeface="Helvetica Neue" charset="0"/>
              </a:rPr>
              <a:t>Vielen Dank</a:t>
            </a:r>
          </a:p>
        </p:txBody>
      </p:sp>
      <p:sp>
        <p:nvSpPr>
          <p:cNvPr id="9" name="Rectangle 8">
            <a:extLst>
              <a:ext uri="{FF2B5EF4-FFF2-40B4-BE49-F238E27FC236}">
                <a16:creationId xmlns:a16="http://schemas.microsoft.com/office/drawing/2014/main" id="{7E15C85D-EDCB-C74F-8F29-3BB6B6CCF5ED}"/>
              </a:ext>
            </a:extLst>
          </p:cNvPr>
          <p:cNvSpPr/>
          <p:nvPr/>
        </p:nvSpPr>
        <p:spPr>
          <a:xfrm>
            <a:off x="5399320"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6F87EC-71C4-9448-ACAB-135523C18705}"/>
              </a:ext>
            </a:extLst>
          </p:cNvPr>
          <p:cNvSpPr/>
          <p:nvPr/>
        </p:nvSpPr>
        <p:spPr>
          <a:xfrm>
            <a:off x="0" y="0"/>
            <a:ext cx="12192000" cy="6858000"/>
          </a:xfrm>
          <a:prstGeom prst="rect">
            <a:avLst/>
          </a:prstGeom>
          <a:solidFill>
            <a:srgbClr val="053B6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6" name="Picture 15">
            <a:extLst>
              <a:ext uri="{FF2B5EF4-FFF2-40B4-BE49-F238E27FC236}">
                <a16:creationId xmlns:a16="http://schemas.microsoft.com/office/drawing/2014/main" id="{D7078CEE-F266-F047-8C26-F6E96A7CA1E8}"/>
              </a:ext>
            </a:extLst>
          </p:cNvPr>
          <p:cNvPicPr>
            <a:picLocks noChangeAspect="1"/>
          </p:cNvPicPr>
          <p:nvPr/>
        </p:nvPicPr>
        <p:blipFill rotWithShape="1">
          <a:blip r:embed="rId4" cstate="screen">
            <a:alphaModFix amt="7000"/>
            <a:extLst>
              <a:ext uri="{28A0092B-C50C-407E-A947-70E740481C1C}">
                <a14:useLocalDpi xmlns:a14="http://schemas.microsoft.com/office/drawing/2010/main"/>
              </a:ext>
            </a:extLst>
          </a:blip>
          <a:srcRect t="2" r="-356" b="-770"/>
          <a:stretch/>
        </p:blipFill>
        <p:spPr>
          <a:xfrm>
            <a:off x="2587232" y="76200"/>
            <a:ext cx="7269384" cy="6906078"/>
          </a:xfrm>
          <a:prstGeom prst="rect">
            <a:avLst/>
          </a:prstGeom>
        </p:spPr>
      </p:pic>
      <p:sp>
        <p:nvSpPr>
          <p:cNvPr id="27" name="Rectangle 26">
            <a:extLst>
              <a:ext uri="{FF2B5EF4-FFF2-40B4-BE49-F238E27FC236}">
                <a16:creationId xmlns:a16="http://schemas.microsoft.com/office/drawing/2014/main" id="{4A5F7628-F3D0-D844-B552-F4B6C313C359}"/>
              </a:ext>
            </a:extLst>
          </p:cNvPr>
          <p:cNvSpPr/>
          <p:nvPr/>
        </p:nvSpPr>
        <p:spPr>
          <a:xfrm>
            <a:off x="0" y="0"/>
            <a:ext cx="12192000" cy="6858000"/>
          </a:xfrm>
          <a:prstGeom prst="rect">
            <a:avLst/>
          </a:prstGeom>
          <a:gradFill>
            <a:gsLst>
              <a:gs pos="20000">
                <a:srgbClr val="7030A0">
                  <a:alpha val="31000"/>
                  <a:lumMod val="80000"/>
                  <a:lumOff val="20000"/>
                </a:srgbClr>
              </a:gs>
              <a:gs pos="98000">
                <a:srgbClr val="0070C0">
                  <a:alpha val="59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2" name="Online Media 1" title="Wir alle sind Lions International [GE]">
            <a:hlinkClick r:id="" action="ppaction://media"/>
            <a:extLst>
              <a:ext uri="{FF2B5EF4-FFF2-40B4-BE49-F238E27FC236}">
                <a16:creationId xmlns:a16="http://schemas.microsoft.com/office/drawing/2014/main" id="{29AA63DE-23A9-1D62-6E3C-5281C62210FA}"/>
              </a:ext>
            </a:extLst>
          </p:cNvPr>
          <p:cNvPicPr>
            <a:picLocks noRot="1" noChangeAspect="1"/>
          </p:cNvPicPr>
          <p:nvPr>
            <a:videoFile r:link="rId1"/>
          </p:nvPr>
        </p:nvPicPr>
        <p:blipFill>
          <a:blip r:embed="rId5"/>
          <a:stretch>
            <a:fillRect/>
          </a:stretch>
        </p:blipFill>
        <p:spPr>
          <a:xfrm>
            <a:off x="2294742" y="1281289"/>
            <a:ext cx="7602516" cy="4295422"/>
          </a:xfrm>
          <a:prstGeom prst="rect">
            <a:avLst/>
          </a:prstGeom>
        </p:spPr>
      </p:pic>
    </p:spTree>
    <p:extLst>
      <p:ext uri="{BB962C8B-B14F-4D97-AF65-F5344CB8AC3E}">
        <p14:creationId xmlns:p14="http://schemas.microsoft.com/office/powerpoint/2010/main" val="182494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01A335-AC8C-5940-8ADE-07E0B222D192}"/>
              </a:ext>
            </a:extLst>
          </p:cNvPr>
          <p:cNvGrpSpPr/>
          <p:nvPr/>
        </p:nvGrpSpPr>
        <p:grpSpPr>
          <a:xfrm>
            <a:off x="1616567" y="1822785"/>
            <a:ext cx="8958866" cy="1506530"/>
            <a:chOff x="1534309" y="1289715"/>
            <a:chExt cx="8958866" cy="1506530"/>
          </a:xfrm>
        </p:grpSpPr>
        <p:sp>
          <p:nvSpPr>
            <p:cNvPr id="3" name="Yellow Bar">
              <a:extLst>
                <a:ext uri="{FF2B5EF4-FFF2-40B4-BE49-F238E27FC236}">
                  <a16:creationId xmlns:a16="http://schemas.microsoft.com/office/drawing/2014/main" id="{8CF8280C-73E8-A64D-9417-F9D6E215655B}"/>
                </a:ext>
              </a:extLst>
            </p:cNvPr>
            <p:cNvSpPr/>
            <p:nvPr/>
          </p:nvSpPr>
          <p:spPr>
            <a:xfrm>
              <a:off x="5163054" y="272348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Headline">
              <a:extLst>
                <a:ext uri="{FF2B5EF4-FFF2-40B4-BE49-F238E27FC236}">
                  <a16:creationId xmlns:a16="http://schemas.microsoft.com/office/drawing/2014/main" id="{E953B6B1-100B-EB40-AF63-C05672A3806A}"/>
                </a:ext>
              </a:extLst>
            </p:cNvPr>
            <p:cNvSpPr txBox="1">
              <a:spLocks/>
            </p:cNvSpPr>
            <p:nvPr/>
          </p:nvSpPr>
          <p:spPr>
            <a:xfrm>
              <a:off x="1534309" y="1289715"/>
              <a:ext cx="8958866"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000" dirty="0">
                  <a:solidFill>
                    <a:srgbClr val="00338D"/>
                  </a:solidFill>
                  <a:latin typeface="Arial"/>
                  <a:ea typeface="ヒラギノ角ゴ Pro W3"/>
                  <a:cs typeface="Arial"/>
                </a:rPr>
                <a:t>Vorstellung der Hauptmarke </a:t>
              </a:r>
            </a:p>
            <a:p>
              <a:r>
                <a:rPr lang="de-DE" sz="4000" dirty="0">
                  <a:solidFill>
                    <a:srgbClr val="00338D"/>
                  </a:solidFill>
                  <a:latin typeface="Arial"/>
                  <a:ea typeface="ヒラギノ角ゴ Pro W3"/>
                  <a:cs typeface="Arial"/>
                </a:rPr>
                <a:t>„Lions International“</a:t>
              </a:r>
            </a:p>
          </p:txBody>
        </p:sp>
      </p:grpSp>
      <p:pic>
        <p:nvPicPr>
          <p:cNvPr id="7" name="Picture 6">
            <a:extLst>
              <a:ext uri="{FF2B5EF4-FFF2-40B4-BE49-F238E27FC236}">
                <a16:creationId xmlns:a16="http://schemas.microsoft.com/office/drawing/2014/main" id="{B283D232-7A6C-5547-9AD2-3307F9D9B73C}"/>
              </a:ext>
            </a:extLst>
          </p:cNvPr>
          <p:cNvPicPr>
            <a:picLocks noChangeAspect="1"/>
          </p:cNvPicPr>
          <p:nvPr/>
        </p:nvPicPr>
        <p:blipFill>
          <a:blip r:embed="rId3"/>
          <a:srcRect/>
          <a:stretch/>
        </p:blipFill>
        <p:spPr>
          <a:xfrm>
            <a:off x="128979" y="5975012"/>
            <a:ext cx="3018768" cy="754692"/>
          </a:xfrm>
          <a:prstGeom prst="rect">
            <a:avLst/>
          </a:prstGeom>
        </p:spPr>
      </p:pic>
      <p:sp>
        <p:nvSpPr>
          <p:cNvPr id="2" name="Background - Overlay">
            <a:extLst>
              <a:ext uri="{FF2B5EF4-FFF2-40B4-BE49-F238E27FC236}">
                <a16:creationId xmlns:a16="http://schemas.microsoft.com/office/drawing/2014/main" id="{85009679-949D-411C-DA55-C282BA40D469}"/>
              </a:ext>
            </a:extLst>
          </p:cNvPr>
          <p:cNvSpPr/>
          <p:nvPr/>
        </p:nvSpPr>
        <p:spPr>
          <a:xfrm>
            <a:off x="0" y="-3045"/>
            <a:ext cx="12192000" cy="404980"/>
          </a:xfrm>
          <a:prstGeom prst="rect">
            <a:avLst/>
          </a:prstGeom>
          <a:gradFill flip="none" rotWithShape="0">
            <a:gsLst>
              <a:gs pos="0">
                <a:srgbClr val="0070C0">
                  <a:lumMod val="78000"/>
                </a:srgbClr>
              </a:gs>
              <a:gs pos="98000">
                <a:srgbClr val="7030A0">
                  <a:lumMod val="82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504188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dirty="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921520" y="2787181"/>
            <a:ext cx="5509805" cy="398804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Char cha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br>
              <a:rPr lang="de-DE" sz="2200">
                <a:solidFill>
                  <a:srgbClr val="33373B"/>
                </a:solidFill>
                <a:latin typeface="Arial"/>
                <a:ea typeface="ヒラギノ角ゴ Pro W3"/>
                <a:cs typeface="Arial"/>
              </a:rPr>
            </a:br>
            <a:endParaRPr lang="de-DE" sz="2200">
              <a:solidFill>
                <a:srgbClr val="33373B"/>
              </a:solidFill>
              <a:latin typeface="Arial"/>
              <a:ea typeface="ヒラギノ角ゴ Pro W3"/>
              <a:cs typeface="Aria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59757" y="215383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922420" y="1371189"/>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de-DE">
                <a:latin typeface="Helvetica Neue"/>
              </a:rPr>
              <a:t>Markenarchitektur</a:t>
            </a:r>
          </a:p>
        </p:txBody>
      </p:sp>
      <p:grpSp>
        <p:nvGrpSpPr>
          <p:cNvPr id="19" name="Group 18">
            <a:extLst>
              <a:ext uri="{FF2B5EF4-FFF2-40B4-BE49-F238E27FC236}">
                <a16:creationId xmlns:a16="http://schemas.microsoft.com/office/drawing/2014/main" id="{89C77FC2-E47F-051B-6F53-FAD565721755}"/>
              </a:ext>
            </a:extLst>
          </p:cNvPr>
          <p:cNvGrpSpPr/>
          <p:nvPr/>
        </p:nvGrpSpPr>
        <p:grpSpPr>
          <a:xfrm>
            <a:off x="0" y="0"/>
            <a:ext cx="12192000" cy="1123281"/>
            <a:chOff x="0" y="0"/>
            <a:chExt cx="12192000" cy="1123281"/>
          </a:xfrm>
        </p:grpSpPr>
        <p:sp>
          <p:nvSpPr>
            <p:cNvPr id="24" name="Background - Solid">
              <a:extLst>
                <a:ext uri="{FF2B5EF4-FFF2-40B4-BE49-F238E27FC236}">
                  <a16:creationId xmlns:a16="http://schemas.microsoft.com/office/drawing/2014/main" id="{CD552245-0300-E73F-E55B-9880B9566A44}"/>
                </a:ext>
              </a:extLst>
            </p:cNvPr>
            <p:cNvSpPr/>
            <p:nvPr/>
          </p:nvSpPr>
          <p:spPr>
            <a:xfrm>
              <a:off x="0" y="0"/>
              <a:ext cx="12192000" cy="63749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26" name="Background - Solid">
              <a:extLst>
                <a:ext uri="{FF2B5EF4-FFF2-40B4-BE49-F238E27FC236}">
                  <a16:creationId xmlns:a16="http://schemas.microsoft.com/office/drawing/2014/main" id="{494312D6-22F4-9D34-19DE-37248221B86C}"/>
                </a:ext>
              </a:extLst>
            </p:cNvPr>
            <p:cNvSpPr/>
            <p:nvPr/>
          </p:nvSpPr>
          <p:spPr>
            <a:xfrm>
              <a:off x="3048" y="569118"/>
              <a:ext cx="12188952" cy="219456"/>
            </a:xfrm>
            <a:prstGeom prst="rect">
              <a:avLst/>
            </a:prstGeom>
            <a:gradFill>
              <a:gsLst>
                <a:gs pos="0">
                  <a:srgbClr val="457DC8">
                    <a:lumMod val="72000"/>
                  </a:srgbClr>
                </a:gs>
                <a:gs pos="98000">
                  <a:srgbClr val="7030A0">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5DA42767-A91E-ED6C-042F-00AE0F0236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726" y="151713"/>
              <a:ext cx="971568" cy="971568"/>
            </a:xfrm>
            <a:prstGeom prst="rect">
              <a:avLst/>
            </a:prstGeom>
          </p:spPr>
        </p:pic>
      </p:grpSp>
      <p:sp>
        <p:nvSpPr>
          <p:cNvPr id="11" name="Headline">
            <a:extLst>
              <a:ext uri="{FF2B5EF4-FFF2-40B4-BE49-F238E27FC236}">
                <a16:creationId xmlns:a16="http://schemas.microsoft.com/office/drawing/2014/main" id="{13AB7F86-05E1-BE72-FB6B-B8636B8F5DFB}"/>
              </a:ext>
            </a:extLst>
          </p:cNvPr>
          <p:cNvSpPr txBox="1">
            <a:spLocks/>
          </p:cNvSpPr>
          <p:nvPr/>
        </p:nvSpPr>
        <p:spPr>
          <a:xfrm>
            <a:off x="1057193" y="3341662"/>
            <a:ext cx="3017875"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1800">
                <a:solidFill>
                  <a:srgbClr val="002060"/>
                </a:solidFill>
                <a:latin typeface="Arial"/>
                <a:ea typeface="ヒラギノ角ゴ Pro W3"/>
                <a:cs typeface="Arial"/>
              </a:rPr>
              <a:t>Haupt- “Dachmarke“</a:t>
            </a:r>
            <a:br>
              <a:rPr lang="de-DE" sz="1800" b="0"/>
            </a:br>
            <a:endParaRPr lang="de-DE" sz="1800" b="0"/>
          </a:p>
        </p:txBody>
      </p:sp>
      <p:sp>
        <p:nvSpPr>
          <p:cNvPr id="13" name="Headline">
            <a:extLst>
              <a:ext uri="{FF2B5EF4-FFF2-40B4-BE49-F238E27FC236}">
                <a16:creationId xmlns:a16="http://schemas.microsoft.com/office/drawing/2014/main" id="{C117A15F-25CE-B636-F7A9-DD3B2388988E}"/>
              </a:ext>
            </a:extLst>
          </p:cNvPr>
          <p:cNvSpPr txBox="1">
            <a:spLocks/>
          </p:cNvSpPr>
          <p:nvPr/>
        </p:nvSpPr>
        <p:spPr>
          <a:xfrm>
            <a:off x="1060253" y="5153375"/>
            <a:ext cx="2692310"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1800">
                <a:solidFill>
                  <a:srgbClr val="002060"/>
                </a:solidFill>
                <a:latin typeface="Arial"/>
                <a:ea typeface="ヒラギノ角ゴ Pro W3"/>
                <a:cs typeface="Arial"/>
              </a:rPr>
              <a:t>Organisatorische Marken</a:t>
            </a:r>
            <a:br>
              <a:rPr lang="de-DE" sz="1800" b="0"/>
            </a:br>
            <a:endParaRPr lang="de-DE" sz="1800" b="0"/>
          </a:p>
        </p:txBody>
      </p:sp>
      <p:pic>
        <p:nvPicPr>
          <p:cNvPr id="15" name="Picture 14" descr="Graphical user interface&#10;&#10;Description automatically generated">
            <a:extLst>
              <a:ext uri="{FF2B5EF4-FFF2-40B4-BE49-F238E27FC236}">
                <a16:creationId xmlns:a16="http://schemas.microsoft.com/office/drawing/2014/main" id="{B77D529D-8981-FC9E-45F9-D6EDC901CBBA}"/>
              </a:ext>
            </a:extLst>
          </p:cNvPr>
          <p:cNvPicPr>
            <a:picLocks noChangeAspect="1"/>
          </p:cNvPicPr>
          <p:nvPr/>
        </p:nvPicPr>
        <p:blipFill>
          <a:blip r:embed="rId4"/>
          <a:stretch>
            <a:fillRect/>
          </a:stretch>
        </p:blipFill>
        <p:spPr>
          <a:xfrm>
            <a:off x="4465523" y="2892363"/>
            <a:ext cx="6802489" cy="2835195"/>
          </a:xfrm>
          <a:prstGeom prst="rect">
            <a:avLst/>
          </a:prstGeom>
        </p:spPr>
      </p:pic>
    </p:spTree>
    <p:extLst>
      <p:ext uri="{BB962C8B-B14F-4D97-AF65-F5344CB8AC3E}">
        <p14:creationId xmlns:p14="http://schemas.microsoft.com/office/powerpoint/2010/main" val="346888778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01A335-AC8C-5940-8ADE-07E0B222D192}"/>
              </a:ext>
            </a:extLst>
          </p:cNvPr>
          <p:cNvGrpSpPr/>
          <p:nvPr/>
        </p:nvGrpSpPr>
        <p:grpSpPr>
          <a:xfrm>
            <a:off x="1616567" y="1744853"/>
            <a:ext cx="8958866" cy="1723007"/>
            <a:chOff x="1568945" y="1211783"/>
            <a:chExt cx="8958866" cy="1723007"/>
          </a:xfrm>
        </p:grpSpPr>
        <p:sp>
          <p:nvSpPr>
            <p:cNvPr id="3" name="Yellow Bar">
              <a:extLst>
                <a:ext uri="{FF2B5EF4-FFF2-40B4-BE49-F238E27FC236}">
                  <a16:creationId xmlns:a16="http://schemas.microsoft.com/office/drawing/2014/main" id="{8CF8280C-73E8-A64D-9417-F9D6E215655B}"/>
                </a:ext>
              </a:extLst>
            </p:cNvPr>
            <p:cNvSpPr/>
            <p:nvPr/>
          </p:nvSpPr>
          <p:spPr>
            <a:xfrm>
              <a:off x="5197690" y="286203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Headline">
              <a:extLst>
                <a:ext uri="{FF2B5EF4-FFF2-40B4-BE49-F238E27FC236}">
                  <a16:creationId xmlns:a16="http://schemas.microsoft.com/office/drawing/2014/main" id="{E953B6B1-100B-EB40-AF63-C05672A3806A}"/>
                </a:ext>
              </a:extLst>
            </p:cNvPr>
            <p:cNvSpPr txBox="1">
              <a:spLocks/>
            </p:cNvSpPr>
            <p:nvPr/>
          </p:nvSpPr>
          <p:spPr>
            <a:xfrm>
              <a:off x="1568945" y="1211783"/>
              <a:ext cx="8958866"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000" dirty="0">
                  <a:solidFill>
                    <a:srgbClr val="00338D"/>
                  </a:solidFill>
                  <a:latin typeface="Arial"/>
                  <a:ea typeface="ヒラギノ角ゴ Pro W3"/>
                  <a:cs typeface="Arial"/>
                </a:rPr>
                <a:t>Sie haben Fragen. </a:t>
              </a:r>
              <a:br>
                <a:rPr lang="de-DE" sz="4000" dirty="0">
                  <a:solidFill>
                    <a:srgbClr val="00338D"/>
                  </a:solidFill>
                  <a:latin typeface="Arial"/>
                  <a:ea typeface="ヒラギノ角ゴ Pro W3"/>
                  <a:cs typeface="Arial"/>
                </a:rPr>
              </a:br>
              <a:r>
                <a:rPr lang="de-DE" sz="4000" dirty="0">
                  <a:solidFill>
                    <a:srgbClr val="00338D"/>
                  </a:solidFill>
                  <a:latin typeface="Arial"/>
                  <a:ea typeface="ヒラギノ角ゴ Pro W3"/>
                  <a:cs typeface="Arial"/>
                </a:rPr>
                <a:t>Wir haben Antworten.</a:t>
              </a:r>
            </a:p>
            <a:p>
              <a:endParaRPr lang="en-US" sz="4000" kern="0" dirty="0">
                <a:solidFill>
                  <a:srgbClr val="00338D"/>
                </a:solidFill>
                <a:latin typeface="Arial"/>
                <a:ea typeface="ヒラギノ角ゴ Pro W3"/>
                <a:cs typeface="Arial"/>
              </a:endParaRPr>
            </a:p>
            <a:p>
              <a:r>
                <a:rPr lang="de-DE" sz="4000" b="0" dirty="0">
                  <a:solidFill>
                    <a:srgbClr val="00338D"/>
                  </a:solidFill>
                  <a:latin typeface="Arial"/>
                  <a:ea typeface="ヒラギノ角ゴ Pro W3"/>
                  <a:cs typeface="Arial"/>
                </a:rPr>
                <a:t>Top 5 der häufigsten Fragen</a:t>
              </a:r>
            </a:p>
          </p:txBody>
        </p:sp>
      </p:grpSp>
      <p:pic>
        <p:nvPicPr>
          <p:cNvPr id="7" name="Picture 6">
            <a:extLst>
              <a:ext uri="{FF2B5EF4-FFF2-40B4-BE49-F238E27FC236}">
                <a16:creationId xmlns:a16="http://schemas.microsoft.com/office/drawing/2014/main" id="{B283D232-7A6C-5547-9AD2-3307F9D9B73C}"/>
              </a:ext>
            </a:extLst>
          </p:cNvPr>
          <p:cNvPicPr>
            <a:picLocks noChangeAspect="1"/>
          </p:cNvPicPr>
          <p:nvPr/>
        </p:nvPicPr>
        <p:blipFill>
          <a:blip r:embed="rId3"/>
          <a:srcRect/>
          <a:stretch/>
        </p:blipFill>
        <p:spPr>
          <a:xfrm>
            <a:off x="128979" y="5975012"/>
            <a:ext cx="3018768" cy="754692"/>
          </a:xfrm>
          <a:prstGeom prst="rect">
            <a:avLst/>
          </a:prstGeom>
        </p:spPr>
      </p:pic>
      <p:sp>
        <p:nvSpPr>
          <p:cNvPr id="2" name="Background - Overlay">
            <a:extLst>
              <a:ext uri="{FF2B5EF4-FFF2-40B4-BE49-F238E27FC236}">
                <a16:creationId xmlns:a16="http://schemas.microsoft.com/office/drawing/2014/main" id="{85009679-949D-411C-DA55-C282BA40D469}"/>
              </a:ext>
            </a:extLst>
          </p:cNvPr>
          <p:cNvSpPr/>
          <p:nvPr/>
        </p:nvSpPr>
        <p:spPr>
          <a:xfrm>
            <a:off x="0" y="-3045"/>
            <a:ext cx="12192000" cy="404980"/>
          </a:xfrm>
          <a:prstGeom prst="rect">
            <a:avLst/>
          </a:prstGeom>
          <a:gradFill flip="none" rotWithShape="0">
            <a:gsLst>
              <a:gs pos="0">
                <a:srgbClr val="0070C0">
                  <a:lumMod val="78000"/>
                </a:srgbClr>
              </a:gs>
              <a:gs pos="98000">
                <a:srgbClr val="7030A0">
                  <a:lumMod val="82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102419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dirty="0" smtClean="0">
                <a:solidFill>
                  <a:schemeClr val="bg1"/>
                </a:solidFill>
              </a:rPr>
              <a:pPr eaLnBrk="0" hangingPunct="0">
                <a:spcBef>
                  <a:spcPct val="50000"/>
                </a:spcBef>
                <a:defRPr/>
              </a:pPr>
              <a:t>6</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113427" y="2071110"/>
            <a:ext cx="8400486"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5200">
                <a:solidFill>
                  <a:schemeClr val="bg1"/>
                </a:solidFill>
                <a:latin typeface="Helvetica Neue"/>
              </a:rPr>
              <a:t>Warum wechseln wir zu </a:t>
            </a:r>
            <a:br>
              <a:rPr lang="de-DE" sz="5200">
                <a:latin typeface="Helvetica Neue"/>
              </a:rPr>
            </a:br>
            <a:r>
              <a:rPr lang="de-DE" sz="5200">
                <a:solidFill>
                  <a:schemeClr val="bg1"/>
                </a:solidFill>
                <a:latin typeface="Helvetica Neue"/>
              </a:rPr>
              <a:t>Lions International </a:t>
            </a:r>
            <a:br>
              <a:rPr lang="de-DE" sz="5200">
                <a:latin typeface="Helvetica Neue"/>
              </a:rPr>
            </a:br>
            <a:r>
              <a:rPr lang="de-DE" sz="5200">
                <a:solidFill>
                  <a:schemeClr val="bg1"/>
                </a:solidFill>
                <a:latin typeface="Helvetica Neue"/>
              </a:rPr>
              <a:t>als Hauptmarke?</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300373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709645" y="352339"/>
            <a:ext cx="7938216" cy="3464464"/>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5200" dirty="0">
                <a:solidFill>
                  <a:schemeClr val="bg1"/>
                </a:solidFill>
                <a:latin typeface="Helvetica Neue"/>
              </a:rPr>
              <a:t>Wenn Lions International unsere Hauptmarke ist, bedeutet das, dass wir nicht mehr Lions Clubs International und Lions Clubs International </a:t>
            </a:r>
            <a:r>
              <a:rPr lang="de-DE" sz="5200" dirty="0" err="1">
                <a:solidFill>
                  <a:schemeClr val="bg1"/>
                </a:solidFill>
                <a:latin typeface="Helvetica Neue"/>
              </a:rPr>
              <a:t>Foundation</a:t>
            </a:r>
            <a:r>
              <a:rPr lang="de-DE" sz="5200" dirty="0">
                <a:solidFill>
                  <a:schemeClr val="bg1"/>
                </a:solidFill>
                <a:latin typeface="Helvetica Neue"/>
              </a:rPr>
              <a:t> sind?</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87483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618281" y="1132957"/>
            <a:ext cx="8400486" cy="278395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5200" dirty="0">
                <a:solidFill>
                  <a:schemeClr val="bg1"/>
                </a:solidFill>
                <a:latin typeface="Helvetica Neue"/>
              </a:rPr>
              <a:t>Gibt es eine Frist, bis zu der Clubs, Distrikte und Multidistrikte ihre Materialien mit der neuen Marke aktualisiert haben müssen?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68763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113427" y="2071110"/>
            <a:ext cx="8400486"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5200">
                <a:solidFill>
                  <a:schemeClr val="bg1"/>
                </a:solidFill>
                <a:latin typeface="Helvetica Neue"/>
              </a:rPr>
              <a:t>Ändert sich das Logo von Lions International?</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3888533152"/>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2750</TotalTime>
  <Words>819</Words>
  <Application>Microsoft Office PowerPoint</Application>
  <PresentationFormat>Widescreen</PresentationFormat>
  <Paragraphs>105</Paragraphs>
  <Slides>13</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Helvetica</vt:lpstr>
      <vt:lpstr>Helvetica Neue</vt:lpstr>
      <vt:lpstr>Open Sans Light</vt:lpstr>
      <vt:lpstr>Open Sans Regular</vt:lpstr>
      <vt:lpstr>Segoe UI</vt:lpstr>
      <vt:lpstr>Segoe UI Semibold</vt:lpstr>
      <vt:lpstr>MASTER SLIDE - BLANK</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Tait, Christine</cp:lastModifiedBy>
  <cp:revision>1363</cp:revision>
  <cp:lastPrinted>2019-06-19T16:24:35Z</cp:lastPrinted>
  <dcterms:created xsi:type="dcterms:W3CDTF">2018-11-12T16:45:52Z</dcterms:created>
  <dcterms:modified xsi:type="dcterms:W3CDTF">2023-03-28T18:47:24Z</dcterms:modified>
</cp:coreProperties>
</file>