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9393"/>
    <a:srgbClr val="BBBBBB"/>
    <a:srgbClr val="054C87"/>
    <a:srgbClr val="412A74"/>
    <a:srgbClr val="0F4784"/>
    <a:srgbClr val="25508B"/>
    <a:srgbClr val="25498B"/>
    <a:srgbClr val="29539B"/>
    <a:srgbClr val="29538B"/>
    <a:srgbClr val="22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2AA6C-C19E-423D-AAC5-FF5F2126097F}" v="114" dt="2022-10-03T14:44:59.267"/>
    <p1510:client id="{F3EA0690-939A-4BC9-9139-08D02ECE33A0}" v="5" dt="2022-09-28T23:09:3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9" d="100"/>
          <a:sy n="79" d="100"/>
        </p:scale>
        <p:origin x="189" y="45"/>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55FE6-9F8F-4CCA-9AC6-468E9B1B6226}" type="datetimeFigureOut">
              <a:rPr lang="en-US" smtClean="0"/>
              <a:t>1/19/2024</a:t>
            </a:fld>
            <a:endParaRPr lang="en-US"/>
          </a:p>
        </p:txBody>
      </p:sp>
      <p:sp>
        <p:nvSpPr>
          <p:cNvPr id="4" name="Slide Image Placeholder 3"/>
          <p:cNvSpPr>
            <a:spLocks noGrp="1" noRot="1" noChangeAspect="1"/>
          </p:cNvSpPr>
          <p:nvPr>
            <p:ph type="sldImg" idx="2"/>
          </p:nvPr>
        </p:nvSpPr>
        <p:spPr>
          <a:xfrm>
            <a:off x="685800" y="51434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14763"/>
            <a:ext cx="5486400" cy="48148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24D9-1063-49BA-82E3-4CD2ED143F7D}" type="slidenum">
              <a:rPr lang="en-US" smtClean="0"/>
              <a:t>‹#›</a:t>
            </a:fld>
            <a:endParaRPr lang="en-US"/>
          </a:p>
        </p:txBody>
      </p:sp>
    </p:spTree>
    <p:extLst>
      <p:ext uri="{BB962C8B-B14F-4D97-AF65-F5344CB8AC3E}">
        <p14:creationId xmlns:p14="http://schemas.microsoft.com/office/powerpoint/2010/main" val="67878824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today we would like to provide an update about our digital products for Lions &amp; Leo’s.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was prepared by LCI/LCIF staff.  Questions can be sent to </a:t>
            </a:r>
            <a:r>
              <a:rPr lang="en-US" b="0" i="0" u="sng" dirty="0">
                <a:solidFill>
                  <a:srgbClr val="0563C1"/>
                </a:solidFill>
                <a:effectLst/>
                <a:latin typeface="Calibri" panose="020F0502020204030204" pitchFamily="34" charset="0"/>
                <a:hlinkClick r:id="rId3"/>
              </a:rPr>
              <a:t>Salesforcefeedback@lionsclubs.org</a:t>
            </a:r>
            <a:r>
              <a:rPr lang="en-US" b="0" i="0" u="sng" dirty="0">
                <a:solidFill>
                  <a:srgbClr val="0563C1"/>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solidFill>
                  <a:srgbClr val="0563C1"/>
                </a:solidFill>
                <a:effectLst/>
                <a:latin typeface="Calibri" panose="020F0502020204030204" pitchFamily="34" charset="0"/>
              </a:rPr>
              <a:t>This is a journey for all of us, your questions are encouraged!</a:t>
            </a:r>
            <a:endParaRPr lang="en-US" u="none" dirty="0"/>
          </a:p>
        </p:txBody>
      </p:sp>
      <p:sp>
        <p:nvSpPr>
          <p:cNvPr id="4" name="Slide Number Placeholder 3"/>
          <p:cNvSpPr>
            <a:spLocks noGrp="1"/>
          </p:cNvSpPr>
          <p:nvPr>
            <p:ph type="sldNum" sz="quarter" idx="5"/>
          </p:nvPr>
        </p:nvSpPr>
        <p:spPr/>
        <p:txBody>
          <a:bodyPr/>
          <a:lstStyle/>
          <a:p>
            <a:fld id="{71AB24D9-1063-49BA-82E3-4CD2ED143F7D}" type="slidenum">
              <a:rPr lang="en-US" smtClean="0"/>
              <a:t>1</a:t>
            </a:fld>
            <a:endParaRPr lang="en-US"/>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So how do we make this transition?  How will we jointly get there?  By working through this change together.</a:t>
            </a:r>
          </a:p>
          <a:p>
            <a:endParaRPr lang="en-US"/>
          </a:p>
          <a:p>
            <a:r>
              <a:rPr lang="en-US"/>
              <a:t>Your involvement is key.  So how can you get involved to let your voice be heard?</a:t>
            </a: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Sharing your input and staying involved is key!</a:t>
            </a:r>
          </a:p>
          <a:p>
            <a:endParaRPr lang="en-US"/>
          </a:p>
          <a:p>
            <a:r>
              <a:rPr lang="en-US"/>
              <a:t>Use the QR code to take the technology use survey.  This asks about how you use all types of technology at every level of participation; member to leader, to do the work you do in support of our shared mission.</a:t>
            </a:r>
          </a:p>
          <a:p>
            <a:endParaRPr lang="en-US"/>
          </a:p>
          <a:p>
            <a:r>
              <a:rPr lang="en-US"/>
              <a:t>At the conclusion of the survey, you can sign-up for informational updates or to participate in focus groups and testing teams.</a:t>
            </a:r>
          </a:p>
          <a:p>
            <a:endParaRPr lang="en-US"/>
          </a:p>
          <a:p>
            <a:r>
              <a:rPr lang="en-US"/>
              <a:t>We need your participation to develop solutions that work for you.</a:t>
            </a: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a:p>
        </p:txBody>
      </p:sp>
    </p:spTree>
    <p:extLst>
      <p:ext uri="{BB962C8B-B14F-4D97-AF65-F5344CB8AC3E}">
        <p14:creationId xmlns:p14="http://schemas.microsoft.com/office/powerpoint/2010/main" val="42069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Let’s start by examining our current experience</a:t>
            </a:r>
          </a:p>
          <a:p>
            <a:endParaRPr lang="en-US"/>
          </a:p>
          <a:p>
            <a:r>
              <a:rPr lang="en-US" i="1"/>
              <a:t>[If live presentation ask for thoughts from 4-5 members of audience]</a:t>
            </a:r>
          </a:p>
        </p:txBody>
      </p:sp>
      <p:sp>
        <p:nvSpPr>
          <p:cNvPr id="4" name="Slide Number Placeholder 3"/>
          <p:cNvSpPr>
            <a:spLocks noGrp="1"/>
          </p:cNvSpPr>
          <p:nvPr>
            <p:ph type="sldNum" sz="quarter" idx="5"/>
          </p:nvPr>
        </p:nvSpPr>
        <p:spPr/>
        <p:txBody>
          <a:bodyPr/>
          <a:lstStyle/>
          <a:p>
            <a:fld id="{71AB24D9-1063-49BA-82E3-4CD2ED143F7D}" type="slidenum">
              <a:rPr lang="en-US" smtClean="0"/>
              <a:t>2</a:t>
            </a:fld>
            <a:endParaRPr lang="en-US"/>
          </a:p>
        </p:txBody>
      </p:sp>
    </p:spTree>
    <p:extLst>
      <p:ext uri="{BB962C8B-B14F-4D97-AF65-F5344CB8AC3E}">
        <p14:creationId xmlns:p14="http://schemas.microsoft.com/office/powerpoint/2010/main" val="144063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Today we think of our Lion Account… It is one account to access all the resources you need to lead and serve.</a:t>
            </a:r>
          </a:p>
          <a:p>
            <a:r>
              <a:rPr lang="en-US"/>
              <a:t>But is it really?</a:t>
            </a:r>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Behind the scenes, it is five different application products.  Each of these applications has their own look and feel, navigation and user experience.  </a:t>
            </a:r>
          </a:p>
          <a:p>
            <a:endParaRPr lang="en-US"/>
          </a:p>
          <a:p>
            <a:r>
              <a:rPr lang="en-US"/>
              <a:t>Which means multiple things to learn, multiple places to try to find how to do what you need to accomplish.  </a:t>
            </a:r>
          </a:p>
          <a:p>
            <a:endParaRPr lang="en-US"/>
          </a:p>
          <a:p>
            <a:r>
              <a:rPr lang="en-US"/>
              <a:t>Further, this relies on multiple independent data bases that often do not have the same data.  </a:t>
            </a:r>
          </a:p>
          <a:p>
            <a:endParaRPr lang="en-US"/>
          </a:p>
          <a:p>
            <a:r>
              <a:rPr lang="en-US"/>
              <a:t>The multiple data stores add significant complexity in securing and managing you have the proper and compliant access to the data you need.</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Even with our current digital tools, many of your other interactions are completely disconnected from your “Lion account”.  When you need assistance from the Member Service Center, they are working from an independent application without integrated data.  </a:t>
            </a:r>
          </a:p>
          <a:p>
            <a:endParaRPr lang="en-US"/>
          </a:p>
          <a:p>
            <a:r>
              <a:rPr lang="en-US"/>
              <a:t>There is very limited donation information available today, which often means a call or inquiry to the Foundation to get the question answered about the status of an award or recognition.</a:t>
            </a:r>
          </a:p>
          <a:p>
            <a:endParaRPr lang="en-US"/>
          </a:p>
          <a:p>
            <a:r>
              <a:rPr lang="en-US"/>
              <a:t>Speaking of recognitions, it can also be very confusing to find the report that may have the data you are seeking and when no report exists you may have to call someone for help.  Taking a long time to get an answer to a simple question.</a:t>
            </a:r>
          </a:p>
          <a:p>
            <a:endParaRPr lang="en-US"/>
          </a:p>
          <a:p>
            <a:r>
              <a:rPr lang="en-US"/>
              <a:t>Finally, today there are still highly manual functions like applying for and reporting on a grant supporting the critical work you are doing. This makes the process take longer with much more effort.</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It takes a great deal of work to manage a club, support the growth and development of an area/district, and deliver services to those in need.  Our current digital tools with multiple applications and data sources have made this an inconsistent and frustrating experience at all levels.</a:t>
            </a:r>
          </a:p>
          <a:p>
            <a:endParaRPr lang="en-US"/>
          </a:p>
          <a:p>
            <a:r>
              <a:rPr lang="en-US"/>
              <a:t>The last major investment in digital tools was over five years ago, and technology has continued to advance, even faster during the pandemic.  And we need to advance our technology to better help you serve.</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This leads to the question of “Where are we headed”.  </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dirty="0"/>
              <a:t>In our past fiscal year, your international board approved investment in moving forward with modernizing our digital tools to simplify our solutions by unifying Lions applications and data into one cohesive and consistent experience.  </a:t>
            </a:r>
          </a:p>
          <a:p>
            <a:endParaRPr lang="en-US"/>
          </a:p>
          <a:p>
            <a:r>
              <a:rPr lang="en-US" dirty="0"/>
              <a:t>Behind the scenes work has been in progress over the past months and will continue into early 2023 toward a launch of an improved experience in mid 2023.</a:t>
            </a:r>
            <a:endParaRPr lang="en-US" dirty="0">
              <a:cs typeface="Calibri"/>
            </a:endParaRPr>
          </a:p>
          <a:p>
            <a:endParaRPr lang="en-US"/>
          </a:p>
          <a:p>
            <a:r>
              <a:rPr lang="en-US" dirty="0"/>
              <a:t>This is an evolution, guided by lessons learned, feedback from Lions and leveraging new, more secure commercially available cloud-based software.</a:t>
            </a:r>
            <a:endParaRPr lang="en-US" dirty="0">
              <a:cs typeface="Calibri"/>
            </a:endParaRP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dirty="0"/>
              <a:t>This evolution takes our existing capabilities and implements them into one unified experience.  Allowing access from one Lion account, to a consistent user interface, providing a unified experience with all capabilities available across your computer, tablet or mobile device.  To put it simply, we’re taking the functionality you have today with </a:t>
            </a:r>
            <a:r>
              <a:rPr lang="en-US" dirty="0" err="1"/>
              <a:t>MyLion</a:t>
            </a:r>
            <a:r>
              <a:rPr lang="en-US" dirty="0"/>
              <a:t>, MyLCI, Insights and some other tools and combining them into one cohesive and consistent experience — all built on a single platform: Salesforce. </a:t>
            </a:r>
          </a:p>
          <a:p>
            <a:endParaRPr lang="en-US">
              <a:cs typeface="Calibri"/>
            </a:endParaRPr>
          </a:p>
          <a:p>
            <a:r>
              <a:rPr lang="en-US" dirty="0"/>
              <a:t>Salesforce is the industry leader in cloud solutions used by more than 150,000 organizations, including over 40,000 nonprofit entities.  We are in good company, with significant support of this proven technology.</a:t>
            </a:r>
            <a:endParaRPr lang="en-US" dirty="0">
              <a:cs typeface="Calibri"/>
            </a:endParaRP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Cover">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2BE1744E-346C-B51E-AF5D-189C0A704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8" name="Background - Overlay">
            <a:extLst>
              <a:ext uri="{FF2B5EF4-FFF2-40B4-BE49-F238E27FC236}">
                <a16:creationId xmlns:a16="http://schemas.microsoft.com/office/drawing/2014/main" id="{1A79702B-65B7-F059-350F-0BFABF8AC947}"/>
              </a:ext>
            </a:extLst>
          </p:cNvPr>
          <p:cNvSpPr/>
          <p:nvPr userDrawn="1"/>
        </p:nvSpPr>
        <p:spPr>
          <a:xfrm>
            <a:off x="-1270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 name="Title 1">
            <a:extLst>
              <a:ext uri="{FF2B5EF4-FFF2-40B4-BE49-F238E27FC236}">
                <a16:creationId xmlns:a16="http://schemas.microsoft.com/office/drawing/2014/main" id="{52C7F680-2606-2629-7500-FEF229949845}"/>
              </a:ext>
            </a:extLst>
          </p:cNvPr>
          <p:cNvSpPr>
            <a:spLocks noGrp="1"/>
          </p:cNvSpPr>
          <p:nvPr>
            <p:ph type="title"/>
          </p:nvPr>
        </p:nvSpPr>
        <p:spPr>
          <a:xfrm>
            <a:off x="-12700" y="3428999"/>
            <a:ext cx="12204700" cy="1828800"/>
          </a:xfrm>
          <a:noFill/>
        </p:spPr>
        <p:txBody>
          <a:bodyPr anchor="ctr" anchorCtr="0"/>
          <a:lstStyle>
            <a:lvl1pPr>
              <a:defRPr sz="54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75438-C2EE-72CD-FA3A-1823B23843F5}"/>
              </a:ext>
            </a:extLst>
          </p:cNvPr>
          <p:cNvSpPr>
            <a:spLocks noGrp="1"/>
          </p:cNvSpPr>
          <p:nvPr>
            <p:ph type="body" idx="1"/>
          </p:nvPr>
        </p:nvSpPr>
        <p:spPr>
          <a:xfrm>
            <a:off x="831850" y="5287963"/>
            <a:ext cx="10515600" cy="1371600"/>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D12158-E238-2C16-EE5F-410F2231BCAA}"/>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9" name="Emblem - White" descr="lionlogo_white.eps">
            <a:extLst>
              <a:ext uri="{FF2B5EF4-FFF2-40B4-BE49-F238E27FC236}">
                <a16:creationId xmlns:a16="http://schemas.microsoft.com/office/drawing/2014/main" id="{D9BAB304-51D5-513E-40C5-C856073EEC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10" name="Yellow Bar">
            <a:extLst>
              <a:ext uri="{FF2B5EF4-FFF2-40B4-BE49-F238E27FC236}">
                <a16:creationId xmlns:a16="http://schemas.microsoft.com/office/drawing/2014/main" id="{A03F44CD-4DB3-9FEF-6F6F-279BB727EA1B}"/>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14227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3AB75-E23B-BB56-8646-D987F11CF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 y="-5257"/>
            <a:ext cx="12209417" cy="6866903"/>
          </a:xfrm>
          <a:prstGeom prst="rect">
            <a:avLst/>
          </a:prstGeom>
        </p:spPr>
      </p:pic>
      <p:sp>
        <p:nvSpPr>
          <p:cNvPr id="14" name="Background - Overlay">
            <a:extLst>
              <a:ext uri="{FF2B5EF4-FFF2-40B4-BE49-F238E27FC236}">
                <a16:creationId xmlns:a16="http://schemas.microsoft.com/office/drawing/2014/main" id="{32689B4E-6A85-0A9E-2BA7-15154BBD3EB5}"/>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endParaRPr>
          </a:p>
        </p:txBody>
      </p:sp>
      <p:sp>
        <p:nvSpPr>
          <p:cNvPr id="5" name="Date Placeholder 4">
            <a:extLst>
              <a:ext uri="{FF2B5EF4-FFF2-40B4-BE49-F238E27FC236}">
                <a16:creationId xmlns:a16="http://schemas.microsoft.com/office/drawing/2014/main" id="{3780804B-2DC9-38E3-282B-DDB1F8ED8AF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6" name="Footer Placeholder 5">
            <a:extLst>
              <a:ext uri="{FF2B5EF4-FFF2-40B4-BE49-F238E27FC236}">
                <a16:creationId xmlns:a16="http://schemas.microsoft.com/office/drawing/2014/main" id="{AD3B628F-D10C-CDB8-4C15-719BA61F360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F699C4-2E50-6F15-A7FA-E7B02A8AC93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10" name="Picture 9" descr="lionlogo_white.eps">
            <a:extLst>
              <a:ext uri="{FF2B5EF4-FFF2-40B4-BE49-F238E27FC236}">
                <a16:creationId xmlns:a16="http://schemas.microsoft.com/office/drawing/2014/main" id="{69A95E55-2139-7637-03C2-F0AD5CE7379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12" name="Rectangle 11">
            <a:extLst>
              <a:ext uri="{FF2B5EF4-FFF2-40B4-BE49-F238E27FC236}">
                <a16:creationId xmlns:a16="http://schemas.microsoft.com/office/drawing/2014/main" id="{57F17EBB-7FDA-CE5B-2BD4-DB95F91B8807}"/>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2" name="Title 1">
            <a:extLst>
              <a:ext uri="{FF2B5EF4-FFF2-40B4-BE49-F238E27FC236}">
                <a16:creationId xmlns:a16="http://schemas.microsoft.com/office/drawing/2014/main" id="{52F4461B-7B8D-7955-1852-87040C11D995}"/>
              </a:ext>
            </a:extLst>
          </p:cNvPr>
          <p:cNvSpPr>
            <a:spLocks noGrp="1"/>
          </p:cNvSpPr>
          <p:nvPr>
            <p:ph type="title" hasCustomPrompt="1"/>
          </p:nvPr>
        </p:nvSpPr>
        <p:spPr>
          <a:xfrm>
            <a:off x="4170363" y="3163444"/>
            <a:ext cx="3932237" cy="1600200"/>
          </a:xfrm>
          <a:noFill/>
        </p:spPr>
        <p:txBody>
          <a:bodyPr anchor="ctr" anchorCtr="0">
            <a:normAutofit/>
          </a:bodyPr>
          <a:lstStyle>
            <a:lvl1pPr>
              <a:defRPr sz="4800">
                <a:solidFill>
                  <a:schemeClr val="bg1"/>
                </a:solidFill>
              </a:defRPr>
            </a:lvl1pPr>
          </a:lstStyle>
          <a:p>
            <a:r>
              <a:rPr lang="en-US"/>
              <a:t>Thank You</a:t>
            </a:r>
          </a:p>
        </p:txBody>
      </p:sp>
    </p:spTree>
    <p:extLst>
      <p:ext uri="{BB962C8B-B14F-4D97-AF65-F5344CB8AC3E}">
        <p14:creationId xmlns:p14="http://schemas.microsoft.com/office/powerpoint/2010/main" val="3987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BB6-9828-5A73-B86D-D49281DC19E1}"/>
              </a:ext>
            </a:extLst>
          </p:cNvPr>
          <p:cNvSpPr>
            <a:spLocks noGrp="1"/>
          </p:cNvSpPr>
          <p:nvPr>
            <p:ph type="title"/>
          </p:nvPr>
        </p:nvSpPr>
        <p:spPr>
          <a:xfrm>
            <a:off x="0" y="-6350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1D391-381E-7A88-2B88-42857DF58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D182-9C5F-171D-BA47-E975B27627B9}"/>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845D434-F74B-DDCC-B4DC-95878997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74245-CD22-A337-F821-9629EB9E9ECA}"/>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65F27261-ACA1-5024-F58F-5B90CBFE1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6682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0AB1-BF68-9B44-3276-BFF0A8F10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E8715-B6F3-528A-B5EB-D2BDEC9DA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2DB8-5B54-853E-D39A-7DECB7029BD8}"/>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9E023D40-D577-A1FA-20D3-8F7C4C48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70E11-818E-B384-2B95-65DFEF50E35D}"/>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7" name="Emblem - White" descr="lionlogo_white.eps">
            <a:extLst>
              <a:ext uri="{FF2B5EF4-FFF2-40B4-BE49-F238E27FC236}">
                <a16:creationId xmlns:a16="http://schemas.microsoft.com/office/drawing/2014/main" id="{D2DBDC89-46A9-C744-5485-301845E44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622505" y="5466557"/>
            <a:ext cx="546797" cy="533400"/>
          </a:xfrm>
          <a:prstGeom prst="rect">
            <a:avLst/>
          </a:prstGeom>
        </p:spPr>
      </p:pic>
    </p:spTree>
    <p:extLst>
      <p:ext uri="{BB962C8B-B14F-4D97-AF65-F5344CB8AC3E}">
        <p14:creationId xmlns:p14="http://schemas.microsoft.com/office/powerpoint/2010/main" val="5967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93D-AB93-B0B9-F04B-69D2D9B22C85}"/>
              </a:ext>
            </a:extLst>
          </p:cNvPr>
          <p:cNvSpPr>
            <a:spLocks noGrp="1"/>
          </p:cNvSpPr>
          <p:nvPr>
            <p:ph type="ctrTitle"/>
          </p:nvPr>
        </p:nvSpPr>
        <p:spPr>
          <a:xfrm>
            <a:off x="0" y="3657600"/>
            <a:ext cx="12192000" cy="1655762"/>
          </a:xfrm>
        </p:spPr>
        <p:txBody>
          <a:bodyPr anchor="ctr" anchorCtr="1">
            <a:normAutofit/>
          </a:bodyPr>
          <a:lstStyle>
            <a:lvl1pPr algn="ctr">
              <a:defRPr sz="5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198537B-7DD6-7012-098C-E029509E8BF8}"/>
              </a:ext>
            </a:extLst>
          </p:cNvPr>
          <p:cNvSpPr>
            <a:spLocks noGrp="1"/>
          </p:cNvSpPr>
          <p:nvPr>
            <p:ph type="subTitle" idx="1"/>
          </p:nvPr>
        </p:nvSpPr>
        <p:spPr>
          <a:xfrm>
            <a:off x="0" y="5541264"/>
            <a:ext cx="12192000" cy="7198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B4C26-651C-1854-B9C4-DF84F7CB1AAA}"/>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A5D2386-4355-BE84-7163-A9C323DB3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9E03B-385E-51E0-2BE2-AC621B3E7385}"/>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2C86D998-89D6-966C-065F-603370EF957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8" name="Yellow Bar">
            <a:extLst>
              <a:ext uri="{FF2B5EF4-FFF2-40B4-BE49-F238E27FC236}">
                <a16:creationId xmlns:a16="http://schemas.microsoft.com/office/drawing/2014/main" id="{16920E5E-6F94-166F-C767-C167A8519A60}"/>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6484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B2-6AD5-50AE-0247-9CD46620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157FA-2090-F450-BDBE-B2D7B0BD27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D1B7F-6144-71A6-51FE-F8CFD3853EEF}"/>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6EBC006-6094-EF7E-7386-6722C3618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CDBE3-69AF-FB2E-66A2-90DB65236C2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810D27E-5032-685A-8F22-2AA6F13FF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70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1F-C99C-59CE-1622-425BA0A2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6BF4A-1A04-0AD6-1B3F-CFE125690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2CF25-E7D4-45A4-D190-D6FE446772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DC22F1EA-C134-589E-6A01-596B60EBB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5EB6D-D8B8-39B9-D5C0-D8A70C830921}"/>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9289CF3-195A-05C4-3F2D-450634BEA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2556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A12-2F35-3FD2-9FCB-075D13D6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8AE28-584A-0D1C-7732-65EACA31B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5FD8-5144-22E8-C33E-494923452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3CE42-12B7-761D-9FA6-33350B11770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FF0653-5D1D-2548-749C-0C76B2837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B7A18-C945-E063-921C-0B0AE68F1E4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4C23E0EE-3C5E-82AE-B7D9-70E262BB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179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C7-18E9-471F-C5F6-78F690F5B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DCA76-271D-4173-FDA2-102AF93B4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ADB42-25DE-7D31-DF9D-2E2CCD9C4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B6B0-22E2-1733-C0C1-E13920527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394C-06AC-43CC-6ACD-88BA09A5D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BA36-0741-E520-1398-D5574D0903E4}"/>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9F7494D6-A518-7D33-AE98-5A9D87199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C60DF-9B63-32EE-FE49-3D59BC50EB43}"/>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10" name="Emblem - White" descr="lionlogo_white.eps">
            <a:extLst>
              <a:ext uri="{FF2B5EF4-FFF2-40B4-BE49-F238E27FC236}">
                <a16:creationId xmlns:a16="http://schemas.microsoft.com/office/drawing/2014/main" id="{E87B99B9-CF57-D8E9-A29D-F5B21C218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7890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6" name="Emblem - White" descr="lionlogo_white.eps">
            <a:extLst>
              <a:ext uri="{FF2B5EF4-FFF2-40B4-BE49-F238E27FC236}">
                <a16:creationId xmlns:a16="http://schemas.microsoft.com/office/drawing/2014/main" id="{A1156DAE-E0A6-8EB7-FC18-BB9583659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70064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a:xfrm>
            <a:off x="1522178" y="1714499"/>
            <a:ext cx="9144000" cy="2286000"/>
          </a:xfrm>
        </p:spPr>
        <p:txBody>
          <a:bodyPr>
            <a:noAutofit/>
          </a:bodyPr>
          <a:lstStyle>
            <a:lvl1pPr algn="ctr">
              <a:defRPr sz="6600"/>
            </a:lvl1p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sp>
        <p:nvSpPr>
          <p:cNvPr id="6" name="Yellow Bar">
            <a:extLst>
              <a:ext uri="{FF2B5EF4-FFF2-40B4-BE49-F238E27FC236}">
                <a16:creationId xmlns:a16="http://schemas.microsoft.com/office/drawing/2014/main" id="{E664DD35-54B2-3B96-2570-B573E47BCDF0}"/>
              </a:ext>
            </a:extLst>
          </p:cNvPr>
          <p:cNvSpPr/>
          <p:nvPr userDrawn="1"/>
        </p:nvSpPr>
        <p:spPr>
          <a:xfrm>
            <a:off x="4366719" y="4343400"/>
            <a:ext cx="3454918"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a:latin typeface="Arial" charset="0"/>
                <a:ea typeface="Arial" charset="0"/>
                <a:cs typeface="Arial" charset="0"/>
              </a:rPr>
              <a:t> </a:t>
            </a:r>
          </a:p>
        </p:txBody>
      </p:sp>
      <p:pic>
        <p:nvPicPr>
          <p:cNvPr id="7" name="Emblem - White" descr="lionlogo_white.eps">
            <a:extLst>
              <a:ext uri="{FF2B5EF4-FFF2-40B4-BE49-F238E27FC236}">
                <a16:creationId xmlns:a16="http://schemas.microsoft.com/office/drawing/2014/main" id="{E2D36D7C-276E-2B33-8624-E712BE34D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519334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Cover">
    <p:spTree>
      <p:nvGrpSpPr>
        <p:cNvPr id="1" name=""/>
        <p:cNvGrpSpPr/>
        <p:nvPr/>
      </p:nvGrpSpPr>
      <p:grpSpPr>
        <a:xfrm>
          <a:off x="0" y="0"/>
          <a:ext cx="0" cy="0"/>
          <a:chOff x="0" y="0"/>
          <a:chExt cx="0" cy="0"/>
        </a:xfrm>
      </p:grpSpPr>
      <p:pic>
        <p:nvPicPr>
          <p:cNvPr id="12" name="Background - Image">
            <a:extLst>
              <a:ext uri="{FF2B5EF4-FFF2-40B4-BE49-F238E27FC236}">
                <a16:creationId xmlns:a16="http://schemas.microsoft.com/office/drawing/2014/main" id="{9E5B5F15-871C-B0CF-EDDE-8CE7893E9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Background - Overlay">
            <a:extLst>
              <a:ext uri="{FF2B5EF4-FFF2-40B4-BE49-F238E27FC236}">
                <a16:creationId xmlns:a16="http://schemas.microsoft.com/office/drawing/2014/main" id="{7676EC93-6A3A-38A1-75F8-3C549E8B7C4C}"/>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D735413E-9265-120C-75BE-6DB8F29B55CF}"/>
              </a:ext>
            </a:extLst>
          </p:cNvPr>
          <p:cNvSpPr>
            <a:spLocks noGrp="1"/>
          </p:cNvSpPr>
          <p:nvPr>
            <p:ph type="title"/>
          </p:nvPr>
        </p:nvSpPr>
        <p:spPr>
          <a:xfrm>
            <a:off x="831850" y="1709738"/>
            <a:ext cx="10515600" cy="2852737"/>
          </a:xfrm>
          <a:noFill/>
        </p:spPr>
        <p:txBody>
          <a:bodyPr anchor="b"/>
          <a:lstStyle>
            <a:lvl1pPr algn="l">
              <a:defRPr sz="60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5A5B4D84-AC47-4EAC-164E-EDE8634D453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AFDB9-50CD-2A58-6906-8BC252A8591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0BD906EE-6631-7E08-B5FE-83A2CAB7DB3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9478DA8-DCD2-D13C-37AC-B043D63FB0C1}"/>
              </a:ext>
            </a:extLst>
          </p:cNvPr>
          <p:cNvSpPr>
            <a:spLocks noGrp="1"/>
          </p:cNvSpPr>
          <p:nvPr>
            <p:ph type="sldNum" sz="quarter" idx="12"/>
          </p:nvPr>
        </p:nvSpPr>
        <p:spPr/>
        <p:txBody>
          <a:bodyPr/>
          <a:lstStyle>
            <a:lvl1pPr>
              <a:defRPr>
                <a:solidFill>
                  <a:schemeClr val="bg1"/>
                </a:solidFill>
              </a:defRPr>
            </a:lvl1pPr>
          </a:lstStyle>
          <a:p>
            <a:fld id="{E44424E3-6D29-45D5-9D8E-75518111B9DE}" type="slidenum">
              <a:rPr lang="en-US" smtClean="0"/>
              <a:pPr/>
              <a:t>‹#›</a:t>
            </a:fld>
            <a:endParaRPr lang="en-US"/>
          </a:p>
        </p:txBody>
      </p:sp>
    </p:spTree>
    <p:extLst>
      <p:ext uri="{BB962C8B-B14F-4D97-AF65-F5344CB8AC3E}">
        <p14:creationId xmlns:p14="http://schemas.microsoft.com/office/powerpoint/2010/main" val="245590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9AD0-99F7-271E-FBFA-C071751EC289}"/>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212B76ED-F3B5-543C-28F2-E012681B4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6D130-7646-0DBA-11F9-49FE5315530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5" name="Emblem - White" descr="lionlogo_white.eps">
            <a:extLst>
              <a:ext uri="{FF2B5EF4-FFF2-40B4-BE49-F238E27FC236}">
                <a16:creationId xmlns:a16="http://schemas.microsoft.com/office/drawing/2014/main" id="{D5E1D12E-BEF3-3379-8234-45D498BD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676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8310-4D7F-B880-2AFE-415B8CC8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4DF34-DC83-E77D-B495-E5863406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13F8A-427B-6ED7-C4C5-F4B7B150C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CBB80-3DDE-8CD6-D499-6363B8E89FD6}"/>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9C4B9F27-EB81-2157-3A2C-086FC9EB3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F6083-8DE3-16DC-8CA2-7004C25F5F47}"/>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2EEE927D-91D0-DFEA-4570-8B7D7615D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608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1C1-C056-A5BF-831B-0A391170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1E9EA-A443-4E5E-8E34-750C44E6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B696-E341-4691-4385-B64AD26B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E0A1-15F8-AD16-0012-E68D451B5773}"/>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D90808-DF5D-7DD6-1D5B-2565A2636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E809C-17E0-EBCC-13C2-33FCD18ED9C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5B95312F-3039-00E3-E094-023BC70AC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9482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hasCustomPrompt="1"/>
          </p:nvPr>
        </p:nvSpPr>
        <p:spPr>
          <a:xfrm>
            <a:off x="1623778" y="3657600"/>
            <a:ext cx="9144000" cy="2286000"/>
          </a:xfrm>
        </p:spPr>
        <p:txBody>
          <a:bodyPr anchor="t" anchorCtr="1">
            <a:noAutofit/>
          </a:bodyPr>
          <a:lstStyle>
            <a:lvl1pPr algn="ctr">
              <a:defRPr sz="4800"/>
            </a:lvl1pPr>
          </a:lstStyle>
          <a:p>
            <a:r>
              <a:rPr lang="en-US"/>
              <a:t>Thank You</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Picture 6" descr="lionlogo_white.eps">
            <a:extLst>
              <a:ext uri="{FF2B5EF4-FFF2-40B4-BE49-F238E27FC236}">
                <a16:creationId xmlns:a16="http://schemas.microsoft.com/office/drawing/2014/main" id="{9CC6CA34-E53A-CD39-4007-625FA59A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8" name="Rectangle 7">
            <a:extLst>
              <a:ext uri="{FF2B5EF4-FFF2-40B4-BE49-F238E27FC236}">
                <a16:creationId xmlns:a16="http://schemas.microsoft.com/office/drawing/2014/main" id="{6FB0338D-BEB4-A8F1-D24E-5675A1F72CB4}"/>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456938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3D13-E4CC-1B27-2FE4-96E17A35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B0DF4-ECD7-979F-2BFA-088DB6263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3452-DDD9-44D0-FBCE-1AE5148EC3F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3E7D068F-0FF4-F198-3399-9CD6A0C1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2F2F8-BAEA-EDB0-3A90-9BF3FA219F9E}"/>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D0BB153B-A6C2-2FCE-80A8-32CD088FF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2779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B0BC3-0EA2-45E3-212E-4B1D695A7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B6942-CABE-E106-C91C-BD9B6F95A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DFE5B-93BF-2D0E-27E7-5415B70C63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234EB31-2BEC-65FA-5E9B-DC00A55BD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3D128-DDF0-0D49-195B-719E26B4FB98}"/>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1FEF202E-2430-B451-A1B5-490A79430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805" y="228600"/>
            <a:ext cx="546797" cy="533400"/>
          </a:xfrm>
          <a:prstGeom prst="rect">
            <a:avLst/>
          </a:prstGeom>
        </p:spPr>
      </p:pic>
    </p:spTree>
    <p:extLst>
      <p:ext uri="{BB962C8B-B14F-4D97-AF65-F5344CB8AC3E}">
        <p14:creationId xmlns:p14="http://schemas.microsoft.com/office/powerpoint/2010/main" val="21934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832-8818-FD14-DF48-A7C8681BCF12}"/>
              </a:ext>
            </a:extLst>
          </p:cNvPr>
          <p:cNvSpPr>
            <a:spLocks noGrp="1"/>
          </p:cNvSpPr>
          <p:nvPr>
            <p:ph type="title"/>
          </p:nvPr>
        </p:nvSpPr>
        <p:spPr>
          <a:xfrm>
            <a:off x="0" y="-70818"/>
            <a:ext cx="12192000" cy="1325563"/>
          </a:xfrm>
          <a:gradFill flip="none" rotWithShape="1">
            <a:gsLst>
              <a:gs pos="0">
                <a:srgbClr val="457DC8">
                  <a:lumMod val="72000"/>
                </a:srgbClr>
              </a:gs>
              <a:gs pos="98000">
                <a:srgbClr val="7030A0">
                  <a:alpha val="80000"/>
                </a:srgbClr>
              </a:gs>
            </a:gsLst>
            <a:lin ang="0" scaled="1"/>
            <a:tileRect/>
          </a:gradFill>
        </p:spPr>
        <p:txBody>
          <a:bodyPr lIns="457200" rIns="457200">
            <a:normAutofit/>
          </a:bodyPr>
          <a:lstStyle>
            <a:lvl1pPr algn="ct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F0DCEB-1061-F7CC-DC72-6E93121F4C1F}"/>
              </a:ext>
            </a:extLst>
          </p:cNvPr>
          <p:cNvSpPr>
            <a:spLocks noGrp="1"/>
          </p:cNvSpPr>
          <p:nvPr>
            <p:ph idx="1"/>
          </p:nvPr>
        </p:nvSpPr>
        <p:spPr>
          <a:xfrm>
            <a:off x="838200" y="1600200"/>
            <a:ext cx="10515600" cy="472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2211-31EF-B970-1870-CD5059457A86}"/>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a:t>October 2022</a:t>
            </a:r>
          </a:p>
        </p:txBody>
      </p:sp>
      <p:sp>
        <p:nvSpPr>
          <p:cNvPr id="5" name="Footer Placeholder 4">
            <a:extLst>
              <a:ext uri="{FF2B5EF4-FFF2-40B4-BE49-F238E27FC236}">
                <a16:creationId xmlns:a16="http://schemas.microsoft.com/office/drawing/2014/main" id="{32E7EA1A-54D7-8294-6DE9-CEEAB78F216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1D7C9A99-F77C-48D6-2752-6CCF04B2CEB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1D9300B1-B26A-4342-8B09-D9D655025990}" type="slidenum">
              <a:rPr lang="en-US" smtClean="0"/>
              <a:pPr/>
              <a:t>‹#›</a:t>
            </a:fld>
            <a:endParaRPr lang="en-US"/>
          </a:p>
        </p:txBody>
      </p:sp>
      <p:pic>
        <p:nvPicPr>
          <p:cNvPr id="7" name="Emblem - White" descr="lionlogo_white.eps">
            <a:extLst>
              <a:ext uri="{FF2B5EF4-FFF2-40B4-BE49-F238E27FC236}">
                <a16:creationId xmlns:a16="http://schemas.microsoft.com/office/drawing/2014/main" id="{1AE7D733-5866-9B68-C4E4-D3BC9B81E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03576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E7E-2DAE-ADC7-CDC0-41A168D8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89331-280D-8C40-B815-1816F2B39C7E}"/>
              </a:ext>
            </a:extLst>
          </p:cNvPr>
          <p:cNvSpPr>
            <a:spLocks noGrp="1"/>
          </p:cNvSpPr>
          <p:nvPr>
            <p:ph sz="half" idx="1"/>
          </p:nvPr>
        </p:nvSpPr>
        <p:spPr>
          <a:xfrm>
            <a:off x="838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44523-5058-5AD1-3445-5607AC2B71F5}"/>
              </a:ext>
            </a:extLst>
          </p:cNvPr>
          <p:cNvSpPr>
            <a:spLocks noGrp="1"/>
          </p:cNvSpPr>
          <p:nvPr>
            <p:ph sz="half" idx="2"/>
          </p:nvPr>
        </p:nvSpPr>
        <p:spPr>
          <a:xfrm>
            <a:off x="6172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97765-DCC5-7B16-2120-34DF2B4534FA}"/>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8C261C3D-44A7-2072-387E-2780496FA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7BA9B-169B-E3C2-B6B7-57E7EA241128}"/>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E94B0B86-3743-5E49-E2FB-B67F40A97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2718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5E5-3C7F-B1D8-4D1E-C926A34D9981}"/>
              </a:ext>
            </a:extLst>
          </p:cNvPr>
          <p:cNvSpPr>
            <a:spLocks noGrp="1"/>
          </p:cNvSpPr>
          <p:nvPr>
            <p:ph type="title"/>
          </p:nvPr>
        </p:nvSpPr>
        <p:spPr>
          <a:xfrm>
            <a:off x="3048" y="0"/>
            <a:ext cx="1218895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9A0E9-A01D-3568-1214-11EA46C9E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96FB-F3F3-66A7-6A65-C54D4BDAB64A}"/>
              </a:ext>
            </a:extLst>
          </p:cNvPr>
          <p:cNvSpPr>
            <a:spLocks noGrp="1"/>
          </p:cNvSpPr>
          <p:nvPr>
            <p:ph sz="half" idx="2"/>
          </p:nvPr>
        </p:nvSpPr>
        <p:spPr>
          <a:xfrm>
            <a:off x="839788" y="2505074"/>
            <a:ext cx="515778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0B48F-C515-589B-4BF0-AB5275816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F0BF2-C600-9371-CFCC-374542A4B649}"/>
              </a:ext>
            </a:extLst>
          </p:cNvPr>
          <p:cNvSpPr>
            <a:spLocks noGrp="1"/>
          </p:cNvSpPr>
          <p:nvPr>
            <p:ph sz="quarter" idx="4"/>
          </p:nvPr>
        </p:nvSpPr>
        <p:spPr>
          <a:xfrm>
            <a:off x="6172200" y="2505074"/>
            <a:ext cx="5183188"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938E4-C159-D32F-C5F7-8DF7B7F721CF}"/>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681E73C5-FAD9-CE01-C131-C2A68AFF9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6FC0B-194D-F760-52C3-47F872F3B7F0}"/>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10" name="Emblem - White" descr="lionlogo_white.eps">
            <a:extLst>
              <a:ext uri="{FF2B5EF4-FFF2-40B4-BE49-F238E27FC236}">
                <a16:creationId xmlns:a16="http://schemas.microsoft.com/office/drawing/2014/main" id="{C9F549A8-ED2B-62CB-2A65-AE4E3BF44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172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443-21AB-598D-BA12-607CDA2BEBE1}"/>
              </a:ext>
            </a:extLst>
          </p:cNvPr>
          <p:cNvSpPr>
            <a:spLocks noGrp="1"/>
          </p:cNvSpPr>
          <p:nvPr>
            <p:ph type="title"/>
          </p:nvPr>
        </p:nvSpPr>
        <p:spPr>
          <a:gradFill flip="none" rotWithShape="1">
            <a:lin ang="0" scaled="1"/>
            <a:tileRect/>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B0E071FC-F57C-9695-B17C-C146C57BE3AE}"/>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12245886-99AD-568D-58EB-216DD735E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77779-B222-186B-A496-9CDDA48E83EB}"/>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6" name="Emblem - White" descr="lionlogo_white.eps">
            <a:extLst>
              <a:ext uri="{FF2B5EF4-FFF2-40B4-BE49-F238E27FC236}">
                <a16:creationId xmlns:a16="http://schemas.microsoft.com/office/drawing/2014/main" id="{41C0D1E5-AFB9-799D-7AB1-DF29EC9F1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12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08AD-6A7F-C0B6-B453-C4824A632026}"/>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6B9106A4-4130-E6F5-987C-D4B9191C5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AD759-5F6F-E66C-F4EE-6D0B2D62B109}"/>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5" name="Emblem - White" descr="lionlogo_white.eps">
            <a:extLst>
              <a:ext uri="{FF2B5EF4-FFF2-40B4-BE49-F238E27FC236}">
                <a16:creationId xmlns:a16="http://schemas.microsoft.com/office/drawing/2014/main" id="{E0301F53-7A4C-D817-6DE3-A75CB594FC97}"/>
              </a:ext>
            </a:extLst>
          </p:cNvPr>
          <p:cNvPicPr>
            <a:picLocks noChangeAspect="1"/>
          </p:cNvPicPr>
          <p:nvPr userDrawn="1"/>
        </p:nvPicPr>
        <p:blipFill>
          <a:blip r:embed="rId2">
            <a:alphaModFix/>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667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0265-A09A-B219-3484-63EDBEBE3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F5073-3E18-5AAE-9C5D-8E3382E2DCB8}"/>
              </a:ext>
            </a:extLst>
          </p:cNvPr>
          <p:cNvSpPr>
            <a:spLocks noGrp="1"/>
          </p:cNvSpPr>
          <p:nvPr>
            <p:ph idx="1"/>
          </p:nvPr>
        </p:nvSpPr>
        <p:spPr>
          <a:xfrm>
            <a:off x="5183188" y="457200"/>
            <a:ext cx="6172200" cy="5867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99BDF-5EB8-3B76-D406-AABB5F92CDED}"/>
              </a:ext>
            </a:extLst>
          </p:cNvPr>
          <p:cNvSpPr>
            <a:spLocks noGrp="1"/>
          </p:cNvSpPr>
          <p:nvPr>
            <p:ph type="body" sz="half" idx="2"/>
          </p:nvPr>
        </p:nvSpPr>
        <p:spPr>
          <a:xfrm>
            <a:off x="839788" y="2057399"/>
            <a:ext cx="3932237"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6FF1D-CA39-D4AF-687E-E3E45071768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D5AAD641-BBF7-34E6-0F49-0BDBEC471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EC0AA-2706-BFE9-3C5F-6A3CEAB28669}"/>
              </a:ext>
            </a:extLst>
          </p:cNvPr>
          <p:cNvSpPr>
            <a:spLocks noGrp="1"/>
          </p:cNvSpPr>
          <p:nvPr>
            <p:ph type="sldNum" sz="quarter" idx="12"/>
          </p:nvPr>
        </p:nvSpPr>
        <p:spPr/>
        <p:txBody>
          <a:bodyPr/>
          <a:lstStyle/>
          <a:p>
            <a:fld id="{1D9300B1-B26A-4342-8B09-D9D655025990}" type="slidenum">
              <a:rPr lang="en-US" smtClean="0"/>
              <a:t>‹#›</a:t>
            </a:fld>
            <a:endParaRPr lang="en-US"/>
          </a:p>
        </p:txBody>
      </p:sp>
    </p:spTree>
    <p:extLst>
      <p:ext uri="{BB962C8B-B14F-4D97-AF65-F5344CB8AC3E}">
        <p14:creationId xmlns:p14="http://schemas.microsoft.com/office/powerpoint/2010/main" val="24747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ED3669C-4D91-6C23-064F-04647898C23F}"/>
              </a:ext>
            </a:extLst>
          </p:cNvPr>
          <p:cNvSpPr/>
          <p:nvPr userDrawn="1"/>
        </p:nvSpPr>
        <p:spPr>
          <a:xfrm>
            <a:off x="0" y="0"/>
            <a:ext cx="7060562" cy="6845300"/>
          </a:xfrm>
          <a:custGeom>
            <a:avLst/>
            <a:gdLst>
              <a:gd name="connsiteX0" fmla="*/ 5601284 w 7060562"/>
              <a:gd name="connsiteY0" fmla="*/ 0 h 6845300"/>
              <a:gd name="connsiteX1" fmla="*/ 7060562 w 7060562"/>
              <a:gd name="connsiteY1" fmla="*/ 0 h 6845300"/>
              <a:gd name="connsiteX2" fmla="*/ 4903828 w 7060562"/>
              <a:gd name="connsiteY2" fmla="*/ 6845300 h 6845300"/>
              <a:gd name="connsiteX3" fmla="*/ 4892350 w 7060562"/>
              <a:gd name="connsiteY3" fmla="*/ 6845300 h 6845300"/>
              <a:gd name="connsiteX4" fmla="*/ 3444550 w 7060562"/>
              <a:gd name="connsiteY4" fmla="*/ 6845300 h 6845300"/>
              <a:gd name="connsiteX5" fmla="*/ 0 w 7060562"/>
              <a:gd name="connsiteY5" fmla="*/ 6845300 h 6845300"/>
              <a:gd name="connsiteX6" fmla="*/ 0 w 7060562"/>
              <a:gd name="connsiteY6" fmla="*/ 0 h 6845300"/>
              <a:gd name="connsiteX7" fmla="*/ 152400 w 7060562"/>
              <a:gd name="connsiteY7" fmla="*/ 0 h 6845300"/>
              <a:gd name="connsiteX8" fmla="*/ 4892350 w 7060562"/>
              <a:gd name="connsiteY8" fmla="*/ 0 h 6845300"/>
              <a:gd name="connsiteX9" fmla="*/ 5601284 w 7060562"/>
              <a:gd name="connsiteY9"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562" h="6845300">
                <a:moveTo>
                  <a:pt x="5601284" y="0"/>
                </a:moveTo>
                <a:lnTo>
                  <a:pt x="7060562" y="0"/>
                </a:lnTo>
                <a:lnTo>
                  <a:pt x="4903828" y="6845300"/>
                </a:lnTo>
                <a:lnTo>
                  <a:pt x="4892350" y="6845300"/>
                </a:lnTo>
                <a:lnTo>
                  <a:pt x="3444550" y="6845300"/>
                </a:lnTo>
                <a:lnTo>
                  <a:pt x="0" y="6845300"/>
                </a:lnTo>
                <a:lnTo>
                  <a:pt x="0" y="0"/>
                </a:lnTo>
                <a:lnTo>
                  <a:pt x="152400" y="0"/>
                </a:lnTo>
                <a:lnTo>
                  <a:pt x="4892350" y="0"/>
                </a:lnTo>
                <a:lnTo>
                  <a:pt x="5601284" y="0"/>
                </a:lnTo>
                <a:close/>
              </a:path>
            </a:pathLst>
          </a:custGeom>
          <a:gradFill flip="none" rotWithShape="1">
            <a:gsLst>
              <a:gs pos="0">
                <a:srgbClr val="2C5995"/>
              </a:gs>
              <a:gs pos="98000">
                <a:srgbClr val="7030A0">
                  <a:alpha val="8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E6C6291A-FB3E-BD59-9CBD-E0AFDC3D7C3D}"/>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val="0"/>
              </a:ext>
            </a:extLst>
          </a:blip>
          <a:srcRect/>
          <a:stretch/>
        </p:blipFill>
        <p:spPr>
          <a:xfrm>
            <a:off x="4102151" y="12700"/>
            <a:ext cx="8089849" cy="6845300"/>
          </a:xfrm>
          <a:custGeom>
            <a:avLst/>
            <a:gdLst>
              <a:gd name="connsiteX0" fmla="*/ 2954410 w 8089849"/>
              <a:gd name="connsiteY0" fmla="*/ 0 h 6845300"/>
              <a:gd name="connsiteX1" fmla="*/ 8089849 w 8089849"/>
              <a:gd name="connsiteY1" fmla="*/ 0 h 6845300"/>
              <a:gd name="connsiteX2" fmla="*/ 8089849 w 8089849"/>
              <a:gd name="connsiteY2" fmla="*/ 6845300 h 6845300"/>
              <a:gd name="connsiteX3" fmla="*/ 0 w 8089849"/>
              <a:gd name="connsiteY3" fmla="*/ 6845300 h 6845300"/>
              <a:gd name="connsiteX4" fmla="*/ 0 w 8089849"/>
              <a:gd name="connsiteY4" fmla="*/ 6832600 h 6845300"/>
              <a:gd name="connsiteX5" fmla="*/ 790199 w 8089849"/>
              <a:gd name="connsiteY5" fmla="*/ 6832600 h 6845300"/>
              <a:gd name="connsiteX6" fmla="*/ 801677 w 8089849"/>
              <a:gd name="connsiteY6" fmla="*/ 68326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9849" h="6845300">
                <a:moveTo>
                  <a:pt x="2954410" y="0"/>
                </a:moveTo>
                <a:lnTo>
                  <a:pt x="8089849" y="0"/>
                </a:lnTo>
                <a:lnTo>
                  <a:pt x="8089849" y="6845300"/>
                </a:lnTo>
                <a:lnTo>
                  <a:pt x="0" y="6845300"/>
                </a:lnTo>
                <a:lnTo>
                  <a:pt x="0" y="6832600"/>
                </a:lnTo>
                <a:lnTo>
                  <a:pt x="790199" y="6832600"/>
                </a:lnTo>
                <a:lnTo>
                  <a:pt x="801677" y="6832600"/>
                </a:lnTo>
                <a:close/>
              </a:path>
            </a:pathLst>
          </a:custGeom>
          <a:solidFill>
            <a:srgbClr val="0D2240"/>
          </a:solidFill>
        </p:spPr>
      </p:pic>
      <p:sp>
        <p:nvSpPr>
          <p:cNvPr id="3" name="Date Placeholder 2">
            <a:extLst>
              <a:ext uri="{FF2B5EF4-FFF2-40B4-BE49-F238E27FC236}">
                <a16:creationId xmlns:a16="http://schemas.microsoft.com/office/drawing/2014/main" id="{84E47DA4-AB26-2448-57B9-D594C566206F}"/>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4" name="Footer Placeholder 3">
            <a:extLst>
              <a:ext uri="{FF2B5EF4-FFF2-40B4-BE49-F238E27FC236}">
                <a16:creationId xmlns:a16="http://schemas.microsoft.com/office/drawing/2014/main" id="{E14CB022-D344-E4DE-24FF-418AAD5BAC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1EDA1B7-ADB5-279B-14FC-9C71FE46ED0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sp>
        <p:nvSpPr>
          <p:cNvPr id="7" name="Rectangle 6">
            <a:extLst>
              <a:ext uri="{FF2B5EF4-FFF2-40B4-BE49-F238E27FC236}">
                <a16:creationId xmlns:a16="http://schemas.microsoft.com/office/drawing/2014/main" id="{9B150CEA-33EA-6F52-5EA4-51D861FE2B2B}"/>
              </a:ext>
            </a:extLst>
          </p:cNvPr>
          <p:cNvSpPr/>
          <p:nvPr userDrawn="1"/>
        </p:nvSpPr>
        <p:spPr>
          <a:xfrm rot="5400000" flipH="1">
            <a:off x="2810910" y="-53622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2" name="Title 1">
            <a:extLst>
              <a:ext uri="{FF2B5EF4-FFF2-40B4-BE49-F238E27FC236}">
                <a16:creationId xmlns:a16="http://schemas.microsoft.com/office/drawing/2014/main" id="{B1DB7EB4-3279-A42F-B07E-5C569EEF981B}"/>
              </a:ext>
            </a:extLst>
          </p:cNvPr>
          <p:cNvSpPr>
            <a:spLocks noGrp="1"/>
          </p:cNvSpPr>
          <p:nvPr>
            <p:ph type="title" hasCustomPrompt="1"/>
          </p:nvPr>
        </p:nvSpPr>
        <p:spPr>
          <a:xfrm>
            <a:off x="707296" y="360092"/>
            <a:ext cx="4321904" cy="1009504"/>
          </a:xfrm>
          <a:noFill/>
        </p:spPr>
        <p:txBody>
          <a:bodyPr/>
          <a:lstStyle>
            <a:lvl1pPr>
              <a:defRPr/>
            </a:lvl1pPr>
          </a:lstStyle>
          <a:p>
            <a:r>
              <a:rPr lang="en-US"/>
              <a:t>Next Steps</a:t>
            </a:r>
          </a:p>
        </p:txBody>
      </p:sp>
      <p:sp>
        <p:nvSpPr>
          <p:cNvPr id="16" name="Text Placeholder 15">
            <a:extLst>
              <a:ext uri="{FF2B5EF4-FFF2-40B4-BE49-F238E27FC236}">
                <a16:creationId xmlns:a16="http://schemas.microsoft.com/office/drawing/2014/main" id="{3263BE74-496F-D2EE-49EC-FE4FDA2C9C50}"/>
              </a:ext>
            </a:extLst>
          </p:cNvPr>
          <p:cNvSpPr>
            <a:spLocks noGrp="1"/>
          </p:cNvSpPr>
          <p:nvPr>
            <p:ph type="body" sz="quarter" idx="13"/>
          </p:nvPr>
        </p:nvSpPr>
        <p:spPr>
          <a:xfrm>
            <a:off x="733425" y="1993900"/>
            <a:ext cx="4321175" cy="4119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Emblem - White" descr="lionlogo_white.eps">
            <a:extLst>
              <a:ext uri="{FF2B5EF4-FFF2-40B4-BE49-F238E27FC236}">
                <a16:creationId xmlns:a16="http://schemas.microsoft.com/office/drawing/2014/main" id="{76E513AE-6B2D-20F0-9746-305AB036F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80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2B38A-7BE0-4050-FE9D-6EC9ACDF767A}"/>
              </a:ext>
            </a:extLst>
          </p:cNvPr>
          <p:cNvSpPr>
            <a:spLocks noGrp="1"/>
          </p:cNvSpPr>
          <p:nvPr>
            <p:ph type="title"/>
          </p:nvPr>
        </p:nvSpPr>
        <p:spPr>
          <a:xfrm>
            <a:off x="0" y="12700"/>
            <a:ext cx="12192000" cy="1325563"/>
          </a:xfrm>
          <a:prstGeom prst="rect">
            <a:avLst/>
          </a:prstGeom>
          <a:gradFill>
            <a:gsLst>
              <a:gs pos="0">
                <a:srgbClr val="457DC8">
                  <a:lumMod val="72000"/>
                </a:srgbClr>
              </a:gs>
              <a:gs pos="98000">
                <a:srgbClr val="7030A0">
                  <a:alpha val="80000"/>
                </a:srgbClr>
              </a:gs>
            </a:gsLst>
            <a:lin ang="0" scaled="1"/>
          </a:gradFill>
        </p:spPr>
        <p:txBody>
          <a:bodyPr vert="horz" lIns="457200" tIns="45720" rIns="4572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B1D42-97D4-C3A6-AC0E-61207401F8EA}"/>
              </a:ext>
            </a:extLst>
          </p:cNvPr>
          <p:cNvSpPr>
            <a:spLocks noGrp="1"/>
          </p:cNvSpPr>
          <p:nvPr>
            <p:ph type="body" idx="1"/>
          </p:nvPr>
        </p:nvSpPr>
        <p:spPr>
          <a:xfrm>
            <a:off x="838200" y="1600200"/>
            <a:ext cx="10515600" cy="4751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9564-A799-BBE5-CAF0-32484FC4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Arial" panose="020B0604020202020204" pitchFamily="34" charset="0"/>
                <a:cs typeface="Arial" panose="020B0604020202020204" pitchFamily="34" charset="0"/>
              </a:defRPr>
            </a:lvl1pPr>
          </a:lstStyle>
          <a:p>
            <a:r>
              <a:rPr lang="en-US"/>
              <a:t>October 2022</a:t>
            </a:r>
          </a:p>
        </p:txBody>
      </p:sp>
      <p:sp>
        <p:nvSpPr>
          <p:cNvPr id="5" name="Footer Placeholder 4">
            <a:extLst>
              <a:ext uri="{FF2B5EF4-FFF2-40B4-BE49-F238E27FC236}">
                <a16:creationId xmlns:a16="http://schemas.microsoft.com/office/drawing/2014/main" id="{0BFB4BB4-4A0F-FB78-3D4F-F24ECD7B9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AC5529A-AF9F-DE36-63A7-CB0F6CC7D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latin typeface="Arial" panose="020B0604020202020204" pitchFamily="34" charset="0"/>
                <a:cs typeface="Arial" panose="020B0604020202020204" pitchFamily="34" charset="0"/>
              </a:defRPr>
            </a:lvl1pPr>
          </a:lstStyle>
          <a:p>
            <a:fld id="{1D9300B1-B26A-4342-8B09-D9D655025990}" type="slidenum">
              <a:rPr lang="en-US" smtClean="0"/>
              <a:pPr/>
              <a:t>‹#›</a:t>
            </a:fld>
            <a:endParaRPr lang="en-US"/>
          </a:p>
        </p:txBody>
      </p:sp>
    </p:spTree>
    <p:extLst>
      <p:ext uri="{BB962C8B-B14F-4D97-AF65-F5344CB8AC3E}">
        <p14:creationId xmlns:p14="http://schemas.microsoft.com/office/powerpoint/2010/main" val="184263876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2"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Lst>
  <p:hf hdr="0" ftr="0"/>
  <p:txStyles>
    <p:titleStyle>
      <a:lvl1pPr algn="ctr" defTabSz="914400" rtl="0" eaLnBrk="1" latinLnBrk="0" hangingPunct="1">
        <a:lnSpc>
          <a:spcPct val="90000"/>
        </a:lnSpc>
        <a:spcBef>
          <a:spcPct val="0"/>
        </a:spcBef>
        <a:buNone/>
        <a:defRPr sz="3600" b="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orient="horz" pos="2160" userDrawn="1">
          <p15:clr>
            <a:srgbClr val="F26B43"/>
          </p15:clr>
        </p15:guide>
        <p15:guide id="4"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A4B2E-3FD0-ED7C-7007-2B0CEBD3410B}"/>
              </a:ext>
            </a:extLst>
          </p:cNvPr>
          <p:cNvGrpSpPr/>
          <p:nvPr userDrawn="1"/>
        </p:nvGrpSpPr>
        <p:grpSpPr>
          <a:xfrm>
            <a:off x="-1" y="0"/>
            <a:ext cx="12192001" cy="6858000"/>
            <a:chOff x="-1" y="0"/>
            <a:chExt cx="12192001" cy="6858000"/>
          </a:xfrm>
        </p:grpSpPr>
        <p:sp>
          <p:nvSpPr>
            <p:cNvPr id="8" name="Background - Solid">
              <a:extLst>
                <a:ext uri="{FF2B5EF4-FFF2-40B4-BE49-F238E27FC236}">
                  <a16:creationId xmlns:a16="http://schemas.microsoft.com/office/drawing/2014/main" id="{8DB3C6E0-EF90-BC72-9FAE-4C4A08B1CB8E}"/>
                </a:ext>
              </a:extLst>
            </p:cNvPr>
            <p:cNvSpPr/>
            <p:nvPr/>
          </p:nvSpPr>
          <p:spPr>
            <a:xfrm>
              <a:off x="0" y="0"/>
              <a:ext cx="12192000" cy="685691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Background - Overlay">
              <a:extLst>
                <a:ext uri="{FF2B5EF4-FFF2-40B4-BE49-F238E27FC236}">
                  <a16:creationId xmlns:a16="http://schemas.microsoft.com/office/drawing/2014/main" id="{11405A69-FE06-B692-707D-1AF27240F43E}"/>
                </a:ext>
              </a:extLst>
            </p:cNvPr>
            <p:cNvSpPr/>
            <p:nvPr/>
          </p:nvSpPr>
          <p:spPr>
            <a:xfrm>
              <a:off x="-1" y="0"/>
              <a:ext cx="12192000" cy="6858000"/>
            </a:xfrm>
            <a:prstGeom prst="rect">
              <a:avLst/>
            </a:prstGeom>
            <a:gradFill flip="none" rotWithShape="0">
              <a:gsLst>
                <a:gs pos="0">
                  <a:srgbClr val="0070C0">
                    <a:lumMod val="78000"/>
                    <a:alpha val="84348"/>
                  </a:srgbClr>
                </a:gs>
                <a:gs pos="98000">
                  <a:srgbClr val="7030A0">
                    <a:lumMod val="82000"/>
                    <a:alpha val="75078"/>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0A28CBC0-7004-F2DC-2E8A-0AC9945B3B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6000" y="0"/>
              <a:ext cx="2286000" cy="2286000"/>
            </a:xfrm>
            <a:prstGeom prst="rect">
              <a:avLst/>
            </a:prstGeom>
          </p:spPr>
        </p:pic>
      </p:grpSp>
      <p:sp>
        <p:nvSpPr>
          <p:cNvPr id="2" name="Title Placeholder 1">
            <a:extLst>
              <a:ext uri="{FF2B5EF4-FFF2-40B4-BE49-F238E27FC236}">
                <a16:creationId xmlns:a16="http://schemas.microsoft.com/office/drawing/2014/main" id="{A5CC51D2-72E8-9CBE-A503-70711BD8E9B2}"/>
              </a:ext>
            </a:extLst>
          </p:cNvPr>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B8306-8E3E-DFB2-50D2-7AB6FDD0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C21E-4595-CC70-4112-79D875F3A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6880D40A-6962-9827-7650-A9843A04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BF308B5-882C-62ED-A12C-A4312D9F0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E78B758-275C-4090-BE22-A14210E4F056}" type="slidenum">
              <a:rPr lang="en-US" smtClean="0"/>
              <a:pPr/>
              <a:t>‹#›</a:t>
            </a:fld>
            <a:endParaRPr lang="en-US"/>
          </a:p>
        </p:txBody>
      </p:sp>
    </p:spTree>
    <p:extLst>
      <p:ext uri="{BB962C8B-B14F-4D97-AF65-F5344CB8AC3E}">
        <p14:creationId xmlns:p14="http://schemas.microsoft.com/office/powerpoint/2010/main" val="709619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7" r:id="rId11"/>
    <p:sldLayoutId id="2147483684" r:id="rId12"/>
    <p:sldLayoutId id="2147483685" r:id="rId13"/>
  </p:sldLayoutIdLst>
  <p:hf hdr="0" ftr="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26.emf"/><Relationship Id="rId15" Type="http://schemas.openxmlformats.org/officeDocument/2006/relationships/image" Target="../media/image31.png"/><Relationship Id="rId10" Type="http://schemas.openxmlformats.org/officeDocument/2006/relationships/image" Target="../media/image38.emf"/><Relationship Id="rId19" Type="http://schemas.openxmlformats.org/officeDocument/2006/relationships/image" Target="../media/image29.png"/><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p:txBody>
          <a:bodyPr/>
          <a:lstStyle/>
          <a:p>
            <a:r>
              <a:rPr lang="en-US" b="1" dirty="0">
                <a:latin typeface="Arial"/>
                <a:cs typeface="Arial"/>
              </a:rPr>
              <a:t>Evolving the </a:t>
            </a:r>
            <a:br>
              <a:rPr lang="en-US" b="1" dirty="0">
                <a:latin typeface="Arial"/>
              </a:rPr>
            </a:br>
            <a:r>
              <a:rPr lang="en-US" b="1" dirty="0">
                <a:latin typeface="Arial"/>
                <a:cs typeface="Arial"/>
              </a:rPr>
              <a:t>Lion Digital Experience</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p:txBody>
          <a:bodyPr vert="horz" lIns="91440" tIns="45720" rIns="91440" bIns="45720" rtlCol="0" anchor="t">
            <a:normAutofit/>
          </a:bodyPr>
          <a:lstStyle/>
          <a:p>
            <a:r>
              <a:rPr lang="en-US" dirty="0">
                <a:latin typeface="Arial"/>
                <a:cs typeface="Arial"/>
              </a:rPr>
              <a:t>Finding technology solutions to meet the needs of our members</a:t>
            </a:r>
          </a:p>
        </p:txBody>
      </p:sp>
    </p:spTree>
    <p:extLst>
      <p:ext uri="{BB962C8B-B14F-4D97-AF65-F5344CB8AC3E}">
        <p14:creationId xmlns:p14="http://schemas.microsoft.com/office/powerpoint/2010/main" val="39909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r>
              <a:rPr lang="en-US" sz="4800" b="1" dirty="0">
                <a:latin typeface="Arial"/>
                <a:cs typeface="Arial"/>
              </a:rPr>
              <a:t>How do we get there?</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3944101" y="3880884"/>
            <a:ext cx="4305730" cy="1200329"/>
          </a:xfrm>
          <a:prstGeom prst="rect">
            <a:avLst/>
          </a:prstGeom>
          <a:noFill/>
        </p:spPr>
        <p:txBody>
          <a:bodyPr wrap="none" lIns="91440" tIns="45720" rIns="91440" bIns="45720" rtlCol="0" anchor="t">
            <a:spAutoFit/>
          </a:bodyPr>
          <a:lstStyle/>
          <a:p>
            <a:r>
              <a:rPr lang="en-US" sz="7200" b="1" i="1" dirty="0">
                <a:solidFill>
                  <a:schemeClr val="accent2"/>
                </a:solidFill>
                <a:latin typeface="Arial"/>
                <a:cs typeface="Arial"/>
              </a:rPr>
              <a:t>Together.</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en-US"/>
              <a:t>October 2022</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10</a:t>
            </a:fld>
            <a:endParaRPr lang="en-US"/>
          </a:p>
        </p:txBody>
      </p:sp>
    </p:spTree>
    <p:extLst>
      <p:ext uri="{BB962C8B-B14F-4D97-AF65-F5344CB8AC3E}">
        <p14:creationId xmlns:p14="http://schemas.microsoft.com/office/powerpoint/2010/main" val="34194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en-US" b="1" dirty="0">
                <a:latin typeface="Arial"/>
                <a:cs typeface="Arial"/>
              </a:rPr>
              <a:t>How can you get involved?</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609600" y="2483641"/>
            <a:ext cx="403886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en-US" altLang="en-US" sz="3200" dirty="0">
                <a:solidFill>
                  <a:schemeClr val="bg1"/>
                </a:solidFill>
                <a:latin typeface="Arial"/>
                <a:cs typeface="Arial"/>
              </a:rPr>
              <a:t>Use the QR code to take the technology </a:t>
            </a:r>
            <a:br>
              <a:rPr lang="en-US" altLang="en-US" sz="3200" dirty="0">
                <a:latin typeface="Arial"/>
              </a:rPr>
            </a:br>
            <a:r>
              <a:rPr lang="en-US" altLang="en-US" sz="3200" dirty="0">
                <a:solidFill>
                  <a:schemeClr val="bg1"/>
                </a:solidFill>
                <a:latin typeface="Arial"/>
                <a:cs typeface="Arial"/>
              </a:rPr>
              <a:t>usage survey</a:t>
            </a: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598638" y="5638800"/>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en-US" altLang="en-US" sz="3200" dirty="0">
                <a:solidFill>
                  <a:schemeClr val="bg1"/>
                </a:solidFill>
                <a:latin typeface="Arial"/>
                <a:cs typeface="Arial"/>
              </a:rPr>
              <a:t>Participate in focus groups</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229600" y="2514600"/>
            <a:ext cx="3886200" cy="4110037"/>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en-US" altLang="en-US" sz="1800" kern="0" dirty="0">
                <a:solidFill>
                  <a:schemeClr val="bg1"/>
                </a:solidFill>
                <a:latin typeface="Arial"/>
                <a:cs typeface="Arial"/>
              </a:rPr>
              <a:t>We want to know what’s important to you. </a:t>
            </a:r>
            <a:br>
              <a:rPr lang="en-US" altLang="en-US" sz="1500" kern="0" dirty="0">
                <a:latin typeface="Arial"/>
              </a:rPr>
            </a:br>
            <a:endParaRPr lang="en-US" altLang="en-US" sz="1500" kern="0">
              <a:solidFill>
                <a:schemeClr val="bg1"/>
              </a:solidFill>
              <a:latin typeface="+mn-lt"/>
            </a:endParaRPr>
          </a:p>
          <a:p>
            <a:pPr marL="160020" indent="-160020" algn="l">
              <a:buFont typeface="Arial" panose="020B0604020202020204" pitchFamily="34" charset="0"/>
              <a:buChar char="•"/>
              <a:defRPr/>
            </a:pPr>
            <a:r>
              <a:rPr lang="en-US" altLang="en-US" sz="1400" b="0" kern="0" dirty="0">
                <a:solidFill>
                  <a:schemeClr val="bg1"/>
                </a:solidFill>
                <a:latin typeface="Arial"/>
                <a:cs typeface="Arial"/>
              </a:rPr>
              <a:t>Club websites</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Mobile experiences</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Service reporting</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Service activity discovery</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Networking and communicating </a:t>
            </a:r>
            <a:br>
              <a:rPr lang="en-US" altLang="en-US" sz="1400" b="0" kern="0" dirty="0">
                <a:latin typeface="Arial"/>
                <a:cs typeface="Arial"/>
              </a:rPr>
            </a:br>
            <a:r>
              <a:rPr lang="en-US" altLang="en-US" sz="1400" b="0" kern="0" dirty="0">
                <a:solidFill>
                  <a:schemeClr val="bg1"/>
                </a:solidFill>
                <a:latin typeface="Arial"/>
                <a:cs typeface="Arial"/>
              </a:rPr>
              <a:t>with members</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Social media integrations</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Document search</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Fundraising tools</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Managing data and preferences</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Accessibility tools and support</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Digital tools education and support</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Other … </a:t>
            </a:r>
            <a:endParaRPr lang="en-US" altLang="en-US" sz="1400" b="0" kern="0" dirty="0">
              <a:solidFill>
                <a:schemeClr val="bg1"/>
              </a:solidFill>
              <a:latin typeface="Arial"/>
            </a:endParaRP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622005" y="4860605"/>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en-US" altLang="en-US" sz="3200" dirty="0">
                <a:solidFill>
                  <a:schemeClr val="bg1"/>
                </a:solidFill>
                <a:latin typeface="Arial"/>
                <a:cs typeface="Arial"/>
              </a:rPr>
              <a:t>Sign-up to stay informed</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658855" y="3477491"/>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1359202" y="1183567"/>
            <a:ext cx="9283995" cy="830997"/>
          </a:xfrm>
          <a:prstGeom prst="rect">
            <a:avLst/>
          </a:prstGeom>
          <a:noFill/>
        </p:spPr>
        <p:txBody>
          <a:bodyPr wrap="square" lIns="91440" tIns="45720" rIns="91440" bIns="45720" rtlCol="0" anchor="t">
            <a:spAutoFit/>
          </a:bodyPr>
          <a:lstStyle/>
          <a:p>
            <a:pPr algn="ctr"/>
            <a:r>
              <a:rPr lang="en-US" sz="2400" dirty="0">
                <a:solidFill>
                  <a:schemeClr val="accent2"/>
                </a:solidFill>
                <a:latin typeface="Arial"/>
                <a:cs typeface="Arial"/>
              </a:rPr>
              <a:t>Sharing your input helps us keep a pulse on how technology can help you do what you do best — lead and serve.</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en-US"/>
              <a:t>October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11</a:t>
            </a:fld>
            <a:endParaRPr lang="en-US"/>
          </a:p>
        </p:txBody>
      </p:sp>
    </p:spTree>
    <p:extLst>
      <p:ext uri="{BB962C8B-B14F-4D97-AF65-F5344CB8AC3E}">
        <p14:creationId xmlns:p14="http://schemas.microsoft.com/office/powerpoint/2010/main" val="41776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0B595-D7AD-5896-9A4C-8A0BFCDCC4EA}"/>
              </a:ext>
            </a:extLst>
          </p:cNvPr>
          <p:cNvSpPr>
            <a:spLocks noGrp="1"/>
          </p:cNvSpPr>
          <p:nvPr>
            <p:ph type="title"/>
          </p:nvPr>
        </p:nvSpPr>
        <p:spPr/>
        <p:txBody>
          <a:bodyPr/>
          <a:lstStyle/>
          <a:p>
            <a:r>
              <a:rPr lang="en-US" b="1" dirty="0">
                <a:latin typeface="Arial"/>
                <a:cs typeface="Arial"/>
              </a:rPr>
              <a:t>Thank You!</a:t>
            </a:r>
          </a:p>
        </p:txBody>
      </p:sp>
      <p:sp>
        <p:nvSpPr>
          <p:cNvPr id="4" name="TextBox 3">
            <a:extLst>
              <a:ext uri="{FF2B5EF4-FFF2-40B4-BE49-F238E27FC236}">
                <a16:creationId xmlns:a16="http://schemas.microsoft.com/office/drawing/2014/main" id="{509BF040-361F-0DA1-EC54-92C3C0E5EC8E}"/>
              </a:ext>
            </a:extLst>
          </p:cNvPr>
          <p:cNvSpPr txBox="1"/>
          <p:nvPr/>
        </p:nvSpPr>
        <p:spPr>
          <a:xfrm>
            <a:off x="4404334" y="6248400"/>
            <a:ext cx="3399810" cy="338554"/>
          </a:xfrm>
          <a:prstGeom prst="rect">
            <a:avLst/>
          </a:prstGeom>
          <a:noFill/>
        </p:spPr>
        <p:txBody>
          <a:bodyPr wrap="square" rtlCol="0">
            <a:spAutoFit/>
          </a:bodyPr>
          <a:lstStyle/>
          <a:p>
            <a:pPr algn="ctr"/>
            <a:r>
              <a:rPr lang="en-US" sz="1600" b="1">
                <a:solidFill>
                  <a:schemeClr val="bg1"/>
                </a:solidFill>
              </a:rPr>
              <a:t>© 2022 Lions Clubs International</a:t>
            </a:r>
          </a:p>
        </p:txBody>
      </p:sp>
      <p:sp>
        <p:nvSpPr>
          <p:cNvPr id="5" name="Date Placeholder 4">
            <a:extLst>
              <a:ext uri="{FF2B5EF4-FFF2-40B4-BE49-F238E27FC236}">
                <a16:creationId xmlns:a16="http://schemas.microsoft.com/office/drawing/2014/main" id="{4B1A1C3C-F4B0-AACC-964A-00CE2D88C971}"/>
              </a:ext>
            </a:extLst>
          </p:cNvPr>
          <p:cNvSpPr>
            <a:spLocks noGrp="1"/>
          </p:cNvSpPr>
          <p:nvPr>
            <p:ph type="dt" sz="half" idx="10"/>
          </p:nvPr>
        </p:nvSpPr>
        <p:spPr/>
        <p:txBody>
          <a:bodyPr/>
          <a:lstStyle/>
          <a:p>
            <a:r>
              <a:rPr lang="en-US"/>
              <a:t>October 2022</a:t>
            </a:r>
          </a:p>
        </p:txBody>
      </p:sp>
      <p:sp>
        <p:nvSpPr>
          <p:cNvPr id="8" name="Rectangle 7">
            <a:extLst>
              <a:ext uri="{FF2B5EF4-FFF2-40B4-BE49-F238E27FC236}">
                <a16:creationId xmlns:a16="http://schemas.microsoft.com/office/drawing/2014/main" id="{5034FA02-052A-8476-E0F3-4E22DB65B2EF}"/>
              </a:ext>
            </a:extLst>
          </p:cNvPr>
          <p:cNvSpPr/>
          <p:nvPr/>
        </p:nvSpPr>
        <p:spPr>
          <a:xfrm>
            <a:off x="10147300" y="1235075"/>
            <a:ext cx="914400" cy="914400"/>
          </a:xfrm>
          <a:prstGeom prst="rect">
            <a:avLst/>
          </a:prstGeom>
          <a:solidFill>
            <a:srgbClr val="4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en-US"/>
              <a:t>October 2022</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2</a:t>
            </a:fld>
            <a:endParaRPr lang="en-US"/>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887326" y="1460544"/>
            <a:ext cx="8376237" cy="4872038"/>
          </a:xfrm>
        </p:spPr>
        <p:txBody>
          <a:bodyPr anchor="ctr" anchorCtr="1">
            <a:normAutofit/>
          </a:bodyPr>
          <a:lstStyle/>
          <a:p>
            <a:r>
              <a:rPr lang="en-US" sz="4000" b="1" dirty="0">
                <a:latin typeface="Arial"/>
                <a:cs typeface="Arial"/>
              </a:rPr>
              <a:t>What does the Lion digital experience look like today?</a:t>
            </a:r>
            <a:br>
              <a:rPr lang="en-US" sz="4000" b="1" dirty="0">
                <a:latin typeface="Arial"/>
              </a:rPr>
            </a:br>
            <a:endParaRPr lang="en-US" sz="4000" b="1" dirty="0">
              <a:latin typeface="Arial"/>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en-US" b="1" dirty="0">
                <a:latin typeface="Arial"/>
                <a:cs typeface="Arial"/>
              </a:rPr>
              <a:t>One account. One portal.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en-US"/>
              <a:t>October 2022</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3</a:t>
            </a:fld>
            <a:endParaRPr lang="en-US"/>
          </a:p>
        </p:txBody>
      </p:sp>
    </p:spTree>
    <p:extLst>
      <p:ext uri="{BB962C8B-B14F-4D97-AF65-F5344CB8AC3E}">
        <p14:creationId xmlns:p14="http://schemas.microsoft.com/office/powerpoint/2010/main" val="734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16885" y="241056"/>
            <a:ext cx="10515600" cy="1325563"/>
          </a:xfrm>
        </p:spPr>
        <p:txBody>
          <a:bodyPr>
            <a:normAutofit/>
          </a:bodyPr>
          <a:lstStyle/>
          <a:p>
            <a:r>
              <a:rPr lang="en-US" b="1" dirty="0">
                <a:latin typeface="Arial"/>
                <a:cs typeface="Arial"/>
              </a:rPr>
              <a:t>Five products. Five user experiences. </a:t>
            </a:r>
            <a:br>
              <a:rPr lang="en-US" b="1" dirty="0">
                <a:latin typeface="Arial"/>
              </a:rPr>
            </a:br>
            <a:r>
              <a:rPr lang="en-US" b="1" dirty="0">
                <a:latin typeface="Arial"/>
                <a:cs typeface="Arial"/>
              </a:rPr>
              <a:t>Five places to store data.</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2" y="2950015"/>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88" y="4710037"/>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950" y="469574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966962"/>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4697" y="2966962"/>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en-US"/>
              <a:t>October 2022</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4</a:t>
            </a:fld>
            <a:endParaRPr lang="en-US"/>
          </a:p>
        </p:txBody>
      </p:sp>
    </p:spTree>
    <p:extLst>
      <p:ext uri="{BB962C8B-B14F-4D97-AF65-F5344CB8AC3E}">
        <p14:creationId xmlns:p14="http://schemas.microsoft.com/office/powerpoint/2010/main" val="15369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838200" y="347629"/>
            <a:ext cx="10515600" cy="1325563"/>
          </a:xfrm>
        </p:spPr>
        <p:txBody>
          <a:bodyPr>
            <a:normAutofit/>
          </a:bodyPr>
          <a:lstStyle/>
          <a:p>
            <a:r>
              <a:rPr lang="en-US" b="1" dirty="0">
                <a:latin typeface="Arial"/>
                <a:cs typeface="Arial"/>
              </a:rPr>
              <a:t>Even with the current portal, many</a:t>
            </a:r>
            <a:br>
              <a:rPr lang="en-US" b="1" dirty="0">
                <a:latin typeface="Arial"/>
              </a:rPr>
            </a:br>
            <a:r>
              <a:rPr lang="en-US" b="1" dirty="0">
                <a:latin typeface="Arial"/>
                <a:cs typeface="Arial"/>
              </a:rPr>
              <a:t>other interactions are completely disconnected</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080929" cy="914400"/>
            <a:chOff x="2667000" y="1918958"/>
            <a:chExt cx="6080929"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42809" y="1983281"/>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Arial"/>
                  <a:cs typeface="Arial"/>
                </a:rPr>
                <a:t>Inquiries to the Member Service Center</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cs typeface="Arial"/>
                </a:rPr>
                <a:t>Viewing detailed donation history</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6326047" cy="914400"/>
            <a:chOff x="2667000" y="4074780"/>
            <a:chExt cx="6326047"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9" y="4139104"/>
              <a:ext cx="5650238"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cs typeface="Arial"/>
                </a:rPr>
                <a:t>Individual and Club Recognitions &amp; Awards</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cs typeface="Arial"/>
                </a:rPr>
                <a:t>Grants Applied &amp; Awarded</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en-US"/>
              <a:t>October 2022</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5</a:t>
            </a:fld>
            <a:endParaRPr lang="en-US"/>
          </a:p>
        </p:txBody>
      </p:sp>
    </p:spTree>
    <p:extLst>
      <p:ext uri="{BB962C8B-B14F-4D97-AF65-F5344CB8AC3E}">
        <p14:creationId xmlns:p14="http://schemas.microsoft.com/office/powerpoint/2010/main" val="6828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p:txBody>
          <a:bodyPr>
            <a:normAutofit/>
          </a:bodyPr>
          <a:lstStyle/>
          <a:p>
            <a:r>
              <a:rPr lang="en-US" b="1" dirty="0">
                <a:latin typeface="Arial"/>
                <a:cs typeface="Arial"/>
              </a:rPr>
              <a:t>Creating an inconsistent and </a:t>
            </a:r>
            <a:br>
              <a:rPr lang="en-US" b="1" dirty="0">
                <a:latin typeface="Arial"/>
                <a:cs typeface="Arial"/>
              </a:rPr>
            </a:br>
            <a:r>
              <a:rPr lang="en-US" b="1" dirty="0">
                <a:latin typeface="Arial"/>
                <a:cs typeface="Arial"/>
              </a:rPr>
              <a:t>frustrating experience</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2" y="59961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Individual Member</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Donations Made</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Service Planning</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Member </a:t>
            </a:r>
            <a:br>
              <a:rPr lang="en-US" sz="1400" b="1">
                <a:solidFill>
                  <a:srgbClr val="FFFFFF"/>
                </a:solidFill>
                <a:latin typeface="Arial" panose="020B0604020202020204" pitchFamily="34" charset="0"/>
                <a:cs typeface="Arial" panose="020B0604020202020204" pitchFamily="34" charset="0"/>
              </a:rPr>
            </a:br>
            <a:r>
              <a:rPr lang="en-US" sz="1400" b="1">
                <a:solidFill>
                  <a:srgbClr val="FFFFFF"/>
                </a:solidFill>
                <a:latin typeface="Arial" panose="020B0604020202020204" pitchFamily="34" charset="0"/>
                <a:cs typeface="Arial" panose="020B0604020202020204" pitchFamily="34" charset="0"/>
              </a:rPr>
              <a:t>Services</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en-US" sz="1400" b="1">
                <a:solidFill>
                  <a:srgbClr val="FFFFFF"/>
                </a:solidFill>
                <a:latin typeface="Arial" panose="020B0604020202020204" pitchFamily="34" charset="0"/>
                <a:cs typeface="Arial" panose="020B0604020202020204" pitchFamily="34" charset="0"/>
              </a:rPr>
              <a:t>Club Management</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en-US" sz="1400" b="1">
                <a:solidFill>
                  <a:srgbClr val="FFFFFF"/>
                </a:solidFill>
                <a:latin typeface="Arial" panose="020B0604020202020204" pitchFamily="34" charset="0"/>
                <a:cs typeface="Arial" panose="020B0604020202020204" pitchFamily="34" charset="0"/>
              </a:rPr>
              <a:t>Individual Recognitions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Reporting</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Grants Applied &amp; Awarded</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Learning &amp; History</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413460" y="4258055"/>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Club Recognitions</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Supplies &amp; Shop</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383433" y="25054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Payments &amp; History</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Convention &amp; Delegates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en-US" sz="1400" b="1">
                <a:solidFill>
                  <a:srgbClr val="FFFFFF"/>
                </a:solidFill>
                <a:latin typeface="Arial" panose="020B0604020202020204" pitchFamily="34" charset="0"/>
                <a:cs typeface="Arial" panose="020B0604020202020204" pitchFamily="34" charset="0"/>
              </a:rPr>
              <a:t>New Member</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New Club</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en-US"/>
              <a:t>October 2022</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6</a:t>
            </a:fld>
            <a:endParaRPr lang="en-US"/>
          </a:p>
        </p:txBody>
      </p:sp>
    </p:spTree>
    <p:extLst>
      <p:ext uri="{BB962C8B-B14F-4D97-AF65-F5344CB8AC3E}">
        <p14:creationId xmlns:p14="http://schemas.microsoft.com/office/powerpoint/2010/main" val="2475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p:txBody>
          <a:bodyPr/>
          <a:lstStyle/>
          <a:p>
            <a:r>
              <a:rPr lang="en-US" b="1" dirty="0">
                <a:latin typeface="Arial"/>
                <a:cs typeface="Arial"/>
              </a:rPr>
              <a:t>Where are </a:t>
            </a:r>
            <a:br>
              <a:rPr lang="en-US" b="1" dirty="0">
                <a:latin typeface="Arial"/>
              </a:rPr>
            </a:br>
            <a:r>
              <a:rPr lang="en-US" b="1" dirty="0">
                <a:latin typeface="Arial"/>
                <a:cs typeface="Arial"/>
              </a:rPr>
              <a:t>we headed?</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en-US"/>
              <a:t>October 2022</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7</a:t>
            </a:fld>
            <a:endParaRPr lang="en-US"/>
          </a:p>
        </p:txBody>
      </p:sp>
    </p:spTree>
    <p:extLst>
      <p:ext uri="{BB962C8B-B14F-4D97-AF65-F5344CB8AC3E}">
        <p14:creationId xmlns:p14="http://schemas.microsoft.com/office/powerpoint/2010/main" val="3800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6307040" y="756671"/>
            <a:ext cx="50182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en-US" altLang="en-US" sz="3600" b="1">
                <a:solidFill>
                  <a:schemeClr val="bg1"/>
                </a:solidFill>
                <a:latin typeface="Arial"/>
                <a:cs typeface="Arial"/>
              </a:rPr>
              <a:t>In 2024, </a:t>
            </a:r>
            <a:r>
              <a:rPr lang="en-US" altLang="en-US" sz="3600" b="1" dirty="0">
                <a:solidFill>
                  <a:schemeClr val="bg1"/>
                </a:solidFill>
                <a:latin typeface="Arial"/>
                <a:cs typeface="Arial"/>
              </a:rPr>
              <a:t>we are moving to one streamlined digital experience.</a:t>
            </a:r>
            <a:endParaRPr lang="en-US" b="1" dirty="0">
              <a:solidFill>
                <a:schemeClr val="bg1"/>
              </a:solidFill>
              <a:latin typeface="Arial"/>
            </a:endParaRP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Oval 7">
            <a:extLst>
              <a:ext uri="{FF2B5EF4-FFF2-40B4-BE49-F238E27FC236}">
                <a16:creationId xmlns:a16="http://schemas.microsoft.com/office/drawing/2014/main" id="{DB82E048-0215-02CF-6E12-76E3FA7F04C3}"/>
              </a:ext>
            </a:extLst>
          </p:cNvPr>
          <p:cNvSpPr/>
          <p:nvPr/>
        </p:nvSpPr>
        <p:spPr>
          <a:xfrm>
            <a:off x="2633842" y="2052380"/>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Oval 8">
            <a:extLst>
              <a:ext uri="{FF2B5EF4-FFF2-40B4-BE49-F238E27FC236}">
                <a16:creationId xmlns:a16="http://schemas.microsoft.com/office/drawing/2014/main" id="{0D936622-6B00-D344-B179-0F09FEE57EDC}"/>
              </a:ext>
            </a:extLst>
          </p:cNvPr>
          <p:cNvSpPr/>
          <p:nvPr/>
        </p:nvSpPr>
        <p:spPr>
          <a:xfrm>
            <a:off x="1000908" y="3504980"/>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484827"/>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487935"/>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464601"/>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37548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295161"/>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349871"/>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491654"/>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084723"/>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44284"/>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45736"/>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596341"/>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5636736" cy="400110"/>
          </a:xfrm>
          <a:prstGeom prst="rect">
            <a:avLst/>
          </a:prstGeom>
          <a:noFill/>
        </p:spPr>
        <p:txBody>
          <a:bodyPr wrap="none" lIns="91440" tIns="45720" rIns="91440" bIns="45720" rtlCol="0" anchor="t">
            <a:spAutoFit/>
          </a:bodyPr>
          <a:lstStyle/>
          <a:p>
            <a:r>
              <a:rPr lang="en-US" sz="2000" b="1" i="1" dirty="0">
                <a:solidFill>
                  <a:schemeClr val="accent2"/>
                </a:solidFill>
                <a:latin typeface="Arial"/>
                <a:cs typeface="Arial"/>
              </a:rPr>
              <a:t>Bringing Together Lions Applications &amp; Data</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en-US"/>
              <a:t>October 2022</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8</a:t>
            </a:fld>
            <a:endParaRPr lang="en-US"/>
          </a:p>
        </p:txBody>
      </p:sp>
    </p:spTree>
    <p:extLst>
      <p:ext uri="{BB962C8B-B14F-4D97-AF65-F5344CB8AC3E}">
        <p14:creationId xmlns:p14="http://schemas.microsoft.com/office/powerpoint/2010/main" val="65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685800" y="1987927"/>
            <a:ext cx="495937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en-US" altLang="en-US" sz="2800" b="1" dirty="0">
                <a:solidFill>
                  <a:schemeClr val="bg1"/>
                </a:solidFill>
                <a:latin typeface="Arial"/>
                <a:cs typeface="Arial"/>
              </a:rPr>
              <a:t>One Lion account.</a:t>
            </a:r>
            <a:endParaRPr lang="en-US" sz="2800" b="1" dirty="0">
              <a:solidFill>
                <a:schemeClr val="bg1"/>
              </a:solidFill>
              <a:latin typeface="Arial"/>
            </a:endParaRPr>
          </a:p>
          <a:p>
            <a:pPr marL="571500" indent="-571500">
              <a:spcBef>
                <a:spcPct val="0"/>
              </a:spcBef>
              <a:buClr>
                <a:srgbClr val="F0C300"/>
              </a:buClr>
              <a:buSzTx/>
              <a:buFont typeface="Wingdings" pitchFamily="2" charset="2"/>
              <a:buChar char="ü"/>
            </a:pPr>
            <a:r>
              <a:rPr lang="en-US" altLang="en-US" sz="2800" b="1" dirty="0">
                <a:solidFill>
                  <a:schemeClr val="bg1"/>
                </a:solidFill>
                <a:latin typeface="Arial"/>
                <a:cs typeface="Arial"/>
              </a:rPr>
              <a:t>One member portal.</a:t>
            </a:r>
            <a:endParaRPr lang="en-US" sz="2800" b="1" dirty="0">
              <a:solidFill>
                <a:schemeClr val="bg1"/>
              </a:solidFill>
              <a:latin typeface="Arial"/>
            </a:endParaRPr>
          </a:p>
          <a:p>
            <a:pPr marL="571500" indent="-571500">
              <a:spcBef>
                <a:spcPct val="0"/>
              </a:spcBef>
              <a:buClr>
                <a:srgbClr val="F0C300"/>
              </a:buClr>
              <a:buSzTx/>
              <a:buFont typeface="Wingdings" pitchFamily="2" charset="2"/>
              <a:buChar char="ü"/>
            </a:pPr>
            <a:r>
              <a:rPr lang="en-US" altLang="en-US" sz="2800" b="1" dirty="0">
                <a:solidFill>
                  <a:schemeClr val="bg1"/>
                </a:solidFill>
                <a:latin typeface="Arial"/>
                <a:cs typeface="Arial"/>
              </a:rPr>
              <a:t>One streamlined user experience across all your devices; phone, tablet, and computer.</a:t>
            </a:r>
            <a:endParaRPr lang="en-US" altLang="en-US" sz="2800" b="1" dirty="0">
              <a:solidFill>
                <a:schemeClr val="bg1"/>
              </a:solidFill>
              <a:latin typeface="Arial"/>
            </a:endParaRPr>
          </a:p>
          <a:p>
            <a:pPr marL="571500" indent="-571500">
              <a:spcBef>
                <a:spcPct val="0"/>
              </a:spcBef>
              <a:buClr>
                <a:srgbClr val="F0C300"/>
              </a:buClr>
              <a:buSzTx/>
              <a:buFont typeface="Wingdings" pitchFamily="2" charset="2"/>
              <a:buChar char="ü"/>
            </a:pPr>
            <a:r>
              <a:rPr lang="en-US" altLang="en-US" sz="2800" b="1" dirty="0">
                <a:solidFill>
                  <a:schemeClr val="bg1"/>
                </a:solidFill>
                <a:latin typeface="Arial"/>
                <a:cs typeface="Arial"/>
              </a:rPr>
              <a:t>One technology platform powering it all.</a:t>
            </a:r>
            <a:endParaRPr lang="en-US" altLang="en-US" sz="2800" b="1" dirty="0">
              <a:solidFill>
                <a:schemeClr val="bg1"/>
              </a:solidFill>
              <a:latin typeface="Arial"/>
            </a:endParaRP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p:txBody>
          <a:bodyPr>
            <a:normAutofit fontScale="90000"/>
          </a:bodyPr>
          <a:lstStyle/>
          <a:p>
            <a:r>
              <a:rPr lang="en-US" b="1" dirty="0">
                <a:latin typeface="Arial"/>
                <a:cs typeface="Arial"/>
              </a:rPr>
              <a:t>We are taking the functionality of our current </a:t>
            </a:r>
            <a:br>
              <a:rPr lang="en-US" b="1" dirty="0">
                <a:latin typeface="Arial"/>
              </a:rPr>
            </a:br>
            <a:r>
              <a:rPr lang="en-US" b="1" dirty="0">
                <a:latin typeface="Arial"/>
                <a:cs typeface="Arial"/>
              </a:rPr>
              <a:t>digital tools and evolving the overall experience.</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en-US"/>
              <a:t>October 2022</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9</a:t>
            </a:fld>
            <a:endParaRPr lang="en-US"/>
          </a:p>
        </p:txBody>
      </p:sp>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par>
                                <p:cTn id="14" presetID="22" presetClass="entr" presetSubtype="1" fill="hold" nodeType="withEffect">
                                  <p:stCondLst>
                                    <p:cond delay="3000"/>
                                  </p:stCondLst>
                                  <p:childTnLst>
                                    <p:set>
                                      <p:cBhvr>
                                        <p:cTn id="15" dur="1" fill="hold">
                                          <p:stCondLst>
                                            <p:cond delay="0"/>
                                          </p:stCondLst>
                                        </p:cTn>
                                        <p:tgtEl>
                                          <p:spTgt spid="49">
                                            <p:txEl>
                                              <p:pRg st="2" end="2"/>
                                            </p:txEl>
                                          </p:spTgt>
                                        </p:tgtEl>
                                        <p:attrNameLst>
                                          <p:attrName>style.visibility</p:attrName>
                                        </p:attrNameLst>
                                      </p:cBhvr>
                                      <p:to>
                                        <p:strVal val="visible"/>
                                      </p:to>
                                    </p:set>
                                    <p:animEffect transition="in" filter="wipe(up)">
                                      <p:cBhvr>
                                        <p:cTn id="16" dur="2000"/>
                                        <p:tgtEl>
                                          <p:spTgt spid="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9">
                                            <p:txEl>
                                              <p:pRg st="3" end="3"/>
                                            </p:txEl>
                                          </p:spTgt>
                                        </p:tgtEl>
                                        <p:attrNameLst>
                                          <p:attrName>style.visibility</p:attrName>
                                        </p:attrNameLst>
                                      </p:cBhvr>
                                      <p:to>
                                        <p:strVal val="visible"/>
                                      </p:to>
                                    </p:set>
                                    <p:animEffect transition="in" filter="wipe(up)">
                                      <p:cBhvr>
                                        <p:cTn id="21" dur="1000"/>
                                        <p:tgtEl>
                                          <p:spTgt spid="49">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2000" fill="hold"/>
                                        <p:tgtEl>
                                          <p:spTgt spid="50"/>
                                        </p:tgtEl>
                                        <p:attrNameLst>
                                          <p:attrName>ppt_w</p:attrName>
                                        </p:attrNameLst>
                                      </p:cBhvr>
                                      <p:tavLst>
                                        <p:tav tm="0">
                                          <p:val>
                                            <p:fltVal val="0"/>
                                          </p:val>
                                        </p:tav>
                                        <p:tav tm="100000">
                                          <p:val>
                                            <p:strVal val="#ppt_w"/>
                                          </p:val>
                                        </p:tav>
                                      </p:tavLst>
                                    </p:anim>
                                    <p:anim calcmode="lin" valueType="num">
                                      <p:cBhvr>
                                        <p:cTn id="25" dur="2000" fill="hold"/>
                                        <p:tgtEl>
                                          <p:spTgt spid="50"/>
                                        </p:tgtEl>
                                        <p:attrNameLst>
                                          <p:attrName>ppt_h</p:attrName>
                                        </p:attrNameLst>
                                      </p:cBhvr>
                                      <p:tavLst>
                                        <p:tav tm="0">
                                          <p:val>
                                            <p:fltVal val="0"/>
                                          </p:val>
                                        </p:tav>
                                        <p:tav tm="100000">
                                          <p:val>
                                            <p:strVal val="#ppt_h"/>
                                          </p:val>
                                        </p:tav>
                                      </p:tavLst>
                                    </p:anim>
                                    <p:anim calcmode="lin" valueType="num">
                                      <p:cBhvr>
                                        <p:cTn id="26" dur="2000" fill="hold"/>
                                        <p:tgtEl>
                                          <p:spTgt spid="50"/>
                                        </p:tgtEl>
                                        <p:attrNameLst>
                                          <p:attrName>style.rotation</p:attrName>
                                        </p:attrNameLst>
                                      </p:cBhvr>
                                      <p:tavLst>
                                        <p:tav tm="0">
                                          <p:val>
                                            <p:fltVal val="90"/>
                                          </p:val>
                                        </p:tav>
                                        <p:tav tm="100000">
                                          <p:val>
                                            <p:fltVal val="0"/>
                                          </p:val>
                                        </p:tav>
                                      </p:tavLst>
                                    </p:anim>
                                    <p:animEffect transition="in" filter="fade">
                                      <p:cBhvr>
                                        <p:cTn id="2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l Layout">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Portal Master">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9466275C7224428017128B2D65E8AA" ma:contentTypeVersion="4" ma:contentTypeDescription="Create a new document." ma:contentTypeScope="" ma:versionID="369b1d902d0142a20816c24568232f70">
  <xsd:schema xmlns:xsd="http://www.w3.org/2001/XMLSchema" xmlns:xs="http://www.w3.org/2001/XMLSchema" xmlns:p="http://schemas.microsoft.com/office/2006/metadata/properties" xmlns:ns2="ed041b2f-effe-411f-8f36-c31219dd03ec" targetNamespace="http://schemas.microsoft.com/office/2006/metadata/properties" ma:root="true" ma:fieldsID="071232fec5c364abfffb9d07c65c1419" ns2:_="">
    <xsd:import namespace="ed041b2f-effe-411f-8f36-c31219dd03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41b2f-effe-411f-8f36-c31219dd0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D66D0E-3E2C-4C50-9F6C-E20E9CA1D13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c3de1fa0-35da-4aab-b52a-41a642fcd710"/>
    <ds:schemaRef ds:uri="http://schemas.openxmlformats.org/package/2006/metadata/core-properties"/>
    <ds:schemaRef ds:uri="http://purl.org/dc/elements/1.1/"/>
    <ds:schemaRef ds:uri="http://schemas.microsoft.com/office/infopath/2007/PartnerControls"/>
    <ds:schemaRef ds:uri="99ced821-5560-41b1-a0ef-067154d001a1"/>
  </ds:schemaRefs>
</ds:datastoreItem>
</file>

<file path=customXml/itemProps2.xml><?xml version="1.0" encoding="utf-8"?>
<ds:datastoreItem xmlns:ds="http://schemas.openxmlformats.org/officeDocument/2006/customXml" ds:itemID="{3A4F069A-3D91-4DC6-84E7-B6CC38EBD1D3}">
  <ds:schemaRefs>
    <ds:schemaRef ds:uri="http://schemas.microsoft.com/sharepoint/v3/contenttype/forms"/>
  </ds:schemaRefs>
</ds:datastoreItem>
</file>

<file path=customXml/itemProps3.xml><?xml version="1.0" encoding="utf-8"?>
<ds:datastoreItem xmlns:ds="http://schemas.openxmlformats.org/officeDocument/2006/customXml" ds:itemID="{E4AEBDD5-F01B-49F9-8BC6-4036E27F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41b2f-effe-411f-8f36-c31219dd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1145</Words>
  <Application>Microsoft Office PowerPoint</Application>
  <PresentationFormat>Widescreen</PresentationFormat>
  <Paragraphs>135</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Helvetica</vt:lpstr>
      <vt:lpstr>Segoe UI</vt:lpstr>
      <vt:lpstr>Segoe UI Semibold</vt:lpstr>
      <vt:lpstr>Wingdings</vt:lpstr>
      <vt:lpstr>Portal Layout</vt:lpstr>
      <vt:lpstr>Dark Portal Master</vt:lpstr>
      <vt:lpstr>Evolving the  Lion Digital Experience</vt:lpstr>
      <vt:lpstr>What does the Lion digital experience look like today? </vt:lpstr>
      <vt:lpstr>One account. One portal. </vt:lpstr>
      <vt:lpstr>Five products. Five user experiences.  Five places to store data.</vt:lpstr>
      <vt:lpstr>Even with the current portal, many other interactions are completely disconnected</vt:lpstr>
      <vt:lpstr>Creating an inconsistent and  frustrating experience</vt:lpstr>
      <vt:lpstr>Where are  we headed?</vt:lpstr>
      <vt:lpstr>PowerPoint Presentation</vt:lpstr>
      <vt:lpstr>We are taking the functionality of our current  digital tools and evolving the overall experience.</vt:lpstr>
      <vt:lpstr>How do we get there?</vt:lpstr>
      <vt:lpstr>How can you get involved?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Ben</dc:creator>
  <cp:lastModifiedBy>Milligan, Hannah</cp:lastModifiedBy>
  <cp:revision>78</cp:revision>
  <dcterms:created xsi:type="dcterms:W3CDTF">2022-09-25T16:28:06Z</dcterms:created>
  <dcterms:modified xsi:type="dcterms:W3CDTF">2024-01-19T19:31:51Z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0x0101005855A9EFE65CB842B2077F8BCF20327B</vt:lpwstr>
  </property>
</Properties>
</file>