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70_A78F40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7" r:id="rId4"/>
  </p:sldMasterIdLst>
  <p:notesMasterIdLst>
    <p:notesMasterId r:id="rId21"/>
  </p:notesMasterIdLst>
  <p:handoutMasterIdLst>
    <p:handoutMasterId r:id="rId22"/>
  </p:handoutMasterIdLst>
  <p:sldIdLst>
    <p:sldId id="872" r:id="rId5"/>
    <p:sldId id="1771" r:id="rId6"/>
    <p:sldId id="1768" r:id="rId7"/>
    <p:sldId id="1390" r:id="rId8"/>
    <p:sldId id="1770" r:id="rId9"/>
    <p:sldId id="1389" r:id="rId10"/>
    <p:sldId id="979" r:id="rId11"/>
    <p:sldId id="1772" r:id="rId12"/>
    <p:sldId id="1136" r:id="rId13"/>
    <p:sldId id="894" r:id="rId14"/>
    <p:sldId id="991" r:id="rId15"/>
    <p:sldId id="984" r:id="rId16"/>
    <p:sldId id="917" r:id="rId17"/>
    <p:sldId id="1108" r:id="rId18"/>
    <p:sldId id="884"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E0E3E9-0FFD-F235-3739-E7AEAB902E02}" name="Castillo, Richard" initials="CR" userId="S::Rcastillo@lionsclubs.org::055918b2-66f9-4ee8-bb7a-a237a9cf7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FFC000"/>
    <a:srgbClr val="00338D"/>
    <a:srgbClr val="EBB700"/>
    <a:srgbClr val="F6F6F6"/>
    <a:srgbClr val="407CCA"/>
    <a:srgbClr val="55565A"/>
    <a:srgbClr val="7A2682"/>
    <a:srgbClr val="FF5C35"/>
    <a:srgbClr val="00A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p:restoredTop sz="83650" autoAdjust="0"/>
  </p:normalViewPr>
  <p:slideViewPr>
    <p:cSldViewPr snapToGrid="0" snapToObjects="1">
      <p:cViewPr varScale="1">
        <p:scale>
          <a:sx n="92" d="100"/>
          <a:sy n="92" d="100"/>
        </p:scale>
        <p:origin x="1026" y="84"/>
      </p:cViewPr>
      <p:guideLst>
        <p:guide orient="horz" pos="2184"/>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p:scale>
          <a:sx n="119" d="100"/>
          <a:sy n="119" d="100"/>
        </p:scale>
        <p:origin x="844" y="-6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470_A78F406C.xml><?xml version="1.0" encoding="utf-8"?>
<p188:cmLst xmlns:a="http://schemas.openxmlformats.org/drawingml/2006/main" xmlns:r="http://schemas.openxmlformats.org/officeDocument/2006/relationships" xmlns:p188="http://schemas.microsoft.com/office/powerpoint/2018/8/main">
  <p188:cm id="{D8916CD8-70BE-49BB-AD34-1586FD5BD81A}" authorId="{1BE0E3E9-0FFD-F235-3739-E7AEAB902E02}" created="2022-04-25T16:01:57.962">
    <pc:sldMkLst xmlns:pc="http://schemas.microsoft.com/office/powerpoint/2013/main/command">
      <pc:docMk/>
      <pc:sldMk cId="2811183212" sldId="1136"/>
    </pc:sldMkLst>
    <p188:txBody>
      <a:bodyPr/>
      <a:lstStyle/>
      <a:p>
        <a:r>
          <a:rPr lang="en-US"/>
          <a:t>@Christy we will need to replace it with the New Chairperson Landingpage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ACCC-C6A5-11B4-A642-DFF000642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26B5010-1D0E-54E9-E5C8-DA4A40D33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A9899-048E-574B-A2D1-98587963863D}" type="datetimeFigureOut">
              <a:rPr lang="en-US" smtClean="0"/>
              <a:t>7/12/2022</a:t>
            </a:fld>
            <a:endParaRPr lang="en-US" dirty="0"/>
          </a:p>
        </p:txBody>
      </p:sp>
      <p:sp>
        <p:nvSpPr>
          <p:cNvPr id="4" name="Footer Placeholder 3">
            <a:extLst>
              <a:ext uri="{FF2B5EF4-FFF2-40B4-BE49-F238E27FC236}">
                <a16:creationId xmlns:a16="http://schemas.microsoft.com/office/drawing/2014/main" id="{FF06510F-53EE-7882-1F21-48103156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8931B7F-509D-0168-5CF1-B299286160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70432C-9A1D-6640-9861-284B9D592B0F}" type="slidenum">
              <a:rPr lang="en-US" smtClean="0"/>
              <a:t>‹#›</a:t>
            </a:fld>
            <a:endParaRPr lang="en-US" dirty="0"/>
          </a:p>
        </p:txBody>
      </p:sp>
    </p:spTree>
    <p:extLst>
      <p:ext uri="{BB962C8B-B14F-4D97-AF65-F5344CB8AC3E}">
        <p14:creationId xmlns:p14="http://schemas.microsoft.com/office/powerpoint/2010/main" val="419261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dirty="0"/>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Saludos, me llamo [introduzca su nombre], [introduzca el cargo, distrito, distrito múltiple, área estatutaria]. Hoy presentaré las herramientas y ventajas de tener un asesor de afiliación del club. Siguiente diapositiva.</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64891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Recursos sobre la actualización continua para ayudar a asegurar que los Leones alcancen el éxito.</a:t>
            </a:r>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dirty="0"/>
          </a:p>
        </p:txBody>
      </p:sp>
    </p:spTree>
    <p:extLst>
      <p:ext uri="{BB962C8B-B14F-4D97-AF65-F5344CB8AC3E}">
        <p14:creationId xmlns:p14="http://schemas.microsoft.com/office/powerpoint/2010/main" val="266983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dirty="0"/>
              <a:t>Este es uno de nuestros recursos que puede resultarle útil:</a:t>
            </a:r>
          </a:p>
          <a:p>
            <a:endParaRPr lang="es-ES" b="0" dirty="0"/>
          </a:p>
          <a:p>
            <a:r>
              <a:rPr lang="es-ES" b="0" dirty="0"/>
              <a:t>La “Guía de consejos: Basta con preguntar” es el mejor lugar para empezar cuando el asesor de afiliación del club comienza a planificar la campaña de reclutamiento.</a:t>
            </a:r>
          </a:p>
          <a:p>
            <a:endParaRPr lang="es-ES" dirty="0"/>
          </a:p>
          <a:p>
            <a:r>
              <a:rPr lang="es-ES" b="0" dirty="0"/>
              <a:t>Describe los cuatro pasos para reclutar socios nuevos. Consulte la "Guía de reclutamiento de socios nuevos ¡Basta con preguntar! para profundizar en cada uno de estos cuatro pasos. Esta guía ha sido utilizada por Leones de todo el mundo, y los asesores de afiliación exitosos han analizado el contenido y están de acuerdo en que ayuda a garantizar que el club tenga una campaña de reclutamiento exitosa.</a:t>
            </a:r>
          </a:p>
        </p:txBody>
      </p:sp>
    </p:spTree>
    <p:extLst>
      <p:ext uri="{BB962C8B-B14F-4D97-AF65-F5344CB8AC3E}">
        <p14:creationId xmlns:p14="http://schemas.microsoft.com/office/powerpoint/2010/main" val="142303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dirty="0"/>
          </a:p>
        </p:txBody>
      </p:sp>
    </p:spTree>
    <p:extLst>
      <p:ext uri="{BB962C8B-B14F-4D97-AF65-F5344CB8AC3E}">
        <p14:creationId xmlns:p14="http://schemas.microsoft.com/office/powerpoint/2010/main" val="112311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[Introduzca el número (introduzca el número de clubes con un asesor de afiliación, por ejemplo, 1.000) Han nombrado un asesor de afiliación</a:t>
            </a:r>
          </a:p>
          <a:p>
            <a:endParaRPr lang="en-US" dirty="0"/>
          </a:p>
          <a:p>
            <a:r>
              <a:rPr lang="es-ES" dirty="0"/>
              <a:t>[Introduzca el número (introduzca el número de clubes sin un asesor de afiliación, por ejemplo 800) clubes en [Introduzca distrito, distrito múltiple, área estatutaria] que tienen una vacante en el cargo de asesor de afiliación del club </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dirty="0"/>
          </a:p>
        </p:txBody>
      </p:sp>
    </p:spTree>
    <p:extLst>
      <p:ext uri="{BB962C8B-B14F-4D97-AF65-F5344CB8AC3E}">
        <p14:creationId xmlns:p14="http://schemas.microsoft.com/office/powerpoint/2010/main" val="37712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dirty="0">
                <a:effectLst/>
                <a:latin typeface="Calibri" panose="020F0502020204030204" pitchFamily="34" charset="0"/>
                <a:ea typeface="Calibri" panose="020F0502020204030204" pitchFamily="34" charset="0"/>
              </a:rPr>
              <a:t>¿Cuáles han sido algunos de los éxitos que ha tenido el club con el asesor de afiliación?</a:t>
            </a:r>
          </a:p>
          <a:p>
            <a:r>
              <a:rPr lang="es-ES" sz="1800" dirty="0">
                <a:effectLst/>
                <a:latin typeface="Calibri" panose="020F0502020204030204" pitchFamily="34" charset="0"/>
              </a:rPr>
              <a:t>Para los clubes, ¿cuáles son algunos de los desafíos que enfrenta el asesor de afiliación?</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dirty="0"/>
          </a:p>
        </p:txBody>
      </p:sp>
    </p:spTree>
    <p:extLst>
      <p:ext uri="{BB962C8B-B14F-4D97-AF65-F5344CB8AC3E}">
        <p14:creationId xmlns:p14="http://schemas.microsoft.com/office/powerpoint/2010/main" val="2143055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15</a:t>
            </a:fld>
            <a:endParaRPr lang="en-US" dirty="0"/>
          </a:p>
        </p:txBody>
      </p:sp>
    </p:spTree>
    <p:extLst>
      <p:ext uri="{BB962C8B-B14F-4D97-AF65-F5344CB8AC3E}">
        <p14:creationId xmlns:p14="http://schemas.microsoft.com/office/powerpoint/2010/main" val="419817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16</a:t>
            </a:fld>
            <a:endParaRPr lang="en-US" dirty="0"/>
          </a:p>
        </p:txBody>
      </p:sp>
    </p:spTree>
    <p:extLst>
      <p:ext uri="{BB962C8B-B14F-4D97-AF65-F5344CB8AC3E}">
        <p14:creationId xmlns:p14="http://schemas.microsoft.com/office/powerpoint/2010/main" val="2941145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Estas son algunas de las razones para tener un asesor de afiliación:</a:t>
            </a:r>
          </a:p>
          <a:p>
            <a:endParaRPr lang="en-US" dirty="0"/>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s-ES"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Elabora un plan de aumento de socios</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s-ES" sz="8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endParaRP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s-ES"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Identifica las metas a corto y largo plazo para reclutar socios nuevos con el tiempo, pero lo más importante, capacita a otros socios del club para que puedan "invitar a otras personas a ingresar al club.</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s-ES" sz="800"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endParaRP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s-ES"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Se asegura de que los socios estén debidamente orientados</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s-ES"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Se asegura de que los socios entiendan el punto histórico del club y la asociación, los proyectos de servicio anuales, cómo se llevan a cabo las reuniones y las oportunidades de liderato en el club, la zona/ región y el distrito</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s-ES"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Promueve entre el público los eventos de servicio del club en colaboración con otros dirigentes del club</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s-ES"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Identifica las oportunidades para reclutar socios potenciales e invitarlos a ingresar al club</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s-ES" b="1" i="0" u="none" strike="noStrike" cap="none" normalizeH="0" baseline="0" noProof="0" dirty="0">
                <a:ln>
                  <a:noFill/>
                </a:ln>
                <a:solidFill>
                  <a:srgbClr val="A5A5A5">
                    <a:lumMod val="50000"/>
                  </a:srgbClr>
                </a:solidFill>
                <a:effectLst/>
                <a:uLnTx/>
                <a:uFillTx/>
                <a:latin typeface="Arial" pitchFamily="34" charset="0"/>
                <a:ea typeface="ヒラギノ角ゴ Pro W3" pitchFamily="125" charset="-128"/>
                <a:cs typeface="+mn-cs"/>
              </a:rPr>
              <a:t>Mejora la visibilidad, el compromiso, el impacto en la comunidad y la utilización de los programas de satisfacción de socios del club</a:t>
            </a:r>
          </a:p>
          <a:p>
            <a:endParaRPr lang="en-US" dirty="0"/>
          </a:p>
        </p:txBody>
      </p:sp>
      <p:sp>
        <p:nvSpPr>
          <p:cNvPr id="4" name="Slide Number Placeholder 3"/>
          <p:cNvSpPr>
            <a:spLocks noGrp="1"/>
          </p:cNvSpPr>
          <p:nvPr>
            <p:ph type="sldNum" sz="quarter" idx="5"/>
          </p:nvPr>
        </p:nvSpPr>
        <p:spPr>
          <a:xfrm>
            <a:off x="3884613" y="8716963"/>
            <a:ext cx="2971800" cy="458787"/>
          </a:xfrm>
        </p:spPr>
        <p:txBody>
          <a:bodyPr/>
          <a:lstStyle/>
          <a:p>
            <a:fld id="{65F38A34-01B5-8B47-8788-985DCB17BFD7}" type="slidenum">
              <a:rPr lang="en-US" smtClean="0"/>
              <a:t>2</a:t>
            </a:fld>
            <a:endParaRPr lang="en-US" dirty="0"/>
          </a:p>
        </p:txBody>
      </p:sp>
    </p:spTree>
    <p:extLst>
      <p:ext uri="{BB962C8B-B14F-4D97-AF65-F5344CB8AC3E}">
        <p14:creationId xmlns:p14="http://schemas.microsoft.com/office/powerpoint/2010/main" val="304880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dirty="0"/>
              <a:t>Cuando pensamos en el asesor de afiliación del club, las prioridades clave son la primera impresión y la retención.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Los asesores de afiliación se ocupan de los puntos siguientes:</a:t>
            </a:r>
          </a:p>
          <a:p>
            <a:pPr marL="628650" lvl="1" indent="-171450">
              <a:buFont typeface="Arial" panose="020B0604020202020204" pitchFamily="34" charset="0"/>
              <a:buChar char="•"/>
            </a:pPr>
            <a:r>
              <a:rPr lang="es-ES" dirty="0"/>
              <a:t>El reclutamiento de socios nuevos</a:t>
            </a:r>
          </a:p>
          <a:p>
            <a:pPr marL="1085850" lvl="2" indent="-171450">
              <a:buFont typeface="Arial" panose="020B0604020202020204" pitchFamily="34" charset="0"/>
              <a:buChar char="•"/>
            </a:pPr>
            <a:r>
              <a:rPr lang="es-ES" dirty="0"/>
              <a:t>Los familiares/ amigos/ personas en sus redes</a:t>
            </a:r>
          </a:p>
          <a:p>
            <a:pPr marL="628650" lvl="1" indent="-171450">
              <a:buFont typeface="Arial" panose="020B0604020202020204" pitchFamily="34" charset="0"/>
              <a:buChar char="•"/>
            </a:pPr>
            <a:r>
              <a:rPr lang="es-ES" dirty="0"/>
              <a:t>La satisfacción de los socios actuales</a:t>
            </a:r>
          </a:p>
          <a:p>
            <a:pPr marL="1085850" lvl="2" indent="-171450">
              <a:buFont typeface="Arial" panose="020B0604020202020204" pitchFamily="34" charset="0"/>
              <a:buChar char="•"/>
            </a:pPr>
            <a:r>
              <a:rPr lang="es-ES" dirty="0"/>
              <a:t>Se aseguran de que todos estén satisfechos y de que se aborden los problemas antes de invitar a socios nuevos a ingresar al club.</a:t>
            </a:r>
          </a:p>
          <a:p>
            <a:pPr marL="628650" lvl="1" indent="-171450">
              <a:buFont typeface="Arial" panose="020B0604020202020204" pitchFamily="34" charset="0"/>
              <a:buChar char="•"/>
            </a:pPr>
            <a:r>
              <a:rPr lang="es-ES" dirty="0"/>
              <a:t>La primera impresión y las expectativas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9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Uno de los pasos más importantes para la retención de los socios nuevos es asegurarse de que todos los socios participen y se sientan inspirados por la labor que realiza su club. La guía de satisfacción de los socios ofrece un proceso detallado por medio del cual se puede mejorar la satisfacción en el club.</a:t>
            </a:r>
          </a:p>
          <a:p>
            <a:endParaRPr lang="en-US" dirty="0"/>
          </a:p>
          <a:p>
            <a:r>
              <a:rPr lang="es-ES" b="1" dirty="0"/>
              <a:t>En el paso uno</a:t>
            </a:r>
            <a:r>
              <a:rPr lang="es-ES" dirty="0"/>
              <a:t>, </a:t>
            </a:r>
            <a:r>
              <a:rPr lang="es-ES" b="1" dirty="0"/>
              <a:t>es importante adoptar un enfoque personalizado para la satisfacción de los socios</a:t>
            </a:r>
            <a:r>
              <a:rPr lang="es-ES" dirty="0"/>
              <a:t>. Todos los clubes son diferentes, por ello, lo que lo que puede funcionar bien para un club puede no funcionar para otro. </a:t>
            </a:r>
            <a:r>
              <a:rPr lang="es-ES" b="1" i="1" dirty="0"/>
              <a:t>Es importante seguir este paso del proceso para saber qué es lo que quieren los socios y poder abordar dichas necesidades</a:t>
            </a:r>
            <a:r>
              <a:rPr lang="es-ES" dirty="0"/>
              <a:t>. </a:t>
            </a:r>
          </a:p>
          <a:p>
            <a:endParaRPr lang="en-US" dirty="0"/>
          </a:p>
          <a:p>
            <a:r>
              <a:rPr lang="es-ES" dirty="0"/>
              <a:t>Paso 2: Los estudios realizados han demostrado que un factor clave de los motivos por los que los socios se dan de baja está relacionado con el conflicto, la sensación de no marcar la diferencia o bien no tener un sentido de pertenencia. Esta guía ofrece consejos y estrategias para ayudar con esto, pero también recuerda a los usuarios que es importante personalizar el enfoque porque cada socio puede tener una idea diferente de lo que significa "marcar la diferencia", por ejemplo. </a:t>
            </a:r>
          </a:p>
          <a:p>
            <a:endParaRPr lang="en-US" dirty="0"/>
          </a:p>
          <a:p>
            <a:r>
              <a:rPr lang="es-ES" dirty="0"/>
              <a:t>Paso 3: Cuando esté listo, es el momento de poner en marcha el plan. En primer lugar, los líderes del club deberán estar de acuerdo y en comunicación. Esto ayudará a garantizar que los socios entiendan los motivos por los que se están haciendo cambios, lo que puede ayudar a mitigar la resistencia. Por supuesto, puede haber resistencia y la guía también ofrece consejos al respecto. Este es un proceso continuo, no es un proceso que se puede iniciar y luego alejarse del mismo. Considere cómo desea evaluar el plan y ajustarlo regularmente a medida que prueba algo nuevo. </a:t>
            </a:r>
          </a:p>
          <a:p>
            <a:endParaRPr lang="en-US" dirty="0"/>
          </a:p>
          <a:p>
            <a:r>
              <a:rPr lang="es-ES" dirty="0"/>
              <a:t>Por último, si bien hay otras herramientas que pueden ayudarlo a entender a los socios, esta guía contiene algunas herramientas que lo ayudarán con lo básico. Use los cuestionarios para aprender de los nuevos socios y asegurarse de que obtengan lo que esperaban del club. Comuníquese con los exsocios. Puede que pueda aprender de los errores, o bien puede haber una oportunidad de involucrarlos nuevamente, especialmente si se dan cuenta de que el club puede estar haciendo cambios. Asimismo, use el plan de acción como plantilla para estar organizado durante todo el proceso.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asesor de afiliación facilita la capacitación para que los socios se informen sobre las oportunidades de desarrollo de cultura/ servicio/ liderato en el club, zona, región y distrito.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3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Hay varias herramientas y recursos disponibles para los clubes y se encuentran en la página web del asesor de afiliación en lionsclubs.org/membershipchair</a:t>
            </a:r>
          </a:p>
          <a:p>
            <a:endParaRPr lang="en-US" dirty="0"/>
          </a:p>
          <a:p>
            <a:r>
              <a:rPr lang="es-ES" dirty="0"/>
              <a:t>Use el cuestionario para socios nuevos, que se encuentra en la "Guía Basta con preguntar" para personalizar la experiencia para un socio nuevo. Esto ayudará al socio nuevo a encontrar maneras en las que puede sentir que está marcando la diferencia y haciendo cosas que le apasionan.</a:t>
            </a:r>
          </a:p>
          <a:p>
            <a:endParaRPr lang="en-US" dirty="0"/>
          </a:p>
          <a:p>
            <a:r>
              <a:rPr lang="es-ES" dirty="0"/>
              <a:t>La "Guía de ceremonias de juramentación de socios nuevos" lo guiará a través de la juramentación de un socio nuevo y contiene consejos para ayudar a que el evento sea un éxito: como puede ser asegurarse de tener preparada una carpeta para nuevos socios y un recordatorio para personalizar la ceremonia con objeto de que sea significativa para los socios nuevos. También puede regresar al Cuestionario para socios nuevos y conectar los intereses del socio nuevo con el discurso y la presentación.</a:t>
            </a:r>
          </a:p>
          <a:p>
            <a:endParaRPr lang="en-US" dirty="0"/>
          </a:p>
          <a:p>
            <a:r>
              <a:rPr lang="es-ES" dirty="0"/>
              <a:t>Los recursos para la orientación de socios nuevos incluyen la guía del instructor, la guía del participante y un PowerPoint. Al utilizar todos estos recursos, el club podrá educar de manera profesional al socio nuevo sobre los conceptos básicos de los Leones y la historia del club, y ayudarlo a entender que es parte de algo grande con muchas oportunidades. También se informarán del impacto que tiene su extensa familia Leonística en todo el mundo. </a:t>
            </a:r>
          </a:p>
          <a:p>
            <a:endParaRPr lang="en-US" dirty="0"/>
          </a:p>
          <a:p>
            <a:r>
              <a:rPr lang="es-ES" dirty="0"/>
              <a:t>El programa de mentores es una manera excelente de llevar a los socios más allá de la orientación y conectarlos con las oportunidades que ofrecen los Leones dentro y fuera del club. </a:t>
            </a:r>
          </a:p>
          <a:p>
            <a:endParaRPr lang="en-US" dirty="0"/>
          </a:p>
          <a:p>
            <a:r>
              <a:rPr lang="es-ES" dirty="0"/>
              <a:t>Por último, cuando ingresa un socio nuevo, el socio nuevo y su patrocinador reciben correos electrónicos. Estos correos electrónicos ayudarán a educar, inspirar y fomentar la participación del socio nuevo durante los primeros tres años en el club. El patrocinador recibirá un correo electrónico correspondiente para que esté al tanto de lo que está leyendo el socio nuevo. Más importante aún, recibirán orientación y estarán listos para seguir ofreciendo apoyo personal al nuevo socio mientras exploran todo lo que los Leones tienen para ofrecer en los primeros años de afiliación.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Afortunadamente, hay muchos recursos disponibles para ayudar al asesor de afiliación a elaborar un plan sólido para reclutar socios, aprender cómo orientarlos e incluso cómo tomar medidas para cambiar la cultura del club a fin de asegurarse de que los socios se sientan bienvenidos, no solo los socios nuevos, sino también las personas que han estado en el club durante mucho tiempo.</a:t>
            </a:r>
          </a:p>
          <a:p>
            <a:endParaRPr lang="en-US" dirty="0"/>
          </a:p>
          <a:p>
            <a:r>
              <a:rPr lang="es-ES" dirty="0"/>
              <a:t>Empezaremos con la guía para ayudarlo a elaborar un plan de reclutamiento sólido para conseguir socios que permanecerán en el club.</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dirty="0"/>
          </a:p>
        </p:txBody>
      </p:sp>
    </p:spTree>
    <p:extLst>
      <p:ext uri="{BB962C8B-B14F-4D97-AF65-F5344CB8AC3E}">
        <p14:creationId xmlns:p14="http://schemas.microsoft.com/office/powerpoint/2010/main" val="29231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dirty="0"/>
          </a:p>
        </p:txBody>
      </p:sp>
    </p:spTree>
    <p:extLst>
      <p:ext uri="{BB962C8B-B14F-4D97-AF65-F5344CB8AC3E}">
        <p14:creationId xmlns:p14="http://schemas.microsoft.com/office/powerpoint/2010/main" val="392110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Consulte la página del asesor de afiliación del club en </a:t>
            </a:r>
            <a:r>
              <a:rPr lang="es-ES" sz="1200" dirty="0"/>
              <a:t>Lionsclubs.org/membershipchair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dirty="0"/>
          </a:p>
        </p:txBody>
      </p:sp>
    </p:spTree>
    <p:extLst>
      <p:ext uri="{BB962C8B-B14F-4D97-AF65-F5344CB8AC3E}">
        <p14:creationId xmlns:p14="http://schemas.microsoft.com/office/powerpoint/2010/main" val="1754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42915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01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04605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53743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6946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270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881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33240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908443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41327138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354027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7645339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5603175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958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477754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3973393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5" name="Picture 4">
            <a:extLst>
              <a:ext uri="{FF2B5EF4-FFF2-40B4-BE49-F238E27FC236}">
                <a16:creationId xmlns:a16="http://schemas.microsoft.com/office/drawing/2014/main" id="{C38F4E3E-8309-BDD4-18C8-9B742EED9D3B}"/>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24189392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20782"/>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7" name="Picture 6">
            <a:extLst>
              <a:ext uri="{FF2B5EF4-FFF2-40B4-BE49-F238E27FC236}">
                <a16:creationId xmlns:a16="http://schemas.microsoft.com/office/drawing/2014/main" id="{9CC403D2-3D39-87B3-8C32-B56C3A12F522}"/>
              </a:ext>
            </a:extLst>
          </p:cNvPr>
          <p:cNvPicPr preferRelativeResize="0">
            <a:picLocks/>
          </p:cNvPicPr>
          <p:nvPr userDrawn="1"/>
        </p:nvPicPr>
        <p:blipFill>
          <a:blip r:embed="rId3"/>
          <a:stretch/>
        </p:blipFill>
        <p:spPr>
          <a:xfrm>
            <a:off x="8904765" y="3701421"/>
            <a:ext cx="3081495" cy="2919716"/>
          </a:xfrm>
          <a:prstGeom prst="rect">
            <a:avLst/>
          </a:prstGeom>
        </p:spPr>
      </p:pic>
    </p:spTree>
    <p:extLst>
      <p:ext uri="{BB962C8B-B14F-4D97-AF65-F5344CB8AC3E}">
        <p14:creationId xmlns:p14="http://schemas.microsoft.com/office/powerpoint/2010/main" val="4212366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5" name="Picture 4">
            <a:extLst>
              <a:ext uri="{FF2B5EF4-FFF2-40B4-BE49-F238E27FC236}">
                <a16:creationId xmlns:a16="http://schemas.microsoft.com/office/drawing/2014/main" id="{9E6A5CE1-61A2-694F-A3EC-9F9F972A0C41}"/>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13560585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143925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644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86001" y="555074"/>
            <a:ext cx="7543800"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12542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A9FF69D-0D01-9839-3ED7-7B0797DFD019}"/>
              </a:ext>
            </a:extLst>
          </p:cNvPr>
          <p:cNvPicPr preferRelativeResize="0">
            <a:picLocks/>
          </p:cNvPicPr>
          <p:nvPr userDrawn="1"/>
        </p:nvPicPr>
        <p:blipFill>
          <a:blip r:embed="rId2">
            <a:alphaModFix amt="15000"/>
          </a:blip>
          <a:stretch/>
        </p:blipFill>
        <p:spPr>
          <a:xfrm>
            <a:off x="8904765" y="3701421"/>
            <a:ext cx="3081495" cy="2919716"/>
          </a:xfrm>
          <a:prstGeom prst="rect">
            <a:avLst/>
          </a:prstGeom>
          <a:solidFill>
            <a:srgbClr val="10233F"/>
          </a:solidFill>
          <a:effectLst>
            <a:outerShdw blurRad="50800" dist="50800" dir="5400000" sx="1000" sy="1000" algn="ctr" rotWithShape="0">
              <a:srgbClr val="000000"/>
            </a:outerShdw>
          </a:effectLst>
        </p:spPr>
      </p:pic>
    </p:spTree>
    <p:extLst>
      <p:ext uri="{BB962C8B-B14F-4D97-AF65-F5344CB8AC3E}">
        <p14:creationId xmlns:p14="http://schemas.microsoft.com/office/powerpoint/2010/main" val="58157930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6678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681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4095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32673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56547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085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810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810059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402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629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470_A78F406C.xm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745957" y="2848490"/>
            <a:ext cx="9193910" cy="445043"/>
          </a:xfrm>
        </p:spPr>
        <p:txBody>
          <a:bodyPr/>
          <a:lstStyle/>
          <a:p>
            <a:r>
              <a:rPr lang="es-ES" sz="4000" dirty="0"/>
              <a:t>Herramientas y ventajas de tener</a:t>
            </a:r>
            <a:br>
              <a:rPr lang="es-ES" sz="4000" dirty="0"/>
            </a:br>
            <a:r>
              <a:rPr lang="es-ES" sz="4000" dirty="0"/>
              <a:t>un asesor de afiliación del club</a:t>
            </a:r>
          </a:p>
        </p:txBody>
      </p:sp>
    </p:spTree>
    <p:extLst>
      <p:ext uri="{BB962C8B-B14F-4D97-AF65-F5344CB8AC3E}">
        <p14:creationId xmlns:p14="http://schemas.microsoft.com/office/powerpoint/2010/main" val="271951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dirty="0">
              <a:solidFill>
                <a:srgbClr val="00338D"/>
              </a:solidFill>
            </a:endParaRPr>
          </a:p>
        </p:txBody>
      </p:sp>
      <p:pic>
        <p:nvPicPr>
          <p:cNvPr id="11" name="Picture 10">
            <a:extLst>
              <a:ext uri="{FF2B5EF4-FFF2-40B4-BE49-F238E27FC236}">
                <a16:creationId xmlns:a16="http://schemas.microsoft.com/office/drawing/2014/main" id="{304CAFA2-CA4C-4F1C-A007-83EE1C10398E}"/>
              </a:ext>
            </a:extLst>
          </p:cNvPr>
          <p:cNvPicPr>
            <a:picLocks noChangeAspect="1"/>
          </p:cNvPicPr>
          <p:nvPr/>
        </p:nvPicPr>
        <p:blipFill rotWithShape="1">
          <a:blip r:embed="rId3"/>
          <a:srcRect b="3826"/>
          <a:stretch/>
        </p:blipFill>
        <p:spPr>
          <a:xfrm>
            <a:off x="674254" y="2019428"/>
            <a:ext cx="10049779" cy="4409440"/>
          </a:xfrm>
          <a:prstGeom prst="rect">
            <a:avLst/>
          </a:prstGeom>
        </p:spPr>
      </p:pic>
      <p:sp>
        <p:nvSpPr>
          <p:cNvPr id="13" name="TextBox 12">
            <a:extLst>
              <a:ext uri="{FF2B5EF4-FFF2-40B4-BE49-F238E27FC236}">
                <a16:creationId xmlns:a16="http://schemas.microsoft.com/office/drawing/2014/main" id="{87ED12DC-D2AD-4957-8DE3-0813F8A4ED9F}"/>
              </a:ext>
            </a:extLst>
          </p:cNvPr>
          <p:cNvSpPr txBox="1"/>
          <p:nvPr/>
        </p:nvSpPr>
        <p:spPr>
          <a:xfrm>
            <a:off x="685800" y="1297508"/>
            <a:ext cx="10203719" cy="384721"/>
          </a:xfrm>
          <a:prstGeom prst="rect">
            <a:avLst/>
          </a:prstGeom>
          <a:noFill/>
        </p:spPr>
        <p:txBody>
          <a:bodyPr wrap="square">
            <a:spAutoFit/>
          </a:bodyPr>
          <a:lstStyle/>
          <a:p>
            <a:r>
              <a:rPr lang="es-ES" sz="1900" b="1" dirty="0">
                <a:solidFill>
                  <a:srgbClr val="0D2240"/>
                </a:solidFill>
                <a:latin typeface="Arial" panose="020B0604020202020204" pitchFamily="34" charset="0"/>
                <a:cs typeface="Arial" panose="020B0604020202020204" pitchFamily="34" charset="0"/>
              </a:rPr>
              <a:t>Visite la página web del asesor de afiliación del club: </a:t>
            </a:r>
            <a:r>
              <a:rPr lang="es-ES" sz="1900" dirty="0">
                <a:solidFill>
                  <a:srgbClr val="0D2240"/>
                </a:solidFill>
                <a:latin typeface="Arial" panose="020B0604020202020204" pitchFamily="34" charset="0"/>
                <a:cs typeface="Arial" panose="020B0604020202020204" pitchFamily="34" charset="0"/>
              </a:rPr>
              <a:t>Lionsclubs.org/membershipchair</a:t>
            </a:r>
          </a:p>
        </p:txBody>
      </p:sp>
      <p:sp>
        <p:nvSpPr>
          <p:cNvPr id="7" name="Rectangle 6">
            <a:extLst>
              <a:ext uri="{FF2B5EF4-FFF2-40B4-BE49-F238E27FC236}">
                <a16:creationId xmlns:a16="http://schemas.microsoft.com/office/drawing/2014/main" id="{7FF2C1B9-70F8-A2B7-6B4C-FD6737E8D01E}"/>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0033FA1F-297F-8AA5-232C-A1A9DF8D4F3E}"/>
              </a:ext>
            </a:extLst>
          </p:cNvPr>
          <p:cNvSpPr txBox="1">
            <a:spLocks/>
          </p:cNvSpPr>
          <p:nvPr/>
        </p:nvSpPr>
        <p:spPr>
          <a:xfrm>
            <a:off x="685800" y="727674"/>
            <a:ext cx="8073571"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3000" u="none" strike="noStrike" cap="none" normalizeH="0" baseline="0" noProof="0" dirty="0">
                <a:ln>
                  <a:noFill/>
                </a:ln>
                <a:solidFill>
                  <a:srgbClr val="00338D"/>
                </a:solidFill>
                <a:effectLst/>
                <a:uLnTx/>
                <a:uFillTx/>
              </a:rPr>
              <a:t>¿Desea obtener más información?</a:t>
            </a:r>
          </a:p>
        </p:txBody>
      </p:sp>
    </p:spTree>
    <p:extLst>
      <p:ext uri="{BB962C8B-B14F-4D97-AF65-F5344CB8AC3E}">
        <p14:creationId xmlns:p14="http://schemas.microsoft.com/office/powerpoint/2010/main" val="38710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0938529">
            <a:off x="1112865" y="1596116"/>
            <a:ext cx="3609751" cy="4814887"/>
          </a:xfrm>
          <a:prstGeom prst="rect">
            <a:avLst/>
          </a:prstGeom>
        </p:spPr>
      </p:pic>
      <p:pic>
        <p:nvPicPr>
          <p:cNvPr id="15" name="Picture 14"/>
          <p:cNvPicPr>
            <a:picLocks noChangeAspect="1"/>
          </p:cNvPicPr>
          <p:nvPr/>
        </p:nvPicPr>
        <p:blipFill>
          <a:blip r:embed="rId4"/>
          <a:stretch>
            <a:fillRect/>
          </a:stretch>
        </p:blipFill>
        <p:spPr>
          <a:xfrm rot="479025">
            <a:off x="3264631" y="1053895"/>
            <a:ext cx="4905375" cy="2979159"/>
          </a:xfrm>
          <a:prstGeom prst="rect">
            <a:avLst/>
          </a:prstGeom>
        </p:spPr>
      </p:pic>
      <p:pic>
        <p:nvPicPr>
          <p:cNvPr id="16" name="Picture 15"/>
          <p:cNvPicPr>
            <a:picLocks noChangeAspect="1"/>
          </p:cNvPicPr>
          <p:nvPr/>
        </p:nvPicPr>
        <p:blipFill>
          <a:blip r:embed="rId5"/>
          <a:stretch>
            <a:fillRect/>
          </a:stretch>
        </p:blipFill>
        <p:spPr>
          <a:xfrm rot="20275132">
            <a:off x="3953123" y="2634136"/>
            <a:ext cx="5228554" cy="3221464"/>
          </a:xfrm>
          <a:prstGeom prst="rect">
            <a:avLst/>
          </a:prstGeom>
        </p:spPr>
      </p:pic>
      <p:pic>
        <p:nvPicPr>
          <p:cNvPr id="17" name="Picture 16"/>
          <p:cNvPicPr>
            <a:picLocks noChangeAspect="1"/>
          </p:cNvPicPr>
          <p:nvPr/>
        </p:nvPicPr>
        <p:blipFill>
          <a:blip r:embed="rId6"/>
          <a:stretch>
            <a:fillRect/>
          </a:stretch>
        </p:blipFill>
        <p:spPr>
          <a:xfrm rot="20998688">
            <a:off x="7286463" y="993179"/>
            <a:ext cx="4307437" cy="5224463"/>
          </a:xfrm>
          <a:prstGeom prst="rect">
            <a:avLst/>
          </a:prstGeom>
        </p:spPr>
      </p:pic>
      <p:sp>
        <p:nvSpPr>
          <p:cNvPr id="7" name="Text Placeholder 18">
            <a:extLst>
              <a:ext uri="{FF2B5EF4-FFF2-40B4-BE49-F238E27FC236}">
                <a16:creationId xmlns:a16="http://schemas.microsoft.com/office/drawing/2014/main" id="{E4B29533-9491-EF98-5EF8-60723E807A3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3000" u="none" strike="noStrike" cap="none" normalizeH="0" baseline="0" noProof="0" dirty="0">
                <a:ln>
                  <a:noFill/>
                </a:ln>
                <a:solidFill>
                  <a:srgbClr val="00338D"/>
                </a:solidFill>
                <a:effectLst/>
                <a:uLnTx/>
                <a:uFillTx/>
              </a:rPr>
              <a:t>Recursos</a:t>
            </a:r>
          </a:p>
        </p:txBody>
      </p:sp>
    </p:spTree>
    <p:extLst>
      <p:ext uri="{BB962C8B-B14F-4D97-AF65-F5344CB8AC3E}">
        <p14:creationId xmlns:p14="http://schemas.microsoft.com/office/powerpoint/2010/main" val="17918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Overlay">
            <a:extLst>
              <a:ext uri="{FF2B5EF4-FFF2-40B4-BE49-F238E27FC236}">
                <a16:creationId xmlns:a16="http://schemas.microsoft.com/office/drawing/2014/main" id="{4A8B8953-2866-F20B-7AF2-72ED528C633C}"/>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Headline">
            <a:extLst>
              <a:ext uri="{FF2B5EF4-FFF2-40B4-BE49-F238E27FC236}">
                <a16:creationId xmlns:a16="http://schemas.microsoft.com/office/drawing/2014/main" id="{7C7FB152-9992-0E79-04F7-D31BB26A5552}"/>
              </a:ext>
            </a:extLst>
          </p:cNvPr>
          <p:cNvSpPr txBox="1">
            <a:spLocks/>
          </p:cNvSpPr>
          <p:nvPr/>
        </p:nvSpPr>
        <p:spPr>
          <a:xfrm>
            <a:off x="1" y="4041167"/>
            <a:ext cx="12192000"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4000" u="none" strike="noStrike" cap="none" normalizeH="0" baseline="0" noProof="0" dirty="0">
                <a:ln>
                  <a:noFill/>
                </a:ln>
                <a:solidFill>
                  <a:schemeClr val="bg1"/>
                </a:solidFill>
                <a:effectLst/>
                <a:uLnTx/>
                <a:uFillTx/>
              </a:rPr>
              <a:t>Alentar a los clubes a nombrar un asesor de afiliación</a:t>
            </a:r>
          </a:p>
        </p:txBody>
      </p:sp>
      <p:sp>
        <p:nvSpPr>
          <p:cNvPr id="7" name="Rectangle 6">
            <a:extLst>
              <a:ext uri="{FF2B5EF4-FFF2-40B4-BE49-F238E27FC236}">
                <a16:creationId xmlns:a16="http://schemas.microsoft.com/office/drawing/2014/main" id="{36752B78-3D88-2E41-89B3-A84904B345E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2" name="Page Number - Blue">
            <a:extLst>
              <a:ext uri="{FF2B5EF4-FFF2-40B4-BE49-F238E27FC236}">
                <a16:creationId xmlns:a16="http://schemas.microsoft.com/office/drawing/2014/main" id="{77498BCA-AFA0-CDAC-34F0-20418483FA6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6104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353" y="1151467"/>
            <a:ext cx="4800600" cy="2015936"/>
          </a:xfrm>
          <a:prstGeom prst="rect">
            <a:avLst/>
          </a:prstGeom>
          <a:noFill/>
        </p:spPr>
        <p:txBody>
          <a:bodyPr wrap="square" rtlCol="0">
            <a:spAutoFit/>
          </a:bodyPr>
          <a:lstStyle/>
          <a:p>
            <a:pPr algn="ctr"/>
            <a:r>
              <a:rPr lang="es-ES" sz="12500" b="1" dirty="0">
                <a:solidFill>
                  <a:srgbClr val="00338D"/>
                </a:solidFill>
                <a:latin typeface="Arial" charset="0"/>
                <a:ea typeface="Arial" charset="0"/>
                <a:cs typeface="Arial" charset="0"/>
              </a:rPr>
              <a:t>####</a:t>
            </a:r>
          </a:p>
        </p:txBody>
      </p:sp>
      <p:sp>
        <p:nvSpPr>
          <p:cNvPr id="4" name="TextBox 3"/>
          <p:cNvSpPr txBox="1"/>
          <p:nvPr/>
        </p:nvSpPr>
        <p:spPr>
          <a:xfrm>
            <a:off x="952501" y="3173439"/>
            <a:ext cx="3962400" cy="1323439"/>
          </a:xfrm>
          <a:prstGeom prst="rect">
            <a:avLst/>
          </a:prstGeom>
          <a:noFill/>
        </p:spPr>
        <p:txBody>
          <a:bodyPr wrap="square" rtlCol="0">
            <a:spAutoFit/>
          </a:bodyPr>
          <a:lstStyle/>
          <a:p>
            <a:pPr algn="ctr"/>
            <a:r>
              <a:rPr lang="es-ES" sz="8000" b="1" dirty="0">
                <a:solidFill>
                  <a:srgbClr val="0D2240"/>
                </a:solidFill>
                <a:latin typeface="Arial" panose="020B0604020202020204" pitchFamily="34" charset="0"/>
                <a:ea typeface="Arial" charset="0"/>
                <a:cs typeface="Arial" panose="020B0604020202020204" pitchFamily="34" charset="0"/>
              </a:rPr>
              <a:t>clubes</a:t>
            </a:r>
          </a:p>
        </p:txBody>
      </p:sp>
      <p:cxnSp>
        <p:nvCxnSpPr>
          <p:cNvPr id="8" name="Straight Connector 7"/>
          <p:cNvCxnSpPr/>
          <p:nvPr/>
        </p:nvCxnSpPr>
        <p:spPr bwMode="auto">
          <a:xfrm>
            <a:off x="6096000" y="1219200"/>
            <a:ext cx="0" cy="4800600"/>
          </a:xfrm>
          <a:prstGeom prst="line">
            <a:avLst/>
          </a:prstGeom>
          <a:solidFill>
            <a:srgbClr val="FFFFFF"/>
          </a:solidFill>
          <a:ln w="47625" cap="flat" cmpd="sng" algn="ctr">
            <a:solidFill>
              <a:srgbClr val="B3B2B1"/>
            </a:solidFill>
            <a:prstDash val="sysDot"/>
            <a:round/>
            <a:headEnd type="none" w="med" len="med"/>
            <a:tailEnd type="none" w="med" len="med"/>
          </a:ln>
          <a:effectLst/>
        </p:spPr>
      </p:cxnSp>
      <p:sp>
        <p:nvSpPr>
          <p:cNvPr id="9" name="TextBox 8"/>
          <p:cNvSpPr txBox="1"/>
          <p:nvPr/>
        </p:nvSpPr>
        <p:spPr>
          <a:xfrm>
            <a:off x="6443382" y="1092203"/>
            <a:ext cx="4800600" cy="2015936"/>
          </a:xfrm>
          <a:prstGeom prst="rect">
            <a:avLst/>
          </a:prstGeom>
          <a:noFill/>
        </p:spPr>
        <p:txBody>
          <a:bodyPr wrap="square" rtlCol="0">
            <a:spAutoFit/>
          </a:bodyPr>
          <a:lstStyle/>
          <a:p>
            <a:pPr algn="ctr"/>
            <a:r>
              <a:rPr lang="es-ES" sz="12500" b="1" dirty="0">
                <a:solidFill>
                  <a:srgbClr val="EBB700"/>
                </a:solidFill>
                <a:latin typeface="Arial" charset="0"/>
                <a:ea typeface="Arial" charset="0"/>
                <a:cs typeface="Arial" charset="0"/>
              </a:rPr>
              <a:t>##%</a:t>
            </a:r>
          </a:p>
        </p:txBody>
      </p:sp>
      <p:sp>
        <p:nvSpPr>
          <p:cNvPr id="21" name="Page Number - Blue">
            <a:extLst>
              <a:ext uri="{FF2B5EF4-FFF2-40B4-BE49-F238E27FC236}">
                <a16:creationId xmlns:a16="http://schemas.microsoft.com/office/drawing/2014/main" id="{0E2EE005-FB0E-CE4C-8F64-07AF0F3C9B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dirty="0">
              <a:solidFill>
                <a:srgbClr val="00338D"/>
              </a:solidFill>
            </a:endParaRPr>
          </a:p>
        </p:txBody>
      </p:sp>
      <p:sp>
        <p:nvSpPr>
          <p:cNvPr id="13" name="TextBox 12">
            <a:extLst>
              <a:ext uri="{FF2B5EF4-FFF2-40B4-BE49-F238E27FC236}">
                <a16:creationId xmlns:a16="http://schemas.microsoft.com/office/drawing/2014/main" id="{E05E00E2-EF1D-4883-9069-13343FEB00CC}"/>
              </a:ext>
            </a:extLst>
          </p:cNvPr>
          <p:cNvSpPr txBox="1"/>
          <p:nvPr/>
        </p:nvSpPr>
        <p:spPr>
          <a:xfrm>
            <a:off x="6438899" y="3384233"/>
            <a:ext cx="4800600" cy="2015936"/>
          </a:xfrm>
          <a:prstGeom prst="rect">
            <a:avLst/>
          </a:prstGeom>
          <a:noFill/>
        </p:spPr>
        <p:txBody>
          <a:bodyPr wrap="square" rtlCol="0">
            <a:spAutoFit/>
          </a:bodyPr>
          <a:lstStyle/>
          <a:p>
            <a:pPr algn="ctr"/>
            <a:r>
              <a:rPr lang="es-ES" sz="12500" b="1" dirty="0">
                <a:solidFill>
                  <a:srgbClr val="EBB700"/>
                </a:solidFill>
                <a:latin typeface="Arial" charset="0"/>
                <a:ea typeface="Arial" charset="0"/>
                <a:cs typeface="Arial" charset="0"/>
              </a:rPr>
              <a:t>##%</a:t>
            </a:r>
          </a:p>
        </p:txBody>
      </p:sp>
      <p:sp>
        <p:nvSpPr>
          <p:cNvPr id="14" name="TextBox 13">
            <a:extLst>
              <a:ext uri="{FF2B5EF4-FFF2-40B4-BE49-F238E27FC236}">
                <a16:creationId xmlns:a16="http://schemas.microsoft.com/office/drawing/2014/main" id="{914AD3AC-10E7-4170-BE10-D8DA7EB2FAA3}"/>
              </a:ext>
            </a:extLst>
          </p:cNvPr>
          <p:cNvSpPr txBox="1"/>
          <p:nvPr/>
        </p:nvSpPr>
        <p:spPr>
          <a:xfrm>
            <a:off x="6092302" y="5281953"/>
            <a:ext cx="5871411" cy="384721"/>
          </a:xfrm>
          <a:prstGeom prst="rect">
            <a:avLst/>
          </a:prstGeom>
          <a:noFill/>
        </p:spPr>
        <p:txBody>
          <a:bodyPr wrap="square" rtlCol="0">
            <a:spAutoFit/>
          </a:bodyPr>
          <a:lstStyle/>
          <a:p>
            <a:pPr algn="ctr"/>
            <a:r>
              <a:rPr lang="es-ES" sz="1900" dirty="0">
                <a:solidFill>
                  <a:srgbClr val="55565A"/>
                </a:solidFill>
                <a:latin typeface="Arial" charset="0"/>
                <a:ea typeface="Arial" charset="0"/>
                <a:cs typeface="Arial" charset="0"/>
              </a:rPr>
              <a:t>Cargo de asesor de afiliación del club vacante</a:t>
            </a:r>
          </a:p>
        </p:txBody>
      </p:sp>
      <p:sp>
        <p:nvSpPr>
          <p:cNvPr id="15" name="TextBox 14">
            <a:extLst>
              <a:ext uri="{FF2B5EF4-FFF2-40B4-BE49-F238E27FC236}">
                <a16:creationId xmlns:a16="http://schemas.microsoft.com/office/drawing/2014/main" id="{3ACEF402-C5D4-467A-BECF-B938C98411F1}"/>
              </a:ext>
            </a:extLst>
          </p:cNvPr>
          <p:cNvSpPr txBox="1"/>
          <p:nvPr/>
        </p:nvSpPr>
        <p:spPr>
          <a:xfrm>
            <a:off x="121756" y="4616794"/>
            <a:ext cx="5871411" cy="384721"/>
          </a:xfrm>
          <a:prstGeom prst="rect">
            <a:avLst/>
          </a:prstGeom>
          <a:noFill/>
        </p:spPr>
        <p:txBody>
          <a:bodyPr wrap="square" rtlCol="0">
            <a:spAutoFit/>
          </a:bodyPr>
          <a:lstStyle/>
          <a:p>
            <a:pPr algn="ctr"/>
            <a:r>
              <a:rPr lang="es-ES" sz="1900" dirty="0">
                <a:solidFill>
                  <a:srgbClr val="55565A"/>
                </a:solidFill>
                <a:latin typeface="Arial" charset="0"/>
                <a:ea typeface="Arial" charset="0"/>
                <a:cs typeface="Arial" charset="0"/>
              </a:rPr>
              <a:t>Total de clubes de Leones en los Grupos 4C y 4D del GAT</a:t>
            </a:r>
          </a:p>
        </p:txBody>
      </p:sp>
      <p:sp>
        <p:nvSpPr>
          <p:cNvPr id="10" name="TextBox 9"/>
          <p:cNvSpPr txBox="1"/>
          <p:nvPr/>
        </p:nvSpPr>
        <p:spPr>
          <a:xfrm>
            <a:off x="5993167" y="2821817"/>
            <a:ext cx="5871411" cy="384721"/>
          </a:xfrm>
          <a:prstGeom prst="rect">
            <a:avLst/>
          </a:prstGeom>
          <a:noFill/>
        </p:spPr>
        <p:txBody>
          <a:bodyPr wrap="square" rtlCol="0">
            <a:spAutoFit/>
          </a:bodyPr>
          <a:lstStyle/>
          <a:p>
            <a:pPr algn="ctr"/>
            <a:r>
              <a:rPr lang="es-ES" sz="1900" dirty="0">
                <a:solidFill>
                  <a:srgbClr val="55565A"/>
                </a:solidFill>
                <a:latin typeface="Arial" charset="0"/>
                <a:ea typeface="Arial" charset="0"/>
                <a:cs typeface="Arial" charset="0"/>
              </a:rPr>
              <a:t>Cargo de asesor de afiliación del club nombrado</a:t>
            </a:r>
          </a:p>
        </p:txBody>
      </p:sp>
    </p:spTree>
    <p:extLst>
      <p:ext uri="{BB962C8B-B14F-4D97-AF65-F5344CB8AC3E}">
        <p14:creationId xmlns:p14="http://schemas.microsoft.com/office/powerpoint/2010/main" val="49698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pic>
        <p:nvPicPr>
          <p:cNvPr id="8" name="Picture 7">
            <a:extLst>
              <a:ext uri="{FF2B5EF4-FFF2-40B4-BE49-F238E27FC236}">
                <a16:creationId xmlns:a16="http://schemas.microsoft.com/office/drawing/2014/main" id="{835D4A39-A4FE-47ED-8F6C-1B755D181824}"/>
              </a:ext>
            </a:extLst>
          </p:cNvPr>
          <p:cNvPicPr>
            <a:picLocks noChangeAspect="1"/>
          </p:cNvPicPr>
          <p:nvPr/>
        </p:nvPicPr>
        <p:blipFill>
          <a:blip r:embed="rId3"/>
          <a:srcRect/>
          <a:stretch/>
        </p:blipFill>
        <p:spPr>
          <a:xfrm>
            <a:off x="6253896" y="1958501"/>
            <a:ext cx="5239940" cy="3492441"/>
          </a:xfrm>
          <a:prstGeom prst="rect">
            <a:avLst/>
          </a:prstGeom>
        </p:spPr>
      </p:pic>
      <p:sp>
        <p:nvSpPr>
          <p:cNvPr id="13" name="Text Placeholder 18">
            <a:extLst>
              <a:ext uri="{FF2B5EF4-FFF2-40B4-BE49-F238E27FC236}">
                <a16:creationId xmlns:a16="http://schemas.microsoft.com/office/drawing/2014/main" id="{45948853-29CE-4C91-96DF-EFAAC9A73AE1}"/>
              </a:ext>
            </a:extLst>
          </p:cNvPr>
          <p:cNvSpPr txBox="1">
            <a:spLocks/>
          </p:cNvSpPr>
          <p:nvPr/>
        </p:nvSpPr>
        <p:spPr>
          <a:xfrm>
            <a:off x="0" y="311568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6000" dirty="0">
                <a:solidFill>
                  <a:srgbClr val="00338D"/>
                </a:solidFill>
              </a:rPr>
              <a:t>Discusión</a:t>
            </a:r>
          </a:p>
        </p:txBody>
      </p:sp>
      <p:sp>
        <p:nvSpPr>
          <p:cNvPr id="10" name="Text Placeholder 18">
            <a:extLst>
              <a:ext uri="{FF2B5EF4-FFF2-40B4-BE49-F238E27FC236}">
                <a16:creationId xmlns:a16="http://schemas.microsoft.com/office/drawing/2014/main" id="{DFF1D858-B0A5-16A6-A351-63DBCF7A2D4C}"/>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3000" u="none" strike="noStrike" cap="none" normalizeH="0" baseline="0" noProof="0" dirty="0">
                <a:ln>
                  <a:noFill/>
                </a:ln>
                <a:solidFill>
                  <a:srgbClr val="00338D"/>
                </a:solidFill>
                <a:effectLst/>
                <a:uLnTx/>
                <a:uFillTx/>
              </a:rPr>
              <a:t>Asesor de afiliación</a:t>
            </a:r>
          </a:p>
        </p:txBody>
      </p:sp>
      <p:pic>
        <p:nvPicPr>
          <p:cNvPr id="15" name="Picture 14">
            <a:extLst>
              <a:ext uri="{FF2B5EF4-FFF2-40B4-BE49-F238E27FC236}">
                <a16:creationId xmlns:a16="http://schemas.microsoft.com/office/drawing/2014/main" id="{07AA7764-30D5-1F8C-C974-26F5414F554A}"/>
              </a:ext>
            </a:extLst>
          </p:cNvPr>
          <p:cNvPicPr>
            <a:picLocks noChangeAspect="1"/>
          </p:cNvPicPr>
          <p:nvPr/>
        </p:nvPicPr>
        <p:blipFill>
          <a:blip r:embed="rId4"/>
          <a:srcRect/>
          <a:stretch/>
        </p:blipFill>
        <p:spPr>
          <a:xfrm>
            <a:off x="616288" y="5698526"/>
            <a:ext cx="702199" cy="702199"/>
          </a:xfrm>
          <a:prstGeom prst="rect">
            <a:avLst/>
          </a:prstGeom>
        </p:spPr>
      </p:pic>
      <p:sp>
        <p:nvSpPr>
          <p:cNvPr id="16" name="Rectangle 15">
            <a:extLst>
              <a:ext uri="{FF2B5EF4-FFF2-40B4-BE49-F238E27FC236}">
                <a16:creationId xmlns:a16="http://schemas.microsoft.com/office/drawing/2014/main" id="{D2B9AC01-AB46-7F4E-5D5D-CA78695EC374}"/>
              </a:ext>
            </a:extLst>
          </p:cNvPr>
          <p:cNvSpPr/>
          <p:nvPr/>
        </p:nvSpPr>
        <p:spPr>
          <a:xfrm>
            <a:off x="2281027" y="3911600"/>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9331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879600" y="3175003"/>
            <a:ext cx="7835900" cy="1752600"/>
          </a:xfrm>
        </p:spPr>
        <p:txBody>
          <a:bodyPr/>
          <a:lstStyle/>
          <a:p>
            <a:r>
              <a:rPr lang="es-ES" sz="3300" dirty="0"/>
              <a:t>Comuníquese con nosotros en </a:t>
            </a:r>
          </a:p>
          <a:p>
            <a:r>
              <a:rPr lang="es-ES" sz="3300" b="1" dirty="0">
                <a:solidFill>
                  <a:srgbClr val="FFC000"/>
                </a:solidFill>
              </a:rPr>
              <a:t>[Introduzca su información de contacto]</a:t>
            </a:r>
            <a:r>
              <a:rPr lang="es-ES" sz="3300" dirty="0"/>
              <a:t>, </a:t>
            </a:r>
          </a:p>
          <a:p>
            <a:r>
              <a:rPr lang="es-ES" sz="3300" dirty="0"/>
              <a:t>si tiene preguntas adicionales.</a:t>
            </a:r>
          </a:p>
        </p:txBody>
      </p:sp>
    </p:spTree>
    <p:extLst>
      <p:ext uri="{BB962C8B-B14F-4D97-AF65-F5344CB8AC3E}">
        <p14:creationId xmlns:p14="http://schemas.microsoft.com/office/powerpoint/2010/main" val="25356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3DE123AE-45F7-AD45-9A03-670F7C850085}"/>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ABA97F3C-FB3B-BB42-84C0-9E85ABB520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5" name="Picture 14">
            <a:extLst>
              <a:ext uri="{FF2B5EF4-FFF2-40B4-BE49-F238E27FC236}">
                <a16:creationId xmlns:a16="http://schemas.microsoft.com/office/drawing/2014/main" id="{7304098B-FD38-0249-B57F-1FE5ED74133A}"/>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4" name="Emblem - White"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255034"/>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s-ES" sz="6000" b="1" dirty="0">
                <a:solidFill>
                  <a:schemeClr val="bg1"/>
                </a:solidFill>
                <a:latin typeface="Arial" panose="020B0604020202020204" pitchFamily="34" charset="0"/>
                <a:ea typeface="Helvetica Neue" charset="0"/>
                <a:cs typeface="Arial" panose="020B0604020202020204" pitchFamily="34" charset="0"/>
              </a:rPr>
              <a:t>Gracias</a:t>
            </a:r>
          </a:p>
        </p:txBody>
      </p:sp>
      <p:sp>
        <p:nvSpPr>
          <p:cNvPr id="6" name="Gold Bar"/>
          <p:cNvSpPr/>
          <p:nvPr/>
        </p:nvSpPr>
        <p:spPr>
          <a:xfrm>
            <a:off x="5379111" y="33783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7" name="Copyright"/>
          <p:cNvSpPr txBox="1"/>
          <p:nvPr/>
        </p:nvSpPr>
        <p:spPr>
          <a:xfrm>
            <a:off x="3171770" y="6248400"/>
            <a:ext cx="3399810" cy="338554"/>
          </a:xfrm>
          <a:prstGeom prst="rect">
            <a:avLst/>
          </a:prstGeom>
          <a:noFill/>
        </p:spPr>
        <p:txBody>
          <a:bodyPr wrap="square" rtlCol="0">
            <a:spAutoFit/>
          </a:bodyPr>
          <a:lstStyle/>
          <a:p>
            <a:r>
              <a:rPr lang="es-ES" sz="1600" b="1" dirty="0">
                <a:solidFill>
                  <a:schemeClr val="bg1"/>
                </a:solidFill>
              </a:rPr>
              <a:t>© 2022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es-ES" sz="1600" b="1" dirty="0">
                <a:solidFill>
                  <a:schemeClr val="bg1"/>
                </a:solidFill>
              </a:rPr>
              <a:t>XXXX 00/00 SP</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pic>
        <p:nvPicPr>
          <p:cNvPr id="10" name="Picture 9">
            <a:extLst>
              <a:ext uri="{FF2B5EF4-FFF2-40B4-BE49-F238E27FC236}">
                <a16:creationId xmlns:a16="http://schemas.microsoft.com/office/drawing/2014/main" id="{7BEFAC29-297A-184B-B803-5B2FB20B298C}"/>
              </a:ext>
            </a:extLst>
          </p:cNvPr>
          <p:cNvPicPr>
            <a:picLocks noChangeAspect="1"/>
          </p:cNvPicPr>
          <p:nvPr/>
        </p:nvPicPr>
        <p:blipFill>
          <a:blip r:embed="rId3"/>
          <a:srcRect/>
          <a:stretch/>
        </p:blipFill>
        <p:spPr>
          <a:xfrm>
            <a:off x="616288" y="5698526"/>
            <a:ext cx="702199" cy="702199"/>
          </a:xfrm>
          <a:prstGeom prst="rect">
            <a:avLst/>
          </a:prstGeom>
        </p:spPr>
      </p:pic>
      <p:sp>
        <p:nvSpPr>
          <p:cNvPr id="9" name="Rectangle 8">
            <a:extLst>
              <a:ext uri="{FF2B5EF4-FFF2-40B4-BE49-F238E27FC236}">
                <a16:creationId xmlns:a16="http://schemas.microsoft.com/office/drawing/2014/main" id="{EFD82CCD-8BE4-4712-8692-2F42D58F9EAE}"/>
              </a:ext>
            </a:extLst>
          </p:cNvPr>
          <p:cNvSpPr/>
          <p:nvPr/>
        </p:nvSpPr>
        <p:spPr>
          <a:xfrm>
            <a:off x="616288" y="673197"/>
            <a:ext cx="10384347" cy="553998"/>
          </a:xfrm>
          <a:prstGeom prst="rect">
            <a:avLst/>
          </a:prstGeom>
        </p:spPr>
        <p:txBody>
          <a:bodyPr wrap="square">
            <a:spAutoFit/>
          </a:bodyPr>
          <a:lstStyle/>
          <a:p>
            <a:r>
              <a:rPr lang="es-ES" sz="3000" b="1" dirty="0">
                <a:solidFill>
                  <a:srgbClr val="00338D"/>
                </a:solidFill>
                <a:latin typeface="Arial" panose="020B0604020202020204" pitchFamily="34" charset="0"/>
                <a:cs typeface="Arial" panose="020B0604020202020204" pitchFamily="34" charset="0"/>
              </a:rPr>
              <a:t>Ventajas de tener un asesor de afiliación del club</a:t>
            </a:r>
          </a:p>
        </p:txBody>
      </p:sp>
      <p:sp>
        <p:nvSpPr>
          <p:cNvPr id="11" name="TextBox 10">
            <a:extLst>
              <a:ext uri="{FF2B5EF4-FFF2-40B4-BE49-F238E27FC236}">
                <a16:creationId xmlns:a16="http://schemas.microsoft.com/office/drawing/2014/main" id="{91C207AA-140B-40FA-A28B-2F9AB3ADEF14}"/>
              </a:ext>
            </a:extLst>
          </p:cNvPr>
          <p:cNvSpPr txBox="1"/>
          <p:nvPr/>
        </p:nvSpPr>
        <p:spPr>
          <a:xfrm>
            <a:off x="712089" y="1451429"/>
            <a:ext cx="5886684" cy="4478149"/>
          </a:xfrm>
          <a:prstGeom prst="rect">
            <a:avLst/>
          </a:prstGeom>
          <a:noFill/>
        </p:spPr>
        <p:txBody>
          <a:bodyPr wrap="square" rtlCol="0">
            <a:spAutoFit/>
          </a:bodyPr>
          <a:lstStyle/>
          <a:p>
            <a:pPr marL="514350" indent="-514350" fontAlgn="base">
              <a:spcBef>
                <a:spcPct val="0"/>
              </a:spcBef>
              <a:spcAft>
                <a:spcPct val="0"/>
              </a:spcAft>
              <a:buFont typeface="+mj-lt"/>
              <a:buAutoNum type="arabicPeriod"/>
            </a:pPr>
            <a:r>
              <a:rPr lang="es-E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Elabora un plan de aumento de socios</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es-E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Se asegura de que los socios estén debidamente orientados</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es-E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Promueve entre el público los eventos de servicio del club en colaboración con otros dirigentes del club</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es-E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Identifica las oportunidades para reclutar socios potenciales e invitarlos a ingresar al club</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es-E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Mejora la visibilidad, el compromiso, el impacto en la comunidad y la utilización de los programas de satisfacción de socios del club</a:t>
            </a:r>
          </a:p>
        </p:txBody>
      </p:sp>
      <p:pic>
        <p:nvPicPr>
          <p:cNvPr id="3" name="Picture 2">
            <a:extLst>
              <a:ext uri="{FF2B5EF4-FFF2-40B4-BE49-F238E27FC236}">
                <a16:creationId xmlns:a16="http://schemas.microsoft.com/office/drawing/2014/main" id="{AC3CC86F-7F9C-4C9E-89F2-6D389BAB0E18}"/>
              </a:ext>
            </a:extLst>
          </p:cNvPr>
          <p:cNvPicPr>
            <a:picLocks noChangeAspect="1"/>
          </p:cNvPicPr>
          <p:nvPr/>
        </p:nvPicPr>
        <p:blipFill>
          <a:blip r:embed="rId4"/>
          <a:stretch>
            <a:fillRect/>
          </a:stretch>
        </p:blipFill>
        <p:spPr>
          <a:xfrm>
            <a:off x="6788936" y="1738369"/>
            <a:ext cx="4690975" cy="3128890"/>
          </a:xfrm>
          <a:prstGeom prst="rect">
            <a:avLst/>
          </a:prstGeom>
        </p:spPr>
      </p:pic>
      <p:sp>
        <p:nvSpPr>
          <p:cNvPr id="12" name="Rectangle 11">
            <a:extLst>
              <a:ext uri="{FF2B5EF4-FFF2-40B4-BE49-F238E27FC236}">
                <a16:creationId xmlns:a16="http://schemas.microsoft.com/office/drawing/2014/main" id="{8229E145-CD7E-9EB8-932D-09C0A583C4B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4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67ECB-F462-46C4-8FC1-43F24B3E687D}"/>
              </a:ext>
            </a:extLst>
          </p:cNvPr>
          <p:cNvPicPr>
            <a:picLocks noChangeAspect="1"/>
          </p:cNvPicPr>
          <p:nvPr/>
        </p:nvPicPr>
        <p:blipFill>
          <a:blip r:embed="rId3"/>
          <a:stretch>
            <a:fillRect/>
          </a:stretch>
        </p:blipFill>
        <p:spPr>
          <a:xfrm>
            <a:off x="0" y="0"/>
            <a:ext cx="12192000" cy="6857999"/>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10" name="Overlay">
            <a:extLst>
              <a:ext uri="{FF2B5EF4-FFF2-40B4-BE49-F238E27FC236}">
                <a16:creationId xmlns:a16="http://schemas.microsoft.com/office/drawing/2014/main" id="{6D44972E-3941-CAED-2845-267AB7CA1BF8}"/>
              </a:ext>
            </a:extLst>
          </p:cNvPr>
          <p:cNvSpPr/>
          <p:nvPr/>
        </p:nvSpPr>
        <p:spPr>
          <a:xfrm>
            <a:off x="16933"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B302187-9CA7-8D43-BA0A-B93259139B6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4000" u="none" strike="noStrike" cap="none" normalizeH="0" baseline="0" noProof="0" dirty="0">
                <a:ln>
                  <a:noFill/>
                </a:ln>
                <a:solidFill>
                  <a:schemeClr val="bg1"/>
                </a:solidFill>
                <a:effectLst/>
                <a:uLnTx/>
                <a:uFillTx/>
              </a:rPr>
              <a:t>Primera impresión y la retención</a:t>
            </a:r>
          </a:p>
        </p:txBody>
      </p:sp>
      <p:sp>
        <p:nvSpPr>
          <p:cNvPr id="11" name="Rectangle 10">
            <a:extLst>
              <a:ext uri="{FF2B5EF4-FFF2-40B4-BE49-F238E27FC236}">
                <a16:creationId xmlns:a16="http://schemas.microsoft.com/office/drawing/2014/main" id="{FC6C96E9-5F84-BB73-C1E8-5F51CFD7FD03}"/>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2" name="Page Number - Blue">
            <a:extLst>
              <a:ext uri="{FF2B5EF4-FFF2-40B4-BE49-F238E27FC236}">
                <a16:creationId xmlns:a16="http://schemas.microsoft.com/office/drawing/2014/main" id="{58585EA3-1F78-76B0-1A45-48E20D1AEC4F}"/>
              </a:ext>
            </a:extLst>
          </p:cNvPr>
          <p:cNvSpPr txBox="1">
            <a:spLocks noChangeArrowheads="1"/>
          </p:cNvSpPr>
          <p:nvPr/>
        </p:nvSpPr>
        <p:spPr bwMode="auto">
          <a:xfrm>
            <a:off x="11520226" y="638379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chemeClr val="bg1"/>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schemeClr val="bg1"/>
              </a:solidFill>
              <a:effectLst/>
              <a:uLnTx/>
              <a:uFillTx/>
              <a:latin typeface="Arial" charset="0"/>
              <a:ea typeface="ヒラギノ角ゴ Pro W3" charset="0"/>
            </a:endParaRPr>
          </a:p>
        </p:txBody>
      </p:sp>
    </p:spTree>
    <p:extLst>
      <p:ext uri="{BB962C8B-B14F-4D97-AF65-F5344CB8AC3E}">
        <p14:creationId xmlns:p14="http://schemas.microsoft.com/office/powerpoint/2010/main" val="26243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dirty="0">
                <a:ln>
                  <a:noFill/>
                </a:ln>
                <a:solidFill>
                  <a:prstClr val="white">
                    <a:alpha val="44000"/>
                  </a:prstClr>
                </a:solidFill>
                <a:effectLst/>
                <a:uLnTx/>
                <a:uFillTx/>
                <a:latin typeface="Calibri" panose="020F0502020204030204"/>
                <a:ea typeface="+mn-ea"/>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TextBox 3">
            <a:extLst>
              <a:ext uri="{FF2B5EF4-FFF2-40B4-BE49-F238E27FC236}">
                <a16:creationId xmlns:a16="http://schemas.microsoft.com/office/drawing/2014/main" id="{3F323634-9FCC-4FCA-84AF-44CA63661321}"/>
              </a:ext>
            </a:extLst>
          </p:cNvPr>
          <p:cNvSpPr txBox="1"/>
          <p:nvPr/>
        </p:nvSpPr>
        <p:spPr>
          <a:xfrm>
            <a:off x="2541744" y="6019048"/>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Estos recursos se encuentran en </a:t>
            </a: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http://lionsclubs.org/membershipchair</a:t>
            </a: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B42A4A2-9406-4FA0-B4E4-C9D0CB797771}"/>
              </a:ext>
            </a:extLst>
          </p:cNvPr>
          <p:cNvSpPr txBox="1"/>
          <p:nvPr/>
        </p:nvSpPr>
        <p:spPr>
          <a:xfrm>
            <a:off x="2541744" y="965878"/>
            <a:ext cx="5213925"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Paso 1: Definir la satisfacción de los socios </a:t>
            </a:r>
            <a:r>
              <a:rPr lang="es-ES" sz="1900" b="1" dirty="0">
                <a:solidFill>
                  <a:prstClr val="black"/>
                </a:solidFill>
                <a:latin typeface="Arial" panose="020B0604020202020204" pitchFamily="34" charset="0"/>
                <a:cs typeface="Arial" panose="020B0604020202020204" pitchFamily="34" charset="0"/>
              </a:rPr>
              <a:t>e</a:t>
            </a:r>
            <a:r>
              <a:rPr kumimoji="0" lang="es-ES"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n el club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Aprender de los socios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Paso 2: Crear un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Resolver conflictos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No marcar la diferencia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No tener la sensación de pertenecer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Paso 3: Poner en marcha y evaluar el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Comunicar el plan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Lidiar con la resistencia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Implementación continua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Recursos en la guía: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Cuestionario para </a:t>
            </a:r>
            <a:r>
              <a:rPr lang="es-ES" sz="1900" dirty="0">
                <a:solidFill>
                  <a:prstClr val="black"/>
                </a:solidFill>
                <a:latin typeface="Arial" panose="020B0604020202020204" pitchFamily="34" charset="0"/>
                <a:cs typeface="Arial" panose="020B0604020202020204" pitchFamily="34" charset="0"/>
              </a:rPr>
              <a:t>socios nuevos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Cuestionario para </a:t>
            </a:r>
            <a:r>
              <a:rPr lang="es-ES" sz="1900" dirty="0">
                <a:solidFill>
                  <a:prstClr val="black"/>
                </a:solidFill>
                <a:latin typeface="Arial" panose="020B0604020202020204" pitchFamily="34" charset="0"/>
                <a:cs typeface="Arial" panose="020B0604020202020204" pitchFamily="34" charset="0"/>
              </a:rPr>
              <a:t>ex</a:t>
            </a: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socios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900" u="none" strike="noStrike" cap="none" normalizeH="0" baseline="0" noProof="0" dirty="0">
                <a:ln>
                  <a:noFill/>
                </a:ln>
                <a:solidFill>
                  <a:prstClr val="black"/>
                </a:solidFill>
                <a:effectLst/>
                <a:uLnTx/>
                <a:uFillTx/>
                <a:latin typeface="Arial" panose="020B0604020202020204" pitchFamily="34" charset="0"/>
                <a:cs typeface="Arial" panose="020B0604020202020204" pitchFamily="34" charset="0"/>
              </a:rPr>
              <a:t>Plantilla del plan de acción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27A3D8-DEB5-4684-9D66-37C5742DEB0E}"/>
              </a:ext>
            </a:extLst>
          </p:cNvPr>
          <p:cNvPicPr>
            <a:picLocks noChangeAspect="1"/>
          </p:cNvPicPr>
          <p:nvPr/>
        </p:nvPicPr>
        <p:blipFill>
          <a:blip r:embed="rId4"/>
          <a:stretch>
            <a:fillRect/>
          </a:stretch>
        </p:blipFill>
        <p:spPr>
          <a:xfrm>
            <a:off x="7920790" y="988593"/>
            <a:ext cx="3774439" cy="4872789"/>
          </a:xfrm>
          <a:prstGeom prst="rect">
            <a:avLst/>
          </a:prstGeom>
        </p:spPr>
      </p:pic>
      <p:sp>
        <p:nvSpPr>
          <p:cNvPr id="14" name="Headline">
            <a:extLst>
              <a:ext uri="{FF2B5EF4-FFF2-40B4-BE49-F238E27FC236}">
                <a16:creationId xmlns:a16="http://schemas.microsoft.com/office/drawing/2014/main" id="{E17E5898-9DAB-4020-80C6-DD9F5A14055A}"/>
              </a:ext>
            </a:extLst>
          </p:cNvPr>
          <p:cNvSpPr txBox="1">
            <a:spLocks/>
          </p:cNvSpPr>
          <p:nvPr/>
        </p:nvSpPr>
        <p:spPr>
          <a:xfrm>
            <a:off x="372975" y="366727"/>
            <a:ext cx="1795794" cy="965362"/>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s-ES" sz="2400" u="none" strike="noStrike" cap="none" normalizeH="0" baseline="0" noProof="0" dirty="0">
                <a:ln>
                  <a:noFill/>
                </a:ln>
                <a:solidFill>
                  <a:srgbClr val="FFC000"/>
                </a:solidFill>
                <a:effectLst/>
                <a:uLnTx/>
                <a:uFillTx/>
                <a:latin typeface="Arial" panose="020B0604020202020204" pitchFamily="34" charset="0"/>
                <a:cs typeface="Arial" panose="020B0604020202020204" pitchFamily="34" charset="0"/>
              </a:rPr>
              <a:t>Retención de socios</a:t>
            </a:r>
          </a:p>
        </p:txBody>
      </p:sp>
    </p:spTree>
    <p:extLst>
      <p:ext uri="{BB962C8B-B14F-4D97-AF65-F5344CB8AC3E}">
        <p14:creationId xmlns:p14="http://schemas.microsoft.com/office/powerpoint/2010/main" val="3157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6" name="Overlay">
            <a:extLst>
              <a:ext uri="{FF2B5EF4-FFF2-40B4-BE49-F238E27FC236}">
                <a16:creationId xmlns:a16="http://schemas.microsoft.com/office/drawing/2014/main" id="{D86DA45A-CED1-EE1E-8EA4-4DDD6ADBD6C3}"/>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CFD49E0D-E6D2-65AF-9A18-0B862EA9B099}"/>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4000" u="none" strike="noStrike" cap="none" normalizeH="0" baseline="0" noProof="0" dirty="0">
                <a:ln>
                  <a:noFill/>
                </a:ln>
                <a:solidFill>
                  <a:schemeClr val="bg1"/>
                </a:solidFill>
                <a:effectLst/>
                <a:uLnTx/>
                <a:uFillTx/>
              </a:rPr>
              <a:t>Juramentación y orientación</a:t>
            </a:r>
          </a:p>
        </p:txBody>
      </p:sp>
      <p:sp>
        <p:nvSpPr>
          <p:cNvPr id="10" name="Rectangle 9">
            <a:extLst>
              <a:ext uri="{FF2B5EF4-FFF2-40B4-BE49-F238E27FC236}">
                <a16:creationId xmlns:a16="http://schemas.microsoft.com/office/drawing/2014/main" id="{675D9730-4770-C0F7-7148-2D0B263CA8D6}"/>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984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dirty="0">
                <a:ln>
                  <a:noFill/>
                </a:ln>
                <a:solidFill>
                  <a:prstClr val="white">
                    <a:alpha val="44000"/>
                  </a:prstClr>
                </a:solidFill>
                <a:effectLst/>
                <a:uLnTx/>
                <a:uFillTx/>
                <a:latin typeface="Calibri" panose="020F0502020204030204"/>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11667"/>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39" name="TextBox 138"/>
          <p:cNvSpPr txBox="1"/>
          <p:nvPr/>
        </p:nvSpPr>
        <p:spPr>
          <a:xfrm>
            <a:off x="722603" y="1118182"/>
            <a:ext cx="9451911"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300" b="1" i="0" u="none" strike="noStrike" cap="none" normalizeH="0" baseline="0" noProof="0" dirty="0">
                <a:ln>
                  <a:noFill/>
                </a:ln>
                <a:solidFill>
                  <a:prstClr val="black"/>
                </a:solidFill>
                <a:effectLst/>
                <a:uLnTx/>
                <a:uFillTx/>
                <a:latin typeface="Arial" charset="0"/>
                <a:ea typeface="Arial" charset="0"/>
                <a:cs typeface="Arial" charset="0"/>
              </a:rPr>
              <a:t>La incorporación y orientación de los socios nuevos debe estar bien planificada y pensada. Use las herramientas que aparecen a continuación para asegurar el éxito.</a:t>
            </a:r>
          </a:p>
        </p:txBody>
      </p:sp>
      <p:sp>
        <p:nvSpPr>
          <p:cNvPr id="140" name="TextBox 139"/>
          <p:cNvSpPr txBox="1"/>
          <p:nvPr/>
        </p:nvSpPr>
        <p:spPr>
          <a:xfrm>
            <a:off x="953704" y="2227278"/>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Cuestionario para socios </a:t>
            </a:r>
            <a:r>
              <a:rPr lang="es-ES" sz="1900" b="1" dirty="0">
                <a:solidFill>
                  <a:srgbClr val="00338D"/>
                </a:solidFill>
                <a:latin typeface="Arial" charset="0"/>
                <a:ea typeface="Arial" charset="0"/>
                <a:cs typeface="Arial" charset="0"/>
              </a:rPr>
              <a:t>n</a:t>
            </a: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uevos</a:t>
            </a:r>
          </a:p>
        </p:txBody>
      </p:sp>
      <p:sp>
        <p:nvSpPr>
          <p:cNvPr id="141" name="TextBox 140"/>
          <p:cNvSpPr txBox="1"/>
          <p:nvPr/>
        </p:nvSpPr>
        <p:spPr>
          <a:xfrm>
            <a:off x="961609" y="3270570"/>
            <a:ext cx="7478447"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Guía para la ceremonia de </a:t>
            </a:r>
            <a:r>
              <a:rPr lang="es-ES" sz="1900" b="1" dirty="0">
                <a:solidFill>
                  <a:srgbClr val="00338D"/>
                </a:solidFill>
                <a:latin typeface="Arial" charset="0"/>
                <a:ea typeface="Arial" charset="0"/>
                <a:cs typeface="Arial" charset="0"/>
              </a:rPr>
              <a:t>j</a:t>
            </a: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uramentación de </a:t>
            </a:r>
            <a:r>
              <a:rPr lang="es-ES" sz="1900" b="1" dirty="0">
                <a:solidFill>
                  <a:srgbClr val="00338D"/>
                </a:solidFill>
                <a:latin typeface="Arial" charset="0"/>
                <a:ea typeface="Arial" charset="0"/>
                <a:cs typeface="Arial" charset="0"/>
              </a:rPr>
              <a:t>s</a:t>
            </a: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ocios </a:t>
            </a:r>
            <a:r>
              <a:rPr lang="es-ES" sz="1900" b="1" dirty="0">
                <a:solidFill>
                  <a:srgbClr val="00338D"/>
                </a:solidFill>
                <a:latin typeface="Arial" charset="0"/>
                <a:ea typeface="Arial" charset="0"/>
                <a:cs typeface="Arial" charset="0"/>
              </a:rPr>
              <a:t>n</a:t>
            </a: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uevos</a:t>
            </a:r>
          </a:p>
        </p:txBody>
      </p:sp>
      <p:sp>
        <p:nvSpPr>
          <p:cNvPr id="147" name="TextBox 146"/>
          <p:cNvSpPr txBox="1"/>
          <p:nvPr/>
        </p:nvSpPr>
        <p:spPr>
          <a:xfrm>
            <a:off x="961609" y="2582515"/>
            <a:ext cx="85747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55565A"/>
                </a:solidFill>
                <a:effectLst/>
                <a:uLnTx/>
                <a:uFillTx/>
                <a:latin typeface="Arial" charset="0"/>
                <a:ea typeface="Arial" charset="0"/>
                <a:cs typeface="Arial" charset="0"/>
              </a:rPr>
              <a:t>Se encuentra en la guía Basta con preguntar y puede usarse para conectar a los socios con experiencias que encontrarían gratificantes.</a:t>
            </a:r>
          </a:p>
        </p:txBody>
      </p:sp>
      <p:sp>
        <p:nvSpPr>
          <p:cNvPr id="29" name="TextBox 28"/>
          <p:cNvSpPr txBox="1"/>
          <p:nvPr/>
        </p:nvSpPr>
        <p:spPr>
          <a:xfrm>
            <a:off x="961610" y="3787804"/>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Recursos para la orientación de </a:t>
            </a:r>
            <a:r>
              <a:rPr lang="es-ES" sz="1900" b="1" dirty="0">
                <a:solidFill>
                  <a:srgbClr val="00338D"/>
                </a:solidFill>
                <a:latin typeface="Arial" charset="0"/>
                <a:ea typeface="Arial" charset="0"/>
                <a:cs typeface="Arial" charset="0"/>
              </a:rPr>
              <a:t>s</a:t>
            </a: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ocios </a:t>
            </a:r>
            <a:r>
              <a:rPr lang="es-ES" sz="1900" b="1" dirty="0">
                <a:solidFill>
                  <a:srgbClr val="00338D"/>
                </a:solidFill>
                <a:latin typeface="Arial" charset="0"/>
                <a:ea typeface="Arial" charset="0"/>
                <a:cs typeface="Arial" charset="0"/>
              </a:rPr>
              <a:t>n</a:t>
            </a: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uevos</a:t>
            </a:r>
          </a:p>
        </p:txBody>
      </p:sp>
      <p:sp>
        <p:nvSpPr>
          <p:cNvPr id="30" name="TextBox 29"/>
          <p:cNvSpPr txBox="1"/>
          <p:nvPr/>
        </p:nvSpPr>
        <p:spPr>
          <a:xfrm>
            <a:off x="1136624" y="4238713"/>
            <a:ext cx="570989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cap="none" normalizeH="0" baseline="0" noProof="0" dirty="0">
                <a:ln>
                  <a:noFill/>
                </a:ln>
                <a:solidFill>
                  <a:srgbClr val="55565A"/>
                </a:solidFill>
                <a:effectLst/>
                <a:uLnTx/>
                <a:uFillTx/>
                <a:latin typeface="Arial" charset="0"/>
                <a:ea typeface="Arial" charset="0"/>
                <a:cs typeface="Arial" charset="0"/>
              </a:rPr>
              <a:t>Guía del instructor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cap="none" normalizeH="0" baseline="0" noProof="0" dirty="0">
                <a:ln>
                  <a:noFill/>
                </a:ln>
                <a:solidFill>
                  <a:srgbClr val="55565A"/>
                </a:solidFill>
                <a:effectLst/>
                <a:uLnTx/>
                <a:uFillTx/>
                <a:latin typeface="Arial" charset="0"/>
                <a:ea typeface="Arial" charset="0"/>
                <a:cs typeface="Arial" charset="0"/>
              </a:rPr>
              <a:t>Guía del participante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cap="none" normalizeH="0" baseline="0" noProof="0" dirty="0">
                <a:ln>
                  <a:noFill/>
                </a:ln>
                <a:solidFill>
                  <a:srgbClr val="55565A"/>
                </a:solidFill>
                <a:effectLst/>
                <a:uLnTx/>
                <a:uFillTx/>
                <a:latin typeface="Arial" charset="0"/>
                <a:ea typeface="Arial" charset="0"/>
                <a:cs typeface="Arial" charset="0"/>
              </a:rPr>
              <a:t>PowerPoint de orientación</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3000" u="none" strike="noStrike" cap="none" normalizeH="0" baseline="0" noProof="0" dirty="0">
                <a:ln>
                  <a:noFill/>
                </a:ln>
                <a:solidFill>
                  <a:srgbClr val="00338D"/>
                </a:solidFill>
                <a:effectLst/>
                <a:uLnTx/>
                <a:uFillTx/>
              </a:rPr>
              <a:t>Orientación para socios </a:t>
            </a:r>
            <a:r>
              <a:rPr lang="es-ES" sz="3000" dirty="0">
                <a:solidFill>
                  <a:srgbClr val="00338D"/>
                </a:solidFill>
              </a:rPr>
              <a:t>n</a:t>
            </a:r>
            <a:r>
              <a:rPr kumimoji="0" lang="es-ES" sz="3000" u="none" strike="noStrike" cap="none" normalizeH="0" baseline="0" noProof="0" dirty="0">
                <a:ln>
                  <a:noFill/>
                </a:ln>
                <a:solidFill>
                  <a:srgbClr val="00338D"/>
                </a:solidFill>
                <a:effectLst/>
                <a:uLnTx/>
                <a:uFillTx/>
              </a:rPr>
              <a:t>uevos</a:t>
            </a:r>
          </a:p>
        </p:txBody>
      </p:sp>
      <p:sp>
        <p:nvSpPr>
          <p:cNvPr id="35" name="TextBox 34">
            <a:extLst>
              <a:ext uri="{FF2B5EF4-FFF2-40B4-BE49-F238E27FC236}">
                <a16:creationId xmlns:a16="http://schemas.microsoft.com/office/drawing/2014/main" id="{DA0089E0-5E2D-4802-A64C-8ED03F8C5041}"/>
              </a:ext>
            </a:extLst>
          </p:cNvPr>
          <p:cNvSpPr txBox="1"/>
          <p:nvPr/>
        </p:nvSpPr>
        <p:spPr>
          <a:xfrm>
            <a:off x="969516" y="5113426"/>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Programa de Leones Mentores</a:t>
            </a:r>
          </a:p>
        </p:txBody>
      </p:sp>
      <p:sp>
        <p:nvSpPr>
          <p:cNvPr id="37" name="TextBox 36">
            <a:extLst>
              <a:ext uri="{FF2B5EF4-FFF2-40B4-BE49-F238E27FC236}">
                <a16:creationId xmlns:a16="http://schemas.microsoft.com/office/drawing/2014/main" id="{C303ABAD-F3C8-4B4A-B64F-81B2EEB95AA9}"/>
              </a:ext>
            </a:extLst>
          </p:cNvPr>
          <p:cNvSpPr txBox="1"/>
          <p:nvPr/>
        </p:nvSpPr>
        <p:spPr>
          <a:xfrm>
            <a:off x="961609" y="5613957"/>
            <a:ext cx="7601819"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Correos electrónicos sobre la experiencia de los </a:t>
            </a:r>
            <a:r>
              <a:rPr lang="es-ES" sz="1900" b="1" dirty="0">
                <a:solidFill>
                  <a:srgbClr val="00338D"/>
                </a:solidFill>
                <a:latin typeface="Arial" charset="0"/>
                <a:ea typeface="Arial" charset="0"/>
                <a:cs typeface="Arial" charset="0"/>
              </a:rPr>
              <a:t>s</a:t>
            </a:r>
            <a:r>
              <a:rPr kumimoji="0" lang="es-ES" sz="1900" b="1" i="0" u="none" strike="noStrike" cap="none" normalizeH="0" baseline="0" noProof="0" dirty="0">
                <a:ln>
                  <a:noFill/>
                </a:ln>
                <a:solidFill>
                  <a:srgbClr val="00338D"/>
                </a:solidFill>
                <a:effectLst/>
                <a:uLnTx/>
                <a:uFillTx/>
                <a:latin typeface="Arial" charset="0"/>
                <a:ea typeface="Arial" charset="0"/>
                <a:cs typeface="Arial" charset="0"/>
              </a:rPr>
              <a:t>ocios nuevos</a:t>
            </a:r>
          </a:p>
        </p:txBody>
      </p:sp>
      <p:sp>
        <p:nvSpPr>
          <p:cNvPr id="53" name="TextBox 52">
            <a:extLst>
              <a:ext uri="{FF2B5EF4-FFF2-40B4-BE49-F238E27FC236}">
                <a16:creationId xmlns:a16="http://schemas.microsoft.com/office/drawing/2014/main" id="{A28C63BB-5F4A-4DDF-9D66-7D7EDD1CC86B}"/>
              </a:ext>
            </a:extLst>
          </p:cNvPr>
          <p:cNvSpPr txBox="1"/>
          <p:nvPr/>
        </p:nvSpPr>
        <p:spPr>
          <a:xfrm>
            <a:off x="969516" y="6163020"/>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900" b="0" i="0" u="none" strike="noStrike" cap="none" normalizeH="0" baseline="0" noProof="0" dirty="0">
                <a:ln>
                  <a:noFill/>
                </a:ln>
                <a:solidFill>
                  <a:prstClr val="black"/>
                </a:solidFill>
                <a:effectLst/>
                <a:uLnTx/>
                <a:uFillTx/>
                <a:latin typeface="Calibri" panose="020F0502020204030204"/>
                <a:ea typeface="+mn-ea"/>
                <a:cs typeface="+mn-cs"/>
              </a:rPr>
              <a:t>Estos recursos se encuentran en </a:t>
            </a:r>
            <a:r>
              <a:rPr kumimoji="0" lang="es-ES" sz="1900" b="0" i="0" u="none" strike="noStrike" cap="none" normalizeH="0" baseline="0" noProof="0" dirty="0">
                <a:ln>
                  <a:noFill/>
                </a:ln>
                <a:solidFill>
                  <a:prstClr val="black"/>
                </a:solidFill>
                <a:effectLst/>
                <a:uLnTx/>
                <a:uFillTx/>
                <a:latin typeface="Calibri" panose="020F0502020204030204"/>
                <a:ea typeface="+mn-ea"/>
                <a:cs typeface="+mn-cs"/>
                <a:hlinkClick r:id="rId3"/>
              </a:rPr>
              <a:t>http://lionsclubs.org/membershipchair</a:t>
            </a:r>
            <a:r>
              <a:rPr kumimoji="0" lang="es-ES" sz="1900" b="0" i="0" u="none" strike="noStrike" cap="none" normalizeH="0" baseline="0" noProof="0" dirty="0">
                <a:ln>
                  <a:noFill/>
                </a:ln>
                <a:solidFill>
                  <a:prstClr val="black"/>
                </a:solidFill>
                <a:effectLst/>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7A7EA1FB-A0F0-002E-4B7B-3229DD0C6011}"/>
              </a:ext>
            </a:extLst>
          </p:cNvPr>
          <p:cNvPicPr>
            <a:picLocks noChangeAspect="1"/>
          </p:cNvPicPr>
          <p:nvPr/>
        </p:nvPicPr>
        <p:blipFill>
          <a:blip r:embed="rId4"/>
          <a:srcRect/>
          <a:stretch/>
        </p:blipFill>
        <p:spPr>
          <a:xfrm>
            <a:off x="10053000" y="599095"/>
            <a:ext cx="702199" cy="702199"/>
          </a:xfrm>
          <a:prstGeom prst="rect">
            <a:avLst/>
          </a:prstGeom>
        </p:spPr>
      </p:pic>
    </p:spTree>
    <p:extLst>
      <p:ext uri="{BB962C8B-B14F-4D97-AF65-F5344CB8AC3E}">
        <p14:creationId xmlns:p14="http://schemas.microsoft.com/office/powerpoint/2010/main" val="236819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Overlay">
            <a:extLst>
              <a:ext uri="{FF2B5EF4-FFF2-40B4-BE49-F238E27FC236}">
                <a16:creationId xmlns:a16="http://schemas.microsoft.com/office/drawing/2014/main" id="{6FA0D1F0-F215-19FE-88B5-0A87ABE5FA66}"/>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BD4446A9-7334-2CC3-281B-F74596C1A19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4000" u="none" strike="noStrike" cap="none" normalizeH="0" baseline="0" noProof="0" dirty="0">
                <a:ln>
                  <a:noFill/>
                </a:ln>
                <a:solidFill>
                  <a:schemeClr val="bg1"/>
                </a:solidFill>
                <a:effectLst/>
                <a:uLnTx/>
                <a:uFillTx/>
              </a:rPr>
              <a:t>Caja de herramientas del asesor de afiliación</a:t>
            </a:r>
          </a:p>
        </p:txBody>
      </p:sp>
      <p:sp>
        <p:nvSpPr>
          <p:cNvPr id="6" name="Rectangle 5">
            <a:extLst>
              <a:ext uri="{FF2B5EF4-FFF2-40B4-BE49-F238E27FC236}">
                <a16:creationId xmlns:a16="http://schemas.microsoft.com/office/drawing/2014/main" id="{FEC9D1DE-BA22-F26B-EEAE-F544AF6606B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Page Number - Blue">
            <a:extLst>
              <a:ext uri="{FF2B5EF4-FFF2-40B4-BE49-F238E27FC236}">
                <a16:creationId xmlns:a16="http://schemas.microsoft.com/office/drawing/2014/main" id="{E17CCE74-843F-644E-47EE-04A7656688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96483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1F10644C-7EA6-D111-AB0C-25886D4AE8D3}"/>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A0E551C7-6490-C99E-6B53-0FCCE3AA73A0}"/>
              </a:ext>
            </a:extLst>
          </p:cNvPr>
          <p:cNvSpPr txBox="1">
            <a:spLocks/>
          </p:cNvSpPr>
          <p:nvPr/>
        </p:nvSpPr>
        <p:spPr>
          <a:xfrm>
            <a:off x="728135" y="698501"/>
            <a:ext cx="8686801"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000" dirty="0">
                <a:solidFill>
                  <a:schemeClr val="bg1"/>
                </a:solidFill>
                <a:latin typeface="Arial" panose="020B0604020202020204" pitchFamily="34" charset="0"/>
                <a:cs typeface="Arial" panose="020B0604020202020204" pitchFamily="34" charset="0"/>
              </a:rPr>
              <a:t>Recursos clave del asesor de afiliación</a:t>
            </a:r>
          </a:p>
        </p:txBody>
      </p:sp>
      <p:sp>
        <p:nvSpPr>
          <p:cNvPr id="4" name="Body Copy 1">
            <a:extLst>
              <a:ext uri="{FF2B5EF4-FFF2-40B4-BE49-F238E27FC236}">
                <a16:creationId xmlns:a16="http://schemas.microsoft.com/office/drawing/2014/main" id="{6F4AAE22-0525-EDB0-366C-B8CE2ED353AF}"/>
              </a:ext>
            </a:extLst>
          </p:cNvPr>
          <p:cNvSpPr txBox="1">
            <a:spLocks/>
          </p:cNvSpPr>
          <p:nvPr/>
        </p:nvSpPr>
        <p:spPr>
          <a:xfrm>
            <a:off x="838200"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es-ES" sz="1600" dirty="0">
                <a:solidFill>
                  <a:schemeClr val="bg1"/>
                </a:solidFill>
                <a:ea typeface="Arial Hebrew Scholar" charset="-79"/>
              </a:rPr>
              <a:t>Le ayuda a entender el rol y las responsabilidades</a:t>
            </a:r>
          </a:p>
        </p:txBody>
      </p:sp>
      <p:pic>
        <p:nvPicPr>
          <p:cNvPr id="5" name="Picture 4">
            <a:extLst>
              <a:ext uri="{FF2B5EF4-FFF2-40B4-BE49-F238E27FC236}">
                <a16:creationId xmlns:a16="http://schemas.microsoft.com/office/drawing/2014/main" id="{8BA7A287-8774-5674-FC75-47BA5646105C}"/>
              </a:ext>
            </a:extLst>
          </p:cNvPr>
          <p:cNvPicPr>
            <a:picLocks noChangeAspect="1"/>
          </p:cNvPicPr>
          <p:nvPr/>
        </p:nvPicPr>
        <p:blipFill>
          <a:blip r:embed="rId3"/>
          <a:stretch>
            <a:fillRect/>
          </a:stretch>
        </p:blipFill>
        <p:spPr>
          <a:xfrm>
            <a:off x="838200" y="1458142"/>
            <a:ext cx="9161752" cy="2731681"/>
          </a:xfrm>
          <a:prstGeom prst="rect">
            <a:avLst/>
          </a:prstGeom>
        </p:spPr>
      </p:pic>
      <p:sp>
        <p:nvSpPr>
          <p:cNvPr id="6" name="Body Copy 1">
            <a:extLst>
              <a:ext uri="{FF2B5EF4-FFF2-40B4-BE49-F238E27FC236}">
                <a16:creationId xmlns:a16="http://schemas.microsoft.com/office/drawing/2014/main" id="{AA9DB498-26DE-426E-29D1-D3A9E002DDF9}"/>
              </a:ext>
            </a:extLst>
          </p:cNvPr>
          <p:cNvSpPr txBox="1">
            <a:spLocks/>
          </p:cNvSpPr>
          <p:nvPr/>
        </p:nvSpPr>
        <p:spPr>
          <a:xfrm>
            <a:off x="3939887"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es-ES" sz="1600" dirty="0">
                <a:solidFill>
                  <a:schemeClr val="bg1"/>
                </a:solidFill>
                <a:ea typeface="Arial Hebrew Scholar" charset="-79"/>
              </a:rPr>
              <a:t>Le ayuda a apoyar a los socios, tanto los actuales como los nuevos</a:t>
            </a:r>
          </a:p>
          <a:p>
            <a:pPr marL="342900" indent="-342900">
              <a:buFont typeface="Arial" panose="020B0604020202020204" pitchFamily="34" charset="0"/>
              <a:buChar char="•"/>
            </a:pPr>
            <a:r>
              <a:rPr lang="es-ES" sz="1600" dirty="0">
                <a:solidFill>
                  <a:schemeClr val="bg1"/>
                </a:solidFill>
                <a:ea typeface="Arial Hebrew Scholar" charset="-79"/>
              </a:rPr>
              <a:t>Garantiza que los socios tengan experiencias significativas, impactantes y gratificantes</a:t>
            </a:r>
          </a:p>
        </p:txBody>
      </p:sp>
      <p:sp>
        <p:nvSpPr>
          <p:cNvPr id="7" name="Body Copy 1">
            <a:extLst>
              <a:ext uri="{FF2B5EF4-FFF2-40B4-BE49-F238E27FC236}">
                <a16:creationId xmlns:a16="http://schemas.microsoft.com/office/drawing/2014/main" id="{595DF607-60CA-9D80-D695-41DD9FC4CDE5}"/>
              </a:ext>
            </a:extLst>
          </p:cNvPr>
          <p:cNvSpPr txBox="1">
            <a:spLocks/>
          </p:cNvSpPr>
          <p:nvPr/>
        </p:nvSpPr>
        <p:spPr>
          <a:xfrm>
            <a:off x="7041574" y="4315756"/>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es-ES" sz="1600" dirty="0">
                <a:solidFill>
                  <a:schemeClr val="bg1"/>
                </a:solidFill>
                <a:ea typeface="Arial Hebrew Scholar" charset="-79"/>
              </a:rPr>
              <a:t>Prepararse para dirigir: Preparado para el éxito</a:t>
            </a:r>
          </a:p>
          <a:p>
            <a:pPr marL="342900" indent="-342900">
              <a:buFont typeface="Arial" panose="020B0604020202020204" pitchFamily="34" charset="0"/>
              <a:buChar char="•"/>
            </a:pPr>
            <a:r>
              <a:rPr lang="es-ES" sz="1600" dirty="0">
                <a:solidFill>
                  <a:schemeClr val="bg1"/>
                </a:solidFill>
                <a:ea typeface="Arial Hebrew Scholar" charset="-79"/>
              </a:rPr>
              <a:t>Una lista de las herramientas y los recursos que garantizan el éxito del asesor de afiliación</a:t>
            </a:r>
          </a:p>
        </p:txBody>
      </p:sp>
      <p:sp>
        <p:nvSpPr>
          <p:cNvPr id="8" name="Rectangle 7">
            <a:extLst>
              <a:ext uri="{FF2B5EF4-FFF2-40B4-BE49-F238E27FC236}">
                <a16:creationId xmlns:a16="http://schemas.microsoft.com/office/drawing/2014/main" id="{EFFAC416-5D66-55EB-998C-AB6ACE69C84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E28AE902-6676-FFCE-6399-77E017C8698F}"/>
              </a:ext>
            </a:extLst>
          </p:cNvPr>
          <p:cNvPicPr>
            <a:picLocks noChangeAspect="1"/>
          </p:cNvPicPr>
          <p:nvPr/>
        </p:nvPicPr>
        <p:blipFill>
          <a:blip r:embed="rId4"/>
          <a:srcRect/>
          <a:stretch/>
        </p:blipFill>
        <p:spPr>
          <a:xfrm>
            <a:off x="616288" y="5698526"/>
            <a:ext cx="702199" cy="702199"/>
          </a:xfrm>
          <a:prstGeom prst="rect">
            <a:avLst/>
          </a:prstGeom>
        </p:spPr>
      </p:pic>
      <p:sp>
        <p:nvSpPr>
          <p:cNvPr id="10" name="Page Number - Blue">
            <a:extLst>
              <a:ext uri="{FF2B5EF4-FFF2-40B4-BE49-F238E27FC236}">
                <a16:creationId xmlns:a16="http://schemas.microsoft.com/office/drawing/2014/main" id="{FACA9420-8340-9BFA-9286-DC5B741BD6FC}"/>
              </a:ext>
            </a:extLst>
          </p:cNvPr>
          <p:cNvSpPr txBox="1">
            <a:spLocks noChangeArrowheads="1"/>
          </p:cNvSpPr>
          <p:nvPr/>
        </p:nvSpPr>
        <p:spPr bwMode="auto">
          <a:xfrm>
            <a:off x="11520226" y="640072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16260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C08E4802-5753-DB60-F6EA-3B1B32440F45}"/>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dirty="0">
                <a:ln>
                  <a:noFill/>
                </a:ln>
                <a:solidFill>
                  <a:prstClr val="white">
                    <a:alpha val="44000"/>
                  </a:prstClr>
                </a:solidFill>
                <a:effectLst/>
                <a:uLnTx/>
                <a:uFillTx/>
                <a:latin typeface="Calibri" panose="020F0502020204030204"/>
                <a:ea typeface="+mn-ea"/>
                <a:cs typeface="+mn-cs"/>
              </a:rPr>
              <a:t>aa</a:t>
            </a:r>
          </a:p>
        </p:txBody>
      </p:sp>
      <p:sp>
        <p:nvSpPr>
          <p:cNvPr id="16" name="Slice - Solid">
            <a:extLst>
              <a:ext uri="{FF2B5EF4-FFF2-40B4-BE49-F238E27FC236}">
                <a16:creationId xmlns:a16="http://schemas.microsoft.com/office/drawing/2014/main" id="{3B830920-B748-69EB-1CB5-EDDF24670B5F}"/>
              </a:ext>
            </a:extLst>
          </p:cNvPr>
          <p:cNvSpPr/>
          <p:nvPr/>
        </p:nvSpPr>
        <p:spPr>
          <a:xfrm rot="10800000">
            <a:off x="-1"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35BA38-08DA-94D8-3C95-639B561AAC7C}"/>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BB700"/>
              </a:solidFill>
              <a:effectLst/>
              <a:uLnTx/>
              <a:uFillTx/>
              <a:latin typeface="Arial" charset="0"/>
              <a:ea typeface="Arial" charset="0"/>
              <a:cs typeface="Arial" charset="0"/>
            </a:endParaRPr>
          </a:p>
        </p:txBody>
      </p:sp>
      <p:sp>
        <p:nvSpPr>
          <p:cNvPr id="24" name="Text Placeholder 18">
            <a:extLst>
              <a:ext uri="{FF2B5EF4-FFF2-40B4-BE49-F238E27FC236}">
                <a16:creationId xmlns:a16="http://schemas.microsoft.com/office/drawing/2014/main" id="{7EA192E5-616A-D4E5-8466-BA6F642F4F9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3000" u="none" strike="noStrike" cap="none" normalizeH="0" baseline="0" noProof="0" dirty="0">
                <a:ln>
                  <a:noFill/>
                </a:ln>
                <a:solidFill>
                  <a:srgbClr val="00338D"/>
                </a:solidFill>
                <a:effectLst/>
                <a:uLnTx/>
                <a:uFillTx/>
              </a:rPr>
              <a:t>Asesor de afiliación</a:t>
            </a:r>
          </a:p>
        </p:txBody>
      </p:sp>
      <p:sp>
        <p:nvSpPr>
          <p:cNvPr id="3" name="Text Placeholder 2">
            <a:extLst>
              <a:ext uri="{FF2B5EF4-FFF2-40B4-BE49-F238E27FC236}">
                <a16:creationId xmlns:a16="http://schemas.microsoft.com/office/drawing/2014/main" id="{F4A3E680-B976-A240-AC92-D9FDD9281336}"/>
              </a:ext>
            </a:extLst>
          </p:cNvPr>
          <p:cNvSpPr>
            <a:spLocks noGrp="1"/>
          </p:cNvSpPr>
          <p:nvPr>
            <p:ph type="body" sz="quarter" idx="13"/>
          </p:nvPr>
        </p:nvSpPr>
        <p:spPr>
          <a:xfrm>
            <a:off x="692937" y="1301294"/>
            <a:ext cx="9941196" cy="529677"/>
          </a:xfrm>
        </p:spPr>
        <p:txBody>
          <a:bodyPr/>
          <a:lstStyle/>
          <a:p>
            <a:r>
              <a:rPr lang="es-ES" sz="2300" b="1" dirty="0">
                <a:solidFill>
                  <a:schemeClr val="tx1"/>
                </a:solidFill>
              </a:rPr>
              <a:t>Utilizar y adaptar los recursos existentes a las necesidades del club</a:t>
            </a:r>
          </a:p>
        </p:txBody>
      </p:sp>
      <p:pic>
        <p:nvPicPr>
          <p:cNvPr id="13" name="Picture 12">
            <a:extLst>
              <a:ext uri="{FF2B5EF4-FFF2-40B4-BE49-F238E27FC236}">
                <a16:creationId xmlns:a16="http://schemas.microsoft.com/office/drawing/2014/main" id="{2C4E3EC7-50ED-4F99-AF5F-8D0942E5EB21}"/>
              </a:ext>
            </a:extLst>
          </p:cNvPr>
          <p:cNvPicPr>
            <a:picLocks noChangeAspect="1"/>
          </p:cNvPicPr>
          <p:nvPr/>
        </p:nvPicPr>
        <p:blipFill rotWithShape="1">
          <a:blip r:embed="rId4"/>
          <a:srcRect b="85387"/>
          <a:stretch/>
        </p:blipFill>
        <p:spPr>
          <a:xfrm>
            <a:off x="692937" y="1879779"/>
            <a:ext cx="3232443" cy="529677"/>
          </a:xfrm>
          <a:prstGeom prst="rect">
            <a:avLst/>
          </a:prstGeom>
        </p:spPr>
      </p:pic>
      <p:pic>
        <p:nvPicPr>
          <p:cNvPr id="8" name="Picture 7">
            <a:extLst>
              <a:ext uri="{FF2B5EF4-FFF2-40B4-BE49-F238E27FC236}">
                <a16:creationId xmlns:a16="http://schemas.microsoft.com/office/drawing/2014/main" id="{BA0AB855-C870-457D-B45D-6EB26639EF07}"/>
              </a:ext>
            </a:extLst>
          </p:cNvPr>
          <p:cNvPicPr>
            <a:picLocks noChangeAspect="1"/>
          </p:cNvPicPr>
          <p:nvPr/>
        </p:nvPicPr>
        <p:blipFill rotWithShape="1">
          <a:blip r:embed="rId4"/>
          <a:srcRect t="19868"/>
          <a:stretch/>
        </p:blipFill>
        <p:spPr>
          <a:xfrm>
            <a:off x="685800" y="2501172"/>
            <a:ext cx="3232443" cy="2904553"/>
          </a:xfrm>
          <a:prstGeom prst="rect">
            <a:avLst/>
          </a:prstGeom>
        </p:spPr>
      </p:pic>
      <p:grpSp>
        <p:nvGrpSpPr>
          <p:cNvPr id="25" name="Group 24">
            <a:extLst>
              <a:ext uri="{FF2B5EF4-FFF2-40B4-BE49-F238E27FC236}">
                <a16:creationId xmlns:a16="http://schemas.microsoft.com/office/drawing/2014/main" id="{FA8CEB6E-03E5-2884-148A-9CB5E4D2BC06}"/>
              </a:ext>
            </a:extLst>
          </p:cNvPr>
          <p:cNvGrpSpPr/>
          <p:nvPr/>
        </p:nvGrpSpPr>
        <p:grpSpPr>
          <a:xfrm>
            <a:off x="4007585" y="1900399"/>
            <a:ext cx="2906316" cy="1179258"/>
            <a:chOff x="692937" y="5390402"/>
            <a:chExt cx="2906316" cy="1179258"/>
          </a:xfrm>
        </p:grpSpPr>
        <p:pic>
          <p:nvPicPr>
            <p:cNvPr id="14" name="Picture 13">
              <a:extLst>
                <a:ext uri="{FF2B5EF4-FFF2-40B4-BE49-F238E27FC236}">
                  <a16:creationId xmlns:a16="http://schemas.microsoft.com/office/drawing/2014/main" id="{149902C3-9A9C-4BA3-B89E-DB02EE88912F}"/>
                </a:ext>
              </a:extLst>
            </p:cNvPr>
            <p:cNvPicPr>
              <a:picLocks noChangeAspect="1"/>
            </p:cNvPicPr>
            <p:nvPr/>
          </p:nvPicPr>
          <p:blipFill rotWithShape="1">
            <a:blip r:embed="rId5"/>
            <a:srcRect b="69132"/>
            <a:stretch/>
          </p:blipFill>
          <p:spPr>
            <a:xfrm>
              <a:off x="692937" y="5390402"/>
              <a:ext cx="2906316" cy="494307"/>
            </a:xfrm>
            <a:prstGeom prst="rect">
              <a:avLst/>
            </a:prstGeom>
          </p:spPr>
        </p:pic>
        <p:pic>
          <p:nvPicPr>
            <p:cNvPr id="9" name="Picture 8">
              <a:extLst>
                <a:ext uri="{FF2B5EF4-FFF2-40B4-BE49-F238E27FC236}">
                  <a16:creationId xmlns:a16="http://schemas.microsoft.com/office/drawing/2014/main" id="{AD652E37-828E-424C-B60E-F8DA2E7538F0}"/>
                </a:ext>
              </a:extLst>
            </p:cNvPr>
            <p:cNvPicPr>
              <a:picLocks noChangeAspect="1"/>
            </p:cNvPicPr>
            <p:nvPr/>
          </p:nvPicPr>
          <p:blipFill rotWithShape="1">
            <a:blip r:embed="rId5"/>
            <a:srcRect t="40446" b="20494"/>
            <a:stretch/>
          </p:blipFill>
          <p:spPr>
            <a:xfrm>
              <a:off x="692937" y="5944169"/>
              <a:ext cx="2906316" cy="625491"/>
            </a:xfrm>
            <a:prstGeom prst="rect">
              <a:avLst/>
            </a:prstGeom>
          </p:spPr>
        </p:pic>
      </p:grpSp>
      <p:grpSp>
        <p:nvGrpSpPr>
          <p:cNvPr id="7" name="Group 6">
            <a:extLst>
              <a:ext uri="{FF2B5EF4-FFF2-40B4-BE49-F238E27FC236}">
                <a16:creationId xmlns:a16="http://schemas.microsoft.com/office/drawing/2014/main" id="{8AE8AE7C-0C9A-A569-C328-065E907B67A6}"/>
              </a:ext>
            </a:extLst>
          </p:cNvPr>
          <p:cNvGrpSpPr/>
          <p:nvPr/>
        </p:nvGrpSpPr>
        <p:grpSpPr>
          <a:xfrm>
            <a:off x="4007585" y="3427139"/>
            <a:ext cx="2826374" cy="1853803"/>
            <a:chOff x="4180288" y="1842918"/>
            <a:chExt cx="2826374" cy="1853803"/>
          </a:xfrm>
        </p:grpSpPr>
        <p:pic>
          <p:nvPicPr>
            <p:cNvPr id="15" name="Picture 14">
              <a:extLst>
                <a:ext uri="{FF2B5EF4-FFF2-40B4-BE49-F238E27FC236}">
                  <a16:creationId xmlns:a16="http://schemas.microsoft.com/office/drawing/2014/main" id="{00FCA9DB-3E7D-4028-90E9-2ECBCA6E5C52}"/>
                </a:ext>
              </a:extLst>
            </p:cNvPr>
            <p:cNvPicPr>
              <a:picLocks noChangeAspect="1"/>
            </p:cNvPicPr>
            <p:nvPr/>
          </p:nvPicPr>
          <p:blipFill rotWithShape="1">
            <a:blip r:embed="rId6"/>
            <a:srcRect b="71573"/>
            <a:stretch/>
          </p:blipFill>
          <p:spPr>
            <a:xfrm>
              <a:off x="4180288" y="1842918"/>
              <a:ext cx="2826374" cy="580193"/>
            </a:xfrm>
            <a:prstGeom prst="rect">
              <a:avLst/>
            </a:prstGeom>
          </p:spPr>
        </p:pic>
        <p:pic>
          <p:nvPicPr>
            <p:cNvPr id="10" name="Picture 9">
              <a:extLst>
                <a:ext uri="{FF2B5EF4-FFF2-40B4-BE49-F238E27FC236}">
                  <a16:creationId xmlns:a16="http://schemas.microsoft.com/office/drawing/2014/main" id="{94F00C55-B214-44C7-BF70-72691B3DC9EA}"/>
                </a:ext>
              </a:extLst>
            </p:cNvPr>
            <p:cNvPicPr>
              <a:picLocks noChangeAspect="1"/>
            </p:cNvPicPr>
            <p:nvPr/>
          </p:nvPicPr>
          <p:blipFill rotWithShape="1">
            <a:blip r:embed="rId6"/>
            <a:srcRect t="36233"/>
            <a:stretch/>
          </p:blipFill>
          <p:spPr>
            <a:xfrm>
              <a:off x="4183124" y="2482571"/>
              <a:ext cx="2636761" cy="1214150"/>
            </a:xfrm>
            <a:prstGeom prst="rect">
              <a:avLst/>
            </a:prstGeom>
          </p:spPr>
        </p:pic>
      </p:grpSp>
      <p:grpSp>
        <p:nvGrpSpPr>
          <p:cNvPr id="6" name="Group 5">
            <a:extLst>
              <a:ext uri="{FF2B5EF4-FFF2-40B4-BE49-F238E27FC236}">
                <a16:creationId xmlns:a16="http://schemas.microsoft.com/office/drawing/2014/main" id="{1E1DE119-E3D8-B5EF-0A1B-62D5ECF5C242}"/>
              </a:ext>
            </a:extLst>
          </p:cNvPr>
          <p:cNvGrpSpPr/>
          <p:nvPr/>
        </p:nvGrpSpPr>
        <p:grpSpPr>
          <a:xfrm>
            <a:off x="7024691" y="1915115"/>
            <a:ext cx="3234191" cy="1963898"/>
            <a:chOff x="12863647" y="4276076"/>
            <a:chExt cx="3234191" cy="1963898"/>
          </a:xfrm>
        </p:grpSpPr>
        <p:pic>
          <p:nvPicPr>
            <p:cNvPr id="18" name="Picture 17">
              <a:extLst>
                <a:ext uri="{FF2B5EF4-FFF2-40B4-BE49-F238E27FC236}">
                  <a16:creationId xmlns:a16="http://schemas.microsoft.com/office/drawing/2014/main" id="{2CBDE8BD-C61B-4B20-A404-1396BAEC0941}"/>
                </a:ext>
              </a:extLst>
            </p:cNvPr>
            <p:cNvPicPr>
              <a:picLocks noChangeAspect="1"/>
            </p:cNvPicPr>
            <p:nvPr/>
          </p:nvPicPr>
          <p:blipFill rotWithShape="1">
            <a:blip r:embed="rId7"/>
            <a:srcRect t="1720" r="43861" b="74472"/>
            <a:stretch/>
          </p:blipFill>
          <p:spPr>
            <a:xfrm>
              <a:off x="12884937" y="4276076"/>
              <a:ext cx="1767127" cy="505215"/>
            </a:xfrm>
            <a:prstGeom prst="rect">
              <a:avLst/>
            </a:prstGeom>
          </p:spPr>
        </p:pic>
        <p:pic>
          <p:nvPicPr>
            <p:cNvPr id="11" name="Picture 10">
              <a:extLst>
                <a:ext uri="{FF2B5EF4-FFF2-40B4-BE49-F238E27FC236}">
                  <a16:creationId xmlns:a16="http://schemas.microsoft.com/office/drawing/2014/main" id="{5590C811-5059-44DF-B37C-79BA1CEF4844}"/>
                </a:ext>
              </a:extLst>
            </p:cNvPr>
            <p:cNvPicPr>
              <a:picLocks noChangeAspect="1"/>
            </p:cNvPicPr>
            <p:nvPr/>
          </p:nvPicPr>
          <p:blipFill rotWithShape="1">
            <a:blip r:embed="rId7"/>
            <a:srcRect t="32506" b="3086"/>
            <a:stretch/>
          </p:blipFill>
          <p:spPr>
            <a:xfrm>
              <a:off x="12863647" y="4835713"/>
              <a:ext cx="3234191" cy="1404261"/>
            </a:xfrm>
            <a:prstGeom prst="rect">
              <a:avLst/>
            </a:prstGeom>
          </p:spPr>
        </p:pic>
      </p:grpSp>
      <p:pic>
        <p:nvPicPr>
          <p:cNvPr id="26" name="Picture 25">
            <a:extLst>
              <a:ext uri="{FF2B5EF4-FFF2-40B4-BE49-F238E27FC236}">
                <a16:creationId xmlns:a16="http://schemas.microsoft.com/office/drawing/2014/main" id="{881A80EA-D5CC-6654-0FEB-9BD0FD8158E9}"/>
              </a:ext>
            </a:extLst>
          </p:cNvPr>
          <p:cNvPicPr>
            <a:picLocks noChangeAspect="1"/>
          </p:cNvPicPr>
          <p:nvPr/>
        </p:nvPicPr>
        <p:blipFill>
          <a:blip r:embed="rId8"/>
          <a:srcRect/>
          <a:stretch/>
        </p:blipFill>
        <p:spPr>
          <a:xfrm>
            <a:off x="616288" y="5698526"/>
            <a:ext cx="702199" cy="702199"/>
          </a:xfrm>
          <a:prstGeom prst="rect">
            <a:avLst/>
          </a:prstGeom>
        </p:spPr>
      </p:pic>
      <p:sp>
        <p:nvSpPr>
          <p:cNvPr id="27" name="Page Number - Blue">
            <a:extLst>
              <a:ext uri="{FF2B5EF4-FFF2-40B4-BE49-F238E27FC236}">
                <a16:creationId xmlns:a16="http://schemas.microsoft.com/office/drawing/2014/main" id="{0436860A-4273-4637-3DEA-2FC2938E588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81118321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9979</TotalTime>
  <Words>1974</Words>
  <Application>Microsoft Office PowerPoint</Application>
  <PresentationFormat>Widescreen</PresentationFormat>
  <Paragraphs>156</Paragraphs>
  <Slides>16</Slides>
  <Notes>16</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Arial Hebrew Scholar</vt:lpstr>
      <vt:lpstr>Calibri</vt:lpstr>
      <vt:lpstr>Helvetica</vt:lpstr>
      <vt:lpstr>Helvetica Neue</vt:lpstr>
      <vt:lpstr>Open Sans</vt:lpstr>
      <vt:lpstr>Segoe UI</vt:lpstr>
      <vt:lpstr>Segoe UI Semibold</vt:lpstr>
      <vt:lpstr>MASTER SLIDE - BLANK</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Barsema, Cheryl</cp:lastModifiedBy>
  <cp:revision>265</cp:revision>
  <cp:lastPrinted>2019-06-19T16:24:35Z</cp:lastPrinted>
  <dcterms:created xsi:type="dcterms:W3CDTF">2018-11-12T16:45:52Z</dcterms:created>
  <dcterms:modified xsi:type="dcterms:W3CDTF">2022-07-12T15:10:58Z</dcterms:modified>
</cp:coreProperties>
</file>