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701" r:id="rId2"/>
  </p:sldMasterIdLst>
  <p:notesMasterIdLst>
    <p:notesMasterId r:id="rId6"/>
  </p:notesMasterIdLst>
  <p:sldIdLst>
    <p:sldId id="1329" r:id="rId3"/>
    <p:sldId id="1358" r:id="rId4"/>
    <p:sldId id="13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Hervey, Dan" initials="HD" lastIdx="2" clrIdx="1">
    <p:extLst>
      <p:ext uri="{19B8F6BF-5375-455C-9EA6-DF929625EA0E}">
        <p15:presenceInfo xmlns:p15="http://schemas.microsoft.com/office/powerpoint/2012/main" userId="S::dhervey@lionsclubs.org::3f259316-2ea9-4036-ace5-9fcd9ddeb733" providerId="AD"/>
      </p:ext>
    </p:extLst>
  </p:cmAuthor>
  <p:cmAuthor id="3" name="Mangiarulo, Dawn" initials="MD" lastIdx="1" clrIdx="2">
    <p:extLst>
      <p:ext uri="{19B8F6BF-5375-455C-9EA6-DF929625EA0E}">
        <p15:presenceInfo xmlns:p15="http://schemas.microsoft.com/office/powerpoint/2012/main" userId="S::DMangiarulo@lionsclubs.org::89f44224-a07c-4e0f-a7f0-3557693d8704" providerId="AD"/>
      </p:ext>
    </p:extLst>
  </p:cmAuthor>
  <p:cmAuthor id="4" name="Henkemeyer, George" initials="HG" lastIdx="1" clrIdx="3">
    <p:extLst>
      <p:ext uri="{19B8F6BF-5375-455C-9EA6-DF929625EA0E}">
        <p15:presenceInfo xmlns:p15="http://schemas.microsoft.com/office/powerpoint/2012/main" userId="S::ghenkemeyer@lionsclubs.org::45b4a7c8-ba8a-42f9-a73d-24c8149daf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C608"/>
    <a:srgbClr val="14294E"/>
    <a:srgbClr val="EBB700"/>
    <a:srgbClr val="F2F2F2"/>
    <a:srgbClr val="00338D"/>
    <a:srgbClr val="7A2582"/>
    <a:srgbClr val="55565A"/>
    <a:srgbClr val="9E3CBF"/>
    <a:srgbClr val="7A4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25" autoAdjust="0"/>
    <p:restoredTop sz="93837" autoAdjust="0"/>
  </p:normalViewPr>
  <p:slideViewPr>
    <p:cSldViewPr snapToGrid="0" snapToObjects="1">
      <p:cViewPr varScale="1">
        <p:scale>
          <a:sx n="67" d="100"/>
          <a:sy n="67" d="100"/>
        </p:scale>
        <p:origin x="1236" y="6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3" d="100"/>
        <a:sy n="113" d="100"/>
      </p:scale>
      <p:origin x="0" y="0"/>
    </p:cViewPr>
  </p:notesTextViewPr>
  <p:sorterViewPr>
    <p:cViewPr>
      <p:scale>
        <a:sx n="80" d="100"/>
        <a:sy n="80" d="100"/>
      </p:scale>
      <p:origin x="0" y="-3912"/>
    </p:cViewPr>
  </p:sorter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central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GLT,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expedientes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División de Desarrollo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tendencias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pedagógicas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las lagunas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Learn 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for Learn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¡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dos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Aquí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pudiera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Learn (a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izquierda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 Insights for Learn (a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(Lion Account)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Learn y a Insights for Learn.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 del portal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entrada de Learn.   Nota: La imagen que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Leones que son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GLT de DM o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imagen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pudiera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Sección</a:t>
            </a:r>
            <a:r>
              <a:rPr lang="en-US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Centro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Leonístico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sea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conveniente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aparecen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botón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abrirá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tablero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Centro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Leonístico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aparecerán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Como socio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encuentran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Centro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Leonístico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Desarrollo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Hablar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preparar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dirigentes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club y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Los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Centro de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Leonístico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idiomas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oficiales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LCI.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ofreciendo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estatutaria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acceder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solicitud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actual.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 final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que 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GLT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 lo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que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ofrecen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 solo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aparecen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principal).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disponible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barra superior de  “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locales”.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mosaico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abrirlo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DM o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sus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DM y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añadido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a Learn.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0" dirty="0"/>
              <a:t>La</a:t>
            </a:r>
            <a:r>
              <a:rPr lang="en-US" b="1" dirty="0"/>
              <a:t> </a:t>
            </a:r>
            <a:r>
              <a:rPr lang="en-US" b="1" dirty="0" err="1"/>
              <a:t>Sección</a:t>
            </a:r>
            <a:r>
              <a:rPr lang="en-US" b="1" dirty="0"/>
              <a:t> 4 solo </a:t>
            </a:r>
            <a:r>
              <a:rPr lang="en-US" b="0" dirty="0" err="1"/>
              <a:t>estará</a:t>
            </a:r>
            <a:r>
              <a:rPr lang="en-US" b="0" dirty="0"/>
              <a:t> visible para </a:t>
            </a:r>
            <a:r>
              <a:rPr lang="en-US" b="0" dirty="0" err="1"/>
              <a:t>los</a:t>
            </a:r>
            <a:r>
              <a:rPr lang="en-US" b="0" dirty="0"/>
              <a:t> </a:t>
            </a:r>
            <a:r>
              <a:rPr lang="en-US" b="0" dirty="0" err="1"/>
              <a:t>coordinadores</a:t>
            </a:r>
            <a:r>
              <a:rPr lang="en-US" b="0" dirty="0"/>
              <a:t> del GLT de DM y de </a:t>
            </a:r>
            <a:r>
              <a:rPr lang="en-US" b="0" dirty="0" err="1"/>
              <a:t>distrito</a:t>
            </a:r>
            <a:r>
              <a:rPr lang="en-US" b="0" dirty="0"/>
              <a:t>. Una de las </a:t>
            </a:r>
            <a:r>
              <a:rPr lang="en-US" b="0" dirty="0" err="1"/>
              <a:t>responsabilidades</a:t>
            </a:r>
            <a:r>
              <a:rPr lang="en-US" b="0" dirty="0"/>
              <a:t> </a:t>
            </a:r>
            <a:r>
              <a:rPr lang="en-US" b="0" dirty="0" err="1"/>
              <a:t>principales</a:t>
            </a:r>
            <a:r>
              <a:rPr lang="en-US" b="0" dirty="0"/>
              <a:t> de </a:t>
            </a:r>
            <a:r>
              <a:rPr lang="en-US" b="0" dirty="0" err="1"/>
              <a:t>los</a:t>
            </a:r>
            <a:r>
              <a:rPr lang="en-US" b="0" dirty="0"/>
              <a:t> </a:t>
            </a:r>
            <a:r>
              <a:rPr lang="en-US" b="0" dirty="0" err="1"/>
              <a:t>coordinadores</a:t>
            </a:r>
            <a:r>
              <a:rPr lang="en-US" b="0" dirty="0"/>
              <a:t> del GLT del </a:t>
            </a:r>
            <a:r>
              <a:rPr lang="en-US" b="0" dirty="0" err="1"/>
              <a:t>Equipo</a:t>
            </a:r>
            <a:r>
              <a:rPr lang="en-US" b="0" dirty="0"/>
              <a:t> Global de </a:t>
            </a:r>
            <a:r>
              <a:rPr lang="en-US" b="0" dirty="0" err="1"/>
              <a:t>Acción</a:t>
            </a:r>
            <a:r>
              <a:rPr lang="en-US" b="0" dirty="0"/>
              <a:t> es </a:t>
            </a:r>
            <a:r>
              <a:rPr lang="en-US" b="0" dirty="0" err="1"/>
              <a:t>desarrollar</a:t>
            </a:r>
            <a:r>
              <a:rPr lang="en-US" b="0" dirty="0"/>
              <a:t> y </a:t>
            </a:r>
            <a:r>
              <a:rPr lang="en-US" b="0" dirty="0" err="1"/>
              <a:t>ejecutar</a:t>
            </a:r>
            <a:r>
              <a:rPr lang="en-US" b="0" dirty="0"/>
              <a:t> </a:t>
            </a:r>
            <a:r>
              <a:rPr lang="en-US" b="0" dirty="0" err="1"/>
              <a:t>los</a:t>
            </a:r>
            <a:r>
              <a:rPr lang="en-US" b="0" dirty="0"/>
              <a:t> planes de </a:t>
            </a:r>
            <a:r>
              <a:rPr lang="en-US" b="0" dirty="0" err="1"/>
              <a:t>desarrollo</a:t>
            </a:r>
            <a:r>
              <a:rPr lang="en-US" b="0" dirty="0"/>
              <a:t> de </a:t>
            </a:r>
            <a:r>
              <a:rPr lang="en-US" b="0" dirty="0" err="1"/>
              <a:t>liderato</a:t>
            </a:r>
            <a:r>
              <a:rPr lang="en-US" b="0" dirty="0"/>
              <a:t> y </a:t>
            </a:r>
            <a:r>
              <a:rPr lang="en-US" b="0" dirty="0" err="1"/>
              <a:t>reportar</a:t>
            </a:r>
            <a:r>
              <a:rPr lang="en-US" b="0" dirty="0"/>
              <a:t> las </a:t>
            </a:r>
            <a:r>
              <a:rPr lang="en-US" b="0" dirty="0" err="1"/>
              <a:t>capacitaciones</a:t>
            </a:r>
            <a:r>
              <a:rPr lang="en-US" b="0" dirty="0"/>
              <a:t> locales.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fácil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añadir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Learn. Los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GLT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monitorear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locales.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sitio web de lionsclubs.org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añadir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sección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final,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letrero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superior de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entrada.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 Learning Record (mi record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disponible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Leones. Por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TODOS LOS LEONES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récord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incluirá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Centro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Leonístico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locales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GLT.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credenciales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Leones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instructores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cargos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distrito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DM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distrito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incluyendo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GLT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tendrán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Learn y 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contienen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realizados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Centro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Leonístico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credenciales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graduados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Leones instructors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Sin embargo,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 se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lanzó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2020,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históricos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locales no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Leones las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continuar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creciendo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adquirir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habilidades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liderato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38A34-01B5-8B47-8788-985DCB17BF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5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1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94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6337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74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5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2750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18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31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62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9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4010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64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66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23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59927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06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53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2240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2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-1143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9936126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  <a:latin typeface="HelveticaNeueLT Std" panose="020B0604020202020204" pitchFamily="34" charset="0"/>
              </a:rPr>
              <a:t>La </a:t>
            </a:r>
            <a:r>
              <a:rPr lang="en-US" kern="0" dirty="0" err="1">
                <a:solidFill>
                  <a:srgbClr val="00338D"/>
                </a:solidFill>
                <a:latin typeface="HelveticaNeueLT Std" panose="020B0604020202020204" pitchFamily="34" charset="0"/>
              </a:rPr>
              <a:t>familia</a:t>
            </a:r>
            <a:r>
              <a:rPr lang="en-US" kern="0" dirty="0">
                <a:solidFill>
                  <a:srgbClr val="00338D"/>
                </a:solidFill>
                <a:latin typeface="HelveticaNeueLT Std" panose="020B0604020202020204" pitchFamily="34" charset="0"/>
              </a:rPr>
              <a:t> Learn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187CD-85F3-D745-8231-485573E1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824" y="228242"/>
            <a:ext cx="1224524" cy="115601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373408-6BA2-4112-9477-520D268D8C27}"/>
              </a:ext>
            </a:extLst>
          </p:cNvPr>
          <p:cNvSpPr/>
          <p:nvPr/>
        </p:nvSpPr>
        <p:spPr>
          <a:xfrm>
            <a:off x="1260540" y="1647115"/>
            <a:ext cx="3479800" cy="4450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Learn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34184E6-BFD0-428E-B70F-288EADFF2241}"/>
              </a:ext>
            </a:extLst>
          </p:cNvPr>
          <p:cNvSpPr/>
          <p:nvPr/>
        </p:nvSpPr>
        <p:spPr>
          <a:xfrm>
            <a:off x="7311190" y="1646951"/>
            <a:ext cx="3479800" cy="4450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Insights for Learn</a:t>
            </a:r>
          </a:p>
        </p:txBody>
      </p:sp>
      <p:pic>
        <p:nvPicPr>
          <p:cNvPr id="14" name="Snagit_SNG84A">
            <a:extLst>
              <a:ext uri="{FF2B5EF4-FFF2-40B4-BE49-F238E27FC236}">
                <a16:creationId xmlns:a16="http://schemas.microsoft.com/office/drawing/2014/main" id="{D2BB6D67-3660-4543-952B-AC4E0A6D5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443" y="2302459"/>
            <a:ext cx="6001294" cy="359383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7D127F-B59B-4EFD-B8A3-97BA7D3E0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56" y="2223369"/>
            <a:ext cx="5087807" cy="438912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596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6948" y="3445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-16948" y="29507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608265" y="257699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ea typeface="ヒラギノ角ゴ Pro W3" charset="0"/>
                <a:cs typeface="Arial" panose="020B0604020202020204" pitchFamily="34" charset="0"/>
              </a:rPr>
              <a:t>Learn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1187CD-85F3-D745-8231-485573E1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871" y="124172"/>
            <a:ext cx="871727" cy="82296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E46B2DD-87BA-434F-AC44-44A864DC74F6}"/>
              </a:ext>
            </a:extLst>
          </p:cNvPr>
          <p:cNvSpPr/>
          <p:nvPr/>
        </p:nvSpPr>
        <p:spPr>
          <a:xfrm>
            <a:off x="6140979" y="206771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832953-C354-4C81-8A58-A60F294D0E59}"/>
              </a:ext>
            </a:extLst>
          </p:cNvPr>
          <p:cNvSpPr/>
          <p:nvPr/>
        </p:nvSpPr>
        <p:spPr>
          <a:xfrm>
            <a:off x="7139549" y="179260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A7A1C1-02A0-40AE-90C6-EE07A3DBBB2D}"/>
              </a:ext>
            </a:extLst>
          </p:cNvPr>
          <p:cNvSpPr/>
          <p:nvPr/>
        </p:nvSpPr>
        <p:spPr>
          <a:xfrm>
            <a:off x="8019700" y="172078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E3DEE-62F8-4500-8FA4-099BCA5A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124" y="747889"/>
            <a:ext cx="6995735" cy="603504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374F1E1-3DF4-485F-B636-FCD91ACC5730}"/>
              </a:ext>
            </a:extLst>
          </p:cNvPr>
          <p:cNvSpPr/>
          <p:nvPr/>
        </p:nvSpPr>
        <p:spPr>
          <a:xfrm>
            <a:off x="3154584" y="2253431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E98DF4-046B-41E0-B51B-D2304C64FDB4}"/>
              </a:ext>
            </a:extLst>
          </p:cNvPr>
          <p:cNvSpPr/>
          <p:nvPr/>
        </p:nvSpPr>
        <p:spPr>
          <a:xfrm>
            <a:off x="3135481" y="3806703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8AB8AE-2AB8-4EE1-93D5-091390A75EAD}"/>
              </a:ext>
            </a:extLst>
          </p:cNvPr>
          <p:cNvSpPr/>
          <p:nvPr/>
        </p:nvSpPr>
        <p:spPr>
          <a:xfrm>
            <a:off x="3135480" y="5558890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524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27735" y="-2335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comparaciones entre los datos de instrucción del año fiscal pasado y de este año.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406670" y="353951"/>
            <a:ext cx="7078859" cy="65593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 - </a:t>
            </a:r>
            <a:r>
              <a:rPr kumimoji="0" lang="es-E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HelveticaNeueLT Std" panose="020B0604020202020204" pitchFamily="34" charset="0"/>
                <a:cs typeface="Arial" panose="020B0604020202020204" pitchFamily="34" charset="0"/>
              </a:rPr>
              <a:t>Learn</a:t>
            </a:r>
            <a:endParaRPr kumimoji="0" lang="es-ES" sz="6000" b="1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nagit_SNG827">
            <a:extLst>
              <a:ext uri="{FF2B5EF4-FFF2-40B4-BE49-F238E27FC236}">
                <a16:creationId xmlns:a16="http://schemas.microsoft.com/office/drawing/2014/main" id="{1C7287C3-9C32-4CF5-852B-7A09EFDA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8"/>
          <a:stretch/>
        </p:blipFill>
        <p:spPr>
          <a:xfrm>
            <a:off x="101046" y="1260627"/>
            <a:ext cx="9781355" cy="4739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421C624-1C13-4F8C-8D2C-142A2A3F22F6}"/>
              </a:ext>
            </a:extLst>
          </p:cNvPr>
          <p:cNvSpPr/>
          <p:nvPr/>
        </p:nvSpPr>
        <p:spPr>
          <a:xfrm>
            <a:off x="5191127" y="3548194"/>
            <a:ext cx="652129" cy="51976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9A7146-8F8C-4A90-BBE4-235F2B0FE1E2}"/>
              </a:ext>
            </a:extLst>
          </p:cNvPr>
          <p:cNvSpPr/>
          <p:nvPr/>
        </p:nvSpPr>
        <p:spPr>
          <a:xfrm>
            <a:off x="263804" y="1372798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692425-1095-4A85-A7D1-40CDB2E57EFE}"/>
              </a:ext>
            </a:extLst>
          </p:cNvPr>
          <p:cNvSpPr/>
          <p:nvPr/>
        </p:nvSpPr>
        <p:spPr>
          <a:xfrm>
            <a:off x="224811" y="3997480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FDA484-A9F8-4223-903D-8D6FF438BFF4}"/>
              </a:ext>
            </a:extLst>
          </p:cNvPr>
          <p:cNvSpPr/>
          <p:nvPr/>
        </p:nvSpPr>
        <p:spPr>
          <a:xfrm>
            <a:off x="9218566" y="2054115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7DBB7C-9285-4A5F-9FD6-3FB502F582C0}"/>
              </a:ext>
            </a:extLst>
          </p:cNvPr>
          <p:cNvSpPr/>
          <p:nvPr/>
        </p:nvSpPr>
        <p:spPr>
          <a:xfrm>
            <a:off x="9196173" y="4393595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3DE36A-BA56-47C3-93E9-BBFFB1B89815}"/>
              </a:ext>
            </a:extLst>
          </p:cNvPr>
          <p:cNvSpPr/>
          <p:nvPr/>
        </p:nvSpPr>
        <p:spPr>
          <a:xfrm>
            <a:off x="224810" y="2162792"/>
            <a:ext cx="558495" cy="49329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3BCC5-9E39-43A9-B06D-E1FF63B8A22E}"/>
              </a:ext>
            </a:extLst>
          </p:cNvPr>
          <p:cNvSpPr txBox="1"/>
          <p:nvPr/>
        </p:nvSpPr>
        <p:spPr>
          <a:xfrm>
            <a:off x="7233424" y="23354"/>
            <a:ext cx="4881778" cy="11312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1313" marR="0" lvl="2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Resumen de las métricas clave de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año fiscal: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total de eventos educativos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 total de participantes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participantes únicos </a:t>
            </a:r>
          </a:p>
          <a:p>
            <a:pPr marL="18288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tasas de entrega de informes de los coordinadores de DM y de D del GLT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67224F-6C1D-47A3-BC8B-D449E1E99B5F}"/>
              </a:ext>
            </a:extLst>
          </p:cNvPr>
          <p:cNvSpPr/>
          <p:nvPr/>
        </p:nvSpPr>
        <p:spPr>
          <a:xfrm>
            <a:off x="7262317" y="64240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69886D-EF20-4548-A584-CA38B3C5F0DD}"/>
              </a:ext>
            </a:extLst>
          </p:cNvPr>
          <p:cNvSpPr txBox="1"/>
          <p:nvPr/>
        </p:nvSpPr>
        <p:spPr>
          <a:xfrm>
            <a:off x="9913705" y="1292470"/>
            <a:ext cx="2117391" cy="256518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 el número de participantes únicos año tras año.  </a:t>
            </a: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participantes únicos se calculan contando el número de socios exclusivo de los Leones que han realizado la capacitación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E6FE6-795F-4FD8-8BA3-61C9D0D0FF6C}"/>
              </a:ext>
            </a:extLst>
          </p:cNvPr>
          <p:cNvSpPr/>
          <p:nvPr/>
        </p:nvSpPr>
        <p:spPr>
          <a:xfrm>
            <a:off x="9968824" y="1372798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A5453-E41A-4EC4-88CC-D2DF9922E2C3}"/>
              </a:ext>
            </a:extLst>
          </p:cNvPr>
          <p:cNvSpPr txBox="1"/>
          <p:nvPr/>
        </p:nvSpPr>
        <p:spPr>
          <a:xfrm>
            <a:off x="9942259" y="3804179"/>
            <a:ext cx="2117391" cy="18697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 de coordinadores del GLT que han informado de que al menos una capacitación local se ha realizado en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7338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68723D-1D08-4E81-9217-C92475917BF1}"/>
              </a:ext>
            </a:extLst>
          </p:cNvPr>
          <p:cNvSpPr/>
          <p:nvPr/>
        </p:nvSpPr>
        <p:spPr>
          <a:xfrm>
            <a:off x="10009528" y="3874060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01883-6D94-4A09-BC1E-0206BBAF5423}"/>
              </a:ext>
            </a:extLst>
          </p:cNvPr>
          <p:cNvSpPr txBox="1"/>
          <p:nvPr/>
        </p:nvSpPr>
        <p:spPr>
          <a:xfrm>
            <a:off x="5409267" y="6016555"/>
            <a:ext cx="4522286" cy="6764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1313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Comparación entre los eventos de aprendizaje del año fiscal pasado y de este año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nivel local, en línea o en un instituto patrocinado por LCI.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52C3BD-9BA5-4364-A344-3AA6C1C7AB4C}"/>
              </a:ext>
            </a:extLst>
          </p:cNvPr>
          <p:cNvSpPr txBox="1"/>
          <p:nvPr/>
        </p:nvSpPr>
        <p:spPr>
          <a:xfrm>
            <a:off x="76799" y="6030312"/>
            <a:ext cx="514962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Filtrar datos globales hasta el nivel del club de acuerdo con la 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jerarqu’ia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LCI o del GAT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7563B9-FCFB-48FE-AEFB-6E5737086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480" y="5771964"/>
            <a:ext cx="1005840" cy="949569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E02F829-94AF-48B5-AD8E-45BCCC130EA0}"/>
              </a:ext>
            </a:extLst>
          </p:cNvPr>
          <p:cNvSpPr/>
          <p:nvPr/>
        </p:nvSpPr>
        <p:spPr>
          <a:xfrm>
            <a:off x="132350" y="6051784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3958A1-F171-4210-A462-660654690259}"/>
              </a:ext>
            </a:extLst>
          </p:cNvPr>
          <p:cNvSpPr/>
          <p:nvPr/>
        </p:nvSpPr>
        <p:spPr>
          <a:xfrm>
            <a:off x="5513882" y="6247828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EFADC5-8447-4F95-B1C6-969DAE7E03BF}"/>
              </a:ext>
            </a:extLst>
          </p:cNvPr>
          <p:cNvSpPr/>
          <p:nvPr/>
        </p:nvSpPr>
        <p:spPr>
          <a:xfrm>
            <a:off x="132350" y="6361073"/>
            <a:ext cx="274320" cy="27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8918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14162</TotalTime>
  <Words>1092</Words>
  <Application>Microsoft Office PowerPoint</Application>
  <PresentationFormat>Widescreen</PresentationFormat>
  <Paragraphs>66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Arial Hebrew Scholar</vt:lpstr>
      <vt:lpstr>Calibri</vt:lpstr>
      <vt:lpstr>Calibri Light</vt:lpstr>
      <vt:lpstr>Helvetica</vt:lpstr>
      <vt:lpstr>Helvetica Neue</vt:lpstr>
      <vt:lpstr>HelveticaNeueLT Std</vt:lpstr>
      <vt:lpstr>Segoe UI</vt:lpstr>
      <vt:lpstr>Segoe UI Semibold</vt:lpstr>
      <vt:lpstr>Office Theme</vt:lpstr>
      <vt:lpstr>Blue Page Number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Hervey, Dan</dc:creator>
  <cp:lastModifiedBy>Boehm, Brenda</cp:lastModifiedBy>
  <cp:revision>827</cp:revision>
  <dcterms:created xsi:type="dcterms:W3CDTF">2020-08-05T16:00:12Z</dcterms:created>
  <dcterms:modified xsi:type="dcterms:W3CDTF">2022-06-14T19:37:33Z</dcterms:modified>
</cp:coreProperties>
</file>