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701" r:id="rId2"/>
  </p:sldMasterIdLst>
  <p:notesMasterIdLst>
    <p:notesMasterId r:id="rId6"/>
  </p:notesMasterIdLst>
  <p:sldIdLst>
    <p:sldId id="1329" r:id="rId3"/>
    <p:sldId id="1358" r:id="rId4"/>
    <p:sldId id="134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s, Andrea" initials="BA" lastIdx="21" clrIdx="0">
    <p:extLst>
      <p:ext uri="{19B8F6BF-5375-455C-9EA6-DF929625EA0E}">
        <p15:presenceInfo xmlns:p15="http://schemas.microsoft.com/office/powerpoint/2012/main" userId="S::aburns@lionsclubs.org::a9d9e45e-56e8-4c87-b4e0-b1ceb4907a9a" providerId="AD"/>
      </p:ext>
    </p:extLst>
  </p:cmAuthor>
  <p:cmAuthor id="2" name="Hervey, Dan" initials="HD" lastIdx="2" clrIdx="1">
    <p:extLst>
      <p:ext uri="{19B8F6BF-5375-455C-9EA6-DF929625EA0E}">
        <p15:presenceInfo xmlns:p15="http://schemas.microsoft.com/office/powerpoint/2012/main" userId="S::dhervey@lionsclubs.org::3f259316-2ea9-4036-ace5-9fcd9ddeb733" providerId="AD"/>
      </p:ext>
    </p:extLst>
  </p:cmAuthor>
  <p:cmAuthor id="3" name="Mangiarulo, Dawn" initials="MD" lastIdx="1" clrIdx="2">
    <p:extLst>
      <p:ext uri="{19B8F6BF-5375-455C-9EA6-DF929625EA0E}">
        <p15:presenceInfo xmlns:p15="http://schemas.microsoft.com/office/powerpoint/2012/main" userId="S::DMangiarulo@lionsclubs.org::89f44224-a07c-4e0f-a7f0-3557693d8704" providerId="AD"/>
      </p:ext>
    </p:extLst>
  </p:cmAuthor>
  <p:cmAuthor id="4" name="Henkemeyer, George" initials="HG" lastIdx="1" clrIdx="3">
    <p:extLst>
      <p:ext uri="{19B8F6BF-5375-455C-9EA6-DF929625EA0E}">
        <p15:presenceInfo xmlns:p15="http://schemas.microsoft.com/office/powerpoint/2012/main" userId="S::ghenkemeyer@lionsclubs.org::45b4a7c8-ba8a-42f9-a73d-24c8149daf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C608"/>
    <a:srgbClr val="14294E"/>
    <a:srgbClr val="EBB700"/>
    <a:srgbClr val="F2F2F2"/>
    <a:srgbClr val="00338D"/>
    <a:srgbClr val="7A2582"/>
    <a:srgbClr val="55565A"/>
    <a:srgbClr val="9E3CBF"/>
    <a:srgbClr val="7A4B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5" autoAdjust="0"/>
    <p:restoredTop sz="40982" autoAdjust="0"/>
  </p:normalViewPr>
  <p:slideViewPr>
    <p:cSldViewPr snapToGrid="0" snapToObjects="1">
      <p:cViewPr varScale="1">
        <p:scale>
          <a:sx n="67" d="100"/>
          <a:sy n="67" d="100"/>
        </p:scale>
        <p:origin x="1236" y="72"/>
      </p:cViewPr>
      <p:guideLst>
        <p:guide orient="horz" pos="2184"/>
        <p:guide pos="3840"/>
      </p:guideLst>
    </p:cSldViewPr>
  </p:slideViewPr>
  <p:outlineViewPr>
    <p:cViewPr>
      <p:scale>
        <a:sx n="33" d="100"/>
        <a:sy n="33" d="100"/>
      </p:scale>
      <p:origin x="0" y="0"/>
    </p:cViewPr>
  </p:outlineViewPr>
  <p:notesTextViewPr>
    <p:cViewPr>
      <p:scale>
        <a:sx n="113" d="100"/>
        <a:sy n="113" d="100"/>
      </p:scale>
      <p:origin x="0" y="0"/>
    </p:cViewPr>
  </p:notesTextViewPr>
  <p:sorterViewPr>
    <p:cViewPr>
      <p:scale>
        <a:sx n="80" d="100"/>
        <a:sy n="80" d="100"/>
      </p:scale>
      <p:origin x="0" y="-3912"/>
    </p:cViewPr>
  </p:sorterViewPr>
  <p:notesViewPr>
    <p:cSldViewPr snapToGrid="0" snapToObjects="1">
      <p:cViewPr varScale="1">
        <p:scale>
          <a:sx n="51" d="100"/>
          <a:sy n="51" d="100"/>
        </p:scale>
        <p:origin x="29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5EC50FC-F9F0-994C-8ED5-9766C18DAC95}"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8A34-01B5-8B47-8788-985DCB17BFD7}" type="slidenum">
              <a:rPr lang="en-US" smtClean="0"/>
              <a:t>‹#›</a:t>
            </a:fld>
            <a:endParaRPr lang="en-US"/>
          </a:p>
        </p:txBody>
      </p:sp>
    </p:spTree>
    <p:extLst>
      <p:ext uri="{BB962C8B-B14F-4D97-AF65-F5344CB8AC3E}">
        <p14:creationId xmlns:p14="http://schemas.microsoft.com/office/powerpoint/2010/main" val="2963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建立Learn旨在提供領導發展和地方培訓的中央地點。除了給GLT協調員自動化的報告流程，還給學員提供了完整的學習紀錄。</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領導發展司將利用這些資訊來評估學習課綱，以及確定地方培訓的學習趨勢和空缺。</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Learn包括兩個部分，</a:t>
            </a:r>
            <a:r>
              <a:rPr lang="zh-TW" sz="1800" b="1">
                <a:latin typeface="Calibri" panose="020F0502020204030204" pitchFamily="34" charset="0"/>
                <a:ea typeface="PMingLiU" panose="020F0502020204030204" pitchFamily="34" charset="0"/>
                <a:cs typeface="Times New Roman" panose="02020603050405020304" pitchFamily="18" charset="0"/>
              </a:rPr>
              <a:t>Learn應用程式</a:t>
            </a:r>
            <a:r>
              <a:rPr lang="zh-TW" sz="1800">
                <a:latin typeface="Calibri" panose="020F0502020204030204" pitchFamily="34" charset="0"/>
                <a:ea typeface="PMingLiU" panose="020F0502020204030204" pitchFamily="34" charset="0"/>
                <a:cs typeface="Times New Roman" panose="02020603050405020304" pitchFamily="18" charset="0"/>
              </a:rPr>
              <a:t>和</a:t>
            </a:r>
            <a:r>
              <a:rPr lang="zh-TW" sz="1800" b="1">
                <a:latin typeface="Calibri" panose="020F0502020204030204" pitchFamily="34" charset="0"/>
                <a:ea typeface="PMingLiU" panose="020F0502020204030204" pitchFamily="34" charset="0"/>
                <a:cs typeface="Times New Roman" panose="02020603050405020304" pitchFamily="18" charset="0"/>
              </a:rPr>
              <a:t>Learn的洞察資料</a:t>
            </a:r>
            <a:r>
              <a:rPr lang="zh-TW" sz="1800">
                <a:latin typeface="Calibri" panose="020F0502020204030204" pitchFamily="34" charset="0"/>
                <a:ea typeface="PMingLiU" panose="020F0502020204030204" pitchFamily="34" charset="0"/>
                <a:cs typeface="Times New Roman" panose="02020603050405020304" pitchFamily="18" charset="0"/>
              </a:rPr>
              <a:t>。  讓我們了解一下這兩個部分！</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 </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以下是您第一次進入Learn應用程式(左側)和Learn的洞察資料(右側)可能會看到的內容。</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所有擁有獅子會帳戶的會員都能進入Learn和Learn的洞察資料。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291668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800">
                <a:latin typeface="Calibri" panose="020F0502020204030204" pitchFamily="34" charset="0"/>
                <a:ea typeface="PMingLiU" panose="020F0502020204030204" pitchFamily="34" charset="0"/>
                <a:cs typeface="Times New Roman" panose="02020603050405020304" pitchFamily="18" charset="0"/>
              </a:rPr>
              <a:t>當您在會員門戶選擇Learn之後，您將看到Learn的首頁。   註：展示的畫面將根據複合區或區GLT協調員獅友的頭銜而呈現。您的畫面可能會不同。</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zh-TW" sz="1800" b="1">
                <a:latin typeface="Calibri" panose="020F0502020204030204" pitchFamily="34" charset="0"/>
                <a:ea typeface="PMingLiU" panose="020F0502020204030204" pitchFamily="34" charset="0"/>
                <a:cs typeface="Times New Roman" panose="02020603050405020304" pitchFamily="18" charset="0"/>
              </a:rPr>
              <a:t>第一部分</a:t>
            </a:r>
            <a:r>
              <a:rPr lang="zh-TW" sz="1800">
                <a:latin typeface="Calibri" panose="020F0502020204030204" pitchFamily="34" charset="0"/>
                <a:ea typeface="PMingLiU" panose="020F0502020204030204" pitchFamily="34" charset="0"/>
                <a:cs typeface="Times New Roman" panose="02020603050405020304" pitchFamily="18" charset="0"/>
              </a:rPr>
              <a:t>將供您前往獅子會學習中心，其中您將能在您方便時，取得並完成線上課程。「前往」的按鈕將開啟一個新視窗，顯示您的獅子會學習中心儀表板。  若您有被指派的課程，這些課程將顯示於此頁面上。  身為會員，您能取得獅子會學習中心內的所有課程。課程包括新分會發展、公共演講、時間管理，以及幹部培訓課程，如比如分會幹部培訓及議會議長培訓。  獅子會學習中心提供所有LCI的官方語言。</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zh-TW" sz="1800" b="1">
                <a:latin typeface="Calibri" panose="020F0502020204030204" pitchFamily="34" charset="0"/>
                <a:ea typeface="PMingLiU" panose="020F0502020204030204" pitchFamily="34" charset="0"/>
                <a:cs typeface="Times New Roman" panose="02020603050405020304" pitchFamily="18" charset="0"/>
              </a:rPr>
              <a:t>第二部分</a:t>
            </a:r>
            <a:r>
              <a:rPr lang="zh-TW" sz="1800">
                <a:latin typeface="Calibri" panose="020F0502020204030204" pitchFamily="34" charset="0"/>
                <a:ea typeface="PMingLiU" panose="020F0502020204030204" pitchFamily="34" charset="0"/>
                <a:cs typeface="Times New Roman" panose="02020603050405020304" pitchFamily="18" charset="0"/>
              </a:rPr>
              <a:t>中，您將能看見所有在貴憲章區中提供的國際學院。有關學院的更多資訊，您可點選學院標題便可查看學院的細節以及如何前往最新的申請表。</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在頁面底部的</a:t>
            </a:r>
            <a:r>
              <a:rPr lang="zh-TW" sz="1800" b="1">
                <a:latin typeface="Calibri" panose="020F0502020204030204" pitchFamily="34" charset="0"/>
                <a:ea typeface="PMingLiU" panose="020F0502020204030204" pitchFamily="34" charset="0"/>
                <a:cs typeface="Times New Roman" panose="02020603050405020304" pitchFamily="18" charset="0"/>
              </a:rPr>
              <a:t>第三部分</a:t>
            </a:r>
            <a:r>
              <a:rPr lang="zh-TW" sz="1800">
                <a:latin typeface="Calibri" panose="020F0502020204030204" pitchFamily="34" charset="0"/>
                <a:ea typeface="PMingLiU" panose="020F0502020204030204" pitchFamily="34" charset="0"/>
                <a:cs typeface="Times New Roman" panose="02020603050405020304" pitchFamily="18" charset="0"/>
              </a:rPr>
              <a:t>將顯示任何由貴複合區或區GLT協調員所組織的地方學院和培訓。「前往」的按鈕將帶您至地方學院和培訓的頁面，其中您將能看見所有目前提供的地方學院和培訓(不只是顯示於主頁面中的幾項培訓而已)。  此資訊也可於頂端工具列的「地方學院和培訓」中取得。</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若您想要更多有關此頁面中任何地方學院和培訓的資訊，您可點選地方學院和培訓標題以開啟並了解更多，包括貴區複合區或區內有更多資訊的聯絡人之訊息。</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若該區域為空白，則表示貴複合區和區GLT協調員尚未將地方培訓加入Learn中。</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zh-TW"/>
              <a:t>只有GLT複合區和區協調員能看得見</a:t>
            </a:r>
            <a:r>
              <a:rPr lang="zh-TW" b="1"/>
              <a:t>第四部分</a:t>
            </a:r>
            <a:r>
              <a:rPr lang="zh-TW"/>
              <a:t>。</a:t>
            </a:r>
            <a:r>
              <a:rPr lang="zh-TW" sz="1800">
                <a:latin typeface="Calibri" panose="020F0502020204030204" pitchFamily="34" charset="0"/>
                <a:ea typeface="PMingLiU" panose="020F0502020204030204" pitchFamily="34" charset="0"/>
                <a:cs typeface="Times New Roman" panose="02020603050405020304" pitchFamily="18" charset="0"/>
              </a:rPr>
              <a:t>全球行動團隊GLT協調員的主要職責之一為發展和執行年度領導發展計劃及報告地方培訓。 </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新增、編輯和報告地方培訓可容易地在Learn內「管理培訓」的部分進行。GLT協調員有他們所需的所有工具來監控並報告地方培訓。</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位於lionsclubs.org網站的全球領導團隊工具箱內包含了協助GLT協調員新增、編輯和報告地方培訓的資源。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最後</a:t>
            </a:r>
            <a:r>
              <a:rPr lang="zh-TW" sz="1800" b="1">
                <a:latin typeface="Calibri" panose="020F0502020204030204" pitchFamily="34" charset="0"/>
                <a:ea typeface="PMingLiU" panose="020F0502020204030204" pitchFamily="34" charset="0"/>
                <a:cs typeface="Times New Roman" panose="02020603050405020304" pitchFamily="18" charset="0"/>
              </a:rPr>
              <a:t>第五部分</a:t>
            </a:r>
            <a:r>
              <a:rPr lang="zh-TW" sz="1800">
                <a:latin typeface="Calibri" panose="020F0502020204030204" pitchFamily="34" charset="0"/>
                <a:ea typeface="PMingLiU" panose="020F0502020204030204" pitchFamily="34" charset="0"/>
                <a:cs typeface="Times New Roman" panose="02020603050405020304" pitchFamily="18" charset="0"/>
              </a:rPr>
              <a:t> ─ 報告提供給所有會員。您可透過點選首頁頂端橫幅的「報告」來前往報告頁面。 </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目前，「我的學習紀錄」是唯一提供給所有獅友的報告。  頭一次，所有曾以學員或講師身分參加過領導發展培訓的獅友將能隨時查看其個人的學習歷史。您的學習紀錄將歷史資料，包括獅子會學習中心完成的課程、國際學院，以及由GLT協調員報告的地方學院和培訓。</a:t>
            </a:r>
            <a:r>
              <a:rPr lang="zh-TW" sz="1800">
                <a:highlight>
                  <a:srgbClr val="FFFF00"/>
                </a:highlight>
                <a:latin typeface="Calibri" panose="020F0502020204030204" pitchFamily="34" charset="0"/>
                <a:ea typeface="PMingLiU" panose="020F0502020204030204" pitchFamily="34" charset="0"/>
                <a:cs typeface="Times New Roman" panose="02020603050405020304" pitchFamily="18" charset="0"/>
              </a:rPr>
              <a:t>此外，講師認證，如FDI畢業生或獅子會認證講師狀態都包含在您的個人報告中。</a:t>
            </a:r>
          </a:p>
          <a:p>
            <a:pPr marL="0" marR="0">
              <a:lnSpc>
                <a:spcPct val="107000"/>
              </a:lnSpc>
              <a:spcBef>
                <a:spcPts val="0"/>
              </a:spcBef>
              <a:spcAft>
                <a:spcPts val="800"/>
              </a:spcAft>
            </a:pPr>
            <a:r>
              <a:rPr lang="zh-TW" sz="1800">
                <a:latin typeface="Calibri" panose="020F0502020204030204" pitchFamily="34" charset="0"/>
                <a:ea typeface="PMingLiU" panose="020F0502020204030204" pitchFamily="34" charset="0"/>
                <a:cs typeface="Times New Roman" panose="02020603050405020304" pitchFamily="18" charset="0"/>
              </a:rPr>
              <a:t>特定的複合區和區獅友領導者角色，如議會議長和總監，包括GLT協調員，將有權限取得學習培訓資料和學習培訓歷史報告，其中包含獅子會學習中心完成的課程、國際學院，以及地方學院和培訓，還有其區域內獅友的講師認證，如FDI畢業生或獅子會認證講師狀態。</a:t>
            </a:r>
            <a:r>
              <a:rPr lang="zh-TW" sz="1800">
                <a:highlight>
                  <a:srgbClr val="FFFF00"/>
                </a:highlight>
                <a:latin typeface="Calibri" panose="020F0502020204030204" pitchFamily="34" charset="0"/>
                <a:ea typeface="PMingLiU" panose="020F0502020204030204" pitchFamily="34" charset="0"/>
                <a:cs typeface="Times New Roman" panose="02020603050405020304" pitchFamily="18" charset="0"/>
              </a:rPr>
              <a:t>不過，由於Learn於2020年1月推出，故沒有地方培訓的歷史資料。</a:t>
            </a:r>
            <a:r>
              <a:rPr lang="zh-TW" sz="1800">
                <a:latin typeface="Calibri" panose="020F0502020204030204" pitchFamily="34" charset="0"/>
                <a:ea typeface="PMingLiU" panose="020F0502020204030204" pitchFamily="34" charset="0"/>
                <a:cs typeface="Times New Roman" panose="02020603050405020304" pitchFamily="18" charset="0"/>
              </a:rPr>
              <a:t>此資訊提供獅友繼續領導發展的工具，以及建立新領導機會的技能。</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237719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PMingLiU"/>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PMingLiU"/>
              <a:cs typeface="+mn-cs"/>
            </a:endParaRPr>
          </a:p>
        </p:txBody>
      </p:sp>
    </p:spTree>
    <p:extLst>
      <p:ext uri="{BB962C8B-B14F-4D97-AF65-F5344CB8AC3E}">
        <p14:creationId xmlns:p14="http://schemas.microsoft.com/office/powerpoint/2010/main" val="99145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21871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5809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79421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942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6337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138674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90065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275078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26581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4061311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62062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159209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2814010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20264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1870166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672023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1599272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772506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140538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02240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20369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89320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87979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35552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74936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84552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50361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6/14/2022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20945866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42654875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0" y="-11430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9936126"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rgbClr val="00338D"/>
                </a:solidFill>
                <a:latin typeface="HelveticaNeueLT Std" panose="020B0604020202020204" pitchFamily="34" charset="0"/>
                <a:ea typeface="PMingLiU"/>
              </a:rPr>
              <a:t>Learn(學習)家族</a:t>
            </a:r>
          </a:p>
        </p:txBody>
      </p:sp>
      <p:pic>
        <p:nvPicPr>
          <p:cNvPr id="10" name="Picture 9">
            <a:extLst>
              <a:ext uri="{FF2B5EF4-FFF2-40B4-BE49-F238E27FC236}">
                <a16:creationId xmlns:a16="http://schemas.microsoft.com/office/drawing/2014/main" id="{4E1187CD-85F3-D745-8231-485573E135E5}"/>
              </a:ext>
            </a:extLst>
          </p:cNvPr>
          <p:cNvPicPr>
            <a:picLocks noChangeAspect="1"/>
          </p:cNvPicPr>
          <p:nvPr/>
        </p:nvPicPr>
        <p:blipFill>
          <a:blip r:embed="rId3"/>
          <a:stretch>
            <a:fillRect/>
          </a:stretch>
        </p:blipFill>
        <p:spPr>
          <a:xfrm>
            <a:off x="10755824" y="228242"/>
            <a:ext cx="1224524" cy="1156019"/>
          </a:xfrm>
          <a:prstGeom prst="rect">
            <a:avLst/>
          </a:prstGeom>
        </p:spPr>
      </p:pic>
      <p:sp>
        <p:nvSpPr>
          <p:cNvPr id="2" name="Rectangle: Rounded Corners 1">
            <a:extLst>
              <a:ext uri="{FF2B5EF4-FFF2-40B4-BE49-F238E27FC236}">
                <a16:creationId xmlns:a16="http://schemas.microsoft.com/office/drawing/2014/main" id="{6A373408-6BA2-4112-9477-520D268D8C27}"/>
              </a:ext>
            </a:extLst>
          </p:cNvPr>
          <p:cNvSpPr/>
          <p:nvPr/>
        </p:nvSpPr>
        <p:spPr>
          <a:xfrm>
            <a:off x="1260540" y="1647115"/>
            <a:ext cx="3479800" cy="4450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sz="2800"/>
              <a:t>Learn（學習）</a:t>
            </a:r>
          </a:p>
        </p:txBody>
      </p:sp>
      <p:sp>
        <p:nvSpPr>
          <p:cNvPr id="13" name="Rectangle: Rounded Corners 12">
            <a:extLst>
              <a:ext uri="{FF2B5EF4-FFF2-40B4-BE49-F238E27FC236}">
                <a16:creationId xmlns:a16="http://schemas.microsoft.com/office/drawing/2014/main" id="{434184E6-BFD0-428E-B70F-288EADFF2241}"/>
              </a:ext>
            </a:extLst>
          </p:cNvPr>
          <p:cNvSpPr/>
          <p:nvPr/>
        </p:nvSpPr>
        <p:spPr>
          <a:xfrm>
            <a:off x="7311190" y="1646951"/>
            <a:ext cx="3479800" cy="44504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sz="2800"/>
              <a:t>Learn的洞察資料</a:t>
            </a:r>
          </a:p>
        </p:txBody>
      </p:sp>
      <p:pic>
        <p:nvPicPr>
          <p:cNvPr id="14" name="Snagit_SNG84A">
            <a:extLst>
              <a:ext uri="{FF2B5EF4-FFF2-40B4-BE49-F238E27FC236}">
                <a16:creationId xmlns:a16="http://schemas.microsoft.com/office/drawing/2014/main" id="{D2BB6D67-3660-4543-952B-AC4E0A6D55AC}"/>
              </a:ext>
            </a:extLst>
          </p:cNvPr>
          <p:cNvPicPr>
            <a:picLocks noChangeAspect="1"/>
          </p:cNvPicPr>
          <p:nvPr/>
        </p:nvPicPr>
        <p:blipFill>
          <a:blip r:embed="rId4"/>
          <a:stretch>
            <a:fillRect/>
          </a:stretch>
        </p:blipFill>
        <p:spPr>
          <a:xfrm>
            <a:off x="6050443" y="2302459"/>
            <a:ext cx="6001294" cy="359383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DD3FD29D-BD15-4BD3-9FB5-741EFABEC0E9}"/>
              </a:ext>
            </a:extLst>
          </p:cNvPr>
          <p:cNvPicPr>
            <a:picLocks noChangeAspect="1"/>
          </p:cNvPicPr>
          <p:nvPr/>
        </p:nvPicPr>
        <p:blipFill>
          <a:blip r:embed="rId5"/>
          <a:stretch>
            <a:fillRect/>
          </a:stretch>
        </p:blipFill>
        <p:spPr>
          <a:xfrm>
            <a:off x="477992" y="2354580"/>
            <a:ext cx="5094460" cy="4389120"/>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596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6948" y="-2324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1800" b="0" i="0" u="none" strike="noStrike" cap="none" normalizeH="0" baseline="0" noProof="0">
                <a:ln>
                  <a:noFill/>
                </a:ln>
                <a:solidFill>
                  <a:prstClr val="white">
                    <a:alpha val="44000"/>
                  </a:prstClr>
                </a:solidFill>
                <a:uLnTx/>
                <a:uFillTx/>
                <a:latin typeface="Calibri" panose="020F0502020204030204"/>
                <a:ea typeface="PMingLiU"/>
                <a:cs typeface="+mn-cs"/>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16948" y="295073"/>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B700"/>
              </a:solidFill>
              <a:effectLst/>
              <a:uLnTx/>
              <a:uFillTx/>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08265" y="257699"/>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zh-TW" sz="4000" b="1" i="0" u="none" strike="noStrike" cap="none" normalizeH="0" baseline="0" noProof="0">
                <a:ln>
                  <a:noFill/>
                </a:ln>
                <a:solidFill>
                  <a:srgbClr val="00338D"/>
                </a:solidFill>
                <a:uLnTx/>
                <a:uFillTx/>
                <a:latin typeface="HelveticaNeueLT Std" panose="020B0604020202020204" pitchFamily="34" charset="0"/>
                <a:ea typeface="PMingLiU" charset="0"/>
                <a:cs typeface="Arial" panose="020B0604020202020204" pitchFamily="34" charset="0"/>
              </a:rPr>
              <a:t>Learn</a:t>
            </a:r>
          </a:p>
        </p:txBody>
      </p:sp>
      <p:pic>
        <p:nvPicPr>
          <p:cNvPr id="10" name="Picture 9">
            <a:extLst>
              <a:ext uri="{FF2B5EF4-FFF2-40B4-BE49-F238E27FC236}">
                <a16:creationId xmlns:a16="http://schemas.microsoft.com/office/drawing/2014/main" id="{4E1187CD-85F3-D745-8231-485573E135E5}"/>
              </a:ext>
            </a:extLst>
          </p:cNvPr>
          <p:cNvPicPr>
            <a:picLocks noChangeAspect="1"/>
          </p:cNvPicPr>
          <p:nvPr/>
        </p:nvPicPr>
        <p:blipFill>
          <a:blip r:embed="rId3"/>
          <a:stretch>
            <a:fillRect/>
          </a:stretch>
        </p:blipFill>
        <p:spPr>
          <a:xfrm>
            <a:off x="11147871" y="124172"/>
            <a:ext cx="871727" cy="822960"/>
          </a:xfrm>
          <a:prstGeom prst="rect">
            <a:avLst/>
          </a:prstGeom>
        </p:spPr>
      </p:pic>
      <p:sp>
        <p:nvSpPr>
          <p:cNvPr id="12" name="Oval 11">
            <a:extLst>
              <a:ext uri="{FF2B5EF4-FFF2-40B4-BE49-F238E27FC236}">
                <a16:creationId xmlns:a16="http://schemas.microsoft.com/office/drawing/2014/main" id="{BE46B2DD-87BA-434F-AC44-44A864DC74F6}"/>
              </a:ext>
            </a:extLst>
          </p:cNvPr>
          <p:cNvSpPr/>
          <p:nvPr/>
        </p:nvSpPr>
        <p:spPr>
          <a:xfrm>
            <a:off x="5031310" y="172078"/>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t>3</a:t>
            </a:r>
          </a:p>
        </p:txBody>
      </p:sp>
      <p:sp>
        <p:nvSpPr>
          <p:cNvPr id="17" name="Oval 16">
            <a:extLst>
              <a:ext uri="{FF2B5EF4-FFF2-40B4-BE49-F238E27FC236}">
                <a16:creationId xmlns:a16="http://schemas.microsoft.com/office/drawing/2014/main" id="{AB832953-C354-4C81-8A58-A60F294D0E59}"/>
              </a:ext>
            </a:extLst>
          </p:cNvPr>
          <p:cNvSpPr/>
          <p:nvPr/>
        </p:nvSpPr>
        <p:spPr>
          <a:xfrm>
            <a:off x="5788583" y="190199"/>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t>4</a:t>
            </a:r>
          </a:p>
        </p:txBody>
      </p:sp>
      <p:sp>
        <p:nvSpPr>
          <p:cNvPr id="11" name="Oval 10">
            <a:extLst>
              <a:ext uri="{FF2B5EF4-FFF2-40B4-BE49-F238E27FC236}">
                <a16:creationId xmlns:a16="http://schemas.microsoft.com/office/drawing/2014/main" id="{ECA7A1C1-02A0-40AE-90C6-EE07A3DBBB2D}"/>
              </a:ext>
            </a:extLst>
          </p:cNvPr>
          <p:cNvSpPr/>
          <p:nvPr/>
        </p:nvSpPr>
        <p:spPr>
          <a:xfrm>
            <a:off x="6458177" y="177992"/>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t>5</a:t>
            </a:r>
          </a:p>
        </p:txBody>
      </p:sp>
      <p:pic>
        <p:nvPicPr>
          <p:cNvPr id="13" name="Picture 12">
            <a:extLst>
              <a:ext uri="{FF2B5EF4-FFF2-40B4-BE49-F238E27FC236}">
                <a16:creationId xmlns:a16="http://schemas.microsoft.com/office/drawing/2014/main" id="{2C447584-559D-441F-87A6-6302DE4A17BD}"/>
              </a:ext>
            </a:extLst>
          </p:cNvPr>
          <p:cNvPicPr>
            <a:picLocks noChangeAspect="1"/>
          </p:cNvPicPr>
          <p:nvPr/>
        </p:nvPicPr>
        <p:blipFill>
          <a:blip r:embed="rId4"/>
          <a:stretch>
            <a:fillRect/>
          </a:stretch>
        </p:blipFill>
        <p:spPr>
          <a:xfrm>
            <a:off x="2793795" y="747889"/>
            <a:ext cx="7004890" cy="6035040"/>
          </a:xfrm>
          <a:prstGeom prst="roundRect">
            <a:avLst>
              <a:gd name="adj" fmla="val 16667"/>
            </a:avLst>
          </a:prstGeom>
          <a:ln w="127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Oval 15">
            <a:extLst>
              <a:ext uri="{FF2B5EF4-FFF2-40B4-BE49-F238E27FC236}">
                <a16:creationId xmlns:a16="http://schemas.microsoft.com/office/drawing/2014/main" id="{6374F1E1-3DF4-485F-B636-FCD91ACC5730}"/>
              </a:ext>
            </a:extLst>
          </p:cNvPr>
          <p:cNvSpPr/>
          <p:nvPr/>
        </p:nvSpPr>
        <p:spPr>
          <a:xfrm>
            <a:off x="3713078" y="2398767"/>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t>1</a:t>
            </a:r>
          </a:p>
        </p:txBody>
      </p:sp>
      <p:sp>
        <p:nvSpPr>
          <p:cNvPr id="15" name="Oval 14">
            <a:extLst>
              <a:ext uri="{FF2B5EF4-FFF2-40B4-BE49-F238E27FC236}">
                <a16:creationId xmlns:a16="http://schemas.microsoft.com/office/drawing/2014/main" id="{BEE98DF4-046B-41E0-B51B-D2304C64FDB4}"/>
              </a:ext>
            </a:extLst>
          </p:cNvPr>
          <p:cNvSpPr/>
          <p:nvPr/>
        </p:nvSpPr>
        <p:spPr>
          <a:xfrm>
            <a:off x="3713079" y="3922843"/>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dirty="0"/>
              <a:t>2</a:t>
            </a:r>
          </a:p>
        </p:txBody>
      </p:sp>
      <p:sp>
        <p:nvSpPr>
          <p:cNvPr id="14" name="Oval 13">
            <a:extLst>
              <a:ext uri="{FF2B5EF4-FFF2-40B4-BE49-F238E27FC236}">
                <a16:creationId xmlns:a16="http://schemas.microsoft.com/office/drawing/2014/main" id="{E58AB8AE-2AB8-4EE1-93D5-091390A75EAD}"/>
              </a:ext>
            </a:extLst>
          </p:cNvPr>
          <p:cNvSpPr/>
          <p:nvPr/>
        </p:nvSpPr>
        <p:spPr>
          <a:xfrm>
            <a:off x="3713079" y="5863465"/>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t>3</a:t>
            </a:r>
          </a:p>
        </p:txBody>
      </p:sp>
    </p:spTree>
    <p:extLst>
      <p:ext uri="{BB962C8B-B14F-4D97-AF65-F5344CB8AC3E}">
        <p14:creationId xmlns:p14="http://schemas.microsoft.com/office/powerpoint/2010/main" val="356524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23939" y="-2668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1800" b="0" i="0" u="none" strike="noStrike" kern="1200" cap="none" spc="0" normalizeH="0" baseline="0" noProof="0">
                <a:ln>
                  <a:noFill/>
                </a:ln>
                <a:solidFill>
                  <a:prstClr val="white"/>
                </a:solidFill>
                <a:effectLst/>
                <a:uLnTx/>
                <a:uFillTx/>
                <a:latin typeface="Calibri" panose="020F0502020204030204" pitchFamily="34" charset="0"/>
                <a:ea typeface="PMingLiU" panose="020F0502020204030204" pitchFamily="34" charset="0"/>
                <a:cs typeface="Times New Roman" panose="02020603050405020304" pitchFamily="18" charset="0"/>
              </a:rPr>
              <a:t>上一財務年度於本財務年度的學習資料比較。</a:t>
            </a: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406670" y="353951"/>
            <a:ext cx="7078859" cy="65593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altLang="zh-TW" sz="5400" b="1" i="0" u="none" strike="noStrike" kern="1200" cap="none" spc="0" normalizeH="0" baseline="0" noProof="0" dirty="0">
                <a:ln>
                  <a:noFill/>
                </a:ln>
                <a:solidFill>
                  <a:srgbClr val="00338D"/>
                </a:solidFill>
                <a:effectLst/>
                <a:uLnTx/>
                <a:uFillTx/>
                <a:latin typeface="HelveticaNeueLT Std" panose="020B0604020202020204" pitchFamily="34" charset="0"/>
                <a:ea typeface="PMingLiU"/>
                <a:cs typeface="Arial" panose="020B0604020202020204" pitchFamily="34" charset="0"/>
              </a:rPr>
              <a:t>Insights - Learn(</a:t>
            </a:r>
            <a:r>
              <a:rPr kumimoji="0" lang="zh-TW" altLang="en-US" sz="5400" b="1" i="0" u="none" strike="noStrike" kern="1200" cap="none" spc="0" normalizeH="0" baseline="0" noProof="0" dirty="0">
                <a:ln>
                  <a:noFill/>
                </a:ln>
                <a:solidFill>
                  <a:srgbClr val="00338D"/>
                </a:solidFill>
                <a:effectLst/>
                <a:uLnTx/>
                <a:uFillTx/>
                <a:latin typeface="HelveticaNeueLT Std" panose="020B0604020202020204" pitchFamily="34" charset="0"/>
                <a:ea typeface="PMingLiU"/>
                <a:cs typeface="Arial" panose="020B0604020202020204" pitchFamily="34" charset="0"/>
              </a:rPr>
              <a:t>學習</a:t>
            </a:r>
            <a:r>
              <a:rPr kumimoji="0" lang="en-US" altLang="zh-TW" sz="5400" b="1" i="0" u="none" strike="noStrike" kern="1200" cap="none" spc="0" normalizeH="0" baseline="0" noProof="0" dirty="0">
                <a:ln>
                  <a:noFill/>
                </a:ln>
                <a:solidFill>
                  <a:srgbClr val="00338D"/>
                </a:solidFill>
                <a:effectLst/>
                <a:uLnTx/>
                <a:uFillTx/>
                <a:latin typeface="HelveticaNeueLT Std" panose="020B0604020202020204" pitchFamily="34" charset="0"/>
                <a:ea typeface="PMingLiU"/>
                <a:cs typeface="Arial" panose="020B0604020202020204" pitchFamily="34" charset="0"/>
              </a:rPr>
              <a:t>)</a:t>
            </a:r>
            <a:endParaRPr kumimoji="0" lang="zh-TW" altLang="en-US" sz="5400" b="1" i="0" u="none" strike="noStrike" kern="1200" cap="none" spc="0" normalizeH="0" baseline="0" noProof="0" dirty="0">
              <a:ln>
                <a:noFill/>
              </a:ln>
              <a:solidFill>
                <a:srgbClr val="00338D"/>
              </a:solidFill>
              <a:effectLst/>
              <a:uLnTx/>
              <a:uFillTx/>
              <a:latin typeface="HelveticaNeueLT Std" panose="020B0604020202020204" pitchFamily="34" charset="0"/>
              <a:ea typeface="PMingLiU"/>
              <a:cs typeface="Arial" panose="020B0604020202020204" pitchFamily="34" charset="0"/>
            </a:endParaRPr>
          </a:p>
        </p:txBody>
      </p:sp>
      <p:pic>
        <p:nvPicPr>
          <p:cNvPr id="7" name="Snagit_SNG827">
            <a:extLst>
              <a:ext uri="{FF2B5EF4-FFF2-40B4-BE49-F238E27FC236}">
                <a16:creationId xmlns:a16="http://schemas.microsoft.com/office/drawing/2014/main" id="{1C7287C3-9C32-4CF5-852B-7A09EFDA826B}"/>
              </a:ext>
            </a:extLst>
          </p:cNvPr>
          <p:cNvPicPr>
            <a:picLocks noChangeAspect="1"/>
          </p:cNvPicPr>
          <p:nvPr/>
        </p:nvPicPr>
        <p:blipFill rotWithShape="1">
          <a:blip r:embed="rId3"/>
          <a:srcRect r="2018"/>
          <a:stretch/>
        </p:blipFill>
        <p:spPr>
          <a:xfrm>
            <a:off x="101046" y="1260627"/>
            <a:ext cx="9781355" cy="4739014"/>
          </a:xfrm>
          <a:prstGeom prst="rect">
            <a:avLst/>
          </a:prstGeom>
          <a:ln>
            <a:solidFill>
              <a:schemeClr val="tx1"/>
            </a:solidFill>
          </a:ln>
        </p:spPr>
      </p:pic>
      <p:sp>
        <p:nvSpPr>
          <p:cNvPr id="12" name="Oval 11">
            <a:extLst>
              <a:ext uri="{FF2B5EF4-FFF2-40B4-BE49-F238E27FC236}">
                <a16:creationId xmlns:a16="http://schemas.microsoft.com/office/drawing/2014/main" id="{E421C624-1C13-4F8C-8D2C-142A2A3F22F6}"/>
              </a:ext>
            </a:extLst>
          </p:cNvPr>
          <p:cNvSpPr/>
          <p:nvPr/>
        </p:nvSpPr>
        <p:spPr>
          <a:xfrm>
            <a:off x="5191127" y="3548194"/>
            <a:ext cx="652129" cy="519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4</a:t>
            </a:r>
          </a:p>
        </p:txBody>
      </p:sp>
      <p:sp>
        <p:nvSpPr>
          <p:cNvPr id="19" name="Oval 18">
            <a:extLst>
              <a:ext uri="{FF2B5EF4-FFF2-40B4-BE49-F238E27FC236}">
                <a16:creationId xmlns:a16="http://schemas.microsoft.com/office/drawing/2014/main" id="{8D9A7146-8F8C-4A90-BBE4-235F2B0FE1E2}"/>
              </a:ext>
            </a:extLst>
          </p:cNvPr>
          <p:cNvSpPr/>
          <p:nvPr/>
        </p:nvSpPr>
        <p:spPr>
          <a:xfrm>
            <a:off x="263804" y="1372798"/>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1</a:t>
            </a:r>
          </a:p>
        </p:txBody>
      </p:sp>
      <p:sp>
        <p:nvSpPr>
          <p:cNvPr id="20" name="Oval 19">
            <a:extLst>
              <a:ext uri="{FF2B5EF4-FFF2-40B4-BE49-F238E27FC236}">
                <a16:creationId xmlns:a16="http://schemas.microsoft.com/office/drawing/2014/main" id="{0B692425-1095-4A85-A7D1-40CDB2E57EFE}"/>
              </a:ext>
            </a:extLst>
          </p:cNvPr>
          <p:cNvSpPr/>
          <p:nvPr/>
        </p:nvSpPr>
        <p:spPr>
          <a:xfrm>
            <a:off x="224811" y="3997480"/>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5</a:t>
            </a:r>
          </a:p>
        </p:txBody>
      </p:sp>
      <p:sp>
        <p:nvSpPr>
          <p:cNvPr id="21" name="Oval 20">
            <a:extLst>
              <a:ext uri="{FF2B5EF4-FFF2-40B4-BE49-F238E27FC236}">
                <a16:creationId xmlns:a16="http://schemas.microsoft.com/office/drawing/2014/main" id="{2DFDA484-A9F8-4223-903D-8D6FF438BFF4}"/>
              </a:ext>
            </a:extLst>
          </p:cNvPr>
          <p:cNvSpPr/>
          <p:nvPr/>
        </p:nvSpPr>
        <p:spPr>
          <a:xfrm>
            <a:off x="9218566" y="2054115"/>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2</a:t>
            </a:r>
          </a:p>
        </p:txBody>
      </p:sp>
      <p:sp>
        <p:nvSpPr>
          <p:cNvPr id="22" name="Oval 21">
            <a:extLst>
              <a:ext uri="{FF2B5EF4-FFF2-40B4-BE49-F238E27FC236}">
                <a16:creationId xmlns:a16="http://schemas.microsoft.com/office/drawing/2014/main" id="{D47DBB7C-9285-4A5F-9FD6-3FB502F582C0}"/>
              </a:ext>
            </a:extLst>
          </p:cNvPr>
          <p:cNvSpPr/>
          <p:nvPr/>
        </p:nvSpPr>
        <p:spPr>
          <a:xfrm>
            <a:off x="9196173" y="4393595"/>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3</a:t>
            </a:r>
          </a:p>
        </p:txBody>
      </p:sp>
      <p:sp>
        <p:nvSpPr>
          <p:cNvPr id="23" name="Oval 22">
            <a:extLst>
              <a:ext uri="{FF2B5EF4-FFF2-40B4-BE49-F238E27FC236}">
                <a16:creationId xmlns:a16="http://schemas.microsoft.com/office/drawing/2014/main" id="{5A3DE36A-BA56-47C3-93E9-BBFFB1B89815}"/>
              </a:ext>
            </a:extLst>
          </p:cNvPr>
          <p:cNvSpPr/>
          <p:nvPr/>
        </p:nvSpPr>
        <p:spPr>
          <a:xfrm>
            <a:off x="224810" y="2162792"/>
            <a:ext cx="558495" cy="49329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6</a:t>
            </a:r>
          </a:p>
        </p:txBody>
      </p:sp>
      <p:sp>
        <p:nvSpPr>
          <p:cNvPr id="2" name="TextBox 1">
            <a:extLst>
              <a:ext uri="{FF2B5EF4-FFF2-40B4-BE49-F238E27FC236}">
                <a16:creationId xmlns:a16="http://schemas.microsoft.com/office/drawing/2014/main" id="{2BA3BCC5-9E39-43A9-B06D-E1FF63B8A22E}"/>
              </a:ext>
            </a:extLst>
          </p:cNvPr>
          <p:cNvSpPr txBox="1"/>
          <p:nvPr/>
        </p:nvSpPr>
        <p:spPr>
          <a:xfrm>
            <a:off x="8498034" y="23354"/>
            <a:ext cx="3617168" cy="1131207"/>
          </a:xfrm>
          <a:prstGeom prst="rect">
            <a:avLst/>
          </a:prstGeom>
          <a:noFill/>
          <a:ln w="3175">
            <a:solidFill>
              <a:schemeClr val="tx1"/>
            </a:solidFill>
          </a:ln>
        </p:spPr>
        <p:txBody>
          <a:bodyPr wrap="square" rtlCol="0">
            <a:spAutoFit/>
          </a:bodyPr>
          <a:lstStyle/>
          <a:p>
            <a:pPr marL="341313" marR="0" lvl="2" indent="0" algn="l" defTabSz="914400" rtl="0" eaLnBrk="1" fontAlgn="auto" latinLnBrk="0" hangingPunct="1">
              <a:lnSpc>
                <a:spcPct val="107000"/>
              </a:lnSpc>
              <a:spcBef>
                <a:spcPts val="0"/>
              </a:spcBef>
              <a:spcAft>
                <a:spcPts val="80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關鍵財務年度 </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Learn</a:t>
            </a: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（學習）指標的概覽：</a:t>
            </a:r>
          </a:p>
          <a:p>
            <a:pPr marL="18288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學習活動總數</a:t>
            </a:r>
          </a:p>
          <a:p>
            <a:pPr marL="18288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參加者總數</a:t>
            </a:r>
          </a:p>
          <a:p>
            <a:pPr marL="18288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獨特參加者總數 </a:t>
            </a:r>
          </a:p>
          <a:p>
            <a:pPr marL="18288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複合區和區 </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GLT </a:t>
            </a: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協調員的報告率</a:t>
            </a:r>
          </a:p>
        </p:txBody>
      </p:sp>
      <p:sp>
        <p:nvSpPr>
          <p:cNvPr id="15" name="Oval 14">
            <a:extLst>
              <a:ext uri="{FF2B5EF4-FFF2-40B4-BE49-F238E27FC236}">
                <a16:creationId xmlns:a16="http://schemas.microsoft.com/office/drawing/2014/main" id="{AF67224F-6C1D-47A3-BC8B-D449E1E99B5F}"/>
              </a:ext>
            </a:extLst>
          </p:cNvPr>
          <p:cNvSpPr/>
          <p:nvPr/>
        </p:nvSpPr>
        <p:spPr>
          <a:xfrm>
            <a:off x="8586339" y="64240"/>
            <a:ext cx="274320"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1</a:t>
            </a:r>
          </a:p>
        </p:txBody>
      </p:sp>
      <p:sp>
        <p:nvSpPr>
          <p:cNvPr id="24" name="TextBox 23">
            <a:extLst>
              <a:ext uri="{FF2B5EF4-FFF2-40B4-BE49-F238E27FC236}">
                <a16:creationId xmlns:a16="http://schemas.microsoft.com/office/drawing/2014/main" id="{FF69886D-EF20-4548-A584-CA38B3C5F0DD}"/>
              </a:ext>
            </a:extLst>
          </p:cNvPr>
          <p:cNvSpPr txBox="1"/>
          <p:nvPr/>
        </p:nvSpPr>
        <p:spPr>
          <a:xfrm>
            <a:off x="9913705" y="1292470"/>
            <a:ext cx="2117391" cy="1774717"/>
          </a:xfrm>
          <a:prstGeom prst="rect">
            <a:avLst/>
          </a:prstGeom>
          <a:noFill/>
          <a:ln w="3175">
            <a:solidFill>
              <a:schemeClr val="tx1"/>
            </a:solidFill>
          </a:ln>
        </p:spPr>
        <p:txBody>
          <a:bodyPr wrap="square" rtlCol="0">
            <a:spAutoFit/>
          </a:bodyPr>
          <a:lstStyle/>
          <a:p>
            <a:pPr marL="287338"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7338"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凸顯逐年獨特參加者數量  </a:t>
            </a:r>
          </a:p>
          <a:p>
            <a:pPr marL="287338"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獨特參加者是透過計算完成培訓的獅子會員號碼的數量來計算的。</a:t>
            </a:r>
          </a:p>
          <a:p>
            <a:pPr marL="287338"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E5EE6FE6-795F-4FD8-8BA3-61C9D0D0FF6C}"/>
              </a:ext>
            </a:extLst>
          </p:cNvPr>
          <p:cNvSpPr/>
          <p:nvPr/>
        </p:nvSpPr>
        <p:spPr>
          <a:xfrm>
            <a:off x="9968824" y="1372798"/>
            <a:ext cx="274320"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2</a:t>
            </a:r>
          </a:p>
        </p:txBody>
      </p:sp>
      <p:sp>
        <p:nvSpPr>
          <p:cNvPr id="9" name="TextBox 8">
            <a:extLst>
              <a:ext uri="{FF2B5EF4-FFF2-40B4-BE49-F238E27FC236}">
                <a16:creationId xmlns:a16="http://schemas.microsoft.com/office/drawing/2014/main" id="{C06A5453-E41A-4EC4-88CC-D2DF9922E2C3}"/>
              </a:ext>
            </a:extLst>
          </p:cNvPr>
          <p:cNvSpPr txBox="1"/>
          <p:nvPr/>
        </p:nvSpPr>
        <p:spPr>
          <a:xfrm>
            <a:off x="9942259" y="3804179"/>
            <a:ext cx="2117391" cy="1276888"/>
          </a:xfrm>
          <a:prstGeom prst="rect">
            <a:avLst/>
          </a:prstGeom>
          <a:noFill/>
          <a:ln w="3175">
            <a:solidFill>
              <a:schemeClr val="tx1"/>
            </a:solidFill>
          </a:ln>
        </p:spPr>
        <p:txBody>
          <a:bodyPr wrap="square" rtlCol="0">
            <a:spAutoFit/>
          </a:bodyPr>
          <a:lstStyle/>
          <a:p>
            <a:pPr marL="287338"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7338"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在 </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Learn</a:t>
            </a: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（學習）中報告至少完成一個當地培訓的 </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GLT </a:t>
            </a: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PMingLiU" panose="020F0502020204030204" pitchFamily="34" charset="0"/>
                <a:cs typeface="Times New Roman" panose="02020603050405020304" pitchFamily="18" charset="0"/>
              </a:rPr>
              <a:t>協調員的百分比。</a:t>
            </a:r>
          </a:p>
          <a:p>
            <a:pPr marL="287338"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25">
            <a:extLst>
              <a:ext uri="{FF2B5EF4-FFF2-40B4-BE49-F238E27FC236}">
                <a16:creationId xmlns:a16="http://schemas.microsoft.com/office/drawing/2014/main" id="{E868723D-1D08-4E81-9217-C92475917BF1}"/>
              </a:ext>
            </a:extLst>
          </p:cNvPr>
          <p:cNvSpPr/>
          <p:nvPr/>
        </p:nvSpPr>
        <p:spPr>
          <a:xfrm>
            <a:off x="10009528" y="3874060"/>
            <a:ext cx="274320"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3</a:t>
            </a:r>
          </a:p>
        </p:txBody>
      </p:sp>
      <p:sp>
        <p:nvSpPr>
          <p:cNvPr id="11" name="TextBox 10">
            <a:extLst>
              <a:ext uri="{FF2B5EF4-FFF2-40B4-BE49-F238E27FC236}">
                <a16:creationId xmlns:a16="http://schemas.microsoft.com/office/drawing/2014/main" id="{A3501883-6D94-4A09-BC1E-0206BBAF5423}"/>
              </a:ext>
            </a:extLst>
          </p:cNvPr>
          <p:cNvSpPr txBox="1"/>
          <p:nvPr/>
        </p:nvSpPr>
        <p:spPr>
          <a:xfrm>
            <a:off x="5369354" y="6195250"/>
            <a:ext cx="4522286" cy="478849"/>
          </a:xfrm>
          <a:prstGeom prst="rect">
            <a:avLst/>
          </a:prstGeom>
          <a:noFill/>
          <a:ln w="3175">
            <a:solidFill>
              <a:schemeClr val="tx1"/>
            </a:solidFill>
          </a:ln>
        </p:spPr>
        <p:txBody>
          <a:bodyPr wrap="square" rtlCol="0">
            <a:spAutoFit/>
          </a:bodyPr>
          <a:lstStyle/>
          <a:p>
            <a:pPr marL="341313"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PMingLiU"/>
                <a:cs typeface="+mn-cs"/>
              </a:rPr>
              <a:t>上一財務年度和本財務年度，從地方層級、線上或國際獅子會（</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PMingLiU"/>
                <a:cs typeface="+mn-cs"/>
              </a:rPr>
              <a:t>LCI</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PMingLiU"/>
                <a:cs typeface="+mn-cs"/>
              </a:rPr>
              <a:t>）主辦的學院之學習活動比較。</a:t>
            </a:r>
          </a:p>
        </p:txBody>
      </p:sp>
      <p:sp>
        <p:nvSpPr>
          <p:cNvPr id="28" name="TextBox 27">
            <a:extLst>
              <a:ext uri="{FF2B5EF4-FFF2-40B4-BE49-F238E27FC236}">
                <a16:creationId xmlns:a16="http://schemas.microsoft.com/office/drawing/2014/main" id="{1752C3BD-9BA5-4364-A344-3AA6C1C7AB4C}"/>
              </a:ext>
            </a:extLst>
          </p:cNvPr>
          <p:cNvSpPr txBox="1"/>
          <p:nvPr/>
        </p:nvSpPr>
        <p:spPr>
          <a:xfrm>
            <a:off x="55157" y="6048552"/>
            <a:ext cx="4998535" cy="646331"/>
          </a:xfrm>
          <a:prstGeom prst="rect">
            <a:avLst/>
          </a:prstGeom>
          <a:noFill/>
          <a:ln w="31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PMingLiU"/>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PMingLiU"/>
                <a:cs typeface="+mn-cs"/>
              </a:rPr>
              <a:t>按國際獅子會（</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PMingLiU"/>
                <a:cs typeface="+mn-cs"/>
              </a:rPr>
              <a:t>LCI</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PMingLiU"/>
                <a:cs typeface="+mn-cs"/>
              </a:rPr>
              <a:t>）或 </a:t>
            </a:r>
            <a:r>
              <a:rPr kumimoji="0" lang="en-US" altLang="zh-TW" sz="1200" b="0" i="0" u="none" strike="noStrike" kern="1200" cap="none" spc="0" normalizeH="0" baseline="0" noProof="0" dirty="0">
                <a:ln>
                  <a:noFill/>
                </a:ln>
                <a:solidFill>
                  <a:prstClr val="black"/>
                </a:solidFill>
                <a:effectLst/>
                <a:uLnTx/>
                <a:uFillTx/>
                <a:latin typeface="Calibri" panose="020F0502020204030204"/>
                <a:ea typeface="PMingLiU"/>
                <a:cs typeface="+mn-cs"/>
              </a:rPr>
              <a:t>GAT </a:t>
            </a:r>
            <a:r>
              <a:rPr kumimoji="0" lang="zh-TW" altLang="en-US" sz="1200" b="0" i="0" u="none" strike="noStrike" kern="1200" cap="none" spc="0" normalizeH="0" baseline="0" noProof="0" dirty="0">
                <a:ln>
                  <a:noFill/>
                </a:ln>
                <a:solidFill>
                  <a:prstClr val="black"/>
                </a:solidFill>
                <a:effectLst/>
                <a:uLnTx/>
                <a:uFillTx/>
                <a:latin typeface="Calibri" panose="020F0502020204030204"/>
                <a:ea typeface="PMingLiU"/>
                <a:cs typeface="+mn-cs"/>
              </a:rPr>
              <a:t>層級過濾全球資料，一直到分會層級</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PMingLiU"/>
              <a:cs typeface="+mn-cs"/>
            </a:endParaRPr>
          </a:p>
        </p:txBody>
      </p:sp>
      <p:pic>
        <p:nvPicPr>
          <p:cNvPr id="29" name="Picture 28">
            <a:extLst>
              <a:ext uri="{FF2B5EF4-FFF2-40B4-BE49-F238E27FC236}">
                <a16:creationId xmlns:a16="http://schemas.microsoft.com/office/drawing/2014/main" id="{6A7563B9-FCFB-48FE-AEFB-6E5737086D42}"/>
              </a:ext>
            </a:extLst>
          </p:cNvPr>
          <p:cNvPicPr>
            <a:picLocks noChangeAspect="1"/>
          </p:cNvPicPr>
          <p:nvPr/>
        </p:nvPicPr>
        <p:blipFill>
          <a:blip r:embed="rId4"/>
          <a:stretch>
            <a:fillRect/>
          </a:stretch>
        </p:blipFill>
        <p:spPr>
          <a:xfrm>
            <a:off x="10513725" y="5670803"/>
            <a:ext cx="1065446" cy="1005840"/>
          </a:xfrm>
          <a:prstGeom prst="rect">
            <a:avLst/>
          </a:prstGeom>
        </p:spPr>
      </p:pic>
      <p:sp>
        <p:nvSpPr>
          <p:cNvPr id="30" name="Oval 29">
            <a:extLst>
              <a:ext uri="{FF2B5EF4-FFF2-40B4-BE49-F238E27FC236}">
                <a16:creationId xmlns:a16="http://schemas.microsoft.com/office/drawing/2014/main" id="{BE02F829-94AF-48B5-AD8E-45BCCC130EA0}"/>
              </a:ext>
            </a:extLst>
          </p:cNvPr>
          <p:cNvSpPr/>
          <p:nvPr/>
        </p:nvSpPr>
        <p:spPr>
          <a:xfrm>
            <a:off x="132350" y="6051784"/>
            <a:ext cx="274320"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5</a:t>
            </a:r>
          </a:p>
        </p:txBody>
      </p:sp>
      <p:sp>
        <p:nvSpPr>
          <p:cNvPr id="32" name="Oval 31">
            <a:extLst>
              <a:ext uri="{FF2B5EF4-FFF2-40B4-BE49-F238E27FC236}">
                <a16:creationId xmlns:a16="http://schemas.microsoft.com/office/drawing/2014/main" id="{153958A1-F171-4210-A462-660654690259}"/>
              </a:ext>
            </a:extLst>
          </p:cNvPr>
          <p:cNvSpPr/>
          <p:nvPr/>
        </p:nvSpPr>
        <p:spPr>
          <a:xfrm>
            <a:off x="5415243" y="6297514"/>
            <a:ext cx="274320"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a:ln>
                  <a:noFill/>
                </a:ln>
                <a:solidFill>
                  <a:prstClr val="white"/>
                </a:solidFill>
                <a:effectLst/>
                <a:uLnTx/>
                <a:uFillTx/>
                <a:latin typeface="Calibri" panose="020F0502020204030204"/>
                <a:ea typeface="PMingLiU"/>
                <a:cs typeface="+mn-cs"/>
              </a:rPr>
              <a:t>4</a:t>
            </a:r>
          </a:p>
        </p:txBody>
      </p:sp>
      <p:sp>
        <p:nvSpPr>
          <p:cNvPr id="33" name="Oval 32">
            <a:extLst>
              <a:ext uri="{FF2B5EF4-FFF2-40B4-BE49-F238E27FC236}">
                <a16:creationId xmlns:a16="http://schemas.microsoft.com/office/drawing/2014/main" id="{E8EFADC5-8447-4F95-B1C6-969DAE7E03BF}"/>
              </a:ext>
            </a:extLst>
          </p:cNvPr>
          <p:cNvSpPr/>
          <p:nvPr/>
        </p:nvSpPr>
        <p:spPr>
          <a:xfrm>
            <a:off x="132350" y="6369458"/>
            <a:ext cx="274320"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PMingLiU"/>
                <a:cs typeface="+mn-cs"/>
              </a:rPr>
              <a:t>6</a:t>
            </a:r>
          </a:p>
        </p:txBody>
      </p:sp>
    </p:spTree>
    <p:extLst>
      <p:ext uri="{BB962C8B-B14F-4D97-AF65-F5344CB8AC3E}">
        <p14:creationId xmlns:p14="http://schemas.microsoft.com/office/powerpoint/2010/main" val="2489188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PMingLiU"/>
        <a:cs typeface=""/>
      </a:majorFont>
      <a:minorFont>
        <a:latin typeface="Calibri" panose="020F0502020204030204"/>
        <a:ea typeface="PMingLiU"/>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PMingLiU"/>
        <a:cs typeface=""/>
      </a:majorFont>
      <a:minorFont>
        <a:latin typeface="Segoe UI Semibold"/>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14221</TotalTime>
  <Words>1614</Words>
  <Application>Microsoft Office PowerPoint</Application>
  <PresentationFormat>Widescreen</PresentationFormat>
  <Paragraphs>67</Paragraphs>
  <Slides>3</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vt:i4>
      </vt:variant>
    </vt:vector>
  </HeadingPairs>
  <TitlesOfParts>
    <vt:vector size="14" baseType="lpstr">
      <vt:lpstr>Arial</vt:lpstr>
      <vt:lpstr>Arial Hebrew Scholar</vt:lpstr>
      <vt:lpstr>Calibri</vt:lpstr>
      <vt:lpstr>Calibri Light</vt:lpstr>
      <vt:lpstr>Helvetica</vt:lpstr>
      <vt:lpstr>Helvetica Neue</vt:lpstr>
      <vt:lpstr>HelveticaNeueLT Std</vt:lpstr>
      <vt:lpstr>Segoe UI</vt:lpstr>
      <vt:lpstr>Segoe UI Semibold</vt:lpstr>
      <vt:lpstr>Office Theme</vt:lpstr>
      <vt:lpstr>Blue Page Number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Hervey, Dan</dc:creator>
  <cp:lastModifiedBy>Boehm, Brenda</cp:lastModifiedBy>
  <cp:revision>822</cp:revision>
  <dcterms:created xsi:type="dcterms:W3CDTF">2020-08-05T16:00:12Z</dcterms:created>
  <dcterms:modified xsi:type="dcterms:W3CDTF">2022-06-14T19:03:44Z</dcterms:modified>
</cp:coreProperties>
</file>