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701" r:id="rId2"/>
  </p:sldMasterIdLst>
  <p:notesMasterIdLst>
    <p:notesMasterId r:id="rId6"/>
  </p:notesMasterIdLst>
  <p:sldIdLst>
    <p:sldId id="1329" r:id="rId3"/>
    <p:sldId id="1358" r:id="rId4"/>
    <p:sldId id="13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Hervey, Dan" initials="HD" lastIdx="2" clrIdx="1">
    <p:extLst>
      <p:ext uri="{19B8F6BF-5375-455C-9EA6-DF929625EA0E}">
        <p15:presenceInfo xmlns:p15="http://schemas.microsoft.com/office/powerpoint/2012/main" userId="S::dhervey@lionsclubs.org::3f259316-2ea9-4036-ace5-9fcd9ddeb733" providerId="AD"/>
      </p:ext>
    </p:extLst>
  </p:cmAuthor>
  <p:cmAuthor id="3" name="Mangiarulo, Dawn" initials="MD" lastIdx="1" clrIdx="2">
    <p:extLst>
      <p:ext uri="{19B8F6BF-5375-455C-9EA6-DF929625EA0E}">
        <p15:presenceInfo xmlns:p15="http://schemas.microsoft.com/office/powerpoint/2012/main" userId="S::DMangiarulo@lionsclubs.org::89f44224-a07c-4e0f-a7f0-3557693d8704" providerId="AD"/>
      </p:ext>
    </p:extLst>
  </p:cmAuthor>
  <p:cmAuthor id="4" name="Henkemeyer, George" initials="HG" lastIdx="1" clrIdx="3">
    <p:extLst>
      <p:ext uri="{19B8F6BF-5375-455C-9EA6-DF929625EA0E}">
        <p15:presenceInfo xmlns:p15="http://schemas.microsoft.com/office/powerpoint/2012/main" userId="S::ghenkemeyer@lionsclubs.org::45b4a7c8-ba8a-42f9-a73d-24c8149daf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C608"/>
    <a:srgbClr val="14294E"/>
    <a:srgbClr val="EBB700"/>
    <a:srgbClr val="F2F2F2"/>
    <a:srgbClr val="00338D"/>
    <a:srgbClr val="7A2582"/>
    <a:srgbClr val="55565A"/>
    <a:srgbClr val="9E3CBF"/>
    <a:srgbClr val="7A4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7873" autoAdjust="0"/>
  </p:normalViewPr>
  <p:slideViewPr>
    <p:cSldViewPr snapToGrid="0" snapToObjects="1">
      <p:cViewPr varScale="1">
        <p:scale>
          <a:sx n="59" d="100"/>
          <a:sy n="59" d="100"/>
        </p:scale>
        <p:origin x="1554" y="8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3" d="100"/>
        <a:sy n="113" d="100"/>
      </p:scale>
      <p:origin x="0" y="0"/>
    </p:cViewPr>
  </p:notesTextViewPr>
  <p:sorterViewPr>
    <p:cViewPr>
      <p:scale>
        <a:sx n="80" d="100"/>
        <a:sy n="80" d="100"/>
      </p:scale>
      <p:origin x="0" y="-3912"/>
    </p:cViewPr>
  </p:sorter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Learn은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지도력 개발 및 현지 연수에 대한 정보를 제공하기 위해 마련되었습니다. 또한 GLT 코디네이터의 보고 절차를 자동화하고 참가자 및 강사에 대한 학습 완료 기록을 제공합니다.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지도력 개발부는 이 정보를 사용하여 교육과정을 평가하고 학습 동향이나 현지 연수의 격차를 파악합니다.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페이지는 두 부분으로 구성되며, </a:t>
            </a:r>
            <a:r>
              <a:rPr lang="ko-KR" sz="1800" b="1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앱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과 </a:t>
            </a:r>
            <a:r>
              <a:rPr lang="ko-KR" sz="1800" b="1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Insights</a:t>
            </a:r>
            <a:r>
              <a:rPr lang="ko-KR" sz="18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b="1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for</a:t>
            </a:r>
            <a:r>
              <a:rPr lang="ko-KR" sz="18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b="1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페이지입니다.  이 두 가지 부분을 살펴보겠습니다!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다음은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앱(왼쪽) 또는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Insights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for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(오른쪽) 페이지에 처음 접속할 때 볼 수 있는 예시 화면입니다.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 계정을 보유한 모든 회원은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앱 및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Insights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for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페이지를 확인할 수 있습니다.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회원 포털에서 Learn을 선택하면 Learn 홈페이지가 나타납니다. 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참고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지금 보시는 화면은 복합지구 또는 지구 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GLT 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코디네이터가 보게 될 화면입니다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. 여러분이 보시는 화면은 다를 수 있습니다.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섹션 1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에서는 편한 시간에 온라인 과정을 이수할 수 있는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라이온스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학습센터 이용 방법에 대해 제공합니다. ‘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Go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’(이동) 버튼을 클릭하면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라이온스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학습센터 대시보드를 보여주는 새 창이 열립니다. 온라인 과정이 배정된 경우 이 페이지에 나타납니다. 회원이라면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라이온스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학습센터에서 제공되는 모든 과정을 이용할 수 있습니다. 학습과정에는 신생클럽 개발, 대중 연설, 시간 관리, 클럽임원 연수 및 복합지구의장 연수와 같은 임원 준비 과정이 포함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됩니다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라이온스 학습센터 온라인 과정은 협회 공식 언어로 제공됩니다.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섹션 2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에서는 각 헌장지역에서 제공되는 모든 국제 연수회를 확인할 수 있습니다. 연수회 제목을 클릭하면 해당 연수회에 대한 세부 사항 및 현 신청서 확인 방법을 볼 수 있습니다.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섹션 3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은 복합지구 또는 지구 GLT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코디네이터가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준비하고 있는 모든 현지 연수회 및 교육에 대한 정보를 제공하며 페이지 하단에서 확인할 수 있습니다. ‘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Go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’(이동) 버튼을 클릭하면 ‘현지 연수회 및 교육’ 페이지로 이동하여 현재 제공되는 모든 현지 연수회 및 교육(메인 페이지에 표시된 일부 교육 외 다수)을 확인할 수 있습니다. 이 정보는 상단 도구 모음의 ‘현지 연수회 및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교육’을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통해서도 확인할 수 있습니다.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이 페이지의 ‘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local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institute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or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training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(현지 연수회 또는 교육)’ 제목을 클릭하면 복합지구 또는 지구에서 누구에게 연락하여 자세한 내용을 알아볼 수 있는지 등의 상세 정보를 확인할 수 있습니다.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이 섹션이 비어 있다면, 복합지구 및 지구 GLT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코디네이터가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현지 연수 정보를 아직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앱에 입력하지 않은 것입니다.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섹션 4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는 GLT 복합지구 및 지구 코디네이터만 볼 수 있습니다. 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글로벌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액션팀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GLT 코디네이터의 주요 책임 중 하나는 연간 지도력 개발 계획을 수립 및 실행하고 현지 연수를 보고하는 것입니다.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앱의 연수 관리 섹션에서 지역 연수를 쉽게 입력, 수정 및 보고할 수 있습니다. GLT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코디네이터는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현지 연수를 모니터링하고 보고하는 데 필요한 모든 도구를 제공받습니다.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협회 웹사이트(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lionsclubs.org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)의 글로벌 지도력 개발팀 도구 상자에는 GLT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코디네이터가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현지 연수를 입력, 수정 및 보고하는 데 유용한 자료들이 포함되어 있습니다.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마지막으로 </a:t>
            </a:r>
            <a:r>
              <a:rPr lang="ko-KR" sz="18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섹션 5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는 보고서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섹션으로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모든 회원이 사용할 수 있습니다. 홈페이지 상단 배너의 ‘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Reports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(보고서)’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를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클릭하면 보고서 페이지를 확인할 수 있습니다.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현재 ‘내 학습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기록’은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모든 라이온이 이용할 수 있는 유일한 보고서입니다. 처음 지도력 개발 연수에 참가자 또는 강사로 참여한 모든 라이온은 요청 시 본인의 학습 기록을 확인할 수 있습니다. 학습 기록에는 GLT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코디네이터가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보고한 대로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라이온스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학습센터 과정, 국제 연수회, 현지 연수회 및 교육을 이수한 과거 기록이 포함됩니다.</a:t>
            </a:r>
            <a:r>
              <a:rPr lang="ko-KR" sz="1800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또한 강사양성과정(FDI) 이수자 또는 </a:t>
            </a:r>
            <a:r>
              <a:rPr lang="ko-KR" sz="1800" dirty="0" err="1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라이온스</a:t>
            </a:r>
            <a:r>
              <a:rPr lang="ko-KR" sz="1800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공인 강사 인증과 같은 강사 자격 증명은 개인 보고서에 포함됩니다.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GLT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코디네이터를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포함한 복합지구 의장, 지구총재와 같은 선정된 복합지구 및 지구 라이온 지도자직은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라이온스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학습센터 과정, 국제 연수회, 지역 연수회 및 교육 이수 기록 및 FDI 이수자 또는 지역 라이온의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라이온스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공인 강사 인증과 같은 강사 자격 증명이 포함된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연수 기록 및 </a:t>
            </a:r>
            <a:r>
              <a:rPr lang="ko-KR" sz="1800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연수 이력 보고서를 확인할 수 있습니다.</a:t>
            </a:r>
            <a:r>
              <a:rPr lang="ko-KR" sz="1800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다만, </a:t>
            </a:r>
            <a:r>
              <a:rPr lang="ko-KR" sz="1800" dirty="0" err="1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Learn</a:t>
            </a:r>
            <a:r>
              <a:rPr lang="ko-KR" sz="1800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앱이 2020년 1월에 출시되었기 때문에 현지 연수에 대한 이전 기록은 제공되지 않습니다. </a:t>
            </a:r>
            <a:r>
              <a:rPr lang="ko-KR" sz="1800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이 정보는 라이온들에게 지도력 향상을 지속하고 새로운 지도력 개발 기회를 위한 역량을 구축할 수 있는 도구를 제공합니다.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9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5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1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94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6337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74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5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42750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18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31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62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9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4010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64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66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23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59927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0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53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2240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9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8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-114300"/>
            <a:ext cx="2834640" cy="438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9936126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 err="1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Learn</a:t>
            </a:r>
            <a:r>
              <a:rPr lang="ko-KR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페이지 구성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187CD-85F3-D745-8231-485573E1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824" y="228242"/>
            <a:ext cx="1224524" cy="11560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373408-6BA2-4112-9477-520D268D8C27}"/>
              </a:ext>
            </a:extLst>
          </p:cNvPr>
          <p:cNvSpPr/>
          <p:nvPr/>
        </p:nvSpPr>
        <p:spPr>
          <a:xfrm>
            <a:off x="1260540" y="1647115"/>
            <a:ext cx="3479800" cy="4450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Learn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4184E6-BFD0-428E-B70F-288EADFF2241}"/>
              </a:ext>
            </a:extLst>
          </p:cNvPr>
          <p:cNvSpPr/>
          <p:nvPr/>
        </p:nvSpPr>
        <p:spPr>
          <a:xfrm>
            <a:off x="7311190" y="1646951"/>
            <a:ext cx="3479800" cy="4450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sz="2800" dirty="0" err="1"/>
              <a:t>Insights</a:t>
            </a:r>
            <a:r>
              <a:rPr lang="ko-KR" sz="2800" dirty="0"/>
              <a:t> </a:t>
            </a:r>
            <a:r>
              <a:rPr lang="ko-KR" sz="2800" dirty="0" err="1"/>
              <a:t>for</a:t>
            </a:r>
            <a:r>
              <a:rPr lang="ko-KR" sz="2800" dirty="0"/>
              <a:t> </a:t>
            </a:r>
            <a:r>
              <a:rPr lang="ko-KR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Learn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4" name="Snagit_SNG84A">
            <a:extLst>
              <a:ext uri="{FF2B5EF4-FFF2-40B4-BE49-F238E27FC236}">
                <a16:creationId xmlns:a16="http://schemas.microsoft.com/office/drawing/2014/main" id="{D2BB6D67-3660-4543-952B-AC4E0A6D5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443" y="2302459"/>
            <a:ext cx="6001294" cy="359383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CF9C2-B28E-4A3A-AA4E-F1E201217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95" y="2194560"/>
            <a:ext cx="5131768" cy="438912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596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25039" y="-5327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-16948" y="29507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608265" y="257699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sz="4000" b="1" i="0" u="none" strike="noStrike" cap="none" normalizeH="0" baseline="0" noProof="0" dirty="0" err="1">
                <a:ln>
                  <a:noFill/>
                </a:ln>
                <a:solidFill>
                  <a:srgbClr val="00338D"/>
                </a:solidFill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rPr>
              <a:t>Learn</a:t>
            </a:r>
            <a:r>
              <a:rPr kumimoji="0" lang="ko-KR" sz="4000" b="1" i="0" u="none" strike="noStrike" cap="none" normalizeH="0" baseline="0" noProof="0" dirty="0">
                <a:ln>
                  <a:noFill/>
                </a:ln>
                <a:solidFill>
                  <a:srgbClr val="00338D"/>
                </a:solidFill>
                <a:uLnTx/>
                <a:uFillTx/>
                <a:latin typeface="HelveticaNeueLT Std" panose="020B0604020202020204" pitchFamily="34" charset="0"/>
                <a:ea typeface="ヒラギノ角ゴ Pro W3" charset="0"/>
                <a:cs typeface="Arial" panose="020B0604020202020204" pitchFamily="34" charset="0"/>
              </a:rPr>
              <a:t> 앱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187CD-85F3-D745-8231-485573E1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871" y="124172"/>
            <a:ext cx="871727" cy="8229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CA7A1C1-02A0-40AE-90C6-EE07A3DBBB2D}"/>
              </a:ext>
            </a:extLst>
          </p:cNvPr>
          <p:cNvSpPr/>
          <p:nvPr/>
        </p:nvSpPr>
        <p:spPr>
          <a:xfrm>
            <a:off x="7061765" y="224328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832953-C354-4C81-8A58-A60F294D0E59}"/>
              </a:ext>
            </a:extLst>
          </p:cNvPr>
          <p:cNvSpPr/>
          <p:nvPr/>
        </p:nvSpPr>
        <p:spPr>
          <a:xfrm>
            <a:off x="6356885" y="212241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46B2DD-87BA-434F-AC44-44A864DC74F6}"/>
              </a:ext>
            </a:extLst>
          </p:cNvPr>
          <p:cNvSpPr/>
          <p:nvPr/>
        </p:nvSpPr>
        <p:spPr>
          <a:xfrm>
            <a:off x="5652005" y="224327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3385DE-A995-4608-BFD6-C0DE1D963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604" y="769688"/>
            <a:ext cx="7056184" cy="603504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374F1E1-3DF4-485F-B636-FCD91ACC5730}"/>
              </a:ext>
            </a:extLst>
          </p:cNvPr>
          <p:cNvSpPr/>
          <p:nvPr/>
        </p:nvSpPr>
        <p:spPr>
          <a:xfrm>
            <a:off x="3822822" y="2489426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8AB8AE-2AB8-4EE1-93D5-091390A75EAD}"/>
              </a:ext>
            </a:extLst>
          </p:cNvPr>
          <p:cNvSpPr/>
          <p:nvPr/>
        </p:nvSpPr>
        <p:spPr>
          <a:xfrm>
            <a:off x="3822822" y="5713979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E98DF4-046B-41E0-B51B-D2304C64FDB4}"/>
              </a:ext>
            </a:extLst>
          </p:cNvPr>
          <p:cNvSpPr/>
          <p:nvPr/>
        </p:nvSpPr>
        <p:spPr>
          <a:xfrm>
            <a:off x="3822822" y="3875284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524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27735" y="-2335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지난 회기와 이번 회기의 학습 데이터 비교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406670" y="353951"/>
            <a:ext cx="7078859" cy="65593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altLang="ko-KR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cs typeface="Arial" panose="020B0604020202020204" pitchFamily="34" charset="0"/>
              </a:rPr>
              <a:t>Learn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nagit_SNG827">
            <a:extLst>
              <a:ext uri="{FF2B5EF4-FFF2-40B4-BE49-F238E27FC236}">
                <a16:creationId xmlns:a16="http://schemas.microsoft.com/office/drawing/2014/main" id="{1C7287C3-9C32-4CF5-852B-7A09EFDA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8"/>
          <a:stretch/>
        </p:blipFill>
        <p:spPr>
          <a:xfrm>
            <a:off x="101046" y="1260627"/>
            <a:ext cx="9781355" cy="4739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421C624-1C13-4F8C-8D2C-142A2A3F22F6}"/>
              </a:ext>
            </a:extLst>
          </p:cNvPr>
          <p:cNvSpPr/>
          <p:nvPr/>
        </p:nvSpPr>
        <p:spPr>
          <a:xfrm>
            <a:off x="5191127" y="3548194"/>
            <a:ext cx="652129" cy="5197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9A7146-8F8C-4A90-BBE4-235F2B0FE1E2}"/>
              </a:ext>
            </a:extLst>
          </p:cNvPr>
          <p:cNvSpPr/>
          <p:nvPr/>
        </p:nvSpPr>
        <p:spPr>
          <a:xfrm>
            <a:off x="263804" y="1372798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692425-1095-4A85-A7D1-40CDB2E57EFE}"/>
              </a:ext>
            </a:extLst>
          </p:cNvPr>
          <p:cNvSpPr/>
          <p:nvPr/>
        </p:nvSpPr>
        <p:spPr>
          <a:xfrm>
            <a:off x="224811" y="3997480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FDA484-A9F8-4223-903D-8D6FF438BFF4}"/>
              </a:ext>
            </a:extLst>
          </p:cNvPr>
          <p:cNvSpPr/>
          <p:nvPr/>
        </p:nvSpPr>
        <p:spPr>
          <a:xfrm>
            <a:off x="9218566" y="2054115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7DBB7C-9285-4A5F-9FD6-3FB502F582C0}"/>
              </a:ext>
            </a:extLst>
          </p:cNvPr>
          <p:cNvSpPr/>
          <p:nvPr/>
        </p:nvSpPr>
        <p:spPr>
          <a:xfrm>
            <a:off x="9196173" y="4393595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3DE36A-BA56-47C3-93E9-BBFFB1B89815}"/>
              </a:ext>
            </a:extLst>
          </p:cNvPr>
          <p:cNvSpPr/>
          <p:nvPr/>
        </p:nvSpPr>
        <p:spPr>
          <a:xfrm>
            <a:off x="224810" y="2162792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3BCC5-9E39-43A9-B06D-E1FF63B8A22E}"/>
              </a:ext>
            </a:extLst>
          </p:cNvPr>
          <p:cNvSpPr txBox="1"/>
          <p:nvPr/>
        </p:nvSpPr>
        <p:spPr>
          <a:xfrm>
            <a:off x="8498034" y="23354"/>
            <a:ext cx="3617168" cy="1131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1313" marR="0" lvl="2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회기 내 주요 학습 지표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: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총 연수 행사 수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총 참가자 수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총 고유 참가자 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GLT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복합지구 및 지구 코디네이터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보고율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67224F-6C1D-47A3-BC8B-D449E1E99B5F}"/>
              </a:ext>
            </a:extLst>
          </p:cNvPr>
          <p:cNvSpPr/>
          <p:nvPr/>
        </p:nvSpPr>
        <p:spPr>
          <a:xfrm>
            <a:off x="8586339" y="64240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69886D-EF20-4548-A584-CA38B3C5F0DD}"/>
              </a:ext>
            </a:extLst>
          </p:cNvPr>
          <p:cNvSpPr txBox="1"/>
          <p:nvPr/>
        </p:nvSpPr>
        <p:spPr>
          <a:xfrm>
            <a:off x="9913705" y="1292470"/>
            <a:ext cx="2117391" cy="19723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연간 고유 참가자 수  </a:t>
            </a: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고유 참가자 수는 연수를 이수한 라이온들의 고유 회원번호 수로 계산됩니다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E6FE6-795F-4FD8-8BA3-61C9D0D0FF6C}"/>
              </a:ext>
            </a:extLst>
          </p:cNvPr>
          <p:cNvSpPr/>
          <p:nvPr/>
        </p:nvSpPr>
        <p:spPr>
          <a:xfrm>
            <a:off x="9968824" y="1372798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A5453-E41A-4EC4-88CC-D2DF9922E2C3}"/>
              </a:ext>
            </a:extLst>
          </p:cNvPr>
          <p:cNvSpPr txBox="1"/>
          <p:nvPr/>
        </p:nvSpPr>
        <p:spPr>
          <a:xfrm>
            <a:off x="9942259" y="3804179"/>
            <a:ext cx="2117391" cy="14745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완료된 현지 연수회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1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개 이상을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Learn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에서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 보고한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GLT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코디네이터의 비율</a:t>
            </a: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68723D-1D08-4E81-9217-C92475917BF1}"/>
              </a:ext>
            </a:extLst>
          </p:cNvPr>
          <p:cNvSpPr/>
          <p:nvPr/>
        </p:nvSpPr>
        <p:spPr>
          <a:xfrm>
            <a:off x="10009528" y="3874060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01883-6D94-4A09-BC1E-0206BBAF5423}"/>
              </a:ext>
            </a:extLst>
          </p:cNvPr>
          <p:cNvSpPr txBox="1"/>
          <p:nvPr/>
        </p:nvSpPr>
        <p:spPr>
          <a:xfrm>
            <a:off x="5369354" y="6195250"/>
            <a:ext cx="4522286" cy="4788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1313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현지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온라인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국제협회 주도 연수회의 지난 회기와 이번 회기 연수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 행사 비교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52C3BD-9BA5-4364-A344-3AA6C1C7AB4C}"/>
              </a:ext>
            </a:extLst>
          </p:cNvPr>
          <p:cNvSpPr txBox="1"/>
          <p:nvPr/>
        </p:nvSpPr>
        <p:spPr>
          <a:xfrm>
            <a:off x="101046" y="6051784"/>
            <a:ext cx="514962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    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국제협회 또는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GAT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체계에 따라 클럽 수준까지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    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글로벌 데이터 선택적 검색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7563B9-FCFB-48FE-AEFB-6E5737086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725" y="5670803"/>
            <a:ext cx="1065446" cy="10058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E02F829-94AF-48B5-AD8E-45BCCC130EA0}"/>
              </a:ext>
            </a:extLst>
          </p:cNvPr>
          <p:cNvSpPr/>
          <p:nvPr/>
        </p:nvSpPr>
        <p:spPr>
          <a:xfrm>
            <a:off x="132350" y="6071363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3958A1-F171-4210-A462-660654690259}"/>
              </a:ext>
            </a:extLst>
          </p:cNvPr>
          <p:cNvSpPr/>
          <p:nvPr/>
        </p:nvSpPr>
        <p:spPr>
          <a:xfrm>
            <a:off x="5415243" y="6297514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EFADC5-8447-4F95-B1C6-969DAE7E03BF}"/>
              </a:ext>
            </a:extLst>
          </p:cNvPr>
          <p:cNvSpPr/>
          <p:nvPr/>
        </p:nvSpPr>
        <p:spPr>
          <a:xfrm>
            <a:off x="132350" y="6397826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8918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14066</TotalTime>
  <Words>769</Words>
  <Application>Microsoft Office PowerPoint</Application>
  <PresentationFormat>Widescreen</PresentationFormat>
  <Paragraphs>67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Gulim</vt:lpstr>
      <vt:lpstr>Gulim</vt:lpstr>
      <vt:lpstr>Arial</vt:lpstr>
      <vt:lpstr>Arial Hebrew Scholar</vt:lpstr>
      <vt:lpstr>Calibri</vt:lpstr>
      <vt:lpstr>Calibri Light</vt:lpstr>
      <vt:lpstr>Helvetica</vt:lpstr>
      <vt:lpstr>Helvetica Neue</vt:lpstr>
      <vt:lpstr>HelveticaNeueLT Std</vt:lpstr>
      <vt:lpstr>Segoe UI</vt:lpstr>
      <vt:lpstr>Segoe UI Semibold</vt:lpstr>
      <vt:lpstr>Office Theme</vt:lpstr>
      <vt:lpstr>Blue Page Number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Hervey, Dan</dc:creator>
  <cp:lastModifiedBy>Boehm, Brenda</cp:lastModifiedBy>
  <cp:revision>825</cp:revision>
  <dcterms:created xsi:type="dcterms:W3CDTF">2020-08-05T16:00:12Z</dcterms:created>
  <dcterms:modified xsi:type="dcterms:W3CDTF">2022-06-14T19:17:15Z</dcterms:modified>
</cp:coreProperties>
</file>