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6"/>
    <p:sldMasterId id="2147483882" r:id="rId7"/>
    <p:sldMasterId id="2147483911" r:id="rId8"/>
    <p:sldMasterId id="2147483913" r:id="rId9"/>
    <p:sldMasterId id="2147483917" r:id="rId10"/>
  </p:sldMasterIdLst>
  <p:notesMasterIdLst>
    <p:notesMasterId r:id="rId36"/>
  </p:notesMasterIdLst>
  <p:handoutMasterIdLst>
    <p:handoutMasterId r:id="rId37"/>
  </p:handoutMasterIdLst>
  <p:sldIdLst>
    <p:sldId id="1267" r:id="rId11"/>
    <p:sldId id="1453" r:id="rId12"/>
    <p:sldId id="1466" r:id="rId13"/>
    <p:sldId id="1443" r:id="rId14"/>
    <p:sldId id="1417" r:id="rId15"/>
    <p:sldId id="1456" r:id="rId16"/>
    <p:sldId id="1014" r:id="rId17"/>
    <p:sldId id="1027" r:id="rId18"/>
    <p:sldId id="1012" r:id="rId19"/>
    <p:sldId id="1089" r:id="rId20"/>
    <p:sldId id="1090" r:id="rId21"/>
    <p:sldId id="1091" r:id="rId22"/>
    <p:sldId id="1489" r:id="rId23"/>
    <p:sldId id="1099" r:id="rId24"/>
    <p:sldId id="1486" r:id="rId25"/>
    <p:sldId id="1488" r:id="rId26"/>
    <p:sldId id="1071" r:id="rId27"/>
    <p:sldId id="1074" r:id="rId28"/>
    <p:sldId id="1078" r:id="rId29"/>
    <p:sldId id="1075" r:id="rId30"/>
    <p:sldId id="1087" r:id="rId31"/>
    <p:sldId id="1100" r:id="rId32"/>
    <p:sldId id="1021" r:id="rId33"/>
    <p:sldId id="1433" r:id="rId34"/>
    <p:sldId id="1285" r:id="rId35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Grace, Khamisi" initials="GK" lastIdx="16" clrIdx="81">
    <p:extLst>
      <p:ext uri="{19B8F6BF-5375-455C-9EA6-DF929625EA0E}">
        <p15:presenceInfo xmlns:p15="http://schemas.microsoft.com/office/powerpoint/2012/main" userId="S::kgrace@lionsclubs.org::609a7397-3773-4306-89d7-963b1a7cb88b" providerId="AD"/>
      </p:ext>
    </p:extLst>
  </p:cmAuthor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shefanie.vin@gmail.com" initials="sh" lastIdx="4" clrIdx="82">
    <p:extLst>
      <p:ext uri="{19B8F6BF-5375-455C-9EA6-DF929625EA0E}">
        <p15:presenceInfo xmlns:p15="http://schemas.microsoft.com/office/powerpoint/2012/main" userId="S::urn:spo:guest#shefanie.vin@gmail.com::" providerId="AD"/>
      </p:ext>
    </p:extLst>
  </p:cmAuthor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69"/>
    <a:srgbClr val="EBB700"/>
    <a:srgbClr val="FFFFFF"/>
    <a:srgbClr val="407CCA"/>
    <a:srgbClr val="000000"/>
    <a:srgbClr val="56565A"/>
    <a:srgbClr val="0A5496"/>
    <a:srgbClr val="10233F"/>
    <a:srgbClr val="457DC8"/>
    <a:srgbClr val="082E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25B22B-1CFF-4F82-962D-302F173F4189}" v="31" dt="2022-08-26T01:37:28.9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11" autoAdjust="0"/>
    <p:restoredTop sz="51688" autoAdjust="0"/>
  </p:normalViewPr>
  <p:slideViewPr>
    <p:cSldViewPr showGuides="1">
      <p:cViewPr varScale="1">
        <p:scale>
          <a:sx n="37" d="100"/>
          <a:sy n="37" d="100"/>
        </p:scale>
        <p:origin x="1545" y="18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1928"/>
    </p:cViewPr>
  </p:sorterViewPr>
  <p:notesViewPr>
    <p:cSldViewPr showGuides="1">
      <p:cViewPr varScale="1">
        <p:scale>
          <a:sx n="62" d="100"/>
          <a:sy n="62" d="100"/>
        </p:scale>
        <p:origin x="333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microsoft.com/office/2016/11/relationships/changesInfo" Target="changesInfos/changesInfo1.xml"/><Relationship Id="rId8" Type="http://schemas.openxmlformats.org/officeDocument/2006/relationships/slideMaster" Target="slideMasters/slideMaster3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tt Harrington" userId="P++PGFJsgrntgntDJ/3fR+sdUAeP8upFNl3wRJMl3VA=" providerId="None" clId="Web-{D325B22B-1CFF-4F82-962D-302F173F4189}"/>
    <pc:docChg chg="modSld">
      <pc:chgData name="Brett Harrington" userId="P++PGFJsgrntgntDJ/3fR+sdUAeP8upFNl3wRJMl3VA=" providerId="None" clId="Web-{D325B22B-1CFF-4F82-962D-302F173F4189}" dt="2022-08-26T01:37:28.992" v="26" actId="1076"/>
      <pc:docMkLst>
        <pc:docMk/>
      </pc:docMkLst>
      <pc:sldChg chg="addSp delSp modSp delAnim">
        <pc:chgData name="Brett Harrington" userId="P++PGFJsgrntgntDJ/3fR+sdUAeP8upFNl3wRJMl3VA=" providerId="None" clId="Web-{D325B22B-1CFF-4F82-962D-302F173F4189}" dt="2022-08-26T01:37:28.992" v="26" actId="1076"/>
        <pc:sldMkLst>
          <pc:docMk/>
          <pc:sldMk cId="2179641477" sldId="1012"/>
        </pc:sldMkLst>
        <pc:spChg chg="add mod">
          <ac:chgData name="Brett Harrington" userId="P++PGFJsgrntgntDJ/3fR+sdUAeP8upFNl3wRJMl3VA=" providerId="None" clId="Web-{D325B22B-1CFF-4F82-962D-302F173F4189}" dt="2022-08-26T01:37:10.429" v="23"/>
          <ac:spMkLst>
            <pc:docMk/>
            <pc:sldMk cId="2179641477" sldId="1012"/>
            <ac:spMk id="7" creationId="{02645286-A0D3-5367-0490-071D5E6AF9D7}"/>
          </ac:spMkLst>
        </pc:spChg>
        <pc:spChg chg="add del">
          <ac:chgData name="Brett Harrington" userId="P++PGFJsgrntgntDJ/3fR+sdUAeP8upFNl3wRJMl3VA=" providerId="None" clId="Web-{D325B22B-1CFF-4F82-962D-302F173F4189}" dt="2022-08-26T01:36:55.289" v="19"/>
          <ac:spMkLst>
            <pc:docMk/>
            <pc:sldMk cId="2179641477" sldId="1012"/>
            <ac:spMk id="8" creationId="{69E7B658-5ADF-95D4-C7C3-7E4A492AFD08}"/>
          </ac:spMkLst>
        </pc:spChg>
        <pc:picChg chg="del">
          <ac:chgData name="Brett Harrington" userId="P++PGFJsgrntgntDJ/3fR+sdUAeP8upFNl3wRJMl3VA=" providerId="None" clId="Web-{D325B22B-1CFF-4F82-962D-302F173F4189}" dt="2022-08-26T01:36:28.883" v="16"/>
          <ac:picMkLst>
            <pc:docMk/>
            <pc:sldMk cId="2179641477" sldId="1012"/>
            <ac:picMk id="3" creationId="{11CFAE09-CD2A-4F65-9B5C-A3AC0F68361C}"/>
          </ac:picMkLst>
        </pc:picChg>
        <pc:picChg chg="del">
          <ac:chgData name="Brett Harrington" userId="P++PGFJsgrntgntDJ/3fR+sdUAeP8upFNl3wRJMl3VA=" providerId="None" clId="Web-{D325B22B-1CFF-4F82-962D-302F173F4189}" dt="2022-08-26T01:36:26.883" v="15"/>
          <ac:picMkLst>
            <pc:docMk/>
            <pc:sldMk cId="2179641477" sldId="1012"/>
            <ac:picMk id="4" creationId="{3DEF26DC-C5AB-4E3A-ADED-251CC037A853}"/>
          </ac:picMkLst>
        </pc:picChg>
        <pc:picChg chg="del">
          <ac:chgData name="Brett Harrington" userId="P++PGFJsgrntgntDJ/3fR+sdUAeP8upFNl3wRJMl3VA=" providerId="None" clId="Web-{D325B22B-1CFF-4F82-962D-302F173F4189}" dt="2022-08-26T01:36:25.571" v="14"/>
          <ac:picMkLst>
            <pc:docMk/>
            <pc:sldMk cId="2179641477" sldId="1012"/>
            <ac:picMk id="5" creationId="{134538D8-1526-48B7-BC97-5CB5D3598FAA}"/>
          </ac:picMkLst>
        </pc:picChg>
        <pc:picChg chg="del">
          <ac:chgData name="Brett Harrington" userId="P++PGFJsgrntgntDJ/3fR+sdUAeP8upFNl3wRJMl3VA=" providerId="None" clId="Web-{D325B22B-1CFF-4F82-962D-302F173F4189}" dt="2022-08-26T01:36:23.696" v="13"/>
          <ac:picMkLst>
            <pc:docMk/>
            <pc:sldMk cId="2179641477" sldId="1012"/>
            <ac:picMk id="6" creationId="{6850B7B1-FA0F-44DC-A0F3-2466A1C583B6}"/>
          </ac:picMkLst>
        </pc:picChg>
        <pc:picChg chg="add mod">
          <ac:chgData name="Brett Harrington" userId="P++PGFJsgrntgntDJ/3fR+sdUAeP8upFNl3wRJMl3VA=" providerId="None" clId="Web-{D325B22B-1CFF-4F82-962D-302F173F4189}" dt="2022-08-26T01:37:28.992" v="26" actId="1076"/>
          <ac:picMkLst>
            <pc:docMk/>
            <pc:sldMk cId="2179641477" sldId="1012"/>
            <ac:picMk id="9" creationId="{240268B0-B654-5683-0299-C809231678CB}"/>
          </ac:picMkLst>
        </pc:picChg>
      </pc:sldChg>
      <pc:sldChg chg="addSp delSp modSp">
        <pc:chgData name="Brett Harrington" userId="P++PGFJsgrntgntDJ/3fR+sdUAeP8upFNl3wRJMl3VA=" providerId="None" clId="Web-{D325B22B-1CFF-4F82-962D-302F173F4189}" dt="2022-08-26T01:36:10.118" v="12" actId="1076"/>
        <pc:sldMkLst>
          <pc:docMk/>
          <pc:sldMk cId="1395894267" sldId="1466"/>
        </pc:sldMkLst>
        <pc:picChg chg="add del mod">
          <ac:chgData name="Brett Harrington" userId="P++PGFJsgrntgntDJ/3fR+sdUAeP8upFNl3wRJMl3VA=" providerId="None" clId="Web-{D325B22B-1CFF-4F82-962D-302F173F4189}" dt="2022-08-26T01:33:01.246" v="6"/>
          <ac:picMkLst>
            <pc:docMk/>
            <pc:sldMk cId="1395894267" sldId="1466"/>
            <ac:picMk id="2" creationId="{FAC080C7-452E-C292-42A1-CA5A4DA53E37}"/>
          </ac:picMkLst>
        </pc:picChg>
        <pc:picChg chg="add mod">
          <ac:chgData name="Brett Harrington" userId="P++PGFJsgrntgntDJ/3fR+sdUAeP8upFNl3wRJMl3VA=" providerId="None" clId="Web-{D325B22B-1CFF-4F82-962D-302F173F4189}" dt="2022-08-26T01:36:10.118" v="12" actId="1076"/>
          <ac:picMkLst>
            <pc:docMk/>
            <pc:sldMk cId="1395894267" sldId="1466"/>
            <ac:picMk id="3" creationId="{BFDE3BE6-9779-9723-62DF-541E8A586C58}"/>
          </ac:picMkLst>
        </pc:picChg>
        <pc:picChg chg="add del">
          <ac:chgData name="Brett Harrington" userId="P++PGFJsgrntgntDJ/3fR+sdUAeP8upFNl3wRJMl3VA=" providerId="None" clId="Web-{D325B22B-1CFF-4F82-962D-302F173F4189}" dt="2022-08-26T01:33:12.058" v="8"/>
          <ac:picMkLst>
            <pc:docMk/>
            <pc:sldMk cId="1395894267" sldId="1466"/>
            <ac:picMk id="35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3714" y="8610601"/>
            <a:ext cx="3054469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/>
          </p:nvPr>
        </p:nvSpPr>
        <p:spPr>
          <a:xfrm>
            <a:off x="494138" y="300038"/>
            <a:ext cx="2989291" cy="481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457200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60375" y="4114800"/>
            <a:ext cx="6396038" cy="47902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763962" y="8905026"/>
            <a:ext cx="3170238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122F-4C0D-4DB5-9DAD-9B5174DF7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Helvetica" panose="020B0604020202020204" pitchFamily="34" charset="0"/>
        <a:ea typeface="ヒラギノ角ゴ Pro W3" charset="0"/>
        <a:cs typeface="Helvetica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Helvetica" panose="020B0604020202020204" pitchFamily="34" charset="0"/>
        <a:ea typeface="ヒラギノ角ゴ Pro W3" charset="0"/>
        <a:cs typeface="Helvetica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Helvetica" panose="020B0604020202020204" pitchFamily="34" charset="0"/>
        <a:ea typeface="ヒラギノ角ゴ Pro W3" charset="0"/>
        <a:cs typeface="Helvetica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Helvetica" panose="020B0604020202020204" pitchFamily="34" charset="0"/>
        <a:ea typeface="ヒラギノ角ゴ Pro W3" charset="0"/>
        <a:cs typeface="Helvetica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Helvetica" panose="020B0604020202020204" pitchFamily="34" charset="0"/>
        <a:ea typeface="ヒラギノ角ゴ Pro W3" charset="0"/>
        <a:cs typeface="Helvetica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809625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r>
              <a:rPr lang="ko-KR" sz="1300" dirty="0"/>
              <a:t>오늘 </a:t>
            </a:r>
            <a:r>
              <a:rPr lang="ko-KR" sz="1300" dirty="0" err="1"/>
              <a:t>라이온스</a:t>
            </a:r>
            <a:r>
              <a:rPr lang="ko-KR" altLang="en-US" sz="1300" dirty="0" err="1"/>
              <a:t>의</a:t>
            </a:r>
            <a:r>
              <a:rPr lang="ko-KR" sz="1300" dirty="0"/>
              <a:t> 글로벌 전략</a:t>
            </a:r>
            <a:r>
              <a:rPr lang="ko-KR" altLang="en-US" sz="1300" dirty="0"/>
              <a:t>을</a:t>
            </a:r>
            <a:r>
              <a:rPr lang="ko-KR" sz="1300" dirty="0"/>
              <a:t> 소개</a:t>
            </a:r>
            <a:r>
              <a:rPr lang="ko-KR" altLang="en-US" sz="1300" dirty="0"/>
              <a:t>하는</a:t>
            </a:r>
            <a:r>
              <a:rPr lang="ko-KR" sz="1300" dirty="0"/>
              <a:t> 시간에 함께해 주셔서 감사합니다.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458189" y="8691313"/>
            <a:ext cx="3169920" cy="48172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F3282-E3C9-4747-9F21-810D6389356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125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itchFamily="12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454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12750"/>
            <a:ext cx="6037263" cy="3397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0375" y="3886199"/>
            <a:ext cx="6396038" cy="5323627"/>
          </a:xfrm>
        </p:spPr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먼저, 협회와 재단의 강화를 위해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우리가 할 일은 다음과 같습니다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ko-K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우리의 통합된 봉사를 더 잘 대표할 수 있도록 국제협회와 국제재단을 단일 마케팅 브랜드로 통합할 것입니다.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또한 새로운 ‘</a:t>
            </a:r>
            <a:r>
              <a:rPr lang="ko-KR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임무서</a:t>
            </a:r>
            <a:r>
              <a:rPr lang="ko-K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ko-KR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를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소개하여 우리의 글로벌 주력사업, LCIF 주력사업, 라이온들이 봉사하는 현지의 주력사업에 대한 새로운 설명을 제공할 것입니다.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신생클럽이 강력한 기반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에서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시작하고 어려움을 겪는 클럽들에게 추가 지원을 제공하며 계속해서 회원 만족을 높일 것입니다.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전 세계적으로 신생클럽 조직에 도움이 되도록 지구 차원에서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의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클럽 조직에 대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한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지원을 추가할 것입니다.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라이온들이 대규모 지속 가능한 사업에 </a:t>
            </a:r>
            <a:r>
              <a:rPr lang="ko-K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LCIF의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교부금을 이용할 수 있도록 클럽 내에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서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국제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재단에 대한 기부 문화를 계속 발전시켜 나갈 것입니다.</a:t>
            </a:r>
          </a:p>
          <a:p>
            <a:endParaRPr lang="en-US" sz="1400" b="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122F-4C0D-4DB5-9DAD-9B5174DF74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05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두 번째, 우리 협회와 재단을 위한 새로운 성장 모델 개발을 위해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우리가 할 일은 다음과 같습니다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기업의 사회적 책임(CSR)을 추구하는 파트너십을 확대할 것입니다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기</a:t>
            </a:r>
            <a:r>
              <a:rPr lang="ko-KR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업이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사회적으로 더 많은 </a:t>
            </a:r>
            <a:r>
              <a:rPr lang="ko-KR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책임을 다하기 위해 취하는 조치를 의미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하는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CSR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을 확대함으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로써 공동 사업, 기금 모금 및 </a:t>
            </a:r>
            <a:r>
              <a:rPr lang="ko-K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라이온스의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가시성 향상을 위한 새로운 기회가 마련될 것입니다.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또한 현재의 클럽 모델에 추가할 새로운 봉사 및 회원 유형을 연구할 것입니다. 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새로운 모델 중 하나는 일회성 자원봉사입니다. 이같은 ‘비정기적’ 자원봉사자는 우리의 봉사 영향력을 높이고 신입회원이 </a:t>
            </a:r>
            <a:r>
              <a:rPr lang="ko-K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라이온스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입회를 결정할 때 도움이 될 수 있습니다.</a:t>
            </a:r>
          </a:p>
          <a:p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122F-4C0D-4DB5-9DAD-9B5174DF74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83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세 번째, 목표를 달성하려면 협회 전체에 걸쳐 재편성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할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필요가 있으며 이를 위해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우리가 할 일은 다음과 같습니다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ko-K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국제협회 이사회와 국제재단 이사회의 연례 합동 회의를 개최할 것입니다.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협회 이사와 재단 이사의 역할도 보다 적절하게 수정하여 라이온과 레오에게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최선의 서비스를 제공하도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록 할 것입니다.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국제이사 및 국제3부회장 선거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절차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의 개선을 모색할 것입니다.</a:t>
            </a:r>
          </a:p>
          <a:p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122F-4C0D-4DB5-9DAD-9B5174DF74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49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809625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dirty="0"/>
              <a:t>첫 해는 기본적으로 기초를 </a:t>
            </a:r>
            <a:r>
              <a:rPr lang="ko-KR" altLang="en-US" dirty="0"/>
              <a:t>다진</a:t>
            </a:r>
            <a:r>
              <a:rPr lang="ko-KR" dirty="0"/>
              <a:t> 해였지만 좋은 진전을 이루었습니다.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dirty="0"/>
              <a:t>작년에 거둔 성과에 대해 이야기해 보겠습니다.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458189" y="8691313"/>
            <a:ext cx="3169920" cy="48172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C4AFA-0550-4425-823D-C3155B6A49A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535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5400" y="457200"/>
            <a:ext cx="4648200" cy="2614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04800" y="2895600"/>
            <a:ext cx="6705600" cy="6400800"/>
          </a:xfrm>
        </p:spPr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작년에 협회와 재단의 강화를 위해 취한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조치는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다음과 같습니다.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우리는 협회와 재단을 위해 새로운 브랜드 명칭으로 ‘</a:t>
            </a:r>
            <a:r>
              <a:rPr lang="ko-K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라이온스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o-K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인터내셔널’을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선정했습니다. 이에 대해서는 다음 슬라이드에서 자세히 설명하겠습니다.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회원 만족 설문조사를 실시하여 회원들이 원하는 변화가 무엇인지 알아보았습니다.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또한 회원 개발 교부금의 원활한 사용을 위해 교부금을 재구성했습니다. 회원 증강에 관심이 있으시면 교부금을 검토하시기 바랍니다.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새로운 성장 모델 구축을 통해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다음의 성과를 거두었습니다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ko-K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Disney, </a:t>
            </a:r>
            <a:r>
              <a:rPr lang="ko-K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Enel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BGRS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o-K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EverSource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등 새로운 기업 파트너를 확보했습니다.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파트너사의 임직원을 위한 기부 포털을 시작하여 이미 시력 검사 및 우크라이나 구호 활동을 지원하고 있습니다.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설문조사를 실시하여 전 세계 클럽의 일회성 또는 ‘비정기적’ 자원봉사 관행을 확인했습니다.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관리 체계 재편성 및 조직적 지원을 위해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한 일은 다음과 같습니다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ko-K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2022년 2월 국제협회와 국제재단 이사회의 첫 번째 온라인 합동 회의를 개최했습니다.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우리의 선거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절차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평가를 위해 비슷한 활동을 하는 타 봉사 단체들의 선거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절차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분석을 시작했습니다.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8557-5227-8B4D-822D-3FD105837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125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itchFamily="12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6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809625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잠시 동안 우리의 새로운 브랜드에 대해 이야기하겠습니다.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우리는 ‘</a:t>
            </a:r>
            <a:r>
              <a:rPr lang="ko-K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라이온스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인터내셔널’ 브랜드로 국제협회와 국제재단을 통합하고 있습니다.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lang="ko-K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라이온스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o-K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인터내셔널’이라고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하면 실제로는 국제협회와 국제재단을 </a:t>
            </a:r>
            <a:r>
              <a:rPr lang="ko-KR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함께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말하는 것입니다.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라이온스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인터내셔널 브랜드는 두 조직을 하나의 ‘통합형 브랜드(</a:t>
            </a:r>
            <a:r>
              <a:rPr lang="ko-K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umbrella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o-K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brand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)’로 통합하여 우리의 집단적 봉사와 영향을 전 세계에 알릴 수 있습니다.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세상이 우리를 하나로 보기 때문입니다. 사람들은 우리를 라이온으로 봅니다.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그리고 실제로... 우리는 하나입니다. 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국제협회와 재단은 별개의 조직으로 유지되고 이름도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바뀌지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않습니다.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클럽 모형도 </a:t>
            </a:r>
            <a:r>
              <a:rPr lang="ko-KR" sz="1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변하지 않습니다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그러므로 이 변화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로 인해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우리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의 정체성과 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라이온으로서 하는 일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이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바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뀌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지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는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않을 것입니다. 단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지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우리가 협회와 재단을 세상에 표현하는 방식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이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바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뀌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는 것입니다. </a:t>
            </a:r>
            <a:r>
              <a:rPr lang="ko-KR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함께,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우리는 </a:t>
            </a:r>
            <a:r>
              <a:rPr lang="ko-K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라이온스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인터내셔널입니다.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새로운 명칭과 더불어 새로운 슬로건 ‘도움이 필요한 세상에 봉사합니다’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o-KR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도 함께 사용됩니다.</a:t>
            </a:r>
            <a:endParaRPr lang="ko-K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이 슬로건은 우리가 라이온으로서 무엇을 하는지 세상에 알려줍니다.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DA020-F842-4D4C-B941-0FFEFC5A16B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125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itchFamily="12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747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5400" y="457200"/>
            <a:ext cx="4648200" cy="2614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04800" y="2895600"/>
            <a:ext cx="6705600" cy="6400800"/>
          </a:xfrm>
        </p:spPr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올해, 우리는 전략 계획의 핵심 분야를 구축 및 시행하고 있습니다.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협회와 재단의 강화를 위해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하는 일은 다음과 같습니다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ko-K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2023년 새로운 ‘</a:t>
            </a:r>
            <a:r>
              <a:rPr lang="ko-K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라이온스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인터내셔널’ 브랜드와 브랜드 지침을 발표하고 새 임무서를 채택할 것입니다.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클럽 재건을 돕기 위해, 클럽 평가 도구를 개편하고 성공적인 클럽의 모범 사례를 공유하며 </a:t>
            </a:r>
            <a:r>
              <a:rPr lang="ko-K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가이딩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라이온 프로그램을 개선합니다.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캠페인 100의 성공을 기반으로 클럽과 개인 기부에 중점을 둡니다.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신생클럽을 위한 종합 지원 프로그램 및 회원 만족 평가를 위한 설문조사 자료를 개발합니다. 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개발에 집중하기 위해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하는 일은 다음과 같습니다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ko-K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기업의 사회적 책임(CSR) 프로그램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을 계속 구축합니다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ko-K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제1헌장지역, 제2헌장지역, 인도의 모금 전략 실행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파트너사의 임직원 자원봉사 확대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‘기업의 사회적 책임(CSR) </a:t>
            </a:r>
            <a:r>
              <a:rPr lang="ko-K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싱크탱크’를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시작하여 새로운 기회 모색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새로운 방식으로 자원봉사자를 참여시킬 수 있도록 ‘비정기적’ 자원봉사 사업을 시범 운영하고 있으며 클럽이 이같은 ‘비정기적’ 자원봉사자를 지원하는 데 도움이 될 자료를 개발하고 있습니다.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자원과 수익을 극대화하기 위해 새 파트너에 대한 평가 방법을 개선하고 있습니다.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관리 체계 재편성 및 조직적 지원을 위해 우리는 다음에 집중합니다.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2023년 국제협회 및 국제재단 이사회 온라인 합동 회의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를 개최합니다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국제3부회장 후보자 관련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선거 방식을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공식화하기 위해 이사회 방침서 수정 내용 실행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합니다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8557-5227-8B4D-822D-3FD105837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125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itchFamily="12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226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전략 계획의 성공을 위해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우리가 목표 달성을 향해 할 수 있는 일들이 있습니다.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클럽과 지구에서 전략 계획에 대한 정보를 공유해 주십시오.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전략 계획의 미래를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설계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할 수 있도록 국제협회의 설문 조사에 응답하십시오.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회원들이 계속 참여하고 봉사하며 행복할 수 있도록 모두 노력해 주십시오.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개인적으로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및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클럽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차원에서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재단을 지원하십시오. 그리고 교부금 기회를 모색하고 재단의 이야기를 공유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해 주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십시오.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122F-4C0D-4DB5-9DAD-9B5174DF74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98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레오클럽 전략 계획에 대한 간략한 개요를 말씀드리겠습니다.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레오는 우리 봉사의 중요한 일원입니다. 그리고 봉사의 미래입니다.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라이온과 마찬가지로 레오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의 경우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도 성장과 성공을 위해 미래에 대한 로드맵이 필요합니다.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122F-4C0D-4DB5-9DAD-9B5174DF74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817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레오 프로그램의 경우 우리는 성장에 중점을 둡니다.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우리의 목표는 레오를 200,000명으로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레오-라이온을 13,000명으로 늘리는 것입니다.  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레오 계획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시작 당시의 레오는 약 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157,500명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ko-KR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레오-라이온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은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4,700명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이었으므로 목표를 달성한다면 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두 가지 회원 유형 모두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크게 증가하는 것입니다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ko-K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122F-4C0D-4DB5-9DAD-9B5174DF74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02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354529"/>
            <a:ext cx="5852160" cy="4042171"/>
          </a:xfrm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우리의 전략 계획에 대해 알아보기 전에, 전략 계획이 왜 중요한지에 대해 이야기하겠습니다.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100여 년 전, </a:t>
            </a:r>
            <a:r>
              <a:rPr lang="ko-K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라이온스는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소수의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클럽과 소수의 회원으로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출발했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고 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해마다 점점 더 많은 회원들이 함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께했습니다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사람들이 봉사의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힘을 직접 확인하고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협력하면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훨씬 더 많은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성과를 거둔다는 점을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알게 되면서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계속해서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꾸준히 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성장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해 왔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습니다.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현재 전 세계 48,000개 클럽에서 135만 명이 이상의 회원들이 활동하고 있습니다. </a:t>
            </a:r>
            <a:r>
              <a:rPr lang="ko-K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라이온스는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세계 최대의 </a:t>
            </a:r>
            <a:r>
              <a:rPr lang="ko-K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봉사단체이고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수많은 지역사회와 주민들이 우리의 봉사에 의지하고 있습니다.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세상이 우리에게 바라는 협회의 모습을 계속 이어가려면 계획이 필요합니다.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이제 모든 </a:t>
            </a:r>
            <a:r>
              <a:rPr lang="ko-KR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라이온스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조직 수준에서 라이온들이 성공할 수 있도록 우리가 취해야 할 단계에 대해 이야기해 보겠습니다.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3657600" y="8701088"/>
            <a:ext cx="3169920" cy="48172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DA020-F842-4D4C-B941-0FFEFC5A16B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777875" y="809625"/>
            <a:ext cx="5759450" cy="3240088"/>
          </a:xfrm>
        </p:spPr>
      </p:sp>
    </p:spTree>
    <p:extLst>
      <p:ext uri="{BB962C8B-B14F-4D97-AF65-F5344CB8AC3E}">
        <p14:creationId xmlns:p14="http://schemas.microsoft.com/office/powerpoint/2010/main" val="1014565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우리의 목표를 위해 4가지 </a:t>
            </a:r>
            <a:r>
              <a:rPr lang="ko-KR" alt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하위 </a:t>
            </a:r>
            <a:r>
              <a:rPr lang="ko-K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목표를 개발했습니다. 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회원 모집</a:t>
            </a:r>
            <a:r>
              <a:rPr lang="ko-K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회원들에게 모집 자료를 제공하고 회원 구조를 개선할 것입니다.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회원 경험</a:t>
            </a:r>
            <a:r>
              <a:rPr lang="ko-K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기술 개발 및 교육 기회를 확대하여 레오 회원의 가치를 높일 것입니다.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라이온으로 전환</a:t>
            </a:r>
            <a:r>
              <a:rPr lang="ko-K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라이온 전환을 돕는 자료를 제공하여 레오들에게 긍정적인 경험과 명확한 방법을 제시할 것입니다. 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국제재단과 연대</a:t>
            </a:r>
            <a:r>
              <a:rPr lang="ko-K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레오와 국제재단 간의 연대를 강화할 것입니다.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122F-4C0D-4DB5-9DAD-9B5174DF74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783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레오들이 참여할 수 있는 좋은 방법이 많이 있습니다.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레오클럽을 조직하고 합동 봉사를 계획하고 레오가 여러분의 클럽에 가입하도록 초청하십시오.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레오 웹페이지에서 더 많은 정보와 자료를 확인하실 수 있습니다.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122F-4C0D-4DB5-9DAD-9B5174DF74F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41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0375" y="4114799"/>
            <a:ext cx="6396038" cy="5095027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두 계획에서 우리는 회원, 클럽, 지역사회에 도움이 되는 핵심 성과를 거두기 위해 노력하고 있습니다.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우리는 모든 사람이 만족스러운 회원 경험을 갖기 바랍니다.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봉사 영향력 높이고 더 많은 선행을 할 수 있도록 성장하기를 바랍니다.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회원들이 국제협회가 제공하는 유용한 자료와 기회를 활용하기를 바랍니다.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우리의 봉사에 더 많은 사람들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을 참여시킬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새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로운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방식을 찾고자 합니다.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122F-4C0D-4DB5-9DAD-9B5174DF74F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EF688773-0C5F-460B-86BA-E4C1236A42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747082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전략 계획 웹페이지에서 더 자세한 내용을 확인하고 본 프레젠테이션과 연설 포인트 자료를 다운로드 하십시오.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궁금한 점은 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전략 계획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전용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이메일로 </a:t>
            </a:r>
            <a:r>
              <a:rPr lang="ko-KR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문의하셔도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됩니다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ko-K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122F-4C0D-4DB5-9DAD-9B5174DF74F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106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8163" y="757238"/>
            <a:ext cx="5997575" cy="3373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우리가 새로운 미래에 중점을 두는 이유는 간단합니다. 세상이 우리를 필요로 하기 때문입니다.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글로벌 전략과 미래에 대한 계획을 갖는 것은 우리가 지역사회와 지구촌에 최선을 다할 준비가 되었는지를 확인할 수 있는 유일한 방법입니다.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DA020-F842-4D4C-B941-0FFEFC5A16B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523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809625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r>
              <a:rPr lang="ko-KR" sz="1300" dirty="0" err="1"/>
              <a:t>라이온스</a:t>
            </a:r>
            <a:r>
              <a:rPr lang="ko-KR" sz="1300" dirty="0"/>
              <a:t> 인터내셔널 전략 계획과 미래에 대한 비전을 살펴보는 오늘 이 자리에  함께해 주셔서 대단히 감사합니다.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ko-KR" sz="1200" dirty="0"/>
              <a:t>감사합니다!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endParaRPr lang="en-US" sz="13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458189" y="8691313"/>
            <a:ext cx="3169920" cy="48172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C4AFA-0550-4425-823D-C3155B6A49A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13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06438"/>
            <a:ext cx="5759450" cy="3240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3965714"/>
            <a:ext cx="5852160" cy="5364149"/>
          </a:xfrm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2015년에 출범된 LCI 포워드는 2017년 창립 100주년을 맞이하기 직전에 시작되어 우리가 봉사의 다음 세기를 준비하는 데 도움이 되었습니다.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LCI 포워드는 </a:t>
            </a:r>
            <a:r>
              <a:rPr lang="ko-K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라이온스의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4가지 핵심 분야에 중점을 두었습니다.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회원 강화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봉사 영향력 증대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지역 및 글로벌 가시성 향상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클럽, 지구 및 협회의 우수성 추구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우리는 연간 2억 명에게 봉사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한다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는 LCI 포워드의 목표를 세웠고 실제로 그 목표를 달성했습니다. 작년에 라이온들은 4억8000만 명 이상에게 봉사했습니다!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그리고 LCI 포워드에서 목표한 것 이상의 성과를 거두었습니다.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839041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336553"/>
            <a:ext cx="5852160" cy="4042171"/>
          </a:xfrm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LCI 포워드를 통해 우리는 글로벌 주력사업을 개발했습니다.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마케팅 활동을 확장하고 ‘언제나 친절하게’ 광고 캠페인을 시작했습니다.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지도력, 회원 및 봉사를 지원하기 위해 글로벌 액션팀을 발족했습니다.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특성화클럽을 도입하고 라이온과 레오가 온라인 학습을 이용할 수 있게 했습니다.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회원 경험 향상에 더 중점을 두고 새로운 디지털 도구와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앱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을 도입했습니다.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국제재단의 캠페인100을 시작했고 전 세계 라이온들 덕분에 3억2400만불 이상을 모금하여 3억불 모금 목표를 초과 달성했습니다.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이같은 놀라운 발전은 </a:t>
            </a:r>
            <a:r>
              <a:rPr lang="ko-K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라이온스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인터내셔널 전략 계획의 초석이 되었습니다.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657600" y="8691086"/>
            <a:ext cx="3169920" cy="48172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8557-5227-8B4D-822D-3FD10583728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125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itchFamily="125" charset="-128"/>
              <a:cs typeface="+mn-cs"/>
            </a:endParaRP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777875" y="809625"/>
            <a:ext cx="5759450" cy="3240088"/>
          </a:xfrm>
        </p:spPr>
      </p:sp>
    </p:spTree>
    <p:extLst>
      <p:ext uri="{BB962C8B-B14F-4D97-AF65-F5344CB8AC3E}">
        <p14:creationId xmlns:p14="http://schemas.microsoft.com/office/powerpoint/2010/main" val="565010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809625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라이온스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인터내셔널 전략 계획은 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우리가 계속해서 성장하고 번영하도록 미래에 초점을 맞추고 있습니다.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국제협회와 국제재단(LCIF) 역시 </a:t>
            </a:r>
            <a:r>
              <a:rPr lang="ko-K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라이온스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봉사로 통합된 단일한 조직입니다. 전략 계획에는 모든 라이온과 클럽들이 포함되어 있습니다.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우리는 글로벌 봉사 사명 아래 모두 하나가 됩니다.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458189" y="8691313"/>
            <a:ext cx="3169920" cy="48172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C4AFA-0550-4425-823D-C3155B6A49A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615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809625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우리는 지역사회 및 인도주의 봉사에 있어 글로벌 리더가 되는 것을 목표로 합니다.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원대한 목표이지만 우리에게는 세계 곳곳의 </a:t>
            </a:r>
            <a:r>
              <a:rPr lang="ko-K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라이온스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봉사자들이 있고 전략 계획 또한 준비되어 있습니다.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DA020-F842-4D4C-B941-0FFEFC5A16B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125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itchFamily="12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730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라이온스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인터내셔널 전략 계획은 일정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기간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에 걸쳐 시행됩니다.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첫 해는 계획 수립과 일부 주요 초기 전략 개발에 집중했습니다.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전략 계획의 2년차에 접어들면서 계속해서 계획을 추진 및 실행합니다.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잠시 후, 첫 해의 성과와 올해 집중할 점에 대해 이야기하겠습니다.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그럼 이제 우리의 글로벌 전략과 접근 방식에 대해 이야기해 보겠습니다.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122F-4C0D-4DB5-9DAD-9B5174DF74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04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457200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세 가지 목표를 염두에 두고 전략 계획을 수립했습니다.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협회와 재단 강화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우리의 영향력을 높이고 회원과 클럽에 더 나은 지원을 제공하고자 합니다.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새로운 성장 모델 개발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클럽은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언제나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우리 조직의 핵심이었고 앞으로도 그럴 것입니다. 다만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새로운 봉사 방식을 원하는 사람들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을 위한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기회를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모색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하고 새 파트너십을 개발하여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기존의 </a:t>
            </a:r>
            <a:r>
              <a:rPr lang="ko-KR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전통적 모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형에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추가</a:t>
            </a: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할 수 있습니다.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관리 체계 재편성 및 조직적 지원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조정, 개선된 조직과 과정을 통해 우리의 목표를 더 잘 지원할 수 있습니다.</a:t>
            </a:r>
          </a:p>
          <a:p>
            <a:endParaRPr lang="en-US" kern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8557-5227-8B4D-822D-3FD105837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651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dirty="0"/>
              <a:t>각 목표의 달성을 위해 구체적 이니셔티브를 개발했습니다.</a:t>
            </a:r>
            <a:r>
              <a:rPr lang="ko-KR" baseline="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baseline="0" dirty="0"/>
              <a:t>전략 계획 그래픽은 우리가 달성하고자 하는 목표를 강조합니다. </a:t>
            </a:r>
          </a:p>
          <a:p>
            <a:endParaRPr lang="en-US" baseline="0" dirty="0"/>
          </a:p>
          <a:p>
            <a:pPr lvl="1"/>
            <a:r>
              <a:rPr lang="ko-KR" baseline="0" dirty="0"/>
              <a:t> - </a:t>
            </a:r>
            <a:r>
              <a:rPr lang="ko-KR" b="1" baseline="0" dirty="0"/>
              <a:t>강화</a:t>
            </a:r>
          </a:p>
          <a:p>
            <a:pPr lvl="1"/>
            <a:endParaRPr lang="en-US" b="1" baseline="0" dirty="0"/>
          </a:p>
          <a:p>
            <a:pPr lvl="1"/>
            <a:r>
              <a:rPr lang="ko-KR" b="1" baseline="0" dirty="0"/>
              <a:t> </a:t>
            </a:r>
            <a:r>
              <a:rPr lang="ko-KR" b="0" baseline="0" dirty="0"/>
              <a:t>-</a:t>
            </a:r>
            <a:r>
              <a:rPr lang="ko-KR" b="1" baseline="0" dirty="0"/>
              <a:t> 개발</a:t>
            </a:r>
          </a:p>
          <a:p>
            <a:pPr lvl="1"/>
            <a:endParaRPr lang="en-US" baseline="0" dirty="0"/>
          </a:p>
          <a:p>
            <a:pPr lvl="1"/>
            <a:r>
              <a:rPr lang="ko-KR" baseline="0" dirty="0"/>
              <a:t> - </a:t>
            </a:r>
            <a:r>
              <a:rPr lang="ko-KR" b="1" baseline="0" dirty="0"/>
              <a:t>재편성</a:t>
            </a:r>
          </a:p>
          <a:p>
            <a:pPr lvl="1"/>
            <a:endParaRPr lang="en-US" b="1" baseline="0" dirty="0"/>
          </a:p>
          <a:p>
            <a:pPr lvl="1"/>
            <a:r>
              <a:rPr lang="ko-KR" b="0" baseline="0" dirty="0"/>
              <a:t> - </a:t>
            </a:r>
            <a:r>
              <a:rPr lang="ko-KR" b="1" baseline="0" dirty="0"/>
              <a:t>강화, 개발, 재편성 </a:t>
            </a:r>
            <a:r>
              <a:rPr lang="ko-KR" baseline="0" dirty="0"/>
              <a:t> </a:t>
            </a:r>
          </a:p>
          <a:p>
            <a:endParaRPr lang="en-US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baseline="0" dirty="0"/>
              <a:t>각 중점 분야를 살펴보고 이 분야들이 라이온과 우리의 봉사 사명에 왜 중요한지를 알아보겠습니다.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9122F-4C0D-4DB5-9DAD-9B5174DF74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62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0" y="1143000"/>
            <a:ext cx="12192000" cy="777081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 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6" name="Emblem - White" descr="lionlogo_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2587641"/>
            <a:ext cx="2580992" cy="2517759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362928"/>
            <a:ext cx="12192000" cy="6858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200"/>
              </a:spcBef>
              <a:spcAft>
                <a:spcPts val="1200"/>
              </a:spcAft>
              <a:buNone/>
              <a:defRPr sz="440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2A85CD-EF90-E24C-ACB9-CEC7C2079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192" t="4927" r="6507" b="15964"/>
          <a:stretch/>
        </p:blipFill>
        <p:spPr>
          <a:xfrm>
            <a:off x="7086601" y="2643416"/>
            <a:ext cx="2576946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0527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280" y="2209800"/>
            <a:ext cx="8662604" cy="224769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Quote">
            <a:extLst>
              <a:ext uri="{FF2B5EF4-FFF2-40B4-BE49-F238E27FC236}">
                <a16:creationId xmlns:a16="http://schemas.microsoft.com/office/drawing/2014/main" id="{F103AB68-8EEE-284C-923A-25A076478FD8}"/>
              </a:ext>
            </a:extLst>
          </p:cNvPr>
          <p:cNvSpPr/>
          <p:nvPr userDrawn="1"/>
        </p:nvSpPr>
        <p:spPr>
          <a:xfrm>
            <a:off x="522278" y="1219200"/>
            <a:ext cx="1513719" cy="2834105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18000" b="1" dirty="0">
                <a:solidFill>
                  <a:srgbClr val="EBB700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6" name="Quote">
            <a:extLst>
              <a:ext uri="{FF2B5EF4-FFF2-40B4-BE49-F238E27FC236}">
                <a16:creationId xmlns:a16="http://schemas.microsoft.com/office/drawing/2014/main" id="{5D2E1FD0-C95D-774F-9F8D-261706A96592}"/>
              </a:ext>
            </a:extLst>
          </p:cNvPr>
          <p:cNvSpPr/>
          <p:nvPr userDrawn="1"/>
        </p:nvSpPr>
        <p:spPr>
          <a:xfrm>
            <a:off x="10144881" y="3566695"/>
            <a:ext cx="1513719" cy="2834105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18000" b="1" dirty="0">
                <a:solidFill>
                  <a:srgbClr val="EBB700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455151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90599"/>
            <a:ext cx="10515600" cy="609601"/>
          </a:xfrm>
          <a:prstGeom prst="rect">
            <a:avLst/>
          </a:prstGeom>
        </p:spPr>
        <p:txBody>
          <a:bodyPr anchor="ctr"/>
          <a:lstStyle>
            <a:lvl1pPr>
              <a:defRPr sz="44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2914649" y="1676400"/>
            <a:ext cx="6362701" cy="7620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2133600"/>
            <a:ext cx="10668000" cy="3962400"/>
          </a:xfrm>
          <a:prstGeom prst="rect">
            <a:avLst/>
          </a:prstGeom>
        </p:spPr>
        <p:txBody>
          <a:bodyPr/>
          <a:lstStyle>
            <a:lvl1pPr marL="466725" indent="-466725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sz="320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6107" indent="-22700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8936156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524000"/>
            <a:ext cx="12192000" cy="381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sz="4000" dirty="0">
                <a:latin typeface="+mn-lt"/>
              </a:rPr>
              <a:t>Text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DD19E1-1279-7044-8EE0-DE47659FE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170" y="352045"/>
            <a:ext cx="6705599" cy="63535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104395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0967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28600" y="4556919"/>
            <a:ext cx="11658599" cy="777081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 lang="en-US" sz="4400" b="1" dirty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B528F7-FFCE-164D-B6B9-E5AA98D573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60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DA6FD9-0326-BB4A-94DB-C31C0BCB43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0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10200"/>
            <a:ext cx="11658600" cy="6858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200"/>
              </a:spcBef>
              <a:spcAft>
                <a:spcPts val="1200"/>
              </a:spcAft>
              <a:buNone/>
              <a:defRPr sz="3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836" y="694866"/>
            <a:ext cx="3964328" cy="37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966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" y="1752599"/>
            <a:ext cx="457201" cy="1371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1752599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10000"/>
              </a:lnSpc>
              <a:defRPr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3352800"/>
            <a:ext cx="10516235" cy="2819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None/>
              <a:defRPr lang="en-US" sz="3200" dirty="0" smtClean="0">
                <a:solidFill>
                  <a:schemeClr val="tx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74725" indent="-466725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lang="en-US" sz="2800" dirty="0" smtClean="0">
                <a:solidFill>
                  <a:schemeClr val="tx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Optional Text</a:t>
            </a:r>
          </a:p>
          <a:p>
            <a:pPr lvl="1"/>
            <a:r>
              <a:rPr lang="en-US" dirty="0"/>
              <a:t>Bullet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94259-EFF5-FD4E-A3AD-56D260E348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235" y="777240"/>
            <a:ext cx="5716765" cy="547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7640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95400"/>
            <a:ext cx="274320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533400"/>
            <a:ext cx="10667998" cy="6096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1" i="0" baseline="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 hasCustomPrompt="1"/>
          </p:nvPr>
        </p:nvSpPr>
        <p:spPr>
          <a:xfrm>
            <a:off x="761999" y="1524000"/>
            <a:ext cx="10667999" cy="4800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None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406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lang="en-US" sz="2400" dirty="0" smtClean="0">
                <a:solidFill>
                  <a:schemeClr val="tx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135224783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3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31"/>
          <a:stretch/>
        </p:blipFill>
        <p:spPr>
          <a:xfrm>
            <a:off x="7391400" y="2019300"/>
            <a:ext cx="4191000" cy="40386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143000"/>
            <a:ext cx="274320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5202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 hasCustomPrompt="1"/>
          </p:nvPr>
        </p:nvSpPr>
        <p:spPr>
          <a:xfrm>
            <a:off x="761999" y="1371600"/>
            <a:ext cx="10667999" cy="4953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None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406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lang="en-US" sz="2800" dirty="0" smtClean="0">
                <a:solidFill>
                  <a:schemeClr val="tx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83912603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 userDrawn="1"/>
        </p:nvSpPr>
        <p:spPr>
          <a:xfrm rot="16200000" flipV="1">
            <a:off x="-381000" y="381000"/>
            <a:ext cx="6858000" cy="609600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 userDrawn="1"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 userDrawn="1"/>
        </p:nvSpPr>
        <p:spPr>
          <a:xfrm rot="5400000">
            <a:off x="2607323" y="1564568"/>
            <a:ext cx="185822" cy="406708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1752600"/>
            <a:ext cx="4953000" cy="4114800"/>
          </a:xfrm>
          <a:prstGeom prst="rect">
            <a:avLst/>
          </a:prstGeom>
        </p:spPr>
        <p:txBody>
          <a:bodyPr anchor="ctr"/>
          <a:lstStyle>
            <a:lvl1pPr marL="514350" indent="-5143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 userDrawn="1"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434" y="2072051"/>
            <a:ext cx="4419600" cy="135695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10000"/>
              </a:lnSpc>
              <a:defRPr sz="40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1297558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-4157" y="5410200"/>
            <a:ext cx="12192000" cy="14478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lang="en-US" sz="4000" dirty="0" smtClean="0">
                <a:ln>
                  <a:noFill/>
                </a:ln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519099" indent="0">
              <a:buNone/>
              <a:defRPr lang="en-US" sz="4000" dirty="0" smtClean="0">
                <a:ln>
                  <a:noFill/>
                </a:ln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5" indent="0">
              <a:buNone/>
              <a:defRPr>
                <a:solidFill>
                  <a:schemeClr val="bg1"/>
                </a:solidFill>
              </a:defRPr>
            </a:lvl4pPr>
            <a:lvl5pPr marL="182875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0221841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" y="1752599"/>
            <a:ext cx="457201" cy="1371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1752599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>
              <a:defRPr b="1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3352800"/>
            <a:ext cx="10516235" cy="2819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None/>
              <a:defRPr lang="en-US" sz="3200" dirty="0" smtClean="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74725" indent="-466725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lang="en-US" sz="2800" dirty="0" smtClean="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Bullet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94259-EFF5-FD4E-A3AD-56D260E348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1843" y="430719"/>
            <a:ext cx="993014" cy="94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d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 userDrawn="1"/>
        </p:nvSpPr>
        <p:spPr>
          <a:xfrm>
            <a:off x="1086011" y="-25940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9000" y="990600"/>
            <a:ext cx="8324800" cy="623888"/>
          </a:xfrm>
          <a:prstGeom prst="rect">
            <a:avLst/>
          </a:prstGeom>
        </p:spPr>
        <p:txBody>
          <a:bodyPr/>
          <a:lstStyle>
            <a:lvl1pPr algn="l">
              <a:lnSpc>
                <a:spcPct val="110000"/>
              </a:lnSpc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 userDrawn="1"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028950" y="2133600"/>
            <a:ext cx="8477250" cy="426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  <a:defRPr sz="2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449263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sz="24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381000"/>
            <a:ext cx="1676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19099" indent="0">
              <a:buNone/>
              <a:defRPr>
                <a:solidFill>
                  <a:schemeClr val="accent1"/>
                </a:solidFill>
              </a:defRPr>
            </a:lvl2pPr>
            <a:lvl3pPr marL="914377" indent="0">
              <a:buNone/>
              <a:defRPr>
                <a:solidFill>
                  <a:schemeClr val="accent1"/>
                </a:solidFill>
              </a:defRPr>
            </a:lvl3pPr>
            <a:lvl4pPr marL="1371565" indent="0">
              <a:buNone/>
              <a:defRPr>
                <a:solidFill>
                  <a:schemeClr val="accent1"/>
                </a:solidFill>
              </a:defRPr>
            </a:lvl4pPr>
            <a:lvl5pPr marL="182875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Optional Section Heading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25" y="5944675"/>
            <a:ext cx="703244" cy="66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856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5048"/>
            <a:ext cx="10515600" cy="925640"/>
          </a:xfrm>
          <a:prstGeom prst="rect">
            <a:avLst/>
          </a:prstGeom>
        </p:spPr>
        <p:txBody>
          <a:bodyPr anchor="ctr"/>
          <a:lstStyle>
            <a:lvl1pPr algn="l">
              <a:defRPr sz="36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F14A3E-E35D-614B-8464-A669E547DFC3}"/>
              </a:ext>
            </a:extLst>
          </p:cNvPr>
          <p:cNvSpPr/>
          <p:nvPr userDrawn="1"/>
        </p:nvSpPr>
        <p:spPr>
          <a:xfrm>
            <a:off x="0" y="765048"/>
            <a:ext cx="533400" cy="92564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362200"/>
            <a:ext cx="3413760" cy="3581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None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Text</a:t>
            </a:r>
          </a:p>
          <a:p>
            <a:pPr lvl="1"/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2362200"/>
            <a:ext cx="3413760" cy="3581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None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Text</a:t>
            </a:r>
          </a:p>
          <a:p>
            <a:pPr lvl="1"/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940040" y="2362200"/>
            <a:ext cx="3413760" cy="3581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None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Text</a:t>
            </a:r>
          </a:p>
          <a:p>
            <a:pPr lvl="1"/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163987D-B335-414A-8A1E-47C55CCAF91E}"/>
              </a:ext>
            </a:extLst>
          </p:cNvPr>
          <p:cNvSpPr/>
          <p:nvPr userDrawn="1"/>
        </p:nvSpPr>
        <p:spPr>
          <a:xfrm>
            <a:off x="3274927" y="-8022"/>
            <a:ext cx="5642146" cy="6866021"/>
          </a:xfrm>
          <a:custGeom>
            <a:avLst/>
            <a:gdLst>
              <a:gd name="connsiteX0" fmla="*/ 1588447 w 5642146"/>
              <a:gd name="connsiteY0" fmla="*/ 0 h 6866021"/>
              <a:gd name="connsiteX1" fmla="*/ 5642146 w 5642146"/>
              <a:gd name="connsiteY1" fmla="*/ 5377 h 6866021"/>
              <a:gd name="connsiteX2" fmla="*/ 4054943 w 5642146"/>
              <a:gd name="connsiteY2" fmla="*/ 6866021 h 6866021"/>
              <a:gd name="connsiteX3" fmla="*/ 0 w 5642146"/>
              <a:gd name="connsiteY3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2146" h="6866021">
                <a:moveTo>
                  <a:pt x="1588447" y="0"/>
                </a:moveTo>
                <a:lnTo>
                  <a:pt x="5642146" y="5377"/>
                </a:lnTo>
                <a:lnTo>
                  <a:pt x="4054943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8333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2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880" y="533400"/>
            <a:ext cx="10515600" cy="701675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817563" y="1524000"/>
            <a:ext cx="10515600" cy="472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3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1076325" indent="-557213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808633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1066801" y="1499358"/>
            <a:ext cx="4495800" cy="5384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85801" y="685800"/>
            <a:ext cx="5334000" cy="685800"/>
          </a:xfrm>
          <a:prstGeom prst="rect">
            <a:avLst/>
          </a:prstGeom>
        </p:spPr>
        <p:txBody>
          <a:bodyPr/>
          <a:lstStyle>
            <a:lvl1pPr>
              <a:defRPr lang="en-US" sz="3600" b="1" dirty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6629400" y="685800"/>
            <a:ext cx="4800600" cy="5410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 baseline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19099" indent="0">
              <a:buNone/>
              <a:defRPr/>
            </a:lvl2pPr>
            <a:lvl3pPr marL="914377" indent="0">
              <a:buNone/>
              <a:defRPr/>
            </a:lvl3pPr>
            <a:lvl4pPr marL="1371565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 dirty="0"/>
              <a:t>Click to enter text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723901" y="2057400"/>
            <a:ext cx="5295900" cy="4038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86346607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 userDrawn="1"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447800"/>
            <a:ext cx="4724400" cy="957430"/>
          </a:xfrm>
          <a:prstGeom prst="rect">
            <a:avLst/>
          </a:prstGeom>
        </p:spPr>
        <p:txBody>
          <a:bodyPr anchor="ctr"/>
          <a:lstStyle>
            <a:lvl1pPr algn="l">
              <a:defRPr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609600" y="2572219"/>
            <a:ext cx="4876800" cy="9478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124200"/>
            <a:ext cx="4800600" cy="2743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44767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sz="2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914377" indent="0">
              <a:buNone/>
              <a:defRPr/>
            </a:lvl3pPr>
            <a:lvl4pPr marL="1371565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20671029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85800"/>
            <a:ext cx="10515600" cy="609601"/>
          </a:xfrm>
          <a:prstGeom prst="rect">
            <a:avLst/>
          </a:prstGeom>
        </p:spPr>
        <p:txBody>
          <a:bodyPr anchor="ctr"/>
          <a:lstStyle>
            <a:lvl1pPr>
              <a:defRPr sz="4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2914649" y="1371601"/>
            <a:ext cx="6362701" cy="7620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752600"/>
            <a:ext cx="10668000" cy="4343400"/>
          </a:xfrm>
          <a:prstGeom prst="rect">
            <a:avLst/>
          </a:prstGeom>
        </p:spPr>
        <p:txBody>
          <a:bodyPr/>
          <a:lstStyle>
            <a:lvl1pPr marL="466725" indent="-466725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u"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6107" indent="-22700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8561992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2EE2BF5C-B4A4-1B40-B3D6-5807C1E6D8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901"/>
          <a:stretch/>
        </p:blipFill>
        <p:spPr>
          <a:xfrm>
            <a:off x="0" y="1639111"/>
            <a:ext cx="12192001" cy="52188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-1"/>
            <a:ext cx="12191999" cy="173638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4400">
                <a:ln>
                  <a:noFill/>
                </a:ln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7257826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44147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9640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238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5964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 hasCustomPrompt="1"/>
          </p:nvPr>
        </p:nvSpPr>
        <p:spPr>
          <a:xfrm>
            <a:off x="761999" y="1524000"/>
            <a:ext cx="10667999" cy="4800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None/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406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lang="en-US" sz="2800" dirty="0" smtClean="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141580830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28600" y="4556919"/>
            <a:ext cx="11658599" cy="777081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 lang="en-US" sz="4400" b="1" dirty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B528F7-FFCE-164D-B6B9-E5AA98D573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60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DA6FD9-0326-BB4A-94DB-C31C0BCB43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0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10200"/>
            <a:ext cx="11658600" cy="6858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200"/>
              </a:spcBef>
              <a:spcAft>
                <a:spcPts val="1200"/>
              </a:spcAft>
              <a:buNone/>
              <a:defRPr sz="3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836" y="694866"/>
            <a:ext cx="3964328" cy="37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0231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" y="1752599"/>
            <a:ext cx="457201" cy="1371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1752599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10000"/>
              </a:lnSpc>
              <a:defRPr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3352800"/>
            <a:ext cx="10516235" cy="2819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None/>
              <a:defRPr lang="en-US" sz="3200" dirty="0" smtClean="0">
                <a:solidFill>
                  <a:schemeClr val="tx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74725" indent="-466725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lang="en-US" sz="2800" dirty="0" smtClean="0">
                <a:solidFill>
                  <a:schemeClr val="tx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Optional Text</a:t>
            </a:r>
          </a:p>
          <a:p>
            <a:pPr lvl="1"/>
            <a:r>
              <a:rPr lang="en-US" dirty="0"/>
              <a:t>Bullet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94259-EFF5-FD4E-A3AD-56D260E348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360" y="777240"/>
            <a:ext cx="5716765" cy="547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8363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95400"/>
            <a:ext cx="274320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533400"/>
            <a:ext cx="10667998" cy="6096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1" i="0" baseline="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 hasCustomPrompt="1"/>
          </p:nvPr>
        </p:nvSpPr>
        <p:spPr>
          <a:xfrm>
            <a:off x="761999" y="1524000"/>
            <a:ext cx="10667999" cy="4800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None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406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lang="en-US" sz="2400" dirty="0" smtClean="0">
                <a:solidFill>
                  <a:schemeClr val="tx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95802140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3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31"/>
          <a:stretch/>
        </p:blipFill>
        <p:spPr>
          <a:xfrm>
            <a:off x="7391400" y="2019300"/>
            <a:ext cx="4191000" cy="40386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143000"/>
            <a:ext cx="274320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5202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 hasCustomPrompt="1"/>
          </p:nvPr>
        </p:nvSpPr>
        <p:spPr>
          <a:xfrm>
            <a:off x="761999" y="1371600"/>
            <a:ext cx="10667999" cy="4953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None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406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lang="en-US" sz="2800" dirty="0" smtClean="0">
                <a:solidFill>
                  <a:schemeClr val="tx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180259262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 userDrawn="1"/>
        </p:nvSpPr>
        <p:spPr>
          <a:xfrm rot="16200000" flipV="1">
            <a:off x="-381000" y="381000"/>
            <a:ext cx="6858000" cy="609600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 userDrawn="1"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 userDrawn="1"/>
        </p:nvSpPr>
        <p:spPr>
          <a:xfrm rot="5400000">
            <a:off x="2607323" y="1564568"/>
            <a:ext cx="185822" cy="406708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1752600"/>
            <a:ext cx="4953000" cy="4114800"/>
          </a:xfrm>
          <a:prstGeom prst="rect">
            <a:avLst/>
          </a:prstGeom>
        </p:spPr>
        <p:txBody>
          <a:bodyPr anchor="ctr"/>
          <a:lstStyle>
            <a:lvl1pPr marL="514350" indent="-5143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 userDrawn="1"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434" y="2072051"/>
            <a:ext cx="4419600" cy="135695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10000"/>
              </a:lnSpc>
              <a:defRPr sz="40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5705516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-4157" y="5410200"/>
            <a:ext cx="12192000" cy="14478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lang="en-US" sz="4000" dirty="0" smtClean="0">
                <a:ln>
                  <a:noFill/>
                </a:ln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519099" indent="0">
              <a:buNone/>
              <a:defRPr lang="en-US" sz="4000" dirty="0" smtClean="0">
                <a:ln>
                  <a:noFill/>
                </a:ln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5" indent="0">
              <a:buNone/>
              <a:defRPr>
                <a:solidFill>
                  <a:schemeClr val="bg1"/>
                </a:solidFill>
              </a:defRPr>
            </a:lvl4pPr>
            <a:lvl5pPr marL="182875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0205476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d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 userDrawn="1"/>
        </p:nvSpPr>
        <p:spPr>
          <a:xfrm>
            <a:off x="1086011" y="-25940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9000" y="990600"/>
            <a:ext cx="8324800" cy="623888"/>
          </a:xfrm>
          <a:prstGeom prst="rect">
            <a:avLst/>
          </a:prstGeom>
        </p:spPr>
        <p:txBody>
          <a:bodyPr/>
          <a:lstStyle>
            <a:lvl1pPr algn="l">
              <a:lnSpc>
                <a:spcPct val="110000"/>
              </a:lnSpc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 userDrawn="1"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028950" y="2133600"/>
            <a:ext cx="8477250" cy="426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  <a:defRPr sz="2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449263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sz="24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381000"/>
            <a:ext cx="1676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19099" indent="0">
              <a:buNone/>
              <a:defRPr>
                <a:solidFill>
                  <a:schemeClr val="accent1"/>
                </a:solidFill>
              </a:defRPr>
            </a:lvl2pPr>
            <a:lvl3pPr marL="914377" indent="0">
              <a:buNone/>
              <a:defRPr>
                <a:solidFill>
                  <a:schemeClr val="accent1"/>
                </a:solidFill>
              </a:defRPr>
            </a:lvl3pPr>
            <a:lvl4pPr marL="1371565" indent="0">
              <a:buNone/>
              <a:defRPr>
                <a:solidFill>
                  <a:schemeClr val="accent1"/>
                </a:solidFill>
              </a:defRPr>
            </a:lvl4pPr>
            <a:lvl5pPr marL="182875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Optional Section Heading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25" y="5944675"/>
            <a:ext cx="703244" cy="66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3059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5048"/>
            <a:ext cx="10515600" cy="925640"/>
          </a:xfrm>
          <a:prstGeom prst="rect">
            <a:avLst/>
          </a:prstGeom>
        </p:spPr>
        <p:txBody>
          <a:bodyPr anchor="ctr"/>
          <a:lstStyle>
            <a:lvl1pPr algn="l">
              <a:defRPr sz="36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F14A3E-E35D-614B-8464-A669E547DFC3}"/>
              </a:ext>
            </a:extLst>
          </p:cNvPr>
          <p:cNvSpPr/>
          <p:nvPr userDrawn="1"/>
        </p:nvSpPr>
        <p:spPr>
          <a:xfrm>
            <a:off x="0" y="765048"/>
            <a:ext cx="533400" cy="92564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362200"/>
            <a:ext cx="3413760" cy="3581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None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Text</a:t>
            </a:r>
          </a:p>
          <a:p>
            <a:pPr lvl="1"/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2362200"/>
            <a:ext cx="3413760" cy="3581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None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Text</a:t>
            </a:r>
          </a:p>
          <a:p>
            <a:pPr lvl="1"/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940040" y="2362200"/>
            <a:ext cx="3413760" cy="3581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None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Text</a:t>
            </a:r>
          </a:p>
          <a:p>
            <a:pPr lvl="1"/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163987D-B335-414A-8A1E-47C55CCAF91E}"/>
              </a:ext>
            </a:extLst>
          </p:cNvPr>
          <p:cNvSpPr/>
          <p:nvPr userDrawn="1"/>
        </p:nvSpPr>
        <p:spPr>
          <a:xfrm>
            <a:off x="3274927" y="-8022"/>
            <a:ext cx="5642146" cy="6866021"/>
          </a:xfrm>
          <a:custGeom>
            <a:avLst/>
            <a:gdLst>
              <a:gd name="connsiteX0" fmla="*/ 1588447 w 5642146"/>
              <a:gd name="connsiteY0" fmla="*/ 0 h 6866021"/>
              <a:gd name="connsiteX1" fmla="*/ 5642146 w 5642146"/>
              <a:gd name="connsiteY1" fmla="*/ 5377 h 6866021"/>
              <a:gd name="connsiteX2" fmla="*/ 4054943 w 5642146"/>
              <a:gd name="connsiteY2" fmla="*/ 6866021 h 6866021"/>
              <a:gd name="connsiteX3" fmla="*/ 0 w 5642146"/>
              <a:gd name="connsiteY3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2146" h="6866021">
                <a:moveTo>
                  <a:pt x="1588447" y="0"/>
                </a:moveTo>
                <a:lnTo>
                  <a:pt x="5642146" y="5377"/>
                </a:lnTo>
                <a:lnTo>
                  <a:pt x="4054943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1045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2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880" y="533400"/>
            <a:ext cx="10515600" cy="701675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817563" y="1524000"/>
            <a:ext cx="10515600" cy="472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3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1076325" indent="-557213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9399515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1066801" y="1499358"/>
            <a:ext cx="4495800" cy="5384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85801" y="685800"/>
            <a:ext cx="5334000" cy="685800"/>
          </a:xfrm>
          <a:prstGeom prst="rect">
            <a:avLst/>
          </a:prstGeom>
        </p:spPr>
        <p:txBody>
          <a:bodyPr/>
          <a:lstStyle>
            <a:lvl1pPr>
              <a:defRPr lang="en-US" sz="3600" b="1" dirty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6629400" y="685800"/>
            <a:ext cx="4800600" cy="5410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 baseline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19099" indent="0">
              <a:buNone/>
              <a:defRPr/>
            </a:lvl2pPr>
            <a:lvl3pPr marL="914377" indent="0">
              <a:buNone/>
              <a:defRPr/>
            </a:lvl3pPr>
            <a:lvl4pPr marL="1371565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 dirty="0"/>
              <a:t>Click to enter text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723901" y="2057400"/>
            <a:ext cx="5295900" cy="4038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21908168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31"/>
          <a:stretch/>
        </p:blipFill>
        <p:spPr>
          <a:xfrm>
            <a:off x="7391400" y="1981200"/>
            <a:ext cx="4191000" cy="40386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143000"/>
            <a:ext cx="274320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5202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 hasCustomPrompt="1"/>
          </p:nvPr>
        </p:nvSpPr>
        <p:spPr>
          <a:xfrm>
            <a:off x="761999" y="1371600"/>
            <a:ext cx="6629401" cy="4953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None/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406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lang="en-US" sz="2800" dirty="0" smtClean="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 userDrawn="1"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447800"/>
            <a:ext cx="4724400" cy="957430"/>
          </a:xfrm>
          <a:prstGeom prst="rect">
            <a:avLst/>
          </a:prstGeom>
        </p:spPr>
        <p:txBody>
          <a:bodyPr anchor="ctr"/>
          <a:lstStyle>
            <a:lvl1pPr algn="l">
              <a:defRPr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609600" y="2572219"/>
            <a:ext cx="4876800" cy="9478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124200"/>
            <a:ext cx="4800600" cy="2743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44767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sz="2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914377" indent="0">
              <a:buNone/>
              <a:defRPr/>
            </a:lvl3pPr>
            <a:lvl4pPr marL="1371565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3942385416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85800"/>
            <a:ext cx="10515600" cy="609601"/>
          </a:xfrm>
          <a:prstGeom prst="rect">
            <a:avLst/>
          </a:prstGeom>
        </p:spPr>
        <p:txBody>
          <a:bodyPr anchor="ctr"/>
          <a:lstStyle>
            <a:lvl1pPr>
              <a:defRPr sz="4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2914649" y="1371601"/>
            <a:ext cx="6362701" cy="7620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752600"/>
            <a:ext cx="10668000" cy="4343400"/>
          </a:xfrm>
          <a:prstGeom prst="rect">
            <a:avLst/>
          </a:prstGeom>
        </p:spPr>
        <p:txBody>
          <a:bodyPr/>
          <a:lstStyle>
            <a:lvl1pPr marL="466725" indent="-466725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u"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6107" indent="-22700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68442380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2EE2BF5C-B4A4-1B40-B3D6-5807C1E6D8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901"/>
          <a:stretch/>
        </p:blipFill>
        <p:spPr>
          <a:xfrm>
            <a:off x="0" y="1639111"/>
            <a:ext cx="12192001" cy="52188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-1"/>
            <a:ext cx="12191999" cy="173638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4400">
                <a:ln>
                  <a:noFill/>
                </a:ln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5333634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1999" cy="17526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4400">
                <a:ln>
                  <a:noFill/>
                </a:ln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047999"/>
            <a:ext cx="3975017" cy="380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200" y="228600"/>
            <a:ext cx="4820753" cy="34980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228600"/>
            <a:ext cx="4327747" cy="253695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DDC8651-571B-4747-8510-542436905A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0819" y="2727891"/>
            <a:ext cx="4940382" cy="390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0343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 userDrawn="1"/>
        </p:nvSpPr>
        <p:spPr>
          <a:xfrm rot="16200000" flipV="1">
            <a:off x="-381000" y="381000"/>
            <a:ext cx="6858000" cy="609600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 userDrawn="1"/>
        </p:nvSpPr>
        <p:spPr>
          <a:xfrm rot="5400000">
            <a:off x="2607323" y="2021769"/>
            <a:ext cx="185822" cy="406708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4A5E45F-A3AE-2E46-A663-87F532F6A4EC}"/>
              </a:ext>
            </a:extLst>
          </p:cNvPr>
          <p:cNvGrpSpPr/>
          <p:nvPr userDrawn="1"/>
        </p:nvGrpSpPr>
        <p:grpSpPr>
          <a:xfrm>
            <a:off x="4418508" y="0"/>
            <a:ext cx="1677492" cy="6858001"/>
            <a:chOff x="4955038" y="0"/>
            <a:chExt cx="1677492" cy="6858000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4955038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2240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5271561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2240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74078" y="1371599"/>
            <a:ext cx="4953000" cy="4114800"/>
          </a:xfrm>
          <a:prstGeom prst="rect">
            <a:avLst/>
          </a:prstGeom>
        </p:spPr>
        <p:txBody>
          <a:bodyPr anchor="ctr"/>
          <a:lstStyle>
            <a:lvl1pPr marL="466725" indent="-46672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sz="2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434" y="1905000"/>
            <a:ext cx="4419600" cy="201973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10000"/>
              </a:lnSpc>
              <a:defRPr sz="40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663227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d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 userDrawn="1"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bg2">
                  <a:alpha val="44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9000" y="990600"/>
            <a:ext cx="8324800" cy="623888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 userDrawn="1"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028950" y="2133600"/>
            <a:ext cx="8477250" cy="426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449263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u"/>
              <a:defRPr sz="2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381000"/>
            <a:ext cx="18288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19099" indent="0">
              <a:buNone/>
              <a:defRPr>
                <a:solidFill>
                  <a:schemeClr val="accent1"/>
                </a:solidFill>
              </a:defRPr>
            </a:lvl2pPr>
            <a:lvl3pPr marL="914377" indent="0">
              <a:buNone/>
              <a:defRPr>
                <a:solidFill>
                  <a:schemeClr val="accent1"/>
                </a:solidFill>
              </a:defRPr>
            </a:lvl3pPr>
            <a:lvl4pPr marL="1371565" indent="0">
              <a:buNone/>
              <a:defRPr>
                <a:solidFill>
                  <a:schemeClr val="accent1"/>
                </a:solidFill>
              </a:defRPr>
            </a:lvl4pPr>
            <a:lvl5pPr marL="182875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Optional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362808832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5048"/>
            <a:ext cx="10515600" cy="925640"/>
          </a:xfrm>
          <a:prstGeom prst="rect">
            <a:avLst/>
          </a:prstGeom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F14A3E-E35D-614B-8464-A669E547DFC3}"/>
              </a:ext>
            </a:extLst>
          </p:cNvPr>
          <p:cNvSpPr/>
          <p:nvPr userDrawn="1"/>
        </p:nvSpPr>
        <p:spPr>
          <a:xfrm>
            <a:off x="0" y="765048"/>
            <a:ext cx="533400" cy="92564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362200"/>
            <a:ext cx="3413760" cy="3581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None/>
              <a:defRPr sz="2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Text</a:t>
            </a:r>
          </a:p>
          <a:p>
            <a:pPr lvl="1"/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2362200"/>
            <a:ext cx="3413760" cy="3581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None/>
              <a:defRPr sz="2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Text</a:t>
            </a:r>
          </a:p>
          <a:p>
            <a:pPr lvl="1"/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940040" y="2362200"/>
            <a:ext cx="3413760" cy="3581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None/>
              <a:defRPr sz="2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Text</a:t>
            </a:r>
          </a:p>
          <a:p>
            <a:pPr lvl="1"/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163987D-B335-414A-8A1E-47C55CCAF91E}"/>
              </a:ext>
            </a:extLst>
          </p:cNvPr>
          <p:cNvSpPr/>
          <p:nvPr userDrawn="1"/>
        </p:nvSpPr>
        <p:spPr>
          <a:xfrm>
            <a:off x="3274927" y="-8022"/>
            <a:ext cx="5642146" cy="6866021"/>
          </a:xfrm>
          <a:custGeom>
            <a:avLst/>
            <a:gdLst>
              <a:gd name="connsiteX0" fmla="*/ 1588447 w 5642146"/>
              <a:gd name="connsiteY0" fmla="*/ 0 h 6866021"/>
              <a:gd name="connsiteX1" fmla="*/ 5642146 w 5642146"/>
              <a:gd name="connsiteY1" fmla="*/ 5377 h 6866021"/>
              <a:gd name="connsiteX2" fmla="*/ 4054943 w 5642146"/>
              <a:gd name="connsiteY2" fmla="*/ 6866021 h 6866021"/>
              <a:gd name="connsiteX3" fmla="*/ 0 w 5642146"/>
              <a:gd name="connsiteY3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2146" h="6866021">
                <a:moveTo>
                  <a:pt x="1588447" y="0"/>
                </a:moveTo>
                <a:lnTo>
                  <a:pt x="5642146" y="5377"/>
                </a:lnTo>
                <a:lnTo>
                  <a:pt x="4054943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8749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1676400" y="1600200"/>
            <a:ext cx="4343233" cy="5201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6362701" cy="685800"/>
          </a:xfrm>
          <a:prstGeom prst="rect">
            <a:avLst/>
          </a:prstGeom>
        </p:spPr>
        <p:txBody>
          <a:bodyPr/>
          <a:lstStyle>
            <a:lvl1pPr>
              <a:defRPr lang="en-US" sz="3600" b="1" dirty="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723901" y="2057400"/>
            <a:ext cx="6324600" cy="40385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 userDrawn="1"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447800"/>
            <a:ext cx="4724400" cy="95743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10000"/>
              </a:lnSpc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609600" y="2438400"/>
            <a:ext cx="4876800" cy="9478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124200"/>
            <a:ext cx="4800600" cy="2743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320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346075" indent="-34607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sz="240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914377" indent="0">
              <a:buNone/>
              <a:defRPr/>
            </a:lvl3pPr>
            <a:lvl4pPr marL="1371565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1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28986330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099800" y="6138446"/>
            <a:ext cx="558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600" smtClean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600" dirty="0">
              <a:solidFill>
                <a:schemeClr val="bg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60" r:id="rId2"/>
    <p:sldLayoutId id="2147483874" r:id="rId3"/>
    <p:sldLayoutId id="2147483870" r:id="rId4"/>
    <p:sldLayoutId id="2147483880" r:id="rId5"/>
    <p:sldLayoutId id="2147483881" r:id="rId6"/>
    <p:sldLayoutId id="2147483878" r:id="rId7"/>
    <p:sldLayoutId id="2147483858" r:id="rId8"/>
    <p:sldLayoutId id="2147483890" r:id="rId9"/>
    <p:sldLayoutId id="2147483877" r:id="rId10"/>
    <p:sldLayoutId id="2147483879" r:id="rId11"/>
    <p:sldLayoutId id="2147483908" r:id="rId12"/>
    <p:sldLayoutId id="2147483909" r:id="rId13"/>
  </p:sldLayoutIdLst>
  <p:transition>
    <p:fade/>
  </p:transition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172200"/>
            <a:ext cx="558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60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6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0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94" r:id="rId5"/>
    <p:sldLayoutId id="2147483896" r:id="rId6"/>
    <p:sldLayoutId id="2147483895" r:id="rId7"/>
    <p:sldLayoutId id="2147483893" r:id="rId8"/>
    <p:sldLayoutId id="2147483887" r:id="rId9"/>
    <p:sldLayoutId id="2147483888" r:id="rId10"/>
    <p:sldLayoutId id="2147483875" r:id="rId11"/>
    <p:sldLayoutId id="2147483892" r:id="rId12"/>
    <p:sldLayoutId id="2147483897" r:id="rId13"/>
  </p:sldLayoutIdLst>
  <p:transition>
    <p:fade/>
  </p:transition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17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444768"/>
            <a:ext cx="11379200" cy="48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7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6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+mn-lt"/>
          <a:ea typeface="ヒラギノ角ゴ Pro W3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ヒラギノ角ゴ Pro W3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353800" y="6290846"/>
            <a:ext cx="558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60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6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48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</p:sldLayoutIdLst>
  <p:transition>
    <p:fade/>
  </p:transition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116D855-F1DD-244B-A7D6-4F0769221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erlay">
            <a:extLst>
              <a:ext uri="{FF2B5EF4-FFF2-40B4-BE49-F238E27FC236}">
                <a16:creationId xmlns:a16="http://schemas.microsoft.com/office/drawing/2014/main" id="{E242D06A-3454-0B41-9879-6C34F81AF6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197" tIns="63099" rIns="126197" bIns="6309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7" name="Gold Bar">
            <a:extLst>
              <a:ext uri="{FF2B5EF4-FFF2-40B4-BE49-F238E27FC236}">
                <a16:creationId xmlns:a16="http://schemas.microsoft.com/office/drawing/2014/main" id="{2D281C9F-BF1C-FB4C-824C-28CF70BB31A1}"/>
              </a:ext>
            </a:extLst>
          </p:cNvPr>
          <p:cNvSpPr/>
          <p:nvPr/>
        </p:nvSpPr>
        <p:spPr>
          <a:xfrm>
            <a:off x="5412349" y="4368801"/>
            <a:ext cx="1570501" cy="970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6197" tIns="63099" rIns="126197" bIns="6309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pic>
        <p:nvPicPr>
          <p:cNvPr id="8" name="Logo" descr="lionlogo_white.eps">
            <a:extLst>
              <a:ext uri="{FF2B5EF4-FFF2-40B4-BE49-F238E27FC236}">
                <a16:creationId xmlns:a16="http://schemas.microsoft.com/office/drawing/2014/main" id="{C2639C5E-C917-8D44-93F9-54E7619D51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950" y="762000"/>
            <a:ext cx="2334100" cy="2277805"/>
          </a:xfrm>
          <a:prstGeom prst="rect">
            <a:avLst/>
          </a:prstGeom>
        </p:spPr>
      </p:pic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8A5D4011-3E35-C542-B61B-BC6A955BA778}"/>
              </a:ext>
            </a:extLst>
          </p:cNvPr>
          <p:cNvSpPr txBox="1">
            <a:spLocks/>
          </p:cNvSpPr>
          <p:nvPr/>
        </p:nvSpPr>
        <p:spPr>
          <a:xfrm>
            <a:off x="101600" y="3146351"/>
            <a:ext cx="121920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4798" b="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1pPr>
            <a:lvl2pPr marL="691855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2pPr>
            <a:lvl3pPr marL="1218682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3pPr>
            <a:lvl4pPr marL="1828022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4pPr>
            <a:lvl5pPr marL="2437365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4400" b="1" i="0" u="none" strike="noStrike" cap="none" normalizeH="0" baseline="0" noProof="0" dirty="0" err="1">
                <a:ln>
                  <a:noFill/>
                </a:ln>
                <a:solidFill>
                  <a:srgbClr val="F0C300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라이온스</a:t>
            </a:r>
            <a:r>
              <a:rPr kumimoji="0" lang="ko-KR" sz="4400" b="1" i="0" u="none" strike="noStrike" cap="none" normalizeH="0" baseline="0" noProof="0" dirty="0">
                <a:ln>
                  <a:noFill/>
                </a:ln>
                <a:solidFill>
                  <a:srgbClr val="F0C300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인터내셔널 전략 계획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0480A116-2B3B-AA47-90DA-BD8E21D772B0}"/>
              </a:ext>
            </a:extLst>
          </p:cNvPr>
          <p:cNvSpPr txBox="1">
            <a:spLocks/>
          </p:cNvSpPr>
          <p:nvPr/>
        </p:nvSpPr>
        <p:spPr>
          <a:xfrm>
            <a:off x="0" y="4950707"/>
            <a:ext cx="12192000" cy="14224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8A5D4011-3E35-C542-B61B-BC6A955BA778}"/>
              </a:ext>
            </a:extLst>
          </p:cNvPr>
          <p:cNvSpPr txBox="1">
            <a:spLocks/>
          </p:cNvSpPr>
          <p:nvPr/>
        </p:nvSpPr>
        <p:spPr>
          <a:xfrm>
            <a:off x="0" y="4067579"/>
            <a:ext cx="121920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4798" b="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1pPr>
            <a:lvl2pPr marL="691855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2pPr>
            <a:lvl3pPr marL="1218682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3pPr>
            <a:lvl4pPr marL="1828022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4pPr>
            <a:lvl5pPr marL="2437365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0C3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2800" b="1" i="0" u="none" strike="noStrike" cap="none" normalizeH="0" baseline="0" noProof="0" dirty="0">
                <a:ln>
                  <a:noFill/>
                </a:ln>
                <a:solidFill>
                  <a:srgbClr val="F0C300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2022-2023회기 현황</a:t>
            </a:r>
          </a:p>
        </p:txBody>
      </p:sp>
    </p:spTree>
    <p:extLst>
      <p:ext uri="{BB962C8B-B14F-4D97-AF65-F5344CB8AC3E}">
        <p14:creationId xmlns:p14="http://schemas.microsoft.com/office/powerpoint/2010/main" val="4179074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1) 협회와 재단 강화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762000" y="1715142"/>
            <a:ext cx="10667999" cy="4342758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Font typeface="Wingdings 3" panose="05040102010807070707" pitchFamily="18" charset="2"/>
              <a:buChar char="u"/>
            </a:pP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국제협회와 국제재단(LCIF)을 단일 브랜드</a:t>
            </a:r>
            <a:r>
              <a:rPr lang="en-US" altLang="ko-KR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ko-KR" altLang="en-US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및</a:t>
            </a: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사명으로 통합 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Font typeface="Wingdings 3" panose="05040102010807070707" pitchFamily="18" charset="2"/>
              <a:buChar char="u"/>
            </a:pP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신생클럽의 힘찬 출발, 약체 클럽 지원 및 회원 만족</a:t>
            </a:r>
            <a:r>
              <a:rPr lang="ko-KR" altLang="en-US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도</a:t>
            </a: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향상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Font typeface="Wingdings 3" panose="05040102010807070707" pitchFamily="18" charset="2"/>
              <a:buChar char="u"/>
            </a:pP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지구 차원</a:t>
            </a:r>
            <a:r>
              <a:rPr lang="ko-KR" altLang="en-US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의</a:t>
            </a: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신생클럽 조직 지원 강화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Font typeface="Wingdings 3" panose="05040102010807070707" pitchFamily="18" charset="2"/>
              <a:buChar char="u"/>
            </a:pP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국제재단에 </a:t>
            </a:r>
            <a:r>
              <a:rPr lang="ko-KR" altLang="en-US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대한 </a:t>
            </a: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기부 문화 조성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200" y="304158"/>
            <a:ext cx="1143964" cy="114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6731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2) 새로운 성장 모델 개발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761999" y="1828800"/>
            <a:ext cx="10591799" cy="4495800"/>
          </a:xfrm>
        </p:spPr>
        <p:txBody>
          <a:bodyPr/>
          <a:lstStyle/>
          <a:p>
            <a:pPr marL="457200" indent="-457200">
              <a:spcBef>
                <a:spcPts val="2400"/>
              </a:spcBef>
              <a:spcAft>
                <a:spcPts val="2400"/>
              </a:spcAft>
              <a:buClr>
                <a:schemeClr val="accent2"/>
              </a:buClr>
              <a:buFont typeface="Wingdings 3" panose="05040102010807070707" pitchFamily="18" charset="2"/>
              <a:buChar char="u"/>
            </a:pP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기업의 사회적 책임(CSR)을 위한 새로운 모델 개발</a:t>
            </a:r>
          </a:p>
          <a:p>
            <a:pPr marL="457200" indent="-457200">
              <a:spcBef>
                <a:spcPts val="2400"/>
              </a:spcBef>
              <a:spcAft>
                <a:spcPts val="2400"/>
              </a:spcAft>
              <a:buClr>
                <a:schemeClr val="accent2"/>
              </a:buClr>
              <a:buFont typeface="Wingdings 3" panose="05040102010807070707" pitchFamily="18" charset="2"/>
              <a:buChar char="u"/>
            </a:pP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새로운 봉사 및 회원 유형 연구</a:t>
            </a:r>
          </a:p>
          <a:p>
            <a:pPr marL="457200" indent="-457200">
              <a:spcBef>
                <a:spcPts val="2400"/>
              </a:spcBef>
              <a:spcAft>
                <a:spcPts val="2400"/>
              </a:spcAft>
              <a:buClr>
                <a:schemeClr val="accent2"/>
              </a:buClr>
              <a:buFont typeface="Wingdings 3" panose="05040102010807070707" pitchFamily="18" charset="2"/>
              <a:buChar char="u"/>
            </a:pP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일회성 또는 ‘비정기적’ 자원봉사 프로그램을 시범 운영하여 도시 참여 확대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200" y="304800"/>
            <a:ext cx="114332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576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3) 관리 체계 재편성 및 조직적 지원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761999" y="2057400"/>
            <a:ext cx="10667999" cy="4114800"/>
          </a:xfrm>
        </p:spPr>
        <p:txBody>
          <a:bodyPr/>
          <a:lstStyle/>
          <a:p>
            <a:pPr marL="457200" indent="-457200">
              <a:spcBef>
                <a:spcPts val="3000"/>
              </a:spcBef>
              <a:spcAft>
                <a:spcPts val="3000"/>
              </a:spcAft>
              <a:buClr>
                <a:schemeClr val="accent2"/>
              </a:buClr>
              <a:buFont typeface="Wingdings 3" panose="05040102010807070707" pitchFamily="18" charset="2"/>
              <a:buChar char="u"/>
            </a:pP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합동 온라인 이사회 개최</a:t>
            </a:r>
          </a:p>
          <a:p>
            <a:pPr marL="457200" indent="-457200">
              <a:spcBef>
                <a:spcPts val="3000"/>
              </a:spcBef>
              <a:spcAft>
                <a:spcPts val="3000"/>
              </a:spcAft>
              <a:buClr>
                <a:schemeClr val="accent2"/>
              </a:buClr>
              <a:buFont typeface="Wingdings 3" panose="05040102010807070707" pitchFamily="18" charset="2"/>
              <a:buChar char="u"/>
            </a:pP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협회이사 및 재단이사 역할 수정</a:t>
            </a:r>
          </a:p>
          <a:p>
            <a:pPr marL="457200" indent="-457200">
              <a:spcBef>
                <a:spcPts val="3000"/>
              </a:spcBef>
              <a:spcAft>
                <a:spcPts val="3000"/>
              </a:spcAft>
              <a:buClr>
                <a:schemeClr val="accent2"/>
              </a:buClr>
              <a:buFont typeface="Wingdings 3" panose="05040102010807070707" pitchFamily="18" charset="2"/>
              <a:buChar char="u"/>
            </a:pP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국제3부회장 및 국제이사 선거 개선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200" y="304800"/>
            <a:ext cx="114332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5584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1D0C5B6-F0E2-6344-9E1B-23CCC1B91847}"/>
              </a:ext>
            </a:extLst>
          </p:cNvPr>
          <p:cNvSpPr/>
          <p:nvPr/>
        </p:nvSpPr>
        <p:spPr>
          <a:xfrm>
            <a:off x="5370869" y="3882036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DD19E1-1279-7044-8EE0-DE47659FEC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"/>
          </a:blip>
          <a:stretch>
            <a:fillRect/>
          </a:stretch>
        </p:blipFill>
        <p:spPr>
          <a:xfrm>
            <a:off x="2810170" y="5087"/>
            <a:ext cx="6705599" cy="6353555"/>
          </a:xfrm>
          <a:prstGeom prst="rect">
            <a:avLst/>
          </a:prstGeom>
          <a:noFill/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761998" y="2193169"/>
            <a:ext cx="10667999" cy="207403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2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sz="4400" dirty="0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첫 해에 어떤 성과를 거두었</a:t>
            </a:r>
            <a:r>
              <a:rPr lang="ko-KR" altLang="en-US" sz="4400" dirty="0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을까</a:t>
            </a:r>
            <a:r>
              <a:rPr lang="ko-KR" sz="4400" dirty="0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요?</a:t>
            </a:r>
            <a:r>
              <a:rPr kumimoji="0" lang="ko-KR" sz="4400" b="1" i="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9910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1676400"/>
            <a:ext cx="3409865" cy="1981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24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협회와 재단 </a:t>
            </a:r>
            <a:br>
              <a:rPr kumimoji="0" lang="en-US" altLang="ko-KR" sz="24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kumimoji="0" lang="ko-KR" sz="24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강화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00635" y="1676400"/>
            <a:ext cx="3409865" cy="1981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24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새로운 성장 모델 </a:t>
            </a:r>
            <a:br>
              <a:rPr kumimoji="0" lang="en-US" altLang="ko-KR" sz="24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kumimoji="0" lang="ko-KR" sz="24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개발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248735" y="1676400"/>
            <a:ext cx="3409865" cy="1981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24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관리 체계 재편성 </a:t>
            </a:r>
            <a:br>
              <a:rPr kumimoji="0" lang="en-US" altLang="ko-KR" sz="24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kumimoji="0" lang="ko-KR" sz="24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및 조직적 지원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sz="4400" b="1" i="0" u="none" strike="noStrike" cap="none" normalizeH="0" baseline="0" noProof="0" dirty="0">
                <a:ln>
                  <a:noFill/>
                </a:ln>
                <a:solidFill>
                  <a:srgbClr val="00529B">
                    <a:lumMod val="75000"/>
                  </a:srgbClr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1년차 - 주요 성과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629304-A344-47C8-86DD-8E11C39B6AD1}"/>
              </a:ext>
            </a:extLst>
          </p:cNvPr>
          <p:cNvSpPr txBox="1"/>
          <p:nvPr/>
        </p:nvSpPr>
        <p:spPr>
          <a:xfrm>
            <a:off x="533400" y="3917092"/>
            <a:ext cx="3409865" cy="1581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새 브랜드 명칭 및 슬로건 확인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회원 만족 설문조사 실시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회원 개발 교부금 개편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9C291B-D552-4E11-B467-EEB8623AB0A7}"/>
              </a:ext>
            </a:extLst>
          </p:cNvPr>
          <p:cNvSpPr txBox="1"/>
          <p:nvPr/>
        </p:nvSpPr>
        <p:spPr>
          <a:xfrm>
            <a:off x="4400635" y="3886200"/>
            <a:ext cx="3409865" cy="15819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lvl1pPr>
          </a:lstStyle>
          <a:p>
            <a:pPr marL="342900" indent="-342900"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새로운 기업 파트너 확보</a:t>
            </a:r>
          </a:p>
          <a:p>
            <a:pPr marL="342900" indent="-342900"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파트너사 임직원 기부 포털 출시</a:t>
            </a:r>
          </a:p>
          <a:p>
            <a:pPr marL="342900" indent="-342900"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일회성 자원봉사 설문조사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EAB2B7-2724-46E4-A71F-1B0ED73E3412}"/>
              </a:ext>
            </a:extLst>
          </p:cNvPr>
          <p:cNvSpPr txBox="1"/>
          <p:nvPr/>
        </p:nvSpPr>
        <p:spPr>
          <a:xfrm>
            <a:off x="8261092" y="3904735"/>
            <a:ext cx="3397508" cy="8186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lvl1pPr>
          </a:lstStyle>
          <a:p>
            <a:pPr marL="342900" indent="-342900"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1차 합동 이사회 회의 개최</a:t>
            </a:r>
          </a:p>
          <a:p>
            <a:pPr marL="342900" indent="-342900"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유사 단체의 선거 </a:t>
            </a:r>
            <a:r>
              <a:rPr lang="ko-KR" altLang="en-US" dirty="0">
                <a:latin typeface="굴림" panose="020B0600000101010101" pitchFamily="50" charset="-127"/>
                <a:ea typeface="굴림" panose="020B0600000101010101" pitchFamily="50" charset="-127"/>
              </a:rPr>
              <a:t>절차</a:t>
            </a: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 분석</a:t>
            </a:r>
          </a:p>
        </p:txBody>
      </p:sp>
    </p:spTree>
    <p:extLst>
      <p:ext uri="{BB962C8B-B14F-4D97-AF65-F5344CB8AC3E}">
        <p14:creationId xmlns:p14="http://schemas.microsoft.com/office/powerpoint/2010/main" val="3365823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1" grpId="0" animBg="1"/>
      <p:bldP spid="7" grpId="0"/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t="-1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B4D99EA-85AC-2A49-AB05-6DBA783E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132B06-5C36-C044-AC2D-1C222AC7C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399" y="0"/>
            <a:ext cx="2286000" cy="22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304C1A-EC23-2843-9F16-B1E11DC6D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C937F7-38C0-A14C-8F06-ED8F191FBA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239192B9-9807-844B-AAF7-F002CF0C2096}"/>
              </a:ext>
            </a:extLst>
          </p:cNvPr>
          <p:cNvSpPr txBox="1">
            <a:spLocks/>
          </p:cNvSpPr>
          <p:nvPr/>
        </p:nvSpPr>
        <p:spPr>
          <a:xfrm>
            <a:off x="990599" y="2164080"/>
            <a:ext cx="10210800" cy="6858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우리의 브랜드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92EBA6-1693-AB46-AD28-2097CA584915}"/>
              </a:ext>
            </a:extLst>
          </p:cNvPr>
          <p:cNvSpPr/>
          <p:nvPr/>
        </p:nvSpPr>
        <p:spPr>
          <a:xfrm>
            <a:off x="5370870" y="318749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4ED1DD-7381-3E48-8C07-52F804AA508B}"/>
              </a:ext>
            </a:extLst>
          </p:cNvPr>
          <p:cNvSpPr txBox="1"/>
          <p:nvPr/>
        </p:nvSpPr>
        <p:spPr>
          <a:xfrm>
            <a:off x="1270542" y="3722092"/>
            <a:ext cx="9596387" cy="113184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3600" b="1" i="0" u="none" strike="noStrike" cap="none" normalizeH="0" baseline="0" noProof="0" dirty="0" err="1">
                <a:ln>
                  <a:noFill/>
                </a:ln>
                <a:solidFill>
                  <a:srgbClr val="FFC000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라이온스</a:t>
            </a:r>
            <a:r>
              <a:rPr kumimoji="0" lang="ko-KR" sz="3600" b="1" i="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인터내셔널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도움이 필요한 세상에 봉사합니다</a:t>
            </a:r>
          </a:p>
        </p:txBody>
      </p:sp>
    </p:spTree>
    <p:extLst>
      <p:ext uri="{BB962C8B-B14F-4D97-AF65-F5344CB8AC3E}">
        <p14:creationId xmlns:p14="http://schemas.microsoft.com/office/powerpoint/2010/main" val="437456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1676400"/>
            <a:ext cx="3409865" cy="1981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24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협회와 재단 </a:t>
            </a:r>
            <a:br>
              <a:rPr kumimoji="0" lang="en-US" altLang="ko-KR" sz="24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kumimoji="0" lang="ko-KR" sz="24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강화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00635" y="1676400"/>
            <a:ext cx="3409865" cy="1981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24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새로운 성장 모델 </a:t>
            </a:r>
            <a:br>
              <a:rPr kumimoji="0" lang="en-US" altLang="ko-KR" sz="24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kumimoji="0" lang="ko-KR" sz="24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개발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248735" y="1676400"/>
            <a:ext cx="3409865" cy="1981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24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관리 체계 재편성 </a:t>
            </a:r>
            <a:br>
              <a:rPr kumimoji="0" lang="en-US" altLang="ko-KR" sz="24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kumimoji="0" lang="ko-KR" sz="24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및 조직적 지원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sz="4400" b="1" i="0" u="none" strike="noStrike" cap="none" normalizeH="0" baseline="0" noProof="0" dirty="0">
                <a:ln>
                  <a:noFill/>
                </a:ln>
                <a:solidFill>
                  <a:srgbClr val="00529B">
                    <a:lumMod val="75000"/>
                  </a:srgbClr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2년차 - 주요 분야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629304-A344-47C8-86DD-8E11C39B6AD1}"/>
              </a:ext>
            </a:extLst>
          </p:cNvPr>
          <p:cNvSpPr txBox="1"/>
          <p:nvPr/>
        </p:nvSpPr>
        <p:spPr>
          <a:xfrm>
            <a:off x="533400" y="3917092"/>
            <a:ext cx="3409865" cy="2194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새 브랜드 출시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임무서 채택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클럽 재건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신생클럽 조직 강화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캠페인100의 성공 확립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9C291B-D552-4E11-B467-EEB8623AB0A7}"/>
              </a:ext>
            </a:extLst>
          </p:cNvPr>
          <p:cNvSpPr txBox="1"/>
          <p:nvPr/>
        </p:nvSpPr>
        <p:spPr>
          <a:xfrm>
            <a:off x="4400635" y="3886200"/>
            <a:ext cx="3409865" cy="15953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lvl1pPr>
          </a:lstStyle>
          <a:p>
            <a:pPr marL="342900" indent="-342900"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ko-KR">
                <a:latin typeface="굴림" panose="020B0600000101010101" pitchFamily="50" charset="-127"/>
                <a:ea typeface="굴림" panose="020B0600000101010101" pitchFamily="50" charset="-127"/>
              </a:rPr>
              <a:t>기업의 사회적 책임(CSR) 프로그램 구축</a:t>
            </a:r>
          </a:p>
          <a:p>
            <a:pPr marL="342900" indent="-342900"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ko-KR">
                <a:latin typeface="굴림" panose="020B0600000101010101" pitchFamily="50" charset="-127"/>
                <a:ea typeface="굴림" panose="020B0600000101010101" pitchFamily="50" charset="-127"/>
              </a:rPr>
              <a:t>일회성 봉사활동 시범 실시</a:t>
            </a:r>
          </a:p>
          <a:p>
            <a:pPr marL="342900" indent="-342900"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ko-KR">
                <a:latin typeface="굴림" panose="020B0600000101010101" pitchFamily="50" charset="-127"/>
                <a:ea typeface="굴림" panose="020B0600000101010101" pitchFamily="50" charset="-127"/>
              </a:rPr>
              <a:t>파트너 평가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EAB2B7-2724-46E4-A71F-1B0ED73E3412}"/>
              </a:ext>
            </a:extLst>
          </p:cNvPr>
          <p:cNvSpPr txBox="1"/>
          <p:nvPr/>
        </p:nvSpPr>
        <p:spPr>
          <a:xfrm>
            <a:off x="8261092" y="3904735"/>
            <a:ext cx="3397508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lvl1pPr>
          </a:lstStyle>
          <a:p>
            <a:pPr marL="342900" indent="-342900"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합동 이사회 회의 </a:t>
            </a:r>
            <a:r>
              <a:rPr lang="ko-KR" altLang="en-US" dirty="0">
                <a:latin typeface="굴림" panose="020B0600000101010101" pitchFamily="50" charset="-127"/>
                <a:ea typeface="굴림" panose="020B0600000101010101" pitchFamily="50" charset="-127"/>
              </a:rPr>
              <a:t>지속</a:t>
            </a:r>
            <a:endParaRPr lang="ko-KR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342900" indent="-342900"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국제3부회장 선거 </a:t>
            </a:r>
            <a:r>
              <a:rPr lang="ko-KR" altLang="en-US" dirty="0">
                <a:latin typeface="굴림" panose="020B0600000101010101" pitchFamily="50" charset="-127"/>
                <a:ea typeface="굴림" panose="020B0600000101010101" pitchFamily="50" charset="-127"/>
              </a:rPr>
              <a:t>절차</a:t>
            </a: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 개정</a:t>
            </a:r>
          </a:p>
        </p:txBody>
      </p:sp>
    </p:spTree>
    <p:extLst>
      <p:ext uri="{BB962C8B-B14F-4D97-AF65-F5344CB8AC3E}">
        <p14:creationId xmlns:p14="http://schemas.microsoft.com/office/powerpoint/2010/main" val="42718343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1" grpId="0" animBg="1"/>
      <p:bldP spid="7" grpId="0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400800" y="685800"/>
            <a:ext cx="5126278" cy="563880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ko-KR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우리의 전략 계획에 대한 소식 공유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ko-KR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설문 조사에 응답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ko-KR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클럽에서 회원 만족에 중점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ko-KR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국제재단에 정기적으로 기부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247469"/>
            <a:ext cx="4953000" cy="2019731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ko-KR" sz="4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지원 방법</a:t>
            </a:r>
          </a:p>
        </p:txBody>
      </p:sp>
    </p:spTree>
    <p:extLst>
      <p:ext uri="{BB962C8B-B14F-4D97-AF65-F5344CB8AC3E}">
        <p14:creationId xmlns:p14="http://schemas.microsoft.com/office/powerpoint/2010/main" val="72801417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6F9008-759B-BF4A-A397-55EB3B46A4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40" t="17140" r="42977" b="40535"/>
          <a:stretch/>
        </p:blipFill>
        <p:spPr>
          <a:xfrm>
            <a:off x="8190046" y="-3"/>
            <a:ext cx="4001954" cy="6888881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762000" y="2700192"/>
            <a:ext cx="7275095" cy="1679305"/>
          </a:xfrm>
          <a:prstGeom prst="rect">
            <a:avLst/>
          </a:prstGeom>
        </p:spPr>
        <p:txBody>
          <a:bodyPr anchor="t" anchorCtr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3600" b="0" i="0" u="none" strike="noStrike" cap="none" normalizeH="0" baseline="0" noProof="0" dirty="0">
                <a:ln>
                  <a:noFill/>
                </a:ln>
                <a:solidFill>
                  <a:srgbClr val="00AC69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레오클럽 프로그램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6000" b="1" i="0" u="none" strike="noStrike" cap="none" normalizeH="0" baseline="0" noProof="0" dirty="0">
                <a:ln>
                  <a:noFill/>
                </a:ln>
                <a:solidFill>
                  <a:srgbClr val="55565A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전략 계획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0" y="624840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11298-17E2-0641-8FBE-2A3FB267B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34" y="1037598"/>
            <a:ext cx="1679305" cy="1679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945357-9AC4-824B-BB94-F451BFA857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44" b="4901"/>
          <a:stretch/>
        </p:blipFill>
        <p:spPr>
          <a:xfrm>
            <a:off x="-1" y="5209574"/>
            <a:ext cx="991893" cy="16793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0C187D-881A-124B-AD8C-8CCB536CC5D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454476" y="349537"/>
            <a:ext cx="2425700" cy="46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3216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615F89-6ED4-014E-BAF1-EAF400E5FB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76" t="38725" r="13273" b="18858"/>
          <a:stretch/>
        </p:blipFill>
        <p:spPr>
          <a:xfrm>
            <a:off x="-8627" y="-4"/>
            <a:ext cx="3896559" cy="6858004"/>
          </a:xfrm>
          <a:prstGeom prst="rect">
            <a:avLst/>
          </a:prstGeom>
        </p:spPr>
      </p:pic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0" y="624840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CA8ABF-F451-834E-959B-CB6351D334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82" t="39439" r="65220" b="6057"/>
          <a:stretch/>
        </p:blipFill>
        <p:spPr>
          <a:xfrm>
            <a:off x="10873688" y="2669027"/>
            <a:ext cx="1326938" cy="4188974"/>
          </a:xfrm>
          <a:prstGeom prst="rect">
            <a:avLst/>
          </a:prstGeom>
        </p:spPr>
      </p:pic>
      <p:sp>
        <p:nvSpPr>
          <p:cNvPr id="11" name="Headline">
            <a:extLst>
              <a:ext uri="{FF2B5EF4-FFF2-40B4-BE49-F238E27FC236}">
                <a16:creationId xmlns:a16="http://schemas.microsoft.com/office/drawing/2014/main" id="{622FE577-F779-D749-832E-E2BF2D349C8C}"/>
              </a:ext>
            </a:extLst>
          </p:cNvPr>
          <p:cNvSpPr txBox="1">
            <a:spLocks/>
          </p:cNvSpPr>
          <p:nvPr/>
        </p:nvSpPr>
        <p:spPr>
          <a:xfrm>
            <a:off x="3828723" y="2135533"/>
            <a:ext cx="7275095" cy="1025919"/>
          </a:xfrm>
          <a:prstGeom prst="rect">
            <a:avLst/>
          </a:prstGeom>
        </p:spPr>
        <p:txBody>
          <a:bodyPr anchor="t" anchorCtr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6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우리의 목표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43F6E3-7FBB-F54B-B7C7-F2CB2E0AF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668" y="2422605"/>
            <a:ext cx="2113397" cy="21133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051735-97BA-4735-9154-FF849B6DCF6F}"/>
              </a:ext>
            </a:extLst>
          </p:cNvPr>
          <p:cNvSpPr txBox="1"/>
          <p:nvPr/>
        </p:nvSpPr>
        <p:spPr>
          <a:xfrm>
            <a:off x="3896559" y="3340400"/>
            <a:ext cx="75405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ko-KR" sz="2800" dirty="0">
                <a:solidFill>
                  <a:prstClr val="white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회원 모집</a:t>
            </a:r>
            <a:r>
              <a:rPr lang="ko-KR" altLang="en-US" sz="2800" dirty="0">
                <a:solidFill>
                  <a:prstClr val="white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과</a:t>
            </a:r>
            <a:r>
              <a:rPr lang="ko-KR" altLang="ko-KR" sz="2800" dirty="0">
                <a:solidFill>
                  <a:prstClr val="white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전환 노력</a:t>
            </a:r>
            <a:r>
              <a:rPr lang="ko-KR" altLang="en-US" sz="2800" dirty="0">
                <a:solidFill>
                  <a:prstClr val="white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을 확대하고</a:t>
            </a:r>
            <a:r>
              <a:rPr lang="ko-KR" altLang="ko-KR" sz="2800" dirty="0">
                <a:solidFill>
                  <a:prstClr val="white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br>
              <a:rPr lang="en-US" altLang="ko-KR" sz="2800" dirty="0">
                <a:solidFill>
                  <a:prstClr val="white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lang="ko-KR" altLang="ko-KR" sz="2800" dirty="0">
                <a:solidFill>
                  <a:prstClr val="white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회원 경험</a:t>
            </a:r>
            <a:r>
              <a:rPr lang="ko-KR" altLang="en-US" sz="2800" dirty="0">
                <a:solidFill>
                  <a:prstClr val="white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을</a:t>
            </a:r>
            <a:r>
              <a:rPr lang="ko-KR" altLang="ko-KR" sz="2800" dirty="0">
                <a:solidFill>
                  <a:prstClr val="white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강화</a:t>
            </a:r>
            <a:r>
              <a:rPr lang="ko-KR" altLang="en-US" sz="2800" dirty="0">
                <a:solidFill>
                  <a:prstClr val="white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하여</a:t>
            </a:r>
            <a:r>
              <a:rPr lang="en-US" altLang="ko-KR" sz="2800" dirty="0">
                <a:solidFill>
                  <a:prstClr val="white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0" lang="ko-KR" sz="2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2026년까지 </a:t>
            </a:r>
            <a:br>
              <a:rPr kumimoji="0" lang="en-US" altLang="ko-KR" sz="2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kumimoji="0" lang="ko-KR" sz="2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레오클럽 회원</a:t>
            </a:r>
            <a:r>
              <a:rPr kumimoji="0" lang="ko-KR" altLang="en-US" sz="2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을</a:t>
            </a:r>
            <a:r>
              <a:rPr kumimoji="0" lang="ko-KR" sz="2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200,000명으로 </a:t>
            </a:r>
            <a:r>
              <a:rPr kumimoji="0" lang="ko-KR" altLang="en-US" sz="2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늘리</a:t>
            </a:r>
            <a:r>
              <a:rPr kumimoji="0" lang="ko-KR" sz="2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고 라이온으로 전환하는 레오</a:t>
            </a:r>
            <a:r>
              <a:rPr kumimoji="0" lang="ko-KR" altLang="en-US" sz="2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를</a:t>
            </a:r>
            <a:r>
              <a:rPr kumimoji="0" lang="ko-KR" sz="2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13,000명으로 </a:t>
            </a:r>
            <a:r>
              <a:rPr kumimoji="0" lang="ko-KR" altLang="en-US" sz="2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늘릴</a:t>
            </a:r>
            <a:r>
              <a:rPr kumimoji="0" lang="ko-KR" sz="2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것</a:t>
            </a:r>
            <a:r>
              <a:rPr kumimoji="0" lang="ko-KR" altLang="en-US" sz="2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입니다</a:t>
            </a:r>
            <a:r>
              <a:rPr kumimoji="0" lang="en-US" altLang="ko-KR" sz="2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.</a:t>
            </a:r>
            <a:r>
              <a:rPr kumimoji="0" lang="ko-KR" sz="2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730394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2673" y="0"/>
            <a:ext cx="12204673" cy="6870357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70871" y="3154603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773430" y="2133600"/>
            <a:ext cx="10645139" cy="66161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ko-KR" sz="4000" b="1" i="0" u="none" strike="noStrike" cap="none" normalizeH="0" baseline="0" noProof="0" dirty="0">
                <a:ln>
                  <a:noFill/>
                </a:ln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우리의 과거는 우리의 봉사로 정의됩니다 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259714" y="3326423"/>
            <a:ext cx="11672569" cy="8763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lang="ko-KR" sz="4400" dirty="0">
                <a:solidFill>
                  <a:srgbClr val="F0C3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우리의 미래</a:t>
            </a: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도 </a:t>
            </a:r>
            <a:r>
              <a:rPr lang="ko-KR" altLang="en-US" dirty="0">
                <a:latin typeface="굴림" panose="020B0600000101010101" pitchFamily="50" charset="-127"/>
                <a:ea typeface="굴림" panose="020B0600000101010101" pitchFamily="50" charset="-127"/>
              </a:rPr>
              <a:t>같을</a:t>
            </a: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 것입니다</a:t>
            </a:r>
            <a:r>
              <a:rPr kumimoji="0" lang="ko-KR" b="1" i="0" u="none" strike="noStrike" cap="none" normalizeH="0" baseline="0" noProof="0" dirty="0">
                <a:ln>
                  <a:noFill/>
                </a:ln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2149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 - Solid">
            <a:extLst>
              <a:ext uri="{FF2B5EF4-FFF2-40B4-BE49-F238E27FC236}">
                <a16:creationId xmlns:a16="http://schemas.microsoft.com/office/drawing/2014/main" id="{B767A0A2-1E75-6A43-AAFA-FDB254C946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819D7C-4A59-8C48-861C-894BCAFE8F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75" t="44554" r="13495" b="5462"/>
          <a:stretch/>
        </p:blipFill>
        <p:spPr>
          <a:xfrm>
            <a:off x="-1" y="-1"/>
            <a:ext cx="2353591" cy="68579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C58F04-54E6-A54E-A92B-2AFFD17C39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44" b="4901"/>
          <a:stretch/>
        </p:blipFill>
        <p:spPr>
          <a:xfrm rot="10800000" flipV="1">
            <a:off x="10958512" y="4769669"/>
            <a:ext cx="1233487" cy="2088331"/>
          </a:xfrm>
          <a:prstGeom prst="rect">
            <a:avLst/>
          </a:prstGeom>
        </p:spPr>
      </p:pic>
      <p:sp>
        <p:nvSpPr>
          <p:cNvPr id="34" name="Body Copy">
            <a:extLst>
              <a:ext uri="{FF2B5EF4-FFF2-40B4-BE49-F238E27FC236}">
                <a16:creationId xmlns:a16="http://schemas.microsoft.com/office/drawing/2014/main" id="{1132C406-3CC6-0345-9E27-27D0677D775F}"/>
              </a:ext>
            </a:extLst>
          </p:cNvPr>
          <p:cNvSpPr txBox="1">
            <a:spLocks/>
          </p:cNvSpPr>
          <p:nvPr/>
        </p:nvSpPr>
        <p:spPr>
          <a:xfrm>
            <a:off x="2362200" y="1670442"/>
            <a:ext cx="7408477" cy="167029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ko-KR" sz="2600" b="0" i="0" u="none" strike="noStrike" cap="none" normalizeH="0" baseline="0" noProof="0" dirty="0">
                <a:ln>
                  <a:noFill/>
                </a:ln>
                <a:solidFill>
                  <a:srgbClr val="55565A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우리는 향후 5년 동안 프로그램의 핵심 영역을 개선하여 레오 클럽 프로그램을 강화할 것입니다 </a:t>
            </a:r>
          </a:p>
        </p:txBody>
      </p:sp>
      <p:sp>
        <p:nvSpPr>
          <p:cNvPr id="35" name="Body Copy">
            <a:extLst>
              <a:ext uri="{FF2B5EF4-FFF2-40B4-BE49-F238E27FC236}">
                <a16:creationId xmlns:a16="http://schemas.microsoft.com/office/drawing/2014/main" id="{89F29842-D656-6348-AFA3-DD72E03922A0}"/>
              </a:ext>
            </a:extLst>
          </p:cNvPr>
          <p:cNvSpPr txBox="1">
            <a:spLocks/>
          </p:cNvSpPr>
          <p:nvPr/>
        </p:nvSpPr>
        <p:spPr>
          <a:xfrm>
            <a:off x="2362200" y="756713"/>
            <a:ext cx="8627677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ko-KR" sz="4800" b="1" i="0" u="none" strike="noStrike" cap="none" normalizeH="0" baseline="0" noProof="0" dirty="0">
                <a:ln>
                  <a:noFill/>
                </a:ln>
                <a:solidFill>
                  <a:srgbClr val="55565A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종합적인 개선 방식</a:t>
            </a:r>
          </a:p>
        </p:txBody>
      </p: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0" y="624840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8A8129-BE2E-1C4A-8A9B-691E7D980676}"/>
              </a:ext>
            </a:extLst>
          </p:cNvPr>
          <p:cNvSpPr/>
          <p:nvPr/>
        </p:nvSpPr>
        <p:spPr bwMode="auto">
          <a:xfrm>
            <a:off x="8925241" y="3598546"/>
            <a:ext cx="2352359" cy="2352359"/>
          </a:xfrm>
          <a:prstGeom prst="ellipse">
            <a:avLst/>
          </a:prstGeom>
          <a:solidFill>
            <a:srgbClr val="B3B2B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lvl="0" indent="-6096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ko-KR" b="1" dirty="0">
                <a:solidFill>
                  <a:prstClr val="white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국제재단과</a:t>
            </a:r>
            <a:endParaRPr lang="en-US" altLang="ko-KR" b="1" dirty="0">
              <a:solidFill>
                <a:prstClr val="white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609600" lvl="0" indent="-6096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sz="1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연대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663DF4-83E2-904A-8703-E0CB46178C8E}"/>
              </a:ext>
            </a:extLst>
          </p:cNvPr>
          <p:cNvSpPr/>
          <p:nvPr/>
        </p:nvSpPr>
        <p:spPr bwMode="auto">
          <a:xfrm>
            <a:off x="6396182" y="3598546"/>
            <a:ext cx="2352359" cy="2352359"/>
          </a:xfrm>
          <a:prstGeom prst="ellipse">
            <a:avLst/>
          </a:prstGeom>
          <a:solidFill>
            <a:srgbClr val="00AC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ko-KR" b="1" dirty="0">
                <a:solidFill>
                  <a:prstClr val="white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라이온으로</a:t>
            </a:r>
          </a:p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Helvetica" pitchFamily="84" charset="0"/>
              <a:buNone/>
              <a:tabLst/>
              <a:defRPr/>
            </a:pPr>
            <a:r>
              <a:rPr kumimoji="0" lang="ko-KR" sz="1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전환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EBFB3DD-AB1A-3B43-9859-33E24E44FB9D}"/>
              </a:ext>
            </a:extLst>
          </p:cNvPr>
          <p:cNvSpPr/>
          <p:nvPr/>
        </p:nvSpPr>
        <p:spPr bwMode="auto">
          <a:xfrm>
            <a:off x="3867122" y="3598546"/>
            <a:ext cx="2352359" cy="2352359"/>
          </a:xfrm>
          <a:prstGeom prst="ellipse">
            <a:avLst/>
          </a:prstGeom>
          <a:solidFill>
            <a:srgbClr val="407C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Helvetica" pitchFamily="84" charset="0"/>
              <a:buNone/>
              <a:tabLst/>
              <a:defRPr/>
            </a:pPr>
            <a:r>
              <a:rPr kumimoji="0" lang="ko-KR" sz="1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회원</a:t>
            </a:r>
            <a:r>
              <a:rPr kumimoji="0" lang="en-US" altLang="ko-KR" sz="1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0" lang="ko-KR" sz="1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경험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17FC6D-ED39-D845-A63B-061B23F7B7D1}"/>
              </a:ext>
            </a:extLst>
          </p:cNvPr>
          <p:cNvSpPr/>
          <p:nvPr/>
        </p:nvSpPr>
        <p:spPr bwMode="auto">
          <a:xfrm>
            <a:off x="1338062" y="3598546"/>
            <a:ext cx="2352359" cy="2352359"/>
          </a:xfrm>
          <a:prstGeom prst="ellipse">
            <a:avLst/>
          </a:prstGeom>
          <a:solidFill>
            <a:srgbClr val="F0C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Helvetica" pitchFamily="84" charset="0"/>
              <a:buNone/>
              <a:tabLst/>
              <a:defRPr/>
            </a:pPr>
            <a:r>
              <a:rPr kumimoji="0" lang="ko-KR" sz="18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회원 영입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77BD8820-7B02-BA48-ADAE-67B2BC5CDCE4}"/>
              </a:ext>
            </a:extLst>
          </p:cNvPr>
          <p:cNvSpPr/>
          <p:nvPr/>
        </p:nvSpPr>
        <p:spPr>
          <a:xfrm>
            <a:off x="3319262" y="4482756"/>
            <a:ext cx="1026248" cy="589126"/>
          </a:xfrm>
          <a:prstGeom prst="rightArrow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EEED92C2-C99E-9047-B6F5-7C7024D6AAA6}"/>
              </a:ext>
            </a:extLst>
          </p:cNvPr>
          <p:cNvSpPr/>
          <p:nvPr/>
        </p:nvSpPr>
        <p:spPr>
          <a:xfrm>
            <a:off x="5910062" y="4482756"/>
            <a:ext cx="1026248" cy="589126"/>
          </a:xfrm>
          <a:prstGeom prst="rightArrow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FA65ECBC-BED0-6A47-BC1B-39EDC86B00C8}"/>
              </a:ext>
            </a:extLst>
          </p:cNvPr>
          <p:cNvSpPr/>
          <p:nvPr/>
        </p:nvSpPr>
        <p:spPr>
          <a:xfrm>
            <a:off x="8401977" y="4482756"/>
            <a:ext cx="1026248" cy="589126"/>
          </a:xfrm>
          <a:prstGeom prst="rightArrow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63074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6BBDB391-CE9C-0142-8DEB-76A14B498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30" t="2053" r="10928" b="4800"/>
          <a:stretch/>
        </p:blipFill>
        <p:spPr>
          <a:xfrm rot="10800000">
            <a:off x="10253452" y="-1"/>
            <a:ext cx="1938548" cy="373380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AB11298-17E2-0641-8FBE-2A3FB267B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89" y="0"/>
            <a:ext cx="1452911" cy="1452911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EA945357-9AC4-824B-BB94-F451BFA857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44" b="4901"/>
          <a:stretch/>
        </p:blipFill>
        <p:spPr>
          <a:xfrm>
            <a:off x="-1" y="5209574"/>
            <a:ext cx="991893" cy="1679305"/>
          </a:xfrm>
          <a:prstGeom prst="rect">
            <a:avLst/>
          </a:prstGeom>
        </p:spPr>
      </p:pic>
      <p:sp>
        <p:nvSpPr>
          <p:cNvPr id="9" name="Body Copy">
            <a:extLst>
              <a:ext uri="{FF2B5EF4-FFF2-40B4-BE49-F238E27FC236}">
                <a16:creationId xmlns:a16="http://schemas.microsoft.com/office/drawing/2014/main" id="{203FD019-E43E-4444-A72A-E629EEF11B73}"/>
              </a:ext>
            </a:extLst>
          </p:cNvPr>
          <p:cNvSpPr txBox="1">
            <a:spLocks/>
          </p:cNvSpPr>
          <p:nvPr/>
        </p:nvSpPr>
        <p:spPr>
          <a:xfrm>
            <a:off x="831160" y="2878147"/>
            <a:ext cx="5671239" cy="23030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55565A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C9FC845C-3EEC-6F40-A790-5F0FEAB72A1D}"/>
              </a:ext>
            </a:extLst>
          </p:cNvPr>
          <p:cNvSpPr txBox="1">
            <a:spLocks/>
          </p:cNvSpPr>
          <p:nvPr/>
        </p:nvSpPr>
        <p:spPr>
          <a:xfrm>
            <a:off x="4953000" y="963272"/>
            <a:ext cx="4258021" cy="837361"/>
          </a:xfrm>
          <a:prstGeom prst="rect">
            <a:avLst/>
          </a:prstGeom>
        </p:spPr>
        <p:txBody>
          <a:bodyPr anchor="b" anchorCtr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buSzPct val="120000"/>
              <a:defRPr/>
            </a:pPr>
            <a:r>
              <a:rPr kumimoji="0" lang="ko-KR" sz="4400" b="1" i="0" u="none" strike="noStrike" cap="none" normalizeH="0" baseline="0" noProof="0" dirty="0">
                <a:ln>
                  <a:noFill/>
                </a:ln>
                <a:solidFill>
                  <a:srgbClr val="00AC69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참여</a:t>
            </a:r>
            <a:r>
              <a:rPr lang="ko-KR" altLang="en-US" sz="4400" b="1" kern="0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하기</a:t>
            </a:r>
            <a:endParaRPr lang="ko-KR" sz="4400" b="1" dirty="0"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0" y="624840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55565A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FD424D-0FBC-4828-A787-ED07961314E4}"/>
              </a:ext>
            </a:extLst>
          </p:cNvPr>
          <p:cNvSpPr txBox="1"/>
          <p:nvPr/>
        </p:nvSpPr>
        <p:spPr>
          <a:xfrm flipH="1">
            <a:off x="687050" y="2340382"/>
            <a:ext cx="11200149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900"/>
              </a:spcAft>
              <a:buClr>
                <a:srgbClr val="EBB700"/>
              </a:buClr>
              <a:buSzTx/>
              <a:buFont typeface="Wingdings 3" panose="05040102010807070707" pitchFamily="18" charset="2"/>
              <a:buChar char=""/>
              <a:tabLst/>
              <a:defRPr/>
            </a:pPr>
            <a:r>
              <a:rPr kumimoji="0" lang="ko-K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레오클럽 조직 또는 기존 클럽 확장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900"/>
              </a:spcAft>
              <a:buClr>
                <a:srgbClr val="EBB700"/>
              </a:buClr>
              <a:buSzTx/>
              <a:buFont typeface="Wingdings 3" panose="05040102010807070707" pitchFamily="18" charset="2"/>
              <a:buChar char=""/>
              <a:tabLst/>
              <a:defRPr/>
            </a:pPr>
            <a:r>
              <a:rPr kumimoji="0" lang="ko-K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레오와 라이온 합동 봉사 및 학습 활동 계획</a:t>
            </a:r>
          </a:p>
          <a:p>
            <a:pPr marL="342900" indent="-342900" fontAlgn="auto">
              <a:spcBef>
                <a:spcPts val="600"/>
              </a:spcBef>
              <a:spcAft>
                <a:spcPts val="900"/>
              </a:spcAft>
              <a:buClr>
                <a:srgbClr val="EBB700"/>
              </a:buClr>
              <a:buFont typeface="Wingdings 3" panose="05040102010807070707" pitchFamily="18" charset="2"/>
              <a:buChar char=""/>
              <a:defRPr/>
            </a:pPr>
            <a:r>
              <a:rPr lang="ko-KR" sz="2400" dirty="0" err="1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MyLCI에서</a:t>
            </a:r>
            <a:r>
              <a:rPr lang="ko-KR" sz="2400" dirty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레오 및 레오클럽 고문 보고 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900"/>
              </a:spcAft>
              <a:buClr>
                <a:srgbClr val="EBB700"/>
              </a:buClr>
              <a:buSzTx/>
              <a:buFont typeface="Wingdings 3" panose="05040102010807070707" pitchFamily="18" charset="2"/>
              <a:buChar char=""/>
              <a:tabLst/>
              <a:defRPr/>
            </a:pPr>
            <a:r>
              <a:rPr lang="ko-KR" sz="2400" dirty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레오가 </a:t>
            </a:r>
            <a:r>
              <a:rPr lang="ko-KR" sz="2400" dirty="0" err="1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라이온스</a:t>
            </a:r>
            <a:r>
              <a:rPr lang="ko-KR" sz="2400" dirty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클럽에 가입하도록 권유 또는 청년 라이온을 위한 클럽 조직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900"/>
              </a:spcAft>
              <a:buClr>
                <a:srgbClr val="EBB700"/>
              </a:buClr>
              <a:buSzTx/>
              <a:buFont typeface="Wingdings 3" panose="05040102010807070707" pitchFamily="18" charset="2"/>
              <a:buChar char="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algn="ctr" fontAlgn="auto">
              <a:spcBef>
                <a:spcPts val="600"/>
              </a:spcBef>
              <a:spcAft>
                <a:spcPts val="900"/>
              </a:spcAft>
              <a:buClr>
                <a:srgbClr val="EBB700"/>
              </a:buClr>
              <a:defRPr/>
            </a:pPr>
            <a:r>
              <a:rPr lang="ko-KR" sz="2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자세한 내용</a:t>
            </a:r>
            <a:r>
              <a:rPr lang="ko-KR" altLang="en-US" sz="2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은 웹사이트</a:t>
            </a:r>
            <a:r>
              <a:rPr lang="ko-KR" sz="2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ko-KR" sz="2400" b="1" dirty="0" err="1">
                <a:solidFill>
                  <a:srgbClr val="00AC69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lionsclubs.org</a:t>
            </a:r>
            <a:r>
              <a:rPr lang="ko-KR" sz="2400" b="1" dirty="0">
                <a:solidFill>
                  <a:srgbClr val="00AC69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/</a:t>
            </a:r>
            <a:r>
              <a:rPr lang="ko-KR" sz="2400" b="1" dirty="0" err="1">
                <a:solidFill>
                  <a:srgbClr val="00AC69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leos</a:t>
            </a:r>
            <a:r>
              <a:rPr lang="ko-KR" altLang="en-US" sz="2400" dirty="0" err="1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에서</a:t>
            </a:r>
            <a:r>
              <a:rPr lang="ko-KR" altLang="en-US" sz="2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확인하세요</a:t>
            </a:r>
            <a:endParaRPr lang="ko-KR" sz="2400" b="1" dirty="0">
              <a:solidFill>
                <a:srgbClr val="00AC69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lvl="0" algn="ctr" fontAlgn="auto">
              <a:spcBef>
                <a:spcPts val="600"/>
              </a:spcBef>
              <a:spcAft>
                <a:spcPts val="900"/>
              </a:spcAft>
              <a:buClr>
                <a:srgbClr val="EBB700"/>
              </a:buClr>
              <a:defRPr/>
            </a:pPr>
            <a:r>
              <a:rPr lang="ko-KR" altLang="en-US" sz="2400" dirty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궁금한 점은 이메일</a:t>
            </a:r>
            <a:r>
              <a:rPr lang="ko-KR" sz="2400" dirty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ko-KR" sz="2400" b="1" dirty="0" err="1">
                <a:solidFill>
                  <a:srgbClr val="00AC69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leo@lionsclubs.org</a:t>
            </a:r>
            <a:r>
              <a:rPr lang="ko-KR" altLang="en-US" sz="2400" dirty="0" err="1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로</a:t>
            </a:r>
            <a:r>
              <a:rPr lang="ko-KR" altLang="en-US" sz="2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문의하세요</a:t>
            </a:r>
            <a:endParaRPr lang="ko-KR" sz="2400" b="1" dirty="0">
              <a:solidFill>
                <a:srgbClr val="00AC69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645AC1-6109-800A-DFE5-6904F8BAFC02}"/>
              </a:ext>
            </a:extLst>
          </p:cNvPr>
          <p:cNvSpPr/>
          <p:nvPr/>
        </p:nvSpPr>
        <p:spPr>
          <a:xfrm>
            <a:off x="5314919" y="2025485"/>
            <a:ext cx="1450259" cy="72760"/>
          </a:xfrm>
          <a:prstGeom prst="rect">
            <a:avLst/>
          </a:prstGeom>
          <a:solidFill>
            <a:srgbClr val="FBC608"/>
          </a:solidFill>
          <a:ln w="9525" cap="flat" cmpd="sng" algn="ctr">
            <a:noFill/>
            <a:prstDash val="solid"/>
          </a:ln>
          <a:effectLst/>
        </p:spPr>
        <p:txBody>
          <a:bodyPr lIns="94685" tIns="47343" rIns="94685" bIns="4734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29101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94D76-90B8-4943-A6CF-FA00BF0E1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609601"/>
          </a:xfrm>
        </p:spPr>
        <p:txBody>
          <a:bodyPr>
            <a:noAutofit/>
          </a:bodyPr>
          <a:lstStyle/>
          <a:p>
            <a:r>
              <a:rPr kumimoji="0" lang="ko-KR" sz="4400" b="1" i="0" u="none" strike="noStrike" cap="none" normalizeH="0" baseline="0" noProof="0" dirty="0">
                <a:ln>
                  <a:noFill/>
                </a:ln>
                <a:solidFill>
                  <a:srgbClr val="00529B">
                    <a:lumMod val="75000"/>
                  </a:srgbClr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전략 계획 요약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1DD1B0-C4B9-4BDF-9942-04CEC46DC5D3}"/>
              </a:ext>
            </a:extLst>
          </p:cNvPr>
          <p:cNvSpPr txBox="1"/>
          <p:nvPr/>
        </p:nvSpPr>
        <p:spPr>
          <a:xfrm>
            <a:off x="609601" y="1981200"/>
            <a:ext cx="8229600" cy="703048"/>
          </a:xfrm>
          <a:prstGeom prst="rect">
            <a:avLst/>
          </a:prstGeom>
          <a:solidFill>
            <a:srgbClr val="407CCA"/>
          </a:solidFill>
          <a:ln w="76200">
            <a:solidFill>
              <a:srgbClr val="407CCA"/>
            </a:solidFill>
          </a:ln>
        </p:spPr>
        <p:txBody>
          <a:bodyPr wrap="square" rtlCol="0" anchor="ctr">
            <a:noAutofit/>
          </a:bodyPr>
          <a:lstStyle/>
          <a:p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B2B612-2699-4433-AB30-37D3587260AB}"/>
              </a:ext>
            </a:extLst>
          </p:cNvPr>
          <p:cNvSpPr txBox="1"/>
          <p:nvPr/>
        </p:nvSpPr>
        <p:spPr>
          <a:xfrm>
            <a:off x="609600" y="2684249"/>
            <a:ext cx="8229600" cy="2874826"/>
          </a:xfrm>
          <a:prstGeom prst="rect">
            <a:avLst/>
          </a:prstGeom>
          <a:noFill/>
          <a:ln w="76200">
            <a:solidFill>
              <a:srgbClr val="407CCA"/>
            </a:solidFill>
          </a:ln>
        </p:spPr>
        <p:txBody>
          <a:bodyPr wrap="square" rtlCol="0">
            <a:spAutoFit/>
          </a:bodyPr>
          <a:lstStyle/>
          <a:p>
            <a:pPr marL="91440" algn="l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ko-KR" altLang="en-US" sz="28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더욱</a:t>
            </a:r>
            <a:r>
              <a:rPr lang="ko-KR" sz="28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긍정적인 회원 경험</a:t>
            </a:r>
          </a:p>
          <a:p>
            <a:pPr marL="91440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ko-KR" sz="28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더 많은 지역사회 봉사를 </a:t>
            </a:r>
            <a:r>
              <a:rPr lang="ko-KR" altLang="en-US" sz="28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위한 회원 증가</a:t>
            </a:r>
            <a:endParaRPr lang="ko-KR" sz="2800" dirty="0"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91440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ko-KR" sz="2800" dirty="0" err="1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라이온스</a:t>
            </a:r>
            <a:r>
              <a:rPr lang="ko-KR" sz="28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인터내셔널에</a:t>
            </a:r>
            <a:r>
              <a:rPr lang="en-US" altLang="ko-KR" sz="28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28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대한</a:t>
            </a:r>
            <a:r>
              <a:rPr lang="ko-KR" sz="28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새로운 </a:t>
            </a:r>
            <a:r>
              <a:rPr lang="ko-KR" altLang="en-US" sz="28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참여 </a:t>
            </a:r>
            <a:r>
              <a:rPr lang="ko-KR" sz="28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방식</a:t>
            </a:r>
          </a:p>
          <a:p>
            <a:pPr marL="91440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ko-KR" sz="28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우리의 사명에 사람들을 참여시킬 새로운 방식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E8E23F-AAB5-4AE8-B8F2-2AAC6E4E350D}"/>
              </a:ext>
            </a:extLst>
          </p:cNvPr>
          <p:cNvSpPr txBox="1"/>
          <p:nvPr/>
        </p:nvSpPr>
        <p:spPr>
          <a:xfrm>
            <a:off x="8855676" y="1981200"/>
            <a:ext cx="1371599" cy="703048"/>
          </a:xfrm>
          <a:prstGeom prst="rect">
            <a:avLst/>
          </a:prstGeom>
          <a:solidFill>
            <a:srgbClr val="407CCA"/>
          </a:solidFill>
          <a:ln w="76200">
            <a:solidFill>
              <a:srgbClr val="407CCA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ko-KR" sz="2800" b="1">
                <a:solidFill>
                  <a:schemeClr val="bg2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라이온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1FC972-DBD3-4D81-B7AA-9B4F27E0607E}"/>
              </a:ext>
            </a:extLst>
          </p:cNvPr>
          <p:cNvSpPr txBox="1"/>
          <p:nvPr/>
        </p:nvSpPr>
        <p:spPr>
          <a:xfrm>
            <a:off x="8872151" y="2684248"/>
            <a:ext cx="1371599" cy="2878352"/>
          </a:xfrm>
          <a:prstGeom prst="rect">
            <a:avLst/>
          </a:prstGeom>
          <a:noFill/>
          <a:ln w="76200">
            <a:solidFill>
              <a:srgbClr val="407CCA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ko-KR" sz="2800">
                <a:cs typeface="Arial" panose="020B0604020202020204" pitchFamily="34" charset="0"/>
                <a:sym typeface="Wingdings 2" panose="05020102010507070707" pitchFamily="18" charset="2"/>
              </a:rPr>
              <a:t></a:t>
            </a:r>
          </a:p>
          <a:p>
            <a:pPr algn="ctr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ko-KR" sz="2800">
                <a:cs typeface="Arial" panose="020B0604020202020204" pitchFamily="34" charset="0"/>
                <a:sym typeface="Wingdings 2" panose="05020102010507070707" pitchFamily="18" charset="2"/>
              </a:rPr>
              <a:t></a:t>
            </a:r>
          </a:p>
          <a:p>
            <a:pPr algn="ctr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ko-KR" sz="2800">
                <a:cs typeface="Arial" panose="020B0604020202020204" pitchFamily="34" charset="0"/>
                <a:sym typeface="Wingdings 2" panose="05020102010507070707" pitchFamily="18" charset="2"/>
              </a:rPr>
              <a:t></a:t>
            </a:r>
          </a:p>
          <a:p>
            <a:pPr algn="ctr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ko-KR" sz="2800">
                <a:cs typeface="Arial" panose="020B0604020202020204" pitchFamily="34" charset="0"/>
                <a:sym typeface="Wingdings 2" panose="05020102010507070707" pitchFamily="18" charset="2"/>
              </a:rPr>
              <a:t>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3725A6-3087-479C-8222-6918AF3654AA}"/>
              </a:ext>
            </a:extLst>
          </p:cNvPr>
          <p:cNvSpPr txBox="1"/>
          <p:nvPr/>
        </p:nvSpPr>
        <p:spPr>
          <a:xfrm>
            <a:off x="10210799" y="1981200"/>
            <a:ext cx="1371599" cy="703048"/>
          </a:xfrm>
          <a:prstGeom prst="rect">
            <a:avLst/>
          </a:prstGeom>
          <a:solidFill>
            <a:srgbClr val="407CCA"/>
          </a:solidFill>
          <a:ln w="76200">
            <a:solidFill>
              <a:srgbClr val="407CCA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ko-KR" sz="2800" b="1">
                <a:solidFill>
                  <a:schemeClr val="bg2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레오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476BD1-506A-477F-A34A-3EFC97D3F236}"/>
              </a:ext>
            </a:extLst>
          </p:cNvPr>
          <p:cNvSpPr txBox="1"/>
          <p:nvPr/>
        </p:nvSpPr>
        <p:spPr>
          <a:xfrm>
            <a:off x="10210799" y="2680723"/>
            <a:ext cx="1371599" cy="2878352"/>
          </a:xfrm>
          <a:prstGeom prst="rect">
            <a:avLst/>
          </a:prstGeom>
          <a:noFill/>
          <a:ln w="76200">
            <a:solidFill>
              <a:srgbClr val="407CCA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ko-KR" sz="2800">
                <a:cs typeface="Arial" panose="020B0604020202020204" pitchFamily="34" charset="0"/>
                <a:sym typeface="Wingdings 2" panose="05020102010507070707" pitchFamily="18" charset="2"/>
              </a:rPr>
              <a:t></a:t>
            </a:r>
          </a:p>
          <a:p>
            <a:pPr algn="ctr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ko-KR" sz="2800">
                <a:cs typeface="Arial" panose="020B0604020202020204" pitchFamily="34" charset="0"/>
                <a:sym typeface="Wingdings 2" panose="05020102010507070707" pitchFamily="18" charset="2"/>
              </a:rPr>
              <a:t></a:t>
            </a:r>
          </a:p>
          <a:p>
            <a:pPr algn="ctr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ko-KR" sz="2800">
                <a:cs typeface="Arial" panose="020B0604020202020204" pitchFamily="34" charset="0"/>
                <a:sym typeface="Wingdings 2" panose="05020102010507070707" pitchFamily="18" charset="2"/>
              </a:rPr>
              <a:t></a:t>
            </a:r>
          </a:p>
          <a:p>
            <a:pPr algn="ctr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ko-KR" sz="2800">
                <a:cs typeface="Arial" panose="020B0604020202020204" pitchFamily="34" charset="0"/>
                <a:sym typeface="Wingdings 2" panose="05020102010507070707" pitchFamily="18" charset="2"/>
              </a:rPr>
              <a:t></a:t>
            </a:r>
          </a:p>
        </p:txBody>
      </p:sp>
    </p:spTree>
    <p:extLst>
      <p:ext uri="{BB962C8B-B14F-4D97-AF65-F5344CB8AC3E}">
        <p14:creationId xmlns:p14="http://schemas.microsoft.com/office/powerpoint/2010/main" val="124954492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553200" y="1600200"/>
            <a:ext cx="5105400" cy="4114800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ko-KR" sz="3200" b="1" dirty="0">
                <a:solidFill>
                  <a:schemeClr val="accent2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웹페이지</a:t>
            </a:r>
            <a:b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lang="ko-KR" dirty="0" err="1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lionsclubs.org</a:t>
            </a: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/</a:t>
            </a:r>
            <a:r>
              <a:rPr lang="ko-KR" dirty="0" err="1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strategicplan</a:t>
            </a:r>
            <a:endParaRPr lang="ko-KR" dirty="0"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Wingdings 3" panose="05040102010807070707" pitchFamily="18" charset="2"/>
              <a:buChar char=""/>
            </a:pPr>
            <a:r>
              <a:rPr lang="ko-KR" sz="2400" dirty="0" err="1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라이온스</a:t>
            </a:r>
            <a:r>
              <a:rPr lang="ko-KR" sz="2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2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파워포인트 자료</a:t>
            </a:r>
            <a:endParaRPr lang="ko-KR" sz="2400" dirty="0"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Wingdings 3" panose="05040102010807070707" pitchFamily="18" charset="2"/>
              <a:buChar char=""/>
            </a:pPr>
            <a:r>
              <a:rPr lang="ko-KR" sz="2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연설 포인트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spcAft>
                <a:spcPts val="1800"/>
              </a:spcAft>
              <a:buNone/>
            </a:pPr>
            <a:r>
              <a:rPr lang="ko-KR" sz="3200" b="1" dirty="0">
                <a:solidFill>
                  <a:schemeClr val="accent2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이메일</a:t>
            </a:r>
            <a:b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strategicplan@lionsclubs.org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600200"/>
            <a:ext cx="4953000" cy="4114800"/>
          </a:xfrm>
        </p:spPr>
        <p:txBody>
          <a:bodyPr/>
          <a:lstStyle/>
          <a:p>
            <a:r>
              <a:rPr lang="ko-KR" dirty="0" err="1">
                <a:latin typeface="굴림" panose="020B0600000101010101" pitchFamily="50" charset="-127"/>
                <a:ea typeface="굴림" panose="020B0600000101010101" pitchFamily="50" charset="-127"/>
              </a:rPr>
              <a:t>라이온스</a:t>
            </a: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 인터내셔널 </a:t>
            </a:r>
            <a:br>
              <a:rPr lang="en-US" altLang="ko-KR" dirty="0">
                <a:latin typeface="굴림" panose="020B0600000101010101" pitchFamily="50" charset="-127"/>
                <a:ea typeface="굴림" panose="020B0600000101010101" pitchFamily="50" charset="-127"/>
              </a:rPr>
            </a:b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전략 계획</a:t>
            </a:r>
            <a:b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</a:br>
            <a:b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</a:b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자료</a:t>
            </a:r>
          </a:p>
        </p:txBody>
      </p:sp>
    </p:spTree>
    <p:extLst>
      <p:ext uri="{BB962C8B-B14F-4D97-AF65-F5344CB8AC3E}">
        <p14:creationId xmlns:p14="http://schemas.microsoft.com/office/powerpoint/2010/main" val="7378557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70871" y="325718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632461" y="2413051"/>
            <a:ext cx="1064513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ko-KR" sz="4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세상은 라이온과 레오를 필요로 합니다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381000" y="4158574"/>
            <a:ext cx="11672569" cy="8763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ko-KR" sz="4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우리의</a:t>
            </a:r>
            <a:r>
              <a:rPr kumimoji="0" lang="ko-KR" sz="4000" b="1" i="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 전략 계획</a:t>
            </a:r>
            <a:r>
              <a:rPr kumimoji="0" lang="ko-KR" sz="4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은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ko-KR" sz="4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우리가 언제든 봉사할 준비가 </a:t>
            </a:r>
            <a:br>
              <a:rPr kumimoji="0" lang="en-US" altLang="ko-KR" sz="4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</a:br>
            <a:r>
              <a:rPr kumimoji="0" lang="ko-KR" sz="4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되어 있도록 합니다 </a:t>
            </a:r>
          </a:p>
        </p:txBody>
      </p:sp>
    </p:spTree>
    <p:extLst>
      <p:ext uri="{BB962C8B-B14F-4D97-AF65-F5344CB8AC3E}">
        <p14:creationId xmlns:p14="http://schemas.microsoft.com/office/powerpoint/2010/main" val="3652183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116D855-F1DD-244B-A7D6-4F0769221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9" y="0"/>
            <a:ext cx="12192000" cy="6858000"/>
          </a:xfrm>
          <a:prstGeom prst="rect">
            <a:avLst/>
          </a:prstGeom>
        </p:spPr>
      </p:pic>
      <p:sp>
        <p:nvSpPr>
          <p:cNvPr id="6" name="Overlay">
            <a:extLst>
              <a:ext uri="{FF2B5EF4-FFF2-40B4-BE49-F238E27FC236}">
                <a16:creationId xmlns:a16="http://schemas.microsoft.com/office/drawing/2014/main" id="{E242D06A-3454-0B41-9879-6C34F81AF657}"/>
              </a:ext>
            </a:extLst>
          </p:cNvPr>
          <p:cNvSpPr/>
          <p:nvPr/>
        </p:nvSpPr>
        <p:spPr>
          <a:xfrm>
            <a:off x="28449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197" tIns="63099" rIns="126197" bIns="6309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pic>
        <p:nvPicPr>
          <p:cNvPr id="11" name="Emblem - White" descr="lionlogo_white.eps">
            <a:extLst>
              <a:ext uri="{FF2B5EF4-FFF2-40B4-BE49-F238E27FC236}">
                <a16:creationId xmlns:a16="http://schemas.microsoft.com/office/drawing/2014/main" id="{68B73988-D5A9-3442-B303-5D6B2B1568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12" name="Headline">
            <a:extLst>
              <a:ext uri="{FF2B5EF4-FFF2-40B4-BE49-F238E27FC236}">
                <a16:creationId xmlns:a16="http://schemas.microsoft.com/office/drawing/2014/main" id="{F9CF80EA-FBBF-7D41-829E-8CE0D0E191B1}"/>
              </a:ext>
            </a:extLst>
          </p:cNvPr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ctr" defTabSz="40769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4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감사합니다</a:t>
            </a:r>
          </a:p>
        </p:txBody>
      </p:sp>
      <p:sp>
        <p:nvSpPr>
          <p:cNvPr id="13" name="Gold Bar">
            <a:extLst>
              <a:ext uri="{FF2B5EF4-FFF2-40B4-BE49-F238E27FC236}">
                <a16:creationId xmlns:a16="http://schemas.microsoft.com/office/drawing/2014/main" id="{5F431583-0746-B24E-B80F-830E8311DF40}"/>
              </a:ext>
            </a:extLst>
          </p:cNvPr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4" name="Copyright">
            <a:extLst>
              <a:ext uri="{FF2B5EF4-FFF2-40B4-BE49-F238E27FC236}">
                <a16:creationId xmlns:a16="http://schemas.microsoft.com/office/drawing/2014/main" id="{CC81DC29-6F17-4845-88B2-999CB75943AA}"/>
              </a:ext>
            </a:extLst>
          </p:cNvPr>
          <p:cNvSpPr txBox="1"/>
          <p:nvPr/>
        </p:nvSpPr>
        <p:spPr>
          <a:xfrm>
            <a:off x="385028" y="6255657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Segoe UI Semibold"/>
                <a:ea typeface="+mn-ea"/>
                <a:cs typeface="+mn-cs"/>
              </a:rPr>
              <a:t>© 2022 </a:t>
            </a:r>
            <a:r>
              <a:rPr kumimoji="0" lang="ko-KR" sz="1600" b="1" i="0" u="none" strike="noStrike" cap="none" normalizeH="0" baseline="0" noProof="0" dirty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Segoe UI Semibold"/>
                <a:ea typeface="+mn-ea"/>
                <a:cs typeface="+mn-cs"/>
              </a:rPr>
              <a:t>Lions</a:t>
            </a:r>
            <a:r>
              <a:rPr kumimoji="0" lang="ko-KR" sz="1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Segoe UI Semibold"/>
                <a:ea typeface="+mn-ea"/>
                <a:cs typeface="+mn-cs"/>
              </a:rPr>
              <a:t> </a:t>
            </a:r>
            <a:r>
              <a:rPr kumimoji="0" lang="ko-KR" sz="1600" b="1" i="0" u="none" strike="noStrike" cap="none" normalizeH="0" baseline="0" noProof="0" dirty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Segoe UI Semibold"/>
                <a:ea typeface="+mn-ea"/>
                <a:cs typeface="+mn-cs"/>
              </a:rPr>
              <a:t>Clubs</a:t>
            </a:r>
            <a:r>
              <a:rPr kumimoji="0" lang="ko-KR" sz="1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Segoe UI Semibold"/>
                <a:ea typeface="+mn-ea"/>
                <a:cs typeface="+mn-cs"/>
              </a:rPr>
              <a:t> International</a:t>
            </a:r>
          </a:p>
        </p:txBody>
      </p:sp>
      <p:sp>
        <p:nvSpPr>
          <p:cNvPr id="15" name="Date Lang Code">
            <a:extLst>
              <a:ext uri="{FF2B5EF4-FFF2-40B4-BE49-F238E27FC236}">
                <a16:creationId xmlns:a16="http://schemas.microsoft.com/office/drawing/2014/main" id="{737904F3-4DF5-4D4E-9304-70294926A8FD}"/>
              </a:ext>
            </a:extLst>
          </p:cNvPr>
          <p:cNvSpPr txBox="1"/>
          <p:nvPr/>
        </p:nvSpPr>
        <p:spPr>
          <a:xfrm>
            <a:off x="6829370" y="62484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66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ackground - Solid">
            <a:extLst>
              <a:ext uri="{FF2B5EF4-FFF2-40B4-BE49-F238E27FC236}">
                <a16:creationId xmlns:a16="http://schemas.microsoft.com/office/drawing/2014/main" id="{E7049466-AE18-5040-B92A-6AF0E9CABD73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800" b="0" i="0" u="none" strike="noStrike" cap="none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uLnTx/>
                <a:uFillTx/>
                <a:latin typeface="Segoe UI Semibold"/>
                <a:ea typeface="+mn-ea"/>
                <a:cs typeface="+mn-cs"/>
              </a:rPr>
              <a:t>aa</a:t>
            </a:r>
          </a:p>
        </p:txBody>
      </p:sp>
      <p:sp>
        <p:nvSpPr>
          <p:cNvPr id="52" name="Slice - Solid">
            <a:extLst>
              <a:ext uri="{FF2B5EF4-FFF2-40B4-BE49-F238E27FC236}">
                <a16:creationId xmlns:a16="http://schemas.microsoft.com/office/drawing/2014/main" id="{1F451C84-4E3E-B148-B349-C401C5F07101}"/>
              </a:ext>
            </a:extLst>
          </p:cNvPr>
          <p:cNvSpPr/>
          <p:nvPr/>
        </p:nvSpPr>
        <p:spPr>
          <a:xfrm rot="10800000">
            <a:off x="0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961610" y="1900392"/>
            <a:ext cx="5709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20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LCI 포워드 계획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961610" y="2261137"/>
            <a:ext cx="6932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600" b="0" i="0" u="none" strike="noStrike" cap="none" normalizeH="0" baseline="0" noProof="0">
                <a:ln>
                  <a:noFill/>
                </a:ln>
                <a:solidFill>
                  <a:srgbClr val="55565A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2015년 출범하여 라이온들을 봉사의 다음 세기로 인도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56752" y="5148817"/>
            <a:ext cx="5709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2000" b="1" i="0" u="none" strike="noStrike" cap="none" normalizeH="0" baseline="0" noProof="0">
                <a:ln>
                  <a:noFill/>
                </a:ln>
                <a:solidFill>
                  <a:srgbClr val="00338D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LCI 포워드 결과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8846" y="5498546"/>
            <a:ext cx="6419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sz="1600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우리를 성공으로 이끈 새로운 프로그램과 이니셔티브</a:t>
            </a:r>
          </a:p>
        </p:txBody>
      </p:sp>
      <p:sp>
        <p:nvSpPr>
          <p:cNvPr id="33" name="Page Number - Blue">
            <a:extLst>
              <a:ext uri="{FF2B5EF4-FFF2-40B4-BE49-F238E27FC236}">
                <a16:creationId xmlns:a16="http://schemas.microsoft.com/office/drawing/2014/main" id="{C921C650-0191-EC45-ABD4-267915C85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96FF7E-BD4A-524F-B602-27D1923168A2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2AF7CE42-4B1D-794D-B265-200C9ADAC108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10012680" cy="42725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36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LCI 포워드로 시작된 미래 준비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1C9070-701A-6C8B-5AE9-98A8C68CC535}"/>
              </a:ext>
            </a:extLst>
          </p:cNvPr>
          <p:cNvSpPr txBox="1"/>
          <p:nvPr/>
        </p:nvSpPr>
        <p:spPr>
          <a:xfrm>
            <a:off x="966229" y="2994586"/>
            <a:ext cx="5709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2000" b="1" i="0" u="none" strike="noStrike" cap="none" normalizeH="0" baseline="0" noProof="0">
                <a:ln>
                  <a:noFill/>
                </a:ln>
                <a:solidFill>
                  <a:srgbClr val="00338D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LCI 포워드 중점 분야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94A45D-BAC7-A493-9E05-C0DB6E12431D}"/>
              </a:ext>
            </a:extLst>
          </p:cNvPr>
          <p:cNvSpPr txBox="1"/>
          <p:nvPr/>
        </p:nvSpPr>
        <p:spPr>
          <a:xfrm>
            <a:off x="958323" y="3344315"/>
            <a:ext cx="6087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sz="160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회원, 봉사, 운영 및 글로벌 이미지</a:t>
            </a:r>
            <a:r>
              <a:rPr kumimoji="0" lang="ko-KR" sz="1600" b="0" i="0" u="none" strike="noStrike" cap="none" normalizeH="0" baseline="0" noProof="0">
                <a:ln>
                  <a:noFill/>
                </a:ln>
                <a:solidFill>
                  <a:srgbClr val="55565A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701D19-8840-3164-1326-AE0B908FD86D}"/>
              </a:ext>
            </a:extLst>
          </p:cNvPr>
          <p:cNvSpPr txBox="1"/>
          <p:nvPr/>
        </p:nvSpPr>
        <p:spPr>
          <a:xfrm>
            <a:off x="953704" y="4089188"/>
            <a:ext cx="5709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2000" b="1" i="0" u="none" strike="noStrike" cap="none" normalizeH="0" baseline="0" noProof="0">
                <a:ln>
                  <a:noFill/>
                </a:ln>
                <a:solidFill>
                  <a:srgbClr val="00338D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LCI 포워드 목표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A27C83-85D4-5BA9-797D-93773DF6D71E}"/>
              </a:ext>
            </a:extLst>
          </p:cNvPr>
          <p:cNvSpPr txBox="1"/>
          <p:nvPr/>
        </p:nvSpPr>
        <p:spPr>
          <a:xfrm>
            <a:off x="961610" y="4444425"/>
            <a:ext cx="6757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600" b="0" i="0" u="none" strike="noStrike" cap="none" normalizeH="0" baseline="0" noProof="0" dirty="0">
                <a:ln>
                  <a:noFill/>
                </a:ln>
                <a:solidFill>
                  <a:srgbClr val="55565A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연간 2억 명 이상에게 봉사 </a:t>
            </a:r>
          </a:p>
        </p:txBody>
      </p:sp>
      <p:pic>
        <p:nvPicPr>
          <p:cNvPr id="6" name="Picture 5" descr="A picture containing text, sign, outdoor, window&#10;&#10;Description automatically generated">
            <a:extLst>
              <a:ext uri="{FF2B5EF4-FFF2-40B4-BE49-F238E27FC236}">
                <a16:creationId xmlns:a16="http://schemas.microsoft.com/office/drawing/2014/main" id="{1F6A34DC-73AA-AC9E-8CC6-6FA030EE2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57" y="1406678"/>
            <a:ext cx="4742857" cy="4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94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ackground - Solid">
            <a:extLst>
              <a:ext uri="{FF2B5EF4-FFF2-40B4-BE49-F238E27FC236}">
                <a16:creationId xmlns:a16="http://schemas.microsoft.com/office/drawing/2014/main" id="{635F39A6-3ED7-FB4C-9115-D9429F346B30}"/>
              </a:ext>
            </a:extLst>
          </p:cNvPr>
          <p:cNvSpPr/>
          <p:nvPr/>
        </p:nvSpPr>
        <p:spPr>
          <a:xfrm>
            <a:off x="16676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800" b="0" i="0" u="none" strike="noStrike" cap="none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uLnTx/>
                <a:uFillTx/>
                <a:latin typeface="Segoe UI Semibold"/>
                <a:ea typeface="+mn-ea"/>
                <a:cs typeface="+mn-cs"/>
              </a:rPr>
              <a:t> 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E163987D-B335-414A-8A1E-47C55CCAF91E}"/>
              </a:ext>
            </a:extLst>
          </p:cNvPr>
          <p:cNvSpPr/>
          <p:nvPr/>
        </p:nvSpPr>
        <p:spPr>
          <a:xfrm>
            <a:off x="3353896" y="-219768"/>
            <a:ext cx="5642146" cy="6866021"/>
          </a:xfrm>
          <a:custGeom>
            <a:avLst/>
            <a:gdLst>
              <a:gd name="connsiteX0" fmla="*/ 1588447 w 5642146"/>
              <a:gd name="connsiteY0" fmla="*/ 0 h 6866021"/>
              <a:gd name="connsiteX1" fmla="*/ 5642146 w 5642146"/>
              <a:gd name="connsiteY1" fmla="*/ 5377 h 6866021"/>
              <a:gd name="connsiteX2" fmla="*/ 4054943 w 5642146"/>
              <a:gd name="connsiteY2" fmla="*/ 6866021 h 6866021"/>
              <a:gd name="connsiteX3" fmla="*/ 0 w 5642146"/>
              <a:gd name="connsiteY3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2146" h="6866021">
                <a:moveTo>
                  <a:pt x="1588447" y="0"/>
                </a:moveTo>
                <a:lnTo>
                  <a:pt x="5642146" y="5377"/>
                </a:lnTo>
                <a:lnTo>
                  <a:pt x="4054943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0338D">
              <a:alpha val="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295280"/>
            <a:ext cx="3145536" cy="646331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ko-KR" b="1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글로벌 주력사업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8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선정 </a:t>
            </a:r>
          </a:p>
        </p:txBody>
      </p:sp>
      <p:sp>
        <p:nvSpPr>
          <p:cNvPr id="10" name="Page Number - Blue">
            <a:extLst>
              <a:ext uri="{FF2B5EF4-FFF2-40B4-BE49-F238E27FC236}">
                <a16:creationId xmlns:a16="http://schemas.microsoft.com/office/drawing/2014/main" id="{53B5B03E-747E-6841-9369-154FEA0CE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9F14A3E-E35D-614B-8464-A669E547DFC3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 Placeholder 18">
            <a:extLst>
              <a:ext uri="{FF2B5EF4-FFF2-40B4-BE49-F238E27FC236}">
                <a16:creationId xmlns:a16="http://schemas.microsoft.com/office/drawing/2014/main" id="{906FAD10-5F3C-7846-B832-46BBE5AD8021}"/>
              </a:ext>
            </a:extLst>
          </p:cNvPr>
          <p:cNvSpPr txBox="1">
            <a:spLocks/>
          </p:cNvSpPr>
          <p:nvPr/>
        </p:nvSpPr>
        <p:spPr>
          <a:xfrm>
            <a:off x="685800" y="624804"/>
            <a:ext cx="10527030" cy="6896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36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LCI 포워드 성과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4289C3D-A190-6A45-9219-40FAD55A27F5}"/>
              </a:ext>
            </a:extLst>
          </p:cNvPr>
          <p:cNvSpPr/>
          <p:nvPr/>
        </p:nvSpPr>
        <p:spPr>
          <a:xfrm>
            <a:off x="2822330" y="3320191"/>
            <a:ext cx="3440430" cy="646331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ko-KR" b="1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마케팅 활동</a:t>
            </a:r>
            <a:br>
              <a:rPr lang="en-US" altLang="ko-KR" b="1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</a:br>
            <a:r>
              <a:rPr kumimoji="0" lang="ko-KR" sz="18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확대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E52E426-9202-494F-8A5F-075D8BBF744D}"/>
              </a:ext>
            </a:extLst>
          </p:cNvPr>
          <p:cNvSpPr/>
          <p:nvPr/>
        </p:nvSpPr>
        <p:spPr>
          <a:xfrm>
            <a:off x="5744558" y="3294866"/>
            <a:ext cx="3145536" cy="646331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b="1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글로벌 </a:t>
            </a:r>
            <a:r>
              <a:rPr lang="ko-KR" b="1" dirty="0" err="1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액션팀</a:t>
            </a:r>
            <a:r>
              <a:rPr lang="ko-KR" b="1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b="1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발족</a:t>
            </a:r>
            <a:r>
              <a:rPr kumimoji="0" lang="ko-KR" sz="18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9942" y="1600200"/>
            <a:ext cx="1469388" cy="146938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02F917C-C375-49AC-A937-64CF58D88310}"/>
              </a:ext>
            </a:extLst>
          </p:cNvPr>
          <p:cNvSpPr>
            <a:spLocks/>
          </p:cNvSpPr>
          <p:nvPr/>
        </p:nvSpPr>
        <p:spPr>
          <a:xfrm>
            <a:off x="9702009" y="4388983"/>
            <a:ext cx="1527630" cy="153176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FBFE8E-D59E-4023-A84F-50817F7FD268}"/>
              </a:ext>
            </a:extLst>
          </p:cNvPr>
          <p:cNvSpPr/>
          <p:nvPr/>
        </p:nvSpPr>
        <p:spPr>
          <a:xfrm>
            <a:off x="8567928" y="1901046"/>
            <a:ext cx="3145536" cy="2708434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charset="0"/>
                <a:ea typeface="Arial" charset="0"/>
                <a:cs typeface="Arial" charset="0"/>
              </a:rPr>
              <a:t>신입회원 경험 강화</a:t>
            </a:r>
          </a:p>
          <a:p>
            <a:pPr marL="0" marR="0" lvl="0" indent="0" algn="ctr" defTabSz="914400" rtl="0" eaLnBrk="1" fontAlgn="base" latinLnBrk="0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20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ko-KR" sz="20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charset="0"/>
                <a:ea typeface="Arial" charset="0"/>
                <a:cs typeface="Arial" charset="0"/>
              </a:rPr>
              <a:t>개선된 신입회원 키트 및 신입 회원용 특별 교육 이메일 포함.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D1249AB-31CA-4177-A12F-EED8B79AB32C}"/>
              </a:ext>
            </a:extLst>
          </p:cNvPr>
          <p:cNvSpPr>
            <a:spLocks/>
          </p:cNvSpPr>
          <p:nvPr/>
        </p:nvSpPr>
        <p:spPr>
          <a:xfrm>
            <a:off x="774505" y="4400956"/>
            <a:ext cx="1476552" cy="1507820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6B4BB0C-E07C-4CAE-BFD2-4C331097B1C2}"/>
              </a:ext>
            </a:extLst>
          </p:cNvPr>
          <p:cNvSpPr>
            <a:spLocks/>
          </p:cNvSpPr>
          <p:nvPr/>
        </p:nvSpPr>
        <p:spPr>
          <a:xfrm>
            <a:off x="9508027" y="1617361"/>
            <a:ext cx="1732410" cy="1544845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292B3B8-D4CC-4902-B77D-16FFA956DBE2}"/>
              </a:ext>
            </a:extLst>
          </p:cNvPr>
          <p:cNvSpPr>
            <a:spLocks/>
          </p:cNvSpPr>
          <p:nvPr/>
        </p:nvSpPr>
        <p:spPr>
          <a:xfrm>
            <a:off x="3765876" y="4427873"/>
            <a:ext cx="1606094" cy="1453985"/>
          </a:xfrm>
          <a:prstGeom prst="ellipse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94C15F-9C54-481C-86E2-FB194EF2AA24}"/>
              </a:ext>
            </a:extLst>
          </p:cNvPr>
          <p:cNvSpPr/>
          <p:nvPr/>
        </p:nvSpPr>
        <p:spPr>
          <a:xfrm>
            <a:off x="3258406" y="6039959"/>
            <a:ext cx="2484679" cy="369332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8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회원 경험 향상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9EFE56-4CE5-480F-8CA3-4AEEF2D15964}"/>
              </a:ext>
            </a:extLst>
          </p:cNvPr>
          <p:cNvSpPr/>
          <p:nvPr/>
        </p:nvSpPr>
        <p:spPr>
          <a:xfrm>
            <a:off x="56435" y="5947352"/>
            <a:ext cx="3145536" cy="646331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ko-KR" b="1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새로운 회원 유형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8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정의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937C707-3DEE-40B1-9BAF-90EDD4F5F92E}"/>
              </a:ext>
            </a:extLst>
          </p:cNvPr>
          <p:cNvSpPr/>
          <p:nvPr/>
        </p:nvSpPr>
        <p:spPr>
          <a:xfrm>
            <a:off x="8845435" y="3320190"/>
            <a:ext cx="3145536" cy="646331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8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모든 라이온이 이용 가능한 온라인 학습 출시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65766E-9EF0-4794-AD61-86EDF9265D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555" y="4400956"/>
            <a:ext cx="1531101" cy="1480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48E22F-B7CE-49E2-8765-C541456B75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8685" y="1669544"/>
            <a:ext cx="1623010" cy="154076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D5A6DA-6962-4811-992F-CC45207A754E}"/>
              </a:ext>
            </a:extLst>
          </p:cNvPr>
          <p:cNvSpPr/>
          <p:nvPr/>
        </p:nvSpPr>
        <p:spPr>
          <a:xfrm>
            <a:off x="6127224" y="5977293"/>
            <a:ext cx="2484679" cy="646331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8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디지털 커뮤니케이션 강화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08895F-6D79-47FD-903F-00DAEF1E65D3}"/>
              </a:ext>
            </a:extLst>
          </p:cNvPr>
          <p:cNvSpPr/>
          <p:nvPr/>
        </p:nvSpPr>
        <p:spPr>
          <a:xfrm>
            <a:off x="9228785" y="6000034"/>
            <a:ext cx="2484679" cy="646331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8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국제재단의 </a:t>
            </a:r>
            <a:br>
              <a:rPr kumimoji="0" lang="en-US" altLang="ko-KR" sz="18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</a:br>
            <a:r>
              <a:rPr kumimoji="0" lang="ko-KR" sz="18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캠페인100 출범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6076FB-1BA6-9C13-19E9-E2FC960F02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1140" y="1436236"/>
            <a:ext cx="1902117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93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1D0C5B6-F0E2-6344-9E1B-23CCC1B91847}"/>
              </a:ext>
            </a:extLst>
          </p:cNvPr>
          <p:cNvSpPr/>
          <p:nvPr/>
        </p:nvSpPr>
        <p:spPr>
          <a:xfrm>
            <a:off x="5370869" y="3882036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DD19E1-1279-7044-8EE0-DE47659FEC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"/>
          </a:blip>
          <a:stretch>
            <a:fillRect/>
          </a:stretch>
        </p:blipFill>
        <p:spPr>
          <a:xfrm>
            <a:off x="2810170" y="5087"/>
            <a:ext cx="6705599" cy="6353555"/>
          </a:xfrm>
          <a:prstGeom prst="rect">
            <a:avLst/>
          </a:prstGeom>
          <a:noFill/>
        </p:spPr>
      </p:pic>
      <p:sp>
        <p:nvSpPr>
          <p:cNvPr id="9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2160270" y="3879798"/>
            <a:ext cx="8431530" cy="2258037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defRPr/>
            </a:pPr>
            <a:r>
              <a:rPr kumimoji="0" lang="ko-KR" sz="2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 글로벌 봉사 사명 아래 우리는 하나가 됩니다. </a:t>
            </a:r>
            <a:br>
              <a:rPr kumimoji="0" lang="en-US" altLang="ko-KR" sz="2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</a:br>
            <a:r>
              <a:rPr kumimoji="0" lang="ko-KR" sz="2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전략 계획에는 모든 라이온과 클럽들이 포함되어 있습니다. 국제협회와 국제재단(LCIF)도 함께 </a:t>
            </a:r>
            <a:r>
              <a:rPr kumimoji="0" lang="ko-KR" altLang="en-US" sz="2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합니다</a:t>
            </a:r>
            <a:r>
              <a:rPr kumimoji="0" lang="ko-KR" sz="2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br>
              <a:rPr kumimoji="0" lang="en-US" altLang="ko-KR" sz="2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</a:br>
            <a:r>
              <a:rPr kumimoji="0" lang="ko-KR" sz="2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우리는 하나입니다. </a:t>
            </a: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761998" y="1905000"/>
            <a:ext cx="10667999" cy="207403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2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kumimoji="0" lang="ko-KR" sz="4400" b="1" i="0" u="none" strike="noStrike" cap="none" normalizeH="0" baseline="0" noProof="0" dirty="0" err="1">
                <a:ln>
                  <a:noFill/>
                </a:ln>
                <a:solidFill>
                  <a:srgbClr val="FFC000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라이온스</a:t>
            </a:r>
            <a:r>
              <a:rPr kumimoji="0" lang="ko-KR" sz="4400" b="1" i="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 인터내셔널 전략 계획 </a:t>
            </a:r>
          </a:p>
        </p:txBody>
      </p:sp>
    </p:spTree>
    <p:extLst>
      <p:ext uri="{BB962C8B-B14F-4D97-AF65-F5344CB8AC3E}">
        <p14:creationId xmlns:p14="http://schemas.microsoft.com/office/powerpoint/2010/main" val="2631891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8F2075-0020-3F46-8E46-3C85D8B89D91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52424" y="2125930"/>
            <a:ext cx="11487150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ko-KR" sz="4000" b="1" dirty="0">
                <a:solidFill>
                  <a:srgbClr val="F0C3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우리의 비전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7A96B7-9D00-DA40-A7EF-6300FB318E96}"/>
              </a:ext>
            </a:extLst>
          </p:cNvPr>
          <p:cNvSpPr/>
          <p:nvPr/>
        </p:nvSpPr>
        <p:spPr>
          <a:xfrm>
            <a:off x="5370870" y="318749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C10266-91CE-804C-98F0-9AEFE1CB5458}"/>
              </a:ext>
            </a:extLst>
          </p:cNvPr>
          <p:cNvSpPr txBox="1"/>
          <p:nvPr/>
        </p:nvSpPr>
        <p:spPr>
          <a:xfrm>
            <a:off x="377190" y="3636028"/>
            <a:ext cx="1148715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4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세계 인도주의 및 지역사회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4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봉사를 선도한다 </a:t>
            </a:r>
          </a:p>
        </p:txBody>
      </p:sp>
    </p:spTree>
    <p:extLst>
      <p:ext uri="{BB962C8B-B14F-4D97-AF65-F5344CB8AC3E}">
        <p14:creationId xmlns:p14="http://schemas.microsoft.com/office/powerpoint/2010/main" val="924651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10515600" cy="817602"/>
          </a:xfrm>
        </p:spPr>
        <p:txBody>
          <a:bodyPr>
            <a:normAutofit/>
          </a:bodyPr>
          <a:lstStyle/>
          <a:p>
            <a:r>
              <a:rPr lang="ko-KR" b="1" dirty="0">
                <a:solidFill>
                  <a:schemeClr val="accent1">
                    <a:lumMod val="7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우리의 일정</a:t>
            </a:r>
          </a:p>
        </p:txBody>
      </p:sp>
      <p:sp>
        <p:nvSpPr>
          <p:cNvPr id="4" name="Round Diagonal Corner Rectangle 3"/>
          <p:cNvSpPr/>
          <p:nvPr/>
        </p:nvSpPr>
        <p:spPr bwMode="auto">
          <a:xfrm>
            <a:off x="1028700" y="2971800"/>
            <a:ext cx="2057400" cy="1295400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ko-KR" sz="3000" b="0" i="0" u="none" strike="noStrike" cap="none" normalizeH="0">
                <a:ln>
                  <a:noFill/>
                </a:ln>
                <a:solidFill>
                  <a:schemeClr val="bg2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2021-22</a:t>
            </a:r>
          </a:p>
        </p:txBody>
      </p:sp>
      <p:sp>
        <p:nvSpPr>
          <p:cNvPr id="5" name="Round Diagonal Corner Rectangle 4"/>
          <p:cNvSpPr/>
          <p:nvPr/>
        </p:nvSpPr>
        <p:spPr bwMode="auto">
          <a:xfrm>
            <a:off x="3181350" y="2971800"/>
            <a:ext cx="2057400" cy="1295400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ko-KR" sz="3000" b="0" i="0" u="none" strike="noStrike" cap="none" normalizeH="0">
                <a:ln>
                  <a:noFill/>
                </a:ln>
                <a:solidFill>
                  <a:schemeClr val="bg2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2022-23</a:t>
            </a:r>
          </a:p>
        </p:txBody>
      </p:sp>
      <p:sp>
        <p:nvSpPr>
          <p:cNvPr id="6" name="Round Diagonal Corner Rectangle 5"/>
          <p:cNvSpPr/>
          <p:nvPr/>
        </p:nvSpPr>
        <p:spPr bwMode="auto">
          <a:xfrm>
            <a:off x="5334000" y="2971800"/>
            <a:ext cx="2057400" cy="1295400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ko-KR" sz="3000" b="0" i="0" u="none" strike="noStrike" cap="none" normalizeH="0">
                <a:ln>
                  <a:noFill/>
                </a:ln>
                <a:solidFill>
                  <a:schemeClr val="bg2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2023-24</a:t>
            </a:r>
          </a:p>
        </p:txBody>
      </p:sp>
      <p:sp>
        <p:nvSpPr>
          <p:cNvPr id="7" name="Round Diagonal Corner Rectangle 6"/>
          <p:cNvSpPr/>
          <p:nvPr/>
        </p:nvSpPr>
        <p:spPr bwMode="auto">
          <a:xfrm>
            <a:off x="7486650" y="2971800"/>
            <a:ext cx="2057400" cy="1295400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ko-KR" sz="3000" b="0" i="0" u="none" strike="noStrike" cap="none" normalizeH="0">
                <a:ln>
                  <a:noFill/>
                </a:ln>
                <a:solidFill>
                  <a:schemeClr val="bg2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2024-25</a:t>
            </a:r>
          </a:p>
        </p:txBody>
      </p:sp>
      <p:sp>
        <p:nvSpPr>
          <p:cNvPr id="8" name="Round Diagonal Corner Rectangle 7"/>
          <p:cNvSpPr/>
          <p:nvPr/>
        </p:nvSpPr>
        <p:spPr bwMode="auto">
          <a:xfrm>
            <a:off x="9639299" y="2971800"/>
            <a:ext cx="2057400" cy="1295400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ko-KR" sz="3000" b="0" i="0" u="none" strike="noStrike" cap="none" normalizeH="0">
                <a:ln>
                  <a:noFill/>
                </a:ln>
                <a:solidFill>
                  <a:schemeClr val="bg2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2025-26</a:t>
            </a:r>
          </a:p>
        </p:txBody>
      </p:sp>
      <p:sp>
        <p:nvSpPr>
          <p:cNvPr id="10" name="Pentagon 9"/>
          <p:cNvSpPr/>
          <p:nvPr/>
        </p:nvSpPr>
        <p:spPr bwMode="auto">
          <a:xfrm>
            <a:off x="1028700" y="4648200"/>
            <a:ext cx="10782300" cy="457200"/>
          </a:xfrm>
          <a:prstGeom prst="homePlate">
            <a:avLst/>
          </a:prstGeom>
          <a:gradFill flip="none" rotWithShape="1">
            <a:gsLst>
              <a:gs pos="0">
                <a:schemeClr val="accent2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47800" y="2286000"/>
            <a:ext cx="10591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000" dirty="0">
                <a:solidFill>
                  <a:schemeClr val="accent1">
                    <a:lumMod val="7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1년차          2년차         3년차         4년차       </a:t>
            </a:r>
            <a:r>
              <a:rPr lang="en-US" altLang="ko-KR" sz="3000" dirty="0">
                <a:solidFill>
                  <a:schemeClr val="accent1">
                    <a:lumMod val="7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 </a:t>
            </a:r>
            <a:r>
              <a:rPr lang="ko-KR" sz="3000" dirty="0">
                <a:solidFill>
                  <a:schemeClr val="accent1">
                    <a:lumMod val="7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5년차</a:t>
            </a:r>
          </a:p>
        </p:txBody>
      </p:sp>
    </p:spTree>
    <p:extLst>
      <p:ext uri="{BB962C8B-B14F-4D97-AF65-F5344CB8AC3E}">
        <p14:creationId xmlns:p14="http://schemas.microsoft.com/office/powerpoint/2010/main" val="74906479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2142222"/>
            <a:ext cx="3409865" cy="288697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28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협회와 재단 </a:t>
            </a:r>
            <a:br>
              <a:rPr kumimoji="0" lang="en-US" altLang="ko-KR" sz="28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kumimoji="0" lang="ko-KR" sz="28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강화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52967" y="2142222"/>
            <a:ext cx="3409865" cy="288697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2800" b="1" i="0" u="none" strike="noStrike" cap="none" normalizeH="0" baseline="0" noProof="0" dirty="0">
                <a:ln>
                  <a:noFill/>
                </a:ln>
                <a:solidFill>
                  <a:schemeClr val="bg2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새로운 성장 모델 개발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020135" y="2142222"/>
            <a:ext cx="3409865" cy="2886978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28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관리 체계 재편성 </a:t>
            </a:r>
            <a:br>
              <a:rPr kumimoji="0" lang="en-US" altLang="ko-KR" sz="28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kumimoji="0" lang="ko-KR" sz="28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및 조직적 지원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609601"/>
          </a:xfrm>
        </p:spPr>
        <p:txBody>
          <a:bodyPr/>
          <a:lstStyle/>
          <a:p>
            <a:r>
              <a:rPr kumimoji="0" lang="ko-KR" sz="4400" b="1" i="0" u="none" strike="noStrike" cap="none" normalizeH="0" baseline="0" noProof="0" dirty="0">
                <a:ln>
                  <a:noFill/>
                </a:ln>
                <a:solidFill>
                  <a:srgbClr val="00529B">
                    <a:lumMod val="75000"/>
                  </a:srgbClr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우리의 목표</a:t>
            </a:r>
          </a:p>
        </p:txBody>
      </p:sp>
    </p:spTree>
    <p:extLst>
      <p:ext uri="{BB962C8B-B14F-4D97-AF65-F5344CB8AC3E}">
        <p14:creationId xmlns:p14="http://schemas.microsoft.com/office/powerpoint/2010/main" val="119541644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00" y="1752599"/>
            <a:ext cx="4276800" cy="1325563"/>
          </a:xfrm>
        </p:spPr>
        <p:txBody>
          <a:bodyPr/>
          <a:lstStyle/>
          <a:p>
            <a:r>
              <a:rPr kumimoji="0" lang="ko-KR" sz="4400" b="1" i="0" u="none" strike="noStrike" cap="none" normalizeH="0" baseline="0" noProof="0" dirty="0">
                <a:ln>
                  <a:noFill/>
                </a:ln>
                <a:solidFill>
                  <a:srgbClr val="00529B">
                    <a:lumMod val="75000"/>
                  </a:srgbClr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우리의 이니셔티브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645286-A0D3-5367-0490-071D5E6AF9D7}"/>
              </a:ext>
            </a:extLst>
          </p:cNvPr>
          <p:cNvSpPr/>
          <p:nvPr/>
        </p:nvSpPr>
        <p:spPr bwMode="auto">
          <a:xfrm>
            <a:off x="5122985" y="568570"/>
            <a:ext cx="6025660" cy="613116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9" name="Picture 9" descr="Chart&#10;&#10;Description automatically generated">
            <a:extLst>
              <a:ext uri="{FF2B5EF4-FFF2-40B4-BE49-F238E27FC236}">
                <a16:creationId xmlns:a16="http://schemas.microsoft.com/office/drawing/2014/main" id="{240268B0-B654-5683-0299-C80923167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662" y="674078"/>
            <a:ext cx="5744307" cy="574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4147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ark Background">
  <a:themeElements>
    <a:clrScheme name="Strategic Plan">
      <a:dk1>
        <a:srgbClr val="0D2240"/>
      </a:dk1>
      <a:lt1>
        <a:srgbClr val="E7E6E6"/>
      </a:lt1>
      <a:dk2>
        <a:srgbClr val="44546A"/>
      </a:dk2>
      <a:lt2>
        <a:srgbClr val="FFFFFF"/>
      </a:lt2>
      <a:accent1>
        <a:srgbClr val="00529B"/>
      </a:accent1>
      <a:accent2>
        <a:srgbClr val="FFC000"/>
      </a:accent2>
      <a:accent3>
        <a:srgbClr val="6A286D"/>
      </a:accent3>
      <a:accent4>
        <a:srgbClr val="FFFFFF"/>
      </a:accent4>
      <a:accent5>
        <a:srgbClr val="44546A"/>
      </a:accent5>
      <a:accent6>
        <a:srgbClr val="000000"/>
      </a:accent6>
      <a:hlink>
        <a:srgbClr val="6A286D"/>
      </a:hlink>
      <a:folHlink>
        <a:srgbClr val="6A286D"/>
      </a:folHlink>
    </a:clrScheme>
    <a:fontScheme name="Strategic Pla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ight Background">
  <a:themeElements>
    <a:clrScheme name="Strategic Plan">
      <a:dk1>
        <a:srgbClr val="0D2240"/>
      </a:dk1>
      <a:lt1>
        <a:srgbClr val="E7E6E6"/>
      </a:lt1>
      <a:dk2>
        <a:srgbClr val="44546A"/>
      </a:dk2>
      <a:lt2>
        <a:srgbClr val="FFFFFF"/>
      </a:lt2>
      <a:accent1>
        <a:srgbClr val="00529B"/>
      </a:accent1>
      <a:accent2>
        <a:srgbClr val="FFC000"/>
      </a:accent2>
      <a:accent3>
        <a:srgbClr val="6A286D"/>
      </a:accent3>
      <a:accent4>
        <a:srgbClr val="FFFFFF"/>
      </a:accent4>
      <a:accent5>
        <a:srgbClr val="44546A"/>
      </a:accent5>
      <a:accent6>
        <a:srgbClr val="000000"/>
      </a:accent6>
      <a:hlink>
        <a:srgbClr val="6A286D"/>
      </a:hlink>
      <a:folHlink>
        <a:srgbClr val="6A286D"/>
      </a:folHlink>
    </a:clrScheme>
    <a:fontScheme name="Strategic Pla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ions_PowerPoint_Template_June2016_Template-1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Light Background">
  <a:themeElements>
    <a:clrScheme name="Strategic Plan">
      <a:dk1>
        <a:srgbClr val="0D2240"/>
      </a:dk1>
      <a:lt1>
        <a:srgbClr val="E7E6E6"/>
      </a:lt1>
      <a:dk2>
        <a:srgbClr val="44546A"/>
      </a:dk2>
      <a:lt2>
        <a:srgbClr val="FFFFFF"/>
      </a:lt2>
      <a:accent1>
        <a:srgbClr val="00529B"/>
      </a:accent1>
      <a:accent2>
        <a:srgbClr val="FFC000"/>
      </a:accent2>
      <a:accent3>
        <a:srgbClr val="6A286D"/>
      </a:accent3>
      <a:accent4>
        <a:srgbClr val="FFFFFF"/>
      </a:accent4>
      <a:accent5>
        <a:srgbClr val="44546A"/>
      </a:accent5>
      <a:accent6>
        <a:srgbClr val="000000"/>
      </a:accent6>
      <a:hlink>
        <a:srgbClr val="6A286D"/>
      </a:hlink>
      <a:folHlink>
        <a:srgbClr val="6A286D"/>
      </a:folHlink>
    </a:clrScheme>
    <a:fontScheme name="Strategic Pla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LongProperties xmlns="http://schemas.microsoft.com/office/2006/metadata/longPropertie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06A8C181-E056-415E-9B59-40F04FA43837}">
  <ds:schemaRefs>
    <ds:schemaRef ds:uri="http://schemas.microsoft.com/office/infopath/2007/PartnerControls"/>
    <ds:schemaRef ds:uri="http://purl.org/dc/elements/1.1/"/>
    <ds:schemaRef ds:uri="a7495015-d16d-4dd1-a72f-488cd8119f34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47093</TotalTime>
  <Words>2348</Words>
  <Application>Microsoft Office PowerPoint</Application>
  <PresentationFormat>Widescreen</PresentationFormat>
  <Paragraphs>380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굴림</vt:lpstr>
      <vt:lpstr>Arial</vt:lpstr>
      <vt:lpstr>Calibri</vt:lpstr>
      <vt:lpstr>Helvetica</vt:lpstr>
      <vt:lpstr>Open sans</vt:lpstr>
      <vt:lpstr>Segoe UI</vt:lpstr>
      <vt:lpstr>Segoe UI Light</vt:lpstr>
      <vt:lpstr>Segoe UI Semibold</vt:lpstr>
      <vt:lpstr>Wingdings 3</vt:lpstr>
      <vt:lpstr>Dark Background</vt:lpstr>
      <vt:lpstr>Light Background</vt:lpstr>
      <vt:lpstr>MASTER SLIDE - BLANK</vt:lpstr>
      <vt:lpstr>Lions_PowerPoint_Template_June2016_Template-1</vt:lpstr>
      <vt:lpstr>1_Light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우리의 일정</vt:lpstr>
      <vt:lpstr>우리의 목표</vt:lpstr>
      <vt:lpstr>우리의 이니셔티브</vt:lpstr>
      <vt:lpstr>1) 협회와 재단 강화</vt:lpstr>
      <vt:lpstr>2) 새로운 성장 모델 개발</vt:lpstr>
      <vt:lpstr>3) 관리 체계 재편성 및 조직적 지원</vt:lpstr>
      <vt:lpstr>PowerPoint Presentation</vt:lpstr>
      <vt:lpstr>1년차 - 주요 성과</vt:lpstr>
      <vt:lpstr>PowerPoint Presentation</vt:lpstr>
      <vt:lpstr>2년차 - 주요 분야</vt:lpstr>
      <vt:lpstr>지원 방법</vt:lpstr>
      <vt:lpstr>PowerPoint Presentation</vt:lpstr>
      <vt:lpstr>PowerPoint Presentation</vt:lpstr>
      <vt:lpstr>PowerPoint Presentation</vt:lpstr>
      <vt:lpstr>PowerPoint Presentation</vt:lpstr>
      <vt:lpstr>전략 계획 요약</vt:lpstr>
      <vt:lpstr>라이온스 인터내셔널  전략 계획  자료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Harrington, Brett</cp:lastModifiedBy>
  <cp:revision>3241</cp:revision>
  <cp:lastPrinted>2017-06-29T03:55:04Z</cp:lastPrinted>
  <dcterms:created xsi:type="dcterms:W3CDTF">2016-11-15T15:12:50Z</dcterms:created>
  <dcterms:modified xsi:type="dcterms:W3CDTF">2022-08-26T04:04:07Z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