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C981A-9494-47B6-9EDE-E608075AB168}" v="62" dt="2022-08-25T17:23:12.205"/>
    <p1510:client id="{4D87B7B7-E30F-4149-B6DB-C262D34B3B16}" v="31" dt="2022-08-26T01:51:50.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Willems" userId="b03ebbb93e2a4a5b" providerId="LiveId" clId="{DBF5A8DF-413D-4EE6-9EBF-260FB6A439DD}"/>
    <pc:docChg chg="addSld">
      <pc:chgData name="Philippe Willems" userId="b03ebbb93e2a4a5b" providerId="LiveId" clId="{DBF5A8DF-413D-4EE6-9EBF-260FB6A439DD}" dt="2022-08-22T20:39:21.844" v="0" actId="680"/>
      <pc:docMkLst>
        <pc:docMk/>
      </pc:docMkLst>
      <pc:sldChg chg="new">
        <pc:chgData name="Philippe Willems" userId="b03ebbb93e2a4a5b" providerId="LiveId" clId="{DBF5A8DF-413D-4EE6-9EBF-260FB6A439DD}" dt="2022-08-22T20:39:21.844" v="0" actId="680"/>
        <pc:sldMkLst>
          <pc:docMk/>
          <pc:sldMk cId="2644693843" sldId="1490"/>
        </pc:sldMkLst>
      </pc:sldChg>
    </pc:docChg>
  </pc:docChgLst>
  <pc:docChgLst>
    <pc:chgData name="Philippe Willems" userId="b03ebbb93e2a4a5b" providerId="LiveId" clId="{3DBC981A-9494-47B6-9EDE-E608075AB168}"/>
    <pc:docChg chg="undo custSel delSld modSld">
      <pc:chgData name="Philippe Willems" userId="b03ebbb93e2a4a5b" providerId="LiveId" clId="{3DBC981A-9494-47B6-9EDE-E608075AB168}" dt="2022-08-25T17:32:24.356" v="381" actId="20577"/>
      <pc:docMkLst>
        <pc:docMk/>
      </pc:docMkLst>
      <pc:sldChg chg="modSp mod">
        <pc:chgData name="Philippe Willems" userId="b03ebbb93e2a4a5b" providerId="LiveId" clId="{3DBC981A-9494-47B6-9EDE-E608075AB168}" dt="2022-08-25T16:40:34.687" v="147" actId="20577"/>
        <pc:sldMkLst>
          <pc:docMk/>
          <pc:sldMk cId="749064798" sldId="1014"/>
        </pc:sldMkLst>
        <pc:spChg chg="mod">
          <ac:chgData name="Philippe Willems" userId="b03ebbb93e2a4a5b" providerId="LiveId" clId="{3DBC981A-9494-47B6-9EDE-E608075AB168}" dt="2022-08-25T16:40:34.687" v="147" actId="20577"/>
          <ac:spMkLst>
            <pc:docMk/>
            <pc:sldMk cId="749064798" sldId="1014"/>
            <ac:spMk id="15" creationId="{00000000-0000-0000-0000-000000000000}"/>
          </ac:spMkLst>
        </pc:spChg>
      </pc:sldChg>
      <pc:sldChg chg="modNotesTx">
        <pc:chgData name="Philippe Willems" userId="b03ebbb93e2a4a5b" providerId="LiveId" clId="{3DBC981A-9494-47B6-9EDE-E608075AB168}" dt="2022-08-25T16:43:57.949" v="154" actId="20577"/>
        <pc:sldMkLst>
          <pc:docMk/>
          <pc:sldMk cId="1195416449" sldId="1027"/>
        </pc:sldMkLst>
      </pc:sldChg>
      <pc:sldChg chg="modSp mod">
        <pc:chgData name="Philippe Willems" userId="b03ebbb93e2a4a5b" providerId="LiveId" clId="{3DBC981A-9494-47B6-9EDE-E608075AB168}" dt="2022-08-25T17:25:40.116" v="357" actId="1035"/>
        <pc:sldMkLst>
          <pc:docMk/>
          <pc:sldMk cId="728014171" sldId="1071"/>
        </pc:sldMkLst>
        <pc:spChg chg="mod">
          <ac:chgData name="Philippe Willems" userId="b03ebbb93e2a4a5b" providerId="LiveId" clId="{3DBC981A-9494-47B6-9EDE-E608075AB168}" dt="2022-08-25T17:25:40.116" v="357" actId="1035"/>
          <ac:spMkLst>
            <pc:docMk/>
            <pc:sldMk cId="728014171" sldId="1071"/>
            <ac:spMk id="3" creationId="{00000000-0000-0000-0000-000000000000}"/>
          </ac:spMkLst>
        </pc:spChg>
      </pc:sldChg>
      <pc:sldChg chg="modNotesTx">
        <pc:chgData name="Philippe Willems" userId="b03ebbb93e2a4a5b" providerId="LiveId" clId="{3DBC981A-9494-47B6-9EDE-E608075AB168}" dt="2022-08-25T17:27:56.766" v="374" actId="20577"/>
        <pc:sldMkLst>
          <pc:docMk/>
          <pc:sldMk cId="3449630749" sldId="1075"/>
        </pc:sldMkLst>
      </pc:sldChg>
      <pc:sldChg chg="modSp mod">
        <pc:chgData name="Philippe Willems" userId="b03ebbb93e2a4a5b" providerId="LiveId" clId="{3DBC981A-9494-47B6-9EDE-E608075AB168}" dt="2022-08-25T17:30:44.956" v="379" actId="20577"/>
        <pc:sldMkLst>
          <pc:docMk/>
          <pc:sldMk cId="2582291016" sldId="1087"/>
        </pc:sldMkLst>
        <pc:spChg chg="mod">
          <ac:chgData name="Philippe Willems" userId="b03ebbb93e2a4a5b" providerId="LiveId" clId="{3DBC981A-9494-47B6-9EDE-E608075AB168}" dt="2022-08-25T17:30:44.956" v="379" actId="20577"/>
          <ac:spMkLst>
            <pc:docMk/>
            <pc:sldMk cId="2582291016" sldId="1087"/>
            <ac:spMk id="2" creationId="{B0FD424D-0FBC-4828-A787-ED07961314E4}"/>
          </ac:spMkLst>
        </pc:spChg>
        <pc:spChg chg="mod">
          <ac:chgData name="Philippe Willems" userId="b03ebbb93e2a4a5b" providerId="LiveId" clId="{3DBC981A-9494-47B6-9EDE-E608075AB168}" dt="2022-08-25T17:30:15.815" v="376" actId="14100"/>
          <ac:spMkLst>
            <pc:docMk/>
            <pc:sldMk cId="2582291016" sldId="1087"/>
            <ac:spMk id="10" creationId="{C9FC845C-3EEC-6F40-A790-5F0FEAB72A1D}"/>
          </ac:spMkLst>
        </pc:spChg>
      </pc:sldChg>
      <pc:sldChg chg="modSp mod modNotesTx">
        <pc:chgData name="Philippe Willems" userId="b03ebbb93e2a4a5b" providerId="LiveId" clId="{3DBC981A-9494-47B6-9EDE-E608075AB168}" dt="2022-08-25T16:57:06.926" v="208"/>
        <pc:sldMkLst>
          <pc:docMk/>
          <pc:sldMk cId="571967310" sldId="1089"/>
        </pc:sldMkLst>
        <pc:spChg chg="mod">
          <ac:chgData name="Philippe Willems" userId="b03ebbb93e2a4a5b" providerId="LiveId" clId="{3DBC981A-9494-47B6-9EDE-E608075AB168}" dt="2022-08-25T16:53:10.834" v="163" actId="255"/>
          <ac:spMkLst>
            <pc:docMk/>
            <pc:sldMk cId="571967310" sldId="1089"/>
            <ac:spMk id="2" creationId="{00000000-0000-0000-0000-000000000000}"/>
          </ac:spMkLst>
        </pc:spChg>
        <pc:spChg chg="mod">
          <ac:chgData name="Philippe Willems" userId="b03ebbb93e2a4a5b" providerId="LiveId" clId="{3DBC981A-9494-47B6-9EDE-E608075AB168}" dt="2022-08-25T16:51:17.555" v="155" actId="404"/>
          <ac:spMkLst>
            <pc:docMk/>
            <pc:sldMk cId="571967310" sldId="1089"/>
            <ac:spMk id="3" creationId="{00000000-0000-0000-0000-000000000000}"/>
          </ac:spMkLst>
        </pc:spChg>
      </pc:sldChg>
      <pc:sldChg chg="modSp mod modNotesTx">
        <pc:chgData name="Philippe Willems" userId="b03ebbb93e2a4a5b" providerId="LiveId" clId="{3DBC981A-9494-47B6-9EDE-E608075AB168}" dt="2022-08-25T16:57:53.538" v="211" actId="20577"/>
        <pc:sldMkLst>
          <pc:docMk/>
          <pc:sldMk cId="105485763" sldId="1090"/>
        </pc:sldMkLst>
        <pc:spChg chg="mod">
          <ac:chgData name="Philippe Willems" userId="b03ebbb93e2a4a5b" providerId="LiveId" clId="{3DBC981A-9494-47B6-9EDE-E608075AB168}" dt="2022-08-25T16:52:57.864" v="162" actId="255"/>
          <ac:spMkLst>
            <pc:docMk/>
            <pc:sldMk cId="105485763" sldId="1090"/>
            <ac:spMk id="2" creationId="{00000000-0000-0000-0000-000000000000}"/>
          </ac:spMkLst>
        </pc:spChg>
        <pc:spChg chg="mod">
          <ac:chgData name="Philippe Willems" userId="b03ebbb93e2a4a5b" providerId="LiveId" clId="{3DBC981A-9494-47B6-9EDE-E608075AB168}" dt="2022-08-25T16:51:51.284" v="158" actId="404"/>
          <ac:spMkLst>
            <pc:docMk/>
            <pc:sldMk cId="105485763" sldId="1090"/>
            <ac:spMk id="3" creationId="{00000000-0000-0000-0000-000000000000}"/>
          </ac:spMkLst>
        </pc:spChg>
      </pc:sldChg>
      <pc:sldChg chg="modSp mod modNotesTx">
        <pc:chgData name="Philippe Willems" userId="b03ebbb93e2a4a5b" providerId="LiveId" clId="{3DBC981A-9494-47B6-9EDE-E608075AB168}" dt="2022-08-25T16:59:25.530" v="221" actId="6549"/>
        <pc:sldMkLst>
          <pc:docMk/>
          <pc:sldMk cId="4280455841" sldId="1091"/>
        </pc:sldMkLst>
        <pc:spChg chg="mod">
          <ac:chgData name="Philippe Willems" userId="b03ebbb93e2a4a5b" providerId="LiveId" clId="{3DBC981A-9494-47B6-9EDE-E608075AB168}" dt="2022-08-25T16:52:43.555" v="161" actId="255"/>
          <ac:spMkLst>
            <pc:docMk/>
            <pc:sldMk cId="4280455841" sldId="1091"/>
            <ac:spMk id="2" creationId="{00000000-0000-0000-0000-000000000000}"/>
          </ac:spMkLst>
        </pc:spChg>
        <pc:spChg chg="mod">
          <ac:chgData name="Philippe Willems" userId="b03ebbb93e2a4a5b" providerId="LiveId" clId="{3DBC981A-9494-47B6-9EDE-E608075AB168}" dt="2022-08-25T16:52:16.183" v="160" actId="404"/>
          <ac:spMkLst>
            <pc:docMk/>
            <pc:sldMk cId="4280455841" sldId="1091"/>
            <ac:spMk id="3" creationId="{00000000-0000-0000-0000-000000000000}"/>
          </ac:spMkLst>
        </pc:spChg>
      </pc:sldChg>
      <pc:sldChg chg="modSp mod modNotesTx">
        <pc:chgData name="Philippe Willems" userId="b03ebbb93e2a4a5b" providerId="LiveId" clId="{3DBC981A-9494-47B6-9EDE-E608075AB168}" dt="2022-08-25T17:11:53.712" v="297" actId="20577"/>
        <pc:sldMkLst>
          <pc:docMk/>
          <pc:sldMk cId="3365823573" sldId="1099"/>
        </pc:sldMkLst>
        <pc:spChg chg="mod">
          <ac:chgData name="Philippe Willems" userId="b03ebbb93e2a4a5b" providerId="LiveId" clId="{3DBC981A-9494-47B6-9EDE-E608075AB168}" dt="2022-08-25T17:09:56.782" v="260" actId="20577"/>
          <ac:spMkLst>
            <pc:docMk/>
            <pc:sldMk cId="3365823573" sldId="1099"/>
            <ac:spMk id="4" creationId="{00000000-0000-0000-0000-000000000000}"/>
          </ac:spMkLst>
        </pc:spChg>
        <pc:spChg chg="mod">
          <ac:chgData name="Philippe Willems" userId="b03ebbb93e2a4a5b" providerId="LiveId" clId="{3DBC981A-9494-47B6-9EDE-E608075AB168}" dt="2022-08-25T17:09:06.442" v="238" actId="14100"/>
          <ac:spMkLst>
            <pc:docMk/>
            <pc:sldMk cId="3365823573" sldId="1099"/>
            <ac:spMk id="19" creationId="{00000000-0000-0000-0000-000000000000}"/>
          </ac:spMkLst>
        </pc:spChg>
        <pc:spChg chg="mod">
          <ac:chgData name="Philippe Willems" userId="b03ebbb93e2a4a5b" providerId="LiveId" clId="{3DBC981A-9494-47B6-9EDE-E608075AB168}" dt="2022-08-25T17:08:19.768" v="229" actId="255"/>
          <ac:spMkLst>
            <pc:docMk/>
            <pc:sldMk cId="3365823573" sldId="1099"/>
            <ac:spMk id="21" creationId="{00000000-0000-0000-0000-000000000000}"/>
          </ac:spMkLst>
        </pc:spChg>
      </pc:sldChg>
      <pc:sldChg chg="modSp mod">
        <pc:chgData name="Philippe Willems" userId="b03ebbb93e2a4a5b" providerId="LiveId" clId="{3DBC981A-9494-47B6-9EDE-E608075AB168}" dt="2022-08-25T17:31:12.001" v="380" actId="404"/>
        <pc:sldMkLst>
          <pc:docMk/>
          <pc:sldMk cId="1249544928" sldId="1100"/>
        </pc:sldMkLst>
        <pc:spChg chg="mod">
          <ac:chgData name="Philippe Willems" userId="b03ebbb93e2a4a5b" providerId="LiveId" clId="{3DBC981A-9494-47B6-9EDE-E608075AB168}" dt="2022-08-25T17:31:12.001" v="380" actId="404"/>
          <ac:spMkLst>
            <pc:docMk/>
            <pc:sldMk cId="1249544928" sldId="1100"/>
            <ac:spMk id="9" creationId="{F9B2B612-2699-4433-AB30-37D3587260AB}"/>
          </ac:spMkLst>
        </pc:spChg>
      </pc:sldChg>
      <pc:sldChg chg="modNotesTx">
        <pc:chgData name="Philippe Willems" userId="b03ebbb93e2a4a5b" providerId="LiveId" clId="{3DBC981A-9494-47B6-9EDE-E608075AB168}" dt="2022-08-25T16:26:53.575" v="143" actId="20577"/>
        <pc:sldMkLst>
          <pc:docMk/>
          <pc:sldMk cId="2631891474" sldId="1417"/>
        </pc:sldMkLst>
      </pc:sldChg>
      <pc:sldChg chg="modSp mod">
        <pc:chgData name="Philippe Willems" userId="b03ebbb93e2a4a5b" providerId="LiveId" clId="{3DBC981A-9494-47B6-9EDE-E608075AB168}" dt="2022-08-25T17:32:24.356" v="381" actId="20577"/>
        <pc:sldMkLst>
          <pc:docMk/>
          <pc:sldMk cId="3652183505" sldId="1433"/>
        </pc:sldMkLst>
        <pc:spChg chg="mod">
          <ac:chgData name="Philippe Willems" userId="b03ebbb93e2a4a5b" providerId="LiveId" clId="{3DBC981A-9494-47B6-9EDE-E608075AB168}" dt="2022-08-25T17:32:24.356" v="381" actId="20577"/>
          <ac:spMkLst>
            <pc:docMk/>
            <pc:sldMk cId="3652183505" sldId="1433"/>
            <ac:spMk id="6" creationId="{3C490F28-F7D0-A746-A7E0-2C0FB584A278}"/>
          </ac:spMkLst>
        </pc:spChg>
      </pc:sldChg>
      <pc:sldChg chg="modNotesTx">
        <pc:chgData name="Philippe Willems" userId="b03ebbb93e2a4a5b" providerId="LiveId" clId="{3DBC981A-9494-47B6-9EDE-E608075AB168}" dt="2022-08-25T16:21:14.718" v="45" actId="20577"/>
        <pc:sldMkLst>
          <pc:docMk/>
          <pc:sldMk cId="3442149905" sldId="1453"/>
        </pc:sldMkLst>
      </pc:sldChg>
      <pc:sldChg chg="modNotesTx">
        <pc:chgData name="Philippe Willems" userId="b03ebbb93e2a4a5b" providerId="LiveId" clId="{3DBC981A-9494-47B6-9EDE-E608075AB168}" dt="2022-08-25T16:24:21.836" v="95" actId="20577"/>
        <pc:sldMkLst>
          <pc:docMk/>
          <pc:sldMk cId="1395894267" sldId="1466"/>
        </pc:sldMkLst>
      </pc:sldChg>
      <pc:sldChg chg="modNotesTx">
        <pc:chgData name="Philippe Willems" userId="b03ebbb93e2a4a5b" providerId="LiveId" clId="{3DBC981A-9494-47B6-9EDE-E608075AB168}" dt="2022-08-25T17:21:35.629" v="311" actId="20577"/>
        <pc:sldMkLst>
          <pc:docMk/>
          <pc:sldMk cId="437456463" sldId="1486"/>
        </pc:sldMkLst>
      </pc:sldChg>
      <pc:sldChg chg="modSp mod modAnim">
        <pc:chgData name="Philippe Willems" userId="b03ebbb93e2a4a5b" providerId="LiveId" clId="{3DBC981A-9494-47B6-9EDE-E608075AB168}" dt="2022-08-25T17:23:51.240" v="351" actId="1038"/>
        <pc:sldMkLst>
          <pc:docMk/>
          <pc:sldMk cId="4271834321" sldId="1488"/>
        </pc:sldMkLst>
        <pc:spChg chg="mod">
          <ac:chgData name="Philippe Willems" userId="b03ebbb93e2a4a5b" providerId="LiveId" clId="{3DBC981A-9494-47B6-9EDE-E608075AB168}" dt="2022-08-25T17:23:06.172" v="336" actId="255"/>
          <ac:spMkLst>
            <pc:docMk/>
            <pc:sldMk cId="4271834321" sldId="1488"/>
            <ac:spMk id="4" creationId="{00000000-0000-0000-0000-000000000000}"/>
          </ac:spMkLst>
        </pc:spChg>
        <pc:spChg chg="mod">
          <ac:chgData name="Philippe Willems" userId="b03ebbb93e2a4a5b" providerId="LiveId" clId="{3DBC981A-9494-47B6-9EDE-E608075AB168}" dt="2022-08-25T17:23:51.240" v="351" actId="1038"/>
          <ac:spMkLst>
            <pc:docMk/>
            <pc:sldMk cId="4271834321" sldId="1488"/>
            <ac:spMk id="7" creationId="{5E629304-A344-47C8-86DD-8E11C39B6AD1}"/>
          </ac:spMkLst>
        </pc:spChg>
        <pc:spChg chg="mod">
          <ac:chgData name="Philippe Willems" userId="b03ebbb93e2a4a5b" providerId="LiveId" clId="{3DBC981A-9494-47B6-9EDE-E608075AB168}" dt="2022-08-25T17:23:35.997" v="346" actId="1038"/>
          <ac:spMkLst>
            <pc:docMk/>
            <pc:sldMk cId="4271834321" sldId="1488"/>
            <ac:spMk id="9" creationId="{2E9C291B-D552-4E11-B467-EEB8623AB0A7}"/>
          </ac:spMkLst>
        </pc:spChg>
        <pc:spChg chg="mod">
          <ac:chgData name="Philippe Willems" userId="b03ebbb93e2a4a5b" providerId="LiveId" clId="{3DBC981A-9494-47B6-9EDE-E608075AB168}" dt="2022-08-25T17:23:27.641" v="342" actId="1038"/>
          <ac:spMkLst>
            <pc:docMk/>
            <pc:sldMk cId="4271834321" sldId="1488"/>
            <ac:spMk id="11" creationId="{24EAB2B7-2724-46E4-A71F-1B0ED73E3412}"/>
          </ac:spMkLst>
        </pc:spChg>
        <pc:spChg chg="mod">
          <ac:chgData name="Philippe Willems" userId="b03ebbb93e2a4a5b" providerId="LiveId" clId="{3DBC981A-9494-47B6-9EDE-E608075AB168}" dt="2022-08-25T17:23:12.205" v="337" actId="255"/>
          <ac:spMkLst>
            <pc:docMk/>
            <pc:sldMk cId="4271834321" sldId="1488"/>
            <ac:spMk id="19" creationId="{00000000-0000-0000-0000-000000000000}"/>
          </ac:spMkLst>
        </pc:spChg>
        <pc:spChg chg="mod">
          <ac:chgData name="Philippe Willems" userId="b03ebbb93e2a4a5b" providerId="LiveId" clId="{3DBC981A-9494-47B6-9EDE-E608075AB168}" dt="2022-08-25T17:22:09.231" v="314" actId="20577"/>
          <ac:spMkLst>
            <pc:docMk/>
            <pc:sldMk cId="4271834321" sldId="1488"/>
            <ac:spMk id="21" creationId="{00000000-0000-0000-0000-000000000000}"/>
          </ac:spMkLst>
        </pc:spChg>
      </pc:sldChg>
      <pc:sldChg chg="modSp mod">
        <pc:chgData name="Philippe Willems" userId="b03ebbb93e2a4a5b" providerId="LiveId" clId="{3DBC981A-9494-47B6-9EDE-E608075AB168}" dt="2022-08-25T17:00:17.835" v="227" actId="1035"/>
        <pc:sldMkLst>
          <pc:docMk/>
          <pc:sldMk cId="1639910290" sldId="1489"/>
        </pc:sldMkLst>
        <pc:spChg chg="mod">
          <ac:chgData name="Philippe Willems" userId="b03ebbb93e2a4a5b" providerId="LiveId" clId="{3DBC981A-9494-47B6-9EDE-E608075AB168}" dt="2022-08-25T17:00:17.835" v="227" actId="1035"/>
          <ac:spMkLst>
            <pc:docMk/>
            <pc:sldMk cId="1639910290" sldId="1489"/>
            <ac:spMk id="3" creationId="{DAC7E04F-ACCC-CC4D-BB83-882E64BBC91E}"/>
          </ac:spMkLst>
        </pc:spChg>
      </pc:sldChg>
      <pc:sldChg chg="del">
        <pc:chgData name="Philippe Willems" userId="b03ebbb93e2a4a5b" providerId="LiveId" clId="{3DBC981A-9494-47B6-9EDE-E608075AB168}" dt="2022-08-25T16:25:35.661" v="96" actId="47"/>
        <pc:sldMkLst>
          <pc:docMk/>
          <pc:sldMk cId="2644693843" sldId="1490"/>
        </pc:sldMkLst>
      </pc:sldChg>
    </pc:docChg>
  </pc:docChgLst>
  <pc:docChgLst>
    <pc:chgData name="Brett Harrington" userId="P++PGFJsgrntgntDJ/3fR+sdUAeP8upFNl3wRJMl3VA=" providerId="None" clId="Web-{4D87B7B7-E30F-4149-B6DB-C262D34B3B16}"/>
    <pc:docChg chg="modSld">
      <pc:chgData name="Brett Harrington" userId="P++PGFJsgrntgntDJ/3fR+sdUAeP8upFNl3wRJMl3VA=" providerId="None" clId="Web-{4D87B7B7-E30F-4149-B6DB-C262D34B3B16}" dt="2022-08-26T01:51:50.307" v="28" actId="1076"/>
      <pc:docMkLst>
        <pc:docMk/>
      </pc:docMkLst>
      <pc:sldChg chg="addSp delSp modSp delAnim">
        <pc:chgData name="Brett Harrington" userId="P++PGFJsgrntgntDJ/3fR+sdUAeP8upFNl3wRJMl3VA=" providerId="None" clId="Web-{4D87B7B7-E30F-4149-B6DB-C262D34B3B16}" dt="2022-08-26T01:51:50.307" v="28" actId="1076"/>
        <pc:sldMkLst>
          <pc:docMk/>
          <pc:sldMk cId="2179641477" sldId="1012"/>
        </pc:sldMkLst>
        <pc:spChg chg="add del">
          <ac:chgData name="Brett Harrington" userId="P++PGFJsgrntgntDJ/3fR+sdUAeP8upFNl3wRJMl3VA=" providerId="None" clId="Web-{4D87B7B7-E30F-4149-B6DB-C262D34B3B16}" dt="2022-08-26T01:50:20.729" v="16"/>
          <ac:spMkLst>
            <pc:docMk/>
            <pc:sldMk cId="2179641477" sldId="1012"/>
            <ac:spMk id="7" creationId="{3FF0BAFC-BE3B-0ACD-07AD-A50C8F3C585D}"/>
          </ac:spMkLst>
        </pc:spChg>
        <pc:spChg chg="add mod">
          <ac:chgData name="Brett Harrington" userId="P++PGFJsgrntgntDJ/3fR+sdUAeP8upFNl3wRJMl3VA=" providerId="None" clId="Web-{4D87B7B7-E30F-4149-B6DB-C262D34B3B16}" dt="2022-08-26T01:51:26.010" v="26"/>
          <ac:spMkLst>
            <pc:docMk/>
            <pc:sldMk cId="2179641477" sldId="1012"/>
            <ac:spMk id="8" creationId="{45DACC8C-FE03-E420-C9DE-5C855299A86D}"/>
          </ac:spMkLst>
        </pc:spChg>
        <pc:picChg chg="del mod">
          <ac:chgData name="Brett Harrington" userId="P++PGFJsgrntgntDJ/3fR+sdUAeP8upFNl3wRJMl3VA=" providerId="None" clId="Web-{4D87B7B7-E30F-4149-B6DB-C262D34B3B16}" dt="2022-08-26T01:49:51.386" v="14"/>
          <ac:picMkLst>
            <pc:docMk/>
            <pc:sldMk cId="2179641477" sldId="1012"/>
            <ac:picMk id="3" creationId="{11CFAE09-CD2A-4F65-9B5C-A3AC0F68361C}"/>
          </ac:picMkLst>
        </pc:picChg>
        <pc:picChg chg="del mod">
          <ac:chgData name="Brett Harrington" userId="P++PGFJsgrntgntDJ/3fR+sdUAeP8upFNl3wRJMl3VA=" providerId="None" clId="Web-{4D87B7B7-E30F-4149-B6DB-C262D34B3B16}" dt="2022-08-26T01:49:46.027" v="12"/>
          <ac:picMkLst>
            <pc:docMk/>
            <pc:sldMk cId="2179641477" sldId="1012"/>
            <ac:picMk id="4" creationId="{3DEF26DC-C5AB-4E3A-ADED-251CC037A853}"/>
          </ac:picMkLst>
        </pc:picChg>
        <pc:picChg chg="del">
          <ac:chgData name="Brett Harrington" userId="P++PGFJsgrntgntDJ/3fR+sdUAeP8upFNl3wRJMl3VA=" providerId="None" clId="Web-{4D87B7B7-E30F-4149-B6DB-C262D34B3B16}" dt="2022-08-26T01:49:08.692" v="10"/>
          <ac:picMkLst>
            <pc:docMk/>
            <pc:sldMk cId="2179641477" sldId="1012"/>
            <ac:picMk id="5" creationId="{134538D8-1526-48B7-BC97-5CB5D3598FAA}"/>
          </ac:picMkLst>
        </pc:picChg>
        <pc:picChg chg="del">
          <ac:chgData name="Brett Harrington" userId="P++PGFJsgrntgntDJ/3fR+sdUAeP8upFNl3wRJMl3VA=" providerId="None" clId="Web-{4D87B7B7-E30F-4149-B6DB-C262D34B3B16}" dt="2022-08-26T01:49:04.864" v="9"/>
          <ac:picMkLst>
            <pc:docMk/>
            <pc:sldMk cId="2179641477" sldId="1012"/>
            <ac:picMk id="6" creationId="{6850B7B1-FA0F-44DC-A0F3-2466A1C583B6}"/>
          </ac:picMkLst>
        </pc:picChg>
        <pc:picChg chg="add mod">
          <ac:chgData name="Brett Harrington" userId="P++PGFJsgrntgntDJ/3fR+sdUAeP8upFNl3wRJMl3VA=" providerId="None" clId="Web-{4D87B7B7-E30F-4149-B6DB-C262D34B3B16}" dt="2022-08-26T01:51:50.307" v="28" actId="1076"/>
          <ac:picMkLst>
            <pc:docMk/>
            <pc:sldMk cId="2179641477" sldId="1012"/>
            <ac:picMk id="9" creationId="{36856690-D395-A238-5E62-966753BAD9D7}"/>
          </ac:picMkLst>
        </pc:picChg>
      </pc:sldChg>
      <pc:sldChg chg="addSp delSp modSp">
        <pc:chgData name="Brett Harrington" userId="P++PGFJsgrntgntDJ/3fR+sdUAeP8upFNl3wRJMl3VA=" providerId="None" clId="Web-{4D87B7B7-E30F-4149-B6DB-C262D34B3B16}" dt="2022-08-26T01:48:44.640" v="8" actId="14100"/>
        <pc:sldMkLst>
          <pc:docMk/>
          <pc:sldMk cId="1395894267" sldId="1466"/>
        </pc:sldMkLst>
        <pc:picChg chg="add mod ord">
          <ac:chgData name="Brett Harrington" userId="P++PGFJsgrntgntDJ/3fR+sdUAeP8upFNl3wRJMl3VA=" providerId="None" clId="Web-{4D87B7B7-E30F-4149-B6DB-C262D34B3B16}" dt="2022-08-26T01:48:44.640" v="8" actId="14100"/>
          <ac:picMkLst>
            <pc:docMk/>
            <pc:sldMk cId="1395894267" sldId="1466"/>
            <ac:picMk id="2" creationId="{B2291B1C-02FB-3571-5B76-8BCF1CB54AA1}"/>
          </ac:picMkLst>
        </pc:picChg>
        <pc:picChg chg="del">
          <ac:chgData name="Brett Harrington" userId="P++PGFJsgrntgntDJ/3fR+sdUAeP8upFNl3wRJMl3VA=" providerId="None" clId="Web-{4D87B7B7-E30F-4149-B6DB-C262D34B3B16}" dt="2022-08-26T01:48:08.208" v="0"/>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r-FR" sz="1300"/>
              <a:t>Merci de votre présence parmi nous pour ce point sur notre stratégie globale.</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Tout d'abord, pour renforcer notre association et fondation...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allons unir le Lions Clubs International et la Fondation du Lions Clubs International sous une même marque qui  représentera plus précisément le caractère collectif de notre action.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allons également introduire des « piliers stratégiques » comme représentation des causes du LCI, de la LCIF et des causes locales des clubs.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allons veiller à ce que tout nouveau club prenne un bon départ, fournir de l’aide à ceux qui ont des problèmes et continuer à optimiser la satisfaction des membres de l’organisation.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stimuler la création de nouveaux clubs dans le monde entier, nous allons y apporter plus de soutien au niveau du district.</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Et nous allons continuer à développer une culture du don en faveur de notre Fondation au sein de nos clubs, pour que les Lions aient accès aux fonds de la LCIF pour accroître l’envergure de leur service et la durabilité de ses résultats.</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Deuxièmement, pour élaborer de nouveaux modèles </a:t>
            </a:r>
            <a:r>
              <a:rPr lang="fr-FR" sz="1800" dirty="0">
                <a:latin typeface="Arial" panose="020B0604020202020204" pitchFamily="34" charset="0"/>
                <a:cs typeface="Arial" panose="020B0604020202020204" pitchFamily="34" charset="0"/>
              </a:rPr>
              <a:t>de croissance </a:t>
            </a:r>
            <a:r>
              <a:rPr lang="fr-FR" sz="1800" dirty="0">
                <a:effectLst/>
                <a:latin typeface="Calibri" panose="020F0502020204030204" pitchFamily="34" charset="0"/>
                <a:ea typeface="Calibri" panose="020F0502020204030204" pitchFamily="34" charset="0"/>
                <a:cs typeface="Times New Roman" panose="02020603050405020304" pitchFamily="18" charset="0"/>
              </a:rPr>
              <a:t>pour notre association et notre fondation...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allons élargir nos partenariats avec des organisations vouées à la responsabilité sociale. Cela ouvrira de nouvelles opportunités de projets, de financement et de visibilité pour l’action des Lions.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allons également rechercher de nouveaux modèles de service et d'affiliation pour nos clubs.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L'un de ces nouveaux modèles consiste en une participation occasionnelle des bénévoles. Ces volontaires occasionnels peuvent augmenter l’impact de notre service et devenir Lions lorsqu’ils décident de s’impliquer davantage.</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Troisièmement, il nous faut un alignement plus étroit des énergies sur l'ensemble de notre organisation pour en optimiser l’efficacité. Pour ce faire...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Chaque année se tiendra une réunion conjointe des conseils d'administration du LCI et de la LCIF.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allons mettre à jour les descriptions de postes de directeur et d’administrateur de manière à optimiser leur capacité à soutenir les Lions du monde entier.</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Et nous allons étudier des améliorations à apporter au processus d’élection de nos directeurs internationaux et de nos troisième vice-présidents.</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FR"/>
              <a:t>Bien que la première année ait été avant tout une année de mise en place, nous avons fait de bons progrès.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fr-FR"/>
              <a:t>Examinons certains de nos accomplissements.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Voici quelques mesures que nous avons prises pour renforcer notre association et notre fondation l'an dernier : </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choisi une marque unique pour notre association et notre fondation : Lions International. Nous en parlerons plus à la diapositive suivante.</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mené un sondage auprès de nos membres afin de savoir quels changements ils désiraient. </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également restructuré nos subventions Croissance de l'effectif afin d’en optimiser l’utilisation. Ne manquez donc pas de vous informer sur leurs modalités d’octroi.</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le cadre de l’élaboration de nouveaux modèles... </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conclu de nouveaux partenariats d'entreprise avec Disney, Enel, BGRS et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EverSource</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mis en ligne un portail de dons pour les employés de nos partenaires. Il sert déjà à financer des efforts de secours en Ukraine et des examens ophtalmologiques.</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mené une enquête pour cerner les tendances concernant le volontariat occasionnel dans les clubs du monde entier. </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aligner nos objectifs, notre gouvernance et notre soutien... </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première réunion virtuelle conjointe des conseils d'administration de la LCI et de la LCIF s’est tenue en février 2022. </a:t>
            </a: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commencé à analyser le processus d'élection d'autres organisations de service pour évaluer les nôtres.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J’aimerais maintenant prendre un moment pour parler de notre nouvelle marque.</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unissons la LCI et la LCIF sous la marque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union des deux entités sous une même enseigne nous servira à optimiser la communication sur le caractère collectif de notre action.</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 en effet, nous ne faisons qu’un.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Lions Clubs International et la Fondation du Lions Clubs International restent des organisations distinctes, chacune avec son nom propre.</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Notre structure de base ne change aucunement.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démarche ne changera donc ni notre identité ni notre mission. Elle ne modifiera que notre façon de communiquer sur notre association et notre fondation.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Ensemble</a:t>
            </a:r>
            <a:r>
              <a:rPr lang="fr-FR" sz="1800" dirty="0">
                <a:effectLst/>
                <a:latin typeface="Calibri" panose="020F0502020204030204" pitchFamily="34" charset="0"/>
                <a:ea typeface="Calibri" panose="020F0502020204030204" pitchFamily="34" charset="0"/>
                <a:cs typeface="Times New Roman" panose="02020603050405020304" pitchFamily="18" charset="0"/>
              </a:rPr>
              <a:t>, nous formons le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slogan de la marque Lions International sera « Au service d’un monde de besoins », comme représentation de notre identité et de notre action auprès du public.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année, nous continuons de développer notre plan et d’en mettre des éléments clés en œuvre.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renforcer notre association et notre fondation...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2023, nous lancerons la marque Lions International et les directives d’utilisation la concernant, et présenterons nos nouveaux piliers stratégiques.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ce qui concerne la reconstruction de club, nous sommes en cours de révision des outils d’évaluation et du programme Lion Guide. Nous partageons également les bonnes pratiques à suivre des clubs prospères.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prolonger l’élan de la Campagne 100, nous concentrons nos efforts sur les dons individuels et les dons de club.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élaborons également tout un programme de soutien aux nouveaux clubs et des sondages visant à évaluer la satisfaction des membres de l’organisation. </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vous aider dans le domaine de la croissance...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continuons à élaborer notre programme RSE.</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appliquons de nouvelles stratégies de collecte de fonds dans les RC I et II et en Inde.</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encourageons les employés de nos partenaires à faire du bénévolat à nos côtés.</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somme en train de lancer un groupe de réflexion axé sur la RSE pour étudier de nouvelles possibilités.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étudier de nouveaux modes de participation, nous menons des projets pilotes comportant des bénévoles occasionnels, et créons des ressources documentaires pour aider les clubs à en accueillir.</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sommes également en train de perfectionner notre processus d’évaluation de nouveaux partenaires pour optimiser ressources et rendements.</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aligner nos objectifs, notre gouvernance et notre soutien...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Notre prochaine réunion virtuelle des conseils du LCI et de la LCIF aura lieu en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apportons des modifications au règlement du conseil concernant les candidats au poste de troisième vice-président.</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Nous pouvons tous contribuer à faire de ce plan un succès.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Faites-le connaître dans vos clubs et districts.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Répondez aux enquêtes de notre équipe internationale pour contribuer à façonner l'évolution du plan.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Faisons de notre mieux pour pour maintenir l’engagement et la satisfaction des membres de notre organisation.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Soutenons notre fondation, à titre personnel et au niveau du club. Et n'oubliez pas d'étudier les possibilités de subvention et de partager votre expérience personnelle en ce qui concerne la fondation.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J'aimerais maintenant brièvement vous présenter notre plan stratégique Leo Club.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Les Leos jouent un rôle crucial dans notre service. Ils en façonnent l’avenir.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Tout comme pour les Lions, une feuille de route est nécessaire aux Leos pour garder le bon cap.</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La priorité, en ce qui concerne le programme Leo, est la croissance.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Notre objectif est d'atteindre les 200 000 Leos et 13 000 Leo-Lions, toutes affiliations dûment enregistrées.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Le plan Leo ayant démarré sur un effectif d’environ 157 500 Leos et 4 700 Leo-Lions, la réalisation de cet objectif reflétera une croissance tangible.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Avant de présenter notre plan stratégique, parlons de son importance.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Lions Clubs est né il y a maintenant plus de cent ans autour d’une poignée de membres et de clubs. D’année en année, de plus en plus de personnes les ont rejoints. Et nous avons continué à croître parce que nos concitoyens ont adopté le pouvoir du service caritatif et le principe selon on accomplit bien plus en groupe.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Aujourd’hui, plus de 1,4 million de membres œuvrent dans plus de 48 000 clubs. Nous sommes la plus grande organisation de service humanitaire au monde. Bien des collectivités, bien des personnes dépendent de notre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maintien du rôle que nous jouons dans le monde requiert un plan stratégique.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Parlons donc des mesures que nous prenons pour nous positionner en ce sens à tous les niveaux de l’organisation.</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Nous avons élaboré quatre objectifs à l'appui de notre objectif :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Recrutement</a:t>
            </a:r>
            <a:r>
              <a:rPr lang="fr-FR" sz="1100" dirty="0">
                <a:effectLst/>
                <a:latin typeface="Calibri" panose="020F0502020204030204" pitchFamily="34" charset="0"/>
                <a:ea typeface="Calibri" panose="020F0502020204030204" pitchFamily="34" charset="0"/>
                <a:cs typeface="Times New Roman" panose="02020603050405020304" pitchFamily="18" charset="0"/>
              </a:rPr>
              <a:t> – Nous allons doter les membres des clubs d’outils de recrutement et améliorer la structure de l’effectif.</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Expérience Leo </a:t>
            </a:r>
            <a:r>
              <a:rPr lang="fr-FR" sz="1100" dirty="0">
                <a:effectLst/>
                <a:latin typeface="Calibri" panose="020F0502020204030204" pitchFamily="34" charset="0"/>
                <a:ea typeface="Calibri" panose="020F0502020204030204" pitchFamily="34" charset="0"/>
                <a:cs typeface="Times New Roman" panose="02020603050405020304" pitchFamily="18" charset="0"/>
              </a:rPr>
              <a:t>– Nous allons optimiser la valeur de l’affiliation en élargissant les possibilités de perfectionnement des compétences et de formation.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Transition Leo-Lion </a:t>
            </a:r>
            <a:r>
              <a:rPr lang="fr-FR" sz="1100" dirty="0">
                <a:effectLst/>
                <a:latin typeface="Calibri" panose="020F0502020204030204" pitchFamily="34" charset="0"/>
                <a:ea typeface="Calibri" panose="020F0502020204030204" pitchFamily="34" charset="0"/>
                <a:cs typeface="Times New Roman" panose="02020603050405020304" pitchFamily="18" charset="0"/>
              </a:rPr>
              <a:t>– Nous allons offrir des ressources en soutien à cette transition et à un parcours clair vers l’affiliation Lions.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r-FR" sz="1100" b="1" dirty="0">
                <a:effectLst/>
                <a:latin typeface="Calibri" panose="020F0502020204030204" pitchFamily="34" charset="0"/>
                <a:ea typeface="Calibri" panose="020F0502020204030204" pitchFamily="34" charset="0"/>
                <a:cs typeface="Times New Roman" panose="02020603050405020304" pitchFamily="18" charset="0"/>
              </a:rPr>
              <a:t>Lien avec la LCIF </a:t>
            </a:r>
            <a:r>
              <a:rPr lang="fr-FR" sz="1100" dirty="0">
                <a:effectLst/>
                <a:latin typeface="Calibri" panose="020F0502020204030204" pitchFamily="34" charset="0"/>
                <a:ea typeface="Calibri" panose="020F0502020204030204" pitchFamily="34" charset="0"/>
                <a:cs typeface="Times New Roman" panose="02020603050405020304" pitchFamily="18" charset="0"/>
              </a:rPr>
              <a:t>– Nous allons renforcer la parenté entre les </a:t>
            </a:r>
            <a:r>
              <a:rPr lang="fr-FR" sz="1100" dirty="0" err="1">
                <a:effectLst/>
                <a:latin typeface="Calibri" panose="020F0502020204030204" pitchFamily="34" charset="0"/>
                <a:ea typeface="Calibri" panose="020F0502020204030204" pitchFamily="34" charset="0"/>
                <a:cs typeface="Times New Roman" panose="02020603050405020304" pitchFamily="18" charset="0"/>
              </a:rPr>
              <a:t>Leos</a:t>
            </a:r>
            <a:r>
              <a:rPr lang="fr-FR" sz="1100" dirty="0">
                <a:effectLst/>
                <a:latin typeface="Calibri" panose="020F0502020204030204" pitchFamily="34" charset="0"/>
                <a:ea typeface="Calibri" panose="020F0502020204030204" pitchFamily="34" charset="0"/>
                <a:cs typeface="Times New Roman" panose="02020603050405020304" pitchFamily="18" charset="0"/>
              </a:rPr>
              <a:t> et notre Fondation.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Votre participation peut prendre plusieurs forme.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Vous pouvez créer un Leo club, planifier des projets de service avec des Leos, ou les inviter à rejoindre votre club.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Vous trouverez plus d'informations à ce sujet et des outils pour vous y aider sur notre page web Leos.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Nos deux plans visent à bénéficier à nos clubs, à leurs membres et à nos collectivités.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voulons que l’expérience Leo et Lion soit gratifiante.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croissance que nous visons a pour but l’amplification des bienfaits de notre service.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voulons que tous les membres du Lions International tirent parti des ressources et opportunités qui sont à leur disposition.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Et nous voulons trouver de nouvelles façons d'engager la participation de nos concitoyens à notre service.</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Rendez-vous sur notre page dédiée au plan stratégique pour plus d'information ou pour télécharger cette présentation et l’argumentaire afférent.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Vous pouvez également nous envoyer vos questions par courriel.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La raison pour laquelle nous sommes tournés vers l’avenir est simple : le monde a besoin de nous.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La pérennité de notre action au service de nos collectivités et du reste du monde repose sur l’existence d’une stratégie à l’échelle mondiale et d’un plan d’action pour l’orienter.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r-FR" sz="1300"/>
              <a:t>Je vous remercie de vous être joints à moi pour cette présentation de la stratégie Lions International et de notre vision d’avenir.</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fr-FR" sz="1200"/>
              <a:t>A bientôt !</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En 2015, nous avons lancé LCI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Forward</a:t>
            </a:r>
            <a:r>
              <a:rPr lang="fr-FR" sz="1800" dirty="0">
                <a:effectLst/>
                <a:latin typeface="Calibri" panose="020F0502020204030204" pitchFamily="34" charset="0"/>
                <a:ea typeface="Calibri" panose="020F0502020204030204" pitchFamily="34" charset="0"/>
                <a:cs typeface="Times New Roman" panose="02020603050405020304" pitchFamily="18" charset="0"/>
              </a:rPr>
              <a:t>, plan stratégique présenté juste avant notre 100</a:t>
            </a:r>
            <a:r>
              <a:rPr lang="fr-FR" sz="18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FR" sz="1800" dirty="0">
                <a:effectLst/>
                <a:latin typeface="Calibri" panose="020F0502020204030204" pitchFamily="34" charset="0"/>
                <a:ea typeface="Calibri" panose="020F0502020204030204" pitchFamily="34" charset="0"/>
                <a:cs typeface="Times New Roman" panose="02020603050405020304" pitchFamily="18" charset="0"/>
              </a:rPr>
              <a:t> anniversaire, en 2017, pour nous préparer à notre deuxième siècle de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LCI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Forward</a:t>
            </a:r>
            <a:r>
              <a:rPr lang="fr-FR" sz="1800" dirty="0">
                <a:effectLst/>
                <a:latin typeface="Calibri" panose="020F0502020204030204" pitchFamily="34" charset="0"/>
                <a:ea typeface="Calibri" panose="020F0502020204030204" pitchFamily="34" charset="0"/>
                <a:cs typeface="Times New Roman" panose="02020603050405020304" pitchFamily="18" charset="0"/>
              </a:rPr>
              <a:t> se concentrait sur 4 domaines clés.</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Renforcer nos effectifs</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Renforcer l’impact positif de notre action.</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Renforcer notre visibilité au niveau local et mondial</a:t>
            </a:r>
          </a:p>
          <a:p>
            <a:pPr marL="45720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Atteindre l'excellence à tous les niveaux de l'organisation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nous étions initialement fixé l’objectif de 200 millions de bénéficiaires de notre service par an. L'année dernière, les Lions sont venus en aide à plus de 480 millions de personnes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donc réussi à dépasser notre objectif LCI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Forward</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LCI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Forward</a:t>
            </a:r>
            <a:r>
              <a:rPr lang="fr-FR" sz="1800" dirty="0">
                <a:effectLst/>
                <a:latin typeface="Calibri" panose="020F0502020204030204" pitchFamily="34" charset="0"/>
                <a:ea typeface="Calibri" panose="020F0502020204030204" pitchFamily="34" charset="0"/>
                <a:cs typeface="Times New Roman" panose="02020603050405020304" pitchFamily="18" charset="0"/>
              </a:rPr>
              <a:t> a élargi le champ de nos causes mondiales.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élargi nos initiatives en marketing et lancé la campagne « L’altruisme, ça compte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lancé la Structure mondiale d’action pour dynamiser la formation, l’effectif et le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créé les clubs spécialisés et des formations en ligne pour Lions et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Leos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nous sommes attelés à l'optimisation de l'expérience offerte au sein de l’organisation et à la mise en place de nouveaux outils numériques.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avons lancé la campagne 100 de la LCIF et, grâce à vous et aux Lions du monde entier, en avons dépassé l’objectif initial, pour un résultat de plus de 324 millions USD .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Cet accomplissement a posé les bases du Plan stratégique Lions International.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Plan stratégique Lions International nous permet de rester fixés sur l'avenir afin de continuer à croître et à dispenser nos bienfaits.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unit le Lions Clubs International et la Fondation du Lions Clubs International. Nous ne faisons qu’un. Il concerne chaque Lion, chaque club, tous unis dans une même mission de service mondial.</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Nous aspirons à être le leader mondial du service humanitaire, au niveau local comme au niveau mondial.</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C'est un objectif ambitieux. Mais nous avons les meilleurs bénévoles au monde et un plan d’action pour y parvenir.</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Le Plan stratégique Lions International sera mis en œuvre sur plusieurs années.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La première phase en a été axée sur l'élaboration du plan et la poursuite de stratégies initiales clés.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Nous en sommes maintenant à la deuxième phase.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Dans un instant, nous parlerons de nos accomplissements clés de la première année et du programme de celle qui s’ouvre.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r-FR" sz="1800">
                <a:effectLst/>
                <a:latin typeface="Calibri" panose="020F0502020204030204" pitchFamily="34" charset="0"/>
                <a:ea typeface="Calibri" panose="020F0502020204030204" pitchFamily="34" charset="0"/>
                <a:cs typeface="Times New Roman" panose="02020603050405020304" pitchFamily="18" charset="0"/>
              </a:rPr>
              <a:t>Mais commençons par en présenter la stratégie globale et notre approche.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 plan stratégique porte sur trois objectifs :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Renforcer l’association et la fondation</a:t>
            </a:r>
          </a:p>
          <a:p>
            <a:pPr marL="0" marR="0" indent="0">
              <a:lnSpc>
                <a:spcPct val="107000"/>
              </a:lnSpc>
              <a:spcBef>
                <a:spcPts val="0"/>
              </a:spcBef>
              <a:spcAft>
                <a:spcPts val="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voulons accroître l’impact positif de notre action et optimiser notre soutien à nos clubs et à leurs membres.</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Élaborer de nouveaux modèles de croissance</a:t>
            </a:r>
          </a:p>
          <a:p>
            <a:pPr marL="0" marR="0" indent="0">
              <a:lnSpc>
                <a:spcPct val="107000"/>
              </a:lnSpc>
              <a:spcBef>
                <a:spcPts val="0"/>
              </a:spcBef>
              <a:spcAft>
                <a:spcPts val="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La structure du club est l’ADN de notre organisation. Nous pouvons enrichir cette tradition par la création d’opportunités pour les personnes intéressées par de nouveaux modes de service, et par la formation de nouveaux partenariats.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Aligner objectifs, gouvernance et soutien organisationnel</a:t>
            </a:r>
          </a:p>
          <a:p>
            <a:pPr marL="0" marR="0" indent="0">
              <a:lnSpc>
                <a:spcPct val="107000"/>
              </a:lnSpc>
              <a:spcBef>
                <a:spcPts val="0"/>
              </a:spcBef>
              <a:spcAft>
                <a:spcPts val="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Un alignement plus étroit de nos structures et processus ne peut que bénéficier à nos objectifs.</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FR" dirty="0"/>
              <a:t>Des initiatives spécifiques</a:t>
            </a:r>
            <a:r>
              <a:rPr lang="fr-FR" baseline="0" dirty="0"/>
              <a:t> ont été élaborées pour atteindre chaque objectif.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fr-FR" baseline="0" dirty="0"/>
              <a:t>Une représentation visuelle permet de souligner ces objectifs. </a:t>
            </a:r>
          </a:p>
          <a:p>
            <a:endParaRPr lang="en-US" baseline="0" dirty="0"/>
          </a:p>
          <a:p>
            <a:pPr lvl="1"/>
            <a:r>
              <a:rPr lang="fr-FR" baseline="0" dirty="0"/>
              <a:t> - </a:t>
            </a:r>
            <a:r>
              <a:rPr lang="fr-FR" b="1" baseline="0" dirty="0"/>
              <a:t>Renforcer</a:t>
            </a:r>
          </a:p>
          <a:p>
            <a:pPr lvl="1"/>
            <a:endParaRPr lang="en-US" b="1" baseline="0" dirty="0"/>
          </a:p>
          <a:p>
            <a:pPr lvl="1"/>
            <a:r>
              <a:rPr lang="fr-FR" b="1" baseline="0" dirty="0"/>
              <a:t> - Élaborer</a:t>
            </a:r>
          </a:p>
          <a:p>
            <a:pPr lvl="1"/>
            <a:endParaRPr lang="en-US" baseline="0" dirty="0"/>
          </a:p>
          <a:p>
            <a:pPr lvl="1"/>
            <a:r>
              <a:rPr lang="fr-FR" baseline="0" dirty="0"/>
              <a:t> - </a:t>
            </a:r>
            <a:r>
              <a:rPr lang="fr-FR" b="1" baseline="0" dirty="0"/>
              <a:t>Aligner</a:t>
            </a:r>
          </a:p>
          <a:p>
            <a:pPr lvl="1"/>
            <a:endParaRPr lang="en-US" b="1" baseline="0" dirty="0"/>
          </a:p>
          <a:p>
            <a:pPr lvl="1"/>
            <a:r>
              <a:rPr lang="fr-FR" b="0" baseline="0" dirty="0"/>
              <a:t> - </a:t>
            </a:r>
            <a:r>
              <a:rPr lang="fr-FR" b="1" baseline="0" dirty="0"/>
              <a:t>Renforcer, élaborer, aligner </a:t>
            </a:r>
            <a:r>
              <a:rPr lang="fr-FR" baseline="0" dirty="0"/>
              <a:t> </a:t>
            </a:r>
          </a:p>
          <a:p>
            <a:endParaRPr lang="en-US" baseline="0" dirty="0"/>
          </a:p>
          <a:p>
            <a:pPr marL="285750" indent="-285750">
              <a:buFont typeface="Arial" panose="020B0604020202020204" pitchFamily="34" charset="0"/>
              <a:buChar char="•"/>
            </a:pPr>
            <a:r>
              <a:rPr lang="fr-FR" baseline="0" dirty="0"/>
              <a:t>Examinons-en chaque élément pour en cerner l’importance pour notre mission humanitaire.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Plan stratégique Lions International</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Actualité 2022- 23</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r-FR" sz="2700" dirty="0">
                <a:latin typeface="Arial" panose="020B0604020202020204" pitchFamily="34" charset="0"/>
                <a:cs typeface="Arial" panose="020B0604020202020204" pitchFamily="34" charset="0"/>
              </a:rPr>
              <a:t>1) Renforcer l’association et la fondation</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Unir notre association et notre fondation (LCIF) sous une même marque et sur les mêmes piliers stratégiques </a:t>
            </a:r>
          </a:p>
          <a:p>
            <a:pPr marL="457200" indent="-457200">
              <a:spcBef>
                <a:spcPts val="1800"/>
              </a:spcBef>
              <a:spcAft>
                <a:spcPts val="18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S'assurer que les nouveaux clubs prennent un bon départ, aider ceux qui ont des problèmes et optimiser la satisfaction des membres de l’organisation</a:t>
            </a:r>
          </a:p>
          <a:p>
            <a:pPr marL="457200" indent="-457200">
              <a:spcBef>
                <a:spcPts val="1800"/>
              </a:spcBef>
              <a:spcAft>
                <a:spcPts val="18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Renforcer le soutien à la création de clubs au niveau du district</a:t>
            </a:r>
          </a:p>
          <a:p>
            <a:pPr marL="457200" indent="-457200">
              <a:spcBef>
                <a:spcPts val="1800"/>
              </a:spcBef>
              <a:spcAft>
                <a:spcPts val="18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Créer une culture du don en faveur de la LCIF</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r-FR" sz="2700" dirty="0">
                <a:latin typeface="Arial" panose="020B0604020202020204" pitchFamily="34" charset="0"/>
                <a:cs typeface="Arial" panose="020B0604020202020204" pitchFamily="34" charset="0"/>
              </a:rPr>
              <a:t>2) Élaborer de nouveaux modèles de croissance</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Élaborer de nouveaux modèles de responsabilité sociale des entreprises (RSE)</a:t>
            </a:r>
          </a:p>
          <a:p>
            <a:pPr marL="457200" indent="-457200">
              <a:spcBef>
                <a:spcPts val="2400"/>
              </a:spcBef>
              <a:spcAft>
                <a:spcPts val="24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Rechercher de nouveaux modèles de service et d'affiliation </a:t>
            </a:r>
          </a:p>
          <a:p>
            <a:pPr marL="457200" indent="-457200">
              <a:spcBef>
                <a:spcPts val="2400"/>
              </a:spcBef>
              <a:spcAft>
                <a:spcPts val="24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Mettre en œuvre un programme pilote de bénévolat occasionnel pour engager davantage la collaboration de nos concitoyens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fr-FR" sz="2700" dirty="0">
                <a:latin typeface="Arial" panose="020B0604020202020204" pitchFamily="34" charset="0"/>
                <a:cs typeface="Arial" panose="020B0604020202020204" pitchFamily="34" charset="0"/>
              </a:rPr>
              <a:t>3) Aligner objectifs, gouvernance et soutien organisationnel</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Réunions virtuelles conjointes des deux conseils d'administration </a:t>
            </a:r>
          </a:p>
          <a:p>
            <a:pPr marL="457200" indent="-457200">
              <a:spcBef>
                <a:spcPts val="3000"/>
              </a:spcBef>
              <a:spcAft>
                <a:spcPts val="30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Mise à jour de la description des postes d’administrateur </a:t>
            </a:r>
          </a:p>
          <a:p>
            <a:pPr marL="457200" indent="-457200">
              <a:spcBef>
                <a:spcPts val="3000"/>
              </a:spcBef>
              <a:spcAft>
                <a:spcPts val="3000"/>
              </a:spcAft>
              <a:buClr>
                <a:schemeClr val="accent2"/>
              </a:buClr>
              <a:buFont typeface="Wingdings 3" panose="05040102010807070707" pitchFamily="18" charset="2"/>
              <a:buChar char="u"/>
            </a:pPr>
            <a:r>
              <a:rPr lang="fr-FR" sz="2400" dirty="0">
                <a:latin typeface="Arial" panose="020B0604020202020204" pitchFamily="34" charset="0"/>
                <a:cs typeface="Arial" panose="020B0604020202020204" pitchFamily="34" charset="0"/>
              </a:rPr>
              <a:t>Amélioration du processus électoral des 3VP et directeurs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8288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fr-FR" sz="28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fr-FR" sz="4400" dirty="0">
                <a:solidFill>
                  <a:srgbClr val="FFC000"/>
                </a:solidFill>
              </a:rPr>
              <a:t>Qu'avons-nous accompli </a:t>
            </a:r>
            <a:br>
              <a:rPr lang="fr-FR" sz="4400" dirty="0">
                <a:solidFill>
                  <a:srgbClr val="FFC000"/>
                </a:solidFill>
              </a:rPr>
            </a:br>
            <a:r>
              <a:rPr lang="fr-FR" sz="4400" dirty="0">
                <a:solidFill>
                  <a:srgbClr val="FFC000"/>
                </a:solidFill>
              </a:rPr>
              <a:t>lors de la phase 1 ?</a:t>
            </a:r>
            <a:r>
              <a:rPr kumimoji="0" lang="fr-FR" sz="4400" b="1" i="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Renforcement de l’association et de la fondation</a:t>
            </a:r>
          </a:p>
        </p:txBody>
      </p:sp>
      <p:sp>
        <p:nvSpPr>
          <p:cNvPr id="19" name="Rectangle 18"/>
          <p:cNvSpPr/>
          <p:nvPr/>
        </p:nvSpPr>
        <p:spPr>
          <a:xfrm>
            <a:off x="4267201" y="1676400"/>
            <a:ext cx="3543300"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Élaboration de nouveaux </a:t>
            </a:r>
            <a:b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modèles de croissance</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300" b="1" i="0" u="none" strike="noStrike" cap="none" normalizeH="0" baseline="0" noProof="0" dirty="0">
                <a:ln>
                  <a:noFill/>
                </a:ln>
                <a:solidFill>
                  <a:srgbClr val="FFFFFF"/>
                </a:solidFill>
                <a:effectLst/>
                <a:uLnTx/>
                <a:uFillTx/>
                <a:latin typeface="Arial" panose="020B0604020202020204" pitchFamily="34" charset="0"/>
                <a:cs typeface="Arial" panose="020B0604020202020204" pitchFamily="34" charset="0"/>
              </a:rPr>
              <a:t>Alignement des objectifs, de la  gouvernance et du soutien organisationnel</a:t>
            </a:r>
          </a:p>
        </p:txBody>
      </p:sp>
      <p:sp>
        <p:nvSpPr>
          <p:cNvPr id="2" name="Title 1"/>
          <p:cNvSpPr>
            <a:spLocks noGrp="1"/>
          </p:cNvSpPr>
          <p:nvPr>
            <p:ph type="title"/>
          </p:nvPr>
        </p:nvSpPr>
        <p:spPr/>
        <p:txBody>
          <a:bodyPr/>
          <a:lstStyle/>
          <a:p>
            <a:r>
              <a:rPr kumimoji="0" lang="fr-FR"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Phase 1 – Accomplissements clés</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fr-FR"/>
              <a:t>Nouvelle marque et nouveau slogan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r-FR"/>
              <a:t>Enquête sur la satisfaction des Lions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r-FR"/>
              <a:t>Restructuration des subventions Croissance de l'effectif</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r-FR"/>
              <a:t>Signature de nouveaux partenariats d'entreprise</a:t>
            </a:r>
          </a:p>
          <a:p>
            <a:pPr marL="342900" indent="-342900">
              <a:buClr>
                <a:schemeClr val="accent2"/>
              </a:buClr>
              <a:buFont typeface="Wingdings 3" panose="05040102010807070707" pitchFamily="18" charset="2"/>
              <a:buChar char=""/>
            </a:pPr>
            <a:r>
              <a:rPr lang="fr-FR"/>
              <a:t>Mise en ligne du portail de dons pour les employés de nos partenaires</a:t>
            </a:r>
          </a:p>
          <a:p>
            <a:pPr marL="342900" indent="-342900">
              <a:buClr>
                <a:schemeClr val="accent2"/>
              </a:buClr>
              <a:buFont typeface="Wingdings 3" panose="05040102010807070707" pitchFamily="18" charset="2"/>
              <a:buChar char=""/>
            </a:pPr>
            <a:r>
              <a:rPr lang="fr-FR"/>
              <a:t>Enquête sur les volontaires occasionnels</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r-FR"/>
              <a:t>Première réunion conjointe des conseils</a:t>
            </a:r>
          </a:p>
          <a:p>
            <a:pPr marL="342900" indent="-342900">
              <a:buClr>
                <a:schemeClr val="accent2"/>
              </a:buClr>
              <a:buFont typeface="Wingdings 3" panose="05040102010807070707" pitchFamily="18" charset="2"/>
              <a:buChar char=""/>
            </a:pPr>
            <a:r>
              <a:rPr lang="fr-FR"/>
              <a:t>Analyse de processus électoraux d'organisations similaires</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fr-FR"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Notre marque</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cap="none" normalizeH="0" baseline="0" noProof="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cap="none" normalizeH="0" baseline="0" noProof="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Au service d’un monde de besoins</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Renforcement</a:t>
            </a:r>
            <a:r>
              <a:rPr kumimoji="0" lang="fr-FR" sz="2300" b="1" i="0" u="none" strike="noStrike" cap="none" normalizeH="0" noProof="0" dirty="0">
                <a:ln>
                  <a:noFill/>
                </a:ln>
                <a:solidFill>
                  <a:srgbClr val="FFFFFF"/>
                </a:solidFill>
                <a:effectLst/>
                <a:uLnTx/>
                <a:uFillTx/>
                <a:latin typeface="Arial" panose="020B0604020202020204" pitchFamily="34" charset="0"/>
                <a:ea typeface="Arial" charset="0"/>
                <a:cs typeface="Arial" panose="020B0604020202020204" pitchFamily="34" charset="0"/>
              </a:rPr>
              <a:t> de</a:t>
            </a: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l’association et de la fondation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Élaboration de nouveaux </a:t>
            </a:r>
            <a:b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fr-FR" sz="2300" b="1" i="0" u="none" strike="noStrike" cap="none"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modèles de croissance</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300" b="1" i="0" u="none" strike="noStrike" cap="none" normalizeH="0" baseline="0" noProof="0" dirty="0">
                <a:ln>
                  <a:noFill/>
                </a:ln>
                <a:solidFill>
                  <a:srgbClr val="FFFFFF"/>
                </a:solidFill>
                <a:effectLst/>
                <a:uLnTx/>
                <a:uFillTx/>
                <a:latin typeface="Arial" panose="020B0604020202020204" pitchFamily="34" charset="0"/>
                <a:cs typeface="Arial" panose="020B0604020202020204" pitchFamily="34" charset="0"/>
              </a:rPr>
              <a:t>Alignement des objectifs, de la  gouvernance et du soutien organisationnel</a:t>
            </a:r>
          </a:p>
        </p:txBody>
      </p:sp>
      <p:sp>
        <p:nvSpPr>
          <p:cNvPr id="2" name="Title 1"/>
          <p:cNvSpPr>
            <a:spLocks noGrp="1"/>
          </p:cNvSpPr>
          <p:nvPr>
            <p:ph type="title"/>
          </p:nvPr>
        </p:nvSpPr>
        <p:spPr/>
        <p:txBody>
          <a:bodyPr/>
          <a:lstStyle/>
          <a:p>
            <a:r>
              <a:rPr kumimoji="0" lang="fr-FR" sz="4400" b="1" i="0" u="none" strike="noStrike" cap="none"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Phase 2 – Axes prioritaires</a:t>
            </a:r>
          </a:p>
        </p:txBody>
      </p:sp>
      <p:sp>
        <p:nvSpPr>
          <p:cNvPr id="7" name="TextBox 6">
            <a:extLst>
              <a:ext uri="{FF2B5EF4-FFF2-40B4-BE49-F238E27FC236}">
                <a16:creationId xmlns:a16="http://schemas.microsoft.com/office/drawing/2014/main" id="{5E629304-A344-47C8-86DD-8E11C39B6AD1}"/>
              </a:ext>
            </a:extLst>
          </p:cNvPr>
          <p:cNvSpPr txBox="1"/>
          <p:nvPr/>
        </p:nvSpPr>
        <p:spPr>
          <a:xfrm>
            <a:off x="285665" y="3917092"/>
            <a:ext cx="4667335" cy="2817181"/>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fr-FR" dirty="0"/>
              <a:t>Lancement de la nouvelle marque</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r-FR" dirty="0"/>
              <a:t>Présentation des piliers stratégiques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r-FR" dirty="0"/>
              <a:t>Reconstruction des clubs en difficulté</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r-FR" dirty="0"/>
              <a:t>Perfectionnement du processus de création de club</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r-FR" dirty="0"/>
              <a:t>Prolongation de l’élan de la Campagne 100 </a:t>
            </a:r>
          </a:p>
        </p:txBody>
      </p:sp>
      <p:sp>
        <p:nvSpPr>
          <p:cNvPr id="9" name="TextBox 8">
            <a:extLst>
              <a:ext uri="{FF2B5EF4-FFF2-40B4-BE49-F238E27FC236}">
                <a16:creationId xmlns:a16="http://schemas.microsoft.com/office/drawing/2014/main" id="{2E9C291B-D552-4E11-B467-EEB8623AB0A7}"/>
              </a:ext>
            </a:extLst>
          </p:cNvPr>
          <p:cNvSpPr txBox="1"/>
          <p:nvPr/>
        </p:nvSpPr>
        <p:spPr>
          <a:xfrm>
            <a:off x="46673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r-FR" dirty="0"/>
              <a:t>Développement de notre programme RSE</a:t>
            </a:r>
          </a:p>
          <a:p>
            <a:pPr marL="342900" indent="-342900">
              <a:buClr>
                <a:schemeClr val="accent2"/>
              </a:buClr>
              <a:buFont typeface="Wingdings 3" panose="05040102010807070707" pitchFamily="18" charset="2"/>
              <a:buChar char=""/>
            </a:pPr>
            <a:r>
              <a:rPr lang="fr-FR" dirty="0"/>
              <a:t>Activités pilotes de participation occasionnelle de bénévoles</a:t>
            </a:r>
          </a:p>
          <a:p>
            <a:pPr marL="342900" indent="-342900">
              <a:buClr>
                <a:schemeClr val="accent2"/>
              </a:buClr>
              <a:buFont typeface="Wingdings 3" panose="05040102010807070707" pitchFamily="18" charset="2"/>
              <a:buChar char=""/>
            </a:pPr>
            <a:r>
              <a:rPr lang="fr-FR" dirty="0"/>
              <a:t>Évaluation des partenariats</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5658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r-FR" dirty="0"/>
              <a:t>Poursuite des réunions conjointes des conseils</a:t>
            </a:r>
          </a:p>
          <a:p>
            <a:pPr marL="342900" indent="-342900">
              <a:buClr>
                <a:schemeClr val="accent2"/>
              </a:buClr>
              <a:buFont typeface="Wingdings 3" panose="05040102010807070707" pitchFamily="18" charset="2"/>
              <a:buChar char=""/>
            </a:pPr>
            <a:r>
              <a:rPr lang="fr-FR" dirty="0"/>
              <a:t>Mise en œuvre des changements concernant l’élection du 3VP</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fr-FR">
                <a:latin typeface="Arial" panose="020B0604020202020204" pitchFamily="34" charset="0"/>
                <a:cs typeface="Arial" panose="020B0604020202020204" pitchFamily="34" charset="0"/>
              </a:rPr>
              <a:t>Partagez les nouvelles concernant notre plan stratégique. </a:t>
            </a:r>
          </a:p>
          <a:p>
            <a:pPr>
              <a:spcBef>
                <a:spcPts val="1200"/>
              </a:spcBef>
              <a:spcAft>
                <a:spcPts val="1200"/>
              </a:spcAft>
            </a:pPr>
            <a:r>
              <a:rPr lang="fr-FR">
                <a:latin typeface="Arial" panose="020B0604020202020204" pitchFamily="34" charset="0"/>
                <a:cs typeface="Arial" panose="020B0604020202020204" pitchFamily="34" charset="0"/>
              </a:rPr>
              <a:t>Répondez aux enquêtes.</a:t>
            </a:r>
          </a:p>
          <a:p>
            <a:pPr>
              <a:spcBef>
                <a:spcPts val="1200"/>
              </a:spcBef>
              <a:spcAft>
                <a:spcPts val="1200"/>
              </a:spcAft>
            </a:pPr>
            <a:r>
              <a:rPr lang="fr-FR">
                <a:latin typeface="Arial" panose="020B0604020202020204" pitchFamily="34" charset="0"/>
                <a:cs typeface="Arial" panose="020B0604020202020204" pitchFamily="34" charset="0"/>
              </a:rPr>
              <a:t>Soyez attentifs à la satisfaction des membres de votre club.</a:t>
            </a:r>
          </a:p>
          <a:p>
            <a:pPr>
              <a:spcBef>
                <a:spcPts val="1200"/>
              </a:spcBef>
              <a:spcAft>
                <a:spcPts val="1200"/>
              </a:spcAft>
            </a:pPr>
            <a:r>
              <a:rPr lang="fr-FR">
                <a:latin typeface="Arial" panose="020B0604020202020204" pitchFamily="34" charset="0"/>
                <a:cs typeface="Arial" panose="020B0604020202020204" pitchFamily="34" charset="0"/>
              </a:rPr>
              <a:t>Faites des dons réguliers à la LCIF.</a:t>
            </a:r>
          </a:p>
        </p:txBody>
      </p:sp>
      <p:sp>
        <p:nvSpPr>
          <p:cNvPr id="3" name="Title 2"/>
          <p:cNvSpPr>
            <a:spLocks noGrp="1"/>
          </p:cNvSpPr>
          <p:nvPr>
            <p:ph type="title"/>
          </p:nvPr>
        </p:nvSpPr>
        <p:spPr>
          <a:xfrm>
            <a:off x="152400" y="1905000"/>
            <a:ext cx="4953000" cy="2019731"/>
          </a:xfrm>
        </p:spPr>
        <p:txBody>
          <a:bodyPr/>
          <a:lstStyle/>
          <a:p>
            <a:pPr>
              <a:lnSpc>
                <a:spcPct val="120000"/>
              </a:lnSpc>
            </a:pPr>
            <a:r>
              <a:rPr lang="fr-FR" sz="4400" dirty="0">
                <a:latin typeface="Arial" panose="020B0604020202020204" pitchFamily="34" charset="0"/>
                <a:cs typeface="Arial" panose="020B0604020202020204" pitchFamily="34" charset="0"/>
              </a:rPr>
              <a:t>Comment </a:t>
            </a:r>
            <a:br>
              <a:rPr lang="fr-FR" sz="4400" dirty="0">
                <a:latin typeface="Arial" panose="020B0604020202020204" pitchFamily="34" charset="0"/>
                <a:cs typeface="Arial" panose="020B0604020202020204" pitchFamily="34" charset="0"/>
              </a:rPr>
            </a:br>
            <a:r>
              <a:rPr lang="fr-FR" sz="4400" dirty="0">
                <a:latin typeface="Arial" panose="020B0604020202020204" pitchFamily="34" charset="0"/>
                <a:cs typeface="Arial" panose="020B0604020202020204" pitchFamily="34" charset="0"/>
              </a:rPr>
              <a:t>nous aider</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fr-FR" sz="3600" b="0" i="0" u="none" strike="noStrike" cap="none" normalizeH="0" baseline="0" noProof="0">
                <a:ln>
                  <a:noFill/>
                </a:ln>
                <a:solidFill>
                  <a:srgbClr val="00AC69"/>
                </a:solidFill>
                <a:effectLst/>
                <a:uLnTx/>
                <a:uFillTx/>
                <a:latin typeface="Arial" panose="020B0604020202020204" pitchFamily="34" charset="0"/>
                <a:ea typeface="ヒラギノ角ゴ Pro W3" charset="0"/>
                <a:cs typeface="Arial" panose="020B0604020202020204" pitchFamily="34" charset="0"/>
              </a:rPr>
              <a:t>LEO CLUBS</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fr-FR" sz="6000" b="1" i="0" u="none" strike="noStrike" cap="none" normalizeH="0" baseline="0" noProof="0">
                <a:ln>
                  <a:noFill/>
                </a:ln>
                <a:solidFill>
                  <a:srgbClr val="55565A"/>
                </a:solidFill>
                <a:effectLst/>
                <a:uLnTx/>
                <a:uFillTx/>
                <a:latin typeface="Arial" panose="020B0604020202020204" pitchFamily="34" charset="0"/>
                <a:ea typeface="ヒラギノ角ゴ Pro W3" charset="0"/>
                <a:cs typeface="Arial" panose="020B0604020202020204" pitchFamily="34" charset="0"/>
              </a:rPr>
              <a:t>PLAN STRATÉGIQUE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fr-FR" sz="6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Nos OBJECTIFS</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a:noFill/>
                </a:ln>
                <a:solidFill>
                  <a:prstClr val="white"/>
                </a:solidFill>
                <a:effectLst/>
                <a:uLnTx/>
                <a:uFillTx/>
                <a:ea typeface="+mn-ea"/>
                <a:cs typeface="Arial" panose="020B0604020202020204" pitchFamily="34" charset="0"/>
              </a:rPr>
              <a:t>D'ici 2026, le nombre de Leos passera à 200 000, et celui des transitions Leo-Lion à 13 000, grâce à nos efforts en matière de recrutement, de transition et de satisfaction des membres de l’organisation.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4000" b="1" i="0" u="none" strike="noStrike" cap="none" normalizeH="0" baseline="0" noProof="0">
                <a:ln>
                  <a:noFill/>
                </a:ln>
                <a:effectLst/>
                <a:uLnTx/>
                <a:uFillTx/>
                <a:latin typeface="Arial" charset="0"/>
                <a:ea typeface="Arial" charset="0"/>
                <a:cs typeface="Arial" charset="0"/>
              </a:rPr>
              <a:t>Notre passé a été défini par notre service.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lang="fr-FR" sz="4400">
                <a:solidFill>
                  <a:srgbClr val="F0C300"/>
                </a:solidFill>
                <a:latin typeface="Arial" panose="020B0604020202020204" pitchFamily="34" charset="0"/>
                <a:ea typeface="ヒラギノ角ゴ Pro W3" pitchFamily="125" charset="-128"/>
                <a:cs typeface="Arial" panose="020B0604020202020204" pitchFamily="34" charset="0"/>
              </a:rPr>
              <a:t>Notre avenir</a:t>
            </a:r>
            <a:r>
              <a:rPr kumimoji="0" lang="fr-FR" sz="4400" b="1" i="0" u="none" strike="noStrike" cap="none" normalizeH="0" baseline="0" noProof="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fr-FR">
                <a:latin typeface="Arial" charset="0"/>
                <a:ea typeface="Arial" charset="0"/>
                <a:cs typeface="Arial" charset="0"/>
              </a:rPr>
              <a:t>le sera aussi.</a:t>
            </a:r>
            <a:r>
              <a:rPr kumimoji="0" lang="fr-FR" sz="4000" b="1" i="0" u="none" strike="noStrike" cap="none" normalizeH="0" baseline="0" noProof="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2600" b="0" i="0" u="none" strike="noStrike" cap="none" normalizeH="0" baseline="0" noProof="0">
                <a:ln>
                  <a:noFill/>
                </a:ln>
                <a:solidFill>
                  <a:srgbClr val="55565A"/>
                </a:solidFill>
                <a:effectLst/>
                <a:uLnTx/>
                <a:uFillTx/>
                <a:latin typeface="Arial" charset="0"/>
                <a:ea typeface="Arial" charset="0"/>
                <a:cs typeface="Arial" charset="0"/>
              </a:rPr>
              <a:t>Renforcement du programme Leo Clubs par des améliorations clés au cours des cinq années qui viennent.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4800" b="1" i="0" u="none" strike="noStrike" cap="none" normalizeH="0" baseline="0" noProof="0">
                <a:ln>
                  <a:noFill/>
                </a:ln>
                <a:solidFill>
                  <a:srgbClr val="55565A"/>
                </a:solidFill>
                <a:effectLst/>
                <a:uLnTx/>
                <a:uFillTx/>
                <a:latin typeface="Arial" charset="0"/>
                <a:ea typeface="Arial" charset="0"/>
                <a:cs typeface="Arial" charset="0"/>
              </a:rPr>
              <a:t>Une approche globale</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Lien avec la LCIF</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Transition Leo-Lion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Expérience Leo</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r-FR"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Recrutement</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1143001" y="919241"/>
            <a:ext cx="7026058"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lang="fr-FR" sz="4800" b="1" dirty="0">
                <a:solidFill>
                  <a:srgbClr val="55565A"/>
                </a:solidFill>
                <a:latin typeface="Arial" charset="0"/>
                <a:ea typeface="Arial" charset="0"/>
                <a:cs typeface="Arial" charset="0"/>
              </a:rPr>
              <a:t>Prêtez-nous </a:t>
            </a:r>
            <a:r>
              <a:rPr kumimoji="0" lang="fr-FR" sz="4800" b="1" i="0" u="none" strike="noStrike" cap="none" normalizeH="0" baseline="0" noProof="0" dirty="0">
                <a:ln>
                  <a:noFill/>
                </a:ln>
                <a:solidFill>
                  <a:srgbClr val="00AC69"/>
                </a:solidFill>
                <a:effectLst/>
                <a:uLnTx/>
                <a:uFillTx/>
                <a:latin typeface="Arial" charset="0"/>
                <a:ea typeface="Arial" charset="0"/>
                <a:cs typeface="Arial" charset="0"/>
              </a:rPr>
              <a:t>main forte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4201150"/>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fr-FR" sz="2400" b="0" i="0" u="none" strike="noStrike" cap="none" normalizeH="0" baseline="0" noProof="0" dirty="0">
                <a:ln>
                  <a:noFill/>
                </a:ln>
                <a:solidFill>
                  <a:prstClr val="black"/>
                </a:solidFill>
                <a:effectLst/>
                <a:uLnTx/>
                <a:uFillTx/>
                <a:ea typeface="+mn-ea"/>
                <a:cs typeface="Arial" panose="020B0604020202020204" pitchFamily="34" charset="0"/>
              </a:rPr>
              <a:t>Créez un Leo club ou développez un club existant.</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fr-FR" sz="2400" b="0" i="0" u="none" strike="noStrike" cap="none" normalizeH="0" baseline="0" noProof="0" dirty="0">
                <a:ln>
                  <a:noFill/>
                </a:ln>
                <a:solidFill>
                  <a:prstClr val="black"/>
                </a:solidFill>
                <a:effectLst/>
                <a:uLnTx/>
                <a:uFillTx/>
                <a:ea typeface="+mn-ea"/>
                <a:cs typeface="Arial" panose="020B0604020202020204" pitchFamily="34" charset="0"/>
              </a:rPr>
              <a:t>Planifiez des activités de service et de formation conjointes Leo et Lion.</a:t>
            </a:r>
          </a:p>
          <a:p>
            <a:pPr marL="342900" indent="-342900" fontAlgn="auto">
              <a:spcBef>
                <a:spcPts val="600"/>
              </a:spcBef>
              <a:spcAft>
                <a:spcPts val="900"/>
              </a:spcAft>
              <a:buClr>
                <a:srgbClr val="EBB700"/>
              </a:buClr>
              <a:buFont typeface="Wingdings 3" panose="05040102010807070707" pitchFamily="18" charset="2"/>
              <a:buChar char=""/>
              <a:defRPr/>
            </a:pPr>
            <a:r>
              <a:rPr lang="fr-FR" sz="2400" dirty="0">
                <a:solidFill>
                  <a:prstClr val="black"/>
                </a:solidFill>
                <a:ea typeface="+mn-ea"/>
                <a:cs typeface="Arial" panose="020B0604020202020204" pitchFamily="34" charset="0"/>
              </a:rPr>
              <a:t>Veillez à l’enregistrement des </a:t>
            </a:r>
            <a:r>
              <a:rPr lang="fr-FR" sz="2400" dirty="0" err="1">
                <a:solidFill>
                  <a:prstClr val="black"/>
                </a:solidFill>
                <a:ea typeface="+mn-ea"/>
                <a:cs typeface="Arial" panose="020B0604020202020204" pitchFamily="34" charset="0"/>
              </a:rPr>
              <a:t>Leos</a:t>
            </a:r>
            <a:r>
              <a:rPr lang="fr-FR" sz="2400" dirty="0">
                <a:solidFill>
                  <a:prstClr val="black"/>
                </a:solidFill>
                <a:ea typeface="+mn-ea"/>
                <a:cs typeface="Arial" panose="020B0604020202020204" pitchFamily="34" charset="0"/>
              </a:rPr>
              <a:t> et conseillers Leo sur </a:t>
            </a:r>
            <a:r>
              <a:rPr lang="fr-FR" sz="2400" dirty="0" err="1">
                <a:solidFill>
                  <a:prstClr val="black"/>
                </a:solidFill>
                <a:ea typeface="+mn-ea"/>
                <a:cs typeface="Arial" panose="020B0604020202020204" pitchFamily="34" charset="0"/>
              </a:rPr>
              <a:t>MyLCI</a:t>
            </a:r>
            <a:r>
              <a:rPr lang="fr-FR" sz="2400" dirty="0">
                <a:solidFill>
                  <a:prstClr val="black"/>
                </a:solidFill>
                <a:ea typeface="+mn-ea"/>
                <a:cs typeface="Arial" panose="020B0604020202020204" pitchFamily="34" charset="0"/>
              </a:rPr>
              <a:t>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fr-FR" sz="2400" b="0" i="0" u="none" strike="noStrike" cap="none" normalizeH="0" baseline="0" noProof="0" dirty="0">
                <a:ln>
                  <a:noFill/>
                </a:ln>
                <a:solidFill>
                  <a:prstClr val="black"/>
                </a:solidFill>
                <a:effectLst/>
                <a:uLnTx/>
                <a:uFillTx/>
                <a:ea typeface="+mn-ea"/>
                <a:cs typeface="Arial" panose="020B0604020202020204" pitchFamily="34" charset="0"/>
              </a:rPr>
              <a:t>Veillez à ce que tout Leo soit invité à rejoindre un Lions club </a:t>
            </a:r>
            <a:br>
              <a:rPr kumimoji="0" lang="fr-FR" sz="2400" b="0" i="0" u="none" strike="noStrike" cap="none" normalizeH="0" baseline="0" noProof="0" dirty="0">
                <a:ln>
                  <a:noFill/>
                </a:ln>
                <a:solidFill>
                  <a:prstClr val="black"/>
                </a:solidFill>
                <a:effectLst/>
                <a:uLnTx/>
                <a:uFillTx/>
                <a:ea typeface="+mn-ea"/>
                <a:cs typeface="Arial" panose="020B0604020202020204" pitchFamily="34" charset="0"/>
              </a:rPr>
            </a:br>
            <a:r>
              <a:rPr kumimoji="0" lang="fr-FR" sz="2400" b="0" i="0" u="none" strike="noStrike" cap="none" normalizeH="0" baseline="0" noProof="0" dirty="0">
                <a:ln>
                  <a:noFill/>
                </a:ln>
                <a:solidFill>
                  <a:prstClr val="black"/>
                </a:solidFill>
                <a:effectLst/>
                <a:uLnTx/>
                <a:uFillTx/>
                <a:ea typeface="+mn-ea"/>
                <a:cs typeface="Arial" panose="020B0604020202020204" pitchFamily="34" charset="0"/>
              </a:rPr>
              <a:t>OU à créer un </a:t>
            </a:r>
            <a:r>
              <a:rPr lang="fr-FR" sz="2400" dirty="0">
                <a:solidFill>
                  <a:prstClr val="black"/>
                </a:solidFill>
                <a:ea typeface="+mn-ea"/>
                <a:cs typeface="Arial" panose="020B0604020202020204" pitchFamily="34" charset="0"/>
              </a:rPr>
              <a:t>club pour jeunes Lions.</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fr-FR" sz="2400" dirty="0">
                <a:solidFill>
                  <a:prstClr val="black"/>
                </a:solidFill>
                <a:ea typeface="+mn-ea"/>
                <a:cs typeface="Arial" panose="020B0604020202020204" pitchFamily="34" charset="0"/>
              </a:rPr>
              <a:t>Rendez-vous sur </a:t>
            </a:r>
            <a:r>
              <a:rPr lang="fr-FR" sz="2400" b="1" dirty="0">
                <a:solidFill>
                  <a:srgbClr val="00AC69"/>
                </a:solidFill>
                <a:ea typeface="+mn-ea"/>
                <a:cs typeface="Arial" panose="020B0604020202020204" pitchFamily="34" charset="0"/>
              </a:rPr>
              <a:t>lionsclubs.org/</a:t>
            </a:r>
            <a:r>
              <a:rPr lang="fr-FR" sz="2400" b="1" dirty="0" err="1">
                <a:solidFill>
                  <a:srgbClr val="00AC69"/>
                </a:solidFill>
                <a:ea typeface="+mn-ea"/>
                <a:cs typeface="Arial" panose="020B0604020202020204" pitchFamily="34" charset="0"/>
              </a:rPr>
              <a:t>leos</a:t>
            </a:r>
            <a:r>
              <a:rPr lang="fr-FR" sz="2400" dirty="0">
                <a:solidFill>
                  <a:prstClr val="black"/>
                </a:solidFill>
                <a:ea typeface="+mn-ea"/>
                <a:cs typeface="Arial" panose="020B0604020202020204" pitchFamily="34" charset="0"/>
              </a:rPr>
              <a:t> pour en savoir plus.</a:t>
            </a:r>
          </a:p>
          <a:p>
            <a:pPr marR="0" lvl="0" algn="ctr" defTabSz="914400" rtl="0" eaLnBrk="1" fontAlgn="auto" latinLnBrk="0" hangingPunct="1">
              <a:spcBef>
                <a:spcPts val="600"/>
              </a:spcBef>
              <a:spcAft>
                <a:spcPts val="900"/>
              </a:spcAft>
              <a:buClr>
                <a:srgbClr val="EBB700"/>
              </a:buClr>
              <a:buSzTx/>
              <a:tabLst/>
              <a:defRPr/>
            </a:pPr>
            <a:r>
              <a:rPr lang="fr-FR" sz="2400" dirty="0">
                <a:ea typeface="+mn-ea"/>
                <a:cs typeface="Arial" panose="020B0604020202020204" pitchFamily="34" charset="0"/>
              </a:rPr>
              <a:t>Envoyez toute question à l'adresse</a:t>
            </a:r>
            <a:r>
              <a:rPr lang="fr-FR" sz="2400" dirty="0">
                <a:solidFill>
                  <a:prstClr val="black"/>
                </a:solidFill>
                <a:ea typeface="+mn-ea"/>
                <a:cs typeface="Arial" panose="020B0604020202020204" pitchFamily="34" charset="0"/>
              </a:rPr>
              <a:t> </a:t>
            </a:r>
            <a:r>
              <a:rPr lang="fr-FR" sz="2400" b="1" dirty="0">
                <a:solidFill>
                  <a:srgbClr val="00AC69"/>
                </a:solidFill>
                <a:ea typeface="+mn-ea"/>
                <a:cs typeface="Arial" panose="020B0604020202020204" pitchFamily="34" charset="0"/>
              </a:rPr>
              <a:t>leo@lionsclubs.org</a:t>
            </a:r>
            <a:r>
              <a:rPr lang="fr-FR" sz="2400" b="1" dirty="0">
                <a:ea typeface="+mn-ea"/>
                <a:cs typeface="Arial" panose="020B0604020202020204" pitchFamily="34" charset="0"/>
              </a:rPr>
              <a:t>.</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fr-FR"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Synthèse du plan stratégique</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3015441"/>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fr-FR" sz="2400" dirty="0">
                <a:cs typeface="Arial" panose="020B0604020202020204" pitchFamily="34" charset="0"/>
              </a:rPr>
              <a:t>Une expérience encore plus positive</a:t>
            </a:r>
          </a:p>
          <a:p>
            <a:pPr marL="91440">
              <a:lnSpc>
                <a:spcPct val="110000"/>
              </a:lnSpc>
              <a:spcBef>
                <a:spcPts val="1800"/>
              </a:spcBef>
              <a:spcAft>
                <a:spcPts val="600"/>
              </a:spcAft>
            </a:pPr>
            <a:r>
              <a:rPr lang="fr-FR" sz="2400" dirty="0">
                <a:cs typeface="Arial" panose="020B0604020202020204" pitchFamily="34" charset="0"/>
              </a:rPr>
              <a:t>Plus de membres pour plus de service</a:t>
            </a:r>
          </a:p>
          <a:p>
            <a:pPr marL="91440">
              <a:lnSpc>
                <a:spcPct val="110000"/>
              </a:lnSpc>
              <a:spcBef>
                <a:spcPts val="1800"/>
              </a:spcBef>
              <a:spcAft>
                <a:spcPts val="600"/>
              </a:spcAft>
            </a:pPr>
            <a:r>
              <a:rPr lang="fr-FR" sz="2400" dirty="0">
                <a:cs typeface="Arial" panose="020B0604020202020204" pitchFamily="34" charset="0"/>
              </a:rPr>
              <a:t>Nouvelle dynamique d’interaction au sein du Lions International</a:t>
            </a:r>
          </a:p>
          <a:p>
            <a:pPr marL="91440">
              <a:lnSpc>
                <a:spcPct val="110000"/>
              </a:lnSpc>
              <a:spcBef>
                <a:spcPts val="1800"/>
              </a:spcBef>
              <a:spcAft>
                <a:spcPts val="600"/>
              </a:spcAft>
            </a:pPr>
            <a:r>
              <a:rPr lang="fr-FR" sz="2400" dirty="0">
                <a:cs typeface="Arial" panose="020B0604020202020204" pitchFamily="34" charset="0"/>
              </a:rPr>
              <a:t>Nouvelle dynamique d’engagement de nos concitoyens</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fr-FR" sz="2800" b="1">
                <a:solidFill>
                  <a:schemeClr val="bg2"/>
                </a:solidFill>
                <a:cs typeface="Arial" panose="020B0604020202020204" pitchFamily="34" charset="0"/>
              </a:rPr>
              <a:t>Lions</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fr-FR" sz="2800" b="1">
                <a:solidFill>
                  <a:schemeClr val="bg2"/>
                </a:solidFill>
                <a:cs typeface="Arial" panose="020B0604020202020204" pitchFamily="34" charset="0"/>
              </a:rPr>
              <a:t>Leos</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r-FR"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fr-FR" sz="3200" b="1">
                <a:solidFill>
                  <a:schemeClr val="accent2"/>
                </a:solidFill>
                <a:latin typeface="Arial" panose="020B0604020202020204" pitchFamily="34" charset="0"/>
                <a:cs typeface="Arial" panose="020B0604020202020204" pitchFamily="34" charset="0"/>
              </a:rPr>
              <a:t>Page Web</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lionsclubs.org/strategicplan</a:t>
            </a:r>
          </a:p>
          <a:p>
            <a:pPr>
              <a:lnSpc>
                <a:spcPct val="120000"/>
              </a:lnSpc>
              <a:buFont typeface="Wingdings 3" panose="05040102010807070707" pitchFamily="18" charset="2"/>
              <a:buChar char=""/>
            </a:pPr>
            <a:r>
              <a:rPr lang="fr-FR" sz="2400">
                <a:latin typeface="Arial" panose="020B0604020202020204" pitchFamily="34" charset="0"/>
                <a:cs typeface="Arial" panose="020B0604020202020204" pitchFamily="34" charset="0"/>
              </a:rPr>
              <a:t>PPT Lions</a:t>
            </a:r>
          </a:p>
          <a:p>
            <a:pPr>
              <a:lnSpc>
                <a:spcPct val="120000"/>
              </a:lnSpc>
              <a:buFont typeface="Wingdings 3" panose="05040102010807070707" pitchFamily="18" charset="2"/>
              <a:buChar char=""/>
            </a:pPr>
            <a:r>
              <a:rPr lang="fr-FR" sz="2400">
                <a:latin typeface="Arial" panose="020B0604020202020204" pitchFamily="34" charset="0"/>
                <a:cs typeface="Arial" panose="020B0604020202020204" pitchFamily="34" charset="0"/>
              </a:rPr>
              <a:t>Argumentaire</a:t>
            </a:r>
          </a:p>
          <a:p>
            <a:pPr marL="0" indent="0">
              <a:lnSpc>
                <a:spcPct val="120000"/>
              </a:lnSpc>
              <a:spcBef>
                <a:spcPts val="1800"/>
              </a:spcBef>
              <a:spcAft>
                <a:spcPts val="1800"/>
              </a:spcAft>
              <a:buNone/>
            </a:pPr>
            <a:r>
              <a:rPr lang="fr-FR" sz="3200" b="1">
                <a:solidFill>
                  <a:schemeClr val="accent2"/>
                </a:solidFill>
                <a:latin typeface="Arial" panose="020B0604020202020204" pitchFamily="34" charset="0"/>
                <a:cs typeface="Arial" panose="020B0604020202020204" pitchFamily="34" charset="0"/>
              </a:rPr>
              <a:t>Courriel</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fr-FR"/>
              <a:t>Plan stratégique Lions International</a:t>
            </a:r>
            <a:br>
              <a:rPr lang="fr-FR"/>
            </a:br>
            <a:br>
              <a:rPr lang="fr-FR"/>
            </a:br>
            <a:r>
              <a:rPr lang="fr-FR"/>
              <a:t>Ressources</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r-FR" sz="4000" b="1" i="0" u="none" strike="noStrike" cap="none" normalizeH="0" baseline="0" noProof="0">
                <a:ln>
                  <a:noFill/>
                </a:ln>
                <a:solidFill>
                  <a:prstClr val="white"/>
                </a:solidFill>
                <a:effectLst/>
                <a:uLnTx/>
                <a:uFillTx/>
                <a:latin typeface="Arial" charset="0"/>
                <a:ea typeface="Arial" charset="0"/>
                <a:cs typeface="Arial" charset="0"/>
              </a:rPr>
              <a:t>Le monde a besoin des Lions et Leos.</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lang="fr-FR" dirty="0"/>
              <a:t>Notre</a:t>
            </a:r>
            <a:r>
              <a:rPr kumimoji="0" lang="fr-FR" sz="4000" b="1" i="0" u="none" strike="noStrike" cap="none" normalizeH="0" baseline="0" noProof="0" dirty="0">
                <a:ln>
                  <a:noFill/>
                </a:ln>
                <a:solidFill>
                  <a:srgbClr val="FFC000"/>
                </a:solidFill>
                <a:effectLst/>
                <a:uLnTx/>
                <a:uFillTx/>
                <a:latin typeface="Arial" charset="0"/>
                <a:ea typeface="Arial" charset="0"/>
                <a:cs typeface="Arial" charset="0"/>
              </a:rPr>
              <a:t> plan </a:t>
            </a:r>
            <a:r>
              <a:rPr lang="fr-FR" dirty="0">
                <a:solidFill>
                  <a:srgbClr val="F0C300"/>
                </a:solidFill>
                <a:latin typeface="Arial" panose="020B0604020202020204" pitchFamily="34" charset="0"/>
                <a:ea typeface="ヒラギノ角ゴ Pro W3" pitchFamily="125" charset="-128"/>
                <a:cs typeface="+mn-cs"/>
              </a:rPr>
              <a:t>stratégique</a:t>
            </a:r>
            <a:r>
              <a:rPr kumimoji="0" lang="fr-FR" i="0" u="none" strike="noStrike" cap="none"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kumimoji="0" lang="fr-FR" sz="4000" b="1" i="0" u="none" strike="noStrike" cap="none" normalizeH="0" baseline="0" noProof="0" dirty="0">
                <a:ln>
                  <a:noFill/>
                </a:ln>
                <a:solidFill>
                  <a:prstClr val="white"/>
                </a:solidFill>
                <a:effectLst/>
                <a:uLnTx/>
                <a:uFillTx/>
                <a:latin typeface="Arial" charset="0"/>
                <a:ea typeface="Arial" charset="0"/>
                <a:cs typeface="Arial" charset="0"/>
              </a:rPr>
              <a:t>assurera </a:t>
            </a:r>
            <a:br>
              <a:rPr kumimoji="0" lang="fr-FR" sz="4000" b="1" i="0" u="none" strike="noStrike" cap="none" normalizeH="0" baseline="0" noProof="0" dirty="0">
                <a:ln>
                  <a:noFill/>
                </a:ln>
                <a:solidFill>
                  <a:prstClr val="white"/>
                </a:solidFill>
                <a:effectLst/>
                <a:uLnTx/>
                <a:uFillTx/>
                <a:latin typeface="Arial" charset="0"/>
                <a:ea typeface="Arial" charset="0"/>
                <a:cs typeface="Arial" charset="0"/>
              </a:rPr>
            </a:br>
            <a:r>
              <a:rPr kumimoji="0" lang="fr-FR" sz="4000" b="1" i="0" u="none" strike="noStrike" cap="none" normalizeH="0" baseline="0" noProof="0" dirty="0">
                <a:ln>
                  <a:noFill/>
                </a:ln>
                <a:solidFill>
                  <a:prstClr val="white"/>
                </a:solidFill>
                <a:effectLst/>
                <a:uLnTx/>
                <a:uFillTx/>
                <a:latin typeface="Arial" charset="0"/>
                <a:ea typeface="Arial" charset="0"/>
                <a:cs typeface="Arial" charset="0"/>
              </a:rPr>
              <a:t>notre capacité à répondre à ce besoin.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fr-FR" sz="4000" b="1" i="0" u="none" strike="noStrike" cap="none"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fr-FR" sz="48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Merci de votre attention.</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cap="none" normalizeH="0" baseline="0" noProof="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solidFill>
                  <a:srgbClr val="00338D"/>
                </a:solidFill>
                <a:effectLst/>
                <a:uLnTx/>
                <a:uFillTx/>
                <a:latin typeface="Arial" charset="0"/>
                <a:ea typeface="Arial" charset="0"/>
                <a:cs typeface="Arial" charset="0"/>
              </a:rPr>
              <a:t>Plan LCI Forward</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cap="none" normalizeH="0" baseline="0" noProof="0">
                <a:ln>
                  <a:noFill/>
                </a:ln>
                <a:solidFill>
                  <a:srgbClr val="55565A"/>
                </a:solidFill>
                <a:effectLst/>
                <a:uLnTx/>
                <a:uFillTx/>
                <a:latin typeface="Arial" charset="0"/>
                <a:ea typeface="Arial" charset="0"/>
                <a:cs typeface="Arial" charset="0"/>
              </a:rPr>
              <a:t>Lancé en 2015 pour guider les Lions à l’aube de leur deuxième siècle de service.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solidFill>
                  <a:srgbClr val="00338D"/>
                </a:solidFill>
                <a:effectLst/>
                <a:uLnTx/>
                <a:uFillTx/>
                <a:latin typeface="Arial" charset="0"/>
                <a:ea typeface="Arial" charset="0"/>
                <a:cs typeface="Arial" charset="0"/>
              </a:rPr>
              <a:t>Résultats</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55565A"/>
                </a:solidFill>
                <a:latin typeface="Arial" charset="0"/>
                <a:ea typeface="Arial" charset="0"/>
                <a:cs typeface="Arial" charset="0"/>
              </a:rPr>
              <a:t>De nouvelles initiatives qui</a:t>
            </a:r>
            <a:r>
              <a:rPr kumimoji="0" lang="fr-FR" sz="1600" b="0" i="0" u="none" strike="noStrike" cap="none" normalizeH="0" baseline="0" noProof="0">
                <a:ln>
                  <a:noFill/>
                </a:ln>
                <a:solidFill>
                  <a:srgbClr val="55565A"/>
                </a:solidFill>
                <a:effectLst/>
                <a:uLnTx/>
                <a:uFillTx/>
                <a:latin typeface="Arial" charset="0"/>
                <a:ea typeface="Arial" charset="0"/>
                <a:cs typeface="Arial" charset="0"/>
              </a:rPr>
              <a:t> nous ont mis sur la voie du succès</a:t>
            </a:r>
            <a:r>
              <a:rPr lang="fr-FR" sz="1600">
                <a:solidFill>
                  <a:srgbClr val="55565A"/>
                </a:solidFill>
                <a:latin typeface="Arial" charset="0"/>
                <a:ea typeface="Arial" charset="0"/>
                <a:cs typeface="Arial" charset="0"/>
              </a:rPr>
              <a: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La construction de notre avenir a commencé avec LCI Forward</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solidFill>
                  <a:srgbClr val="00338D"/>
                </a:solidFill>
                <a:effectLst/>
                <a:uLnTx/>
                <a:uFillTx/>
                <a:latin typeface="Arial" charset="0"/>
                <a:ea typeface="Arial" charset="0"/>
                <a:cs typeface="Arial" charset="0"/>
              </a:rPr>
              <a:t>Axes prioritaires</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55565A"/>
                </a:solidFill>
                <a:latin typeface="Arial" charset="0"/>
                <a:ea typeface="Arial" charset="0"/>
                <a:cs typeface="Arial" charset="0"/>
              </a:rPr>
              <a:t>Effectifs, service, opérations courantes </a:t>
            </a:r>
            <a:r>
              <a:rPr kumimoji="0" lang="fr-FR" sz="1600" b="0" i="0" u="none" strike="noStrike" cap="none" normalizeH="0" baseline="0" noProof="0">
                <a:ln>
                  <a:noFill/>
                </a:ln>
                <a:solidFill>
                  <a:srgbClr val="55565A"/>
                </a:solidFill>
                <a:effectLst/>
                <a:uLnTx/>
                <a:uFillTx/>
                <a:latin typeface="Arial" charset="0"/>
                <a:ea typeface="Arial" charset="0"/>
                <a:cs typeface="Arial" charset="0"/>
              </a:rPr>
              <a:t>et image de marque.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a:ln>
                  <a:noFill/>
                </a:ln>
                <a:solidFill>
                  <a:srgbClr val="00338D"/>
                </a:solidFill>
                <a:effectLst/>
                <a:uLnTx/>
                <a:uFillTx/>
                <a:latin typeface="Arial" charset="0"/>
                <a:ea typeface="Arial" charset="0"/>
                <a:cs typeface="Arial" charset="0"/>
              </a:rPr>
              <a:t>But</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cap="none" normalizeH="0" baseline="0" noProof="0">
                <a:ln>
                  <a:noFill/>
                </a:ln>
                <a:solidFill>
                  <a:srgbClr val="55565A"/>
                </a:solidFill>
                <a:effectLst/>
                <a:uLnTx/>
                <a:uFillTx/>
                <a:latin typeface="Arial" charset="0"/>
                <a:ea typeface="Arial" charset="0"/>
                <a:cs typeface="Arial" charset="0"/>
              </a:rPr>
              <a:t>Dépasser les 200 M de bénéficiaires de notre service par an. </a:t>
            </a:r>
          </a:p>
        </p:txBody>
      </p:sp>
      <p:pic>
        <p:nvPicPr>
          <p:cNvPr id="4" name="Picture 3" descr="Diagram&#10;&#10;Description automatically generated">
            <a:extLst>
              <a:ext uri="{FF2B5EF4-FFF2-40B4-BE49-F238E27FC236}">
                <a16:creationId xmlns:a16="http://schemas.microsoft.com/office/drawing/2014/main" id="{DCC0925C-74D2-1F9B-90C1-8571EB307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068" y="1856148"/>
            <a:ext cx="4380952" cy="3980952"/>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Établissement de nos causes mondiales </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fr-FR" sz="1800" b="1" i="0" u="none" strike="noStrike" cap="none" normalizeH="0" baseline="0" noProof="0">
              <a:ln>
                <a:noFill/>
              </a:ln>
              <a:solidFill>
                <a:srgbClr val="00338D"/>
              </a:solidFill>
              <a:effectLst/>
              <a:uLnTx/>
              <a:uFillTx/>
              <a:latin typeface="Arial" charset="0"/>
              <a:ea typeface="Arial" charset="0"/>
              <a:cs typeface="Arial" charset="0"/>
            </a:endParaRP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Accomplissements sur le long terme</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Élargissement de nos initiatives en marketing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 </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srgbClr val="00338D"/>
                </a:solidFill>
                <a:latin typeface="Arial" charset="0"/>
                <a:ea typeface="Arial" charset="0"/>
                <a:cs typeface="Arial" charset="0"/>
              </a:rPr>
              <a:t>Lancement de la Structure mondiale d'action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fr-FR" sz="2400" b="1" i="0" u="none" strike="noStrike" cap="none" normalizeH="0" baseline="0" noProof="0">
                <a:ln>
                  <a:noFill/>
                </a:ln>
                <a:solidFill>
                  <a:prstClr val="white"/>
                </a:solidFill>
                <a:effectLst/>
                <a:uLnTx/>
                <a:uFillTx/>
                <a:latin typeface="Arial" charset="0"/>
                <a:ea typeface="Arial" charset="0"/>
                <a:cs typeface="Arial" charset="0"/>
              </a:rPr>
              <a:t>Optimisation de l’expérience Lions des nouveaux membres</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fr-FR" sz="2000" b="1" i="0" u="none" strike="noStrike" cap="none" normalizeH="0" baseline="0" noProof="0">
                <a:ln>
                  <a:noFill/>
                </a:ln>
                <a:solidFill>
                  <a:prstClr val="white"/>
                </a:solidFill>
                <a:effectLst/>
                <a:uLnTx/>
                <a:uFillTx/>
                <a:latin typeface="Arial" charset="0"/>
                <a:ea typeface="Arial" charset="0"/>
                <a:cs typeface="Arial" charset="0"/>
              </a:rPr>
              <a:t> </a:t>
            </a:r>
            <a:r>
              <a:rPr kumimoji="0" lang="fr-FR" sz="2000" b="0" i="0" u="none" strike="noStrike" cap="none" normalizeH="0" baseline="0" noProof="0">
                <a:ln>
                  <a:noFill/>
                </a:ln>
                <a:solidFill>
                  <a:prstClr val="white"/>
                </a:solidFill>
                <a:effectLst/>
                <a:uLnTx/>
                <a:uFillTx/>
                <a:latin typeface="Arial" charset="0"/>
                <a:ea typeface="Arial" charset="0"/>
                <a:cs typeface="Arial" charset="0"/>
              </a:rPr>
              <a:t>Nouvelle version du kit Nouveau membres et e-mails d’orientation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Optimisation de l’expérience Lions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Nouveaux modèles d'affiliation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cap="none" normalizeH="0" baseline="0" noProof="0">
              <a:ln>
                <a:noFill/>
              </a:ln>
              <a:solidFill>
                <a:srgbClr val="00338D"/>
              </a:solidFill>
              <a:effectLst/>
              <a:uLnTx/>
              <a:uFillTx/>
              <a:latin typeface="Arial" charset="0"/>
              <a:ea typeface="Arial" charset="0"/>
              <a:cs typeface="Arial" charset="0"/>
            </a:endParaRP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Formations pour chaque Lion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Développement de nos capacités numériques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1800" b="1" i="0" u="none" strike="noStrike" cap="none" normalizeH="0" baseline="0" noProof="0">
                <a:ln>
                  <a:noFill/>
                </a:ln>
                <a:solidFill>
                  <a:srgbClr val="00338D"/>
                </a:solidFill>
                <a:effectLst/>
                <a:uLnTx/>
                <a:uFillTx/>
                <a:latin typeface="Arial" charset="0"/>
                <a:ea typeface="Arial" charset="0"/>
                <a:cs typeface="Arial" charset="0"/>
              </a:rPr>
              <a:t>Campagne 100 </a:t>
            </a:r>
            <a:br>
              <a:rPr kumimoji="0" lang="fr-FR" sz="1800" b="1" i="0" u="none" strike="noStrike" cap="none" normalizeH="0" baseline="0" noProof="0">
                <a:ln>
                  <a:noFill/>
                </a:ln>
                <a:solidFill>
                  <a:srgbClr val="00338D"/>
                </a:solidFill>
                <a:effectLst/>
                <a:uLnTx/>
                <a:uFillTx/>
                <a:latin typeface="Arial" charset="0"/>
                <a:ea typeface="Arial" charset="0"/>
                <a:cs typeface="Arial" charset="0"/>
              </a:rPr>
            </a:br>
            <a:r>
              <a:rPr kumimoji="0" lang="fr-FR" sz="1800" b="1" i="0" u="none" strike="noStrike" cap="none" normalizeH="0" baseline="0" noProof="0">
                <a:ln>
                  <a:noFill/>
                </a:ln>
                <a:solidFill>
                  <a:srgbClr val="00338D"/>
                </a:solidFill>
                <a:effectLst/>
                <a:uLnTx/>
                <a:uFillTx/>
                <a:latin typeface="Arial" charset="0"/>
                <a:ea typeface="Arial" charset="0"/>
                <a:cs typeface="Arial" charset="0"/>
              </a:rPr>
              <a:t>de la LCIF</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2400" b="0"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Nous sommes unis dans notre mission de service mondial, qui concerne chaque Lion, chaque club, le Lions Clubs International et la Fondation du Lions Clubs International (LCIF). Nous ne faisons qu’un.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fr-FR"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fr-FR"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Plan stratégique Lions International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fr-FR" sz="4000" b="1">
                <a:solidFill>
                  <a:srgbClr val="F0C300"/>
                </a:solidFill>
                <a:latin typeface="Arial" pitchFamily="34" charset="0"/>
                <a:ea typeface="ヒラギノ角ゴ Pro W3" pitchFamily="125" charset="-128"/>
                <a:cs typeface="+mn-cs"/>
              </a:rPr>
              <a:t>Notre visée</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0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Être leader mondial du service humanitaire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0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fr-FR" b="1">
                <a:solidFill>
                  <a:schemeClr val="accent1">
                    <a:lumMod val="75000"/>
                  </a:schemeClr>
                </a:solidFill>
                <a:latin typeface="Arial" panose="020B0604020202020204" pitchFamily="34" charset="0"/>
                <a:cs typeface="Arial" panose="020B0604020202020204" pitchFamily="34" charset="0"/>
              </a:rPr>
              <a:t>Calendrier</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fr-FR" sz="3000" dirty="0">
                <a:solidFill>
                  <a:schemeClr val="accent1">
                    <a:lumMod val="75000"/>
                  </a:schemeClr>
                </a:solidFill>
                <a:cs typeface="Arial" panose="020B0604020202020204" pitchFamily="34" charset="0"/>
              </a:rPr>
              <a:t>Phase 1      Phase 2        Phase 3       Phase 4      Phase 5</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8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Renforcer l’association et la fondation</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Élaborer de nouveaux </a:t>
            </a:r>
            <a:br>
              <a:rPr kumimoji="0" lang="fr-FR"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br>
            <a:r>
              <a:rPr kumimoji="0" lang="fr-FR"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modèles de croissance</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r-FR" sz="28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Alignement des objectifs, de la  gouvernance et du soutien organisationnel</a:t>
            </a:r>
          </a:p>
        </p:txBody>
      </p:sp>
      <p:sp>
        <p:nvSpPr>
          <p:cNvPr id="2" name="Title 1"/>
          <p:cNvSpPr>
            <a:spLocks noGrp="1"/>
          </p:cNvSpPr>
          <p:nvPr>
            <p:ph type="title"/>
          </p:nvPr>
        </p:nvSpPr>
        <p:spPr>
          <a:xfrm>
            <a:off x="838200" y="609600"/>
            <a:ext cx="10515600" cy="609601"/>
          </a:xfrm>
        </p:spPr>
        <p:txBody>
          <a:bodyPr/>
          <a:lstStyle/>
          <a:p>
            <a:r>
              <a:rPr kumimoji="0" lang="fr-FR"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Nos objectifs</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fr-FR"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Nos initiatives</a:t>
            </a:r>
          </a:p>
        </p:txBody>
      </p:sp>
      <p:sp>
        <p:nvSpPr>
          <p:cNvPr id="8" name="Rectangle 7">
            <a:extLst>
              <a:ext uri="{FF2B5EF4-FFF2-40B4-BE49-F238E27FC236}">
                <a16:creationId xmlns:a16="http://schemas.microsoft.com/office/drawing/2014/main" id="{45DACC8C-FE03-E420-C9DE-5C855299A86D}"/>
              </a:ext>
            </a:extLst>
          </p:cNvPr>
          <p:cNvSpPr/>
          <p:nvPr/>
        </p:nvSpPr>
        <p:spPr bwMode="auto">
          <a:xfrm>
            <a:off x="4900326" y="635879"/>
            <a:ext cx="6009700" cy="592707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Picture 9" descr="Diagram&#10;&#10;Description automatically generated">
            <a:extLst>
              <a:ext uri="{FF2B5EF4-FFF2-40B4-BE49-F238E27FC236}">
                <a16:creationId xmlns:a16="http://schemas.microsoft.com/office/drawing/2014/main" id="{36856690-D395-A238-5E62-966753BAD9D7}"/>
              </a:ext>
            </a:extLst>
          </p:cNvPr>
          <p:cNvPicPr>
            <a:picLocks noChangeAspect="1"/>
          </p:cNvPicPr>
          <p:nvPr/>
        </p:nvPicPr>
        <p:blipFill>
          <a:blip r:embed="rId3"/>
          <a:stretch>
            <a:fillRect/>
          </a:stretch>
        </p:blipFill>
        <p:spPr>
          <a:xfrm>
            <a:off x="5192618" y="289758"/>
            <a:ext cx="6167609" cy="6158428"/>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46633</TotalTime>
  <Words>3218</Words>
  <Application>Microsoft Office PowerPoint</Application>
  <PresentationFormat>Widescreen</PresentationFormat>
  <Paragraphs>370</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Calendrier</vt:lpstr>
      <vt:lpstr>Nos objectifs</vt:lpstr>
      <vt:lpstr>Nos initiatives</vt:lpstr>
      <vt:lpstr>1) Renforcer l’association et la fondation</vt:lpstr>
      <vt:lpstr>2) Élaborer de nouveaux modèles de croissance</vt:lpstr>
      <vt:lpstr>3) Aligner objectifs, gouvernance et soutien organisationnel</vt:lpstr>
      <vt:lpstr>PowerPoint Presentation</vt:lpstr>
      <vt:lpstr>Phase 1 – Accomplissements clés</vt:lpstr>
      <vt:lpstr>PowerPoint Presentation</vt:lpstr>
      <vt:lpstr>Phase 2 – Axes prioritaires</vt:lpstr>
      <vt:lpstr>Comment  nous aider</vt:lpstr>
      <vt:lpstr>PowerPoint Presentation</vt:lpstr>
      <vt:lpstr>PowerPoint Presentation</vt:lpstr>
      <vt:lpstr>PowerPoint Presentation</vt:lpstr>
      <vt:lpstr>PowerPoint Presentation</vt:lpstr>
      <vt:lpstr>Synthèse du plan stratégique</vt:lpstr>
      <vt:lpstr>Plan stratégique Lions International  Ressources</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3220</cp:revision>
  <cp:lastPrinted>2017-06-29T03:55:04Z</cp:lastPrinted>
  <dcterms:created xsi:type="dcterms:W3CDTF">2016-11-15T15:12:50Z</dcterms:created>
  <dcterms:modified xsi:type="dcterms:W3CDTF">2022-08-26T03:54:25Z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