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6"/>
    <p:sldMasterId id="2147483882" r:id="rId7"/>
    <p:sldMasterId id="2147483911" r:id="rId8"/>
    <p:sldMasterId id="2147483913" r:id="rId9"/>
    <p:sldMasterId id="2147483917" r:id="rId10"/>
  </p:sldMasterIdLst>
  <p:notesMasterIdLst>
    <p:notesMasterId r:id="rId36"/>
  </p:notesMasterIdLst>
  <p:handoutMasterIdLst>
    <p:handoutMasterId r:id="rId37"/>
  </p:handoutMasterIdLst>
  <p:sldIdLst>
    <p:sldId id="1267" r:id="rId11"/>
    <p:sldId id="1453" r:id="rId12"/>
    <p:sldId id="1466" r:id="rId13"/>
    <p:sldId id="1443" r:id="rId14"/>
    <p:sldId id="1417" r:id="rId15"/>
    <p:sldId id="1456" r:id="rId16"/>
    <p:sldId id="1014" r:id="rId17"/>
    <p:sldId id="1027" r:id="rId18"/>
    <p:sldId id="1012" r:id="rId19"/>
    <p:sldId id="1089" r:id="rId20"/>
    <p:sldId id="1090" r:id="rId21"/>
    <p:sldId id="1091" r:id="rId22"/>
    <p:sldId id="1489" r:id="rId23"/>
    <p:sldId id="1099" r:id="rId24"/>
    <p:sldId id="1486" r:id="rId25"/>
    <p:sldId id="1488" r:id="rId26"/>
    <p:sldId id="1071" r:id="rId27"/>
    <p:sldId id="1074" r:id="rId28"/>
    <p:sldId id="1078" r:id="rId29"/>
    <p:sldId id="1075" r:id="rId30"/>
    <p:sldId id="1087" r:id="rId31"/>
    <p:sldId id="1100" r:id="rId32"/>
    <p:sldId id="1021" r:id="rId33"/>
    <p:sldId id="1433" r:id="rId34"/>
    <p:sldId id="1285" r:id="rId35"/>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Grace, Khamisi" initials="GK" lastIdx="16" clrIdx="81">
    <p:extLst>
      <p:ext uri="{19B8F6BF-5375-455C-9EA6-DF929625EA0E}">
        <p15:presenceInfo xmlns:p15="http://schemas.microsoft.com/office/powerpoint/2012/main" userId="S::kgrace@lionsclubs.org::609a7397-3773-4306-89d7-963b1a7cb88b" providerId="AD"/>
      </p:ext>
    </p:extLst>
  </p:cmAuthor>
  <p:cmAuthor id="72" name="Burns, Andrea" initials="BA [56]" lastIdx="1" clrIdx="71"/>
  <p:cmAuthor id="2" name="Tamara Osheroff" initials="TO" lastIdx="2" clrIdx="1"/>
  <p:cmAuthor id="73" name="Burns, Andrea" initials="BA [57]" lastIdx="1" clrIdx="72"/>
  <p:cmAuthor id="3" name="shefanie.vin@gmail.com" initials="sh" lastIdx="4" clrIdx="82">
    <p:extLst>
      <p:ext uri="{19B8F6BF-5375-455C-9EA6-DF929625EA0E}">
        <p15:presenceInfo xmlns:p15="http://schemas.microsoft.com/office/powerpoint/2012/main" userId="S::urn:spo:guest#shefanie.vin@gmail.com::" providerId="AD"/>
      </p:ext>
    </p:extLst>
  </p:cmAuthor>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B700"/>
    <a:srgbClr val="00AC69"/>
    <a:srgbClr val="FFFFFF"/>
    <a:srgbClr val="407CCA"/>
    <a:srgbClr val="000000"/>
    <a:srgbClr val="56565A"/>
    <a:srgbClr val="0A5496"/>
    <a:srgbClr val="10233F"/>
    <a:srgbClr val="457DC8"/>
    <a:srgbClr val="082E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678DBE-633A-4AFB-9DA5-0EFB85127328}" v="6" dt="2022-08-26T01:18:31.6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76" autoAdjust="0"/>
    <p:restoredTop sz="67988" autoAdjust="0"/>
  </p:normalViewPr>
  <p:slideViewPr>
    <p:cSldViewPr showGuides="1">
      <p:cViewPr varScale="1">
        <p:scale>
          <a:sx n="48" d="100"/>
          <a:sy n="48" d="100"/>
        </p:scale>
        <p:origin x="1110" y="39"/>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80" d="100"/>
        <a:sy n="80" d="100"/>
      </p:scale>
      <p:origin x="0" y="-1928"/>
    </p:cViewPr>
  </p:sorterViewPr>
  <p:notesViewPr>
    <p:cSldViewPr showGuides="1">
      <p:cViewPr varScale="1">
        <p:scale>
          <a:sx n="62" d="100"/>
          <a:sy n="62" d="100"/>
        </p:scale>
        <p:origin x="3336"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presProps" Target="presProps.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ableStyles" Target="tableStyle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10" Type="http://schemas.openxmlformats.org/officeDocument/2006/relationships/slideMaster" Target="slideMasters/slideMaster5.xml"/><Relationship Id="rId19" Type="http://schemas.openxmlformats.org/officeDocument/2006/relationships/slide" Target="slides/slide9.xml"/><Relationship Id="rId31" Type="http://schemas.openxmlformats.org/officeDocument/2006/relationships/slide" Target="slides/slide21.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microsoft.com/office/2016/11/relationships/changesInfo" Target="changesInfos/changesInfo1.xml"/><Relationship Id="rId8" Type="http://schemas.openxmlformats.org/officeDocument/2006/relationships/slideMaster" Target="slideMasters/slideMaster3.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tt Harrington" userId="P++PGFJsgrntgntDJ/3fR+sdUAeP8upFNl3wRJMl3VA=" providerId="None" clId="Web-{B9678DBE-633A-4AFB-9DA5-0EFB85127328}"/>
    <pc:docChg chg="modSld">
      <pc:chgData name="Brett Harrington" userId="P++PGFJsgrntgntDJ/3fR+sdUAeP8upFNl3wRJMl3VA=" providerId="None" clId="Web-{B9678DBE-633A-4AFB-9DA5-0EFB85127328}" dt="2022-08-26T01:18:31.625" v="4" actId="1076"/>
      <pc:docMkLst>
        <pc:docMk/>
      </pc:docMkLst>
      <pc:sldChg chg="addSp delSp modSp">
        <pc:chgData name="Brett Harrington" userId="P++PGFJsgrntgntDJ/3fR+sdUAeP8upFNl3wRJMl3VA=" providerId="None" clId="Web-{B9678DBE-633A-4AFB-9DA5-0EFB85127328}" dt="2022-08-26T01:18:31.625" v="4" actId="1076"/>
        <pc:sldMkLst>
          <pc:docMk/>
          <pc:sldMk cId="1395894267" sldId="1466"/>
        </pc:sldMkLst>
        <pc:picChg chg="add mod">
          <ac:chgData name="Brett Harrington" userId="P++PGFJsgrntgntDJ/3fR+sdUAeP8upFNl3wRJMl3VA=" providerId="None" clId="Web-{B9678DBE-633A-4AFB-9DA5-0EFB85127328}" dt="2022-08-26T01:18:31.625" v="4" actId="1076"/>
          <ac:picMkLst>
            <pc:docMk/>
            <pc:sldMk cId="1395894267" sldId="1466"/>
            <ac:picMk id="2" creationId="{FA8C15C6-212A-4DFB-551A-380E77419459}"/>
          </ac:picMkLst>
        </pc:picChg>
        <pc:picChg chg="del">
          <ac:chgData name="Brett Harrington" userId="P++PGFJsgrntgntDJ/3fR+sdUAeP8upFNl3wRJMl3VA=" providerId="None" clId="Web-{B9678DBE-633A-4AFB-9DA5-0EFB85127328}" dt="2022-08-26T01:18:21.063" v="1"/>
          <ac:picMkLst>
            <pc:docMk/>
            <pc:sldMk cId="1395894267" sldId="1466"/>
            <ac:picMk id="35"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773714" y="8610601"/>
            <a:ext cx="3054469"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
        <p:nvSpPr>
          <p:cNvPr id="3" name="Header Placeholder 2"/>
          <p:cNvSpPr>
            <a:spLocks noGrp="1"/>
          </p:cNvSpPr>
          <p:nvPr>
            <p:ph type="hdr" sz="quarter"/>
          </p:nvPr>
        </p:nvSpPr>
        <p:spPr>
          <a:xfrm>
            <a:off x="494138" y="300038"/>
            <a:ext cx="2989291" cy="481311"/>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60375" y="457200"/>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460375" y="4114800"/>
            <a:ext cx="6396038" cy="4790226"/>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Slide Number Placeholder 9"/>
          <p:cNvSpPr>
            <a:spLocks noGrp="1"/>
          </p:cNvSpPr>
          <p:nvPr>
            <p:ph type="sldNum" sz="quarter" idx="5"/>
          </p:nvPr>
        </p:nvSpPr>
        <p:spPr>
          <a:xfrm>
            <a:off x="3763962" y="8905026"/>
            <a:ext cx="3170238" cy="304801"/>
          </a:xfrm>
          <a:prstGeom prst="rect">
            <a:avLst/>
          </a:prstGeom>
        </p:spPr>
        <p:txBody>
          <a:bodyPr vert="horz" lIns="91440" tIns="45720" rIns="91440" bIns="45720" rtlCol="0" anchor="b"/>
          <a:lstStyle>
            <a:lvl1pPr algn="r">
              <a:defRPr sz="1200"/>
            </a:lvl1pPr>
          </a:lstStyle>
          <a:p>
            <a:fld id="{2969122F-4C0D-4DB5-9DAD-9B5174DF74F1}" type="slidenum">
              <a:rPr lang="en-US" smtClean="0"/>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1pPr>
    <a:lvl2pPr marL="4572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2pPr>
    <a:lvl3pPr marL="9144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3pPr>
    <a:lvl4pPr marL="13716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4pPr>
    <a:lvl5pPr marL="18288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s-ES" sz="1300"/>
              <a:t>Gracias por acompañarme hoy en esta charla sobre la estrategia global de la Asociación Internacional de Clubes de Leones.</a:t>
            </a:r>
          </a:p>
          <a:p>
            <a:endParaRPr lang="en-US" dirty="0"/>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F3282-E3C9-4747-9F21-810D6389356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3972454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12750"/>
            <a:ext cx="6037263" cy="3397250"/>
          </a:xfrm>
        </p:spPr>
      </p:sp>
      <p:sp>
        <p:nvSpPr>
          <p:cNvPr id="3" name="Notes Placeholder 2"/>
          <p:cNvSpPr>
            <a:spLocks noGrp="1"/>
          </p:cNvSpPr>
          <p:nvPr>
            <p:ph type="body" idx="1"/>
          </p:nvPr>
        </p:nvSpPr>
        <p:spPr>
          <a:xfrm>
            <a:off x="460375" y="3886199"/>
            <a:ext cx="6396038" cy="5323627"/>
          </a:xfrm>
        </p:spPr>
        <p:txBody>
          <a:bodyPr>
            <a:noAutofit/>
          </a:bodyPr>
          <a:lstStyle/>
          <a:p>
            <a:pPr marL="0" marR="0">
              <a:lnSpc>
                <a:spcPct val="107000"/>
              </a:lnSpc>
              <a:spcBef>
                <a:spcPts val="0"/>
              </a:spcBef>
              <a:spcAft>
                <a:spcPts val="0"/>
              </a:spcAft>
            </a:pPr>
            <a:r>
              <a:rPr lang="es-ES" sz="1800">
                <a:effectLst/>
                <a:latin typeface="Calibri" panose="020F0502020204030204" pitchFamily="34" charset="0"/>
                <a:ea typeface="Calibri" panose="020F0502020204030204" pitchFamily="34" charset="0"/>
                <a:cs typeface="Times New Roman" panose="02020603050405020304" pitchFamily="18" charset="0"/>
              </a:rPr>
              <a:t>Para empezar a fortalecer nuestra Asociación y Fundación: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ES" sz="1800">
                <a:effectLst/>
                <a:latin typeface="Calibri" panose="020F0502020204030204" pitchFamily="34" charset="0"/>
                <a:ea typeface="Calibri" panose="020F0502020204030204" pitchFamily="34" charset="0"/>
                <a:cs typeface="Times New Roman" panose="02020603050405020304" pitchFamily="18" charset="0"/>
              </a:rPr>
              <a:t>Unificaremos Lions Clubs International y Lions Clubs International Foundation bajo una sola marca de mercadotecnia para representar mejor la combinación de nuestro servicio.</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ES" sz="1800">
                <a:effectLst/>
                <a:latin typeface="Calibri" panose="020F0502020204030204" pitchFamily="34" charset="0"/>
                <a:ea typeface="Calibri" panose="020F0502020204030204" pitchFamily="34" charset="0"/>
                <a:cs typeface="Times New Roman" panose="02020603050405020304" pitchFamily="18" charset="0"/>
              </a:rPr>
              <a:t>También presentaremos nuevos "pilares de la misión" para darnos una nueva forma de hablar sobre nuestras causas globales, las causas de LCIF y las causas locales a las que sirven los Leones.</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ES" sz="1800">
                <a:effectLst/>
                <a:latin typeface="Calibri" panose="020F0502020204030204" pitchFamily="34" charset="0"/>
                <a:ea typeface="Calibri" panose="020F0502020204030204" pitchFamily="34" charset="0"/>
                <a:cs typeface="Times New Roman" panose="02020603050405020304" pitchFamily="18" charset="0"/>
              </a:rPr>
              <a:t>Nos aseguraremos de que los clubes nuevos comiencen con una base sólida, brindaremos asistencia adicional a los clubes con desafíos y continuaremos aumentando la satisfacción de nuestros socios. </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ES" sz="1800">
                <a:effectLst/>
                <a:latin typeface="Calibri" panose="020F0502020204030204" pitchFamily="34" charset="0"/>
                <a:ea typeface="Calibri" panose="020F0502020204030204" pitchFamily="34" charset="0"/>
                <a:cs typeface="Times New Roman" panose="02020603050405020304" pitchFamily="18" charset="0"/>
              </a:rPr>
              <a:t>Para ayudar a formar nuevos clubes en todo el mundo, agregaremos más apoyo para la fundación de clubes a nivel de distrito.</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ES" sz="1800">
                <a:effectLst/>
                <a:latin typeface="Calibri" panose="020F0502020204030204" pitchFamily="34" charset="0"/>
                <a:ea typeface="Calibri" panose="020F0502020204030204" pitchFamily="34" charset="0"/>
                <a:cs typeface="Times New Roman" panose="02020603050405020304" pitchFamily="18" charset="0"/>
              </a:rPr>
              <a:t>Y continuaremos desarrollando una cultura de donación a nuestra Fundación en nuestros clubes para asegurarnos de que los Leones tengan acceso a fondos de LCIF para proyectos más grandes y sostenibles.</a:t>
            </a:r>
          </a:p>
          <a:p>
            <a:endParaRPr lang="en-US" sz="1400" b="0" dirty="0">
              <a:solidFill>
                <a:srgbClr val="000000"/>
              </a:solidFill>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fld id="{2969122F-4C0D-4DB5-9DAD-9B5174DF74F1}" type="slidenum">
              <a:rPr lang="en-US" smtClean="0"/>
              <a:t>10</a:t>
            </a:fld>
            <a:endParaRPr lang="en-US"/>
          </a:p>
        </p:txBody>
      </p:sp>
    </p:spTree>
    <p:extLst>
      <p:ext uri="{BB962C8B-B14F-4D97-AF65-F5344CB8AC3E}">
        <p14:creationId xmlns:p14="http://schemas.microsoft.com/office/powerpoint/2010/main" val="2085305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s-ES" sz="1800">
                <a:effectLst/>
                <a:latin typeface="Calibri" panose="020F0502020204030204" pitchFamily="34" charset="0"/>
                <a:ea typeface="Calibri" panose="020F0502020204030204" pitchFamily="34" charset="0"/>
                <a:cs typeface="Times New Roman" panose="02020603050405020304" pitchFamily="18" charset="0"/>
              </a:rPr>
              <a:t>En segundo lugar, construir nuevos modelos para hacer crecer nuestra asociación y fundación: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ES" sz="1800">
                <a:effectLst/>
                <a:latin typeface="Calibri" panose="020F0502020204030204" pitchFamily="34" charset="0"/>
                <a:ea typeface="Calibri" panose="020F0502020204030204" pitchFamily="34" charset="0"/>
                <a:cs typeface="Times New Roman" panose="02020603050405020304" pitchFamily="18" charset="0"/>
              </a:rPr>
              <a:t>Ampliaremos nuestras asociaciones con organizaciones que buscan responsabilidad social empresarial, o RSE, que se refiere a los pasos que toman las empresas para ser más responsables socialmente. Esto creará nuevas oportunidades para proyectos conjuntos, financiamiento y mayor visibilidad para los Leones.</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ES" sz="1800">
                <a:effectLst/>
                <a:latin typeface="Calibri" panose="020F0502020204030204" pitchFamily="34" charset="0"/>
                <a:ea typeface="Calibri" panose="020F0502020204030204" pitchFamily="34" charset="0"/>
                <a:cs typeface="Times New Roman" panose="02020603050405020304" pitchFamily="18" charset="0"/>
              </a:rPr>
              <a:t>También investigaremos sobre nuevos modelos de servicio y aumento de socios para agregar a nuestro modelo de club.  </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ES" sz="1800">
                <a:effectLst/>
                <a:latin typeface="Calibri" panose="020F0502020204030204" pitchFamily="34" charset="0"/>
                <a:ea typeface="Calibri" panose="020F0502020204030204" pitchFamily="34" charset="0"/>
                <a:cs typeface="Times New Roman" panose="02020603050405020304" pitchFamily="18" charset="0"/>
              </a:rPr>
              <a:t>Uno de esos nuevos modelos es el voluntariado episódico. Estos voluntarios “ocasionales” pueden ayudar a aumentar nuestro impacto y generar nuevos socios en caso de que decidan involucrarse más.</a:t>
            </a:r>
          </a:p>
          <a:p>
            <a:endParaRPr lang="en-US" sz="1400" dirty="0">
              <a:solidFill>
                <a:srgbClr val="000000"/>
              </a:solidFill>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fld id="{2969122F-4C0D-4DB5-9DAD-9B5174DF74F1}" type="slidenum">
              <a:rPr lang="en-US" smtClean="0"/>
              <a:t>11</a:t>
            </a:fld>
            <a:endParaRPr lang="en-US"/>
          </a:p>
        </p:txBody>
      </p:sp>
    </p:spTree>
    <p:extLst>
      <p:ext uri="{BB962C8B-B14F-4D97-AF65-F5344CB8AC3E}">
        <p14:creationId xmlns:p14="http://schemas.microsoft.com/office/powerpoint/2010/main" val="1883183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s-ES" sz="1800">
                <a:effectLst/>
                <a:latin typeface="Calibri" panose="020F0502020204030204" pitchFamily="34" charset="0"/>
                <a:ea typeface="Calibri" panose="020F0502020204030204" pitchFamily="34" charset="0"/>
                <a:cs typeface="Times New Roman" panose="02020603050405020304" pitchFamily="18" charset="0"/>
              </a:rPr>
              <a:t>Y tercer punto, necesitamos una alineación aún mejor en toda nuestra organización para lograr nuestros objetivos. Para hacer eso: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ES" sz="1800">
                <a:effectLst/>
                <a:latin typeface="Calibri" panose="020F0502020204030204" pitchFamily="34" charset="0"/>
                <a:ea typeface="Calibri" panose="020F0502020204030204" pitchFamily="34" charset="0"/>
                <a:cs typeface="Times New Roman" panose="02020603050405020304" pitchFamily="18" charset="0"/>
              </a:rPr>
              <a:t>Celebraremos reuniones conjuntas anuales de la Junta Directiva de LCI y el Consejo de Síndicos de LCIF. </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ES" sz="1800">
                <a:effectLst/>
                <a:latin typeface="Calibri" panose="020F0502020204030204" pitchFamily="34" charset="0"/>
                <a:ea typeface="Calibri" panose="020F0502020204030204" pitchFamily="34" charset="0"/>
                <a:cs typeface="Times New Roman" panose="02020603050405020304" pitchFamily="18" charset="0"/>
              </a:rPr>
              <a:t>También actualizaremos las funciones de los directores y síndicos para asegurarnos de que estos líderes internacionales estén en mejores condiciones para servir a los Leones y Leos de hoy.</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ES" sz="1800">
                <a:effectLst/>
                <a:latin typeface="Calibri" panose="020F0502020204030204" pitchFamily="34" charset="0"/>
                <a:ea typeface="Calibri" panose="020F0502020204030204" pitchFamily="34" charset="0"/>
                <a:cs typeface="Times New Roman" panose="02020603050405020304" pitchFamily="18" charset="0"/>
              </a:rPr>
              <a:t>Y exploraremos mejoras en los procesos de elección de los directores internacionales y terceros vicepresidentes.</a:t>
            </a:r>
          </a:p>
          <a:p>
            <a:endParaRPr lang="en-US" sz="1400" dirty="0">
              <a:solidFill>
                <a:srgbClr val="000000"/>
              </a:solidFill>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fld id="{2969122F-4C0D-4DB5-9DAD-9B5174DF74F1}" type="slidenum">
              <a:rPr lang="en-US" smtClean="0"/>
              <a:t>12</a:t>
            </a:fld>
            <a:endParaRPr lang="en-US"/>
          </a:p>
        </p:txBody>
      </p:sp>
    </p:spTree>
    <p:extLst>
      <p:ext uri="{BB962C8B-B14F-4D97-AF65-F5344CB8AC3E}">
        <p14:creationId xmlns:p14="http://schemas.microsoft.com/office/powerpoint/2010/main" val="3942649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s-ES"/>
              <a:t>Aunque el año uno fue principalmente un año de construcción, hicimos un buen progreso.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s-ES"/>
              <a:t>Hablemos de algunas de nuestros logros del año pasado. </a:t>
            </a:r>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C4AFA-0550-4425-823D-C3155B6A49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535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457200"/>
            <a:ext cx="4648200" cy="2614613"/>
          </a:xfrm>
        </p:spPr>
      </p:sp>
      <p:sp>
        <p:nvSpPr>
          <p:cNvPr id="3" name="Notes Placeholder 2"/>
          <p:cNvSpPr>
            <a:spLocks noGrp="1"/>
          </p:cNvSpPr>
          <p:nvPr>
            <p:ph type="body" idx="1"/>
          </p:nvPr>
        </p:nvSpPr>
        <p:spPr>
          <a:xfrm>
            <a:off x="304800" y="2895600"/>
            <a:ext cx="6705600" cy="6400800"/>
          </a:xfrm>
        </p:spPr>
        <p:txBody>
          <a:bodyPr>
            <a:noAutofit/>
          </a:bodyPr>
          <a:lstStyle/>
          <a:p>
            <a:pPr marL="0" marR="0">
              <a:lnSpc>
                <a:spcPct val="107000"/>
              </a:lnSpc>
              <a:spcBef>
                <a:spcPts val="0"/>
              </a:spcBef>
              <a:spcAft>
                <a:spcPts val="0"/>
              </a:spcAft>
            </a:pPr>
            <a:r>
              <a:rPr lang="es-ES" sz="1800">
                <a:effectLst/>
                <a:latin typeface="Calibri" panose="020F0502020204030204" pitchFamily="34" charset="0"/>
                <a:ea typeface="Calibri" panose="020F0502020204030204" pitchFamily="34" charset="0"/>
                <a:cs typeface="Times New Roman" panose="02020603050405020304" pitchFamily="18" charset="0"/>
              </a:rPr>
              <a:t>[clic] Aquí hay algunos pasos que tomamos para fortalecer nuestra asociación y fundación el año pasado: </a:t>
            </a:r>
          </a:p>
          <a:p>
            <a:pPr marL="285750" marR="0" indent="-285750">
              <a:lnSpc>
                <a:spcPct val="107000"/>
              </a:lnSpc>
              <a:spcBef>
                <a:spcPts val="0"/>
              </a:spcBef>
              <a:spcAft>
                <a:spcPts val="0"/>
              </a:spcAft>
              <a:buFont typeface="Arial" panose="020B0604020202020204" pitchFamily="34" charset="0"/>
              <a:buChar char="•"/>
            </a:pPr>
            <a:r>
              <a:rPr lang="es-ES" sz="1800">
                <a:effectLst/>
                <a:latin typeface="Calibri" panose="020F0502020204030204" pitchFamily="34" charset="0"/>
                <a:ea typeface="Calibri" panose="020F0502020204030204" pitchFamily="34" charset="0"/>
                <a:cs typeface="Times New Roman" panose="02020603050405020304" pitchFamily="18" charset="0"/>
              </a:rPr>
              <a:t>Seleccionamos la nueva marca para nuestra asociación y fundación: “Lions International”. Hablaremos más sobre esto en la siguiente diapositiva.</a:t>
            </a:r>
          </a:p>
          <a:p>
            <a:pPr marL="285750" marR="0" indent="-285750">
              <a:lnSpc>
                <a:spcPct val="107000"/>
              </a:lnSpc>
              <a:spcBef>
                <a:spcPts val="0"/>
              </a:spcBef>
              <a:spcAft>
                <a:spcPts val="0"/>
              </a:spcAft>
              <a:buFont typeface="Arial" panose="020B0604020202020204" pitchFamily="34" charset="0"/>
              <a:buChar char="•"/>
            </a:pPr>
            <a:r>
              <a:rPr lang="es-ES" sz="1800">
                <a:effectLst/>
                <a:latin typeface="Calibri" panose="020F0502020204030204" pitchFamily="34" charset="0"/>
                <a:ea typeface="Calibri" panose="020F0502020204030204" pitchFamily="34" charset="0"/>
                <a:cs typeface="Times New Roman" panose="02020603050405020304" pitchFamily="18" charset="0"/>
              </a:rPr>
              <a:t>Realizamos una encuesta de satisfacción de los socios para ayudarnos a descubrir qué cambios quieren ver. </a:t>
            </a:r>
          </a:p>
          <a:p>
            <a:pPr marL="285750" marR="0" indent="-285750">
              <a:lnSpc>
                <a:spcPct val="107000"/>
              </a:lnSpc>
              <a:spcBef>
                <a:spcPts val="0"/>
              </a:spcBef>
              <a:spcAft>
                <a:spcPts val="0"/>
              </a:spcAft>
              <a:buFont typeface="Arial" panose="020B0604020202020204" pitchFamily="34" charset="0"/>
              <a:buChar char="•"/>
            </a:pPr>
            <a:r>
              <a:rPr lang="es-ES" sz="1800">
                <a:effectLst/>
                <a:latin typeface="Calibri" panose="020F0502020204030204" pitchFamily="34" charset="0"/>
                <a:ea typeface="Calibri" panose="020F0502020204030204" pitchFamily="34" charset="0"/>
                <a:cs typeface="Times New Roman" panose="02020603050405020304" pitchFamily="18" charset="0"/>
              </a:rPr>
              <a:t>También reestructuramos las subvenciones para el aumento de socios de modo que pueda maximizarse su uso. Así que asegúrese de revisar las subvenciones disponibles si está interesado en aumentar el número de socios.</a:t>
            </a:r>
          </a:p>
          <a:p>
            <a:pPr marL="0" marR="0">
              <a:lnSpc>
                <a:spcPct val="107000"/>
              </a:lnSpc>
              <a:spcBef>
                <a:spcPts val="0"/>
              </a:spcBef>
              <a:spcAft>
                <a:spcPts val="0"/>
              </a:spcAft>
            </a:pPr>
            <a:r>
              <a:rPr lang="es-E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s-ES" sz="1800">
                <a:effectLst/>
                <a:latin typeface="Calibri" panose="020F0502020204030204" pitchFamily="34" charset="0"/>
                <a:ea typeface="Calibri" panose="020F0502020204030204" pitchFamily="34" charset="0"/>
                <a:cs typeface="Times New Roman" panose="02020603050405020304" pitchFamily="18" charset="0"/>
              </a:rPr>
              <a:t>[clic] En la construcción de nuevos modelos, tenemos: </a:t>
            </a:r>
          </a:p>
          <a:p>
            <a:pPr marL="285750" marR="0" indent="-285750">
              <a:lnSpc>
                <a:spcPct val="107000"/>
              </a:lnSpc>
              <a:spcBef>
                <a:spcPts val="0"/>
              </a:spcBef>
              <a:spcAft>
                <a:spcPts val="0"/>
              </a:spcAft>
              <a:buFont typeface="Arial" panose="020B0604020202020204" pitchFamily="34" charset="0"/>
              <a:buChar char="•"/>
            </a:pPr>
            <a:r>
              <a:rPr lang="es-ES" sz="1800">
                <a:effectLst/>
                <a:latin typeface="Calibri" panose="020F0502020204030204" pitchFamily="34" charset="0"/>
                <a:ea typeface="Calibri" panose="020F0502020204030204" pitchFamily="34" charset="0"/>
                <a:cs typeface="Times New Roman" panose="02020603050405020304" pitchFamily="18" charset="0"/>
              </a:rPr>
              <a:t>Aseguré nuevos socios corporativos, entre otros Disney, Enel, BGRS y EverSource.</a:t>
            </a:r>
          </a:p>
          <a:p>
            <a:pPr marL="285750" marR="0" indent="-285750">
              <a:lnSpc>
                <a:spcPct val="107000"/>
              </a:lnSpc>
              <a:spcBef>
                <a:spcPts val="0"/>
              </a:spcBef>
              <a:spcAft>
                <a:spcPts val="0"/>
              </a:spcAft>
              <a:buFont typeface="Arial" panose="020B0604020202020204" pitchFamily="34" charset="0"/>
              <a:buChar char="•"/>
            </a:pPr>
            <a:r>
              <a:rPr lang="es-ES" sz="1800">
                <a:effectLst/>
                <a:latin typeface="Calibri" panose="020F0502020204030204" pitchFamily="34" charset="0"/>
                <a:ea typeface="Calibri" panose="020F0502020204030204" pitchFamily="34" charset="0"/>
                <a:cs typeface="Times New Roman" panose="02020603050405020304" pitchFamily="18" charset="0"/>
              </a:rPr>
              <a:t>Se lanzó un portal de donaciones para los empleados de nuestros aliados, que ya respaldan los exámenes de la vista y los esfuerzos de ayuda para Ucrania.</a:t>
            </a:r>
          </a:p>
          <a:p>
            <a:pPr marL="285750" marR="0" indent="-285750">
              <a:lnSpc>
                <a:spcPct val="107000"/>
              </a:lnSpc>
              <a:spcBef>
                <a:spcPts val="0"/>
              </a:spcBef>
              <a:spcAft>
                <a:spcPts val="0"/>
              </a:spcAft>
              <a:buFont typeface="Arial" panose="020B0604020202020204" pitchFamily="34" charset="0"/>
              <a:buChar char="•"/>
            </a:pPr>
            <a:r>
              <a:rPr lang="es-ES" sz="1800">
                <a:effectLst/>
                <a:latin typeface="Calibri" panose="020F0502020204030204" pitchFamily="34" charset="0"/>
                <a:ea typeface="Calibri" panose="020F0502020204030204" pitchFamily="34" charset="0"/>
                <a:cs typeface="Times New Roman" panose="02020603050405020304" pitchFamily="18" charset="0"/>
              </a:rPr>
              <a:t>Y se realizó una encuesta para identificar actitudes y prácticas de voluntariado episódico u “ocasional” en clubes de todo el mundo. </a:t>
            </a:r>
          </a:p>
          <a:p>
            <a:pPr marL="0" marR="0">
              <a:lnSpc>
                <a:spcPct val="107000"/>
              </a:lnSpc>
              <a:spcBef>
                <a:spcPts val="0"/>
              </a:spcBef>
              <a:spcAft>
                <a:spcPts val="0"/>
              </a:spcAft>
            </a:pPr>
            <a:r>
              <a:rPr lang="es-E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s-ES" sz="1800">
                <a:effectLst/>
                <a:latin typeface="Calibri" panose="020F0502020204030204" pitchFamily="34" charset="0"/>
                <a:ea typeface="Calibri" panose="020F0502020204030204" pitchFamily="34" charset="0"/>
                <a:cs typeface="Times New Roman" panose="02020603050405020304" pitchFamily="18" charset="0"/>
              </a:rPr>
              <a:t>[clic] Al alinear nuestros objetivos, gobernanza y apoyo, nosotros: </a:t>
            </a:r>
          </a:p>
          <a:p>
            <a:pPr marL="285750" marR="0" indent="-285750">
              <a:lnSpc>
                <a:spcPct val="107000"/>
              </a:lnSpc>
              <a:spcBef>
                <a:spcPts val="0"/>
              </a:spcBef>
              <a:spcAft>
                <a:spcPts val="0"/>
              </a:spcAft>
              <a:buFont typeface="Arial" panose="020B0604020202020204" pitchFamily="34" charset="0"/>
              <a:buChar char="•"/>
            </a:pPr>
            <a:r>
              <a:rPr lang="es-ES" sz="1800">
                <a:effectLst/>
                <a:latin typeface="Calibri" panose="020F0502020204030204" pitchFamily="34" charset="0"/>
                <a:ea typeface="Calibri" panose="020F0502020204030204" pitchFamily="34" charset="0"/>
                <a:cs typeface="Times New Roman" panose="02020603050405020304" pitchFamily="18" charset="0"/>
              </a:rPr>
              <a:t>Celebramos la primera reunión virtual conjunta de las juntas directivas de LCI y LCIF en febrero de 2022. </a:t>
            </a:r>
          </a:p>
          <a:p>
            <a:pPr marL="285750" marR="0" indent="-285750">
              <a:lnSpc>
                <a:spcPct val="107000"/>
              </a:lnSpc>
              <a:spcBef>
                <a:spcPts val="0"/>
              </a:spcBef>
              <a:spcAft>
                <a:spcPts val="0"/>
              </a:spcAft>
              <a:buFont typeface="Arial" panose="020B0604020202020204" pitchFamily="34" charset="0"/>
              <a:buChar char="•"/>
            </a:pPr>
            <a:r>
              <a:rPr lang="es-ES" sz="1800">
                <a:effectLst/>
                <a:latin typeface="Calibri" panose="020F0502020204030204" pitchFamily="34" charset="0"/>
                <a:ea typeface="Calibri" panose="020F0502020204030204" pitchFamily="34" charset="0"/>
                <a:cs typeface="Times New Roman" panose="02020603050405020304" pitchFamily="18" charset="0"/>
              </a:rPr>
              <a:t>Y se comenzó a analizar el proceso de elección de organizaciones de servicios similares para ayudar a evaluar el nuestro.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32616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Quiero tomarme unos minutos para hablar sobre nuestra nueva marca.</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Estamos uniendo LCI y LCIF bajo la marca “Lions International”.</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Cuando decimos "Lions International", lo que realmente decimos es Lions Clubs International y Lions Clubs International Foundation, todos</a:t>
            </a:r>
            <a:r>
              <a:rPr lang="es-ES" sz="1800" b="1">
                <a:effectLst/>
                <a:latin typeface="Calibri" panose="020F0502020204030204" pitchFamily="34" charset="0"/>
                <a:ea typeface="Calibri" panose="020F0502020204030204" pitchFamily="34" charset="0"/>
                <a:cs typeface="Times New Roman" panose="02020603050405020304" pitchFamily="18" charset="0"/>
              </a:rPr>
              <a:t>juntos</a:t>
            </a:r>
            <a:r>
              <a:rPr lang="es-ES" sz="180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La marca Lions International reunirá a ambas organizaciones bajo una estrategia de marca «paraguas» para dirigirnos al mundo y hablar sobre nuestro servicio e impacto colectivos.</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Porque el mundo nos ve como uno. Nos ven como Leones.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Y la verdad es... que somos uno.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Nuestra asociación y la fundación seguirán siendo organizaciones independientes y sus nombres no cambiarán.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Nuestro modelo de club </a:t>
            </a:r>
            <a:r>
              <a:rPr lang="es-ES" sz="1800" u="sng">
                <a:effectLst/>
                <a:latin typeface="Calibri" panose="020F0502020204030204" pitchFamily="34" charset="0"/>
                <a:ea typeface="Calibri" panose="020F0502020204030204" pitchFamily="34" charset="0"/>
                <a:cs typeface="Times New Roman" panose="02020603050405020304" pitchFamily="18" charset="0"/>
              </a:rPr>
              <a:t>no</a:t>
            </a:r>
            <a:r>
              <a:rPr lang="es-ES" sz="1800">
                <a:effectLst/>
                <a:latin typeface="Calibri" panose="020F0502020204030204" pitchFamily="34" charset="0"/>
                <a:ea typeface="Calibri" panose="020F0502020204030204" pitchFamily="34" charset="0"/>
                <a:cs typeface="Times New Roman" panose="02020603050405020304" pitchFamily="18" charset="0"/>
              </a:rPr>
              <a:t> está cambiando.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Por lo que esto no cambiará quiénes somos ni qué hacemos como Leones. Simplemente cambiará la forma en que le hablamos al mundo sobre nuestra asociación y nuestra fundación. </a:t>
            </a:r>
            <a:r>
              <a:rPr lang="es-ES" sz="1800" b="1">
                <a:effectLst/>
                <a:latin typeface="Calibri" panose="020F0502020204030204" pitchFamily="34" charset="0"/>
                <a:ea typeface="Calibri" panose="020F0502020204030204" pitchFamily="34" charset="0"/>
                <a:cs typeface="Times New Roman" panose="02020603050405020304" pitchFamily="18" charset="0"/>
              </a:rPr>
              <a:t>Juntos</a:t>
            </a:r>
            <a:r>
              <a:rPr lang="es-ES" sz="1800">
                <a:effectLst/>
                <a:latin typeface="Calibri" panose="020F0502020204030204" pitchFamily="34" charset="0"/>
                <a:ea typeface="Calibri" panose="020F0502020204030204" pitchFamily="34" charset="0"/>
                <a:cs typeface="Times New Roman" panose="02020603050405020304" pitchFamily="18" charset="0"/>
              </a:rPr>
              <a:t>, somos Lions International.</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También presentaremos un nuevo lema para nuestra marca Lions International: Servir a un mundo necesitado.</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Esto ayudará al mundo a comprender qué hacemos como Leones.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2756747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457200"/>
            <a:ext cx="4648200" cy="2614613"/>
          </a:xfrm>
        </p:spPr>
      </p:sp>
      <p:sp>
        <p:nvSpPr>
          <p:cNvPr id="3" name="Notes Placeholder 2"/>
          <p:cNvSpPr>
            <a:spLocks noGrp="1"/>
          </p:cNvSpPr>
          <p:nvPr>
            <p:ph type="body" idx="1"/>
          </p:nvPr>
        </p:nvSpPr>
        <p:spPr>
          <a:xfrm>
            <a:off x="304800" y="2895600"/>
            <a:ext cx="6705600" cy="6400800"/>
          </a:xfrm>
        </p:spPr>
        <p:txBody>
          <a:bodyPr>
            <a:noAutofit/>
          </a:bodyPr>
          <a:lstStyle/>
          <a:p>
            <a:pPr marL="0" marR="0">
              <a:lnSpc>
                <a:spcPct val="107000"/>
              </a:lnSpc>
              <a:spcBef>
                <a:spcPts val="0"/>
              </a:spcBef>
              <a:spcAft>
                <a:spcPts val="0"/>
              </a:spcAft>
            </a:pPr>
            <a:r>
              <a:rPr lang="es-ES" sz="1800">
                <a:effectLst/>
                <a:latin typeface="Calibri" panose="020F0502020204030204" pitchFamily="34" charset="0"/>
                <a:ea typeface="Calibri" panose="020F0502020204030204" pitchFamily="34" charset="0"/>
                <a:cs typeface="Times New Roman" panose="02020603050405020304" pitchFamily="18" charset="0"/>
              </a:rPr>
              <a:t>Este año, continuamos desarrollando e implementando áreas de enfoque clave de nuestro plan.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ES" sz="1800">
                <a:effectLst/>
                <a:latin typeface="Calibri" panose="020F0502020204030204" pitchFamily="34" charset="0"/>
                <a:ea typeface="Calibri" panose="020F0502020204030204" pitchFamily="34" charset="0"/>
                <a:cs typeface="Times New Roman" panose="02020603050405020304" pitchFamily="18" charset="0"/>
              </a:rPr>
              <a:t>[clic] Para ayudar a fortalecer nuestra asociación y fundación: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En 2023, comenzaremos a dar a conocer la nueva marca y las pautas de la marca «Lions International» y a presentar los nuevos pilares de la misión.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Para ayudar a reconstruir los clubes, estamos revisando las herramientas de evaluación del club, compartiendo las mejores prácticas de los clubes exitosos y mejorando el programa de Leones Orientadores.</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Para aprovechar el éxito de la Campaña 100, nos estamos enfocando en las donaciones individuales y de clubes.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También estamos desarrollando un programa integral de apoyo para clubes nuevos y materiales de encuestas para evaluar la satisfacción de los socios. </a:t>
            </a:r>
          </a:p>
          <a:p>
            <a:pPr marL="457200" marR="0">
              <a:lnSpc>
                <a:spcPct val="107000"/>
              </a:lnSpc>
              <a:spcBef>
                <a:spcPts val="0"/>
              </a:spcBef>
              <a:spcAft>
                <a:spcPts val="0"/>
              </a:spcAft>
            </a:pPr>
            <a:r>
              <a:rPr lang="es-E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s-ES" sz="1800">
                <a:effectLst/>
                <a:latin typeface="Calibri" panose="020F0502020204030204" pitchFamily="34" charset="0"/>
                <a:ea typeface="Calibri" panose="020F0502020204030204" pitchFamily="34" charset="0"/>
                <a:cs typeface="Times New Roman" panose="02020603050405020304" pitchFamily="18" charset="0"/>
              </a:rPr>
              <a:t>[clic] Para ayudar a enfocarse en el crecimiento: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Seguimos construyendo el programa de RSE.</a:t>
            </a:r>
          </a:p>
          <a:p>
            <a:pPr marL="457200" marR="0">
              <a:lnSpc>
                <a:spcPct val="107000"/>
              </a:lnSpc>
              <a:spcBef>
                <a:spcPts val="0"/>
              </a:spcBef>
              <a:spcAft>
                <a:spcPts val="0"/>
              </a:spcAft>
            </a:pPr>
            <a:r>
              <a:rPr lang="es-ES" sz="1800">
                <a:effectLst/>
                <a:latin typeface="Calibri" panose="020F0502020204030204" pitchFamily="34" charset="0"/>
                <a:ea typeface="Calibri" panose="020F0502020204030204" pitchFamily="34" charset="0"/>
                <a:cs typeface="Times New Roman" panose="02020603050405020304" pitchFamily="18" charset="0"/>
              </a:rPr>
              <a:t>- Estamos ejecutando estrategias de recaudación de fondos para las AEI I, AEII e India.</a:t>
            </a:r>
          </a:p>
          <a:p>
            <a:pPr marL="457200" marR="0">
              <a:lnSpc>
                <a:spcPct val="107000"/>
              </a:lnSpc>
              <a:spcBef>
                <a:spcPts val="0"/>
              </a:spcBef>
              <a:spcAft>
                <a:spcPts val="0"/>
              </a:spcAft>
            </a:pPr>
            <a:r>
              <a:rPr lang="es-ES" sz="1800">
                <a:effectLst/>
                <a:latin typeface="Calibri" panose="020F0502020204030204" pitchFamily="34" charset="0"/>
                <a:ea typeface="Calibri" panose="020F0502020204030204" pitchFamily="34" charset="0"/>
                <a:cs typeface="Times New Roman" panose="02020603050405020304" pitchFamily="18" charset="0"/>
              </a:rPr>
              <a:t>- Ampliamos el voluntariado de los empleados entre nuestros colaboradores.</a:t>
            </a:r>
          </a:p>
          <a:p>
            <a:pPr marL="457200" marR="0">
              <a:lnSpc>
                <a:spcPct val="107000"/>
              </a:lnSpc>
              <a:spcBef>
                <a:spcPts val="0"/>
              </a:spcBef>
              <a:spcAft>
                <a:spcPts val="0"/>
              </a:spcAft>
            </a:pPr>
            <a:r>
              <a:rPr lang="es-ES" sz="1800">
                <a:effectLst/>
                <a:latin typeface="Calibri" panose="020F0502020204030204" pitchFamily="34" charset="0"/>
                <a:ea typeface="Calibri" panose="020F0502020204030204" pitchFamily="34" charset="0"/>
                <a:cs typeface="Times New Roman" panose="02020603050405020304" pitchFamily="18" charset="0"/>
              </a:rPr>
              <a:t>- Lanzamos un «grupo de reflexión de expertos en RSE» para explorar nuevas oportunidades.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Para ayudar a involucrar a los voluntarios de nuevas maneras, estamos poniendo a prueba proyectos para voluntarios «ocasionales» y desarrollando recursos para ayudar a los clubes a apoyar a voluntarios «ocasionales».</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También estamos refinando el proceso de evaluación para los nuevos colaboradores para maximizar los recursos y rendimientos.</a:t>
            </a:r>
          </a:p>
          <a:p>
            <a:pPr marL="0" marR="0">
              <a:lnSpc>
                <a:spcPct val="107000"/>
              </a:lnSpc>
              <a:spcBef>
                <a:spcPts val="0"/>
              </a:spcBef>
              <a:spcAft>
                <a:spcPts val="0"/>
              </a:spcAft>
            </a:pPr>
            <a:r>
              <a:rPr lang="es-E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s-ES" sz="1800">
                <a:effectLst/>
                <a:latin typeface="Calibri" panose="020F0502020204030204" pitchFamily="34" charset="0"/>
                <a:ea typeface="Calibri" panose="020F0502020204030204" pitchFamily="34" charset="0"/>
                <a:cs typeface="Times New Roman" panose="02020603050405020304" pitchFamily="18" charset="0"/>
              </a:rPr>
              <a:t>[clic] Para ayudar a alinear nuestros objetivos, gobernanza y apoyo, nos estamos enfocando en: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Nuestra próxima reunión virtual de la junta directiva de LCI y el consejo de síndicos de LCIF en 2023.</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Implementar cambios en el Manual de Normas de la Junta para formalizar el enfoque para los candidatos a tercer vicepresidente.</a:t>
            </a:r>
          </a:p>
          <a:p>
            <a:endParaRPr kumimoji="0" lang="en-US" b="0" i="0" u="none" strike="noStrike" kern="1200" cap="none" spc="0" normalizeH="0" baseline="0" noProof="0" dirty="0">
              <a:ln>
                <a:noFill/>
              </a:ln>
              <a:effectLst/>
              <a:uLnTx/>
              <a:uFillTx/>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1962226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Para ayudar a que este plan sea un éxito, hay cosas que todos podemos hacer y así ayudar a alcanzar las metas.</a:t>
            </a:r>
          </a:p>
          <a:p>
            <a:pPr marL="0" marR="0" lvl="0" indent="0">
              <a:lnSpc>
                <a:spcPct val="107000"/>
              </a:lnSpc>
              <a:spcBef>
                <a:spcPts val="0"/>
              </a:spcBef>
              <a:spcAft>
                <a:spcPts val="0"/>
              </a:spcAft>
              <a:buFont typeface="Arial" panose="020B0604020202020204" pitchFamily="34" charset="0"/>
              <a:buNone/>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Comparta información sobre el plan en sus clubes y distritos.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Responda a las encuestas de nuestro equipo internacional para ayudar a dar forma al futuro del plan.</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Trabajemos todos para mantener a los socios comprometidos, sirviendo y felices.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Apoyemos a nuestra fundación personalmente y como club. Y asegúrese de explorar las oportunidades de subvenciones y compartir las historias de su fundación. </a:t>
            </a:r>
          </a:p>
          <a:p>
            <a:pPr marL="0" marR="0" lvl="0" indent="0">
              <a:lnSpc>
                <a:spcPct val="107000"/>
              </a:lnSpc>
              <a:spcBef>
                <a:spcPts val="0"/>
              </a:spcBef>
              <a:spcAft>
                <a:spcPts val="800"/>
              </a:spcAft>
              <a:buFont typeface="Arial" panose="020B0604020202020204" pitchFamily="34" charset="0"/>
              <a:buNone/>
              <a:tabLst>
                <a:tab pos="457200" algn="l"/>
              </a:tabLst>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17</a:t>
            </a:fld>
            <a:endParaRPr lang="en-US"/>
          </a:p>
        </p:txBody>
      </p:sp>
    </p:spTree>
    <p:extLst>
      <p:ext uri="{BB962C8B-B14F-4D97-AF65-F5344CB8AC3E}">
        <p14:creationId xmlns:p14="http://schemas.microsoft.com/office/powerpoint/2010/main" val="2193398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dirty="0">
                <a:effectLst/>
                <a:latin typeface="Calibri" panose="020F0502020204030204" pitchFamily="34" charset="0"/>
                <a:ea typeface="Calibri" panose="020F0502020204030204" pitchFamily="34" charset="0"/>
                <a:cs typeface="Times New Roman" panose="02020603050405020304" pitchFamily="18" charset="0"/>
              </a:rPr>
              <a:t>También me gustaría compartir una breve descripción general del Plan Estratégico de Clubes Leo.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dirty="0">
                <a:effectLst/>
                <a:latin typeface="Calibri" panose="020F0502020204030204" pitchFamily="34" charset="0"/>
                <a:ea typeface="Calibri" panose="020F0502020204030204" pitchFamily="34" charset="0"/>
                <a:cs typeface="Times New Roman" panose="02020603050405020304" pitchFamily="18" charset="0"/>
              </a:rPr>
              <a:t>Los Leos son una parte fundamental del servicio. Y el futuro del servicio.</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dirty="0">
                <a:effectLst/>
                <a:latin typeface="Calibri" panose="020F0502020204030204" pitchFamily="34" charset="0"/>
                <a:ea typeface="Calibri" panose="020F0502020204030204" pitchFamily="34" charset="0"/>
                <a:cs typeface="Times New Roman" panose="02020603050405020304" pitchFamily="18" charset="0"/>
              </a:rPr>
              <a:t>Al igual que los Leones, los Leos necesitan una hoja de ruta para su futuro a fin de mantenerse encaminados hacia el crecimiento y el éxito.</a:t>
            </a:r>
          </a:p>
        </p:txBody>
      </p:sp>
      <p:sp>
        <p:nvSpPr>
          <p:cNvPr id="4" name="Slide Number Placeholder 3"/>
          <p:cNvSpPr>
            <a:spLocks noGrp="1"/>
          </p:cNvSpPr>
          <p:nvPr>
            <p:ph type="sldNum" sz="quarter" idx="5"/>
          </p:nvPr>
        </p:nvSpPr>
        <p:spPr/>
        <p:txBody>
          <a:bodyPr/>
          <a:lstStyle/>
          <a:p>
            <a:fld id="{2969122F-4C0D-4DB5-9DAD-9B5174DF74F1}" type="slidenum">
              <a:rPr lang="en-US" smtClean="0"/>
              <a:t>18</a:t>
            </a:fld>
            <a:endParaRPr lang="en-US"/>
          </a:p>
        </p:txBody>
      </p:sp>
    </p:spTree>
    <p:extLst>
      <p:ext uri="{BB962C8B-B14F-4D97-AF65-F5344CB8AC3E}">
        <p14:creationId xmlns:p14="http://schemas.microsoft.com/office/powerpoint/2010/main" val="1532781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Para el programa Leo, estamos enfocados en el crecimiento.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Nuestra meta es lograr contar con 200 000 Leos registrados  y 13 000 Leos-Leones registrados.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Comenzamos el plan Leo con aproximadamente 157 500 Leos registrados y 4700 Leos-Leones registrados, por lo que el logro de esta meta reflejará un crecimiento emocionante en ambas áreas.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19</a:t>
            </a:fld>
            <a:endParaRPr lang="en-US"/>
          </a:p>
        </p:txBody>
      </p:sp>
    </p:spTree>
    <p:extLst>
      <p:ext uri="{BB962C8B-B14F-4D97-AF65-F5344CB8AC3E}">
        <p14:creationId xmlns:p14="http://schemas.microsoft.com/office/powerpoint/2010/main" val="4015102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4354529"/>
            <a:ext cx="5852160" cy="4042171"/>
          </a:xfrm>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Antes de hablar de esto, vamos a hablar del porqué esto es tan importante.</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Hace más de 100 años, los Leones comenzaron con un puñado de socios y unos cuantos clubes. Cada año se fueron uniendo más y más socios. Y continuamos creciendo porque las personas acogieron el poder del servicio y entendieron que se puede lograr mucho más juntos.</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Hoy en día, hay más de 1,4 millones las socios en más de 48 000 clubes de en todo el mundo. Somos la organización de servicio más grande del mundo. ¡Y tantas comunidades y tantas personas dependen de nuestro servicio!</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Necesitamos un plan para poder seguir siendo la organización que el mundo necesita que seamos.</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Hablemos de los pasos que estamos tomando para asegurarnos de estar posicionados para el éxito en todos los niveles del Leonismo.</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0"/>
          </p:nvPr>
        </p:nvSpPr>
        <p:spPr>
          <a:xfrm>
            <a:off x="3657600" y="8701088"/>
            <a:ext cx="3169920" cy="48172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Image Placeholder 5"/>
          <p:cNvSpPr>
            <a:spLocks noGrp="1" noRot="1" noChangeAspect="1"/>
          </p:cNvSpPr>
          <p:nvPr>
            <p:ph type="sldImg"/>
          </p:nvPr>
        </p:nvSpPr>
        <p:spPr>
          <a:xfrm>
            <a:off x="777875" y="809625"/>
            <a:ext cx="5759450" cy="3240088"/>
          </a:xfrm>
        </p:spPr>
      </p:sp>
    </p:spTree>
    <p:extLst>
      <p:ext uri="{BB962C8B-B14F-4D97-AF65-F5344CB8AC3E}">
        <p14:creationId xmlns:p14="http://schemas.microsoft.com/office/powerpoint/2010/main" val="1014565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s-ES" sz="1100">
                <a:effectLst/>
                <a:latin typeface="Calibri" panose="020F0502020204030204" pitchFamily="34" charset="0"/>
                <a:ea typeface="Calibri" panose="020F0502020204030204" pitchFamily="34" charset="0"/>
                <a:cs typeface="Times New Roman" panose="02020603050405020304" pitchFamily="18" charset="0"/>
              </a:rPr>
              <a:t>Desarrollamos 4 objetivos para apoyar nuestra meta: </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s-ES" sz="1100" b="1">
                <a:effectLst/>
                <a:latin typeface="Calibri" panose="020F0502020204030204" pitchFamily="34" charset="0"/>
                <a:ea typeface="Calibri" panose="020F0502020204030204" pitchFamily="34" charset="0"/>
                <a:cs typeface="Times New Roman" panose="02020603050405020304" pitchFamily="18" charset="0"/>
              </a:rPr>
              <a:t>Reclutamiento</a:t>
            </a:r>
            <a:r>
              <a:rPr lang="es-ES" sz="1100">
                <a:effectLst/>
                <a:latin typeface="Calibri" panose="020F0502020204030204" pitchFamily="34" charset="0"/>
                <a:ea typeface="Calibri" panose="020F0502020204030204" pitchFamily="34" charset="0"/>
                <a:cs typeface="Times New Roman" panose="02020603050405020304" pitchFamily="18" charset="0"/>
              </a:rPr>
              <a:t>: Equiparemos a los socios con herramientas de reclutamiento y mejoraremos la estructura de la afiliación.</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s-ES" sz="1100" b="1">
                <a:effectLst/>
                <a:latin typeface="Calibri" panose="020F0502020204030204" pitchFamily="34" charset="0"/>
                <a:ea typeface="Calibri" panose="020F0502020204030204" pitchFamily="34" charset="0"/>
                <a:cs typeface="Times New Roman" panose="02020603050405020304" pitchFamily="18" charset="0"/>
              </a:rPr>
              <a:t>Experiencia del socio:</a:t>
            </a:r>
            <a:r>
              <a:rPr lang="es-ES" sz="1100">
                <a:effectLst/>
                <a:latin typeface="Calibri" panose="020F0502020204030204" pitchFamily="34" charset="0"/>
                <a:ea typeface="Calibri" panose="020F0502020204030204" pitchFamily="34" charset="0"/>
                <a:cs typeface="Times New Roman" panose="02020603050405020304" pitchFamily="18" charset="0"/>
              </a:rPr>
              <a:t> Aumentaremos el valor de la afiliación Leo ampliando las oportunidades de desarrollo de habilidades y capacitación.</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s-ES" sz="1100" b="1">
                <a:effectLst/>
                <a:latin typeface="Calibri" panose="020F0502020204030204" pitchFamily="34" charset="0"/>
                <a:ea typeface="Calibri" panose="020F0502020204030204" pitchFamily="34" charset="0"/>
                <a:cs typeface="Times New Roman" panose="02020603050405020304" pitchFamily="18" charset="0"/>
              </a:rPr>
              <a:t>Transición a Leones:</a:t>
            </a:r>
            <a:r>
              <a:rPr lang="es-ES" sz="1100">
                <a:effectLst/>
                <a:latin typeface="Calibri" panose="020F0502020204030204" pitchFamily="34" charset="0"/>
                <a:ea typeface="Calibri" panose="020F0502020204030204" pitchFamily="34" charset="0"/>
                <a:cs typeface="Times New Roman" panose="02020603050405020304" pitchFamily="18" charset="0"/>
              </a:rPr>
              <a:t> Proporcionaremos a los Leos experiencias positivas y un camino claro hacia la afiliación ofreciendo recursos para apoyar la transición a convertirse en Leones. </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s-ES" sz="1100" b="1">
                <a:effectLst/>
                <a:latin typeface="Calibri" panose="020F0502020204030204" pitchFamily="34" charset="0"/>
                <a:ea typeface="Calibri" panose="020F0502020204030204" pitchFamily="34" charset="0"/>
                <a:cs typeface="Times New Roman" panose="02020603050405020304" pitchFamily="18" charset="0"/>
              </a:rPr>
              <a:t>Conectarse con LCIF:</a:t>
            </a:r>
            <a:r>
              <a:rPr lang="es-ES" sz="1100">
                <a:effectLst/>
                <a:latin typeface="Calibri" panose="020F0502020204030204" pitchFamily="34" charset="0"/>
                <a:ea typeface="Calibri" panose="020F0502020204030204" pitchFamily="34" charset="0"/>
                <a:cs typeface="Times New Roman" panose="02020603050405020304" pitchFamily="18" charset="0"/>
              </a:rPr>
              <a:t> Reforzaremos la conexión entre los Leos y nuestra Fundación.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20</a:t>
            </a:fld>
            <a:endParaRPr lang="en-US"/>
          </a:p>
        </p:txBody>
      </p:sp>
    </p:spTree>
    <p:extLst>
      <p:ext uri="{BB962C8B-B14F-4D97-AF65-F5344CB8AC3E}">
        <p14:creationId xmlns:p14="http://schemas.microsoft.com/office/powerpoint/2010/main" val="646778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Hay muchas maneras excelentes en las que puede participar en actividades con los Leos.</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Así que considere iniciar un club Leo, planificar proyectos junto con ellos e invitar a los Leos a unirse a su club.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Puede encontrar más información y recursos en nuestra página web Leos.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21</a:t>
            </a:fld>
            <a:endParaRPr lang="en-US"/>
          </a:p>
        </p:txBody>
      </p:sp>
    </p:spTree>
    <p:extLst>
      <p:ext uri="{BB962C8B-B14F-4D97-AF65-F5344CB8AC3E}">
        <p14:creationId xmlns:p14="http://schemas.microsoft.com/office/powerpoint/2010/main" val="1794241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60375" y="4114799"/>
            <a:ext cx="6396038" cy="5095027"/>
          </a:xfrm>
        </p:spPr>
        <p:txBody>
          <a:bodyPr/>
          <a:lstStyle/>
          <a:p>
            <a:pPr marL="0" marR="0">
              <a:lnSpc>
                <a:spcPct val="107000"/>
              </a:lnSpc>
              <a:spcBef>
                <a:spcPts val="0"/>
              </a:spcBef>
              <a:spcAft>
                <a:spcPts val="0"/>
              </a:spcAft>
            </a:pPr>
            <a:r>
              <a:rPr lang="es-ES" sz="1800">
                <a:effectLst/>
                <a:latin typeface="Calibri" panose="020F0502020204030204" pitchFamily="34" charset="0"/>
                <a:ea typeface="Calibri" panose="020F0502020204030204" pitchFamily="34" charset="0"/>
                <a:cs typeface="Times New Roman" panose="02020603050405020304" pitchFamily="18" charset="0"/>
              </a:rPr>
              <a:t>En ambos planes, estamos trabajando para lograr cosas clave que beneficiarán a nuestros socios, nuestros clubes y nuestras comunidades.</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ES" sz="1800">
                <a:effectLst/>
                <a:latin typeface="Calibri" panose="020F0502020204030204" pitchFamily="34" charset="0"/>
                <a:ea typeface="Calibri" panose="020F0502020204030204" pitchFamily="34" charset="0"/>
                <a:cs typeface="Times New Roman" panose="02020603050405020304" pitchFamily="18" charset="0"/>
              </a:rPr>
              <a:t>Queremos que todos tengan una gran experiencia como socios.</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ES" sz="1800">
                <a:effectLst/>
                <a:latin typeface="Calibri" panose="020F0502020204030204" pitchFamily="34" charset="0"/>
                <a:ea typeface="Calibri" panose="020F0502020204030204" pitchFamily="34" charset="0"/>
                <a:cs typeface="Times New Roman" panose="02020603050405020304" pitchFamily="18" charset="0"/>
              </a:rPr>
              <a:t>Queremos crecer para poder aumentar el impacto de nuestro servicio y hacer aún más el bien.</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ES" sz="1800">
                <a:effectLst/>
                <a:latin typeface="Calibri" panose="020F0502020204030204" pitchFamily="34" charset="0"/>
                <a:ea typeface="Calibri" panose="020F0502020204030204" pitchFamily="34" charset="0"/>
                <a:cs typeface="Times New Roman" panose="02020603050405020304" pitchFamily="18" charset="0"/>
              </a:rPr>
              <a:t>Queremos que los socios aprovechen los grandes recursos y oportunidades que ofrece Lions International.</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ES" sz="1800">
                <a:effectLst/>
                <a:latin typeface="Calibri" panose="020F0502020204030204" pitchFamily="34" charset="0"/>
                <a:ea typeface="Calibri" panose="020F0502020204030204" pitchFamily="34" charset="0"/>
                <a:cs typeface="Times New Roman" panose="02020603050405020304" pitchFamily="18" charset="0"/>
              </a:rPr>
              <a:t>Y queremos encontrar nuevas formas de involucrar a más personas en nuestro servicio.</a:t>
            </a:r>
          </a:p>
          <a:p>
            <a:endParaRPr lang="en-US" b="0" dirty="0"/>
          </a:p>
        </p:txBody>
      </p:sp>
      <p:sp>
        <p:nvSpPr>
          <p:cNvPr id="4" name="Slide Number Placeholder 3"/>
          <p:cNvSpPr>
            <a:spLocks noGrp="1"/>
          </p:cNvSpPr>
          <p:nvPr>
            <p:ph type="sldNum" sz="quarter" idx="5"/>
          </p:nvPr>
        </p:nvSpPr>
        <p:spPr/>
        <p:txBody>
          <a:bodyPr/>
          <a:lstStyle/>
          <a:p>
            <a:fld id="{2969122F-4C0D-4DB5-9DAD-9B5174DF74F1}" type="slidenum">
              <a:rPr lang="en-US" smtClean="0"/>
              <a:pPr/>
              <a:t>22</a:t>
            </a:fld>
            <a:endParaRPr lang="en-US"/>
          </a:p>
        </p:txBody>
      </p:sp>
      <p:sp>
        <p:nvSpPr>
          <p:cNvPr id="7" name="Slide Image Placeholder 6">
            <a:extLst>
              <a:ext uri="{FF2B5EF4-FFF2-40B4-BE49-F238E27FC236}">
                <a16:creationId xmlns:a16="http://schemas.microsoft.com/office/drawing/2014/main" id="{EF688773-0C5F-460B-86BA-E4C1236A4255}"/>
              </a:ext>
            </a:extLst>
          </p:cNvPr>
          <p:cNvSpPr>
            <a:spLocks noGrp="1" noRot="1" noChangeAspect="1"/>
          </p:cNvSpPr>
          <p:nvPr>
            <p:ph type="sldImg"/>
          </p:nvPr>
        </p:nvSpPr>
        <p:spPr/>
      </p:sp>
    </p:spTree>
    <p:extLst>
      <p:ext uri="{BB962C8B-B14F-4D97-AF65-F5344CB8AC3E}">
        <p14:creationId xmlns:p14="http://schemas.microsoft.com/office/powerpoint/2010/main" val="747082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Puede visitar la página web del plan estratégico para obtener más información o para descargar esta presentación y los puntos de discusión.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También puede enviar preguntas a nuestro buzón de correo del plan estratégico. </a:t>
            </a:r>
          </a:p>
          <a:p>
            <a:pPr marL="0" marR="0" lvl="0" indent="0">
              <a:lnSpc>
                <a:spcPct val="107000"/>
              </a:lnSpc>
              <a:spcBef>
                <a:spcPts val="0"/>
              </a:spcBef>
              <a:spcAft>
                <a:spcPts val="800"/>
              </a:spcAft>
              <a:buFont typeface="Arial" panose="020B0604020202020204" pitchFamily="34" charset="0"/>
              <a:buNone/>
              <a:tabLst>
                <a:tab pos="457200" algn="l"/>
              </a:tabLst>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23</a:t>
            </a:fld>
            <a:endParaRPr lang="en-US"/>
          </a:p>
        </p:txBody>
      </p:sp>
    </p:spTree>
    <p:extLst>
      <p:ext uri="{BB962C8B-B14F-4D97-AF65-F5344CB8AC3E}">
        <p14:creationId xmlns:p14="http://schemas.microsoft.com/office/powerpoint/2010/main" val="1121010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8163" y="757238"/>
            <a:ext cx="5997575" cy="3373437"/>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dirty="0">
                <a:effectLst/>
                <a:latin typeface="Calibri" panose="020F0502020204030204" pitchFamily="34" charset="0"/>
                <a:ea typeface="Calibri" panose="020F0502020204030204" pitchFamily="34" charset="0"/>
                <a:cs typeface="Times New Roman" panose="02020603050405020304" pitchFamily="18" charset="0"/>
              </a:rPr>
              <a:t>La razón por la que nos enfocamos en el futuro es simple: el mundo necesita a los Leones.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dirty="0">
                <a:effectLst/>
                <a:latin typeface="Calibri" panose="020F0502020204030204" pitchFamily="34" charset="0"/>
                <a:ea typeface="Calibri" panose="020F0502020204030204" pitchFamily="34" charset="0"/>
                <a:cs typeface="Times New Roman" panose="02020603050405020304" pitchFamily="18" charset="0"/>
              </a:rPr>
              <a:t>Tener una estrategia global y un plan para el futuro es la única manera de garantizar que siempre estaremos preparados para servir mejor a nuestras comunidades y al mundo.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523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s-ES" sz="1300"/>
              <a:t>Gracias por escucharme e informarse más sobre nuestro plan estratégico y nuestra visión para el futuro.</a:t>
            </a:r>
          </a:p>
          <a:p>
            <a:pPr marL="181240" indent="-181240">
              <a:buFont typeface="Arial" panose="020B0604020202020204" pitchFamily="34" charset="0"/>
              <a:buChar char="•"/>
            </a:pPr>
            <a:endParaRPr lang="en-US" sz="1300" dirty="0"/>
          </a:p>
          <a:p>
            <a:pPr marL="181240" indent="-181240">
              <a:buFont typeface="Arial" panose="020B0604020202020204" pitchFamily="34" charset="0"/>
              <a:buChar char="•"/>
            </a:pPr>
            <a:r>
              <a:rPr lang="es-ES" sz="1200"/>
              <a:t>¡Gracias!</a:t>
            </a:r>
          </a:p>
          <a:p>
            <a:pPr marL="181240" indent="-181240">
              <a:buFont typeface="Arial" panose="020B0604020202020204" pitchFamily="34" charset="0"/>
              <a:buChar char="•"/>
            </a:pPr>
            <a:endParaRPr lang="en-US" sz="1300" dirty="0"/>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C4AFA-0550-4425-823D-C3155B6A49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113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06438"/>
            <a:ext cx="5759450" cy="3240087"/>
          </a:xfrm>
        </p:spPr>
      </p:sp>
      <p:sp>
        <p:nvSpPr>
          <p:cNvPr id="3" name="Notes Placeholder 2"/>
          <p:cNvSpPr>
            <a:spLocks noGrp="1"/>
          </p:cNvSpPr>
          <p:nvPr>
            <p:ph type="body" idx="1"/>
          </p:nvPr>
        </p:nvSpPr>
        <p:spPr>
          <a:xfrm>
            <a:off x="731520" y="3965714"/>
            <a:ext cx="5852160" cy="5364149"/>
          </a:xfrm>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En 2015, lanzamos LCI Adelante. Este plan estratégico se presentó justo antes de nuestro 100º</a:t>
            </a:r>
            <a:r>
              <a:rPr lang="es-ES" sz="1800" baseline="30000">
                <a:effectLst/>
                <a:latin typeface="Calibri" panose="020F0502020204030204" pitchFamily="34" charset="0"/>
                <a:ea typeface="Calibri" panose="020F0502020204030204" pitchFamily="34" charset="0"/>
                <a:cs typeface="Times New Roman" panose="02020603050405020304" pitchFamily="18" charset="0"/>
              </a:rPr>
              <a:t>l</a:t>
            </a:r>
            <a:r>
              <a:rPr lang="es-ES" sz="1800">
                <a:effectLst/>
                <a:latin typeface="Calibri" panose="020F0502020204030204" pitchFamily="34" charset="0"/>
                <a:ea typeface="Calibri" panose="020F0502020204030204" pitchFamily="34" charset="0"/>
                <a:cs typeface="Times New Roman" panose="02020603050405020304" pitchFamily="18" charset="0"/>
              </a:rPr>
              <a:t> aniversario en 2017 para ayudar a garantizar que estuviéramos listos para nuestro segundo siglo de servicio.</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LCI Adelante se centró en 4 áreas clave de los Leones.</a:t>
            </a:r>
          </a:p>
          <a:p>
            <a:pPr marL="457200" marR="0">
              <a:lnSpc>
                <a:spcPct val="107000"/>
              </a:lnSpc>
              <a:spcBef>
                <a:spcPts val="0"/>
              </a:spcBef>
              <a:spcAft>
                <a:spcPts val="0"/>
              </a:spcAft>
            </a:pPr>
            <a:r>
              <a:rPr lang="es-ES" sz="1800">
                <a:effectLst/>
                <a:latin typeface="Calibri" panose="020F0502020204030204" pitchFamily="34" charset="0"/>
                <a:ea typeface="Calibri" panose="020F0502020204030204" pitchFamily="34" charset="0"/>
                <a:cs typeface="Times New Roman" panose="02020603050405020304" pitchFamily="18" charset="0"/>
              </a:rPr>
              <a:t>- Fortalecer nuestra afiliación</a:t>
            </a:r>
          </a:p>
          <a:p>
            <a:pPr marL="457200" marR="0">
              <a:lnSpc>
                <a:spcPct val="107000"/>
              </a:lnSpc>
              <a:spcBef>
                <a:spcPts val="0"/>
              </a:spcBef>
              <a:spcAft>
                <a:spcPts val="0"/>
              </a:spcAft>
            </a:pPr>
            <a:r>
              <a:rPr lang="es-ES" sz="1800">
                <a:effectLst/>
                <a:latin typeface="Calibri" panose="020F0502020204030204" pitchFamily="34" charset="0"/>
                <a:ea typeface="Calibri" panose="020F0502020204030204" pitchFamily="34" charset="0"/>
                <a:cs typeface="Times New Roman" panose="02020603050405020304" pitchFamily="18" charset="0"/>
              </a:rPr>
              <a:t>- Maximizar el impacto de nuestro servicio</a:t>
            </a:r>
          </a:p>
          <a:p>
            <a:pPr marL="457200" marR="0">
              <a:lnSpc>
                <a:spcPct val="107000"/>
              </a:lnSpc>
              <a:spcBef>
                <a:spcPts val="0"/>
              </a:spcBef>
              <a:spcAft>
                <a:spcPts val="0"/>
              </a:spcAft>
            </a:pPr>
            <a:r>
              <a:rPr lang="es-ES" sz="1800">
                <a:effectLst/>
                <a:latin typeface="Calibri" panose="020F0502020204030204" pitchFamily="34" charset="0"/>
                <a:ea typeface="Calibri" panose="020F0502020204030204" pitchFamily="34" charset="0"/>
                <a:cs typeface="Times New Roman" panose="02020603050405020304" pitchFamily="18" charset="0"/>
              </a:rPr>
              <a:t>- Mejorar nuestra visibilidad local y global</a:t>
            </a:r>
          </a:p>
          <a:p>
            <a:pPr marL="457200" marR="0">
              <a:lnSpc>
                <a:spcPct val="107000"/>
              </a:lnSpc>
              <a:spcBef>
                <a:spcPts val="0"/>
              </a:spcBef>
              <a:spcAft>
                <a:spcPts val="0"/>
              </a:spcAft>
            </a:pPr>
            <a:r>
              <a:rPr lang="es-ES" sz="1800">
                <a:effectLst/>
                <a:latin typeface="Calibri" panose="020F0502020204030204" pitchFamily="34" charset="0"/>
                <a:ea typeface="Calibri" panose="020F0502020204030204" pitchFamily="34" charset="0"/>
                <a:cs typeface="Times New Roman" panose="02020603050405020304" pitchFamily="18" charset="0"/>
              </a:rPr>
              <a:t>- Buscar la excelencia a nivel de club, de distrito y de la organización</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Fijamos una meta para LCI Adelante que consistía en servir a 200 millones de personas al año, triplicando nuestro impacto de servicio anual. Y la alcanzamos. ¡El año pasado, los Leones sirvieron a más de 480 millones de personas!</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Y logramos mucho más que simplemente la meta de LCI Adelante.  </a:t>
            </a:r>
          </a:p>
          <a:p>
            <a:pPr marL="285750" indent="-285750">
              <a:buFont typeface="Arial" panose="020B0604020202020204" pitchFamily="34" charset="0"/>
              <a:buChar char="•"/>
            </a:pPr>
            <a:endParaRPr lang="en-US" sz="1300" dirty="0"/>
          </a:p>
        </p:txBody>
      </p:sp>
    </p:spTree>
    <p:extLst>
      <p:ext uri="{BB962C8B-B14F-4D97-AF65-F5344CB8AC3E}">
        <p14:creationId xmlns:p14="http://schemas.microsoft.com/office/powerpoint/2010/main" val="1839041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4336553"/>
            <a:ext cx="5852160" cy="4042171"/>
          </a:xfrm>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A través de LCI Adelante, desarrollamos nuestras causas globales.</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Ampliamos nuestros esfuerzos de marketing y lanzamos la campaña publicitaria La Bondad Importa.</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Lanzamos el Equipo de Acción Global para apoyar nuestro liderato, el aumento de socios y el servicio.</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Comenzamos a fundar clubes especializados y pusimos el aprendizaje en línea a disposición de Leones y Leos.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Nos enfocamos en mejorar aún más la experiencia de los socios e introdujimos nuevas herramientas y productos digitales.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Lanzamos la Campaña 100 de LCIF y juntos superamos la meta de 300 millones de dólares, recaudando más de 324 millones de USD gracias a usted y a los Leones de todo el mundo.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Este increíble progreso sirvió de base para el Plan Estratégico de Lions International. </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a:xfrm>
            <a:off x="3657600" y="8691086"/>
            <a:ext cx="3169920" cy="48172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
        <p:nvSpPr>
          <p:cNvPr id="5" name="Slide Image Placeholder 4"/>
          <p:cNvSpPr>
            <a:spLocks noGrp="1" noRot="1" noChangeAspect="1"/>
          </p:cNvSpPr>
          <p:nvPr>
            <p:ph type="sldImg"/>
          </p:nvPr>
        </p:nvSpPr>
        <p:spPr>
          <a:xfrm>
            <a:off x="777875" y="809625"/>
            <a:ext cx="5759450" cy="3240088"/>
          </a:xfrm>
        </p:spPr>
      </p:sp>
    </p:spTree>
    <p:extLst>
      <p:ext uri="{BB962C8B-B14F-4D97-AF65-F5344CB8AC3E}">
        <p14:creationId xmlns:p14="http://schemas.microsoft.com/office/powerpoint/2010/main" val="565010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El plan estratégico nos mantiene enfocados en el futuro para que podamos seguir creciendo y prosperando.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Esto incluye tanto a la Asociación Internacional de Clubes de Leones como a la Fundación Lions Clubs International (LCIF), somos un todo. Esto incluye a todos los Leones y clubes.</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Todos estamos unidos en nuestra misión global de servicio.</a:t>
            </a:r>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C4AFA-0550-4425-823D-C3155B6A49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615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norm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endParaRP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Es un objetivo ambicioso. Pero contamos con los mejores voluntarios del mundo y tenemos un plan para ayudar a lograrlo.</a:t>
            </a:r>
          </a:p>
          <a:p>
            <a:pPr marL="285750" indent="-285750">
              <a:buFont typeface="Arial" panose="020B0604020202020204" pitchFamily="34" charset="0"/>
              <a:buChar char="•"/>
            </a:pPr>
            <a:endParaRPr lang="en-US" sz="13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4253730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El Plan Estratégico de Lions International se implementará con el tiempo.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El primer año se centró en desarrollar el plan y avanzar en algunas estrategias iniciales clave.</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Ahora estamos en el segundo año y continuamos avanzando y ejecutando el plan.</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En un momento, hablaremos sobre algunos de los logros del primer año y en lo que nos estamos enfocando este año.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ES" sz="1800">
                <a:effectLst/>
                <a:latin typeface="Calibri" panose="020F0502020204030204" pitchFamily="34" charset="0"/>
                <a:ea typeface="Calibri" panose="020F0502020204030204" pitchFamily="34" charset="0"/>
                <a:cs typeface="Times New Roman" panose="02020603050405020304" pitchFamily="18" charset="0"/>
              </a:rPr>
              <a:t>Pero primero, hablemos de la estrategia global y del enfoque.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7</a:t>
            </a:fld>
            <a:endParaRPr lang="en-US"/>
          </a:p>
        </p:txBody>
      </p:sp>
    </p:spTree>
    <p:extLst>
      <p:ext uri="{BB962C8B-B14F-4D97-AF65-F5344CB8AC3E}">
        <p14:creationId xmlns:p14="http://schemas.microsoft.com/office/powerpoint/2010/main" val="1115504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457200"/>
            <a:ext cx="6397625" cy="3598863"/>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0"/>
              </a:spcAft>
            </a:pPr>
            <a:r>
              <a:rPr lang="es-ES" sz="1800">
                <a:effectLst/>
                <a:latin typeface="Calibri" panose="020F0502020204030204" pitchFamily="34" charset="0"/>
                <a:ea typeface="Calibri" panose="020F0502020204030204" pitchFamily="34" charset="0"/>
                <a:cs typeface="Times New Roman" panose="02020603050405020304" pitchFamily="18" charset="0"/>
              </a:rPr>
              <a:t>Desarrollamos un plan estratégico con tres objetivos en mente. </a:t>
            </a:r>
          </a:p>
          <a:p>
            <a:pPr marL="0" marR="0">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s-ES" sz="1800" b="1">
                <a:effectLst/>
                <a:latin typeface="Calibri" panose="020F0502020204030204" pitchFamily="34" charset="0"/>
                <a:ea typeface="Calibri" panose="020F0502020204030204" pitchFamily="34" charset="0"/>
                <a:cs typeface="Times New Roman" panose="02020603050405020304" pitchFamily="18" charset="0"/>
              </a:rPr>
              <a:t>Fortalecimiento de la Asociación y la Fundación</a:t>
            </a:r>
          </a:p>
          <a:p>
            <a:pPr marL="0" marR="0" indent="0">
              <a:lnSpc>
                <a:spcPct val="107000"/>
              </a:lnSpc>
              <a:spcBef>
                <a:spcPts val="0"/>
              </a:spcBef>
              <a:spcAft>
                <a:spcPts val="0"/>
              </a:spcAft>
              <a:buNone/>
            </a:pPr>
            <a:r>
              <a:rPr lang="es-ES" sz="1800">
                <a:effectLst/>
                <a:latin typeface="Calibri" panose="020F0502020204030204" pitchFamily="34" charset="0"/>
                <a:ea typeface="Calibri" panose="020F0502020204030204" pitchFamily="34" charset="0"/>
                <a:cs typeface="Times New Roman" panose="02020603050405020304" pitchFamily="18" charset="0"/>
              </a:rPr>
              <a:t>Queremos aumentar nuestro impacto y brindar un apoyo aún mejor a los socios y clubes.</a:t>
            </a:r>
          </a:p>
          <a:p>
            <a:pPr marL="0" marR="0" indent="0">
              <a:lnSpc>
                <a:spcPct val="107000"/>
              </a:lnSpc>
              <a:spcBef>
                <a:spcPts val="0"/>
              </a:spcBef>
              <a:spcAft>
                <a:spcPts val="0"/>
              </a:spcAft>
              <a:buNone/>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s-ES" sz="1800" b="1">
                <a:effectLst/>
                <a:latin typeface="Calibri" panose="020F0502020204030204" pitchFamily="34" charset="0"/>
                <a:ea typeface="Calibri" panose="020F0502020204030204" pitchFamily="34" charset="0"/>
                <a:cs typeface="Times New Roman" panose="02020603050405020304" pitchFamily="18" charset="0"/>
              </a:rPr>
              <a:t>Crear nuevos modelos de crecimiento</a:t>
            </a:r>
          </a:p>
          <a:p>
            <a:pPr marL="0" marR="0" indent="0">
              <a:lnSpc>
                <a:spcPct val="107000"/>
              </a:lnSpc>
              <a:spcBef>
                <a:spcPts val="0"/>
              </a:spcBef>
              <a:spcAft>
                <a:spcPts val="0"/>
              </a:spcAft>
              <a:buNone/>
            </a:pPr>
            <a:r>
              <a:rPr lang="es-ES" sz="1800">
                <a:effectLst/>
                <a:latin typeface="Calibri" panose="020F0502020204030204" pitchFamily="34" charset="0"/>
                <a:ea typeface="Calibri" panose="020F0502020204030204" pitchFamily="34" charset="0"/>
                <a:cs typeface="Times New Roman" panose="02020603050405020304" pitchFamily="18" charset="0"/>
              </a:rPr>
              <a:t>El modelo de club siempre ha sido y será el corazón de nuestra organización. Pero podemos agregar más valor a esa tradición al crear oportunidades para las personas que están interesadas en nuevas formas de servir y desarrollando nuevas asociaciones. </a:t>
            </a:r>
          </a:p>
          <a:p>
            <a:pPr marL="0" marR="0" indent="0">
              <a:lnSpc>
                <a:spcPct val="107000"/>
              </a:lnSpc>
              <a:spcBef>
                <a:spcPts val="0"/>
              </a:spcBef>
              <a:spcAft>
                <a:spcPts val="0"/>
              </a:spcAft>
              <a:buNone/>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s-ES" sz="1800" b="1">
                <a:effectLst/>
                <a:latin typeface="Calibri" panose="020F0502020204030204" pitchFamily="34" charset="0"/>
                <a:ea typeface="Calibri" panose="020F0502020204030204" pitchFamily="34" charset="0"/>
                <a:cs typeface="Times New Roman" panose="02020603050405020304" pitchFamily="18" charset="0"/>
              </a:rPr>
              <a:t>Alinear las metas, la gobernanza y el apoyo de la organización</a:t>
            </a:r>
          </a:p>
          <a:p>
            <a:pPr marL="0" marR="0" indent="0">
              <a:lnSpc>
                <a:spcPct val="107000"/>
              </a:lnSpc>
              <a:spcBef>
                <a:spcPts val="0"/>
              </a:spcBef>
              <a:spcAft>
                <a:spcPts val="0"/>
              </a:spcAft>
              <a:buNone/>
            </a:pPr>
            <a:r>
              <a:rPr lang="es-ES" sz="1800">
                <a:effectLst/>
                <a:latin typeface="Calibri" panose="020F0502020204030204" pitchFamily="34" charset="0"/>
                <a:ea typeface="Calibri" panose="020F0502020204030204" pitchFamily="34" charset="0"/>
                <a:cs typeface="Times New Roman" panose="02020603050405020304" pitchFamily="18" charset="0"/>
              </a:rPr>
              <a:t>Con una mejor alineación, estructura y procesos, podemos respaldar mejor nuestras metas y objetivos.</a:t>
            </a:r>
          </a:p>
          <a:p>
            <a:endParaRPr lang="en-US" kern="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651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s-ES" dirty="0"/>
              <a:t>S</a:t>
            </a:r>
            <a:r>
              <a:rPr lang="es-ES" baseline="0" dirty="0"/>
              <a:t>e han desarrollado iniciativas específicas para lograr cada objetivo. </a:t>
            </a:r>
          </a:p>
          <a:p>
            <a:pPr marL="285750" indent="-285750">
              <a:buFont typeface="Arial" panose="020B0604020202020204" pitchFamily="34" charset="0"/>
              <a:buChar char="•"/>
            </a:pPr>
            <a:endParaRPr lang="en-US" baseline="0" dirty="0"/>
          </a:p>
          <a:p>
            <a:pPr marL="285750" indent="-285750">
              <a:buFont typeface="Arial" panose="020B0604020202020204" pitchFamily="34" charset="0"/>
              <a:buChar char="•"/>
            </a:pPr>
            <a:r>
              <a:rPr lang="es-ES" baseline="0" dirty="0"/>
              <a:t>El gráfico de nuestro plan estratégico ayuda a resaltar en lo que estamos enfocados en lograr. </a:t>
            </a:r>
          </a:p>
          <a:p>
            <a:endParaRPr lang="en-US" baseline="0" dirty="0"/>
          </a:p>
          <a:p>
            <a:pPr lvl="1"/>
            <a:r>
              <a:rPr lang="es-ES" baseline="0" dirty="0"/>
              <a:t> - </a:t>
            </a:r>
            <a:r>
              <a:rPr lang="es-ES" b="1" baseline="0" dirty="0"/>
              <a:t>Fortalecer</a:t>
            </a:r>
          </a:p>
          <a:p>
            <a:pPr lvl="1"/>
            <a:endParaRPr lang="en-US" b="1" baseline="0" dirty="0"/>
          </a:p>
          <a:p>
            <a:pPr lvl="1"/>
            <a:r>
              <a:rPr lang="es-ES" baseline="0" dirty="0"/>
              <a:t> - </a:t>
            </a:r>
            <a:r>
              <a:rPr lang="es-ES" b="1" baseline="0" dirty="0"/>
              <a:t>Construir</a:t>
            </a:r>
          </a:p>
          <a:p>
            <a:pPr lvl="1"/>
            <a:endParaRPr lang="en-US" baseline="0" dirty="0"/>
          </a:p>
          <a:p>
            <a:pPr lvl="1"/>
            <a:r>
              <a:rPr lang="es-ES" baseline="0" dirty="0"/>
              <a:t> - </a:t>
            </a:r>
            <a:r>
              <a:rPr lang="es-ES" b="1" baseline="0" dirty="0"/>
              <a:t>Alinear</a:t>
            </a:r>
          </a:p>
          <a:p>
            <a:pPr lvl="1"/>
            <a:endParaRPr lang="en-US" b="1" baseline="0" dirty="0"/>
          </a:p>
          <a:p>
            <a:pPr lvl="1"/>
            <a:r>
              <a:rPr lang="es-ES" b="0" baseline="0" dirty="0"/>
              <a:t> - </a:t>
            </a:r>
            <a:r>
              <a:rPr lang="es-ES" b="1" baseline="0" dirty="0"/>
              <a:t>Fortalecer, Construir, Alinear </a:t>
            </a:r>
            <a:r>
              <a:rPr lang="es-ES" baseline="0" dirty="0"/>
              <a:t> </a:t>
            </a:r>
          </a:p>
          <a:p>
            <a:endParaRPr lang="en-US" baseline="0" dirty="0"/>
          </a:p>
          <a:p>
            <a:pPr marL="285750" indent="-285750">
              <a:buFont typeface="Arial" panose="020B0604020202020204" pitchFamily="34" charset="0"/>
              <a:buChar char="•"/>
            </a:pPr>
            <a:r>
              <a:rPr lang="es-ES" baseline="0" dirty="0"/>
              <a:t>Veamos cada área de enfoque para ver por qué son importantes para los Leones y nuestra misión de servicio. </a:t>
            </a:r>
          </a:p>
        </p:txBody>
      </p:sp>
      <p:sp>
        <p:nvSpPr>
          <p:cNvPr id="4" name="Slide Number Placeholder 3"/>
          <p:cNvSpPr>
            <a:spLocks noGrp="1"/>
          </p:cNvSpPr>
          <p:nvPr>
            <p:ph type="sldNum" sz="quarter" idx="10"/>
          </p:nvPr>
        </p:nvSpPr>
        <p:spPr/>
        <p:txBody>
          <a:bodyPr/>
          <a:lstStyle/>
          <a:p>
            <a:fld id="{2969122F-4C0D-4DB5-9DAD-9B5174DF74F1}" type="slidenum">
              <a:rPr lang="en-US" smtClean="0"/>
              <a:t>9</a:t>
            </a:fld>
            <a:endParaRPr lang="en-US"/>
          </a:p>
        </p:txBody>
      </p:sp>
    </p:spTree>
    <p:extLst>
      <p:ext uri="{BB962C8B-B14F-4D97-AF65-F5344CB8AC3E}">
        <p14:creationId xmlns:p14="http://schemas.microsoft.com/office/powerpoint/2010/main" val="3949762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0" y="1143000"/>
            <a:ext cx="12192000" cy="777081"/>
          </a:xfrm>
          <a:prstGeom prst="rect">
            <a:avLst/>
          </a:prstGeom>
        </p:spPr>
        <p:txBody>
          <a:bodyPr/>
          <a:lstStyle>
            <a:lvl1pPr>
              <a:lnSpc>
                <a:spcPct val="110000"/>
              </a:lnSpc>
              <a:spcBef>
                <a:spcPts val="1200"/>
              </a:spcBef>
              <a:spcAft>
                <a:spcPts val="1200"/>
              </a:spcAft>
              <a:defRPr lang="en-US" sz="4400" b="1" dirty="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6" name="Emblem - White" descr="lionlogo_white.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90800" y="2587641"/>
            <a:ext cx="2580992" cy="2517759"/>
          </a:xfrm>
          <a:prstGeom prst="rect">
            <a:avLst/>
          </a:prstGeom>
        </p:spPr>
      </p:pic>
      <p:sp>
        <p:nvSpPr>
          <p:cNvPr id="10" name="Text Placeholder 9"/>
          <p:cNvSpPr>
            <a:spLocks noGrp="1"/>
          </p:cNvSpPr>
          <p:nvPr>
            <p:ph type="body" sz="quarter" idx="10" hasCustomPrompt="1"/>
          </p:nvPr>
        </p:nvSpPr>
        <p:spPr>
          <a:xfrm>
            <a:off x="0" y="5362928"/>
            <a:ext cx="12192000" cy="685800"/>
          </a:xfrm>
          <a:prstGeom prst="rect">
            <a:avLst/>
          </a:prstGeom>
        </p:spPr>
        <p:txBody>
          <a:bodyPr/>
          <a:lstStyle>
            <a:lvl1pPr marL="0" indent="0" algn="ctr">
              <a:spcBef>
                <a:spcPts val="1200"/>
              </a:spcBef>
              <a:spcAft>
                <a:spcPts val="1200"/>
              </a:spcAft>
              <a:buNone/>
              <a:defRPr sz="4400">
                <a:solidFill>
                  <a:schemeClr val="accent2"/>
                </a:solidFill>
                <a:latin typeface="Helvetica" panose="020B0604020202020204" pitchFamily="34" charset="0"/>
                <a:cs typeface="Helvetica" panose="020B0604020202020204" pitchFamily="34" charset="0"/>
              </a:defRPr>
            </a:lvl1pPr>
          </a:lstStyle>
          <a:p>
            <a:pPr lvl="0"/>
            <a:r>
              <a:rPr lang="en-US" dirty="0"/>
              <a:t>Subtitle</a:t>
            </a:r>
          </a:p>
        </p:txBody>
      </p:sp>
      <p:pic>
        <p:nvPicPr>
          <p:cNvPr id="7" name="Picture 6">
            <a:extLst>
              <a:ext uri="{FF2B5EF4-FFF2-40B4-BE49-F238E27FC236}">
                <a16:creationId xmlns:a16="http://schemas.microsoft.com/office/drawing/2014/main" id="{452A85CD-EF90-E24C-ACB9-CEC7C2079ACC}"/>
              </a:ext>
            </a:extLst>
          </p:cNvPr>
          <p:cNvPicPr>
            <a:picLocks noChangeAspect="1"/>
          </p:cNvPicPr>
          <p:nvPr userDrawn="1"/>
        </p:nvPicPr>
        <p:blipFill rotWithShape="1">
          <a:blip r:embed="rId3"/>
          <a:srcRect l="7192" t="4927" r="6507" b="15964"/>
          <a:stretch/>
        </p:blipFill>
        <p:spPr>
          <a:xfrm>
            <a:off x="7086601" y="2643416"/>
            <a:ext cx="2576946" cy="2362200"/>
          </a:xfrm>
          <a:prstGeom prst="rect">
            <a:avLst/>
          </a:prstGeom>
        </p:spPr>
      </p:pic>
    </p:spTree>
    <p:extLst>
      <p:ext uri="{BB962C8B-B14F-4D97-AF65-F5344CB8AC3E}">
        <p14:creationId xmlns:p14="http://schemas.microsoft.com/office/powerpoint/2010/main" val="307460527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1732280" y="2209800"/>
            <a:ext cx="8662604" cy="2247692"/>
          </a:xfrm>
          <a:prstGeom prst="rect">
            <a:avLst/>
          </a:prstGeom>
        </p:spPr>
        <p:txBody>
          <a:bodyPr anchor="ctr"/>
          <a:lstStyle>
            <a:lvl1pPr>
              <a:lnSpc>
                <a:spcPct val="150000"/>
              </a:lnSpc>
              <a:defRPr sz="3200">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5" name="Quote">
            <a:extLst>
              <a:ext uri="{FF2B5EF4-FFF2-40B4-BE49-F238E27FC236}">
                <a16:creationId xmlns:a16="http://schemas.microsoft.com/office/drawing/2014/main" id="{F103AB68-8EEE-284C-923A-25A076478FD8}"/>
              </a:ext>
            </a:extLst>
          </p:cNvPr>
          <p:cNvSpPr/>
          <p:nvPr userDrawn="1"/>
        </p:nvSpPr>
        <p:spPr>
          <a:xfrm>
            <a:off x="522278" y="1219200"/>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6" name="Quote">
            <a:extLst>
              <a:ext uri="{FF2B5EF4-FFF2-40B4-BE49-F238E27FC236}">
                <a16:creationId xmlns:a16="http://schemas.microsoft.com/office/drawing/2014/main" id="{5D2E1FD0-C95D-774F-9F8D-261706A96592}"/>
              </a:ext>
            </a:extLst>
          </p:cNvPr>
          <p:cNvSpPr/>
          <p:nvPr userDrawn="1"/>
        </p:nvSpPr>
        <p:spPr>
          <a:xfrm>
            <a:off x="10144881" y="3566695"/>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Tree>
    <p:extLst>
      <p:ext uri="{BB962C8B-B14F-4D97-AF65-F5344CB8AC3E}">
        <p14:creationId xmlns:p14="http://schemas.microsoft.com/office/powerpoint/2010/main" val="149455151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990599"/>
            <a:ext cx="10515600" cy="609601"/>
          </a:xfrm>
          <a:prstGeom prst="rect">
            <a:avLst/>
          </a:prstGeom>
        </p:spPr>
        <p:txBody>
          <a:bodyPr anchor="ctr"/>
          <a:lstStyle>
            <a:lvl1pPr>
              <a:defRPr sz="4400">
                <a:solidFill>
                  <a:schemeClr val="bg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676400"/>
            <a:ext cx="6362701" cy="762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2133600"/>
            <a:ext cx="10668000" cy="3962400"/>
          </a:xfrm>
          <a:prstGeom prst="rect">
            <a:avLst/>
          </a:prstGeom>
        </p:spPr>
        <p:txBody>
          <a:bodyPr/>
          <a:lstStyle>
            <a:lvl1pPr marL="466725" indent="-466725">
              <a:lnSpc>
                <a:spcPct val="110000"/>
              </a:lnSpc>
              <a:spcBef>
                <a:spcPts val="1200"/>
              </a:spcBef>
              <a:spcAft>
                <a:spcPts val="600"/>
              </a:spcAft>
              <a:buClr>
                <a:schemeClr val="accent2"/>
              </a:buClr>
              <a:buFont typeface="Wingdings 3" panose="05040102010807070707" pitchFamily="18" charset="2"/>
              <a:buChar char=""/>
              <a:defRPr sz="3200">
                <a:solidFill>
                  <a:schemeClr val="bg1">
                    <a:lumMod val="95000"/>
                  </a:schemeClr>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bg1">
                    <a:lumMod val="95000"/>
                  </a:schemeClr>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38936156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tement">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0" y="1524000"/>
            <a:ext cx="12192000" cy="3810000"/>
          </a:xfrm>
          <a:prstGeom prst="rect">
            <a:avLst/>
          </a:prstGeom>
        </p:spPr>
        <p:txBody>
          <a:bodyPr anchor="ctr"/>
          <a:lstStyle>
            <a:lvl1pPr marL="0" indent="0" algn="ctr">
              <a:buNone/>
              <a:defRPr sz="4000">
                <a:solidFill>
                  <a:schemeClr val="bg2"/>
                </a:solidFill>
                <a:latin typeface="+mn-lt"/>
              </a:defRPr>
            </a:lvl1pPr>
          </a:lstStyle>
          <a:p>
            <a:pPr lvl="0"/>
            <a:r>
              <a:rPr lang="en-US" sz="4000" dirty="0">
                <a:latin typeface="+mn-lt"/>
              </a:rPr>
              <a:t>Text</a:t>
            </a:r>
            <a:endParaRPr lang="en-US" dirty="0"/>
          </a:p>
        </p:txBody>
      </p:sp>
      <p:pic>
        <p:nvPicPr>
          <p:cNvPr id="2" name="Picture 1">
            <a:extLst>
              <a:ext uri="{FF2B5EF4-FFF2-40B4-BE49-F238E27FC236}">
                <a16:creationId xmlns:a16="http://schemas.microsoft.com/office/drawing/2014/main" id="{57DD19E1-1279-7044-8EE0-DE47659FECB4}"/>
              </a:ext>
            </a:extLst>
          </p:cNvPr>
          <p:cNvPicPr>
            <a:picLocks noChangeAspect="1"/>
          </p:cNvPicPr>
          <p:nvPr userDrawn="1"/>
        </p:nvPicPr>
        <p:blipFill>
          <a:blip r:embed="rId2" cstate="screen">
            <a:alphaModFix amt="8000"/>
            <a:extLst>
              <a:ext uri="{28A0092B-C50C-407E-A947-70E740481C1C}">
                <a14:useLocalDpi xmlns:a14="http://schemas.microsoft.com/office/drawing/2010/main"/>
              </a:ext>
            </a:extLst>
          </a:blip>
          <a:stretch>
            <a:fillRect/>
          </a:stretch>
        </p:blipFill>
        <p:spPr>
          <a:xfrm>
            <a:off x="2810170" y="352045"/>
            <a:ext cx="6705599" cy="6353555"/>
          </a:xfrm>
          <a:prstGeom prst="rect">
            <a:avLst/>
          </a:prstGeom>
          <a:noFill/>
        </p:spPr>
      </p:pic>
    </p:spTree>
    <p:extLst>
      <p:ext uri="{BB962C8B-B14F-4D97-AF65-F5344CB8AC3E}">
        <p14:creationId xmlns:p14="http://schemas.microsoft.com/office/powerpoint/2010/main" val="288104395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0967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28600" y="4556919"/>
            <a:ext cx="11658599" cy="777081"/>
          </a:xfrm>
          <a:prstGeom prst="rect">
            <a:avLst/>
          </a:prstGeom>
        </p:spPr>
        <p:txBody>
          <a:bodyPr/>
          <a:lstStyle>
            <a:lvl1pPr>
              <a:lnSpc>
                <a:spcPct val="110000"/>
              </a:lnSpc>
              <a:spcBef>
                <a:spcPts val="1200"/>
              </a:spcBef>
              <a:spcAft>
                <a:spcPts val="1200"/>
              </a:spcAft>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8" name="Picture 7">
            <a:extLst>
              <a:ext uri="{FF2B5EF4-FFF2-40B4-BE49-F238E27FC236}">
                <a16:creationId xmlns:a16="http://schemas.microsoft.com/office/drawing/2014/main" id="{79B528F7-FFCE-164D-B6B9-E5AA98D57386}"/>
              </a:ext>
            </a:extLst>
          </p:cNvPr>
          <p:cNvPicPr>
            <a:picLocks noChangeAspect="1"/>
          </p:cNvPicPr>
          <p:nvPr userDrawn="1"/>
        </p:nvPicPr>
        <p:blipFill>
          <a:blip r:embed="rId2"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92DA6FD9-0326-BB4A-94DB-C31C0BCB43AB}"/>
              </a:ext>
            </a:extLst>
          </p:cNvPr>
          <p:cNvPicPr>
            <a:picLocks noChangeAspect="1"/>
          </p:cNvPicPr>
          <p:nvPr userDrawn="1"/>
        </p:nvPicPr>
        <p:blipFill>
          <a:blip r:embed="rId3"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10" name="Text Placeholder 9"/>
          <p:cNvSpPr>
            <a:spLocks noGrp="1"/>
          </p:cNvSpPr>
          <p:nvPr>
            <p:ph type="body" sz="quarter" idx="10" hasCustomPrompt="1"/>
          </p:nvPr>
        </p:nvSpPr>
        <p:spPr>
          <a:xfrm>
            <a:off x="228600" y="5410200"/>
            <a:ext cx="11658600" cy="685800"/>
          </a:xfrm>
          <a:prstGeom prst="rect">
            <a:avLst/>
          </a:prstGeom>
        </p:spPr>
        <p:txBody>
          <a:bodyPr/>
          <a:lstStyle>
            <a:lvl1pPr marL="0" indent="0" algn="ctr">
              <a:spcBef>
                <a:spcPts val="1200"/>
              </a:spcBef>
              <a:spcAft>
                <a:spcPts val="1200"/>
              </a:spcAft>
              <a:buNone/>
              <a:defRPr sz="3600">
                <a:solidFill>
                  <a:schemeClr val="tx1"/>
                </a:solidFill>
                <a:latin typeface="Helvetica" panose="020B0604020202020204" pitchFamily="34" charset="0"/>
                <a:cs typeface="Helvetica" panose="020B0604020202020204" pitchFamily="34" charset="0"/>
              </a:defRPr>
            </a:lvl1pPr>
          </a:lstStyle>
          <a:p>
            <a:pPr lvl="0"/>
            <a:r>
              <a:rPr lang="en-US" dirty="0"/>
              <a:t>Subtitle</a:t>
            </a:r>
          </a:p>
        </p:txBody>
      </p:sp>
      <p:pic>
        <p:nvPicPr>
          <p:cNvPr id="3" name="Picture 2"/>
          <p:cNvPicPr>
            <a:picLocks noChangeAspect="1"/>
          </p:cNvPicPr>
          <p:nvPr userDrawn="1"/>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113836" y="694866"/>
            <a:ext cx="3964328" cy="3750683"/>
          </a:xfrm>
          <a:prstGeom prst="rect">
            <a:avLst/>
          </a:prstGeom>
        </p:spPr>
      </p:pic>
    </p:spTree>
    <p:extLst>
      <p:ext uri="{BB962C8B-B14F-4D97-AF65-F5344CB8AC3E}">
        <p14:creationId xmlns:p14="http://schemas.microsoft.com/office/powerpoint/2010/main" val="29814966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2" y="1752599"/>
            <a:ext cx="457201" cy="1371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Heading</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0" indent="0">
              <a:lnSpc>
                <a:spcPct val="120000"/>
              </a:lnSpc>
              <a:spcBef>
                <a:spcPts val="1200"/>
              </a:spcBef>
              <a:spcAft>
                <a:spcPts val="600"/>
              </a:spcAft>
              <a:buClr>
                <a:schemeClr val="bg1">
                  <a:lumMod val="95000"/>
                </a:schemeClr>
              </a:buClr>
              <a:buNone/>
              <a:defRPr lang="en-US" sz="3200" dirty="0" smtClean="0">
                <a:solidFill>
                  <a:schemeClr val="tx1"/>
                </a:solidFill>
                <a:latin typeface="Helvetica" panose="020B0604020202020204" pitchFamily="34" charset="0"/>
                <a:ea typeface="ヒラギノ角ゴ Pro W3" charset="0"/>
                <a:cs typeface="Helvetica" panose="020B0604020202020204" pitchFamily="34" charset="0"/>
              </a:defRPr>
            </a:lvl1pPr>
            <a:lvl2pPr marL="974725" indent="-466725">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Optional Text</a:t>
            </a:r>
          </a:p>
          <a:p>
            <a:pPr lvl="1"/>
            <a:r>
              <a:rPr lang="en-US" dirty="0"/>
              <a:t>Bullet</a:t>
            </a:r>
          </a:p>
        </p:txBody>
      </p:sp>
      <p:pic>
        <p:nvPicPr>
          <p:cNvPr id="6" name="Picture 5">
            <a:extLst>
              <a:ext uri="{FF2B5EF4-FFF2-40B4-BE49-F238E27FC236}">
                <a16:creationId xmlns:a16="http://schemas.microsoft.com/office/drawing/2014/main" id="{79F94259-EFF5-FD4E-A3AD-56D260E348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86103" y="202119"/>
            <a:ext cx="741107" cy="702199"/>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32235" y="777240"/>
            <a:ext cx="5716765" cy="5476318"/>
          </a:xfrm>
          <a:prstGeom prst="rect">
            <a:avLst/>
          </a:prstGeom>
        </p:spPr>
      </p:pic>
    </p:spTree>
    <p:extLst>
      <p:ext uri="{BB962C8B-B14F-4D97-AF65-F5344CB8AC3E}">
        <p14:creationId xmlns:p14="http://schemas.microsoft.com/office/powerpoint/2010/main" val="299447640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954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33400"/>
            <a:ext cx="10667998" cy="609600"/>
          </a:xfrm>
          <a:prstGeom prst="rect">
            <a:avLst/>
          </a:prstGeom>
        </p:spPr>
        <p:txBody>
          <a:bodyPr>
            <a:no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4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135224783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w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cstate="screen">
            <a:alphaModFix amt="33000"/>
            <a:duotone>
              <a:prstClr val="black"/>
              <a:schemeClr val="accent6">
                <a:tint val="45000"/>
                <a:satMod val="400000"/>
              </a:schemeClr>
            </a:duotone>
            <a:extLst>
              <a:ext uri="{28A0092B-C50C-407E-A947-70E740481C1C}">
                <a14:useLocalDpi xmlns:a14="http://schemas.microsoft.com/office/drawing/2010/main"/>
              </a:ext>
            </a:extLst>
          </a:blip>
          <a:srcRect r="-1231"/>
          <a:stretch/>
        </p:blipFill>
        <p:spPr>
          <a:xfrm>
            <a:off x="7391400" y="2019300"/>
            <a:ext cx="4191000" cy="40386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520278"/>
            <a:ext cx="10667998" cy="533400"/>
          </a:xfrm>
          <a:prstGeom prst="rect">
            <a:avLst/>
          </a:prstGeom>
        </p:spPr>
        <p:txBody>
          <a:bodyPr>
            <a:norm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371600"/>
            <a:ext cx="10667999" cy="49530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283912603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0" name="Freeform 9">
            <a:extLst>
              <a:ext uri="{FF2B5EF4-FFF2-40B4-BE49-F238E27FC236}">
                <a16:creationId xmlns:a16="http://schemas.microsoft.com/office/drawing/2014/main" id="{E39E4B24-8DD0-8746-989F-ADE4C1B100E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1564568"/>
            <a:ext cx="185822" cy="40670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accent2"/>
              </a:solidFill>
              <a:latin typeface="Arial" charset="0"/>
              <a:ea typeface="Arial" charset="0"/>
              <a:cs typeface="Arial" charset="0"/>
            </a:endParaRPr>
          </a:p>
        </p:txBody>
      </p:sp>
      <p:sp>
        <p:nvSpPr>
          <p:cNvPr id="6" name="Text Placeholder 5"/>
          <p:cNvSpPr>
            <a:spLocks noGrp="1"/>
          </p:cNvSpPr>
          <p:nvPr>
            <p:ph type="body" sz="quarter" idx="10" hasCustomPrompt="1"/>
          </p:nvPr>
        </p:nvSpPr>
        <p:spPr>
          <a:xfrm>
            <a:off x="6629400" y="1752600"/>
            <a:ext cx="4953000" cy="4114800"/>
          </a:xfrm>
          <a:prstGeom prst="rect">
            <a:avLst/>
          </a:prstGeom>
        </p:spPr>
        <p:txBody>
          <a:bodyPr anchor="ctr"/>
          <a:lstStyle>
            <a:lvl1pPr marL="514350" indent="-514350">
              <a:lnSpc>
                <a:spcPct val="110000"/>
              </a:lnSpc>
              <a:spcBef>
                <a:spcPts val="600"/>
              </a:spcBef>
              <a:spcAft>
                <a:spcPts val="600"/>
              </a:spcAft>
              <a:buClr>
                <a:schemeClr val="accent2"/>
              </a:buClr>
              <a:buFont typeface="Wingdings 3" panose="05040102010807070707" pitchFamily="18" charset="2"/>
              <a:buChar char=""/>
              <a:defRPr sz="2800">
                <a:solidFill>
                  <a:schemeClr val="tx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grpSp>
        <p:nvGrpSpPr>
          <p:cNvPr id="11" name="Group 10">
            <a:extLst>
              <a:ext uri="{FF2B5EF4-FFF2-40B4-BE49-F238E27FC236}">
                <a16:creationId xmlns:a16="http://schemas.microsoft.com/office/drawing/2014/main" id="{04565E04-6750-604C-B216-14F6DB223BE5}"/>
              </a:ext>
            </a:extLst>
          </p:cNvPr>
          <p:cNvGrpSpPr/>
          <p:nvPr userDrawn="1"/>
        </p:nvGrpSpPr>
        <p:grpSpPr>
          <a:xfrm>
            <a:off x="4955038" y="0"/>
            <a:ext cx="1677492" cy="6858000"/>
            <a:chOff x="3697870" y="0"/>
            <a:chExt cx="1677492" cy="6858000"/>
          </a:xfrm>
        </p:grpSpPr>
        <p:sp>
          <p:nvSpPr>
            <p:cNvPr id="12" name="Freeform 11">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3" name="Freeform 12">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 name="Title 1"/>
          <p:cNvSpPr>
            <a:spLocks noGrp="1"/>
          </p:cNvSpPr>
          <p:nvPr>
            <p:ph type="title" hasCustomPrompt="1"/>
          </p:nvPr>
        </p:nvSpPr>
        <p:spPr>
          <a:xfrm>
            <a:off x="490434" y="2072051"/>
            <a:ext cx="4419600" cy="1356950"/>
          </a:xfrm>
          <a:prstGeom prst="rect">
            <a:avLst/>
          </a:prstGeom>
        </p:spPr>
        <p:txBody>
          <a:bodyPr anchor="ctr"/>
          <a:lstStyle>
            <a:lvl1pPr>
              <a:lnSpc>
                <a:spcPct val="110000"/>
              </a:lnSpc>
              <a:defRPr sz="4000" b="1">
                <a:solidFill>
                  <a:schemeClr val="bg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291297558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fill">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157" y="5410200"/>
            <a:ext cx="12192000" cy="1447800"/>
          </a:xfrm>
          <a:prstGeom prst="rect">
            <a:avLst/>
          </a:prstGeom>
          <a:solidFill>
            <a:schemeClr val="accent1"/>
          </a:solidFill>
        </p:spPr>
        <p:txBody>
          <a:bodyPr anchor="ctr"/>
          <a:lstStyle>
            <a:lvl1pPr marL="0" indent="0" algn="ctr">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1pPr>
            <a:lvl2pPr marL="519099" indent="0">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2pPr>
            <a:lvl3pPr marL="914377" indent="0">
              <a:buNone/>
              <a:defRPr>
                <a:solidFill>
                  <a:schemeClr val="bg1"/>
                </a:solidFill>
              </a:defRPr>
            </a:lvl3pPr>
            <a:lvl4pPr marL="1371565" indent="0">
              <a:buNone/>
              <a:defRPr>
                <a:solidFill>
                  <a:schemeClr val="bg1"/>
                </a:solidFill>
              </a:defRPr>
            </a:lvl4pPr>
            <a:lvl5pPr marL="1828755" indent="0">
              <a:buNone/>
              <a:defRPr>
                <a:solidFill>
                  <a:schemeClr val="bg1"/>
                </a:solidFill>
              </a:defRPr>
            </a:lvl5pPr>
          </a:lstStyle>
          <a:p>
            <a:pPr lvl="0"/>
            <a:r>
              <a:rPr lang="en-US" dirty="0"/>
              <a:t>Title</a:t>
            </a:r>
          </a:p>
        </p:txBody>
      </p:sp>
    </p:spTree>
    <p:extLst>
      <p:ext uri="{BB962C8B-B14F-4D97-AF65-F5344CB8AC3E}">
        <p14:creationId xmlns:p14="http://schemas.microsoft.com/office/powerpoint/2010/main" val="80221841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2" y="1752599"/>
            <a:ext cx="457201" cy="1371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bg2"/>
                </a:solidFill>
                <a:latin typeface="Helvetica" panose="020B0604020202020204" pitchFamily="34" charset="0"/>
                <a:cs typeface="Helvetica" panose="020B0604020202020204" pitchFamily="34" charset="0"/>
              </a:defRPr>
            </a:lvl1pPr>
          </a:lstStyle>
          <a:p>
            <a:r>
              <a:rPr lang="en-US" dirty="0"/>
              <a:t>Heading</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0" indent="0">
              <a:lnSpc>
                <a:spcPct val="120000"/>
              </a:lnSpc>
              <a:spcBef>
                <a:spcPts val="1200"/>
              </a:spcBef>
              <a:spcAft>
                <a:spcPts val="600"/>
              </a:spcAft>
              <a:buClr>
                <a:schemeClr val="bg1">
                  <a:lumMod val="95000"/>
                </a:schemeClr>
              </a:buClr>
              <a:buNone/>
              <a:defRPr lang="en-US" sz="3200" dirty="0" smtClean="0">
                <a:solidFill>
                  <a:schemeClr val="bg1"/>
                </a:solidFill>
                <a:latin typeface="Helvetica" panose="020B0604020202020204" pitchFamily="34" charset="0"/>
                <a:ea typeface="ヒラギノ角ゴ Pro W3" charset="0"/>
                <a:cs typeface="Helvetica" panose="020B0604020202020204" pitchFamily="34" charset="0"/>
              </a:defRPr>
            </a:lvl1pPr>
            <a:lvl2pPr marL="974725" indent="-466725">
              <a:spcBef>
                <a:spcPts val="600"/>
              </a:spcBef>
              <a:spcAft>
                <a:spcPts val="600"/>
              </a:spcAft>
              <a:buClr>
                <a:schemeClr val="accent2"/>
              </a:buClr>
              <a:buFont typeface="Wingdings 3" panose="05040102010807070707" pitchFamily="18" charset="2"/>
              <a:buChar char=""/>
              <a:defRPr lang="en-US" sz="2800" dirty="0" smtClean="0">
                <a:solidFill>
                  <a:schemeClr val="bg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pic>
        <p:nvPicPr>
          <p:cNvPr id="6" name="Picture 5">
            <a:extLst>
              <a:ext uri="{FF2B5EF4-FFF2-40B4-BE49-F238E27FC236}">
                <a16:creationId xmlns:a16="http://schemas.microsoft.com/office/drawing/2014/main" id="{79F94259-EFF5-FD4E-A3AD-56D260E348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21843" y="430719"/>
            <a:ext cx="993014" cy="940881"/>
          </a:xfrm>
          <a:prstGeom prst="rect">
            <a:avLst/>
          </a:prstGeom>
        </p:spPr>
      </p:pic>
    </p:spTree>
    <p:extLst>
      <p:ext uri="{BB962C8B-B14F-4D97-AF65-F5344CB8AC3E}">
        <p14:creationId xmlns:p14="http://schemas.microsoft.com/office/powerpoint/2010/main" val="371158152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8" name="Slice - Solid">
            <a:extLst>
              <a:ext uri="{FF2B5EF4-FFF2-40B4-BE49-F238E27FC236}">
                <a16:creationId xmlns:a16="http://schemas.microsoft.com/office/drawing/2014/main" id="{9CD3D0ED-E4E2-A049-B7B9-763B0D61FF42}"/>
              </a:ext>
            </a:extLst>
          </p:cNvPr>
          <p:cNvSpPr/>
          <p:nvPr userDrawn="1"/>
        </p:nvSpPr>
        <p:spPr>
          <a:xfrm>
            <a:off x="1086011" y="-2594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lnSpc>
                <a:spcPct val="110000"/>
              </a:lnSpc>
              <a:defRPr sz="3600" b="1">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2800">
                <a:solidFill>
                  <a:schemeClr val="bg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2"/>
              </a:buClr>
              <a:buFont typeface="Wingdings 3" panose="05040102010807070707" pitchFamily="18" charset="2"/>
              <a:buChar char=""/>
              <a:defRPr sz="2400">
                <a:solidFill>
                  <a:schemeClr val="bg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381000" y="381000"/>
            <a:ext cx="1676400" cy="609600"/>
          </a:xfrm>
          <a:prstGeom prst="rect">
            <a:avLst/>
          </a:prstGeom>
        </p:spPr>
        <p:txBody>
          <a:bodyPr/>
          <a:lstStyle>
            <a:lvl1pPr marL="0" indent="0">
              <a:buNone/>
              <a:defRPr sz="1600">
                <a:solidFill>
                  <a:schemeClr val="accent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pic>
        <p:nvPicPr>
          <p:cNvPr id="10" name="Picture 9"/>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tretch>
            <a:fillRect/>
          </a:stretch>
        </p:blipFill>
        <p:spPr>
          <a:xfrm>
            <a:off x="214525" y="5944675"/>
            <a:ext cx="703244" cy="665345"/>
          </a:xfrm>
          <a:prstGeom prst="rect">
            <a:avLst/>
          </a:prstGeom>
        </p:spPr>
      </p:pic>
    </p:spTree>
    <p:extLst>
      <p:ext uri="{BB962C8B-B14F-4D97-AF65-F5344CB8AC3E}">
        <p14:creationId xmlns:p14="http://schemas.microsoft.com/office/powerpoint/2010/main" val="18577856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umns 3">
    <p:spTree>
      <p:nvGrpSpPr>
        <p:cNvPr id="1" name=""/>
        <p:cNvGrpSpPr/>
        <p:nvPr/>
      </p:nvGrpSpPr>
      <p:grpSpPr>
        <a:xfrm>
          <a:off x="0" y="0"/>
          <a:ext cx="0" cy="0"/>
          <a:chOff x="0" y="0"/>
          <a:chExt cx="0" cy="0"/>
        </a:xfrm>
      </p:grpSpPr>
      <p:sp>
        <p:nvSpPr>
          <p:cNvPr id="2" name="Title 1"/>
          <p:cNvSpPr>
            <a:spLocks noGrp="1"/>
          </p:cNvSpPr>
          <p:nvPr>
            <p:ph type="title"/>
          </p:nvPr>
        </p:nvSpPr>
        <p:spPr>
          <a:xfrm>
            <a:off x="838200" y="765048"/>
            <a:ext cx="10515600" cy="925640"/>
          </a:xfrm>
          <a:prstGeom prst="rect">
            <a:avLst/>
          </a:prstGeom>
        </p:spPr>
        <p:txBody>
          <a:bodyPr anchor="ctr"/>
          <a:lstStyle>
            <a:lvl1pPr algn="l">
              <a:defRPr sz="3600">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F9F14A3E-E35D-614B-8464-A669E547DFC3}"/>
              </a:ext>
            </a:extLst>
          </p:cNvPr>
          <p:cNvSpPr/>
          <p:nvPr userDrawn="1"/>
        </p:nvSpPr>
        <p:spPr>
          <a:xfrm>
            <a:off x="0" y="765048"/>
            <a:ext cx="533400" cy="92564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5" name="Text Placeholder 4"/>
          <p:cNvSpPr>
            <a:spLocks noGrp="1"/>
          </p:cNvSpPr>
          <p:nvPr>
            <p:ph type="body" sz="quarter" idx="10" hasCustomPrompt="1"/>
          </p:nvPr>
        </p:nvSpPr>
        <p:spPr>
          <a:xfrm>
            <a:off x="83820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6" name="Text Placeholder 4"/>
          <p:cNvSpPr>
            <a:spLocks noGrp="1"/>
          </p:cNvSpPr>
          <p:nvPr>
            <p:ph type="body" sz="quarter" idx="11" hasCustomPrompt="1"/>
          </p:nvPr>
        </p:nvSpPr>
        <p:spPr>
          <a:xfrm>
            <a:off x="438912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7" name="Text Placeholder 4"/>
          <p:cNvSpPr>
            <a:spLocks noGrp="1"/>
          </p:cNvSpPr>
          <p:nvPr>
            <p:ph type="body" sz="quarter" idx="12" hasCustomPrompt="1"/>
          </p:nvPr>
        </p:nvSpPr>
        <p:spPr>
          <a:xfrm>
            <a:off x="794004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8" name="Freeform 7">
            <a:extLst>
              <a:ext uri="{FF2B5EF4-FFF2-40B4-BE49-F238E27FC236}">
                <a16:creationId xmlns:a16="http://schemas.microsoft.com/office/drawing/2014/main" id="{E163987D-B335-414A-8A1E-47C55CCAF91E}"/>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210718333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lobal">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B6FE224F-8160-EB45-B1E9-2A2EF8E4949B}"/>
              </a:ext>
            </a:extLst>
          </p:cNvPr>
          <p:cNvPicPr>
            <a:picLocks noChangeAspect="1"/>
          </p:cNvPicPr>
          <p:nvPr userDrawn="1"/>
        </p:nvPicPr>
        <p:blipFill rotWithShape="1">
          <a:blip r:embed="rId2" cstate="screen">
            <a:alphaModFix amt="40000"/>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0320" y="0"/>
            <a:ext cx="12192000" cy="6858000"/>
          </a:xfrm>
          <a:prstGeom prst="rect">
            <a:avLst/>
          </a:prstGeom>
        </p:spPr>
      </p:pic>
      <p:sp>
        <p:nvSpPr>
          <p:cNvPr id="2" name="Title 1"/>
          <p:cNvSpPr>
            <a:spLocks noGrp="1"/>
          </p:cNvSpPr>
          <p:nvPr>
            <p:ph type="title"/>
          </p:nvPr>
        </p:nvSpPr>
        <p:spPr>
          <a:xfrm>
            <a:off x="817880" y="533400"/>
            <a:ext cx="10515600" cy="701675"/>
          </a:xfrm>
          <a:prstGeom prst="rect">
            <a:avLst/>
          </a:prstGeom>
        </p:spPr>
        <p:txBody>
          <a:bodyPr/>
          <a:lstStyle>
            <a:lvl1pPr>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8" name="Content Placeholder 7"/>
          <p:cNvSpPr>
            <a:spLocks noGrp="1"/>
          </p:cNvSpPr>
          <p:nvPr>
            <p:ph sz="quarter" idx="10"/>
          </p:nvPr>
        </p:nvSpPr>
        <p:spPr>
          <a:xfrm>
            <a:off x="817563" y="1524000"/>
            <a:ext cx="10515600" cy="4724400"/>
          </a:xfrm>
          <a:prstGeom prst="rect">
            <a:avLst/>
          </a:prstGeom>
        </p:spPr>
        <p:txBody>
          <a:bodyPr/>
          <a:lstStyle>
            <a:lvl1pPr marL="0" indent="0">
              <a:lnSpc>
                <a:spcPct val="110000"/>
              </a:lnSpc>
              <a:spcBef>
                <a:spcPts val="600"/>
              </a:spcBef>
              <a:spcAft>
                <a:spcPts val="600"/>
              </a:spcAft>
              <a:buNone/>
              <a:defRPr sz="3600">
                <a:solidFill>
                  <a:schemeClr val="tx1"/>
                </a:solidFill>
                <a:latin typeface="Helvetica" panose="020B0604020202020204" pitchFamily="34" charset="0"/>
                <a:cs typeface="Helvetica" panose="020B0604020202020204" pitchFamily="34" charset="0"/>
              </a:defRPr>
            </a:lvl1pPr>
            <a:lvl2pPr marL="1076325" indent="-557213">
              <a:lnSpc>
                <a:spcPct val="110000"/>
              </a:lnSpc>
              <a:spcBef>
                <a:spcPts val="600"/>
              </a:spcBef>
              <a:spcAft>
                <a:spcPts val="600"/>
              </a:spcAft>
              <a:buClr>
                <a:schemeClr val="accent2"/>
              </a:buClr>
              <a:buFont typeface="Wingdings 3" panose="05040102010807070707" pitchFamily="18" charset="2"/>
              <a:buChar char=""/>
              <a:defRPr sz="32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0480863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1066801" y="1499358"/>
            <a:ext cx="4495800" cy="5384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685801" y="685800"/>
            <a:ext cx="5334000" cy="685800"/>
          </a:xfrm>
          <a:prstGeom prst="rect">
            <a:avLst/>
          </a:prstGeom>
        </p:spPr>
        <p:txBody>
          <a:bodyPr/>
          <a:lstStyle>
            <a:lvl1pPr>
              <a:defRPr lang="en-US" sz="36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6" name="Content Placeholder 5"/>
          <p:cNvSpPr>
            <a:spLocks noGrp="1"/>
          </p:cNvSpPr>
          <p:nvPr>
            <p:ph sz="quarter" idx="10" hasCustomPrompt="1"/>
          </p:nvPr>
        </p:nvSpPr>
        <p:spPr>
          <a:xfrm>
            <a:off x="6629400" y="685800"/>
            <a:ext cx="4800600" cy="5410200"/>
          </a:xfrm>
          <a:prstGeom prst="rect">
            <a:avLst/>
          </a:prstGeom>
          <a:solidFill>
            <a:schemeClr val="bg1"/>
          </a:solidFill>
        </p:spPr>
        <p:txBody>
          <a:bodyPr/>
          <a:lstStyle>
            <a:lvl1pPr marL="0" indent="0">
              <a:buFont typeface="Arial" panose="020B0604020202020204" pitchFamily="34" charset="0"/>
              <a:buNone/>
              <a:defRPr sz="2800" baseline="0">
                <a:solidFill>
                  <a:schemeClr val="tx1"/>
                </a:solidFill>
                <a:latin typeface="Helvetica" panose="020B0604020202020204" pitchFamily="34" charset="0"/>
                <a:cs typeface="Helvetica" panose="020B0604020202020204" pitchFamily="34" charset="0"/>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Click to enter text</a:t>
            </a:r>
          </a:p>
        </p:txBody>
      </p:sp>
      <p:sp>
        <p:nvSpPr>
          <p:cNvPr id="8" name="Content Placeholder 7"/>
          <p:cNvSpPr>
            <a:spLocks noGrp="1"/>
          </p:cNvSpPr>
          <p:nvPr>
            <p:ph sz="quarter" idx="11" hasCustomPrompt="1"/>
          </p:nvPr>
        </p:nvSpPr>
        <p:spPr>
          <a:xfrm>
            <a:off x="723901" y="2057400"/>
            <a:ext cx="5295900" cy="4038599"/>
          </a:xfrm>
          <a:prstGeom prst="rect">
            <a:avLst/>
          </a:prstGeom>
        </p:spPr>
        <p:txBody>
          <a:bodyPr/>
          <a:lstStyle>
            <a:lvl1pPr marL="0" indent="0">
              <a:buNone/>
              <a:defRPr sz="3200">
                <a:solidFill>
                  <a:schemeClr val="tx1"/>
                </a:solidFill>
                <a:latin typeface="Helvetica" panose="020B0604020202020204" pitchFamily="34" charset="0"/>
                <a:cs typeface="Helvetica" panose="020B0604020202020204" pitchFamily="34" charset="0"/>
              </a:defRPr>
            </a:lvl1pPr>
          </a:lstStyle>
          <a:p>
            <a:pPr lvl="0"/>
            <a:r>
              <a:rPr lang="en-US" dirty="0"/>
              <a:t>Text</a:t>
            </a:r>
          </a:p>
        </p:txBody>
      </p:sp>
    </p:spTree>
    <p:extLst>
      <p:ext uri="{BB962C8B-B14F-4D97-AF65-F5344CB8AC3E}">
        <p14:creationId xmlns:p14="http://schemas.microsoft.com/office/powerpoint/2010/main" val="386346607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gle image">
    <p:bg>
      <p:bgPr>
        <a:solidFill>
          <a:schemeClr val="tx1"/>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DC8AA71-55A8-3649-9696-D505B3711E6E}"/>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hasCustomPrompt="1"/>
          </p:nvPr>
        </p:nvSpPr>
        <p:spPr>
          <a:xfrm>
            <a:off x="685800" y="1447800"/>
            <a:ext cx="4724400" cy="957430"/>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4" name="Rectangle 3">
            <a:extLst>
              <a:ext uri="{FF2B5EF4-FFF2-40B4-BE49-F238E27FC236}">
                <a16:creationId xmlns:a16="http://schemas.microsoft.com/office/drawing/2014/main" id="{119DD8C5-BFF5-8648-9A1A-E9B3DA1F3752}"/>
              </a:ext>
            </a:extLst>
          </p:cNvPr>
          <p:cNvSpPr/>
          <p:nvPr userDrawn="1"/>
        </p:nvSpPr>
        <p:spPr>
          <a:xfrm flipV="1">
            <a:off x="609600" y="2572219"/>
            <a:ext cx="4876800" cy="947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6" name="Text Placeholder 5"/>
          <p:cNvSpPr>
            <a:spLocks noGrp="1"/>
          </p:cNvSpPr>
          <p:nvPr>
            <p:ph type="body" sz="quarter" idx="10" hasCustomPrompt="1"/>
          </p:nvPr>
        </p:nvSpPr>
        <p:spPr>
          <a:xfrm>
            <a:off x="685800" y="3124200"/>
            <a:ext cx="4800600" cy="2743200"/>
          </a:xfrm>
          <a:prstGeom prst="rect">
            <a:avLst/>
          </a:prstGeom>
        </p:spPr>
        <p:txBody>
          <a:bodyPr/>
          <a:lstStyle>
            <a:lvl1pPr marL="0" indent="0">
              <a:lnSpc>
                <a:spcPct val="110000"/>
              </a:lnSpc>
              <a:spcBef>
                <a:spcPts val="600"/>
              </a:spcBef>
              <a:spcAft>
                <a:spcPts val="600"/>
              </a:spcAft>
              <a:buNone/>
              <a:defRPr sz="2800">
                <a:solidFill>
                  <a:schemeClr val="tx1"/>
                </a:solidFill>
                <a:latin typeface="Helvetica" panose="020B0604020202020204" pitchFamily="34" charset="0"/>
                <a:cs typeface="Helvetica" panose="020B0604020202020204" pitchFamily="34" charset="0"/>
              </a:defRPr>
            </a:lvl1pPr>
            <a:lvl2pPr marL="914400" indent="-447675">
              <a:lnSpc>
                <a:spcPct val="110000"/>
              </a:lnSpc>
              <a:spcBef>
                <a:spcPts val="600"/>
              </a:spcBef>
              <a:spcAft>
                <a:spcPts val="600"/>
              </a:spcAft>
              <a:buClr>
                <a:schemeClr val="accent2"/>
              </a:buClr>
              <a:buFont typeface="Wingdings 3" panose="05040102010807070707" pitchFamily="18" charset="2"/>
              <a:buChar char=""/>
              <a:defRPr sz="2400">
                <a:solidFill>
                  <a:schemeClr val="tx1"/>
                </a:solidFill>
                <a:latin typeface="Helvetica" panose="020B0604020202020204" pitchFamily="34" charset="0"/>
                <a:cs typeface="Helvetica" panose="020B0604020202020204" pitchFamily="34" charset="0"/>
              </a:defRPr>
            </a:lvl2pPr>
            <a:lvl3pPr marL="914377" indent="0">
              <a:buNone/>
              <a:defRPr/>
            </a:lvl3pPr>
            <a:lvl4pPr marL="1371565" indent="0">
              <a:buNone/>
              <a:defRPr/>
            </a:lvl4pPr>
            <a:lvl5pPr marL="1828755" indent="0">
              <a:buNone/>
              <a:defRPr/>
            </a:lvl5pPr>
          </a:lstStyle>
          <a:p>
            <a:pPr lvl="0"/>
            <a:r>
              <a:rPr lang="en-US" dirty="0"/>
              <a:t>Text</a:t>
            </a:r>
          </a:p>
          <a:p>
            <a:pPr lvl="1"/>
            <a:r>
              <a:rPr lang="en-US" dirty="0"/>
              <a:t>Bullet</a:t>
            </a:r>
          </a:p>
        </p:txBody>
      </p:sp>
    </p:spTree>
    <p:extLst>
      <p:ext uri="{BB962C8B-B14F-4D97-AF65-F5344CB8AC3E}">
        <p14:creationId xmlns:p14="http://schemas.microsoft.com/office/powerpoint/2010/main" val="220671029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85800"/>
            <a:ext cx="10515600" cy="609601"/>
          </a:xfrm>
          <a:prstGeom prst="rect">
            <a:avLst/>
          </a:prstGeom>
        </p:spPr>
        <p:txBody>
          <a:bodyPr anchor="ctr"/>
          <a:lstStyle>
            <a:lvl1pPr>
              <a:defRPr sz="4800">
                <a:solidFill>
                  <a:schemeClr val="tx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371601"/>
            <a:ext cx="6362701" cy="76201"/>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1752600"/>
            <a:ext cx="10668000" cy="4343400"/>
          </a:xfrm>
          <a:prstGeom prst="rect">
            <a:avLst/>
          </a:prstGeom>
        </p:spPr>
        <p:txBody>
          <a:bodyPr/>
          <a:lstStyle>
            <a:lvl1pPr marL="466725" indent="-466725">
              <a:lnSpc>
                <a:spcPct val="110000"/>
              </a:lnSpc>
              <a:spcBef>
                <a:spcPts val="1200"/>
              </a:spcBef>
              <a:spcAft>
                <a:spcPts val="600"/>
              </a:spcAft>
              <a:buClr>
                <a:schemeClr val="accent2"/>
              </a:buClr>
              <a:buFont typeface="Wingdings 3" panose="05040102010807070707" pitchFamily="18" charset="2"/>
              <a:buChar char="u"/>
              <a:defRPr sz="3200">
                <a:solidFill>
                  <a:schemeClr val="tx1"/>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38561992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oup Photo">
    <p:bg>
      <p:bgPr>
        <a:solidFill>
          <a:schemeClr val="bg2"/>
        </a:solidFill>
        <a:effectLst/>
      </p:bgPr>
    </p:bg>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2EE2BF5C-B4A4-1B40-B3D6-5807C1E6D8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901"/>
          <a:stretch/>
        </p:blipFill>
        <p:spPr>
          <a:xfrm>
            <a:off x="0" y="1639111"/>
            <a:ext cx="12192001" cy="5218889"/>
          </a:xfrm>
          <a:prstGeom prst="rect">
            <a:avLst/>
          </a:prstGeom>
        </p:spPr>
      </p:pic>
      <p:sp>
        <p:nvSpPr>
          <p:cNvPr id="2" name="Title 1"/>
          <p:cNvSpPr>
            <a:spLocks noGrp="1"/>
          </p:cNvSpPr>
          <p:nvPr>
            <p:ph type="title" hasCustomPrompt="1"/>
          </p:nvPr>
        </p:nvSpPr>
        <p:spPr>
          <a:xfrm>
            <a:off x="1" y="-1"/>
            <a:ext cx="12191999" cy="1736388"/>
          </a:xfrm>
          <a:prstGeom prst="rect">
            <a:avLst/>
          </a:prstGeom>
          <a:solidFill>
            <a:schemeClr val="bg2"/>
          </a:solidFill>
        </p:spPr>
        <p:txBody>
          <a:bodyPr anchor="ctr"/>
          <a:lstStyle>
            <a:lvl1pPr>
              <a:defRPr sz="4400">
                <a:ln>
                  <a:noFill/>
                </a:ln>
                <a:solidFill>
                  <a:schemeClr val="tx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47257826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44147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964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MASTER SLIDE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238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96478"/>
            <a:ext cx="10667998" cy="533400"/>
          </a:xfrm>
          <a:prstGeom prst="rect">
            <a:avLst/>
          </a:prstGeom>
        </p:spPr>
        <p:txBody>
          <a:bodyPr>
            <a:normAutofit/>
          </a:bodyPr>
          <a:lstStyle>
            <a:lvl1pPr algn="l">
              <a:defRPr sz="3600" b="1" i="0" baseline="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bg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bg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214158083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28600" y="4556919"/>
            <a:ext cx="11658599" cy="777081"/>
          </a:xfrm>
          <a:prstGeom prst="rect">
            <a:avLst/>
          </a:prstGeom>
        </p:spPr>
        <p:txBody>
          <a:bodyPr/>
          <a:lstStyle>
            <a:lvl1pPr>
              <a:lnSpc>
                <a:spcPct val="110000"/>
              </a:lnSpc>
              <a:spcBef>
                <a:spcPts val="1200"/>
              </a:spcBef>
              <a:spcAft>
                <a:spcPts val="1200"/>
              </a:spcAft>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8" name="Picture 7">
            <a:extLst>
              <a:ext uri="{FF2B5EF4-FFF2-40B4-BE49-F238E27FC236}">
                <a16:creationId xmlns:a16="http://schemas.microsoft.com/office/drawing/2014/main" id="{79B528F7-FFCE-164D-B6B9-E5AA98D57386}"/>
              </a:ext>
            </a:extLst>
          </p:cNvPr>
          <p:cNvPicPr>
            <a:picLocks noChangeAspect="1"/>
          </p:cNvPicPr>
          <p:nvPr userDrawn="1"/>
        </p:nvPicPr>
        <p:blipFill>
          <a:blip r:embed="rId2"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92DA6FD9-0326-BB4A-94DB-C31C0BCB43AB}"/>
              </a:ext>
            </a:extLst>
          </p:cNvPr>
          <p:cNvPicPr>
            <a:picLocks noChangeAspect="1"/>
          </p:cNvPicPr>
          <p:nvPr userDrawn="1"/>
        </p:nvPicPr>
        <p:blipFill>
          <a:blip r:embed="rId3"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10" name="Text Placeholder 9"/>
          <p:cNvSpPr>
            <a:spLocks noGrp="1"/>
          </p:cNvSpPr>
          <p:nvPr>
            <p:ph type="body" sz="quarter" idx="10" hasCustomPrompt="1"/>
          </p:nvPr>
        </p:nvSpPr>
        <p:spPr>
          <a:xfrm>
            <a:off x="228600" y="5410200"/>
            <a:ext cx="11658600" cy="685800"/>
          </a:xfrm>
          <a:prstGeom prst="rect">
            <a:avLst/>
          </a:prstGeom>
        </p:spPr>
        <p:txBody>
          <a:bodyPr/>
          <a:lstStyle>
            <a:lvl1pPr marL="0" indent="0" algn="ctr">
              <a:spcBef>
                <a:spcPts val="1200"/>
              </a:spcBef>
              <a:spcAft>
                <a:spcPts val="1200"/>
              </a:spcAft>
              <a:buNone/>
              <a:defRPr sz="3600">
                <a:solidFill>
                  <a:schemeClr val="tx1"/>
                </a:solidFill>
                <a:latin typeface="Helvetica" panose="020B0604020202020204" pitchFamily="34" charset="0"/>
                <a:cs typeface="Helvetica" panose="020B0604020202020204" pitchFamily="34" charset="0"/>
              </a:defRPr>
            </a:lvl1pPr>
          </a:lstStyle>
          <a:p>
            <a:pPr lvl="0"/>
            <a:r>
              <a:rPr lang="en-US" dirty="0"/>
              <a:t>Subtitle</a:t>
            </a:r>
          </a:p>
        </p:txBody>
      </p:sp>
      <p:pic>
        <p:nvPicPr>
          <p:cNvPr id="3" name="Picture 2"/>
          <p:cNvPicPr>
            <a:picLocks noChangeAspect="1"/>
          </p:cNvPicPr>
          <p:nvPr userDrawn="1"/>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113836" y="694866"/>
            <a:ext cx="3964328" cy="3750683"/>
          </a:xfrm>
          <a:prstGeom prst="rect">
            <a:avLst/>
          </a:prstGeom>
        </p:spPr>
      </p:pic>
    </p:spTree>
    <p:extLst>
      <p:ext uri="{BB962C8B-B14F-4D97-AF65-F5344CB8AC3E}">
        <p14:creationId xmlns:p14="http://schemas.microsoft.com/office/powerpoint/2010/main" val="328320231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2" y="1752599"/>
            <a:ext cx="457201" cy="1371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Heading</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0" indent="0">
              <a:lnSpc>
                <a:spcPct val="120000"/>
              </a:lnSpc>
              <a:spcBef>
                <a:spcPts val="1200"/>
              </a:spcBef>
              <a:spcAft>
                <a:spcPts val="600"/>
              </a:spcAft>
              <a:buClr>
                <a:schemeClr val="bg1">
                  <a:lumMod val="95000"/>
                </a:schemeClr>
              </a:buClr>
              <a:buNone/>
              <a:defRPr lang="en-US" sz="3200" dirty="0" smtClean="0">
                <a:solidFill>
                  <a:schemeClr val="tx1"/>
                </a:solidFill>
                <a:latin typeface="Helvetica" panose="020B0604020202020204" pitchFamily="34" charset="0"/>
                <a:ea typeface="ヒラギノ角ゴ Pro W3" charset="0"/>
                <a:cs typeface="Helvetica" panose="020B0604020202020204" pitchFamily="34" charset="0"/>
              </a:defRPr>
            </a:lvl1pPr>
            <a:lvl2pPr marL="974725" indent="-466725">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Optional Text</a:t>
            </a:r>
          </a:p>
          <a:p>
            <a:pPr lvl="1"/>
            <a:r>
              <a:rPr lang="en-US" dirty="0"/>
              <a:t>Bullet</a:t>
            </a:r>
          </a:p>
        </p:txBody>
      </p:sp>
      <p:pic>
        <p:nvPicPr>
          <p:cNvPr id="6" name="Picture 5">
            <a:extLst>
              <a:ext uri="{FF2B5EF4-FFF2-40B4-BE49-F238E27FC236}">
                <a16:creationId xmlns:a16="http://schemas.microsoft.com/office/drawing/2014/main" id="{79F94259-EFF5-FD4E-A3AD-56D260E348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86103" y="202119"/>
            <a:ext cx="741107" cy="702199"/>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66360" y="777240"/>
            <a:ext cx="5716765" cy="5476318"/>
          </a:xfrm>
          <a:prstGeom prst="rect">
            <a:avLst/>
          </a:prstGeom>
        </p:spPr>
      </p:pic>
    </p:spTree>
    <p:extLst>
      <p:ext uri="{BB962C8B-B14F-4D97-AF65-F5344CB8AC3E}">
        <p14:creationId xmlns:p14="http://schemas.microsoft.com/office/powerpoint/2010/main" val="269268363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954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33400"/>
            <a:ext cx="10667998" cy="609600"/>
          </a:xfrm>
          <a:prstGeom prst="rect">
            <a:avLst/>
          </a:prstGeom>
        </p:spPr>
        <p:txBody>
          <a:bodyPr>
            <a:no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4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95802140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ndard w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cstate="screen">
            <a:alphaModFix amt="33000"/>
            <a:duotone>
              <a:prstClr val="black"/>
              <a:schemeClr val="accent6">
                <a:tint val="45000"/>
                <a:satMod val="400000"/>
              </a:schemeClr>
            </a:duotone>
            <a:extLst>
              <a:ext uri="{28A0092B-C50C-407E-A947-70E740481C1C}">
                <a14:useLocalDpi xmlns:a14="http://schemas.microsoft.com/office/drawing/2010/main"/>
              </a:ext>
            </a:extLst>
          </a:blip>
          <a:srcRect r="-1231"/>
          <a:stretch/>
        </p:blipFill>
        <p:spPr>
          <a:xfrm>
            <a:off x="7391400" y="2019300"/>
            <a:ext cx="4191000" cy="40386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520278"/>
            <a:ext cx="10667998" cy="533400"/>
          </a:xfrm>
          <a:prstGeom prst="rect">
            <a:avLst/>
          </a:prstGeom>
        </p:spPr>
        <p:txBody>
          <a:bodyPr>
            <a:norm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371600"/>
            <a:ext cx="10667999" cy="49530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180259262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0" name="Freeform 9">
            <a:extLst>
              <a:ext uri="{FF2B5EF4-FFF2-40B4-BE49-F238E27FC236}">
                <a16:creationId xmlns:a16="http://schemas.microsoft.com/office/drawing/2014/main" id="{E39E4B24-8DD0-8746-989F-ADE4C1B100E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1564568"/>
            <a:ext cx="185822" cy="40670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accent2"/>
              </a:solidFill>
              <a:latin typeface="Arial" charset="0"/>
              <a:ea typeface="Arial" charset="0"/>
              <a:cs typeface="Arial" charset="0"/>
            </a:endParaRPr>
          </a:p>
        </p:txBody>
      </p:sp>
      <p:sp>
        <p:nvSpPr>
          <p:cNvPr id="6" name="Text Placeholder 5"/>
          <p:cNvSpPr>
            <a:spLocks noGrp="1"/>
          </p:cNvSpPr>
          <p:nvPr>
            <p:ph type="body" sz="quarter" idx="10" hasCustomPrompt="1"/>
          </p:nvPr>
        </p:nvSpPr>
        <p:spPr>
          <a:xfrm>
            <a:off x="6629400" y="1752600"/>
            <a:ext cx="4953000" cy="4114800"/>
          </a:xfrm>
          <a:prstGeom prst="rect">
            <a:avLst/>
          </a:prstGeom>
        </p:spPr>
        <p:txBody>
          <a:bodyPr anchor="ctr"/>
          <a:lstStyle>
            <a:lvl1pPr marL="514350" indent="-514350">
              <a:lnSpc>
                <a:spcPct val="110000"/>
              </a:lnSpc>
              <a:spcBef>
                <a:spcPts val="600"/>
              </a:spcBef>
              <a:spcAft>
                <a:spcPts val="600"/>
              </a:spcAft>
              <a:buClr>
                <a:schemeClr val="accent2"/>
              </a:buClr>
              <a:buFont typeface="Wingdings 3" panose="05040102010807070707" pitchFamily="18" charset="2"/>
              <a:buChar char=""/>
              <a:defRPr sz="2800">
                <a:solidFill>
                  <a:schemeClr val="tx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grpSp>
        <p:nvGrpSpPr>
          <p:cNvPr id="11" name="Group 10">
            <a:extLst>
              <a:ext uri="{FF2B5EF4-FFF2-40B4-BE49-F238E27FC236}">
                <a16:creationId xmlns:a16="http://schemas.microsoft.com/office/drawing/2014/main" id="{04565E04-6750-604C-B216-14F6DB223BE5}"/>
              </a:ext>
            </a:extLst>
          </p:cNvPr>
          <p:cNvGrpSpPr/>
          <p:nvPr userDrawn="1"/>
        </p:nvGrpSpPr>
        <p:grpSpPr>
          <a:xfrm>
            <a:off x="4955038" y="0"/>
            <a:ext cx="1677492" cy="6858000"/>
            <a:chOff x="3697870" y="0"/>
            <a:chExt cx="1677492" cy="6858000"/>
          </a:xfrm>
        </p:grpSpPr>
        <p:sp>
          <p:nvSpPr>
            <p:cNvPr id="12" name="Freeform 11">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3" name="Freeform 12">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 name="Title 1"/>
          <p:cNvSpPr>
            <a:spLocks noGrp="1"/>
          </p:cNvSpPr>
          <p:nvPr>
            <p:ph type="title" hasCustomPrompt="1"/>
          </p:nvPr>
        </p:nvSpPr>
        <p:spPr>
          <a:xfrm>
            <a:off x="490434" y="2072051"/>
            <a:ext cx="4419600" cy="1356950"/>
          </a:xfrm>
          <a:prstGeom prst="rect">
            <a:avLst/>
          </a:prstGeom>
        </p:spPr>
        <p:txBody>
          <a:bodyPr anchor="ctr"/>
          <a:lstStyle>
            <a:lvl1pPr>
              <a:lnSpc>
                <a:spcPct val="110000"/>
              </a:lnSpc>
              <a:defRPr sz="4000" b="1">
                <a:solidFill>
                  <a:schemeClr val="bg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95705516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fill">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157" y="5410200"/>
            <a:ext cx="12192000" cy="1447800"/>
          </a:xfrm>
          <a:prstGeom prst="rect">
            <a:avLst/>
          </a:prstGeom>
          <a:solidFill>
            <a:schemeClr val="accent1"/>
          </a:solidFill>
        </p:spPr>
        <p:txBody>
          <a:bodyPr anchor="ctr"/>
          <a:lstStyle>
            <a:lvl1pPr marL="0" indent="0" algn="ctr">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1pPr>
            <a:lvl2pPr marL="519099" indent="0">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2pPr>
            <a:lvl3pPr marL="914377" indent="0">
              <a:buNone/>
              <a:defRPr>
                <a:solidFill>
                  <a:schemeClr val="bg1"/>
                </a:solidFill>
              </a:defRPr>
            </a:lvl3pPr>
            <a:lvl4pPr marL="1371565" indent="0">
              <a:buNone/>
              <a:defRPr>
                <a:solidFill>
                  <a:schemeClr val="bg1"/>
                </a:solidFill>
              </a:defRPr>
            </a:lvl4pPr>
            <a:lvl5pPr marL="1828755" indent="0">
              <a:buNone/>
              <a:defRPr>
                <a:solidFill>
                  <a:schemeClr val="bg1"/>
                </a:solidFill>
              </a:defRPr>
            </a:lvl5pPr>
          </a:lstStyle>
          <a:p>
            <a:pPr lvl="0"/>
            <a:r>
              <a:rPr lang="en-US" dirty="0"/>
              <a:t>Title</a:t>
            </a:r>
          </a:p>
        </p:txBody>
      </p:sp>
    </p:spTree>
    <p:extLst>
      <p:ext uri="{BB962C8B-B14F-4D97-AF65-F5344CB8AC3E}">
        <p14:creationId xmlns:p14="http://schemas.microsoft.com/office/powerpoint/2010/main" val="280205476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8" name="Slice - Solid">
            <a:extLst>
              <a:ext uri="{FF2B5EF4-FFF2-40B4-BE49-F238E27FC236}">
                <a16:creationId xmlns:a16="http://schemas.microsoft.com/office/drawing/2014/main" id="{9CD3D0ED-E4E2-A049-B7B9-763B0D61FF42}"/>
              </a:ext>
            </a:extLst>
          </p:cNvPr>
          <p:cNvSpPr/>
          <p:nvPr userDrawn="1"/>
        </p:nvSpPr>
        <p:spPr>
          <a:xfrm>
            <a:off x="1086011" y="-2594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lnSpc>
                <a:spcPct val="110000"/>
              </a:lnSpc>
              <a:defRPr sz="3600" b="1">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2800">
                <a:solidFill>
                  <a:schemeClr val="bg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2"/>
              </a:buClr>
              <a:buFont typeface="Wingdings 3" panose="05040102010807070707" pitchFamily="18" charset="2"/>
              <a:buChar char=""/>
              <a:defRPr sz="2400">
                <a:solidFill>
                  <a:schemeClr val="bg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381000" y="381000"/>
            <a:ext cx="1676400" cy="609600"/>
          </a:xfrm>
          <a:prstGeom prst="rect">
            <a:avLst/>
          </a:prstGeom>
        </p:spPr>
        <p:txBody>
          <a:bodyPr/>
          <a:lstStyle>
            <a:lvl1pPr marL="0" indent="0">
              <a:buNone/>
              <a:defRPr sz="1600">
                <a:solidFill>
                  <a:schemeClr val="accent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pic>
        <p:nvPicPr>
          <p:cNvPr id="10" name="Picture 9"/>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tretch>
            <a:fillRect/>
          </a:stretch>
        </p:blipFill>
        <p:spPr>
          <a:xfrm>
            <a:off x="214525" y="5944675"/>
            <a:ext cx="703244" cy="665345"/>
          </a:xfrm>
          <a:prstGeom prst="rect">
            <a:avLst/>
          </a:prstGeom>
        </p:spPr>
      </p:pic>
    </p:spTree>
    <p:extLst>
      <p:ext uri="{BB962C8B-B14F-4D97-AF65-F5344CB8AC3E}">
        <p14:creationId xmlns:p14="http://schemas.microsoft.com/office/powerpoint/2010/main" val="207513059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lumns 3">
    <p:spTree>
      <p:nvGrpSpPr>
        <p:cNvPr id="1" name=""/>
        <p:cNvGrpSpPr/>
        <p:nvPr/>
      </p:nvGrpSpPr>
      <p:grpSpPr>
        <a:xfrm>
          <a:off x="0" y="0"/>
          <a:ext cx="0" cy="0"/>
          <a:chOff x="0" y="0"/>
          <a:chExt cx="0" cy="0"/>
        </a:xfrm>
      </p:grpSpPr>
      <p:sp>
        <p:nvSpPr>
          <p:cNvPr id="2" name="Title 1"/>
          <p:cNvSpPr>
            <a:spLocks noGrp="1"/>
          </p:cNvSpPr>
          <p:nvPr>
            <p:ph type="title"/>
          </p:nvPr>
        </p:nvSpPr>
        <p:spPr>
          <a:xfrm>
            <a:off x="838200" y="765048"/>
            <a:ext cx="10515600" cy="925640"/>
          </a:xfrm>
          <a:prstGeom prst="rect">
            <a:avLst/>
          </a:prstGeom>
        </p:spPr>
        <p:txBody>
          <a:bodyPr anchor="ctr"/>
          <a:lstStyle>
            <a:lvl1pPr algn="l">
              <a:defRPr sz="3600">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F9F14A3E-E35D-614B-8464-A669E547DFC3}"/>
              </a:ext>
            </a:extLst>
          </p:cNvPr>
          <p:cNvSpPr/>
          <p:nvPr userDrawn="1"/>
        </p:nvSpPr>
        <p:spPr>
          <a:xfrm>
            <a:off x="0" y="765048"/>
            <a:ext cx="533400" cy="92564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5" name="Text Placeholder 4"/>
          <p:cNvSpPr>
            <a:spLocks noGrp="1"/>
          </p:cNvSpPr>
          <p:nvPr>
            <p:ph type="body" sz="quarter" idx="10" hasCustomPrompt="1"/>
          </p:nvPr>
        </p:nvSpPr>
        <p:spPr>
          <a:xfrm>
            <a:off x="83820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6" name="Text Placeholder 4"/>
          <p:cNvSpPr>
            <a:spLocks noGrp="1"/>
          </p:cNvSpPr>
          <p:nvPr>
            <p:ph type="body" sz="quarter" idx="11" hasCustomPrompt="1"/>
          </p:nvPr>
        </p:nvSpPr>
        <p:spPr>
          <a:xfrm>
            <a:off x="438912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7" name="Text Placeholder 4"/>
          <p:cNvSpPr>
            <a:spLocks noGrp="1"/>
          </p:cNvSpPr>
          <p:nvPr>
            <p:ph type="body" sz="quarter" idx="12" hasCustomPrompt="1"/>
          </p:nvPr>
        </p:nvSpPr>
        <p:spPr>
          <a:xfrm>
            <a:off x="794004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8" name="Freeform 7">
            <a:extLst>
              <a:ext uri="{FF2B5EF4-FFF2-40B4-BE49-F238E27FC236}">
                <a16:creationId xmlns:a16="http://schemas.microsoft.com/office/drawing/2014/main" id="{E163987D-B335-414A-8A1E-47C55CCAF91E}"/>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329101045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lobal">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B6FE224F-8160-EB45-B1E9-2A2EF8E4949B}"/>
              </a:ext>
            </a:extLst>
          </p:cNvPr>
          <p:cNvPicPr>
            <a:picLocks noChangeAspect="1"/>
          </p:cNvPicPr>
          <p:nvPr userDrawn="1"/>
        </p:nvPicPr>
        <p:blipFill rotWithShape="1">
          <a:blip r:embed="rId2" cstate="screen">
            <a:alphaModFix amt="40000"/>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0320" y="0"/>
            <a:ext cx="12192000" cy="6858000"/>
          </a:xfrm>
          <a:prstGeom prst="rect">
            <a:avLst/>
          </a:prstGeom>
        </p:spPr>
      </p:pic>
      <p:sp>
        <p:nvSpPr>
          <p:cNvPr id="2" name="Title 1"/>
          <p:cNvSpPr>
            <a:spLocks noGrp="1"/>
          </p:cNvSpPr>
          <p:nvPr>
            <p:ph type="title"/>
          </p:nvPr>
        </p:nvSpPr>
        <p:spPr>
          <a:xfrm>
            <a:off x="817880" y="533400"/>
            <a:ext cx="10515600" cy="701675"/>
          </a:xfrm>
          <a:prstGeom prst="rect">
            <a:avLst/>
          </a:prstGeom>
        </p:spPr>
        <p:txBody>
          <a:bodyPr/>
          <a:lstStyle>
            <a:lvl1pPr>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8" name="Content Placeholder 7"/>
          <p:cNvSpPr>
            <a:spLocks noGrp="1"/>
          </p:cNvSpPr>
          <p:nvPr>
            <p:ph sz="quarter" idx="10"/>
          </p:nvPr>
        </p:nvSpPr>
        <p:spPr>
          <a:xfrm>
            <a:off x="817563" y="1524000"/>
            <a:ext cx="10515600" cy="4724400"/>
          </a:xfrm>
          <a:prstGeom prst="rect">
            <a:avLst/>
          </a:prstGeom>
        </p:spPr>
        <p:txBody>
          <a:bodyPr/>
          <a:lstStyle>
            <a:lvl1pPr marL="0" indent="0">
              <a:lnSpc>
                <a:spcPct val="110000"/>
              </a:lnSpc>
              <a:spcBef>
                <a:spcPts val="600"/>
              </a:spcBef>
              <a:spcAft>
                <a:spcPts val="600"/>
              </a:spcAft>
              <a:buNone/>
              <a:defRPr sz="3600">
                <a:solidFill>
                  <a:schemeClr val="tx1"/>
                </a:solidFill>
                <a:latin typeface="Helvetica" panose="020B0604020202020204" pitchFamily="34" charset="0"/>
                <a:cs typeface="Helvetica" panose="020B0604020202020204" pitchFamily="34" charset="0"/>
              </a:defRPr>
            </a:lvl1pPr>
            <a:lvl2pPr marL="1076325" indent="-557213">
              <a:lnSpc>
                <a:spcPct val="110000"/>
              </a:lnSpc>
              <a:spcBef>
                <a:spcPts val="600"/>
              </a:spcBef>
              <a:spcAft>
                <a:spcPts val="600"/>
              </a:spcAft>
              <a:buClr>
                <a:schemeClr val="accent2"/>
              </a:buClr>
              <a:buFont typeface="Wingdings 3" panose="05040102010807070707" pitchFamily="18" charset="2"/>
              <a:buChar char=""/>
              <a:defRPr sz="32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29399515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1066801" y="1499358"/>
            <a:ext cx="4495800" cy="5384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685801" y="685800"/>
            <a:ext cx="5334000" cy="685800"/>
          </a:xfrm>
          <a:prstGeom prst="rect">
            <a:avLst/>
          </a:prstGeom>
        </p:spPr>
        <p:txBody>
          <a:bodyPr/>
          <a:lstStyle>
            <a:lvl1pPr>
              <a:defRPr lang="en-US" sz="36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6" name="Content Placeholder 5"/>
          <p:cNvSpPr>
            <a:spLocks noGrp="1"/>
          </p:cNvSpPr>
          <p:nvPr>
            <p:ph sz="quarter" idx="10" hasCustomPrompt="1"/>
          </p:nvPr>
        </p:nvSpPr>
        <p:spPr>
          <a:xfrm>
            <a:off x="6629400" y="685800"/>
            <a:ext cx="4800600" cy="5410200"/>
          </a:xfrm>
          <a:prstGeom prst="rect">
            <a:avLst/>
          </a:prstGeom>
          <a:solidFill>
            <a:schemeClr val="bg1"/>
          </a:solidFill>
        </p:spPr>
        <p:txBody>
          <a:bodyPr/>
          <a:lstStyle>
            <a:lvl1pPr marL="0" indent="0">
              <a:buFont typeface="Arial" panose="020B0604020202020204" pitchFamily="34" charset="0"/>
              <a:buNone/>
              <a:defRPr sz="2800" baseline="0">
                <a:solidFill>
                  <a:schemeClr val="tx1"/>
                </a:solidFill>
                <a:latin typeface="Helvetica" panose="020B0604020202020204" pitchFamily="34" charset="0"/>
                <a:cs typeface="Helvetica" panose="020B0604020202020204" pitchFamily="34" charset="0"/>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Click to enter text</a:t>
            </a:r>
          </a:p>
        </p:txBody>
      </p:sp>
      <p:sp>
        <p:nvSpPr>
          <p:cNvPr id="8" name="Content Placeholder 7"/>
          <p:cNvSpPr>
            <a:spLocks noGrp="1"/>
          </p:cNvSpPr>
          <p:nvPr>
            <p:ph sz="quarter" idx="11" hasCustomPrompt="1"/>
          </p:nvPr>
        </p:nvSpPr>
        <p:spPr>
          <a:xfrm>
            <a:off x="723901" y="2057400"/>
            <a:ext cx="5295900" cy="4038599"/>
          </a:xfrm>
          <a:prstGeom prst="rect">
            <a:avLst/>
          </a:prstGeom>
        </p:spPr>
        <p:txBody>
          <a:bodyPr/>
          <a:lstStyle>
            <a:lvl1pPr marL="0" indent="0">
              <a:buNone/>
              <a:defRPr sz="3200">
                <a:solidFill>
                  <a:schemeClr val="tx1"/>
                </a:solidFill>
                <a:latin typeface="Helvetica" panose="020B0604020202020204" pitchFamily="34" charset="0"/>
                <a:cs typeface="Helvetica" panose="020B0604020202020204" pitchFamily="34" charset="0"/>
              </a:defRPr>
            </a:lvl1pPr>
          </a:lstStyle>
          <a:p>
            <a:pPr lvl="0"/>
            <a:r>
              <a:rPr lang="en-US" dirty="0"/>
              <a:t>Text</a:t>
            </a:r>
          </a:p>
        </p:txBody>
      </p:sp>
    </p:spTree>
    <p:extLst>
      <p:ext uri="{BB962C8B-B14F-4D97-AF65-F5344CB8AC3E}">
        <p14:creationId xmlns:p14="http://schemas.microsoft.com/office/powerpoint/2010/main" val="121908168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w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cstate="screen">
            <a:alphaModFix amt="33000"/>
            <a:extLst>
              <a:ext uri="{28A0092B-C50C-407E-A947-70E740481C1C}">
                <a14:useLocalDpi xmlns:a14="http://schemas.microsoft.com/office/drawing/2010/main"/>
              </a:ext>
            </a:extLst>
          </a:blip>
          <a:srcRect r="-1231"/>
          <a:stretch/>
        </p:blipFill>
        <p:spPr>
          <a:xfrm>
            <a:off x="7391400" y="1981200"/>
            <a:ext cx="4191000" cy="40386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520278"/>
            <a:ext cx="10667998" cy="533400"/>
          </a:xfrm>
          <a:prstGeom prst="rect">
            <a:avLst/>
          </a:prstGeom>
        </p:spPr>
        <p:txBody>
          <a:bodyPr>
            <a:normAutofit/>
          </a:bodyPr>
          <a:lstStyle>
            <a:lvl1pPr algn="l">
              <a:defRPr sz="3600" b="1" i="0" baseline="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hasCustomPrompt="1"/>
          </p:nvPr>
        </p:nvSpPr>
        <p:spPr>
          <a:xfrm>
            <a:off x="761999" y="1371600"/>
            <a:ext cx="6629401" cy="49530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bg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bg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121025294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ngle image">
    <p:bg>
      <p:bgPr>
        <a:solidFill>
          <a:schemeClr val="tx1"/>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DC8AA71-55A8-3649-9696-D505B3711E6E}"/>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hasCustomPrompt="1"/>
          </p:nvPr>
        </p:nvSpPr>
        <p:spPr>
          <a:xfrm>
            <a:off x="685800" y="1447800"/>
            <a:ext cx="4724400" cy="957430"/>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4" name="Rectangle 3">
            <a:extLst>
              <a:ext uri="{FF2B5EF4-FFF2-40B4-BE49-F238E27FC236}">
                <a16:creationId xmlns:a16="http://schemas.microsoft.com/office/drawing/2014/main" id="{119DD8C5-BFF5-8648-9A1A-E9B3DA1F3752}"/>
              </a:ext>
            </a:extLst>
          </p:cNvPr>
          <p:cNvSpPr/>
          <p:nvPr userDrawn="1"/>
        </p:nvSpPr>
        <p:spPr>
          <a:xfrm flipV="1">
            <a:off x="609600" y="2572219"/>
            <a:ext cx="4876800" cy="947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6" name="Text Placeholder 5"/>
          <p:cNvSpPr>
            <a:spLocks noGrp="1"/>
          </p:cNvSpPr>
          <p:nvPr>
            <p:ph type="body" sz="quarter" idx="10" hasCustomPrompt="1"/>
          </p:nvPr>
        </p:nvSpPr>
        <p:spPr>
          <a:xfrm>
            <a:off x="685800" y="3124200"/>
            <a:ext cx="4800600" cy="2743200"/>
          </a:xfrm>
          <a:prstGeom prst="rect">
            <a:avLst/>
          </a:prstGeom>
        </p:spPr>
        <p:txBody>
          <a:bodyPr/>
          <a:lstStyle>
            <a:lvl1pPr marL="0" indent="0">
              <a:lnSpc>
                <a:spcPct val="110000"/>
              </a:lnSpc>
              <a:spcBef>
                <a:spcPts val="600"/>
              </a:spcBef>
              <a:spcAft>
                <a:spcPts val="600"/>
              </a:spcAft>
              <a:buNone/>
              <a:defRPr sz="2800">
                <a:solidFill>
                  <a:schemeClr val="tx1"/>
                </a:solidFill>
                <a:latin typeface="Helvetica" panose="020B0604020202020204" pitchFamily="34" charset="0"/>
                <a:cs typeface="Helvetica" panose="020B0604020202020204" pitchFamily="34" charset="0"/>
              </a:defRPr>
            </a:lvl1pPr>
            <a:lvl2pPr marL="914400" indent="-447675">
              <a:lnSpc>
                <a:spcPct val="110000"/>
              </a:lnSpc>
              <a:spcBef>
                <a:spcPts val="600"/>
              </a:spcBef>
              <a:spcAft>
                <a:spcPts val="600"/>
              </a:spcAft>
              <a:buClr>
                <a:schemeClr val="accent2"/>
              </a:buClr>
              <a:buFont typeface="Wingdings 3" panose="05040102010807070707" pitchFamily="18" charset="2"/>
              <a:buChar char=""/>
              <a:defRPr sz="2400">
                <a:solidFill>
                  <a:schemeClr val="tx1"/>
                </a:solidFill>
                <a:latin typeface="Helvetica" panose="020B0604020202020204" pitchFamily="34" charset="0"/>
                <a:cs typeface="Helvetica" panose="020B0604020202020204" pitchFamily="34" charset="0"/>
              </a:defRPr>
            </a:lvl2pPr>
            <a:lvl3pPr marL="914377" indent="0">
              <a:buNone/>
              <a:defRPr/>
            </a:lvl3pPr>
            <a:lvl4pPr marL="1371565" indent="0">
              <a:buNone/>
              <a:defRPr/>
            </a:lvl4pPr>
            <a:lvl5pPr marL="1828755" indent="0">
              <a:buNone/>
              <a:defRPr/>
            </a:lvl5pPr>
          </a:lstStyle>
          <a:p>
            <a:pPr lvl="0"/>
            <a:r>
              <a:rPr lang="en-US" dirty="0"/>
              <a:t>Text</a:t>
            </a:r>
          </a:p>
          <a:p>
            <a:pPr lvl="1"/>
            <a:r>
              <a:rPr lang="en-US" dirty="0"/>
              <a:t>Bullet</a:t>
            </a:r>
          </a:p>
        </p:txBody>
      </p:sp>
    </p:spTree>
    <p:extLst>
      <p:ext uri="{BB962C8B-B14F-4D97-AF65-F5344CB8AC3E}">
        <p14:creationId xmlns:p14="http://schemas.microsoft.com/office/powerpoint/2010/main" val="394238541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85800"/>
            <a:ext cx="10515600" cy="609601"/>
          </a:xfrm>
          <a:prstGeom prst="rect">
            <a:avLst/>
          </a:prstGeom>
        </p:spPr>
        <p:txBody>
          <a:bodyPr anchor="ctr"/>
          <a:lstStyle>
            <a:lvl1pPr>
              <a:defRPr sz="4800">
                <a:solidFill>
                  <a:schemeClr val="tx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371601"/>
            <a:ext cx="6362701" cy="76201"/>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1752600"/>
            <a:ext cx="10668000" cy="4343400"/>
          </a:xfrm>
          <a:prstGeom prst="rect">
            <a:avLst/>
          </a:prstGeom>
        </p:spPr>
        <p:txBody>
          <a:bodyPr/>
          <a:lstStyle>
            <a:lvl1pPr marL="466725" indent="-466725">
              <a:lnSpc>
                <a:spcPct val="110000"/>
              </a:lnSpc>
              <a:spcBef>
                <a:spcPts val="1200"/>
              </a:spcBef>
              <a:spcAft>
                <a:spcPts val="600"/>
              </a:spcAft>
              <a:buClr>
                <a:schemeClr val="accent2"/>
              </a:buClr>
              <a:buFont typeface="Wingdings 3" panose="05040102010807070707" pitchFamily="18" charset="2"/>
              <a:buChar char="u"/>
              <a:defRPr sz="3200">
                <a:solidFill>
                  <a:schemeClr val="tx1"/>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56844238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oup Photo">
    <p:bg>
      <p:bgPr>
        <a:solidFill>
          <a:schemeClr val="bg2"/>
        </a:solidFill>
        <a:effectLst/>
      </p:bgPr>
    </p:bg>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2EE2BF5C-B4A4-1B40-B3D6-5807C1E6D8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901"/>
          <a:stretch/>
        </p:blipFill>
        <p:spPr>
          <a:xfrm>
            <a:off x="0" y="1639111"/>
            <a:ext cx="12192001" cy="5218889"/>
          </a:xfrm>
          <a:prstGeom prst="rect">
            <a:avLst/>
          </a:prstGeom>
        </p:spPr>
      </p:pic>
      <p:sp>
        <p:nvSpPr>
          <p:cNvPr id="2" name="Title 1"/>
          <p:cNvSpPr>
            <a:spLocks noGrp="1"/>
          </p:cNvSpPr>
          <p:nvPr>
            <p:ph type="title" hasCustomPrompt="1"/>
          </p:nvPr>
        </p:nvSpPr>
        <p:spPr>
          <a:xfrm>
            <a:off x="1" y="-1"/>
            <a:ext cx="12191999" cy="1736388"/>
          </a:xfrm>
          <a:prstGeom prst="rect">
            <a:avLst/>
          </a:prstGeom>
          <a:solidFill>
            <a:schemeClr val="bg2"/>
          </a:solidFill>
        </p:spPr>
        <p:txBody>
          <a:bodyPr anchor="ctr"/>
          <a:lstStyle>
            <a:lvl1pPr>
              <a:defRPr sz="4400">
                <a:ln>
                  <a:noFill/>
                </a:ln>
                <a:solidFill>
                  <a:schemeClr val="tx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305333634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Group Photo">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1999" cy="1752600"/>
          </a:xfrm>
          <a:prstGeom prst="rect">
            <a:avLst/>
          </a:prstGeom>
          <a:solidFill>
            <a:schemeClr val="bg2"/>
          </a:solidFill>
        </p:spPr>
        <p:txBody>
          <a:bodyPr anchor="ctr"/>
          <a:lstStyle>
            <a:lvl1pPr>
              <a:defRPr sz="4400">
                <a:ln>
                  <a:noFill/>
                </a:ln>
                <a:solidFill>
                  <a:schemeClr val="tx1"/>
                </a:solidFill>
                <a:latin typeface="Helvetica" panose="020B0604020202020204" pitchFamily="34" charset="0"/>
                <a:cs typeface="Helvetica" panose="020B0604020202020204" pitchFamily="34" charset="0"/>
              </a:defRPr>
            </a:lvl1pPr>
          </a:lstStyle>
          <a:p>
            <a:r>
              <a:rPr lang="en-US" dirty="0"/>
              <a:t>Title</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047999"/>
            <a:ext cx="3975017" cy="3800713"/>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34200" y="228600"/>
            <a:ext cx="4820753" cy="3498035"/>
          </a:xfrm>
          <a:prstGeom prst="rect">
            <a:avLst/>
          </a:prstGeom>
        </p:spPr>
      </p:pic>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5800" y="228600"/>
            <a:ext cx="4327747" cy="2536955"/>
          </a:xfrm>
          <a:prstGeom prst="rect">
            <a:avLst/>
          </a:prstGeom>
        </p:spPr>
      </p:pic>
      <p:pic>
        <p:nvPicPr>
          <p:cNvPr id="8" name="Picture 3">
            <a:extLst>
              <a:ext uri="{FF2B5EF4-FFF2-40B4-BE49-F238E27FC236}">
                <a16:creationId xmlns:a16="http://schemas.microsoft.com/office/drawing/2014/main" id="{CDDC8651-571B-4747-8510-542436905AA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660819" y="2727891"/>
            <a:ext cx="4940382" cy="3903562"/>
          </a:xfrm>
          <a:prstGeom prst="rect">
            <a:avLst/>
          </a:prstGeom>
        </p:spPr>
      </p:pic>
    </p:spTree>
    <p:extLst>
      <p:ext uri="{BB962C8B-B14F-4D97-AF65-F5344CB8AC3E}">
        <p14:creationId xmlns:p14="http://schemas.microsoft.com/office/powerpoint/2010/main" val="245960343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2021769"/>
            <a:ext cx="185822" cy="4067086"/>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7" name="Group 6">
            <a:extLst>
              <a:ext uri="{FF2B5EF4-FFF2-40B4-BE49-F238E27FC236}">
                <a16:creationId xmlns:a16="http://schemas.microsoft.com/office/drawing/2014/main" id="{74A5E45F-A3AE-2E46-A663-87F532F6A4EC}"/>
              </a:ext>
            </a:extLst>
          </p:cNvPr>
          <p:cNvGrpSpPr/>
          <p:nvPr userDrawn="1"/>
        </p:nvGrpSpPr>
        <p:grpSpPr>
          <a:xfrm>
            <a:off x="4418508" y="0"/>
            <a:ext cx="1677492" cy="6858001"/>
            <a:chOff x="4955038" y="0"/>
            <a:chExt cx="1677492" cy="6858000"/>
          </a:xfrm>
        </p:grpSpPr>
        <p:sp>
          <p:nvSpPr>
            <p:cNvPr id="8" name="Freeform 7">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Freeform 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6" name="Text Placeholder 5"/>
          <p:cNvSpPr>
            <a:spLocks noGrp="1"/>
          </p:cNvSpPr>
          <p:nvPr>
            <p:ph type="body" sz="quarter" idx="10" hasCustomPrompt="1"/>
          </p:nvPr>
        </p:nvSpPr>
        <p:spPr>
          <a:xfrm>
            <a:off x="6574078" y="1371599"/>
            <a:ext cx="4953000" cy="4114800"/>
          </a:xfrm>
          <a:prstGeom prst="rect">
            <a:avLst/>
          </a:prstGeom>
        </p:spPr>
        <p:txBody>
          <a:bodyPr anchor="ctr"/>
          <a:lstStyle>
            <a:lvl1pPr marL="466725" indent="-466725">
              <a:lnSpc>
                <a:spcPct val="110000"/>
              </a:lnSpc>
              <a:spcBef>
                <a:spcPts val="600"/>
              </a:spcBef>
              <a:spcAft>
                <a:spcPts val="600"/>
              </a:spcAft>
              <a:buClr>
                <a:schemeClr val="accent2"/>
              </a:buClr>
              <a:buFont typeface="Wingdings 3" panose="05040102010807070707" pitchFamily="18" charset="2"/>
              <a:buChar char=""/>
              <a:defRPr sz="2800">
                <a:solidFill>
                  <a:schemeClr val="bg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sp>
        <p:nvSpPr>
          <p:cNvPr id="2" name="Title 1"/>
          <p:cNvSpPr>
            <a:spLocks noGrp="1"/>
          </p:cNvSpPr>
          <p:nvPr>
            <p:ph type="title"/>
          </p:nvPr>
        </p:nvSpPr>
        <p:spPr>
          <a:xfrm>
            <a:off x="490434" y="1905000"/>
            <a:ext cx="4419600" cy="2019731"/>
          </a:xfrm>
          <a:prstGeom prst="rect">
            <a:avLst/>
          </a:prstGeom>
        </p:spPr>
        <p:txBody>
          <a:bodyPr anchor="ctr"/>
          <a:lstStyle>
            <a:lvl1pPr>
              <a:lnSpc>
                <a:spcPct val="110000"/>
              </a:lnSpc>
              <a:defRPr sz="4000"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86663227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3" name="Slice - Solid">
            <a:extLst>
              <a:ext uri="{FF2B5EF4-FFF2-40B4-BE49-F238E27FC236}">
                <a16:creationId xmlns:a16="http://schemas.microsoft.com/office/drawing/2014/main" id="{9CD3D0ED-E4E2-A049-B7B9-763B0D61FF42}"/>
              </a:ext>
            </a:extLst>
          </p:cNvPr>
          <p:cNvSpPr/>
          <p:nvPr userDrawn="1"/>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bg2">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defRPr sz="3600"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2800">
                <a:solidFill>
                  <a:schemeClr val="tx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2"/>
              </a:buClr>
              <a:buFont typeface="Wingdings 3" panose="05040102010807070707" pitchFamily="18" charset="2"/>
              <a:buChar char="u"/>
              <a:defRPr sz="24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228600" y="381000"/>
            <a:ext cx="1828800" cy="609600"/>
          </a:xfrm>
          <a:prstGeom prst="rect">
            <a:avLst/>
          </a:prstGeom>
        </p:spPr>
        <p:txBody>
          <a:bodyPr/>
          <a:lstStyle>
            <a:lvl1pPr marL="0" indent="0">
              <a:buNone/>
              <a:defRPr sz="1600">
                <a:solidFill>
                  <a:schemeClr val="bg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spTree>
    <p:extLst>
      <p:ext uri="{BB962C8B-B14F-4D97-AF65-F5344CB8AC3E}">
        <p14:creationId xmlns:p14="http://schemas.microsoft.com/office/powerpoint/2010/main" val="36280883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umns 3">
    <p:spTree>
      <p:nvGrpSpPr>
        <p:cNvPr id="1" name=""/>
        <p:cNvGrpSpPr/>
        <p:nvPr/>
      </p:nvGrpSpPr>
      <p:grpSpPr>
        <a:xfrm>
          <a:off x="0" y="0"/>
          <a:ext cx="0" cy="0"/>
          <a:chOff x="0" y="0"/>
          <a:chExt cx="0" cy="0"/>
        </a:xfrm>
      </p:grpSpPr>
      <p:sp>
        <p:nvSpPr>
          <p:cNvPr id="2" name="Title 1"/>
          <p:cNvSpPr>
            <a:spLocks noGrp="1"/>
          </p:cNvSpPr>
          <p:nvPr>
            <p:ph type="title"/>
          </p:nvPr>
        </p:nvSpPr>
        <p:spPr>
          <a:xfrm>
            <a:off x="838200" y="765048"/>
            <a:ext cx="10515600" cy="925640"/>
          </a:xfrm>
          <a:prstGeom prst="rect">
            <a:avLst/>
          </a:prstGeom>
        </p:spPr>
        <p:txBody>
          <a:bodyPr anchor="ctr"/>
          <a:lstStyle>
            <a:lvl1pPr algn="l">
              <a:defRPr sz="3600">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F9F14A3E-E35D-614B-8464-A669E547DFC3}"/>
              </a:ext>
            </a:extLst>
          </p:cNvPr>
          <p:cNvSpPr/>
          <p:nvPr userDrawn="1"/>
        </p:nvSpPr>
        <p:spPr>
          <a:xfrm>
            <a:off x="0" y="765048"/>
            <a:ext cx="533400" cy="92564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5" name="Text Placeholder 4"/>
          <p:cNvSpPr>
            <a:spLocks noGrp="1"/>
          </p:cNvSpPr>
          <p:nvPr>
            <p:ph type="body" sz="quarter" idx="10" hasCustomPrompt="1"/>
          </p:nvPr>
        </p:nvSpPr>
        <p:spPr>
          <a:xfrm>
            <a:off x="83820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bg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bg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6" name="Text Placeholder 4"/>
          <p:cNvSpPr>
            <a:spLocks noGrp="1"/>
          </p:cNvSpPr>
          <p:nvPr>
            <p:ph type="body" sz="quarter" idx="11" hasCustomPrompt="1"/>
          </p:nvPr>
        </p:nvSpPr>
        <p:spPr>
          <a:xfrm>
            <a:off x="438912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bg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bg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7" name="Text Placeholder 4"/>
          <p:cNvSpPr>
            <a:spLocks noGrp="1"/>
          </p:cNvSpPr>
          <p:nvPr>
            <p:ph type="body" sz="quarter" idx="12" hasCustomPrompt="1"/>
          </p:nvPr>
        </p:nvSpPr>
        <p:spPr>
          <a:xfrm>
            <a:off x="794004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bg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bg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8" name="Freeform 7">
            <a:extLst>
              <a:ext uri="{FF2B5EF4-FFF2-40B4-BE49-F238E27FC236}">
                <a16:creationId xmlns:a16="http://schemas.microsoft.com/office/drawing/2014/main" id="{E163987D-B335-414A-8A1E-47C55CCAF91E}"/>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227518749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1676400" y="1600200"/>
            <a:ext cx="4343233" cy="5201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685800" y="685800"/>
            <a:ext cx="6362701" cy="685800"/>
          </a:xfrm>
          <a:prstGeom prst="rect">
            <a:avLst/>
          </a:prstGeom>
        </p:spPr>
        <p:txBody>
          <a:bodyPr/>
          <a:lstStyle>
            <a:lvl1pPr>
              <a:defRPr lang="en-US" sz="3600" b="1" dirty="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8" name="Content Placeholder 7"/>
          <p:cNvSpPr>
            <a:spLocks noGrp="1"/>
          </p:cNvSpPr>
          <p:nvPr>
            <p:ph sz="quarter" idx="11" hasCustomPrompt="1"/>
          </p:nvPr>
        </p:nvSpPr>
        <p:spPr>
          <a:xfrm>
            <a:off x="723901" y="2057400"/>
            <a:ext cx="6324600" cy="4038599"/>
          </a:xfrm>
          <a:prstGeom prst="rect">
            <a:avLst/>
          </a:prstGeom>
        </p:spPr>
        <p:txBody>
          <a:bodyPr/>
          <a:lstStyle>
            <a:lvl1pPr marL="0" indent="0">
              <a:lnSpc>
                <a:spcPct val="110000"/>
              </a:lnSpc>
              <a:spcBef>
                <a:spcPts val="1200"/>
              </a:spcBef>
              <a:spcAft>
                <a:spcPts val="1200"/>
              </a:spcAft>
              <a:buNone/>
              <a:defRPr sz="3200">
                <a:solidFill>
                  <a:schemeClr val="bg1"/>
                </a:solidFill>
                <a:latin typeface="Helvetica" panose="020B0604020202020204" pitchFamily="34" charset="0"/>
                <a:cs typeface="Helvetica" panose="020B0604020202020204" pitchFamily="34" charset="0"/>
              </a:defRPr>
            </a:lvl1pPr>
          </a:lstStyle>
          <a:p>
            <a:pPr lvl="0"/>
            <a:r>
              <a:rPr lang="en-US" dirty="0"/>
              <a:t>Text</a:t>
            </a:r>
          </a:p>
        </p:txBody>
      </p:sp>
    </p:spTree>
    <p:extLst>
      <p:ext uri="{BB962C8B-B14F-4D97-AF65-F5344CB8AC3E}">
        <p14:creationId xmlns:p14="http://schemas.microsoft.com/office/powerpoint/2010/main" val="184663365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gle Image">
    <p:bg>
      <p:bgPr>
        <a:solidFill>
          <a:schemeClr val="bg2"/>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DC8AA71-55A8-3649-9696-D505B3711E6E}"/>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hasCustomPrompt="1"/>
          </p:nvPr>
        </p:nvSpPr>
        <p:spPr>
          <a:xfrm>
            <a:off x="685800" y="1447800"/>
            <a:ext cx="4724400" cy="957430"/>
          </a:xfrm>
          <a:prstGeom prst="rect">
            <a:avLst/>
          </a:prstGeom>
        </p:spPr>
        <p:txBody>
          <a:bodyPr anchor="ctr"/>
          <a:lstStyle>
            <a:lvl1pPr algn="ctr">
              <a:lnSpc>
                <a:spcPct val="110000"/>
              </a:lnSpc>
              <a:defRPr sz="3600" b="1">
                <a:solidFill>
                  <a:schemeClr val="bg1"/>
                </a:solidFill>
                <a:latin typeface="Helvetica" panose="020B0604020202020204" pitchFamily="34" charset="0"/>
                <a:cs typeface="Helvetica" panose="020B0604020202020204" pitchFamily="34" charset="0"/>
              </a:defRPr>
            </a:lvl1pPr>
          </a:lstStyle>
          <a:p>
            <a:r>
              <a:rPr lang="en-US" dirty="0"/>
              <a:t>Title</a:t>
            </a:r>
          </a:p>
        </p:txBody>
      </p:sp>
      <p:sp>
        <p:nvSpPr>
          <p:cNvPr id="4" name="Rectangle 3">
            <a:extLst>
              <a:ext uri="{FF2B5EF4-FFF2-40B4-BE49-F238E27FC236}">
                <a16:creationId xmlns:a16="http://schemas.microsoft.com/office/drawing/2014/main" id="{119DD8C5-BFF5-8648-9A1A-E9B3DA1F3752}"/>
              </a:ext>
            </a:extLst>
          </p:cNvPr>
          <p:cNvSpPr/>
          <p:nvPr userDrawn="1"/>
        </p:nvSpPr>
        <p:spPr>
          <a:xfrm flipV="1">
            <a:off x="609600" y="2438400"/>
            <a:ext cx="4876800" cy="947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6" name="Text Placeholder 5"/>
          <p:cNvSpPr>
            <a:spLocks noGrp="1"/>
          </p:cNvSpPr>
          <p:nvPr>
            <p:ph type="body" sz="quarter" idx="10" hasCustomPrompt="1"/>
          </p:nvPr>
        </p:nvSpPr>
        <p:spPr>
          <a:xfrm>
            <a:off x="685800" y="3124200"/>
            <a:ext cx="4800600" cy="2743200"/>
          </a:xfrm>
          <a:prstGeom prst="rect">
            <a:avLst/>
          </a:prstGeom>
        </p:spPr>
        <p:txBody>
          <a:bodyPr/>
          <a:lstStyle>
            <a:lvl1pPr marL="0" indent="0">
              <a:lnSpc>
                <a:spcPct val="110000"/>
              </a:lnSpc>
              <a:spcBef>
                <a:spcPts val="600"/>
              </a:spcBef>
              <a:spcAft>
                <a:spcPts val="600"/>
              </a:spcAft>
              <a:buNone/>
              <a:defRPr sz="3200">
                <a:solidFill>
                  <a:schemeClr val="bg2"/>
                </a:solidFill>
                <a:latin typeface="Helvetica" panose="020B0604020202020204" pitchFamily="34" charset="0"/>
                <a:cs typeface="Helvetica" panose="020B0604020202020204" pitchFamily="34" charset="0"/>
              </a:defRPr>
            </a:lvl1pPr>
            <a:lvl2pPr marL="346075" indent="-346075">
              <a:lnSpc>
                <a:spcPct val="110000"/>
              </a:lnSpc>
              <a:spcBef>
                <a:spcPts val="600"/>
              </a:spcBef>
              <a:spcAft>
                <a:spcPts val="600"/>
              </a:spcAft>
              <a:buClr>
                <a:schemeClr val="accent2"/>
              </a:buClr>
              <a:buFont typeface="Wingdings 3" panose="05040102010807070707" pitchFamily="18" charset="2"/>
              <a:buChar char=""/>
              <a:defRPr sz="2400">
                <a:solidFill>
                  <a:schemeClr val="bg2"/>
                </a:solidFill>
                <a:latin typeface="Helvetica" panose="020B0604020202020204" pitchFamily="34" charset="0"/>
                <a:cs typeface="Helvetica" panose="020B0604020202020204" pitchFamily="34" charset="0"/>
              </a:defRPr>
            </a:lvl2pPr>
            <a:lvl3pPr marL="914377" indent="0">
              <a:buNone/>
              <a:defRPr/>
            </a:lvl3pPr>
            <a:lvl4pPr marL="1371565" indent="0">
              <a:buNone/>
              <a:defRPr/>
            </a:lvl4pPr>
            <a:lvl5pPr marL="1828755" indent="0">
              <a:buNone/>
              <a:defRPr/>
            </a:lvl5pPr>
          </a:lstStyle>
          <a:p>
            <a:pPr lvl="1"/>
            <a:r>
              <a:rPr lang="en-US" dirty="0"/>
              <a:t>Bullet</a:t>
            </a:r>
          </a:p>
        </p:txBody>
      </p:sp>
    </p:spTree>
    <p:extLst>
      <p:ext uri="{BB962C8B-B14F-4D97-AF65-F5344CB8AC3E}">
        <p14:creationId xmlns:p14="http://schemas.microsoft.com/office/powerpoint/2010/main" val="228986330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5.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099800" y="6138446"/>
            <a:ext cx="55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bg2"/>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bg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71" r:id="rId1"/>
    <p:sldLayoutId id="2147483860" r:id="rId2"/>
    <p:sldLayoutId id="2147483874" r:id="rId3"/>
    <p:sldLayoutId id="2147483870" r:id="rId4"/>
    <p:sldLayoutId id="2147483880" r:id="rId5"/>
    <p:sldLayoutId id="2147483881" r:id="rId6"/>
    <p:sldLayoutId id="2147483878" r:id="rId7"/>
    <p:sldLayoutId id="2147483858" r:id="rId8"/>
    <p:sldLayoutId id="2147483890" r:id="rId9"/>
    <p:sldLayoutId id="2147483877" r:id="rId10"/>
    <p:sldLayoutId id="2147483879" r:id="rId11"/>
    <p:sldLayoutId id="2147483908" r:id="rId12"/>
    <p:sldLayoutId id="2147483909" r:id="rId13"/>
  </p:sldLayoutIdLst>
  <p:transition>
    <p:fade/>
  </p:transition>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172200"/>
            <a:ext cx="55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tx1"/>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tx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54807776"/>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94" r:id="rId5"/>
    <p:sldLayoutId id="2147483896" r:id="rId6"/>
    <p:sldLayoutId id="2147483895" r:id="rId7"/>
    <p:sldLayoutId id="2147483893" r:id="rId8"/>
    <p:sldLayoutId id="2147483887" r:id="rId9"/>
    <p:sldLayoutId id="2147483888" r:id="rId10"/>
    <p:sldLayoutId id="2147483875" r:id="rId11"/>
    <p:sldLayoutId id="2147483892" r:id="rId12"/>
    <p:sldLayoutId id="2147483897" r:id="rId13"/>
  </p:sldLayoutIdLst>
  <p:transition>
    <p:fade/>
  </p:transition>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173768"/>
      </p:ext>
    </p:extLst>
  </p:cSld>
  <p:clrMap bg1="lt1" tx1="dk1" bg2="lt2" tx2="dk2" accent1="accent1" accent2="accent2" accent3="accent3" accent4="accent4" accent5="accent5" accent6="accent6" hlink="hlink" folHlink="folHlink"/>
  <p:sldLayoutIdLst>
    <p:sldLayoutId id="2147483912"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2201275311"/>
      </p:ext>
    </p:extLst>
  </p:cSld>
  <p:clrMap bg1="lt1" tx1="dk1" bg2="lt2" tx2="dk2" accent1="accent1" accent2="accent2" accent3="accent3" accent4="accent4" accent5="accent5" accent6="accent6" hlink="hlink" folHlink="folHlink"/>
  <p:sldLayoutIdLst>
    <p:sldLayoutId id="2147483914" r:id="rId1"/>
    <p:sldLayoutId id="2147483915" r:id="rId2"/>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353800" y="6290846"/>
            <a:ext cx="55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tx2"/>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tx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105487302"/>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Lst>
  <p:transition>
    <p:fade/>
  </p:transition>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7.xml"/><Relationship Id="rId5" Type="http://schemas.openxmlformats.org/officeDocument/2006/relationships/image" Target="../media/image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7.xml"/><Relationship Id="rId5" Type="http://schemas.openxmlformats.org/officeDocument/2006/relationships/image" Target="../media/image38.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D116D855-F1DD-244B-A7D6-4F0769221E71}"/>
              </a:ext>
            </a:extLst>
          </p:cNvPr>
          <p:cNvPicPr>
            <a:picLocks noChangeAspect="1"/>
          </p:cNvPicPr>
          <p:nvPr/>
        </p:nvPicPr>
        <p:blipFill>
          <a:blip r:embed="rId3"/>
          <a:stretch>
            <a:fillRect/>
          </a:stretch>
        </p:blipFill>
        <p:spPr>
          <a:xfrm>
            <a:off x="0" y="0"/>
            <a:ext cx="12192000" cy="6858000"/>
          </a:xfrm>
          <a:prstGeom prst="rect">
            <a:avLst/>
          </a:prstGeom>
        </p:spPr>
      </p:pic>
      <p:sp>
        <p:nvSpPr>
          <p:cNvPr id="6" name="Overlay">
            <a:extLst>
              <a:ext uri="{FF2B5EF4-FFF2-40B4-BE49-F238E27FC236}">
                <a16:creationId xmlns:a16="http://schemas.microsoft.com/office/drawing/2014/main" id="{E242D06A-3454-0B41-9879-6C34F81AF657}"/>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6197" tIns="63099" rIns="126197" bIns="630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7" name="Gold Bar">
            <a:extLst>
              <a:ext uri="{FF2B5EF4-FFF2-40B4-BE49-F238E27FC236}">
                <a16:creationId xmlns:a16="http://schemas.microsoft.com/office/drawing/2014/main" id="{2D281C9F-BF1C-FB4C-824C-28CF70BB31A1}"/>
              </a:ext>
            </a:extLst>
          </p:cNvPr>
          <p:cNvSpPr/>
          <p:nvPr/>
        </p:nvSpPr>
        <p:spPr>
          <a:xfrm>
            <a:off x="5412349" y="4368801"/>
            <a:ext cx="1570501" cy="970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26197" tIns="63099" rIns="126197" bIns="630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pic>
        <p:nvPicPr>
          <p:cNvPr id="8" name="Logo" descr="lionlogo_white.eps">
            <a:extLst>
              <a:ext uri="{FF2B5EF4-FFF2-40B4-BE49-F238E27FC236}">
                <a16:creationId xmlns:a16="http://schemas.microsoft.com/office/drawing/2014/main" id="{C2639C5E-C917-8D44-93F9-54E7619D51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28950" y="762000"/>
            <a:ext cx="2334100" cy="2277805"/>
          </a:xfrm>
          <a:prstGeom prst="rect">
            <a:avLst/>
          </a:prstGeom>
        </p:spPr>
      </p:pic>
      <p:sp>
        <p:nvSpPr>
          <p:cNvPr id="9" name="Text Placeholder 18">
            <a:extLst>
              <a:ext uri="{FF2B5EF4-FFF2-40B4-BE49-F238E27FC236}">
                <a16:creationId xmlns:a16="http://schemas.microsoft.com/office/drawing/2014/main" id="{8A5D4011-3E35-C542-B61B-BC6A955BA778}"/>
              </a:ext>
            </a:extLst>
          </p:cNvPr>
          <p:cNvSpPr txBox="1">
            <a:spLocks/>
          </p:cNvSpPr>
          <p:nvPr/>
        </p:nvSpPr>
        <p:spPr>
          <a:xfrm>
            <a:off x="101600" y="3146351"/>
            <a:ext cx="12192000" cy="1219200"/>
          </a:xfrm>
          <a:prstGeom prst="rect">
            <a:avLst/>
          </a:prstGeom>
        </p:spPr>
        <p:txBody>
          <a:bodyPr vert="horz" lIns="91440" tIns="45720" rIns="91440" bIns="45720" rtlCol="0" anchor="ctr"/>
          <a:lstStyle>
            <a:defPPr>
              <a:defRPr lang="en-US"/>
            </a:defPPr>
            <a:lvl1pPr marL="0" indent="0" algn="ctr" defTabSz="914400" rtl="0" eaLnBrk="1" latinLnBrk="0" hangingPunct="1">
              <a:buNone/>
              <a:defRPr sz="4798" b="1" kern="1200">
                <a:solidFill>
                  <a:srgbClr val="F0C300"/>
                </a:solidFill>
                <a:latin typeface="+mn-lt"/>
                <a:ea typeface="+mn-ea"/>
                <a:cs typeface="+mn-cs"/>
              </a:defRPr>
            </a:lvl1pPr>
            <a:lvl2pPr marL="691855" indent="0" algn="ctr" defTabSz="914400" rtl="0" eaLnBrk="1" latinLnBrk="0" hangingPunct="1">
              <a:buNone/>
              <a:defRPr sz="5331" kern="1200">
                <a:solidFill>
                  <a:srgbClr val="F0C300"/>
                </a:solidFill>
                <a:latin typeface="+mn-lt"/>
                <a:ea typeface="+mn-ea"/>
                <a:cs typeface="+mn-cs"/>
              </a:defRPr>
            </a:lvl2pPr>
            <a:lvl3pPr marL="1218682" indent="0" algn="ctr" defTabSz="914400" rtl="0" eaLnBrk="1" latinLnBrk="0" hangingPunct="1">
              <a:buNone/>
              <a:defRPr sz="5331" kern="1200">
                <a:solidFill>
                  <a:srgbClr val="F0C300"/>
                </a:solidFill>
                <a:latin typeface="+mn-lt"/>
                <a:ea typeface="+mn-ea"/>
                <a:cs typeface="+mn-cs"/>
              </a:defRPr>
            </a:lvl3pPr>
            <a:lvl4pPr marL="1828022" indent="0" algn="ctr" defTabSz="914400" rtl="0" eaLnBrk="1" latinLnBrk="0" hangingPunct="1">
              <a:buNone/>
              <a:defRPr sz="5331" kern="1200">
                <a:solidFill>
                  <a:srgbClr val="F0C300"/>
                </a:solidFill>
                <a:latin typeface="+mn-lt"/>
                <a:ea typeface="+mn-ea"/>
                <a:cs typeface="+mn-cs"/>
              </a:defRPr>
            </a:lvl4pPr>
            <a:lvl5pPr marL="2437365" indent="0" algn="ctr" defTabSz="914400" rtl="0" eaLnBrk="1" latinLnBrk="0" hangingPunct="1">
              <a:buNone/>
              <a:defRPr sz="5331" kern="1200">
                <a:solidFill>
                  <a:srgbClr val="F0C300"/>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cap="none" normalizeH="0" baseline="0" noProof="0">
                <a:ln>
                  <a:noFill/>
                </a:ln>
                <a:solidFill>
                  <a:srgbClr val="F0C300"/>
                </a:solidFill>
                <a:effectLst/>
                <a:uLnTx/>
                <a:uFillTx/>
                <a:latin typeface="Arial" panose="020B0604020202020204" pitchFamily="34" charset="0"/>
                <a:ea typeface="+mn-ea"/>
                <a:cs typeface="Arial" panose="020B0604020202020204" pitchFamily="34" charset="0"/>
              </a:rPr>
              <a:t>Plan Estratégico de Lions International</a:t>
            </a:r>
          </a:p>
        </p:txBody>
      </p:sp>
      <p:sp>
        <p:nvSpPr>
          <p:cNvPr id="10" name="Text Placeholder 20">
            <a:extLst>
              <a:ext uri="{FF2B5EF4-FFF2-40B4-BE49-F238E27FC236}">
                <a16:creationId xmlns:a16="http://schemas.microsoft.com/office/drawing/2014/main" id="{0480A116-2B3B-AA47-90DA-BD8E21D772B0}"/>
              </a:ext>
            </a:extLst>
          </p:cNvPr>
          <p:cNvSpPr txBox="1">
            <a:spLocks/>
          </p:cNvSpPr>
          <p:nvPr/>
        </p:nvSpPr>
        <p:spPr>
          <a:xfrm>
            <a:off x="0" y="4950707"/>
            <a:ext cx="12192000" cy="14224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Text Placeholder 18">
            <a:extLst>
              <a:ext uri="{FF2B5EF4-FFF2-40B4-BE49-F238E27FC236}">
                <a16:creationId xmlns:a16="http://schemas.microsoft.com/office/drawing/2014/main" id="{8A5D4011-3E35-C542-B61B-BC6A955BA778}"/>
              </a:ext>
            </a:extLst>
          </p:cNvPr>
          <p:cNvSpPr txBox="1">
            <a:spLocks/>
          </p:cNvSpPr>
          <p:nvPr/>
        </p:nvSpPr>
        <p:spPr>
          <a:xfrm>
            <a:off x="0" y="4067579"/>
            <a:ext cx="12192000" cy="1219200"/>
          </a:xfrm>
          <a:prstGeom prst="rect">
            <a:avLst/>
          </a:prstGeom>
        </p:spPr>
        <p:txBody>
          <a:bodyPr vert="horz" lIns="91440" tIns="45720" rIns="91440" bIns="45720" rtlCol="0" anchor="ctr"/>
          <a:lstStyle>
            <a:defPPr>
              <a:defRPr lang="en-US"/>
            </a:defPPr>
            <a:lvl1pPr marL="0" indent="0" algn="ctr" defTabSz="914400" rtl="0" eaLnBrk="1" latinLnBrk="0" hangingPunct="1">
              <a:buNone/>
              <a:defRPr sz="4798" b="1" kern="1200">
                <a:solidFill>
                  <a:srgbClr val="F0C300"/>
                </a:solidFill>
                <a:latin typeface="+mn-lt"/>
                <a:ea typeface="+mn-ea"/>
                <a:cs typeface="+mn-cs"/>
              </a:defRPr>
            </a:lvl1pPr>
            <a:lvl2pPr marL="691855" indent="0" algn="ctr" defTabSz="914400" rtl="0" eaLnBrk="1" latinLnBrk="0" hangingPunct="1">
              <a:buNone/>
              <a:defRPr sz="5331" kern="1200">
                <a:solidFill>
                  <a:srgbClr val="F0C300"/>
                </a:solidFill>
                <a:latin typeface="+mn-lt"/>
                <a:ea typeface="+mn-ea"/>
                <a:cs typeface="+mn-cs"/>
              </a:defRPr>
            </a:lvl2pPr>
            <a:lvl3pPr marL="1218682" indent="0" algn="ctr" defTabSz="914400" rtl="0" eaLnBrk="1" latinLnBrk="0" hangingPunct="1">
              <a:buNone/>
              <a:defRPr sz="5331" kern="1200">
                <a:solidFill>
                  <a:srgbClr val="F0C300"/>
                </a:solidFill>
                <a:latin typeface="+mn-lt"/>
                <a:ea typeface="+mn-ea"/>
                <a:cs typeface="+mn-cs"/>
              </a:defRPr>
            </a:lvl3pPr>
            <a:lvl4pPr marL="1828022" indent="0" algn="ctr" defTabSz="914400" rtl="0" eaLnBrk="1" latinLnBrk="0" hangingPunct="1">
              <a:buNone/>
              <a:defRPr sz="5331" kern="1200">
                <a:solidFill>
                  <a:srgbClr val="F0C300"/>
                </a:solidFill>
                <a:latin typeface="+mn-lt"/>
                <a:ea typeface="+mn-ea"/>
                <a:cs typeface="+mn-cs"/>
              </a:defRPr>
            </a:lvl4pPr>
            <a:lvl5pPr marL="2437365" indent="0" algn="ctr" defTabSz="914400" rtl="0" eaLnBrk="1" latinLnBrk="0" hangingPunct="1">
              <a:buNone/>
              <a:defRPr sz="5331" kern="1200">
                <a:solidFill>
                  <a:srgbClr val="F0C300"/>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0C3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cap="none" normalizeH="0" baseline="0" noProof="0">
                <a:ln>
                  <a:noFill/>
                </a:ln>
                <a:solidFill>
                  <a:srgbClr val="F0C300"/>
                </a:solidFill>
                <a:effectLst/>
                <a:uLnTx/>
                <a:uFillTx/>
                <a:latin typeface="Arial" panose="020B0604020202020204" pitchFamily="34" charset="0"/>
                <a:ea typeface="+mn-ea"/>
                <a:cs typeface="Arial" panose="020B0604020202020204" pitchFamily="34" charset="0"/>
              </a:rPr>
              <a:t>Actualizaciones 2022-2023</a:t>
            </a:r>
          </a:p>
        </p:txBody>
      </p:sp>
    </p:spTree>
    <p:extLst>
      <p:ext uri="{BB962C8B-B14F-4D97-AF65-F5344CB8AC3E}">
        <p14:creationId xmlns:p14="http://schemas.microsoft.com/office/powerpoint/2010/main" val="4179074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s-ES">
                <a:latin typeface="Arial" panose="020B0604020202020204" pitchFamily="34" charset="0"/>
                <a:cs typeface="Arial" panose="020B0604020202020204" pitchFamily="34" charset="0"/>
              </a:rPr>
              <a:t>1) Fortalecer la Asociación y la Fundación</a:t>
            </a:r>
          </a:p>
        </p:txBody>
      </p:sp>
      <p:sp>
        <p:nvSpPr>
          <p:cNvPr id="3" name="Content Placeholder 2"/>
          <p:cNvSpPr>
            <a:spLocks noGrp="1"/>
          </p:cNvSpPr>
          <p:nvPr>
            <p:ph sz="quarter" idx="11"/>
          </p:nvPr>
        </p:nvSpPr>
        <p:spPr>
          <a:xfrm>
            <a:off x="761999" y="1677042"/>
            <a:ext cx="10667999" cy="4342758"/>
          </a:xfrm>
        </p:spPr>
        <p:txBody>
          <a:bodyPr/>
          <a:lstStyle/>
          <a:p>
            <a:pPr marL="457200" indent="-457200">
              <a:spcBef>
                <a:spcPts val="1800"/>
              </a:spcBef>
              <a:spcAft>
                <a:spcPts val="1800"/>
              </a:spcAft>
              <a:buClr>
                <a:schemeClr val="accent2"/>
              </a:buClr>
              <a:buFont typeface="Wingdings 3" panose="05040102010807070707" pitchFamily="18" charset="2"/>
              <a:buChar char="u"/>
            </a:pPr>
            <a:r>
              <a:rPr lang="es-ES">
                <a:latin typeface="Arial" panose="020B0604020202020204" pitchFamily="34" charset="0"/>
                <a:cs typeface="Arial" panose="020B0604020202020204" pitchFamily="34" charset="0"/>
              </a:rPr>
              <a:t>Unir nuestra asociación y nuestra fundación global (LCIF) bajo una sola marca y sobre un conjunto de pilares de la misión. </a:t>
            </a:r>
          </a:p>
          <a:p>
            <a:pPr marL="457200" indent="-457200">
              <a:spcBef>
                <a:spcPts val="1800"/>
              </a:spcBef>
              <a:spcAft>
                <a:spcPts val="1800"/>
              </a:spcAft>
              <a:buClr>
                <a:schemeClr val="accent2"/>
              </a:buClr>
              <a:buFont typeface="Wingdings 3" panose="05040102010807070707" pitchFamily="18" charset="2"/>
              <a:buChar char="u"/>
            </a:pPr>
            <a:r>
              <a:rPr lang="es-ES">
                <a:latin typeface="Arial" panose="020B0604020202020204" pitchFamily="34" charset="0"/>
                <a:cs typeface="Arial" panose="020B0604020202020204" pitchFamily="34" charset="0"/>
              </a:rPr>
              <a:t>Asegurarse de que los clubes nuevos comiencen con firmeza, ayudar a los clubes con problemas y aumentar la satisfacción de los socios.</a:t>
            </a:r>
          </a:p>
          <a:p>
            <a:pPr marL="457200" indent="-457200">
              <a:spcBef>
                <a:spcPts val="1800"/>
              </a:spcBef>
              <a:spcAft>
                <a:spcPts val="1800"/>
              </a:spcAft>
              <a:buClr>
                <a:schemeClr val="accent2"/>
              </a:buClr>
              <a:buFont typeface="Wingdings 3" panose="05040102010807070707" pitchFamily="18" charset="2"/>
              <a:buChar char="u"/>
            </a:pPr>
            <a:r>
              <a:rPr lang="es-ES">
                <a:latin typeface="Arial" panose="020B0604020202020204" pitchFamily="34" charset="0"/>
                <a:cs typeface="Arial" panose="020B0604020202020204" pitchFamily="34" charset="0"/>
              </a:rPr>
              <a:t>Mejorar el apoyo para la constitución de nuevos clubes en los distritos.</a:t>
            </a:r>
          </a:p>
          <a:p>
            <a:pPr marL="457200" indent="-457200">
              <a:spcBef>
                <a:spcPts val="1800"/>
              </a:spcBef>
              <a:spcAft>
                <a:spcPts val="1800"/>
              </a:spcAft>
              <a:buClr>
                <a:schemeClr val="accent2"/>
              </a:buClr>
              <a:buFont typeface="Wingdings 3" panose="05040102010807070707" pitchFamily="18" charset="2"/>
              <a:buChar char="u"/>
            </a:pPr>
            <a:r>
              <a:rPr lang="es-ES">
                <a:latin typeface="Arial" panose="020B0604020202020204" pitchFamily="34" charset="0"/>
                <a:cs typeface="Arial" panose="020B0604020202020204" pitchFamily="34" charset="0"/>
              </a:rPr>
              <a:t>Crear una cultura de donación a LCIF.</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4200" y="304158"/>
            <a:ext cx="1143964" cy="1143642"/>
          </a:xfrm>
          <a:prstGeom prst="rect">
            <a:avLst/>
          </a:prstGeom>
        </p:spPr>
      </p:pic>
    </p:spTree>
    <p:extLst>
      <p:ext uri="{BB962C8B-B14F-4D97-AF65-F5344CB8AC3E}">
        <p14:creationId xmlns:p14="http://schemas.microsoft.com/office/powerpoint/2010/main" val="57196731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s-ES">
                <a:latin typeface="Arial" panose="020B0604020202020204" pitchFamily="34" charset="0"/>
                <a:cs typeface="Arial" panose="020B0604020202020204" pitchFamily="34" charset="0"/>
              </a:rPr>
              <a:t>2) Crear nuevos modelos de crecimiento</a:t>
            </a:r>
          </a:p>
        </p:txBody>
      </p:sp>
      <p:sp>
        <p:nvSpPr>
          <p:cNvPr id="3" name="Content Placeholder 2"/>
          <p:cNvSpPr>
            <a:spLocks noGrp="1"/>
          </p:cNvSpPr>
          <p:nvPr>
            <p:ph sz="quarter" idx="11"/>
          </p:nvPr>
        </p:nvSpPr>
        <p:spPr>
          <a:xfrm>
            <a:off x="761999" y="1828800"/>
            <a:ext cx="10820401" cy="4495800"/>
          </a:xfrm>
        </p:spPr>
        <p:txBody>
          <a:bodyPr/>
          <a:lstStyle/>
          <a:p>
            <a:pPr marL="457200" indent="-457200">
              <a:spcBef>
                <a:spcPts val="2400"/>
              </a:spcBef>
              <a:spcAft>
                <a:spcPts val="2400"/>
              </a:spcAft>
              <a:buClr>
                <a:schemeClr val="accent2"/>
              </a:buClr>
              <a:buFont typeface="Wingdings 3" panose="05040102010807070707" pitchFamily="18" charset="2"/>
              <a:buChar char="u"/>
            </a:pPr>
            <a:r>
              <a:rPr lang="es-ES">
                <a:latin typeface="Arial" panose="020B0604020202020204" pitchFamily="34" charset="0"/>
                <a:cs typeface="Arial" panose="020B0604020202020204" pitchFamily="34" charset="0"/>
              </a:rPr>
              <a:t>Desarrollar nuevos modelos de Responsabilidad Social Empresarial (RSE).</a:t>
            </a:r>
          </a:p>
          <a:p>
            <a:pPr marL="457200" indent="-457200">
              <a:spcBef>
                <a:spcPts val="2400"/>
              </a:spcBef>
              <a:spcAft>
                <a:spcPts val="2400"/>
              </a:spcAft>
              <a:buClr>
                <a:schemeClr val="accent2"/>
              </a:buClr>
              <a:buFont typeface="Wingdings 3" panose="05040102010807070707" pitchFamily="18" charset="2"/>
              <a:buChar char="u"/>
            </a:pPr>
            <a:r>
              <a:rPr lang="es-ES">
                <a:latin typeface="Arial" panose="020B0604020202020204" pitchFamily="34" charset="0"/>
                <a:cs typeface="Arial" panose="020B0604020202020204" pitchFamily="34" charset="0"/>
              </a:rPr>
              <a:t>Investigar nuevos modelos de servicio y afiliación. </a:t>
            </a:r>
          </a:p>
          <a:p>
            <a:pPr marL="457200" indent="-457200">
              <a:spcBef>
                <a:spcPts val="2400"/>
              </a:spcBef>
              <a:spcAft>
                <a:spcPts val="2400"/>
              </a:spcAft>
              <a:buClr>
                <a:schemeClr val="accent2"/>
              </a:buClr>
              <a:buFont typeface="Wingdings 3" panose="05040102010807070707" pitchFamily="18" charset="2"/>
              <a:buChar char="u"/>
            </a:pPr>
            <a:r>
              <a:rPr lang="es-ES">
                <a:latin typeface="Arial" panose="020B0604020202020204" pitchFamily="34" charset="0"/>
                <a:cs typeface="Arial" panose="020B0604020202020204" pitchFamily="34" charset="0"/>
              </a:rPr>
              <a:t>Implementar un programa piloto de voluntariado episódico u “ocasional” para aumentar la participación urbana.</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4200" y="304800"/>
            <a:ext cx="1143322" cy="1143000"/>
          </a:xfrm>
          <a:prstGeom prst="rect">
            <a:avLst/>
          </a:prstGeom>
        </p:spPr>
      </p:pic>
    </p:spTree>
    <p:extLst>
      <p:ext uri="{BB962C8B-B14F-4D97-AF65-F5344CB8AC3E}">
        <p14:creationId xmlns:p14="http://schemas.microsoft.com/office/powerpoint/2010/main" val="10548576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8558"/>
            <a:ext cx="10972798" cy="1034441"/>
          </a:xfrm>
        </p:spPr>
        <p:txBody>
          <a:bodyPr>
            <a:normAutofit fontScale="90000"/>
          </a:bodyPr>
          <a:lstStyle/>
          <a:p>
            <a:pPr lvl="0"/>
            <a:r>
              <a:rPr lang="es-ES" dirty="0">
                <a:latin typeface="Arial" panose="020B0604020202020204" pitchFamily="34" charset="0"/>
                <a:cs typeface="Arial" panose="020B0604020202020204" pitchFamily="34" charset="0"/>
              </a:rPr>
              <a:t>3) Ajustar las metas, la gobernanza y el apoyo de la organización</a:t>
            </a:r>
          </a:p>
        </p:txBody>
      </p:sp>
      <p:sp>
        <p:nvSpPr>
          <p:cNvPr id="3" name="Content Placeholder 2"/>
          <p:cNvSpPr>
            <a:spLocks noGrp="1"/>
          </p:cNvSpPr>
          <p:nvPr>
            <p:ph sz="quarter" idx="11"/>
          </p:nvPr>
        </p:nvSpPr>
        <p:spPr>
          <a:xfrm>
            <a:off x="761999" y="2057400"/>
            <a:ext cx="10667999" cy="4114800"/>
          </a:xfrm>
        </p:spPr>
        <p:txBody>
          <a:bodyPr/>
          <a:lstStyle/>
          <a:p>
            <a:pPr marL="457200" indent="-457200">
              <a:spcBef>
                <a:spcPts val="3000"/>
              </a:spcBef>
              <a:spcAft>
                <a:spcPts val="3000"/>
              </a:spcAft>
              <a:buClr>
                <a:schemeClr val="accent2"/>
              </a:buClr>
              <a:buFont typeface="Wingdings 3" panose="05040102010807070707" pitchFamily="18" charset="2"/>
              <a:buChar char="u"/>
            </a:pPr>
            <a:r>
              <a:rPr lang="es-ES" dirty="0">
                <a:latin typeface="Arial" panose="020B0604020202020204" pitchFamily="34" charset="0"/>
                <a:cs typeface="Arial" panose="020B0604020202020204" pitchFamily="34" charset="0"/>
              </a:rPr>
              <a:t>Celebrar reuniones virtuales conjuntas de las junta directiva. </a:t>
            </a:r>
          </a:p>
          <a:p>
            <a:pPr marL="457200" indent="-457200">
              <a:spcBef>
                <a:spcPts val="3000"/>
              </a:spcBef>
              <a:spcAft>
                <a:spcPts val="3000"/>
              </a:spcAft>
              <a:buClr>
                <a:schemeClr val="accent2"/>
              </a:buClr>
              <a:buFont typeface="Wingdings 3" panose="05040102010807070707" pitchFamily="18" charset="2"/>
              <a:buChar char="u"/>
            </a:pPr>
            <a:r>
              <a:rPr lang="es-ES" dirty="0">
                <a:latin typeface="Arial" panose="020B0604020202020204" pitchFamily="34" charset="0"/>
                <a:cs typeface="Arial" panose="020B0604020202020204" pitchFamily="34" charset="0"/>
              </a:rPr>
              <a:t>Actualizar los roles de director y síndico. </a:t>
            </a:r>
          </a:p>
          <a:p>
            <a:pPr marL="457200" indent="-457200">
              <a:spcBef>
                <a:spcPts val="3000"/>
              </a:spcBef>
              <a:spcAft>
                <a:spcPts val="3000"/>
              </a:spcAft>
              <a:buClr>
                <a:schemeClr val="accent2"/>
              </a:buClr>
              <a:buFont typeface="Wingdings 3" panose="05040102010807070707" pitchFamily="18" charset="2"/>
              <a:buChar char="u"/>
            </a:pPr>
            <a:r>
              <a:rPr lang="es-ES" dirty="0">
                <a:latin typeface="Arial" panose="020B0604020202020204" pitchFamily="34" charset="0"/>
                <a:cs typeface="Arial" panose="020B0604020202020204" pitchFamily="34" charset="0"/>
              </a:rPr>
              <a:t>Explorar las mejoras electorales para el tercer vicepresidente y los directores. </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4200" y="304800"/>
            <a:ext cx="1143322" cy="1143000"/>
          </a:xfrm>
          <a:prstGeom prst="rect">
            <a:avLst/>
          </a:prstGeom>
        </p:spPr>
      </p:pic>
    </p:spTree>
    <p:extLst>
      <p:ext uri="{BB962C8B-B14F-4D97-AF65-F5344CB8AC3E}">
        <p14:creationId xmlns:p14="http://schemas.microsoft.com/office/powerpoint/2010/main" val="428045584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4" name="Yellow Bar">
            <a:extLst>
              <a:ext uri="{FF2B5EF4-FFF2-40B4-BE49-F238E27FC236}">
                <a16:creationId xmlns:a16="http://schemas.microsoft.com/office/drawing/2014/main" id="{11D0C5B6-F0E2-6344-9E1B-23CCC1B91847}"/>
              </a:ext>
            </a:extLst>
          </p:cNvPr>
          <p:cNvSpPr/>
          <p:nvPr/>
        </p:nvSpPr>
        <p:spPr>
          <a:xfrm>
            <a:off x="5370869" y="3882036"/>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13</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8" name="Picture 7">
            <a:extLst>
              <a:ext uri="{FF2B5EF4-FFF2-40B4-BE49-F238E27FC236}">
                <a16:creationId xmlns:a16="http://schemas.microsoft.com/office/drawing/2014/main" id="{57DD19E1-1279-7044-8EE0-DE47659FECB4}"/>
              </a:ext>
            </a:extLst>
          </p:cNvPr>
          <p:cNvPicPr>
            <a:picLocks noChangeAspect="1"/>
          </p:cNvPicPr>
          <p:nvPr/>
        </p:nvPicPr>
        <p:blipFill>
          <a:blip r:embed="rId3">
            <a:alphaModFix amt="8000"/>
          </a:blip>
          <a:stretch>
            <a:fillRect/>
          </a:stretch>
        </p:blipFill>
        <p:spPr>
          <a:xfrm>
            <a:off x="2516691" y="284905"/>
            <a:ext cx="6705599" cy="6353555"/>
          </a:xfrm>
          <a:prstGeom prst="rect">
            <a:avLst/>
          </a:prstGeom>
          <a:noFill/>
        </p:spPr>
      </p:pic>
      <p:sp>
        <p:nvSpPr>
          <p:cNvPr id="3" name="Headline">
            <a:extLst>
              <a:ext uri="{FF2B5EF4-FFF2-40B4-BE49-F238E27FC236}">
                <a16:creationId xmlns:a16="http://schemas.microsoft.com/office/drawing/2014/main" id="{DAC7E04F-ACCC-CC4D-BB83-882E64BBC91E}"/>
              </a:ext>
            </a:extLst>
          </p:cNvPr>
          <p:cNvSpPr txBox="1">
            <a:spLocks/>
          </p:cNvSpPr>
          <p:nvPr/>
        </p:nvSpPr>
        <p:spPr>
          <a:xfrm>
            <a:off x="869158" y="1849604"/>
            <a:ext cx="10667999" cy="207403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r>
              <a:rPr kumimoji="0" lang="es-ES" sz="2800" b="1" i="0" u="none" strike="noStrike" cap="none"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lang="es-ES" sz="4400" dirty="0">
                <a:solidFill>
                  <a:srgbClr val="FFC000"/>
                </a:solidFill>
              </a:rPr>
              <a:t>Entonces, ¿qué logramos en el primer año?</a:t>
            </a:r>
            <a:r>
              <a:rPr kumimoji="0" lang="es-ES" sz="4400" b="1" i="0" u="none" strike="noStrike" cap="none" normalizeH="0" baseline="0" noProof="0" dirty="0">
                <a:ln>
                  <a:noFill/>
                </a:ln>
                <a:solidFill>
                  <a:srgbClr val="FFC000"/>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39910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533400" y="1676400"/>
            <a:ext cx="3409865" cy="1981200"/>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es-ES" sz="2400" b="1" i="0" u="none" strike="noStrike" cap="none"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Fortalecimiento de la Asociación y la Fundación</a:t>
            </a:r>
          </a:p>
        </p:txBody>
      </p:sp>
      <p:sp>
        <p:nvSpPr>
          <p:cNvPr id="19" name="Rectangle 18"/>
          <p:cNvSpPr/>
          <p:nvPr/>
        </p:nvSpPr>
        <p:spPr>
          <a:xfrm>
            <a:off x="4400635" y="1676400"/>
            <a:ext cx="3409865" cy="1981200"/>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es-ES" sz="2400" b="1" i="0" u="none" strike="noStrike" cap="none"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Creación de nuevos modelos de crecimiento</a:t>
            </a:r>
          </a:p>
        </p:txBody>
      </p:sp>
      <p:sp>
        <p:nvSpPr>
          <p:cNvPr id="21" name="Rectangle 20"/>
          <p:cNvSpPr/>
          <p:nvPr/>
        </p:nvSpPr>
        <p:spPr>
          <a:xfrm>
            <a:off x="8248735" y="1676400"/>
            <a:ext cx="3409865" cy="1981200"/>
          </a:xfrm>
          <a:prstGeom prst="rect">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es-ES" sz="2400" b="1" i="0" u="none" strike="noStrike" cap="none" normalizeH="0" baseline="0" noProof="0">
                <a:ln>
                  <a:noFill/>
                </a:ln>
                <a:solidFill>
                  <a:srgbClr val="FFFFFF"/>
                </a:solidFill>
                <a:effectLst/>
                <a:uLnTx/>
                <a:uFillTx/>
                <a:latin typeface="Arial" panose="020B0604020202020204" pitchFamily="34" charset="0"/>
                <a:cs typeface="Arial" panose="020B0604020202020204" pitchFamily="34" charset="0"/>
              </a:rPr>
              <a:t>Ajuste de metas, gobernanza y apoyo de la organización</a:t>
            </a:r>
          </a:p>
        </p:txBody>
      </p:sp>
      <p:sp>
        <p:nvSpPr>
          <p:cNvPr id="2" name="Title 1"/>
          <p:cNvSpPr>
            <a:spLocks noGrp="1"/>
          </p:cNvSpPr>
          <p:nvPr>
            <p:ph type="title"/>
          </p:nvPr>
        </p:nvSpPr>
        <p:spPr/>
        <p:txBody>
          <a:bodyPr/>
          <a:lstStyle/>
          <a:p>
            <a:r>
              <a:rPr kumimoji="0" lang="es-ES"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Año uno: logros clave</a:t>
            </a:r>
          </a:p>
        </p:txBody>
      </p:sp>
      <p:sp>
        <p:nvSpPr>
          <p:cNvPr id="7" name="TextBox 6">
            <a:extLst>
              <a:ext uri="{FF2B5EF4-FFF2-40B4-BE49-F238E27FC236}">
                <a16:creationId xmlns:a16="http://schemas.microsoft.com/office/drawing/2014/main" id="{5E629304-A344-47C8-86DD-8E11C39B6AD1}"/>
              </a:ext>
            </a:extLst>
          </p:cNvPr>
          <p:cNvSpPr txBox="1"/>
          <p:nvPr/>
        </p:nvSpPr>
        <p:spPr>
          <a:xfrm>
            <a:off x="533400" y="3917092"/>
            <a:ext cx="3409865" cy="2204706"/>
          </a:xfrm>
          <a:prstGeom prst="rect">
            <a:avLst/>
          </a:prstGeom>
          <a:noFill/>
        </p:spPr>
        <p:txBody>
          <a:bodyPr wrap="square">
            <a:spAutoFit/>
          </a:bodyPr>
          <a:lstStyle/>
          <a:p>
            <a:pPr marL="342900" indent="-342900">
              <a:lnSpc>
                <a:spcPct val="110000"/>
              </a:lnSpc>
              <a:spcBef>
                <a:spcPts val="600"/>
              </a:spcBef>
              <a:spcAft>
                <a:spcPts val="600"/>
              </a:spcAft>
              <a:buClr>
                <a:schemeClr val="accent2"/>
              </a:buClr>
              <a:buFont typeface="Wingdings 3" panose="05040102010807070707" pitchFamily="18" charset="2"/>
              <a:buChar char=""/>
            </a:pPr>
            <a:r>
              <a:rPr lang="es-ES"/>
              <a:t>Identificación de nueva marca y eslogan</a:t>
            </a:r>
          </a:p>
          <a:p>
            <a:pPr marL="342900" indent="-342900">
              <a:lnSpc>
                <a:spcPct val="110000"/>
              </a:lnSpc>
              <a:spcBef>
                <a:spcPts val="600"/>
              </a:spcBef>
              <a:spcAft>
                <a:spcPts val="600"/>
              </a:spcAft>
              <a:buClr>
                <a:schemeClr val="accent2"/>
              </a:buClr>
              <a:buFont typeface="Wingdings 3" panose="05040102010807070707" pitchFamily="18" charset="2"/>
              <a:buChar char=""/>
            </a:pPr>
            <a:r>
              <a:rPr lang="es-ES"/>
              <a:t>Se llevó a cabo una encuesta de satisfacción del socio</a:t>
            </a:r>
          </a:p>
          <a:p>
            <a:pPr marL="342900" indent="-342900">
              <a:lnSpc>
                <a:spcPct val="110000"/>
              </a:lnSpc>
              <a:spcBef>
                <a:spcPts val="600"/>
              </a:spcBef>
              <a:spcAft>
                <a:spcPts val="600"/>
              </a:spcAft>
              <a:buClr>
                <a:schemeClr val="accent2"/>
              </a:buClr>
              <a:buFont typeface="Wingdings 3" panose="05040102010807070707" pitchFamily="18" charset="2"/>
              <a:buChar char=""/>
            </a:pPr>
            <a:r>
              <a:rPr lang="es-ES"/>
              <a:t>Reestructuración de subvenciones de desarrollo para la afiliación</a:t>
            </a:r>
          </a:p>
        </p:txBody>
      </p:sp>
      <p:sp>
        <p:nvSpPr>
          <p:cNvPr id="9" name="TextBox 8">
            <a:extLst>
              <a:ext uri="{FF2B5EF4-FFF2-40B4-BE49-F238E27FC236}">
                <a16:creationId xmlns:a16="http://schemas.microsoft.com/office/drawing/2014/main" id="{2E9C291B-D552-4E11-B467-EEB8623AB0A7}"/>
              </a:ext>
            </a:extLst>
          </p:cNvPr>
          <p:cNvSpPr txBox="1"/>
          <p:nvPr/>
        </p:nvSpPr>
        <p:spPr>
          <a:xfrm>
            <a:off x="4400635" y="3886200"/>
            <a:ext cx="3409865" cy="2204706"/>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es-ES"/>
              <a:t>Obtención de nuevos colaboradores corporativos</a:t>
            </a:r>
          </a:p>
          <a:p>
            <a:pPr marL="342900" indent="-342900">
              <a:buClr>
                <a:schemeClr val="accent2"/>
              </a:buClr>
              <a:buFont typeface="Wingdings 3" panose="05040102010807070707" pitchFamily="18" charset="2"/>
              <a:buChar char=""/>
            </a:pPr>
            <a:r>
              <a:rPr lang="es-ES"/>
              <a:t>Lanzamiento del portal de donaciones para empleados</a:t>
            </a:r>
          </a:p>
          <a:p>
            <a:pPr marL="342900" indent="-342900">
              <a:buClr>
                <a:schemeClr val="accent2"/>
              </a:buClr>
              <a:buFont typeface="Wingdings 3" panose="05040102010807070707" pitchFamily="18" charset="2"/>
              <a:buChar char=""/>
            </a:pPr>
            <a:r>
              <a:rPr lang="es-ES"/>
              <a:t>Encuesta de voluntariado episódico</a:t>
            </a:r>
          </a:p>
        </p:txBody>
      </p:sp>
      <p:sp>
        <p:nvSpPr>
          <p:cNvPr id="11" name="TextBox 10">
            <a:extLst>
              <a:ext uri="{FF2B5EF4-FFF2-40B4-BE49-F238E27FC236}">
                <a16:creationId xmlns:a16="http://schemas.microsoft.com/office/drawing/2014/main" id="{24EAB2B7-2724-46E4-A71F-1B0ED73E3412}"/>
              </a:ext>
            </a:extLst>
          </p:cNvPr>
          <p:cNvSpPr txBox="1"/>
          <p:nvPr/>
        </p:nvSpPr>
        <p:spPr>
          <a:xfrm>
            <a:off x="8261092" y="3904735"/>
            <a:ext cx="3397508" cy="1441420"/>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es-ES"/>
              <a:t>Se comenzó a tener reuniones conjuntas de las juntas directivas</a:t>
            </a:r>
          </a:p>
          <a:p>
            <a:pPr marL="342900" indent="-342900">
              <a:buClr>
                <a:schemeClr val="accent2"/>
              </a:buClr>
              <a:buFont typeface="Wingdings 3" panose="05040102010807070707" pitchFamily="18" charset="2"/>
              <a:buChar char=""/>
            </a:pPr>
            <a:r>
              <a:rPr lang="es-ES"/>
              <a:t>Se analizó el proceso de elección de organizaciones similares.</a:t>
            </a:r>
          </a:p>
        </p:txBody>
      </p:sp>
    </p:spTree>
    <p:extLst>
      <p:ext uri="{BB962C8B-B14F-4D97-AF65-F5344CB8AC3E}">
        <p14:creationId xmlns:p14="http://schemas.microsoft.com/office/powerpoint/2010/main" val="3365823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7" grpId="0"/>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t="-19000" b="-9000"/>
          </a:stretch>
        </a:blipFill>
        <a:effectLst/>
      </p:bgPr>
    </p:bg>
    <p:spTree>
      <p:nvGrpSpPr>
        <p:cNvPr id="1" name=""/>
        <p:cNvGrpSpPr/>
        <p:nvPr/>
      </p:nvGrpSpPr>
      <p:grpSpPr>
        <a:xfrm>
          <a:off x="0" y="0"/>
          <a:ext cx="0" cy="0"/>
          <a:chOff x="0" y="0"/>
          <a:chExt cx="0" cy="0"/>
        </a:xfrm>
      </p:grpSpPr>
      <p:sp>
        <p:nvSpPr>
          <p:cNvPr id="3" name="Background - Overlay">
            <a:extLst>
              <a:ext uri="{FF2B5EF4-FFF2-40B4-BE49-F238E27FC236}">
                <a16:creationId xmlns:a16="http://schemas.microsoft.com/office/drawing/2014/main" id="{57A097A5-E818-E049-8FDC-E004EF874760}"/>
              </a:ext>
            </a:extLst>
          </p:cNvPr>
          <p:cNvSpPr/>
          <p:nvPr/>
        </p:nvSpPr>
        <p:spPr>
          <a:xfrm>
            <a:off x="1" y="1"/>
            <a:ext cx="12192000" cy="6858000"/>
          </a:xfrm>
          <a:prstGeom prst="rect">
            <a:avLst/>
          </a:prstGeom>
          <a:solidFill>
            <a:schemeClr val="tx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6" name="Page Number - White">
            <a:extLst>
              <a:ext uri="{FF2B5EF4-FFF2-40B4-BE49-F238E27FC236}">
                <a16:creationId xmlns:a16="http://schemas.microsoft.com/office/drawing/2014/main" id="{FB4D99EA-85AC-2A49-AB05-6DBA783E04F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pic>
        <p:nvPicPr>
          <p:cNvPr id="18" name="Picture 17">
            <a:extLst>
              <a:ext uri="{FF2B5EF4-FFF2-40B4-BE49-F238E27FC236}">
                <a16:creationId xmlns:a16="http://schemas.microsoft.com/office/drawing/2014/main" id="{C4132B06-5C36-C044-AC2D-1C222AC7C5E2}"/>
              </a:ext>
            </a:extLst>
          </p:cNvPr>
          <p:cNvPicPr>
            <a:picLocks noChangeAspect="1"/>
          </p:cNvPicPr>
          <p:nvPr/>
        </p:nvPicPr>
        <p:blipFill>
          <a:blip r:embed="rId4"/>
          <a:stretch>
            <a:fillRect/>
          </a:stretch>
        </p:blipFill>
        <p:spPr>
          <a:xfrm>
            <a:off x="8915399" y="0"/>
            <a:ext cx="2286000" cy="2286000"/>
          </a:xfrm>
          <a:prstGeom prst="rect">
            <a:avLst/>
          </a:prstGeom>
        </p:spPr>
      </p:pic>
      <p:pic>
        <p:nvPicPr>
          <p:cNvPr id="19" name="Picture 18">
            <a:extLst>
              <a:ext uri="{FF2B5EF4-FFF2-40B4-BE49-F238E27FC236}">
                <a16:creationId xmlns:a16="http://schemas.microsoft.com/office/drawing/2014/main" id="{1A304C1A-EC23-2843-9F16-B1E11DC6D68A}"/>
              </a:ext>
            </a:extLst>
          </p:cNvPr>
          <p:cNvPicPr>
            <a:picLocks noChangeAspect="1"/>
          </p:cNvPicPr>
          <p:nvPr/>
        </p:nvPicPr>
        <p:blipFill>
          <a:blip r:embed="rId4"/>
          <a:stretch>
            <a:fill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3FC937F7-38C0-A14C-8F06-ED8F191FBAD4}"/>
              </a:ext>
            </a:extLst>
          </p:cNvPr>
          <p:cNvPicPr>
            <a:picLocks noChangeAspect="1"/>
          </p:cNvPicPr>
          <p:nvPr/>
        </p:nvPicPr>
        <p:blipFill>
          <a:blip r:embed="rId5"/>
          <a:srcRect/>
          <a:stretch/>
        </p:blipFill>
        <p:spPr>
          <a:xfrm>
            <a:off x="273388" y="6114917"/>
            <a:ext cx="2755897" cy="463609"/>
          </a:xfrm>
          <a:prstGeom prst="rect">
            <a:avLst/>
          </a:prstGeom>
        </p:spPr>
      </p:pic>
      <p:sp>
        <p:nvSpPr>
          <p:cNvPr id="10" name="Text Placeholder 1">
            <a:extLst>
              <a:ext uri="{FF2B5EF4-FFF2-40B4-BE49-F238E27FC236}">
                <a16:creationId xmlns:a16="http://schemas.microsoft.com/office/drawing/2014/main" id="{239192B9-9807-844B-AAF7-F002CF0C2096}"/>
              </a:ext>
            </a:extLst>
          </p:cNvPr>
          <p:cNvSpPr txBox="1">
            <a:spLocks/>
          </p:cNvSpPr>
          <p:nvPr/>
        </p:nvSpPr>
        <p:spPr>
          <a:xfrm>
            <a:off x="990599" y="2164080"/>
            <a:ext cx="10210800" cy="6858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r>
              <a:rPr kumimoji="0" lang="es-ES" sz="3600" b="1" i="0" u="none" strike="noStrike" cap="none" normalizeH="0" baseline="0" noProof="0">
                <a:ln>
                  <a:noFill/>
                </a:ln>
                <a:solidFill>
                  <a:prstClr val="white"/>
                </a:solidFill>
                <a:effectLst/>
                <a:uLnTx/>
                <a:uFillTx/>
                <a:latin typeface="Arial" panose="020B0604020202020204" pitchFamily="34" charset="0"/>
                <a:ea typeface="ヒラギノ角ゴ Pro W3" charset="0"/>
                <a:cs typeface="Arial" panose="020B0604020202020204" pitchFamily="34" charset="0"/>
              </a:rPr>
              <a:t>Nuestra marca</a:t>
            </a:r>
          </a:p>
        </p:txBody>
      </p:sp>
      <p:sp>
        <p:nvSpPr>
          <p:cNvPr id="11" name="Rectangle 10">
            <a:extLst>
              <a:ext uri="{FF2B5EF4-FFF2-40B4-BE49-F238E27FC236}">
                <a16:creationId xmlns:a16="http://schemas.microsoft.com/office/drawing/2014/main" id="{CF92EBA6-1693-AB46-AD28-2097CA584915}"/>
              </a:ext>
            </a:extLst>
          </p:cNvPr>
          <p:cNvSpPr/>
          <p:nvPr/>
        </p:nvSpPr>
        <p:spPr>
          <a:xfrm>
            <a:off x="5370870" y="318749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2" name="TextBox 11">
            <a:extLst>
              <a:ext uri="{FF2B5EF4-FFF2-40B4-BE49-F238E27FC236}">
                <a16:creationId xmlns:a16="http://schemas.microsoft.com/office/drawing/2014/main" id="{A64ED1DD-7381-3E48-8C07-52F804AA508B}"/>
              </a:ext>
            </a:extLst>
          </p:cNvPr>
          <p:cNvSpPr txBox="1"/>
          <p:nvPr/>
        </p:nvSpPr>
        <p:spPr>
          <a:xfrm>
            <a:off x="1270542" y="3722092"/>
            <a:ext cx="9596387" cy="1131848"/>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cap="none" normalizeH="0" baseline="0" noProof="0">
                <a:ln>
                  <a:noFill/>
                </a:ln>
                <a:solidFill>
                  <a:srgbClr val="FFC000"/>
                </a:solidFill>
                <a:effectLst/>
                <a:uLnTx/>
                <a:uFillTx/>
                <a:latin typeface="Arial" panose="020B0604020202020204" pitchFamily="34" charset="0"/>
                <a:ea typeface="ヒラギノ角ゴ Pro W3" pitchFamily="125" charset="-128"/>
                <a:cs typeface="Arial" panose="020B0604020202020204" pitchFamily="34" charset="0"/>
              </a:rPr>
              <a:t>Lions International</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s-ES" sz="2400" b="1" i="0" u="none" strike="noStrike" cap="none" normalizeH="0" baseline="0" noProof="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Servir a un mundo necesitado</a:t>
            </a:r>
          </a:p>
        </p:txBody>
      </p:sp>
    </p:spTree>
    <p:extLst>
      <p:ext uri="{BB962C8B-B14F-4D97-AF65-F5344CB8AC3E}">
        <p14:creationId xmlns:p14="http://schemas.microsoft.com/office/powerpoint/2010/main" val="437456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533400" y="1676400"/>
            <a:ext cx="3409865" cy="1981200"/>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es-ES" sz="2400" b="1" i="0" u="none" strike="noStrike" cap="none"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Fortalecimiento de la Asociación y la Fundación</a:t>
            </a:r>
          </a:p>
        </p:txBody>
      </p:sp>
      <p:sp>
        <p:nvSpPr>
          <p:cNvPr id="19" name="Rectangle 18"/>
          <p:cNvSpPr/>
          <p:nvPr/>
        </p:nvSpPr>
        <p:spPr>
          <a:xfrm>
            <a:off x="4400635" y="1676400"/>
            <a:ext cx="3409865" cy="1981200"/>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es-ES" sz="2400" b="1" i="0" u="none" strike="noStrike" cap="none"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Creación de nuevos modelos de crecimiento</a:t>
            </a:r>
          </a:p>
        </p:txBody>
      </p:sp>
      <p:sp>
        <p:nvSpPr>
          <p:cNvPr id="21" name="Rectangle 20"/>
          <p:cNvSpPr/>
          <p:nvPr/>
        </p:nvSpPr>
        <p:spPr>
          <a:xfrm>
            <a:off x="8248735" y="1676400"/>
            <a:ext cx="3409865" cy="1981200"/>
          </a:xfrm>
          <a:prstGeom prst="rect">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es-ES" sz="2400" b="1" i="0" u="none" strike="noStrike" cap="none" normalizeH="0" baseline="0" noProof="0">
                <a:ln>
                  <a:noFill/>
                </a:ln>
                <a:solidFill>
                  <a:srgbClr val="FFFFFF"/>
                </a:solidFill>
                <a:effectLst/>
                <a:uLnTx/>
                <a:uFillTx/>
                <a:latin typeface="Arial" panose="020B0604020202020204" pitchFamily="34" charset="0"/>
                <a:cs typeface="Arial" panose="020B0604020202020204" pitchFamily="34" charset="0"/>
              </a:rPr>
              <a:t>Ajuste de metas, gobernanza y apoyo de la organización</a:t>
            </a:r>
          </a:p>
        </p:txBody>
      </p:sp>
      <p:sp>
        <p:nvSpPr>
          <p:cNvPr id="2" name="Title 1"/>
          <p:cNvSpPr>
            <a:spLocks noGrp="1"/>
          </p:cNvSpPr>
          <p:nvPr>
            <p:ph type="title"/>
          </p:nvPr>
        </p:nvSpPr>
        <p:spPr/>
        <p:txBody>
          <a:bodyPr/>
          <a:lstStyle/>
          <a:p>
            <a:r>
              <a:rPr kumimoji="0" lang="es-ES"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Segundo año: áreas de enfoque</a:t>
            </a:r>
          </a:p>
        </p:txBody>
      </p:sp>
      <p:sp>
        <p:nvSpPr>
          <p:cNvPr id="7" name="TextBox 6">
            <a:extLst>
              <a:ext uri="{FF2B5EF4-FFF2-40B4-BE49-F238E27FC236}">
                <a16:creationId xmlns:a16="http://schemas.microsoft.com/office/drawing/2014/main" id="{5E629304-A344-47C8-86DD-8E11C39B6AD1}"/>
              </a:ext>
            </a:extLst>
          </p:cNvPr>
          <p:cNvSpPr txBox="1"/>
          <p:nvPr/>
        </p:nvSpPr>
        <p:spPr>
          <a:xfrm>
            <a:off x="381000" y="3886200"/>
            <a:ext cx="3962400" cy="2817181"/>
          </a:xfrm>
          <a:prstGeom prst="rect">
            <a:avLst/>
          </a:prstGeom>
          <a:noFill/>
        </p:spPr>
        <p:txBody>
          <a:bodyPr wrap="square">
            <a:spAutoFit/>
          </a:bodyPr>
          <a:lstStyle/>
          <a:p>
            <a:pPr marL="342900" indent="-342900">
              <a:lnSpc>
                <a:spcPct val="110000"/>
              </a:lnSpc>
              <a:spcBef>
                <a:spcPts val="600"/>
              </a:spcBef>
              <a:spcAft>
                <a:spcPts val="600"/>
              </a:spcAft>
              <a:buClr>
                <a:schemeClr val="accent2"/>
              </a:buClr>
              <a:buFont typeface="Wingdings 3" panose="05040102010807070707" pitchFamily="18" charset="2"/>
              <a:buChar char=""/>
            </a:pPr>
            <a:r>
              <a:rPr lang="es-ES" dirty="0"/>
              <a:t>Lanzamiento de una nueva marca</a:t>
            </a:r>
          </a:p>
          <a:p>
            <a:pPr marL="342900" indent="-342900">
              <a:lnSpc>
                <a:spcPct val="110000"/>
              </a:lnSpc>
              <a:spcBef>
                <a:spcPts val="600"/>
              </a:spcBef>
              <a:spcAft>
                <a:spcPts val="600"/>
              </a:spcAft>
              <a:buClr>
                <a:schemeClr val="accent2"/>
              </a:buClr>
              <a:buFont typeface="Wingdings 3" panose="05040102010807070707" pitchFamily="18" charset="2"/>
              <a:buChar char=""/>
            </a:pPr>
            <a:r>
              <a:rPr lang="es-ES" dirty="0"/>
              <a:t>Introducir pilares de la misión</a:t>
            </a:r>
          </a:p>
          <a:p>
            <a:pPr marL="342900" indent="-342900">
              <a:lnSpc>
                <a:spcPct val="110000"/>
              </a:lnSpc>
              <a:spcBef>
                <a:spcPts val="600"/>
              </a:spcBef>
              <a:spcAft>
                <a:spcPts val="600"/>
              </a:spcAft>
              <a:buClr>
                <a:schemeClr val="accent2"/>
              </a:buClr>
              <a:buFont typeface="Wingdings 3" panose="05040102010807070707" pitchFamily="18" charset="2"/>
              <a:buChar char=""/>
            </a:pPr>
            <a:r>
              <a:rPr lang="es-ES" dirty="0"/>
              <a:t>Reactivar clubes</a:t>
            </a:r>
          </a:p>
          <a:p>
            <a:pPr marL="342900" indent="-342900">
              <a:lnSpc>
                <a:spcPct val="110000"/>
              </a:lnSpc>
              <a:spcBef>
                <a:spcPts val="600"/>
              </a:spcBef>
              <a:spcAft>
                <a:spcPts val="600"/>
              </a:spcAft>
              <a:buClr>
                <a:schemeClr val="accent2"/>
              </a:buClr>
              <a:buFont typeface="Wingdings 3" panose="05040102010807070707" pitchFamily="18" charset="2"/>
              <a:buChar char=""/>
            </a:pPr>
            <a:r>
              <a:rPr lang="es-ES" dirty="0"/>
              <a:t>Aumentar la fundación de clubes</a:t>
            </a:r>
          </a:p>
          <a:p>
            <a:pPr marL="342900" indent="-342900">
              <a:lnSpc>
                <a:spcPct val="110000"/>
              </a:lnSpc>
              <a:spcBef>
                <a:spcPts val="600"/>
              </a:spcBef>
              <a:spcAft>
                <a:spcPts val="600"/>
              </a:spcAft>
              <a:buClr>
                <a:schemeClr val="accent2"/>
              </a:buClr>
              <a:buFont typeface="Wingdings 3" panose="05040102010807070707" pitchFamily="18" charset="2"/>
              <a:buChar char=""/>
            </a:pPr>
            <a:r>
              <a:rPr lang="es-ES" dirty="0"/>
              <a:t>Aprovechar el éxito de la Campaña 100 </a:t>
            </a:r>
          </a:p>
        </p:txBody>
      </p:sp>
      <p:sp>
        <p:nvSpPr>
          <p:cNvPr id="9" name="TextBox 8">
            <a:extLst>
              <a:ext uri="{FF2B5EF4-FFF2-40B4-BE49-F238E27FC236}">
                <a16:creationId xmlns:a16="http://schemas.microsoft.com/office/drawing/2014/main" id="{2E9C291B-D552-4E11-B467-EEB8623AB0A7}"/>
              </a:ext>
            </a:extLst>
          </p:cNvPr>
          <p:cNvSpPr txBox="1"/>
          <p:nvPr/>
        </p:nvSpPr>
        <p:spPr>
          <a:xfrm>
            <a:off x="4400635" y="3886200"/>
            <a:ext cx="3409865" cy="1595309"/>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es-ES"/>
              <a:t>Desarrollar nuestro programa de RSE</a:t>
            </a:r>
          </a:p>
          <a:p>
            <a:pPr marL="342900" indent="-342900">
              <a:buClr>
                <a:schemeClr val="accent2"/>
              </a:buClr>
              <a:buFont typeface="Wingdings 3" panose="05040102010807070707" pitchFamily="18" charset="2"/>
              <a:buChar char=""/>
            </a:pPr>
            <a:r>
              <a:rPr lang="es-ES"/>
              <a:t>Eventos piloto de voluntariado episódico</a:t>
            </a:r>
          </a:p>
          <a:p>
            <a:pPr marL="342900" indent="-342900">
              <a:buClr>
                <a:schemeClr val="accent2"/>
              </a:buClr>
              <a:buFont typeface="Wingdings 3" panose="05040102010807070707" pitchFamily="18" charset="2"/>
              <a:buChar char=""/>
            </a:pPr>
            <a:r>
              <a:rPr lang="es-ES"/>
              <a:t>Evaluación de colaboradores</a:t>
            </a:r>
          </a:p>
        </p:txBody>
      </p:sp>
      <p:sp>
        <p:nvSpPr>
          <p:cNvPr id="11" name="TextBox 10">
            <a:extLst>
              <a:ext uri="{FF2B5EF4-FFF2-40B4-BE49-F238E27FC236}">
                <a16:creationId xmlns:a16="http://schemas.microsoft.com/office/drawing/2014/main" id="{24EAB2B7-2724-46E4-A71F-1B0ED73E3412}"/>
              </a:ext>
            </a:extLst>
          </p:cNvPr>
          <p:cNvSpPr txBox="1"/>
          <p:nvPr/>
        </p:nvSpPr>
        <p:spPr>
          <a:xfrm>
            <a:off x="8261092" y="3904735"/>
            <a:ext cx="3397508" cy="1441420"/>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es-ES"/>
              <a:t>Continuar con reuniones conjuntas de la junta directiva</a:t>
            </a:r>
          </a:p>
          <a:p>
            <a:pPr marL="342900" indent="-342900">
              <a:buClr>
                <a:schemeClr val="accent2"/>
              </a:buClr>
              <a:buFont typeface="Wingdings 3" panose="05040102010807070707" pitchFamily="18" charset="2"/>
              <a:buChar char=""/>
            </a:pPr>
            <a:r>
              <a:rPr lang="es-ES"/>
              <a:t>Implementar cambios para el proceso del 3</a:t>
            </a:r>
            <a:r>
              <a:rPr lang="es-ES" baseline="30000"/>
              <a:t>er</a:t>
            </a:r>
            <a:r>
              <a:rPr lang="es-ES"/>
              <a:t> VP</a:t>
            </a:r>
          </a:p>
        </p:txBody>
      </p:sp>
    </p:spTree>
    <p:extLst>
      <p:ext uri="{BB962C8B-B14F-4D97-AF65-F5344CB8AC3E}">
        <p14:creationId xmlns:p14="http://schemas.microsoft.com/office/powerpoint/2010/main" val="4271834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7" grpId="0"/>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400800" y="685800"/>
            <a:ext cx="5126278" cy="5638800"/>
          </a:xfrm>
        </p:spPr>
        <p:txBody>
          <a:bodyPr/>
          <a:lstStyle/>
          <a:p>
            <a:pPr>
              <a:spcBef>
                <a:spcPts val="1200"/>
              </a:spcBef>
              <a:spcAft>
                <a:spcPts val="1200"/>
              </a:spcAft>
            </a:pPr>
            <a:r>
              <a:rPr lang="es-ES">
                <a:latin typeface="Arial" panose="020B0604020202020204" pitchFamily="34" charset="0"/>
                <a:cs typeface="Arial" panose="020B0604020202020204" pitchFamily="34" charset="0"/>
              </a:rPr>
              <a:t>Comparta las novedades sobre el plan estratégico </a:t>
            </a:r>
          </a:p>
          <a:p>
            <a:pPr>
              <a:spcBef>
                <a:spcPts val="1200"/>
              </a:spcBef>
              <a:spcAft>
                <a:spcPts val="1200"/>
              </a:spcAft>
            </a:pPr>
            <a:r>
              <a:rPr lang="es-ES">
                <a:latin typeface="Arial" panose="020B0604020202020204" pitchFamily="34" charset="0"/>
                <a:cs typeface="Arial" panose="020B0604020202020204" pitchFamily="34" charset="0"/>
              </a:rPr>
              <a:t>Responda las encuestas</a:t>
            </a:r>
          </a:p>
          <a:p>
            <a:pPr>
              <a:spcBef>
                <a:spcPts val="1200"/>
              </a:spcBef>
              <a:spcAft>
                <a:spcPts val="1200"/>
              </a:spcAft>
            </a:pPr>
            <a:r>
              <a:rPr lang="es-ES">
                <a:latin typeface="Arial" panose="020B0604020202020204" pitchFamily="34" charset="0"/>
                <a:cs typeface="Arial" panose="020B0604020202020204" pitchFamily="34" charset="0"/>
              </a:rPr>
              <a:t>Céntrese en la satisfacción de los socios de su club.</a:t>
            </a:r>
          </a:p>
          <a:p>
            <a:pPr>
              <a:spcBef>
                <a:spcPts val="1200"/>
              </a:spcBef>
              <a:spcAft>
                <a:spcPts val="1200"/>
              </a:spcAft>
            </a:pPr>
            <a:r>
              <a:rPr lang="es-ES">
                <a:latin typeface="Arial" panose="020B0604020202020204" pitchFamily="34" charset="0"/>
                <a:cs typeface="Arial" panose="020B0604020202020204" pitchFamily="34" charset="0"/>
              </a:rPr>
              <a:t>Done con regularidad a LCIF</a:t>
            </a:r>
          </a:p>
        </p:txBody>
      </p:sp>
      <p:sp>
        <p:nvSpPr>
          <p:cNvPr id="3" name="Title 2"/>
          <p:cNvSpPr>
            <a:spLocks noGrp="1"/>
          </p:cNvSpPr>
          <p:nvPr>
            <p:ph type="title"/>
          </p:nvPr>
        </p:nvSpPr>
        <p:spPr>
          <a:xfrm>
            <a:off x="228600" y="1828800"/>
            <a:ext cx="4953000" cy="2019731"/>
          </a:xfrm>
        </p:spPr>
        <p:txBody>
          <a:bodyPr/>
          <a:lstStyle/>
          <a:p>
            <a:pPr>
              <a:lnSpc>
                <a:spcPct val="120000"/>
              </a:lnSpc>
            </a:pPr>
            <a:r>
              <a:rPr lang="es-ES" sz="4400" dirty="0">
                <a:latin typeface="Arial" panose="020B0604020202020204" pitchFamily="34" charset="0"/>
                <a:cs typeface="Arial" panose="020B0604020202020204" pitchFamily="34" charset="0"/>
              </a:rPr>
              <a:t>Usted puede ayudar</a:t>
            </a:r>
          </a:p>
        </p:txBody>
      </p:sp>
    </p:spTree>
    <p:extLst>
      <p:ext uri="{BB962C8B-B14F-4D97-AF65-F5344CB8AC3E}">
        <p14:creationId xmlns:p14="http://schemas.microsoft.com/office/powerpoint/2010/main" val="72801417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56F9008-759B-BF4A-A397-55EB3B46A4EB}"/>
              </a:ext>
            </a:extLst>
          </p:cNvPr>
          <p:cNvPicPr>
            <a:picLocks noChangeAspect="1"/>
          </p:cNvPicPr>
          <p:nvPr/>
        </p:nvPicPr>
        <p:blipFill rotWithShape="1">
          <a:blip r:embed="rId3"/>
          <a:srcRect l="20140" t="17140" r="42977" b="40535"/>
          <a:stretch/>
        </p:blipFill>
        <p:spPr>
          <a:xfrm>
            <a:off x="8190046" y="-3"/>
            <a:ext cx="4001954" cy="6888881"/>
          </a:xfrm>
          <a:prstGeom prst="rect">
            <a:avLst/>
          </a:prstGeom>
        </p:spPr>
      </p:pic>
      <p:sp>
        <p:nvSpPr>
          <p:cNvPr id="5" name="Headline">
            <a:extLst>
              <a:ext uri="{FF2B5EF4-FFF2-40B4-BE49-F238E27FC236}">
                <a16:creationId xmlns:a16="http://schemas.microsoft.com/office/drawing/2014/main" id="{4E8520BA-3857-4F45-9F89-B8892B3B592C}"/>
              </a:ext>
            </a:extLst>
          </p:cNvPr>
          <p:cNvSpPr txBox="1">
            <a:spLocks/>
          </p:cNvSpPr>
          <p:nvPr/>
        </p:nvSpPr>
        <p:spPr>
          <a:xfrm>
            <a:off x="762000" y="2700192"/>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es-ES" sz="3600" b="0" i="0" u="none" strike="noStrike" cap="none" normalizeH="0" baseline="0" noProof="0">
                <a:ln>
                  <a:noFill/>
                </a:ln>
                <a:solidFill>
                  <a:srgbClr val="00AC69"/>
                </a:solidFill>
                <a:effectLst/>
                <a:uLnTx/>
                <a:uFillTx/>
                <a:latin typeface="Arial" panose="020B0604020202020204" pitchFamily="34" charset="0"/>
                <a:ea typeface="ヒラギノ角ゴ Pro W3" charset="0"/>
                <a:cs typeface="Arial" panose="020B0604020202020204" pitchFamily="34" charset="0"/>
              </a:rPr>
              <a:t>PROGRAMA DE CLUBES LEO</a:t>
            </a:r>
          </a:p>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es-ES" sz="6000" b="1" i="0" u="none" strike="noStrike" cap="none" normalizeH="0" baseline="0" noProof="0">
                <a:ln>
                  <a:noFill/>
                </a:ln>
                <a:solidFill>
                  <a:srgbClr val="55565A"/>
                </a:solidFill>
                <a:effectLst/>
                <a:uLnTx/>
                <a:uFillTx/>
                <a:latin typeface="Arial" panose="020B0604020202020204" pitchFamily="34" charset="0"/>
                <a:ea typeface="ヒラギノ角ゴ Pro W3" charset="0"/>
                <a:cs typeface="Arial" panose="020B0604020202020204" pitchFamily="34" charset="0"/>
              </a:rPr>
              <a:t>PLAN ESTRATÉGICO</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6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499634" y="1037598"/>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pic>
        <p:nvPicPr>
          <p:cNvPr id="20" name="Picture 19">
            <a:extLst>
              <a:ext uri="{FF2B5EF4-FFF2-40B4-BE49-F238E27FC236}">
                <a16:creationId xmlns:a16="http://schemas.microsoft.com/office/drawing/2014/main" id="{500C187D-881A-124B-AD8C-8CCB536CC5D5}"/>
              </a:ext>
            </a:extLst>
          </p:cNvPr>
          <p:cNvPicPr>
            <a:picLocks noChangeAspect="1"/>
          </p:cNvPicPr>
          <p:nvPr/>
        </p:nvPicPr>
        <p:blipFill>
          <a:blip r:embed="rId6"/>
          <a:srcRect/>
          <a:stretch/>
        </p:blipFill>
        <p:spPr>
          <a:xfrm>
            <a:off x="9454476" y="349537"/>
            <a:ext cx="2425700" cy="467929"/>
          </a:xfrm>
          <a:prstGeom prst="rect">
            <a:avLst/>
          </a:prstGeom>
        </p:spPr>
      </p:pic>
    </p:spTree>
    <p:extLst>
      <p:ext uri="{BB962C8B-B14F-4D97-AF65-F5344CB8AC3E}">
        <p14:creationId xmlns:p14="http://schemas.microsoft.com/office/powerpoint/2010/main" val="60873216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19</a:t>
            </a:fld>
            <a:endParaRPr kumimoji="0" lang="en-US" sz="16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3828723" y="2135533"/>
            <a:ext cx="7275095" cy="1025919"/>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es-ES" sz="6000" b="1" i="0" u="none" strike="noStrike" cap="none" normalizeH="0" baseline="0" noProof="0">
                <a:ln>
                  <a:noFill/>
                </a:ln>
                <a:solidFill>
                  <a:prstClr val="white"/>
                </a:solidFill>
                <a:effectLst/>
                <a:uLnTx/>
                <a:uFillTx/>
                <a:latin typeface="Arial" panose="020B0604020202020204" pitchFamily="34" charset="0"/>
                <a:ea typeface="ヒラギノ角ゴ Pro W3" charset="0"/>
                <a:cs typeface="Arial" panose="020B0604020202020204" pitchFamily="34" charset="0"/>
              </a:rPr>
              <a:t>NUESTRA META</a:t>
            </a:r>
          </a:p>
        </p:txBody>
      </p:sp>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5"/>
          <a:stretch>
            <a:fillRect/>
          </a:stretch>
        </p:blipFill>
        <p:spPr>
          <a:xfrm>
            <a:off x="1608668" y="2422605"/>
            <a:ext cx="2113397" cy="2113397"/>
          </a:xfrm>
          <a:prstGeom prst="rect">
            <a:avLst/>
          </a:prstGeom>
        </p:spPr>
      </p:pic>
      <p:sp>
        <p:nvSpPr>
          <p:cNvPr id="2" name="TextBox 1">
            <a:extLst>
              <a:ext uri="{FF2B5EF4-FFF2-40B4-BE49-F238E27FC236}">
                <a16:creationId xmlns:a16="http://schemas.microsoft.com/office/drawing/2014/main" id="{F7051735-97BA-4735-9154-FF849B6DCF6F}"/>
              </a:ext>
            </a:extLst>
          </p:cNvPr>
          <p:cNvSpPr txBox="1"/>
          <p:nvPr/>
        </p:nvSpPr>
        <p:spPr>
          <a:xfrm>
            <a:off x="3505200" y="3340400"/>
            <a:ext cx="8305799"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cap="none" normalizeH="0" baseline="0" noProof="0" dirty="0">
                <a:ln>
                  <a:noFill/>
                </a:ln>
                <a:solidFill>
                  <a:prstClr val="white"/>
                </a:solidFill>
                <a:effectLst/>
                <a:uLnTx/>
                <a:uFillTx/>
                <a:ea typeface="+mn-ea"/>
                <a:cs typeface="Arial" panose="020B0604020202020204" pitchFamily="34" charset="0"/>
              </a:rPr>
              <a:t>Para el 2026, la afiliación de clubes Leo aumentará a 200 000 socios y el número de Leos en transición a Leones aumentará a 13 000 socios, como resultado de los mayores esfuerzos de reclutamiento y transición y una mejor experiencia de afiliación. </a:t>
            </a:r>
          </a:p>
        </p:txBody>
      </p:sp>
    </p:spTree>
    <p:extLst>
      <p:ext uri="{BB962C8B-B14F-4D97-AF65-F5344CB8AC3E}">
        <p14:creationId xmlns:p14="http://schemas.microsoft.com/office/powerpoint/2010/main" val="396730394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 name="Rectangle 7"/>
          <p:cNvSpPr/>
          <p:nvPr/>
        </p:nvSpPr>
        <p:spPr>
          <a:xfrm>
            <a:off x="-12673" y="0"/>
            <a:ext cx="12204673" cy="6870357"/>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ea typeface="+mn-ea"/>
              <a:cs typeface="+mn-cs"/>
            </a:endParaRPr>
          </a:p>
        </p:txBody>
      </p:sp>
      <p:sp>
        <p:nvSpPr>
          <p:cNvPr id="18" name="Rectangle 17"/>
          <p:cNvSpPr/>
          <p:nvPr/>
        </p:nvSpPr>
        <p:spPr>
          <a:xfrm>
            <a:off x="5370871" y="315460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5" name="Headline">
            <a:extLst>
              <a:ext uri="{FF2B5EF4-FFF2-40B4-BE49-F238E27FC236}">
                <a16:creationId xmlns:a16="http://schemas.microsoft.com/office/drawing/2014/main" id="{3C490F28-F7D0-A746-A7E0-2C0FB584A278}"/>
              </a:ext>
            </a:extLst>
          </p:cNvPr>
          <p:cNvSpPr txBox="1">
            <a:spLocks/>
          </p:cNvSpPr>
          <p:nvPr/>
        </p:nvSpPr>
        <p:spPr>
          <a:xfrm>
            <a:off x="773430" y="2133600"/>
            <a:ext cx="10645139" cy="66161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es-ES" sz="4000" b="1" i="0" u="none" strike="noStrike" cap="none" normalizeH="0" baseline="0" noProof="0" dirty="0">
                <a:ln>
                  <a:noFill/>
                </a:ln>
                <a:effectLst/>
                <a:uLnTx/>
                <a:uFillTx/>
                <a:latin typeface="Arial" charset="0"/>
                <a:ea typeface="Arial" charset="0"/>
                <a:cs typeface="Arial" charset="0"/>
              </a:rPr>
              <a:t>Nuestro pasado se ha definido por nuestro servicio. </a:t>
            </a:r>
          </a:p>
        </p:txBody>
      </p:sp>
      <p:sp>
        <p:nvSpPr>
          <p:cNvPr id="6" name="Headline">
            <a:extLst>
              <a:ext uri="{FF2B5EF4-FFF2-40B4-BE49-F238E27FC236}">
                <a16:creationId xmlns:a16="http://schemas.microsoft.com/office/drawing/2014/main" id="{3C490F28-F7D0-A746-A7E0-2C0FB584A278}"/>
              </a:ext>
            </a:extLst>
          </p:cNvPr>
          <p:cNvSpPr txBox="1">
            <a:spLocks/>
          </p:cNvSpPr>
          <p:nvPr/>
        </p:nvSpPr>
        <p:spPr>
          <a:xfrm>
            <a:off x="259714" y="3326423"/>
            <a:ext cx="11672569" cy="8763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es-ES" sz="4000" b="1" i="0" u="none" strike="noStrike" cap="none" normalizeH="0" baseline="0" noProof="0" dirty="0">
                <a:ln>
                  <a:noFill/>
                </a:ln>
                <a:effectLst/>
                <a:uLnTx/>
                <a:uFillTx/>
                <a:latin typeface="Arial" charset="0"/>
                <a:ea typeface="Arial" charset="0"/>
                <a:cs typeface="Arial" charset="0"/>
              </a:rPr>
              <a:t>Y</a:t>
            </a:r>
            <a:r>
              <a:rPr kumimoji="0" lang="es-ES" sz="4000" b="1" i="0" u="none" strike="noStrike" cap="none" normalizeH="0" baseline="0" noProof="0" dirty="0">
                <a:ln>
                  <a:noFill/>
                </a:ln>
                <a:solidFill>
                  <a:srgbClr val="FFC000"/>
                </a:solidFill>
                <a:effectLst/>
                <a:uLnTx/>
                <a:uFillTx/>
                <a:latin typeface="Arial" charset="0"/>
                <a:ea typeface="Arial" charset="0"/>
                <a:cs typeface="Arial" charset="0"/>
              </a:rPr>
              <a:t> </a:t>
            </a:r>
            <a:r>
              <a:rPr lang="es-ES" sz="4400" dirty="0">
                <a:solidFill>
                  <a:srgbClr val="F0C300"/>
                </a:solidFill>
                <a:latin typeface="Arial" panose="020B0604020202020204" pitchFamily="34" charset="0"/>
                <a:ea typeface="ヒラギノ角ゴ Pro W3" pitchFamily="125" charset="-128"/>
                <a:cs typeface="Arial" panose="020B0604020202020204" pitchFamily="34" charset="0"/>
              </a:rPr>
              <a:t>nuestro futuro</a:t>
            </a:r>
            <a:r>
              <a:rPr kumimoji="0" lang="es-ES" sz="4400" b="1" i="0" u="none" strike="noStrike" cap="none" normalizeH="0" baseline="0" noProof="0" dirty="0">
                <a:ln>
                  <a:noFill/>
                </a:ln>
                <a:solidFill>
                  <a:srgbClr val="F0C300"/>
                </a:solidFill>
                <a:effectLst/>
                <a:uLnTx/>
                <a:uFillTx/>
                <a:latin typeface="Arial" panose="020B0604020202020204" pitchFamily="34" charset="0"/>
                <a:ea typeface="ヒラギノ角ゴ Pro W3" pitchFamily="125" charset="-128"/>
                <a:cs typeface="Arial" panose="020B0604020202020204" pitchFamily="34" charset="0"/>
              </a:rPr>
              <a:t> </a:t>
            </a:r>
            <a:r>
              <a:rPr lang="es-ES" dirty="0">
                <a:latin typeface="Arial" charset="0"/>
                <a:ea typeface="Arial" charset="0"/>
                <a:cs typeface="Arial" charset="0"/>
              </a:rPr>
              <a:t>se definirá también por eso.</a:t>
            </a:r>
            <a:r>
              <a:rPr kumimoji="0" lang="es-ES" sz="4000" b="1" i="0" u="none" strike="noStrike" cap="none" normalizeH="0" baseline="0" noProof="0" dirty="0">
                <a:ln>
                  <a:noFill/>
                </a:ln>
                <a:effectLst/>
                <a:uLnTx/>
                <a:uFillTx/>
                <a:latin typeface="Arial" charset="0"/>
                <a:ea typeface="Arial" charset="0"/>
                <a:cs typeface="Arial" charset="0"/>
              </a:rPr>
              <a:t> </a:t>
            </a:r>
          </a:p>
        </p:txBody>
      </p:sp>
    </p:spTree>
    <p:extLst>
      <p:ext uri="{BB962C8B-B14F-4D97-AF65-F5344CB8AC3E}">
        <p14:creationId xmlns:p14="http://schemas.microsoft.com/office/powerpoint/2010/main" val="3442149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ackground - Solid">
            <a:extLst>
              <a:ext uri="{FF2B5EF4-FFF2-40B4-BE49-F238E27FC236}">
                <a16:creationId xmlns:a16="http://schemas.microsoft.com/office/drawing/2014/main" id="{B767A0A2-1E75-6A43-AAFA-FDB254C9462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91819D7C-4A59-8C48-861C-894BCAFE8F7E}"/>
              </a:ext>
            </a:extLst>
          </p:cNvPr>
          <p:cNvPicPr>
            <a:picLocks noChangeAspect="1"/>
          </p:cNvPicPr>
          <p:nvPr/>
        </p:nvPicPr>
        <p:blipFill rotWithShape="1">
          <a:blip r:embed="rId3"/>
          <a:srcRect l="60775" t="44554" r="13495" b="5462"/>
          <a:stretch/>
        </p:blipFill>
        <p:spPr>
          <a:xfrm>
            <a:off x="-1" y="-1"/>
            <a:ext cx="2353591" cy="6857997"/>
          </a:xfrm>
          <a:prstGeom prst="rect">
            <a:avLst/>
          </a:prstGeom>
        </p:spPr>
      </p:pic>
      <p:pic>
        <p:nvPicPr>
          <p:cNvPr id="19" name="Picture 18">
            <a:extLst>
              <a:ext uri="{FF2B5EF4-FFF2-40B4-BE49-F238E27FC236}">
                <a16:creationId xmlns:a16="http://schemas.microsoft.com/office/drawing/2014/main" id="{76C58F04-54E6-A54E-A92B-2AFFD17C394E}"/>
              </a:ext>
            </a:extLst>
          </p:cNvPr>
          <p:cNvPicPr>
            <a:picLocks noChangeAspect="1"/>
          </p:cNvPicPr>
          <p:nvPr/>
        </p:nvPicPr>
        <p:blipFill rotWithShape="1">
          <a:blip r:embed="rId4"/>
          <a:srcRect l="15744" b="4901"/>
          <a:stretch/>
        </p:blipFill>
        <p:spPr>
          <a:xfrm rot="10800000" flipV="1">
            <a:off x="10958512" y="4769669"/>
            <a:ext cx="1233487" cy="2088331"/>
          </a:xfrm>
          <a:prstGeom prst="rect">
            <a:avLst/>
          </a:prstGeom>
        </p:spPr>
      </p:pic>
      <p:sp>
        <p:nvSpPr>
          <p:cNvPr id="34" name="Body Copy">
            <a:extLst>
              <a:ext uri="{FF2B5EF4-FFF2-40B4-BE49-F238E27FC236}">
                <a16:creationId xmlns:a16="http://schemas.microsoft.com/office/drawing/2014/main" id="{1132C406-3CC6-0345-9E27-27D0677D775F}"/>
              </a:ext>
            </a:extLst>
          </p:cNvPr>
          <p:cNvSpPr txBox="1">
            <a:spLocks/>
          </p:cNvSpPr>
          <p:nvPr/>
        </p:nvSpPr>
        <p:spPr>
          <a:xfrm>
            <a:off x="2362200" y="1670442"/>
            <a:ext cx="7408477"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es-ES" sz="2600" b="0" i="0" u="none" strike="noStrike" cap="none" normalizeH="0" baseline="0" noProof="0">
                <a:ln>
                  <a:noFill/>
                </a:ln>
                <a:solidFill>
                  <a:srgbClr val="55565A"/>
                </a:solidFill>
                <a:effectLst/>
                <a:uLnTx/>
                <a:uFillTx/>
                <a:latin typeface="Arial" charset="0"/>
                <a:ea typeface="Arial" charset="0"/>
                <a:cs typeface="Arial" charset="0"/>
              </a:rPr>
              <a:t>Durante los próximos cinco años, fortaleceremos el programa de clubes Leo realizando mejoras en cada una de las áreas centrales del programa. </a:t>
            </a:r>
          </a:p>
        </p:txBody>
      </p:sp>
      <p:sp>
        <p:nvSpPr>
          <p:cNvPr id="35" name="Body Copy">
            <a:extLst>
              <a:ext uri="{FF2B5EF4-FFF2-40B4-BE49-F238E27FC236}">
                <a16:creationId xmlns:a16="http://schemas.microsoft.com/office/drawing/2014/main" id="{89F29842-D656-6348-AFA3-DD72E03922A0}"/>
              </a:ext>
            </a:extLst>
          </p:cNvPr>
          <p:cNvSpPr txBox="1">
            <a:spLocks/>
          </p:cNvSpPr>
          <p:nvPr/>
        </p:nvSpPr>
        <p:spPr>
          <a:xfrm>
            <a:off x="2362200" y="756713"/>
            <a:ext cx="8627677"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es-ES" sz="4800" b="1" i="0" u="none" strike="noStrike" cap="none" normalizeH="0" baseline="0" noProof="0">
                <a:ln>
                  <a:noFill/>
                </a:ln>
                <a:solidFill>
                  <a:srgbClr val="55565A"/>
                </a:solidFill>
                <a:effectLst/>
                <a:uLnTx/>
                <a:uFillTx/>
                <a:latin typeface="Arial" charset="0"/>
                <a:ea typeface="Arial" charset="0"/>
                <a:cs typeface="Arial" charset="0"/>
              </a:rPr>
              <a:t>Un enfoque integral</a:t>
            </a:r>
          </a:p>
        </p:txBody>
      </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6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sp>
        <p:nvSpPr>
          <p:cNvPr id="11" name="Oval 10">
            <a:extLst>
              <a:ext uri="{FF2B5EF4-FFF2-40B4-BE49-F238E27FC236}">
                <a16:creationId xmlns:a16="http://schemas.microsoft.com/office/drawing/2014/main" id="{328A8129-BE2E-1C4A-8A9B-691E7D980676}"/>
              </a:ext>
            </a:extLst>
          </p:cNvPr>
          <p:cNvSpPr/>
          <p:nvPr/>
        </p:nvSpPr>
        <p:spPr bwMode="auto">
          <a:xfrm>
            <a:off x="8925241" y="3598546"/>
            <a:ext cx="2352359" cy="2352359"/>
          </a:xfrm>
          <a:prstGeom prst="ellipse">
            <a:avLst/>
          </a:prstGeom>
          <a:solidFill>
            <a:srgbClr val="B3B2B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es-ES" sz="1800" b="1" i="0" u="none" strike="noStrike" cap="none" normalizeH="0" baseline="0" noProof="0">
                <a:ln>
                  <a:noFill/>
                </a:ln>
                <a:solidFill>
                  <a:prstClr val="white"/>
                </a:solidFill>
                <a:effectLst/>
                <a:uLnTx/>
                <a:uFillTx/>
                <a:latin typeface="Arial" panose="020B0604020202020204" pitchFamily="34" charset="0"/>
                <a:ea typeface="Arial" charset="0"/>
                <a:cs typeface="Arial" panose="020B0604020202020204" pitchFamily="34" charset="0"/>
              </a:rPr>
              <a:t>Conectarse</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es-ES" sz="1800" b="1" i="0" u="none" strike="noStrike" cap="none" normalizeH="0" baseline="0" noProof="0">
                <a:ln>
                  <a:noFill/>
                </a:ln>
                <a:solidFill>
                  <a:prstClr val="white"/>
                </a:solidFill>
                <a:effectLst/>
                <a:uLnTx/>
                <a:uFillTx/>
                <a:latin typeface="Arial" panose="020B0604020202020204" pitchFamily="34" charset="0"/>
                <a:ea typeface="Arial" charset="0"/>
                <a:cs typeface="Arial" panose="020B0604020202020204" pitchFamily="34" charset="0"/>
              </a:rPr>
              <a:t> con LCIF </a:t>
            </a:r>
          </a:p>
        </p:txBody>
      </p:sp>
      <p:sp>
        <p:nvSpPr>
          <p:cNvPr id="10" name="Oval 9">
            <a:extLst>
              <a:ext uri="{FF2B5EF4-FFF2-40B4-BE49-F238E27FC236}">
                <a16:creationId xmlns:a16="http://schemas.microsoft.com/office/drawing/2014/main" id="{9D663DF4-83E2-904A-8703-E0CB46178C8E}"/>
              </a:ext>
            </a:extLst>
          </p:cNvPr>
          <p:cNvSpPr/>
          <p:nvPr/>
        </p:nvSpPr>
        <p:spPr bwMode="auto">
          <a:xfrm>
            <a:off x="6396182" y="3598546"/>
            <a:ext cx="2352359" cy="2352359"/>
          </a:xfrm>
          <a:prstGeom prst="ellipse">
            <a:avLst/>
          </a:prstGeom>
          <a:solidFill>
            <a:srgbClr val="00AC6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es-ES" sz="1800" b="1" i="0" u="none" strike="noStrike" cap="none" normalizeH="0" baseline="0" noProof="0">
                <a:ln>
                  <a:noFill/>
                </a:ln>
                <a:solidFill>
                  <a:prstClr val="white"/>
                </a:solidFill>
                <a:effectLst/>
                <a:uLnTx/>
                <a:uFillTx/>
                <a:latin typeface="Arial" panose="020B0604020202020204" pitchFamily="34" charset="0"/>
                <a:ea typeface="Arial" charset="0"/>
                <a:cs typeface="Arial" panose="020B0604020202020204" pitchFamily="34" charset="0"/>
              </a:rPr>
              <a:t>Transición </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es-ES" sz="1800" b="1" i="0" u="none" strike="noStrike" cap="none" normalizeH="0" baseline="0" noProof="0">
                <a:ln>
                  <a:noFill/>
                </a:ln>
                <a:solidFill>
                  <a:prstClr val="white"/>
                </a:solidFill>
                <a:effectLst/>
                <a:uLnTx/>
                <a:uFillTx/>
                <a:latin typeface="Arial" panose="020B0604020202020204" pitchFamily="34" charset="0"/>
                <a:ea typeface="Arial" charset="0"/>
                <a:cs typeface="Arial" panose="020B0604020202020204" pitchFamily="34" charset="0"/>
              </a:rPr>
              <a:t>a Leones</a:t>
            </a:r>
          </a:p>
        </p:txBody>
      </p:sp>
      <p:sp>
        <p:nvSpPr>
          <p:cNvPr id="12" name="Oval 11">
            <a:extLst>
              <a:ext uri="{FF2B5EF4-FFF2-40B4-BE49-F238E27FC236}">
                <a16:creationId xmlns:a16="http://schemas.microsoft.com/office/drawing/2014/main" id="{DEBFB3DD-AB1A-3B43-9859-33E24E44FB9D}"/>
              </a:ext>
            </a:extLst>
          </p:cNvPr>
          <p:cNvSpPr/>
          <p:nvPr/>
        </p:nvSpPr>
        <p:spPr bwMode="auto">
          <a:xfrm>
            <a:off x="3867122" y="3598546"/>
            <a:ext cx="2352359" cy="2352359"/>
          </a:xfrm>
          <a:prstGeom prst="ellipse">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es-ES" sz="1800" b="1" i="0" u="none" strike="noStrike" cap="none" normalizeH="0" baseline="0" noProof="0">
                <a:ln>
                  <a:noFill/>
                </a:ln>
                <a:solidFill>
                  <a:prstClr val="white"/>
                </a:solidFill>
                <a:effectLst/>
                <a:uLnTx/>
                <a:uFillTx/>
                <a:latin typeface="Arial" panose="020B0604020202020204" pitchFamily="34" charset="0"/>
                <a:ea typeface="Arial" charset="0"/>
                <a:cs typeface="Arial" panose="020B0604020202020204" pitchFamily="34" charset="0"/>
              </a:rPr>
              <a:t>Afiliación</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es-ES" sz="1800" b="1" i="0" u="none" strike="noStrike" cap="none" normalizeH="0" baseline="0" noProof="0">
                <a:ln>
                  <a:noFill/>
                </a:ln>
                <a:solidFill>
                  <a:prstClr val="white"/>
                </a:solidFill>
                <a:effectLst/>
                <a:uLnTx/>
                <a:uFillTx/>
                <a:latin typeface="Arial" panose="020B0604020202020204" pitchFamily="34" charset="0"/>
                <a:ea typeface="Arial" charset="0"/>
                <a:cs typeface="Arial" panose="020B0604020202020204" pitchFamily="34" charset="0"/>
              </a:rPr>
              <a:t>Experiencia</a:t>
            </a:r>
          </a:p>
        </p:txBody>
      </p:sp>
      <p:sp>
        <p:nvSpPr>
          <p:cNvPr id="15" name="Oval 14">
            <a:extLst>
              <a:ext uri="{FF2B5EF4-FFF2-40B4-BE49-F238E27FC236}">
                <a16:creationId xmlns:a16="http://schemas.microsoft.com/office/drawing/2014/main" id="{C917FC6D-ED39-D845-A63B-061B23F7B7D1}"/>
              </a:ext>
            </a:extLst>
          </p:cNvPr>
          <p:cNvSpPr/>
          <p:nvPr/>
        </p:nvSpPr>
        <p:spPr bwMode="auto">
          <a:xfrm>
            <a:off x="1143000" y="3598546"/>
            <a:ext cx="2547421" cy="2352359"/>
          </a:xfrm>
          <a:prstGeom prst="ellipse">
            <a:avLst/>
          </a:prstGeom>
          <a:solidFill>
            <a:srgbClr val="F0C3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es-ES" sz="18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Reclutamiento</a:t>
            </a:r>
          </a:p>
        </p:txBody>
      </p:sp>
      <p:sp>
        <p:nvSpPr>
          <p:cNvPr id="4" name="Right Arrow 3">
            <a:extLst>
              <a:ext uri="{FF2B5EF4-FFF2-40B4-BE49-F238E27FC236}">
                <a16:creationId xmlns:a16="http://schemas.microsoft.com/office/drawing/2014/main" id="{77BD8820-7B02-BA48-ADAE-67B2BC5CDCE4}"/>
              </a:ext>
            </a:extLst>
          </p:cNvPr>
          <p:cNvSpPr/>
          <p:nvPr/>
        </p:nvSpPr>
        <p:spPr>
          <a:xfrm>
            <a:off x="3319262" y="4482756"/>
            <a:ext cx="1026248" cy="589126"/>
          </a:xfrm>
          <a:prstGeom prst="right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ight Arrow 22">
            <a:extLst>
              <a:ext uri="{FF2B5EF4-FFF2-40B4-BE49-F238E27FC236}">
                <a16:creationId xmlns:a16="http://schemas.microsoft.com/office/drawing/2014/main" id="{EEED92C2-C99E-9047-B6F5-7C7024D6AAA6}"/>
              </a:ext>
            </a:extLst>
          </p:cNvPr>
          <p:cNvSpPr/>
          <p:nvPr/>
        </p:nvSpPr>
        <p:spPr>
          <a:xfrm>
            <a:off x="5910062" y="4482756"/>
            <a:ext cx="1026248" cy="589126"/>
          </a:xfrm>
          <a:prstGeom prst="right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ight Arrow 23">
            <a:extLst>
              <a:ext uri="{FF2B5EF4-FFF2-40B4-BE49-F238E27FC236}">
                <a16:creationId xmlns:a16="http://schemas.microsoft.com/office/drawing/2014/main" id="{FA65ECBC-BED0-6A47-BC1B-39EDC86B00C8}"/>
              </a:ext>
            </a:extLst>
          </p:cNvPr>
          <p:cNvSpPr/>
          <p:nvPr/>
        </p:nvSpPr>
        <p:spPr>
          <a:xfrm>
            <a:off x="8401977" y="4482756"/>
            <a:ext cx="1026248" cy="589126"/>
          </a:xfrm>
          <a:prstGeom prst="right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63074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6BBDB391-CE9C-0142-8DEB-76A14B49876B}"/>
              </a:ext>
            </a:extLst>
          </p:cNvPr>
          <p:cNvPicPr>
            <a:picLocks noChangeAspect="1"/>
          </p:cNvPicPr>
          <p:nvPr/>
        </p:nvPicPr>
        <p:blipFill rotWithShape="1">
          <a:blip r:embed="rId3"/>
          <a:srcRect l="16530" t="2053" r="10928" b="4800"/>
          <a:stretch/>
        </p:blipFill>
        <p:spPr>
          <a:xfrm rot="10800000">
            <a:off x="10253452" y="-1"/>
            <a:ext cx="1938548" cy="3733801"/>
          </a:xfrm>
          <a:prstGeom prst="rect">
            <a:avLst/>
          </a:prstGeom>
        </p:spPr>
      </p:pic>
      <p:pic>
        <p:nvPicPr>
          <p:cNvPr id="3" name="Picture 2" descr="Logo&#10;&#10;Description automatically generated">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739089" y="0"/>
            <a:ext cx="1452911" cy="1452911"/>
          </a:xfrm>
          <a:prstGeom prst="rect">
            <a:avLst/>
          </a:prstGeom>
        </p:spPr>
      </p:pic>
      <p:pic>
        <p:nvPicPr>
          <p:cNvPr id="14" name="Picture 13" descr="Shape&#10;&#10;Description automatically generated">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9" name="Body Copy">
            <a:extLst>
              <a:ext uri="{FF2B5EF4-FFF2-40B4-BE49-F238E27FC236}">
                <a16:creationId xmlns:a16="http://schemas.microsoft.com/office/drawing/2014/main" id="{203FD019-E43E-4444-A72A-E629EEF11B73}"/>
              </a:ext>
            </a:extLst>
          </p:cNvPr>
          <p:cNvSpPr txBox="1">
            <a:spLocks/>
          </p:cNvSpPr>
          <p:nvPr/>
        </p:nvSpPr>
        <p:spPr>
          <a:xfrm>
            <a:off x="831160" y="2878147"/>
            <a:ext cx="5671239"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endParaRPr kumimoji="0" lang="en-US" sz="2800" b="0" i="0" u="none" strike="noStrike" kern="0" cap="none" spc="0" normalizeH="0" baseline="0" noProof="0" dirty="0">
              <a:ln>
                <a:noFill/>
              </a:ln>
              <a:solidFill>
                <a:srgbClr val="55565A"/>
              </a:solidFill>
              <a:effectLst/>
              <a:uLnTx/>
              <a:uFillTx/>
              <a:latin typeface="Arial" charset="0"/>
              <a:ea typeface="Arial" charset="0"/>
              <a:cs typeface="Arial" charset="0"/>
            </a:endParaRPr>
          </a:p>
        </p:txBody>
      </p:sp>
      <p:sp>
        <p:nvSpPr>
          <p:cNvPr id="10" name="Body Copy">
            <a:extLst>
              <a:ext uri="{FF2B5EF4-FFF2-40B4-BE49-F238E27FC236}">
                <a16:creationId xmlns:a16="http://schemas.microsoft.com/office/drawing/2014/main" id="{C9FC845C-3EEC-6F40-A790-5F0FEAB72A1D}"/>
              </a:ext>
            </a:extLst>
          </p:cNvPr>
          <p:cNvSpPr txBox="1">
            <a:spLocks/>
          </p:cNvSpPr>
          <p:nvPr/>
        </p:nvSpPr>
        <p:spPr>
          <a:xfrm>
            <a:off x="3367337" y="197166"/>
            <a:ext cx="4258021" cy="837361"/>
          </a:xfrm>
          <a:prstGeom prst="rect">
            <a:avLst/>
          </a:prstGeom>
        </p:spPr>
        <p:txBody>
          <a:bodyPr anchor="b" anchorCtr="0"/>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lang="es-ES" sz="3200" b="1" dirty="0">
                <a:latin typeface="Arial" charset="0"/>
                <a:ea typeface="Arial" charset="0"/>
                <a:cs typeface="Arial" charset="0"/>
              </a:rPr>
              <a:t>Hay que </a:t>
            </a:r>
            <a:r>
              <a:rPr lang="es-ES" sz="3200" b="1" dirty="0">
                <a:solidFill>
                  <a:srgbClr val="00AC69"/>
                </a:solidFill>
                <a:latin typeface="Arial" charset="0"/>
                <a:ea typeface="Arial" charset="0"/>
                <a:cs typeface="Arial" charset="0"/>
              </a:rPr>
              <a:t>participar</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srgbClr val="55565A"/>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21</a:t>
            </a:fld>
            <a:endParaRPr kumimoji="0" lang="en-US" sz="1600" b="0" i="0" u="none" strike="noStrike" kern="1200" cap="none" spc="0" normalizeH="0" baseline="0" noProof="0">
              <a:ln>
                <a:noFill/>
              </a:ln>
              <a:solidFill>
                <a:srgbClr val="55565A"/>
              </a:solidFill>
              <a:effectLst/>
              <a:uLnTx/>
              <a:uFillTx/>
              <a:latin typeface="Helvetica" panose="020B0604020202020204" pitchFamily="34" charset="0"/>
              <a:cs typeface="Helvetica" panose="020B0604020202020204" pitchFamily="34" charset="0"/>
            </a:endParaRPr>
          </a:p>
        </p:txBody>
      </p:sp>
      <p:sp>
        <p:nvSpPr>
          <p:cNvPr id="2" name="TextBox 1">
            <a:extLst>
              <a:ext uri="{FF2B5EF4-FFF2-40B4-BE49-F238E27FC236}">
                <a16:creationId xmlns:a16="http://schemas.microsoft.com/office/drawing/2014/main" id="{B0FD424D-0FBC-4828-A787-ED07961314E4}"/>
              </a:ext>
            </a:extLst>
          </p:cNvPr>
          <p:cNvSpPr txBox="1"/>
          <p:nvPr/>
        </p:nvSpPr>
        <p:spPr>
          <a:xfrm flipH="1">
            <a:off x="496989" y="1513091"/>
            <a:ext cx="10705997" cy="3831818"/>
          </a:xfrm>
          <a:prstGeom prst="rect">
            <a:avLst/>
          </a:prstGeom>
          <a:noFill/>
        </p:spPr>
        <p:txBody>
          <a:bodyPr wrap="square" rtlCol="0">
            <a:spAutoFit/>
          </a:bodyPr>
          <a:lstStyle/>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r>
              <a:rPr kumimoji="0" lang="es-ES" sz="2400" b="0" i="0" u="none" strike="noStrike" cap="none" normalizeH="0" baseline="0" noProof="0" dirty="0">
                <a:ln>
                  <a:noFill/>
                </a:ln>
                <a:solidFill>
                  <a:prstClr val="black"/>
                </a:solidFill>
                <a:effectLst/>
                <a:uLnTx/>
                <a:uFillTx/>
                <a:ea typeface="+mn-ea"/>
                <a:cs typeface="Arial" panose="020B0604020202020204" pitchFamily="34" charset="0"/>
              </a:rPr>
              <a:t>Inicie un club Leo o amplíe un club existente</a:t>
            </a:r>
          </a:p>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r>
              <a:rPr kumimoji="0" lang="es-ES" sz="2400" b="0" i="0" u="none" strike="noStrike" cap="none" normalizeH="0" baseline="0" noProof="0" dirty="0">
                <a:ln>
                  <a:noFill/>
                </a:ln>
                <a:solidFill>
                  <a:prstClr val="black"/>
                </a:solidFill>
                <a:effectLst/>
                <a:uLnTx/>
                <a:uFillTx/>
                <a:ea typeface="+mn-ea"/>
                <a:cs typeface="Arial" panose="020B0604020202020204" pitchFamily="34" charset="0"/>
              </a:rPr>
              <a:t>Planifique actividades de servicio y aprendizaje combinadas para Leos y Leones</a:t>
            </a:r>
          </a:p>
          <a:p>
            <a:pPr marL="342900" indent="-342900" fontAlgn="auto">
              <a:spcBef>
                <a:spcPts val="600"/>
              </a:spcBef>
              <a:spcAft>
                <a:spcPts val="900"/>
              </a:spcAft>
              <a:buClr>
                <a:srgbClr val="EBB700"/>
              </a:buClr>
              <a:buFont typeface="Wingdings 3" panose="05040102010807070707" pitchFamily="18" charset="2"/>
              <a:buChar char=""/>
              <a:defRPr/>
            </a:pPr>
            <a:r>
              <a:rPr lang="es-ES" sz="2400" dirty="0">
                <a:solidFill>
                  <a:prstClr val="black"/>
                </a:solidFill>
                <a:ea typeface="+mn-ea"/>
                <a:cs typeface="Arial" panose="020B0604020202020204" pitchFamily="34" charset="0"/>
              </a:rPr>
              <a:t>Asegúrese de que los Leos y los asesores de clubes Leo estén registrados en MyLCI </a:t>
            </a:r>
          </a:p>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r>
              <a:rPr kumimoji="0" lang="es-ES" sz="2400" b="0" i="0" u="none" strike="noStrike" cap="none" normalizeH="0" baseline="0" noProof="0" dirty="0">
                <a:ln>
                  <a:noFill/>
                </a:ln>
                <a:solidFill>
                  <a:prstClr val="black"/>
                </a:solidFill>
                <a:effectLst/>
                <a:uLnTx/>
                <a:uFillTx/>
                <a:ea typeface="+mn-ea"/>
                <a:cs typeface="Arial" panose="020B0604020202020204" pitchFamily="34" charset="0"/>
              </a:rPr>
              <a:t>Asegúrese de invitar a los Leos a afiliarse a clubes de Leones o  a iniciar un </a:t>
            </a:r>
            <a:r>
              <a:rPr lang="es-ES" sz="2400" dirty="0">
                <a:solidFill>
                  <a:prstClr val="black"/>
                </a:solidFill>
                <a:ea typeface="+mn-ea"/>
                <a:cs typeface="Arial" panose="020B0604020202020204" pitchFamily="34" charset="0"/>
              </a:rPr>
              <a:t>club de Leones jóvenes</a:t>
            </a:r>
          </a:p>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endPar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algn="ctr" fontAlgn="auto">
              <a:spcBef>
                <a:spcPts val="600"/>
              </a:spcBef>
              <a:spcAft>
                <a:spcPts val="900"/>
              </a:spcAft>
              <a:buClr>
                <a:srgbClr val="EBB700"/>
              </a:buClr>
              <a:defRPr/>
            </a:pPr>
            <a:r>
              <a:rPr lang="es-ES" sz="2400" dirty="0">
                <a:solidFill>
                  <a:prstClr val="black"/>
                </a:solidFill>
                <a:ea typeface="+mn-ea"/>
                <a:cs typeface="Arial" panose="020B0604020202020204" pitchFamily="34" charset="0"/>
              </a:rPr>
              <a:t>Visite </a:t>
            </a:r>
            <a:r>
              <a:rPr lang="es-ES" sz="2400" b="1" dirty="0">
                <a:solidFill>
                  <a:srgbClr val="00AC69"/>
                </a:solidFill>
                <a:ea typeface="+mn-ea"/>
                <a:cs typeface="Arial" panose="020B0604020202020204" pitchFamily="34" charset="0"/>
              </a:rPr>
              <a:t>lionsclubs.org/ </a:t>
            </a:r>
            <a:r>
              <a:rPr lang="es-ES" sz="2400" b="1" dirty="0" err="1">
                <a:solidFill>
                  <a:srgbClr val="00AC69"/>
                </a:solidFill>
                <a:ea typeface="+mn-ea"/>
                <a:cs typeface="Arial" panose="020B0604020202020204" pitchFamily="34" charset="0"/>
              </a:rPr>
              <a:t>leos</a:t>
            </a:r>
            <a:r>
              <a:rPr lang="es-ES" sz="2400" dirty="0">
                <a:solidFill>
                  <a:prstClr val="black"/>
                </a:solidFill>
                <a:ea typeface="+mn-ea"/>
                <a:cs typeface="Arial" panose="020B0604020202020204" pitchFamily="34" charset="0"/>
              </a:rPr>
              <a:t> para obtener más información.</a:t>
            </a:r>
          </a:p>
          <a:p>
            <a:pPr marR="0" lvl="0" algn="ctr" defTabSz="914400" rtl="0" eaLnBrk="1" fontAlgn="auto" latinLnBrk="0" hangingPunct="1">
              <a:spcBef>
                <a:spcPts val="600"/>
              </a:spcBef>
              <a:spcAft>
                <a:spcPts val="900"/>
              </a:spcAft>
              <a:buClr>
                <a:srgbClr val="EBB700"/>
              </a:buClr>
              <a:buSzTx/>
              <a:tabLst/>
              <a:defRPr/>
            </a:pPr>
            <a:r>
              <a:rPr lang="es-ES" sz="2400" dirty="0">
                <a:ea typeface="+mn-ea"/>
                <a:cs typeface="Arial" panose="020B0604020202020204" pitchFamily="34" charset="0"/>
              </a:rPr>
              <a:t>Envíe sus preguntas a </a:t>
            </a:r>
            <a:r>
              <a:rPr lang="es-ES" sz="2400" dirty="0">
                <a:solidFill>
                  <a:srgbClr val="00AC69"/>
                </a:solidFill>
                <a:ea typeface="+mn-ea"/>
                <a:cs typeface="Arial" panose="020B0604020202020204" pitchFamily="34" charset="0"/>
              </a:rPr>
              <a:t>leo@lionsclubs.org</a:t>
            </a:r>
            <a:r>
              <a:rPr lang="es-ES" sz="2400" dirty="0">
                <a:ea typeface="+mn-ea"/>
                <a:cs typeface="Arial" panose="020B0604020202020204" pitchFamily="34" charset="0"/>
              </a:rPr>
              <a:t>.</a:t>
            </a:r>
          </a:p>
        </p:txBody>
      </p:sp>
      <p:sp>
        <p:nvSpPr>
          <p:cNvPr id="11" name="Rectangle 10">
            <a:extLst>
              <a:ext uri="{FF2B5EF4-FFF2-40B4-BE49-F238E27FC236}">
                <a16:creationId xmlns:a16="http://schemas.microsoft.com/office/drawing/2014/main" id="{15645AC1-6109-800A-DFE5-6904F8BAFC02}"/>
              </a:ext>
            </a:extLst>
          </p:cNvPr>
          <p:cNvSpPr/>
          <p:nvPr/>
        </p:nvSpPr>
        <p:spPr>
          <a:xfrm>
            <a:off x="4343400" y="1312285"/>
            <a:ext cx="1450259" cy="72760"/>
          </a:xfrm>
          <a:prstGeom prst="rect">
            <a:avLst/>
          </a:prstGeom>
          <a:solidFill>
            <a:srgbClr val="FBC608"/>
          </a:solidFill>
          <a:ln w="9525" cap="flat" cmpd="sng" algn="ctr">
            <a:noFill/>
            <a:prstDash val="solid"/>
          </a:ln>
          <a:effectLst/>
        </p:spPr>
        <p:txBody>
          <a:bodyPr lIns="94685" tIns="47343" rIns="94685" bIns="47343"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bold"/>
              <a:ea typeface="+mn-ea"/>
              <a:cs typeface="+mn-cs"/>
            </a:endParaRPr>
          </a:p>
        </p:txBody>
      </p:sp>
    </p:spTree>
    <p:extLst>
      <p:ext uri="{BB962C8B-B14F-4D97-AF65-F5344CB8AC3E}">
        <p14:creationId xmlns:p14="http://schemas.microsoft.com/office/powerpoint/2010/main" val="258229101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94D76-90B8-4943-A6CF-FA00BF0E1FCC}"/>
              </a:ext>
            </a:extLst>
          </p:cNvPr>
          <p:cNvSpPr>
            <a:spLocks noGrp="1"/>
          </p:cNvSpPr>
          <p:nvPr>
            <p:ph type="title"/>
          </p:nvPr>
        </p:nvSpPr>
        <p:spPr>
          <a:xfrm>
            <a:off x="838200" y="609600"/>
            <a:ext cx="10515600" cy="609601"/>
          </a:xfrm>
        </p:spPr>
        <p:txBody>
          <a:bodyPr>
            <a:noAutofit/>
          </a:bodyPr>
          <a:lstStyle/>
          <a:p>
            <a:r>
              <a:rPr kumimoji="0" lang="es-ES"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Resumen del plan estratégico</a:t>
            </a:r>
          </a:p>
        </p:txBody>
      </p:sp>
      <p:sp>
        <p:nvSpPr>
          <p:cNvPr id="7" name="TextBox 6">
            <a:extLst>
              <a:ext uri="{FF2B5EF4-FFF2-40B4-BE49-F238E27FC236}">
                <a16:creationId xmlns:a16="http://schemas.microsoft.com/office/drawing/2014/main" id="{C61DD1B0-C4B9-4BDF-9942-04CEC46DC5D3}"/>
              </a:ext>
            </a:extLst>
          </p:cNvPr>
          <p:cNvSpPr txBox="1"/>
          <p:nvPr/>
        </p:nvSpPr>
        <p:spPr>
          <a:xfrm>
            <a:off x="609601" y="1981200"/>
            <a:ext cx="8229600" cy="703048"/>
          </a:xfrm>
          <a:prstGeom prst="rect">
            <a:avLst/>
          </a:prstGeom>
          <a:solidFill>
            <a:srgbClr val="407CCA"/>
          </a:solidFill>
          <a:ln w="76200">
            <a:solidFill>
              <a:srgbClr val="407CCA"/>
            </a:solidFill>
          </a:ln>
        </p:spPr>
        <p:txBody>
          <a:bodyPr wrap="square" rtlCol="0" anchor="ctr">
            <a:noAutofit/>
          </a:bodyPr>
          <a:lstStyle/>
          <a:p>
            <a:endParaRPr lang="en-US" sz="2800" b="1" dirty="0">
              <a:solidFill>
                <a:schemeClr val="bg2"/>
              </a:solidFill>
            </a:endParaRPr>
          </a:p>
        </p:txBody>
      </p:sp>
      <p:sp>
        <p:nvSpPr>
          <p:cNvPr id="9" name="TextBox 8">
            <a:extLst>
              <a:ext uri="{FF2B5EF4-FFF2-40B4-BE49-F238E27FC236}">
                <a16:creationId xmlns:a16="http://schemas.microsoft.com/office/drawing/2014/main" id="{F9B2B612-2699-4433-AB30-37D3587260AB}"/>
              </a:ext>
            </a:extLst>
          </p:cNvPr>
          <p:cNvSpPr txBox="1"/>
          <p:nvPr/>
        </p:nvSpPr>
        <p:spPr>
          <a:xfrm>
            <a:off x="609600" y="2684249"/>
            <a:ext cx="8229600" cy="2874826"/>
          </a:xfrm>
          <a:prstGeom prst="rect">
            <a:avLst/>
          </a:prstGeom>
          <a:noFill/>
          <a:ln w="76200">
            <a:solidFill>
              <a:srgbClr val="407CCA"/>
            </a:solidFill>
          </a:ln>
        </p:spPr>
        <p:txBody>
          <a:bodyPr wrap="square" rtlCol="0">
            <a:spAutoFit/>
          </a:bodyPr>
          <a:lstStyle/>
          <a:p>
            <a:pPr marL="91440" algn="l">
              <a:lnSpc>
                <a:spcPct val="110000"/>
              </a:lnSpc>
              <a:spcBef>
                <a:spcPts val="1800"/>
              </a:spcBef>
              <a:spcAft>
                <a:spcPts val="600"/>
              </a:spcAft>
            </a:pPr>
            <a:r>
              <a:rPr lang="es-ES" sz="2800">
                <a:cs typeface="Arial" panose="020B0604020202020204" pitchFamily="34" charset="0"/>
              </a:rPr>
              <a:t>Más experiencia positiva de los socios</a:t>
            </a:r>
          </a:p>
          <a:p>
            <a:pPr marL="91440">
              <a:lnSpc>
                <a:spcPct val="110000"/>
              </a:lnSpc>
              <a:spcBef>
                <a:spcPts val="1800"/>
              </a:spcBef>
              <a:spcAft>
                <a:spcPts val="600"/>
              </a:spcAft>
            </a:pPr>
            <a:r>
              <a:rPr lang="es-ES" sz="2800">
                <a:cs typeface="Arial" panose="020B0604020202020204" pitchFamily="34" charset="0"/>
              </a:rPr>
              <a:t>Más socios para más servicio comunitario</a:t>
            </a:r>
          </a:p>
          <a:p>
            <a:pPr marL="91440">
              <a:lnSpc>
                <a:spcPct val="110000"/>
              </a:lnSpc>
              <a:spcBef>
                <a:spcPts val="1800"/>
              </a:spcBef>
              <a:spcAft>
                <a:spcPts val="600"/>
              </a:spcAft>
            </a:pPr>
            <a:r>
              <a:rPr lang="es-ES" sz="2800">
                <a:cs typeface="Arial" panose="020B0604020202020204" pitchFamily="34" charset="0"/>
              </a:rPr>
              <a:t>Nuevas formas de relacionarse con Lions International</a:t>
            </a:r>
          </a:p>
          <a:p>
            <a:pPr marL="91440">
              <a:lnSpc>
                <a:spcPct val="110000"/>
              </a:lnSpc>
              <a:spcBef>
                <a:spcPts val="1800"/>
              </a:spcBef>
              <a:spcAft>
                <a:spcPts val="600"/>
              </a:spcAft>
            </a:pPr>
            <a:r>
              <a:rPr lang="es-ES" sz="2800">
                <a:cs typeface="Arial" panose="020B0604020202020204" pitchFamily="34" charset="0"/>
              </a:rPr>
              <a:t>Nuevas formas de involucrar a las personas en nuestra misión</a:t>
            </a:r>
          </a:p>
        </p:txBody>
      </p:sp>
      <p:sp>
        <p:nvSpPr>
          <p:cNvPr id="11" name="TextBox 10">
            <a:extLst>
              <a:ext uri="{FF2B5EF4-FFF2-40B4-BE49-F238E27FC236}">
                <a16:creationId xmlns:a16="http://schemas.microsoft.com/office/drawing/2014/main" id="{46E8E23F-AAB5-4AE8-B8F2-2AAC6E4E350D}"/>
              </a:ext>
            </a:extLst>
          </p:cNvPr>
          <p:cNvSpPr txBox="1"/>
          <p:nvPr/>
        </p:nvSpPr>
        <p:spPr>
          <a:xfrm>
            <a:off x="8855676" y="1981200"/>
            <a:ext cx="1371599" cy="703048"/>
          </a:xfrm>
          <a:prstGeom prst="rect">
            <a:avLst/>
          </a:prstGeom>
          <a:solidFill>
            <a:srgbClr val="407CCA"/>
          </a:solidFill>
          <a:ln w="76200">
            <a:solidFill>
              <a:srgbClr val="407CCA"/>
            </a:solidFill>
          </a:ln>
        </p:spPr>
        <p:txBody>
          <a:bodyPr wrap="square" rtlCol="0" anchor="ctr">
            <a:noAutofit/>
          </a:bodyPr>
          <a:lstStyle/>
          <a:p>
            <a:pPr algn="ctr"/>
            <a:r>
              <a:rPr lang="es-ES" sz="2800" b="1">
                <a:solidFill>
                  <a:schemeClr val="bg2"/>
                </a:solidFill>
                <a:cs typeface="Arial" panose="020B0604020202020204" pitchFamily="34" charset="0"/>
              </a:rPr>
              <a:t>Leones</a:t>
            </a:r>
          </a:p>
        </p:txBody>
      </p:sp>
      <p:sp>
        <p:nvSpPr>
          <p:cNvPr id="12" name="TextBox 11">
            <a:extLst>
              <a:ext uri="{FF2B5EF4-FFF2-40B4-BE49-F238E27FC236}">
                <a16:creationId xmlns:a16="http://schemas.microsoft.com/office/drawing/2014/main" id="{121FC972-DBD3-4D81-B7AA-9B4F27E0607E}"/>
              </a:ext>
            </a:extLst>
          </p:cNvPr>
          <p:cNvSpPr txBox="1"/>
          <p:nvPr/>
        </p:nvSpPr>
        <p:spPr>
          <a:xfrm>
            <a:off x="8872151" y="2684248"/>
            <a:ext cx="1371599" cy="2878352"/>
          </a:xfrm>
          <a:prstGeom prst="rect">
            <a:avLst/>
          </a:prstGeom>
          <a:noFill/>
          <a:ln w="76200">
            <a:solidFill>
              <a:srgbClr val="407CCA"/>
            </a:solidFill>
          </a:ln>
        </p:spPr>
        <p:txBody>
          <a:bodyPr wrap="square" rtlCol="0">
            <a:spAutoFit/>
          </a:bodyPr>
          <a:lstStyle/>
          <a:p>
            <a:pPr algn="ctr">
              <a:lnSpc>
                <a:spcPct val="110000"/>
              </a:lnSpc>
              <a:spcBef>
                <a:spcPts val="1800"/>
              </a:spcBef>
              <a:spcAft>
                <a:spcPts val="600"/>
              </a:spcAft>
            </a:pPr>
            <a:r>
              <a:rPr lang="es-ES"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es-ES"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es-ES"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es-ES" sz="2800">
                <a:cs typeface="Arial" panose="020B0604020202020204" pitchFamily="34" charset="0"/>
                <a:sym typeface="Wingdings 2" panose="05020102010507070707" pitchFamily="18" charset="2"/>
              </a:rPr>
              <a:t></a:t>
            </a:r>
          </a:p>
        </p:txBody>
      </p:sp>
      <p:sp>
        <p:nvSpPr>
          <p:cNvPr id="13" name="TextBox 12">
            <a:extLst>
              <a:ext uri="{FF2B5EF4-FFF2-40B4-BE49-F238E27FC236}">
                <a16:creationId xmlns:a16="http://schemas.microsoft.com/office/drawing/2014/main" id="{4C3725A6-3087-479C-8222-6918AF3654AA}"/>
              </a:ext>
            </a:extLst>
          </p:cNvPr>
          <p:cNvSpPr txBox="1"/>
          <p:nvPr/>
        </p:nvSpPr>
        <p:spPr>
          <a:xfrm>
            <a:off x="10210799" y="1981200"/>
            <a:ext cx="1371599" cy="703048"/>
          </a:xfrm>
          <a:prstGeom prst="rect">
            <a:avLst/>
          </a:prstGeom>
          <a:solidFill>
            <a:srgbClr val="407CCA"/>
          </a:solidFill>
          <a:ln w="76200">
            <a:solidFill>
              <a:srgbClr val="407CCA"/>
            </a:solidFill>
          </a:ln>
        </p:spPr>
        <p:txBody>
          <a:bodyPr wrap="square" rtlCol="0" anchor="ctr">
            <a:noAutofit/>
          </a:bodyPr>
          <a:lstStyle/>
          <a:p>
            <a:pPr algn="ctr"/>
            <a:r>
              <a:rPr lang="es-ES" sz="2800" b="1">
                <a:solidFill>
                  <a:schemeClr val="bg2"/>
                </a:solidFill>
                <a:cs typeface="Arial" panose="020B0604020202020204" pitchFamily="34" charset="0"/>
              </a:rPr>
              <a:t>Leos</a:t>
            </a:r>
          </a:p>
        </p:txBody>
      </p:sp>
      <p:sp>
        <p:nvSpPr>
          <p:cNvPr id="14" name="TextBox 13">
            <a:extLst>
              <a:ext uri="{FF2B5EF4-FFF2-40B4-BE49-F238E27FC236}">
                <a16:creationId xmlns:a16="http://schemas.microsoft.com/office/drawing/2014/main" id="{F5476BD1-506A-477F-A34A-3EFC97D3F236}"/>
              </a:ext>
            </a:extLst>
          </p:cNvPr>
          <p:cNvSpPr txBox="1"/>
          <p:nvPr/>
        </p:nvSpPr>
        <p:spPr>
          <a:xfrm>
            <a:off x="10210799" y="2680723"/>
            <a:ext cx="1371599" cy="2878352"/>
          </a:xfrm>
          <a:prstGeom prst="rect">
            <a:avLst/>
          </a:prstGeom>
          <a:noFill/>
          <a:ln w="76200">
            <a:solidFill>
              <a:srgbClr val="407CCA"/>
            </a:solidFill>
          </a:ln>
        </p:spPr>
        <p:txBody>
          <a:bodyPr wrap="square" rtlCol="0">
            <a:spAutoFit/>
          </a:bodyPr>
          <a:lstStyle/>
          <a:p>
            <a:pPr algn="ctr">
              <a:lnSpc>
                <a:spcPct val="110000"/>
              </a:lnSpc>
              <a:spcBef>
                <a:spcPts val="1800"/>
              </a:spcBef>
              <a:spcAft>
                <a:spcPts val="600"/>
              </a:spcAft>
            </a:pPr>
            <a:r>
              <a:rPr lang="es-ES"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es-ES"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es-ES"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es-ES" sz="2800">
                <a:cs typeface="Arial" panose="020B0604020202020204" pitchFamily="34" charset="0"/>
                <a:sym typeface="Wingdings 2" panose="05020102010507070707" pitchFamily="18" charset="2"/>
              </a:rPr>
              <a:t></a:t>
            </a:r>
          </a:p>
        </p:txBody>
      </p:sp>
    </p:spTree>
    <p:extLst>
      <p:ext uri="{BB962C8B-B14F-4D97-AF65-F5344CB8AC3E}">
        <p14:creationId xmlns:p14="http://schemas.microsoft.com/office/powerpoint/2010/main" val="124954492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53200" y="1600200"/>
            <a:ext cx="5105400" cy="4114800"/>
          </a:xfrm>
        </p:spPr>
        <p:txBody>
          <a:bodyPr/>
          <a:lstStyle/>
          <a:p>
            <a:pPr marL="0" indent="0">
              <a:lnSpc>
                <a:spcPct val="120000"/>
              </a:lnSpc>
              <a:buNone/>
            </a:pPr>
            <a:r>
              <a:rPr lang="es-ES" sz="3200" b="1">
                <a:solidFill>
                  <a:schemeClr val="accent2"/>
                </a:solidFill>
                <a:latin typeface="Arial" panose="020B0604020202020204" pitchFamily="34" charset="0"/>
                <a:cs typeface="Arial" panose="020B0604020202020204" pitchFamily="34" charset="0"/>
              </a:rPr>
              <a:t>Página web</a:t>
            </a:r>
            <a:br>
              <a:rPr lang="es-ES">
                <a:latin typeface="Arial" panose="020B0604020202020204" pitchFamily="34" charset="0"/>
                <a:cs typeface="Arial" panose="020B0604020202020204" pitchFamily="34" charset="0"/>
              </a:rPr>
            </a:br>
            <a:r>
              <a:rPr lang="es-ES">
                <a:latin typeface="Arial" panose="020B0604020202020204" pitchFamily="34" charset="0"/>
                <a:cs typeface="Arial" panose="020B0604020202020204" pitchFamily="34" charset="0"/>
              </a:rPr>
              <a:t>lionsclubs.org/strategicplan</a:t>
            </a:r>
          </a:p>
          <a:p>
            <a:pPr>
              <a:lnSpc>
                <a:spcPct val="120000"/>
              </a:lnSpc>
              <a:buFont typeface="Wingdings 3" panose="05040102010807070707" pitchFamily="18" charset="2"/>
              <a:buChar char=""/>
            </a:pPr>
            <a:r>
              <a:rPr lang="es-ES" sz="2400">
                <a:latin typeface="Arial" panose="020B0604020202020204" pitchFamily="34" charset="0"/>
                <a:cs typeface="Arial" panose="020B0604020202020204" pitchFamily="34" charset="0"/>
              </a:rPr>
              <a:t>PPT de los Leones</a:t>
            </a:r>
          </a:p>
          <a:p>
            <a:pPr>
              <a:lnSpc>
                <a:spcPct val="120000"/>
              </a:lnSpc>
              <a:buFont typeface="Wingdings 3" panose="05040102010807070707" pitchFamily="18" charset="2"/>
              <a:buChar char=""/>
            </a:pPr>
            <a:r>
              <a:rPr lang="es-ES" sz="2400">
                <a:latin typeface="Arial" panose="020B0604020202020204" pitchFamily="34" charset="0"/>
                <a:cs typeface="Arial" panose="020B0604020202020204" pitchFamily="34" charset="0"/>
              </a:rPr>
              <a:t>Puntos destacados</a:t>
            </a:r>
          </a:p>
          <a:p>
            <a:pPr marL="0" indent="0">
              <a:lnSpc>
                <a:spcPct val="120000"/>
              </a:lnSpc>
              <a:spcBef>
                <a:spcPts val="1800"/>
              </a:spcBef>
              <a:spcAft>
                <a:spcPts val="1800"/>
              </a:spcAft>
              <a:buNone/>
            </a:pPr>
            <a:r>
              <a:rPr lang="es-ES" sz="3200" b="1">
                <a:solidFill>
                  <a:schemeClr val="accent2"/>
                </a:solidFill>
                <a:latin typeface="Arial" panose="020B0604020202020204" pitchFamily="34" charset="0"/>
                <a:cs typeface="Arial" panose="020B0604020202020204" pitchFamily="34" charset="0"/>
              </a:rPr>
              <a:t>Correo electrónico</a:t>
            </a:r>
            <a:r>
              <a:rPr lang="es-ES">
                <a:latin typeface="Arial" panose="020B0604020202020204" pitchFamily="34" charset="0"/>
                <a:cs typeface="Arial" panose="020B0604020202020204" pitchFamily="34" charset="0"/>
              </a:rPr>
              <a:t>: strategicplan@lionsclubs.org</a:t>
            </a:r>
          </a:p>
        </p:txBody>
      </p:sp>
      <p:sp>
        <p:nvSpPr>
          <p:cNvPr id="3" name="Title 2"/>
          <p:cNvSpPr>
            <a:spLocks noGrp="1"/>
          </p:cNvSpPr>
          <p:nvPr>
            <p:ph type="title"/>
          </p:nvPr>
        </p:nvSpPr>
        <p:spPr>
          <a:xfrm>
            <a:off x="533400" y="1219200"/>
            <a:ext cx="4419600" cy="4114800"/>
          </a:xfrm>
        </p:spPr>
        <p:txBody>
          <a:bodyPr/>
          <a:lstStyle/>
          <a:p>
            <a:r>
              <a:rPr lang="es-ES"/>
              <a:t>Plan Estratégico de Lions International</a:t>
            </a:r>
            <a:br>
              <a:rPr lang="es-ES"/>
            </a:br>
            <a:br>
              <a:rPr lang="es-ES"/>
            </a:br>
            <a:r>
              <a:rPr lang="es-ES"/>
              <a:t>Recursos</a:t>
            </a:r>
          </a:p>
        </p:txBody>
      </p:sp>
    </p:spTree>
    <p:extLst>
      <p:ext uri="{BB962C8B-B14F-4D97-AF65-F5344CB8AC3E}">
        <p14:creationId xmlns:p14="http://schemas.microsoft.com/office/powerpoint/2010/main" val="7378557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58000"/>
          </a:xfrm>
          <a:prstGeom prst="rect">
            <a:avLst/>
          </a:prstGeom>
        </p:spPr>
      </p:pic>
      <p:sp>
        <p:nvSpPr>
          <p:cNvPr id="8" name="Rectangle 7"/>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ea typeface="+mn-ea"/>
              <a:cs typeface="+mn-cs"/>
            </a:endParaRPr>
          </a:p>
        </p:txBody>
      </p:sp>
      <p:sp>
        <p:nvSpPr>
          <p:cNvPr id="18" name="Rectangle 17"/>
          <p:cNvSpPr/>
          <p:nvPr/>
        </p:nvSpPr>
        <p:spPr>
          <a:xfrm>
            <a:off x="5370871" y="325718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5" name="Headline">
            <a:extLst>
              <a:ext uri="{FF2B5EF4-FFF2-40B4-BE49-F238E27FC236}">
                <a16:creationId xmlns:a16="http://schemas.microsoft.com/office/drawing/2014/main" id="{3C490F28-F7D0-A746-A7E0-2C0FB584A278}"/>
              </a:ext>
            </a:extLst>
          </p:cNvPr>
          <p:cNvSpPr txBox="1">
            <a:spLocks/>
          </p:cNvSpPr>
          <p:nvPr/>
        </p:nvSpPr>
        <p:spPr>
          <a:xfrm>
            <a:off x="594360" y="2413051"/>
            <a:ext cx="1064513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es-ES" sz="4000" b="1" i="0" u="none" strike="noStrike" cap="none" normalizeH="0" baseline="0" noProof="0">
                <a:ln>
                  <a:noFill/>
                </a:ln>
                <a:solidFill>
                  <a:prstClr val="white"/>
                </a:solidFill>
                <a:effectLst/>
                <a:uLnTx/>
                <a:uFillTx/>
                <a:latin typeface="Arial" charset="0"/>
                <a:ea typeface="Arial" charset="0"/>
                <a:cs typeface="Arial" charset="0"/>
              </a:rPr>
              <a:t>El mundo necesita Leones y Leos.</a:t>
            </a:r>
          </a:p>
        </p:txBody>
      </p:sp>
      <p:sp>
        <p:nvSpPr>
          <p:cNvPr id="6" name="Headline">
            <a:extLst>
              <a:ext uri="{FF2B5EF4-FFF2-40B4-BE49-F238E27FC236}">
                <a16:creationId xmlns:a16="http://schemas.microsoft.com/office/drawing/2014/main" id="{3C490F28-F7D0-A746-A7E0-2C0FB584A278}"/>
              </a:ext>
            </a:extLst>
          </p:cNvPr>
          <p:cNvSpPr txBox="1">
            <a:spLocks/>
          </p:cNvSpPr>
          <p:nvPr/>
        </p:nvSpPr>
        <p:spPr>
          <a:xfrm>
            <a:off x="354330" y="3774746"/>
            <a:ext cx="11672569" cy="8763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Pct val="120000"/>
              <a:buFont typeface="Arial" pitchFamily="34" charset="0"/>
              <a:buNone/>
              <a:tabLst/>
              <a:defRPr/>
            </a:pPr>
            <a:r>
              <a:rPr lang="es-ES" dirty="0"/>
              <a:t>Nuestro</a:t>
            </a:r>
            <a:r>
              <a:rPr lang="es-ES" dirty="0">
                <a:solidFill>
                  <a:prstClr val="white"/>
                </a:solidFill>
              </a:rPr>
              <a:t> </a:t>
            </a:r>
            <a:r>
              <a:rPr lang="es-ES" dirty="0">
                <a:solidFill>
                  <a:srgbClr val="EBB700"/>
                </a:solidFill>
              </a:rPr>
              <a:t>Plan estratégico </a:t>
            </a:r>
            <a:r>
              <a:rPr lang="es-ES" dirty="0"/>
              <a:t>asegurará</a:t>
            </a:r>
            <a:r>
              <a:rPr kumimoji="0" lang="es-ES" sz="4000" b="1" i="0" u="none" strike="noStrike" cap="none" normalizeH="0" baseline="0" noProof="0" dirty="0">
                <a:ln>
                  <a:noFill/>
                </a:ln>
                <a:solidFill>
                  <a:prstClr val="white"/>
                </a:solidFill>
                <a:effectLst/>
                <a:uLnTx/>
                <a:uFillTx/>
                <a:latin typeface="Arial" charset="0"/>
                <a:ea typeface="Arial" charset="0"/>
                <a:cs typeface="Arial" charset="0"/>
              </a:rPr>
              <a:t> </a:t>
            </a:r>
          </a:p>
          <a:p>
            <a:pPr marL="0" marR="0" lvl="0" indent="0" algn="ctr" defTabSz="914400" rtl="0" eaLnBrk="1" fontAlgn="base" latinLnBrk="0" hangingPunct="1">
              <a:lnSpc>
                <a:spcPct val="100000"/>
              </a:lnSpc>
              <a:spcBef>
                <a:spcPts val="0"/>
              </a:spcBef>
              <a:spcAft>
                <a:spcPct val="0"/>
              </a:spcAft>
              <a:buClrTx/>
              <a:buSzPct val="120000"/>
              <a:buFont typeface="Arial" pitchFamily="34" charset="0"/>
              <a:buNone/>
              <a:tabLst/>
              <a:defRPr/>
            </a:pPr>
            <a:r>
              <a:rPr kumimoji="0" lang="es-ES" sz="4000" b="1" i="0" u="none" strike="noStrike" cap="none" normalizeH="0" baseline="0" noProof="0" dirty="0">
                <a:ln>
                  <a:noFill/>
                </a:ln>
                <a:solidFill>
                  <a:prstClr val="white"/>
                </a:solidFill>
                <a:effectLst/>
                <a:uLnTx/>
                <a:uFillTx/>
                <a:latin typeface="Arial" charset="0"/>
                <a:ea typeface="Arial" charset="0"/>
                <a:cs typeface="Arial" charset="0"/>
              </a:rPr>
              <a:t>que nos mantengamos listos para servirlo. </a:t>
            </a:r>
          </a:p>
        </p:txBody>
      </p:sp>
    </p:spTree>
    <p:extLst>
      <p:ext uri="{BB962C8B-B14F-4D97-AF65-F5344CB8AC3E}">
        <p14:creationId xmlns:p14="http://schemas.microsoft.com/office/powerpoint/2010/main" val="3652183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D116D855-F1DD-244B-A7D6-4F0769221E71}"/>
              </a:ext>
            </a:extLst>
          </p:cNvPr>
          <p:cNvPicPr>
            <a:picLocks noChangeAspect="1"/>
          </p:cNvPicPr>
          <p:nvPr/>
        </p:nvPicPr>
        <p:blipFill>
          <a:blip r:embed="rId3"/>
          <a:stretch>
            <a:fillRect/>
          </a:stretch>
        </p:blipFill>
        <p:spPr>
          <a:xfrm>
            <a:off x="28449" y="0"/>
            <a:ext cx="12192000" cy="6858000"/>
          </a:xfrm>
          <a:prstGeom prst="rect">
            <a:avLst/>
          </a:prstGeom>
        </p:spPr>
      </p:pic>
      <p:sp>
        <p:nvSpPr>
          <p:cNvPr id="6" name="Overlay">
            <a:extLst>
              <a:ext uri="{FF2B5EF4-FFF2-40B4-BE49-F238E27FC236}">
                <a16:creationId xmlns:a16="http://schemas.microsoft.com/office/drawing/2014/main" id="{E242D06A-3454-0B41-9879-6C34F81AF657}"/>
              </a:ext>
            </a:extLst>
          </p:cNvPr>
          <p:cNvSpPr/>
          <p:nvPr/>
        </p:nvSpPr>
        <p:spPr>
          <a:xfrm>
            <a:off x="2844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6197" tIns="63099" rIns="126197" bIns="630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pic>
        <p:nvPicPr>
          <p:cNvPr id="11" name="Emblem - White" descr="lionlogo_white.eps">
            <a:extLst>
              <a:ext uri="{FF2B5EF4-FFF2-40B4-BE49-F238E27FC236}">
                <a16:creationId xmlns:a16="http://schemas.microsoft.com/office/drawing/2014/main" id="{68B73988-D5A9-3442-B303-5D6B2B1568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2" name="Headline">
            <a:extLst>
              <a:ext uri="{FF2B5EF4-FFF2-40B4-BE49-F238E27FC236}">
                <a16:creationId xmlns:a16="http://schemas.microsoft.com/office/drawing/2014/main" id="{F9CF80EA-FBBF-7D41-829E-8CE0D0E191B1}"/>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marL="0" marR="0" lvl="0" indent="0" algn="ctr" defTabSz="407690" rtl="0" eaLnBrk="1" fontAlgn="auto" latinLnBrk="0" hangingPunct="1">
              <a:lnSpc>
                <a:spcPct val="80000"/>
              </a:lnSpc>
              <a:spcBef>
                <a:spcPct val="0"/>
              </a:spcBef>
              <a:spcAft>
                <a:spcPts val="600"/>
              </a:spcAft>
              <a:buClrTx/>
              <a:buSzTx/>
              <a:buFontTx/>
              <a:buNone/>
              <a:tabLst/>
              <a:defRPr/>
            </a:pPr>
            <a:r>
              <a:rPr kumimoji="0" lang="es-ES" sz="4800" b="1" i="0" u="none" strike="noStrike" cap="none" normalizeH="0" baseline="0" noProof="0">
                <a:ln>
                  <a:noFill/>
                </a:ln>
                <a:solidFill>
                  <a:prstClr val="white"/>
                </a:solidFill>
                <a:effectLst/>
                <a:uLnTx/>
                <a:uFillTx/>
                <a:latin typeface="Arial" panose="020B0604020202020204" pitchFamily="34" charset="0"/>
                <a:ea typeface="Helvetica Neue" charset="0"/>
                <a:cs typeface="Arial" panose="020B0604020202020204" pitchFamily="34" charset="0"/>
              </a:rPr>
              <a:t>Gracias</a:t>
            </a:r>
          </a:p>
        </p:txBody>
      </p:sp>
      <p:sp>
        <p:nvSpPr>
          <p:cNvPr id="13" name="Gold Bar">
            <a:extLst>
              <a:ext uri="{FF2B5EF4-FFF2-40B4-BE49-F238E27FC236}">
                <a16:creationId xmlns:a16="http://schemas.microsoft.com/office/drawing/2014/main" id="{5F431583-0746-B24E-B80F-830E8311DF40}"/>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14" name="Copyright">
            <a:extLst>
              <a:ext uri="{FF2B5EF4-FFF2-40B4-BE49-F238E27FC236}">
                <a16:creationId xmlns:a16="http://schemas.microsoft.com/office/drawing/2014/main" id="{CC81DC29-6F17-4845-88B2-999CB75943AA}"/>
              </a:ext>
            </a:extLst>
          </p:cNvPr>
          <p:cNvSpPr txBox="1"/>
          <p:nvPr/>
        </p:nvSpPr>
        <p:spPr>
          <a:xfrm>
            <a:off x="385028" y="6255657"/>
            <a:ext cx="33998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cap="none" normalizeH="0" baseline="0" noProof="0">
                <a:ln>
                  <a:noFill/>
                </a:ln>
                <a:solidFill>
                  <a:prstClr val="white"/>
                </a:solidFill>
                <a:effectLst/>
                <a:uLnTx/>
                <a:uFillTx/>
                <a:latin typeface="Segoe UI Semibold"/>
                <a:ea typeface="+mn-ea"/>
                <a:cs typeface="+mn-cs"/>
              </a:rPr>
              <a:t>© 2022 Lions Clubs International</a:t>
            </a:r>
          </a:p>
        </p:txBody>
      </p:sp>
      <p:sp>
        <p:nvSpPr>
          <p:cNvPr id="15" name="Date Lang Code">
            <a:extLst>
              <a:ext uri="{FF2B5EF4-FFF2-40B4-BE49-F238E27FC236}">
                <a16:creationId xmlns:a16="http://schemas.microsoft.com/office/drawing/2014/main" id="{737904F3-4DF5-4D4E-9304-70294926A8FD}"/>
              </a:ext>
            </a:extLst>
          </p:cNvPr>
          <p:cNvSpPr txBox="1"/>
          <p:nvPr/>
        </p:nvSpPr>
        <p:spPr>
          <a:xfrm>
            <a:off x="6829370" y="6248400"/>
            <a:ext cx="1752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Segoe UI Semibold"/>
              <a:ea typeface="+mn-ea"/>
              <a:cs typeface="+mn-cs"/>
            </a:endParaRPr>
          </a:p>
        </p:txBody>
      </p:sp>
    </p:spTree>
    <p:extLst>
      <p:ext uri="{BB962C8B-B14F-4D97-AF65-F5344CB8AC3E}">
        <p14:creationId xmlns:p14="http://schemas.microsoft.com/office/powerpoint/2010/main" val="167166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Background - Solid">
            <a:extLst>
              <a:ext uri="{FF2B5EF4-FFF2-40B4-BE49-F238E27FC236}">
                <a16:creationId xmlns:a16="http://schemas.microsoft.com/office/drawing/2014/main" id="{E7049466-AE18-5040-B92A-6AF0E9CABD73}"/>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cap="none" normalizeH="0" baseline="0" noProof="0">
                <a:ln>
                  <a:noFill/>
                </a:ln>
                <a:solidFill>
                  <a:prstClr val="white">
                    <a:alpha val="44000"/>
                  </a:prstClr>
                </a:solidFill>
                <a:effectLst/>
                <a:uLnTx/>
                <a:uFillTx/>
                <a:latin typeface="Segoe UI Semibold"/>
                <a:ea typeface="+mn-ea"/>
                <a:cs typeface="+mn-cs"/>
              </a:rPr>
              <a:t>aa</a:t>
            </a:r>
          </a:p>
        </p:txBody>
      </p:sp>
      <p:sp>
        <p:nvSpPr>
          <p:cNvPr id="52" name="Slice - Solid">
            <a:extLst>
              <a:ext uri="{FF2B5EF4-FFF2-40B4-BE49-F238E27FC236}">
                <a16:creationId xmlns:a16="http://schemas.microsoft.com/office/drawing/2014/main" id="{1F451C84-4E3E-B148-B349-C401C5F07101}"/>
              </a:ext>
            </a:extLst>
          </p:cNvPr>
          <p:cNvSpPr/>
          <p:nvPr/>
        </p:nvSpPr>
        <p:spPr>
          <a:xfrm rot="10800000">
            <a:off x="0"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39" name="TextBox 138"/>
          <p:cNvSpPr txBox="1"/>
          <p:nvPr/>
        </p:nvSpPr>
        <p:spPr>
          <a:xfrm>
            <a:off x="961610" y="1900392"/>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cap="none" normalizeH="0" baseline="0" noProof="0">
                <a:ln>
                  <a:noFill/>
                </a:ln>
                <a:solidFill>
                  <a:srgbClr val="00338D"/>
                </a:solidFill>
                <a:effectLst/>
                <a:uLnTx/>
                <a:uFillTx/>
                <a:latin typeface="Arial" charset="0"/>
                <a:ea typeface="Arial" charset="0"/>
                <a:cs typeface="Arial" charset="0"/>
              </a:rPr>
              <a:t>El plan LCI Adelante</a:t>
            </a:r>
          </a:p>
        </p:txBody>
      </p:sp>
      <p:sp>
        <p:nvSpPr>
          <p:cNvPr id="146" name="TextBox 145"/>
          <p:cNvSpPr txBox="1"/>
          <p:nvPr/>
        </p:nvSpPr>
        <p:spPr>
          <a:xfrm>
            <a:off x="961610" y="2261137"/>
            <a:ext cx="69327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a:ln>
                  <a:noFill/>
                </a:ln>
                <a:solidFill>
                  <a:srgbClr val="55565A"/>
                </a:solidFill>
                <a:effectLst/>
                <a:uLnTx/>
                <a:uFillTx/>
                <a:latin typeface="Arial" charset="0"/>
                <a:ea typeface="Arial" charset="0"/>
                <a:cs typeface="Arial" charset="0"/>
              </a:rPr>
              <a:t>Lanzado en 2015 para guiar a los Leones hacia nuestro segundo siglo de servicio. </a:t>
            </a:r>
          </a:p>
        </p:txBody>
      </p:sp>
      <p:sp>
        <p:nvSpPr>
          <p:cNvPr id="29" name="TextBox 28"/>
          <p:cNvSpPr txBox="1"/>
          <p:nvPr/>
        </p:nvSpPr>
        <p:spPr>
          <a:xfrm>
            <a:off x="956752" y="5148817"/>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cap="none" normalizeH="0" baseline="0" noProof="0">
                <a:ln>
                  <a:noFill/>
                </a:ln>
                <a:solidFill>
                  <a:srgbClr val="00338D"/>
                </a:solidFill>
                <a:effectLst/>
                <a:uLnTx/>
                <a:uFillTx/>
                <a:latin typeface="Arial" charset="0"/>
                <a:ea typeface="Arial" charset="0"/>
                <a:cs typeface="Arial" charset="0"/>
              </a:rPr>
              <a:t>Los resultados de LCI Adelante</a:t>
            </a:r>
          </a:p>
        </p:txBody>
      </p:sp>
      <p:sp>
        <p:nvSpPr>
          <p:cNvPr id="30" name="TextBox 29"/>
          <p:cNvSpPr txBox="1"/>
          <p:nvPr/>
        </p:nvSpPr>
        <p:spPr>
          <a:xfrm>
            <a:off x="948846" y="5498546"/>
            <a:ext cx="641991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a:solidFill>
                  <a:srgbClr val="55565A"/>
                </a:solidFill>
                <a:latin typeface="Arial" charset="0"/>
                <a:ea typeface="Arial" charset="0"/>
                <a:cs typeface="Arial" charset="0"/>
              </a:rPr>
              <a:t>Nuevos programas e iniciativas que</a:t>
            </a:r>
            <a:r>
              <a:rPr kumimoji="0" lang="es-ES" sz="1600" b="0" i="0" u="none" strike="noStrike" cap="none" normalizeH="0" baseline="0" noProof="0">
                <a:ln>
                  <a:noFill/>
                </a:ln>
                <a:solidFill>
                  <a:srgbClr val="55565A"/>
                </a:solidFill>
                <a:effectLst/>
                <a:uLnTx/>
                <a:uFillTx/>
                <a:latin typeface="Arial" charset="0"/>
                <a:ea typeface="Arial" charset="0"/>
                <a:cs typeface="Arial" charset="0"/>
              </a:rPr>
              <a:t> nos posicionaron para el éxito</a:t>
            </a:r>
            <a:r>
              <a:rPr lang="es-ES" sz="1600">
                <a:solidFill>
                  <a:srgbClr val="55565A"/>
                </a:solidFill>
                <a:latin typeface="Arial" charset="0"/>
                <a:ea typeface="Arial" charset="0"/>
                <a:cs typeface="Arial" charset="0"/>
              </a:rPr>
              <a:t>.</a:t>
            </a: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32" name="Rectangle 31">
            <a:extLst>
              <a:ext uri="{FF2B5EF4-FFF2-40B4-BE49-F238E27FC236}">
                <a16:creationId xmlns:a16="http://schemas.microsoft.com/office/drawing/2014/main" id="{4796FF7E-BD4A-524F-B602-27D1923168A2}"/>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685800" y="727674"/>
            <a:ext cx="10012680" cy="42725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s-ES" sz="3600" b="1" i="0" u="none" strike="noStrike" cap="none" normalizeH="0" baseline="0" noProof="0">
                <a:ln>
                  <a:noFill/>
                </a:ln>
                <a:solidFill>
                  <a:srgbClr val="00338D"/>
                </a:solidFill>
                <a:effectLst/>
                <a:uLnTx/>
                <a:uFillTx/>
                <a:latin typeface="Arial" panose="020B0604020202020204" pitchFamily="34" charset="0"/>
                <a:ea typeface="ヒラギノ角ゴ Pro W3" charset="0"/>
                <a:cs typeface="Arial" panose="020B0604020202020204" pitchFamily="34" charset="0"/>
              </a:rPr>
              <a:t>La construcción de nuestro futuro comenzó con LCI Adelante</a:t>
            </a:r>
          </a:p>
        </p:txBody>
      </p:sp>
      <p:sp>
        <p:nvSpPr>
          <p:cNvPr id="17" name="TextBox 16">
            <a:extLst>
              <a:ext uri="{FF2B5EF4-FFF2-40B4-BE49-F238E27FC236}">
                <a16:creationId xmlns:a16="http://schemas.microsoft.com/office/drawing/2014/main" id="{181C9070-701A-6C8B-5AE9-98A8C68CC535}"/>
              </a:ext>
            </a:extLst>
          </p:cNvPr>
          <p:cNvSpPr txBox="1"/>
          <p:nvPr/>
        </p:nvSpPr>
        <p:spPr>
          <a:xfrm>
            <a:off x="966229" y="2994586"/>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cap="none" normalizeH="0" baseline="0" noProof="0">
                <a:ln>
                  <a:noFill/>
                </a:ln>
                <a:solidFill>
                  <a:srgbClr val="00338D"/>
                </a:solidFill>
                <a:effectLst/>
                <a:uLnTx/>
                <a:uFillTx/>
                <a:latin typeface="Arial" charset="0"/>
                <a:ea typeface="Arial" charset="0"/>
                <a:cs typeface="Arial" charset="0"/>
              </a:rPr>
              <a:t>Las áreas de enfoque de LCI Adelante</a:t>
            </a:r>
          </a:p>
        </p:txBody>
      </p:sp>
      <p:sp>
        <p:nvSpPr>
          <p:cNvPr id="18" name="TextBox 17">
            <a:extLst>
              <a:ext uri="{FF2B5EF4-FFF2-40B4-BE49-F238E27FC236}">
                <a16:creationId xmlns:a16="http://schemas.microsoft.com/office/drawing/2014/main" id="{AC94A45D-BAC7-A493-9E05-C0DB6E12431D}"/>
              </a:ext>
            </a:extLst>
          </p:cNvPr>
          <p:cNvSpPr txBox="1"/>
          <p:nvPr/>
        </p:nvSpPr>
        <p:spPr>
          <a:xfrm>
            <a:off x="958323" y="3344315"/>
            <a:ext cx="60876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a:solidFill>
                  <a:srgbClr val="55565A"/>
                </a:solidFill>
                <a:latin typeface="Arial" charset="0"/>
                <a:ea typeface="Arial" charset="0"/>
                <a:cs typeface="Arial" charset="0"/>
              </a:rPr>
              <a:t>La afiliación</a:t>
            </a:r>
            <a:r>
              <a:rPr kumimoji="0" lang="es-ES" sz="1600" b="0" i="0" u="none" strike="noStrike" cap="none" normalizeH="0" baseline="0" noProof="0">
                <a:ln>
                  <a:noFill/>
                </a:ln>
                <a:solidFill>
                  <a:srgbClr val="55565A"/>
                </a:solidFill>
                <a:effectLst/>
                <a:uLnTx/>
                <a:uFillTx/>
                <a:latin typeface="Arial" charset="0"/>
                <a:ea typeface="Arial" charset="0"/>
                <a:cs typeface="Arial" charset="0"/>
              </a:rPr>
              <a:t>, el servicio, las operaciones y la imagen global.  </a:t>
            </a:r>
          </a:p>
        </p:txBody>
      </p:sp>
      <p:sp>
        <p:nvSpPr>
          <p:cNvPr id="19" name="TextBox 18">
            <a:extLst>
              <a:ext uri="{FF2B5EF4-FFF2-40B4-BE49-F238E27FC236}">
                <a16:creationId xmlns:a16="http://schemas.microsoft.com/office/drawing/2014/main" id="{0A701D19-8840-3164-1326-AE0B908FD86D}"/>
              </a:ext>
            </a:extLst>
          </p:cNvPr>
          <p:cNvSpPr txBox="1"/>
          <p:nvPr/>
        </p:nvSpPr>
        <p:spPr>
          <a:xfrm>
            <a:off x="953704" y="4089188"/>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cap="none" normalizeH="0" baseline="0" noProof="0">
                <a:ln>
                  <a:noFill/>
                </a:ln>
                <a:solidFill>
                  <a:srgbClr val="00338D"/>
                </a:solidFill>
                <a:effectLst/>
                <a:uLnTx/>
                <a:uFillTx/>
                <a:latin typeface="Arial" charset="0"/>
                <a:ea typeface="Arial" charset="0"/>
                <a:cs typeface="Arial" charset="0"/>
              </a:rPr>
              <a:t>La meta de LCI Adelante</a:t>
            </a:r>
          </a:p>
        </p:txBody>
      </p:sp>
      <p:sp>
        <p:nvSpPr>
          <p:cNvPr id="20" name="TextBox 19">
            <a:extLst>
              <a:ext uri="{FF2B5EF4-FFF2-40B4-BE49-F238E27FC236}">
                <a16:creationId xmlns:a16="http://schemas.microsoft.com/office/drawing/2014/main" id="{F7A27C83-85D4-5BA9-797D-93773DF6D71E}"/>
              </a:ext>
            </a:extLst>
          </p:cNvPr>
          <p:cNvSpPr txBox="1"/>
          <p:nvPr/>
        </p:nvSpPr>
        <p:spPr>
          <a:xfrm>
            <a:off x="961610" y="4444425"/>
            <a:ext cx="675717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a:ln>
                  <a:noFill/>
                </a:ln>
                <a:solidFill>
                  <a:srgbClr val="55565A"/>
                </a:solidFill>
                <a:effectLst/>
                <a:uLnTx/>
                <a:uFillTx/>
                <a:latin typeface="Arial" charset="0"/>
                <a:ea typeface="Arial" charset="0"/>
                <a:cs typeface="Arial" charset="0"/>
              </a:rPr>
              <a:t>Servir a más de 200 millones de personas por año. </a:t>
            </a:r>
          </a:p>
        </p:txBody>
      </p:sp>
      <p:pic>
        <p:nvPicPr>
          <p:cNvPr id="2" name="Picture 2" descr="Diagram&#10;&#10;Description automatically generated">
            <a:extLst>
              <a:ext uri="{FF2B5EF4-FFF2-40B4-BE49-F238E27FC236}">
                <a16:creationId xmlns:a16="http://schemas.microsoft.com/office/drawing/2014/main" id="{FA8C15C6-212A-4DFB-551A-380E77419459}"/>
              </a:ext>
            </a:extLst>
          </p:cNvPr>
          <p:cNvPicPr>
            <a:picLocks noChangeAspect="1"/>
          </p:cNvPicPr>
          <p:nvPr/>
        </p:nvPicPr>
        <p:blipFill>
          <a:blip r:embed="rId3"/>
          <a:stretch>
            <a:fillRect/>
          </a:stretch>
        </p:blipFill>
        <p:spPr>
          <a:xfrm>
            <a:off x="7181420" y="1739959"/>
            <a:ext cx="4515852" cy="4496519"/>
          </a:xfrm>
          <a:prstGeom prst="rect">
            <a:avLst/>
          </a:prstGeom>
        </p:spPr>
      </p:pic>
    </p:spTree>
    <p:extLst>
      <p:ext uri="{BB962C8B-B14F-4D97-AF65-F5344CB8AC3E}">
        <p14:creationId xmlns:p14="http://schemas.microsoft.com/office/powerpoint/2010/main" val="1395894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Background - Solid">
            <a:extLst>
              <a:ext uri="{FF2B5EF4-FFF2-40B4-BE49-F238E27FC236}">
                <a16:creationId xmlns:a16="http://schemas.microsoft.com/office/drawing/2014/main" id="{635F39A6-3ED7-FB4C-9115-D9429F346B3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cap="none" normalizeH="0" baseline="0" noProof="0">
                <a:ln>
                  <a:noFill/>
                </a:ln>
                <a:solidFill>
                  <a:prstClr val="white">
                    <a:alpha val="44000"/>
                  </a:prstClr>
                </a:solidFill>
                <a:effectLst/>
                <a:uLnTx/>
                <a:uFillTx/>
                <a:latin typeface="Segoe UI Semibold"/>
                <a:ea typeface="+mn-ea"/>
                <a:cs typeface="+mn-cs"/>
              </a:rPr>
              <a:t> </a:t>
            </a:r>
          </a:p>
        </p:txBody>
      </p:sp>
      <p:sp>
        <p:nvSpPr>
          <p:cNvPr id="21" name="Freeform 20">
            <a:extLst>
              <a:ext uri="{FF2B5EF4-FFF2-40B4-BE49-F238E27FC236}">
                <a16:creationId xmlns:a16="http://schemas.microsoft.com/office/drawing/2014/main" id="{E163987D-B335-414A-8A1E-47C55CCAF91E}"/>
              </a:ext>
            </a:extLst>
          </p:cNvPr>
          <p:cNvSpPr/>
          <p:nvPr/>
        </p:nvSpPr>
        <p:spPr>
          <a:xfrm>
            <a:off x="3353896" y="-219768"/>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50000"/>
                </a:prstClr>
              </a:solidFill>
              <a:effectLst/>
              <a:uLnTx/>
              <a:uFillTx/>
              <a:latin typeface="Segoe UI Semibold"/>
              <a:ea typeface="+mn-ea"/>
              <a:cs typeface="+mn-cs"/>
            </a:endParaRPr>
          </a:p>
        </p:txBody>
      </p:sp>
      <p:sp>
        <p:nvSpPr>
          <p:cNvPr id="2" name="Rectangle 1"/>
          <p:cNvSpPr/>
          <p:nvPr/>
        </p:nvSpPr>
        <p:spPr>
          <a:xfrm>
            <a:off x="0" y="3295280"/>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cap="none" normalizeH="0" baseline="0" noProof="0">
                <a:ln>
                  <a:noFill/>
                </a:ln>
                <a:solidFill>
                  <a:srgbClr val="00338D"/>
                </a:solidFill>
                <a:effectLst/>
                <a:uLnTx/>
                <a:uFillTx/>
                <a:latin typeface="Arial" charset="0"/>
                <a:ea typeface="Arial" charset="0"/>
                <a:cs typeface="Arial" charset="0"/>
              </a:rPr>
              <a:t>Establecimos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s-ES" sz="1800" b="1" i="0" u="none" strike="noStrike" cap="none" normalizeH="0" baseline="0" noProof="0">
                <a:ln>
                  <a:noFill/>
                </a:ln>
                <a:solidFill>
                  <a:srgbClr val="00338D"/>
                </a:solidFill>
                <a:effectLst/>
                <a:uLnTx/>
                <a:uFillTx/>
                <a:latin typeface="Arial" charset="0"/>
                <a:ea typeface="Arial" charset="0"/>
                <a:cs typeface="Arial" charset="0"/>
              </a:rPr>
              <a:t>causas globales</a:t>
            </a:r>
          </a:p>
        </p:txBody>
      </p:sp>
      <p:sp>
        <p:nvSpPr>
          <p:cNvPr id="10" name="Page Number - Blue">
            <a:extLst>
              <a:ext uri="{FF2B5EF4-FFF2-40B4-BE49-F238E27FC236}">
                <a16:creationId xmlns:a16="http://schemas.microsoft.com/office/drawing/2014/main" id="{53B5B03E-747E-6841-9369-154FEA0CEA8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35" name="Rectangle 34">
            <a:extLst>
              <a:ext uri="{FF2B5EF4-FFF2-40B4-BE49-F238E27FC236}">
                <a16:creationId xmlns:a16="http://schemas.microsoft.com/office/drawing/2014/main" id="{F9F14A3E-E35D-614B-8464-A669E547DFC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36" name="Text Placeholder 18">
            <a:extLst>
              <a:ext uri="{FF2B5EF4-FFF2-40B4-BE49-F238E27FC236}">
                <a16:creationId xmlns:a16="http://schemas.microsoft.com/office/drawing/2014/main" id="{906FAD10-5F3C-7846-B832-46BBE5AD8021}"/>
              </a:ext>
            </a:extLst>
          </p:cNvPr>
          <p:cNvSpPr txBox="1">
            <a:spLocks/>
          </p:cNvSpPr>
          <p:nvPr/>
        </p:nvSpPr>
        <p:spPr>
          <a:xfrm>
            <a:off x="685800" y="624804"/>
            <a:ext cx="10527030" cy="6896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s-ES" sz="3600" b="1" i="0" u="none" strike="noStrike" cap="none" normalizeH="0" baseline="0" noProof="0">
                <a:ln>
                  <a:noFill/>
                </a:ln>
                <a:solidFill>
                  <a:srgbClr val="00338D"/>
                </a:solidFill>
                <a:effectLst/>
                <a:uLnTx/>
                <a:uFillTx/>
                <a:latin typeface="Arial" panose="020B0604020202020204" pitchFamily="34" charset="0"/>
                <a:ea typeface="ヒラギノ角ゴ Pro W3" charset="0"/>
                <a:cs typeface="Arial" panose="020B0604020202020204" pitchFamily="34" charset="0"/>
              </a:rPr>
              <a:t>Los Logros de LCI Adelante</a:t>
            </a:r>
          </a:p>
        </p:txBody>
      </p:sp>
      <p:sp>
        <p:nvSpPr>
          <p:cNvPr id="40" name="Rectangle 39">
            <a:extLst>
              <a:ext uri="{FF2B5EF4-FFF2-40B4-BE49-F238E27FC236}">
                <a16:creationId xmlns:a16="http://schemas.microsoft.com/office/drawing/2014/main" id="{84289C3D-A190-6A45-9219-40FAD55A27F5}"/>
              </a:ext>
            </a:extLst>
          </p:cNvPr>
          <p:cNvSpPr/>
          <p:nvPr/>
        </p:nvSpPr>
        <p:spPr>
          <a:xfrm>
            <a:off x="2822330" y="3320191"/>
            <a:ext cx="3440430"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cap="none" normalizeH="0" baseline="0" noProof="0">
                <a:ln>
                  <a:noFill/>
                </a:ln>
                <a:solidFill>
                  <a:srgbClr val="00338D"/>
                </a:solidFill>
                <a:effectLst/>
                <a:uLnTx/>
                <a:uFillTx/>
                <a:latin typeface="Arial" charset="0"/>
                <a:ea typeface="Arial" charset="0"/>
                <a:cs typeface="Arial" charset="0"/>
              </a:rPr>
              <a:t>Expandimos nuestras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cap="none" normalizeH="0" baseline="0" noProof="0">
                <a:ln>
                  <a:noFill/>
                </a:ln>
                <a:solidFill>
                  <a:srgbClr val="00338D"/>
                </a:solidFill>
                <a:effectLst/>
                <a:uLnTx/>
                <a:uFillTx/>
                <a:latin typeface="Arial" charset="0"/>
                <a:ea typeface="Arial" charset="0"/>
                <a:cs typeface="Arial" charset="0"/>
              </a:rPr>
              <a:t> iniciativas de mercadotecnia</a:t>
            </a:r>
          </a:p>
        </p:txBody>
      </p:sp>
      <p:sp>
        <p:nvSpPr>
          <p:cNvPr id="41" name="Rectangle 40">
            <a:extLst>
              <a:ext uri="{FF2B5EF4-FFF2-40B4-BE49-F238E27FC236}">
                <a16:creationId xmlns:a16="http://schemas.microsoft.com/office/drawing/2014/main" id="{9E52E426-9202-494F-8A5F-075D8BBF744D}"/>
              </a:ext>
            </a:extLst>
          </p:cNvPr>
          <p:cNvSpPr/>
          <p:nvPr/>
        </p:nvSpPr>
        <p:spPr>
          <a:xfrm>
            <a:off x="6262760" y="3224756"/>
            <a:ext cx="2627334" cy="923330"/>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srgbClr val="00338D"/>
                </a:solidFill>
                <a:latin typeface="Arial" charset="0"/>
                <a:ea typeface="Arial" charset="0"/>
                <a:cs typeface="Arial" charset="0"/>
              </a:rPr>
              <a:t>Lanzamos el </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srgbClr val="00338D"/>
                </a:solidFill>
                <a:latin typeface="Arial" charset="0"/>
                <a:ea typeface="Arial" charset="0"/>
                <a:cs typeface="Arial" charset="0"/>
              </a:rPr>
              <a:t>Equipo Global de Acción</a:t>
            </a:r>
            <a:r>
              <a:rPr kumimoji="0" lang="es-ES" sz="1800" b="1" i="0" u="none" strike="noStrike" cap="none" normalizeH="0" baseline="0" noProof="0" dirty="0">
                <a:ln>
                  <a:noFill/>
                </a:ln>
                <a:solidFill>
                  <a:srgbClr val="00338D"/>
                </a:solidFill>
                <a:effectLst/>
                <a:uLnTx/>
                <a:uFillTx/>
                <a:latin typeface="Arial" charset="0"/>
                <a:ea typeface="Arial" charset="0"/>
                <a:cs typeface="Arial" charset="0"/>
              </a:rPr>
              <a:t> </a:t>
            </a:r>
          </a:p>
        </p:txBody>
      </p:sp>
      <p:pic>
        <p:nvPicPr>
          <p:cNvPr id="3" name="Picture 2"/>
          <p:cNvPicPr>
            <a:picLocks noChangeAspect="1"/>
          </p:cNvPicPr>
          <p:nvPr/>
        </p:nvPicPr>
        <p:blipFill>
          <a:blip r:embed="rId3"/>
          <a:srcRect/>
          <a:stretch/>
        </p:blipFill>
        <p:spPr>
          <a:xfrm>
            <a:off x="829942" y="1600200"/>
            <a:ext cx="1469388" cy="1469388"/>
          </a:xfrm>
          <a:prstGeom prst="rect">
            <a:avLst/>
          </a:prstGeom>
        </p:spPr>
      </p:pic>
      <p:sp>
        <p:nvSpPr>
          <p:cNvPr id="4" name="Oval 3">
            <a:extLst>
              <a:ext uri="{FF2B5EF4-FFF2-40B4-BE49-F238E27FC236}">
                <a16:creationId xmlns:a16="http://schemas.microsoft.com/office/drawing/2014/main" id="{202F917C-C375-49AC-A937-64CF58D88310}"/>
              </a:ext>
            </a:extLst>
          </p:cNvPr>
          <p:cNvSpPr>
            <a:spLocks/>
          </p:cNvSpPr>
          <p:nvPr/>
        </p:nvSpPr>
        <p:spPr>
          <a:xfrm>
            <a:off x="9702009" y="4388983"/>
            <a:ext cx="1527630" cy="1531764"/>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7" name="Oval 16">
            <a:extLst>
              <a:ext uri="{FF2B5EF4-FFF2-40B4-BE49-F238E27FC236}">
                <a16:creationId xmlns:a16="http://schemas.microsoft.com/office/drawing/2014/main" id="{4D1249AB-31CA-4177-A12F-EED8B79AB32C}"/>
              </a:ext>
            </a:extLst>
          </p:cNvPr>
          <p:cNvSpPr>
            <a:spLocks/>
          </p:cNvSpPr>
          <p:nvPr/>
        </p:nvSpPr>
        <p:spPr>
          <a:xfrm>
            <a:off x="774505" y="4400956"/>
            <a:ext cx="1476552" cy="1507820"/>
          </a:xfrm>
          <a:prstGeom prst="ellipse">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8" name="Oval 17">
            <a:extLst>
              <a:ext uri="{FF2B5EF4-FFF2-40B4-BE49-F238E27FC236}">
                <a16:creationId xmlns:a16="http://schemas.microsoft.com/office/drawing/2014/main" id="{16B4BB0C-E07C-4CAE-BFD2-4C331097B1C2}"/>
              </a:ext>
            </a:extLst>
          </p:cNvPr>
          <p:cNvSpPr>
            <a:spLocks/>
          </p:cNvSpPr>
          <p:nvPr/>
        </p:nvSpPr>
        <p:spPr>
          <a:xfrm>
            <a:off x="9508027" y="1617361"/>
            <a:ext cx="1732410" cy="1544845"/>
          </a:xfrm>
          <a:prstGeom prst="ellipse">
            <a:avLst/>
          </a:prstGeom>
          <a:blipFill>
            <a:blip r:embed="rId6"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9" name="Oval 18">
            <a:extLst>
              <a:ext uri="{FF2B5EF4-FFF2-40B4-BE49-F238E27FC236}">
                <a16:creationId xmlns:a16="http://schemas.microsoft.com/office/drawing/2014/main" id="{3292B3B8-D4CC-4902-B77D-16FFA956DBE2}"/>
              </a:ext>
            </a:extLst>
          </p:cNvPr>
          <p:cNvSpPr>
            <a:spLocks/>
          </p:cNvSpPr>
          <p:nvPr/>
        </p:nvSpPr>
        <p:spPr>
          <a:xfrm>
            <a:off x="3765876" y="4427873"/>
            <a:ext cx="1606094" cy="1453985"/>
          </a:xfrm>
          <a:prstGeom prst="ellipse">
            <a:avLst/>
          </a:prstGeom>
          <a:blipFill>
            <a:blip r:embed="rId7"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20" name="Rectangle 19">
            <a:extLst>
              <a:ext uri="{FF2B5EF4-FFF2-40B4-BE49-F238E27FC236}">
                <a16:creationId xmlns:a16="http://schemas.microsoft.com/office/drawing/2014/main" id="{1894C15F-9C54-481C-86E2-FB194EF2AA24}"/>
              </a:ext>
            </a:extLst>
          </p:cNvPr>
          <p:cNvSpPr/>
          <p:nvPr/>
        </p:nvSpPr>
        <p:spPr>
          <a:xfrm>
            <a:off x="3258406" y="6039959"/>
            <a:ext cx="2484679"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s-ES" sz="1800" b="1" i="0" u="none" strike="noStrike" cap="none" normalizeH="0" baseline="0" noProof="0">
                <a:ln>
                  <a:noFill/>
                </a:ln>
                <a:solidFill>
                  <a:srgbClr val="00338D"/>
                </a:solidFill>
                <a:effectLst/>
                <a:uLnTx/>
                <a:uFillTx/>
                <a:latin typeface="Arial" charset="0"/>
                <a:ea typeface="Arial" charset="0"/>
                <a:cs typeface="Arial" charset="0"/>
              </a:rPr>
              <a:t>Mejoramos la experiencia de los socios </a:t>
            </a:r>
          </a:p>
        </p:txBody>
      </p:sp>
      <p:sp>
        <p:nvSpPr>
          <p:cNvPr id="22" name="Rectangle 21">
            <a:extLst>
              <a:ext uri="{FF2B5EF4-FFF2-40B4-BE49-F238E27FC236}">
                <a16:creationId xmlns:a16="http://schemas.microsoft.com/office/drawing/2014/main" id="{3A9EFE56-4CE5-480F-8CA3-4AEEF2D15964}"/>
              </a:ext>
            </a:extLst>
          </p:cNvPr>
          <p:cNvSpPr/>
          <p:nvPr/>
        </p:nvSpPr>
        <p:spPr>
          <a:xfrm>
            <a:off x="56435" y="5947352"/>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cap="none" normalizeH="0" baseline="0" noProof="0">
                <a:ln>
                  <a:noFill/>
                </a:ln>
                <a:solidFill>
                  <a:srgbClr val="00338D"/>
                </a:solidFill>
                <a:effectLst/>
                <a:uLnTx/>
                <a:uFillTx/>
                <a:latin typeface="Arial" charset="0"/>
                <a:ea typeface="Arial" charset="0"/>
                <a:cs typeface="Arial" charset="0"/>
              </a:rPr>
              <a:t>Definimos nuevos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cap="none" normalizeH="0" baseline="0" noProof="0">
                <a:ln>
                  <a:noFill/>
                </a:ln>
                <a:solidFill>
                  <a:srgbClr val="00338D"/>
                </a:solidFill>
                <a:effectLst/>
                <a:uLnTx/>
                <a:uFillTx/>
                <a:latin typeface="Arial" charset="0"/>
                <a:ea typeface="Arial" charset="0"/>
                <a:cs typeface="Arial" charset="0"/>
              </a:rPr>
              <a:t>modelos de afiliación</a:t>
            </a:r>
          </a:p>
        </p:txBody>
      </p:sp>
      <p:sp>
        <p:nvSpPr>
          <p:cNvPr id="23" name="Rectangle 22">
            <a:extLst>
              <a:ext uri="{FF2B5EF4-FFF2-40B4-BE49-F238E27FC236}">
                <a16:creationId xmlns:a16="http://schemas.microsoft.com/office/drawing/2014/main" id="{6937C707-3DEE-40B1-9BAF-90EDD4F5F92E}"/>
              </a:ext>
            </a:extLst>
          </p:cNvPr>
          <p:cNvSpPr/>
          <p:nvPr/>
        </p:nvSpPr>
        <p:spPr>
          <a:xfrm>
            <a:off x="8845435" y="3320190"/>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s-ES" sz="1800" b="1" i="0" u="none" strike="noStrike" cap="none" normalizeH="0" baseline="0" noProof="0">
                <a:ln>
                  <a:noFill/>
                </a:ln>
                <a:solidFill>
                  <a:srgbClr val="00338D"/>
                </a:solidFill>
                <a:effectLst/>
                <a:uLnTx/>
                <a:uFillTx/>
                <a:latin typeface="Arial" charset="0"/>
                <a:ea typeface="Arial" charset="0"/>
                <a:cs typeface="Arial" charset="0"/>
              </a:rPr>
              <a:t>Lanzamos cursos para todos los Leones </a:t>
            </a:r>
          </a:p>
        </p:txBody>
      </p:sp>
      <p:pic>
        <p:nvPicPr>
          <p:cNvPr id="5" name="Picture 4">
            <a:extLst>
              <a:ext uri="{FF2B5EF4-FFF2-40B4-BE49-F238E27FC236}">
                <a16:creationId xmlns:a16="http://schemas.microsoft.com/office/drawing/2014/main" id="{4E65766E-9EF0-4794-AD61-86EDF9265D29}"/>
              </a:ext>
            </a:extLst>
          </p:cNvPr>
          <p:cNvPicPr>
            <a:picLocks noChangeAspect="1"/>
          </p:cNvPicPr>
          <p:nvPr/>
        </p:nvPicPr>
        <p:blipFill>
          <a:blip r:embed="rId8"/>
          <a:stretch>
            <a:fillRect/>
          </a:stretch>
        </p:blipFill>
        <p:spPr>
          <a:xfrm>
            <a:off x="6629555" y="4400956"/>
            <a:ext cx="1531101" cy="1480902"/>
          </a:xfrm>
          <a:prstGeom prst="rect">
            <a:avLst/>
          </a:prstGeom>
        </p:spPr>
      </p:pic>
      <p:pic>
        <p:nvPicPr>
          <p:cNvPr id="6" name="Picture 5">
            <a:extLst>
              <a:ext uri="{FF2B5EF4-FFF2-40B4-BE49-F238E27FC236}">
                <a16:creationId xmlns:a16="http://schemas.microsoft.com/office/drawing/2014/main" id="{1548E22F-B7CE-49E2-8765-C541456B7547}"/>
              </a:ext>
            </a:extLst>
          </p:cNvPr>
          <p:cNvPicPr>
            <a:picLocks noChangeAspect="1"/>
          </p:cNvPicPr>
          <p:nvPr/>
        </p:nvPicPr>
        <p:blipFill>
          <a:blip r:embed="rId9"/>
          <a:stretch>
            <a:fillRect/>
          </a:stretch>
        </p:blipFill>
        <p:spPr>
          <a:xfrm>
            <a:off x="3728685" y="1669544"/>
            <a:ext cx="1623010" cy="1540763"/>
          </a:xfrm>
          <a:prstGeom prst="rect">
            <a:avLst/>
          </a:prstGeom>
        </p:spPr>
      </p:pic>
      <p:sp>
        <p:nvSpPr>
          <p:cNvPr id="24" name="Rectangle 23">
            <a:extLst>
              <a:ext uri="{FF2B5EF4-FFF2-40B4-BE49-F238E27FC236}">
                <a16:creationId xmlns:a16="http://schemas.microsoft.com/office/drawing/2014/main" id="{4CD5A6DA-6962-4811-992F-CC45207A754E}"/>
              </a:ext>
            </a:extLst>
          </p:cNvPr>
          <p:cNvSpPr/>
          <p:nvPr/>
        </p:nvSpPr>
        <p:spPr>
          <a:xfrm>
            <a:off x="6127224" y="5977293"/>
            <a:ext cx="2484679"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s-ES" sz="1800" b="1" i="0" u="none" strike="noStrike" cap="none" normalizeH="0" baseline="0" noProof="0">
                <a:ln>
                  <a:noFill/>
                </a:ln>
                <a:solidFill>
                  <a:srgbClr val="00338D"/>
                </a:solidFill>
                <a:effectLst/>
                <a:uLnTx/>
                <a:uFillTx/>
                <a:latin typeface="Arial" charset="0"/>
                <a:ea typeface="Arial" charset="0"/>
                <a:cs typeface="Arial" charset="0"/>
              </a:rPr>
              <a:t>Enriquecimos las comunicaciones digitales </a:t>
            </a:r>
          </a:p>
        </p:txBody>
      </p:sp>
      <p:sp>
        <p:nvSpPr>
          <p:cNvPr id="25" name="Rectangle 24">
            <a:extLst>
              <a:ext uri="{FF2B5EF4-FFF2-40B4-BE49-F238E27FC236}">
                <a16:creationId xmlns:a16="http://schemas.microsoft.com/office/drawing/2014/main" id="{DE08895F-6D79-47FD-903F-00DAEF1E65D3}"/>
              </a:ext>
            </a:extLst>
          </p:cNvPr>
          <p:cNvSpPr/>
          <p:nvPr/>
        </p:nvSpPr>
        <p:spPr>
          <a:xfrm>
            <a:off x="9228785" y="6000034"/>
            <a:ext cx="2484679"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s-ES" sz="1800" b="1" i="0" u="none" strike="noStrike" cap="none" normalizeH="0" baseline="0" noProof="0">
                <a:ln>
                  <a:noFill/>
                </a:ln>
                <a:solidFill>
                  <a:srgbClr val="00338D"/>
                </a:solidFill>
                <a:effectLst/>
                <a:uLnTx/>
                <a:uFillTx/>
                <a:latin typeface="Arial" charset="0"/>
                <a:ea typeface="Arial" charset="0"/>
                <a:cs typeface="Arial" charset="0"/>
              </a:rPr>
              <a:t>Lanzamos la Campaña 100 de LCIF</a:t>
            </a:r>
          </a:p>
        </p:txBody>
      </p:sp>
      <p:pic>
        <p:nvPicPr>
          <p:cNvPr id="7" name="Picture 6">
            <a:extLst>
              <a:ext uri="{FF2B5EF4-FFF2-40B4-BE49-F238E27FC236}">
                <a16:creationId xmlns:a16="http://schemas.microsoft.com/office/drawing/2014/main" id="{CC6076FB-1BA6-9C13-19E9-E2FC960F02EB}"/>
              </a:ext>
            </a:extLst>
          </p:cNvPr>
          <p:cNvPicPr>
            <a:picLocks noChangeAspect="1"/>
          </p:cNvPicPr>
          <p:nvPr/>
        </p:nvPicPr>
        <p:blipFill>
          <a:blip r:embed="rId10"/>
          <a:stretch>
            <a:fillRect/>
          </a:stretch>
        </p:blipFill>
        <p:spPr>
          <a:xfrm>
            <a:off x="6351140" y="1436236"/>
            <a:ext cx="1902117" cy="1914310"/>
          </a:xfrm>
          <a:prstGeom prst="rect">
            <a:avLst/>
          </a:prstGeom>
        </p:spPr>
      </p:pic>
    </p:spTree>
    <p:extLst>
      <p:ext uri="{BB962C8B-B14F-4D97-AF65-F5344CB8AC3E}">
        <p14:creationId xmlns:p14="http://schemas.microsoft.com/office/powerpoint/2010/main" val="4243193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4" name="Yellow Bar">
            <a:extLst>
              <a:ext uri="{FF2B5EF4-FFF2-40B4-BE49-F238E27FC236}">
                <a16:creationId xmlns:a16="http://schemas.microsoft.com/office/drawing/2014/main" id="{11D0C5B6-F0E2-6344-9E1B-23CCC1B91847}"/>
              </a:ext>
            </a:extLst>
          </p:cNvPr>
          <p:cNvSpPr/>
          <p:nvPr/>
        </p:nvSpPr>
        <p:spPr>
          <a:xfrm>
            <a:off x="5370869" y="3882036"/>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8" name="Picture 7">
            <a:extLst>
              <a:ext uri="{FF2B5EF4-FFF2-40B4-BE49-F238E27FC236}">
                <a16:creationId xmlns:a16="http://schemas.microsoft.com/office/drawing/2014/main" id="{57DD19E1-1279-7044-8EE0-DE47659FECB4}"/>
              </a:ext>
            </a:extLst>
          </p:cNvPr>
          <p:cNvPicPr>
            <a:picLocks noChangeAspect="1"/>
          </p:cNvPicPr>
          <p:nvPr/>
        </p:nvPicPr>
        <p:blipFill>
          <a:blip r:embed="rId3">
            <a:alphaModFix amt="8000"/>
          </a:blip>
          <a:stretch>
            <a:fillRect/>
          </a:stretch>
        </p:blipFill>
        <p:spPr>
          <a:xfrm>
            <a:off x="2810170" y="5087"/>
            <a:ext cx="6705599" cy="6353555"/>
          </a:xfrm>
          <a:prstGeom prst="rect">
            <a:avLst/>
          </a:prstGeom>
          <a:noFill/>
        </p:spPr>
      </p:pic>
      <p:sp>
        <p:nvSpPr>
          <p:cNvPr id="9" name="Headline">
            <a:extLst>
              <a:ext uri="{FF2B5EF4-FFF2-40B4-BE49-F238E27FC236}">
                <a16:creationId xmlns:a16="http://schemas.microsoft.com/office/drawing/2014/main" id="{DAC7E04F-ACCC-CC4D-BB83-882E64BBC91E}"/>
              </a:ext>
            </a:extLst>
          </p:cNvPr>
          <p:cNvSpPr txBox="1">
            <a:spLocks/>
          </p:cNvSpPr>
          <p:nvPr/>
        </p:nvSpPr>
        <p:spPr>
          <a:xfrm>
            <a:off x="2160270" y="3879798"/>
            <a:ext cx="8005401" cy="2258037"/>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s-ES" sz="2400" b="0" i="0" u="none" strike="noStrike" cap="none" normalizeH="0" baseline="0" noProof="0">
                <a:ln>
                  <a:noFill/>
                </a:ln>
                <a:solidFill>
                  <a:prstClr val="white"/>
                </a:solidFill>
                <a:effectLst/>
                <a:uLnTx/>
                <a:uFillTx/>
                <a:latin typeface="Arial" panose="020B0604020202020204" pitchFamily="34" charset="0"/>
                <a:cs typeface="Arial" panose="020B0604020202020204" pitchFamily="34" charset="0"/>
              </a:rPr>
              <a:t> Estamos unidos en la misión global de servicio. Esto incluye a todos los Leones y clubes. Incluye a la Asociación Internacional de Clubes de Leones y a la Fundación Lions Clubs International (LCIF), pues somos uno. </a:t>
            </a: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761998" y="1905000"/>
            <a:ext cx="10667999" cy="207403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r>
              <a:rPr kumimoji="0" lang="es-ES" sz="2800" b="1" i="0" u="none" strike="noStrike" cap="none" normalizeH="0" baseline="0" noProof="0">
                <a:ln>
                  <a:noFill/>
                </a:ln>
                <a:solidFill>
                  <a:prstClr val="white"/>
                </a:solidFill>
                <a:effectLst/>
                <a:uLnTx/>
                <a:uFillTx/>
                <a:latin typeface="Arial" panose="020B0604020202020204" pitchFamily="34" charset="0"/>
                <a:cs typeface="Arial" panose="020B0604020202020204" pitchFamily="34" charset="0"/>
              </a:rPr>
              <a:t> </a:t>
            </a:r>
            <a:r>
              <a:rPr kumimoji="0" lang="es-ES" sz="4400" b="1" i="0" u="none" strike="noStrike" cap="none" normalizeH="0" baseline="0" noProof="0">
                <a:ln>
                  <a:noFill/>
                </a:ln>
                <a:solidFill>
                  <a:srgbClr val="FFC000"/>
                </a:solidFill>
                <a:effectLst/>
                <a:uLnTx/>
                <a:uFillTx/>
                <a:latin typeface="Arial" panose="020B0604020202020204" pitchFamily="34" charset="0"/>
                <a:cs typeface="Arial" panose="020B0604020202020204" pitchFamily="34" charset="0"/>
              </a:rPr>
              <a:t>Plan Estratégico de Lions International </a:t>
            </a:r>
          </a:p>
        </p:txBody>
      </p:sp>
    </p:spTree>
    <p:extLst>
      <p:ext uri="{BB962C8B-B14F-4D97-AF65-F5344CB8AC3E}">
        <p14:creationId xmlns:p14="http://schemas.microsoft.com/office/powerpoint/2010/main" val="2631891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12192000" cy="6858000"/>
          </a:xfrm>
          <a:prstGeom prst="rect">
            <a:avLst/>
          </a:prstGeom>
        </p:spPr>
      </p:pic>
      <p:sp>
        <p:nvSpPr>
          <p:cNvPr id="6" name="Rectangle 5">
            <a:extLst>
              <a:ext uri="{FF2B5EF4-FFF2-40B4-BE49-F238E27FC236}">
                <a16:creationId xmlns:a16="http://schemas.microsoft.com/office/drawing/2014/main" id="{0A8F2075-0020-3F46-8E46-3C85D8B89D91}"/>
              </a:ext>
            </a:extLst>
          </p:cNvPr>
          <p:cNvSpPr/>
          <p:nvPr/>
        </p:nvSpPr>
        <p:spPr>
          <a:xfrm>
            <a:off x="-1" y="0"/>
            <a:ext cx="12192000" cy="6858000"/>
          </a:xfrm>
          <a:prstGeom prst="rect">
            <a:avLst/>
          </a:prstGeom>
          <a:solidFill>
            <a:schemeClr val="tx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ea typeface="+mn-ea"/>
              <a:cs typeface="+mn-cs"/>
            </a:endParaRPr>
          </a:p>
        </p:txBody>
      </p:sp>
      <p:sp>
        <p:nvSpPr>
          <p:cNvPr id="2" name="Text Placeholder 1"/>
          <p:cNvSpPr>
            <a:spLocks noGrp="1"/>
          </p:cNvSpPr>
          <p:nvPr>
            <p:ph type="body" sz="quarter" idx="4294967295"/>
          </p:nvPr>
        </p:nvSpPr>
        <p:spPr>
          <a:xfrm>
            <a:off x="377190" y="1250850"/>
            <a:ext cx="11487150" cy="685800"/>
          </a:xfrm>
          <a:prstGeom prst="rect">
            <a:avLst/>
          </a:prstGeom>
        </p:spPr>
        <p:txBody>
          <a:bodyPr>
            <a:noAutofit/>
          </a:bodyPr>
          <a:lstStyle/>
          <a:p>
            <a:pPr marL="0" indent="0" algn="ctr">
              <a:spcBef>
                <a:spcPts val="0"/>
              </a:spcBef>
              <a:buNone/>
            </a:pPr>
            <a:r>
              <a:rPr lang="es-ES" sz="4000" b="1" dirty="0">
                <a:solidFill>
                  <a:srgbClr val="F0C300"/>
                </a:solidFill>
                <a:latin typeface="Arial" pitchFamily="34" charset="0"/>
                <a:ea typeface="ヒラギノ角ゴ Pro W3" pitchFamily="125" charset="-128"/>
                <a:cs typeface="+mn-cs"/>
              </a:rPr>
              <a:t>Nuestra visión</a:t>
            </a:r>
          </a:p>
        </p:txBody>
      </p:sp>
      <p:sp>
        <p:nvSpPr>
          <p:cNvPr id="4" name="Rectangle 3">
            <a:extLst>
              <a:ext uri="{FF2B5EF4-FFF2-40B4-BE49-F238E27FC236}">
                <a16:creationId xmlns:a16="http://schemas.microsoft.com/office/drawing/2014/main" id="{7E7A96B7-9D00-DA40-A7EF-6300FB318E96}"/>
              </a:ext>
            </a:extLst>
          </p:cNvPr>
          <p:cNvSpPr/>
          <p:nvPr/>
        </p:nvSpPr>
        <p:spPr>
          <a:xfrm>
            <a:off x="5395635" y="2286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8" name="TextBox 7">
            <a:extLst>
              <a:ext uri="{FF2B5EF4-FFF2-40B4-BE49-F238E27FC236}">
                <a16:creationId xmlns:a16="http://schemas.microsoft.com/office/drawing/2014/main" id="{C2C10266-91CE-804C-98F0-9AEFE1CB5458}"/>
              </a:ext>
            </a:extLst>
          </p:cNvPr>
          <p:cNvSpPr txBox="1"/>
          <p:nvPr/>
        </p:nvSpPr>
        <p:spPr>
          <a:xfrm>
            <a:off x="457200" y="3837521"/>
            <a:ext cx="11487150" cy="1323439"/>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4000" b="1" i="0" u="none" strike="noStrike" cap="none" normalizeH="0" baseline="0" noProof="0" dirty="0">
                <a:ln>
                  <a:noFill/>
                </a:ln>
                <a:solidFill>
                  <a:prstClr val="white"/>
                </a:solidFill>
                <a:effectLst/>
                <a:uLnTx/>
                <a:uFillTx/>
                <a:latin typeface="Arial" panose="020B0604020202020204" pitchFamily="34" charset="0"/>
                <a:ea typeface="Helvetica Neue" charset="0"/>
                <a:cs typeface="Arial" panose="020B0604020202020204" pitchFamily="34" charset="0"/>
              </a:rPr>
              <a:t>Ser el líder global en servicio comunitario y humanitario. Nuestra visión es ser el líder global en servicio comunitario y humanitario.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4000" b="1" i="0" u="none" strike="noStrike" cap="none" normalizeH="0" baseline="0" noProof="0" dirty="0">
                <a:ln>
                  <a:noFill/>
                </a:ln>
                <a:solidFill>
                  <a:prstClr val="white"/>
                </a:solidFill>
                <a:effectLst/>
                <a:uLnTx/>
                <a:uFillTx/>
                <a:latin typeface="Arial" panose="020B0604020202020204" pitchFamily="34" charset="0"/>
                <a:ea typeface="Helvetica Neue" charset="0"/>
                <a:cs typeface="Arial" panose="020B0604020202020204" pitchFamily="34" charset="0"/>
              </a:rPr>
              <a:t> </a:t>
            </a:r>
          </a:p>
        </p:txBody>
      </p:sp>
    </p:spTree>
    <p:extLst>
      <p:ext uri="{BB962C8B-B14F-4D97-AF65-F5344CB8AC3E}">
        <p14:creationId xmlns:p14="http://schemas.microsoft.com/office/powerpoint/2010/main" val="924651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0"/>
            <a:ext cx="10515600" cy="817602"/>
          </a:xfrm>
        </p:spPr>
        <p:txBody>
          <a:bodyPr>
            <a:normAutofit/>
          </a:bodyPr>
          <a:lstStyle/>
          <a:p>
            <a:r>
              <a:rPr lang="es-ES" b="1">
                <a:solidFill>
                  <a:schemeClr val="accent1">
                    <a:lumMod val="75000"/>
                  </a:schemeClr>
                </a:solidFill>
                <a:latin typeface="Arial" panose="020B0604020202020204" pitchFamily="34" charset="0"/>
                <a:cs typeface="Arial" panose="020B0604020202020204" pitchFamily="34" charset="0"/>
              </a:rPr>
              <a:t>Nuestra trayectoria histórica</a:t>
            </a:r>
          </a:p>
        </p:txBody>
      </p:sp>
      <p:sp>
        <p:nvSpPr>
          <p:cNvPr id="4" name="Round Diagonal Corner Rectangle 3"/>
          <p:cNvSpPr/>
          <p:nvPr/>
        </p:nvSpPr>
        <p:spPr bwMode="auto">
          <a:xfrm>
            <a:off x="102870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s-ES" sz="3000" b="0" i="0" u="none" strike="noStrike" cap="none" normalizeH="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2021-22</a:t>
            </a:r>
          </a:p>
        </p:txBody>
      </p:sp>
      <p:sp>
        <p:nvSpPr>
          <p:cNvPr id="5" name="Round Diagonal Corner Rectangle 4"/>
          <p:cNvSpPr/>
          <p:nvPr/>
        </p:nvSpPr>
        <p:spPr bwMode="auto">
          <a:xfrm>
            <a:off x="318135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s-ES" sz="3000" b="0" i="0" u="none" strike="noStrike" cap="none" normalizeH="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2022-23</a:t>
            </a:r>
          </a:p>
        </p:txBody>
      </p:sp>
      <p:sp>
        <p:nvSpPr>
          <p:cNvPr id="6" name="Round Diagonal Corner Rectangle 5"/>
          <p:cNvSpPr/>
          <p:nvPr/>
        </p:nvSpPr>
        <p:spPr bwMode="auto">
          <a:xfrm>
            <a:off x="533400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s-ES" sz="3000" b="0" i="0" u="none" strike="noStrike" cap="none" normalizeH="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2023-24</a:t>
            </a:r>
          </a:p>
        </p:txBody>
      </p:sp>
      <p:sp>
        <p:nvSpPr>
          <p:cNvPr id="7" name="Round Diagonal Corner Rectangle 6"/>
          <p:cNvSpPr/>
          <p:nvPr/>
        </p:nvSpPr>
        <p:spPr bwMode="auto">
          <a:xfrm>
            <a:off x="748665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s-ES" sz="3000" b="0" i="0" u="none" strike="noStrike" cap="none" normalizeH="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2024-25</a:t>
            </a:r>
          </a:p>
        </p:txBody>
      </p:sp>
      <p:sp>
        <p:nvSpPr>
          <p:cNvPr id="8" name="Round Diagonal Corner Rectangle 7"/>
          <p:cNvSpPr/>
          <p:nvPr/>
        </p:nvSpPr>
        <p:spPr bwMode="auto">
          <a:xfrm>
            <a:off x="9639299"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s-ES" sz="3000" b="0" i="0" u="none" strike="noStrike" cap="none" normalizeH="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2025-26</a:t>
            </a:r>
          </a:p>
        </p:txBody>
      </p:sp>
      <p:sp>
        <p:nvSpPr>
          <p:cNvPr id="10" name="Pentagon 9"/>
          <p:cNvSpPr/>
          <p:nvPr/>
        </p:nvSpPr>
        <p:spPr bwMode="auto">
          <a:xfrm>
            <a:off x="1028700" y="4648200"/>
            <a:ext cx="10782300" cy="457200"/>
          </a:xfrm>
          <a:prstGeom prst="homePlate">
            <a:avLst/>
          </a:prstGeom>
          <a:gradFill flip="none" rotWithShape="1">
            <a:gsLst>
              <a:gs pos="0">
                <a:schemeClr val="accent2"/>
              </a:gs>
              <a:gs pos="29000">
                <a:schemeClr val="accent1">
                  <a:shade val="67500"/>
                  <a:satMod val="115000"/>
                </a:schemeClr>
              </a:gs>
              <a:gs pos="100000">
                <a:schemeClr val="tx1"/>
              </a:gs>
            </a:gsLst>
            <a:lin ang="0" scaled="1"/>
            <a:tileRect/>
          </a:gra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5" name="TextBox 14"/>
          <p:cNvSpPr txBox="1"/>
          <p:nvPr/>
        </p:nvSpPr>
        <p:spPr>
          <a:xfrm>
            <a:off x="1447800" y="2286000"/>
            <a:ext cx="10591800" cy="553998"/>
          </a:xfrm>
          <a:prstGeom prst="rect">
            <a:avLst/>
          </a:prstGeom>
          <a:noFill/>
        </p:spPr>
        <p:txBody>
          <a:bodyPr wrap="square" rtlCol="0">
            <a:spAutoFit/>
          </a:bodyPr>
          <a:lstStyle/>
          <a:p>
            <a:r>
              <a:rPr lang="es-ES" sz="3000">
                <a:solidFill>
                  <a:schemeClr val="accent1">
                    <a:lumMod val="75000"/>
                  </a:schemeClr>
                </a:solidFill>
                <a:cs typeface="Arial" panose="020B0604020202020204" pitchFamily="34" charset="0"/>
              </a:rPr>
              <a:t>Año 1           Año 2           Año 3           Año 4           Año 5</a:t>
            </a:r>
          </a:p>
        </p:txBody>
      </p:sp>
    </p:spTree>
    <p:extLst>
      <p:ext uri="{BB962C8B-B14F-4D97-AF65-F5344CB8AC3E}">
        <p14:creationId xmlns:p14="http://schemas.microsoft.com/office/powerpoint/2010/main" val="74906479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2142222"/>
            <a:ext cx="3409865" cy="2886978"/>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es-ES" sz="2800" b="1" i="0" u="none" strike="noStrike" cap="none"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Fortalecer de la Asociación y la Fundación</a:t>
            </a:r>
          </a:p>
        </p:txBody>
      </p:sp>
      <p:sp>
        <p:nvSpPr>
          <p:cNvPr id="19" name="Rectangle 18"/>
          <p:cNvSpPr/>
          <p:nvPr/>
        </p:nvSpPr>
        <p:spPr>
          <a:xfrm>
            <a:off x="4352967" y="2142222"/>
            <a:ext cx="3409865" cy="2886978"/>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es-ES" sz="2800" b="1" i="0" u="none" strike="noStrike" cap="none" normalizeH="0" baseline="0" noProof="0" dirty="0">
                <a:ln>
                  <a:noFill/>
                </a:ln>
                <a:solidFill>
                  <a:schemeClr val="bg2"/>
                </a:solidFill>
                <a:uLnTx/>
                <a:uFillTx/>
                <a:latin typeface="Arial" panose="020B0604020202020204" pitchFamily="34" charset="0"/>
                <a:ea typeface="Arial" charset="0"/>
                <a:cs typeface="Arial" panose="020B0604020202020204" pitchFamily="34" charset="0"/>
              </a:rPr>
              <a:t>Crear de nuevos modelos de crecimiento</a:t>
            </a:r>
          </a:p>
        </p:txBody>
      </p:sp>
      <p:sp>
        <p:nvSpPr>
          <p:cNvPr id="21" name="Rectangle 20"/>
          <p:cNvSpPr/>
          <p:nvPr/>
        </p:nvSpPr>
        <p:spPr>
          <a:xfrm>
            <a:off x="8020135" y="2142222"/>
            <a:ext cx="3409865" cy="2886978"/>
          </a:xfrm>
          <a:prstGeom prst="rect">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es-ES" sz="2800" b="1" i="0" u="none" strike="noStrike" cap="none" normalizeH="0" baseline="0" noProof="0" dirty="0">
                <a:ln>
                  <a:noFill/>
                </a:ln>
                <a:solidFill>
                  <a:srgbClr val="FFFFFF"/>
                </a:solidFill>
                <a:effectLst/>
                <a:uLnTx/>
                <a:uFillTx/>
                <a:latin typeface="Arial" panose="020B0604020202020204" pitchFamily="34" charset="0"/>
                <a:cs typeface="Arial" panose="020B0604020202020204" pitchFamily="34" charset="0"/>
              </a:rPr>
              <a:t>Ajustar metas, gobernanza y apoyo de la organización</a:t>
            </a:r>
          </a:p>
        </p:txBody>
      </p:sp>
      <p:sp>
        <p:nvSpPr>
          <p:cNvPr id="2" name="Title 1"/>
          <p:cNvSpPr>
            <a:spLocks noGrp="1"/>
          </p:cNvSpPr>
          <p:nvPr>
            <p:ph type="title"/>
          </p:nvPr>
        </p:nvSpPr>
        <p:spPr>
          <a:xfrm>
            <a:off x="838200" y="609600"/>
            <a:ext cx="10515600" cy="609601"/>
          </a:xfrm>
        </p:spPr>
        <p:txBody>
          <a:bodyPr/>
          <a:lstStyle/>
          <a:p>
            <a:r>
              <a:rPr kumimoji="0" lang="es-ES"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Nuestros objetivos</a:t>
            </a:r>
          </a:p>
        </p:txBody>
      </p:sp>
    </p:spTree>
    <p:extLst>
      <p:ext uri="{BB962C8B-B14F-4D97-AF65-F5344CB8AC3E}">
        <p14:creationId xmlns:p14="http://schemas.microsoft.com/office/powerpoint/2010/main" val="119541644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8600" y="1752599"/>
            <a:ext cx="4276800" cy="1325563"/>
          </a:xfrm>
        </p:spPr>
        <p:txBody>
          <a:bodyPr/>
          <a:lstStyle/>
          <a:p>
            <a:r>
              <a:rPr kumimoji="0" lang="es-ES"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Nuestras</a:t>
            </a:r>
            <a:br>
              <a:rPr kumimoji="0" lang="es-ES"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br>
            <a:r>
              <a:rPr kumimoji="0" lang="es-ES"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Iniciativas</a:t>
            </a:r>
          </a:p>
        </p:txBody>
      </p:sp>
      <p:sp>
        <p:nvSpPr>
          <p:cNvPr id="9" name="Rectangle 8">
            <a:extLst>
              <a:ext uri="{FF2B5EF4-FFF2-40B4-BE49-F238E27FC236}">
                <a16:creationId xmlns:a16="http://schemas.microsoft.com/office/drawing/2014/main" id="{864EA0CA-1292-D9DA-C201-8CF4164F3E85}"/>
              </a:ext>
            </a:extLst>
          </p:cNvPr>
          <p:cNvSpPr/>
          <p:nvPr/>
        </p:nvSpPr>
        <p:spPr bwMode="auto">
          <a:xfrm>
            <a:off x="4114800" y="609600"/>
            <a:ext cx="6934200" cy="59436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11" name="Picture 10" descr="Diagram&#10;&#10;Description automatically generated">
            <a:extLst>
              <a:ext uri="{FF2B5EF4-FFF2-40B4-BE49-F238E27FC236}">
                <a16:creationId xmlns:a16="http://schemas.microsoft.com/office/drawing/2014/main" id="{74854FE0-1C75-C80E-F313-C1D98AD3FB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0"/>
            <a:ext cx="6858000" cy="6858000"/>
          </a:xfrm>
          <a:prstGeom prst="rect">
            <a:avLst/>
          </a:prstGeom>
        </p:spPr>
      </p:pic>
    </p:spTree>
    <p:extLst>
      <p:ext uri="{BB962C8B-B14F-4D97-AF65-F5344CB8AC3E}">
        <p14:creationId xmlns:p14="http://schemas.microsoft.com/office/powerpoint/2010/main" val="2179641477"/>
      </p:ext>
    </p:extLst>
  </p:cSld>
  <p:clrMapOvr>
    <a:masterClrMapping/>
  </p:clrMapOvr>
  <p:transition>
    <p:fade/>
  </p:transition>
</p:sld>
</file>

<file path=ppt/theme/theme1.xml><?xml version="1.0" encoding="utf-8"?>
<a:theme xmlns:a="http://schemas.openxmlformats.org/drawingml/2006/main" name="Dark Background">
  <a:themeElements>
    <a:clrScheme name="Strategic Plan">
      <a:dk1>
        <a:srgbClr val="0D2240"/>
      </a:dk1>
      <a:lt1>
        <a:srgbClr val="E7E6E6"/>
      </a:lt1>
      <a:dk2>
        <a:srgbClr val="44546A"/>
      </a:dk2>
      <a:lt2>
        <a:srgbClr val="FFFFFF"/>
      </a:lt2>
      <a:accent1>
        <a:srgbClr val="00529B"/>
      </a:accent1>
      <a:accent2>
        <a:srgbClr val="FFC000"/>
      </a:accent2>
      <a:accent3>
        <a:srgbClr val="6A286D"/>
      </a:accent3>
      <a:accent4>
        <a:srgbClr val="FFFFFF"/>
      </a:accent4>
      <a:accent5>
        <a:srgbClr val="44546A"/>
      </a:accent5>
      <a:accent6>
        <a:srgbClr val="000000"/>
      </a:accent6>
      <a:hlink>
        <a:srgbClr val="6A286D"/>
      </a:hlink>
      <a:folHlink>
        <a:srgbClr val="6A286D"/>
      </a:folHlink>
    </a:clrScheme>
    <a:fontScheme name="Strategic Pla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ight Background">
  <a:themeElements>
    <a:clrScheme name="Strategic Plan">
      <a:dk1>
        <a:srgbClr val="0D2240"/>
      </a:dk1>
      <a:lt1>
        <a:srgbClr val="E7E6E6"/>
      </a:lt1>
      <a:dk2>
        <a:srgbClr val="44546A"/>
      </a:dk2>
      <a:lt2>
        <a:srgbClr val="FFFFFF"/>
      </a:lt2>
      <a:accent1>
        <a:srgbClr val="00529B"/>
      </a:accent1>
      <a:accent2>
        <a:srgbClr val="FFC000"/>
      </a:accent2>
      <a:accent3>
        <a:srgbClr val="6A286D"/>
      </a:accent3>
      <a:accent4>
        <a:srgbClr val="FFFFFF"/>
      </a:accent4>
      <a:accent5>
        <a:srgbClr val="44546A"/>
      </a:accent5>
      <a:accent6>
        <a:srgbClr val="000000"/>
      </a:accent6>
      <a:hlink>
        <a:srgbClr val="6A286D"/>
      </a:hlink>
      <a:folHlink>
        <a:srgbClr val="6A286D"/>
      </a:folHlink>
    </a:clrScheme>
    <a:fontScheme name="Strategic Plan">
      <a:majorFont>
        <a:latin typeface="Helvetica"/>
        <a:ea typeface=""/>
        <a:cs typeface=""/>
      </a:majorFont>
      <a:minorFont>
        <a:latin typeface="Helvetic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Light Background">
  <a:themeElements>
    <a:clrScheme name="Strategic Plan">
      <a:dk1>
        <a:srgbClr val="0D2240"/>
      </a:dk1>
      <a:lt1>
        <a:srgbClr val="E7E6E6"/>
      </a:lt1>
      <a:dk2>
        <a:srgbClr val="44546A"/>
      </a:dk2>
      <a:lt2>
        <a:srgbClr val="FFFFFF"/>
      </a:lt2>
      <a:accent1>
        <a:srgbClr val="00529B"/>
      </a:accent1>
      <a:accent2>
        <a:srgbClr val="FFC000"/>
      </a:accent2>
      <a:accent3>
        <a:srgbClr val="6A286D"/>
      </a:accent3>
      <a:accent4>
        <a:srgbClr val="FFFFFF"/>
      </a:accent4>
      <a:accent5>
        <a:srgbClr val="44546A"/>
      </a:accent5>
      <a:accent6>
        <a:srgbClr val="000000"/>
      </a:accent6>
      <a:hlink>
        <a:srgbClr val="6A286D"/>
      </a:hlink>
      <a:folHlink>
        <a:srgbClr val="6A286D"/>
      </a:folHlink>
    </a:clrScheme>
    <a:fontScheme name="Strategic Plan">
      <a:majorFont>
        <a:latin typeface="Helvetica"/>
        <a:ea typeface=""/>
        <a:cs typeface=""/>
      </a:majorFont>
      <a:minorFont>
        <a:latin typeface="Helvetic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LongProperties xmlns="http://schemas.microsoft.com/office/2006/metadata/long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2.xml><?xml version="1.0" encoding="utf-8"?>
<ds:datastoreItem xmlns:ds="http://schemas.openxmlformats.org/officeDocument/2006/customXml" ds:itemID="{06A8C181-E056-415E-9B59-40F04FA43837}">
  <ds:schemaRefs>
    <ds:schemaRef ds:uri="http://schemas.microsoft.com/office/infopath/2007/PartnerControls"/>
    <ds:schemaRef ds:uri="http://purl.org/dc/elements/1.1/"/>
    <ds:schemaRef ds:uri="a7495015-d16d-4dd1-a72f-488cd8119f34"/>
    <ds:schemaRef ds:uri="http://schemas.openxmlformats.org/package/2006/metadata/core-properties"/>
    <ds:schemaRef ds:uri="http://www.w3.org/XML/1998/namespace"/>
    <ds:schemaRef ds:uri="http://schemas.microsoft.com/office/2006/documentManagement/types"/>
    <ds:schemaRef ds:uri="http://schemas.microsoft.com/office/2006/metadata/properties"/>
    <ds:schemaRef ds:uri="http://purl.org/dc/dcmitype/"/>
    <ds:schemaRef ds:uri="http://purl.org/dc/terms/"/>
  </ds:schemaRefs>
</ds:datastoreItem>
</file>

<file path=customXml/itemProps3.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4.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5.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46593</TotalTime>
  <Words>3360</Words>
  <Application>Microsoft Office PowerPoint</Application>
  <PresentationFormat>Widescreen</PresentationFormat>
  <Paragraphs>380</Paragraphs>
  <Slides>25</Slides>
  <Notes>25</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25</vt:i4>
      </vt:variant>
    </vt:vector>
  </HeadingPairs>
  <TitlesOfParts>
    <vt:vector size="38" baseType="lpstr">
      <vt:lpstr>Arial</vt:lpstr>
      <vt:lpstr>Calibri</vt:lpstr>
      <vt:lpstr>Helvetica</vt:lpstr>
      <vt:lpstr>Open sans</vt:lpstr>
      <vt:lpstr>Segoe UI</vt:lpstr>
      <vt:lpstr>Segoe UI Light</vt:lpstr>
      <vt:lpstr>Segoe UI Semibold</vt:lpstr>
      <vt:lpstr>Wingdings 3</vt:lpstr>
      <vt:lpstr>Dark Background</vt:lpstr>
      <vt:lpstr>Light Background</vt:lpstr>
      <vt:lpstr>MASTER SLIDE - BLANK</vt:lpstr>
      <vt:lpstr>Lions_PowerPoint_Template_June2016_Template-1</vt:lpstr>
      <vt:lpstr>1_Light Background</vt:lpstr>
      <vt:lpstr>PowerPoint Presentation</vt:lpstr>
      <vt:lpstr>PowerPoint Presentation</vt:lpstr>
      <vt:lpstr>PowerPoint Presentation</vt:lpstr>
      <vt:lpstr>PowerPoint Presentation</vt:lpstr>
      <vt:lpstr>PowerPoint Presentation</vt:lpstr>
      <vt:lpstr>PowerPoint Presentation</vt:lpstr>
      <vt:lpstr>Nuestra trayectoria histórica</vt:lpstr>
      <vt:lpstr>Nuestros objetivos</vt:lpstr>
      <vt:lpstr>Nuestras Iniciativas</vt:lpstr>
      <vt:lpstr>1) Fortalecer la Asociación y la Fundación</vt:lpstr>
      <vt:lpstr>2) Crear nuevos modelos de crecimiento</vt:lpstr>
      <vt:lpstr>3) Ajustar las metas, la gobernanza y el apoyo de la organización</vt:lpstr>
      <vt:lpstr>PowerPoint Presentation</vt:lpstr>
      <vt:lpstr>Año uno: logros clave</vt:lpstr>
      <vt:lpstr>PowerPoint Presentation</vt:lpstr>
      <vt:lpstr>Segundo año: áreas de enfoque</vt:lpstr>
      <vt:lpstr>Usted puede ayudar</vt:lpstr>
      <vt:lpstr>PowerPoint Presentation</vt:lpstr>
      <vt:lpstr>PowerPoint Presentation</vt:lpstr>
      <vt:lpstr>PowerPoint Presentation</vt:lpstr>
      <vt:lpstr>PowerPoint Presentation</vt:lpstr>
      <vt:lpstr>Resumen del plan estratégico</vt:lpstr>
      <vt:lpstr>Plan Estratégico de Lions International  Recursos</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Harrington, Brett</cp:lastModifiedBy>
  <cp:revision>3205</cp:revision>
  <cp:lastPrinted>2017-06-29T03:55:04Z</cp:lastPrinted>
  <dcterms:created xsi:type="dcterms:W3CDTF">2016-11-15T15:12:50Z</dcterms:created>
  <dcterms:modified xsi:type="dcterms:W3CDTF">2022-08-26T04:09:55Z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