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871" r:id="rId2"/>
    <p:sldId id="874" r:id="rId3"/>
    <p:sldId id="1075" r:id="rId4"/>
    <p:sldId id="1121" r:id="rId5"/>
    <p:sldId id="974" r:id="rId6"/>
    <p:sldId id="953" r:id="rId7"/>
    <p:sldId id="1104" r:id="rId8"/>
    <p:sldId id="889" r:id="rId9"/>
    <p:sldId id="1137" r:id="rId10"/>
    <p:sldId id="1138" r:id="rId11"/>
    <p:sldId id="1133" r:id="rId12"/>
    <p:sldId id="954" r:id="rId13"/>
    <p:sldId id="1134" r:id="rId14"/>
    <p:sldId id="982" r:id="rId15"/>
    <p:sldId id="1136" r:id="rId16"/>
    <p:sldId id="955" r:id="rId17"/>
    <p:sldId id="894" r:id="rId18"/>
    <p:sldId id="952" r:id="rId1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55565A"/>
    <a:srgbClr val="EBB700"/>
    <a:srgbClr val="7A2682"/>
    <a:srgbClr val="FF5C35"/>
    <a:srgbClr val="407CCA"/>
    <a:srgbClr val="00AC69"/>
    <a:srgbClr val="B3B2B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09"/>
    <p:restoredTop sz="67766" autoAdjust="0"/>
  </p:normalViewPr>
  <p:slideViewPr>
    <p:cSldViewPr snapToGrid="0" snapToObjects="1">
      <p:cViewPr varScale="1">
        <p:scale>
          <a:sx n="49" d="100"/>
          <a:sy n="49" d="100"/>
        </p:scale>
        <p:origin x="1734" y="36"/>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5EC50FC-F9F0-994C-8ED5-9766C18DAC95}" type="datetimeFigureOut">
              <a:rPr lang="en-US" smtClean="0"/>
              <a:t>7/26/2021</a:t>
            </a:fld>
            <a:endParaRPr lang="de-DE"/>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5F38A34-01B5-8B47-8788-985DCB17BFD7}" type="slidenum">
              <a:rPr lang="en-US" smtClean="0"/>
              <a:t>‹#›</a:t>
            </a:fld>
            <a:endParaRPr lang="de-DE"/>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de-DE"/>
          </a:p>
        </p:txBody>
      </p:sp>
    </p:spTree>
    <p:extLst>
      <p:ext uri="{BB962C8B-B14F-4D97-AF65-F5344CB8AC3E}">
        <p14:creationId xmlns:p14="http://schemas.microsoft.com/office/powerpoint/2010/main" val="412106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de-DE"/>
          </a:p>
        </p:txBody>
      </p:sp>
    </p:spTree>
    <p:extLst>
      <p:ext uri="{BB962C8B-B14F-4D97-AF65-F5344CB8AC3E}">
        <p14:creationId xmlns:p14="http://schemas.microsoft.com/office/powerpoint/2010/main" val="3315034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de-DE"/>
          </a:p>
        </p:txBody>
      </p:sp>
    </p:spTree>
    <p:extLst>
      <p:ext uri="{BB962C8B-B14F-4D97-AF65-F5344CB8AC3E}">
        <p14:creationId xmlns:p14="http://schemas.microsoft.com/office/powerpoint/2010/main" val="334902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de-DE" dirty="0"/>
              <a:t>Das Junglöwen-Programm bietet Lions Clubs die Möglichkeit, Jugendliche vor Ort in kommunale Hilfeleistungen einzubeziehen.  Mehr zu diesem Programm finden Sie in den nächsten Folien.</a:t>
            </a:r>
          </a:p>
          <a:p>
            <a:pPr marL="181240" indent="-181240">
              <a:buFont typeface="Arial" panose="020B0604020202020204" pitchFamily="34" charset="0"/>
              <a:buChar char="•"/>
            </a:pPr>
            <a:r>
              <a:rPr lang="en-US" sz="1200" kern="1200" dirty="0">
                <a:solidFill>
                  <a:schemeClr val="tx1"/>
                </a:solidFill>
                <a:effectLst/>
                <a:latin typeface="+mn-lt"/>
                <a:ea typeface="+mn-ea"/>
                <a:cs typeface="+mn-cs"/>
              </a:rPr>
              <a:t>„</a:t>
            </a:r>
            <a:r>
              <a:rPr lang="de-DE" sz="1900" spc="42" dirty="0">
                <a:solidFill>
                  <a:srgbClr val="000000"/>
                </a:solidFill>
                <a:latin typeface="Calibri" panose="020F0502020204030204" pitchFamily="34" charset="0"/>
              </a:rPr>
              <a:t>Leadership, Experience, Opportunity.</a:t>
            </a:r>
            <a:r>
              <a:rPr lang="en-US" sz="1200" kern="1200" dirty="0">
                <a:solidFill>
                  <a:schemeClr val="tx1"/>
                </a:solidFill>
                <a:effectLst/>
                <a:latin typeface="+mn-lt"/>
                <a:ea typeface="+mn-ea"/>
                <a:cs typeface="+mn-cs"/>
              </a:rPr>
              <a:t> “</a:t>
            </a:r>
            <a:r>
              <a:rPr lang="de-DE" sz="1900" spc="42" dirty="0">
                <a:solidFill>
                  <a:srgbClr val="000000"/>
                </a:solidFill>
                <a:latin typeface="Calibri" panose="020F0502020204030204" pitchFamily="34" charset="0"/>
              </a:rPr>
              <a:t> Das ist das, was einen Leo ausmacht. Als jüngste Mitglieder von Lions Clubs International verkörpern Leos die besten Eigenschaften unserer sagenhaften Organisation. Weitere Informationen zu Leos kommen auf künftigen Folien.</a:t>
            </a:r>
          </a:p>
          <a:p>
            <a:pPr marL="181240" indent="-181240">
              <a:buFont typeface="Arial" panose="020B0604020202020204" pitchFamily="34" charset="0"/>
              <a:buChar char="•"/>
            </a:pPr>
            <a:r>
              <a:rPr lang="de-DE" dirty="0"/>
              <a:t>Universitätsclubs bieten eine großartige Möglichkeit, Familien in die Universitätsgemeinschaft einzubeziehen.  Durch Einbindung eines lokalen Campus wird Ihr Club auch Studenten und Mitarbeitern in Ihrer Gemeinschaft offenstehen.</a:t>
            </a:r>
          </a:p>
          <a:p>
            <a:pPr marL="181240" indent="-181240">
              <a:buFont typeface="Arial" panose="020B0604020202020204" pitchFamily="34" charset="0"/>
              <a:buChar char="•"/>
            </a:pPr>
            <a:r>
              <a:rPr lang="de-DE" dirty="0"/>
              <a:t>Das Spezialgebiet Ihres Clubs könnte sich auf die Einbindung von Familien oder Kindern beziehen.  </a:t>
            </a:r>
          </a:p>
          <a:p>
            <a:pPr marL="181240" indent="-181240">
              <a:buFont typeface="Arial" panose="020B0604020202020204" pitchFamily="34" charset="0"/>
              <a:buChar char="•"/>
            </a:pPr>
            <a:r>
              <a:rPr lang="de-DE" dirty="0"/>
              <a:t>Virtuelle Clubs bieten Personen, die für eine Teilnahme an herkömmlichen Treffen zu beschäftigt sind, die Möglichkeit, sich online in Treffen einzuloggen.</a:t>
            </a:r>
          </a:p>
          <a:p>
            <a:pPr marL="181240" indent="-181240">
              <a:buFont typeface="Arial" panose="020B0604020202020204" pitchFamily="34" charset="0"/>
              <a:buChar char="•"/>
            </a:pPr>
            <a:endParaRPr lang="de-DE"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de-DE"/>
          </a:p>
        </p:txBody>
      </p:sp>
    </p:spTree>
    <p:extLst>
      <p:ext uri="{BB962C8B-B14F-4D97-AF65-F5344CB8AC3E}">
        <p14:creationId xmlns:p14="http://schemas.microsoft.com/office/powerpoint/2010/main" val="62556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https://temp.lionsclubs.org/GE/pdfs/tk30.pdf"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2"/>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kern="0" dirty="0">
                <a:solidFill>
                  <a:srgbClr val="EBB700"/>
                </a:solidFill>
              </a:rPr>
              <a:t>Familienmitgliedschaft</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kern="0" dirty="0"/>
              <a:t>Ermöglicht Lions Clubs mit Mitgliedern mehrerer Generationen, ihren Gemeinschaften zu helfen, humanitäre Bedürfnisse zu decken, Frieden und internationale Verständigung zu fördern.</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de-DE" sz="1000" dirty="0">
              <a:solidFill>
                <a:schemeClr val="bg1"/>
              </a:solidFill>
            </a:endParaRP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kern="0" dirty="0">
                <a:solidFill>
                  <a:srgbClr val="EBB700"/>
                </a:solidFill>
              </a:rPr>
              <a:t>Erste Schritte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0" indent="-285750">
              <a:lnSpc>
                <a:spcPct val="107000"/>
              </a:lnSpc>
              <a:spcBef>
                <a:spcPts val="0"/>
              </a:spcBef>
              <a:spcAft>
                <a:spcPts val="800"/>
              </a:spcAft>
              <a:buFont typeface="Arial" panose="020B0604020202020204" pitchFamily="34" charset="0"/>
              <a:buChar char="•"/>
            </a:pPr>
            <a:r>
              <a:rPr lang="de-DE" sz="1800" dirty="0">
                <a:solidFill>
                  <a:schemeClr val="bg1"/>
                </a:solidFill>
                <a:effectLst/>
                <a:latin typeface="Calibri" panose="020F0502020204030204" pitchFamily="34" charset="0"/>
              </a:rPr>
              <a:t>Jugendprogramme von Lions Clubs International </a:t>
            </a:r>
          </a:p>
          <a:p>
            <a:pPr marL="285750" marR="0" indent="-285750">
              <a:lnSpc>
                <a:spcPct val="107000"/>
              </a:lnSpc>
              <a:spcBef>
                <a:spcPts val="0"/>
              </a:spcBef>
              <a:spcAft>
                <a:spcPts val="800"/>
              </a:spcAft>
              <a:buFont typeface="Arial" panose="020B0604020202020204" pitchFamily="34" charset="0"/>
              <a:buChar char="•"/>
            </a:pPr>
            <a:r>
              <a:rPr lang="de-DE" sz="1800" dirty="0">
                <a:solidFill>
                  <a:schemeClr val="bg1"/>
                </a:solidFill>
                <a:effectLst/>
                <a:latin typeface="Calibri" panose="020F0502020204030204" pitchFamily="34" charset="0"/>
              </a:rPr>
              <a:t>Andere Gemeinschaftsaktivitäten für Kinder – Pfadfinder, Sport, Schulen usw. </a:t>
            </a:r>
          </a:p>
          <a:p>
            <a:pPr marL="285750" marR="0" indent="-285750">
              <a:lnSpc>
                <a:spcPct val="107000"/>
              </a:lnSpc>
              <a:spcBef>
                <a:spcPts val="0"/>
              </a:spcBef>
              <a:spcAft>
                <a:spcPts val="800"/>
              </a:spcAft>
              <a:buFont typeface="Arial" panose="020B0604020202020204" pitchFamily="34" charset="0"/>
              <a:buChar char="•"/>
            </a:pPr>
            <a:r>
              <a:rPr lang="de-DE" sz="1800" dirty="0">
                <a:solidFill>
                  <a:schemeClr val="bg1"/>
                </a:solidFill>
                <a:effectLst/>
                <a:latin typeface="Calibri" panose="020F0502020204030204" pitchFamily="34" charset="0"/>
              </a:rPr>
              <a:t>Hilfeleistungen für Senioren </a:t>
            </a:r>
          </a:p>
          <a:p>
            <a:pPr marL="285750" marR="0" indent="-285750">
              <a:lnSpc>
                <a:spcPct val="107000"/>
              </a:lnSpc>
              <a:spcBef>
                <a:spcPts val="0"/>
              </a:spcBef>
              <a:spcAft>
                <a:spcPts val="800"/>
              </a:spcAft>
              <a:buFont typeface="Arial" panose="020B0604020202020204" pitchFamily="34" charset="0"/>
              <a:buChar char="•"/>
            </a:pPr>
            <a:r>
              <a:rPr lang="de-DE" sz="1800" dirty="0">
                <a:solidFill>
                  <a:schemeClr val="bg1"/>
                </a:solidFill>
                <a:effectLst/>
                <a:latin typeface="Calibri" panose="020F0502020204030204" pitchFamily="34" charset="0"/>
              </a:rPr>
              <a:t>Zusammenarbeit mit Obdachlosen</a:t>
            </a:r>
          </a:p>
          <a:p>
            <a:pPr marL="285750" marR="0" indent="-285750">
              <a:lnSpc>
                <a:spcPct val="107000"/>
              </a:lnSpc>
              <a:spcBef>
                <a:spcPts val="0"/>
              </a:spcBef>
              <a:spcAft>
                <a:spcPts val="800"/>
              </a:spcAft>
              <a:buFont typeface="Arial" panose="020B0604020202020204" pitchFamily="34" charset="0"/>
              <a:buChar char="•"/>
            </a:pPr>
            <a:r>
              <a:rPr lang="de-DE" sz="1800" dirty="0">
                <a:solidFill>
                  <a:schemeClr val="bg1"/>
                </a:solidFill>
                <a:latin typeface="Calibri" panose="020F0502020204030204" pitchFamily="34" charset="0"/>
              </a:rPr>
              <a:t>Pr</a:t>
            </a:r>
            <a:r>
              <a:rPr lang="de-DE" sz="1800" dirty="0">
                <a:solidFill>
                  <a:schemeClr val="bg1"/>
                </a:solidFill>
                <a:effectLst/>
                <a:latin typeface="Calibri" panose="020F0502020204030204" pitchFamily="34" charset="0"/>
              </a:rPr>
              <a:t>ojekte zur Förderung der Lesefähigkeit</a:t>
            </a:r>
          </a:p>
          <a:p>
            <a:pPr marL="285750" marR="0" indent="-285750">
              <a:lnSpc>
                <a:spcPct val="107000"/>
              </a:lnSpc>
              <a:spcBef>
                <a:spcPts val="0"/>
              </a:spcBef>
              <a:spcAft>
                <a:spcPts val="800"/>
              </a:spcAft>
              <a:buFont typeface="Arial" panose="020B0604020202020204" pitchFamily="34" charset="0"/>
              <a:buChar char="•"/>
            </a:pPr>
            <a:r>
              <a:rPr lang="de-DE" sz="1800" dirty="0">
                <a:solidFill>
                  <a:schemeClr val="bg1"/>
                </a:solidFill>
                <a:effectLst/>
                <a:latin typeface="Calibri" panose="020F0502020204030204" pitchFamily="34" charset="0"/>
              </a:rPr>
              <a:t>Umweltprojekte </a:t>
            </a:r>
          </a:p>
          <a:p>
            <a:pPr marL="285750" marR="0" indent="-285750">
              <a:lnSpc>
                <a:spcPct val="107000"/>
              </a:lnSpc>
              <a:spcBef>
                <a:spcPts val="0"/>
              </a:spcBef>
              <a:spcAft>
                <a:spcPts val="800"/>
              </a:spcAft>
              <a:buFont typeface="Arial" panose="020B0604020202020204" pitchFamily="34" charset="0"/>
              <a:buChar char="•"/>
            </a:pPr>
            <a:r>
              <a:rPr lang="de-DE" sz="1800" dirty="0">
                <a:solidFill>
                  <a:schemeClr val="bg1"/>
                </a:solidFill>
                <a:effectLst/>
                <a:latin typeface="Calibri" panose="020F0502020204030204" pitchFamily="34" charset="0"/>
              </a:rPr>
              <a:t>Schulsportveranstaltungen </a:t>
            </a:r>
          </a:p>
          <a:p>
            <a:pPr marL="285750" marR="0" indent="-285750">
              <a:lnSpc>
                <a:spcPct val="107000"/>
              </a:lnSpc>
              <a:spcBef>
                <a:spcPts val="0"/>
              </a:spcBef>
              <a:spcAft>
                <a:spcPts val="800"/>
              </a:spcAft>
              <a:buFont typeface="Arial" panose="020B0604020202020204" pitchFamily="34" charset="0"/>
              <a:buChar char="•"/>
            </a:pPr>
            <a:r>
              <a:rPr lang="de-DE" sz="1800" dirty="0">
                <a:solidFill>
                  <a:schemeClr val="bg1"/>
                </a:solidFill>
                <a:effectLst/>
                <a:latin typeface="Calibri" panose="020F0502020204030204" pitchFamily="34" charset="0"/>
              </a:rPr>
              <a:t>Babysitting-Kurse für Teenager</a:t>
            </a:r>
          </a:p>
          <a:p>
            <a:pPr lvl="1"/>
            <a:endParaRPr lang="de-D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de-DE"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kern="0" dirty="0">
                <a:solidFill>
                  <a:schemeClr val="bg1"/>
                </a:solidFill>
              </a:rPr>
              <a:t>Mögliche Ideen für Hilfsprojekte</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3188203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C10E9795-63A4-9348-B0A9-A3DEA1C69EFB}"/>
              </a:ext>
            </a:extLst>
          </p:cNvPr>
          <p:cNvGrpSpPr/>
          <p:nvPr/>
        </p:nvGrpSpPr>
        <p:grpSpPr>
          <a:xfrm>
            <a:off x="-10667" y="1214846"/>
            <a:ext cx="12202667" cy="5643154"/>
            <a:chOff x="-10667" y="0"/>
            <a:chExt cx="12202667" cy="6858000"/>
          </a:xfrm>
        </p:grpSpPr>
        <p:sp>
          <p:nvSpPr>
            <p:cNvPr id="19" name="Background - Solid">
              <a:extLst>
                <a:ext uri="{FF2B5EF4-FFF2-40B4-BE49-F238E27FC236}">
                  <a16:creationId xmlns:a16="http://schemas.microsoft.com/office/drawing/2014/main" id="{D129B19E-2B4C-3249-85E4-5E4A13456EC3}"/>
                </a:ext>
              </a:extLst>
            </p:cNvPr>
            <p:cNvSpPr/>
            <p:nvPr/>
          </p:nvSpPr>
          <p:spPr>
            <a:xfrm>
              <a:off x="4056127" y="0"/>
              <a:ext cx="4069080" cy="3429000"/>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ackground - Solid">
              <a:extLst>
                <a:ext uri="{FF2B5EF4-FFF2-40B4-BE49-F238E27FC236}">
                  <a16:creationId xmlns:a16="http://schemas.microsoft.com/office/drawing/2014/main" id="{E2392956-7547-3542-9E17-74D05BD61977}"/>
                </a:ext>
              </a:extLst>
            </p:cNvPr>
            <p:cNvSpPr/>
            <p:nvPr/>
          </p:nvSpPr>
          <p:spPr>
            <a:xfrm>
              <a:off x="8122920" y="0"/>
              <a:ext cx="4069080" cy="3429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AEC7A52-DD5C-B640-BCE3-CD561B286312}"/>
                </a:ext>
              </a:extLst>
            </p:cNvPr>
            <p:cNvSpPr/>
            <p:nvPr/>
          </p:nvSpPr>
          <p:spPr>
            <a:xfrm>
              <a:off x="-10667" y="0"/>
              <a:ext cx="4069080" cy="3429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1" name="Background - Solid">
              <a:extLst>
                <a:ext uri="{FF2B5EF4-FFF2-40B4-BE49-F238E27FC236}">
                  <a16:creationId xmlns:a16="http://schemas.microsoft.com/office/drawing/2014/main" id="{40D8B86D-C852-484F-8B17-BE68059ED362}"/>
                </a:ext>
              </a:extLst>
            </p:cNvPr>
            <p:cNvSpPr/>
            <p:nvPr/>
          </p:nvSpPr>
          <p:spPr>
            <a:xfrm>
              <a:off x="4056127" y="3429000"/>
              <a:ext cx="4069080" cy="3429000"/>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2" name="Background - Solid">
              <a:extLst>
                <a:ext uri="{FF2B5EF4-FFF2-40B4-BE49-F238E27FC236}">
                  <a16:creationId xmlns:a16="http://schemas.microsoft.com/office/drawing/2014/main" id="{ED131092-7AA6-9B40-8990-B4F127F1F0DA}"/>
                </a:ext>
              </a:extLst>
            </p:cNvPr>
            <p:cNvSpPr/>
            <p:nvPr/>
          </p:nvSpPr>
          <p:spPr>
            <a:xfrm>
              <a:off x="8122920" y="3429000"/>
              <a:ext cx="4069080" cy="3429000"/>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136A74EF-2BAE-7641-9021-9ECE7056AE77}"/>
                </a:ext>
              </a:extLst>
            </p:cNvPr>
            <p:cNvSpPr/>
            <p:nvPr/>
          </p:nvSpPr>
          <p:spPr>
            <a:xfrm>
              <a:off x="-10667" y="3429000"/>
              <a:ext cx="4069080" cy="342900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de-DE" sz="1000" dirty="0">
              <a:solidFill>
                <a:schemeClr val="bg1"/>
              </a:solidFill>
            </a:endParaRPr>
          </a:p>
        </p:txBody>
      </p:sp>
      <p:sp>
        <p:nvSpPr>
          <p:cNvPr id="53" name="Body Copy">
            <a:extLst>
              <a:ext uri="{FF2B5EF4-FFF2-40B4-BE49-F238E27FC236}">
                <a16:creationId xmlns:a16="http://schemas.microsoft.com/office/drawing/2014/main" id="{E4238763-68B1-7D4A-8064-4D37CB46BB52}"/>
              </a:ext>
            </a:extLst>
          </p:cNvPr>
          <p:cNvSpPr txBox="1">
            <a:spLocks/>
          </p:cNvSpPr>
          <p:nvPr/>
        </p:nvSpPr>
        <p:spPr>
          <a:xfrm>
            <a:off x="226310"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de-DE" sz="2400" b="1" kern="0" dirty="0">
                <a:solidFill>
                  <a:schemeClr val="bg1"/>
                </a:solidFill>
              </a:rPr>
              <a:t>Gespräche mit Lehrern und Schülern</a:t>
            </a:r>
            <a:r>
              <a:rPr lang="de-DE" dirty="0"/>
              <a:t> </a:t>
            </a:r>
          </a:p>
        </p:txBody>
      </p:sp>
      <p:sp>
        <p:nvSpPr>
          <p:cNvPr id="25" name="Body Copy">
            <a:extLst>
              <a:ext uri="{FF2B5EF4-FFF2-40B4-BE49-F238E27FC236}">
                <a16:creationId xmlns:a16="http://schemas.microsoft.com/office/drawing/2014/main" id="{038B1A03-491C-3A4D-979D-80D6A5D83D9F}"/>
              </a:ext>
            </a:extLst>
          </p:cNvPr>
          <p:cNvSpPr txBox="1">
            <a:spLocks/>
          </p:cNvSpPr>
          <p:nvPr/>
        </p:nvSpPr>
        <p:spPr>
          <a:xfrm>
            <a:off x="226310"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de-DE" sz="2400" b="1" kern="0" dirty="0">
                <a:solidFill>
                  <a:schemeClr val="bg1"/>
                </a:solidFill>
              </a:rPr>
              <a:t>Direkte Familienmitglieder</a:t>
            </a:r>
            <a:r>
              <a:rPr lang="de-DE"/>
              <a:t> </a:t>
            </a:r>
          </a:p>
        </p:txBody>
      </p:sp>
      <p:sp>
        <p:nvSpPr>
          <p:cNvPr id="26" name="Body Copy">
            <a:extLst>
              <a:ext uri="{FF2B5EF4-FFF2-40B4-BE49-F238E27FC236}">
                <a16:creationId xmlns:a16="http://schemas.microsoft.com/office/drawing/2014/main" id="{A88FC208-A008-1148-9E4E-77B6529AABD3}"/>
              </a:ext>
            </a:extLst>
          </p:cNvPr>
          <p:cNvSpPr txBox="1">
            <a:spLocks/>
          </p:cNvSpPr>
          <p:nvPr/>
        </p:nvSpPr>
        <p:spPr>
          <a:xfrm>
            <a:off x="4290817"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de-DE" sz="2400" b="1" kern="0" dirty="0">
                <a:solidFill>
                  <a:schemeClr val="bg1"/>
                </a:solidFill>
              </a:rPr>
              <a:t>Kontakte mit Trainern und Sportteam-kameraden </a:t>
            </a:r>
            <a:r>
              <a:rPr lang="de-DE" dirty="0"/>
              <a:t> </a:t>
            </a:r>
          </a:p>
        </p:txBody>
      </p:sp>
      <p:sp>
        <p:nvSpPr>
          <p:cNvPr id="27" name="Body Copy">
            <a:extLst>
              <a:ext uri="{FF2B5EF4-FFF2-40B4-BE49-F238E27FC236}">
                <a16:creationId xmlns:a16="http://schemas.microsoft.com/office/drawing/2014/main" id="{BD5477CE-F4DD-304C-9A9A-50C5A804F010}"/>
              </a:ext>
            </a:extLst>
          </p:cNvPr>
          <p:cNvSpPr txBox="1">
            <a:spLocks/>
          </p:cNvSpPr>
          <p:nvPr/>
        </p:nvSpPr>
        <p:spPr>
          <a:xfrm>
            <a:off x="4290817"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de-DE" sz="2400" b="1" kern="0" dirty="0">
                <a:solidFill>
                  <a:schemeClr val="bg1"/>
                </a:solidFill>
              </a:rPr>
              <a:t>Gespräche mit Ihren Nachbarn</a:t>
            </a:r>
            <a:r>
              <a:rPr lang="de-DE"/>
              <a:t> </a:t>
            </a:r>
          </a:p>
        </p:txBody>
      </p:sp>
      <p:sp>
        <p:nvSpPr>
          <p:cNvPr id="35" name="Body Copy">
            <a:extLst>
              <a:ext uri="{FF2B5EF4-FFF2-40B4-BE49-F238E27FC236}">
                <a16:creationId xmlns:a16="http://schemas.microsoft.com/office/drawing/2014/main" id="{73FBC161-6FDA-F14F-9779-F442BAC6EA99}"/>
              </a:ext>
            </a:extLst>
          </p:cNvPr>
          <p:cNvSpPr txBox="1">
            <a:spLocks/>
          </p:cNvSpPr>
          <p:nvPr/>
        </p:nvSpPr>
        <p:spPr>
          <a:xfrm>
            <a:off x="8370565"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de-DE" sz="2400" b="1" kern="0" dirty="0">
                <a:solidFill>
                  <a:schemeClr val="bg1"/>
                </a:solidFill>
              </a:rPr>
              <a:t>Gespräche mit religiösen und kommunalen Führungs-persönlichkeiten</a:t>
            </a:r>
            <a:r>
              <a:rPr lang="de-DE" dirty="0"/>
              <a:t> </a:t>
            </a:r>
          </a:p>
        </p:txBody>
      </p:sp>
      <p:sp>
        <p:nvSpPr>
          <p:cNvPr id="36" name="Body Copy">
            <a:extLst>
              <a:ext uri="{FF2B5EF4-FFF2-40B4-BE49-F238E27FC236}">
                <a16:creationId xmlns:a16="http://schemas.microsoft.com/office/drawing/2014/main" id="{7DDD5C4A-BAAA-7244-A04D-DD862C5DFE2E}"/>
              </a:ext>
            </a:extLst>
          </p:cNvPr>
          <p:cNvSpPr txBox="1">
            <a:spLocks/>
          </p:cNvSpPr>
          <p:nvPr/>
        </p:nvSpPr>
        <p:spPr>
          <a:xfrm>
            <a:off x="8370565"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de-DE" sz="2400" b="1" kern="0" dirty="0">
                <a:solidFill>
                  <a:schemeClr val="bg1"/>
                </a:solidFill>
              </a:rPr>
              <a:t>Partnerschaften mit gemeinnützigen Organisationen und Clubs</a:t>
            </a:r>
            <a:r>
              <a:rPr lang="de-DE"/>
              <a:t> </a:t>
            </a:r>
          </a:p>
        </p:txBody>
      </p:sp>
      <p:sp>
        <p:nvSpPr>
          <p:cNvPr id="38" name="Header Copy">
            <a:extLst>
              <a:ext uri="{FF2B5EF4-FFF2-40B4-BE49-F238E27FC236}">
                <a16:creationId xmlns:a16="http://schemas.microsoft.com/office/drawing/2014/main" id="{EBB3B6C9-877F-1A44-A330-67A1296B30E3}"/>
              </a:ext>
            </a:extLst>
          </p:cNvPr>
          <p:cNvSpPr txBox="1">
            <a:spLocks/>
          </p:cNvSpPr>
          <p:nvPr/>
        </p:nvSpPr>
        <p:spPr>
          <a:xfrm>
            <a:off x="226310" y="233780"/>
            <a:ext cx="6318869" cy="73279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kern="0" dirty="0">
                <a:solidFill>
                  <a:schemeClr val="bg1"/>
                </a:solidFill>
              </a:rPr>
              <a:t>Wie können Sie Familien für eine Mitgliedschaft gewinnen?</a:t>
            </a:r>
          </a:p>
        </p:txBody>
      </p:sp>
    </p:spTree>
    <p:extLst>
      <p:ext uri="{BB962C8B-B14F-4D97-AF65-F5344CB8AC3E}">
        <p14:creationId xmlns:p14="http://schemas.microsoft.com/office/powerpoint/2010/main" val="2013174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474" t="8212" r="474" b="8212"/>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1934817" y="3025998"/>
            <a:ext cx="8905461"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kern="0" dirty="0"/>
              <a:t>Laufende Lions-Programme, die</a:t>
            </a:r>
            <a:br>
              <a:rPr lang="de-DE" kern="0" dirty="0"/>
            </a:br>
            <a:r>
              <a:rPr lang="de-DE" kern="0" dirty="0"/>
              <a:t> die Einbindung von Familien ermöglichen</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413385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FB4D99EA-85AC-2A49-AB05-6DBA783E04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de-DE" sz="1000" dirty="0">
              <a:solidFill>
                <a:schemeClr val="bg1"/>
              </a:solidFill>
            </a:endParaRPr>
          </a:p>
        </p:txBody>
      </p:sp>
      <p:pic>
        <p:nvPicPr>
          <p:cNvPr id="18" name="Picture 17">
            <a:extLst>
              <a:ext uri="{FF2B5EF4-FFF2-40B4-BE49-F238E27FC236}">
                <a16:creationId xmlns:a16="http://schemas.microsoft.com/office/drawing/2014/main" id="{C4132B06-5C36-C044-AC2D-1C222AC7C5E2}"/>
              </a:ext>
            </a:extLst>
          </p:cNvPr>
          <p:cNvPicPr>
            <a:picLocks noChangeAspect="1"/>
          </p:cNvPicPr>
          <p:nvPr/>
        </p:nvPicPr>
        <p:blipFill>
          <a:blip r:embed="rId3"/>
          <a:stretch>
            <a:fillRect/>
          </a:stretch>
        </p:blipFill>
        <p:spPr>
          <a:xfrm>
            <a:off x="9906000" y="0"/>
            <a:ext cx="2286000" cy="2286000"/>
          </a:xfrm>
          <a:prstGeom prst="rect">
            <a:avLst/>
          </a:prstGeom>
        </p:spPr>
      </p:pic>
      <p:pic>
        <p:nvPicPr>
          <p:cNvPr id="19" name="Picture 18">
            <a:extLst>
              <a:ext uri="{FF2B5EF4-FFF2-40B4-BE49-F238E27FC236}">
                <a16:creationId xmlns:a16="http://schemas.microsoft.com/office/drawing/2014/main" id="{1A304C1A-EC23-2843-9F16-B1E11DC6D68A}"/>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3FC937F7-38C0-A14C-8F06-ED8F191FBAD4}"/>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206587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C10E9795-63A4-9348-B0A9-A3DEA1C69EFB}"/>
              </a:ext>
            </a:extLst>
          </p:cNvPr>
          <p:cNvGrpSpPr/>
          <p:nvPr/>
        </p:nvGrpSpPr>
        <p:grpSpPr>
          <a:xfrm>
            <a:off x="-10667" y="1214846"/>
            <a:ext cx="12202667" cy="5643154"/>
            <a:chOff x="-10667" y="0"/>
            <a:chExt cx="12202667" cy="6858000"/>
          </a:xfrm>
        </p:grpSpPr>
        <p:sp>
          <p:nvSpPr>
            <p:cNvPr id="19" name="Background - Solid">
              <a:extLst>
                <a:ext uri="{FF2B5EF4-FFF2-40B4-BE49-F238E27FC236}">
                  <a16:creationId xmlns:a16="http://schemas.microsoft.com/office/drawing/2014/main" id="{D129B19E-2B4C-3249-85E4-5E4A13456EC3}"/>
                </a:ext>
              </a:extLst>
            </p:cNvPr>
            <p:cNvSpPr/>
            <p:nvPr/>
          </p:nvSpPr>
          <p:spPr>
            <a:xfrm>
              <a:off x="4056127" y="0"/>
              <a:ext cx="4069080" cy="3429000"/>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ackground - Solid">
              <a:extLst>
                <a:ext uri="{FF2B5EF4-FFF2-40B4-BE49-F238E27FC236}">
                  <a16:creationId xmlns:a16="http://schemas.microsoft.com/office/drawing/2014/main" id="{E2392956-7547-3542-9E17-74D05BD61977}"/>
                </a:ext>
              </a:extLst>
            </p:cNvPr>
            <p:cNvSpPr/>
            <p:nvPr/>
          </p:nvSpPr>
          <p:spPr>
            <a:xfrm>
              <a:off x="8122920" y="0"/>
              <a:ext cx="4069080" cy="3429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AEC7A52-DD5C-B640-BCE3-CD561B286312}"/>
                </a:ext>
              </a:extLst>
            </p:cNvPr>
            <p:cNvSpPr/>
            <p:nvPr/>
          </p:nvSpPr>
          <p:spPr>
            <a:xfrm>
              <a:off x="-10667" y="0"/>
              <a:ext cx="4069080" cy="3429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1" name="Background - Solid">
              <a:extLst>
                <a:ext uri="{FF2B5EF4-FFF2-40B4-BE49-F238E27FC236}">
                  <a16:creationId xmlns:a16="http://schemas.microsoft.com/office/drawing/2014/main" id="{40D8B86D-C852-484F-8B17-BE68059ED362}"/>
                </a:ext>
              </a:extLst>
            </p:cNvPr>
            <p:cNvSpPr/>
            <p:nvPr/>
          </p:nvSpPr>
          <p:spPr>
            <a:xfrm>
              <a:off x="4056127" y="3429000"/>
              <a:ext cx="4069080" cy="3429000"/>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2" name="Background - Solid">
              <a:extLst>
                <a:ext uri="{FF2B5EF4-FFF2-40B4-BE49-F238E27FC236}">
                  <a16:creationId xmlns:a16="http://schemas.microsoft.com/office/drawing/2014/main" id="{ED131092-7AA6-9B40-8990-B4F127F1F0DA}"/>
                </a:ext>
              </a:extLst>
            </p:cNvPr>
            <p:cNvSpPr/>
            <p:nvPr/>
          </p:nvSpPr>
          <p:spPr>
            <a:xfrm>
              <a:off x="8122920" y="3429000"/>
              <a:ext cx="4069080" cy="3429000"/>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136A74EF-2BAE-7641-9021-9ECE7056AE77}"/>
                </a:ext>
              </a:extLst>
            </p:cNvPr>
            <p:cNvSpPr/>
            <p:nvPr/>
          </p:nvSpPr>
          <p:spPr>
            <a:xfrm>
              <a:off x="-10667" y="3429000"/>
              <a:ext cx="4069080" cy="342900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de-DE" sz="1000" dirty="0">
              <a:solidFill>
                <a:schemeClr val="bg1"/>
              </a:solidFill>
            </a:endParaRPr>
          </a:p>
        </p:txBody>
      </p:sp>
      <p:sp>
        <p:nvSpPr>
          <p:cNvPr id="53" name="Body Copy">
            <a:extLst>
              <a:ext uri="{FF2B5EF4-FFF2-40B4-BE49-F238E27FC236}">
                <a16:creationId xmlns:a16="http://schemas.microsoft.com/office/drawing/2014/main" id="{E4238763-68B1-7D4A-8064-4D37CB46BB52}"/>
              </a:ext>
            </a:extLst>
          </p:cNvPr>
          <p:cNvSpPr txBox="1">
            <a:spLocks/>
          </p:cNvSpPr>
          <p:nvPr/>
        </p:nvSpPr>
        <p:spPr>
          <a:xfrm>
            <a:off x="226310"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400" b="1" kern="0" dirty="0">
                <a:solidFill>
                  <a:schemeClr val="bg1"/>
                </a:solidFill>
              </a:rPr>
              <a:t>Clubprogramm </a:t>
            </a:r>
          </a:p>
          <a:p>
            <a:endParaRPr lang="de-DE" sz="2400" b="1" kern="0" dirty="0">
              <a:solidFill>
                <a:schemeClr val="bg1"/>
              </a:solidFill>
            </a:endParaRPr>
          </a:p>
        </p:txBody>
      </p:sp>
      <p:sp>
        <p:nvSpPr>
          <p:cNvPr id="25" name="Body Copy">
            <a:extLst>
              <a:ext uri="{FF2B5EF4-FFF2-40B4-BE49-F238E27FC236}">
                <a16:creationId xmlns:a16="http://schemas.microsoft.com/office/drawing/2014/main" id="{038B1A03-491C-3A4D-979D-80D6A5D83D9F}"/>
              </a:ext>
            </a:extLst>
          </p:cNvPr>
          <p:cNvSpPr txBox="1">
            <a:spLocks/>
          </p:cNvSpPr>
          <p:nvPr/>
        </p:nvSpPr>
        <p:spPr>
          <a:xfrm>
            <a:off x="226310"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400" b="1" kern="0" dirty="0">
                <a:solidFill>
                  <a:schemeClr val="bg1"/>
                </a:solidFill>
              </a:rPr>
              <a:t>Spezialclubs </a:t>
            </a:r>
          </a:p>
          <a:p>
            <a:r>
              <a:rPr lang="de-DE" sz="1700" kern="0" spc="40" dirty="0">
                <a:solidFill>
                  <a:schemeClr val="bg1"/>
                </a:solidFill>
                <a:effectLst/>
              </a:rPr>
              <a:t>D</a:t>
            </a:r>
            <a:r>
              <a:rPr lang="de-DE" sz="1700" spc="40" dirty="0">
                <a:solidFill>
                  <a:schemeClr val="bg1"/>
                </a:solidFill>
                <a:effectLst/>
              </a:rPr>
              <a:t>as Spezial</a:t>
            </a:r>
            <a:r>
              <a:rPr lang="de-DE" sz="1700" spc="40" dirty="0">
                <a:solidFill>
                  <a:schemeClr val="bg1"/>
                </a:solidFill>
              </a:rPr>
              <a:t>c</a:t>
            </a:r>
            <a:r>
              <a:rPr lang="de-DE" sz="1700" spc="40" dirty="0">
                <a:solidFill>
                  <a:schemeClr val="bg1"/>
                </a:solidFill>
                <a:effectLst/>
              </a:rPr>
              <a:t>lub-Programm wurde dafür konzipiert, Clubs zu schaffen, in denen Mitglieder ein gemeinsames Interesse oder eine Leidenschaft teilen, die es ihnen erlaubt, eine tiefere Verbindung miteinander einzugehen.</a:t>
            </a:r>
            <a:endParaRPr lang="de-DE" sz="1700" kern="0" dirty="0">
              <a:solidFill>
                <a:schemeClr val="bg1"/>
              </a:solidFill>
            </a:endParaRPr>
          </a:p>
        </p:txBody>
      </p:sp>
      <p:sp>
        <p:nvSpPr>
          <p:cNvPr id="26" name="Body Copy">
            <a:extLst>
              <a:ext uri="{FF2B5EF4-FFF2-40B4-BE49-F238E27FC236}">
                <a16:creationId xmlns:a16="http://schemas.microsoft.com/office/drawing/2014/main" id="{A88FC208-A008-1148-9E4E-77B6529AABD3}"/>
              </a:ext>
            </a:extLst>
          </p:cNvPr>
          <p:cNvSpPr txBox="1">
            <a:spLocks/>
          </p:cNvSpPr>
          <p:nvPr/>
        </p:nvSpPr>
        <p:spPr>
          <a:xfrm>
            <a:off x="4290817" y="1384662"/>
            <a:ext cx="3834390" cy="204433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400" b="1" kern="0" dirty="0">
                <a:solidFill>
                  <a:schemeClr val="bg1"/>
                </a:solidFill>
              </a:rPr>
              <a:t>Leo Clubs </a:t>
            </a:r>
          </a:p>
          <a:p>
            <a:pPr>
              <a:lnSpc>
                <a:spcPct val="107000"/>
              </a:lnSpc>
              <a:spcBef>
                <a:spcPts val="0"/>
              </a:spcBef>
              <a:spcAft>
                <a:spcPts val="800"/>
              </a:spcAft>
            </a:pPr>
            <a:r>
              <a:rPr lang="de-DE" sz="1700" spc="40" dirty="0">
                <a:solidFill>
                  <a:schemeClr val="bg1"/>
                </a:solidFill>
                <a:latin typeface="Arial"/>
              </a:rPr>
              <a:t>Als von einem Lions Club gesponserte Aktivität laden Leo Clubs junge Erwachsene im Alter von 12–18 und 18–30 Jahren dazu ein, ihre eigenen Leo Clubs zu gründen und durch Hilfsprojekte und Lions-Werte </a:t>
            </a:r>
            <a:r>
              <a:rPr lang="de-DE" sz="1800" spc="40" dirty="0">
                <a:solidFill>
                  <a:schemeClr val="bg1"/>
                </a:solidFill>
                <a:latin typeface="Arial"/>
              </a:rPr>
              <a:t>Lebens-kompetenzen zu entwickeln.  </a:t>
            </a:r>
            <a:r>
              <a:rPr lang="de-DE" sz="1800" kern="0" dirty="0">
                <a:solidFill>
                  <a:schemeClr val="bg1"/>
                </a:solidFill>
                <a:latin typeface="Arial"/>
              </a:rPr>
              <a:t> </a:t>
            </a:r>
            <a:endParaRPr lang="de-DE" sz="1800" kern="0" dirty="0">
              <a:solidFill>
                <a:schemeClr val="bg1"/>
              </a:solidFill>
            </a:endParaRPr>
          </a:p>
        </p:txBody>
      </p:sp>
      <p:sp>
        <p:nvSpPr>
          <p:cNvPr id="27" name="Body Copy">
            <a:extLst>
              <a:ext uri="{FF2B5EF4-FFF2-40B4-BE49-F238E27FC236}">
                <a16:creationId xmlns:a16="http://schemas.microsoft.com/office/drawing/2014/main" id="{BD5477CE-F4DD-304C-9A9A-50C5A804F010}"/>
              </a:ext>
            </a:extLst>
          </p:cNvPr>
          <p:cNvSpPr txBox="1">
            <a:spLocks/>
          </p:cNvSpPr>
          <p:nvPr/>
        </p:nvSpPr>
        <p:spPr>
          <a:xfrm>
            <a:off x="4290817"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400" b="1" kern="0" dirty="0">
                <a:solidFill>
                  <a:schemeClr val="bg1"/>
                </a:solidFill>
              </a:rPr>
              <a:t>Virtuelle Clubs </a:t>
            </a:r>
          </a:p>
          <a:p>
            <a:r>
              <a:rPr lang="de-DE" sz="1700" spc="40" dirty="0">
                <a:solidFill>
                  <a:schemeClr val="bg1"/>
                </a:solidFill>
                <a:effectLst/>
              </a:rPr>
              <a:t>Viele Familien haben heutzutage sehr viel zu tun und können nicht persönlich an Treffen teilnehmen. Sie könnten für Ihren Club ein Hybrid-Modell in Erwägung ziehen, das Mitgliedern die Online-Teilnahme an Treffen ermöglicht.</a:t>
            </a:r>
            <a:endParaRPr lang="de-DE" sz="1700" kern="0" dirty="0">
              <a:solidFill>
                <a:schemeClr val="bg1"/>
              </a:solidFill>
            </a:endParaRPr>
          </a:p>
        </p:txBody>
      </p:sp>
      <p:sp>
        <p:nvSpPr>
          <p:cNvPr id="35" name="Body Copy">
            <a:extLst>
              <a:ext uri="{FF2B5EF4-FFF2-40B4-BE49-F238E27FC236}">
                <a16:creationId xmlns:a16="http://schemas.microsoft.com/office/drawing/2014/main" id="{73FBC161-6FDA-F14F-9779-F442BAC6EA99}"/>
              </a:ext>
            </a:extLst>
          </p:cNvPr>
          <p:cNvSpPr txBox="1">
            <a:spLocks/>
          </p:cNvSpPr>
          <p:nvPr/>
        </p:nvSpPr>
        <p:spPr>
          <a:xfrm>
            <a:off x="8370565"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400" b="1" kern="0" dirty="0">
                <a:solidFill>
                  <a:schemeClr val="bg1"/>
                </a:solidFill>
              </a:rPr>
              <a:t>Universitätsclubs </a:t>
            </a:r>
          </a:p>
          <a:p>
            <a:r>
              <a:rPr lang="de-DE" sz="1700" kern="0" spc="40" dirty="0">
                <a:solidFill>
                  <a:schemeClr val="bg1"/>
                </a:solidFill>
              </a:rPr>
              <a:t>Lions Universitätsclubs können </a:t>
            </a:r>
            <a:r>
              <a:rPr lang="de-DE" sz="1700" spc="40" dirty="0">
                <a:solidFill>
                  <a:schemeClr val="bg1"/>
                </a:solidFill>
                <a:effectLst/>
              </a:rPr>
              <a:t>sowohl auf die Campus-Gemeinschaft vor Ort als auch auf weltweite Gemeinschaften positive Auswirkungen haben und gleichzeitig Studenten, Lehrkräfte und Unternehmensleiter miteinander verbinden.</a:t>
            </a:r>
            <a:endParaRPr lang="de-DE" sz="1700" dirty="0">
              <a:solidFill>
                <a:schemeClr val="bg1"/>
              </a:solidFill>
              <a:effectLst/>
              <a:ea typeface="Calibri" panose="020F0502020204030204" pitchFamily="34" charset="0"/>
            </a:endParaRPr>
          </a:p>
          <a:p>
            <a:r>
              <a:rPr lang="de-DE" sz="1800" kern="0" dirty="0">
                <a:solidFill>
                  <a:schemeClr val="bg1"/>
                </a:solidFill>
              </a:rPr>
              <a:t>. </a:t>
            </a:r>
          </a:p>
        </p:txBody>
      </p:sp>
      <p:sp>
        <p:nvSpPr>
          <p:cNvPr id="36" name="Body Copy">
            <a:extLst>
              <a:ext uri="{FF2B5EF4-FFF2-40B4-BE49-F238E27FC236}">
                <a16:creationId xmlns:a16="http://schemas.microsoft.com/office/drawing/2014/main" id="{7DDD5C4A-BAAA-7244-A04D-DD862C5DFE2E}"/>
              </a:ext>
            </a:extLst>
          </p:cNvPr>
          <p:cNvSpPr txBox="1">
            <a:spLocks/>
          </p:cNvSpPr>
          <p:nvPr/>
        </p:nvSpPr>
        <p:spPr>
          <a:xfrm>
            <a:off x="8370565"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chemeClr val="bg1"/>
              </a:solidFill>
            </a:endParaRPr>
          </a:p>
        </p:txBody>
      </p:sp>
      <p:sp>
        <p:nvSpPr>
          <p:cNvPr id="38" name="Header Copy">
            <a:extLst>
              <a:ext uri="{FF2B5EF4-FFF2-40B4-BE49-F238E27FC236}">
                <a16:creationId xmlns:a16="http://schemas.microsoft.com/office/drawing/2014/main" id="{EBB3B6C9-877F-1A44-A330-67A1296B30E3}"/>
              </a:ext>
            </a:extLst>
          </p:cNvPr>
          <p:cNvSpPr txBox="1">
            <a:spLocks/>
          </p:cNvSpPr>
          <p:nvPr/>
        </p:nvSpPr>
        <p:spPr>
          <a:xfrm>
            <a:off x="226310" y="233780"/>
            <a:ext cx="11041912" cy="73279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kern="0" dirty="0">
                <a:solidFill>
                  <a:srgbClr val="00338D"/>
                </a:solidFill>
              </a:rPr>
              <a:t>Laufende Lions-Programme, die die Einbindung von Familien ermöglichen</a:t>
            </a:r>
          </a:p>
        </p:txBody>
      </p:sp>
      <p:sp>
        <p:nvSpPr>
          <p:cNvPr id="24" name="TextBox 23">
            <a:extLst>
              <a:ext uri="{FF2B5EF4-FFF2-40B4-BE49-F238E27FC236}">
                <a16:creationId xmlns:a16="http://schemas.microsoft.com/office/drawing/2014/main" id="{F55F2F33-A663-42B2-9D96-A2B5E5B70640}"/>
              </a:ext>
            </a:extLst>
          </p:cNvPr>
          <p:cNvSpPr txBox="1"/>
          <p:nvPr/>
        </p:nvSpPr>
        <p:spPr>
          <a:xfrm>
            <a:off x="224024" y="1993763"/>
            <a:ext cx="3586745" cy="1661993"/>
          </a:xfrm>
          <a:prstGeom prst="rect">
            <a:avLst/>
          </a:prstGeom>
          <a:noFill/>
        </p:spPr>
        <p:txBody>
          <a:bodyPr wrap="square" lIns="91440" tIns="45720" rIns="91440" bIns="45720" anchor="t">
            <a:spAutoFit/>
          </a:bodyPr>
          <a:lstStyle/>
          <a:p>
            <a:r>
              <a:rPr lang="de-DE" sz="1700" dirty="0">
                <a:solidFill>
                  <a:schemeClr val="bg1"/>
                </a:solidFill>
                <a:latin typeface="Arial"/>
              </a:rPr>
              <a:t>Ein Sonderprogramm für Kinder </a:t>
            </a:r>
            <a:r>
              <a:rPr lang="de-DE" sz="1700" dirty="0">
                <a:solidFill>
                  <a:schemeClr val="bg1"/>
                </a:solidFill>
                <a:effectLst/>
                <a:latin typeface="Arial"/>
              </a:rPr>
              <a:t>im Alter von 12 Jahren und jünger und Verwandte von Lionsmitgliedern, das</a:t>
            </a:r>
            <a:r>
              <a:rPr lang="de-DE" sz="1700" dirty="0">
                <a:solidFill>
                  <a:schemeClr val="bg1"/>
                </a:solidFill>
                <a:latin typeface="Arial"/>
              </a:rPr>
              <a:t> es ihnen ermöglicht, Seite an Seite mit den Mitgliedern des Lions Clubs zu helfen. </a:t>
            </a:r>
            <a:endParaRPr lang="de-DE" sz="1700" dirty="0">
              <a:solidFill>
                <a:schemeClr val="bg1"/>
              </a:solidFill>
              <a:latin typeface="Arial"/>
              <a:cs typeface="Arial"/>
            </a:endParaRPr>
          </a:p>
        </p:txBody>
      </p:sp>
    </p:spTree>
    <p:extLst>
      <p:ext uri="{BB962C8B-B14F-4D97-AF65-F5344CB8AC3E}">
        <p14:creationId xmlns:p14="http://schemas.microsoft.com/office/powerpoint/2010/main" val="1811906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2035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10975" y="1624322"/>
            <a:ext cx="4914756" cy="351733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de-DE" kern="0" dirty="0">
                <a:solidFill>
                  <a:schemeClr val="bg1"/>
                </a:solidFill>
                <a:latin typeface="Arial"/>
              </a:rPr>
              <a:t>Regt Familien dazu an, sich gemeinsam ehrenamtlich zu betätigen, indem Junglöwen-Mitglieder in Lions Club-Treffen, Aktivitäten und Hilfsprojekte einbezogen werden</a:t>
            </a:r>
            <a:endParaRPr lang="de-DE" kern="0" dirty="0">
              <a:solidFill>
                <a:schemeClr val="bg1"/>
              </a:solidFill>
              <a:latin typeface="Arial"/>
              <a:ea typeface="Arial" charset="0"/>
              <a:cs typeface="Arial" charset="0"/>
            </a:endParaRPr>
          </a:p>
          <a:p>
            <a:pPr marL="342900" indent="-342900">
              <a:buClr>
                <a:srgbClr val="EBB700"/>
              </a:buClr>
              <a:buSzPct val="100000"/>
              <a:buFont typeface="Lucida Grande" panose="020B0600040502020204" pitchFamily="34" charset="0"/>
              <a:buChar char="▶"/>
            </a:pPr>
            <a:r>
              <a:rPr lang="de-DE" kern="0" dirty="0">
                <a:solidFill>
                  <a:schemeClr val="bg1"/>
                </a:solidFill>
                <a:latin typeface="Arial"/>
              </a:rPr>
              <a:t>Für Kinder im Alter von 12 Jahren</a:t>
            </a:r>
            <a:br>
              <a:rPr lang="de-DE" kern="0" dirty="0">
                <a:solidFill>
                  <a:schemeClr val="bg1"/>
                </a:solidFill>
                <a:latin typeface="Arial"/>
              </a:rPr>
            </a:br>
            <a:r>
              <a:rPr lang="de-DE" kern="0" dirty="0">
                <a:solidFill>
                  <a:schemeClr val="bg1"/>
                </a:solidFill>
                <a:latin typeface="Arial"/>
              </a:rPr>
              <a:t>und jünger konzipiert</a:t>
            </a:r>
          </a:p>
          <a:p>
            <a:pPr marL="342900" indent="-342900">
              <a:buClr>
                <a:srgbClr val="EBB700"/>
              </a:buClr>
              <a:buSzPct val="100000"/>
              <a:buFont typeface="Lucida Grande" panose="020B0600040502020204" pitchFamily="34" charset="0"/>
              <a:buChar char="▶"/>
            </a:pPr>
            <a:r>
              <a:rPr lang="de-DE" kern="0" dirty="0">
                <a:solidFill>
                  <a:schemeClr val="bg1"/>
                </a:solidFill>
                <a:latin typeface="Arial"/>
              </a:rPr>
              <a:t>Mitglieder können für jede der drei Ebenen von Lions Clubs International Junglöwen-Abzeichen bestellen</a:t>
            </a:r>
            <a:br>
              <a:rPr dirty="0"/>
            </a:br>
            <a:endParaRPr lang="de-DE" kern="0" dirty="0">
              <a:solidFill>
                <a:schemeClr val="bg1"/>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164630"/>
            <a:ext cx="5574047" cy="2144177"/>
          </a:xfrm>
          <a:prstGeom prst="rect">
            <a:avLst/>
          </a:prstGeom>
          <a:noFill/>
        </p:spPr>
        <p:txBody>
          <a:bodyPr wrap="square" rtlCol="0" anchor="b">
            <a:spAutoFit/>
          </a:bodyPr>
          <a:lstStyle/>
          <a:p>
            <a:pPr algn="ctr">
              <a:lnSpc>
                <a:spcPts val="8000"/>
              </a:lnSpc>
            </a:pPr>
            <a:r>
              <a:rPr lang="de-DE" sz="7000" b="1" dirty="0">
                <a:solidFill>
                  <a:srgbClr val="00338D"/>
                </a:solidFill>
                <a:latin typeface="Arial" panose="020B0604020202020204" pitchFamily="34" charset="0"/>
              </a:rPr>
              <a:t>Junglöwen-Programm</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de-DE" sz="1000" dirty="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2"/>
          <a:srcRect/>
          <a:stretch/>
        </p:blipFill>
        <p:spPr>
          <a:xfrm>
            <a:off x="11286103" y="202119"/>
            <a:ext cx="741107" cy="702199"/>
          </a:xfrm>
          <a:prstGeom prst="rect">
            <a:avLst/>
          </a:prstGeom>
        </p:spPr>
      </p:pic>
    </p:spTree>
    <p:extLst>
      <p:ext uri="{BB962C8B-B14F-4D97-AF65-F5344CB8AC3E}">
        <p14:creationId xmlns:p14="http://schemas.microsoft.com/office/powerpoint/2010/main" val="4194906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955000"/>
            <a:ext cx="4914756" cy="3759999"/>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de-DE" kern="0" dirty="0">
                <a:latin typeface="Arial"/>
              </a:rPr>
              <a:t>Lions Clubs können einen Leo Club sponsern, um jungen Führungskräften Mentoring zu geben und ihr Engagement für Hilfeleistungen zu fördern.</a:t>
            </a:r>
            <a:endParaRPr lang="de-DE" kern="0" dirty="0">
              <a:solidFill>
                <a:srgbClr val="0D2240"/>
              </a:solidFill>
              <a:latin typeface="Arial"/>
              <a:ea typeface="Arial" charset="0"/>
              <a:cs typeface="Arial" charset="0"/>
            </a:endParaRPr>
          </a:p>
          <a:p>
            <a:pPr marL="342900" indent="-342900">
              <a:buClr>
                <a:srgbClr val="EBB700"/>
              </a:buClr>
              <a:buSzPct val="100000"/>
              <a:buFont typeface="Lucida Grande" panose="020B0600040502020204" pitchFamily="34" charset="0"/>
              <a:buChar char="▶"/>
            </a:pPr>
            <a:r>
              <a:rPr lang="de-DE" kern="0" dirty="0">
                <a:latin typeface="Arial"/>
              </a:rPr>
              <a:t>Alpha-Leos: 12– 18 Jahre alt</a:t>
            </a:r>
            <a:endParaRPr lang="de-DE" kern="0" dirty="0">
              <a:solidFill>
                <a:srgbClr val="0D2240"/>
              </a:solidFill>
              <a:latin typeface="Arial"/>
              <a:ea typeface="Arial" charset="0"/>
              <a:cs typeface="Arial" charset="0"/>
            </a:endParaRPr>
          </a:p>
          <a:p>
            <a:pPr marL="342900" indent="-342900">
              <a:buClr>
                <a:srgbClr val="EBB700"/>
              </a:buClr>
              <a:buSzPct val="100000"/>
              <a:buFont typeface="Lucida Grande" panose="020B0600040502020204" pitchFamily="34" charset="0"/>
              <a:buChar char="▶"/>
            </a:pPr>
            <a:r>
              <a:rPr lang="de-DE" kern="0" dirty="0">
                <a:latin typeface="Arial"/>
              </a:rPr>
              <a:t>Omega-Leos: 18– 30 Jahre alt</a:t>
            </a:r>
            <a:endParaRPr lang="de-DE" kern="0" dirty="0">
              <a:solidFill>
                <a:srgbClr val="0D2240"/>
              </a:solidFill>
              <a:latin typeface="Arial"/>
              <a:ea typeface="Arial" charset="0"/>
              <a:cs typeface="Arial" charset="0"/>
            </a:endParaRPr>
          </a:p>
          <a:p>
            <a:pPr marL="342900" indent="-342900">
              <a:buClr>
                <a:srgbClr val="EBB700"/>
              </a:buClr>
              <a:buSzPct val="100000"/>
              <a:buFont typeface="Lucida Grande" panose="020B0600040502020204" pitchFamily="34" charset="0"/>
              <a:buChar char="▶"/>
            </a:pPr>
            <a:r>
              <a:rPr lang="de-DE" kern="0" dirty="0">
                <a:latin typeface="Arial"/>
              </a:rPr>
              <a:t>Leo steht für </a:t>
            </a:r>
            <a:endParaRPr lang="de-DE" kern="0" dirty="0">
              <a:solidFill>
                <a:srgbClr val="0D2240"/>
              </a:solidFill>
              <a:latin typeface="Arial"/>
              <a:ea typeface="Arial" charset="0"/>
              <a:cs typeface="Arial" charset="0"/>
            </a:endParaRPr>
          </a:p>
          <a:p>
            <a:pPr marL="861695" lvl="1">
              <a:buClr>
                <a:srgbClr val="EBB700"/>
              </a:buClr>
              <a:buSzPct val="100000"/>
              <a:buFont typeface="Lucida Grande" panose="020B0600040502020204" pitchFamily="34" charset="0"/>
              <a:buChar char="▶"/>
            </a:pPr>
            <a:r>
              <a:rPr lang="de-DE" kern="0" dirty="0">
                <a:latin typeface="Arial"/>
              </a:rPr>
              <a:t>Leadership (Führungsgeschick)</a:t>
            </a:r>
            <a:endParaRPr lang="de-DE" kern="0" dirty="0">
              <a:solidFill>
                <a:srgbClr val="0D2240"/>
              </a:solidFill>
              <a:latin typeface="Arial"/>
              <a:ea typeface="Arial" charset="0"/>
              <a:cs typeface="Arial" charset="0"/>
            </a:endParaRPr>
          </a:p>
          <a:p>
            <a:pPr marL="861695" lvl="1">
              <a:buClr>
                <a:srgbClr val="EBB700"/>
              </a:buClr>
              <a:buSzPct val="100000"/>
              <a:buFont typeface="Lucida Grande" panose="020B0600040502020204" pitchFamily="34" charset="0"/>
              <a:buChar char="▶"/>
            </a:pPr>
            <a:r>
              <a:rPr lang="de-DE" kern="0" dirty="0">
                <a:latin typeface="Arial"/>
              </a:rPr>
              <a:t>Experience (Erfahrung)</a:t>
            </a:r>
            <a:endParaRPr lang="de-DE" kern="0" dirty="0">
              <a:latin typeface="Arial"/>
              <a:ea typeface="Arial" charset="0"/>
              <a:cs typeface="Arial" charset="0"/>
            </a:endParaRPr>
          </a:p>
          <a:p>
            <a:pPr marL="861695" lvl="1">
              <a:buClr>
                <a:srgbClr val="EBB700"/>
              </a:buClr>
              <a:buSzPct val="100000"/>
              <a:buFont typeface="Lucida Grande" panose="020B0600040502020204" pitchFamily="34" charset="0"/>
              <a:buChar char="▶"/>
            </a:pPr>
            <a:r>
              <a:rPr lang="de-DE" kern="0" dirty="0">
                <a:latin typeface="Arial" charset="0"/>
              </a:rPr>
              <a:t>Opportunity (Gelegenheit)</a:t>
            </a:r>
            <a:br>
              <a:rPr dirty="0"/>
            </a:br>
            <a:endParaRPr lang="de-DE" kern="0" dirty="0">
              <a:solidFill>
                <a:srgbClr val="0D2240"/>
              </a:solidFill>
              <a:latin typeface="Arial" charset="0"/>
              <a:ea typeface="Arial" charset="0"/>
              <a:cs typeface="Arial" charset="0"/>
            </a:endParaRPr>
          </a:p>
          <a:p>
            <a:pPr>
              <a:buClr>
                <a:srgbClr val="EBB700"/>
              </a:buClr>
              <a:buSzPct val="100000"/>
            </a:pPr>
            <a:endParaRPr lang="de-DE" kern="0" dirty="0">
              <a:solidFill>
                <a:srgbClr val="0D2240"/>
              </a:solidFill>
              <a:latin typeface="Arial" charset="0"/>
              <a:ea typeface="Arial" charset="0"/>
              <a:cs typeface="Arial" charset="0"/>
            </a:endParaRPr>
          </a:p>
          <a:p>
            <a:pPr>
              <a:buClr>
                <a:srgbClr val="EBB700"/>
              </a:buClr>
              <a:buSzPct val="100000"/>
            </a:pPr>
            <a:endParaRPr lang="de-DE"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164630"/>
            <a:ext cx="5092507" cy="2144177"/>
          </a:xfrm>
          <a:prstGeom prst="rect">
            <a:avLst/>
          </a:prstGeom>
          <a:noFill/>
        </p:spPr>
        <p:txBody>
          <a:bodyPr wrap="square" rtlCol="0" anchor="b">
            <a:spAutoFit/>
          </a:bodyPr>
          <a:lstStyle/>
          <a:p>
            <a:pPr algn="ctr">
              <a:lnSpc>
                <a:spcPts val="8000"/>
              </a:lnSpc>
            </a:pPr>
            <a:r>
              <a:rPr lang="de-DE" sz="8000" b="1" dirty="0">
                <a:solidFill>
                  <a:schemeClr val="bg1"/>
                </a:solidFill>
                <a:latin typeface="Arial" panose="020B0604020202020204" pitchFamily="34" charset="0"/>
              </a:rPr>
              <a:t>Leo </a:t>
            </a:r>
            <a:br/>
            <a:r>
              <a:rPr lang="de-DE" sz="8000" b="1" dirty="0">
                <a:solidFill>
                  <a:schemeClr val="bg1"/>
                </a:solidFill>
                <a:latin typeface="Arial" panose="020B0604020202020204" pitchFamily="34" charset="0"/>
              </a:rPr>
              <a:t>Clubs</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de-DE"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2"/>
          <a:srcRect/>
          <a:stretch/>
        </p:blipFill>
        <p:spPr>
          <a:xfrm>
            <a:off x="11286103" y="202119"/>
            <a:ext cx="741108" cy="702199"/>
          </a:xfrm>
          <a:prstGeom prst="rect">
            <a:avLst/>
          </a:prstGeom>
        </p:spPr>
      </p:pic>
    </p:spTree>
    <p:extLst>
      <p:ext uri="{BB962C8B-B14F-4D97-AF65-F5344CB8AC3E}">
        <p14:creationId xmlns:p14="http://schemas.microsoft.com/office/powerpoint/2010/main" val="1630288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203" t="8413" r="203" b="7451"/>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3170382"/>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kern="0" dirty="0"/>
              <a:t>Melden einer Familienmitgliedschaft</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16" name="Picture 15">
            <a:extLst>
              <a:ext uri="{FF2B5EF4-FFF2-40B4-BE49-F238E27FC236}">
                <a16:creationId xmlns:a16="http://schemas.microsoft.com/office/drawing/2014/main" id="{2914DF02-25B9-A943-9ECD-68005E5FD933}"/>
              </a:ext>
            </a:extLst>
          </p:cNvPr>
          <p:cNvPicPr>
            <a:picLocks noChangeAspect="1"/>
          </p:cNvPicPr>
          <p:nvPr/>
        </p:nvPicPr>
        <p:blipFill>
          <a:blip r:embed="rId3"/>
          <a:stretch>
            <a:fillRect/>
          </a:stretch>
        </p:blipFill>
        <p:spPr>
          <a:xfrm>
            <a:off x="9906000" y="0"/>
            <a:ext cx="2286000" cy="2286000"/>
          </a:xfrm>
          <a:prstGeom prst="rect">
            <a:avLst/>
          </a:prstGeom>
        </p:spPr>
      </p:pic>
      <p:pic>
        <p:nvPicPr>
          <p:cNvPr id="17" name="Picture 16">
            <a:extLst>
              <a:ext uri="{FF2B5EF4-FFF2-40B4-BE49-F238E27FC236}">
                <a16:creationId xmlns:a16="http://schemas.microsoft.com/office/drawing/2014/main" id="{30C9B824-8C4F-D949-B088-442798ED5D45}"/>
              </a:ext>
            </a:extLst>
          </p:cNvPr>
          <p:cNvPicPr>
            <a:picLocks noChangeAspect="1"/>
          </p:cNvPicPr>
          <p:nvPr/>
        </p:nvPicPr>
        <p:blipFill>
          <a:blip r:embed="rId3"/>
          <a:stretch>
            <a:fillRect/>
          </a:stretch>
        </p:blipFill>
        <p:spPr>
          <a:xfrm rot="10800000">
            <a:off x="-1" y="4572001"/>
            <a:ext cx="2286000" cy="2286000"/>
          </a:xfrm>
          <a:prstGeom prst="rect">
            <a:avLst/>
          </a:prstGeom>
        </p:spPr>
      </p:pic>
      <p:sp>
        <p:nvSpPr>
          <p:cNvPr id="8" name="Page Number - White">
            <a:extLst>
              <a:ext uri="{FF2B5EF4-FFF2-40B4-BE49-F238E27FC236}">
                <a16:creationId xmlns:a16="http://schemas.microsoft.com/office/drawing/2014/main" id="{A7BA4B8B-61B5-EA4B-AFE0-E5EA026E1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de-DE" sz="1000" dirty="0">
              <a:solidFill>
                <a:schemeClr val="bg1"/>
              </a:solidFill>
            </a:endParaRPr>
          </a:p>
        </p:txBody>
      </p:sp>
      <p:pic>
        <p:nvPicPr>
          <p:cNvPr id="9" name="Picture 8">
            <a:extLst>
              <a:ext uri="{FF2B5EF4-FFF2-40B4-BE49-F238E27FC236}">
                <a16:creationId xmlns:a16="http://schemas.microsoft.com/office/drawing/2014/main" id="{BE04E847-7143-DE42-9E3D-A21E4F89D1C3}"/>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164493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s Circles">
            <a:extLst>
              <a:ext uri="{FF2B5EF4-FFF2-40B4-BE49-F238E27FC236}">
                <a16:creationId xmlns:a16="http://schemas.microsoft.com/office/drawing/2014/main" id="{D35B8394-C793-4D43-9BCE-C3C948BD0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1447" y="3429000"/>
            <a:ext cx="4824982" cy="3203252"/>
          </a:xfrm>
          <a:prstGeom prst="rect">
            <a:avLst/>
          </a:prstGeom>
        </p:spPr>
      </p:pic>
      <p:sp>
        <p:nvSpPr>
          <p:cNvPr id="7" name="Subhead">
            <a:extLst>
              <a:ext uri="{FF2B5EF4-FFF2-40B4-BE49-F238E27FC236}">
                <a16:creationId xmlns:a16="http://schemas.microsoft.com/office/drawing/2014/main" id="{6D7BD20D-3CBE-904D-BAF6-087B7453C430}"/>
              </a:ext>
            </a:extLst>
          </p:cNvPr>
          <p:cNvSpPr txBox="1">
            <a:spLocks/>
          </p:cNvSpPr>
          <p:nvPr/>
        </p:nvSpPr>
        <p:spPr>
          <a:xfrm>
            <a:off x="1466851" y="2351867"/>
            <a:ext cx="8979130"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kern="0" dirty="0">
                <a:solidFill>
                  <a:srgbClr val="55565A"/>
                </a:solidFill>
                <a:latin typeface="Arial" charset="0"/>
              </a:rPr>
              <a:t>Um dem Familienmitgliedschaftsprogramm anzugehören, muss Ihr*e Clubsekretär*in das </a:t>
            </a:r>
            <a:r>
              <a:rPr lang="de-DE" kern="0" dirty="0">
                <a:solidFill>
                  <a:srgbClr val="55565A"/>
                </a:solidFill>
                <a:latin typeface="Arial" charset="0"/>
                <a:hlinkClick r:id="rId3"/>
              </a:rPr>
              <a:t>Bescheinigungsformular für Familien</a:t>
            </a:r>
            <a:r>
              <a:rPr lang="de-DE" kern="0" dirty="0">
                <a:solidFill>
                  <a:srgbClr val="55565A"/>
                </a:solidFill>
                <a:latin typeface="Arial" charset="0"/>
              </a:rPr>
              <a:t> ausfüllen bzw. online einreichen.</a:t>
            </a:r>
          </a:p>
        </p:txBody>
      </p:sp>
      <p:sp>
        <p:nvSpPr>
          <p:cNvPr id="18" name="Page Number - Blue">
            <a:extLst>
              <a:ext uri="{FF2B5EF4-FFF2-40B4-BE49-F238E27FC236}">
                <a16:creationId xmlns:a16="http://schemas.microsoft.com/office/drawing/2014/main" id="{D1E2F2A6-1540-2643-B160-2A046D3CB4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de-DE" sz="1000" dirty="0">
              <a:solidFill>
                <a:srgbClr val="00338D"/>
              </a:solidFill>
            </a:endParaRPr>
          </a:p>
        </p:txBody>
      </p:sp>
      <p:sp>
        <p:nvSpPr>
          <p:cNvPr id="19" name="Headline">
            <a:extLst>
              <a:ext uri="{FF2B5EF4-FFF2-40B4-BE49-F238E27FC236}">
                <a16:creationId xmlns:a16="http://schemas.microsoft.com/office/drawing/2014/main" id="{740A47B8-6F7F-0345-A738-FF471743261F}"/>
              </a:ext>
            </a:extLst>
          </p:cNvPr>
          <p:cNvSpPr txBox="1">
            <a:spLocks/>
          </p:cNvSpPr>
          <p:nvPr/>
        </p:nvSpPr>
        <p:spPr>
          <a:xfrm>
            <a:off x="372975" y="366728"/>
            <a:ext cx="5376661" cy="37449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kern="0" dirty="0">
                <a:solidFill>
                  <a:srgbClr val="EBB700"/>
                </a:solidFill>
              </a:rPr>
              <a:t>Melden einer Familienmitgliedschaft</a:t>
            </a:r>
          </a:p>
        </p:txBody>
      </p:sp>
      <p:sp>
        <p:nvSpPr>
          <p:cNvPr id="12" name="Text Placeholder 18">
            <a:extLst>
              <a:ext uri="{FF2B5EF4-FFF2-40B4-BE49-F238E27FC236}">
                <a16:creationId xmlns:a16="http://schemas.microsoft.com/office/drawing/2014/main" id="{0F44EF3A-6441-F749-AD46-F9A1FDBF6E47}"/>
              </a:ext>
            </a:extLst>
          </p:cNvPr>
          <p:cNvSpPr txBox="1">
            <a:spLocks/>
          </p:cNvSpPr>
          <p:nvPr/>
        </p:nvSpPr>
        <p:spPr>
          <a:xfrm>
            <a:off x="1997612" y="1225924"/>
            <a:ext cx="803265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kern="0" dirty="0">
                <a:solidFill>
                  <a:srgbClr val="00338D"/>
                </a:solidFill>
              </a:rPr>
              <a:t>Melden einer Familienmitgliedschaft</a:t>
            </a:r>
          </a:p>
        </p:txBody>
      </p:sp>
      <p:sp>
        <p:nvSpPr>
          <p:cNvPr id="15" name="Rectangle 14">
            <a:extLst>
              <a:ext uri="{FF2B5EF4-FFF2-40B4-BE49-F238E27FC236}">
                <a16:creationId xmlns:a16="http://schemas.microsoft.com/office/drawing/2014/main" id="{A123B0F2-3BA1-9B40-92FC-6873BD7D0948}"/>
              </a:ext>
            </a:extLst>
          </p:cNvPr>
          <p:cNvSpPr/>
          <p:nvPr/>
        </p:nvSpPr>
        <p:spPr>
          <a:xfrm>
            <a:off x="4724398" y="2002074"/>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871005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de-DE" sz="4800" b="1" dirty="0">
                <a:solidFill>
                  <a:schemeClr val="bg1"/>
                </a:solidFill>
                <a:latin typeface="Helvetica Neue" charset="0"/>
              </a:rPr>
              <a:t>Herzlichen Dank</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3171770" y="6248400"/>
            <a:ext cx="3399810" cy="338554"/>
          </a:xfrm>
          <a:prstGeom prst="rect">
            <a:avLst/>
          </a:prstGeom>
          <a:noFill/>
        </p:spPr>
        <p:txBody>
          <a:bodyPr wrap="square" rtlCol="0">
            <a:spAutoFit/>
          </a:bodyPr>
          <a:lstStyle/>
          <a:p>
            <a:r>
              <a:rPr lang="de-DE" sz="1600" b="1" dirty="0">
                <a:solidFill>
                  <a:schemeClr val="bg1"/>
                </a:solidFill>
              </a:rPr>
              <a:t>© 2019 Lions Clubs International</a:t>
            </a:r>
          </a:p>
        </p:txBody>
      </p:sp>
      <p:sp>
        <p:nvSpPr>
          <p:cNvPr id="8" name="Date Lang Code"/>
          <p:cNvSpPr txBox="1"/>
          <p:nvPr/>
        </p:nvSpPr>
        <p:spPr>
          <a:xfrm>
            <a:off x="6829370" y="6248400"/>
            <a:ext cx="1752600" cy="338554"/>
          </a:xfrm>
          <a:prstGeom prst="rect">
            <a:avLst/>
          </a:prstGeom>
          <a:noFill/>
        </p:spPr>
        <p:txBody>
          <a:bodyPr wrap="square" rtlCol="0">
            <a:spAutoFit/>
          </a:bodyPr>
          <a:lstStyle/>
          <a:p>
            <a:r>
              <a:rPr lang="de-DE" sz="1600" b="1" dirty="0">
                <a:solidFill>
                  <a:schemeClr val="bg1"/>
                </a:solidFill>
              </a:rPr>
              <a:t>XXXX 00/00 GE</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de-DE" sz="1000"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3"/>
          <a:srcRect t="8359" r="936" b="8055"/>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286000" y="3206478"/>
            <a:ext cx="8050695"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kern="0" dirty="0"/>
              <a:t>Grundlagen der Familienmitgliedschaft</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32F9EF3D-342F-B44E-B679-6B19F4FC880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de-DE" sz="1000" dirty="0">
              <a:solidFill>
                <a:schemeClr val="bg1"/>
              </a:solidFill>
            </a:endParaRPr>
          </a:p>
        </p:txBody>
      </p:sp>
      <p:pic>
        <p:nvPicPr>
          <p:cNvPr id="17" name="Picture 16">
            <a:extLst>
              <a:ext uri="{FF2B5EF4-FFF2-40B4-BE49-F238E27FC236}">
                <a16:creationId xmlns:a16="http://schemas.microsoft.com/office/drawing/2014/main" id="{AB129129-D69E-474F-93F9-A060C0A1F88D}"/>
              </a:ext>
            </a:extLst>
          </p:cNvPr>
          <p:cNvPicPr>
            <a:picLocks noChangeAspect="1"/>
          </p:cNvPicPr>
          <p:nvPr/>
        </p:nvPicPr>
        <p:blipFill>
          <a:blip r:embed="rId4"/>
          <a:stretch>
            <a:fillRect/>
          </a:stretch>
        </p:blipFill>
        <p:spPr>
          <a:xfrm>
            <a:off x="9906000" y="0"/>
            <a:ext cx="2286000" cy="2286000"/>
          </a:xfrm>
          <a:prstGeom prst="rect">
            <a:avLst/>
          </a:prstGeom>
        </p:spPr>
      </p:pic>
      <p:pic>
        <p:nvPicPr>
          <p:cNvPr id="18" name="Picture 17">
            <a:extLst>
              <a:ext uri="{FF2B5EF4-FFF2-40B4-BE49-F238E27FC236}">
                <a16:creationId xmlns:a16="http://schemas.microsoft.com/office/drawing/2014/main" id="{DB7696C6-B7AF-2A4E-93D5-D5EF0FB98325}"/>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12" name="Picture 11">
            <a:extLst>
              <a:ext uri="{FF2B5EF4-FFF2-40B4-BE49-F238E27FC236}">
                <a16:creationId xmlns:a16="http://schemas.microsoft.com/office/drawing/2014/main" id="{D4E14198-4178-D149-9867-21BDDD8BAA22}"/>
              </a:ext>
            </a:extLst>
          </p:cNvPr>
          <p:cNvPicPr>
            <a:picLocks noChangeAspect="1"/>
          </p:cNvPicPr>
          <p:nvPr/>
        </p:nvPicPr>
        <p:blipFill>
          <a:blip r:embed="rId5"/>
          <a:srcRect/>
          <a:stretch/>
        </p:blipFill>
        <p:spPr>
          <a:xfrm>
            <a:off x="273388" y="6114917"/>
            <a:ext cx="2755897" cy="463609"/>
          </a:xfrm>
          <a:prstGeom prst="rect">
            <a:avLst/>
          </a:prstGeom>
        </p:spPr>
      </p:pic>
    </p:spTree>
    <p:extLst>
      <p:ext uri="{BB962C8B-B14F-4D97-AF65-F5344CB8AC3E}">
        <p14:creationId xmlns:p14="http://schemas.microsoft.com/office/powerpoint/2010/main" val="3911045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dirty="0">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2"/>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68273"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8"/>
            <a:ext cx="5376661" cy="37449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kern="0" dirty="0">
                <a:solidFill>
                  <a:srgbClr val="EBB700"/>
                </a:solidFill>
              </a:rPr>
              <a:t>Grundlagen der Familienmitgliedschaft </a:t>
            </a: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516836" y="2937416"/>
            <a:ext cx="5232800"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SzPct val="120000"/>
              <a:buFont typeface="Arial" panose="020B0604020202020204" pitchFamily="34" charset="0"/>
              <a:buChar char="•"/>
            </a:pPr>
            <a:r>
              <a:rPr lang="de-DE" sz="2400" kern="0" dirty="0">
                <a:solidFill>
                  <a:schemeClr val="bg1"/>
                </a:solidFill>
                <a:latin typeface="Arial" charset="0"/>
              </a:rPr>
              <a:t>Die im Familienkreis verbrachte Zeit sinnvoller nutzen</a:t>
            </a:r>
          </a:p>
          <a:p>
            <a:pPr marL="457200" indent="-457200">
              <a:buSzPct val="120000"/>
              <a:buFont typeface="Arial" panose="020B0604020202020204" pitchFamily="34" charset="0"/>
              <a:buChar char="•"/>
            </a:pPr>
            <a:r>
              <a:rPr lang="de-DE" sz="2400" kern="0" dirty="0">
                <a:solidFill>
                  <a:schemeClr val="bg1"/>
                </a:solidFill>
                <a:latin typeface="Arial" charset="0"/>
              </a:rPr>
              <a:t>Vorbilder sein</a:t>
            </a:r>
          </a:p>
          <a:p>
            <a:pPr marL="457200" indent="-457200">
              <a:buSzPct val="120000"/>
              <a:buFont typeface="Arial" panose="020B0604020202020204" pitchFamily="34" charset="0"/>
              <a:buChar char="•"/>
            </a:pPr>
            <a:r>
              <a:rPr lang="de-DE" sz="2400" kern="0" dirty="0">
                <a:solidFill>
                  <a:schemeClr val="bg1"/>
                </a:solidFill>
                <a:latin typeface="Arial" charset="0"/>
              </a:rPr>
              <a:t>Der Gemeinschaft helfen</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05418" y="1344296"/>
            <a:ext cx="6115740"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3200" b="1" kern="0" dirty="0">
                <a:solidFill>
                  <a:schemeClr val="bg1"/>
                </a:solidFill>
                <a:latin typeface="Arial" charset="0"/>
              </a:rPr>
              <a:t>Warum sollen Familien-mitglieder in Hilfsinitiativen involviert werden? </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788350"/>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de-DE" sz="1000" dirty="0">
              <a:solidFill>
                <a:schemeClr val="bg1"/>
              </a:solidFill>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2253459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de-DE" sz="1000" dirty="0">
              <a:solidFill>
                <a:schemeClr val="bg1"/>
              </a:solidFill>
            </a:endParaRPr>
          </a:p>
        </p:txBody>
      </p:sp>
      <p:sp>
        <p:nvSpPr>
          <p:cNvPr id="11" name="Body Copy">
            <a:extLst>
              <a:ext uri="{FF2B5EF4-FFF2-40B4-BE49-F238E27FC236}">
                <a16:creationId xmlns:a16="http://schemas.microsoft.com/office/drawing/2014/main" id="{14B45C99-9127-3643-92CE-5F0614EE8BA5}"/>
              </a:ext>
            </a:extLst>
          </p:cNvPr>
          <p:cNvSpPr txBox="1">
            <a:spLocks/>
          </p:cNvSpPr>
          <p:nvPr/>
        </p:nvSpPr>
        <p:spPr>
          <a:xfrm>
            <a:off x="1016063" y="1776460"/>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kern="0" dirty="0">
                <a:solidFill>
                  <a:schemeClr val="bg1"/>
                </a:solidFill>
              </a:rPr>
              <a:t>Das Familienmitgliedschaftsprogramm steht Familienmitgliedern zur Verfügung, die:</a:t>
            </a:r>
          </a:p>
          <a:p>
            <a:endParaRPr lang="de-DE" sz="1800" kern="0" dirty="0">
              <a:solidFill>
                <a:schemeClr val="bg1"/>
              </a:solidFill>
            </a:endParaRPr>
          </a:p>
          <a:p>
            <a:pPr marL="285750" indent="-285750">
              <a:buFont typeface="Arial" panose="020B0604020202020204" pitchFamily="34" charset="0"/>
              <a:buChar char="•"/>
            </a:pPr>
            <a:r>
              <a:rPr lang="de-DE" sz="1800" kern="0" dirty="0">
                <a:solidFill>
                  <a:schemeClr val="bg1"/>
                </a:solidFill>
              </a:rPr>
              <a:t>zu einer Lions-Mitgliedschaft berechtigt sind,</a:t>
            </a:r>
          </a:p>
          <a:p>
            <a:pPr marL="285750" indent="-285750">
              <a:buFont typeface="Arial" panose="020B0604020202020204" pitchFamily="34" charset="0"/>
              <a:buChar char="•"/>
            </a:pPr>
            <a:r>
              <a:rPr lang="de-DE" sz="1800" kern="0" dirty="0">
                <a:solidFill>
                  <a:schemeClr val="bg1"/>
                </a:solidFill>
              </a:rPr>
              <a:t>derzeit demselben Club angehören bzw. beitreten, </a:t>
            </a:r>
          </a:p>
          <a:p>
            <a:pPr marL="285750" indent="-285750">
              <a:buFont typeface="Arial" panose="020B0604020202020204" pitchFamily="34" charset="0"/>
              <a:buChar char="•"/>
            </a:pPr>
            <a:r>
              <a:rPr lang="de-DE" sz="1800" kern="0" dirty="0">
                <a:solidFill>
                  <a:schemeClr val="bg1"/>
                </a:solidFill>
              </a:rPr>
              <a:t>im selben Haushalt leben und durch Geburt, Eheschließung oder eine andere rechtliche Beziehung miteinander verwandt sind.</a:t>
            </a:r>
          </a:p>
        </p:txBody>
      </p:sp>
      <p:sp>
        <p:nvSpPr>
          <p:cNvPr id="12" name="Yellow Bar">
            <a:extLst>
              <a:ext uri="{FF2B5EF4-FFF2-40B4-BE49-F238E27FC236}">
                <a16:creationId xmlns:a16="http://schemas.microsoft.com/office/drawing/2014/main" id="{AF9F7C8F-5725-4A49-B3AF-B006117735B9}"/>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027265" y="832502"/>
            <a:ext cx="8373905" cy="533400"/>
          </a:xfrm>
          <a:prstGeom prst="rect">
            <a:avLst/>
          </a:prstGeom>
        </p:spPr>
        <p:txBody>
          <a:bodyPr>
            <a:normAutofit fontScale="62500" lnSpcReduction="2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kern="0" dirty="0">
                <a:solidFill>
                  <a:schemeClr val="bg1"/>
                </a:solidFill>
              </a:rPr>
              <a:t>Wer qualifiziert sich für das Familienmitgliedschaftsprogramm?</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087693" y="5446458"/>
            <a:ext cx="896739" cy="849661"/>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955001"/>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de-DE" kern="0" dirty="0">
                <a:solidFill>
                  <a:srgbClr val="0D2240"/>
                </a:solidFill>
                <a:latin typeface="Arial" charset="0"/>
              </a:rPr>
              <a:t>Familienmitgliedschaft ist ein Programm, das es Lions ermöglicht, andere Familienmitglieder an gemeinnützigen Hilfeleistungen zu beteiligen.</a:t>
            </a:r>
            <a:br>
              <a:rPr dirty="0"/>
            </a:br>
            <a:endParaRPr lang="de-DE"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r>
              <a:rPr lang="de-DE" kern="0" dirty="0">
                <a:solidFill>
                  <a:srgbClr val="0D2240"/>
                </a:solidFill>
                <a:latin typeface="Arial" charset="0"/>
              </a:rPr>
              <a:t>Das Programm erleichtert dies, indem eine Gebührenermäßigung für Familienmitglieder angeboten wird.</a:t>
            </a:r>
            <a:br>
              <a:rPr dirty="0"/>
            </a:br>
            <a:endParaRPr lang="de-DE"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r>
              <a:rPr lang="de-DE" kern="0" dirty="0">
                <a:solidFill>
                  <a:srgbClr val="0D2240"/>
                </a:solidFill>
                <a:latin typeface="Arial" charset="0"/>
              </a:rPr>
              <a:t>Die Gebührenermäßigung wird vom Distrikt festgelegt.</a:t>
            </a: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840984"/>
            <a:ext cx="5092507" cy="1323439"/>
          </a:xfrm>
          <a:prstGeom prst="rect">
            <a:avLst/>
          </a:prstGeom>
          <a:noFill/>
        </p:spPr>
        <p:txBody>
          <a:bodyPr wrap="square" rtlCol="0" anchor="b">
            <a:spAutoFit/>
          </a:bodyPr>
          <a:lstStyle/>
          <a:p>
            <a:pPr algn="ctr"/>
            <a:r>
              <a:rPr lang="de-DE" sz="4000" b="1" dirty="0">
                <a:solidFill>
                  <a:schemeClr val="bg1"/>
                </a:solidFill>
                <a:latin typeface="Arial" panose="020B0604020202020204" pitchFamily="34" charset="0"/>
              </a:rPr>
              <a:t>Was ist Familien-mitgliedschaft?</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de-DE"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srcRect/>
          <a:stretch/>
        </p:blipFill>
        <p:spPr>
          <a:xfrm>
            <a:off x="11286103" y="202119"/>
            <a:ext cx="741108" cy="702199"/>
          </a:xfrm>
          <a:prstGeom prst="rect">
            <a:avLst/>
          </a:prstGeom>
        </p:spPr>
      </p:pic>
    </p:spTree>
    <p:extLst>
      <p:ext uri="{BB962C8B-B14F-4D97-AF65-F5344CB8AC3E}">
        <p14:creationId xmlns:p14="http://schemas.microsoft.com/office/powerpoint/2010/main" val="1358897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604" t="9867" r="630" b="6773"/>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kern="0" dirty="0"/>
              <a:t>Erste Schritte</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F8F7C60F-FA98-9D49-B929-50B5CCDD5C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de-DE" sz="1000" dirty="0">
              <a:solidFill>
                <a:schemeClr val="bg1"/>
              </a:solidFill>
            </a:endParaRPr>
          </a:p>
        </p:txBody>
      </p:sp>
      <p:pic>
        <p:nvPicPr>
          <p:cNvPr id="21" name="Picture 20">
            <a:extLst>
              <a:ext uri="{FF2B5EF4-FFF2-40B4-BE49-F238E27FC236}">
                <a16:creationId xmlns:a16="http://schemas.microsoft.com/office/drawing/2014/main" id="{01FD43B3-3340-684D-889C-51B99200D3DF}"/>
              </a:ext>
            </a:extLst>
          </p:cNvPr>
          <p:cNvPicPr>
            <a:picLocks noChangeAspect="1"/>
          </p:cNvPicPr>
          <p:nvPr/>
        </p:nvPicPr>
        <p:blipFill>
          <a:blip r:embed="rId3"/>
          <a:stretch>
            <a:fillRect/>
          </a:stretch>
        </p:blipFill>
        <p:spPr>
          <a:xfrm>
            <a:off x="9906000" y="0"/>
            <a:ext cx="2286000" cy="2286000"/>
          </a:xfrm>
          <a:prstGeom prst="rect">
            <a:avLst/>
          </a:prstGeom>
        </p:spPr>
      </p:pic>
      <p:pic>
        <p:nvPicPr>
          <p:cNvPr id="22" name="Picture 21">
            <a:extLst>
              <a:ext uri="{FF2B5EF4-FFF2-40B4-BE49-F238E27FC236}">
                <a16:creationId xmlns:a16="http://schemas.microsoft.com/office/drawing/2014/main" id="{394FFC11-E11E-0F41-9FCC-C3CEECD67836}"/>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5FBF915-E310-5D48-96E3-416654B23B6D}"/>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097868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452DE08C-F2BF-A54D-B326-B04A101D8C30}"/>
              </a:ext>
            </a:extLst>
          </p:cNvPr>
          <p:cNvSpPr/>
          <p:nvPr/>
        </p:nvSpPr>
        <p:spPr>
          <a:xfrm>
            <a:off x="1" y="3409247"/>
            <a:ext cx="3050320" cy="344875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3045681" y="3409247"/>
            <a:ext cx="3050320" cy="344875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6091361" y="3409247"/>
            <a:ext cx="3050320" cy="3448751"/>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955A863-4945-0940-9E42-DB7F1DB24754}"/>
              </a:ext>
            </a:extLst>
          </p:cNvPr>
          <p:cNvSpPr/>
          <p:nvPr/>
        </p:nvSpPr>
        <p:spPr>
          <a:xfrm>
            <a:off x="9413462" y="3409247"/>
            <a:ext cx="3050320" cy="3448751"/>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40938"/>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de-DE"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1804467"/>
            <a:ext cx="10159874" cy="90051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de-DE" sz="1800" kern="0" dirty="0">
                <a:solidFill>
                  <a:schemeClr val="bg1"/>
                </a:solidFill>
              </a:rPr>
              <a:t>T</a:t>
            </a:r>
            <a:r>
              <a:rPr lang="de-DE" sz="1800" dirty="0">
                <a:solidFill>
                  <a:schemeClr val="bg1"/>
                </a:solidFill>
                <a:effectLst/>
                <a:latin typeface="Calibri" panose="020F0502020204030204" pitchFamily="34" charset="0"/>
              </a:rPr>
              <a:t>rotz seiner zahlreichen Vorteile eignet sich das Familienkonzept nicht für jeden Club. Um das familienfreundliche Clubkonzept erfolgreich umzusetzen, sind Akzeptanz und Begeisterung von Seiten Ihrer gesamten Mitgliedschaft erforderlich. Bevor Sie fortfahren, sollten Sie sich eingehend über das Programm informiert haben und darauf vorbereitet sein, ggf. Änderungen vorzunehmen, um Familien in Ihren Lions Club aufzunehmen. </a:t>
            </a:r>
          </a:p>
          <a:p>
            <a:pPr algn="ctr"/>
            <a:endParaRPr lang="de-DE" sz="18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32960" y="154355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1909048" y="860509"/>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de-DE" sz="3200" kern="0" dirty="0">
                <a:solidFill>
                  <a:schemeClr val="bg1"/>
                </a:solidFill>
              </a:rPr>
              <a:t>Wo wird begonnen?</a:t>
            </a: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26893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dirty="0">
                <a:solidFill>
                  <a:schemeClr val="bg1"/>
                </a:solidFill>
                <a:effectLst/>
                <a:latin typeface="Calibri" panose="020F0502020204030204" pitchFamily="34" charset="0"/>
              </a:rPr>
              <a:t>Die Idee sollte dem Club vorgestellt werden. Hierbei sollte das Familienkonzept erläutert werden und wie es sich auf Ihren Club auswirken würde.</a:t>
            </a:r>
            <a:endParaRPr lang="de-DE" sz="1600" kern="0" dirty="0">
              <a:solidFill>
                <a:schemeClr val="bg1"/>
              </a:solidFill>
            </a:endParaRP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3222463" y="3559763"/>
            <a:ext cx="2873538"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700" dirty="0">
                <a:solidFill>
                  <a:schemeClr val="bg1"/>
                </a:solidFill>
                <a:effectLst/>
                <a:latin typeface="Calibri" panose="020F0502020204030204" pitchFamily="34" charset="0"/>
              </a:rPr>
              <a:t>Falls Ihre Clubmitgliedschaft dafür ist, die Idee weiter zu ergründen, sollte ein Ausschuss gebildet werden, um alle wichtigen Aspekte zu verstehen, die sich auf Ihren Club auswirken werden. Dem Ausschuss sollte eine Frist gegeben werden, bis zu der er seine </a:t>
            </a:r>
            <a:r>
              <a:rPr lang="de-DE" sz="1700" dirty="0">
                <a:solidFill>
                  <a:schemeClr val="bg1"/>
                </a:solidFill>
                <a:latin typeface="Calibri" panose="020F0502020204030204" pitchFamily="34" charset="0"/>
              </a:rPr>
              <a:t>Ergebnisse</a:t>
            </a:r>
            <a:r>
              <a:rPr lang="de-DE" sz="1700" dirty="0">
                <a:solidFill>
                  <a:schemeClr val="bg1"/>
                </a:solidFill>
                <a:effectLst/>
                <a:latin typeface="Calibri" panose="020F0502020204030204" pitchFamily="34" charset="0"/>
              </a:rPr>
              <a:t> vorzulegen hat.</a:t>
            </a:r>
            <a:endParaRPr lang="de-DE" sz="1700" kern="0" dirty="0">
              <a:solidFill>
                <a:schemeClr val="bg1"/>
              </a:solidFill>
            </a:endParaRP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6372424" y="3755892"/>
            <a:ext cx="2764616"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dirty="0">
                <a:solidFill>
                  <a:schemeClr val="bg1"/>
                </a:solidFill>
                <a:effectLst/>
                <a:latin typeface="Calibri" panose="020F0502020204030204" pitchFamily="34" charset="0"/>
              </a:rPr>
              <a:t>Falls die Clubmitgliedschaft dafür ist fortzufahren, können Ziele aufgelistet und ein Handlungsplan zur Durchführung der notwendigen Veränderungen im Club erstellt werden. </a:t>
            </a:r>
            <a:endParaRPr lang="de-DE" sz="1600" kern="0" dirty="0">
              <a:solidFill>
                <a:schemeClr val="bg1"/>
              </a:solidFill>
            </a:endParaRPr>
          </a:p>
        </p:txBody>
      </p:sp>
      <p:sp>
        <p:nvSpPr>
          <p:cNvPr id="23" name="Body Copy">
            <a:extLst>
              <a:ext uri="{FF2B5EF4-FFF2-40B4-BE49-F238E27FC236}">
                <a16:creationId xmlns:a16="http://schemas.microsoft.com/office/drawing/2014/main" id="{4BF04623-02CB-E341-BD88-C0896F8C074B}"/>
              </a:ext>
            </a:extLst>
          </p:cNvPr>
          <p:cNvSpPr txBox="1">
            <a:spLocks/>
          </p:cNvSpPr>
          <p:nvPr/>
        </p:nvSpPr>
        <p:spPr>
          <a:xfrm>
            <a:off x="941346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dirty="0">
                <a:solidFill>
                  <a:schemeClr val="bg1"/>
                </a:solidFill>
                <a:effectLst/>
                <a:latin typeface="Calibri" panose="020F0502020204030204" pitchFamily="34" charset="0"/>
              </a:rPr>
              <a:t>Nach Umsetzung der Veränderungen und sobald Ihr Club sich an seinen neuen Plan gewöhnt hat, können Maßnahmen zur Werbung für den familienfreundlichen Club geplant und durchgeführt werden.</a:t>
            </a:r>
            <a:endParaRPr lang="de-DE" sz="1600" kern="0" dirty="0">
              <a:solidFill>
                <a:schemeClr val="bg1"/>
              </a:solidFill>
            </a:endParaRPr>
          </a:p>
        </p:txBody>
      </p:sp>
      <p:pic>
        <p:nvPicPr>
          <p:cNvPr id="24" name="Emblem - White" descr="lionlogo_white.eps">
            <a:extLst>
              <a:ext uri="{FF2B5EF4-FFF2-40B4-BE49-F238E27FC236}">
                <a16:creationId xmlns:a16="http://schemas.microsoft.com/office/drawing/2014/main" id="{9AE6649F-1131-9D41-90B4-68ED8B507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534" y="238060"/>
            <a:ext cx="829848" cy="809517"/>
          </a:xfrm>
          <a:prstGeom prst="rect">
            <a:avLst/>
          </a:prstGeom>
        </p:spPr>
      </p:pic>
    </p:spTree>
    <p:extLst>
      <p:ext uri="{BB962C8B-B14F-4D97-AF65-F5344CB8AC3E}">
        <p14:creationId xmlns:p14="http://schemas.microsoft.com/office/powerpoint/2010/main" val="3126057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kern="0" dirty="0">
                <a:solidFill>
                  <a:srgbClr val="EBB700"/>
                </a:solidFill>
              </a:rPr>
              <a:t>Erste Schritte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de-DE" sz="1800" b="1" dirty="0">
                <a:solidFill>
                  <a:schemeClr val="bg1"/>
                </a:solidFill>
                <a:effectLst/>
                <a:latin typeface="Calibri" panose="020F0502020204030204" pitchFamily="34" charset="0"/>
              </a:rPr>
              <a:t>Clubtreffen</a:t>
            </a:r>
            <a:r>
              <a:rPr lang="de-DE" sz="1800" dirty="0">
                <a:solidFill>
                  <a:schemeClr val="bg1"/>
                </a:solidFill>
                <a:effectLst/>
                <a:latin typeface="Calibri" panose="020F0502020204030204" pitchFamily="34" charset="0"/>
              </a:rPr>
              <a:t>: Clubtreffen müssten geändert werden, um Familien eine gastfreundliche Umgebung zu bieten und gleichzeitig produktiv zu sein.</a:t>
            </a:r>
          </a:p>
          <a:p>
            <a:pPr marL="804849" lvl="1" indent="-285750">
              <a:lnSpc>
                <a:spcPct val="107000"/>
              </a:lnSpc>
              <a:spcBef>
                <a:spcPts val="0"/>
              </a:spcBef>
              <a:spcAft>
                <a:spcPts val="800"/>
              </a:spcAft>
              <a:buFont typeface="Arial" panose="020B0604020202020204" pitchFamily="34" charset="0"/>
              <a:buChar char="•"/>
            </a:pPr>
            <a:r>
              <a:rPr lang="de-DE" sz="1800" dirty="0">
                <a:solidFill>
                  <a:schemeClr val="bg1">
                    <a:lumMod val="95000"/>
                  </a:schemeClr>
                </a:solidFill>
                <a:effectLst/>
                <a:latin typeface="Calibri" panose="020F0502020204030204" pitchFamily="34" charset="0"/>
              </a:rPr>
              <a:t>Clubtreffen müssen zu einem Zeitpunkt stattfinden, der für die teilnehmenden Familien praktisch ist. Der Club kann auch eine virtuelle Plattform übernehmen, damit sich Mitglieder von zu Hause aus in das Treffen einloggen können. </a:t>
            </a:r>
          </a:p>
          <a:p>
            <a:pPr marL="804849" lvl="1" indent="-285750">
              <a:lnSpc>
                <a:spcPct val="107000"/>
              </a:lnSpc>
              <a:spcBef>
                <a:spcPts val="0"/>
              </a:spcBef>
              <a:spcAft>
                <a:spcPts val="800"/>
              </a:spcAft>
              <a:buFont typeface="Arial" panose="020B0604020202020204" pitchFamily="34" charset="0"/>
              <a:buChar char="•"/>
            </a:pPr>
            <a:r>
              <a:rPr lang="de-DE" sz="1800" dirty="0">
                <a:solidFill>
                  <a:schemeClr val="bg1">
                    <a:lumMod val="95000"/>
                  </a:schemeClr>
                </a:solidFill>
                <a:effectLst/>
                <a:latin typeface="Calibri" panose="020F0502020204030204" pitchFamily="34" charset="0"/>
              </a:rPr>
              <a:t>Der Treffort muss für Kinder angemessen sein. Es sollten Aktivitäten für Kinder erwogen werden, die von Leos in Ihrem Club geleitet werden.</a:t>
            </a:r>
          </a:p>
          <a:p>
            <a:pPr marL="804849" lvl="1" indent="-285750">
              <a:lnSpc>
                <a:spcPct val="107000"/>
              </a:lnSpc>
              <a:spcBef>
                <a:spcPts val="0"/>
              </a:spcBef>
              <a:spcAft>
                <a:spcPts val="800"/>
              </a:spcAft>
              <a:buFont typeface="Arial" panose="020B0604020202020204" pitchFamily="34" charset="0"/>
              <a:buChar char="•"/>
            </a:pPr>
            <a:r>
              <a:rPr lang="de-DE" sz="1800" dirty="0">
                <a:solidFill>
                  <a:schemeClr val="bg1">
                    <a:lumMod val="95000"/>
                  </a:schemeClr>
                </a:solidFill>
                <a:effectLst/>
                <a:latin typeface="Calibri" panose="020F0502020204030204" pitchFamily="34" charset="0"/>
              </a:rPr>
              <a:t>Herkömmliche formelle Abendessen wären für Treffen mit jüngeren Kindern nicht unbedingt förderlich. Es könnte etwas Legereres wie ein Buffet oder eine Mitbringparty in Erwägung gezogen werden. </a:t>
            </a:r>
          </a:p>
          <a:p>
            <a:pPr marL="804849" lvl="1" indent="-285750">
              <a:lnSpc>
                <a:spcPct val="107000"/>
              </a:lnSpc>
              <a:spcBef>
                <a:spcPts val="0"/>
              </a:spcBef>
              <a:spcAft>
                <a:spcPts val="800"/>
              </a:spcAft>
              <a:buFont typeface="Arial" panose="020B0604020202020204" pitchFamily="34" charset="0"/>
              <a:buChar char="•"/>
            </a:pPr>
            <a:r>
              <a:rPr lang="de-DE" sz="1800" dirty="0">
                <a:solidFill>
                  <a:schemeClr val="bg1">
                    <a:lumMod val="95000"/>
                  </a:schemeClr>
                </a:solidFill>
                <a:effectLst/>
                <a:latin typeface="Calibri" panose="020F0502020204030204" pitchFamily="34" charset="0"/>
              </a:rPr>
              <a:t>Treffen sollten kürzer gehalten werden, um den vollen Terminkalendern </a:t>
            </a:r>
            <a:br>
              <a:rPr lang="de-DE" sz="1800" dirty="0">
                <a:solidFill>
                  <a:schemeClr val="bg1">
                    <a:lumMod val="95000"/>
                  </a:schemeClr>
                </a:solidFill>
                <a:effectLst/>
                <a:latin typeface="Calibri" panose="020F0502020204030204" pitchFamily="34" charset="0"/>
              </a:rPr>
            </a:br>
            <a:r>
              <a:rPr lang="de-DE" sz="1800" dirty="0">
                <a:solidFill>
                  <a:schemeClr val="bg1">
                    <a:lumMod val="95000"/>
                  </a:schemeClr>
                </a:solidFill>
                <a:effectLst/>
                <a:latin typeface="Calibri" panose="020F0502020204030204" pitchFamily="34" charset="0"/>
              </a:rPr>
              <a:t>von Familien  entgegenzukommen.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de-D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de-DE"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kern="0" dirty="0">
                <a:solidFill>
                  <a:schemeClr val="bg1"/>
                </a:solidFill>
              </a:rPr>
              <a:t>Ideen für Clubtreffen</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243299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kern="0" dirty="0">
                <a:solidFill>
                  <a:srgbClr val="EBB700"/>
                </a:solidFill>
              </a:rPr>
              <a:t>Erste Schritte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0" indent="-285750">
              <a:lnSpc>
                <a:spcPct val="107000"/>
              </a:lnSpc>
              <a:spcBef>
                <a:spcPts val="0"/>
              </a:spcBef>
              <a:spcAft>
                <a:spcPts val="800"/>
              </a:spcAft>
              <a:buFont typeface="Arial" panose="020B0604020202020204" pitchFamily="34" charset="0"/>
              <a:buChar char="•"/>
            </a:pPr>
            <a:r>
              <a:rPr lang="de-DE" sz="1800" b="1" dirty="0">
                <a:solidFill>
                  <a:schemeClr val="bg1"/>
                </a:solidFill>
                <a:effectLst/>
                <a:latin typeface="Calibri" panose="020F0502020204030204" pitchFamily="34" charset="0"/>
              </a:rPr>
              <a:t>Hilfsprojekte</a:t>
            </a:r>
            <a:r>
              <a:rPr lang="de-DE" sz="1800" dirty="0">
                <a:solidFill>
                  <a:schemeClr val="bg1"/>
                </a:solidFill>
                <a:effectLst/>
                <a:latin typeface="Calibri" panose="020F0502020204030204" pitchFamily="34" charset="0"/>
              </a:rPr>
              <a:t>: Club-Hilfsprojekte sollten familienfreundlich sein. Die folgenden Elemente sind für familienfokussierte Hilfsprojekte in der Regel NICHT förderlich: </a:t>
            </a:r>
          </a:p>
          <a:p>
            <a:pPr marL="804849" lvl="1" indent="-285750">
              <a:lnSpc>
                <a:spcPct val="107000"/>
              </a:lnSpc>
              <a:spcBef>
                <a:spcPts val="0"/>
              </a:spcBef>
              <a:spcAft>
                <a:spcPts val="800"/>
              </a:spcAft>
              <a:buFont typeface="Arial" panose="020B0604020202020204" pitchFamily="34" charset="0"/>
              <a:buChar char="•"/>
            </a:pPr>
            <a:r>
              <a:rPr lang="de-DE" sz="1800" dirty="0">
                <a:solidFill>
                  <a:schemeClr val="bg1"/>
                </a:solidFill>
                <a:effectLst/>
                <a:latin typeface="Calibri" panose="020F0502020204030204" pitchFamily="34" charset="0"/>
              </a:rPr>
              <a:t>Projekte, die stets die Beteiligung der gesamten Familie erfordern. </a:t>
            </a:r>
          </a:p>
          <a:p>
            <a:pPr marL="804849" lvl="1" indent="-285750">
              <a:lnSpc>
                <a:spcPct val="107000"/>
              </a:lnSpc>
              <a:spcBef>
                <a:spcPts val="0"/>
              </a:spcBef>
              <a:spcAft>
                <a:spcPts val="800"/>
              </a:spcAft>
              <a:buFont typeface="Arial" panose="020B0604020202020204" pitchFamily="34" charset="0"/>
              <a:buChar char="•"/>
            </a:pPr>
            <a:r>
              <a:rPr lang="de-DE" sz="1800" dirty="0">
                <a:solidFill>
                  <a:schemeClr val="bg1"/>
                </a:solidFill>
                <a:latin typeface="Calibri" panose="020F0502020204030204" pitchFamily="34" charset="0"/>
              </a:rPr>
              <a:t>Das Mischen von Familien mit kleinen Kindern und lokalen Einrichtungen für Kleinkinder (die Beaufsichtigung wird zu einem Problem). </a:t>
            </a:r>
          </a:p>
          <a:p>
            <a:pPr marL="804849" lvl="1" indent="-285750">
              <a:lnSpc>
                <a:spcPct val="107000"/>
              </a:lnSpc>
              <a:spcBef>
                <a:spcPts val="0"/>
              </a:spcBef>
              <a:spcAft>
                <a:spcPts val="800"/>
              </a:spcAft>
              <a:buFont typeface="Arial" panose="020B0604020202020204" pitchFamily="34" charset="0"/>
              <a:buChar char="•"/>
            </a:pPr>
            <a:r>
              <a:rPr lang="de-DE" sz="1800" dirty="0">
                <a:solidFill>
                  <a:schemeClr val="bg1"/>
                </a:solidFill>
                <a:effectLst/>
                <a:latin typeface="Calibri" panose="020F0502020204030204" pitchFamily="34" charset="0"/>
              </a:rPr>
              <a:t>Feststehende, wiederkehrende Aufgaben. </a:t>
            </a:r>
          </a:p>
          <a:p>
            <a:pPr marL="804849" lvl="1" indent="-285750">
              <a:lnSpc>
                <a:spcPct val="107000"/>
              </a:lnSpc>
              <a:spcBef>
                <a:spcPts val="0"/>
              </a:spcBef>
              <a:spcAft>
                <a:spcPts val="800"/>
              </a:spcAft>
              <a:buFont typeface="Arial" panose="020B0604020202020204" pitchFamily="34" charset="0"/>
              <a:buChar char="•"/>
            </a:pPr>
            <a:r>
              <a:rPr lang="de-DE" sz="1800" dirty="0">
                <a:solidFill>
                  <a:schemeClr val="bg1"/>
                </a:solidFill>
                <a:effectLst/>
                <a:latin typeface="Calibri" panose="020F0502020204030204" pitchFamily="34" charset="0"/>
              </a:rPr>
              <a:t>Aus einer Einzelfunktion bestehende Aufgaben, die nicht aufgeteilt werden können. </a:t>
            </a:r>
          </a:p>
          <a:p>
            <a:pPr marL="804849" lvl="1" indent="-285750">
              <a:lnSpc>
                <a:spcPct val="107000"/>
              </a:lnSpc>
              <a:spcBef>
                <a:spcPts val="0"/>
              </a:spcBef>
              <a:spcAft>
                <a:spcPts val="800"/>
              </a:spcAft>
              <a:buFont typeface="Arial" panose="020B0604020202020204" pitchFamily="34" charset="0"/>
              <a:buChar char="•"/>
            </a:pPr>
            <a:r>
              <a:rPr lang="de-DE" sz="1800" dirty="0">
                <a:solidFill>
                  <a:schemeClr val="bg1"/>
                </a:solidFill>
                <a:effectLst/>
                <a:latin typeface="Calibri" panose="020F0502020204030204" pitchFamily="34" charset="0"/>
              </a:rPr>
              <a:t>Projekte, die jeweils mehrere Stunden am Stück laufen, sind eventuell nicht für Familien mit jungen Kindern angemessen. </a:t>
            </a:r>
          </a:p>
          <a:p>
            <a:pPr marL="804849" lvl="1" indent="-285750">
              <a:lnSpc>
                <a:spcPct val="107000"/>
              </a:lnSpc>
              <a:spcBef>
                <a:spcPts val="0"/>
              </a:spcBef>
              <a:spcAft>
                <a:spcPts val="800"/>
              </a:spcAft>
              <a:buFont typeface="Arial" panose="020B0604020202020204" pitchFamily="34" charset="0"/>
              <a:buChar char="•"/>
            </a:pPr>
            <a:r>
              <a:rPr lang="de-DE" sz="1800" dirty="0">
                <a:solidFill>
                  <a:schemeClr val="bg1"/>
                </a:solidFill>
                <a:effectLst/>
                <a:latin typeface="Calibri" panose="020F0502020204030204" pitchFamily="34" charset="0"/>
              </a:rPr>
              <a:t>Projekte, die viel körperliche Bewegung beinhalten, eignen sich u. U. nicht für ältere Lions</a:t>
            </a:r>
            <a:r>
              <a:rPr lang="de-DE" sz="1800" dirty="0">
                <a:solidFill>
                  <a:schemeClr val="bg1"/>
                </a:solidFill>
                <a:latin typeface="Calibri" panose="020F0502020204030204" pitchFamily="34" charset="0"/>
              </a:rPr>
              <a:t> oder Familienmitglieder</a:t>
            </a:r>
            <a:r>
              <a:rPr lang="de-DE" sz="1800" dirty="0">
                <a:solidFill>
                  <a:schemeClr val="bg1"/>
                </a:solidFill>
                <a:effectLst/>
                <a:latin typeface="Calibri" panose="020F0502020204030204" pitchFamily="34" charset="0"/>
              </a:rPr>
              <a:t>. </a:t>
            </a:r>
          </a:p>
          <a:p>
            <a:pPr lvl="1"/>
            <a:endParaRPr lang="de-D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de-DE"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kern="0" dirty="0">
                <a:solidFill>
                  <a:schemeClr val="bg1"/>
                </a:solidFill>
              </a:rPr>
              <a:t>Hilfsprojekte für Familien</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980294375"/>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4748</TotalTime>
  <Words>1163</Words>
  <Application>Microsoft Office PowerPoint</Application>
  <PresentationFormat>Widescreen</PresentationFormat>
  <Paragraphs>126</Paragraphs>
  <Slides>18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Helvetica Neue</vt:lpstr>
      <vt:lpstr>Lucida Grande</vt:lpstr>
      <vt:lpstr>Segoe UI</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Marsoun, Richard</cp:lastModifiedBy>
  <cp:revision>327</cp:revision>
  <cp:lastPrinted>2021-07-16T14:12:44Z</cp:lastPrinted>
  <dcterms:created xsi:type="dcterms:W3CDTF">2018-11-12T16:45:52Z</dcterms:created>
  <dcterms:modified xsi:type="dcterms:W3CDTF">2021-07-26T15:00:45Z</dcterms:modified>
</cp:coreProperties>
</file>