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990" r:id="rId3"/>
    <p:sldId id="981" r:id="rId4"/>
    <p:sldId id="983" r:id="rId5"/>
    <p:sldId id="1000" r:id="rId6"/>
    <p:sldId id="1001" r:id="rId7"/>
    <p:sldId id="986" r:id="rId8"/>
    <p:sldId id="985" r:id="rId9"/>
    <p:sldId id="987" r:id="rId10"/>
    <p:sldId id="988" r:id="rId11"/>
    <p:sldId id="989" r:id="rId12"/>
    <p:sldId id="991" r:id="rId13"/>
    <p:sldId id="992" r:id="rId14"/>
    <p:sldId id="993" r:id="rId15"/>
    <p:sldId id="1002" r:id="rId16"/>
    <p:sldId id="1004" r:id="rId17"/>
    <p:sldId id="1008" r:id="rId18"/>
    <p:sldId id="1010" r:id="rId19"/>
    <p:sldId id="1003" r:id="rId20"/>
    <p:sldId id="1016" r:id="rId21"/>
    <p:sldId id="1017" r:id="rId22"/>
    <p:sldId id="1012" r:id="rId23"/>
    <p:sldId id="925" r:id="rId24"/>
    <p:sldId id="1013" r:id="rId25"/>
    <p:sldId id="1014" r:id="rId26"/>
    <p:sldId id="933" r:id="rId27"/>
    <p:sldId id="101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0EBA36-3E55-907F-4012-77EF8A8D578E}" name="Melissa Nadeau" initials="MN" userId="UcD22zQ64zjVyGCvDQ7XzzWutatjfFMJM0q1QrU362Y=" providerId="None"/>
  <p188:author id="{095C43FD-2D81-9CFA-9C4A-A35CD6167620}" name="Khamisi Grace" initials="KG" userId="zf4GxHDVBqBlx4LynScNWqDXMqa5rPKp++84GQX4s+g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’Riordan, Owen" initials="OO" lastIdx="1" clrIdx="0">
    <p:extLst>
      <p:ext uri="{19B8F6BF-5375-455C-9EA6-DF929625EA0E}">
        <p15:presenceInfo xmlns:p15="http://schemas.microsoft.com/office/powerpoint/2012/main" userId="S::ooriordan@lionsclubs.org::39bb708c-0229-404d-ae1f-1336cbda0a05" providerId="AD"/>
      </p:ext>
    </p:extLst>
  </p:cmAuthor>
  <p:cmAuthor id="2" name="Melissa Nadeau" initials="MN" lastIdx="1" clrIdx="1">
    <p:extLst>
      <p:ext uri="{19B8F6BF-5375-455C-9EA6-DF929625EA0E}">
        <p15:presenceInfo xmlns:p15="http://schemas.microsoft.com/office/powerpoint/2012/main" userId="UcD22zQ64zjVyGCvDQ7XzzWutatjfFMJM0q1QrU362Y=" providerId="None"/>
      </p:ext>
    </p:extLst>
  </p:cmAuthor>
  <p:cmAuthor id="3" name="Roxanne Stec" initials="RS" lastIdx="12" clrIdx="2">
    <p:extLst>
      <p:ext uri="{19B8F6BF-5375-455C-9EA6-DF929625EA0E}">
        <p15:presenceInfo xmlns:p15="http://schemas.microsoft.com/office/powerpoint/2012/main" userId="E5K/hdYNt6mmmho+YogTEVN1VRcf7JCTzuK6rSUTcdI=" providerId="None"/>
      </p:ext>
    </p:extLst>
  </p:cmAuthor>
  <p:cmAuthor id="4" name="Stec, Roxanne" initials="SR" lastIdx="2" clrIdx="3">
    <p:extLst>
      <p:ext uri="{19B8F6BF-5375-455C-9EA6-DF929625EA0E}">
        <p15:presenceInfo xmlns:p15="http://schemas.microsoft.com/office/powerpoint/2012/main" userId="S::rstec@lionsclubs.org::218d93ad-3dff-44ff-b69a-fb34139b85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CCA"/>
    <a:srgbClr val="55565A"/>
    <a:srgbClr val="00338D"/>
    <a:srgbClr val="E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81" autoAdjust="0"/>
    <p:restoredTop sz="68435" autoAdjust="0"/>
  </p:normalViewPr>
  <p:slideViewPr>
    <p:cSldViewPr snapToGrid="0">
      <p:cViewPr varScale="1">
        <p:scale>
          <a:sx n="61" d="100"/>
          <a:sy n="6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88FD4-DAE2-4C4C-A99E-36063DC8DA9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C7B55-43E3-4FAC-A905-28B75FD6C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8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webdamdb.com/md_E4RipN1OOvX0.jpg.pdf?v=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/resources-for-members/resource-center/leo-lion-progra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/resources-for-members/resource-center/leo-lion-progra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/resources-for-members/resource-center/leo-lion-program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/resources-for-members/resource-center/leo-lion-progra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/resources-for-members/resource-center/leo-lion-program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embership@lionsclubs.or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webdamdb.com/md_E4RipN1OOvX0.jpg.pdf?v=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webdamdb.com/md_bBCgtSQ0q236.jpg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0C2E5-F2FB-4795-80EA-3DA7D86568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31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cs typeface="+mn-cs"/>
              </a:rPr>
              <a:t>Lions Clubs International lähettää joka kuukausi ilmaisen leo-lionjäsenen rintaneulan uusille leo-lionjäsenille, jotka on lisätty MyLCI:hin edellisen kuukauden aikana.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cs typeface="+mn-cs"/>
              </a:rPr>
              <a:t>Leo-lionit voivat ostaa lisää rintaneuloja Lions Clubs Shop ‑kaupasta.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n-lt"/>
                <a:cs typeface="+mn-cs"/>
              </a:rPr>
              <a:t>Vain leo-lionit saavat käyttää näitä rintaneuloja. Niitä ei ole tarkoitettu rintaneulojen vaihtoon eikä niitä saa lahjoittaa ihmisille, jotka eivät ole leo-lionjäseniä.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8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400" b="1"/>
              <a:t>Leo-lionin kulttuurivaihdon edustajan stipendi:</a:t>
            </a:r>
            <a:r>
              <a:rPr lang="fi-FI" b="1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b="0"/>
              <a:t>tarjoaa yhdelle leo-lionille kustakin vaalipiiristä mahdollisuuden osallistua muuhun foorumiin kuin omaansa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b="0"/>
              <a:t>tukee leo-lionin osallistumista vähintään yhteen foorumin sponsoroimaan palveluprojektiin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/>
              <a:t>taloudellista tukea ehdot täyttäviä matkustus-, ateria- ja majoituskuluja varten sekä hyväksytyt korvaukset</a:t>
            </a:r>
            <a:r>
              <a:rPr lang="fi-FI" b="0"/>
              <a:t>.</a:t>
            </a:r>
          </a:p>
          <a:p>
            <a:endParaRPr lang="en-US" baseline="0" dirty="0"/>
          </a:p>
          <a:p>
            <a:r>
              <a:rPr lang="fi-FI"/>
              <a:t>LCI:n </a:t>
            </a:r>
            <a:r>
              <a:rPr lang="fi-FI" b="1"/>
              <a:t>kokeneempien lionjohtajien koulutusinstituutti (ALLI)</a:t>
            </a:r>
            <a:r>
              <a:rPr lang="fi-FI" b="1" baseline="0"/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b="0" baseline="0"/>
              <a:t>yksi leo-lion-stipendi vaalipiiriä kohti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/>
              <a:t>taloudellista tukea asioihin, joita ALLI-ohjelma ei korvaa, sekä hyväksytyt korvaukset.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fi-FI">
                <a:solidFill>
                  <a:srgbClr val="FF0000"/>
                </a:solidFill>
              </a:rPr>
              <a:t>Molempien stipendien tiedot </a:t>
            </a:r>
            <a:r>
              <a:rPr lang="fi-FI" b="0" u="none"/>
              <a:t>ovat saatavilla leo-lion-ohjelman verkkosivulla</a:t>
            </a:r>
            <a:r>
              <a:rPr lang="fi-FI" b="0"/>
              <a:t>.</a:t>
            </a:r>
            <a:r>
              <a:rPr lang="fi-FI"/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3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i-FI"/>
              <a:t>Leo-lionien yksityinen LinkedIn-ryhmä on ammatillinen verkostointiryhmä leo-lioneille, jotta he voivat: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/>
              <a:t>esittää kysymyksiä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/>
              <a:t>julkaista resursseja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/>
              <a:t>jakaa taitoja ja tietoja koulusta, työstä ja palvelusta. </a:t>
            </a:r>
          </a:p>
          <a:p>
            <a:pPr fontAlgn="base"/>
            <a:endParaRPr lang="en-US" dirty="0"/>
          </a:p>
          <a:p>
            <a:pPr fontAlgn="base"/>
            <a:r>
              <a:rPr lang="fi-FI"/>
              <a:t>Haluatko osallistua? Ota yhteyttä jäsenjaoston nuorten lionien asiantuntijaan tai Maailmanlaajuisen toimintaryhmän asiantuntijoihin, niin saat tietoa alueellasi järjestettävistä johtajuutta ja ammatillista kehittymistä koskevista tapahtumista, jotka voidaan julkaista tässä leo-lionien LinkedIn-ryhmässä.</a:t>
            </a:r>
          </a:p>
          <a:p>
            <a:pPr defTabSz="949478"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54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Samanaikainen jäsenyys on houkutteleva mahdollisuus leo-lioneille. Nämä ovat kriteerit: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Jos leo-</a:t>
            </a:r>
            <a:r>
              <a:rPr lang="fi-FI" dirty="0" err="1"/>
              <a:t>lionilla</a:t>
            </a:r>
            <a:r>
              <a:rPr lang="fi-FI" dirty="0"/>
              <a:t> on vahva suhde leoklubiinsa, hän voi jatkaa palvelemista leoklubissaan samalla kun hän palvelee lionsklubissaan.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Hänen on oltava vähintään 18-vuotias Alpha-leona ja enintään 30-vuotias Omega-leona.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Samanaikainen jäsenyys päättyy jäsenen täyttäessä 30 vuotta.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Voit lukea lisää samanaikaisesta jäsenyydestä, kun napsautat dian </a:t>
            </a:r>
            <a:r>
              <a:rPr lang="fi-FI" sz="1200" b="1" dirty="0">
                <a:hlinkClick r:id="rId3"/>
              </a:rPr>
              <a:t>Lisätietoja</a:t>
            </a:r>
            <a:r>
              <a:rPr lang="fi-FI" b="1" dirty="0"/>
              <a:t>-linkkiä.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9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27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fi-FI" b="1">
                <a:cs typeface="Arial" panose="020B0604020202020204" pitchFamily="34" charset="0"/>
              </a:rPr>
              <a:t>Leo-lionsklubit </a:t>
            </a:r>
            <a:r>
              <a:rPr lang="fi-FI" b="0">
                <a:cs typeface="Arial" panose="020B0604020202020204" pitchFamily="34" charset="0"/>
              </a:rPr>
              <a:t>tarjoavat leoille ja lioneille mahdollisuuden </a:t>
            </a:r>
            <a:r>
              <a:rPr lang="fi-FI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perustaa </a:t>
            </a:r>
            <a:r>
              <a:rPr lang="fi-FI" b="0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nuorten lionien palveluyhteisöjä ja erikoistua heille itselleen tärkeisiin palvelualoitteisiin.</a:t>
            </a:r>
          </a:p>
          <a:p>
            <a:pPr defTabSz="949478">
              <a:defRPr/>
            </a:pPr>
            <a:endParaRPr lang="en-US" b="0" dirty="0">
              <a:latin typeface="Calibri Light" panose="020F0302020204030204" pitchFamily="34" charset="0"/>
              <a:ea typeface="ヒラギノ角ゴ Pro W3" charset="0"/>
              <a:cs typeface="ヒラギノ角ゴ Pro W3" charset="0"/>
            </a:endParaRPr>
          </a:p>
          <a:p>
            <a:pPr defTabSz="949478">
              <a:defRPr/>
            </a:pPr>
            <a:r>
              <a:rPr lang="fi-FI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Kaikenikäiset lionit voivat liittyä leo-lionsklubiin</a:t>
            </a:r>
          </a:p>
          <a:p>
            <a:pPr marL="628650" lvl="1" indent="-171450" defTabSz="949478">
              <a:buFont typeface="Arial" panose="020B0604020202020204" pitchFamily="34" charset="0"/>
              <a:buChar char="•"/>
              <a:defRPr/>
            </a:pPr>
            <a:r>
              <a:rPr lang="fi-FI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Alle 31-vuotiaat ei-leo-lionit </a:t>
            </a:r>
            <a:r>
              <a:rPr lang="fi-FI" u="none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ovat myös oikeutettuja saamaan </a:t>
            </a:r>
            <a:r>
              <a:rPr lang="fi-FI" u="sng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saman alennuksen ja vapautuksen kansainvälisistä jäsenmaksuista</a:t>
            </a:r>
            <a:r>
              <a:rPr lang="fi-FI" u="none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 kuin heidän leo-lion-ystävänsä </a:t>
            </a:r>
            <a:r>
              <a:rPr lang="fi-FI" i="0" u="sng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Nuori aikuinen</a:t>
            </a:r>
            <a:r>
              <a:rPr lang="fi-FI" u="none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 ‑jäsentyypissä.</a:t>
            </a:r>
          </a:p>
          <a:p>
            <a:pPr marL="628650" lvl="1" indent="-171450" defTabSz="949478">
              <a:buFont typeface="Arial" panose="020B0604020202020204" pitchFamily="34" charset="0"/>
              <a:buChar char="•"/>
              <a:defRPr/>
            </a:pPr>
            <a:r>
              <a:rPr lang="fi-FI" u="sng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Yli 30-vuotiaat</a:t>
            </a:r>
            <a:r>
              <a:rPr lang="fi-FI" u="none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 </a:t>
            </a:r>
            <a:r>
              <a:rPr lang="fi-FI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jäsenet voivat liittyä leo-lionsklubiin, mutta he </a:t>
            </a:r>
            <a:r>
              <a:rPr lang="fi-FI" u="sng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eivät ole oikeutettuja</a:t>
            </a:r>
            <a:r>
              <a:rPr lang="fi-FI">
                <a:latin typeface="Calibri Light" panose="020F0302020204030204" pitchFamily="34" charset="0"/>
                <a:ea typeface="ヒラギノ角ゴ Pro W3" charset="0"/>
                <a:cs typeface="ヒラギノ角ゴ Pro W3" charset="0"/>
              </a:rPr>
              <a:t> leo-lionien alennuksiin.</a:t>
            </a:r>
          </a:p>
          <a:p>
            <a:endParaRPr lang="en-US" dirty="0">
              <a:latin typeface="Calibri Light" panose="020F0302020204030204" pitchFamily="34" charset="0"/>
              <a:ea typeface="ヒラギノ角ゴ Pro W3" charset="0"/>
              <a:cs typeface="ヒラギノ角ゴ Pro W3" charset="0"/>
            </a:endParaRPr>
          </a:p>
          <a:p>
            <a:r>
              <a:rPr lang="fi-FI" sz="1200" b="1">
                <a:hlinkClick r:id="rId3"/>
              </a:rPr>
              <a:t>Lisätietoja</a:t>
            </a:r>
            <a:r>
              <a:rPr lang="fi-FI" sz="1200" b="1"/>
              <a:t> on LCI:n verkkosivustossa. </a:t>
            </a:r>
          </a:p>
          <a:p>
            <a:endParaRPr lang="en-US" dirty="0">
              <a:latin typeface="Calibri Light" panose="020F0302020204030204" pitchFamily="34" charset="0"/>
              <a:ea typeface="ヒラギノ角ゴ Pro W3" charset="0"/>
              <a:cs typeface="ヒラギノ角ゴ Pro W3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9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Yliopisto-/kampuslionsklubit tarjoavat mahdollisuuden siirtyä leosta lioniksi.</a:t>
            </a:r>
          </a:p>
          <a:p>
            <a:endParaRPr lang="en-US" dirty="0"/>
          </a:p>
          <a:p>
            <a:r>
              <a:rPr lang="fi-FI"/>
              <a:t>Leot voivat liittyä leo-lion-jäsenyysohjelmassa muiden nuorten lionien kanssa, jotka liittyvät opiskelijajäseninä. 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fi-FI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Opiskelijajäsenet 30-vuotiaaksi saakka</a:t>
            </a:r>
          </a:p>
          <a:p>
            <a:pPr marL="1257300" lvl="2" indent="-342900">
              <a:buFont typeface="Wingdings" panose="05000000000000000000" pitchFamily="2" charset="2"/>
              <a:buChar char="ü"/>
              <a:defRPr/>
            </a:pPr>
            <a:r>
              <a:rPr lang="fi-FI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puolet kansainvälisistä jäsenmaksuista</a:t>
            </a:r>
          </a:p>
          <a:p>
            <a:pPr marL="1257300" lvl="2" indent="-342900">
              <a:buFont typeface="Wingdings" panose="05000000000000000000" pitchFamily="2" charset="2"/>
              <a:buChar char="ü"/>
              <a:defRPr/>
            </a:pPr>
            <a:r>
              <a:rPr lang="fi-FI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vapautus perustamis-/liittymismaksusta.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fi-FI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 30-vuotiaat opiskelijajäsenet </a:t>
            </a:r>
            <a:r>
              <a:rPr lang="fi-FI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(kampuslionsklubissa)</a:t>
            </a:r>
          </a:p>
          <a:p>
            <a:pPr marL="1257300" lvl="2" indent="-342900">
              <a:buFont typeface="Wingdings" panose="05000000000000000000" pitchFamily="2" charset="2"/>
              <a:buChar char="ü"/>
              <a:defRPr/>
            </a:pPr>
            <a:r>
              <a:rPr lang="fi-FI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alennettu perustamis-/liittymismaksu on 10,00 USD.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>
                <a:hlinkClick r:id="rId3"/>
              </a:rPr>
              <a:t>Lisätietoja</a:t>
            </a:r>
            <a:r>
              <a:rPr lang="fi-FI" sz="1200" b="1"/>
              <a:t> on kampuslionsklubien verkkosivulla.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75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Liitännäisklubit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Sponsoroivan lionsklubin liitännäisklubin perustamiseen tarvitaan vain viisi jäsentä.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Pääklubin tuen avulla jäsenet voivat kokoontua ja valita sydäntään lähellä olevia palveluprojekteja.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fi-FI" b="1" dirty="0"/>
              <a:t>Teemaklubit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Tuovat yhteen jäsenet, joita yhdistää samanlainen palvelukohde, kulttuuri, elämänvaihe, kumppanuus, urheilulaji tai harrastus tai mitkä tahansa ainutlaatuiset ominaisuudet, joita klubi tai sen jäsenet haluavat korostaa.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Kaikki klubit ja liitännäisklubit voivat olla teemaklubeja. </a:t>
            </a:r>
            <a:r>
              <a:rPr lang="fi-FI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Esimerkiksi: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800" dirty="0" err="1">
                <a:solidFill>
                  <a:srgbClr val="51555A"/>
                </a:solidFill>
                <a:latin typeface="Segoe UI" panose="020B0502040204020203" pitchFamily="34" charset="0"/>
              </a:rPr>
              <a:t>Kampuslionsklubien</a:t>
            </a:r>
            <a:r>
              <a:rPr lang="fi-FI" sz="1800" dirty="0">
                <a:solidFill>
                  <a:srgbClr val="51555A"/>
                </a:solidFill>
                <a:latin typeface="Segoe UI" panose="020B0502040204020203" pitchFamily="34" charset="0"/>
              </a:rPr>
              <a:t> jäsenet, jotka opiskelevat terveydenhuoltoalaa tai muita ihmisille tarjottavia palveluita saattavat haluta erikoistua tarjoamaan paikkakunnillaan vastaavia palveluita, kuten antaa tukea syöpäsairaille lapsille tai tehdä yhteistyötä huumeiden käyttöä ehkäisevissä ohjelmissa.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1555A"/>
                </a:solidFill>
                <a:latin typeface="Segoe UI" panose="020B0502040204020203" pitchFamily="34" charset="0"/>
              </a:rPr>
              <a:t>Leo-lionsklubien jäsenet ja leo-lions-liitännäisklubit voivat valita erityisen kategorian, joka kuvaa parhaiten klubin jäseniä tai sen tarjoamaa palvelua.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51555A"/>
              </a:solidFill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hlinkClick r:id="rId3"/>
              </a:rPr>
              <a:t>Lisätietoja</a:t>
            </a:r>
            <a:r>
              <a:rPr lang="fi-FI" sz="1200" b="1" dirty="0"/>
              <a:t> on lionien liitännäisklubien ja teemaklubien verkkosivuilla.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72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52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Leot, lionsklubien sihteerit ja presidentit voivat käyttää Leo-Lion -todistusta (LL2) listana klubitietojen pitämiseen. LL2-lomaketta ei tarvitse toimittaa LCI:lle.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Suorita Leosta lioniksi siirtäminen MyLCI:n avulla.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C7B55-43E3-4FAC-A905-28B75FD6C7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0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Tämä koulutus antaa yleiskuvan erilaisista leoille saatavilla olevista palvelupoluista ja pureutuu syvemmin leo-lion-jäsenohjelmaan, lionsklubien tyyppeihin sekä neuvojille ja johtajille annettaviin palkintoihin. </a:t>
            </a:r>
          </a:p>
          <a:p>
            <a:endParaRPr lang="en-US" dirty="0">
              <a:cs typeface="Calibri"/>
            </a:endParaRPr>
          </a:p>
          <a:p>
            <a:r>
              <a:rPr lang="fi-FI"/>
              <a:t>Nämä diat on tarkoitettu leoneuvojille ja leojohtajille, jotta he saavat tietoa siirtymisestä leosta lioniksi.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Pikafakta: vuonna 2019 tehdyssä kyselyssä valtaosa leoista ilmoitti, että palvelumatkan jatkaminen lionina oli heille tärkeää. Siirtymisaste leosta lioniksi on kuitenkin alle 10 %.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22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fi-FI" sz="1400" b="0" dirty="0">
                <a:latin typeface="Arial" panose="020B0604020202020204" pitchFamily="34" charset="0"/>
                <a:cs typeface="Arial" panose="020B0604020202020204" pitchFamily="34" charset="0"/>
              </a:rPr>
              <a:t>Lionsklubin presidentti, sihteeri tai hallinnoija voi aloittaa leojäsenen siirron lionsklubiin MyLCI:n avulla.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fi-FI" sz="1400" b="0" dirty="0">
                <a:latin typeface="Arial" panose="020B0604020202020204" pitchFamily="34" charset="0"/>
                <a:cs typeface="Arial" panose="020B0604020202020204" pitchFamily="34" charset="0"/>
              </a:rPr>
              <a:t>Leot säilyttävät leona saadun jäsennumeron uutena lionjäsennumerona.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fi-FI" sz="1400" b="0" dirty="0">
                <a:latin typeface="Arial" panose="020B0604020202020204" pitchFamily="34" charset="0"/>
                <a:cs typeface="Arial" panose="020B0604020202020204" pitchFamily="34" charset="0"/>
              </a:rPr>
              <a:t>Leo-palveluvuodet hyvitetään automaattisesti uuden lionin jäsentietoihin.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fi-FI" sz="1400" b="0" dirty="0">
                <a:latin typeface="Arial" panose="020B0604020202020204" pitchFamily="34" charset="0"/>
                <a:cs typeface="Arial" panose="020B0604020202020204" pitchFamily="34" charset="0"/>
              </a:rPr>
              <a:t>Seuraa "Lisätietoja" -linkkiä saadaksesi täydelliset ohjeet.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fi-FI" sz="1400" b="0" dirty="0">
                <a:latin typeface="Arial" panose="020B0604020202020204" pitchFamily="34" charset="0"/>
                <a:cs typeface="Arial" panose="020B0604020202020204" pitchFamily="34" charset="0"/>
              </a:rPr>
              <a:t>Jos sinulla on kysyttävää tai tarvitset apua Leo-Lion -jäsentietojen lisäämisessä tai muokkaamisessa, ota yhteyttä osoitteessa memberservicecenter@lionsclubs.org.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0C2E5-F2FB-4795-80EA-3DA7D86568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428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Leosta leo-lioniksi ‑jäsenpalkinnolla annetaan tunnustusta leojohtajille, piirin leojohtajille ja moninkertaispiirin leojohtajille, jotka ovat tukeneet leojemme siirtymistä jäseniksi.</a:t>
            </a:r>
          </a:p>
          <a:p>
            <a:endParaRPr lang="en-US" dirty="0"/>
          </a:p>
          <a:p>
            <a:r>
              <a:rPr lang="fi-FI"/>
              <a:t>Lions Clubs International myöntää erityisiä todistuksia myös klubien, piirien ja moninkertaispiirien tasolla suoritetuista leo-lionsklubien perustamisprosesseista, jotka hyväksytään kunkin kuluvan toimivuoden aikana.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>
                <a:hlinkClick r:id="rId3"/>
              </a:rPr>
              <a:t>Lisätietoja</a:t>
            </a:r>
            <a:r>
              <a:rPr lang="fi-FI" sz="1200" b="1"/>
              <a:t>-linkkiä napsauttamalla saat kaikki tiedot leo-lion-ohjelman palkinnoista.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0C2E5-F2FB-4795-80EA-3DA7D86568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41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2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Lions Clubs Internationalin määritelmän mukaan nuoret lionit ovat jäseniä, jotka ovat noin 40-vuotiaita tai nuorempia, eli tähän kuuluvat myös leo-lionit.</a:t>
            </a:r>
          </a:p>
          <a:p>
            <a:endParaRPr lang="en-US" dirty="0"/>
          </a:p>
          <a:p>
            <a:r>
              <a:rPr lang="fi-FI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Napsauta diassa olevaa </a:t>
            </a:r>
            <a:r>
              <a:rPr lang="fi-FI" sz="1200" b="1">
                <a:hlinkClick r:id="rId3"/>
              </a:rPr>
              <a:t>Lisätietoja</a:t>
            </a:r>
            <a:r>
              <a:rPr lang="fi-FI" sz="1200" b="1"/>
              <a:t>-linkkiä, niin saat lisätietoja </a:t>
            </a:r>
            <a:r>
              <a:rPr lang="fi-FI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nuorista lioneista ja kaksi hyödyllistä resurssia: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0" lang="fi-FI" b="1" i="0" u="none" strike="noStrike" cap="none" normalizeH="0" baseline="0" noProof="0">
                <a:ln>
                  <a:noFill/>
                </a:ln>
                <a:solidFill>
                  <a:srgbClr val="4472C4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Yhteyden muodostaminen nuoriin lioneihin</a:t>
            </a:r>
            <a:r>
              <a:rPr kumimoji="0" lang="fi-FI" b="0" i="0" u="none" strike="noStrike" cap="none" normalizeH="0" baseline="0" noProof="0">
                <a:ln>
                  <a:noFill/>
                </a:ln>
                <a:solidFill>
                  <a:srgbClr val="4472C4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opit, miten teet lionsklubistasi houkuttelevan nuorille lioneille.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kumimoji="0" lang="fi-FI" b="1" i="0" u="none" strike="noStrike" cap="none" normalizeH="0" baseline="0" noProof="0">
                <a:ln>
                  <a:noFill/>
                </a:ln>
                <a:solidFill>
                  <a:srgbClr val="4472C4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Nuorten lionien jäsenyysopas</a:t>
            </a:r>
            <a:r>
              <a:rPr kumimoji="0" lang="fi-FI" b="0" i="0" u="none" strike="noStrike" cap="none" normalizeH="0" baseline="0" noProof="0">
                <a:ln>
                  <a:noFill/>
                </a:ln>
                <a:solidFill>
                  <a:srgbClr val="4472C4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kattava opas jäsenyyksistä ja klubityypeistä kaikille nuorille lioneille.</a:t>
            </a:r>
          </a:p>
          <a:p>
            <a:pPr algn="l"/>
            <a:endParaRPr lang="en-US" b="0" i="0" dirty="0">
              <a:solidFill>
                <a:srgbClr val="407CCA"/>
              </a:solidFill>
              <a:effectLst/>
              <a:latin typeface="HelveticaNeue"/>
            </a:endParaRPr>
          </a:p>
          <a:p>
            <a:br>
              <a:rPr lang="fi-FI" b="0" i="0">
                <a:solidFill>
                  <a:srgbClr val="000000"/>
                </a:solidFill>
                <a:latin typeface="HelveticaNeue"/>
              </a:rPr>
            </a:br>
            <a:endParaRPr lang="fi-FI" b="0" i="0">
              <a:solidFill>
                <a:srgbClr val="000000"/>
              </a:solidFill>
              <a:latin typeface="HelveticaNeue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22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Kiitos, että tuet leoja ja opit lisää jäsenyyteen johtavista poluista. </a:t>
            </a:r>
          </a:p>
          <a:p>
            <a:endParaRPr lang="en-US" dirty="0">
              <a:cs typeface="Calibri"/>
            </a:endParaRPr>
          </a:p>
          <a:p>
            <a:r>
              <a:rPr lang="fi-FI"/>
              <a:t>Saat lisää linkkejä ja tietoa lionsclubs.org/leo-lion-sivulta. </a:t>
            </a:r>
          </a:p>
          <a:p>
            <a:endParaRPr lang="en-US" dirty="0">
              <a:cs typeface="Calibri"/>
            </a:endParaRPr>
          </a:p>
          <a:p>
            <a:r>
              <a:rPr lang="fi-FI"/>
              <a:t>Jos sinulla on muuta kysyttävää leo-lioneista tai muista klubityypeistä, joista keskustelimme tänään, ota yhteyttä osoitteeseen </a:t>
            </a:r>
            <a:r>
              <a:rPr lang="fi-FI">
                <a:cs typeface="Calibri"/>
                <a:hlinkClick r:id="rId3"/>
              </a:rPr>
              <a:t>membership@lionsclubs.org</a:t>
            </a:r>
            <a:r>
              <a:rPr lang="fi-FI"/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0C2E5-F2FB-4795-80EA-3DA7D86568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71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1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>
                <a:cs typeface="Calibri"/>
              </a:rPr>
              <a:t>Leoneuvoja on tavallisesti ensimmäinen ja näkyvin yhteys, joka leolla on laajempaan lionsklubiperheeseen. </a:t>
            </a:r>
          </a:p>
          <a:p>
            <a:r>
              <a:rPr lang="fi-FI" sz="1200">
                <a:cs typeface="Calibri"/>
              </a:rPr>
              <a:t>Hänen tehtävänsä 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kannustaa leojen ja heidän lionsklubinsa jäsenten välistä suhdetta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auttaa leoja tekemään suunnitelma palvelun jatkamiseksi Lions Clubs Internationalissa.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200">
                <a:cs typeface="Calibri"/>
              </a:rPr>
              <a:t>Leon suhde hänen lionsklubiinsa ei ala hetkestä, jolloin pyydät häntä ryhtymään lioniksi, vaan se kestää koko leokokemuksen ajan.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200">
                <a:cs typeface="Calibri"/>
              </a:rPr>
              <a:t>Joitakin leojen auttamiskeinoja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Järjestäkää yhteisiä leojen ja lionien palveluprojekteja.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Yrittäkää saada leot tuntemaan olonsa tervetulleeksi lionien kokouksissa ja tapahtumissa – </a:t>
            </a:r>
            <a:r>
              <a:rPr lang="fi-FI" sz="1200" u="sng">
                <a:cs typeface="Calibri"/>
              </a:rPr>
              <a:t>silloin kun he vielä ovat aktiivisia leoja</a:t>
            </a:r>
            <a:r>
              <a:rPr lang="fi-FI" sz="1200" u="none">
                <a:cs typeface="Calibri"/>
              </a:rPr>
              <a:t> – ennen kuin ajattelette kutsuvanne heidät </a:t>
            </a:r>
            <a:r>
              <a:rPr lang="fi-FI" sz="1200">
                <a:cs typeface="Calibri"/>
              </a:rPr>
              <a:t>uusiksi lionjäseniksi.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Positiivisilla roolimalleilla ja kokemuksilla on merkitystä! Erittäin positiivinen kokemus syntyy siitä, että ihmiset tuntevat olonsa kunnioitetuksi ja tärkeäksi ryhmälle ja sen tarkoitukselle.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Vähäisen osallistumisen tai epäonnistumisen tunne voivat saada leojen motivaation vähenemään.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5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>
                <a:cs typeface="Calibri"/>
              </a:rPr>
              <a:t>Palvelusta ilmoittaminen MyLCI:ssä on erittäin tärkeää leojen palvelumatkan kannalta. Se johtuu tästä: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He saavat viestejä matkansa jatkamisesta vain, jos heidän palvelustaan ilmoitetaan järjestelmässä.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He näkevät MyLCI:ssä oman vaikutuksensa vuosien ajalta.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>
                <a:cs typeface="Calibri"/>
              </a:rPr>
              <a:t>Heidän palvelunsa auttaa heitä saavuttamaan kelpoisuusvaatimukset – leojen on palveltava vähintään yhden vuoden ja yhden päivän ajan, jotta he voivat osallistua leosta lioniksi ‑ohjelmaan.</a:t>
            </a:r>
          </a:p>
          <a:p>
            <a:endParaRPr lang="en-US" sz="1200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Neuvojana sinun tehtäväsi on tarjota kartta, joka antaa leoille useita vaihtoehtoja, jotta he voivat jatkaa palvelumatkaansa lioneina. </a:t>
            </a:r>
          </a:p>
          <a:p>
            <a:pPr marL="685800" lvl="1" indent="-228600">
              <a:buFont typeface="+mj-lt"/>
              <a:buAutoNum type="arabicPeriod"/>
            </a:pPr>
            <a:r>
              <a:rPr lang="fi-FI"/>
              <a:t>Keskustele heidän tulevaisuudensuunnitelmistaan heidän kanssaan. Selvitä, mitä he aikovat.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i-FI"/>
              <a:t>Ymmärrä eri vaihtoehdot, mahdollisuudet ja haasteet, joita leoilla on nykyään verrattuna omiin kokemuksiisi.</a:t>
            </a:r>
          </a:p>
          <a:p>
            <a:pPr marL="685800" lvl="1" indent="-228600">
              <a:buFont typeface="+mj-lt"/>
              <a:buAutoNum type="arabicPeriod"/>
            </a:pPr>
            <a:r>
              <a:rPr lang="fi-FI"/>
              <a:t>Kannusta heitä jatkamaan palvelua ja kehittämään johtajuustaitojaan.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i-FI"/>
              <a:t>Tarjoa heille erilaisia polkuja lionsjäsenyyteen – näytä heille, miten lionsjäsenyys joustaa.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i-FI"/>
              <a:t>On helppoa ajatella: ”Leot eivät halua ryhtyä lioneiksi. Heillä tulee olemaan kiire koulussa, joten he palaavat myöhemmin.” Nämä seikat toimivat muistutuksina sinulle ja leoille: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Koulut kaikkialla maailmassa ovat täynnä opiskelijoita, jotka ovat liittyneet palveluklubeihin ja ‑organisaatioihin.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Jotkut koulut itse asiassa vaativat palvelemista, jotta opiskelija pysyy hyvässä asemassa.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Vapaaehtoistunnit kuuluvat nykyään stipendivaatimuksiin sekä monipuolisiin ansioluetteloihin.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7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Tarkastelemme nyt tästä osiosta muistettavia tärkeitä seikkoja.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Seuraavissa dioissa tarkastellaan leo-lion-jäsenyystyyppiä sekä leoja kiinnostavia lionsklubivaihtoehtoja.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1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04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Leosta lioniksi ‑ohjelma on jäsenohjelma ainoastaan leoille, jotka ovat valmiita ryhtymään lioneiksi.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Tämä on </a:t>
            </a:r>
            <a:r>
              <a:rPr lang="fi-FI" b="1"/>
              <a:t>lionsjäsenyystyyppi</a:t>
            </a:r>
            <a:r>
              <a:rPr lang="fi-FI"/>
              <a:t>, se ei ole osa leo-ohjelmaa.</a:t>
            </a:r>
          </a:p>
          <a:p>
            <a:endParaRPr lang="en-US" dirty="0"/>
          </a:p>
          <a:p>
            <a:pPr defTabSz="931774">
              <a:defRPr/>
            </a:pPr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Kelpoisuusvaatimusten ymmärtäminen on tärkeää. Nykyisen tai entisen jäseneksi pyrkivän leon on myös täytettävä seuraavat kriteerit: </a:t>
            </a:r>
          </a:p>
          <a:p>
            <a:pPr marL="685800" lvl="1" indent="-228600" defTabSz="931774">
              <a:buFont typeface="+mj-lt"/>
              <a:buAutoNum type="arabicPeriod"/>
              <a:defRPr/>
            </a:pPr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palvellut leona vähintään yhden vuoden ja yhden päivän ajan</a:t>
            </a:r>
          </a:p>
          <a:p>
            <a:pPr marL="685800" lvl="1" indent="-228600" defTabSz="931774">
              <a:buFont typeface="+mj-lt"/>
              <a:buAutoNum type="arabicPeriod"/>
              <a:defRPr/>
            </a:pPr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18–35-vuotias. </a:t>
            </a:r>
          </a:p>
          <a:p>
            <a:pPr defTabSz="931774"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defTabSz="931774">
              <a:defRPr/>
            </a:pPr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Nykyinen leo voi siirtyä suoraan leo-ohjelmasta tähän lionsjäsenyystyyppiin. Vastaavasti entinen leo, joka on lähtenyt Lions Clubs Internationalista, voi palata järjestöön ja liittyä leo-lionjäsenenä, jos hän vielä täyttää ohjelman vaatimukset.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/>
              <a:t>Siirry leo-lion-tietokorttiin napsauttamalla diassa olevaa </a:t>
            </a:r>
            <a:r>
              <a:rPr lang="fi-FI" sz="1200" b="1">
                <a:hlinkClick r:id="rId3"/>
              </a:rPr>
              <a:t>Lisätietoja</a:t>
            </a:r>
            <a:r>
              <a:rPr lang="fi-FI" b="1"/>
              <a:t>-linkkiä.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4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Heinäkuussa 2018 silloinen kansainvälinen presidentti </a:t>
            </a:r>
            <a:r>
              <a:rPr lang="fi-FI" dirty="0" err="1"/>
              <a:t>Gudrun</a:t>
            </a:r>
            <a:r>
              <a:rPr lang="fi-FI" dirty="0"/>
              <a:t> </a:t>
            </a:r>
            <a:r>
              <a:rPr lang="fi-FI" b="0" i="0" dirty="0" err="1">
                <a:solidFill>
                  <a:srgbClr val="112E57"/>
                </a:solidFill>
                <a:latin typeface="HelveticaNeue-Bold"/>
              </a:rPr>
              <a:t>Yngvadottir</a:t>
            </a:r>
            <a:r>
              <a:rPr lang="fi-FI" dirty="0"/>
              <a:t> nimitti ensimmäisen leo-lion-hallituksen yhteyshenkilön ohjelman lisäetuna.</a:t>
            </a:r>
          </a:p>
          <a:p>
            <a:endParaRPr lang="en-US" dirty="0"/>
          </a:p>
          <a:p>
            <a:pPr defTabSz="931774">
              <a:defRPr/>
            </a:pPr>
            <a:r>
              <a:rPr lang="fi-FI" dirty="0"/>
              <a:t>Kansainvälinen presidentti nimittää joka vuosi kaksi leo-lion-hallituksen yhteyshenkilöä edistämään leo-lion-ohjelmaa ja edustamaan nuoria </a:t>
            </a:r>
            <a:r>
              <a:rPr lang="fi-FI" dirty="0" err="1"/>
              <a:t>lionsjäseniä</a:t>
            </a:r>
            <a:r>
              <a:rPr lang="fi-FI" dirty="0"/>
              <a:t> ja leoja ympäri maailmaa.</a:t>
            </a:r>
          </a:p>
          <a:p>
            <a:pPr defTabSz="931774">
              <a:defRPr/>
            </a:pPr>
            <a:endParaRPr lang="en-US" dirty="0"/>
          </a:p>
          <a:p>
            <a:r>
              <a:rPr lang="fi-FI" dirty="0"/>
              <a:t>Monet piirit ja moninkertaispiirit ovat noudattaneet tätä mallia ja kutsuneet nuoria johtajia hallitustensa äänioikeudettomiin virkoihin saadakseen tietoa nuorille jäsenille tärkeistä asioista.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Vuonna 2019 leot antoivat palautetta kyselyssä ja mainitsivat jäsenetuja, jotka ovat tärkeitä heille, kun he päättävät </a:t>
            </a:r>
            <a:r>
              <a:rPr lang="fi-FI" dirty="0" err="1"/>
              <a:t>lionjäseneksi</a:t>
            </a:r>
            <a:r>
              <a:rPr lang="fi-FI" dirty="0"/>
              <a:t> ryhtymisestä. Parannettu leo-lion-ohjelma käynnistettiin tammikuussa 2020.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i-FI" sz="1200" b="1" dirty="0"/>
              <a:t>Voit lukea </a:t>
            </a:r>
            <a:r>
              <a:rPr lang="fi-FI" sz="1200" b="1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lisää kustakin edusta, kun napsautat dian </a:t>
            </a:r>
            <a:r>
              <a:rPr lang="fi-FI" sz="1200" b="1" dirty="0">
                <a:hlinkClick r:id="rId3"/>
              </a:rPr>
              <a:t>Lisätietoja</a:t>
            </a:r>
            <a:r>
              <a:rPr lang="fi-FI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-linkkiä.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C7B55-43E3-4FAC-A905-28B75FD6C7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9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8F2F-BB5F-4F13-AE04-2CC476F1F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D8302-FED8-4544-BBDC-72C3CF4FF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FA04D-0D34-4723-82D8-75551397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3D484-A636-4C55-ABC0-00F4E99E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ADB3E-3DFD-448D-9BC3-2012A396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E732-F4A2-4DAE-BE06-C956CADB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6C9C8-27C2-4ACC-9CE1-1922E5542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4C3C1-FE6D-477F-A2A4-01F8EB89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70394-9620-407D-B912-192A9761B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9EAC2-2D4D-4C3D-899F-E1D6A112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7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0F6D4-68AB-4443-BB42-952B9EFAC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CE4A2-0E24-467E-A47B-159769BB2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E28C-7D19-4B8F-82A5-BCF4A1D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79BE3-5B30-45B8-BC05-A68176E1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A5B5C-BDF3-47E3-86A9-8244ADFF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1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8F9D-857B-4DAB-96AD-5CD67B27A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723A9-655E-4218-B73C-0FA765747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3C1EF-3A11-4BA4-87DD-F6EA3299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AA025-F33E-402C-A051-498AD110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1E64-7E87-4064-97FC-977E2872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5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2402-71E6-46A6-8758-4BD5438C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CB169-5B81-4499-A75A-263FF69C0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07E30-B3F8-4447-B209-372DC917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7905-E59E-465D-AC37-DCD78B4D1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89768-6CEE-4F14-86C5-052F050D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5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12EF-5886-4E09-B340-4B41C95F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2EDBE-F661-41A2-ADD3-E9BE58618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8A22F-7A62-4CE9-A9CF-897AC4A0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8753C-67FC-4D9F-9233-B5584F3C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92B28-F85C-45F3-876D-2FB6FC2D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2908-6199-4369-9EAC-363CC881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B7040-4C0D-4D5C-83E5-BD3294CD1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E284F-61D6-4E0B-83AB-07716D061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0AB7-F08B-4CA9-9F47-44951D80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7563A-BD76-49C4-B0C6-E1C9A4A0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8C04A-7B71-46C7-8BB9-F48519BD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86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83572-ED8A-40F2-AD8F-BDDF33ACB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F54F5-4245-4D4E-8EB7-5112ACFAD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970-6119-4E7E-9BDA-34885754E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CC1EF-A340-4AC1-8CE1-15FE679A0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BE455-05F4-4006-A601-4883BE39F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83633-DCCF-494A-A9E7-47D99326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2608E-C70F-4CB6-8746-5313020B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C61A6-5A8F-4EB6-8FEC-7DD42D3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52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5FC7-F5CD-4E28-9481-B4FC1B3E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164E9-2E08-42C1-B710-6B0292E2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38FCE-E803-4F2C-BCA1-73043B47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B9B92-44EC-4D9D-8417-534EA0A9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75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87D41-37D1-4B98-837A-7C31D7C8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A43BC-E8A8-4EF2-8A4E-1AE4A4BD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571CB-1FFF-46E7-885D-B1DDA25E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08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C79-321B-4E87-8562-DD6BA20E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099AB-7C06-459B-AE61-7CE7945AC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82147-B594-47F8-8394-57A4A9355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91AC0-E458-4FDB-932E-022AE4D44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EBF5F-EE2D-477A-AF6D-81CABF87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2925F-03EA-4122-BE62-B65E33A7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4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4817-6C4A-40D6-863B-A70710EA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93B0D-0593-4C31-91FD-5F642200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E980-F1EC-44D9-B5ED-C4A23AA3D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5FFF9-90D1-4597-A762-37ADCBA0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705F3-30DC-42EC-A4CA-B422113C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6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8A68B-96E9-4913-B5F8-B857F2E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CF4ED8-29BF-4E41-A045-7E6F22471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F30F-60C4-41EB-8F2F-CE91C24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89857-7266-41B6-BE0E-62B8FF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8A311-8D07-4549-9055-E9A5B69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99993-6514-4A92-B713-56E96D4A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52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2B4A-EFA6-4AFB-954A-A63B5DE5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D1DFD-3A7F-47C9-811B-683CE10D0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5DA45-00B8-4571-89A2-D1D6A322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C89B4-2EF0-4FCA-A822-A4EA0E4D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09120-7A28-4030-8F0E-E95D5EBB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2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FBE9F-D56B-4E8C-AB1A-386EF9D39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EA359-A746-4731-88EC-8E9A1D3E1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1D2A-5833-4F6E-BAE6-EB5251BE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8780C-7DA2-4594-8176-113EC514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746DC-A580-43CC-9D27-2579EABF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5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2E48-2C38-4776-999B-7D8BD103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D76B-3D05-46B3-87B0-A449B3B36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A2610-B656-47B7-94A5-77C374E4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679C6-7CF6-461F-8442-CFDD3397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5B20F-D002-4F13-8B0F-188AB595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1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7D41-4A0A-47A4-9C86-9E5D7F2F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575D-A85B-4451-83B5-01B132FA0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4B948-C8CE-439A-9568-05010BA79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6BD9F-54AA-46AA-AB43-81CA5392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7F101-752D-476E-A783-B46DA375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56B8-AE89-490D-83D4-AFB1AFF2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9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7E62-B4C9-4C43-BDDF-4ABC3F15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BD341-408A-4E78-9877-A79EE20E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6D82E-5303-412F-8EA7-5F3DF1563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23991-FAA4-4B5D-B3AB-BC9961C6F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99BD4-C2CB-4B19-BAA0-7112E72D7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DB36C-D8E8-49D1-AAFE-8EBC9ADE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394F2-582B-47F2-8133-86F0F423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C492C1-7FB6-4F05-8F90-CD242856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2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4A54-59D7-469D-B8D8-48871B1F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388EF-3EC0-4B18-B6B0-87D0F93E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9F7AF-B992-4AD9-9149-CA896C65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C0617-ED91-4160-A575-5F144425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AD1E9-1939-4940-B00A-D00FB5EB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88E72-E097-4EB1-A29A-A2B7AC06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B2A37-096B-4069-9143-0671B4C1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0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1E3D-94C8-4555-94B5-38D8076B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3183B-D3C5-4EDB-B1F8-E1C26E28A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2A7F1-A0FB-47A1-8609-76CCD122E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F777-D6CB-4A7A-843A-046BC76E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58A17-7B1D-4E1E-ACEC-9B72DB41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7967A-A0E0-45A5-9FA0-3B51E36C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8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EA2F-D6BD-4142-BE83-D7A37C5B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33452E-6739-4541-AD1E-41FA38C1F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BCA5B-A7FF-46A0-95F8-2908C5303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2D834-DBEB-4641-B135-58B5C4CF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B38EE-D4C6-4BA7-85B0-6DCFFB3A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F32E7-77EA-4484-9A02-DD431C08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FD802-E879-4265-A32C-E167685A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437A5-E5B1-4BB4-827E-0E23F7FC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B3B46-CC4A-46B8-9D6C-F917ADD58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2C31E-6284-4690-B3C5-E7FF353C09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1DD2B-1C0F-4FC6-BF77-5069A4512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6F5C2-0C19-4670-9405-FEF515F09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32C2A-5369-4154-A063-3F05B3E6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6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F875A-FEEF-4C00-BDD3-A71B392F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9E27-C20D-464E-A4FB-B28CC8FA8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9DBEE-3E8C-404C-8104-E7EAFDA35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05DAB-76B8-4EE9-9986-EB716181FE3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B23F3-2C8A-46AA-8F52-31907B8BF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580B-21D0-4E91-96D7-AE65417AB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83649-5B16-4A1E-ABF7-4CBC45814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hyperlink" Target="https://www.lionsclubs.org/fi/resources-for-members/resource-center/leo-lion-progra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cdn2.webdamdb.com/md_Alm6xPG4Aww3.jpg.pdf?v=1" TargetMode="External"/><Relationship Id="rId4" Type="http://schemas.openxmlformats.org/officeDocument/2006/relationships/hyperlink" Target="https://cdn2.webdamdb.com/md_6psXIpXQGvp3.jpg.pdf?v=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flickr.com/photos/93591348@N03/1344865349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dn2.webdamdb.com/md_E4RipN1OOvX0.jpg.pdf?v=1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hyperlink" Target="https://cdn2.webdamdb.com/md_McWHvYOsxPd9.jpg.pdf?v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emf"/><Relationship Id="rId4" Type="http://schemas.openxmlformats.org/officeDocument/2006/relationships/hyperlink" Target="https://www.lionsclubs.org/fi/resources-for-members/resource-center/campus-lions-clu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hyperlink" Target="https://www.lionsclubs.org/fi/resources-for-members/resource-center/specialty-clubs-program" TargetMode="External"/><Relationship Id="rId4" Type="http://schemas.openxmlformats.org/officeDocument/2006/relationships/hyperlink" Target="https://www.lionsclubs.org/fi/resources-for-members/resource-center/club-branc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dn2.webdamdb.com/md_o9mftwVsByN01oz6.jpg.pdf?v=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dn2.webdamdb.com/md_2IpxJgJUjU40.jpg.pdf?v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mp"/><Relationship Id="rId5" Type="http://schemas.openxmlformats.org/officeDocument/2006/relationships/image" Target="../media/image2.png"/><Relationship Id="rId4" Type="http://schemas.openxmlformats.org/officeDocument/2006/relationships/hyperlink" Target="https://www.lionsclubs.org/fi/resources-for-members/resource-center/young-lion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hyperlink" Target="mailto:membership@lionsclubs.or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dn2.webdamdb.com/md_oAaSmZjQ51V1.jpg.pdf" TargetMode="External"/><Relationship Id="rId5" Type="http://schemas.openxmlformats.org/officeDocument/2006/relationships/hyperlink" Target="https://www.lionsclubs.org/fi/resources-for-members/resource-center/leo-lion-program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s://cdn2.webdamdb.com/md_bBCgtSQ0q236.jpg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www.lionsclubs.org/fi/resources-for-members/resource-center/leo-lion-progra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8FDEAE-3AC2-5240-8119-D3B72B5EAF0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18747" r="9596" b="7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77340C4-742B-034D-8D04-777E45F35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779" y="3611880"/>
            <a:ext cx="6216302" cy="2641959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/>
            </a:br>
            <a:r>
              <a:rPr lang="fi-FI"/>
              <a:t>                                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94124-DBD6-49F8-9AC1-D327F1CB093C}"/>
              </a:ext>
            </a:extLst>
          </p:cNvPr>
          <p:cNvSpPr txBox="1"/>
          <p:nvPr/>
        </p:nvSpPr>
        <p:spPr>
          <a:xfrm>
            <a:off x="847165" y="3907570"/>
            <a:ext cx="5716921" cy="147732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5400"/>
              </a:lnSpc>
            </a:pPr>
            <a:r>
              <a:rPr lang="fi-FI" sz="5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Palvelumatkan jatkaminen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339693-9449-BF41-B3AC-527EFB6A4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53" y="3182680"/>
            <a:ext cx="1405047" cy="70252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2AFD3-EFE3-6B49-A3E9-FB2A2ADAC346}"/>
              </a:ext>
            </a:extLst>
          </p:cNvPr>
          <p:cNvSpPr txBox="1"/>
          <p:nvPr/>
        </p:nvSpPr>
        <p:spPr>
          <a:xfrm>
            <a:off x="847165" y="5339881"/>
            <a:ext cx="5716921" cy="67710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2000" b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Miten leosta lioniksi ‑polkua tuetaan</a:t>
            </a:r>
          </a:p>
          <a:p>
            <a:r>
              <a:rPr lang="fi-FI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Leoneuvojien ja leojohtajien koulutus</a:t>
            </a:r>
          </a:p>
        </p:txBody>
      </p:sp>
    </p:spTree>
    <p:extLst>
      <p:ext uri="{BB962C8B-B14F-4D97-AF65-F5344CB8AC3E}">
        <p14:creationId xmlns:p14="http://schemas.microsoft.com/office/powerpoint/2010/main" val="30837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5"/>
    </mc:Choice>
    <mc:Fallback xmlns="">
      <p:transition spd="slow" advTm="285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39A93-EFE3-9843-8EC3-9B8428C3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726AC3A-E2CE-E64D-BFFC-3B82AF3AF97A}"/>
              </a:ext>
            </a:extLst>
          </p:cNvPr>
          <p:cNvSpPr txBox="1">
            <a:spLocks/>
          </p:cNvSpPr>
          <p:nvPr/>
        </p:nvSpPr>
        <p:spPr bwMode="auto">
          <a:xfrm>
            <a:off x="813419" y="2760281"/>
            <a:ext cx="4228138" cy="29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ainoastaan leo-</a:t>
            </a:r>
            <a:r>
              <a:rPr lang="fi-FI" sz="240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lionjäsenille</a:t>
            </a:r>
            <a:endParaRPr lang="fi-FI" sz="2400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vain tällä hetkellä aktiiviset leo-lionit saavat käyttää sitä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ei tarkoitettu rintaneulojen vaihtoon.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None/>
            </a:pPr>
            <a:r>
              <a:rPr lang="fi-FI" sz="2000" u="sng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Lisätietoja</a:t>
            </a: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2DBC83C0-87A2-8841-93B1-F01B957594B0}"/>
              </a:ext>
            </a:extLst>
          </p:cNvPr>
          <p:cNvSpPr txBox="1">
            <a:spLocks/>
          </p:cNvSpPr>
          <p:nvPr/>
        </p:nvSpPr>
        <p:spPr>
          <a:xfrm>
            <a:off x="813419" y="1377072"/>
            <a:ext cx="4139581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i-FI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Leo-lionjäsenen rintaneula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1E70A-76EA-5144-A3B8-9D7306C3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158" y="1126168"/>
            <a:ext cx="3786879" cy="4605664"/>
          </a:xfrm>
          <a:prstGeom prst="rect">
            <a:avLst/>
          </a:prstGeom>
          <a:effectLst>
            <a:outerShdw blurRad="622300" dist="330200" dir="8100000" algn="tr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2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90284A-19D8-B242-9CC1-4E91709F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FB43FD-506A-5647-A841-1A11F1C99B69}"/>
              </a:ext>
            </a:extLst>
          </p:cNvPr>
          <p:cNvSpPr txBox="1">
            <a:spLocks/>
          </p:cNvSpPr>
          <p:nvPr/>
        </p:nvSpPr>
        <p:spPr>
          <a:xfrm>
            <a:off x="2529913" y="2054748"/>
            <a:ext cx="8610527" cy="4408495"/>
          </a:xfrm>
          <a:prstGeom prst="rect">
            <a:avLst/>
          </a:prstGeom>
        </p:spPr>
        <p:txBody>
          <a:bodyPr vert="horz" lIns="91440" tIns="45720" rIns="91440" bIns="45720" numCol="2" spcCol="2743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b="1" dirty="0">
                <a:solidFill>
                  <a:srgbClr val="55565A"/>
                </a:solidFill>
                <a:latin typeface="Arial" charset="0"/>
                <a:cs typeface="Arial" charset="0"/>
              </a:rPr>
              <a:t>Leo-lionin kulttuurivaihdon edustajan stipendi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yksi leo-lion-stipendin saaja kustakin vaalipiiristä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taloudellista tukea saajan vaalipiirin ulkopuolella järjestettävään foorumiin osallistumista varten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mahdollisuus palvella kansainvälisesti.</a:t>
            </a:r>
          </a:p>
          <a:p>
            <a:pPr marL="0" indent="0" algn="r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u="sng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Lisätietoja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b="1" dirty="0">
                <a:solidFill>
                  <a:srgbClr val="55565A"/>
                </a:solidFill>
                <a:latin typeface="Arial" charset="0"/>
                <a:cs typeface="Arial" charset="0"/>
              </a:rPr>
              <a:t>Kokeneempien lionjohtajien instituutin (ALLI) leo-lion-stipendi 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yksi leo-lion-stipendin saaja kustakin vaalipiiristä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taloudellista tukea ALLI-instituuttiin osallistumista varten.</a:t>
            </a:r>
          </a:p>
          <a:p>
            <a:pPr marL="0" indent="0" algn="r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u="sng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Lisätietoja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sz="2000" kern="0" dirty="0">
              <a:solidFill>
                <a:srgbClr val="55565A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F263E-D02A-E84C-9F14-761471A5A44B}"/>
              </a:ext>
            </a:extLst>
          </p:cNvPr>
          <p:cNvSpPr txBox="1"/>
          <p:nvPr/>
        </p:nvSpPr>
        <p:spPr>
          <a:xfrm>
            <a:off x="2529913" y="983317"/>
            <a:ext cx="7579610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Stipendimahdollisuudet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05213-A1D2-524C-B77B-512069734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5760720"/>
            <a:ext cx="1405046" cy="7025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4778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39A93-EFE3-9843-8EC3-9B8428C3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726AC3A-E2CE-E64D-BFFC-3B82AF3AF97A}"/>
              </a:ext>
            </a:extLst>
          </p:cNvPr>
          <p:cNvSpPr txBox="1">
            <a:spLocks/>
          </p:cNvSpPr>
          <p:nvPr/>
        </p:nvSpPr>
        <p:spPr bwMode="auto">
          <a:xfrm>
            <a:off x="813420" y="2126901"/>
            <a:ext cx="4401132" cy="287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None/>
            </a:pPr>
            <a:r>
              <a:rPr lang="fi-FI" sz="2400" b="1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Yksityinen LinkedIn-ryhmä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maailmanlaajuinen leo-lionien verkosto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luo oma ammatillinen yhteysluettelosi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jaa palveluideoita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keskustele johtajuus-</a:t>
            </a:r>
            <a:b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i-FI" sz="24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resursseista ja keskeisistä taidoista.</a:t>
            </a: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2DBC83C0-87A2-8841-93B1-F01B957594B0}"/>
              </a:ext>
            </a:extLst>
          </p:cNvPr>
          <p:cNvSpPr txBox="1">
            <a:spLocks/>
          </p:cNvSpPr>
          <p:nvPr/>
        </p:nvSpPr>
        <p:spPr>
          <a:xfrm>
            <a:off x="813419" y="768098"/>
            <a:ext cx="4139581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i-FI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Ammatillista verkostoitumista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FA12D-594C-744A-BCD7-392AE9806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1" y="5669280"/>
            <a:ext cx="1463038" cy="1024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46F65-E87B-AB48-B6C2-3F55CB461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1669" r="2" b="7535"/>
          <a:stretch/>
        </p:blipFill>
        <p:spPr>
          <a:xfrm>
            <a:off x="7979553" y="861980"/>
            <a:ext cx="3681792" cy="2453640"/>
          </a:xfrm>
          <a:prstGeom prst="rect">
            <a:avLst/>
          </a:prstGeom>
          <a:effectLst>
            <a:outerShdw blurRad="584200" dist="381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11" name="Picture 10" descr="ODI Connect: member networking event (26 March, 2014) | Flickr">
            <a:extLst>
              <a:ext uri="{FF2B5EF4-FFF2-40B4-BE49-F238E27FC236}">
                <a16:creationId xmlns:a16="http://schemas.microsoft.com/office/drawing/2014/main" id="{DC0F5C74-C4F5-884D-896C-CBE13C32E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1" r="31"/>
          <a:stretch/>
        </p:blipFill>
        <p:spPr>
          <a:xfrm>
            <a:off x="7357457" y="3051047"/>
            <a:ext cx="3681792" cy="2453640"/>
          </a:xfrm>
          <a:prstGeom prst="rect">
            <a:avLst/>
          </a:prstGeom>
          <a:effectLst>
            <a:outerShdw blurRad="584200" dist="38100" dir="2700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9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F7AF9-5803-8644-9735-8E35C40AD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7026" r="1924" b="859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3B4503-5DBA-404D-B3F1-2F80B3E87836}"/>
              </a:ext>
            </a:extLst>
          </p:cNvPr>
          <p:cNvSpPr txBox="1">
            <a:spLocks/>
          </p:cNvSpPr>
          <p:nvPr/>
        </p:nvSpPr>
        <p:spPr>
          <a:xfrm>
            <a:off x="519779" y="3840480"/>
            <a:ext cx="7833388" cy="240510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>
                <a:solidFill>
                  <a:schemeClr val="bg1"/>
                </a:solidFill>
              </a:rPr>
            </a:br>
            <a:br>
              <a:rPr lang="fi-FI"/>
            </a:br>
            <a:r>
              <a:rPr lang="fi-FI"/>
              <a:t>                                         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A8AC7-4451-204F-A2D6-8A870675CB8B}"/>
              </a:ext>
            </a:extLst>
          </p:cNvPr>
          <p:cNvSpPr txBox="1"/>
          <p:nvPr/>
        </p:nvSpPr>
        <p:spPr>
          <a:xfrm>
            <a:off x="847164" y="4120932"/>
            <a:ext cx="7506003" cy="147732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5400"/>
              </a:lnSpc>
            </a:pPr>
            <a:r>
              <a:rPr lang="fi-FI" sz="5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Samanaikainen</a:t>
            </a:r>
            <a:br>
              <a:rPr lang="fi-FI" sz="5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5400" b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leo-</a:t>
            </a:r>
            <a:r>
              <a:rPr lang="fi-FI" sz="54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sz="5400" b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lionjäsenyys</a:t>
            </a:r>
            <a:endParaRPr lang="fi-FI" sz="5400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62084E-9F5D-0243-8606-F7AE516B3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39" y="5769883"/>
            <a:ext cx="1405047" cy="702523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80FDF7-75A0-8E4B-B8DE-F588E7782333}"/>
              </a:ext>
            </a:extLst>
          </p:cNvPr>
          <p:cNvSpPr txBox="1"/>
          <p:nvPr/>
        </p:nvSpPr>
        <p:spPr>
          <a:xfrm>
            <a:off x="847165" y="5596590"/>
            <a:ext cx="5716921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2000" u="sng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Lisätietoja</a:t>
            </a:r>
          </a:p>
        </p:txBody>
      </p:sp>
    </p:spTree>
    <p:extLst>
      <p:ext uri="{BB962C8B-B14F-4D97-AF65-F5344CB8AC3E}">
        <p14:creationId xmlns:p14="http://schemas.microsoft.com/office/powerpoint/2010/main" val="217828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2644170"/>
            <a:ext cx="8993083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Lionsklubien tyypit,</a:t>
            </a:r>
          </a:p>
          <a:p>
            <a:pPr algn="ctr"/>
            <a:r>
              <a:rPr lang="fi-FI" sz="48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jotka kiinnostavat nuoria lioneita</a:t>
            </a:r>
          </a:p>
        </p:txBody>
      </p:sp>
    </p:spTree>
    <p:extLst>
      <p:ext uri="{BB962C8B-B14F-4D97-AF65-F5344CB8AC3E}">
        <p14:creationId xmlns:p14="http://schemas.microsoft.com/office/powerpoint/2010/main" val="219860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867"/>
          <a:stretch/>
        </p:blipFill>
        <p:spPr>
          <a:xfrm>
            <a:off x="0" y="0"/>
            <a:ext cx="1845129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FB43FD-506A-5647-A841-1A11F1C99B69}"/>
              </a:ext>
            </a:extLst>
          </p:cNvPr>
          <p:cNvSpPr txBox="1">
            <a:spLocks/>
          </p:cNvSpPr>
          <p:nvPr/>
        </p:nvSpPr>
        <p:spPr>
          <a:xfrm>
            <a:off x="1845129" y="2115709"/>
            <a:ext cx="5714927" cy="3424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vähintään 20 perustajajäsenen joukossa on oltava vähintään 10 entistä leoa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palvelu muiden entisten leojen ja ystävien kanssa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leo-lionien ja nuorten lionien yhteisöjen perustaminen.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None/>
            </a:pPr>
            <a:r>
              <a:rPr lang="fi-FI" sz="2400" u="sng">
                <a:solidFill>
                  <a:srgbClr val="407CCA"/>
                </a:solidFill>
                <a:latin typeface="Arial" charset="0"/>
                <a:cs typeface="Arial" charset="0"/>
                <a:hlinkClick r:id="rId4"/>
              </a:rPr>
              <a:t>Lisätietoja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F263E-D02A-E84C-9F14-761471A5A44B}"/>
              </a:ext>
            </a:extLst>
          </p:cNvPr>
          <p:cNvSpPr txBox="1"/>
          <p:nvPr/>
        </p:nvSpPr>
        <p:spPr>
          <a:xfrm>
            <a:off x="1845129" y="1044277"/>
            <a:ext cx="6308271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Leo-lionsklubit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05213-A1D2-524C-B77B-512069734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5760720"/>
            <a:ext cx="1405046" cy="70252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BBC5E-30A7-814D-B218-FAE82605D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r="33912"/>
          <a:stretch/>
        </p:blipFill>
        <p:spPr>
          <a:xfrm>
            <a:off x="8168640" y="1219200"/>
            <a:ext cx="3078480" cy="41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867"/>
          <a:stretch/>
        </p:blipFill>
        <p:spPr>
          <a:xfrm>
            <a:off x="0" y="0"/>
            <a:ext cx="1845129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FB43FD-506A-5647-A841-1A11F1C99B69}"/>
              </a:ext>
            </a:extLst>
          </p:cNvPr>
          <p:cNvSpPr txBox="1">
            <a:spLocks/>
          </p:cNvSpPr>
          <p:nvPr/>
        </p:nvSpPr>
        <p:spPr>
          <a:xfrm>
            <a:off x="1845129" y="2450989"/>
            <a:ext cx="5714927" cy="3424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loistava klubivaihtoehto leo-lioneille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vähintään 20 perustajajäsenen joukossa on oltava vähintään 5 opiskelijajäsentä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opiskelijajäsenten alennusohjelma.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None/>
            </a:pPr>
            <a:r>
              <a:rPr lang="fi-FI" sz="2400" u="sng">
                <a:solidFill>
                  <a:srgbClr val="407CCA"/>
                </a:solidFill>
                <a:latin typeface="Arial" charset="0"/>
                <a:cs typeface="Arial" charset="0"/>
                <a:hlinkClick r:id="rId4"/>
              </a:rPr>
              <a:t>Lisätietoja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F263E-D02A-E84C-9F14-761471A5A44B}"/>
              </a:ext>
            </a:extLst>
          </p:cNvPr>
          <p:cNvSpPr txBox="1"/>
          <p:nvPr/>
        </p:nvSpPr>
        <p:spPr>
          <a:xfrm>
            <a:off x="1845129" y="733226"/>
            <a:ext cx="6948351" cy="138499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Kampuslionsklubit</a:t>
            </a:r>
          </a:p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opiskelijajäsenyys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6D8A2-7BB8-3242-8F4A-D8B9258AE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" t="1841" r="20781" b="6082"/>
          <a:stretch/>
        </p:blipFill>
        <p:spPr>
          <a:xfrm>
            <a:off x="7802178" y="2714287"/>
            <a:ext cx="3551622" cy="3124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05213-A1D2-524C-B77B-512069734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48" y="2297847"/>
            <a:ext cx="1405046" cy="7025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102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76992F-86FF-3B4B-9C80-3D7E384C4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867"/>
          <a:stretch/>
        </p:blipFill>
        <p:spPr>
          <a:xfrm>
            <a:off x="0" y="0"/>
            <a:ext cx="1845129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FB43FD-506A-5647-A841-1A11F1C99B69}"/>
              </a:ext>
            </a:extLst>
          </p:cNvPr>
          <p:cNvSpPr txBox="1">
            <a:spLocks/>
          </p:cNvSpPr>
          <p:nvPr/>
        </p:nvSpPr>
        <p:spPr>
          <a:xfrm>
            <a:off x="1615513" y="2344309"/>
            <a:ext cx="9662087" cy="2684891"/>
          </a:xfrm>
          <a:prstGeom prst="rect">
            <a:avLst/>
          </a:prstGeom>
        </p:spPr>
        <p:txBody>
          <a:bodyPr vert="horz" lIns="91440" tIns="45720" rIns="91440" bIns="45720" numCol="2" spcCol="2743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b="1" dirty="0">
                <a:solidFill>
                  <a:srgbClr val="55565A"/>
                </a:solidFill>
                <a:latin typeface="Arial" charset="0"/>
                <a:cs typeface="Arial" charset="0"/>
              </a:rPr>
              <a:t>Liitännäisklubit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klubin perustaminen vähintään viiden jäsenen kanssa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leo-lionit ja muut nuoret lionit tapaavat ja palvelevat itsenäisesti.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u="sng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Lisätietoja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endParaRPr lang="en-US" sz="2000" b="1" kern="0" dirty="0">
              <a:solidFill>
                <a:srgbClr val="55565A"/>
              </a:solidFill>
              <a:latin typeface="Arial" charset="0"/>
              <a:cs typeface="Arial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endParaRPr lang="fi-FI" sz="2000" b="1" dirty="0">
              <a:solidFill>
                <a:srgbClr val="55565A"/>
              </a:solidFill>
              <a:latin typeface="Arial" charset="0"/>
              <a:cs typeface="Arial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endParaRPr lang="fi-FI" sz="2000" b="1" dirty="0">
              <a:solidFill>
                <a:srgbClr val="55565A"/>
              </a:solidFill>
              <a:latin typeface="Arial" charset="0"/>
              <a:cs typeface="Arial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b="1" dirty="0">
                <a:solidFill>
                  <a:srgbClr val="55565A"/>
                </a:solidFill>
                <a:latin typeface="Arial" charset="0"/>
                <a:cs typeface="Arial" charset="0"/>
              </a:rPr>
              <a:t>Teemaklubit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yhteiset kiinnostuksen kohteet, ammatit, kulttuuri, harrastukset tai elämänkokemukset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000" dirty="0">
                <a:solidFill>
                  <a:srgbClr val="55565A"/>
                </a:solidFill>
                <a:latin typeface="Arial" charset="0"/>
                <a:cs typeface="Arial" charset="0"/>
              </a:rPr>
              <a:t>teemakategorian valinta, jotta klubin jäseniä tai palvelun keskittymiskohteita voidaan kuvailla ainutlaatuisella tavalla.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None/>
            </a:pPr>
            <a:r>
              <a:rPr lang="fi-FI" sz="2000" u="sng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Lisätietoja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sz="2000" kern="0" dirty="0">
              <a:solidFill>
                <a:srgbClr val="55565A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F263E-D02A-E84C-9F14-761471A5A44B}"/>
              </a:ext>
            </a:extLst>
          </p:cNvPr>
          <p:cNvSpPr txBox="1"/>
          <p:nvPr/>
        </p:nvSpPr>
        <p:spPr>
          <a:xfrm>
            <a:off x="1615513" y="1272877"/>
            <a:ext cx="7579610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Klubivaihtoehdot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05213-A1D2-524C-B77B-512069734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5760720"/>
            <a:ext cx="1405046" cy="7025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4762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2644170"/>
            <a:ext cx="8993083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Leosta leo-lioniksi </a:t>
            </a:r>
          </a:p>
          <a:p>
            <a:pPr algn="ctr"/>
            <a:r>
              <a:rPr lang="fi-FI" sz="48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Helpot siirtymisvaiheet</a:t>
            </a:r>
          </a:p>
        </p:txBody>
      </p:sp>
    </p:spTree>
    <p:extLst>
      <p:ext uri="{BB962C8B-B14F-4D97-AF65-F5344CB8AC3E}">
        <p14:creationId xmlns:p14="http://schemas.microsoft.com/office/powerpoint/2010/main" val="2257089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39A93-EFE3-9843-8EC3-9B8428C3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726AC3A-E2CE-E64D-BFFC-3B82AF3AF97A}"/>
              </a:ext>
            </a:extLst>
          </p:cNvPr>
          <p:cNvSpPr txBox="1">
            <a:spLocks/>
          </p:cNvSpPr>
          <p:nvPr/>
        </p:nvSpPr>
        <p:spPr bwMode="auto">
          <a:xfrm>
            <a:off x="813419" y="2240281"/>
            <a:ext cx="3887425" cy="380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5565A"/>
              </a:buClr>
              <a:buSzTx/>
              <a:buFont typeface="+mj-lt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Tarkista leo-lion-jäsenyyskelpoisuus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5565A"/>
              </a:buClr>
              <a:buSzTx/>
              <a:buFont typeface="+mj-lt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Päätä, mikä klubityyppi toimii parhaiten jokaiselle jäsenelle</a:t>
            </a:r>
          </a:p>
          <a:p>
            <a:pPr marL="3174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EBB7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TÄRKEÄÄ: Muistuta lionsklubin presidenttiä tai sihteeriä, että hän ilmoittaa jäsenyystyypiksi ”Leo-Lion” MyLCI:ssä.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407CC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2DBC83C0-87A2-8841-93B1-F01B957594B0}"/>
              </a:ext>
            </a:extLst>
          </p:cNvPr>
          <p:cNvSpPr txBox="1">
            <a:spLocks/>
          </p:cNvSpPr>
          <p:nvPr/>
        </p:nvSpPr>
        <p:spPr>
          <a:xfrm>
            <a:off x="813419" y="874777"/>
            <a:ext cx="5393103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Helpot vaiheet</a:t>
            </a: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leo-lioniksi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liittymiseksi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FA12D-594C-744A-BCD7-392AE9806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1" y="5669280"/>
            <a:ext cx="1463038" cy="1024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F7A38-6AB5-274F-9B21-1E41988A4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24319" b="18085"/>
          <a:stretch/>
        </p:blipFill>
        <p:spPr>
          <a:xfrm>
            <a:off x="6898021" y="1452748"/>
            <a:ext cx="4602480" cy="3952503"/>
          </a:xfrm>
          <a:prstGeom prst="rect">
            <a:avLst/>
          </a:prstGeom>
          <a:effectLst>
            <a:outerShdw blurRad="584200" dist="38100" dir="2700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95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3013500"/>
            <a:ext cx="89930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Tavoitteet</a:t>
            </a:r>
          </a:p>
        </p:txBody>
      </p:sp>
    </p:spTree>
    <p:extLst>
      <p:ext uri="{BB962C8B-B14F-4D97-AF65-F5344CB8AC3E}">
        <p14:creationId xmlns:p14="http://schemas.microsoft.com/office/powerpoint/2010/main" val="3312180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C9498F5-9788-4117-A472-0D631884DCFF}"/>
              </a:ext>
            </a:extLst>
          </p:cNvPr>
          <p:cNvSpPr txBox="1"/>
          <p:nvPr/>
        </p:nvSpPr>
        <p:spPr>
          <a:xfrm>
            <a:off x="459412" y="1397552"/>
            <a:ext cx="61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9277C-1473-4A60-8B09-287EDDB4B3A4}"/>
              </a:ext>
            </a:extLst>
          </p:cNvPr>
          <p:cNvSpPr txBox="1"/>
          <p:nvPr/>
        </p:nvSpPr>
        <p:spPr>
          <a:xfrm flipH="1">
            <a:off x="459412" y="4046694"/>
            <a:ext cx="61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EFD65C-C1F8-0F4E-B0A8-F405D454F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4"/>
          <a:stretch/>
        </p:blipFill>
        <p:spPr>
          <a:xfrm>
            <a:off x="9993086" y="0"/>
            <a:ext cx="219891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2E64E8-146F-4CA9-838D-5E865C87932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91426" y="2012399"/>
            <a:ext cx="2723752" cy="1799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F0ABD-500F-495A-90BE-5A09C4E6874F}"/>
              </a:ext>
            </a:extLst>
          </p:cNvPr>
          <p:cNvSpPr txBox="1"/>
          <p:nvPr/>
        </p:nvSpPr>
        <p:spPr>
          <a:xfrm>
            <a:off x="1094927" y="1459106"/>
            <a:ext cx="8019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Aloita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Oma 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lionsklubini 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-valikosta ja valitse “Jäsenet” -välilehti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6D40E-445E-41F0-AFC9-2BD801E8447E}"/>
              </a:ext>
            </a:extLst>
          </p:cNvPr>
          <p:cNvSpPr txBox="1"/>
          <p:nvPr/>
        </p:nvSpPr>
        <p:spPr>
          <a:xfrm>
            <a:off x="1877489" y="198327"/>
            <a:ext cx="80190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Leojen siirtäminen lioneiksi käyttämällä MyLCI:ta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70D5C-E717-4D45-87AA-A6A2C148842D}"/>
              </a:ext>
            </a:extLst>
          </p:cNvPr>
          <p:cNvSpPr txBox="1"/>
          <p:nvPr/>
        </p:nvSpPr>
        <p:spPr>
          <a:xfrm>
            <a:off x="1083149" y="4031306"/>
            <a:ext cx="8902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Napauta Jäsenet-sivulla avattavaa ”Lisää jäsen” -valikkoa ja valitse ”Siirrä jäsen”.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94FDE8-2614-4E15-8C08-70B37199A17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83149" y="4878258"/>
            <a:ext cx="2958105" cy="1509663"/>
          </a:xfrm>
          <a:prstGeom prst="rect">
            <a:avLst/>
          </a:prstGeom>
        </p:spPr>
      </p:pic>
      <p:sp>
        <p:nvSpPr>
          <p:cNvPr id="22" name="TextBox 21">
            <a:hlinkClick r:id="rId6"/>
            <a:extLst>
              <a:ext uri="{FF2B5EF4-FFF2-40B4-BE49-F238E27FC236}">
                <a16:creationId xmlns:a16="http://schemas.microsoft.com/office/drawing/2014/main" id="{FBA435C9-A38B-4F1B-A673-130DBD36A653}"/>
              </a:ext>
            </a:extLst>
          </p:cNvPr>
          <p:cNvSpPr txBox="1"/>
          <p:nvPr/>
        </p:nvSpPr>
        <p:spPr>
          <a:xfrm>
            <a:off x="4041254" y="5987811"/>
            <a:ext cx="18155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EBB700"/>
              </a:buClr>
              <a:buSzPct val="80000"/>
              <a:buFontTx/>
              <a:buNone/>
              <a:tabLst/>
              <a:defRPr/>
            </a:pPr>
            <a:r>
              <a:rPr kumimoji="0" lang="fi-FI" sz="2000" b="0" i="0" u="sng" strike="noStrike" kern="1200" cap="none" spc="0" normalizeH="0" baseline="0" noProof="0">
                <a:ln>
                  <a:noFill/>
                </a:ln>
                <a:solidFill>
                  <a:srgbClr val="407CC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Lisätietoja</a:t>
            </a:r>
          </a:p>
        </p:txBody>
      </p:sp>
    </p:spTree>
    <p:extLst>
      <p:ext uri="{BB962C8B-B14F-4D97-AF65-F5344CB8AC3E}">
        <p14:creationId xmlns:p14="http://schemas.microsoft.com/office/powerpoint/2010/main" val="74699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3013501"/>
            <a:ext cx="89930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Leosta lioniksi ‑ohjelman palkinnot</a:t>
            </a:r>
          </a:p>
        </p:txBody>
      </p:sp>
    </p:spTree>
    <p:extLst>
      <p:ext uri="{BB962C8B-B14F-4D97-AF65-F5344CB8AC3E}">
        <p14:creationId xmlns:p14="http://schemas.microsoft.com/office/powerpoint/2010/main" val="2070760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DF0E2D-94C8-E84D-822D-90342E8E5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7924" r="12665" b="9374"/>
          <a:stretch/>
        </p:blipFill>
        <p:spPr>
          <a:xfrm>
            <a:off x="0" y="5662147"/>
            <a:ext cx="12191999" cy="94523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E14BDFE-0D01-4EF5-A7C5-BD99A85B1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15163"/>
              </p:ext>
            </p:extLst>
          </p:nvPr>
        </p:nvGraphicFramePr>
        <p:xfrm>
          <a:off x="488830" y="1480869"/>
          <a:ext cx="11272719" cy="3609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9602">
                  <a:extLst>
                    <a:ext uri="{9D8B030D-6E8A-4147-A177-3AD203B41FA5}">
                      <a16:colId xmlns:a16="http://schemas.microsoft.com/office/drawing/2014/main" val="2103514071"/>
                    </a:ext>
                  </a:extLst>
                </a:gridCol>
                <a:gridCol w="3555544">
                  <a:extLst>
                    <a:ext uri="{9D8B030D-6E8A-4147-A177-3AD203B41FA5}">
                      <a16:colId xmlns:a16="http://schemas.microsoft.com/office/drawing/2014/main" val="2443343216"/>
                    </a:ext>
                  </a:extLst>
                </a:gridCol>
                <a:gridCol w="3757573">
                  <a:extLst>
                    <a:ext uri="{9D8B030D-6E8A-4147-A177-3AD203B41FA5}">
                      <a16:colId xmlns:a16="http://schemas.microsoft.com/office/drawing/2014/main" val="715638110"/>
                    </a:ext>
                  </a:extLst>
                </a:gridCol>
              </a:tblGrid>
              <a:tr h="505975">
                <a:tc>
                  <a:txBody>
                    <a:bodyPr/>
                    <a:lstStyle/>
                    <a:p>
                      <a:r>
                        <a:rPr lang="fi-FI"/>
                        <a:t>Palkinto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Saaja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Kriteerit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050264"/>
                  </a:ext>
                </a:extLst>
              </a:tr>
              <a:tr h="877025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Leo-</a:t>
                      </a:r>
                      <a:r>
                        <a:rPr lang="fi-FI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lionjäsenen</a:t>
                      </a: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palkintotodistus </a:t>
                      </a:r>
                      <a:b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</a:b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(klubi)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Leoneuvoja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Viisi uutta leo-lionia mistä tahansa klubin sponsoroimasta leoklubista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00441"/>
                  </a:ext>
                </a:extLst>
              </a:tr>
              <a:tr h="674634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Leo-</a:t>
                      </a:r>
                      <a:r>
                        <a:rPr lang="fi-FI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lionjäsenen</a:t>
                      </a: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palkintotodistus </a:t>
                      </a:r>
                      <a:b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</a:b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(piiri)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Piirin leojohtajat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15 uutta leo-lionia mistä tahansa piirin leoklubista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360521"/>
                  </a:ext>
                </a:extLst>
              </a:tr>
              <a:tr h="67463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Leo-</a:t>
                      </a:r>
                      <a:r>
                        <a:rPr lang="fi-FI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lionjäsenen</a:t>
                      </a: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palkintotodistus (moninkertaispiiri)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Moninkertaispiirin leojohtaja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30 uutta leo-lionia mistä tahansa moninkertaispiirin piiristä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471224"/>
                  </a:ext>
                </a:extLst>
              </a:tr>
              <a:tr h="87702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Leo-lionsklubin perustamispalkintotodistus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Sponsoroiva lionsklubi, piirikuvernööri, piirin leojohtaja, moninkertaispiirien leojohtaja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Vähintään yhden uuden leo-lionsklubin sponsorointi omassa piirissä tai moninkertaispiirissä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1258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F60C9D0-8EEA-B444-88F7-B3689ACF5229}"/>
              </a:ext>
            </a:extLst>
          </p:cNvPr>
          <p:cNvSpPr/>
          <p:nvPr/>
        </p:nvSpPr>
        <p:spPr>
          <a:xfrm>
            <a:off x="9829800" y="5292815"/>
            <a:ext cx="187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Aft>
                <a:spcPts val="2400"/>
              </a:spcAft>
              <a:buClr>
                <a:srgbClr val="EBB700"/>
              </a:buClr>
              <a:buSzPct val="80000"/>
            </a:pPr>
            <a:r>
              <a:rPr lang="fi-FI" u="sng">
                <a:solidFill>
                  <a:srgbClr val="407CCA"/>
                </a:solidFill>
                <a:latin typeface="Arial" charset="0"/>
                <a:cs typeface="Arial" charset="0"/>
                <a:hlinkClick r:id="rId4"/>
              </a:rPr>
              <a:t>Lisätietoja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7AB1E-549E-6B42-BB74-8FE0131C4CCE}"/>
              </a:ext>
            </a:extLst>
          </p:cNvPr>
          <p:cNvSpPr txBox="1"/>
          <p:nvPr/>
        </p:nvSpPr>
        <p:spPr>
          <a:xfrm>
            <a:off x="488830" y="512606"/>
            <a:ext cx="10058400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Leosta leo-lioniksi – palkinnot</a:t>
            </a:r>
          </a:p>
        </p:txBody>
      </p:sp>
    </p:spTree>
    <p:extLst>
      <p:ext uri="{BB962C8B-B14F-4D97-AF65-F5344CB8AC3E}">
        <p14:creationId xmlns:p14="http://schemas.microsoft.com/office/powerpoint/2010/main" val="37984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0"/>
    </mc:Choice>
    <mc:Fallback xmlns="">
      <p:transition spd="slow" advTm="1551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3013501"/>
            <a:ext cx="89930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Muita resursseja</a:t>
            </a:r>
          </a:p>
        </p:txBody>
      </p:sp>
    </p:spTree>
    <p:extLst>
      <p:ext uri="{BB962C8B-B14F-4D97-AF65-F5344CB8AC3E}">
        <p14:creationId xmlns:p14="http://schemas.microsoft.com/office/powerpoint/2010/main" val="108830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867"/>
          <a:stretch/>
        </p:blipFill>
        <p:spPr>
          <a:xfrm>
            <a:off x="0" y="0"/>
            <a:ext cx="1845129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FB43FD-506A-5647-A841-1A11F1C99B69}"/>
              </a:ext>
            </a:extLst>
          </p:cNvPr>
          <p:cNvSpPr txBox="1">
            <a:spLocks/>
          </p:cNvSpPr>
          <p:nvPr/>
        </p:nvSpPr>
        <p:spPr>
          <a:xfrm>
            <a:off x="1829889" y="1521349"/>
            <a:ext cx="5210991" cy="3424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None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Nuoret lionit ovat järjestön dynaamisia, noin 40-vuotiaita ja sitä nuorempia jäseniä, jotka tuovat uusia näkökulmia ja johtamistaitoja klubeihimme ja yhteisöihimme.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SzPct val="80000"/>
              <a:buNone/>
            </a:pPr>
            <a:r>
              <a:rPr lang="fi-FI" sz="2400" b="1">
                <a:solidFill>
                  <a:srgbClr val="55565A"/>
                </a:solidFill>
                <a:latin typeface="Arial" charset="0"/>
                <a:cs typeface="Arial" charset="0"/>
              </a:rPr>
              <a:t>Resurssit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Yhteyden muodostaminen nuoriin lioneihin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  Nuorten lionien jäsenyysopas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None/>
            </a:pPr>
            <a:r>
              <a:rPr lang="fi-FI" sz="2400" u="sng">
                <a:solidFill>
                  <a:srgbClr val="407CCA"/>
                </a:solidFill>
                <a:latin typeface="Arial" charset="0"/>
                <a:cs typeface="Arial" charset="0"/>
                <a:hlinkClick r:id="rId4"/>
              </a:rPr>
              <a:t>Lisätietoja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F263E-D02A-E84C-9F14-761471A5A44B}"/>
              </a:ext>
            </a:extLst>
          </p:cNvPr>
          <p:cNvSpPr txBox="1"/>
          <p:nvPr/>
        </p:nvSpPr>
        <p:spPr>
          <a:xfrm>
            <a:off x="1829889" y="632797"/>
            <a:ext cx="5210991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Nuoret lionit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05213-A1D2-524C-B77B-512069734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5760720"/>
            <a:ext cx="1405046" cy="702523"/>
          </a:xfrm>
          <a:prstGeom prst="rect">
            <a:avLst/>
          </a:prstGeom>
          <a:effectLst/>
        </p:spPr>
      </p:pic>
      <p:pic>
        <p:nvPicPr>
          <p:cNvPr id="9" name="Content Placeholder 9" descr="A person holding a frisbee&#10;&#10;Description automatically generated">
            <a:extLst>
              <a:ext uri="{FF2B5EF4-FFF2-40B4-BE49-F238E27FC236}">
                <a16:creationId xmlns:a16="http://schemas.microsoft.com/office/drawing/2014/main" id="{8D331EC7-5F9A-794F-8E46-BCAC3D8650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r="9017"/>
          <a:stretch/>
        </p:blipFill>
        <p:spPr>
          <a:xfrm>
            <a:off x="7334632" y="1600061"/>
            <a:ext cx="4222670" cy="32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CEDBB-7754-49B2-8149-E0F7FB8C0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821" y="513406"/>
            <a:ext cx="4719408" cy="4131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4472C4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4472C4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8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3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F912A5-9042-4836-AD35-3CE7A8378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990" y="1958154"/>
            <a:ext cx="2730595" cy="19959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0D8FEE-9B99-4A8C-90B8-EF30F0854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17" y="2233341"/>
            <a:ext cx="2345103" cy="17207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588709-738E-4721-A408-8F854EBDE9E3}"/>
              </a:ext>
            </a:extLst>
          </p:cNvPr>
          <p:cNvSpPr txBox="1"/>
          <p:nvPr/>
        </p:nvSpPr>
        <p:spPr>
          <a:xfrm>
            <a:off x="2930921" y="1400800"/>
            <a:ext cx="60920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/>
            <a:r>
              <a:rPr lang="fi-FI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 </a:t>
            </a:r>
            <a:r>
              <a:rPr lang="fi-FI" sz="2400" dirty="0">
                <a:solidFill>
                  <a:srgbClr val="407CCA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lionsclub.org/leo-lion</a:t>
            </a:r>
            <a:r>
              <a:rPr lang="fi-FI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-sivulla, niin saat lisätietoja leo-lion-ohjelman eduista ja resursseista ja voit lukea </a:t>
            </a:r>
            <a:r>
              <a:rPr lang="fi-FI" sz="2400" dirty="0">
                <a:solidFill>
                  <a:srgbClr val="407CCA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usein kysyttyjä kysymyksiä</a:t>
            </a:r>
          </a:p>
          <a:p>
            <a:pPr marL="0" algn="ctr"/>
            <a:endParaRPr lang="en-US" sz="240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/>
            <a:r>
              <a:rPr lang="fi-FI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Lähetä sähköpostia osoitteeseen </a:t>
            </a:r>
            <a:r>
              <a:rPr lang="fi-FI" sz="2400" dirty="0">
                <a:solidFill>
                  <a:srgbClr val="407CCA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membership@lionsclubs.org</a:t>
            </a:r>
            <a:r>
              <a:rPr lang="fi-FI" sz="240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niin saat apua leo-lion-jäsenpolun tukemiseen.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79CAD-46A3-4344-8AC6-8B9B986C3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7924" r="12665" b="9374"/>
          <a:stretch/>
        </p:blipFill>
        <p:spPr>
          <a:xfrm>
            <a:off x="0" y="5662147"/>
            <a:ext cx="12191999" cy="9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0"/>
    </mc:Choice>
    <mc:Fallback xmlns="">
      <p:transition spd="slow" advTm="1551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EDCD47-2FA2-234F-BCED-5574D9A1AD60}"/>
              </a:ext>
            </a:extLst>
          </p:cNvPr>
          <p:cNvSpPr txBox="1"/>
          <p:nvPr/>
        </p:nvSpPr>
        <p:spPr>
          <a:xfrm>
            <a:off x="2087463" y="3522035"/>
            <a:ext cx="8017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DD0CEF-48A9-2541-BEBA-D0678F26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72" y="1776992"/>
            <a:ext cx="2002856" cy="140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B5FA5F-4A35-E348-9BA6-74650C466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2" y="5760720"/>
            <a:ext cx="1405046" cy="7025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798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3013501"/>
            <a:ext cx="89930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Miksi tukesi on tärkeää</a:t>
            </a:r>
          </a:p>
        </p:txBody>
      </p:sp>
    </p:spTree>
    <p:extLst>
      <p:ext uri="{BB962C8B-B14F-4D97-AF65-F5344CB8AC3E}">
        <p14:creationId xmlns:p14="http://schemas.microsoft.com/office/powerpoint/2010/main" val="220489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3013501"/>
            <a:ext cx="89930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Ilmoita leojen palvelusta jo TÄNÄÄN</a:t>
            </a:r>
          </a:p>
        </p:txBody>
      </p:sp>
    </p:spTree>
    <p:extLst>
      <p:ext uri="{BB962C8B-B14F-4D97-AF65-F5344CB8AC3E}">
        <p14:creationId xmlns:p14="http://schemas.microsoft.com/office/powerpoint/2010/main" val="1040120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3013501"/>
            <a:ext cx="89930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Kartan suunnitteleminen</a:t>
            </a:r>
          </a:p>
        </p:txBody>
      </p:sp>
    </p:spTree>
    <p:extLst>
      <p:ext uri="{BB962C8B-B14F-4D97-AF65-F5344CB8AC3E}">
        <p14:creationId xmlns:p14="http://schemas.microsoft.com/office/powerpoint/2010/main" val="181612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867"/>
          <a:stretch/>
        </p:blipFill>
        <p:spPr>
          <a:xfrm>
            <a:off x="0" y="0"/>
            <a:ext cx="1845129" cy="68580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FB43FD-506A-5647-A841-1A11F1C99B69}"/>
              </a:ext>
            </a:extLst>
          </p:cNvPr>
          <p:cNvSpPr txBox="1">
            <a:spLocks/>
          </p:cNvSpPr>
          <p:nvPr/>
        </p:nvSpPr>
        <p:spPr>
          <a:xfrm>
            <a:off x="2240353" y="2054749"/>
            <a:ext cx="7772327" cy="3424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Leot hyötyvät positiivisesta suhteesta lioneihin jo aikaisessa leomatkan vaiheessa.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Leojen ilmoittaminen Lions Clubs Internationaliin varmistaa, että leot saavat viestejä, tunnustusta vuosien palvelusta sekä kelpoisuuden leo-lioniksi.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fi-FI" sz="2400">
                <a:solidFill>
                  <a:srgbClr val="55565A"/>
                </a:solidFill>
                <a:latin typeface="Arial" charset="0"/>
                <a:cs typeface="Arial" charset="0"/>
              </a:rPr>
              <a:t>Auta leoja tekemään suunnitelma palvelun jatkamisesta Lions Clubs Internationalissa.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F263E-D02A-E84C-9F14-761471A5A44B}"/>
              </a:ext>
            </a:extLst>
          </p:cNvPr>
          <p:cNvSpPr txBox="1"/>
          <p:nvPr/>
        </p:nvSpPr>
        <p:spPr>
          <a:xfrm>
            <a:off x="2240353" y="983317"/>
            <a:ext cx="7579610" cy="73866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fi-FI" sz="42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Tärkeitä seikkoja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05213-A1D2-524C-B77B-512069734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0" y="5760720"/>
            <a:ext cx="1405046" cy="7025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033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8E23E-9A97-D849-8E35-4A611755B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3C505-93CC-5948-B893-BA6EF9BB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0" y="5669280"/>
            <a:ext cx="1463040" cy="102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23387-15CF-424F-9934-44AFE8AD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760720"/>
            <a:ext cx="1405046" cy="702523"/>
          </a:xfrm>
          <a:prstGeom prst="rect">
            <a:avLst/>
          </a:prstGeom>
          <a:effectLst/>
        </p:spPr>
      </p:pic>
      <p:sp>
        <p:nvSpPr>
          <p:cNvPr id="6" name="Large #">
            <a:extLst>
              <a:ext uri="{FF2B5EF4-FFF2-40B4-BE49-F238E27FC236}">
                <a16:creationId xmlns:a16="http://schemas.microsoft.com/office/drawing/2014/main" id="{2F1B0455-A61E-3B4C-93B4-6C7D8B50DBB3}"/>
              </a:ext>
            </a:extLst>
          </p:cNvPr>
          <p:cNvSpPr txBox="1"/>
          <p:nvPr/>
        </p:nvSpPr>
        <p:spPr>
          <a:xfrm>
            <a:off x="859994" y="2875002"/>
            <a:ext cx="8993083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i-FI" sz="66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Leosta lioniksi ‑ohjelma</a:t>
            </a:r>
          </a:p>
        </p:txBody>
      </p:sp>
    </p:spTree>
    <p:extLst>
      <p:ext uri="{BB962C8B-B14F-4D97-AF65-F5344CB8AC3E}">
        <p14:creationId xmlns:p14="http://schemas.microsoft.com/office/powerpoint/2010/main" val="288211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39A93-EFE3-9843-8EC3-9B8428C3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726AC3A-E2CE-E64D-BFFC-3B82AF3AF97A}"/>
              </a:ext>
            </a:extLst>
          </p:cNvPr>
          <p:cNvSpPr txBox="1">
            <a:spLocks/>
          </p:cNvSpPr>
          <p:nvPr/>
        </p:nvSpPr>
        <p:spPr bwMode="auto">
          <a:xfrm>
            <a:off x="813419" y="3089463"/>
            <a:ext cx="3887425" cy="29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None/>
            </a:pPr>
            <a:r>
              <a:rPr lang="fi-FI" sz="2400" b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Kelpoisuus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entinen leo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palvellut leona yli vuoden ajan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fi-FI" sz="24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18–35-vuotias.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None/>
            </a:pPr>
            <a:r>
              <a:rPr lang="fi-FI" sz="2000" u="sng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Lisätietoja</a:t>
            </a: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2DBC83C0-87A2-8841-93B1-F01B957594B0}"/>
              </a:ext>
            </a:extLst>
          </p:cNvPr>
          <p:cNvSpPr txBox="1">
            <a:spLocks/>
          </p:cNvSpPr>
          <p:nvPr/>
        </p:nvSpPr>
        <p:spPr>
          <a:xfrm>
            <a:off x="813419" y="615698"/>
            <a:ext cx="4994257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i-FI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Jäsenohjelma leoille, jotka ovat valmiita ryhtymään lioneiksi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FA12D-594C-744A-BCD7-392AE9806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9881" y="5669280"/>
            <a:ext cx="1463038" cy="1024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F7A38-6AB5-274F-9B21-1E41988A40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6661" r="2480" b="11487"/>
          <a:stretch/>
        </p:blipFill>
        <p:spPr>
          <a:xfrm>
            <a:off x="7923302" y="1295400"/>
            <a:ext cx="3756790" cy="2680695"/>
          </a:xfrm>
          <a:prstGeom prst="rect">
            <a:avLst/>
          </a:prstGeom>
          <a:effectLst>
            <a:outerShdw blurRad="584200" dist="381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46F65-E87B-AB48-B6C2-3F55CB4612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6011" r="75" b="6206"/>
          <a:stretch/>
        </p:blipFill>
        <p:spPr>
          <a:xfrm>
            <a:off x="6745853" y="3429000"/>
            <a:ext cx="2798585" cy="1842495"/>
          </a:xfrm>
          <a:prstGeom prst="rect">
            <a:avLst/>
          </a:prstGeom>
          <a:effectLst>
            <a:outerShdw blurRad="584200" dist="38100" dir="2700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1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B3A87B-4ABB-5740-B352-9F1DCFF57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Large #">
            <a:extLst>
              <a:ext uri="{FF2B5EF4-FFF2-40B4-BE49-F238E27FC236}">
                <a16:creationId xmlns:a16="http://schemas.microsoft.com/office/drawing/2014/main" id="{5258ADF1-8EDF-4A48-BA3D-D66888E0C00E}"/>
              </a:ext>
            </a:extLst>
          </p:cNvPr>
          <p:cNvSpPr txBox="1"/>
          <p:nvPr/>
        </p:nvSpPr>
        <p:spPr>
          <a:xfrm>
            <a:off x="385465" y="2151727"/>
            <a:ext cx="4277549" cy="2554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i-FI" sz="4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Leojen kiinnostuksen kohteiden mukaan laadittu ohjelma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DC1E7-5585-EF45-B643-AD35B6A36C8D}"/>
              </a:ext>
            </a:extLst>
          </p:cNvPr>
          <p:cNvSpPr/>
          <p:nvPr/>
        </p:nvSpPr>
        <p:spPr bwMode="auto">
          <a:xfrm>
            <a:off x="6235989" y="823192"/>
            <a:ext cx="1140171" cy="396007"/>
          </a:xfrm>
          <a:prstGeom prst="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7338" indent="-287338" fontAlgn="base">
              <a:spcAft>
                <a:spcPct val="0"/>
              </a:spcAft>
            </a:pPr>
            <a:r>
              <a:rPr lang="fi-FI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CAB45-24AE-B248-BBBD-FCF86E375D37}"/>
              </a:ext>
            </a:extLst>
          </p:cNvPr>
          <p:cNvSpPr txBox="1"/>
          <p:nvPr/>
        </p:nvSpPr>
        <p:spPr>
          <a:xfrm>
            <a:off x="6096001" y="1445272"/>
            <a:ext cx="571053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50 %:n alennus kansainvälisistä jäsenmaksuista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vapautus liittymis- tai perustamismaksusta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 tunnustus leon palveluvuosista lion-tietoihin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ainutlaatuinen leo-</a:t>
            </a:r>
            <a:r>
              <a:rPr lang="fi-FI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lionjäsenen</a:t>
            </a: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rintaneula    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 leo-</a:t>
            </a:r>
            <a:r>
              <a:rPr lang="fi-FI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lionjäsenyyden</a:t>
            </a: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nimen tunnistus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ammatillinen LinkedIn-verkostointiryhmä 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stipendimahdollisuudet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kelpoisuus palvella leo-lion-hallituksen yhteyshenkilönä.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 algn="r">
              <a:buClr>
                <a:srgbClr val="EBB700"/>
              </a:buClr>
              <a:buSzPct val="50000"/>
            </a:pPr>
            <a:r>
              <a:rPr lang="fi-FI" u="sng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Lisätietoja</a:t>
            </a:r>
          </a:p>
          <a:p>
            <a:pPr marL="180975" indent="-180975"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57EA92-9923-6C4F-98B2-B492A6A66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" y="5669280"/>
            <a:ext cx="1463040" cy="10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415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6810</TotalTime>
  <Words>1949</Words>
  <Application>Microsoft Office PowerPoint</Application>
  <PresentationFormat>Widescreen</PresentationFormat>
  <Paragraphs>292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HelveticaNeue</vt:lpstr>
      <vt:lpstr>HelveticaNeue-Bold</vt:lpstr>
      <vt:lpstr>Lucida Grande</vt:lpstr>
      <vt:lpstr>Segoe UI</vt:lpstr>
      <vt:lpstr>Wingdings</vt:lpstr>
      <vt:lpstr>1_Office Theme</vt:lpstr>
      <vt:lpstr>Office Theme</vt:lpstr>
      <vt:lpstr>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LEO-LION</dc:title>
  <dc:creator>Stec, Roxanne</dc:creator>
  <cp:lastModifiedBy>Stec, Roxanne</cp:lastModifiedBy>
  <cp:revision>859</cp:revision>
  <dcterms:created xsi:type="dcterms:W3CDTF">2020-11-12T18:55:22Z</dcterms:created>
  <dcterms:modified xsi:type="dcterms:W3CDTF">2021-12-10T05:29:36Z</dcterms:modified>
</cp:coreProperties>
</file>