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990" r:id="rId3"/>
    <p:sldId id="981" r:id="rId4"/>
    <p:sldId id="983" r:id="rId5"/>
    <p:sldId id="1000" r:id="rId6"/>
    <p:sldId id="1001" r:id="rId7"/>
    <p:sldId id="986" r:id="rId8"/>
    <p:sldId id="985" r:id="rId9"/>
    <p:sldId id="987" r:id="rId10"/>
    <p:sldId id="988" r:id="rId11"/>
    <p:sldId id="989" r:id="rId12"/>
    <p:sldId id="991" r:id="rId13"/>
    <p:sldId id="992" r:id="rId14"/>
    <p:sldId id="993" r:id="rId15"/>
    <p:sldId id="1002" r:id="rId16"/>
    <p:sldId id="1004" r:id="rId17"/>
    <p:sldId id="1008" r:id="rId18"/>
    <p:sldId id="1010" r:id="rId19"/>
    <p:sldId id="1003" r:id="rId20"/>
    <p:sldId id="1011" r:id="rId21"/>
    <p:sldId id="1016" r:id="rId22"/>
    <p:sldId id="1012" r:id="rId23"/>
    <p:sldId id="925" r:id="rId24"/>
    <p:sldId id="1013" r:id="rId25"/>
    <p:sldId id="1014" r:id="rId26"/>
    <p:sldId id="933" r:id="rId27"/>
    <p:sldId id="101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0EBA36-3E55-907F-4012-77EF8A8D578E}" name="Melissa Nadeau" initials="MN" userId="UcD22zQ64zjVyGCvDQ7XzzWutatjfFMJM0q1QrU362Y=" providerId="None"/>
  <p188:author id="{095C43FD-2D81-9CFA-9C4A-A35CD6167620}" name="Khamisi Grace" initials="KG" userId="zf4GxHDVBqBlx4LynScNWqDXMqa5rPKp++84GQX4s+g="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Riordan, Owen" initials="OO" lastIdx="1" clrIdx="0">
    <p:extLst>
      <p:ext uri="{19B8F6BF-5375-455C-9EA6-DF929625EA0E}">
        <p15:presenceInfo xmlns:p15="http://schemas.microsoft.com/office/powerpoint/2012/main" userId="S::ooriordan@lionsclubs.org::39bb708c-0229-404d-ae1f-1336cbda0a05" providerId="AD"/>
      </p:ext>
    </p:extLst>
  </p:cmAuthor>
  <p:cmAuthor id="2" name="Melissa Nadeau" initials="MN" lastIdx="1" clrIdx="1">
    <p:extLst>
      <p:ext uri="{19B8F6BF-5375-455C-9EA6-DF929625EA0E}">
        <p15:presenceInfo xmlns:p15="http://schemas.microsoft.com/office/powerpoint/2012/main" userId="UcD22zQ64zjVyGCvDQ7XzzWutatjfFMJM0q1QrU362Y=" providerId="None"/>
      </p:ext>
    </p:extLst>
  </p:cmAuthor>
  <p:cmAuthor id="3" name="Roxanne Stec" initials="RS" lastIdx="12" clrIdx="2">
    <p:extLst>
      <p:ext uri="{19B8F6BF-5375-455C-9EA6-DF929625EA0E}">
        <p15:presenceInfo xmlns:p15="http://schemas.microsoft.com/office/powerpoint/2012/main" userId="E5K/hdYNt6mmmho+YogTEVN1VRcf7JCTzuK6rSUTcd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CCA"/>
    <a:srgbClr val="55565A"/>
    <a:srgbClr val="00338D"/>
    <a:srgbClr val="EBB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13" autoAdjust="0"/>
    <p:restoredTop sz="68435" autoAdjust="0"/>
  </p:normalViewPr>
  <p:slideViewPr>
    <p:cSldViewPr snapToGrid="0">
      <p:cViewPr varScale="1">
        <p:scale>
          <a:sx n="74" d="100"/>
          <a:sy n="74" d="100"/>
        </p:scale>
        <p:origin x="122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388FD4-DAE2-4C4C-A99E-36063DC8DA93}" type="datetimeFigureOut">
              <a:rPr lang="en-US" smtClean="0"/>
              <a:t>7/15/2021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C7B55-43E3-4FAC-A905-28B75FD6C7DA}" type="slidenum">
              <a:rPr lang="en-US" smtClean="0"/>
              <a:t>‹#›</a:t>
            </a:fld>
            <a:endParaRPr lang="en-US"/>
          </a:p>
        </p:txBody>
      </p:sp>
    </p:spTree>
    <p:extLst>
      <p:ext uri="{BB962C8B-B14F-4D97-AF65-F5344CB8AC3E}">
        <p14:creationId xmlns:p14="http://schemas.microsoft.com/office/powerpoint/2010/main" val="1805787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dn2.webdamdb.com/md_E4RipN1OOvX0.jpg.pdf?v=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ionsclubs.org/en/resources-for-members/resource-center/leo-lion-progra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ionsclubs.org/en/resources-for-members/resource-center/leo-lion-progra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lionsclubs.org/en/resources-for-members/resource-center/leo-lion-progra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lionsclubs.org/en/resources-for-members/resource-center/leo-lion-progra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lionsclubs.org/en/resources-for-members/resource-center/leo-lion-progra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membership@lionsclubs.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dn2.webdamdb.com/md_E4RipN1OOvX0.jpg.pdf?v=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dn2.webdamdb.com/md_bBCgtSQ0q236.jpg.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310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cs typeface="+mn-cs"/>
              </a:rPr>
              <a:t>Each month Lions Clubs International ships complimentary Leo-Lion membership pins to new Leo-Lion members who were entered in MyLCI the month prior.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cs typeface="+mn-cs"/>
              </a:rPr>
              <a:t>Leo-Lions may purchase additional pins from the Lions clubs Shop.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cs typeface="+mn-cs"/>
              </a:rPr>
              <a:t>Pins are to be worn only by Leo-Lions, and are not to be traded or gifted to non-Leo-Lion members.</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10</a:t>
            </a:fld>
            <a:endParaRPr lang="en-US"/>
          </a:p>
        </p:txBody>
      </p:sp>
    </p:spTree>
    <p:extLst>
      <p:ext uri="{BB962C8B-B14F-4D97-AF65-F5344CB8AC3E}">
        <p14:creationId xmlns:p14="http://schemas.microsoft.com/office/powerpoint/2010/main" val="477838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a:t>The </a:t>
            </a:r>
            <a:r>
              <a:rPr lang="en-US" sz="1400" b="1" dirty="0"/>
              <a:t>Leo-Lion Cultural Exchange Ambassador Scholarship:</a:t>
            </a:r>
            <a:r>
              <a:rPr lang="en-US" b="1" dirty="0"/>
              <a:t> </a:t>
            </a:r>
          </a:p>
          <a:p>
            <a:pPr marL="628650" lvl="1" indent="-171450">
              <a:buFont typeface="Arial" panose="020B0604020202020204" pitchFamily="34" charset="0"/>
              <a:buChar char="•"/>
            </a:pPr>
            <a:r>
              <a:rPr lang="en-US" b="0" dirty="0"/>
              <a:t>Provides an opportunity for a Leo-Lion from each constitutional area to attend a forum outside of their own</a:t>
            </a:r>
          </a:p>
          <a:p>
            <a:pPr marL="628650" lvl="1" indent="-171450">
              <a:buFont typeface="Arial" panose="020B0604020202020204" pitchFamily="34" charset="0"/>
              <a:buChar char="•"/>
            </a:pPr>
            <a:r>
              <a:rPr lang="en-US" b="0" dirty="0"/>
              <a:t>Supports a Leo-Lion participating in at least one forum sponsored service project.</a:t>
            </a:r>
            <a:endParaRPr lang="en-US" b="0" dirty="0">
              <a:cs typeface="Calibri"/>
            </a:endParaRPr>
          </a:p>
          <a:p>
            <a:pPr marL="628650" lvl="1" indent="-171450">
              <a:buFont typeface="Arial" panose="020B0604020202020204" pitchFamily="34" charset="0"/>
              <a:buChar char="•"/>
            </a:pPr>
            <a:r>
              <a:rPr lang="en-US" dirty="0"/>
              <a:t>Financial support for eligible travel, meal, and lodging expenses with approved limited reimbursements</a:t>
            </a:r>
            <a:r>
              <a:rPr lang="en-US" b="0" dirty="0"/>
              <a:t>.</a:t>
            </a:r>
            <a:endParaRPr lang="en-US" b="0" dirty="0">
              <a:cs typeface="Calibri"/>
            </a:endParaRPr>
          </a:p>
          <a:p>
            <a:endParaRPr lang="en-US" baseline="0" dirty="0"/>
          </a:p>
          <a:p>
            <a:r>
              <a:rPr lang="en-US" dirty="0"/>
              <a:t>LCI’s </a:t>
            </a:r>
            <a:r>
              <a:rPr lang="en-US" b="1" dirty="0"/>
              <a:t>Advanced Lion</a:t>
            </a:r>
            <a:r>
              <a:rPr lang="en-US" b="1" baseline="0" dirty="0"/>
              <a:t> Leadership Institute (ALLI):</a:t>
            </a:r>
          </a:p>
          <a:p>
            <a:pPr marL="628650" lvl="1" indent="-171450">
              <a:buFont typeface="Arial" panose="020B0604020202020204" pitchFamily="34" charset="0"/>
              <a:buChar char="•"/>
            </a:pPr>
            <a:r>
              <a:rPr lang="en-US" b="0" baseline="0" dirty="0"/>
              <a:t>One Leo-Lion scholarship per Constitutional Area </a:t>
            </a:r>
          </a:p>
          <a:p>
            <a:pPr marL="628650" lvl="1" indent="-171450">
              <a:buFont typeface="Arial" panose="020B0604020202020204" pitchFamily="34" charset="0"/>
              <a:buChar char="•"/>
            </a:pPr>
            <a:r>
              <a:rPr lang="en-US" dirty="0"/>
              <a:t>Financial support for things that are not covered under the ALLI program with approved reimbursements.</a:t>
            </a:r>
            <a:endParaRPr lang="en-US" dirty="0">
              <a:solidFill>
                <a:srgbClr val="000000"/>
              </a:solidFill>
            </a:endParaRPr>
          </a:p>
          <a:p>
            <a:endParaRPr lang="en-US" dirty="0">
              <a:solidFill>
                <a:srgbClr val="FF0000"/>
              </a:solidFill>
            </a:endParaRPr>
          </a:p>
          <a:p>
            <a:r>
              <a:rPr lang="en-US" dirty="0">
                <a:solidFill>
                  <a:srgbClr val="FF0000"/>
                </a:solidFill>
              </a:rPr>
              <a:t>Both</a:t>
            </a:r>
            <a:r>
              <a:rPr lang="en-US" b="0" u="none" baseline="0" dirty="0">
                <a:solidFill>
                  <a:srgbClr val="FF0000"/>
                </a:solidFill>
              </a:rPr>
              <a:t> scholarship Information sheets are a</a:t>
            </a:r>
            <a:r>
              <a:rPr lang="en-US" b="0" u="none" dirty="0"/>
              <a:t>vailable on the Leo-Lion P</a:t>
            </a:r>
            <a:r>
              <a:rPr lang="en-US" b="0" dirty="0"/>
              <a:t>rogram webpage.</a:t>
            </a:r>
            <a:r>
              <a:rPr lang="en-US" dirty="0"/>
              <a:t> </a:t>
            </a:r>
            <a:endParaRPr lang="en-US" b="0" dirty="0">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b="1" dirty="0"/>
          </a:p>
        </p:txBody>
      </p:sp>
      <p:sp>
        <p:nvSpPr>
          <p:cNvPr id="4" name="Slide Number Placeholder 3"/>
          <p:cNvSpPr>
            <a:spLocks noGrp="1"/>
          </p:cNvSpPr>
          <p:nvPr>
            <p:ph type="sldNum" sz="quarter" idx="5"/>
          </p:nvPr>
        </p:nvSpPr>
        <p:spPr/>
        <p:txBody>
          <a:bodyPr/>
          <a:lstStyle/>
          <a:p>
            <a:fld id="{28EC7B55-43E3-4FAC-A905-28B75FD6C7DA}" type="slidenum">
              <a:rPr lang="en-US" smtClean="0"/>
              <a:t>11</a:t>
            </a:fld>
            <a:endParaRPr lang="en-US"/>
          </a:p>
        </p:txBody>
      </p:sp>
    </p:spTree>
    <p:extLst>
      <p:ext uri="{BB962C8B-B14F-4D97-AF65-F5344CB8AC3E}">
        <p14:creationId xmlns:p14="http://schemas.microsoft.com/office/powerpoint/2010/main" val="595230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The Leo-Lion private LinkedIn group is a professional networking group for Leo-Lions to:</a:t>
            </a:r>
          </a:p>
          <a:p>
            <a:pPr marL="171450" indent="-171450" fontAlgn="base">
              <a:buFont typeface="Arial" panose="020B0604020202020204" pitchFamily="34" charset="0"/>
              <a:buChar char="•"/>
            </a:pPr>
            <a:r>
              <a:rPr lang="en-US" dirty="0"/>
              <a:t>Ask questions</a:t>
            </a:r>
          </a:p>
          <a:p>
            <a:pPr marL="171450" indent="-171450" fontAlgn="base">
              <a:buFont typeface="Arial" panose="020B0604020202020204" pitchFamily="34" charset="0"/>
              <a:buChar char="•"/>
            </a:pPr>
            <a:r>
              <a:rPr lang="en-US" dirty="0"/>
              <a:t>Post resources </a:t>
            </a:r>
          </a:p>
          <a:p>
            <a:pPr marL="171450" indent="-171450" fontAlgn="base">
              <a:buFont typeface="Arial" panose="020B0604020202020204" pitchFamily="34" charset="0"/>
              <a:buChar char="•"/>
            </a:pPr>
            <a:r>
              <a:rPr lang="en-US" dirty="0"/>
              <a:t>Share skills and insights from school, work and service. </a:t>
            </a:r>
          </a:p>
          <a:p>
            <a:pPr fontAlgn="base"/>
            <a:endParaRPr lang="en-US" dirty="0"/>
          </a:p>
          <a:p>
            <a:pPr fontAlgn="base"/>
            <a:r>
              <a:rPr lang="en-US" dirty="0"/>
              <a:t>Want to contribute? Reach out to the membership division Young Lions Specialist or the Global Action Team staff specialists for upcoming leadership and professional development events in their area to be posted on this Leo-Lion LinkedIn group.</a:t>
            </a:r>
          </a:p>
          <a:p>
            <a:pPr defTabSz="949478">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12</a:t>
            </a:fld>
            <a:endParaRPr lang="en-US"/>
          </a:p>
        </p:txBody>
      </p:sp>
    </p:spTree>
    <p:extLst>
      <p:ext uri="{BB962C8B-B14F-4D97-AF65-F5344CB8AC3E}">
        <p14:creationId xmlns:p14="http://schemas.microsoft.com/office/powerpoint/2010/main" val="2922254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Dual Memberships are an attractive opportunity for Leo-Lions. Here’s the qualifications:</a:t>
            </a:r>
            <a:endParaRPr lang="en-US" dirty="0">
              <a:cs typeface="Calibri"/>
            </a:endParaRPr>
          </a:p>
          <a:p>
            <a:pPr marL="171450" indent="-171450">
              <a:buFont typeface="Arial" panose="020B0604020202020204" pitchFamily="34" charset="0"/>
              <a:buChar char="•"/>
            </a:pPr>
            <a:r>
              <a:rPr lang="en-US" dirty="0"/>
              <a:t>If a Leo-Lion has a strong relationship with their Leo club, they can continue serving with their Leo club while serving in their Lions club.  </a:t>
            </a:r>
            <a:endParaRPr lang="en-US" dirty="0">
              <a:cs typeface="Calibri" panose="020F0502020204030204"/>
            </a:endParaRPr>
          </a:p>
          <a:p>
            <a:pPr marL="171450" indent="-171450">
              <a:buFont typeface="Arial" panose="020B0604020202020204" pitchFamily="34" charset="0"/>
              <a:buChar char="•"/>
            </a:pPr>
            <a:r>
              <a:rPr lang="en-US" dirty="0"/>
              <a:t>They must be between the age of 18 as an Alpha Leo and through the age of 30 as an Omega Leo.</a:t>
            </a:r>
          </a:p>
          <a:p>
            <a:pPr marL="171450" indent="-171450">
              <a:buFont typeface="Arial" panose="020B0604020202020204" pitchFamily="34" charset="0"/>
              <a:buChar char="•"/>
            </a:pPr>
            <a:r>
              <a:rPr lang="en-US" dirty="0"/>
              <a:t>Dual membership ends at age 30.</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more about Dual Memberships by following the “</a:t>
            </a:r>
            <a:r>
              <a:rPr lang="en-US" sz="1200" b="1" dirty="0">
                <a:hlinkClick r:id="rId3"/>
              </a:rPr>
              <a:t>Learn more</a:t>
            </a:r>
            <a:r>
              <a:rPr lang="en-US" b="1" dirty="0"/>
              <a:t>” link in the slide</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13</a:t>
            </a:fld>
            <a:endParaRPr lang="en-US"/>
          </a:p>
        </p:txBody>
      </p:sp>
    </p:spTree>
    <p:extLst>
      <p:ext uri="{BB962C8B-B14F-4D97-AF65-F5344CB8AC3E}">
        <p14:creationId xmlns:p14="http://schemas.microsoft.com/office/powerpoint/2010/main" val="250859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14</a:t>
            </a:fld>
            <a:endParaRPr lang="en-US"/>
          </a:p>
        </p:txBody>
      </p:sp>
    </p:spTree>
    <p:extLst>
      <p:ext uri="{BB962C8B-B14F-4D97-AF65-F5344CB8AC3E}">
        <p14:creationId xmlns:p14="http://schemas.microsoft.com/office/powerpoint/2010/main" val="2830927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1" dirty="0">
                <a:cs typeface="Arial" panose="020B0604020202020204" pitchFamily="34" charset="0"/>
              </a:rPr>
              <a:t>Leo-Lions clubs </a:t>
            </a:r>
            <a:r>
              <a:rPr lang="en-US" b="0" dirty="0">
                <a:cs typeface="Arial" panose="020B0604020202020204" pitchFamily="34" charset="0"/>
              </a:rPr>
              <a:t>offer an</a:t>
            </a:r>
            <a:r>
              <a:rPr lang="en-US" dirty="0">
                <a:latin typeface="Calibri Light" panose="020F0302020204030204" pitchFamily="34" charset="0"/>
                <a:ea typeface="ヒラギノ角ゴ Pro W3" charset="0"/>
                <a:cs typeface="ヒラギノ角ゴ Pro W3" charset="0"/>
              </a:rPr>
              <a:t> opportunity for Leos and Lions </a:t>
            </a:r>
            <a:r>
              <a:rPr lang="en-US" b="0" dirty="0">
                <a:latin typeface="Calibri Light" panose="020F0302020204030204" pitchFamily="34" charset="0"/>
                <a:ea typeface="ヒラギノ角ゴ Pro W3" charset="0"/>
                <a:cs typeface="ヒラギノ角ゴ Pro W3" charset="0"/>
              </a:rPr>
              <a:t>to build young Lion service communities and specialize in service initiates that are meaningful to them.</a:t>
            </a:r>
          </a:p>
          <a:p>
            <a:pPr defTabSz="949478">
              <a:defRPr/>
            </a:pPr>
            <a:endParaRPr lang="en-US" b="0" dirty="0">
              <a:latin typeface="Calibri Light" panose="020F0302020204030204" pitchFamily="34" charset="0"/>
              <a:ea typeface="ヒラギノ角ゴ Pro W3" charset="0"/>
              <a:cs typeface="ヒラギノ角ゴ Pro W3" charset="0"/>
            </a:endParaRPr>
          </a:p>
          <a:p>
            <a:pPr defTabSz="949478">
              <a:defRPr/>
            </a:pPr>
            <a:r>
              <a:rPr lang="en-US" dirty="0">
                <a:latin typeface="Calibri Light" panose="020F0302020204030204" pitchFamily="34" charset="0"/>
                <a:ea typeface="ヒラギノ角ゴ Pro W3" charset="0"/>
                <a:cs typeface="ヒラギノ角ゴ Pro W3" charset="0"/>
              </a:rPr>
              <a:t>Lions of all ages may join a Leo-Lion club</a:t>
            </a:r>
          </a:p>
          <a:p>
            <a:pPr marL="628650" lvl="1" indent="-171450" defTabSz="949478">
              <a:buFont typeface="Arial" panose="020B0604020202020204" pitchFamily="34" charset="0"/>
              <a:buChar char="•"/>
              <a:defRPr/>
            </a:pPr>
            <a:r>
              <a:rPr lang="en-US" u="none" dirty="0">
                <a:latin typeface="Calibri Light" panose="020F0302020204030204" pitchFamily="34" charset="0"/>
                <a:ea typeface="ヒラギノ角ゴ Pro W3" charset="0"/>
                <a:cs typeface="ヒラギノ角ゴ Pro W3" charset="0"/>
              </a:rPr>
              <a:t>Non Leo-Lions under the age of 31 are also eligible for the </a:t>
            </a:r>
            <a:r>
              <a:rPr lang="en-US" u="sng" dirty="0">
                <a:latin typeface="Calibri Light" panose="020F0302020204030204" pitchFamily="34" charset="0"/>
                <a:ea typeface="ヒラギノ角ゴ Pro W3" charset="0"/>
                <a:cs typeface="ヒラギノ角ゴ Pro W3" charset="0"/>
              </a:rPr>
              <a:t>same international dues discount and fee waiver</a:t>
            </a:r>
            <a:r>
              <a:rPr lang="en-US" u="none" dirty="0">
                <a:latin typeface="Calibri Light" panose="020F0302020204030204" pitchFamily="34" charset="0"/>
                <a:ea typeface="ヒラギノ角ゴ Pro W3" charset="0"/>
                <a:cs typeface="ヒラギノ角ゴ Pro W3" charset="0"/>
              </a:rPr>
              <a:t> as their Leo-Lions friends under the </a:t>
            </a:r>
            <a:r>
              <a:rPr lang="en-US" i="0" u="sng" dirty="0">
                <a:latin typeface="Calibri Light" panose="020F0302020204030204" pitchFamily="34" charset="0"/>
                <a:ea typeface="ヒラギノ角ゴ Pro W3" charset="0"/>
                <a:cs typeface="ヒラギノ角ゴ Pro W3" charset="0"/>
              </a:rPr>
              <a:t>“Young Adult”</a:t>
            </a:r>
            <a:r>
              <a:rPr lang="en-US" u="none" dirty="0">
                <a:latin typeface="Calibri Light" panose="020F0302020204030204" pitchFamily="34" charset="0"/>
                <a:ea typeface="ヒラギノ角ゴ Pro W3" charset="0"/>
                <a:cs typeface="ヒラギノ角ゴ Pro W3" charset="0"/>
              </a:rPr>
              <a:t> membership type.</a:t>
            </a:r>
          </a:p>
          <a:p>
            <a:pPr marL="628650" lvl="1" indent="-171450" defTabSz="949478">
              <a:buFont typeface="Arial" panose="020B0604020202020204" pitchFamily="34" charset="0"/>
              <a:buChar char="•"/>
              <a:defRPr/>
            </a:pPr>
            <a:r>
              <a:rPr lang="en-US" dirty="0">
                <a:latin typeface="Calibri Light" panose="020F0302020204030204" pitchFamily="34" charset="0"/>
                <a:ea typeface="ヒラギノ角ゴ Pro W3" charset="0"/>
                <a:cs typeface="ヒラギノ角ゴ Pro W3" charset="0"/>
              </a:rPr>
              <a:t>Members </a:t>
            </a:r>
            <a:r>
              <a:rPr lang="en-US" u="sng" dirty="0">
                <a:latin typeface="Calibri Light" panose="020F0302020204030204" pitchFamily="34" charset="0"/>
                <a:ea typeface="ヒラギノ角ゴ Pro W3" charset="0"/>
                <a:cs typeface="ヒラギノ角ゴ Pro W3" charset="0"/>
              </a:rPr>
              <a:t>over the age of 30</a:t>
            </a:r>
            <a:r>
              <a:rPr lang="en-US" u="none" dirty="0">
                <a:latin typeface="Calibri Light" panose="020F0302020204030204" pitchFamily="34" charset="0"/>
                <a:ea typeface="ヒラギノ角ゴ Pro W3" charset="0"/>
                <a:cs typeface="ヒラギノ角ゴ Pro W3" charset="0"/>
              </a:rPr>
              <a:t> </a:t>
            </a:r>
            <a:r>
              <a:rPr lang="en-US" dirty="0">
                <a:latin typeface="Calibri Light" panose="020F0302020204030204" pitchFamily="34" charset="0"/>
                <a:ea typeface="ヒラギノ角ゴ Pro W3" charset="0"/>
                <a:cs typeface="ヒラギノ角ゴ Pro W3" charset="0"/>
              </a:rPr>
              <a:t>may join Leo-Lion clubs, but do </a:t>
            </a:r>
            <a:r>
              <a:rPr lang="en-US" u="sng" dirty="0">
                <a:latin typeface="Calibri Light" panose="020F0302020204030204" pitchFamily="34" charset="0"/>
                <a:ea typeface="ヒラギノ角ゴ Pro W3" charset="0"/>
                <a:cs typeface="ヒラギノ角ゴ Pro W3" charset="0"/>
              </a:rPr>
              <a:t>not qualify </a:t>
            </a:r>
            <a:r>
              <a:rPr lang="en-US" dirty="0">
                <a:latin typeface="Calibri Light" panose="020F0302020204030204" pitchFamily="34" charset="0"/>
                <a:ea typeface="ヒラギノ角ゴ Pro W3" charset="0"/>
                <a:cs typeface="ヒラギノ角ゴ Pro W3" charset="0"/>
              </a:rPr>
              <a:t>for the Leo-Lion discounts.</a:t>
            </a:r>
            <a:endParaRPr lang="en-US" b="1" dirty="0">
              <a:latin typeface="Calibri Light" panose="020F0302020204030204" pitchFamily="34" charset="0"/>
              <a:ea typeface="ヒラギノ角ゴ Pro W3" charset="0"/>
              <a:cs typeface="ヒラギノ角ゴ Pro W3" charset="0"/>
            </a:endParaRPr>
          </a:p>
          <a:p>
            <a:endParaRPr lang="en-US" dirty="0">
              <a:latin typeface="Calibri Light" panose="020F0302020204030204" pitchFamily="34" charset="0"/>
              <a:ea typeface="ヒラギノ角ゴ Pro W3" charset="0"/>
              <a:cs typeface="ヒラギノ角ゴ Pro W3" charset="0"/>
            </a:endParaRPr>
          </a:p>
          <a:p>
            <a:r>
              <a:rPr lang="en-US" b="0" dirty="0"/>
              <a:t>“</a:t>
            </a:r>
            <a:r>
              <a:rPr lang="en-US" sz="1200" b="1" dirty="0">
                <a:hlinkClick r:id="rId3"/>
              </a:rPr>
              <a:t>Learn more</a:t>
            </a:r>
            <a:r>
              <a:rPr lang="en-US" sz="1200" b="1" dirty="0"/>
              <a:t>” on the LCI website. </a:t>
            </a:r>
            <a:endParaRPr lang="en-US" dirty="0">
              <a:latin typeface="Calibri Light" panose="020F0302020204030204" pitchFamily="34" charset="0"/>
              <a:ea typeface="ヒラギノ角ゴ Pro W3" charset="0"/>
              <a:cs typeface="ヒラギノ角ゴ Pro W3" charset="0"/>
            </a:endParaRPr>
          </a:p>
          <a:p>
            <a:endParaRPr lang="en-US" dirty="0">
              <a:latin typeface="Calibri Light" panose="020F0302020204030204" pitchFamily="34" charset="0"/>
              <a:ea typeface="ヒラギノ角ゴ Pro W3" charset="0"/>
              <a:cs typeface="ヒラギノ角ゴ Pro W3" charset="0"/>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15</a:t>
            </a:fld>
            <a:endParaRPr lang="en-US"/>
          </a:p>
        </p:txBody>
      </p:sp>
    </p:spTree>
    <p:extLst>
      <p:ext uri="{BB962C8B-B14F-4D97-AF65-F5344CB8AC3E}">
        <p14:creationId xmlns:p14="http://schemas.microsoft.com/office/powerpoint/2010/main" val="1015793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University/Campus Lions Clubs offer an opportunity to transition from Leo to Lion.</a:t>
            </a:r>
          </a:p>
          <a:p>
            <a:endParaRPr lang="en-US" dirty="0"/>
          </a:p>
          <a:p>
            <a:r>
              <a:rPr lang="en-US" dirty="0"/>
              <a:t>Leos can join under the Leo-Lion membership program with other young Lions who join as Student Members. </a:t>
            </a:r>
          </a:p>
          <a:p>
            <a:pPr marL="800100" lvl="1" indent="-342900">
              <a:buFont typeface="Wingdings" panose="05000000000000000000" pitchFamily="2" charset="2"/>
              <a:buChar char="q"/>
              <a:defRPr/>
            </a:pPr>
            <a:r>
              <a:rPr lang="en-US" dirty="0">
                <a:solidFill>
                  <a:schemeClr val="bg2">
                    <a:lumMod val="50000"/>
                  </a:schemeClr>
                </a:solidFill>
                <a:latin typeface="Arial" panose="020B0604020202020204" pitchFamily="34" charset="0"/>
                <a:cs typeface="Arial" panose="020B0604020202020204" pitchFamily="34" charset="0"/>
              </a:rPr>
              <a:t>Student Members through age 30</a:t>
            </a:r>
          </a:p>
          <a:p>
            <a:pPr marL="1257300" lvl="2" indent="-342900">
              <a:buFont typeface="Wingdings" panose="05000000000000000000" pitchFamily="2" charset="2"/>
              <a:buChar char="ü"/>
              <a:defRPr/>
            </a:pPr>
            <a:r>
              <a:rPr lang="en-US" dirty="0">
                <a:solidFill>
                  <a:schemeClr val="bg2">
                    <a:lumMod val="50000"/>
                  </a:schemeClr>
                </a:solidFill>
                <a:latin typeface="Arial" panose="020B0604020202020204" pitchFamily="34" charset="0"/>
                <a:cs typeface="Arial" panose="020B0604020202020204" pitchFamily="34" charset="0"/>
              </a:rPr>
              <a:t> Half international dues</a:t>
            </a:r>
          </a:p>
          <a:p>
            <a:pPr marL="1257300" lvl="2" indent="-342900">
              <a:buFont typeface="Wingdings" panose="05000000000000000000" pitchFamily="2" charset="2"/>
              <a:buChar char="ü"/>
              <a:defRPr/>
            </a:pPr>
            <a:r>
              <a:rPr lang="en-US" dirty="0">
                <a:solidFill>
                  <a:schemeClr val="bg2">
                    <a:lumMod val="50000"/>
                  </a:schemeClr>
                </a:solidFill>
                <a:latin typeface="Arial" panose="020B0604020202020204" pitchFamily="34" charset="0"/>
                <a:cs typeface="Arial" panose="020B0604020202020204" pitchFamily="34" charset="0"/>
              </a:rPr>
              <a:t> Charter/entrance fee waiver</a:t>
            </a:r>
          </a:p>
          <a:p>
            <a:pPr marL="800100" lvl="1" indent="-342900">
              <a:buFont typeface="Wingdings" panose="05000000000000000000" pitchFamily="2" charset="2"/>
              <a:buChar char="q"/>
              <a:defRPr/>
            </a:pPr>
            <a:r>
              <a:rPr lang="en-US" dirty="0">
                <a:solidFill>
                  <a:schemeClr val="bg2">
                    <a:lumMod val="50000"/>
                  </a:schemeClr>
                </a:solidFill>
                <a:latin typeface="Arial" panose="020B0604020202020204" pitchFamily="34" charset="0"/>
                <a:cs typeface="Arial" panose="020B0604020202020204" pitchFamily="34" charset="0"/>
              </a:rPr>
              <a:t>Student Members over age 30 </a:t>
            </a:r>
            <a:r>
              <a:rPr lang="en-US" i="1" dirty="0">
                <a:solidFill>
                  <a:schemeClr val="bg2">
                    <a:lumMod val="50000"/>
                  </a:schemeClr>
                </a:solidFill>
                <a:latin typeface="Arial" panose="020B0604020202020204" pitchFamily="34" charset="0"/>
                <a:cs typeface="Arial" panose="020B0604020202020204" pitchFamily="34" charset="0"/>
              </a:rPr>
              <a:t>(In a Campus Lions club)</a:t>
            </a:r>
          </a:p>
          <a:p>
            <a:pPr marL="1257300" lvl="2" indent="-342900">
              <a:buFont typeface="Wingdings" panose="05000000000000000000" pitchFamily="2" charset="2"/>
              <a:buChar char="ü"/>
              <a:defRPr/>
            </a:pPr>
            <a:r>
              <a:rPr lang="en-US" dirty="0">
                <a:solidFill>
                  <a:schemeClr val="bg2">
                    <a:lumMod val="50000"/>
                  </a:schemeClr>
                </a:solidFill>
                <a:latin typeface="Arial" panose="020B0604020202020204" pitchFamily="34" charset="0"/>
                <a:cs typeface="Arial" panose="020B0604020202020204" pitchFamily="34" charset="0"/>
              </a:rPr>
              <a:t>Discounted charter/entrance fee of US $10.00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t>
            </a:r>
            <a:r>
              <a:rPr lang="en-US" sz="1200" b="1" dirty="0">
                <a:hlinkClick r:id="rId3"/>
              </a:rPr>
              <a:t>Learn more</a:t>
            </a:r>
            <a:r>
              <a:rPr lang="en-US" sz="1200" b="1" dirty="0"/>
              <a:t>” on the Campus Lions club webpage.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16</a:t>
            </a:fld>
            <a:endParaRPr lang="en-US"/>
          </a:p>
        </p:txBody>
      </p:sp>
    </p:spTree>
    <p:extLst>
      <p:ext uri="{BB962C8B-B14F-4D97-AF65-F5344CB8AC3E}">
        <p14:creationId xmlns:p14="http://schemas.microsoft.com/office/powerpoint/2010/main" val="2583375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Club branches:</a:t>
            </a:r>
          </a:p>
          <a:p>
            <a:pPr marL="171450" indent="-171450">
              <a:buFont typeface="Arial" panose="020B0604020202020204" pitchFamily="34" charset="0"/>
              <a:buChar char="•"/>
            </a:pPr>
            <a:r>
              <a:rPr lang="en-US" b="0" dirty="0"/>
              <a:t>O</a:t>
            </a:r>
            <a:r>
              <a:rPr lang="en-US" dirty="0"/>
              <a:t>nly need 5 members to form a club branch of a sponsoring Lions club.</a:t>
            </a:r>
          </a:p>
          <a:p>
            <a:pPr marL="171450" indent="-171450">
              <a:buFont typeface="Arial" panose="020B0604020202020204" pitchFamily="34" charset="0"/>
              <a:buChar char="•"/>
            </a:pPr>
            <a:r>
              <a:rPr lang="en-US" dirty="0"/>
              <a:t>With support from the parent club, members can meet and choose service projects that they are passionate about.</a:t>
            </a:r>
          </a:p>
          <a:p>
            <a:pPr marL="171450" indent="-171450">
              <a:buFont typeface="Wingdings" panose="05000000000000000000" pitchFamily="2" charset="2"/>
              <a:buChar char="§"/>
            </a:pPr>
            <a:endParaRPr lang="en-US" dirty="0"/>
          </a:p>
          <a:p>
            <a:r>
              <a:rPr lang="en-US" b="1" dirty="0"/>
              <a:t>Specialty clubs </a:t>
            </a:r>
          </a:p>
          <a:p>
            <a:pPr marL="171450" indent="-171450">
              <a:buFont typeface="Arial" panose="020B0604020202020204" pitchFamily="34" charset="0"/>
              <a:buChar char="•"/>
            </a:pPr>
            <a:r>
              <a:rPr lang="en-US" sz="1200" kern="1200" dirty="0">
                <a:solidFill>
                  <a:schemeClr val="tx1"/>
                </a:solidFill>
                <a:latin typeface="+mn-lt"/>
                <a:ea typeface="+mn-ea"/>
                <a:cs typeface="+mn-cs"/>
              </a:rPr>
              <a:t>Connects members by a similar service cause, culture, life stage, partnership, sport or hobby, or any number of unique qualities a club or its members want to highlight.</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All clubs and club branches may be specialty clubs. </a:t>
            </a:r>
            <a:r>
              <a:rPr lang="en-US" sz="1200" b="0" kern="1200" dirty="0">
                <a:solidFill>
                  <a:schemeClr val="tx1"/>
                </a:solidFill>
                <a:latin typeface="+mn-lt"/>
                <a:ea typeface="+mn-ea"/>
                <a:cs typeface="+mn-cs"/>
              </a:rPr>
              <a:t>For example:</a:t>
            </a:r>
            <a:endParaRPr lang="en-US" sz="1200" b="1" kern="1200" dirty="0">
              <a:solidFill>
                <a:schemeClr val="tx1"/>
              </a:solidFill>
              <a:latin typeface="+mn-lt"/>
              <a:ea typeface="+mn-ea"/>
              <a:cs typeface="+mn-cs"/>
            </a:endParaRPr>
          </a:p>
          <a:p>
            <a:pPr marL="171450" indent="-171450">
              <a:buFont typeface="Arial" panose="020B0604020202020204" pitchFamily="34" charset="0"/>
              <a:buChar char="•"/>
            </a:pPr>
            <a:r>
              <a:rPr lang="en-US" sz="1800" dirty="0">
                <a:solidFill>
                  <a:srgbClr val="51555A"/>
                </a:solidFill>
                <a:latin typeface="Segoe UI" panose="020B0502040204020203" pitchFamily="34" charset="0"/>
              </a:rPr>
              <a:t>Campus Lions club members who are studying healthcare or other human services may want to specialize to provide related service in their communities like supporting children battling cancer or partnering with drug prevent programs.</a:t>
            </a:r>
          </a:p>
          <a:p>
            <a:pPr marL="171450" indent="-171450">
              <a:buFont typeface="Arial" panose="020B0604020202020204" pitchFamily="34" charset="0"/>
              <a:buChar char="•"/>
            </a:pPr>
            <a:r>
              <a:rPr lang="en-US" sz="1800" dirty="0">
                <a:solidFill>
                  <a:srgbClr val="51555A"/>
                </a:solidFill>
                <a:latin typeface="Segoe UI" panose="020B0502040204020203" pitchFamily="34" charset="0"/>
              </a:rPr>
              <a:t>Members of Leo-Lion clubs and Leo-Lion club branches may chose a specialty category that best represents their members or the service they provide.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51555A"/>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t>
            </a:r>
            <a:r>
              <a:rPr lang="en-US" sz="1200" b="1" dirty="0">
                <a:hlinkClick r:id="rId3"/>
              </a:rPr>
              <a:t>Learn more</a:t>
            </a:r>
            <a:r>
              <a:rPr lang="en-US" sz="1200" b="1" dirty="0"/>
              <a:t>” at the the Lions club branch and </a:t>
            </a:r>
            <a:r>
              <a:rPr lang="en-US" b="1" dirty="0"/>
              <a:t>Specialty</a:t>
            </a:r>
            <a:r>
              <a:rPr lang="en-US" sz="1200" b="1" dirty="0"/>
              <a:t> club webpages.</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17</a:t>
            </a:fld>
            <a:endParaRPr lang="en-US"/>
          </a:p>
        </p:txBody>
      </p:sp>
    </p:spTree>
    <p:extLst>
      <p:ext uri="{BB962C8B-B14F-4D97-AF65-F5344CB8AC3E}">
        <p14:creationId xmlns:p14="http://schemas.microsoft.com/office/powerpoint/2010/main" val="3988272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18</a:t>
            </a:fld>
            <a:endParaRPr lang="en-US"/>
          </a:p>
        </p:txBody>
      </p:sp>
    </p:spTree>
    <p:extLst>
      <p:ext uri="{BB962C8B-B14F-4D97-AF65-F5344CB8AC3E}">
        <p14:creationId xmlns:p14="http://schemas.microsoft.com/office/powerpoint/2010/main" val="3165052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Arial" panose="020B0604020202020204" pitchFamily="34" charset="0"/>
                <a:cs typeface="Arial" panose="020B0604020202020204" pitchFamily="34" charset="0"/>
              </a:rPr>
              <a:t>Leos, Lions clubs secretaries and presidents may use the Leo to Lion Certification (LL2) as a worksheet to keep for club records. The LL2 form is not required to be submitted to LCI.</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Complete the Transfer of Leos to Lions Membership using MyLCI.</a:t>
            </a:r>
          </a:p>
        </p:txBody>
      </p:sp>
      <p:sp>
        <p:nvSpPr>
          <p:cNvPr id="4" name="Slide Number Placeholder 3"/>
          <p:cNvSpPr>
            <a:spLocks noGrp="1"/>
          </p:cNvSpPr>
          <p:nvPr>
            <p:ph type="sldNum" sz="quarter" idx="5"/>
          </p:nvPr>
        </p:nvSpPr>
        <p:spPr/>
        <p:txBody>
          <a:bodyPr/>
          <a:lstStyle/>
          <a:p>
            <a:fld id="{28EC7B55-43E3-4FAC-A905-28B75FD6C7DA}" type="slidenum">
              <a:rPr lang="en-US" smtClean="0"/>
              <a:t>19</a:t>
            </a:fld>
            <a:endParaRPr lang="en-US"/>
          </a:p>
        </p:txBody>
      </p:sp>
    </p:spTree>
    <p:extLst>
      <p:ext uri="{BB962C8B-B14F-4D97-AF65-F5344CB8AC3E}">
        <p14:creationId xmlns:p14="http://schemas.microsoft.com/office/powerpoint/2010/main" val="2857004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training is an overview of the different service pathways available to Leos, with a deep dive into the Leo-Lion membership program, Lion club types and awards for advisors and chairpersons. </a:t>
            </a:r>
          </a:p>
          <a:p>
            <a:endParaRPr lang="en-US" dirty="0">
              <a:cs typeface="Calibri"/>
            </a:endParaRPr>
          </a:p>
          <a:p>
            <a:r>
              <a:rPr lang="en-US" dirty="0">
                <a:cs typeface="Calibri"/>
              </a:rPr>
              <a:t>These slides are intended for Leo Club Advisors and Leo Chairpersons to help educate them on the Leo to Lion 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 quick fact: in a 2019 survey, the majority of Leos indicated that continuing their service journey as Lions was important to them. However, the transition rate from Leo to Lion is under 10%. </a:t>
            </a:r>
            <a:endParaRPr lang="en-US"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2</a:t>
            </a:fld>
            <a:endParaRPr lang="en-US"/>
          </a:p>
        </p:txBody>
      </p:sp>
    </p:spTree>
    <p:extLst>
      <p:ext uri="{BB962C8B-B14F-4D97-AF65-F5344CB8AC3E}">
        <p14:creationId xmlns:p14="http://schemas.microsoft.com/office/powerpoint/2010/main" val="2125522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Wingdings" panose="05000000000000000000" pitchFamily="2" charset="2"/>
              <a:buChar char="§"/>
            </a:pPr>
            <a:r>
              <a:rPr lang="en-US" sz="1400" b="0" dirty="0">
                <a:latin typeface="Arial" panose="020B0604020202020204" pitchFamily="34" charset="0"/>
                <a:cs typeface="Arial" panose="020B0604020202020204" pitchFamily="34" charset="0"/>
              </a:rPr>
              <a:t>A Lions club president, secretary or administrator can initiate the  transfer of a Leo member to a Lions club using MyLCI.</a:t>
            </a:r>
          </a:p>
          <a:p>
            <a:pPr marL="628650" lvl="1" indent="-171450">
              <a:buFont typeface="Wingdings" panose="05000000000000000000" pitchFamily="2" charset="2"/>
              <a:buChar char="§"/>
            </a:pPr>
            <a:r>
              <a:rPr lang="en-US" sz="1400" b="0" dirty="0">
                <a:latin typeface="Arial" panose="020B0604020202020204" pitchFamily="34" charset="0"/>
                <a:cs typeface="Arial" panose="020B0604020202020204" pitchFamily="34" charset="0"/>
              </a:rPr>
              <a:t>Leos will retain their Leo member numbers as their new Lions membership numbers.</a:t>
            </a:r>
          </a:p>
          <a:p>
            <a:pPr marL="628650" lvl="1" indent="-171450">
              <a:buFont typeface="Wingdings" panose="05000000000000000000" pitchFamily="2" charset="2"/>
              <a:buChar char="§"/>
            </a:pPr>
            <a:r>
              <a:rPr lang="en-US" sz="1400" b="0" dirty="0">
                <a:latin typeface="Arial" panose="020B0604020202020204" pitchFamily="34" charset="0"/>
                <a:cs typeface="Arial" panose="020B0604020202020204" pitchFamily="34" charset="0"/>
              </a:rPr>
              <a:t>Leo years of service will automatically be credited to new Lions’ member records.</a:t>
            </a:r>
          </a:p>
          <a:p>
            <a:pPr marL="628650" lvl="1" indent="-171450">
              <a:buFont typeface="Wingdings" panose="05000000000000000000" pitchFamily="2" charset="2"/>
              <a:buChar char="§"/>
            </a:pPr>
            <a:r>
              <a:rPr lang="en-US" sz="1400" b="0" dirty="0">
                <a:latin typeface="Arial" panose="020B0604020202020204" pitchFamily="34" charset="0"/>
                <a:cs typeface="Arial" panose="020B0604020202020204" pitchFamily="34" charset="0"/>
              </a:rPr>
              <a:t>Follow the "Learn more" link for complete instructions.</a:t>
            </a:r>
          </a:p>
          <a:p>
            <a:pPr marL="628650" lvl="1" indent="-171450">
              <a:buFont typeface="Wingdings" panose="05000000000000000000" pitchFamily="2" charset="2"/>
              <a:buChar char="§"/>
            </a:pPr>
            <a:r>
              <a:rPr lang="en-US" sz="1400" b="0" dirty="0">
                <a:latin typeface="Arial" panose="020B0604020202020204" pitchFamily="34" charset="0"/>
                <a:cs typeface="Arial" panose="020B0604020202020204" pitchFamily="34" charset="0"/>
              </a:rPr>
              <a:t>Contact memberservicecenter@lionsclubs.org for any questions or assistance in adding or editing Leo-Lion member records.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428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21</a:t>
            </a:fld>
            <a:endParaRPr lang="en-US"/>
          </a:p>
        </p:txBody>
      </p:sp>
    </p:spTree>
    <p:extLst>
      <p:ext uri="{BB962C8B-B14F-4D97-AF65-F5344CB8AC3E}">
        <p14:creationId xmlns:p14="http://schemas.microsoft.com/office/powerpoint/2010/main" val="990222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Leo to Leo-Lion Membership Award recognizes Leo club advisors, district Leo chairpersons and multiple district Leo chairpersons who have supported our Leos to transition to membership.</a:t>
            </a:r>
          </a:p>
          <a:p>
            <a:endParaRPr lang="en-US" dirty="0"/>
          </a:p>
          <a:p>
            <a:r>
              <a:rPr lang="en-US" dirty="0"/>
              <a:t>Special certificates will also be awarded at the club, district, and multiple district level by Lions Clubs International for completed Leo-Lion club charters approved for each current fiscal year.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Follow the </a:t>
            </a:r>
            <a:r>
              <a:rPr lang="en-US" b="0" dirty="0"/>
              <a:t>“</a:t>
            </a:r>
            <a:r>
              <a:rPr lang="en-US" sz="1200" b="1" dirty="0">
                <a:hlinkClick r:id="rId3"/>
              </a:rPr>
              <a:t>Learn more</a:t>
            </a:r>
            <a:r>
              <a:rPr lang="en-US" sz="1200" b="1" dirty="0"/>
              <a:t>” link for full details about the Leo-Lion Program awards.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641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23</a:t>
            </a:fld>
            <a:endParaRPr lang="en-US"/>
          </a:p>
        </p:txBody>
      </p:sp>
    </p:spTree>
    <p:extLst>
      <p:ext uri="{BB962C8B-B14F-4D97-AF65-F5344CB8AC3E}">
        <p14:creationId xmlns:p14="http://schemas.microsoft.com/office/powerpoint/2010/main" val="4288229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Lions Clubs International defines Young Lions as members who are approximately ages 40 and younger, which include Leo-Lions.</a:t>
            </a:r>
          </a:p>
          <a:p>
            <a:endParaRPr lang="en-US" dirty="0"/>
          </a:p>
          <a:p>
            <a:r>
              <a:rPr lang="en-US" sz="1200" b="1" kern="1200" dirty="0">
                <a:solidFill>
                  <a:schemeClr val="tx1"/>
                </a:solidFill>
                <a:latin typeface="+mn-lt"/>
                <a:ea typeface="+mn-ea"/>
                <a:cs typeface="+mn-cs"/>
              </a:rPr>
              <a:t>Follow the </a:t>
            </a:r>
            <a:r>
              <a:rPr lang="en-US" b="0" dirty="0"/>
              <a:t>“</a:t>
            </a:r>
            <a:r>
              <a:rPr lang="en-US" sz="1200" b="1" dirty="0">
                <a:hlinkClick r:id="rId3"/>
              </a:rPr>
              <a:t>Learn more</a:t>
            </a:r>
            <a:r>
              <a:rPr lang="en-US" sz="1200" b="1" dirty="0"/>
              <a:t>” link on the slide to find out more about </a:t>
            </a:r>
            <a:r>
              <a:rPr lang="en-US" sz="1200" b="1" kern="1200" dirty="0">
                <a:solidFill>
                  <a:schemeClr val="tx1"/>
                </a:solidFill>
                <a:latin typeface="+mn-lt"/>
                <a:ea typeface="+mn-ea"/>
                <a:cs typeface="+mn-cs"/>
              </a:rPr>
              <a:t>Young Lions and access two helpful resources:</a:t>
            </a:r>
          </a:p>
          <a:p>
            <a:pPr lvl="1">
              <a:lnSpc>
                <a:spcPct val="150000"/>
              </a:lnSpc>
              <a:buFont typeface="Wingdings" panose="05000000000000000000" pitchFamily="2" charset="2"/>
              <a:buChar char="§"/>
            </a:pPr>
            <a:r>
              <a:rPr kumimoji="0" lang="en-US"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Connecting to Young Lions</a:t>
            </a:r>
            <a:r>
              <a:rPr kumimoji="0" lang="en-US"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 to learn how to make your Lions club attractive to Young Lions.</a:t>
            </a:r>
          </a:p>
          <a:p>
            <a:pPr lvl="1">
              <a:lnSpc>
                <a:spcPct val="150000"/>
              </a:lnSpc>
              <a:buFont typeface="Wingdings" panose="05000000000000000000" pitchFamily="2" charset="2"/>
              <a:buChar char="§"/>
            </a:pPr>
            <a:r>
              <a:rPr kumimoji="0" lang="en-US"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Young Lions Membership Guide</a:t>
            </a:r>
            <a:r>
              <a:rPr kumimoji="0" lang="en-US"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 A comprehensive guide to membership and club types for all Young Lions.</a:t>
            </a:r>
          </a:p>
          <a:p>
            <a:pPr algn="l"/>
            <a:endParaRPr lang="en-US" b="0" i="0" dirty="0">
              <a:solidFill>
                <a:srgbClr val="407CCA"/>
              </a:solidFill>
              <a:effectLst/>
              <a:latin typeface="HelveticaNeue"/>
            </a:endParaRPr>
          </a:p>
          <a:p>
            <a:br>
              <a:rPr lang="en-US" b="0" i="0" dirty="0">
                <a:solidFill>
                  <a:srgbClr val="000000"/>
                </a:solidFill>
                <a:effectLst/>
                <a:latin typeface="HelveticaNeue"/>
              </a:rPr>
            </a:br>
            <a:endParaRPr lang="en-US"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24</a:t>
            </a:fld>
            <a:endParaRPr lang="en-US"/>
          </a:p>
        </p:txBody>
      </p:sp>
    </p:spTree>
    <p:extLst>
      <p:ext uri="{BB962C8B-B14F-4D97-AF65-F5344CB8AC3E}">
        <p14:creationId xmlns:p14="http://schemas.microsoft.com/office/powerpoint/2010/main" val="4136222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Thank you for supporting your Leos and learning more about the pathways for membership. </a:t>
            </a:r>
          </a:p>
          <a:p>
            <a:endParaRPr lang="en-US" dirty="0">
              <a:cs typeface="Calibri"/>
            </a:endParaRPr>
          </a:p>
          <a:p>
            <a:r>
              <a:rPr lang="en-US" dirty="0">
                <a:cs typeface="Calibri"/>
              </a:rPr>
              <a:t>You can visit lionsclubs.org/</a:t>
            </a:r>
            <a:r>
              <a:rPr lang="en-US" dirty="0" err="1">
                <a:cs typeface="Calibri"/>
              </a:rPr>
              <a:t>leo</a:t>
            </a:r>
            <a:r>
              <a:rPr lang="en-US" dirty="0">
                <a:cs typeface="Calibri"/>
              </a:rPr>
              <a:t>-lion for additional links and more information. </a:t>
            </a:r>
          </a:p>
          <a:p>
            <a:endParaRPr lang="en-US" dirty="0">
              <a:cs typeface="Calibri"/>
            </a:endParaRPr>
          </a:p>
          <a:p>
            <a:r>
              <a:rPr lang="en-US" dirty="0">
                <a:cs typeface="Calibri"/>
              </a:rPr>
              <a:t>If you have any additional questions about Leo-Lions or any of the club types discussed today, contact </a:t>
            </a:r>
            <a:r>
              <a:rPr lang="en-US" dirty="0">
                <a:cs typeface="Calibri"/>
                <a:hlinkClick r:id="rId3"/>
              </a:rPr>
              <a:t>membership@lionsclubs.org</a:t>
            </a:r>
            <a:r>
              <a:rPr lang="en-US" dirty="0">
                <a:cs typeface="Calibri"/>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671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26</a:t>
            </a:fld>
            <a:endParaRPr lang="en-US"/>
          </a:p>
        </p:txBody>
      </p:sp>
    </p:spTree>
    <p:extLst>
      <p:ext uri="{BB962C8B-B14F-4D97-AF65-F5344CB8AC3E}">
        <p14:creationId xmlns:p14="http://schemas.microsoft.com/office/powerpoint/2010/main" val="2404410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Calibri"/>
              </a:rPr>
              <a:t>The Leo Club Advisor is usually the first and most prominent connection a Leo has to the broader Lions Club family. </a:t>
            </a:r>
          </a:p>
          <a:p>
            <a:r>
              <a:rPr lang="en-US" sz="1200" dirty="0">
                <a:cs typeface="Calibri"/>
              </a:rPr>
              <a:t>Their role:</a:t>
            </a:r>
          </a:p>
          <a:p>
            <a:pPr marL="628650" lvl="1" indent="-171450">
              <a:buFont typeface="Arial" panose="020B0604020202020204" pitchFamily="34" charset="0"/>
              <a:buChar char="•"/>
            </a:pPr>
            <a:r>
              <a:rPr lang="en-US" sz="1200" dirty="0">
                <a:cs typeface="Calibri"/>
              </a:rPr>
              <a:t>Encourage the relationship between Leos and their Lions club members</a:t>
            </a:r>
          </a:p>
          <a:p>
            <a:pPr marL="628650" lvl="1" indent="-171450">
              <a:buFont typeface="Arial" panose="020B0604020202020204" pitchFamily="34" charset="0"/>
              <a:buChar char="•"/>
            </a:pPr>
            <a:r>
              <a:rPr lang="en-US" sz="1200" dirty="0">
                <a:cs typeface="Calibri"/>
              </a:rPr>
              <a:t>Help Leos plan a roadmap to their continuing service with Lions Clubs International</a:t>
            </a:r>
          </a:p>
          <a:p>
            <a:pPr marL="171450" indent="-171450">
              <a:buFont typeface="Arial" panose="020B0604020202020204" pitchFamily="34" charset="0"/>
              <a:buChar char="•"/>
            </a:pPr>
            <a:endParaRPr lang="en-US" sz="1200" dirty="0">
              <a:cs typeface="Calibri"/>
            </a:endParaRPr>
          </a:p>
          <a:p>
            <a:pPr marL="0" indent="0">
              <a:buFont typeface="Arial" panose="020B0604020202020204" pitchFamily="34" charset="0"/>
              <a:buNone/>
            </a:pPr>
            <a:r>
              <a:rPr lang="en-US" sz="1200" dirty="0">
                <a:cs typeface="Calibri"/>
              </a:rPr>
              <a:t>A Leos relationship with their Lions club doesn't start at when you ask them to become a Lion, it's throughout a Leo's experience. </a:t>
            </a:r>
          </a:p>
          <a:p>
            <a:pPr marL="171450" indent="-171450">
              <a:buFont typeface="Arial" panose="020B0604020202020204" pitchFamily="34" charset="0"/>
              <a:buChar char="•"/>
            </a:pPr>
            <a:endParaRPr lang="en-US" sz="1200" dirty="0">
              <a:cs typeface="Calibri"/>
            </a:endParaRPr>
          </a:p>
          <a:p>
            <a:pPr marL="0" indent="0">
              <a:buFont typeface="Arial" panose="020B0604020202020204" pitchFamily="34" charset="0"/>
              <a:buNone/>
            </a:pPr>
            <a:r>
              <a:rPr lang="en-US" sz="1200" dirty="0">
                <a:cs typeface="Calibri"/>
              </a:rPr>
              <a:t>Some pointers on helping Leos</a:t>
            </a:r>
          </a:p>
          <a:p>
            <a:pPr marL="628650" lvl="1" indent="-171450">
              <a:buFont typeface="Arial" panose="020B0604020202020204" pitchFamily="34" charset="0"/>
              <a:buChar char="•"/>
            </a:pPr>
            <a:r>
              <a:rPr lang="en-US" sz="1200" dirty="0">
                <a:cs typeface="Calibri"/>
              </a:rPr>
              <a:t>Hold joint Leo and Lion service projects. </a:t>
            </a:r>
          </a:p>
          <a:p>
            <a:pPr marL="628650" lvl="1" indent="-171450">
              <a:buFont typeface="Arial" panose="020B0604020202020204" pitchFamily="34" charset="0"/>
              <a:buChar char="•"/>
            </a:pPr>
            <a:r>
              <a:rPr lang="en-US" sz="1200" dirty="0">
                <a:cs typeface="Calibri"/>
              </a:rPr>
              <a:t>Make Leos feel welcome at Lions meetings and events — </a:t>
            </a:r>
            <a:r>
              <a:rPr lang="en-US" sz="1200" u="sng" dirty="0">
                <a:cs typeface="Calibri"/>
              </a:rPr>
              <a:t>while they are still active Leos</a:t>
            </a:r>
            <a:r>
              <a:rPr lang="en-US" sz="1200" u="none" dirty="0">
                <a:cs typeface="Calibri"/>
              </a:rPr>
              <a:t> — </a:t>
            </a:r>
            <a:r>
              <a:rPr lang="en-US" sz="1200" dirty="0">
                <a:cs typeface="Calibri"/>
              </a:rPr>
              <a:t>before thinking about inviting them as new Lions members.</a:t>
            </a:r>
          </a:p>
          <a:p>
            <a:pPr marL="628650" lvl="1" indent="-171450">
              <a:buFont typeface="Arial" panose="020B0604020202020204" pitchFamily="34" charset="0"/>
              <a:buChar char="•"/>
            </a:pPr>
            <a:r>
              <a:rPr lang="en-US" sz="1200" dirty="0">
                <a:cs typeface="Calibri"/>
              </a:rPr>
              <a:t>Positive role models and experiences matter! Feeling respected and vital to the group and their cause makes for a very positive experience. </a:t>
            </a:r>
          </a:p>
          <a:p>
            <a:pPr marL="628650" lvl="1" indent="-171450">
              <a:buFont typeface="Arial" panose="020B0604020202020204" pitchFamily="34" charset="0"/>
              <a:buChar char="•"/>
            </a:pPr>
            <a:r>
              <a:rPr lang="en-US" sz="1200" dirty="0">
                <a:cs typeface="Calibri"/>
              </a:rPr>
              <a:t>A diminished input or feeling of failure can demotivate Leos. </a:t>
            </a:r>
          </a:p>
        </p:txBody>
      </p:sp>
      <p:sp>
        <p:nvSpPr>
          <p:cNvPr id="4" name="Slide Number Placeholder 3"/>
          <p:cNvSpPr>
            <a:spLocks noGrp="1"/>
          </p:cNvSpPr>
          <p:nvPr>
            <p:ph type="sldNum" sz="quarter" idx="5"/>
          </p:nvPr>
        </p:nvSpPr>
        <p:spPr/>
        <p:txBody>
          <a:bodyPr/>
          <a:lstStyle/>
          <a:p>
            <a:fld id="{28EC7B55-43E3-4FAC-A905-28B75FD6C7DA}" type="slidenum">
              <a:rPr lang="en-US" smtClean="0"/>
              <a:t>3</a:t>
            </a:fld>
            <a:endParaRPr lang="en-US"/>
          </a:p>
        </p:txBody>
      </p:sp>
    </p:spTree>
    <p:extLst>
      <p:ext uri="{BB962C8B-B14F-4D97-AF65-F5344CB8AC3E}">
        <p14:creationId xmlns:p14="http://schemas.microsoft.com/office/powerpoint/2010/main" val="1257751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Calibri"/>
              </a:rPr>
              <a:t>Reporting service in MyLCI is huge for a Leo’s service journey. Here’s why:</a:t>
            </a:r>
          </a:p>
          <a:p>
            <a:pPr marL="171450" indent="-171450">
              <a:buFont typeface="Arial" panose="020B0604020202020204" pitchFamily="34" charset="0"/>
              <a:buChar char="•"/>
            </a:pPr>
            <a:r>
              <a:rPr lang="en-US" sz="1200" dirty="0">
                <a:cs typeface="Calibri"/>
              </a:rPr>
              <a:t>They only get communications about continuing their journey if they are reported in the system. </a:t>
            </a:r>
          </a:p>
          <a:p>
            <a:pPr marL="171450" indent="-171450">
              <a:buFont typeface="Arial" panose="020B0604020202020204" pitchFamily="34" charset="0"/>
              <a:buChar char="•"/>
            </a:pPr>
            <a:r>
              <a:rPr lang="en-US" sz="1200" dirty="0">
                <a:cs typeface="Calibri"/>
              </a:rPr>
              <a:t>They can see the years of impact they’ve had on their record in MyLCI. </a:t>
            </a:r>
          </a:p>
          <a:p>
            <a:pPr marL="171450" indent="-171450">
              <a:buFont typeface="Arial" panose="020B0604020202020204" pitchFamily="34" charset="0"/>
              <a:buChar char="•"/>
            </a:pPr>
            <a:r>
              <a:rPr lang="en-US" sz="1200" dirty="0">
                <a:cs typeface="Calibri"/>
              </a:rPr>
              <a:t>Their service will help them reach the eligibility requirements — Leos must serve at least one year and a day to be eligible for the Leo-Lion program.</a:t>
            </a:r>
          </a:p>
          <a:p>
            <a:endParaRPr lang="en-US" sz="1200" dirty="0">
              <a:cs typeface="Calibri"/>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4</a:t>
            </a:fld>
            <a:endParaRPr lang="en-US"/>
          </a:p>
        </p:txBody>
      </p:sp>
    </p:spTree>
    <p:extLst>
      <p:ext uri="{BB962C8B-B14F-4D97-AF65-F5344CB8AC3E}">
        <p14:creationId xmlns:p14="http://schemas.microsoft.com/office/powerpoint/2010/main" val="1996463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cs typeface="Calibri"/>
              </a:rPr>
              <a:t>As an advisor, your role is to provide a road map that presents multiple options for Leos to continue their service journey in Lions. </a:t>
            </a:r>
          </a:p>
          <a:p>
            <a:pPr marL="685800" lvl="1" indent="-228600">
              <a:buFont typeface="+mj-lt"/>
              <a:buAutoNum type="arabicPeriod"/>
            </a:pPr>
            <a:r>
              <a:rPr lang="en-US" dirty="0">
                <a:cs typeface="Calibri"/>
              </a:rPr>
              <a:t>Talk to them about their future plans. Find out what they’re looking for.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cs typeface="Calibri"/>
              </a:rPr>
              <a:t>Understand the different choices, opportunities and challenges that Leos face today compared to your experiences.</a:t>
            </a:r>
          </a:p>
          <a:p>
            <a:pPr marL="685800" lvl="1" indent="-228600">
              <a:buFont typeface="+mj-lt"/>
              <a:buAutoNum type="arabicPeriod"/>
            </a:pPr>
            <a:r>
              <a:rPr lang="en-US" dirty="0">
                <a:cs typeface="Calibri"/>
              </a:rPr>
              <a:t>Encourage them to keep serving and to develop their leadership skills.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cs typeface="Calibri"/>
              </a:rPr>
              <a:t>Offer them different pathways to Lions membership — show them how Lions membership is flexible.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cs typeface="Calibri"/>
              </a:rPr>
              <a:t>It’s easy to think: “Leos don’t want to become Lions. They’ll be too busy with school and will come back later.” Here are some things to remind you and your Leos: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Schools around the world are filled with students who have joined service clubs and organizations.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In fact, some schools require service to maintain good standing.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Volunteer hours are now part of scholarship requirements and part of a well-rounded professional resume.</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5</a:t>
            </a:fld>
            <a:endParaRPr lang="en-US"/>
          </a:p>
        </p:txBody>
      </p:sp>
    </p:spTree>
    <p:extLst>
      <p:ext uri="{BB962C8B-B14F-4D97-AF65-F5344CB8AC3E}">
        <p14:creationId xmlns:p14="http://schemas.microsoft.com/office/powerpoint/2010/main" val="598371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review the important takeaways from this section.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section of slides will review the Leo-Lion membership type and Lions club options attractive to Leos. </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a:t>
            </a:fld>
            <a:endParaRPr lang="en-US"/>
          </a:p>
        </p:txBody>
      </p:sp>
    </p:spTree>
    <p:extLst>
      <p:ext uri="{BB962C8B-B14F-4D97-AF65-F5344CB8AC3E}">
        <p14:creationId xmlns:p14="http://schemas.microsoft.com/office/powerpoint/2010/main" val="1211219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a:t>
            </a:fld>
            <a:endParaRPr lang="en-US"/>
          </a:p>
        </p:txBody>
      </p:sp>
    </p:spTree>
    <p:extLst>
      <p:ext uri="{BB962C8B-B14F-4D97-AF65-F5344CB8AC3E}">
        <p14:creationId xmlns:p14="http://schemas.microsoft.com/office/powerpoint/2010/main" val="835904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Leo-Lion program is a membership program exclusively for Leos who are ready to become Lions.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a:t>
            </a:r>
            <a:r>
              <a:rPr lang="en-US" b="1" dirty="0"/>
              <a:t>Lions membership type</a:t>
            </a:r>
            <a:r>
              <a:rPr lang="en-US" dirty="0"/>
              <a:t>, and not part of the Leo program.</a:t>
            </a:r>
          </a:p>
          <a:p>
            <a:endParaRPr lang="en-US" dirty="0"/>
          </a:p>
          <a:p>
            <a:pPr defTabSz="931774">
              <a:defRPr/>
            </a:pPr>
            <a:r>
              <a:rPr lang="en-US" dirty="0">
                <a:solidFill>
                  <a:schemeClr val="accent1">
                    <a:lumMod val="75000"/>
                  </a:schemeClr>
                </a:solidFill>
              </a:rPr>
              <a:t>It’s important to understand the eligibility. A current or former Leo seeking membership must also meet the criteria of: </a:t>
            </a:r>
          </a:p>
          <a:p>
            <a:pPr marL="685800" lvl="1" indent="-228600" defTabSz="931774">
              <a:buFont typeface="+mj-lt"/>
              <a:buAutoNum type="arabicPeriod"/>
              <a:defRPr/>
            </a:pPr>
            <a:r>
              <a:rPr lang="en-US" dirty="0">
                <a:solidFill>
                  <a:schemeClr val="accent1">
                    <a:lumMod val="75000"/>
                  </a:schemeClr>
                </a:solidFill>
              </a:rPr>
              <a:t>Having served as a Leo for at least one year plus one day</a:t>
            </a:r>
          </a:p>
          <a:p>
            <a:pPr marL="685800" lvl="1" indent="-228600" defTabSz="931774">
              <a:buFont typeface="+mj-lt"/>
              <a:buAutoNum type="arabicPeriod"/>
              <a:defRPr/>
            </a:pPr>
            <a:r>
              <a:rPr lang="en-US" dirty="0">
                <a:solidFill>
                  <a:schemeClr val="accent1">
                    <a:lumMod val="75000"/>
                  </a:schemeClr>
                </a:solidFill>
              </a:rPr>
              <a:t>Is between the age of legal majority through age 35. </a:t>
            </a:r>
          </a:p>
          <a:p>
            <a:pPr defTabSz="931774">
              <a:defRPr/>
            </a:pPr>
            <a:endParaRPr lang="en-US" dirty="0">
              <a:solidFill>
                <a:schemeClr val="accent1">
                  <a:lumMod val="75000"/>
                </a:schemeClr>
              </a:solidFill>
            </a:endParaRPr>
          </a:p>
          <a:p>
            <a:pPr defTabSz="931774">
              <a:defRPr/>
            </a:pPr>
            <a:r>
              <a:rPr lang="en-US" dirty="0">
                <a:solidFill>
                  <a:schemeClr val="accent1">
                    <a:lumMod val="75000"/>
                  </a:schemeClr>
                </a:solidFill>
              </a:rPr>
              <a:t>A current Leo can transition directly from the Leo program to this Lions membership type. Or a former Leo who left Lions can return to the organization and join as a Leo-Lion member if they still meet the requirements of the program.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Access the Leo-Lion Info Card by clicking on the “</a:t>
            </a:r>
            <a:r>
              <a:rPr lang="en-US" sz="1200" b="1" dirty="0">
                <a:hlinkClick r:id="rId3"/>
              </a:rPr>
              <a:t>Learn more</a:t>
            </a:r>
            <a:r>
              <a:rPr lang="en-US" b="1" dirty="0"/>
              <a:t>” link in the slide</a:t>
            </a:r>
            <a:endParaRPr lang="en-US" sz="1200" b="1" dirty="0"/>
          </a:p>
          <a:p>
            <a:endParaRPr lang="en-US" b="1" dirty="0"/>
          </a:p>
        </p:txBody>
      </p:sp>
      <p:sp>
        <p:nvSpPr>
          <p:cNvPr id="4" name="Slide Number Placeholder 3"/>
          <p:cNvSpPr>
            <a:spLocks noGrp="1"/>
          </p:cNvSpPr>
          <p:nvPr>
            <p:ph type="sldNum" sz="quarter" idx="5"/>
          </p:nvPr>
        </p:nvSpPr>
        <p:spPr/>
        <p:txBody>
          <a:bodyPr/>
          <a:lstStyle/>
          <a:p>
            <a:fld id="{28EC7B55-43E3-4FAC-A905-28B75FD6C7DA}" type="slidenum">
              <a:rPr lang="en-US" smtClean="0"/>
              <a:t>8</a:t>
            </a:fld>
            <a:endParaRPr lang="en-US"/>
          </a:p>
        </p:txBody>
      </p:sp>
    </p:spTree>
    <p:extLst>
      <p:ext uri="{BB962C8B-B14F-4D97-AF65-F5344CB8AC3E}">
        <p14:creationId xmlns:p14="http://schemas.microsoft.com/office/powerpoint/2010/main" val="2044242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July of 2018, then International President Gudrun </a:t>
            </a:r>
            <a:r>
              <a:rPr lang="en-US" b="0" i="0" dirty="0" err="1">
                <a:solidFill>
                  <a:srgbClr val="112E57"/>
                </a:solidFill>
                <a:effectLst/>
                <a:latin typeface="HelveticaNeue-Bold"/>
              </a:rPr>
              <a:t>Yngvadottir</a:t>
            </a:r>
            <a:r>
              <a:rPr lang="en-US" dirty="0"/>
              <a:t>, appointed the first Leo-Lion Board Liaisons as an added a program benefit.</a:t>
            </a:r>
          </a:p>
          <a:p>
            <a:endParaRPr lang="en-US" dirty="0"/>
          </a:p>
          <a:p>
            <a:pPr defTabSz="931774">
              <a:defRPr/>
            </a:pPr>
            <a:r>
              <a:rPr lang="en-US" dirty="0"/>
              <a:t>Each year, two Leo-Lion board liaisons are appointed by the IP to promote the Leo-Lion Program, represent young Lions members and Leos around the world.</a:t>
            </a:r>
          </a:p>
          <a:p>
            <a:pPr defTabSz="931774">
              <a:defRPr/>
            </a:pPr>
            <a:endParaRPr lang="en-US" dirty="0"/>
          </a:p>
          <a:p>
            <a:r>
              <a:rPr lang="en-US" dirty="0"/>
              <a:t>Many districts and multiple districts have followed this model of inviting young leaders to non-voting positions on their cabinets and councils to gain insight to issues important to young members.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2019, Leos shared their feedback in a survey, and identified membership benefits that are important in their decision to become Lion members. In January of 2020, the enhanced Leo-Lion program was launched. </a:t>
            </a:r>
            <a:endParaRPr lang="en-US" dirty="0">
              <a:solidFill>
                <a:schemeClr val="accent1">
                  <a:lumMod val="75000"/>
                </a:schemeClr>
              </a:solidFill>
            </a:endParaRPr>
          </a:p>
          <a:p>
            <a:endParaRPr lang="en-US" dirty="0"/>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1200" b="1" kern="1200" noProof="0" dirty="0">
                <a:solidFill>
                  <a:schemeClr val="tx1"/>
                </a:solidFill>
                <a:latin typeface="+mn-lt"/>
                <a:ea typeface="+mn-ea"/>
                <a:cs typeface="+mn-cs"/>
              </a:rPr>
              <a:t>Read more about each of these benefits by following the </a:t>
            </a:r>
            <a:r>
              <a:rPr lang="en-US" sz="1200" b="1" kern="1200" dirty="0">
                <a:solidFill>
                  <a:schemeClr val="tx1"/>
                </a:solidFill>
                <a:latin typeface="+mn-lt"/>
                <a:ea typeface="+mn-ea"/>
                <a:cs typeface="+mn-cs"/>
              </a:rPr>
              <a:t>“</a:t>
            </a:r>
            <a:r>
              <a:rPr lang="en-US" sz="1200" b="1" dirty="0">
                <a:hlinkClick r:id="rId3"/>
              </a:rPr>
              <a:t>Learn more</a:t>
            </a:r>
            <a:r>
              <a:rPr lang="en-US" sz="1200" b="1" kern="1200" dirty="0">
                <a:solidFill>
                  <a:schemeClr val="tx1"/>
                </a:solidFill>
                <a:latin typeface="+mn-lt"/>
                <a:ea typeface="+mn-ea"/>
                <a:cs typeface="+mn-cs"/>
              </a:rPr>
              <a:t>” link in the slide</a:t>
            </a:r>
            <a:endParaRPr kumimoji="0" lang="en-US" sz="12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9</a:t>
            </a:fld>
            <a:endParaRPr lang="en-US"/>
          </a:p>
        </p:txBody>
      </p:sp>
    </p:spTree>
    <p:extLst>
      <p:ext uri="{BB962C8B-B14F-4D97-AF65-F5344CB8AC3E}">
        <p14:creationId xmlns:p14="http://schemas.microsoft.com/office/powerpoint/2010/main" val="2138096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8F2F-BB5F-4F13-AE04-2CC476F1F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3D8302-FED8-4544-BBDC-72C3CF4FF3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1FA04D-0D34-4723-82D8-75551397BB1A}"/>
              </a:ext>
            </a:extLst>
          </p:cNvPr>
          <p:cNvSpPr>
            <a:spLocks noGrp="1"/>
          </p:cNvSpPr>
          <p:nvPr>
            <p:ph type="dt" sz="half" idx="10"/>
          </p:nvPr>
        </p:nvSpPr>
        <p:spPr/>
        <p:txBody>
          <a:bodyPr/>
          <a:lstStyle/>
          <a:p>
            <a:fld id="{C5B2C31E-6284-4690-B3C5-E7FF353C0911}" type="datetimeFigureOut">
              <a:rPr lang="en-US" smtClean="0"/>
              <a:t>7/15/2021</a:t>
            </a:fld>
            <a:endParaRPr lang="en-US"/>
          </a:p>
        </p:txBody>
      </p:sp>
      <p:sp>
        <p:nvSpPr>
          <p:cNvPr id="5" name="Footer Placeholder 4">
            <a:extLst>
              <a:ext uri="{FF2B5EF4-FFF2-40B4-BE49-F238E27FC236}">
                <a16:creationId xmlns:a16="http://schemas.microsoft.com/office/drawing/2014/main" id="{5963D484-A636-4C55-ABC0-00F4E99EF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ADB3E-3DFD-448D-9BC3-2012A396BF4D}"/>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416218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5E732-F4A2-4DAE-BE06-C956CADBFC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66C9C8-27C2-4ACC-9CE1-1922E55425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4C3C1-FE6D-477F-A2A4-01F8EB893D58}"/>
              </a:ext>
            </a:extLst>
          </p:cNvPr>
          <p:cNvSpPr>
            <a:spLocks noGrp="1"/>
          </p:cNvSpPr>
          <p:nvPr>
            <p:ph type="dt" sz="half" idx="10"/>
          </p:nvPr>
        </p:nvSpPr>
        <p:spPr/>
        <p:txBody>
          <a:bodyPr/>
          <a:lstStyle/>
          <a:p>
            <a:fld id="{C5B2C31E-6284-4690-B3C5-E7FF353C0911}" type="datetimeFigureOut">
              <a:rPr lang="en-US" smtClean="0"/>
              <a:t>7/15/2021</a:t>
            </a:fld>
            <a:endParaRPr lang="en-US"/>
          </a:p>
        </p:txBody>
      </p:sp>
      <p:sp>
        <p:nvSpPr>
          <p:cNvPr id="5" name="Footer Placeholder 4">
            <a:extLst>
              <a:ext uri="{FF2B5EF4-FFF2-40B4-BE49-F238E27FC236}">
                <a16:creationId xmlns:a16="http://schemas.microsoft.com/office/drawing/2014/main" id="{A9370394-9620-407D-B912-192A9761BD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9EAC2-2D4D-4C3D-899F-E1D6A1126D8C}"/>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974877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80F6D4-68AB-4443-BB42-952B9EFAC1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CE4A2-0E24-467E-A47B-159769BB20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4E28C-7D19-4B8F-82A5-BCF4A1D935C6}"/>
              </a:ext>
            </a:extLst>
          </p:cNvPr>
          <p:cNvSpPr>
            <a:spLocks noGrp="1"/>
          </p:cNvSpPr>
          <p:nvPr>
            <p:ph type="dt" sz="half" idx="10"/>
          </p:nvPr>
        </p:nvSpPr>
        <p:spPr/>
        <p:txBody>
          <a:bodyPr/>
          <a:lstStyle/>
          <a:p>
            <a:fld id="{C5B2C31E-6284-4690-B3C5-E7FF353C0911}" type="datetimeFigureOut">
              <a:rPr lang="en-US" smtClean="0"/>
              <a:t>7/15/2021</a:t>
            </a:fld>
            <a:endParaRPr lang="en-US"/>
          </a:p>
        </p:txBody>
      </p:sp>
      <p:sp>
        <p:nvSpPr>
          <p:cNvPr id="5" name="Footer Placeholder 4">
            <a:extLst>
              <a:ext uri="{FF2B5EF4-FFF2-40B4-BE49-F238E27FC236}">
                <a16:creationId xmlns:a16="http://schemas.microsoft.com/office/drawing/2014/main" id="{90079BE3-5B30-45B8-BC05-A68176E130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2A5B5C-BDF3-47E3-86A9-8244ADFFCCFA}"/>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4095111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68F9D-857B-4DAB-96AD-5CD67B27A3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1723A9-655E-4218-B73C-0FA765747D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43C1EF-3A11-4BA4-87DD-F6EA32993BE6}"/>
              </a:ext>
            </a:extLst>
          </p:cNvPr>
          <p:cNvSpPr>
            <a:spLocks noGrp="1"/>
          </p:cNvSpPr>
          <p:nvPr>
            <p:ph type="dt" sz="half" idx="10"/>
          </p:nvPr>
        </p:nvSpPr>
        <p:spPr/>
        <p:txBody>
          <a:bodyPr/>
          <a:lstStyle/>
          <a:p>
            <a:fld id="{62105DAB-76B8-4EE9-9986-EB716181FE37}" type="datetimeFigureOut">
              <a:rPr lang="en-US" smtClean="0"/>
              <a:t>7/15/2021</a:t>
            </a:fld>
            <a:endParaRPr lang="en-US"/>
          </a:p>
        </p:txBody>
      </p:sp>
      <p:sp>
        <p:nvSpPr>
          <p:cNvPr id="5" name="Footer Placeholder 4">
            <a:extLst>
              <a:ext uri="{FF2B5EF4-FFF2-40B4-BE49-F238E27FC236}">
                <a16:creationId xmlns:a16="http://schemas.microsoft.com/office/drawing/2014/main" id="{D12AA025-F33E-402C-A051-498AD1107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A1E64-7E87-4064-97FC-977E28725754}"/>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4152850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2402-71E6-46A6-8758-4BD5438C1D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2CB169-5B81-4499-A75A-263FF69C0C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07E30-B3F8-4447-B209-372DC917EFB9}"/>
              </a:ext>
            </a:extLst>
          </p:cNvPr>
          <p:cNvSpPr>
            <a:spLocks noGrp="1"/>
          </p:cNvSpPr>
          <p:nvPr>
            <p:ph type="dt" sz="half" idx="10"/>
          </p:nvPr>
        </p:nvSpPr>
        <p:spPr/>
        <p:txBody>
          <a:bodyPr/>
          <a:lstStyle/>
          <a:p>
            <a:fld id="{62105DAB-76B8-4EE9-9986-EB716181FE37}" type="datetimeFigureOut">
              <a:rPr lang="en-US" smtClean="0"/>
              <a:t>7/15/2021</a:t>
            </a:fld>
            <a:endParaRPr lang="en-US"/>
          </a:p>
        </p:txBody>
      </p:sp>
      <p:sp>
        <p:nvSpPr>
          <p:cNvPr id="5" name="Footer Placeholder 4">
            <a:extLst>
              <a:ext uri="{FF2B5EF4-FFF2-40B4-BE49-F238E27FC236}">
                <a16:creationId xmlns:a16="http://schemas.microsoft.com/office/drawing/2014/main" id="{04B17905-E59E-465D-AC37-DCD78B4D1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89768-6CEE-4F14-86C5-052F050D42DC}"/>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464105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312EF-5886-4E09-B340-4B41C95F76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92EDBE-F661-41A2-ADD3-E9BE586186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E8A22F-7A62-4CE9-A9CF-897AC4A0B6EB}"/>
              </a:ext>
            </a:extLst>
          </p:cNvPr>
          <p:cNvSpPr>
            <a:spLocks noGrp="1"/>
          </p:cNvSpPr>
          <p:nvPr>
            <p:ph type="dt" sz="half" idx="10"/>
          </p:nvPr>
        </p:nvSpPr>
        <p:spPr/>
        <p:txBody>
          <a:bodyPr/>
          <a:lstStyle/>
          <a:p>
            <a:fld id="{62105DAB-76B8-4EE9-9986-EB716181FE37}" type="datetimeFigureOut">
              <a:rPr lang="en-US" smtClean="0"/>
              <a:t>7/15/2021</a:t>
            </a:fld>
            <a:endParaRPr lang="en-US"/>
          </a:p>
        </p:txBody>
      </p:sp>
      <p:sp>
        <p:nvSpPr>
          <p:cNvPr id="5" name="Footer Placeholder 4">
            <a:extLst>
              <a:ext uri="{FF2B5EF4-FFF2-40B4-BE49-F238E27FC236}">
                <a16:creationId xmlns:a16="http://schemas.microsoft.com/office/drawing/2014/main" id="{18A8753C-67FC-4D9F-9233-B5584F3C7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92B28-F85C-45F3-876D-2FB6FC2D8E7A}"/>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286725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12908-6199-4369-9EAC-363CC88107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BB7040-4C0D-4D5C-83E5-BD3294CD11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4E284F-61D6-4E0B-83AB-07716D061F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4B0AB7-F08B-4CA9-9F47-44951D80318C}"/>
              </a:ext>
            </a:extLst>
          </p:cNvPr>
          <p:cNvSpPr>
            <a:spLocks noGrp="1"/>
          </p:cNvSpPr>
          <p:nvPr>
            <p:ph type="dt" sz="half" idx="10"/>
          </p:nvPr>
        </p:nvSpPr>
        <p:spPr/>
        <p:txBody>
          <a:bodyPr/>
          <a:lstStyle/>
          <a:p>
            <a:fld id="{62105DAB-76B8-4EE9-9986-EB716181FE37}" type="datetimeFigureOut">
              <a:rPr lang="en-US" smtClean="0"/>
              <a:t>7/15/2021</a:t>
            </a:fld>
            <a:endParaRPr lang="en-US"/>
          </a:p>
        </p:txBody>
      </p:sp>
      <p:sp>
        <p:nvSpPr>
          <p:cNvPr id="6" name="Footer Placeholder 5">
            <a:extLst>
              <a:ext uri="{FF2B5EF4-FFF2-40B4-BE49-F238E27FC236}">
                <a16:creationId xmlns:a16="http://schemas.microsoft.com/office/drawing/2014/main" id="{1217563A-BD76-49C4-B0C6-E1C9A4A0B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8C04A-7B71-46C7-8BB9-F48519BDCCC8}"/>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751086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83572-ED8A-40F2-AD8F-BDDF33ACB8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9F54F5-4245-4D4E-8EB7-5112ACFAD7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7F6970-6119-4E7E-9BDA-34885754EF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FCC1EF-A340-4AC1-8CE1-15FE679A0D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0BE455-05F4-4006-A601-4883BE39F5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483633-DCCF-494A-A9E7-47D99326C298}"/>
              </a:ext>
            </a:extLst>
          </p:cNvPr>
          <p:cNvSpPr>
            <a:spLocks noGrp="1"/>
          </p:cNvSpPr>
          <p:nvPr>
            <p:ph type="dt" sz="half" idx="10"/>
          </p:nvPr>
        </p:nvSpPr>
        <p:spPr/>
        <p:txBody>
          <a:bodyPr/>
          <a:lstStyle/>
          <a:p>
            <a:fld id="{62105DAB-76B8-4EE9-9986-EB716181FE37}" type="datetimeFigureOut">
              <a:rPr lang="en-US" smtClean="0"/>
              <a:t>7/15/2021</a:t>
            </a:fld>
            <a:endParaRPr lang="en-US"/>
          </a:p>
        </p:txBody>
      </p:sp>
      <p:sp>
        <p:nvSpPr>
          <p:cNvPr id="8" name="Footer Placeholder 7">
            <a:extLst>
              <a:ext uri="{FF2B5EF4-FFF2-40B4-BE49-F238E27FC236}">
                <a16:creationId xmlns:a16="http://schemas.microsoft.com/office/drawing/2014/main" id="{6832608E-C70F-4CB6-8746-5313020B04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AC61A6-5A8F-4EB6-8FEC-7DD42D3B7BD7}"/>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2744952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A5FC7-F5CD-4E28-9481-B4FC1B3E5B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3164E9-2E08-42C1-B710-6B0292E25622}"/>
              </a:ext>
            </a:extLst>
          </p:cNvPr>
          <p:cNvSpPr>
            <a:spLocks noGrp="1"/>
          </p:cNvSpPr>
          <p:nvPr>
            <p:ph type="dt" sz="half" idx="10"/>
          </p:nvPr>
        </p:nvSpPr>
        <p:spPr/>
        <p:txBody>
          <a:bodyPr/>
          <a:lstStyle/>
          <a:p>
            <a:fld id="{62105DAB-76B8-4EE9-9986-EB716181FE37}" type="datetimeFigureOut">
              <a:rPr lang="en-US" smtClean="0"/>
              <a:t>7/15/2021</a:t>
            </a:fld>
            <a:endParaRPr lang="en-US"/>
          </a:p>
        </p:txBody>
      </p:sp>
      <p:sp>
        <p:nvSpPr>
          <p:cNvPr id="4" name="Footer Placeholder 3">
            <a:extLst>
              <a:ext uri="{FF2B5EF4-FFF2-40B4-BE49-F238E27FC236}">
                <a16:creationId xmlns:a16="http://schemas.microsoft.com/office/drawing/2014/main" id="{41E38FCE-E803-4F2C-BCA1-73043B4723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6B9B92-44EC-4D9D-8417-534EA0A9B5D4}"/>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1180575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387D41-37D1-4B98-837A-7C31D7C87E8D}"/>
              </a:ext>
            </a:extLst>
          </p:cNvPr>
          <p:cNvSpPr>
            <a:spLocks noGrp="1"/>
          </p:cNvSpPr>
          <p:nvPr>
            <p:ph type="dt" sz="half" idx="10"/>
          </p:nvPr>
        </p:nvSpPr>
        <p:spPr/>
        <p:txBody>
          <a:bodyPr/>
          <a:lstStyle/>
          <a:p>
            <a:fld id="{62105DAB-76B8-4EE9-9986-EB716181FE37}" type="datetimeFigureOut">
              <a:rPr lang="en-US" smtClean="0"/>
              <a:t>7/15/2021</a:t>
            </a:fld>
            <a:endParaRPr lang="en-US"/>
          </a:p>
        </p:txBody>
      </p:sp>
      <p:sp>
        <p:nvSpPr>
          <p:cNvPr id="3" name="Footer Placeholder 2">
            <a:extLst>
              <a:ext uri="{FF2B5EF4-FFF2-40B4-BE49-F238E27FC236}">
                <a16:creationId xmlns:a16="http://schemas.microsoft.com/office/drawing/2014/main" id="{E6DA43BC-E8A8-4EF2-8A4E-1AE4A4BD4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E571CB-1FFF-46E7-885D-B1DDA25EFFDC}"/>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4128508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25C79-321B-4E87-8562-DD6BA20EE2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7099AB-7C06-459B-AE61-7CE7945ACE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182147-B594-47F8-8394-57A4A9355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E91AC0-E458-4FDB-932E-022AE4D44CFF}"/>
              </a:ext>
            </a:extLst>
          </p:cNvPr>
          <p:cNvSpPr>
            <a:spLocks noGrp="1"/>
          </p:cNvSpPr>
          <p:nvPr>
            <p:ph type="dt" sz="half" idx="10"/>
          </p:nvPr>
        </p:nvSpPr>
        <p:spPr/>
        <p:txBody>
          <a:bodyPr/>
          <a:lstStyle/>
          <a:p>
            <a:fld id="{62105DAB-76B8-4EE9-9986-EB716181FE37}" type="datetimeFigureOut">
              <a:rPr lang="en-US" smtClean="0"/>
              <a:t>7/15/2021</a:t>
            </a:fld>
            <a:endParaRPr lang="en-US"/>
          </a:p>
        </p:txBody>
      </p:sp>
      <p:sp>
        <p:nvSpPr>
          <p:cNvPr id="6" name="Footer Placeholder 5">
            <a:extLst>
              <a:ext uri="{FF2B5EF4-FFF2-40B4-BE49-F238E27FC236}">
                <a16:creationId xmlns:a16="http://schemas.microsoft.com/office/drawing/2014/main" id="{A9FEBF5F-EE2D-477A-AF6D-81CABF8790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2925F-03EA-4122-BE62-B65E33A7C95F}"/>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2124644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54817-6C4A-40D6-863B-A70710EAC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B93B0D-0593-4C31-91FD-5F642200DE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CE980-F1EC-44D9-B5ED-C4A23AA3D0D1}"/>
              </a:ext>
            </a:extLst>
          </p:cNvPr>
          <p:cNvSpPr>
            <a:spLocks noGrp="1"/>
          </p:cNvSpPr>
          <p:nvPr>
            <p:ph type="dt" sz="half" idx="10"/>
          </p:nvPr>
        </p:nvSpPr>
        <p:spPr/>
        <p:txBody>
          <a:bodyPr/>
          <a:lstStyle/>
          <a:p>
            <a:fld id="{C5B2C31E-6284-4690-B3C5-E7FF353C0911}" type="datetimeFigureOut">
              <a:rPr lang="en-US" smtClean="0"/>
              <a:t>7/15/2021</a:t>
            </a:fld>
            <a:endParaRPr lang="en-US"/>
          </a:p>
        </p:txBody>
      </p:sp>
      <p:sp>
        <p:nvSpPr>
          <p:cNvPr id="5" name="Footer Placeholder 4">
            <a:extLst>
              <a:ext uri="{FF2B5EF4-FFF2-40B4-BE49-F238E27FC236}">
                <a16:creationId xmlns:a16="http://schemas.microsoft.com/office/drawing/2014/main" id="{DB45FFF9-90D1-4597-A762-37ADCBA00C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705F3-30DC-42EC-A4CA-B422113CC55E}"/>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3298763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8A68B-96E9-4913-B5F8-B857F2E768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CF4ED8-29BF-4E41-A045-7E6F224710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D6F30F-60C4-41EB-8F2F-CE91C24CFC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89857-7266-41B6-BE0E-62B8FF1A62A7}"/>
              </a:ext>
            </a:extLst>
          </p:cNvPr>
          <p:cNvSpPr>
            <a:spLocks noGrp="1"/>
          </p:cNvSpPr>
          <p:nvPr>
            <p:ph type="dt" sz="half" idx="10"/>
          </p:nvPr>
        </p:nvSpPr>
        <p:spPr/>
        <p:txBody>
          <a:bodyPr/>
          <a:lstStyle/>
          <a:p>
            <a:fld id="{62105DAB-76B8-4EE9-9986-EB716181FE37}" type="datetimeFigureOut">
              <a:rPr lang="en-US" smtClean="0"/>
              <a:t>7/15/2021</a:t>
            </a:fld>
            <a:endParaRPr lang="en-US"/>
          </a:p>
        </p:txBody>
      </p:sp>
      <p:sp>
        <p:nvSpPr>
          <p:cNvPr id="6" name="Footer Placeholder 5">
            <a:extLst>
              <a:ext uri="{FF2B5EF4-FFF2-40B4-BE49-F238E27FC236}">
                <a16:creationId xmlns:a16="http://schemas.microsoft.com/office/drawing/2014/main" id="{9CE8A311-8D07-4549-9055-E9A5B6983E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F99993-6514-4A92-B713-56E96D4AA198}"/>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3786252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2B4A-EFA6-4AFB-954A-A63B5DE52D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4D1DFD-3A7F-47C9-811B-683CE10D0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5DA45-00B8-4571-89A2-D1D6A3227120}"/>
              </a:ext>
            </a:extLst>
          </p:cNvPr>
          <p:cNvSpPr>
            <a:spLocks noGrp="1"/>
          </p:cNvSpPr>
          <p:nvPr>
            <p:ph type="dt" sz="half" idx="10"/>
          </p:nvPr>
        </p:nvSpPr>
        <p:spPr/>
        <p:txBody>
          <a:bodyPr/>
          <a:lstStyle/>
          <a:p>
            <a:fld id="{62105DAB-76B8-4EE9-9986-EB716181FE37}" type="datetimeFigureOut">
              <a:rPr lang="en-US" smtClean="0"/>
              <a:t>7/15/2021</a:t>
            </a:fld>
            <a:endParaRPr lang="en-US"/>
          </a:p>
        </p:txBody>
      </p:sp>
      <p:sp>
        <p:nvSpPr>
          <p:cNvPr id="5" name="Footer Placeholder 4">
            <a:extLst>
              <a:ext uri="{FF2B5EF4-FFF2-40B4-BE49-F238E27FC236}">
                <a16:creationId xmlns:a16="http://schemas.microsoft.com/office/drawing/2014/main" id="{C76C89B4-2EF0-4FCA-A822-A4EA0E4DE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09120-7A28-4030-8F0E-E95D5EBBD341}"/>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2132728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7FBE9F-D56B-4E8C-AB1A-386EF9D393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EA359-A746-4731-88EC-8E9A1D3E13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91D2A-5833-4F6E-BAE6-EB5251BE4B56}"/>
              </a:ext>
            </a:extLst>
          </p:cNvPr>
          <p:cNvSpPr>
            <a:spLocks noGrp="1"/>
          </p:cNvSpPr>
          <p:nvPr>
            <p:ph type="dt" sz="half" idx="10"/>
          </p:nvPr>
        </p:nvSpPr>
        <p:spPr/>
        <p:txBody>
          <a:bodyPr/>
          <a:lstStyle/>
          <a:p>
            <a:fld id="{62105DAB-76B8-4EE9-9986-EB716181FE37}" type="datetimeFigureOut">
              <a:rPr lang="en-US" smtClean="0"/>
              <a:t>7/15/2021</a:t>
            </a:fld>
            <a:endParaRPr lang="en-US"/>
          </a:p>
        </p:txBody>
      </p:sp>
      <p:sp>
        <p:nvSpPr>
          <p:cNvPr id="5" name="Footer Placeholder 4">
            <a:extLst>
              <a:ext uri="{FF2B5EF4-FFF2-40B4-BE49-F238E27FC236}">
                <a16:creationId xmlns:a16="http://schemas.microsoft.com/office/drawing/2014/main" id="{8378780C-7DA2-4594-8176-113EC5146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E746DC-A580-43CC-9D27-2579EABFD294}"/>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2334354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2E48-2C38-4776-999B-7D8BD103FF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3DD76B-3D05-46B3-87B0-A449B3B368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2A2610-B656-47B7-94A5-77C374E4A498}"/>
              </a:ext>
            </a:extLst>
          </p:cNvPr>
          <p:cNvSpPr>
            <a:spLocks noGrp="1"/>
          </p:cNvSpPr>
          <p:nvPr>
            <p:ph type="dt" sz="half" idx="10"/>
          </p:nvPr>
        </p:nvSpPr>
        <p:spPr/>
        <p:txBody>
          <a:bodyPr/>
          <a:lstStyle/>
          <a:p>
            <a:fld id="{C5B2C31E-6284-4690-B3C5-E7FF353C0911}" type="datetimeFigureOut">
              <a:rPr lang="en-US" smtClean="0"/>
              <a:t>7/15/2021</a:t>
            </a:fld>
            <a:endParaRPr lang="en-US"/>
          </a:p>
        </p:txBody>
      </p:sp>
      <p:sp>
        <p:nvSpPr>
          <p:cNvPr id="5" name="Footer Placeholder 4">
            <a:extLst>
              <a:ext uri="{FF2B5EF4-FFF2-40B4-BE49-F238E27FC236}">
                <a16:creationId xmlns:a16="http://schemas.microsoft.com/office/drawing/2014/main" id="{683679C6-7CF6-461F-8442-CFDD33973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15B20F-D002-4F13-8B0F-188AB5954121}"/>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2198419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C7D41-4A0A-47A4-9C86-9E5D7F2FF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75575D-A85B-4451-83B5-01B132FA06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D4B948-C8CE-439A-9568-05010BA794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86BD9F-54AA-46AA-AB43-81CA5392BD80}"/>
              </a:ext>
            </a:extLst>
          </p:cNvPr>
          <p:cNvSpPr>
            <a:spLocks noGrp="1"/>
          </p:cNvSpPr>
          <p:nvPr>
            <p:ph type="dt" sz="half" idx="10"/>
          </p:nvPr>
        </p:nvSpPr>
        <p:spPr/>
        <p:txBody>
          <a:bodyPr/>
          <a:lstStyle/>
          <a:p>
            <a:fld id="{C5B2C31E-6284-4690-B3C5-E7FF353C0911}" type="datetimeFigureOut">
              <a:rPr lang="en-US" smtClean="0"/>
              <a:t>7/15/2021</a:t>
            </a:fld>
            <a:endParaRPr lang="en-US"/>
          </a:p>
        </p:txBody>
      </p:sp>
      <p:sp>
        <p:nvSpPr>
          <p:cNvPr id="6" name="Footer Placeholder 5">
            <a:extLst>
              <a:ext uri="{FF2B5EF4-FFF2-40B4-BE49-F238E27FC236}">
                <a16:creationId xmlns:a16="http://schemas.microsoft.com/office/drawing/2014/main" id="{9297F101-752D-476E-A783-B46DA3754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6756B8-AE89-490D-83D4-AFB1AFF27ADE}"/>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2491692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7E62-B4C9-4C43-BDDF-4ABC3F15DD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CBD341-408A-4E78-9877-A79EE20EBF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76D82E-5303-412F-8EA7-5F3DF1563B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23991-FAA4-4B5D-B3AB-BC9961C6FB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399BD4-C2CB-4B19-BAA0-7112E72D79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1DB36C-D8E8-49D1-AAFE-8EBC9ADE5601}"/>
              </a:ext>
            </a:extLst>
          </p:cNvPr>
          <p:cNvSpPr>
            <a:spLocks noGrp="1"/>
          </p:cNvSpPr>
          <p:nvPr>
            <p:ph type="dt" sz="half" idx="10"/>
          </p:nvPr>
        </p:nvSpPr>
        <p:spPr/>
        <p:txBody>
          <a:bodyPr/>
          <a:lstStyle/>
          <a:p>
            <a:fld id="{C5B2C31E-6284-4690-B3C5-E7FF353C0911}" type="datetimeFigureOut">
              <a:rPr lang="en-US" smtClean="0"/>
              <a:t>7/15/2021</a:t>
            </a:fld>
            <a:endParaRPr lang="en-US"/>
          </a:p>
        </p:txBody>
      </p:sp>
      <p:sp>
        <p:nvSpPr>
          <p:cNvPr id="8" name="Footer Placeholder 7">
            <a:extLst>
              <a:ext uri="{FF2B5EF4-FFF2-40B4-BE49-F238E27FC236}">
                <a16:creationId xmlns:a16="http://schemas.microsoft.com/office/drawing/2014/main" id="{AC7394F2-582B-47F2-8133-86F0F423FE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C492C1-7FB6-4F05-8F90-CD242856DE1B}"/>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4195420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E4A54-59D7-469D-B8D8-48871B1FEB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9388EF-3EC0-4B18-B6B0-87D0F93E6950}"/>
              </a:ext>
            </a:extLst>
          </p:cNvPr>
          <p:cNvSpPr>
            <a:spLocks noGrp="1"/>
          </p:cNvSpPr>
          <p:nvPr>
            <p:ph type="dt" sz="half" idx="10"/>
          </p:nvPr>
        </p:nvSpPr>
        <p:spPr/>
        <p:txBody>
          <a:bodyPr/>
          <a:lstStyle/>
          <a:p>
            <a:fld id="{C5B2C31E-6284-4690-B3C5-E7FF353C0911}" type="datetimeFigureOut">
              <a:rPr lang="en-US" smtClean="0"/>
              <a:t>7/15/2021</a:t>
            </a:fld>
            <a:endParaRPr lang="en-US"/>
          </a:p>
        </p:txBody>
      </p:sp>
      <p:sp>
        <p:nvSpPr>
          <p:cNvPr id="4" name="Footer Placeholder 3">
            <a:extLst>
              <a:ext uri="{FF2B5EF4-FFF2-40B4-BE49-F238E27FC236}">
                <a16:creationId xmlns:a16="http://schemas.microsoft.com/office/drawing/2014/main" id="{7669F7AF-B992-4AD9-9149-CA896C65C5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DC0617-ED91-4160-A575-5F1444254D5B}"/>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347563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AD1E9-1939-4940-B00A-D00FB5EBDB3E}"/>
              </a:ext>
            </a:extLst>
          </p:cNvPr>
          <p:cNvSpPr>
            <a:spLocks noGrp="1"/>
          </p:cNvSpPr>
          <p:nvPr>
            <p:ph type="dt" sz="half" idx="10"/>
          </p:nvPr>
        </p:nvSpPr>
        <p:spPr/>
        <p:txBody>
          <a:bodyPr/>
          <a:lstStyle/>
          <a:p>
            <a:fld id="{C5B2C31E-6284-4690-B3C5-E7FF353C0911}" type="datetimeFigureOut">
              <a:rPr lang="en-US" smtClean="0"/>
              <a:t>7/15/2021</a:t>
            </a:fld>
            <a:endParaRPr lang="en-US"/>
          </a:p>
        </p:txBody>
      </p:sp>
      <p:sp>
        <p:nvSpPr>
          <p:cNvPr id="3" name="Footer Placeholder 2">
            <a:extLst>
              <a:ext uri="{FF2B5EF4-FFF2-40B4-BE49-F238E27FC236}">
                <a16:creationId xmlns:a16="http://schemas.microsoft.com/office/drawing/2014/main" id="{67E88E72-E097-4EB1-A29A-A2B7AC06F6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4B2A37-096B-4069-9143-0671B4C1ADA3}"/>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1230700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61E3D-94C8-4555-94B5-38D8076B16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D3183B-D3C5-4EDB-B1F8-E1C26E28AA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2A7F1-A0FB-47A1-8609-76CCD122E8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82F777-D6CB-4A7A-843A-046BC76ED07F}"/>
              </a:ext>
            </a:extLst>
          </p:cNvPr>
          <p:cNvSpPr>
            <a:spLocks noGrp="1"/>
          </p:cNvSpPr>
          <p:nvPr>
            <p:ph type="dt" sz="half" idx="10"/>
          </p:nvPr>
        </p:nvSpPr>
        <p:spPr/>
        <p:txBody>
          <a:bodyPr/>
          <a:lstStyle/>
          <a:p>
            <a:fld id="{C5B2C31E-6284-4690-B3C5-E7FF353C0911}" type="datetimeFigureOut">
              <a:rPr lang="en-US" smtClean="0"/>
              <a:t>7/15/2021</a:t>
            </a:fld>
            <a:endParaRPr lang="en-US"/>
          </a:p>
        </p:txBody>
      </p:sp>
      <p:sp>
        <p:nvSpPr>
          <p:cNvPr id="6" name="Footer Placeholder 5">
            <a:extLst>
              <a:ext uri="{FF2B5EF4-FFF2-40B4-BE49-F238E27FC236}">
                <a16:creationId xmlns:a16="http://schemas.microsoft.com/office/drawing/2014/main" id="{2C858A17-7B1D-4E1E-ACEC-9B72DB41B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67967A-A0E0-45A5-9FA0-3B51E36C046B}"/>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2801385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EA2F-D6BD-4142-BE83-D7A37C5B22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33452E-6739-4541-AD1E-41FA38C1F2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BBCA5B-A7FF-46A0-95F8-2908C5303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2D834-DBEB-4641-B135-58B5C4CFE05D}"/>
              </a:ext>
            </a:extLst>
          </p:cNvPr>
          <p:cNvSpPr>
            <a:spLocks noGrp="1"/>
          </p:cNvSpPr>
          <p:nvPr>
            <p:ph type="dt" sz="half" idx="10"/>
          </p:nvPr>
        </p:nvSpPr>
        <p:spPr/>
        <p:txBody>
          <a:bodyPr/>
          <a:lstStyle/>
          <a:p>
            <a:fld id="{C5B2C31E-6284-4690-B3C5-E7FF353C0911}" type="datetimeFigureOut">
              <a:rPr lang="en-US" smtClean="0"/>
              <a:t>7/15/2021</a:t>
            </a:fld>
            <a:endParaRPr lang="en-US"/>
          </a:p>
        </p:txBody>
      </p:sp>
      <p:sp>
        <p:nvSpPr>
          <p:cNvPr id="6" name="Footer Placeholder 5">
            <a:extLst>
              <a:ext uri="{FF2B5EF4-FFF2-40B4-BE49-F238E27FC236}">
                <a16:creationId xmlns:a16="http://schemas.microsoft.com/office/drawing/2014/main" id="{FC0B38EE-D4C6-4BA7-85B0-6DCFFB3A00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FF32E7-77EA-4484-9A02-DD431C082FAA}"/>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3278525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EFD802-E879-4265-A32C-E167685A2B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437A5-E5B1-4BB4-827E-0E23F7FC05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B3B46-CC4A-46B8-9D6C-F917ADD584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B2C31E-6284-4690-B3C5-E7FF353C0911}" type="datetimeFigureOut">
              <a:rPr lang="en-US" smtClean="0"/>
              <a:t>7/15/2021</a:t>
            </a:fld>
            <a:endParaRPr lang="en-US"/>
          </a:p>
        </p:txBody>
      </p:sp>
      <p:sp>
        <p:nvSpPr>
          <p:cNvPr id="5" name="Footer Placeholder 4">
            <a:extLst>
              <a:ext uri="{FF2B5EF4-FFF2-40B4-BE49-F238E27FC236}">
                <a16:creationId xmlns:a16="http://schemas.microsoft.com/office/drawing/2014/main" id="{83D1DD2B-1C0F-4FC6-BF77-5069A45127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06F5C2-0C19-4670-9405-FEF515F09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132C2A-5369-4154-A063-3F05B3E6429B}" type="slidenum">
              <a:rPr lang="en-US" smtClean="0"/>
              <a:t>‹#›</a:t>
            </a:fld>
            <a:endParaRPr lang="en-US"/>
          </a:p>
        </p:txBody>
      </p:sp>
    </p:spTree>
    <p:extLst>
      <p:ext uri="{BB962C8B-B14F-4D97-AF65-F5344CB8AC3E}">
        <p14:creationId xmlns:p14="http://schemas.microsoft.com/office/powerpoint/2010/main" val="3700061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AF875A-FEEF-4C00-BDD3-A71B392F3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49E27-C20D-464E-A4FB-B28CC8FA89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9DBEE-3E8C-404C-8104-E7EAFDA35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05DAB-76B8-4EE9-9986-EB716181FE37}" type="datetimeFigureOut">
              <a:rPr lang="en-US" smtClean="0"/>
              <a:t>7/15/2021</a:t>
            </a:fld>
            <a:endParaRPr lang="en-US"/>
          </a:p>
        </p:txBody>
      </p:sp>
      <p:sp>
        <p:nvSpPr>
          <p:cNvPr id="5" name="Footer Placeholder 4">
            <a:extLst>
              <a:ext uri="{FF2B5EF4-FFF2-40B4-BE49-F238E27FC236}">
                <a16:creationId xmlns:a16="http://schemas.microsoft.com/office/drawing/2014/main" id="{C6DB23F3-2C8A-46AA-8F52-31907B8BF1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BB580B-21D0-4E91-96D7-AE65417AB7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83649-5B16-4A1E-ABF7-4CBC458143DD}" type="slidenum">
              <a:rPr lang="en-US" smtClean="0"/>
              <a:t>‹#›</a:t>
            </a:fld>
            <a:endParaRPr lang="en-US"/>
          </a:p>
        </p:txBody>
      </p:sp>
    </p:spTree>
    <p:extLst>
      <p:ext uri="{BB962C8B-B14F-4D97-AF65-F5344CB8AC3E}">
        <p14:creationId xmlns:p14="http://schemas.microsoft.com/office/powerpoint/2010/main" val="26789235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cdn2.webdamdb.com/md_Alm6xPG4Aww3.jpg.pdf?v=1" TargetMode="External"/><Relationship Id="rId4" Type="http://schemas.openxmlformats.org/officeDocument/2006/relationships/hyperlink" Target="https://cdn2.webdamdb.com/md_6psXIpXQGvp3.jpg.pdf?v=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www.flickr.com/photos/93591348@N03/13448653495"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cdn2.webdamdb.com/md_E4RipN1OOvX0.jpg.pdf?v=1" TargetMode="Externa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2.png"/><Relationship Id="rId4" Type="http://schemas.openxmlformats.org/officeDocument/2006/relationships/hyperlink" Target="https://cdn2.webdamdb.com/md_McWHvYOsxPd9.jpg.pdf?v=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8.emf"/><Relationship Id="rId4" Type="http://schemas.openxmlformats.org/officeDocument/2006/relationships/hyperlink" Target="https://www.lionsclubs.org/en/resources-for-members/resource-center/campus-lions-club"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hyperlink" Target="https://www.lionsclubs.org/en/resources-for-members/resource-center/specialty-clubs-program" TargetMode="External"/><Relationship Id="rId4" Type="http://schemas.openxmlformats.org/officeDocument/2006/relationships/hyperlink" Target="https://www.lionsclubs.org/en/resources-for-members/resource-center/club-branch"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hyperlink" Target="https://www.lionsclubs.org/en/v2/resource/download/122386359"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hyperlink" Target="https://cdn2.webdamdb.com/md_2IpxJgJUjU40.jpg.pdf?v=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3.tmp"/><Relationship Id="rId5" Type="http://schemas.openxmlformats.org/officeDocument/2006/relationships/image" Target="../media/image2.png"/><Relationship Id="rId4" Type="http://schemas.openxmlformats.org/officeDocument/2006/relationships/hyperlink" Target="https://www.lionsclubs.org/en/resources-for-members/resource-center/young-lions"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png"/><Relationship Id="rId7" Type="http://schemas.openxmlformats.org/officeDocument/2006/relationships/hyperlink" Target="mailto:membership@lionsclubs.org"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s://cdn2.webdamdb.com/md_oAaSmZjQ51V1.jpg.pdf" TargetMode="External"/><Relationship Id="rId5" Type="http://schemas.openxmlformats.org/officeDocument/2006/relationships/hyperlink" Target="https://www.lionsclubs.org/en/resources-for-members/resource-center/leo-lion-program" TargetMode="Externa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s://cdn2.webdamdb.com/md_soZEaj33Rf33.jpg.pdf?v=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A8FDEAE-3AC2-5240-8119-D3B72B5EAF0D}"/>
              </a:ext>
            </a:extLst>
          </p:cNvPr>
          <p:cNvPicPr>
            <a:picLocks/>
          </p:cNvPicPr>
          <p:nvPr/>
        </p:nvPicPr>
        <p:blipFill rotWithShape="1">
          <a:blip r:embed="rId3">
            <a:extLst>
              <a:ext uri="{28A0092B-C50C-407E-A947-70E740481C1C}">
                <a14:useLocalDpi xmlns:a14="http://schemas.microsoft.com/office/drawing/2010/main" val="0"/>
              </a:ext>
            </a:extLst>
          </a:blip>
          <a:srcRect l="2876" t="18747" r="9596" b="7585"/>
          <a:stretch/>
        </p:blipFill>
        <p:spPr>
          <a:xfrm>
            <a:off x="0" y="0"/>
            <a:ext cx="12192000" cy="6858000"/>
          </a:xfrm>
          <a:prstGeom prst="rect">
            <a:avLst/>
          </a:prstGeom>
        </p:spPr>
      </p:pic>
      <p:sp>
        <p:nvSpPr>
          <p:cNvPr id="17" name="Title 1">
            <a:extLst>
              <a:ext uri="{FF2B5EF4-FFF2-40B4-BE49-F238E27FC236}">
                <a16:creationId xmlns:a16="http://schemas.microsoft.com/office/drawing/2014/main" id="{F77340C4-742B-034D-8D04-777E45F35890}"/>
              </a:ext>
            </a:extLst>
          </p:cNvPr>
          <p:cNvSpPr>
            <a:spLocks noGrp="1"/>
          </p:cNvSpPr>
          <p:nvPr>
            <p:ph type="ctrTitle"/>
          </p:nvPr>
        </p:nvSpPr>
        <p:spPr>
          <a:xfrm>
            <a:off x="519779" y="3611880"/>
            <a:ext cx="6216302" cy="2641959"/>
          </a:xfrm>
          <a:solidFill>
            <a:schemeClr val="bg1">
              <a:alpha val="90000"/>
            </a:schemeClr>
          </a:solidFill>
        </p:spPr>
        <p:txBody>
          <a:bodyPr>
            <a:normAutofit fontScale="90000"/>
          </a:bodyPr>
          <a:lstStyle/>
          <a:p>
            <a:br>
              <a:rPr lang="en-US" sz="5400" b="1" dirty="0">
                <a:solidFill>
                  <a:schemeClr val="bg1"/>
                </a:solidFill>
                <a:latin typeface="Arial" panose="020B0604020202020204" pitchFamily="34" charset="0"/>
                <a:cs typeface="Arial" panose="020B0604020202020204" pitchFamily="34" charset="0"/>
              </a:rPr>
            </a:br>
            <a:br>
              <a:rPr lang="en-US" sz="5400" b="1" dirty="0">
                <a:solidFill>
                  <a:schemeClr val="bg1"/>
                </a:solidFill>
                <a:latin typeface="Arial" panose="020B0604020202020204" pitchFamily="34" charset="0"/>
                <a:cs typeface="Arial" panose="020B0604020202020204" pitchFamily="34" charset="0"/>
              </a:rPr>
            </a:br>
            <a:br>
              <a:rPr lang="en-US" sz="5400" b="1" dirty="0">
                <a:solidFill>
                  <a:schemeClr val="bg1"/>
                </a:solidFill>
                <a:latin typeface="Arial" panose="020B0604020202020204" pitchFamily="34" charset="0"/>
                <a:cs typeface="Arial" panose="020B0604020202020204" pitchFamily="34" charset="0"/>
              </a:rPr>
            </a:br>
            <a:br>
              <a:rPr lang="en-US" sz="5400" b="1" dirty="0">
                <a:solidFill>
                  <a:schemeClr val="bg1"/>
                </a:solidFill>
                <a:latin typeface="Arial" panose="020B0604020202020204" pitchFamily="34" charset="0"/>
                <a:cs typeface="Arial" panose="020B0604020202020204" pitchFamily="34" charset="0"/>
              </a:rPr>
            </a:br>
            <a:br>
              <a:rPr lang="en-US" sz="5400" b="1" dirty="0">
                <a:solidFill>
                  <a:schemeClr val="bg1"/>
                </a:solidFill>
                <a:latin typeface="Arial" panose="020B0604020202020204" pitchFamily="34" charset="0"/>
                <a:cs typeface="Arial" panose="020B0604020202020204" pitchFamily="34" charset="0"/>
              </a:rPr>
            </a:br>
            <a:br>
              <a:rPr lang="en-US" sz="5400" b="1" dirty="0">
                <a:solidFill>
                  <a:schemeClr val="bg1"/>
                </a:solidFill>
                <a:latin typeface="Arial" panose="020B0604020202020204" pitchFamily="34" charset="0"/>
                <a:cs typeface="Arial" panose="020B0604020202020204" pitchFamily="34" charset="0"/>
              </a:rPr>
            </a:br>
            <a:br>
              <a:rPr lang="en-US" sz="5400" b="1" dirty="0">
                <a:solidFill>
                  <a:schemeClr val="bg1"/>
                </a:solidFill>
                <a:latin typeface="Arial" panose="020B0604020202020204" pitchFamily="34" charset="0"/>
                <a:cs typeface="Arial" panose="020B0604020202020204" pitchFamily="34" charset="0"/>
              </a:rPr>
            </a:br>
            <a:br>
              <a:rPr lang="en-US" b="1" dirty="0">
                <a:solidFill>
                  <a:schemeClr val="bg1"/>
                </a:solidFill>
                <a:latin typeface="Arial" panose="020B0604020202020204" pitchFamily="34" charset="0"/>
                <a:cs typeface="Arial" panose="020B0604020202020204" pitchFamily="34" charset="0"/>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br>
            <a:r>
              <a:rPr lang="en-US" dirty="0"/>
              <a:t>                                                         </a:t>
            </a:r>
            <a:endParaRPr lang="en-US" sz="1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7494124-DBD6-49F8-9AC1-D327F1CB093C}"/>
              </a:ext>
            </a:extLst>
          </p:cNvPr>
          <p:cNvSpPr txBox="1"/>
          <p:nvPr/>
        </p:nvSpPr>
        <p:spPr>
          <a:xfrm>
            <a:off x="847165" y="3907570"/>
            <a:ext cx="5716921" cy="1477328"/>
          </a:xfrm>
          <a:prstGeom prst="rect">
            <a:avLst/>
          </a:prstGeom>
          <a:noFill/>
        </p:spPr>
        <p:txBody>
          <a:bodyPr wrap="square" rtlCol="0" anchor="b" anchorCtr="0">
            <a:spAutoFit/>
          </a:bodyPr>
          <a:lstStyle/>
          <a:p>
            <a:pPr>
              <a:lnSpc>
                <a:spcPts val="5400"/>
              </a:lnSpc>
            </a:pPr>
            <a:r>
              <a:rPr lang="en-US" sz="5400" b="1" dirty="0">
                <a:solidFill>
                  <a:srgbClr val="00338D"/>
                </a:solidFill>
                <a:latin typeface="Arial" panose="020B0604020202020204" pitchFamily="34" charset="0"/>
                <a:cs typeface="Arial" panose="020B0604020202020204" pitchFamily="34" charset="0"/>
              </a:rPr>
              <a:t>Continuing the Service Journey</a:t>
            </a:r>
            <a:endParaRPr lang="en-US" sz="4400" dirty="0">
              <a:solidFill>
                <a:srgbClr val="00338D"/>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2F339693-9449-BF41-B3AC-527EFB6A4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0953" y="3182680"/>
            <a:ext cx="1405047" cy="702523"/>
          </a:xfrm>
          <a:prstGeom prst="rect">
            <a:avLst/>
          </a:prstGeom>
          <a:effectLst/>
        </p:spPr>
      </p:pic>
      <p:sp>
        <p:nvSpPr>
          <p:cNvPr id="9" name="TextBox 8">
            <a:extLst>
              <a:ext uri="{FF2B5EF4-FFF2-40B4-BE49-F238E27FC236}">
                <a16:creationId xmlns:a16="http://schemas.microsoft.com/office/drawing/2014/main" id="{15A2AFD3-EFE3-6B49-A3E9-FB2A2ADAC346}"/>
              </a:ext>
            </a:extLst>
          </p:cNvPr>
          <p:cNvSpPr txBox="1"/>
          <p:nvPr/>
        </p:nvSpPr>
        <p:spPr>
          <a:xfrm>
            <a:off x="847165" y="5339881"/>
            <a:ext cx="5716921" cy="677108"/>
          </a:xfrm>
          <a:prstGeom prst="rect">
            <a:avLst/>
          </a:prstGeom>
          <a:noFill/>
        </p:spPr>
        <p:txBody>
          <a:bodyPr wrap="square" rtlCol="0" anchor="b" anchorCtr="0">
            <a:spAutoFit/>
          </a:bodyPr>
          <a:lstStyle/>
          <a:p>
            <a:r>
              <a:rPr lang="en-US" sz="2000" b="1" kern="0" dirty="0">
                <a:solidFill>
                  <a:srgbClr val="55565A"/>
                </a:solidFill>
                <a:latin typeface="Arial" charset="0"/>
                <a:ea typeface="Arial" charset="0"/>
                <a:cs typeface="Arial" charset="0"/>
              </a:rPr>
              <a:t>How to support the Leo to Lion pathway</a:t>
            </a:r>
          </a:p>
          <a:p>
            <a:r>
              <a:rPr lang="en-US" dirty="0">
                <a:solidFill>
                  <a:srgbClr val="55565A"/>
                </a:solidFill>
                <a:latin typeface="Arial" panose="020B0604020202020204" pitchFamily="34" charset="0"/>
                <a:cs typeface="Arial" panose="020B0604020202020204" pitchFamily="34" charset="0"/>
              </a:rPr>
              <a:t>Training for Leo Club Advisors and Leo Chairpersons</a:t>
            </a:r>
          </a:p>
        </p:txBody>
      </p:sp>
    </p:spTree>
    <p:extLst>
      <p:ext uri="{BB962C8B-B14F-4D97-AF65-F5344CB8AC3E}">
        <p14:creationId xmlns:p14="http://schemas.microsoft.com/office/powerpoint/2010/main" val="3083740518"/>
      </p:ext>
    </p:extLst>
  </p:cSld>
  <p:clrMapOvr>
    <a:masterClrMapping/>
  </p:clrMapOvr>
  <mc:AlternateContent xmlns:mc="http://schemas.openxmlformats.org/markup-compatibility/2006" xmlns:p14="http://schemas.microsoft.com/office/powerpoint/2010/main">
    <mc:Choice Requires="p14">
      <p:transition spd="slow" p14:dur="2000" advTm="28505"/>
    </mc:Choice>
    <mc:Fallback xmlns="">
      <p:transition spd="slow" advTm="2850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760281"/>
            <a:ext cx="3887425" cy="2908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200"/>
              </a:spcAft>
              <a:buClr>
                <a:srgbClr val="EBB700"/>
              </a:buClr>
            </a:pPr>
            <a:r>
              <a:rPr lang="en-US" sz="2400" dirty="0">
                <a:solidFill>
                  <a:srgbClr val="55565A"/>
                </a:solidFill>
                <a:latin typeface="Arial" charset="0"/>
                <a:ea typeface="Arial" charset="0"/>
                <a:cs typeface="Arial" charset="0"/>
              </a:rPr>
              <a:t>Exclusive for Leo-Lion members</a:t>
            </a:r>
          </a:p>
          <a:p>
            <a:pPr>
              <a:spcBef>
                <a:spcPts val="0"/>
              </a:spcBef>
              <a:spcAft>
                <a:spcPts val="1200"/>
              </a:spcAft>
              <a:buClr>
                <a:srgbClr val="EBB700"/>
              </a:buClr>
            </a:pPr>
            <a:r>
              <a:rPr lang="en-US" sz="2400" dirty="0">
                <a:solidFill>
                  <a:srgbClr val="55565A"/>
                </a:solidFill>
                <a:latin typeface="Arial" charset="0"/>
                <a:ea typeface="Arial" charset="0"/>
                <a:cs typeface="Arial" charset="0"/>
              </a:rPr>
              <a:t>To be worn only by current active Leo-Lions</a:t>
            </a:r>
          </a:p>
          <a:p>
            <a:pPr>
              <a:spcBef>
                <a:spcPts val="0"/>
              </a:spcBef>
              <a:spcAft>
                <a:spcPts val="1200"/>
              </a:spcAft>
              <a:buClr>
                <a:srgbClr val="EBB700"/>
              </a:buClr>
            </a:pPr>
            <a:r>
              <a:rPr lang="en-US" sz="2400" dirty="0">
                <a:solidFill>
                  <a:srgbClr val="55565A"/>
                </a:solidFill>
                <a:latin typeface="Arial" charset="0"/>
                <a:ea typeface="Arial" charset="0"/>
                <a:cs typeface="Arial" charset="0"/>
              </a:rPr>
              <a:t>Not designed for trading</a:t>
            </a: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1377072"/>
            <a:ext cx="4139581"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en-US" kern="0" dirty="0">
                <a:solidFill>
                  <a:srgbClr val="00338D"/>
                </a:solidFill>
                <a:latin typeface="Arial" panose="020B0604020202020204" pitchFamily="34" charset="0"/>
                <a:cs typeface="Arial" panose="020B0604020202020204" pitchFamily="34" charset="0"/>
              </a:rPr>
              <a:t>Leo-Lion Membership Pin</a:t>
            </a:r>
          </a:p>
        </p:txBody>
      </p:sp>
      <p:pic>
        <p:nvPicPr>
          <p:cNvPr id="9" name="Picture 8">
            <a:extLst>
              <a:ext uri="{FF2B5EF4-FFF2-40B4-BE49-F238E27FC236}">
                <a16:creationId xmlns:a16="http://schemas.microsoft.com/office/drawing/2014/main" id="{F6B1E70A-76EA-5144-A3B8-9D7306C3CB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91158" y="1126168"/>
            <a:ext cx="3786879" cy="4605664"/>
          </a:xfrm>
          <a:prstGeom prst="rect">
            <a:avLst/>
          </a:prstGeom>
          <a:effectLst>
            <a:outerShdw blurRad="622300" dist="330200" dir="8100000" algn="tr" rotWithShape="0">
              <a:prstClr val="black">
                <a:alpha val="21000"/>
              </a:prstClr>
            </a:outerShdw>
          </a:effectLst>
        </p:spPr>
      </p:pic>
    </p:spTree>
    <p:extLst>
      <p:ext uri="{BB962C8B-B14F-4D97-AF65-F5344CB8AC3E}">
        <p14:creationId xmlns:p14="http://schemas.microsoft.com/office/powerpoint/2010/main" val="426120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90284A-19D8-B242-9CC1-4E91709F55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2529913" y="2054748"/>
            <a:ext cx="8610527" cy="4408495"/>
          </a:xfrm>
          <a:prstGeom prst="rect">
            <a:avLst/>
          </a:prstGeom>
        </p:spPr>
        <p:txBody>
          <a:bodyPr vert="horz" lIns="91440" tIns="45720" rIns="91440" bIns="45720" numCol="2"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1500"/>
              </a:spcAft>
              <a:buClr>
                <a:srgbClr val="EBB700"/>
              </a:buClr>
              <a:buSzPct val="80000"/>
              <a:buNone/>
            </a:pPr>
            <a:r>
              <a:rPr lang="en-US" sz="2000" b="1" kern="0" dirty="0">
                <a:solidFill>
                  <a:srgbClr val="55565A"/>
                </a:solidFill>
                <a:latin typeface="Arial" charset="0"/>
                <a:cs typeface="Arial" charset="0"/>
              </a:rPr>
              <a:t>Leo-Lion Cultural Exchange Ambassador Scholarship</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2000" kern="0" dirty="0">
                <a:solidFill>
                  <a:srgbClr val="55565A"/>
                </a:solidFill>
                <a:latin typeface="Arial" charset="0"/>
                <a:cs typeface="Arial" charset="0"/>
              </a:rPr>
              <a:t>One Leo-Lion scholarship recipient from each Constitutional Area</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2000" kern="0" dirty="0">
                <a:solidFill>
                  <a:srgbClr val="55565A"/>
                </a:solidFill>
                <a:latin typeface="Arial" charset="0"/>
                <a:cs typeface="Arial" charset="0"/>
              </a:rPr>
              <a:t>Financial support to attend a Forum outside of recipient’s Constitutional Area</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2000" kern="0" dirty="0">
                <a:solidFill>
                  <a:srgbClr val="55565A"/>
                </a:solidFill>
                <a:latin typeface="Arial" charset="0"/>
                <a:cs typeface="Arial" charset="0"/>
              </a:rPr>
              <a:t>International service opportunity</a:t>
            </a:r>
          </a:p>
          <a:p>
            <a:pPr marL="0" indent="0" algn="r" fontAlgn="base">
              <a:lnSpc>
                <a:spcPct val="100000"/>
              </a:lnSpc>
              <a:spcBef>
                <a:spcPts val="0"/>
              </a:spcBef>
              <a:spcAft>
                <a:spcPts val="1500"/>
              </a:spcAft>
              <a:buClr>
                <a:srgbClr val="EBB700"/>
              </a:buClr>
              <a:buSzPct val="80000"/>
              <a:buNone/>
            </a:pPr>
            <a:r>
              <a:rPr lang="en-US" sz="2000" u="sng" kern="0" dirty="0">
                <a:solidFill>
                  <a:srgbClr val="407CCA"/>
                </a:solidFill>
                <a:latin typeface="Arial" charset="0"/>
                <a:ea typeface="Arial" charset="0"/>
                <a:cs typeface="Arial" charset="0"/>
                <a:hlinkClick r:id="rId4"/>
              </a:rPr>
              <a:t>Learn more</a:t>
            </a:r>
            <a:endParaRPr lang="en-US" sz="2000" u="sng" kern="0" dirty="0">
              <a:solidFill>
                <a:srgbClr val="407CCA"/>
              </a:solidFill>
              <a:latin typeface="Arial" charset="0"/>
              <a:ea typeface="Arial" charset="0"/>
              <a:cs typeface="Arial" charset="0"/>
            </a:endParaRP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a:p>
            <a:pPr marL="0" indent="0" fontAlgn="base">
              <a:lnSpc>
                <a:spcPct val="100000"/>
              </a:lnSpc>
              <a:spcBef>
                <a:spcPts val="0"/>
              </a:spcBef>
              <a:spcAft>
                <a:spcPts val="1500"/>
              </a:spcAft>
              <a:buClr>
                <a:srgbClr val="EBB700"/>
              </a:buClr>
              <a:buSzPct val="80000"/>
              <a:buNone/>
            </a:pPr>
            <a:r>
              <a:rPr lang="en-US" sz="2000" b="1" kern="0" dirty="0">
                <a:solidFill>
                  <a:srgbClr val="55565A"/>
                </a:solidFill>
                <a:latin typeface="Arial" charset="0"/>
                <a:cs typeface="Arial" charset="0"/>
              </a:rPr>
              <a:t>Advanced Lions Leadership (ALLI) Leo-Lion Scholarship </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2000" kern="0" dirty="0">
                <a:solidFill>
                  <a:srgbClr val="55565A"/>
                </a:solidFill>
                <a:latin typeface="Arial" charset="0"/>
                <a:cs typeface="Arial" charset="0"/>
              </a:rPr>
              <a:t>One Leo-Lion scholarship recipient from each CA</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2000" kern="0" dirty="0">
                <a:solidFill>
                  <a:srgbClr val="55565A"/>
                </a:solidFill>
                <a:latin typeface="Arial" charset="0"/>
                <a:cs typeface="Arial" charset="0"/>
              </a:rPr>
              <a:t>Financial support to attend an ALLI</a:t>
            </a:r>
          </a:p>
          <a:p>
            <a:pPr marL="0" indent="0" algn="r" fontAlgn="base">
              <a:lnSpc>
                <a:spcPct val="100000"/>
              </a:lnSpc>
              <a:spcBef>
                <a:spcPts val="0"/>
              </a:spcBef>
              <a:spcAft>
                <a:spcPts val="1500"/>
              </a:spcAft>
              <a:buClr>
                <a:srgbClr val="EBB700"/>
              </a:buClr>
              <a:buSzPct val="80000"/>
              <a:buNone/>
            </a:pPr>
            <a:r>
              <a:rPr lang="en-US" sz="2000" u="sng" kern="0" dirty="0">
                <a:solidFill>
                  <a:srgbClr val="407CCA"/>
                </a:solidFill>
                <a:latin typeface="Arial" charset="0"/>
                <a:ea typeface="Arial" charset="0"/>
                <a:cs typeface="Arial" charset="0"/>
                <a:hlinkClick r:id="rId5"/>
              </a:rPr>
              <a:t>Learn more</a:t>
            </a:r>
            <a:endParaRPr lang="en-US" sz="2000" u="sng" kern="0" dirty="0">
              <a:solidFill>
                <a:srgbClr val="407CCA"/>
              </a:solidFill>
              <a:latin typeface="Arial" charset="0"/>
              <a:ea typeface="Arial" charset="0"/>
              <a:cs typeface="Arial" charset="0"/>
            </a:endParaRP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2529913" y="983317"/>
            <a:ext cx="7579610" cy="738664"/>
          </a:xfrm>
          <a:prstGeom prst="rect">
            <a:avLst/>
          </a:prstGeom>
          <a:noFill/>
        </p:spPr>
        <p:txBody>
          <a:bodyPr wrap="square" rtlCol="0" anchor="b" anchorCtr="0">
            <a:spAutoFit/>
          </a:bodyPr>
          <a:lstStyle/>
          <a:p>
            <a:r>
              <a:rPr lang="en-US" sz="4200" b="1" dirty="0">
                <a:solidFill>
                  <a:srgbClr val="00338D"/>
                </a:solidFill>
                <a:latin typeface="Arial" panose="020B0604020202020204" pitchFamily="34" charset="0"/>
                <a:cs typeface="Arial" panose="020B0604020202020204" pitchFamily="34" charset="0"/>
              </a:rPr>
              <a:t>Scholarship opportunities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3847782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126900"/>
            <a:ext cx="4429141" cy="2908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Clr>
                <a:srgbClr val="EBB700"/>
              </a:buClr>
              <a:buNone/>
            </a:pPr>
            <a:r>
              <a:rPr lang="en-US" sz="2400" b="1" dirty="0">
                <a:solidFill>
                  <a:srgbClr val="55565A"/>
                </a:solidFill>
                <a:latin typeface="Arial" charset="0"/>
                <a:ea typeface="Arial" charset="0"/>
                <a:cs typeface="Arial" charset="0"/>
              </a:rPr>
              <a:t>Private LinkedIn Group </a:t>
            </a:r>
          </a:p>
          <a:p>
            <a:pPr>
              <a:spcBef>
                <a:spcPts val="0"/>
              </a:spcBef>
              <a:spcAft>
                <a:spcPts val="1200"/>
              </a:spcAft>
              <a:buClr>
                <a:srgbClr val="EBB700"/>
              </a:buClr>
            </a:pPr>
            <a:r>
              <a:rPr lang="en-US" sz="2400" dirty="0">
                <a:solidFill>
                  <a:srgbClr val="55565A"/>
                </a:solidFill>
                <a:latin typeface="Arial" charset="0"/>
                <a:ea typeface="Arial" charset="0"/>
                <a:cs typeface="Arial" charset="0"/>
              </a:rPr>
              <a:t>Global network of Leo-Lions</a:t>
            </a:r>
          </a:p>
          <a:p>
            <a:pPr>
              <a:spcBef>
                <a:spcPts val="0"/>
              </a:spcBef>
              <a:spcAft>
                <a:spcPts val="1200"/>
              </a:spcAft>
              <a:buClr>
                <a:srgbClr val="EBB700"/>
              </a:buClr>
            </a:pPr>
            <a:r>
              <a:rPr lang="en-US" sz="2400" dirty="0">
                <a:solidFill>
                  <a:srgbClr val="55565A"/>
                </a:solidFill>
                <a:latin typeface="Arial" charset="0"/>
                <a:ea typeface="Arial" charset="0"/>
                <a:cs typeface="Arial" charset="0"/>
              </a:rPr>
              <a:t>Build your professional contact list</a:t>
            </a:r>
          </a:p>
          <a:p>
            <a:pPr>
              <a:spcBef>
                <a:spcPts val="0"/>
              </a:spcBef>
              <a:spcAft>
                <a:spcPts val="1200"/>
              </a:spcAft>
              <a:buClr>
                <a:srgbClr val="EBB700"/>
              </a:buClr>
            </a:pPr>
            <a:r>
              <a:rPr lang="en-US" sz="2400" dirty="0">
                <a:solidFill>
                  <a:srgbClr val="55565A"/>
                </a:solidFill>
                <a:latin typeface="Arial" charset="0"/>
                <a:ea typeface="Arial" charset="0"/>
                <a:cs typeface="Arial" charset="0"/>
              </a:rPr>
              <a:t>Share service ideas</a:t>
            </a:r>
          </a:p>
          <a:p>
            <a:pPr>
              <a:spcBef>
                <a:spcPts val="0"/>
              </a:spcBef>
              <a:spcAft>
                <a:spcPts val="1200"/>
              </a:spcAft>
              <a:buClr>
                <a:srgbClr val="EBB700"/>
              </a:buClr>
            </a:pPr>
            <a:r>
              <a:rPr lang="en-US" sz="2400" dirty="0">
                <a:solidFill>
                  <a:srgbClr val="55565A"/>
                </a:solidFill>
                <a:latin typeface="Arial" charset="0"/>
                <a:ea typeface="Arial" charset="0"/>
                <a:cs typeface="Arial" charset="0"/>
              </a:rPr>
              <a:t>Discuss leadership resources and essential skills</a:t>
            </a:r>
            <a:endParaRPr lang="en-US" sz="2400" kern="0" dirty="0">
              <a:solidFill>
                <a:srgbClr val="55565A"/>
              </a:solidFill>
              <a:latin typeface="Arial" charset="0"/>
              <a:ea typeface="Arial" charset="0"/>
              <a:cs typeface="Arial" charset="0"/>
            </a:endParaRP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768098"/>
            <a:ext cx="4139581"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en-US" kern="0" dirty="0">
                <a:solidFill>
                  <a:srgbClr val="00338D"/>
                </a:solidFill>
                <a:latin typeface="Arial" panose="020B0604020202020204" pitchFamily="34" charset="0"/>
                <a:cs typeface="Arial" panose="020B0604020202020204" pitchFamily="34" charset="0"/>
              </a:rPr>
              <a:t>Professional networking</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9" name="Picture 8">
            <a:extLst>
              <a:ext uri="{FF2B5EF4-FFF2-40B4-BE49-F238E27FC236}">
                <a16:creationId xmlns:a16="http://schemas.microsoft.com/office/drawing/2014/main" id="{28D46F65-E87B-AB48-B6C2-3F55CB4612B2}"/>
              </a:ext>
            </a:extLst>
          </p:cNvPr>
          <p:cNvPicPr>
            <a:picLocks noChangeAspect="1"/>
          </p:cNvPicPr>
          <p:nvPr/>
        </p:nvPicPr>
        <p:blipFill rotWithShape="1">
          <a:blip r:embed="rId5">
            <a:extLst>
              <a:ext uri="{28A0092B-C50C-407E-A947-70E740481C1C}">
                <a14:useLocalDpi xmlns:a14="http://schemas.microsoft.com/office/drawing/2010/main" val="0"/>
              </a:ext>
            </a:extLst>
          </a:blip>
          <a:srcRect l="19201" t="11669" r="2" b="7535"/>
          <a:stretch/>
        </p:blipFill>
        <p:spPr>
          <a:xfrm>
            <a:off x="7979553" y="861980"/>
            <a:ext cx="3681792" cy="2453640"/>
          </a:xfrm>
          <a:prstGeom prst="rect">
            <a:avLst/>
          </a:prstGeom>
          <a:effectLst>
            <a:outerShdw blurRad="584200" dist="38100" dir="2700000" algn="tl" rotWithShape="0">
              <a:prstClr val="black">
                <a:alpha val="18000"/>
              </a:prstClr>
            </a:outerShdw>
          </a:effectLst>
        </p:spPr>
      </p:pic>
      <p:pic>
        <p:nvPicPr>
          <p:cNvPr id="11" name="Picture 10" descr="ODI Connect: member networking event (26 March, 2014) | Flickr">
            <a:extLst>
              <a:ext uri="{FF2B5EF4-FFF2-40B4-BE49-F238E27FC236}">
                <a16:creationId xmlns:a16="http://schemas.microsoft.com/office/drawing/2014/main" id="{DC0F5C74-C4F5-884D-896C-CBE13C32E01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1" r="31"/>
          <a:stretch/>
        </p:blipFill>
        <p:spPr>
          <a:xfrm>
            <a:off x="7357457" y="3051047"/>
            <a:ext cx="3681792" cy="2453640"/>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6279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7F7AF9-5803-8644-9735-8E35C40ADB9E}"/>
              </a:ext>
            </a:extLst>
          </p:cNvPr>
          <p:cNvPicPr>
            <a:picLocks noChangeAspect="1"/>
          </p:cNvPicPr>
          <p:nvPr/>
        </p:nvPicPr>
        <p:blipFill rotWithShape="1">
          <a:blip r:embed="rId3">
            <a:extLst>
              <a:ext uri="{28A0092B-C50C-407E-A947-70E740481C1C}">
                <a14:useLocalDpi xmlns:a14="http://schemas.microsoft.com/office/drawing/2010/main" val="0"/>
              </a:ext>
            </a:extLst>
          </a:blip>
          <a:srcRect l="1924" t="7026" r="1924" b="8596"/>
          <a:stretch/>
        </p:blipFill>
        <p:spPr>
          <a:xfrm>
            <a:off x="1" y="0"/>
            <a:ext cx="12192000" cy="6858000"/>
          </a:xfrm>
          <a:prstGeom prst="rect">
            <a:avLst/>
          </a:prstGeom>
        </p:spPr>
      </p:pic>
      <p:sp>
        <p:nvSpPr>
          <p:cNvPr id="10" name="Title 1">
            <a:extLst>
              <a:ext uri="{FF2B5EF4-FFF2-40B4-BE49-F238E27FC236}">
                <a16:creationId xmlns:a16="http://schemas.microsoft.com/office/drawing/2014/main" id="{A63B4503-5DBA-404D-B3F1-2F80B3E87836}"/>
              </a:ext>
            </a:extLst>
          </p:cNvPr>
          <p:cNvSpPr txBox="1">
            <a:spLocks/>
          </p:cNvSpPr>
          <p:nvPr/>
        </p:nvSpPr>
        <p:spPr>
          <a:xfrm>
            <a:off x="519779" y="3840480"/>
            <a:ext cx="6736080" cy="2405109"/>
          </a:xfrm>
          <a:prstGeom prst="rect">
            <a:avLst/>
          </a:prstGeom>
          <a:solidFill>
            <a:schemeClr val="bg1">
              <a:alpha val="90000"/>
            </a:schemeClr>
          </a:solidFill>
        </p:spPr>
        <p:txBody>
          <a:bodyP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sz="5400" b="1">
                <a:solidFill>
                  <a:schemeClr val="bg1"/>
                </a:solidFill>
                <a:latin typeface="Arial" panose="020B0604020202020204" pitchFamily="34" charset="0"/>
                <a:cs typeface="Arial" panose="020B0604020202020204" pitchFamily="34" charset="0"/>
              </a:rPr>
            </a:br>
            <a:br>
              <a:rPr lang="en-US" b="1">
                <a:solidFill>
                  <a:schemeClr val="bg1"/>
                </a:solidFill>
                <a:latin typeface="Arial" panose="020B0604020202020204" pitchFamily="34" charset="0"/>
                <a:cs typeface="Arial" panose="020B0604020202020204" pitchFamily="34" charset="0"/>
              </a:rPr>
            </a:br>
            <a:br>
              <a:rPr lang="en-US">
                <a:solidFill>
                  <a:schemeClr val="bg1"/>
                </a:solidFill>
              </a:rPr>
            </a:br>
            <a:br>
              <a:rPr lang="en-US">
                <a:solidFill>
                  <a:schemeClr val="bg1"/>
                </a:solidFill>
              </a:rPr>
            </a:br>
            <a:br>
              <a:rPr lang="en-US">
                <a:solidFill>
                  <a:schemeClr val="bg1"/>
                </a:solidFill>
              </a:rPr>
            </a:br>
            <a:br>
              <a:rPr lang="en-US">
                <a:solidFill>
                  <a:schemeClr val="bg1"/>
                </a:solidFill>
              </a:rPr>
            </a:br>
            <a:br>
              <a:rPr lang="en-US"/>
            </a:br>
            <a:r>
              <a:rPr lang="en-US"/>
              <a:t>                                                         </a:t>
            </a:r>
            <a:endParaRPr lang="en-US" sz="14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76A8AC7-4451-204F-A2D6-8A870675CB8B}"/>
              </a:ext>
            </a:extLst>
          </p:cNvPr>
          <p:cNvSpPr txBox="1"/>
          <p:nvPr/>
        </p:nvSpPr>
        <p:spPr>
          <a:xfrm>
            <a:off x="847165" y="4120931"/>
            <a:ext cx="6408694" cy="1477328"/>
          </a:xfrm>
          <a:prstGeom prst="rect">
            <a:avLst/>
          </a:prstGeom>
          <a:noFill/>
        </p:spPr>
        <p:txBody>
          <a:bodyPr wrap="square" rtlCol="0" anchor="b" anchorCtr="0">
            <a:spAutoFit/>
          </a:bodyPr>
          <a:lstStyle/>
          <a:p>
            <a:pPr>
              <a:lnSpc>
                <a:spcPts val="5400"/>
              </a:lnSpc>
            </a:pPr>
            <a:r>
              <a:rPr lang="en-US" sz="5400" b="1" dirty="0">
                <a:solidFill>
                  <a:srgbClr val="00338D"/>
                </a:solidFill>
                <a:latin typeface="Arial" panose="020B0604020202020204" pitchFamily="34" charset="0"/>
                <a:cs typeface="Arial" panose="020B0604020202020204" pitchFamily="34" charset="0"/>
              </a:rPr>
              <a:t>Dual Leo and Lion memberships</a:t>
            </a:r>
            <a:endParaRPr lang="en-US" sz="4400" dirty="0">
              <a:solidFill>
                <a:srgbClr val="00338D"/>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4E62084E-9F5D-0243-8606-F7AE516B3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039" y="5769883"/>
            <a:ext cx="1405047" cy="702523"/>
          </a:xfrm>
          <a:prstGeom prst="rect">
            <a:avLst/>
          </a:prstGeom>
          <a:effectLst/>
        </p:spPr>
      </p:pic>
      <p:sp>
        <p:nvSpPr>
          <p:cNvPr id="13" name="TextBox 12">
            <a:extLst>
              <a:ext uri="{FF2B5EF4-FFF2-40B4-BE49-F238E27FC236}">
                <a16:creationId xmlns:a16="http://schemas.microsoft.com/office/drawing/2014/main" id="{4180FDF7-75A0-8E4B-B8DE-F588E7782333}"/>
              </a:ext>
            </a:extLst>
          </p:cNvPr>
          <p:cNvSpPr txBox="1"/>
          <p:nvPr/>
        </p:nvSpPr>
        <p:spPr>
          <a:xfrm>
            <a:off x="847165" y="5596590"/>
            <a:ext cx="5716921" cy="400110"/>
          </a:xfrm>
          <a:prstGeom prst="rect">
            <a:avLst/>
          </a:prstGeom>
          <a:noFill/>
        </p:spPr>
        <p:txBody>
          <a:bodyPr wrap="square" rtlCol="0" anchor="b" anchorCtr="0">
            <a:spAutoFit/>
          </a:bodyPr>
          <a:lstStyle/>
          <a:p>
            <a:r>
              <a:rPr lang="en-US" sz="2000" b="1" u="sng" kern="0" dirty="0">
                <a:solidFill>
                  <a:srgbClr val="407CCA"/>
                </a:solidFill>
                <a:latin typeface="Arial" charset="0"/>
                <a:ea typeface="Arial" charset="0"/>
                <a:cs typeface="Arial" charset="0"/>
                <a:hlinkClick r:id="rId5"/>
              </a:rPr>
              <a:t>Learn more</a:t>
            </a:r>
            <a:endParaRPr lang="en-US" b="1" u="sng" dirty="0">
              <a:solidFill>
                <a:srgbClr val="407CC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283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en-US" sz="4800" b="1" dirty="0">
                <a:solidFill>
                  <a:schemeClr val="bg1"/>
                </a:solidFill>
                <a:latin typeface="Arial" panose="020B0604020202020204" pitchFamily="34" charset="0"/>
                <a:ea typeface="Arial" charset="0"/>
                <a:cs typeface="Arial" panose="020B0604020202020204" pitchFamily="34" charset="0"/>
              </a:rPr>
              <a:t>Lions club types</a:t>
            </a:r>
          </a:p>
          <a:p>
            <a:pPr algn="ctr"/>
            <a:r>
              <a:rPr lang="en-US" sz="4800" dirty="0">
                <a:solidFill>
                  <a:schemeClr val="bg1"/>
                </a:solidFill>
                <a:latin typeface="Arial" panose="020B0604020202020204" pitchFamily="34" charset="0"/>
                <a:ea typeface="Arial" charset="0"/>
                <a:cs typeface="Arial" panose="020B0604020202020204" pitchFamily="34" charset="0"/>
              </a:rPr>
              <a:t>attractive to young Lions</a:t>
            </a:r>
          </a:p>
        </p:txBody>
      </p:sp>
    </p:spTree>
    <p:extLst>
      <p:ext uri="{BB962C8B-B14F-4D97-AF65-F5344CB8AC3E}">
        <p14:creationId xmlns:p14="http://schemas.microsoft.com/office/powerpoint/2010/main" val="2198601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45129" y="2115709"/>
            <a:ext cx="5714927" cy="43475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At least 10 former Leos must be part of the 20 minimum charter member requirement</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Serve with other former Leos and friends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Build Leo-Lion and young Lion communities</a:t>
            </a:r>
          </a:p>
          <a:p>
            <a:pPr marL="0" indent="0" fontAlgn="base">
              <a:lnSpc>
                <a:spcPct val="100000"/>
              </a:lnSpc>
              <a:spcBef>
                <a:spcPts val="0"/>
              </a:spcBef>
              <a:spcAft>
                <a:spcPts val="2400"/>
              </a:spcAft>
              <a:buClr>
                <a:srgbClr val="EBB700"/>
              </a:buClr>
              <a:buSzPct val="80000"/>
              <a:buNone/>
            </a:pPr>
            <a:r>
              <a:rPr lang="en-US" sz="2400" b="1" u="sng" kern="0" dirty="0">
                <a:solidFill>
                  <a:srgbClr val="407CCA"/>
                </a:solidFill>
                <a:latin typeface="Arial" charset="0"/>
                <a:cs typeface="Arial" charset="0"/>
                <a:hlinkClick r:id="rId4"/>
              </a:rPr>
              <a:t>Learn more</a:t>
            </a:r>
            <a:endParaRPr lang="en-US" sz="2400" b="1" u="sng" kern="0" dirty="0">
              <a:solidFill>
                <a:srgbClr val="407CC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845129" y="1044277"/>
            <a:ext cx="6308271" cy="738664"/>
          </a:xfrm>
          <a:prstGeom prst="rect">
            <a:avLst/>
          </a:prstGeom>
          <a:noFill/>
        </p:spPr>
        <p:txBody>
          <a:bodyPr wrap="square" rtlCol="0" anchor="b" anchorCtr="0">
            <a:spAutoFit/>
          </a:bodyPr>
          <a:lstStyle/>
          <a:p>
            <a:r>
              <a:rPr lang="en-US" sz="4200" b="1" dirty="0">
                <a:solidFill>
                  <a:srgbClr val="00338D"/>
                </a:solidFill>
                <a:latin typeface="Arial" panose="020B0604020202020204" pitchFamily="34" charset="0"/>
                <a:cs typeface="Arial" panose="020B0604020202020204" pitchFamily="34" charset="0"/>
              </a:rPr>
              <a:t>Leo-Lion clubs</a:t>
            </a:r>
            <a:endParaRPr lang="en-US" sz="4200" dirty="0">
              <a:solidFill>
                <a:srgbClr val="00338D"/>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pic>
        <p:nvPicPr>
          <p:cNvPr id="6" name="Picture 5">
            <a:extLst>
              <a:ext uri="{FF2B5EF4-FFF2-40B4-BE49-F238E27FC236}">
                <a16:creationId xmlns:a16="http://schemas.microsoft.com/office/drawing/2014/main" id="{947BBC5E-30A7-814D-B218-FAE82605DDA6}"/>
              </a:ext>
            </a:extLst>
          </p:cNvPr>
          <p:cNvPicPr>
            <a:picLocks noChangeAspect="1"/>
          </p:cNvPicPr>
          <p:nvPr/>
        </p:nvPicPr>
        <p:blipFill rotWithShape="1">
          <a:blip r:embed="rId6">
            <a:extLst>
              <a:ext uri="{28A0092B-C50C-407E-A947-70E740481C1C}">
                <a14:useLocalDpi xmlns:a14="http://schemas.microsoft.com/office/drawing/2010/main" val="0"/>
              </a:ext>
            </a:extLst>
          </a:blip>
          <a:srcRect l="16691" r="33912"/>
          <a:stretch/>
        </p:blipFill>
        <p:spPr>
          <a:xfrm>
            <a:off x="8168640" y="1219200"/>
            <a:ext cx="3078480" cy="4156007"/>
          </a:xfrm>
          <a:prstGeom prst="rect">
            <a:avLst/>
          </a:prstGeom>
        </p:spPr>
      </p:pic>
    </p:spTree>
    <p:extLst>
      <p:ext uri="{BB962C8B-B14F-4D97-AF65-F5344CB8AC3E}">
        <p14:creationId xmlns:p14="http://schemas.microsoft.com/office/powerpoint/2010/main" val="139611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45129" y="2450988"/>
            <a:ext cx="5714927" cy="3673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A great club option for Leo-Lions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At least 5 Student Members must be part of the minimum 20 charter member requirement.</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Student Membership Discount Program</a:t>
            </a:r>
          </a:p>
          <a:p>
            <a:pPr marL="0" indent="0" fontAlgn="base">
              <a:lnSpc>
                <a:spcPct val="100000"/>
              </a:lnSpc>
              <a:spcBef>
                <a:spcPts val="0"/>
              </a:spcBef>
              <a:spcAft>
                <a:spcPts val="2400"/>
              </a:spcAft>
              <a:buClr>
                <a:srgbClr val="EBB700"/>
              </a:buClr>
              <a:buSzPct val="80000"/>
              <a:buNone/>
            </a:pPr>
            <a:r>
              <a:rPr lang="en-US" sz="2400" u="sng" kern="0" dirty="0">
                <a:solidFill>
                  <a:srgbClr val="407CCA"/>
                </a:solidFill>
                <a:latin typeface="Arial" charset="0"/>
                <a:cs typeface="Arial" charset="0"/>
                <a:hlinkClick r:id="rId4"/>
              </a:rPr>
              <a:t>Learn more</a:t>
            </a:r>
            <a:endParaRPr lang="en-US" sz="2400" u="sng" kern="0" dirty="0">
              <a:solidFill>
                <a:srgbClr val="407CC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845129" y="733226"/>
            <a:ext cx="6948351" cy="1384995"/>
          </a:xfrm>
          <a:prstGeom prst="rect">
            <a:avLst/>
          </a:prstGeom>
          <a:noFill/>
        </p:spPr>
        <p:txBody>
          <a:bodyPr wrap="square" rtlCol="0" anchor="b" anchorCtr="0">
            <a:spAutoFit/>
          </a:bodyPr>
          <a:lstStyle/>
          <a:p>
            <a:r>
              <a:rPr lang="en-US" sz="4200" b="1" dirty="0">
                <a:solidFill>
                  <a:srgbClr val="00338D"/>
                </a:solidFill>
                <a:latin typeface="Arial" panose="020B0604020202020204" pitchFamily="34" charset="0"/>
                <a:cs typeface="Arial" panose="020B0604020202020204" pitchFamily="34" charset="0"/>
              </a:rPr>
              <a:t>Campus Lions Clubs</a:t>
            </a:r>
          </a:p>
          <a:p>
            <a:r>
              <a:rPr lang="en-US" sz="4200" b="1" dirty="0">
                <a:solidFill>
                  <a:srgbClr val="00338D"/>
                </a:solidFill>
                <a:latin typeface="Arial" panose="020B0604020202020204" pitchFamily="34" charset="0"/>
                <a:cs typeface="Arial" panose="020B0604020202020204" pitchFamily="34" charset="0"/>
              </a:rPr>
              <a:t>and Student Membership </a:t>
            </a:r>
          </a:p>
        </p:txBody>
      </p:sp>
      <p:pic>
        <p:nvPicPr>
          <p:cNvPr id="9" name="Picture 8">
            <a:extLst>
              <a:ext uri="{FF2B5EF4-FFF2-40B4-BE49-F238E27FC236}">
                <a16:creationId xmlns:a16="http://schemas.microsoft.com/office/drawing/2014/main" id="{4956D8A2-7BB8-3242-8F4A-D8B9258AE6E2}"/>
              </a:ext>
            </a:extLst>
          </p:cNvPr>
          <p:cNvPicPr>
            <a:picLocks noChangeAspect="1"/>
          </p:cNvPicPr>
          <p:nvPr/>
        </p:nvPicPr>
        <p:blipFill rotWithShape="1">
          <a:blip r:embed="rId5"/>
          <a:srcRect l="528" t="1841" r="20781" b="6082"/>
          <a:stretch/>
        </p:blipFill>
        <p:spPr>
          <a:xfrm>
            <a:off x="7802178" y="2714287"/>
            <a:ext cx="3551622" cy="3124339"/>
          </a:xfrm>
          <a:prstGeom prst="rect">
            <a:avLst/>
          </a:prstGeom>
        </p:spPr>
      </p:pic>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4348" y="2297847"/>
            <a:ext cx="1405046" cy="702523"/>
          </a:xfrm>
          <a:prstGeom prst="rect">
            <a:avLst/>
          </a:prstGeom>
          <a:effectLst/>
        </p:spPr>
      </p:pic>
    </p:spTree>
    <p:extLst>
      <p:ext uri="{BB962C8B-B14F-4D97-AF65-F5344CB8AC3E}">
        <p14:creationId xmlns:p14="http://schemas.microsoft.com/office/powerpoint/2010/main" val="1201025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76992F-86FF-3B4B-9C80-3D7E384C4742}"/>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615513" y="2344309"/>
            <a:ext cx="9662087" cy="2871635"/>
          </a:xfrm>
          <a:prstGeom prst="rect">
            <a:avLst/>
          </a:prstGeom>
        </p:spPr>
        <p:txBody>
          <a:bodyPr vert="horz" lIns="91440" tIns="45720" rIns="91440" bIns="45720" numCol="2"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1500"/>
              </a:spcAft>
              <a:buClr>
                <a:srgbClr val="EBB700"/>
              </a:buClr>
              <a:buSzPct val="80000"/>
              <a:buNone/>
            </a:pPr>
            <a:r>
              <a:rPr lang="en-US" sz="2000" b="1" kern="0" dirty="0">
                <a:solidFill>
                  <a:srgbClr val="55565A"/>
                </a:solidFill>
                <a:latin typeface="Arial" charset="0"/>
                <a:cs typeface="Arial" charset="0"/>
              </a:rPr>
              <a:t>Club branches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2000" kern="0" dirty="0">
                <a:solidFill>
                  <a:srgbClr val="55565A"/>
                </a:solidFill>
                <a:latin typeface="Arial" charset="0"/>
                <a:cs typeface="Arial" charset="0"/>
              </a:rPr>
              <a:t>Form a club branch with five or more members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2000" kern="0" dirty="0">
                <a:solidFill>
                  <a:srgbClr val="55565A"/>
                </a:solidFill>
                <a:latin typeface="Arial" charset="0"/>
                <a:cs typeface="Arial" charset="0"/>
              </a:rPr>
              <a:t>Leo-Lions and other Young Lions meet and serve independently</a:t>
            </a:r>
          </a:p>
          <a:p>
            <a:pPr marL="0" indent="0" fontAlgn="base">
              <a:lnSpc>
                <a:spcPct val="100000"/>
              </a:lnSpc>
              <a:spcBef>
                <a:spcPts val="0"/>
              </a:spcBef>
              <a:spcAft>
                <a:spcPts val="1500"/>
              </a:spcAft>
              <a:buClr>
                <a:srgbClr val="EBB700"/>
              </a:buClr>
              <a:buSzPct val="80000"/>
              <a:buNone/>
            </a:pPr>
            <a:r>
              <a:rPr lang="en-US" sz="2000" b="1" u="sng" kern="0" dirty="0">
                <a:solidFill>
                  <a:srgbClr val="407CCA"/>
                </a:solidFill>
                <a:latin typeface="Arial" charset="0"/>
                <a:ea typeface="Arial" charset="0"/>
                <a:cs typeface="Arial" charset="0"/>
                <a:hlinkClick r:id="rId4"/>
              </a:rPr>
              <a:t>Learn more</a:t>
            </a:r>
            <a:endParaRPr lang="en-US" sz="2000" b="1" u="sng" kern="0" dirty="0">
              <a:solidFill>
                <a:srgbClr val="407CCA"/>
              </a:solidFill>
              <a:latin typeface="Arial" charset="0"/>
              <a:ea typeface="Arial" charset="0"/>
              <a:cs typeface="Arial" charset="0"/>
            </a:endParaRPr>
          </a:p>
          <a:p>
            <a:pPr marL="0" indent="0" fontAlgn="base">
              <a:lnSpc>
                <a:spcPct val="100000"/>
              </a:lnSpc>
              <a:spcBef>
                <a:spcPts val="0"/>
              </a:spcBef>
              <a:spcAft>
                <a:spcPts val="1500"/>
              </a:spcAft>
              <a:buClr>
                <a:srgbClr val="EBB700"/>
              </a:buClr>
              <a:buSzPct val="80000"/>
              <a:buNone/>
            </a:pPr>
            <a:endParaRPr lang="en-US" sz="2000" b="1" kern="0" dirty="0">
              <a:solidFill>
                <a:srgbClr val="55565A"/>
              </a:solidFill>
              <a:latin typeface="Arial" charset="0"/>
              <a:cs typeface="Arial" charset="0"/>
            </a:endParaRPr>
          </a:p>
          <a:p>
            <a:pPr marL="0" indent="0" fontAlgn="base">
              <a:lnSpc>
                <a:spcPct val="100000"/>
              </a:lnSpc>
              <a:spcBef>
                <a:spcPts val="0"/>
              </a:spcBef>
              <a:spcAft>
                <a:spcPts val="1500"/>
              </a:spcAft>
              <a:buClr>
                <a:srgbClr val="EBB700"/>
              </a:buClr>
              <a:buSzPct val="80000"/>
              <a:buNone/>
            </a:pPr>
            <a:r>
              <a:rPr lang="en-US" sz="2000" b="1" kern="0" dirty="0">
                <a:solidFill>
                  <a:srgbClr val="55565A"/>
                </a:solidFill>
                <a:latin typeface="Arial" charset="0"/>
                <a:cs typeface="Arial" charset="0"/>
              </a:rPr>
              <a:t>Specialty clubs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2000" kern="0" dirty="0">
                <a:solidFill>
                  <a:srgbClr val="55565A"/>
                </a:solidFill>
                <a:latin typeface="Arial" charset="0"/>
                <a:cs typeface="Arial" charset="0"/>
              </a:rPr>
              <a:t>Unite common interests, professions, culture, hobbies or life experiences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n-US" sz="2000" kern="0" dirty="0">
                <a:solidFill>
                  <a:srgbClr val="55565A"/>
                </a:solidFill>
                <a:latin typeface="Arial" charset="0"/>
                <a:cs typeface="Arial" charset="0"/>
              </a:rPr>
              <a:t>Choose a specialty category to uniquely describe club members or service focus</a:t>
            </a:r>
          </a:p>
          <a:p>
            <a:pPr marL="0" indent="0" fontAlgn="base">
              <a:lnSpc>
                <a:spcPct val="100000"/>
              </a:lnSpc>
              <a:spcBef>
                <a:spcPts val="0"/>
              </a:spcBef>
              <a:spcAft>
                <a:spcPts val="1500"/>
              </a:spcAft>
              <a:buClr>
                <a:srgbClr val="EBB700"/>
              </a:buClr>
              <a:buSzPct val="80000"/>
              <a:buNone/>
            </a:pPr>
            <a:r>
              <a:rPr lang="en-US" sz="2000" b="1" u="sng" kern="0" dirty="0">
                <a:solidFill>
                  <a:srgbClr val="407CCA"/>
                </a:solidFill>
                <a:latin typeface="Arial" charset="0"/>
                <a:ea typeface="Arial" charset="0"/>
                <a:cs typeface="Arial" charset="0"/>
                <a:hlinkClick r:id="rId5"/>
              </a:rPr>
              <a:t>Learn more</a:t>
            </a:r>
            <a:endParaRPr lang="en-US" sz="2000" b="1" u="sng" kern="0" dirty="0">
              <a:solidFill>
                <a:srgbClr val="407CCA"/>
              </a:solidFill>
              <a:latin typeface="Arial" charset="0"/>
              <a:ea typeface="Arial" charset="0"/>
              <a:cs typeface="Arial" charset="0"/>
            </a:endParaRP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615513" y="1272877"/>
            <a:ext cx="7579610" cy="738664"/>
          </a:xfrm>
          <a:prstGeom prst="rect">
            <a:avLst/>
          </a:prstGeom>
          <a:noFill/>
        </p:spPr>
        <p:txBody>
          <a:bodyPr wrap="square" rtlCol="0" anchor="b" anchorCtr="0">
            <a:spAutoFit/>
          </a:bodyPr>
          <a:lstStyle/>
          <a:p>
            <a:r>
              <a:rPr lang="en-US" sz="4200" b="1" dirty="0">
                <a:solidFill>
                  <a:srgbClr val="00338D"/>
                </a:solidFill>
                <a:latin typeface="Arial" panose="020B0604020202020204" pitchFamily="34" charset="0"/>
                <a:cs typeface="Arial" panose="020B0604020202020204" pitchFamily="34" charset="0"/>
              </a:rPr>
              <a:t>Club options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3974762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en-US" sz="4800" b="1" dirty="0">
                <a:solidFill>
                  <a:schemeClr val="bg1"/>
                </a:solidFill>
                <a:latin typeface="Arial" panose="020B0604020202020204" pitchFamily="34" charset="0"/>
                <a:ea typeface="Arial" charset="0"/>
                <a:cs typeface="Arial" panose="020B0604020202020204" pitchFamily="34" charset="0"/>
              </a:rPr>
              <a:t>Leo to Leo-Lion </a:t>
            </a:r>
          </a:p>
          <a:p>
            <a:pPr algn="ctr"/>
            <a:r>
              <a:rPr lang="en-US" sz="4800" dirty="0">
                <a:solidFill>
                  <a:schemeClr val="bg1"/>
                </a:solidFill>
                <a:latin typeface="Arial" panose="020B0604020202020204" pitchFamily="34" charset="0"/>
                <a:ea typeface="Arial" charset="0"/>
                <a:cs typeface="Arial" panose="020B0604020202020204" pitchFamily="34" charset="0"/>
              </a:rPr>
              <a:t>Easy transition steps</a:t>
            </a:r>
          </a:p>
        </p:txBody>
      </p:sp>
    </p:spTree>
    <p:extLst>
      <p:ext uri="{BB962C8B-B14F-4D97-AF65-F5344CB8AC3E}">
        <p14:creationId xmlns:p14="http://schemas.microsoft.com/office/powerpoint/2010/main" val="2257089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240281"/>
            <a:ext cx="3887425" cy="3803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spcBef>
                <a:spcPts val="0"/>
              </a:spcBef>
              <a:spcAft>
                <a:spcPts val="1200"/>
              </a:spcAft>
              <a:buClr>
                <a:srgbClr val="55565A"/>
              </a:buClr>
              <a:buFont typeface="+mj-lt"/>
              <a:buAutoNum type="arabicPeriod"/>
            </a:pPr>
            <a:r>
              <a:rPr lang="en-US" sz="2400" dirty="0">
                <a:solidFill>
                  <a:srgbClr val="55565A"/>
                </a:solidFill>
                <a:latin typeface="Arial" charset="0"/>
                <a:ea typeface="Arial" charset="0"/>
                <a:cs typeface="Arial" charset="0"/>
              </a:rPr>
              <a:t>Verify Leo-Lion membership eligibility</a:t>
            </a:r>
          </a:p>
          <a:p>
            <a:pPr marL="457200" indent="-457200">
              <a:spcBef>
                <a:spcPts val="0"/>
              </a:spcBef>
              <a:spcAft>
                <a:spcPts val="1200"/>
              </a:spcAft>
              <a:buClr>
                <a:srgbClr val="55565A"/>
              </a:buClr>
              <a:buFont typeface="+mj-lt"/>
              <a:buAutoNum type="arabicPeriod"/>
            </a:pPr>
            <a:r>
              <a:rPr lang="en-US" sz="2400" dirty="0">
                <a:solidFill>
                  <a:srgbClr val="55565A"/>
                </a:solidFill>
                <a:latin typeface="Arial" charset="0"/>
                <a:ea typeface="Arial" charset="0"/>
                <a:cs typeface="Arial" charset="0"/>
              </a:rPr>
              <a:t>Decide which club type works best for each member</a:t>
            </a:r>
          </a:p>
          <a:p>
            <a:pPr marL="3174" indent="0">
              <a:spcBef>
                <a:spcPts val="600"/>
              </a:spcBef>
              <a:spcAft>
                <a:spcPts val="1200"/>
              </a:spcAft>
              <a:buClr>
                <a:srgbClr val="EBB700"/>
              </a:buClr>
              <a:buNone/>
            </a:pPr>
            <a:r>
              <a:rPr lang="en-US" b="1" dirty="0">
                <a:solidFill>
                  <a:srgbClr val="55565A"/>
                </a:solidFill>
                <a:latin typeface="Arial" charset="0"/>
                <a:ea typeface="Arial" charset="0"/>
                <a:cs typeface="Arial" charset="0"/>
              </a:rPr>
              <a:t>IMPORTANT: Make sure to remind your Lions club president or secretary to indicate membership type as a “Leo-Lion” in MyLCI or local reporting systems.</a:t>
            </a:r>
          </a:p>
          <a:p>
            <a:pPr marL="0" indent="0">
              <a:spcBef>
                <a:spcPts val="0"/>
              </a:spcBef>
              <a:spcAft>
                <a:spcPts val="1200"/>
              </a:spcAft>
              <a:buClr>
                <a:srgbClr val="EBB700"/>
              </a:buClr>
              <a:buNone/>
            </a:pPr>
            <a:endParaRPr lang="en-US" sz="2000" u="sng" kern="0" dirty="0">
              <a:solidFill>
                <a:srgbClr val="407CCA"/>
              </a:solidFill>
              <a:latin typeface="Arial" charset="0"/>
              <a:ea typeface="Arial" charset="0"/>
              <a:cs typeface="Arial" charset="0"/>
            </a:endParaRP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874777"/>
            <a:ext cx="4383421"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en-US" kern="0" dirty="0">
                <a:solidFill>
                  <a:srgbClr val="00338D"/>
                </a:solidFill>
                <a:latin typeface="Arial" panose="020B0604020202020204" pitchFamily="34" charset="0"/>
                <a:cs typeface="Arial" panose="020B0604020202020204" pitchFamily="34" charset="0"/>
              </a:rPr>
              <a:t>Easy steps to become a Leo-Lion</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8" name="Picture 7">
            <a:extLst>
              <a:ext uri="{FF2B5EF4-FFF2-40B4-BE49-F238E27FC236}">
                <a16:creationId xmlns:a16="http://schemas.microsoft.com/office/drawing/2014/main" id="{865F7A38-6AB5-274F-9B21-1E41988A40C4}"/>
              </a:ext>
            </a:extLst>
          </p:cNvPr>
          <p:cNvPicPr>
            <a:picLocks noChangeAspect="1"/>
          </p:cNvPicPr>
          <p:nvPr/>
        </p:nvPicPr>
        <p:blipFill rotWithShape="1">
          <a:blip r:embed="rId5">
            <a:extLst>
              <a:ext uri="{28A0092B-C50C-407E-A947-70E740481C1C}">
                <a14:useLocalDpi xmlns:a14="http://schemas.microsoft.com/office/drawing/2010/main" val="0"/>
              </a:ext>
            </a:extLst>
          </a:blip>
          <a:srcRect l="12012" r="24319" b="18085"/>
          <a:stretch/>
        </p:blipFill>
        <p:spPr>
          <a:xfrm>
            <a:off x="6898021" y="1452748"/>
            <a:ext cx="4602480" cy="3952503"/>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144728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0"/>
            <a:ext cx="8993083" cy="830997"/>
          </a:xfrm>
          <a:prstGeom prst="rect">
            <a:avLst/>
          </a:prstGeom>
          <a:noFill/>
        </p:spPr>
        <p:txBody>
          <a:bodyPr wrap="square" rtlCol="0" anchor="ctr" anchorCtr="0">
            <a:spAutoFit/>
          </a:bodyPr>
          <a:lstStyle/>
          <a:p>
            <a:pPr algn="ctr"/>
            <a:r>
              <a:rPr lang="en-US" sz="4800" b="1" dirty="0">
                <a:solidFill>
                  <a:schemeClr val="bg1"/>
                </a:solidFill>
                <a:latin typeface="Arial" panose="020B0604020202020204" pitchFamily="34" charset="0"/>
                <a:ea typeface="Arial" charset="0"/>
                <a:cs typeface="Arial" panose="020B0604020202020204" pitchFamily="34" charset="0"/>
              </a:rPr>
              <a:t>Objectives</a:t>
            </a:r>
          </a:p>
        </p:txBody>
      </p:sp>
    </p:spTree>
    <p:extLst>
      <p:ext uri="{BB962C8B-B14F-4D97-AF65-F5344CB8AC3E}">
        <p14:creationId xmlns:p14="http://schemas.microsoft.com/office/powerpoint/2010/main" val="3312180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C9498F5-9788-4117-A472-0D631884DCFF}"/>
              </a:ext>
            </a:extLst>
          </p:cNvPr>
          <p:cNvSpPr txBox="1"/>
          <p:nvPr/>
        </p:nvSpPr>
        <p:spPr>
          <a:xfrm>
            <a:off x="459412" y="1397552"/>
            <a:ext cx="6161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E7E6E6">
                    <a:lumMod val="50000"/>
                  </a:srgbClr>
                </a:solidFill>
                <a:latin typeface="Arial" panose="020B0604020202020204" pitchFamily="34" charset="0"/>
                <a:cs typeface="Arial" panose="020B0604020202020204" pitchFamily="34" charset="0"/>
              </a:rPr>
              <a:t>1)</a:t>
            </a:r>
          </a:p>
        </p:txBody>
      </p:sp>
      <p:sp>
        <p:nvSpPr>
          <p:cNvPr id="17" name="TextBox 16">
            <a:extLst>
              <a:ext uri="{FF2B5EF4-FFF2-40B4-BE49-F238E27FC236}">
                <a16:creationId xmlns:a16="http://schemas.microsoft.com/office/drawing/2014/main" id="{5BA9277C-1473-4A60-8B09-287EDDB4B3A4}"/>
              </a:ext>
            </a:extLst>
          </p:cNvPr>
          <p:cNvSpPr txBox="1"/>
          <p:nvPr/>
        </p:nvSpPr>
        <p:spPr>
          <a:xfrm flipH="1">
            <a:off x="459412" y="4046694"/>
            <a:ext cx="6161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E7E6E6">
                    <a:lumMod val="50000"/>
                  </a:srgbClr>
                </a:solidFill>
                <a:latin typeface="Arial" panose="020B0604020202020204" pitchFamily="34" charset="0"/>
                <a:cs typeface="Arial" panose="020B0604020202020204" pitchFamily="34" charset="0"/>
              </a:rPr>
              <a:t>2)</a:t>
            </a:r>
          </a:p>
        </p:txBody>
      </p:sp>
      <p:pic>
        <p:nvPicPr>
          <p:cNvPr id="12" name="Picture 11">
            <a:extLst>
              <a:ext uri="{FF2B5EF4-FFF2-40B4-BE49-F238E27FC236}">
                <a16:creationId xmlns:a16="http://schemas.microsoft.com/office/drawing/2014/main" id="{71EFD65C-C1F8-0F4E-B0A8-F405D454FC24}"/>
              </a:ext>
            </a:extLst>
          </p:cNvPr>
          <p:cNvPicPr>
            <a:picLocks noChangeAspect="1"/>
          </p:cNvPicPr>
          <p:nvPr/>
        </p:nvPicPr>
        <p:blipFill rotWithShape="1">
          <a:blip r:embed="rId3">
            <a:extLst>
              <a:ext uri="{28A0092B-C50C-407E-A947-70E740481C1C}">
                <a14:useLocalDpi xmlns:a14="http://schemas.microsoft.com/office/drawing/2010/main" val="0"/>
              </a:ext>
            </a:extLst>
          </a:blip>
          <a:srcRect l="81964"/>
          <a:stretch/>
        </p:blipFill>
        <p:spPr>
          <a:xfrm>
            <a:off x="9993086" y="0"/>
            <a:ext cx="2198914" cy="6858000"/>
          </a:xfrm>
          <a:prstGeom prst="rect">
            <a:avLst/>
          </a:prstGeom>
        </p:spPr>
      </p:pic>
      <p:pic>
        <p:nvPicPr>
          <p:cNvPr id="13" name="Picture 12">
            <a:extLst>
              <a:ext uri="{FF2B5EF4-FFF2-40B4-BE49-F238E27FC236}">
                <a16:creationId xmlns:a16="http://schemas.microsoft.com/office/drawing/2014/main" id="{D52E64E8-146F-4CA9-838D-5E865C879321}"/>
              </a:ext>
            </a:extLst>
          </p:cNvPr>
          <p:cNvPicPr/>
          <p:nvPr/>
        </p:nvPicPr>
        <p:blipFill>
          <a:blip r:embed="rId4"/>
          <a:stretch>
            <a:fillRect/>
          </a:stretch>
        </p:blipFill>
        <p:spPr>
          <a:xfrm>
            <a:off x="1191426" y="2012399"/>
            <a:ext cx="2723752" cy="1799747"/>
          </a:xfrm>
          <a:prstGeom prst="rect">
            <a:avLst/>
          </a:prstGeom>
        </p:spPr>
      </p:pic>
      <p:sp>
        <p:nvSpPr>
          <p:cNvPr id="2" name="TextBox 1">
            <a:extLst>
              <a:ext uri="{FF2B5EF4-FFF2-40B4-BE49-F238E27FC236}">
                <a16:creationId xmlns:a16="http://schemas.microsoft.com/office/drawing/2014/main" id="{60CF0ABD-500F-495A-90BE-5A09C4E6874F}"/>
              </a:ext>
            </a:extLst>
          </p:cNvPr>
          <p:cNvSpPr txBox="1"/>
          <p:nvPr/>
        </p:nvSpPr>
        <p:spPr>
          <a:xfrm>
            <a:off x="1094927" y="1459106"/>
            <a:ext cx="8019097" cy="400110"/>
          </a:xfrm>
          <a:prstGeom prst="rect">
            <a:avLst/>
          </a:prstGeom>
          <a:noFill/>
        </p:spPr>
        <p:txBody>
          <a:bodyPr wrap="square" rtlCol="0">
            <a:spAutoFit/>
          </a:bodyPr>
          <a:lstStyle/>
          <a:p>
            <a:r>
              <a:rPr lang="en-US" sz="2000" dirty="0">
                <a:solidFill>
                  <a:srgbClr val="55565A"/>
                </a:solidFill>
                <a:latin typeface="Arial" charset="0"/>
                <a:cs typeface="Arial" charset="0"/>
              </a:rPr>
              <a:t>From the </a:t>
            </a:r>
            <a:r>
              <a:rPr lang="en-US" sz="2000" b="1" dirty="0">
                <a:solidFill>
                  <a:schemeClr val="accent1"/>
                </a:solidFill>
                <a:latin typeface="Arial" charset="0"/>
                <a:cs typeface="Arial" charset="0"/>
              </a:rPr>
              <a:t>My Lions Club </a:t>
            </a:r>
            <a:r>
              <a:rPr lang="en-US" sz="2000" dirty="0">
                <a:solidFill>
                  <a:srgbClr val="55565A"/>
                </a:solidFill>
                <a:latin typeface="Arial" charset="0"/>
                <a:cs typeface="Arial" charset="0"/>
              </a:rPr>
              <a:t>menu, select  the “Members” tab</a:t>
            </a:r>
          </a:p>
        </p:txBody>
      </p:sp>
      <p:sp>
        <p:nvSpPr>
          <p:cNvPr id="16" name="TextBox 15">
            <a:extLst>
              <a:ext uri="{FF2B5EF4-FFF2-40B4-BE49-F238E27FC236}">
                <a16:creationId xmlns:a16="http://schemas.microsoft.com/office/drawing/2014/main" id="{5DF6D40E-445E-41F0-AFC9-2BD801E8447E}"/>
              </a:ext>
            </a:extLst>
          </p:cNvPr>
          <p:cNvSpPr txBox="1"/>
          <p:nvPr/>
        </p:nvSpPr>
        <p:spPr>
          <a:xfrm>
            <a:off x="1877489" y="198327"/>
            <a:ext cx="8019097" cy="1077218"/>
          </a:xfrm>
          <a:prstGeom prst="rect">
            <a:avLst/>
          </a:prstGeom>
          <a:noFill/>
        </p:spPr>
        <p:txBody>
          <a:bodyPr wrap="square">
            <a:spAutoFit/>
          </a:bodyPr>
          <a:lstStyle/>
          <a:p>
            <a:pPr marL="0" marR="0" algn="ctr">
              <a:spcBef>
                <a:spcPts val="0"/>
              </a:spcBef>
              <a:spcAft>
                <a:spcPts val="0"/>
              </a:spcAft>
            </a:pPr>
            <a:r>
              <a:rPr lang="en-US" sz="3200" b="1" dirty="0">
                <a:solidFill>
                  <a:srgbClr val="00338D"/>
                </a:solidFill>
                <a:latin typeface="Arial" panose="020B0604020202020204" pitchFamily="34" charset="0"/>
                <a:cs typeface="Arial" panose="020B0604020202020204" pitchFamily="34" charset="0"/>
              </a:rPr>
              <a:t>Transferring Leos to Lions Membership</a:t>
            </a:r>
            <a:br>
              <a:rPr lang="en-US" sz="3200" b="1" dirty="0">
                <a:solidFill>
                  <a:srgbClr val="00338D"/>
                </a:solidFill>
                <a:latin typeface="Arial" panose="020B0604020202020204" pitchFamily="34" charset="0"/>
                <a:cs typeface="Arial" panose="020B0604020202020204" pitchFamily="34" charset="0"/>
              </a:rPr>
            </a:br>
            <a:r>
              <a:rPr lang="en-US" sz="3200" b="1" dirty="0">
                <a:solidFill>
                  <a:srgbClr val="00338D"/>
                </a:solidFill>
                <a:latin typeface="Arial" panose="020B0604020202020204" pitchFamily="34" charset="0"/>
                <a:cs typeface="Arial" panose="020B0604020202020204" pitchFamily="34" charset="0"/>
              </a:rPr>
              <a:t>using MyLCI</a:t>
            </a:r>
          </a:p>
        </p:txBody>
      </p:sp>
      <p:sp>
        <p:nvSpPr>
          <p:cNvPr id="20" name="TextBox 19">
            <a:extLst>
              <a:ext uri="{FF2B5EF4-FFF2-40B4-BE49-F238E27FC236}">
                <a16:creationId xmlns:a16="http://schemas.microsoft.com/office/drawing/2014/main" id="{94970D5C-E717-4D45-87AA-A6A2C148842D}"/>
              </a:ext>
            </a:extLst>
          </p:cNvPr>
          <p:cNvSpPr txBox="1"/>
          <p:nvPr/>
        </p:nvSpPr>
        <p:spPr>
          <a:xfrm>
            <a:off x="1083149" y="4031306"/>
            <a:ext cx="8902376" cy="707886"/>
          </a:xfrm>
          <a:prstGeom prst="rect">
            <a:avLst/>
          </a:prstGeom>
          <a:noFill/>
        </p:spPr>
        <p:txBody>
          <a:bodyPr wrap="square">
            <a:spAutoFit/>
          </a:bodyPr>
          <a:lstStyle/>
          <a:p>
            <a:pPr marR="0" lvl="0">
              <a:spcBef>
                <a:spcPts val="0"/>
              </a:spcBef>
              <a:spcAft>
                <a:spcPts val="0"/>
              </a:spcAft>
            </a:pPr>
            <a:r>
              <a:rPr lang="en-US" sz="2000" dirty="0">
                <a:solidFill>
                  <a:srgbClr val="55565A"/>
                </a:solidFill>
                <a:latin typeface="Arial" charset="0"/>
                <a:cs typeface="Arial" charset="0"/>
              </a:rPr>
              <a:t>While on the Members page, click the “Add Member” drop-down and select “Transfer Member.”</a:t>
            </a:r>
          </a:p>
        </p:txBody>
      </p:sp>
      <p:pic>
        <p:nvPicPr>
          <p:cNvPr id="21" name="Picture 20">
            <a:extLst>
              <a:ext uri="{FF2B5EF4-FFF2-40B4-BE49-F238E27FC236}">
                <a16:creationId xmlns:a16="http://schemas.microsoft.com/office/drawing/2014/main" id="{CA94FDE8-2614-4E15-8C08-70B37199A17C}"/>
              </a:ext>
            </a:extLst>
          </p:cNvPr>
          <p:cNvPicPr/>
          <p:nvPr/>
        </p:nvPicPr>
        <p:blipFill>
          <a:blip r:embed="rId5"/>
          <a:stretch>
            <a:fillRect/>
          </a:stretch>
        </p:blipFill>
        <p:spPr>
          <a:xfrm>
            <a:off x="1083149" y="4878258"/>
            <a:ext cx="2958105" cy="1509663"/>
          </a:xfrm>
          <a:prstGeom prst="rect">
            <a:avLst/>
          </a:prstGeom>
        </p:spPr>
      </p:pic>
      <p:sp>
        <p:nvSpPr>
          <p:cNvPr id="22" name="TextBox 21">
            <a:extLst>
              <a:ext uri="{FF2B5EF4-FFF2-40B4-BE49-F238E27FC236}">
                <a16:creationId xmlns:a16="http://schemas.microsoft.com/office/drawing/2014/main" id="{FBA435C9-A38B-4F1B-A673-130DBD36A653}"/>
              </a:ext>
            </a:extLst>
          </p:cNvPr>
          <p:cNvSpPr txBox="1"/>
          <p:nvPr/>
        </p:nvSpPr>
        <p:spPr>
          <a:xfrm>
            <a:off x="4041254" y="5987811"/>
            <a:ext cx="1815548" cy="400110"/>
          </a:xfrm>
          <a:prstGeom prst="rect">
            <a:avLst/>
          </a:prstGeom>
          <a:noFill/>
        </p:spPr>
        <p:txBody>
          <a:bodyPr wrap="square">
            <a:spAutoFit/>
          </a:bodyPr>
          <a:lstStyle/>
          <a:p>
            <a:pPr marL="0" indent="0" fontAlgn="base">
              <a:lnSpc>
                <a:spcPct val="100000"/>
              </a:lnSpc>
              <a:spcBef>
                <a:spcPts val="0"/>
              </a:spcBef>
              <a:spcAft>
                <a:spcPts val="1500"/>
              </a:spcAft>
              <a:buClr>
                <a:srgbClr val="EBB700"/>
              </a:buClr>
              <a:buSzPct val="80000"/>
              <a:buNone/>
            </a:pPr>
            <a:r>
              <a:rPr lang="en-US" sz="2000" b="1" u="sng" kern="0" dirty="0">
                <a:solidFill>
                  <a:srgbClr val="407CCA"/>
                </a:solidFill>
                <a:latin typeface="Arial" charset="0"/>
                <a:ea typeface="Arial" charset="0"/>
                <a:cs typeface="Arial" charset="0"/>
                <a:hlinkClick r:id="rId6"/>
              </a:rPr>
              <a:t>Learn more</a:t>
            </a:r>
            <a:endParaRPr lang="en-US" sz="2000" b="1" u="sng" kern="0" dirty="0">
              <a:solidFill>
                <a:srgbClr val="407CCA"/>
              </a:solidFill>
              <a:latin typeface="Arial" charset="0"/>
              <a:ea typeface="Arial" charset="0"/>
              <a:cs typeface="Arial" charset="0"/>
            </a:endParaRPr>
          </a:p>
        </p:txBody>
      </p:sp>
    </p:spTree>
    <p:extLst>
      <p:ext uri="{BB962C8B-B14F-4D97-AF65-F5344CB8AC3E}">
        <p14:creationId xmlns:p14="http://schemas.microsoft.com/office/powerpoint/2010/main" val="3893029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en-US" sz="4800" b="1" dirty="0">
                <a:solidFill>
                  <a:schemeClr val="bg1"/>
                </a:solidFill>
                <a:latin typeface="Arial" panose="020B0604020202020204" pitchFamily="34" charset="0"/>
                <a:ea typeface="Arial" charset="0"/>
                <a:cs typeface="Arial" panose="020B0604020202020204" pitchFamily="34" charset="0"/>
              </a:rPr>
              <a:t>Leo-Lion Program Awards</a:t>
            </a:r>
          </a:p>
        </p:txBody>
      </p:sp>
    </p:spTree>
    <p:extLst>
      <p:ext uri="{BB962C8B-B14F-4D97-AF65-F5344CB8AC3E}">
        <p14:creationId xmlns:p14="http://schemas.microsoft.com/office/powerpoint/2010/main" val="2070760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DF0E2D-94C8-E84D-822D-90342E8E528A}"/>
              </a:ext>
            </a:extLst>
          </p:cNvPr>
          <p:cNvPicPr>
            <a:picLocks noChangeAspect="1"/>
          </p:cNvPicPr>
          <p:nvPr/>
        </p:nvPicPr>
        <p:blipFill rotWithShape="1">
          <a:blip r:embed="rId3">
            <a:extLst>
              <a:ext uri="{28A0092B-C50C-407E-A947-70E740481C1C}">
                <a14:useLocalDpi xmlns:a14="http://schemas.microsoft.com/office/drawing/2010/main" val="0"/>
              </a:ext>
            </a:extLst>
          </a:blip>
          <a:srcRect l="12666" t="7924" r="12665" b="9374"/>
          <a:stretch/>
        </p:blipFill>
        <p:spPr>
          <a:xfrm>
            <a:off x="0" y="5662147"/>
            <a:ext cx="12191999" cy="945235"/>
          </a:xfrm>
          <a:prstGeom prst="rect">
            <a:avLst/>
          </a:prstGeom>
        </p:spPr>
      </p:pic>
      <p:graphicFrame>
        <p:nvGraphicFramePr>
          <p:cNvPr id="6" name="Table 6">
            <a:extLst>
              <a:ext uri="{FF2B5EF4-FFF2-40B4-BE49-F238E27FC236}">
                <a16:creationId xmlns:a16="http://schemas.microsoft.com/office/drawing/2014/main" id="{AE14BDFE-0D01-4EF5-A7C5-BD99A85B1BD4}"/>
              </a:ext>
            </a:extLst>
          </p:cNvPr>
          <p:cNvGraphicFramePr>
            <a:graphicFrameLocks noGrp="1"/>
          </p:cNvGraphicFramePr>
          <p:nvPr>
            <p:extLst>
              <p:ext uri="{D42A27DB-BD31-4B8C-83A1-F6EECF244321}">
                <p14:modId xmlns:p14="http://schemas.microsoft.com/office/powerpoint/2010/main" val="3828896003"/>
              </p:ext>
            </p:extLst>
          </p:nvPr>
        </p:nvGraphicFramePr>
        <p:xfrm>
          <a:off x="488830" y="1480869"/>
          <a:ext cx="11272719" cy="3609293"/>
        </p:xfrm>
        <a:graphic>
          <a:graphicData uri="http://schemas.openxmlformats.org/drawingml/2006/table">
            <a:tbl>
              <a:tblPr firstRow="1" bandRow="1">
                <a:tableStyleId>{5C22544A-7EE6-4342-B048-85BDC9FD1C3A}</a:tableStyleId>
              </a:tblPr>
              <a:tblGrid>
                <a:gridCol w="3959602">
                  <a:extLst>
                    <a:ext uri="{9D8B030D-6E8A-4147-A177-3AD203B41FA5}">
                      <a16:colId xmlns:a16="http://schemas.microsoft.com/office/drawing/2014/main" val="2103514071"/>
                    </a:ext>
                  </a:extLst>
                </a:gridCol>
                <a:gridCol w="3555544">
                  <a:extLst>
                    <a:ext uri="{9D8B030D-6E8A-4147-A177-3AD203B41FA5}">
                      <a16:colId xmlns:a16="http://schemas.microsoft.com/office/drawing/2014/main" val="2443343216"/>
                    </a:ext>
                  </a:extLst>
                </a:gridCol>
                <a:gridCol w="3757573">
                  <a:extLst>
                    <a:ext uri="{9D8B030D-6E8A-4147-A177-3AD203B41FA5}">
                      <a16:colId xmlns:a16="http://schemas.microsoft.com/office/drawing/2014/main" val="715638110"/>
                    </a:ext>
                  </a:extLst>
                </a:gridCol>
              </a:tblGrid>
              <a:tr h="505975">
                <a:tc>
                  <a:txBody>
                    <a:bodyPr/>
                    <a:lstStyle/>
                    <a:p>
                      <a:r>
                        <a:rPr lang="en-US" dirty="0"/>
                        <a:t>Award</a:t>
                      </a:r>
                    </a:p>
                  </a:txBody>
                  <a:tcPr/>
                </a:tc>
                <a:tc>
                  <a:txBody>
                    <a:bodyPr/>
                    <a:lstStyle/>
                    <a:p>
                      <a:r>
                        <a:rPr lang="en-US" dirty="0"/>
                        <a:t>Recipient</a:t>
                      </a:r>
                    </a:p>
                  </a:txBody>
                  <a:tcPr/>
                </a:tc>
                <a:tc>
                  <a:txBody>
                    <a:bodyPr/>
                    <a:lstStyle/>
                    <a:p>
                      <a:r>
                        <a:rPr lang="en-US" dirty="0"/>
                        <a:t>Criteria</a:t>
                      </a:r>
                    </a:p>
                  </a:txBody>
                  <a:tcPr/>
                </a:tc>
                <a:extLst>
                  <a:ext uri="{0D108BD9-81ED-4DB2-BD59-A6C34878D82A}">
                    <a16:rowId xmlns:a16="http://schemas.microsoft.com/office/drawing/2014/main" val="3940050264"/>
                  </a:ext>
                </a:extLst>
              </a:tr>
              <a:tr h="877025">
                <a:tc>
                  <a:txBody>
                    <a:bodyPr/>
                    <a:lstStyle/>
                    <a:p>
                      <a:r>
                        <a:rPr lang="en-US" sz="1600" dirty="0">
                          <a:solidFill>
                            <a:schemeClr val="bg2">
                              <a:lumMod val="25000"/>
                            </a:schemeClr>
                          </a:solidFill>
                        </a:rPr>
                        <a:t>Leo-Lion Membership Award Certificate (club)</a:t>
                      </a:r>
                    </a:p>
                  </a:txBody>
                  <a:tcPr/>
                </a:tc>
                <a:tc>
                  <a:txBody>
                    <a:bodyPr/>
                    <a:lstStyle/>
                    <a:p>
                      <a:r>
                        <a:rPr lang="en-US" sz="1600" dirty="0">
                          <a:solidFill>
                            <a:schemeClr val="bg2">
                              <a:lumMod val="25000"/>
                            </a:schemeClr>
                          </a:solidFill>
                        </a:rPr>
                        <a:t>Leo club advisor</a:t>
                      </a:r>
                    </a:p>
                  </a:txBody>
                  <a:tcPr/>
                </a:tc>
                <a:tc>
                  <a:txBody>
                    <a:bodyPr/>
                    <a:lstStyle/>
                    <a:p>
                      <a:r>
                        <a:rPr lang="en-US" sz="1600" dirty="0">
                          <a:solidFill>
                            <a:schemeClr val="bg2">
                              <a:lumMod val="25000"/>
                            </a:schemeClr>
                          </a:solidFill>
                        </a:rPr>
                        <a:t>5 new Leo-Lions from any of their sponsored Leo clubs</a:t>
                      </a:r>
                    </a:p>
                  </a:txBody>
                  <a:tcPr/>
                </a:tc>
                <a:extLst>
                  <a:ext uri="{0D108BD9-81ED-4DB2-BD59-A6C34878D82A}">
                    <a16:rowId xmlns:a16="http://schemas.microsoft.com/office/drawing/2014/main" val="1683200441"/>
                  </a:ext>
                </a:extLst>
              </a:tr>
              <a:tr h="674634">
                <a:tc>
                  <a:txBody>
                    <a:bodyPr/>
                    <a:lstStyle/>
                    <a:p>
                      <a:r>
                        <a:rPr lang="en-US" sz="1600" dirty="0">
                          <a:solidFill>
                            <a:schemeClr val="bg2">
                              <a:lumMod val="25000"/>
                            </a:schemeClr>
                          </a:solidFill>
                        </a:rPr>
                        <a:t>Leo-Lion Membership Award Certificate (district)</a:t>
                      </a:r>
                    </a:p>
                  </a:txBody>
                  <a:tcPr/>
                </a:tc>
                <a:tc>
                  <a:txBody>
                    <a:bodyPr/>
                    <a:lstStyle/>
                    <a:p>
                      <a:r>
                        <a:rPr lang="en-US" sz="1600" dirty="0">
                          <a:solidFill>
                            <a:schemeClr val="bg2">
                              <a:lumMod val="25000"/>
                            </a:schemeClr>
                          </a:solidFill>
                        </a:rPr>
                        <a:t>District Leo chairpersons</a:t>
                      </a:r>
                    </a:p>
                  </a:txBody>
                  <a:tcPr/>
                </a:tc>
                <a:tc>
                  <a:txBody>
                    <a:bodyPr/>
                    <a:lstStyle/>
                    <a:p>
                      <a:r>
                        <a:rPr lang="en-US" sz="1600" dirty="0">
                          <a:solidFill>
                            <a:schemeClr val="bg2">
                              <a:lumMod val="25000"/>
                            </a:schemeClr>
                          </a:solidFill>
                        </a:rPr>
                        <a:t>15 new Leo-Lions from any Leo clubs within their district</a:t>
                      </a:r>
                    </a:p>
                  </a:txBody>
                  <a:tcPr/>
                </a:tc>
                <a:extLst>
                  <a:ext uri="{0D108BD9-81ED-4DB2-BD59-A6C34878D82A}">
                    <a16:rowId xmlns:a16="http://schemas.microsoft.com/office/drawing/2014/main" val="1370360521"/>
                  </a:ext>
                </a:extLst>
              </a:tr>
              <a:tr h="674634">
                <a:tc>
                  <a:txBody>
                    <a:bodyPr/>
                    <a:lstStyle/>
                    <a:p>
                      <a:pPr lvl="0">
                        <a:buNone/>
                      </a:pPr>
                      <a:r>
                        <a:rPr lang="en-US" sz="1600" dirty="0">
                          <a:solidFill>
                            <a:schemeClr val="bg2">
                              <a:lumMod val="25000"/>
                            </a:schemeClr>
                          </a:solidFill>
                        </a:rPr>
                        <a:t>Leo-Lion Membership Award Certificate (multiple district)</a:t>
                      </a:r>
                    </a:p>
                  </a:txBody>
                  <a:tcPr/>
                </a:tc>
                <a:tc>
                  <a:txBody>
                    <a:bodyPr/>
                    <a:lstStyle/>
                    <a:p>
                      <a:pPr lvl="0">
                        <a:buNone/>
                      </a:pPr>
                      <a:r>
                        <a:rPr lang="en-US" sz="1600" dirty="0">
                          <a:solidFill>
                            <a:schemeClr val="bg2">
                              <a:lumMod val="25000"/>
                            </a:schemeClr>
                          </a:solidFill>
                        </a:rPr>
                        <a:t>Multiple district Leo chairperson</a:t>
                      </a:r>
                    </a:p>
                  </a:txBody>
                  <a:tcPr/>
                </a:tc>
                <a:tc>
                  <a:txBody>
                    <a:bodyPr/>
                    <a:lstStyle/>
                    <a:p>
                      <a:pPr lvl="0">
                        <a:buNone/>
                      </a:pPr>
                      <a:r>
                        <a:rPr lang="en-US" sz="1600" dirty="0">
                          <a:solidFill>
                            <a:schemeClr val="bg2">
                              <a:lumMod val="25000"/>
                            </a:schemeClr>
                          </a:solidFill>
                        </a:rPr>
                        <a:t>30 new Leo-Lions from any districts within their multiple district</a:t>
                      </a:r>
                    </a:p>
                  </a:txBody>
                  <a:tcPr/>
                </a:tc>
                <a:extLst>
                  <a:ext uri="{0D108BD9-81ED-4DB2-BD59-A6C34878D82A}">
                    <a16:rowId xmlns:a16="http://schemas.microsoft.com/office/drawing/2014/main" val="2210471224"/>
                  </a:ext>
                </a:extLst>
              </a:tr>
              <a:tr h="877025">
                <a:tc>
                  <a:txBody>
                    <a:bodyPr/>
                    <a:lstStyle/>
                    <a:p>
                      <a:pPr lvl="0">
                        <a:buNone/>
                      </a:pPr>
                      <a:r>
                        <a:rPr lang="en-US" sz="1600" dirty="0">
                          <a:solidFill>
                            <a:schemeClr val="bg2">
                              <a:lumMod val="25000"/>
                            </a:schemeClr>
                          </a:solidFill>
                        </a:rPr>
                        <a:t>Leo-Lion Club Charter Award Certificate </a:t>
                      </a:r>
                    </a:p>
                  </a:txBody>
                  <a:tcPr/>
                </a:tc>
                <a:tc>
                  <a:txBody>
                    <a:bodyPr/>
                    <a:lstStyle/>
                    <a:p>
                      <a:pPr lvl="0">
                        <a:buNone/>
                      </a:pPr>
                      <a:r>
                        <a:rPr lang="en-US" sz="1600" dirty="0">
                          <a:solidFill>
                            <a:schemeClr val="bg2">
                              <a:lumMod val="25000"/>
                            </a:schemeClr>
                          </a:solidFill>
                        </a:rPr>
                        <a:t>Sponsoring Lions club, district governor, district Leo chairperson, multiple district Leo chairperson</a:t>
                      </a:r>
                    </a:p>
                  </a:txBody>
                  <a:tcPr/>
                </a:tc>
                <a:tc>
                  <a:txBody>
                    <a:bodyPr/>
                    <a:lstStyle/>
                    <a:p>
                      <a:pPr lvl="0">
                        <a:buNone/>
                      </a:pPr>
                      <a:r>
                        <a:rPr lang="en-US" sz="1600" dirty="0">
                          <a:solidFill>
                            <a:schemeClr val="bg2">
                              <a:lumMod val="25000"/>
                            </a:schemeClr>
                          </a:solidFill>
                        </a:rPr>
                        <a:t>Sponsor at least one new Leo-Lion club in your district/ multiple district</a:t>
                      </a:r>
                    </a:p>
                  </a:txBody>
                  <a:tcPr/>
                </a:tc>
                <a:extLst>
                  <a:ext uri="{0D108BD9-81ED-4DB2-BD59-A6C34878D82A}">
                    <a16:rowId xmlns:a16="http://schemas.microsoft.com/office/drawing/2014/main" val="4086912582"/>
                  </a:ext>
                </a:extLst>
              </a:tr>
            </a:tbl>
          </a:graphicData>
        </a:graphic>
      </p:graphicFrame>
      <p:sp>
        <p:nvSpPr>
          <p:cNvPr id="2" name="Rectangle 1">
            <a:extLst>
              <a:ext uri="{FF2B5EF4-FFF2-40B4-BE49-F238E27FC236}">
                <a16:creationId xmlns:a16="http://schemas.microsoft.com/office/drawing/2014/main" id="{AF60C9D0-8EEA-B444-88F7-B3689ACF5229}"/>
              </a:ext>
            </a:extLst>
          </p:cNvPr>
          <p:cNvSpPr/>
          <p:nvPr/>
        </p:nvSpPr>
        <p:spPr>
          <a:xfrm>
            <a:off x="9829800" y="5292815"/>
            <a:ext cx="1873370" cy="369332"/>
          </a:xfrm>
          <a:prstGeom prst="rect">
            <a:avLst/>
          </a:prstGeom>
        </p:spPr>
        <p:txBody>
          <a:bodyPr wrap="square">
            <a:spAutoFit/>
          </a:bodyPr>
          <a:lstStyle/>
          <a:p>
            <a:pPr algn="r" fontAlgn="base">
              <a:spcAft>
                <a:spcPts val="2400"/>
              </a:spcAft>
              <a:buClr>
                <a:srgbClr val="EBB700"/>
              </a:buClr>
              <a:buSzPct val="80000"/>
            </a:pPr>
            <a:r>
              <a:rPr lang="en-US" b="1" u="sng" kern="0" dirty="0">
                <a:solidFill>
                  <a:srgbClr val="407CCA"/>
                </a:solidFill>
                <a:latin typeface="Arial" charset="0"/>
                <a:cs typeface="Arial" charset="0"/>
                <a:hlinkClick r:id="rId4"/>
              </a:rPr>
              <a:t>Learn more</a:t>
            </a:r>
            <a:endParaRPr lang="en-US" b="1" u="sng" kern="0" dirty="0">
              <a:solidFill>
                <a:srgbClr val="407CCA"/>
              </a:solidFill>
              <a:latin typeface="Arial" charset="0"/>
              <a:cs typeface="Arial" charset="0"/>
            </a:endParaRPr>
          </a:p>
        </p:txBody>
      </p:sp>
      <p:sp>
        <p:nvSpPr>
          <p:cNvPr id="10" name="TextBox 9">
            <a:extLst>
              <a:ext uri="{FF2B5EF4-FFF2-40B4-BE49-F238E27FC236}">
                <a16:creationId xmlns:a16="http://schemas.microsoft.com/office/drawing/2014/main" id="{4A17AB1E-549E-6B42-BB74-8FE0131C4CCE}"/>
              </a:ext>
            </a:extLst>
          </p:cNvPr>
          <p:cNvSpPr txBox="1"/>
          <p:nvPr/>
        </p:nvSpPr>
        <p:spPr>
          <a:xfrm>
            <a:off x="488830" y="512606"/>
            <a:ext cx="10058400" cy="738664"/>
          </a:xfrm>
          <a:prstGeom prst="rect">
            <a:avLst/>
          </a:prstGeom>
          <a:noFill/>
        </p:spPr>
        <p:txBody>
          <a:bodyPr wrap="square" rtlCol="0" anchor="b" anchorCtr="0">
            <a:spAutoFit/>
          </a:bodyPr>
          <a:lstStyle/>
          <a:p>
            <a:r>
              <a:rPr lang="en-US" sz="4200" b="1" dirty="0">
                <a:solidFill>
                  <a:srgbClr val="00338D"/>
                </a:solidFill>
                <a:latin typeface="Arial" panose="020B0604020202020204" pitchFamily="34" charset="0"/>
                <a:cs typeface="Arial" panose="020B0604020202020204" pitchFamily="34" charset="0"/>
              </a:rPr>
              <a:t>Leo to Leo-Lion Awards</a:t>
            </a:r>
            <a:endParaRPr lang="en-US" sz="4200" dirty="0">
              <a:solidFill>
                <a:srgbClr val="00338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471962"/>
      </p:ext>
    </p:extLst>
  </p:cSld>
  <p:clrMapOvr>
    <a:masterClrMapping/>
  </p:clrMapOvr>
  <mc:AlternateContent xmlns:mc="http://schemas.openxmlformats.org/markup-compatibility/2006" xmlns:p14="http://schemas.microsoft.com/office/powerpoint/2010/main">
    <mc:Choice Requires="p14">
      <p:transition spd="slow" p14:dur="2000" advTm="15510"/>
    </mc:Choice>
    <mc:Fallback xmlns="">
      <p:transition spd="slow" advTm="1551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en-US" sz="4800" b="1" dirty="0">
                <a:solidFill>
                  <a:schemeClr val="bg1"/>
                </a:solidFill>
                <a:latin typeface="Arial" panose="020B0604020202020204" pitchFamily="34" charset="0"/>
                <a:ea typeface="Arial" charset="0"/>
                <a:cs typeface="Arial" panose="020B0604020202020204" pitchFamily="34" charset="0"/>
              </a:rPr>
              <a:t>Additional Resources</a:t>
            </a:r>
          </a:p>
        </p:txBody>
      </p:sp>
    </p:spTree>
    <p:extLst>
      <p:ext uri="{BB962C8B-B14F-4D97-AF65-F5344CB8AC3E}">
        <p14:creationId xmlns:p14="http://schemas.microsoft.com/office/powerpoint/2010/main" val="1088307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29889" y="1521349"/>
            <a:ext cx="5210991" cy="45059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2400"/>
              </a:spcAft>
              <a:buClr>
                <a:srgbClr val="EBB700"/>
              </a:buClr>
              <a:buSzPct val="80000"/>
              <a:buNone/>
            </a:pPr>
            <a:r>
              <a:rPr lang="en-US" sz="2400" kern="0" dirty="0">
                <a:solidFill>
                  <a:srgbClr val="55565A"/>
                </a:solidFill>
                <a:latin typeface="Arial" charset="0"/>
                <a:cs typeface="Arial" charset="0"/>
              </a:rPr>
              <a:t>Young Lions are dynamic members of our organization, approximately ages 40 and younger, who bring fresh perspectives and leadership skills to our clubs and communities.</a:t>
            </a:r>
          </a:p>
          <a:p>
            <a:pPr marL="0" indent="0" fontAlgn="base">
              <a:lnSpc>
                <a:spcPct val="100000"/>
              </a:lnSpc>
              <a:spcBef>
                <a:spcPts val="0"/>
              </a:spcBef>
              <a:spcAft>
                <a:spcPts val="1200"/>
              </a:spcAft>
              <a:buClr>
                <a:srgbClr val="EBB700"/>
              </a:buClr>
              <a:buSzPct val="80000"/>
              <a:buNone/>
            </a:pPr>
            <a:r>
              <a:rPr lang="en-US" sz="2400" b="1" kern="0" dirty="0">
                <a:solidFill>
                  <a:srgbClr val="55565A"/>
                </a:solidFill>
                <a:latin typeface="Arial" charset="0"/>
                <a:cs typeface="Arial" charset="0"/>
              </a:rPr>
              <a:t>Resources</a:t>
            </a:r>
          </a:p>
          <a:p>
            <a:pPr marL="342900" indent="-342900" fontAlgn="base">
              <a:lnSpc>
                <a:spcPct val="100000"/>
              </a:lnSpc>
              <a:spcBef>
                <a:spcPts val="0"/>
              </a:spcBef>
              <a:spcAft>
                <a:spcPts val="12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  Connecting to Young Lions</a:t>
            </a:r>
          </a:p>
          <a:p>
            <a:pPr marL="342900" indent="-342900" fontAlgn="base">
              <a:lnSpc>
                <a:spcPct val="100000"/>
              </a:lnSpc>
              <a:spcBef>
                <a:spcPts val="0"/>
              </a:spcBef>
              <a:spcAft>
                <a:spcPts val="12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  Young Lions Membership Guide</a:t>
            </a:r>
          </a:p>
          <a:p>
            <a:pPr marL="0" indent="0" fontAlgn="base">
              <a:lnSpc>
                <a:spcPct val="100000"/>
              </a:lnSpc>
              <a:spcBef>
                <a:spcPts val="0"/>
              </a:spcBef>
              <a:spcAft>
                <a:spcPts val="2400"/>
              </a:spcAft>
              <a:buClr>
                <a:srgbClr val="EBB700"/>
              </a:buClr>
              <a:buSzPct val="80000"/>
              <a:buNone/>
            </a:pPr>
            <a:r>
              <a:rPr lang="en-US" sz="2400" b="1" u="sng" kern="0" dirty="0">
                <a:solidFill>
                  <a:srgbClr val="407CCA"/>
                </a:solidFill>
                <a:latin typeface="Arial" charset="0"/>
                <a:cs typeface="Arial" charset="0"/>
                <a:hlinkClick r:id="rId4"/>
              </a:rPr>
              <a:t>Learn more</a:t>
            </a:r>
            <a:endParaRPr lang="en-US" sz="2400" b="1" u="sng" kern="0" dirty="0">
              <a:solidFill>
                <a:srgbClr val="407CC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829889" y="632797"/>
            <a:ext cx="5210991" cy="738664"/>
          </a:xfrm>
          <a:prstGeom prst="rect">
            <a:avLst/>
          </a:prstGeom>
          <a:noFill/>
        </p:spPr>
        <p:txBody>
          <a:bodyPr wrap="square" rtlCol="0" anchor="b" anchorCtr="0">
            <a:spAutoFit/>
          </a:bodyPr>
          <a:lstStyle/>
          <a:p>
            <a:r>
              <a:rPr lang="en-US" sz="4200" b="1" dirty="0">
                <a:solidFill>
                  <a:srgbClr val="00338D"/>
                </a:solidFill>
                <a:latin typeface="Arial" panose="020B0604020202020204" pitchFamily="34" charset="0"/>
                <a:cs typeface="Arial" panose="020B0604020202020204" pitchFamily="34" charset="0"/>
              </a:rPr>
              <a:t>Young Lions</a:t>
            </a:r>
            <a:endParaRPr lang="en-US" sz="4200" dirty="0">
              <a:solidFill>
                <a:srgbClr val="00338D"/>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pic>
        <p:nvPicPr>
          <p:cNvPr id="9" name="Content Placeholder 9" descr="A person holding a frisbee&#10;&#10;Description automatically generated">
            <a:extLst>
              <a:ext uri="{FF2B5EF4-FFF2-40B4-BE49-F238E27FC236}">
                <a16:creationId xmlns:a16="http://schemas.microsoft.com/office/drawing/2014/main" id="{8D331EC7-5F9A-794F-8E46-BCAC3D865071}"/>
              </a:ext>
            </a:extLst>
          </p:cNvPr>
          <p:cNvPicPr>
            <a:picLocks noChangeAspect="1"/>
          </p:cNvPicPr>
          <p:nvPr/>
        </p:nvPicPr>
        <p:blipFill rotWithShape="1">
          <a:blip r:embed="rId6">
            <a:extLst>
              <a:ext uri="{28A0092B-C50C-407E-A947-70E740481C1C}">
                <a14:useLocalDpi xmlns:a14="http://schemas.microsoft.com/office/drawing/2010/main" val="0"/>
              </a:ext>
            </a:extLst>
          </a:blip>
          <a:srcRect l="17664" r="9017"/>
          <a:stretch/>
        </p:blipFill>
        <p:spPr>
          <a:xfrm>
            <a:off x="7334632" y="1600061"/>
            <a:ext cx="4222670" cy="3291979"/>
          </a:xfrm>
          <a:prstGeom prst="rect">
            <a:avLst/>
          </a:prstGeom>
        </p:spPr>
      </p:pic>
    </p:spTree>
    <p:extLst>
      <p:ext uri="{BB962C8B-B14F-4D97-AF65-F5344CB8AC3E}">
        <p14:creationId xmlns:p14="http://schemas.microsoft.com/office/powerpoint/2010/main" val="38042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CCEDBB-7754-49B2-8149-E0F7FB8C0328}"/>
              </a:ext>
            </a:extLst>
          </p:cNvPr>
          <p:cNvSpPr>
            <a:spLocks noGrp="1"/>
          </p:cNvSpPr>
          <p:nvPr>
            <p:ph sz="half" idx="2"/>
          </p:nvPr>
        </p:nvSpPr>
        <p:spPr>
          <a:xfrm>
            <a:off x="6659821" y="513406"/>
            <a:ext cx="4719408" cy="4131132"/>
          </a:xfrm>
        </p:spPr>
        <p:txBody>
          <a:bodyPr vert="horz" lIns="91440" tIns="45720" rIns="91440" bIns="45720" rtlCol="0" anchor="t">
            <a:normAutofit/>
          </a:bodyPr>
          <a:lstStyle/>
          <a:p>
            <a:pPr marL="0" indent="0">
              <a:buNone/>
            </a:pPr>
            <a:endParaRPr lang="en-US" dirty="0">
              <a:solidFill>
                <a:srgbClr val="4472C4"/>
              </a:solidFill>
              <a:latin typeface="Arial"/>
              <a:cs typeface="Arial"/>
            </a:endParaRPr>
          </a:p>
          <a:p>
            <a:pPr marL="0" indent="0">
              <a:buNone/>
            </a:pPr>
            <a:endParaRPr lang="en-US" dirty="0">
              <a:solidFill>
                <a:srgbClr val="4472C4"/>
              </a:solidFill>
              <a:latin typeface="Arial"/>
              <a:cs typeface="Arial"/>
            </a:endParaRPr>
          </a:p>
          <a:p>
            <a:pPr marL="0" indent="0">
              <a:buNone/>
            </a:pPr>
            <a:endParaRPr lang="en-US" sz="800" dirty="0">
              <a:solidFill>
                <a:srgbClr val="4472C4"/>
              </a:solidFill>
              <a:latin typeface="Arial" panose="020B0604020202020204" pitchFamily="34" charset="0"/>
              <a:cs typeface="Arial" panose="020B0604020202020204" pitchFamily="34" charset="0"/>
            </a:endParaRPr>
          </a:p>
          <a:p>
            <a:pPr marL="0" indent="0">
              <a:buNone/>
            </a:pPr>
            <a:endParaRPr lang="de-DE" sz="3000" dirty="0">
              <a:solidFill>
                <a:schemeClr val="bg2">
                  <a:lumMod val="50000"/>
                </a:schemeClr>
              </a:solidFill>
              <a:latin typeface="Arial" panose="020B0604020202020204" pitchFamily="34" charset="0"/>
              <a:cs typeface="Arial" panose="020B0604020202020204" pitchFamily="34" charset="0"/>
            </a:endParaRPr>
          </a:p>
          <a:p>
            <a:pPr marL="0" indent="0">
              <a:buNone/>
            </a:pPr>
            <a:endParaRPr lang="de-DE" sz="2200" dirty="0">
              <a:solidFill>
                <a:schemeClr val="bg2">
                  <a:lumMod val="50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67F912A5-9042-4836-AD35-3CE7A8378E50}"/>
              </a:ext>
            </a:extLst>
          </p:cNvPr>
          <p:cNvPicPr>
            <a:picLocks noChangeAspect="1"/>
          </p:cNvPicPr>
          <p:nvPr/>
        </p:nvPicPr>
        <p:blipFill>
          <a:blip r:embed="rId3"/>
          <a:stretch>
            <a:fillRect/>
          </a:stretch>
        </p:blipFill>
        <p:spPr>
          <a:xfrm>
            <a:off x="9022990" y="1958154"/>
            <a:ext cx="2730595" cy="1995945"/>
          </a:xfrm>
          <a:prstGeom prst="rect">
            <a:avLst/>
          </a:prstGeom>
        </p:spPr>
      </p:pic>
      <p:pic>
        <p:nvPicPr>
          <p:cNvPr id="16" name="Picture 15">
            <a:extLst>
              <a:ext uri="{FF2B5EF4-FFF2-40B4-BE49-F238E27FC236}">
                <a16:creationId xmlns:a16="http://schemas.microsoft.com/office/drawing/2014/main" id="{970D8FEE-9B99-4A8C-90B8-EF30F085445A}"/>
              </a:ext>
            </a:extLst>
          </p:cNvPr>
          <p:cNvPicPr>
            <a:picLocks noChangeAspect="1"/>
          </p:cNvPicPr>
          <p:nvPr/>
        </p:nvPicPr>
        <p:blipFill>
          <a:blip r:embed="rId4"/>
          <a:stretch>
            <a:fillRect/>
          </a:stretch>
        </p:blipFill>
        <p:spPr>
          <a:xfrm>
            <a:off x="585817" y="2233341"/>
            <a:ext cx="2345103" cy="1720758"/>
          </a:xfrm>
          <a:prstGeom prst="rect">
            <a:avLst/>
          </a:prstGeom>
        </p:spPr>
      </p:pic>
      <p:sp>
        <p:nvSpPr>
          <p:cNvPr id="19" name="TextBox 18">
            <a:extLst>
              <a:ext uri="{FF2B5EF4-FFF2-40B4-BE49-F238E27FC236}">
                <a16:creationId xmlns:a16="http://schemas.microsoft.com/office/drawing/2014/main" id="{8C588709-738E-4721-A408-8F854EBDE9E3}"/>
              </a:ext>
            </a:extLst>
          </p:cNvPr>
          <p:cNvSpPr txBox="1"/>
          <p:nvPr/>
        </p:nvSpPr>
        <p:spPr>
          <a:xfrm>
            <a:off x="2930921" y="1400800"/>
            <a:ext cx="6092070" cy="3046988"/>
          </a:xfrm>
          <a:prstGeom prst="rect">
            <a:avLst/>
          </a:prstGeom>
          <a:noFill/>
        </p:spPr>
        <p:txBody>
          <a:bodyPr wrap="square">
            <a:spAutoFit/>
          </a:bodyPr>
          <a:lstStyle/>
          <a:p>
            <a:pPr marL="0" algn="ctr"/>
            <a:r>
              <a:rPr lang="en-US" sz="2400" dirty="0">
                <a:solidFill>
                  <a:srgbClr val="55565A"/>
                </a:solidFill>
                <a:latin typeface="Arial" panose="020B0604020202020204" pitchFamily="34" charset="0"/>
                <a:cs typeface="Arial" panose="020B0604020202020204" pitchFamily="34" charset="0"/>
              </a:rPr>
              <a:t>Visit </a:t>
            </a:r>
            <a:r>
              <a:rPr lang="en-US" sz="2400" dirty="0">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lionsclub.org/leo-lion </a:t>
            </a:r>
            <a:r>
              <a:rPr lang="en-US" sz="2400" dirty="0">
                <a:solidFill>
                  <a:srgbClr val="55565A"/>
                </a:solidFill>
                <a:latin typeface="Arial" panose="020B0604020202020204" pitchFamily="34" charset="0"/>
                <a:cs typeface="Arial" panose="020B0604020202020204" pitchFamily="34" charset="0"/>
              </a:rPr>
              <a:t>to read more about the benefits and resources of the Leo-Lion Program and </a:t>
            </a:r>
            <a:r>
              <a:rPr lang="en-US" sz="2400" dirty="0">
                <a:solidFill>
                  <a:srgbClr val="407CCA"/>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Frequently Asked Questions</a:t>
            </a:r>
            <a:endParaRPr lang="en-US" sz="2400" dirty="0">
              <a:solidFill>
                <a:srgbClr val="407CCA"/>
              </a:solidFill>
              <a:latin typeface="Arial" panose="020B0604020202020204" pitchFamily="34" charset="0"/>
              <a:cs typeface="Arial" panose="020B0604020202020204" pitchFamily="34" charset="0"/>
            </a:endParaRPr>
          </a:p>
          <a:p>
            <a:pPr marL="0" algn="ctr"/>
            <a:endParaRPr lang="en-US" sz="2400" dirty="0">
              <a:solidFill>
                <a:srgbClr val="55565A"/>
              </a:solidFill>
              <a:latin typeface="Arial" panose="020B0604020202020204" pitchFamily="34" charset="0"/>
              <a:cs typeface="Arial" panose="020B0604020202020204" pitchFamily="34" charset="0"/>
            </a:endParaRPr>
          </a:p>
          <a:p>
            <a:pPr marL="0" algn="ctr"/>
            <a:r>
              <a:rPr lang="en-US" sz="2400" dirty="0">
                <a:solidFill>
                  <a:srgbClr val="55565A"/>
                </a:solidFill>
                <a:latin typeface="Arial" panose="020B0604020202020204" pitchFamily="34" charset="0"/>
                <a:cs typeface="Arial" panose="020B0604020202020204" pitchFamily="34" charset="0"/>
              </a:rPr>
              <a:t>Contact </a:t>
            </a:r>
            <a:r>
              <a:rPr lang="en-US" sz="2400" dirty="0">
                <a:solidFill>
                  <a:srgbClr val="407CCA"/>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membership@lionsclubs.org</a:t>
            </a:r>
            <a:r>
              <a:rPr lang="en-US" sz="2400" dirty="0">
                <a:solidFill>
                  <a:srgbClr val="407CCA"/>
                </a:solidFill>
                <a:latin typeface="Arial" panose="020B0604020202020204" pitchFamily="34" charset="0"/>
                <a:cs typeface="Arial" panose="020B0604020202020204" pitchFamily="34" charset="0"/>
              </a:rPr>
              <a:t> </a:t>
            </a:r>
            <a:r>
              <a:rPr lang="en-US" sz="2400" dirty="0">
                <a:solidFill>
                  <a:srgbClr val="55565A"/>
                </a:solidFill>
                <a:latin typeface="Arial" panose="020B0604020202020204" pitchFamily="34" charset="0"/>
                <a:cs typeface="Arial" panose="020B0604020202020204" pitchFamily="34" charset="0"/>
              </a:rPr>
              <a:t>for assistance in supporting the Leo to Lion membership pathway.</a:t>
            </a:r>
          </a:p>
        </p:txBody>
      </p:sp>
      <p:pic>
        <p:nvPicPr>
          <p:cNvPr id="7" name="Picture 6">
            <a:extLst>
              <a:ext uri="{FF2B5EF4-FFF2-40B4-BE49-F238E27FC236}">
                <a16:creationId xmlns:a16="http://schemas.microsoft.com/office/drawing/2014/main" id="{6CE79CAD-46A3-4344-8AC6-8B9B986C3914}"/>
              </a:ext>
            </a:extLst>
          </p:cNvPr>
          <p:cNvPicPr>
            <a:picLocks noChangeAspect="1"/>
          </p:cNvPicPr>
          <p:nvPr/>
        </p:nvPicPr>
        <p:blipFill rotWithShape="1">
          <a:blip r:embed="rId8">
            <a:extLst>
              <a:ext uri="{28A0092B-C50C-407E-A947-70E740481C1C}">
                <a14:useLocalDpi xmlns:a14="http://schemas.microsoft.com/office/drawing/2010/main" val="0"/>
              </a:ext>
            </a:extLst>
          </a:blip>
          <a:srcRect l="12666" t="7924" r="12665" b="9374"/>
          <a:stretch/>
        </p:blipFill>
        <p:spPr>
          <a:xfrm>
            <a:off x="0" y="5662147"/>
            <a:ext cx="12191999" cy="945235"/>
          </a:xfrm>
          <a:prstGeom prst="rect">
            <a:avLst/>
          </a:prstGeom>
        </p:spPr>
      </p:pic>
    </p:spTree>
    <p:extLst>
      <p:ext uri="{BB962C8B-B14F-4D97-AF65-F5344CB8AC3E}">
        <p14:creationId xmlns:p14="http://schemas.microsoft.com/office/powerpoint/2010/main" val="1098257605"/>
      </p:ext>
    </p:extLst>
  </p:cSld>
  <p:clrMapOvr>
    <a:masterClrMapping/>
  </p:clrMapOvr>
  <mc:AlternateContent xmlns:mc="http://schemas.openxmlformats.org/markup-compatibility/2006" xmlns:p14="http://schemas.microsoft.com/office/powerpoint/2010/main">
    <mc:Choice Requires="p14">
      <p:transition spd="slow" p14:dur="2000" advTm="15510"/>
    </mc:Choice>
    <mc:Fallback xmlns="">
      <p:transition spd="slow" advTm="1551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F1EDCD47-2FA2-234F-BCED-5574D9A1AD60}"/>
              </a:ext>
            </a:extLst>
          </p:cNvPr>
          <p:cNvSpPr txBox="1"/>
          <p:nvPr/>
        </p:nvSpPr>
        <p:spPr>
          <a:xfrm>
            <a:off x="2087463" y="3522035"/>
            <a:ext cx="8017069" cy="1107996"/>
          </a:xfrm>
          <a:prstGeom prst="rect">
            <a:avLst/>
          </a:prstGeom>
          <a:noFill/>
        </p:spPr>
        <p:txBody>
          <a:bodyPr wrap="square" rtlCol="0">
            <a:spAutoFit/>
          </a:bodyPr>
          <a:lstStyle/>
          <a:p>
            <a:pPr algn="ctr"/>
            <a:r>
              <a:rPr lang="en-US" sz="6600" b="1" dirty="0">
                <a:solidFill>
                  <a:srgbClr val="00338D"/>
                </a:solidFill>
                <a:latin typeface="Arial" panose="020B0604020202020204" pitchFamily="34" charset="0"/>
                <a:cs typeface="Arial" panose="020B0604020202020204" pitchFamily="34" charset="0"/>
              </a:rPr>
              <a:t>Thank you</a:t>
            </a:r>
            <a:endParaRPr lang="en-US" sz="5400" dirty="0">
              <a:solidFill>
                <a:srgbClr val="00338D"/>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EDD0CEF-48A9-2541-BEBA-D0678F2642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4572" y="1776992"/>
            <a:ext cx="2002856" cy="1401999"/>
          </a:xfrm>
          <a:prstGeom prst="rect">
            <a:avLst/>
          </a:prstGeom>
        </p:spPr>
      </p:pic>
      <p:pic>
        <p:nvPicPr>
          <p:cNvPr id="13" name="Picture 12">
            <a:extLst>
              <a:ext uri="{FF2B5EF4-FFF2-40B4-BE49-F238E27FC236}">
                <a16:creationId xmlns:a16="http://schemas.microsoft.com/office/drawing/2014/main" id="{4BB5FA5F-4A35-E348-9BA6-74650C4667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0352" y="5760720"/>
            <a:ext cx="1405046" cy="702523"/>
          </a:xfrm>
          <a:prstGeom prst="rect">
            <a:avLst/>
          </a:prstGeom>
          <a:effectLst/>
        </p:spPr>
      </p:pic>
    </p:spTree>
    <p:extLst>
      <p:ext uri="{BB962C8B-B14F-4D97-AF65-F5344CB8AC3E}">
        <p14:creationId xmlns:p14="http://schemas.microsoft.com/office/powerpoint/2010/main" val="3547985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en-US" sz="4800" b="1" dirty="0">
                <a:solidFill>
                  <a:schemeClr val="bg1"/>
                </a:solidFill>
                <a:latin typeface="Arial" panose="020B0604020202020204" pitchFamily="34" charset="0"/>
                <a:ea typeface="Arial" charset="0"/>
                <a:cs typeface="Arial" panose="020B0604020202020204" pitchFamily="34" charset="0"/>
              </a:rPr>
              <a:t>Why your support matters</a:t>
            </a:r>
          </a:p>
        </p:txBody>
      </p:sp>
    </p:spTree>
    <p:extLst>
      <p:ext uri="{BB962C8B-B14F-4D97-AF65-F5344CB8AC3E}">
        <p14:creationId xmlns:p14="http://schemas.microsoft.com/office/powerpoint/2010/main" val="2204897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en-US" sz="4800" b="1" dirty="0">
                <a:solidFill>
                  <a:schemeClr val="bg1"/>
                </a:solidFill>
                <a:latin typeface="Arial" panose="020B0604020202020204" pitchFamily="34" charset="0"/>
                <a:ea typeface="Arial" charset="0"/>
                <a:cs typeface="Arial" panose="020B0604020202020204" pitchFamily="34" charset="0"/>
              </a:rPr>
              <a:t>Report your Leos TODAY</a:t>
            </a:r>
          </a:p>
        </p:txBody>
      </p:sp>
    </p:spTree>
    <p:extLst>
      <p:ext uri="{BB962C8B-B14F-4D97-AF65-F5344CB8AC3E}">
        <p14:creationId xmlns:p14="http://schemas.microsoft.com/office/powerpoint/2010/main" val="1040120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en-US" sz="4800" b="1" dirty="0">
                <a:solidFill>
                  <a:schemeClr val="bg1"/>
                </a:solidFill>
                <a:latin typeface="Arial" panose="020B0604020202020204" pitchFamily="34" charset="0"/>
                <a:ea typeface="Arial" charset="0"/>
                <a:cs typeface="Arial" panose="020B0604020202020204" pitchFamily="34" charset="0"/>
              </a:rPr>
              <a:t>Planning the road map</a:t>
            </a:r>
          </a:p>
        </p:txBody>
      </p:sp>
    </p:spTree>
    <p:extLst>
      <p:ext uri="{BB962C8B-B14F-4D97-AF65-F5344CB8AC3E}">
        <p14:creationId xmlns:p14="http://schemas.microsoft.com/office/powerpoint/2010/main" val="1816125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2240353" y="2054749"/>
            <a:ext cx="7772327"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Leos benefit from a positive relationship with Lions early in their Leo journey</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Reporting your Leos to Lions Clubs International ensures communication, credit for years of service and eligibility as a Leo-Lion</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n-US" sz="2400" kern="0" dirty="0">
                <a:solidFill>
                  <a:srgbClr val="55565A"/>
                </a:solidFill>
                <a:latin typeface="Arial" charset="0"/>
                <a:cs typeface="Arial" charset="0"/>
              </a:rPr>
              <a:t>Help your Leos plan their continued service with Lions Clubs International </a:t>
            </a:r>
          </a:p>
        </p:txBody>
      </p:sp>
      <p:sp>
        <p:nvSpPr>
          <p:cNvPr id="7" name="TextBox 6">
            <a:extLst>
              <a:ext uri="{FF2B5EF4-FFF2-40B4-BE49-F238E27FC236}">
                <a16:creationId xmlns:a16="http://schemas.microsoft.com/office/drawing/2014/main" id="{4A0F263E-D02A-E84C-9F14-761471A5A44B}"/>
              </a:ext>
            </a:extLst>
          </p:cNvPr>
          <p:cNvSpPr txBox="1"/>
          <p:nvPr/>
        </p:nvSpPr>
        <p:spPr>
          <a:xfrm>
            <a:off x="2240353" y="983317"/>
            <a:ext cx="7579610" cy="738664"/>
          </a:xfrm>
          <a:prstGeom prst="rect">
            <a:avLst/>
          </a:prstGeom>
          <a:noFill/>
        </p:spPr>
        <p:txBody>
          <a:bodyPr wrap="square" rtlCol="0" anchor="b" anchorCtr="0">
            <a:spAutoFit/>
          </a:bodyPr>
          <a:lstStyle/>
          <a:p>
            <a:r>
              <a:rPr lang="en-US" sz="4200" b="1" dirty="0">
                <a:solidFill>
                  <a:srgbClr val="00338D"/>
                </a:solidFill>
                <a:latin typeface="Arial" panose="020B0604020202020204" pitchFamily="34" charset="0"/>
                <a:cs typeface="Arial" panose="020B0604020202020204" pitchFamily="34" charset="0"/>
              </a:rPr>
              <a:t>Important points</a:t>
            </a:r>
            <a:endParaRPr lang="en-US" sz="4200" dirty="0">
              <a:solidFill>
                <a:srgbClr val="00338D"/>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3340339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875002"/>
            <a:ext cx="8993083" cy="1107996"/>
          </a:xfrm>
          <a:prstGeom prst="rect">
            <a:avLst/>
          </a:prstGeom>
          <a:noFill/>
        </p:spPr>
        <p:txBody>
          <a:bodyPr wrap="square" rtlCol="0" anchor="ctr" anchorCtr="0">
            <a:sp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Leo-Lion Program</a:t>
            </a:r>
          </a:p>
        </p:txBody>
      </p:sp>
    </p:spTree>
    <p:extLst>
      <p:ext uri="{BB962C8B-B14F-4D97-AF65-F5344CB8AC3E}">
        <p14:creationId xmlns:p14="http://schemas.microsoft.com/office/powerpoint/2010/main" val="2882118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3089463"/>
            <a:ext cx="3887425" cy="3427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Clr>
                <a:srgbClr val="EBB700"/>
              </a:buClr>
              <a:buNone/>
            </a:pPr>
            <a:r>
              <a:rPr lang="en-US" sz="2400" b="1" dirty="0">
                <a:solidFill>
                  <a:srgbClr val="55565A"/>
                </a:solidFill>
                <a:latin typeface="Arial" charset="0"/>
                <a:ea typeface="Arial" charset="0"/>
                <a:cs typeface="Arial" charset="0"/>
              </a:rPr>
              <a:t>Eligibility </a:t>
            </a:r>
          </a:p>
          <a:p>
            <a:pPr>
              <a:spcBef>
                <a:spcPts val="0"/>
              </a:spcBef>
              <a:spcAft>
                <a:spcPts val="1200"/>
              </a:spcAft>
              <a:buClr>
                <a:srgbClr val="EBB700"/>
              </a:buClr>
            </a:pPr>
            <a:r>
              <a:rPr lang="en-US" sz="2400" dirty="0">
                <a:solidFill>
                  <a:srgbClr val="55565A"/>
                </a:solidFill>
                <a:latin typeface="Arial" charset="0"/>
                <a:ea typeface="Arial" charset="0"/>
                <a:cs typeface="Arial" charset="0"/>
              </a:rPr>
              <a:t>Former Leo</a:t>
            </a:r>
          </a:p>
          <a:p>
            <a:pPr>
              <a:spcBef>
                <a:spcPts val="0"/>
              </a:spcBef>
              <a:spcAft>
                <a:spcPts val="1200"/>
              </a:spcAft>
              <a:buClr>
                <a:srgbClr val="EBB700"/>
              </a:buClr>
            </a:pPr>
            <a:r>
              <a:rPr lang="en-US" sz="2400" dirty="0">
                <a:solidFill>
                  <a:srgbClr val="55565A"/>
                </a:solidFill>
                <a:latin typeface="Arial" charset="0"/>
                <a:ea typeface="Arial" charset="0"/>
                <a:cs typeface="Arial" charset="0"/>
              </a:rPr>
              <a:t>Served as a Leo for over a year</a:t>
            </a:r>
          </a:p>
          <a:p>
            <a:pPr>
              <a:spcBef>
                <a:spcPts val="0"/>
              </a:spcBef>
              <a:spcAft>
                <a:spcPts val="1200"/>
              </a:spcAft>
              <a:buClr>
                <a:srgbClr val="EBB700"/>
              </a:buClr>
            </a:pPr>
            <a:r>
              <a:rPr lang="en-US" sz="2400" dirty="0">
                <a:solidFill>
                  <a:srgbClr val="55565A"/>
                </a:solidFill>
                <a:latin typeface="Arial" charset="0"/>
                <a:ea typeface="Arial" charset="0"/>
                <a:cs typeface="Arial" charset="0"/>
              </a:rPr>
              <a:t>Legal age of majority through age 35</a:t>
            </a: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615698"/>
            <a:ext cx="4139581" cy="2308324"/>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en-US" kern="0" dirty="0">
                <a:solidFill>
                  <a:srgbClr val="00338D"/>
                </a:solidFill>
                <a:latin typeface="Arial" panose="020B0604020202020204" pitchFamily="34" charset="0"/>
                <a:cs typeface="Arial" panose="020B0604020202020204" pitchFamily="34" charset="0"/>
              </a:rPr>
              <a:t>A membership program for Leos who are ready to become Lions</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8" name="Picture 7">
            <a:extLst>
              <a:ext uri="{FF2B5EF4-FFF2-40B4-BE49-F238E27FC236}">
                <a16:creationId xmlns:a16="http://schemas.microsoft.com/office/drawing/2014/main" id="{865F7A38-6AB5-274F-9B21-1E41988A40C4}"/>
              </a:ext>
            </a:extLst>
          </p:cNvPr>
          <p:cNvPicPr>
            <a:picLocks noChangeAspect="1"/>
          </p:cNvPicPr>
          <p:nvPr/>
        </p:nvPicPr>
        <p:blipFill rotWithShape="1">
          <a:blip r:embed="rId5">
            <a:extLst>
              <a:ext uri="{28A0092B-C50C-407E-A947-70E740481C1C}">
                <a14:useLocalDpi xmlns:a14="http://schemas.microsoft.com/office/drawing/2010/main" val="0"/>
              </a:ext>
            </a:extLst>
          </a:blip>
          <a:srcRect l="21075" t="6661" r="2480" b="11487"/>
          <a:stretch/>
        </p:blipFill>
        <p:spPr>
          <a:xfrm>
            <a:off x="7923302" y="1295400"/>
            <a:ext cx="3756790" cy="2680695"/>
          </a:xfrm>
          <a:prstGeom prst="rect">
            <a:avLst/>
          </a:prstGeom>
          <a:effectLst>
            <a:outerShdw blurRad="584200" dist="38100" dir="2700000" algn="tl" rotWithShape="0">
              <a:prstClr val="black">
                <a:alpha val="18000"/>
              </a:prstClr>
            </a:outerShdw>
          </a:effectLst>
        </p:spPr>
      </p:pic>
      <p:pic>
        <p:nvPicPr>
          <p:cNvPr id="9" name="Picture 8">
            <a:extLst>
              <a:ext uri="{FF2B5EF4-FFF2-40B4-BE49-F238E27FC236}">
                <a16:creationId xmlns:a16="http://schemas.microsoft.com/office/drawing/2014/main" id="{28D46F65-E87B-AB48-B6C2-3F55CB4612B2}"/>
              </a:ext>
            </a:extLst>
          </p:cNvPr>
          <p:cNvPicPr>
            <a:picLocks noChangeAspect="1"/>
          </p:cNvPicPr>
          <p:nvPr/>
        </p:nvPicPr>
        <p:blipFill rotWithShape="1">
          <a:blip r:embed="rId6">
            <a:extLst>
              <a:ext uri="{28A0092B-C50C-407E-A947-70E740481C1C}">
                <a14:useLocalDpi xmlns:a14="http://schemas.microsoft.com/office/drawing/2010/main" val="0"/>
              </a:ext>
            </a:extLst>
          </a:blip>
          <a:srcRect l="75" t="6011" r="75" b="6206"/>
          <a:stretch/>
        </p:blipFill>
        <p:spPr>
          <a:xfrm>
            <a:off x="6745853" y="3429000"/>
            <a:ext cx="2798585" cy="1842495"/>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205611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AB3A87B-4ABB-5740-B352-9F1DCFF57E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Large #">
            <a:extLst>
              <a:ext uri="{FF2B5EF4-FFF2-40B4-BE49-F238E27FC236}">
                <a16:creationId xmlns:a16="http://schemas.microsoft.com/office/drawing/2014/main" id="{5258ADF1-8EDF-4A48-BA3D-D66888E0C00E}"/>
              </a:ext>
            </a:extLst>
          </p:cNvPr>
          <p:cNvSpPr txBox="1"/>
          <p:nvPr/>
        </p:nvSpPr>
        <p:spPr>
          <a:xfrm>
            <a:off x="385465" y="2151727"/>
            <a:ext cx="4277549" cy="2554545"/>
          </a:xfrm>
          <a:prstGeom prst="rect">
            <a:avLst/>
          </a:prstGeom>
          <a:noFill/>
        </p:spPr>
        <p:txBody>
          <a:bodyPr wrap="square" rtlCol="0" anchor="b">
            <a:spAutoFit/>
          </a:bodyPr>
          <a:lstStyle/>
          <a:p>
            <a:pPr algn="ctr"/>
            <a:r>
              <a:rPr lang="en-US" sz="4000" b="1" dirty="0">
                <a:solidFill>
                  <a:schemeClr val="bg1"/>
                </a:solidFill>
                <a:latin typeface="Arial" panose="020B0604020202020204" pitchFamily="34" charset="0"/>
                <a:ea typeface="Arial" charset="0"/>
                <a:cs typeface="Arial" panose="020B0604020202020204" pitchFamily="34" charset="0"/>
              </a:rPr>
              <a:t>A program created to meet the interests of Leos</a:t>
            </a:r>
          </a:p>
        </p:txBody>
      </p:sp>
      <p:sp>
        <p:nvSpPr>
          <p:cNvPr id="5" name="Rectangle 4">
            <a:extLst>
              <a:ext uri="{FF2B5EF4-FFF2-40B4-BE49-F238E27FC236}">
                <a16:creationId xmlns:a16="http://schemas.microsoft.com/office/drawing/2014/main" id="{636DC1E7-5585-EF45-B643-AD35B6A36C8D}"/>
              </a:ext>
            </a:extLst>
          </p:cNvPr>
          <p:cNvSpPr/>
          <p:nvPr/>
        </p:nvSpPr>
        <p:spPr bwMode="auto">
          <a:xfrm>
            <a:off x="6235989" y="823192"/>
            <a:ext cx="1140171" cy="396007"/>
          </a:xfrm>
          <a:prstGeom prst="rect">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7338" indent="-287338" fontAlgn="base">
              <a:spcAft>
                <a:spcPct val="0"/>
              </a:spcAft>
            </a:pPr>
            <a:r>
              <a:rPr lang="en-US" b="1" spc="50" dirty="0">
                <a:solidFill>
                  <a:schemeClr val="bg1"/>
                </a:solidFill>
                <a:latin typeface="Arial" panose="020B0604020202020204" pitchFamily="34" charset="0"/>
                <a:cs typeface="Arial" panose="020B0604020202020204" pitchFamily="34" charset="0"/>
              </a:rPr>
              <a:t>Benefits</a:t>
            </a:r>
            <a:endParaRPr kumimoji="0" lang="en-US" sz="1600" b="0" i="0" u="none" strike="noStrike" cap="none" normalizeH="0" dirty="0">
              <a:ln>
                <a:noFill/>
              </a:ln>
              <a:solidFill>
                <a:srgbClr val="404040"/>
              </a:solidFill>
              <a:effectLst/>
              <a:ea typeface="ヒラギノ角ゴ Pro W3" pitchFamily="84" charset="-128"/>
            </a:endParaRPr>
          </a:p>
        </p:txBody>
      </p:sp>
      <p:sp>
        <p:nvSpPr>
          <p:cNvPr id="6" name="TextBox 5">
            <a:extLst>
              <a:ext uri="{FF2B5EF4-FFF2-40B4-BE49-F238E27FC236}">
                <a16:creationId xmlns:a16="http://schemas.microsoft.com/office/drawing/2014/main" id="{113CAB45-24AE-B248-BBBD-FCF86E375D37}"/>
              </a:ext>
            </a:extLst>
          </p:cNvPr>
          <p:cNvSpPr txBox="1"/>
          <p:nvPr/>
        </p:nvSpPr>
        <p:spPr>
          <a:xfrm>
            <a:off x="6232307" y="1445272"/>
            <a:ext cx="5574227" cy="5078313"/>
          </a:xfrm>
          <a:prstGeom prst="rect">
            <a:avLst/>
          </a:prstGeom>
          <a:noFill/>
        </p:spPr>
        <p:txBody>
          <a:bodyPr wrap="square" rtlCol="0">
            <a:spAutoFit/>
          </a:bodyPr>
          <a:lstStyle/>
          <a:p>
            <a:pPr marL="180975" indent="-180975">
              <a:buClr>
                <a:srgbClr val="EBB700"/>
              </a:buClr>
              <a:buSzPct val="50000"/>
              <a:buFont typeface="Lucida Grande" panose="020B0600040502020204" pitchFamily="34" charset="0"/>
              <a:buChar char="▶"/>
            </a:pPr>
            <a:r>
              <a:rPr lang="en-US" dirty="0">
                <a:solidFill>
                  <a:srgbClr val="55565A"/>
                </a:solidFill>
                <a:latin typeface="Arial" charset="0"/>
                <a:ea typeface="Arial" charset="0"/>
                <a:cs typeface="Arial" charset="0"/>
              </a:rPr>
              <a:t>50% discount on international dues</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n-US" dirty="0">
                <a:solidFill>
                  <a:srgbClr val="55565A"/>
                </a:solidFill>
                <a:latin typeface="Arial" charset="0"/>
                <a:ea typeface="Arial" charset="0"/>
                <a:cs typeface="Arial" charset="0"/>
              </a:rPr>
              <a:t> Entrance or charter fee waiver</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n-US" dirty="0">
                <a:solidFill>
                  <a:srgbClr val="55565A"/>
                </a:solidFill>
                <a:latin typeface="Arial" charset="0"/>
                <a:ea typeface="Arial" charset="0"/>
                <a:cs typeface="Arial" charset="0"/>
              </a:rPr>
              <a:t> Credit to your Lions record for Leo years of service</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n-US" dirty="0">
                <a:solidFill>
                  <a:srgbClr val="55565A"/>
                </a:solidFill>
                <a:latin typeface="Arial" charset="0"/>
                <a:ea typeface="Arial" charset="0"/>
                <a:cs typeface="Arial" charset="0"/>
              </a:rPr>
              <a:t>Exclusive Leo-Lion Membership Pin    </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n-US" dirty="0">
                <a:solidFill>
                  <a:srgbClr val="55565A"/>
                </a:solidFill>
                <a:latin typeface="Arial" charset="0"/>
                <a:ea typeface="Arial" charset="0"/>
                <a:cs typeface="Arial" charset="0"/>
              </a:rPr>
              <a:t> Recognition with the “Leo-Lion” membership name</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n-US" dirty="0">
                <a:solidFill>
                  <a:srgbClr val="55565A"/>
                </a:solidFill>
                <a:latin typeface="Arial" charset="0"/>
                <a:ea typeface="Arial" charset="0"/>
                <a:cs typeface="Arial" charset="0"/>
              </a:rPr>
              <a:t>LinkedIn Professional Networking Group </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n-US" dirty="0">
                <a:solidFill>
                  <a:srgbClr val="55565A"/>
                </a:solidFill>
                <a:latin typeface="Arial" charset="0"/>
                <a:ea typeface="Arial" charset="0"/>
                <a:cs typeface="Arial" charset="0"/>
              </a:rPr>
              <a:t>Scholarship opportunities</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n-US" dirty="0">
                <a:solidFill>
                  <a:srgbClr val="55565A"/>
                </a:solidFill>
                <a:latin typeface="Arial" charset="0"/>
                <a:ea typeface="Arial" charset="0"/>
                <a:cs typeface="Arial" charset="0"/>
              </a:rPr>
              <a:t>Eligible to serve as a Leo-Lion Board Liaison</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algn="r">
              <a:buClr>
                <a:srgbClr val="EBB700"/>
              </a:buClr>
              <a:buSzPct val="50000"/>
            </a:pPr>
            <a:r>
              <a:rPr lang="en-US" b="1" u="sng" kern="0" dirty="0">
                <a:solidFill>
                  <a:srgbClr val="407CCA"/>
                </a:solidFill>
                <a:latin typeface="Arial" charset="0"/>
                <a:ea typeface="Arial" charset="0"/>
                <a:cs typeface="Arial" charset="0"/>
                <a:hlinkClick r:id="rId4"/>
              </a:rPr>
              <a:t>Learn more</a:t>
            </a:r>
            <a:endParaRPr lang="en-US" b="1" u="sng" kern="0" dirty="0">
              <a:solidFill>
                <a:srgbClr val="407CC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p:txBody>
      </p:sp>
      <p:pic>
        <p:nvPicPr>
          <p:cNvPr id="14" name="Picture 13">
            <a:extLst>
              <a:ext uri="{FF2B5EF4-FFF2-40B4-BE49-F238E27FC236}">
                <a16:creationId xmlns:a16="http://schemas.microsoft.com/office/drawing/2014/main" id="{3757EA92-9923-6C4F-98B2-B492A6A66E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0040" y="5669280"/>
            <a:ext cx="1463040" cy="1024129"/>
          </a:xfrm>
          <a:prstGeom prst="rect">
            <a:avLst/>
          </a:prstGeom>
        </p:spPr>
      </p:pic>
    </p:spTree>
    <p:extLst>
      <p:ext uri="{BB962C8B-B14F-4D97-AF65-F5344CB8AC3E}">
        <p14:creationId xmlns:p14="http://schemas.microsoft.com/office/powerpoint/2010/main" val="289204152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8481</TotalTime>
  <Words>2518</Words>
  <Application>Microsoft Office PowerPoint</Application>
  <PresentationFormat>Widescreen</PresentationFormat>
  <Paragraphs>289</Paragraphs>
  <Slides>26</Slides>
  <Notes>26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Arial</vt:lpstr>
      <vt:lpstr>Calibri</vt:lpstr>
      <vt:lpstr>Calibri Light</vt:lpstr>
      <vt:lpstr>HelveticaNeue</vt:lpstr>
      <vt:lpstr>HelveticaNeue-Bold</vt:lpstr>
      <vt:lpstr>Lucida Grande</vt:lpstr>
      <vt:lpstr>Segoe UI</vt:lpstr>
      <vt:lpstr>Wingdings</vt:lpstr>
      <vt:lpstr>1_Office Theme</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LEO-LION</dc:title>
  <dc:creator>Stec, Roxanne</dc:creator>
  <cp:lastModifiedBy>Stec, Roxanne</cp:lastModifiedBy>
  <cp:revision>853</cp:revision>
  <dcterms:created xsi:type="dcterms:W3CDTF">2020-11-12T18:55:22Z</dcterms:created>
  <dcterms:modified xsi:type="dcterms:W3CDTF">2021-07-16T19:46:09Z</dcterms:modified>
</cp:coreProperties>
</file>