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Lst>
  <p:notesMasterIdLst>
    <p:notesMasterId r:id="rId11"/>
  </p:notesMasterIdLst>
  <p:sldIdLst>
    <p:sldId id="1209" r:id="rId2"/>
    <p:sldId id="259" r:id="rId3"/>
    <p:sldId id="1293" r:id="rId4"/>
    <p:sldId id="1230" r:id="rId5"/>
    <p:sldId id="1317" r:id="rId6"/>
    <p:sldId id="1108" r:id="rId7"/>
    <p:sldId id="1318" r:id="rId8"/>
    <p:sldId id="1305" r:id="rId9"/>
    <p:sldId id="130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 id="2" name="Hervey, Dan" initials="HD" lastIdx="2" clrIdx="1">
    <p:extLst>
      <p:ext uri="{19B8F6BF-5375-455C-9EA6-DF929625EA0E}">
        <p15:presenceInfo xmlns:p15="http://schemas.microsoft.com/office/powerpoint/2012/main" userId="S::dhervey@lionsclubs.org::3f259316-2ea9-4036-ace5-9fcd9ddeb7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EBB700"/>
    <a:srgbClr val="F2F2F2"/>
    <a:srgbClr val="7A2582"/>
    <a:srgbClr val="55565A"/>
    <a:srgbClr val="9E3CBF"/>
    <a:srgbClr val="7A4BA2"/>
    <a:srgbClr val="0D2240"/>
    <a:srgbClr val="7A2682"/>
    <a:srgbClr val="FF5C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4" autoAdjust="0"/>
    <p:restoredTop sz="90408" autoAdjust="0"/>
  </p:normalViewPr>
  <p:slideViewPr>
    <p:cSldViewPr snapToGrid="0" snapToObjects="1">
      <p:cViewPr varScale="1">
        <p:scale>
          <a:sx n="111" d="100"/>
          <a:sy n="111" d="100"/>
        </p:scale>
        <p:origin x="928" y="192"/>
      </p:cViewPr>
      <p:guideLst>
        <p:guide orient="horz" pos="2184"/>
        <p:guide pos="3840"/>
      </p:guideLst>
    </p:cSldViewPr>
  </p:slideViewPr>
  <p:outlineViewPr>
    <p:cViewPr>
      <p:scale>
        <a:sx n="33" d="100"/>
        <a:sy n="33" d="100"/>
      </p:scale>
      <p:origin x="0" y="0"/>
    </p:cViewPr>
  </p:outlineViewPr>
  <p:notesTextViewPr>
    <p:cViewPr>
      <p:scale>
        <a:sx n="185" d="100"/>
        <a:sy n="185" d="100"/>
      </p:scale>
      <p:origin x="0" y="0"/>
    </p:cViewPr>
  </p:notesTextViewPr>
  <p:sorterViewPr>
    <p:cViewPr>
      <p:scale>
        <a:sx n="80" d="100"/>
        <a:sy n="80" d="100"/>
      </p:scale>
      <p:origin x="0" y="0"/>
    </p:cViewPr>
  </p:sorter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4/21/21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convention@lionsclubs.or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5368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Du kommer i år att kunna uppleva Lions i världen från ditt hem eller tillsammans med klubben. Några delar i programmet är:</a:t>
            </a:r>
          </a:p>
          <a:p>
            <a:pPr marL="171450" indent="-171450">
              <a:buFont typeface="Arial"/>
              <a:buChar char="•"/>
            </a:pPr>
            <a:r>
              <a:rPr lang="sv-SE" dirty="0"/>
              <a:t>En unik version av vår parad. Detta år helt virtuell! Vi har även kontaktat delegationerna, så att de kan bidra med innehåll. Om du önskar mer information om detta skickar du e-post till vårt team på adress </a:t>
            </a:r>
            <a:r>
              <a:rPr lang="sv-SE" dirty="0">
                <a:cs typeface="Calibri"/>
                <a:hlinkClick r:id="rId3"/>
              </a:rPr>
              <a:t>convention@lionsclubs.org</a:t>
            </a:r>
          </a:p>
          <a:p>
            <a:pPr marL="171450" indent="-171450">
              <a:buFont typeface="Arial"/>
              <a:buChar char="•"/>
            </a:pPr>
            <a:r>
              <a:rPr lang="sv-SE" dirty="0"/>
              <a:t>Vi har exklusiva program och virtuella utställningar du kan utforska.</a:t>
            </a:r>
          </a:p>
          <a:p>
            <a:pPr marL="171450" indent="-171450">
              <a:buFont typeface="Arial"/>
              <a:buChar char="•"/>
            </a:pPr>
            <a:r>
              <a:rPr lang="sv-SE" dirty="0"/>
              <a:t>Plenarsessionerna kommer att innehålla spännande underhållning, uppdateringar från våra ledare, flaggceremonin och speciella gäster.</a:t>
            </a:r>
          </a:p>
          <a:p>
            <a:pPr marL="171450" indent="-171450">
              <a:buFont typeface="Arial"/>
              <a:buChar char="•"/>
            </a:pPr>
            <a:r>
              <a:rPr lang="sv-SE" dirty="0"/>
              <a:t>Olika sätt att delta och att dela din berättelse om hjälpinsatser.</a:t>
            </a:r>
          </a:p>
          <a:p>
            <a:pPr marL="171450" indent="-171450">
              <a:buFont typeface="Arial"/>
              <a:buChar char="•"/>
            </a:pPr>
            <a:r>
              <a:rPr lang="sv-SE" dirty="0"/>
              <a:t>Inspirerande tal av våra ledare.</a:t>
            </a:r>
          </a:p>
          <a:p>
            <a:pPr marL="171450" indent="-171450">
              <a:buFont typeface="Arial"/>
              <a:buChar char="•"/>
            </a:pPr>
            <a:r>
              <a:rPr lang="sv-SE" dirty="0"/>
              <a:t>Firande av stiftelsen och uppdateringar om Kampanj 100.</a:t>
            </a:r>
          </a:p>
          <a:p>
            <a:pPr marL="171450" indent="-171450">
              <a:buFont typeface="Arial"/>
              <a:buChar char="•"/>
            </a:pPr>
            <a:r>
              <a:rPr lang="sv-SE" dirty="0"/>
              <a:t>Och det blir mycket mer.</a:t>
            </a:r>
          </a:p>
          <a:p>
            <a:endParaRPr lang="en-US" dirty="0">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610140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a:p>
        </p:txBody>
      </p:sp>
    </p:spTree>
    <p:extLst>
      <p:ext uri="{BB962C8B-B14F-4D97-AF65-F5344CB8AC3E}">
        <p14:creationId xmlns:p14="http://schemas.microsoft.com/office/powerpoint/2010/main" val="1860884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2723728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218712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5809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794219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942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Tree>
    <p:extLst>
      <p:ext uri="{BB962C8B-B14F-4D97-AF65-F5344CB8AC3E}">
        <p14:creationId xmlns:p14="http://schemas.microsoft.com/office/powerpoint/2010/main" val="1409739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5FE34BE3-D3DB-334F-A22C-450C36ACAE13}"/>
              </a:ext>
            </a:extLst>
          </p:cNvPr>
          <p:cNvSpPr txBox="1">
            <a:spLocks noChangeArrowheads="1"/>
          </p:cNvSpPr>
          <p:nvPr userDrawn="1"/>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lumMod val="95000"/>
                  </a:schemeClr>
                </a:solidFill>
              </a:rPr>
              <a:pPr algn="r">
                <a:spcBef>
                  <a:spcPct val="50000"/>
                </a:spcBef>
                <a:defRPr/>
              </a:pPr>
              <a:t>‹#›</a:t>
            </a:fld>
            <a:endParaRPr lang="en-US" sz="1000" dirty="0">
              <a:solidFill>
                <a:schemeClr val="bg1">
                  <a:lumMod val="95000"/>
                </a:schemeClr>
              </a:solidFill>
            </a:endParaRPr>
          </a:p>
        </p:txBody>
      </p:sp>
    </p:spTree>
    <p:extLst>
      <p:ext uri="{BB962C8B-B14F-4D97-AF65-F5344CB8AC3E}">
        <p14:creationId xmlns:p14="http://schemas.microsoft.com/office/powerpoint/2010/main" val="3322220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46728619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159209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203692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a:t>4/21/21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89320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a:t>4/21/21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879797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a:t>4/21/21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355525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a:t>4/21/21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749361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a:t>4/21/21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845520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a:t>4/21/21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503617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a:t>4/21/21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a:t>‹#›</a:t>
            </a:fld>
            <a:endParaRPr lang="en-US"/>
          </a:p>
        </p:txBody>
      </p:sp>
    </p:spTree>
    <p:extLst>
      <p:ext uri="{BB962C8B-B14F-4D97-AF65-F5344CB8AC3E}">
        <p14:creationId xmlns:p14="http://schemas.microsoft.com/office/powerpoint/2010/main" val="209458666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7" r:id="rId13"/>
    <p:sldLayoutId id="2147483698" r:id="rId14"/>
    <p:sldLayoutId id="214748369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jpg"/><Relationship Id="rId12" Type="http://schemas.openxmlformats.org/officeDocument/2006/relationships/image" Target="../media/image6.jp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eg"/><Relationship Id="rId4" Type="http://schemas.openxmlformats.org/officeDocument/2006/relationships/image" Target="../media/image4.png"/><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3287D988-E66C-194E-9F53-47C489805D74}"/>
              </a:ext>
            </a:extLst>
          </p:cNvPr>
          <p:cNvPicPr>
            <a:picLocks noChangeAspect="1"/>
          </p:cNvPicPr>
          <p:nvPr/>
        </p:nvPicPr>
        <p:blipFill rotWithShape="1">
          <a:blip r:embed="rId3"/>
          <a:srcRect t="8700" b="3081"/>
          <a:stretch/>
        </p:blipFill>
        <p:spPr>
          <a:xfrm>
            <a:off x="20" y="1282"/>
            <a:ext cx="12191980" cy="6856718"/>
          </a:xfrm>
          <a:prstGeom prst="rect">
            <a:avLst/>
          </a:prstGeom>
        </p:spPr>
      </p:pic>
      <p:pic>
        <p:nvPicPr>
          <p:cNvPr id="7" name="Picture 6" descr="Logo&#10;&#10;Description automatically generated">
            <a:extLst>
              <a:ext uri="{FF2B5EF4-FFF2-40B4-BE49-F238E27FC236}">
                <a16:creationId xmlns:a16="http://schemas.microsoft.com/office/drawing/2014/main" id="{864264FE-F87F-9F4E-87BB-245CE3A022CF}"/>
              </a:ext>
            </a:extLst>
          </p:cNvPr>
          <p:cNvPicPr>
            <a:picLocks noChangeAspect="1"/>
          </p:cNvPicPr>
          <p:nvPr/>
        </p:nvPicPr>
        <p:blipFill>
          <a:blip r:embed="rId4"/>
          <a:stretch>
            <a:fillRect/>
          </a:stretch>
        </p:blipFill>
        <p:spPr>
          <a:xfrm>
            <a:off x="1570892" y="1656983"/>
            <a:ext cx="8100646" cy="3544033"/>
          </a:xfrm>
          <a:prstGeom prst="rect">
            <a:avLst/>
          </a:prstGeom>
        </p:spPr>
      </p:pic>
      <p:sp>
        <p:nvSpPr>
          <p:cNvPr id="8" name="Page Number - White">
            <a:extLst>
              <a:ext uri="{FF2B5EF4-FFF2-40B4-BE49-F238E27FC236}">
                <a16:creationId xmlns:a16="http://schemas.microsoft.com/office/drawing/2014/main" id="{1AC1B309-C663-F446-899E-D837DD1E57E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sp>
        <p:nvSpPr>
          <p:cNvPr id="2" name="textruta 1"/>
          <p:cNvSpPr txBox="1"/>
          <p:nvPr/>
        </p:nvSpPr>
        <p:spPr>
          <a:xfrm>
            <a:off x="286377" y="6293004"/>
            <a:ext cx="2569029" cy="215444"/>
          </a:xfrm>
          <a:prstGeom prst="rect">
            <a:avLst/>
          </a:prstGeom>
          <a:noFill/>
        </p:spPr>
        <p:txBody>
          <a:bodyPr wrap="square" rtlCol="0">
            <a:spAutoFit/>
          </a:bodyPr>
          <a:lstStyle/>
          <a:p>
            <a:r>
              <a:rPr lang="sv-SE" sz="800">
                <a:solidFill>
                  <a:schemeClr val="bg1"/>
                </a:solidFill>
              </a:rPr>
              <a:t>LCICON 21 GENERAL PROMO PRESENTATION 032421.SW</a:t>
            </a:r>
          </a:p>
        </p:txBody>
      </p:sp>
    </p:spTree>
    <p:extLst>
      <p:ext uri="{BB962C8B-B14F-4D97-AF65-F5344CB8AC3E}">
        <p14:creationId xmlns:p14="http://schemas.microsoft.com/office/powerpoint/2010/main" val="333411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40F0A7AE-C8B9-0546-A946-BCD6C7891CDE}"/>
              </a:ext>
            </a:extLst>
          </p:cNvPr>
          <p:cNvPicPr>
            <a:picLocks noChangeAspect="1"/>
          </p:cNvPicPr>
          <p:nvPr/>
        </p:nvPicPr>
        <p:blipFill rotWithShape="1">
          <a:blip r:embed="rId2"/>
          <a:srcRect t="10080" b="1701"/>
          <a:stretch/>
        </p:blipFill>
        <p:spPr>
          <a:xfrm>
            <a:off x="20" y="1282"/>
            <a:ext cx="12191980" cy="6856718"/>
          </a:xfrm>
          <a:prstGeom prst="rect">
            <a:avLst/>
          </a:prstGeom>
        </p:spPr>
      </p:pic>
      <p:sp>
        <p:nvSpPr>
          <p:cNvPr id="9" name="Rectangle 8">
            <a:extLst>
              <a:ext uri="{FF2B5EF4-FFF2-40B4-BE49-F238E27FC236}">
                <a16:creationId xmlns:a16="http://schemas.microsoft.com/office/drawing/2014/main" id="{B89B66AD-4117-9447-A87F-3F1D625F289E}"/>
              </a:ext>
            </a:extLst>
          </p:cNvPr>
          <p:cNvSpPr/>
          <p:nvPr/>
        </p:nvSpPr>
        <p:spPr>
          <a:xfrm>
            <a:off x="4846310" y="3700751"/>
            <a:ext cx="5890163" cy="713619"/>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960278A-2C7F-4444-859A-15E4BF1B6FDA}"/>
              </a:ext>
            </a:extLst>
          </p:cNvPr>
          <p:cNvSpPr txBox="1"/>
          <p:nvPr/>
        </p:nvSpPr>
        <p:spPr>
          <a:xfrm>
            <a:off x="4694273" y="1389882"/>
            <a:ext cx="7170306" cy="2978188"/>
          </a:xfrm>
          <a:prstGeom prst="rect">
            <a:avLst/>
          </a:prstGeom>
          <a:noFill/>
        </p:spPr>
        <p:txBody>
          <a:bodyPr wrap="square" rtlCol="0">
            <a:spAutoFit/>
          </a:bodyPr>
          <a:lstStyle/>
          <a:p>
            <a:r>
              <a:rPr lang="sv-SE" sz="4800" b="1" dirty="0">
                <a:solidFill>
                  <a:schemeClr val="bg1"/>
                </a:solidFill>
                <a:latin typeface="HelveticaNeueLT Std" panose="020B0604020202020204" pitchFamily="34" charset="0"/>
              </a:rPr>
              <a:t>Gör dig redo inför Lions största evenemang under året</a:t>
            </a:r>
          </a:p>
          <a:p>
            <a:pPr>
              <a:lnSpc>
                <a:spcPts val="5960"/>
              </a:lnSpc>
            </a:pPr>
            <a:r>
              <a:rPr lang="sv-SE" sz="3000" dirty="0">
                <a:solidFill>
                  <a:srgbClr val="00338D"/>
                </a:solidFill>
                <a:latin typeface="HelveticaNeueLT Std Med" panose="020B0604020202020204" pitchFamily="34" charset="0"/>
              </a:rPr>
              <a:t>   </a:t>
            </a:r>
            <a:r>
              <a:rPr lang="sv-SE" sz="3200" dirty="0">
                <a:solidFill>
                  <a:srgbClr val="00338D"/>
                </a:solidFill>
                <a:latin typeface="HelveticaNeueLT Std Med" panose="020B0604020202020204" pitchFamily="34" charset="0"/>
              </a:rPr>
              <a:t>Lions virtuella kongress 2021</a:t>
            </a:r>
          </a:p>
        </p:txBody>
      </p:sp>
      <p:sp>
        <p:nvSpPr>
          <p:cNvPr id="10" name="TextBox 9">
            <a:extLst>
              <a:ext uri="{FF2B5EF4-FFF2-40B4-BE49-F238E27FC236}">
                <a16:creationId xmlns:a16="http://schemas.microsoft.com/office/drawing/2014/main" id="{B59E34E6-F2B3-0B4F-86E3-86E50141D8F3}"/>
              </a:ext>
            </a:extLst>
          </p:cNvPr>
          <p:cNvSpPr txBox="1"/>
          <p:nvPr/>
        </p:nvSpPr>
        <p:spPr>
          <a:xfrm>
            <a:off x="4727779" y="4553345"/>
            <a:ext cx="5890163" cy="553998"/>
          </a:xfrm>
          <a:prstGeom prst="rect">
            <a:avLst/>
          </a:prstGeom>
          <a:noFill/>
        </p:spPr>
        <p:txBody>
          <a:bodyPr wrap="square" rtlCol="0">
            <a:spAutoFit/>
          </a:bodyPr>
          <a:lstStyle/>
          <a:p>
            <a:r>
              <a:rPr lang="sv-SE" sz="3000">
                <a:solidFill>
                  <a:schemeClr val="bg1"/>
                </a:solidFill>
                <a:latin typeface="HelveticaNeueLT Std" panose="020B0604020202020204" pitchFamily="34" charset="0"/>
                <a:cs typeface="Arial" panose="020B0604020202020204" pitchFamily="34" charset="0"/>
              </a:rPr>
              <a:t>25-29 juni 2021</a:t>
            </a:r>
          </a:p>
        </p:txBody>
      </p:sp>
      <p:pic>
        <p:nvPicPr>
          <p:cNvPr id="8" name="Picture 7" descr="A picture containing text, brush, tool&#10;&#10;Description automatically generated">
            <a:extLst>
              <a:ext uri="{FF2B5EF4-FFF2-40B4-BE49-F238E27FC236}">
                <a16:creationId xmlns:a16="http://schemas.microsoft.com/office/drawing/2014/main" id="{4C00EFB0-629B-FD4F-B6D4-D7929C5EAE2E}"/>
              </a:ext>
            </a:extLst>
          </p:cNvPr>
          <p:cNvPicPr>
            <a:picLocks noChangeAspect="1"/>
          </p:cNvPicPr>
          <p:nvPr/>
        </p:nvPicPr>
        <p:blipFill>
          <a:blip r:embed="rId3"/>
          <a:stretch>
            <a:fillRect/>
          </a:stretch>
        </p:blipFill>
        <p:spPr>
          <a:xfrm>
            <a:off x="-924729" y="437817"/>
            <a:ext cx="5486400" cy="5486400"/>
          </a:xfrm>
          <a:prstGeom prst="rect">
            <a:avLst/>
          </a:prstGeom>
        </p:spPr>
      </p:pic>
      <p:sp>
        <p:nvSpPr>
          <p:cNvPr id="7" name="Page Number - White">
            <a:extLst>
              <a:ext uri="{FF2B5EF4-FFF2-40B4-BE49-F238E27FC236}">
                <a16:creationId xmlns:a16="http://schemas.microsoft.com/office/drawing/2014/main" id="{189789CC-963D-CA4F-BAB1-D47B0BC427C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spTree>
    <p:extLst>
      <p:ext uri="{BB962C8B-B14F-4D97-AF65-F5344CB8AC3E}">
        <p14:creationId xmlns:p14="http://schemas.microsoft.com/office/powerpoint/2010/main" val="1095708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4C770A-ECB1-9246-A840-FB0E2281468E}"/>
              </a:ext>
            </a:extLst>
          </p:cNvPr>
          <p:cNvPicPr>
            <a:picLocks noChangeAspect="1"/>
          </p:cNvPicPr>
          <p:nvPr/>
        </p:nvPicPr>
        <p:blipFill rotWithShape="1">
          <a:blip r:embed="rId3"/>
          <a:srcRect b="11108"/>
          <a:stretch/>
        </p:blipFill>
        <p:spPr>
          <a:xfrm>
            <a:off x="-1" y="-143764"/>
            <a:ext cx="12351895" cy="7001764"/>
          </a:xfrm>
          <a:prstGeom prst="rect">
            <a:avLst/>
          </a:prstGeom>
        </p:spPr>
      </p:pic>
      <p:sp>
        <p:nvSpPr>
          <p:cNvPr id="8" name="Page Number - Blue">
            <a:extLst>
              <a:ext uri="{FF2B5EF4-FFF2-40B4-BE49-F238E27FC236}">
                <a16:creationId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sp>
        <p:nvSpPr>
          <p:cNvPr id="11" name="Title 1"/>
          <p:cNvSpPr txBox="1">
            <a:spLocks/>
          </p:cNvSpPr>
          <p:nvPr/>
        </p:nvSpPr>
        <p:spPr>
          <a:xfrm>
            <a:off x="1394193" y="2156091"/>
            <a:ext cx="1847630" cy="899101"/>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2000" dirty="0">
                <a:solidFill>
                  <a:schemeClr val="bg1"/>
                </a:solidFill>
                <a:latin typeface="HelveticaNeueLT Std" panose="020B0604020202020204" pitchFamily="34" charset="0"/>
                <a:ea typeface="Arial" charset="0"/>
                <a:cs typeface="Arial" charset="0"/>
              </a:rPr>
              <a:t>Virtuell parad</a:t>
            </a:r>
          </a:p>
        </p:txBody>
      </p:sp>
      <p:sp>
        <p:nvSpPr>
          <p:cNvPr id="14" name="Title 1">
            <a:extLst>
              <a:ext uri="{FF2B5EF4-FFF2-40B4-BE49-F238E27FC236}">
                <a16:creationId xmlns:a16="http://schemas.microsoft.com/office/drawing/2014/main" id="{D3AF63F3-20CA-8843-9C2F-25036C0DB473}"/>
              </a:ext>
            </a:extLst>
          </p:cNvPr>
          <p:cNvSpPr txBox="1">
            <a:spLocks/>
          </p:cNvSpPr>
          <p:nvPr/>
        </p:nvSpPr>
        <p:spPr>
          <a:xfrm>
            <a:off x="8309761" y="4567502"/>
            <a:ext cx="3120239" cy="798698"/>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2000" dirty="0">
                <a:solidFill>
                  <a:schemeClr val="bg1"/>
                </a:solidFill>
                <a:latin typeface="HelveticaNeueLT Std" panose="020B0604020202020204" pitchFamily="34" charset="0"/>
                <a:ea typeface="Arial" charset="0"/>
                <a:cs typeface="Arial" charset="0"/>
              </a:rPr>
              <a:t>Spännande underhållning och framträdanden</a:t>
            </a:r>
          </a:p>
        </p:txBody>
      </p:sp>
      <p:sp>
        <p:nvSpPr>
          <p:cNvPr id="15" name="Title 1">
            <a:extLst>
              <a:ext uri="{FF2B5EF4-FFF2-40B4-BE49-F238E27FC236}">
                <a16:creationId xmlns:a16="http://schemas.microsoft.com/office/drawing/2014/main" id="{81AE1BD8-4B24-784C-B2D5-19067E5CB3F2}"/>
              </a:ext>
            </a:extLst>
          </p:cNvPr>
          <p:cNvSpPr txBox="1">
            <a:spLocks/>
          </p:cNvSpPr>
          <p:nvPr/>
        </p:nvSpPr>
        <p:spPr>
          <a:xfrm>
            <a:off x="8416255" y="2122125"/>
            <a:ext cx="3492085" cy="909916"/>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2000">
                <a:solidFill>
                  <a:schemeClr val="bg1"/>
                </a:solidFill>
                <a:latin typeface="HelveticaNeueLT Std" panose="020B0604020202020204" pitchFamily="34" charset="0"/>
                <a:ea typeface="Arial" charset="0"/>
                <a:cs typeface="Arial" charset="0"/>
              </a:rPr>
              <a:t>En unik flaggceremoni</a:t>
            </a:r>
          </a:p>
        </p:txBody>
      </p:sp>
      <p:sp>
        <p:nvSpPr>
          <p:cNvPr id="17" name="Title 1">
            <a:extLst>
              <a:ext uri="{FF2B5EF4-FFF2-40B4-BE49-F238E27FC236}">
                <a16:creationId xmlns:a16="http://schemas.microsoft.com/office/drawing/2014/main" id="{B55D1024-C09F-4742-9CEE-1598D1AC4643}"/>
              </a:ext>
            </a:extLst>
          </p:cNvPr>
          <p:cNvSpPr txBox="1">
            <a:spLocks/>
          </p:cNvSpPr>
          <p:nvPr/>
        </p:nvSpPr>
        <p:spPr>
          <a:xfrm>
            <a:off x="8723600" y="3201695"/>
            <a:ext cx="2292560" cy="899102"/>
          </a:xfrm>
          <a:prstGeom prst="rect">
            <a:avLst/>
          </a:prstGeom>
        </p:spPr>
        <p:txBody>
          <a:bodyPr lIns="91440" tIns="45720" rIns="91440" bIns="45720"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2000" dirty="0">
                <a:solidFill>
                  <a:schemeClr val="bg1"/>
                </a:solidFill>
                <a:latin typeface="HelveticaNeueLT Std" panose="020B0604020202020204" pitchFamily="34" charset="0"/>
                <a:ea typeface="Arial" charset="0"/>
                <a:cs typeface="Arial"/>
              </a:rPr>
              <a:t>Möjligheter att delta och att dela</a:t>
            </a:r>
          </a:p>
        </p:txBody>
      </p:sp>
      <p:sp>
        <p:nvSpPr>
          <p:cNvPr id="18" name="Title 1">
            <a:extLst>
              <a:ext uri="{FF2B5EF4-FFF2-40B4-BE49-F238E27FC236}">
                <a16:creationId xmlns:a16="http://schemas.microsoft.com/office/drawing/2014/main" id="{7A0BBFB1-DEE4-2A40-9895-AB4C26F28DB2}"/>
              </a:ext>
            </a:extLst>
          </p:cNvPr>
          <p:cNvSpPr txBox="1">
            <a:spLocks/>
          </p:cNvSpPr>
          <p:nvPr/>
        </p:nvSpPr>
        <p:spPr>
          <a:xfrm>
            <a:off x="546212" y="3217717"/>
            <a:ext cx="3258429" cy="935819"/>
          </a:xfrm>
          <a:prstGeom prst="rect">
            <a:avLst/>
          </a:prstGeom>
        </p:spPr>
        <p:txBody>
          <a:bodyPr lIns="91440" tIns="45720" rIns="91440" bIns="45720"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2000" dirty="0">
                <a:solidFill>
                  <a:schemeClr val="bg1"/>
                </a:solidFill>
                <a:latin typeface="HelveticaNeueLT Std" panose="020B0604020202020204" pitchFamily="34" charset="0"/>
                <a:ea typeface="Arial" charset="0"/>
                <a:cs typeface="Arial"/>
              </a:rPr>
              <a:t> Möjligheter att lära sig nya saker om hjälpinsatser</a:t>
            </a:r>
          </a:p>
        </p:txBody>
      </p:sp>
      <p:sp>
        <p:nvSpPr>
          <p:cNvPr id="19" name="Title 1">
            <a:extLst>
              <a:ext uri="{FF2B5EF4-FFF2-40B4-BE49-F238E27FC236}">
                <a16:creationId xmlns:a16="http://schemas.microsoft.com/office/drawing/2014/main" id="{A5327524-CF29-FE45-8A3C-78B6F2B1F428}"/>
              </a:ext>
            </a:extLst>
          </p:cNvPr>
          <p:cNvSpPr txBox="1">
            <a:spLocks/>
          </p:cNvSpPr>
          <p:nvPr/>
        </p:nvSpPr>
        <p:spPr>
          <a:xfrm>
            <a:off x="4723668" y="4567502"/>
            <a:ext cx="2471790" cy="781189"/>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2000" dirty="0">
                <a:solidFill>
                  <a:schemeClr val="bg1"/>
                </a:solidFill>
                <a:latin typeface="HelveticaNeueLT Std" panose="020B0604020202020204" pitchFamily="34" charset="0"/>
                <a:ea typeface="Arial" charset="0"/>
                <a:cs typeface="Arial" charset="0"/>
              </a:rPr>
              <a:t>En spännande upplevelse av LCIF</a:t>
            </a:r>
          </a:p>
        </p:txBody>
      </p:sp>
      <p:sp>
        <p:nvSpPr>
          <p:cNvPr id="20" name="Title 1">
            <a:extLst>
              <a:ext uri="{FF2B5EF4-FFF2-40B4-BE49-F238E27FC236}">
                <a16:creationId xmlns:a16="http://schemas.microsoft.com/office/drawing/2014/main" id="{5C9C0003-8E48-5C46-A0FF-0CEDF9AF48BB}"/>
              </a:ext>
            </a:extLst>
          </p:cNvPr>
          <p:cNvSpPr txBox="1">
            <a:spLocks/>
          </p:cNvSpPr>
          <p:nvPr/>
        </p:nvSpPr>
        <p:spPr>
          <a:xfrm>
            <a:off x="4449650" y="3217717"/>
            <a:ext cx="3285960" cy="905960"/>
          </a:xfrm>
          <a:prstGeom prst="rect">
            <a:avLst/>
          </a:prstGeom>
        </p:spPr>
        <p:txBody>
          <a:bodyPr lIns="91440" tIns="45720" rIns="91440" bIns="45720"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2000" dirty="0">
                <a:solidFill>
                  <a:schemeClr val="bg1"/>
                </a:solidFill>
                <a:latin typeface="HelveticaNeueLT Std" panose="020B0604020202020204" pitchFamily="34" charset="0"/>
                <a:ea typeface="Arial" charset="0"/>
                <a:cs typeface="Arial"/>
              </a:rPr>
              <a:t>Uppdateringar om och erkänsla för Kampanj 100</a:t>
            </a:r>
          </a:p>
        </p:txBody>
      </p:sp>
      <p:sp>
        <p:nvSpPr>
          <p:cNvPr id="21" name="Title 1">
            <a:extLst>
              <a:ext uri="{FF2B5EF4-FFF2-40B4-BE49-F238E27FC236}">
                <a16:creationId xmlns:a16="http://schemas.microsoft.com/office/drawing/2014/main" id="{6C2986CA-DADC-BC41-B7D0-D13D6B74F1A5}"/>
              </a:ext>
            </a:extLst>
          </p:cNvPr>
          <p:cNvSpPr txBox="1">
            <a:spLocks/>
          </p:cNvSpPr>
          <p:nvPr/>
        </p:nvSpPr>
        <p:spPr>
          <a:xfrm>
            <a:off x="1032902" y="4567502"/>
            <a:ext cx="2175217" cy="935819"/>
          </a:xfrm>
          <a:prstGeom prst="rect">
            <a:avLst/>
          </a:prstGeom>
        </p:spPr>
        <p:txBody>
          <a:bodyPr lIns="91440" tIns="45720" rIns="91440" bIns="45720"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2000" dirty="0">
                <a:solidFill>
                  <a:schemeClr val="bg1"/>
                </a:solidFill>
                <a:latin typeface="HelveticaNeueLT Std" panose="020B0604020202020204" pitchFamily="34" charset="0"/>
                <a:ea typeface="Arial" charset="0"/>
                <a:cs typeface="Arial"/>
              </a:rPr>
              <a:t>Inspirerande tal av våra ledare</a:t>
            </a:r>
          </a:p>
        </p:txBody>
      </p:sp>
      <p:sp>
        <p:nvSpPr>
          <p:cNvPr id="24" name="Title 1">
            <a:extLst>
              <a:ext uri="{FF2B5EF4-FFF2-40B4-BE49-F238E27FC236}">
                <a16:creationId xmlns:a16="http://schemas.microsoft.com/office/drawing/2014/main" id="{0B790048-7DD2-064A-90BD-773FA0B86C06}"/>
              </a:ext>
            </a:extLst>
          </p:cNvPr>
          <p:cNvSpPr txBox="1">
            <a:spLocks/>
          </p:cNvSpPr>
          <p:nvPr/>
        </p:nvSpPr>
        <p:spPr>
          <a:xfrm>
            <a:off x="4735472" y="2113208"/>
            <a:ext cx="2541115" cy="899101"/>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2000" dirty="0">
                <a:solidFill>
                  <a:schemeClr val="bg1"/>
                </a:solidFill>
                <a:latin typeface="HelveticaNeueLT Std" panose="020B0604020202020204" pitchFamily="34" charset="0"/>
                <a:ea typeface="Arial" charset="0"/>
                <a:cs typeface="Arial" charset="0"/>
              </a:rPr>
              <a:t>Exklusiva program och utställningar</a:t>
            </a:r>
          </a:p>
        </p:txBody>
      </p:sp>
      <p:pic>
        <p:nvPicPr>
          <p:cNvPr id="16" name="Picture 15" descr="Qr code&#10;&#10;Description automatically generated">
            <a:extLst>
              <a:ext uri="{FF2B5EF4-FFF2-40B4-BE49-F238E27FC236}">
                <a16:creationId xmlns:a16="http://schemas.microsoft.com/office/drawing/2014/main" id="{5AFBA046-4761-B74F-9EE6-4B487A456D29}"/>
              </a:ext>
            </a:extLst>
          </p:cNvPr>
          <p:cNvPicPr>
            <a:picLocks noChangeAspect="1"/>
          </p:cNvPicPr>
          <p:nvPr/>
        </p:nvPicPr>
        <p:blipFill>
          <a:blip r:embed="rId4"/>
          <a:stretch>
            <a:fillRect/>
          </a:stretch>
        </p:blipFill>
        <p:spPr>
          <a:xfrm>
            <a:off x="222135" y="45649"/>
            <a:ext cx="865415" cy="865415"/>
          </a:xfrm>
          <a:prstGeom prst="rect">
            <a:avLst/>
          </a:prstGeom>
        </p:spPr>
      </p:pic>
      <p:sp>
        <p:nvSpPr>
          <p:cNvPr id="3" name="Title 1">
            <a:extLst>
              <a:ext uri="{FF2B5EF4-FFF2-40B4-BE49-F238E27FC236}">
                <a16:creationId xmlns:a16="http://schemas.microsoft.com/office/drawing/2014/main" id="{27CFEF37-96D3-4AF1-BF19-EE9E925E1C71}"/>
              </a:ext>
            </a:extLst>
          </p:cNvPr>
          <p:cNvSpPr txBox="1">
            <a:spLocks/>
          </p:cNvSpPr>
          <p:nvPr/>
        </p:nvSpPr>
        <p:spPr>
          <a:xfrm>
            <a:off x="2869025" y="5609531"/>
            <a:ext cx="6613841" cy="781188"/>
          </a:xfrm>
          <a:prstGeom prst="rect">
            <a:avLst/>
          </a:prstGeom>
        </p:spPr>
        <p:txBody>
          <a:bodyPr lIns="91440" tIns="45720" rIns="91440" bIns="45720"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2400" b="1" dirty="0">
                <a:solidFill>
                  <a:srgbClr val="EBB700"/>
                </a:solidFill>
                <a:latin typeface="+mn-lt"/>
                <a:cs typeface="Arial"/>
              </a:rPr>
              <a:t>Besök lcicon.lionsclubs.org/sv för de senaste nyheterna och uppdateringarna om kongressen</a:t>
            </a:r>
          </a:p>
        </p:txBody>
      </p:sp>
      <p:sp>
        <p:nvSpPr>
          <p:cNvPr id="22" name="TextBox 21">
            <a:extLst>
              <a:ext uri="{FF2B5EF4-FFF2-40B4-BE49-F238E27FC236}">
                <a16:creationId xmlns:a16="http://schemas.microsoft.com/office/drawing/2014/main" id="{A6E8B1CE-FEC1-4812-8303-F88D752FBE12}"/>
              </a:ext>
            </a:extLst>
          </p:cNvPr>
          <p:cNvSpPr txBox="1"/>
          <p:nvPr/>
        </p:nvSpPr>
        <p:spPr>
          <a:xfrm>
            <a:off x="1014897" y="739079"/>
            <a:ext cx="11255972" cy="1077218"/>
          </a:xfrm>
          <a:prstGeom prst="rect">
            <a:avLst/>
          </a:prstGeom>
          <a:noFill/>
        </p:spPr>
        <p:txBody>
          <a:bodyPr wrap="square" rtlCol="0">
            <a:spAutoFit/>
          </a:bodyPr>
          <a:lstStyle/>
          <a:p>
            <a:pPr algn="ctr"/>
            <a:r>
              <a:rPr lang="sv-SE" sz="3200" b="1" dirty="0">
                <a:solidFill>
                  <a:srgbClr val="EBB700"/>
                </a:solidFill>
                <a:latin typeface="HelveticaNeueLT Std" panose="020B0604020202020204" pitchFamily="34" charset="0"/>
              </a:rPr>
              <a:t>Lions virtuella kongress är platsen att fira och att skapa kontakt med andra medlemmar från hela världen</a:t>
            </a:r>
          </a:p>
        </p:txBody>
      </p:sp>
      <p:pic>
        <p:nvPicPr>
          <p:cNvPr id="23" name="Picture 22" descr="A picture containing text, brush, tool&#10;&#10;Description automatically generated">
            <a:extLst>
              <a:ext uri="{FF2B5EF4-FFF2-40B4-BE49-F238E27FC236}">
                <a16:creationId xmlns:a16="http://schemas.microsoft.com/office/drawing/2014/main" id="{213BA6C0-16B2-4D14-9B04-48AF41C65A29}"/>
              </a:ext>
            </a:extLst>
          </p:cNvPr>
          <p:cNvPicPr>
            <a:picLocks noChangeAspect="1"/>
          </p:cNvPicPr>
          <p:nvPr/>
        </p:nvPicPr>
        <p:blipFill>
          <a:blip r:embed="rId5"/>
          <a:stretch>
            <a:fillRect/>
          </a:stretch>
        </p:blipFill>
        <p:spPr>
          <a:xfrm>
            <a:off x="93809" y="5315002"/>
            <a:ext cx="1598762" cy="1598762"/>
          </a:xfrm>
          <a:prstGeom prst="rect">
            <a:avLst/>
          </a:prstGeom>
        </p:spPr>
      </p:pic>
    </p:spTree>
    <p:extLst>
      <p:ext uri="{BB962C8B-B14F-4D97-AF65-F5344CB8AC3E}">
        <p14:creationId xmlns:p14="http://schemas.microsoft.com/office/powerpoint/2010/main" val="964164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wall, person, indoor&#10;&#10;Description automatically generated">
            <a:extLst>
              <a:ext uri="{FF2B5EF4-FFF2-40B4-BE49-F238E27FC236}">
                <a16:creationId xmlns:a16="http://schemas.microsoft.com/office/drawing/2014/main" id="{685884AD-9257-42E9-BE8E-0C135F734954}"/>
              </a:ext>
            </a:extLst>
          </p:cNvPr>
          <p:cNvPicPr>
            <a:picLocks noChangeAspect="1"/>
          </p:cNvPicPr>
          <p:nvPr/>
        </p:nvPicPr>
        <p:blipFill rotWithShape="1">
          <a:blip r:embed="rId3"/>
          <a:srcRect t="2854" b="26550"/>
          <a:stretch/>
        </p:blipFill>
        <p:spPr>
          <a:xfrm>
            <a:off x="-81771" y="-15091"/>
            <a:ext cx="7499202" cy="6873091"/>
          </a:xfrm>
          <a:prstGeom prst="rect">
            <a:avLst/>
          </a:prstGeom>
        </p:spPr>
      </p:pic>
      <p:sp>
        <p:nvSpPr>
          <p:cNvPr id="11" name="Page Number - White">
            <a:extLst>
              <a:ext uri="{FF2B5EF4-FFF2-40B4-BE49-F238E27FC236}">
                <a16:creationId xmlns:a16="http://schemas.microsoft.com/office/drawing/2014/main" id="{596DF32C-34CF-2545-9409-7DE8FF841D3D}"/>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8" name="Background - Solid">
            <a:extLst>
              <a:ext uri="{FF2B5EF4-FFF2-40B4-BE49-F238E27FC236}">
                <a16:creationId xmlns:a16="http://schemas.microsoft.com/office/drawing/2014/main" id="{583D41AC-6C5F-3A42-AD12-6B1246B9D4BE}"/>
              </a:ext>
            </a:extLst>
          </p:cNvPr>
          <p:cNvSpPr/>
          <p:nvPr/>
        </p:nvSpPr>
        <p:spPr>
          <a:xfrm>
            <a:off x="5782354" y="-10886"/>
            <a:ext cx="7635036" cy="6874042"/>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gradFill>
            <a:gsLst>
              <a:gs pos="0">
                <a:srgbClr val="0D2240"/>
              </a:gs>
              <a:gs pos="52000">
                <a:srgbClr val="00338D"/>
              </a:gs>
              <a:gs pos="100000">
                <a:srgbClr val="7A258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Rectangle 19">
            <a:extLst>
              <a:ext uri="{FF2B5EF4-FFF2-40B4-BE49-F238E27FC236}">
                <a16:creationId xmlns:a16="http://schemas.microsoft.com/office/drawing/2014/main" id="{E0B27C4A-DB03-794B-9BF3-1520438F8EC2}"/>
              </a:ext>
            </a:extLst>
          </p:cNvPr>
          <p:cNvSpPr>
            <a:spLocks noChangeAspect="1"/>
          </p:cNvSpPr>
          <p:nvPr/>
        </p:nvSpPr>
        <p:spPr>
          <a:xfrm>
            <a:off x="6985401" y="1013619"/>
            <a:ext cx="2725300" cy="635429"/>
          </a:xfrm>
          <a:custGeom>
            <a:avLst/>
            <a:gdLst>
              <a:gd name="connsiteX0" fmla="*/ 0 w 3289540"/>
              <a:gd name="connsiteY0" fmla="*/ 0 h 635429"/>
              <a:gd name="connsiteX1" fmla="*/ 3289540 w 3289540"/>
              <a:gd name="connsiteY1" fmla="*/ 0 h 635429"/>
              <a:gd name="connsiteX2" fmla="*/ 3289540 w 3289540"/>
              <a:gd name="connsiteY2" fmla="*/ 635429 h 635429"/>
              <a:gd name="connsiteX3" fmla="*/ 0 w 3289540"/>
              <a:gd name="connsiteY3" fmla="*/ 635429 h 635429"/>
              <a:gd name="connsiteX4" fmla="*/ 0 w 3289540"/>
              <a:gd name="connsiteY4" fmla="*/ 0 h 635429"/>
              <a:gd name="connsiteX0" fmla="*/ 0 w 3289540"/>
              <a:gd name="connsiteY0" fmla="*/ 0 h 635429"/>
              <a:gd name="connsiteX1" fmla="*/ 3289540 w 3289540"/>
              <a:gd name="connsiteY1" fmla="*/ 0 h 635429"/>
              <a:gd name="connsiteX2" fmla="*/ 3289540 w 3289540"/>
              <a:gd name="connsiteY2" fmla="*/ 635429 h 635429"/>
              <a:gd name="connsiteX3" fmla="*/ 546538 w 3289540"/>
              <a:gd name="connsiteY3" fmla="*/ 635429 h 635429"/>
              <a:gd name="connsiteX4" fmla="*/ 0 w 3289540"/>
              <a:gd name="connsiteY4" fmla="*/ 0 h 635429"/>
              <a:gd name="connsiteX0" fmla="*/ 157655 w 2743002"/>
              <a:gd name="connsiteY0" fmla="*/ 0 h 635429"/>
              <a:gd name="connsiteX1" fmla="*/ 2743002 w 2743002"/>
              <a:gd name="connsiteY1" fmla="*/ 0 h 635429"/>
              <a:gd name="connsiteX2" fmla="*/ 2743002 w 2743002"/>
              <a:gd name="connsiteY2" fmla="*/ 635429 h 635429"/>
              <a:gd name="connsiteX3" fmla="*/ 0 w 2743002"/>
              <a:gd name="connsiteY3" fmla="*/ 635429 h 635429"/>
              <a:gd name="connsiteX4" fmla="*/ 157655 w 2743002"/>
              <a:gd name="connsiteY4" fmla="*/ 0 h 635429"/>
              <a:gd name="connsiteX0" fmla="*/ 140953 w 2726300"/>
              <a:gd name="connsiteY0" fmla="*/ 0 h 635429"/>
              <a:gd name="connsiteX1" fmla="*/ 2726300 w 2726300"/>
              <a:gd name="connsiteY1" fmla="*/ 0 h 635429"/>
              <a:gd name="connsiteX2" fmla="*/ 2726300 w 2726300"/>
              <a:gd name="connsiteY2" fmla="*/ 635429 h 635429"/>
              <a:gd name="connsiteX3" fmla="*/ 0 w 2726300"/>
              <a:gd name="connsiteY3" fmla="*/ 635429 h 635429"/>
              <a:gd name="connsiteX4" fmla="*/ 140953 w 2726300"/>
              <a:gd name="connsiteY4" fmla="*/ 0 h 635429"/>
              <a:gd name="connsiteX0" fmla="*/ 61622 w 2646969"/>
              <a:gd name="connsiteY0" fmla="*/ 0 h 635429"/>
              <a:gd name="connsiteX1" fmla="*/ 2646969 w 2646969"/>
              <a:gd name="connsiteY1" fmla="*/ 0 h 635429"/>
              <a:gd name="connsiteX2" fmla="*/ 2646969 w 2646969"/>
              <a:gd name="connsiteY2" fmla="*/ 635429 h 635429"/>
              <a:gd name="connsiteX3" fmla="*/ 0 w 2646969"/>
              <a:gd name="connsiteY3" fmla="*/ 627078 h 635429"/>
              <a:gd name="connsiteX4" fmla="*/ 61622 w 2646969"/>
              <a:gd name="connsiteY4" fmla="*/ 0 h 635429"/>
              <a:gd name="connsiteX0" fmla="*/ 136778 w 2722125"/>
              <a:gd name="connsiteY0" fmla="*/ 0 h 635429"/>
              <a:gd name="connsiteX1" fmla="*/ 2722125 w 2722125"/>
              <a:gd name="connsiteY1" fmla="*/ 0 h 635429"/>
              <a:gd name="connsiteX2" fmla="*/ 2722125 w 2722125"/>
              <a:gd name="connsiteY2" fmla="*/ 635429 h 635429"/>
              <a:gd name="connsiteX3" fmla="*/ 0 w 2722125"/>
              <a:gd name="connsiteY3" fmla="*/ 631254 h 635429"/>
              <a:gd name="connsiteX4" fmla="*/ 136778 w 2722125"/>
              <a:gd name="connsiteY4" fmla="*/ 0 h 635429"/>
              <a:gd name="connsiteX0" fmla="*/ 157654 w 2722125"/>
              <a:gd name="connsiteY0" fmla="*/ 8351 h 635429"/>
              <a:gd name="connsiteX1" fmla="*/ 2722125 w 2722125"/>
              <a:gd name="connsiteY1" fmla="*/ 0 h 635429"/>
              <a:gd name="connsiteX2" fmla="*/ 2722125 w 2722125"/>
              <a:gd name="connsiteY2" fmla="*/ 635429 h 635429"/>
              <a:gd name="connsiteX3" fmla="*/ 0 w 2722125"/>
              <a:gd name="connsiteY3" fmla="*/ 631254 h 635429"/>
              <a:gd name="connsiteX4" fmla="*/ 157654 w 2722125"/>
              <a:gd name="connsiteY4" fmla="*/ 8351 h 635429"/>
              <a:gd name="connsiteX0" fmla="*/ 145128 w 2722125"/>
              <a:gd name="connsiteY0" fmla="*/ 12527 h 635429"/>
              <a:gd name="connsiteX1" fmla="*/ 2722125 w 2722125"/>
              <a:gd name="connsiteY1" fmla="*/ 0 h 635429"/>
              <a:gd name="connsiteX2" fmla="*/ 2722125 w 2722125"/>
              <a:gd name="connsiteY2" fmla="*/ 635429 h 635429"/>
              <a:gd name="connsiteX3" fmla="*/ 0 w 2722125"/>
              <a:gd name="connsiteY3" fmla="*/ 631254 h 635429"/>
              <a:gd name="connsiteX4" fmla="*/ 145128 w 2722125"/>
              <a:gd name="connsiteY4" fmla="*/ 12527 h 635429"/>
              <a:gd name="connsiteX0" fmla="*/ 141953 w 2722125"/>
              <a:gd name="connsiteY0" fmla="*/ 9352 h 635429"/>
              <a:gd name="connsiteX1" fmla="*/ 2722125 w 2722125"/>
              <a:gd name="connsiteY1" fmla="*/ 0 h 635429"/>
              <a:gd name="connsiteX2" fmla="*/ 2722125 w 2722125"/>
              <a:gd name="connsiteY2" fmla="*/ 635429 h 635429"/>
              <a:gd name="connsiteX3" fmla="*/ 0 w 2722125"/>
              <a:gd name="connsiteY3" fmla="*/ 631254 h 635429"/>
              <a:gd name="connsiteX4" fmla="*/ 141953 w 2722125"/>
              <a:gd name="connsiteY4" fmla="*/ 9352 h 635429"/>
              <a:gd name="connsiteX0" fmla="*/ 141953 w 2722125"/>
              <a:gd name="connsiteY0" fmla="*/ 9352 h 635429"/>
              <a:gd name="connsiteX1" fmla="*/ 2722125 w 2722125"/>
              <a:gd name="connsiteY1" fmla="*/ 0 h 635429"/>
              <a:gd name="connsiteX2" fmla="*/ 2722125 w 2722125"/>
              <a:gd name="connsiteY2" fmla="*/ 635429 h 635429"/>
              <a:gd name="connsiteX3" fmla="*/ 0 w 2722125"/>
              <a:gd name="connsiteY3" fmla="*/ 631254 h 635429"/>
              <a:gd name="connsiteX4" fmla="*/ 141953 w 2722125"/>
              <a:gd name="connsiteY4" fmla="*/ 9352 h 635429"/>
              <a:gd name="connsiteX0" fmla="*/ 145128 w 2725300"/>
              <a:gd name="connsiteY0" fmla="*/ 9352 h 635429"/>
              <a:gd name="connsiteX1" fmla="*/ 2725300 w 2725300"/>
              <a:gd name="connsiteY1" fmla="*/ 0 h 635429"/>
              <a:gd name="connsiteX2" fmla="*/ 2725300 w 2725300"/>
              <a:gd name="connsiteY2" fmla="*/ 635429 h 635429"/>
              <a:gd name="connsiteX3" fmla="*/ 0 w 2725300"/>
              <a:gd name="connsiteY3" fmla="*/ 634429 h 635429"/>
              <a:gd name="connsiteX4" fmla="*/ 145128 w 2725300"/>
              <a:gd name="connsiteY4" fmla="*/ 9352 h 635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300" h="635429">
                <a:moveTo>
                  <a:pt x="145128" y="9352"/>
                </a:moveTo>
                <a:lnTo>
                  <a:pt x="2725300" y="0"/>
                </a:lnTo>
                <a:lnTo>
                  <a:pt x="2725300" y="635429"/>
                </a:lnTo>
                <a:lnTo>
                  <a:pt x="0" y="634429"/>
                </a:lnTo>
                <a:lnTo>
                  <a:pt x="145128" y="9352"/>
                </a:lnTo>
                <a:close/>
              </a:path>
            </a:pathLst>
          </a:cu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4">
            <a:extLst>
              <a:ext uri="{FF2B5EF4-FFF2-40B4-BE49-F238E27FC236}">
                <a16:creationId xmlns:a16="http://schemas.microsoft.com/office/drawing/2014/main" id="{6E4A64E0-A526-1543-9F18-DD53EE2517B1}"/>
              </a:ext>
            </a:extLst>
          </p:cNvPr>
          <p:cNvSpPr txBox="1">
            <a:spLocks/>
          </p:cNvSpPr>
          <p:nvPr/>
        </p:nvSpPr>
        <p:spPr>
          <a:xfrm>
            <a:off x="7562568" y="670485"/>
            <a:ext cx="4553232" cy="543214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2" indent="0">
              <a:lnSpc>
                <a:spcPct val="100000"/>
              </a:lnSpc>
              <a:spcBef>
                <a:spcPts val="0"/>
              </a:spcBef>
              <a:buNone/>
              <a:defRPr/>
            </a:pPr>
            <a:r>
              <a:rPr lang="sv-SE" sz="1800" dirty="0">
                <a:solidFill>
                  <a:schemeClr val="bg1"/>
                </a:solidFill>
                <a:latin typeface="HelveticaNeueLT Std Med" panose="020B0604020202020204" pitchFamily="34" charset="0"/>
                <a:ea typeface="Helvetica Neue Light" panose="02000403000000020004" pitchFamily="2" charset="0"/>
                <a:cs typeface="Arial"/>
              </a:rPr>
              <a:t>Huvudtalare och intervju med</a:t>
            </a:r>
            <a:br>
              <a:rPr lang="sv-SE" sz="4400" b="1" dirty="0">
                <a:latin typeface="Arial"/>
                <a:ea typeface="Helvetica Neue Light" panose="02000403000000020004" pitchFamily="2" charset="0"/>
                <a:cs typeface="Arial"/>
              </a:rPr>
            </a:br>
            <a:r>
              <a:rPr lang="sv-SE" sz="4400" b="1" dirty="0">
                <a:solidFill>
                  <a:srgbClr val="00338D"/>
                </a:solidFill>
                <a:latin typeface="HelveticaNeueLT Std" panose="020B0604020202020204" pitchFamily="34" charset="0"/>
                <a:ea typeface="Helvetica Neue Light" panose="02000403000000020004" pitchFamily="2" charset="0"/>
                <a:cs typeface="Arial"/>
              </a:rPr>
              <a:t>Malala</a:t>
            </a:r>
          </a:p>
          <a:p>
            <a:pPr marL="0" lvl="2" indent="0">
              <a:lnSpc>
                <a:spcPct val="100000"/>
              </a:lnSpc>
              <a:spcBef>
                <a:spcPts val="0"/>
              </a:spcBef>
              <a:buNone/>
              <a:defRPr/>
            </a:pPr>
            <a:r>
              <a:rPr lang="sv-SE" sz="4400" b="1" dirty="0">
                <a:solidFill>
                  <a:schemeClr val="bg1"/>
                </a:solidFill>
                <a:latin typeface="HelveticaNeueLT Std" panose="020B0604020202020204" pitchFamily="34" charset="0"/>
                <a:ea typeface="Helvetica Neue Light" panose="02000403000000020004" pitchFamily="2" charset="0"/>
                <a:cs typeface="Arial"/>
              </a:rPr>
              <a:t> Yousafzai</a:t>
            </a:r>
            <a:br>
              <a:rPr lang="sv-SE" sz="4400" b="1" dirty="0">
                <a:latin typeface="Arial" panose="020B0604020202020204" pitchFamily="34" charset="0"/>
                <a:ea typeface="Helvetica Neue Light" panose="02000403000000020004" pitchFamily="2" charset="0"/>
                <a:cs typeface="Arial" panose="020B0604020202020204" pitchFamily="34" charset="0"/>
              </a:rPr>
            </a:br>
            <a:br>
              <a:rPr lang="sv-SE" sz="1800" b="1" dirty="0">
                <a:latin typeface="Arial" panose="020B0604020202020204" pitchFamily="34" charset="0"/>
                <a:ea typeface="Helvetica Neue Light" panose="02000403000000020004" pitchFamily="2" charset="0"/>
                <a:cs typeface="Arial" panose="020B0604020202020204" pitchFamily="34" charset="0"/>
              </a:rPr>
            </a:br>
            <a:r>
              <a:rPr lang="sv-SE" sz="1800" dirty="0">
                <a:solidFill>
                  <a:schemeClr val="bg1"/>
                </a:solidFill>
                <a:latin typeface="HelveticaNeueLT Std" panose="020B0604020202020204" pitchFamily="34" charset="0"/>
                <a:ea typeface="+mn-lt"/>
                <a:cs typeface="+mn-lt"/>
              </a:rPr>
              <a:t>Som ung flicka trotsade Malala talibanerna i Pakistan och krävde att flickor skulle kunna gå i skolan för första gången. Efter att ha överlevt ett mordförsök år 2012 blev hon senare den yngsta mottagaren av Nobels Fredspris år 2014. Hon blev känd internationellt som en humanitär förkämpe, en person som föregår med gott exempel, en röst för de missgynnade, en person som hjälper andra och som förbättrar världen genom vänlighet.</a:t>
            </a:r>
          </a:p>
        </p:txBody>
      </p:sp>
      <p:pic>
        <p:nvPicPr>
          <p:cNvPr id="6" name="Picture 5" descr="A picture containing writing implement, stationary, pencil&#10;&#10;Description automatically generated">
            <a:extLst>
              <a:ext uri="{FF2B5EF4-FFF2-40B4-BE49-F238E27FC236}">
                <a16:creationId xmlns:a16="http://schemas.microsoft.com/office/drawing/2014/main" id="{FBF3F146-C60E-A043-9FFB-8C7766847FE4}"/>
              </a:ext>
            </a:extLst>
          </p:cNvPr>
          <p:cNvPicPr>
            <a:picLocks noChangeAspect="1"/>
          </p:cNvPicPr>
          <p:nvPr/>
        </p:nvPicPr>
        <p:blipFill>
          <a:blip r:embed="rId4"/>
          <a:stretch>
            <a:fillRect/>
          </a:stretch>
        </p:blipFill>
        <p:spPr>
          <a:xfrm>
            <a:off x="106111" y="5351821"/>
            <a:ext cx="1417024" cy="1417024"/>
          </a:xfrm>
          <a:prstGeom prst="rect">
            <a:avLst/>
          </a:prstGeom>
        </p:spPr>
      </p:pic>
      <p:sp>
        <p:nvSpPr>
          <p:cNvPr id="16" name="Page Number - White">
            <a:extLst>
              <a:ext uri="{FF2B5EF4-FFF2-40B4-BE49-F238E27FC236}">
                <a16:creationId xmlns:a16="http://schemas.microsoft.com/office/drawing/2014/main" id="{BB9D6D6C-1058-0343-9C14-E234F1D8EC19}"/>
              </a:ext>
            </a:extLst>
          </p:cNvPr>
          <p:cNvSpPr txBox="1">
            <a:spLocks noChangeArrowheads="1"/>
          </p:cNvSpPr>
          <p:nvPr/>
        </p:nvSpPr>
        <p:spPr bwMode="auto">
          <a:xfrm>
            <a:off x="11537157" y="6416767"/>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Tree>
    <p:extLst>
      <p:ext uri="{BB962C8B-B14F-4D97-AF65-F5344CB8AC3E}">
        <p14:creationId xmlns:p14="http://schemas.microsoft.com/office/powerpoint/2010/main" val="184596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blue, dark, night sky&#10;&#10;Description automatically generated">
            <a:extLst>
              <a:ext uri="{FF2B5EF4-FFF2-40B4-BE49-F238E27FC236}">
                <a16:creationId xmlns:a16="http://schemas.microsoft.com/office/drawing/2014/main" id="{148C30BB-8B26-584D-932E-190E9CC2BCE5}"/>
              </a:ext>
            </a:extLst>
          </p:cNvPr>
          <p:cNvPicPr>
            <a:picLocks noChangeAspect="1"/>
          </p:cNvPicPr>
          <p:nvPr/>
        </p:nvPicPr>
        <p:blipFill rotWithShape="1">
          <a:blip r:embed="rId2"/>
          <a:srcRect l="1450" t="2085" r="29722" b="29078"/>
          <a:stretch/>
        </p:blipFill>
        <p:spPr>
          <a:xfrm>
            <a:off x="0" y="-1"/>
            <a:ext cx="12192000" cy="6857999"/>
          </a:xfrm>
          <a:prstGeom prst="rect">
            <a:avLst/>
          </a:prstGeom>
        </p:spPr>
      </p:pic>
      <p:pic>
        <p:nvPicPr>
          <p:cNvPr id="5" name="Picture 4" descr="Background pattern&#10;&#10;Description automatically generated">
            <a:extLst>
              <a:ext uri="{FF2B5EF4-FFF2-40B4-BE49-F238E27FC236}">
                <a16:creationId xmlns:a16="http://schemas.microsoft.com/office/drawing/2014/main" id="{EEDC9D6C-1596-6E48-9D2C-0CAFED1F939F}"/>
              </a:ext>
            </a:extLst>
          </p:cNvPr>
          <p:cNvPicPr>
            <a:picLocks noChangeAspect="1"/>
          </p:cNvPicPr>
          <p:nvPr/>
        </p:nvPicPr>
        <p:blipFill rotWithShape="1">
          <a:blip r:embed="rId3"/>
          <a:srcRect l="2055" t="12199" r="5326" b="5773"/>
          <a:stretch/>
        </p:blipFill>
        <p:spPr>
          <a:xfrm>
            <a:off x="16195" y="0"/>
            <a:ext cx="12184636" cy="6878494"/>
          </a:xfrm>
          <a:prstGeom prst="rect">
            <a:avLst/>
          </a:prstGeom>
        </p:spPr>
      </p:pic>
      <p:sp>
        <p:nvSpPr>
          <p:cNvPr id="9" name="Page Number - White">
            <a:extLst>
              <a:ext uri="{FF2B5EF4-FFF2-40B4-BE49-F238E27FC236}">
                <a16:creationId xmlns:a16="http://schemas.microsoft.com/office/drawing/2014/main" id="{8C4481CA-B97A-4449-90DF-78CDEF2881F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sp>
        <p:nvSpPr>
          <p:cNvPr id="13" name="TextBox 12">
            <a:extLst>
              <a:ext uri="{FF2B5EF4-FFF2-40B4-BE49-F238E27FC236}">
                <a16:creationId xmlns:a16="http://schemas.microsoft.com/office/drawing/2014/main" id="{7F0AC111-C1E8-8B41-8B6B-CAEC4A5C2C4F}"/>
              </a:ext>
            </a:extLst>
          </p:cNvPr>
          <p:cNvSpPr txBox="1"/>
          <p:nvPr/>
        </p:nvSpPr>
        <p:spPr>
          <a:xfrm>
            <a:off x="449579" y="1081624"/>
            <a:ext cx="6239727" cy="1077218"/>
          </a:xfrm>
          <a:prstGeom prst="rect">
            <a:avLst/>
          </a:prstGeom>
          <a:noFill/>
        </p:spPr>
        <p:txBody>
          <a:bodyPr wrap="square" rtlCol="0">
            <a:spAutoFit/>
          </a:bodyPr>
          <a:lstStyle/>
          <a:p>
            <a:r>
              <a:rPr lang="sv-SE" sz="3200" b="1" dirty="0">
                <a:solidFill>
                  <a:schemeClr val="bg1"/>
                </a:solidFill>
                <a:latin typeface="HelveticaNeueLT Std Blk" panose="020B0604020202020204" pitchFamily="34" charset="0"/>
              </a:rPr>
              <a:t>Lions virtuella</a:t>
            </a:r>
            <a:br>
              <a:rPr lang="sv-SE" sz="3200" b="1" dirty="0">
                <a:solidFill>
                  <a:schemeClr val="bg1"/>
                </a:solidFill>
                <a:latin typeface="HelveticaNeueLT Std Blk" panose="020B0604020202020204" pitchFamily="34" charset="0"/>
              </a:rPr>
            </a:br>
            <a:r>
              <a:rPr lang="sv-SE" sz="3200" b="1" dirty="0">
                <a:solidFill>
                  <a:schemeClr val="bg1"/>
                </a:solidFill>
                <a:latin typeface="HelveticaNeueLT Std Blk" panose="020B0604020202020204" pitchFamily="34" charset="0"/>
              </a:rPr>
              <a:t>kongress</a:t>
            </a:r>
            <a:r>
              <a:rPr lang="sv-SE" sz="3200" dirty="0">
                <a:solidFill>
                  <a:schemeClr val="bg1"/>
                </a:solidFill>
              </a:rPr>
              <a:t> </a:t>
            </a:r>
            <a:r>
              <a:rPr lang="sv-SE" sz="3200" dirty="0">
                <a:solidFill>
                  <a:schemeClr val="bg1"/>
                </a:solidFill>
                <a:latin typeface="HelveticaNeueLT Std" panose="020B0604020202020204" pitchFamily="34" charset="0"/>
              </a:rPr>
              <a:t>2021</a:t>
            </a:r>
            <a:r>
              <a:rPr lang="sv-SE" sz="3200" dirty="0">
                <a:solidFill>
                  <a:srgbClr val="00338D"/>
                </a:solidFill>
                <a:latin typeface="HelveticaNeueLT Std" panose="020B0604020202020204" pitchFamily="34" charset="0"/>
              </a:rPr>
              <a:t> </a:t>
            </a:r>
          </a:p>
        </p:txBody>
      </p:sp>
      <p:pic>
        <p:nvPicPr>
          <p:cNvPr id="7" name="Picture 6" descr="A picture containing text, brush, tool&#10;&#10;Description automatically generated">
            <a:extLst>
              <a:ext uri="{FF2B5EF4-FFF2-40B4-BE49-F238E27FC236}">
                <a16:creationId xmlns:a16="http://schemas.microsoft.com/office/drawing/2014/main" id="{B05B6E01-A52E-394E-A46F-159C6AFF007F}"/>
              </a:ext>
            </a:extLst>
          </p:cNvPr>
          <p:cNvPicPr>
            <a:picLocks noChangeAspect="1"/>
          </p:cNvPicPr>
          <p:nvPr/>
        </p:nvPicPr>
        <p:blipFill>
          <a:blip r:embed="rId4"/>
          <a:stretch>
            <a:fillRect/>
          </a:stretch>
        </p:blipFill>
        <p:spPr>
          <a:xfrm>
            <a:off x="10583332" y="88760"/>
            <a:ext cx="1417023" cy="1417023"/>
          </a:xfrm>
          <a:prstGeom prst="rect">
            <a:avLst/>
          </a:prstGeom>
        </p:spPr>
      </p:pic>
      <p:pic>
        <p:nvPicPr>
          <p:cNvPr id="8" name="Picture 7">
            <a:extLst>
              <a:ext uri="{FF2B5EF4-FFF2-40B4-BE49-F238E27FC236}">
                <a16:creationId xmlns:a16="http://schemas.microsoft.com/office/drawing/2014/main" id="{EF886DB8-0A3A-4240-A84A-B6EEA33FFD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1207" y="603716"/>
            <a:ext cx="2752146" cy="1834764"/>
          </a:xfrm>
          <a:prstGeom prst="rect">
            <a:avLst/>
          </a:prstGeom>
        </p:spPr>
      </p:pic>
      <p:pic>
        <p:nvPicPr>
          <p:cNvPr id="11" name="Picture 10" descr="A picture containing stage, scene, person, standing&#10;&#10;Description automatically generated">
            <a:extLst>
              <a:ext uri="{FF2B5EF4-FFF2-40B4-BE49-F238E27FC236}">
                <a16:creationId xmlns:a16="http://schemas.microsoft.com/office/drawing/2014/main" id="{C4027398-C370-41A1-B8A8-4270CB0040BF}"/>
              </a:ext>
            </a:extLst>
          </p:cNvPr>
          <p:cNvPicPr>
            <a:picLocks noChangeAspect="1"/>
          </p:cNvPicPr>
          <p:nvPr/>
        </p:nvPicPr>
        <p:blipFill rotWithShape="1">
          <a:blip r:embed="rId6">
            <a:extLst>
              <a:ext uri="{28A0092B-C50C-407E-A947-70E740481C1C}">
                <a14:useLocalDpi xmlns:a14="http://schemas.microsoft.com/office/drawing/2010/main" val="0"/>
              </a:ext>
            </a:extLst>
          </a:blip>
          <a:srcRect l="16847" t="2005" r="8094"/>
          <a:stretch/>
        </p:blipFill>
        <p:spPr>
          <a:xfrm>
            <a:off x="5431207" y="2543026"/>
            <a:ext cx="1795195" cy="1718745"/>
          </a:xfrm>
          <a:prstGeom prst="rect">
            <a:avLst/>
          </a:prstGeom>
        </p:spPr>
      </p:pic>
      <p:pic>
        <p:nvPicPr>
          <p:cNvPr id="14" name="Picture 13" descr="A picture containing person, colorful&#10;&#10;Description automatically generated">
            <a:extLst>
              <a:ext uri="{FF2B5EF4-FFF2-40B4-BE49-F238E27FC236}">
                <a16:creationId xmlns:a16="http://schemas.microsoft.com/office/drawing/2014/main" id="{74DFE471-94F4-4E25-A359-82ECC12105C5}"/>
              </a:ext>
            </a:extLst>
          </p:cNvPr>
          <p:cNvPicPr>
            <a:picLocks noChangeAspect="1"/>
          </p:cNvPicPr>
          <p:nvPr/>
        </p:nvPicPr>
        <p:blipFill rotWithShape="1">
          <a:blip r:embed="rId7">
            <a:extLst>
              <a:ext uri="{28A0092B-C50C-407E-A947-70E740481C1C}">
                <a14:useLocalDpi xmlns:a14="http://schemas.microsoft.com/office/drawing/2010/main" val="0"/>
              </a:ext>
            </a:extLst>
          </a:blip>
          <a:srcRect l="10672" r="24731"/>
          <a:stretch/>
        </p:blipFill>
        <p:spPr>
          <a:xfrm>
            <a:off x="8433900" y="582199"/>
            <a:ext cx="1827193" cy="1877797"/>
          </a:xfrm>
          <a:prstGeom prst="rect">
            <a:avLst/>
          </a:prstGeom>
        </p:spPr>
      </p:pic>
      <p:pic>
        <p:nvPicPr>
          <p:cNvPr id="15" name="Picture 2">
            <a:extLst>
              <a:ext uri="{FF2B5EF4-FFF2-40B4-BE49-F238E27FC236}">
                <a16:creationId xmlns:a16="http://schemas.microsoft.com/office/drawing/2014/main" id="{32B472B7-8958-4CEE-92D9-6B31219733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442" r="25913"/>
          <a:stretch/>
        </p:blipFill>
        <p:spPr bwMode="auto">
          <a:xfrm>
            <a:off x="10261093" y="2493512"/>
            <a:ext cx="1700582" cy="18709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C537A2C-CD82-4113-B1FD-94B230DF7C1C}"/>
              </a:ext>
            </a:extLst>
          </p:cNvPr>
          <p:cNvPicPr>
            <a:picLocks noChangeAspect="1"/>
          </p:cNvPicPr>
          <p:nvPr/>
        </p:nvPicPr>
        <p:blipFill rotWithShape="1">
          <a:blip r:embed="rId9">
            <a:extLst>
              <a:ext uri="{28A0092B-C50C-407E-A947-70E740481C1C}">
                <a14:useLocalDpi xmlns:a14="http://schemas.microsoft.com/office/drawing/2010/main" val="0"/>
              </a:ext>
            </a:extLst>
          </a:blip>
          <a:srcRect t="11334" b="11502"/>
          <a:stretch/>
        </p:blipFill>
        <p:spPr>
          <a:xfrm>
            <a:off x="5431207" y="4470864"/>
            <a:ext cx="3306393" cy="1913525"/>
          </a:xfrm>
          <a:prstGeom prst="rect">
            <a:avLst/>
          </a:prstGeom>
        </p:spPr>
      </p:pic>
      <p:pic>
        <p:nvPicPr>
          <p:cNvPr id="18" name="Picture 17" descr="A picture containing text, laser&#10;&#10;Description automatically generated">
            <a:extLst>
              <a:ext uri="{FF2B5EF4-FFF2-40B4-BE49-F238E27FC236}">
                <a16:creationId xmlns:a16="http://schemas.microsoft.com/office/drawing/2014/main" id="{010E96AA-EB15-4E72-8D5D-ECE7A24A1C3E}"/>
              </a:ext>
            </a:extLst>
          </p:cNvPr>
          <p:cNvPicPr>
            <a:picLocks noChangeAspect="1"/>
          </p:cNvPicPr>
          <p:nvPr/>
        </p:nvPicPr>
        <p:blipFill rotWithShape="1">
          <a:blip r:embed="rId10">
            <a:extLst>
              <a:ext uri="{28A0092B-C50C-407E-A947-70E740481C1C}">
                <a14:useLocalDpi xmlns:a14="http://schemas.microsoft.com/office/drawing/2010/main" val="0"/>
              </a:ext>
            </a:extLst>
          </a:blip>
          <a:srcRect l="2384" t="6349" b="7534"/>
          <a:stretch/>
        </p:blipFill>
        <p:spPr>
          <a:xfrm>
            <a:off x="7312924" y="2705428"/>
            <a:ext cx="2838894" cy="1409903"/>
          </a:xfrm>
          <a:prstGeom prst="rect">
            <a:avLst/>
          </a:prstGeom>
        </p:spPr>
      </p:pic>
      <p:pic>
        <p:nvPicPr>
          <p:cNvPr id="19" name="Picture 18">
            <a:extLst>
              <a:ext uri="{FF2B5EF4-FFF2-40B4-BE49-F238E27FC236}">
                <a16:creationId xmlns:a16="http://schemas.microsoft.com/office/drawing/2014/main" id="{556E5CCD-7982-4AB0-8F76-DF04FE12A2F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98777" y="4463186"/>
            <a:ext cx="2107397" cy="2107397"/>
          </a:xfrm>
          <a:prstGeom prst="rect">
            <a:avLst/>
          </a:prstGeom>
        </p:spPr>
      </p:pic>
      <p:sp>
        <p:nvSpPr>
          <p:cNvPr id="2" name="TextBox 1">
            <a:extLst>
              <a:ext uri="{FF2B5EF4-FFF2-40B4-BE49-F238E27FC236}">
                <a16:creationId xmlns:a16="http://schemas.microsoft.com/office/drawing/2014/main" id="{80645713-7DA8-4505-A6CC-4E0E30B443B3}"/>
              </a:ext>
            </a:extLst>
          </p:cNvPr>
          <p:cNvSpPr txBox="1"/>
          <p:nvPr/>
        </p:nvSpPr>
        <p:spPr>
          <a:xfrm>
            <a:off x="365759" y="3428999"/>
            <a:ext cx="6193687" cy="1631216"/>
          </a:xfrm>
          <a:prstGeom prst="rect">
            <a:avLst/>
          </a:prstGeom>
          <a:noFill/>
        </p:spPr>
        <p:txBody>
          <a:bodyPr wrap="square" rtlCol="0">
            <a:spAutoFit/>
          </a:bodyPr>
          <a:lstStyle/>
          <a:p>
            <a:pPr marL="285750" indent="-285750">
              <a:buFont typeface="Arial" panose="020B0604020202020204" pitchFamily="34" charset="0"/>
              <a:buChar char="•"/>
            </a:pPr>
            <a:r>
              <a:rPr lang="sv-SE" sz="2000">
                <a:solidFill>
                  <a:srgbClr val="F2F2F2"/>
                </a:solidFill>
                <a:latin typeface="HelveticaNeueLT Std" panose="020B0604020202020204" pitchFamily="34" charset="0"/>
              </a:rPr>
              <a:t>Uppträdanden med sång och musik</a:t>
            </a:r>
          </a:p>
          <a:p>
            <a:pPr marL="285750" indent="-285750">
              <a:buFont typeface="Arial" panose="020B0604020202020204" pitchFamily="34" charset="0"/>
              <a:buChar char="•"/>
            </a:pPr>
            <a:r>
              <a:rPr lang="sv-SE" sz="2000">
                <a:solidFill>
                  <a:srgbClr val="F2F2F2"/>
                </a:solidFill>
                <a:latin typeface="HelveticaNeueLT Std" panose="020B0604020202020204" pitchFamily="34" charset="0"/>
              </a:rPr>
              <a:t>Akrobatik</a:t>
            </a:r>
          </a:p>
          <a:p>
            <a:pPr marL="285750" indent="-285750">
              <a:buFont typeface="Arial" panose="020B0604020202020204" pitchFamily="34" charset="0"/>
              <a:buChar char="•"/>
            </a:pPr>
            <a:r>
              <a:rPr lang="sv-SE" sz="2000">
                <a:solidFill>
                  <a:srgbClr val="F2F2F2"/>
                </a:solidFill>
                <a:latin typeface="HelveticaNeueLT Std" panose="020B0604020202020204" pitchFamily="34" charset="0"/>
              </a:rPr>
              <a:t>Dans</a:t>
            </a:r>
          </a:p>
          <a:p>
            <a:pPr marL="285750" indent="-285750">
              <a:buFont typeface="Arial" panose="020B0604020202020204" pitchFamily="34" charset="0"/>
              <a:buChar char="•"/>
            </a:pPr>
            <a:r>
              <a:rPr lang="sv-SE" sz="2000">
                <a:solidFill>
                  <a:srgbClr val="F2F2F2"/>
                </a:solidFill>
                <a:latin typeface="HelveticaNeueLT Std" panose="020B0604020202020204" pitchFamily="34" charset="0"/>
              </a:rPr>
              <a:t>Poeter</a:t>
            </a:r>
          </a:p>
          <a:p>
            <a:pPr marL="285750" indent="-285750">
              <a:buFont typeface="Arial" panose="020B0604020202020204" pitchFamily="34" charset="0"/>
              <a:buChar char="•"/>
            </a:pPr>
            <a:r>
              <a:rPr lang="sv-SE" sz="2000">
                <a:solidFill>
                  <a:srgbClr val="F2F2F2"/>
                </a:solidFill>
                <a:latin typeface="HelveticaNeueLT Std" panose="020B0604020202020204" pitchFamily="34" charset="0"/>
              </a:rPr>
              <a:t>Visuella artister</a:t>
            </a:r>
          </a:p>
        </p:txBody>
      </p:sp>
      <p:pic>
        <p:nvPicPr>
          <p:cNvPr id="20" name="Picture 19" descr="Qr code&#10;&#10;Description automatically generated">
            <a:extLst>
              <a:ext uri="{FF2B5EF4-FFF2-40B4-BE49-F238E27FC236}">
                <a16:creationId xmlns:a16="http://schemas.microsoft.com/office/drawing/2014/main" id="{2F24AF6F-38B1-44C3-A71B-52DA86C61DF0}"/>
              </a:ext>
            </a:extLst>
          </p:cNvPr>
          <p:cNvPicPr>
            <a:picLocks noChangeAspect="1"/>
          </p:cNvPicPr>
          <p:nvPr/>
        </p:nvPicPr>
        <p:blipFill>
          <a:blip r:embed="rId12"/>
          <a:stretch>
            <a:fillRect/>
          </a:stretch>
        </p:blipFill>
        <p:spPr>
          <a:xfrm>
            <a:off x="449579" y="5751002"/>
            <a:ext cx="865415" cy="865415"/>
          </a:xfrm>
          <a:prstGeom prst="rect">
            <a:avLst/>
          </a:prstGeom>
        </p:spPr>
      </p:pic>
      <p:sp>
        <p:nvSpPr>
          <p:cNvPr id="17" name="Rectangle 16">
            <a:extLst>
              <a:ext uri="{FF2B5EF4-FFF2-40B4-BE49-F238E27FC236}">
                <a16:creationId xmlns:a16="http://schemas.microsoft.com/office/drawing/2014/main" id="{84E36468-CE11-4947-B7C6-C12E4E3EC425}"/>
              </a:ext>
            </a:extLst>
          </p:cNvPr>
          <p:cNvSpPr/>
          <p:nvPr/>
        </p:nvSpPr>
        <p:spPr>
          <a:xfrm>
            <a:off x="-1051591" y="2241569"/>
            <a:ext cx="5033282" cy="83834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b="1" dirty="0">
              <a:solidFill>
                <a:srgbClr val="00338D"/>
              </a:solidFill>
              <a:latin typeface="HelveticaNeueLT Std" panose="020B0604020202020204" pitchFamily="34" charset="0"/>
            </a:endParaRPr>
          </a:p>
        </p:txBody>
      </p:sp>
      <p:sp>
        <p:nvSpPr>
          <p:cNvPr id="12" name="Rectangle 11">
            <a:extLst>
              <a:ext uri="{FF2B5EF4-FFF2-40B4-BE49-F238E27FC236}">
                <a16:creationId xmlns:a16="http://schemas.microsoft.com/office/drawing/2014/main" id="{45C73491-7F82-E543-899F-ADEB6FFE5A96}"/>
              </a:ext>
            </a:extLst>
          </p:cNvPr>
          <p:cNvSpPr/>
          <p:nvPr/>
        </p:nvSpPr>
        <p:spPr>
          <a:xfrm>
            <a:off x="532734" y="2311020"/>
            <a:ext cx="4033562" cy="713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2000" b="1" dirty="0">
                <a:solidFill>
                  <a:srgbClr val="00338D"/>
                </a:solidFill>
                <a:latin typeface="HelveticaNeueLT Std" panose="020B0604020202020204" pitchFamily="34" charset="0"/>
              </a:rPr>
              <a:t>DET BÄSTA PARTYT FÖR LIONS MEDLEMMAR</a:t>
            </a:r>
          </a:p>
        </p:txBody>
      </p:sp>
    </p:spTree>
    <p:extLst>
      <p:ext uri="{BB962C8B-B14F-4D97-AF65-F5344CB8AC3E}">
        <p14:creationId xmlns:p14="http://schemas.microsoft.com/office/powerpoint/2010/main" val="1888777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5C8DBD-B959-9142-AD42-03858497A51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10" name="Content Placeholder 2"/>
          <p:cNvSpPr txBox="1">
            <a:spLocks/>
          </p:cNvSpPr>
          <p:nvPr/>
        </p:nvSpPr>
        <p:spPr bwMode="auto">
          <a:xfrm>
            <a:off x="685800" y="1986563"/>
            <a:ext cx="5029200" cy="28848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spcAft>
                <a:spcPts val="1200"/>
              </a:spcAft>
              <a:buClr>
                <a:srgbClr val="EBB700"/>
              </a:buClr>
              <a:buNone/>
            </a:pPr>
            <a:r>
              <a:rPr lang="sv-SE" sz="2000" b="1" dirty="0">
                <a:solidFill>
                  <a:srgbClr val="55565A"/>
                </a:solidFill>
                <a:latin typeface="HelveticaNeueLT Std" panose="020B0604020202020204" pitchFamily="34" charset="0"/>
                <a:ea typeface="Arial" charset="0"/>
                <a:cs typeface="Arial" charset="0"/>
              </a:rPr>
              <a:t>Två möjligheter att dela:</a:t>
            </a:r>
          </a:p>
          <a:p>
            <a:pPr>
              <a:spcAft>
                <a:spcPts val="1200"/>
              </a:spcAft>
              <a:buClr>
                <a:srgbClr val="EBB700"/>
              </a:buClr>
              <a:buFont typeface="Arial" charset="0"/>
              <a:buChar char="•"/>
            </a:pPr>
            <a:r>
              <a:rPr lang="sv-SE" sz="2000" b="1" dirty="0">
                <a:solidFill>
                  <a:srgbClr val="55565A"/>
                </a:solidFill>
                <a:latin typeface="HelveticaNeueLT Std" panose="020B0604020202020204" pitchFamily="34" charset="0"/>
                <a:ea typeface="Arial" charset="0"/>
                <a:cs typeface="Arial" charset="0"/>
              </a:rPr>
              <a:t>Visa upp serviceprojekt</a:t>
            </a:r>
            <a:br>
              <a:rPr lang="sv-SE" sz="2000" dirty="0">
                <a:solidFill>
                  <a:srgbClr val="55565A"/>
                </a:solidFill>
                <a:latin typeface="HelveticaNeueLT Std" panose="020B0604020202020204" pitchFamily="34" charset="0"/>
                <a:ea typeface="Arial" charset="0"/>
                <a:cs typeface="Arial" charset="0"/>
              </a:rPr>
            </a:br>
            <a:r>
              <a:rPr lang="sv-SE" sz="2000" dirty="0">
                <a:solidFill>
                  <a:srgbClr val="55565A"/>
                </a:solidFill>
                <a:latin typeface="HelveticaNeueLT Std" panose="020B0604020202020204" pitchFamily="34" charset="0"/>
                <a:ea typeface="Arial" charset="0"/>
                <a:cs typeface="Arial" charset="0"/>
              </a:rPr>
              <a:t>Skicka in en video som beskriver ett projekt du är stolt över (</a:t>
            </a:r>
            <a:r>
              <a:rPr lang="sv-SE" sz="2000" i="1" dirty="0">
                <a:solidFill>
                  <a:srgbClr val="55565A"/>
                </a:solidFill>
                <a:latin typeface="HelveticaNeueLT Std" panose="020B0604020202020204" pitchFamily="34" charset="0"/>
                <a:ea typeface="Arial" charset="0"/>
                <a:cs typeface="Arial" charset="0"/>
              </a:rPr>
              <a:t>5-10 minuter)</a:t>
            </a:r>
          </a:p>
          <a:p>
            <a:pPr>
              <a:spcAft>
                <a:spcPts val="1200"/>
              </a:spcAft>
              <a:buClr>
                <a:srgbClr val="EBB700"/>
              </a:buClr>
              <a:buFont typeface="Arial" charset="0"/>
              <a:buChar char="•"/>
            </a:pPr>
            <a:r>
              <a:rPr lang="sv-SE" sz="2000" b="1" dirty="0">
                <a:solidFill>
                  <a:srgbClr val="55565A"/>
                </a:solidFill>
                <a:latin typeface="HelveticaNeueLT Std" panose="020B0604020202020204" pitchFamily="34" charset="0"/>
                <a:ea typeface="Arial" charset="0"/>
                <a:cs typeface="Arial" charset="0"/>
              </a:rPr>
              <a:t>Berättelse</a:t>
            </a:r>
            <a:br>
              <a:rPr lang="sv-SE" sz="2000" dirty="0">
                <a:solidFill>
                  <a:srgbClr val="55565A"/>
                </a:solidFill>
                <a:latin typeface="HelveticaNeueLT Std" panose="020B0604020202020204" pitchFamily="34" charset="0"/>
                <a:ea typeface="Arial" charset="0"/>
                <a:cs typeface="Arial" charset="0"/>
              </a:rPr>
            </a:br>
            <a:r>
              <a:rPr lang="sv-SE" sz="2000" dirty="0">
                <a:solidFill>
                  <a:srgbClr val="55565A"/>
                </a:solidFill>
                <a:latin typeface="HelveticaNeueLT Std" panose="020B0604020202020204" pitchFamily="34" charset="0"/>
                <a:ea typeface="Arial" charset="0"/>
                <a:cs typeface="Arial" charset="0"/>
              </a:rPr>
              <a:t>Dela en video om din stolthet över att vara medlem (</a:t>
            </a:r>
            <a:r>
              <a:rPr lang="sv-SE" sz="2000" i="1" dirty="0">
                <a:solidFill>
                  <a:srgbClr val="55565A"/>
                </a:solidFill>
                <a:latin typeface="HelveticaNeueLT Std" panose="020B0604020202020204" pitchFamily="34" charset="0"/>
                <a:ea typeface="Arial" charset="0"/>
                <a:cs typeface="Arial" charset="0"/>
              </a:rPr>
              <a:t>max 1 minut</a:t>
            </a:r>
            <a:r>
              <a:rPr lang="sv-SE" sz="2000" dirty="0">
                <a:solidFill>
                  <a:srgbClr val="55565A"/>
                </a:solidFill>
                <a:latin typeface="HelveticaNeueLT Std" panose="020B0604020202020204" pitchFamily="34" charset="0"/>
                <a:ea typeface="Arial" charset="0"/>
                <a:cs typeface="Arial" charset="0"/>
              </a:rPr>
              <a:t>)</a:t>
            </a:r>
          </a:p>
          <a:p>
            <a:pPr marL="0" indent="0">
              <a:spcAft>
                <a:spcPts val="1200"/>
              </a:spcAft>
              <a:buClr>
                <a:srgbClr val="EBB700"/>
              </a:buClr>
              <a:buNone/>
            </a:pPr>
            <a:r>
              <a:rPr lang="sv-SE" sz="2400" b="1" dirty="0">
                <a:solidFill>
                  <a:srgbClr val="55565A"/>
                </a:solidFill>
                <a:latin typeface="HelveticaNeueLT Std" panose="020B0604020202020204" pitchFamily="34" charset="0"/>
                <a:ea typeface="Arial" charset="0"/>
                <a:cs typeface="Arial" charset="0"/>
              </a:rPr>
              <a:t>Utvalda videor kommer att visas under kongressen!</a:t>
            </a:r>
          </a:p>
        </p:txBody>
      </p:sp>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Text Placeholder 18">
            <a:extLst>
              <a:ext uri="{FF2B5EF4-FFF2-40B4-BE49-F238E27FC236}">
                <a16:creationId xmlns:a16="http://schemas.microsoft.com/office/drawing/2014/main" id="{2AB6C1BC-D935-7C44-BFFD-32F75F164C37}"/>
              </a:ext>
            </a:extLst>
          </p:cNvPr>
          <p:cNvSpPr txBox="1">
            <a:spLocks/>
          </p:cNvSpPr>
          <p:nvPr/>
        </p:nvSpPr>
        <p:spPr>
          <a:xfrm>
            <a:off x="685800" y="727674"/>
            <a:ext cx="9858372"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rgbClr val="00338D"/>
                </a:solidFill>
                <a:latin typeface="HelveticaNeueLT Std" panose="020B0604020202020204" pitchFamily="34" charset="0"/>
              </a:rPr>
              <a:t>Dela dina hjälpinsatser på den globala scenen</a:t>
            </a:r>
          </a:p>
        </p:txBody>
      </p:sp>
      <p:pic>
        <p:nvPicPr>
          <p:cNvPr id="8" name="Picture 7">
            <a:extLst>
              <a:ext uri="{FF2B5EF4-FFF2-40B4-BE49-F238E27FC236}">
                <a16:creationId xmlns:a16="http://schemas.microsoft.com/office/drawing/2014/main" id="{E234043E-C8FF-4D42-85CB-4B1E28EC599C}"/>
              </a:ext>
            </a:extLst>
          </p:cNvPr>
          <p:cNvPicPr>
            <a:picLocks noChangeAspect="1"/>
          </p:cNvPicPr>
          <p:nvPr/>
        </p:nvPicPr>
        <p:blipFill>
          <a:blip r:embed="rId2"/>
          <a:stretch>
            <a:fillRect/>
          </a:stretch>
        </p:blipFill>
        <p:spPr>
          <a:xfrm>
            <a:off x="9808249" y="5279144"/>
            <a:ext cx="4572000" cy="4134255"/>
          </a:xfrm>
          <a:prstGeom prst="rect">
            <a:avLst/>
          </a:prstGeom>
        </p:spPr>
      </p:pic>
      <p:pic>
        <p:nvPicPr>
          <p:cNvPr id="13" name="Picture 12">
            <a:extLst>
              <a:ext uri="{FF2B5EF4-FFF2-40B4-BE49-F238E27FC236}">
                <a16:creationId xmlns:a16="http://schemas.microsoft.com/office/drawing/2014/main" id="{82A54B80-CA67-F641-B315-5FAC8A674E5E}"/>
              </a:ext>
            </a:extLst>
          </p:cNvPr>
          <p:cNvPicPr>
            <a:picLocks noChangeAspect="1"/>
          </p:cNvPicPr>
          <p:nvPr/>
        </p:nvPicPr>
        <p:blipFill>
          <a:blip r:embed="rId3"/>
          <a:stretch>
            <a:fillRect/>
          </a:stretch>
        </p:blipFill>
        <p:spPr>
          <a:xfrm>
            <a:off x="10755824" y="228242"/>
            <a:ext cx="1224524" cy="1156019"/>
          </a:xfrm>
          <a:prstGeom prst="rect">
            <a:avLst/>
          </a:prstGeom>
        </p:spPr>
      </p:pic>
      <p:sp>
        <p:nvSpPr>
          <p:cNvPr id="15" name="Title 1">
            <a:extLst>
              <a:ext uri="{FF2B5EF4-FFF2-40B4-BE49-F238E27FC236}">
                <a16:creationId xmlns:a16="http://schemas.microsoft.com/office/drawing/2014/main" id="{37A570EE-D266-44C4-A82D-AE7E9A704B40}"/>
              </a:ext>
            </a:extLst>
          </p:cNvPr>
          <p:cNvSpPr txBox="1">
            <a:spLocks/>
          </p:cNvSpPr>
          <p:nvPr/>
        </p:nvSpPr>
        <p:spPr>
          <a:xfrm>
            <a:off x="6096000" y="5079419"/>
            <a:ext cx="5346100" cy="836922"/>
          </a:xfrm>
          <a:prstGeom prst="rect">
            <a:avLst/>
          </a:prstGeom>
        </p:spPr>
        <p:txBody>
          <a:bodyPr anchor="t">
            <a:normAutofit fontScale="25000" lnSpcReduction="2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sv-SE" sz="11200" b="1" dirty="0">
                <a:solidFill>
                  <a:srgbClr val="E3AF00"/>
                </a:solidFill>
                <a:latin typeface="HelveticaNeueLT Std" panose="020B0604020202020204" pitchFamily="34" charset="0"/>
                <a:cs typeface="Arial" panose="020B0604020202020204" pitchFamily="34" charset="0"/>
              </a:rPr>
              <a:t>Sista dag: 30 april</a:t>
            </a:r>
            <a:br>
              <a:rPr lang="sv-SE" sz="10400" b="1" dirty="0">
                <a:solidFill>
                  <a:srgbClr val="E3AF00"/>
                </a:solidFill>
                <a:latin typeface="HelveticaNeueLT Std" panose="020B0604020202020204" pitchFamily="34" charset="0"/>
                <a:cs typeface="Arial" panose="020B0604020202020204" pitchFamily="34" charset="0"/>
              </a:rPr>
            </a:br>
            <a:r>
              <a:rPr lang="sv-SE" sz="8000" b="1" dirty="0" err="1">
                <a:solidFill>
                  <a:srgbClr val="E3AF00"/>
                </a:solidFill>
                <a:latin typeface="HelveticaNeueLT Std" panose="020B0604020202020204" pitchFamily="34" charset="0"/>
                <a:cs typeface="Arial" panose="020B0604020202020204" pitchFamily="34" charset="0"/>
              </a:rPr>
              <a:t>LCICon.lionsclubs.org</a:t>
            </a:r>
            <a:r>
              <a:rPr lang="sv-SE" sz="8000" b="1" dirty="0">
                <a:solidFill>
                  <a:srgbClr val="E3AF00"/>
                </a:solidFill>
                <a:latin typeface="HelveticaNeueLT Std" panose="020B0604020202020204" pitchFamily="34" charset="0"/>
                <a:cs typeface="Arial" panose="020B0604020202020204" pitchFamily="34" charset="0"/>
              </a:rPr>
              <a:t>/</a:t>
            </a:r>
            <a:r>
              <a:rPr lang="sv-SE" sz="8000" b="1" dirty="0" err="1">
                <a:solidFill>
                  <a:srgbClr val="E3AF00"/>
                </a:solidFill>
                <a:latin typeface="HelveticaNeueLT Std" panose="020B0604020202020204" pitchFamily="34" charset="0"/>
                <a:cs typeface="Arial" panose="020B0604020202020204" pitchFamily="34" charset="0"/>
              </a:rPr>
              <a:t>sv</a:t>
            </a:r>
            <a:r>
              <a:rPr lang="sv-SE" sz="8000" b="1" dirty="0">
                <a:solidFill>
                  <a:srgbClr val="E3AF00"/>
                </a:solidFill>
                <a:latin typeface="HelveticaNeueLT Std" panose="020B0604020202020204" pitchFamily="34" charset="0"/>
                <a:cs typeface="Arial" panose="020B0604020202020204" pitchFamily="34" charset="0"/>
              </a:rPr>
              <a:t>/</a:t>
            </a:r>
            <a:r>
              <a:rPr lang="sv-SE" sz="8000" b="1" dirty="0" err="1">
                <a:solidFill>
                  <a:srgbClr val="E3AF00"/>
                </a:solidFill>
                <a:latin typeface="HelveticaNeueLT Std" panose="020B0604020202020204" pitchFamily="34" charset="0"/>
                <a:cs typeface="Arial" panose="020B0604020202020204" pitchFamily="34" charset="0"/>
              </a:rPr>
              <a:t>submit</a:t>
            </a:r>
            <a:endParaRPr lang="sv-SE" sz="8000" b="1" dirty="0">
              <a:solidFill>
                <a:srgbClr val="E3AF00"/>
              </a:solidFill>
              <a:latin typeface="HelveticaNeueLT Std" panose="020B0604020202020204" pitchFamily="34" charset="0"/>
              <a:cs typeface="Arial" panose="020B0604020202020204" pitchFamily="34" charset="0"/>
            </a:endParaRPr>
          </a:p>
          <a:p>
            <a:pPr>
              <a:lnSpc>
                <a:spcPct val="120000"/>
              </a:lnSpc>
            </a:pPr>
            <a:endParaRPr lang="en-US" sz="11200" dirty="0">
              <a:solidFill>
                <a:schemeClr val="bg1"/>
              </a:solidFill>
              <a:latin typeface="Arial" panose="020B0604020202020204" pitchFamily="34" charset="0"/>
              <a:cs typeface="Arial" panose="020B0604020202020204" pitchFamily="34" charset="0"/>
            </a:endParaRPr>
          </a:p>
          <a:p>
            <a:pPr algn="l">
              <a:lnSpc>
                <a:spcPct val="120000"/>
              </a:lnSpc>
            </a:pPr>
            <a:endParaRPr lang="en-US" b="1" kern="0" dirty="0">
              <a:solidFill>
                <a:schemeClr val="bg1"/>
              </a:solidFill>
              <a:latin typeface="Arial" charset="0"/>
              <a:ea typeface="Arial" charset="0"/>
              <a:cs typeface="Arial" charset="0"/>
            </a:endParaRPr>
          </a:p>
        </p:txBody>
      </p:sp>
      <p:pic>
        <p:nvPicPr>
          <p:cNvPr id="16" name="Picture 15">
            <a:extLst>
              <a:ext uri="{FF2B5EF4-FFF2-40B4-BE49-F238E27FC236}">
                <a16:creationId xmlns:a16="http://schemas.microsoft.com/office/drawing/2014/main" id="{3DCE93FD-EC9A-432D-9DD1-9FF36A39443A}"/>
              </a:ext>
            </a:extLst>
          </p:cNvPr>
          <p:cNvPicPr>
            <a:picLocks noChangeAspect="1"/>
          </p:cNvPicPr>
          <p:nvPr/>
        </p:nvPicPr>
        <p:blipFill>
          <a:blip r:embed="rId4"/>
          <a:stretch>
            <a:fillRect/>
          </a:stretch>
        </p:blipFill>
        <p:spPr>
          <a:xfrm>
            <a:off x="6216498" y="1738476"/>
            <a:ext cx="5002097" cy="3381047"/>
          </a:xfrm>
          <a:prstGeom prst="rect">
            <a:avLst/>
          </a:prstGeom>
          <a:effectLst>
            <a:softEdge rad="31750"/>
          </a:effectLst>
        </p:spPr>
      </p:pic>
    </p:spTree>
    <p:extLst>
      <p:ext uri="{BB962C8B-B14F-4D97-AF65-F5344CB8AC3E}">
        <p14:creationId xmlns:p14="http://schemas.microsoft.com/office/powerpoint/2010/main" val="594849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5C8DBD-B959-9142-AD42-03858497A51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10" name="Content Placeholder 2"/>
          <p:cNvSpPr txBox="1">
            <a:spLocks/>
          </p:cNvSpPr>
          <p:nvPr/>
        </p:nvSpPr>
        <p:spPr bwMode="auto">
          <a:xfrm>
            <a:off x="685800" y="1678126"/>
            <a:ext cx="5053339" cy="4417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spcAft>
                <a:spcPts val="1200"/>
              </a:spcAft>
              <a:buNone/>
            </a:pPr>
            <a:r>
              <a:rPr lang="sv-SE" sz="2000" b="1" dirty="0">
                <a:solidFill>
                  <a:srgbClr val="55565A"/>
                </a:solidFill>
                <a:latin typeface="HelveticaNeueLT Std"/>
                <a:ea typeface="+mn-lt"/>
                <a:cs typeface="Arial"/>
              </a:rPr>
              <a:t>Är din klubb redo för utmaningen? </a:t>
            </a:r>
            <a:br>
              <a:rPr lang="sv-SE" sz="2800" b="1" dirty="0">
                <a:solidFill>
                  <a:srgbClr val="55565A"/>
                </a:solidFill>
                <a:latin typeface="HelveticaNeueLT Std"/>
                <a:ea typeface="+mn-lt"/>
                <a:cs typeface="Arial"/>
              </a:rPr>
            </a:br>
            <a:r>
              <a:rPr lang="sv-SE" sz="1600" dirty="0">
                <a:solidFill>
                  <a:srgbClr val="55565A"/>
                </a:solidFill>
                <a:latin typeface="HelveticaNeueLT Std"/>
                <a:ea typeface="+mn-lt"/>
                <a:cs typeface="Arial"/>
              </a:rPr>
              <a:t>Lions från hela världen samlas, för att kunna uppnå målet att hjälpa 1 miljoner människor med hungersnöd innan vi inleder kongressen 2021. Var med du också!</a:t>
            </a:r>
          </a:p>
          <a:p>
            <a:pPr marL="229870" indent="-229870">
              <a:spcAft>
                <a:spcPts val="1200"/>
              </a:spcAft>
              <a:buClr>
                <a:srgbClr val="EBB700"/>
              </a:buClr>
              <a:buFont typeface="Arial" charset="0"/>
            </a:pPr>
            <a:r>
              <a:rPr lang="sv-SE" sz="1600" b="1" dirty="0">
                <a:solidFill>
                  <a:srgbClr val="55565A"/>
                </a:solidFill>
                <a:latin typeface="HelveticaNeueLT Std" panose="020B0604020202020204" pitchFamily="34" charset="0"/>
                <a:ea typeface="Arial" charset="0"/>
                <a:cs typeface="Calibri" panose="020F0502020204030204"/>
              </a:rPr>
              <a:t>Genomför ett serviceprojekt</a:t>
            </a:r>
            <a:r>
              <a:rPr lang="sv-SE" sz="1600" b="1" dirty="0">
                <a:solidFill>
                  <a:srgbClr val="55565A"/>
                </a:solidFill>
                <a:latin typeface="HelveticaNeueLT Std" panose="020B0604020202020204" pitchFamily="34" charset="0"/>
                <a:ea typeface="+mn-lt"/>
                <a:cs typeface="+mn-lt"/>
              </a:rPr>
              <a:t> </a:t>
            </a:r>
            <a:r>
              <a:rPr lang="sv-SE" sz="1600" dirty="0">
                <a:solidFill>
                  <a:srgbClr val="55565A"/>
                </a:solidFill>
                <a:latin typeface="HelveticaNeueLT Std" panose="020B0604020202020204" pitchFamily="34" charset="0"/>
                <a:ea typeface="+mn-lt"/>
                <a:cs typeface="+mn-lt"/>
              </a:rPr>
              <a:t>i ditt samhälle. Dela information om projektet i sociala medier med hashtaggen #</a:t>
            </a:r>
            <a:r>
              <a:rPr lang="sv-SE" sz="1600" dirty="0" err="1">
                <a:solidFill>
                  <a:srgbClr val="55565A"/>
                </a:solidFill>
                <a:latin typeface="HelveticaNeueLT Std" panose="020B0604020202020204" pitchFamily="34" charset="0"/>
                <a:ea typeface="+mn-lt"/>
                <a:cs typeface="+mn-lt"/>
              </a:rPr>
              <a:t>lionsfighthunger</a:t>
            </a:r>
            <a:r>
              <a:rPr lang="sv-SE" sz="1600" dirty="0">
                <a:solidFill>
                  <a:srgbClr val="55565A"/>
                </a:solidFill>
                <a:latin typeface="HelveticaNeueLT Std" panose="020B0604020202020204" pitchFamily="34" charset="0"/>
                <a:ea typeface="+mn-lt"/>
                <a:cs typeface="+mn-lt"/>
              </a:rPr>
              <a:t> och #LCICon2021.</a:t>
            </a:r>
          </a:p>
          <a:p>
            <a:pPr marL="229870" indent="-229870">
              <a:spcAft>
                <a:spcPts val="1200"/>
              </a:spcAft>
              <a:buClr>
                <a:srgbClr val="EBB700"/>
              </a:buClr>
              <a:buFont typeface="Arial" charset="0"/>
              <a:buChar char="•"/>
            </a:pPr>
            <a:r>
              <a:rPr lang="sv-SE" sz="1600" b="1" dirty="0">
                <a:solidFill>
                  <a:srgbClr val="55565A"/>
                </a:solidFill>
                <a:latin typeface="HelveticaNeueLT Std" panose="020B0604020202020204" pitchFamily="34" charset="0"/>
                <a:ea typeface="+mn-lt"/>
                <a:cs typeface="+mn-lt"/>
              </a:rPr>
              <a:t>Inrapportera ert projekt senast den 25 juni </a:t>
            </a:r>
            <a:r>
              <a:rPr lang="sv-SE" sz="1600" dirty="0">
                <a:solidFill>
                  <a:srgbClr val="55565A"/>
                </a:solidFill>
                <a:latin typeface="HelveticaNeueLT Std" panose="020B0604020202020204" pitchFamily="34" charset="0"/>
                <a:ea typeface="+mn-lt"/>
                <a:cs typeface="+mn-lt"/>
              </a:rPr>
              <a:t>för att kunna tillgodoräknas mot målet att hjälpa 1 miljon människor med hungersnöd före kongressen.</a:t>
            </a:r>
          </a:p>
          <a:p>
            <a:pPr marL="229870" indent="-229870">
              <a:spcAft>
                <a:spcPts val="1200"/>
              </a:spcAft>
              <a:buClr>
                <a:srgbClr val="EBB700"/>
              </a:buClr>
              <a:buFont typeface="Arial" charset="0"/>
              <a:buChar char="•"/>
            </a:pPr>
            <a:r>
              <a:rPr lang="sv-SE" sz="1600" b="1" dirty="0">
                <a:solidFill>
                  <a:srgbClr val="55565A"/>
                </a:solidFill>
                <a:latin typeface="HelveticaNeueLT Std" panose="020B0604020202020204" pitchFamily="34" charset="0"/>
                <a:ea typeface="Arial" charset="0"/>
                <a:cs typeface="Calibri"/>
              </a:rPr>
              <a:t>Var med under Lions virtuella kongress 2021 </a:t>
            </a:r>
            <a:r>
              <a:rPr lang="sv-SE" sz="1600" dirty="0">
                <a:solidFill>
                  <a:srgbClr val="55565A"/>
                </a:solidFill>
                <a:latin typeface="HelveticaNeueLT Std" panose="020B0604020202020204" pitchFamily="34" charset="0"/>
                <a:ea typeface="Arial" charset="0"/>
                <a:cs typeface="Calibri"/>
              </a:rPr>
              <a:t>för att se resultatet av utmaningen.</a:t>
            </a:r>
          </a:p>
          <a:p>
            <a:pPr marL="229870" indent="-229870">
              <a:spcAft>
                <a:spcPts val="1200"/>
              </a:spcAft>
              <a:buClr>
                <a:srgbClr val="EBB700"/>
              </a:buClr>
              <a:buFont typeface="Arial" charset="0"/>
              <a:buChar char="•"/>
            </a:pPr>
            <a:endParaRPr lang="en-US" sz="2000" b="1" dirty="0">
              <a:solidFill>
                <a:srgbClr val="55565A"/>
              </a:solidFill>
              <a:latin typeface="HelveticaNeueLT Std"/>
              <a:ea typeface="Arial" charset="0"/>
              <a:cs typeface="Arial"/>
            </a:endParaRPr>
          </a:p>
        </p:txBody>
      </p:sp>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Text Placeholder 18">
            <a:extLst>
              <a:ext uri="{FF2B5EF4-FFF2-40B4-BE49-F238E27FC236}">
                <a16:creationId xmlns:a16="http://schemas.microsoft.com/office/drawing/2014/main" id="{2AB6C1BC-D935-7C44-BFFD-32F75F164C37}"/>
              </a:ext>
            </a:extLst>
          </p:cNvPr>
          <p:cNvSpPr txBox="1">
            <a:spLocks/>
          </p:cNvSpPr>
          <p:nvPr/>
        </p:nvSpPr>
        <p:spPr>
          <a:xfrm>
            <a:off x="685800" y="727674"/>
            <a:ext cx="9858372" cy="445043"/>
          </a:xfrm>
          <a:prstGeom prst="rect">
            <a:avLst/>
          </a:prstGeom>
        </p:spPr>
        <p:txBody>
          <a:bodyPr lIns="91440" tIns="45720" rIns="91440" bIns="45720"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4000" dirty="0">
                <a:solidFill>
                  <a:srgbClr val="00338D"/>
                </a:solidFill>
                <a:latin typeface="HelveticaNeueLT Std"/>
                <a:cs typeface="Arial"/>
              </a:rPr>
              <a:t>Var med i utmaningen </a:t>
            </a:r>
            <a:r>
              <a:rPr lang="sv-SE" sz="4000" i="1" dirty="0">
                <a:solidFill>
                  <a:srgbClr val="00338D"/>
                </a:solidFill>
                <a:latin typeface="HelveticaNeueLT Std"/>
                <a:cs typeface="Arial"/>
              </a:rPr>
              <a:t>En miljon måltider</a:t>
            </a:r>
          </a:p>
        </p:txBody>
      </p:sp>
      <p:pic>
        <p:nvPicPr>
          <p:cNvPr id="8" name="Picture 7">
            <a:extLst>
              <a:ext uri="{FF2B5EF4-FFF2-40B4-BE49-F238E27FC236}">
                <a16:creationId xmlns:a16="http://schemas.microsoft.com/office/drawing/2014/main" id="{E234043E-C8FF-4D42-85CB-4B1E28EC599C}"/>
              </a:ext>
            </a:extLst>
          </p:cNvPr>
          <p:cNvPicPr>
            <a:picLocks noChangeAspect="1"/>
          </p:cNvPicPr>
          <p:nvPr/>
        </p:nvPicPr>
        <p:blipFill>
          <a:blip r:embed="rId2"/>
          <a:stretch>
            <a:fillRect/>
          </a:stretch>
        </p:blipFill>
        <p:spPr>
          <a:xfrm>
            <a:off x="9808249" y="5279144"/>
            <a:ext cx="4572000" cy="4134255"/>
          </a:xfrm>
          <a:prstGeom prst="rect">
            <a:avLst/>
          </a:prstGeom>
        </p:spPr>
      </p:pic>
      <p:pic>
        <p:nvPicPr>
          <p:cNvPr id="13" name="Picture 12">
            <a:extLst>
              <a:ext uri="{FF2B5EF4-FFF2-40B4-BE49-F238E27FC236}">
                <a16:creationId xmlns:a16="http://schemas.microsoft.com/office/drawing/2014/main" id="{82A54B80-CA67-F641-B315-5FAC8A674E5E}"/>
              </a:ext>
            </a:extLst>
          </p:cNvPr>
          <p:cNvPicPr>
            <a:picLocks noChangeAspect="1"/>
          </p:cNvPicPr>
          <p:nvPr/>
        </p:nvPicPr>
        <p:blipFill>
          <a:blip r:embed="rId3"/>
          <a:stretch>
            <a:fillRect/>
          </a:stretch>
        </p:blipFill>
        <p:spPr>
          <a:xfrm>
            <a:off x="10755824" y="228242"/>
            <a:ext cx="1224524" cy="1156019"/>
          </a:xfrm>
          <a:prstGeom prst="rect">
            <a:avLst/>
          </a:prstGeom>
        </p:spPr>
      </p:pic>
      <p:sp>
        <p:nvSpPr>
          <p:cNvPr id="15" name="Title 1">
            <a:extLst>
              <a:ext uri="{FF2B5EF4-FFF2-40B4-BE49-F238E27FC236}">
                <a16:creationId xmlns:a16="http://schemas.microsoft.com/office/drawing/2014/main" id="{37A570EE-D266-44C4-A82D-AE7E9A704B40}"/>
              </a:ext>
            </a:extLst>
          </p:cNvPr>
          <p:cNvSpPr txBox="1">
            <a:spLocks/>
          </p:cNvSpPr>
          <p:nvPr/>
        </p:nvSpPr>
        <p:spPr>
          <a:xfrm>
            <a:off x="6182625" y="4807574"/>
            <a:ext cx="5797724" cy="836922"/>
          </a:xfrm>
          <a:prstGeom prst="rect">
            <a:avLst/>
          </a:prstGeom>
        </p:spPr>
        <p:txBody>
          <a:bodyPr lIns="91440" tIns="45720" rIns="91440" bIns="45720"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00000"/>
              </a:lnSpc>
            </a:pPr>
            <a:r>
              <a:rPr lang="sv-SE" sz="2400" b="1" dirty="0">
                <a:solidFill>
                  <a:srgbClr val="00338D"/>
                </a:solidFill>
                <a:latin typeface="HelveticaNeueLT Std" panose="020B0604020202020204" pitchFamily="34" charset="0"/>
                <a:ea typeface="ヒラギノ角ゴ Pro W3"/>
                <a:cs typeface="Arial"/>
              </a:rPr>
              <a:t>Mer information kommer inom kort på LCICon.lionsclubs.org/sv!</a:t>
            </a:r>
          </a:p>
          <a:p>
            <a:pPr>
              <a:lnSpc>
                <a:spcPct val="120000"/>
              </a:lnSpc>
            </a:pPr>
            <a:endParaRPr lang="en-US" sz="12800" dirty="0">
              <a:solidFill>
                <a:schemeClr val="bg1"/>
              </a:solidFill>
              <a:latin typeface="+mn-lt"/>
              <a:cs typeface="Arial" panose="020B0604020202020204" pitchFamily="34" charset="0"/>
            </a:endParaRPr>
          </a:p>
          <a:p>
            <a:pPr algn="l">
              <a:lnSpc>
                <a:spcPct val="120000"/>
              </a:lnSpc>
            </a:pPr>
            <a:endParaRPr lang="en-US" b="1" kern="0" dirty="0">
              <a:solidFill>
                <a:schemeClr val="bg1"/>
              </a:solidFill>
              <a:latin typeface="Arial" charset="0"/>
              <a:ea typeface="Arial" charset="0"/>
              <a:cs typeface="Arial" charset="0"/>
            </a:endParaRPr>
          </a:p>
        </p:txBody>
      </p:sp>
      <p:sp>
        <p:nvSpPr>
          <p:cNvPr id="3" name="TextBox 2">
            <a:extLst>
              <a:ext uri="{FF2B5EF4-FFF2-40B4-BE49-F238E27FC236}">
                <a16:creationId xmlns:a16="http://schemas.microsoft.com/office/drawing/2014/main" id="{9B812B20-CC9E-45A5-9A68-EA1E37B1EBE4}"/>
              </a:ext>
            </a:extLst>
          </p:cNvPr>
          <p:cNvSpPr txBox="1"/>
          <p:nvPr/>
        </p:nvSpPr>
        <p:spPr>
          <a:xfrm>
            <a:off x="770500" y="1270306"/>
            <a:ext cx="94946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rgbClr val="55565A"/>
              </a:solidFill>
              <a:ea typeface="+mn-lt"/>
              <a:cs typeface="+mn-lt"/>
            </a:endParaRPr>
          </a:p>
        </p:txBody>
      </p:sp>
      <p:pic>
        <p:nvPicPr>
          <p:cNvPr id="5" name="Picture 5" descr="A picture containing person&#10;&#10;Description automatically generated">
            <a:extLst>
              <a:ext uri="{FF2B5EF4-FFF2-40B4-BE49-F238E27FC236}">
                <a16:creationId xmlns:a16="http://schemas.microsoft.com/office/drawing/2014/main" id="{AE5ACFF0-D373-4238-B52E-D13DDAFEA891}"/>
              </a:ext>
            </a:extLst>
          </p:cNvPr>
          <p:cNvPicPr>
            <a:picLocks noChangeAspect="1"/>
          </p:cNvPicPr>
          <p:nvPr/>
        </p:nvPicPr>
        <p:blipFill>
          <a:blip r:embed="rId4"/>
          <a:stretch>
            <a:fillRect/>
          </a:stretch>
        </p:blipFill>
        <p:spPr>
          <a:xfrm>
            <a:off x="6235145" y="1867465"/>
            <a:ext cx="5957239" cy="2911481"/>
          </a:xfrm>
          <a:prstGeom prst="rect">
            <a:avLst/>
          </a:prstGeom>
        </p:spPr>
      </p:pic>
    </p:spTree>
    <p:extLst>
      <p:ext uri="{BB962C8B-B14F-4D97-AF65-F5344CB8AC3E}">
        <p14:creationId xmlns:p14="http://schemas.microsoft.com/office/powerpoint/2010/main" val="1810987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grass, tree, outdoor&#10;&#10;Description automatically generated">
            <a:extLst>
              <a:ext uri="{FF2B5EF4-FFF2-40B4-BE49-F238E27FC236}">
                <a16:creationId xmlns:a16="http://schemas.microsoft.com/office/drawing/2014/main" id="{A3E3510C-2B06-034B-9D21-7B951DE876EC}"/>
              </a:ext>
            </a:extLst>
          </p:cNvPr>
          <p:cNvPicPr>
            <a:picLocks noChangeAspect="1"/>
          </p:cNvPicPr>
          <p:nvPr/>
        </p:nvPicPr>
        <p:blipFill rotWithShape="1">
          <a:blip r:embed="rId3">
            <a:extLst>
              <a:ext uri="{28A0092B-C50C-407E-A947-70E740481C1C}">
                <a14:useLocalDpi xmlns:a14="http://schemas.microsoft.com/office/drawing/2010/main" val="0"/>
              </a:ext>
            </a:extLst>
          </a:blip>
          <a:srcRect l="2308" t="3442" r="2144" b="3932"/>
          <a:stretch/>
        </p:blipFill>
        <p:spPr>
          <a:xfrm>
            <a:off x="0" y="-17695"/>
            <a:ext cx="11157609" cy="6875695"/>
          </a:xfrm>
          <a:prstGeom prst="rect">
            <a:avLst/>
          </a:prstGeom>
        </p:spPr>
      </p:pic>
      <p:sp>
        <p:nvSpPr>
          <p:cNvPr id="10" name="Background - Solid">
            <a:extLst>
              <a:ext uri="{FF2B5EF4-FFF2-40B4-BE49-F238E27FC236}">
                <a16:creationId xmlns:a16="http://schemas.microsoft.com/office/drawing/2014/main" id="{9D17D245-FC80-D34E-906C-5EA4597ADC2B}"/>
              </a:ext>
            </a:extLst>
          </p:cNvPr>
          <p:cNvSpPr/>
          <p:nvPr/>
        </p:nvSpPr>
        <p:spPr>
          <a:xfrm>
            <a:off x="0" y="-19349"/>
            <a:ext cx="12192000" cy="6858000"/>
          </a:xfrm>
          <a:prstGeom prst="rect">
            <a:avLst/>
          </a:prstGeom>
          <a:gradFill>
            <a:gsLst>
              <a:gs pos="0">
                <a:srgbClr val="002060">
                  <a:alpha val="56000"/>
                </a:srgbClr>
              </a:gs>
              <a:gs pos="99000">
                <a:srgbClr val="7030A0">
                  <a:alpha val="5500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Background - Solid">
            <a:extLst>
              <a:ext uri="{FF2B5EF4-FFF2-40B4-BE49-F238E27FC236}">
                <a16:creationId xmlns:a16="http://schemas.microsoft.com/office/drawing/2014/main" id="{BE1EEB18-2BE3-6846-88A7-D8069E3C1C1D}"/>
              </a:ext>
            </a:extLst>
          </p:cNvPr>
          <p:cNvSpPr/>
          <p:nvPr/>
        </p:nvSpPr>
        <p:spPr>
          <a:xfrm>
            <a:off x="9094123" y="0"/>
            <a:ext cx="7635036" cy="6874042"/>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gradFill>
            <a:gsLst>
              <a:gs pos="0">
                <a:srgbClr val="0D2240"/>
              </a:gs>
              <a:gs pos="24000">
                <a:srgbClr val="00338D"/>
              </a:gs>
              <a:gs pos="73000">
                <a:srgbClr val="7A258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Content Placeholder 4">
            <a:extLst>
              <a:ext uri="{FF2B5EF4-FFF2-40B4-BE49-F238E27FC236}">
                <a16:creationId xmlns:a16="http://schemas.microsoft.com/office/drawing/2014/main" id="{6E4A64E0-A526-1543-9F18-DD53EE2517B1}"/>
              </a:ext>
            </a:extLst>
          </p:cNvPr>
          <p:cNvSpPr txBox="1">
            <a:spLocks/>
          </p:cNvSpPr>
          <p:nvPr/>
        </p:nvSpPr>
        <p:spPr>
          <a:xfrm>
            <a:off x="512566" y="2137380"/>
            <a:ext cx="7635036" cy="25832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2" indent="0">
              <a:lnSpc>
                <a:spcPct val="100000"/>
              </a:lnSpc>
              <a:spcBef>
                <a:spcPts val="0"/>
              </a:spcBef>
              <a:buClr>
                <a:srgbClr val="54585A"/>
              </a:buClr>
              <a:buSzPct val="90000"/>
              <a:buNone/>
              <a:defRPr/>
            </a:pPr>
            <a:r>
              <a:rPr lang="sv-SE" sz="5600" b="1" dirty="0">
                <a:solidFill>
                  <a:schemeClr val="bg1"/>
                </a:solidFill>
                <a:latin typeface="HelveticaNeueLT Std Blk" panose="020B0604020202020204" pitchFamily="34" charset="0"/>
                <a:ea typeface="Helvetica Neue Light" panose="02000403000000020004" pitchFamily="2" charset="0"/>
                <a:cs typeface="Arial"/>
              </a:rPr>
              <a:t>LCI:s kongress </a:t>
            </a:r>
            <a:r>
              <a:rPr lang="sv-SE" sz="5600" dirty="0">
                <a:solidFill>
                  <a:schemeClr val="bg1"/>
                </a:solidFill>
                <a:latin typeface="HelveticaNeueLT Std" panose="020B0604020202020204" pitchFamily="34" charset="0"/>
                <a:ea typeface="Helvetica Neue Light" panose="02000403000000020004" pitchFamily="2" charset="0"/>
                <a:cs typeface="Arial"/>
              </a:rPr>
              <a:t>2021</a:t>
            </a:r>
          </a:p>
          <a:p>
            <a:pPr marL="0" lvl="2" indent="0">
              <a:lnSpc>
                <a:spcPct val="100000"/>
              </a:lnSpc>
              <a:spcBef>
                <a:spcPts val="0"/>
              </a:spcBef>
              <a:buClr>
                <a:srgbClr val="54585A"/>
              </a:buClr>
              <a:buSzPct val="90000"/>
              <a:buNone/>
              <a:defRPr/>
            </a:pPr>
            <a:r>
              <a:rPr lang="sv-SE" sz="3200" b="1" dirty="0">
                <a:solidFill>
                  <a:srgbClr val="EBB700"/>
                </a:solidFill>
                <a:latin typeface="HelveticaNeueLT Std" panose="020B0604020202020204" pitchFamily="34" charset="0"/>
                <a:ea typeface="Helvetica Neue Light" panose="02000403000000020004" pitchFamily="2" charset="0"/>
                <a:cs typeface="Arial"/>
              </a:rPr>
              <a:t>Kommer till dig från Lions scen 360</a:t>
            </a:r>
            <a:br>
              <a:rPr lang="sv-SE" sz="1800" b="1" dirty="0">
                <a:latin typeface="Arial" panose="020B0604020202020204" pitchFamily="34" charset="0"/>
                <a:ea typeface="Helvetica Neue Light" panose="02000403000000020004" pitchFamily="2" charset="0"/>
                <a:cs typeface="Arial" panose="020B0604020202020204" pitchFamily="34" charset="0"/>
              </a:rPr>
            </a:br>
            <a:r>
              <a:rPr lang="sv-SE" sz="1800" dirty="0">
                <a:solidFill>
                  <a:schemeClr val="bg1"/>
                </a:solidFill>
                <a:latin typeface="HelveticaNeueLT Std" panose="020B0604020202020204" pitchFamily="34" charset="0"/>
                <a:ea typeface="Helvetica Neue Light" panose="02000403000000020004" pitchFamily="2" charset="0"/>
                <a:cs typeface="Arial"/>
              </a:rPr>
              <a:t>Lions virtuella kongress 2021 kommer att visas live från Lions internationella huvudkontor.</a:t>
            </a:r>
          </a:p>
        </p:txBody>
      </p:sp>
      <p:pic>
        <p:nvPicPr>
          <p:cNvPr id="13" name="Picture 12" descr="A picture containing text, brush, tool&#10;&#10;Description automatically generated">
            <a:extLst>
              <a:ext uri="{FF2B5EF4-FFF2-40B4-BE49-F238E27FC236}">
                <a16:creationId xmlns:a16="http://schemas.microsoft.com/office/drawing/2014/main" id="{3FD8A309-4465-7141-9659-D42497C3516F}"/>
              </a:ext>
            </a:extLst>
          </p:cNvPr>
          <p:cNvPicPr>
            <a:picLocks noChangeAspect="1"/>
          </p:cNvPicPr>
          <p:nvPr/>
        </p:nvPicPr>
        <p:blipFill>
          <a:blip r:embed="rId4"/>
          <a:stretch>
            <a:fillRect/>
          </a:stretch>
        </p:blipFill>
        <p:spPr>
          <a:xfrm>
            <a:off x="10318464" y="5112969"/>
            <a:ext cx="1598762" cy="1598762"/>
          </a:xfrm>
          <a:prstGeom prst="rect">
            <a:avLst/>
          </a:prstGeom>
        </p:spPr>
      </p:pic>
      <p:sp>
        <p:nvSpPr>
          <p:cNvPr id="14" name="Page Number - White">
            <a:extLst>
              <a:ext uri="{FF2B5EF4-FFF2-40B4-BE49-F238E27FC236}">
                <a16:creationId xmlns:a16="http://schemas.microsoft.com/office/drawing/2014/main" id="{3C4E9AB5-19FA-694F-8041-0B2E9B41495F}"/>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spTree>
    <p:extLst>
      <p:ext uri="{BB962C8B-B14F-4D97-AF65-F5344CB8AC3E}">
        <p14:creationId xmlns:p14="http://schemas.microsoft.com/office/powerpoint/2010/main" val="519311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6697AF5-E19E-0844-A718-9AD6FDA249E9}"/>
              </a:ext>
            </a:extLst>
          </p:cNvPr>
          <p:cNvPicPr>
            <a:picLocks noChangeAspect="1"/>
          </p:cNvPicPr>
          <p:nvPr/>
        </p:nvPicPr>
        <p:blipFill rotWithShape="1">
          <a:blip r:embed="rId2"/>
          <a:srcRect t="10080" b="1701"/>
          <a:stretch/>
        </p:blipFill>
        <p:spPr>
          <a:xfrm>
            <a:off x="0" y="-26426"/>
            <a:ext cx="12191980" cy="6856718"/>
          </a:xfrm>
          <a:prstGeom prst="rect">
            <a:avLst/>
          </a:prstGeom>
        </p:spPr>
      </p:pic>
      <p:sp>
        <p:nvSpPr>
          <p:cNvPr id="5" name="TextBox 4">
            <a:extLst>
              <a:ext uri="{FF2B5EF4-FFF2-40B4-BE49-F238E27FC236}">
                <a16:creationId xmlns:a16="http://schemas.microsoft.com/office/drawing/2014/main" id="{B960278A-2C7F-4444-859A-15E4BF1B6FDA}"/>
              </a:ext>
            </a:extLst>
          </p:cNvPr>
          <p:cNvSpPr txBox="1"/>
          <p:nvPr/>
        </p:nvSpPr>
        <p:spPr>
          <a:xfrm>
            <a:off x="4517863" y="675400"/>
            <a:ext cx="6003676" cy="3293209"/>
          </a:xfrm>
          <a:prstGeom prst="rect">
            <a:avLst/>
          </a:prstGeom>
          <a:noFill/>
        </p:spPr>
        <p:txBody>
          <a:bodyPr wrap="square" rtlCol="0">
            <a:spAutoFit/>
          </a:bodyPr>
          <a:lstStyle/>
          <a:p>
            <a:r>
              <a:rPr lang="sv-SE" sz="5600" b="1" dirty="0">
                <a:solidFill>
                  <a:schemeClr val="bg1"/>
                </a:solidFill>
                <a:latin typeface="HelveticaNeueLT Std" panose="020B0604020202020204" pitchFamily="34" charset="0"/>
              </a:rPr>
              <a:t>REGISTRERA DIG I DAG.</a:t>
            </a:r>
          </a:p>
          <a:p>
            <a:endParaRPr lang="en-US" sz="1200" b="1" dirty="0">
              <a:solidFill>
                <a:schemeClr val="bg1"/>
              </a:solidFill>
              <a:latin typeface="HelveticaNeueLT Std" panose="020B0604020202020204" pitchFamily="34" charset="0"/>
            </a:endParaRPr>
          </a:p>
          <a:p>
            <a:r>
              <a:rPr lang="sv-SE" sz="3200" b="1" dirty="0">
                <a:solidFill>
                  <a:srgbClr val="EBB700"/>
                </a:solidFill>
                <a:latin typeface="HelveticaNeueLT Std" panose="020B0604020202020204" pitchFamily="34" charset="0"/>
              </a:rPr>
              <a:t>LCICon.lionsclubs.org/sv</a:t>
            </a:r>
          </a:p>
          <a:p>
            <a:br>
              <a:rPr lang="sv-SE" sz="2600" dirty="0">
                <a:solidFill>
                  <a:schemeClr val="bg1"/>
                </a:solidFill>
                <a:latin typeface="Futura Book" pitchFamily="2" charset="0"/>
              </a:rPr>
            </a:br>
            <a:endParaRPr lang="sv-SE" sz="2600" dirty="0">
              <a:solidFill>
                <a:schemeClr val="bg1"/>
              </a:solidFill>
              <a:latin typeface="Futura Book" pitchFamily="2" charset="0"/>
            </a:endParaRPr>
          </a:p>
        </p:txBody>
      </p:sp>
      <p:pic>
        <p:nvPicPr>
          <p:cNvPr id="6" name="Picture 5">
            <a:extLst>
              <a:ext uri="{FF2B5EF4-FFF2-40B4-BE49-F238E27FC236}">
                <a16:creationId xmlns:a16="http://schemas.microsoft.com/office/drawing/2014/main" id="{850E4B5F-4E67-274D-8F2C-1E22276F0C8A}"/>
              </a:ext>
            </a:extLst>
          </p:cNvPr>
          <p:cNvPicPr>
            <a:picLocks noChangeAspect="1"/>
          </p:cNvPicPr>
          <p:nvPr/>
        </p:nvPicPr>
        <p:blipFill>
          <a:blip r:embed="rId3"/>
          <a:stretch>
            <a:fillRect/>
          </a:stretch>
        </p:blipFill>
        <p:spPr>
          <a:xfrm>
            <a:off x="-924729" y="437817"/>
            <a:ext cx="5486400" cy="5486400"/>
          </a:xfrm>
          <a:prstGeom prst="rect">
            <a:avLst/>
          </a:prstGeom>
        </p:spPr>
      </p:pic>
      <p:sp>
        <p:nvSpPr>
          <p:cNvPr id="7" name="Page Number - White">
            <a:extLst>
              <a:ext uri="{FF2B5EF4-FFF2-40B4-BE49-F238E27FC236}">
                <a16:creationId xmlns:a16="http://schemas.microsoft.com/office/drawing/2014/main" id="{F3464C40-0E73-4943-AAE0-D2D405CA324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pic>
        <p:nvPicPr>
          <p:cNvPr id="8" name="Picture 7" descr="Qr code&#10;&#10;Description automatically generated">
            <a:extLst>
              <a:ext uri="{FF2B5EF4-FFF2-40B4-BE49-F238E27FC236}">
                <a16:creationId xmlns:a16="http://schemas.microsoft.com/office/drawing/2014/main" id="{49C2DC0F-F268-44C9-A702-79760F2EB9DB}"/>
              </a:ext>
            </a:extLst>
          </p:cNvPr>
          <p:cNvPicPr>
            <a:picLocks noChangeAspect="1"/>
          </p:cNvPicPr>
          <p:nvPr/>
        </p:nvPicPr>
        <p:blipFill>
          <a:blip r:embed="rId4"/>
          <a:stretch>
            <a:fillRect/>
          </a:stretch>
        </p:blipFill>
        <p:spPr>
          <a:xfrm>
            <a:off x="4673787" y="3621740"/>
            <a:ext cx="2560860" cy="2560860"/>
          </a:xfrm>
          <a:prstGeom prst="rect">
            <a:avLst/>
          </a:prstGeom>
        </p:spPr>
      </p:pic>
      <p:sp>
        <p:nvSpPr>
          <p:cNvPr id="10" name="Title 1">
            <a:extLst>
              <a:ext uri="{FF2B5EF4-FFF2-40B4-BE49-F238E27FC236}">
                <a16:creationId xmlns:a16="http://schemas.microsoft.com/office/drawing/2014/main" id="{575F2400-486E-4EE3-B302-1F1AEEDDC209}"/>
              </a:ext>
            </a:extLst>
          </p:cNvPr>
          <p:cNvSpPr txBox="1">
            <a:spLocks/>
          </p:cNvSpPr>
          <p:nvPr/>
        </p:nvSpPr>
        <p:spPr>
          <a:xfrm>
            <a:off x="7346763" y="5273965"/>
            <a:ext cx="2925393" cy="1698542"/>
          </a:xfrm>
          <a:prstGeom prst="rect">
            <a:avLst/>
          </a:prstGeom>
        </p:spPr>
        <p:txBody>
          <a:bodyPr lIns="91440" tIns="45720" rIns="91440" bIns="45720"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1800" dirty="0">
                <a:solidFill>
                  <a:srgbClr val="EBB700"/>
                </a:solidFill>
                <a:latin typeface="HelveticaNeueLT Std Med" panose="020B0604020202020204" pitchFamily="34" charset="0"/>
                <a:ea typeface="Arial" charset="0"/>
                <a:cs typeface="Arial"/>
              </a:rPr>
              <a:t>Använd din mobilkamera, för att öppna webbsidan om Lions kongress.</a:t>
            </a:r>
          </a:p>
        </p:txBody>
      </p:sp>
    </p:spTree>
    <p:extLst>
      <p:ext uri="{BB962C8B-B14F-4D97-AF65-F5344CB8AC3E}">
        <p14:creationId xmlns:p14="http://schemas.microsoft.com/office/powerpoint/2010/main" val="16201027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5985</TotalTime>
  <Words>592</Words>
  <Application>Microsoft Macintosh PowerPoint</Application>
  <PresentationFormat>Widescreen</PresentationFormat>
  <Paragraphs>62</Paragraphs>
  <Slides>9</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Calibri Light</vt:lpstr>
      <vt:lpstr>Futura Book</vt:lpstr>
      <vt:lpstr>HelveticaNeueLT Std</vt:lpstr>
      <vt:lpstr>HelveticaNeueLT Std Blk</vt:lpstr>
      <vt:lpstr>HelveticaNeueLT Std Med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Hervey, Dan</dc:creator>
  <cp:lastModifiedBy>Atkins, Morgan</cp:lastModifiedBy>
  <cp:revision>839</cp:revision>
  <dcterms:created xsi:type="dcterms:W3CDTF">2020-08-05T16:00:12Z</dcterms:created>
  <dcterms:modified xsi:type="dcterms:W3CDTF">2021-04-21T18:34:43Z</dcterms:modified>
</cp:coreProperties>
</file>