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871" r:id="rId3"/>
    <p:sldId id="1615" r:id="rId4"/>
    <p:sldId id="1109" r:id="rId5"/>
    <p:sldId id="1320" r:id="rId6"/>
    <p:sldId id="1616" r:id="rId7"/>
    <p:sldId id="1325" r:id="rId8"/>
    <p:sldId id="952" r:id="rId9"/>
  </p:sldIdLst>
  <p:sldSz cx="12192000" cy="6858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2" autoAdjust="0"/>
    <p:restoredTop sz="51821" autoAdjust="0"/>
  </p:normalViewPr>
  <p:slideViewPr>
    <p:cSldViewPr>
      <p:cViewPr varScale="1">
        <p:scale>
          <a:sx n="54" d="100"/>
          <a:sy n="54" d="100"/>
        </p:scale>
        <p:origin x="19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>
            <a:extLst>
              <a:ext uri="{FF2B5EF4-FFF2-40B4-BE49-F238E27FC236}">
                <a16:creationId xmlns:a16="http://schemas.microsoft.com/office/drawing/2014/main" id="{8FE7614D-6676-9631-8D2D-580E57FC42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>
            <a:lvl1pPr algn="l" eaLnBrk="1" fontAlgn="auto" hangingPunct="1">
              <a:buSzTx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Date Placeholder 2">
            <a:extLst>
              <a:ext uri="{FF2B5EF4-FFF2-40B4-BE49-F238E27FC236}">
                <a16:creationId xmlns:a16="http://schemas.microsoft.com/office/drawing/2014/main" id="{00765CA0-AF34-9109-D997-43466BC25F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>
            <a:lvl1pPr algn="r" eaLnBrk="1" fontAlgn="auto" hangingPunct="1">
              <a:buSzTx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32E2D-FBF9-4C74-972F-B65E664BD13B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14340" name="Slide Image Placeholder 3">
            <a:extLst>
              <a:ext uri="{FF2B5EF4-FFF2-40B4-BE49-F238E27FC236}">
                <a16:creationId xmlns:a16="http://schemas.microsoft.com/office/drawing/2014/main" id="{601A8DD4-9947-60A6-BCF7-FCDEC7E02B32}"/>
              </a:ext>
            </a:extLst>
          </p:cNvPr>
          <p:cNvSpPr>
            <a:spLocks noGrp="1" noRot="1" noChangeAspect="1" noChangeArrowheads="1"/>
          </p:cNvSpPr>
          <p:nvPr>
            <p:ph type="sldImg" idx="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Notes Placeholder 4">
            <a:extLst>
              <a:ext uri="{FF2B5EF4-FFF2-40B4-BE49-F238E27FC236}">
                <a16:creationId xmlns:a16="http://schemas.microsoft.com/office/drawing/2014/main" id="{5780939E-CD78-3DD5-AB00-A31E7C97A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Footer Placeholder 5">
            <a:extLst>
              <a:ext uri="{FF2B5EF4-FFF2-40B4-BE49-F238E27FC236}">
                <a16:creationId xmlns:a16="http://schemas.microsoft.com/office/drawing/2014/main" id="{94E669FE-FC67-F2FD-BB5D-AD324606A9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/>
          <a:lstStyle>
            <a:lvl1pPr algn="l" eaLnBrk="1" fontAlgn="auto" hangingPunct="1">
              <a:buSzTx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Slide Number Placeholder 6">
            <a:extLst>
              <a:ext uri="{FF2B5EF4-FFF2-40B4-BE49-F238E27FC236}">
                <a16:creationId xmlns:a16="http://schemas.microsoft.com/office/drawing/2014/main" id="{0FEB2F0B-F785-8F8C-5F3A-8680EEFB9A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E2A050-F529-4DC5-9D60-B302CC485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AT@lionsclubs.or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87CCD50-893D-F6C9-E2D1-60DA2720B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A280E75B-4292-487E-682A-633B77715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altLang="en-US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D7E8F24-B6B0-07EA-0840-C36DFE872A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A9F8DC5F-0E9E-46EE-9136-FD18AD9455C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904A541-ECB0-485C-127B-C16CB1F99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D5E5B8A-311C-510C-12EA-9429F86854B4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Anota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ões do apresentador: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ヒラギノ角ゴ Pro W3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Todos 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ó</a:t>
            </a:r>
            <a:r>
              <a:rPr lang="pt-BR" altLang="en-US">
                <a:solidFill>
                  <a:srgbClr val="000000"/>
                </a:solidFill>
              </a:rPr>
              <a:t>s sabemos que o servi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o 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pt-BR" altLang="en-US">
                <a:solidFill>
                  <a:srgbClr val="000000"/>
                </a:solidFill>
              </a:rPr>
              <a:t> a nossa missão e queremos servir o maior 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ú</a:t>
            </a:r>
            <a:r>
              <a:rPr lang="pt-BR" altLang="en-US">
                <a:solidFill>
                  <a:srgbClr val="000000"/>
                </a:solidFill>
              </a:rPr>
              <a:t>mero poss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altLang="en-US">
                <a:solidFill>
                  <a:srgbClr val="000000"/>
                </a:solidFill>
              </a:rPr>
              <a:t>vel de comunidades, porque ningu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pt-BR" altLang="en-US">
                <a:solidFill>
                  <a:srgbClr val="000000"/>
                </a:solidFill>
              </a:rPr>
              <a:t>m fica sem necessidades e ningu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pt-BR" altLang="en-US">
                <a:solidFill>
                  <a:srgbClr val="000000"/>
                </a:solidFill>
              </a:rPr>
              <a:t>m atende a essas necessidades melhor do que os Leões. A fim de atender 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à</a:t>
            </a:r>
            <a:r>
              <a:rPr lang="pt-BR" altLang="en-US">
                <a:solidFill>
                  <a:srgbClr val="000000"/>
                </a:solidFill>
              </a:rPr>
              <a:t>s necessidades de cada comunidade, devemos expandir nosso alcance expandindo nosso quadro associativo. 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pt-BR" altLang="en-US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ヒラギノ角ゴ Pro W3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pt-BR" altLang="en-US">
                <a:solidFill>
                  <a:srgbClr val="000000"/>
                </a:solidFill>
              </a:rPr>
              <a:t> por isso que os dirigentes executivos se uniram para desenvolver um processo personaliz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pt-BR" altLang="en-US">
                <a:solidFill>
                  <a:srgbClr val="000000"/>
                </a:solidFill>
              </a:rPr>
              <a:t>vel para atender 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à</a:t>
            </a:r>
            <a:r>
              <a:rPr lang="pt-BR" altLang="en-US">
                <a:solidFill>
                  <a:srgbClr val="000000"/>
                </a:solidFill>
              </a:rPr>
              <a:t>s necessidades dos nossos associados. Chamamos esse processo de Abordagem Global do Quadro Associativo. 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ヒラギノ角ゴ Pro W3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A Abordagem Global do Quadro Associativo se concentra nos associados, mas você tamb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pt-BR" altLang="en-US">
                <a:solidFill>
                  <a:srgbClr val="000000"/>
                </a:solidFill>
              </a:rPr>
              <a:t>m pode aplicar as quatro etapas a outras metas. 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193F542-BE93-C753-768D-C15AE698DE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DB9DB656-C088-4DA2-BF91-264DCECB518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AE9AF1A-9B0E-78DD-A440-022C90344A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15083EB-68B8-07A4-0711-88B45D996ED7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pt-BR" altLang="en-US" u="sng">
                <a:solidFill>
                  <a:srgbClr val="000000"/>
                </a:solidFill>
                <a:cs typeface="ヒラギノ角ゴ Pro W3" charset="0"/>
              </a:rPr>
              <a:t>Anota</a:t>
            </a:r>
            <a:r>
              <a:rPr lang="pt-BR" altLang="en-US" u="sng"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rPr>
              <a:t>ç</a:t>
            </a:r>
            <a:r>
              <a:rPr lang="pt-BR" altLang="en-US" u="sng">
                <a:solidFill>
                  <a:srgbClr val="000000"/>
                </a:solidFill>
                <a:cs typeface="ヒラギノ角ゴ Pro W3" charset="0"/>
              </a:rPr>
              <a:t>ões do apresentador: 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 u="sng">
              <a:solidFill>
                <a:srgbClr val="000000"/>
              </a:solidFill>
              <a:latin typeface="Calibri" panose="020F0502020204030204" pitchFamily="34" charset="0"/>
              <a:cs typeface="ヒラギノ角ゴ Pro W3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Os objetivos da Abordagem Global do Quadro Associativo são: 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pt-BR" altLang="en-US">
                <a:solidFill>
                  <a:srgbClr val="000000"/>
                </a:solidFill>
              </a:rPr>
              <a:t>Rejuvenecer os distritos com novos clubes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pt-BR" altLang="en-US">
                <a:solidFill>
                  <a:srgbClr val="000000"/>
                </a:solidFill>
              </a:rPr>
              <a:t>Revitalizar os clubes com novos associados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pt-BR" altLang="en-US">
                <a:solidFill>
                  <a:srgbClr val="000000"/>
                </a:solidFill>
              </a:rPr>
              <a:t>Voltar a motivar nossos associados existentes com companheirismo renovado e servi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os interessantes. 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Esses três objetivos continuam nos levando 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à</a:t>
            </a:r>
            <a:r>
              <a:rPr lang="pt-BR" altLang="en-US">
                <a:solidFill>
                  <a:srgbClr val="000000"/>
                </a:solidFill>
              </a:rPr>
              <a:t> nossa meta de aumentar o 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ú</a:t>
            </a:r>
            <a:r>
              <a:rPr lang="pt-BR" altLang="en-US">
                <a:solidFill>
                  <a:srgbClr val="000000"/>
                </a:solidFill>
              </a:rPr>
              <a:t>mero de Leões em todas as AJs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20484" name="Header Placeholder 3">
            <a:extLst>
              <a:ext uri="{FF2B5EF4-FFF2-40B4-BE49-F238E27FC236}">
                <a16:creationId xmlns:a16="http://schemas.microsoft.com/office/drawing/2014/main" id="{FC8927AB-8960-5038-D85F-590DF9A60D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/>
            <a:r>
              <a:rPr lang="pt-BR" altLang="en-US" sz="1300"/>
              <a:t>Visão geral da NAMI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BA4CFBA-BAD7-CDE4-21E3-A29381F34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357B4A8-994E-E3D6-F56D-EAED702D1EC2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en-US">
                <a:solidFill>
                  <a:srgbClr val="000000"/>
                </a:solidFill>
              </a:rPr>
              <a:t>A Abordagem Global do Quadro Associativo combina um processo estrat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pt-BR" altLang="en-US">
                <a:solidFill>
                  <a:srgbClr val="000000"/>
                </a:solidFill>
              </a:rPr>
              <a:t>gico com um conjunto de recursos dispon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altLang="en-US">
                <a:solidFill>
                  <a:srgbClr val="000000"/>
                </a:solidFill>
              </a:rPr>
              <a:t>veis. </a:t>
            </a: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pt-BR" altLang="en-US">
                <a:solidFill>
                  <a:srgbClr val="000000"/>
                </a:solidFill>
              </a:rPr>
              <a:t>Cria uma Equipe</a:t>
            </a: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pt-BR" altLang="en-US">
                <a:solidFill>
                  <a:srgbClr val="000000"/>
                </a:solidFill>
              </a:rPr>
              <a:t>Criar uma visão </a:t>
            </a: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pt-BR" altLang="en-US">
                <a:solidFill>
                  <a:srgbClr val="000000"/>
                </a:solidFill>
              </a:rPr>
              <a:t>Criar um plano</a:t>
            </a: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pt-BR" altLang="en-US">
                <a:solidFill>
                  <a:srgbClr val="000000"/>
                </a:solidFill>
              </a:rPr>
              <a:t>Criar Sucesso</a:t>
            </a:r>
            <a:br>
              <a:rPr lang="pt-BR" altLang="en-US">
                <a:solidFill>
                  <a:srgbClr val="000000"/>
                </a:solidFill>
              </a:rPr>
            </a:b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70CC25B-7180-7678-26B3-08D6E4B0F1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8AEED871-61C0-4197-B9EF-C9923112FE5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EABB51D-B546-0651-5E27-93AF3D062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5CB3DE0-EB16-8FCF-61F8-8AD635AFD697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Anota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ões do orador: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ヒラギノ角ゴ Pro W3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Os dirigentes executivos pediram a todas as 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pt-BR" altLang="en-US">
                <a:solidFill>
                  <a:srgbClr val="000000"/>
                </a:solidFill>
              </a:rPr>
              <a:t>reas jurisdicionais que conduzissem seus pr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ó</a:t>
            </a:r>
            <a:r>
              <a:rPr lang="pt-BR" altLang="en-US">
                <a:solidFill>
                  <a:srgbClr val="000000"/>
                </a:solidFill>
              </a:rPr>
              <a:t>prios programas piloto da Abordagem Global do Quadro Associativo durante 2021-2022.  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en-US">
                <a:solidFill>
                  <a:srgbClr val="000000"/>
                </a:solidFill>
              </a:rPr>
              <a:t>O feedback do programa piloto influenciou a mudan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a e destacou a necessidade de regionaliza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ão. </a:t>
            </a: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ヒラギノ角ゴ Pro W3" charset="0"/>
            </a:endParaRP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en-US">
                <a:solidFill>
                  <a:srgbClr val="000000"/>
                </a:solidFill>
              </a:rPr>
              <a:t>A GAT conduz o processo e fornece apoio e responsabiliza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ão em cada 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pt-BR" altLang="en-US">
                <a:solidFill>
                  <a:srgbClr val="000000"/>
                </a:solidFill>
              </a:rPr>
              <a:t>rea jurisdicional. Os l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altLang="en-US">
                <a:solidFill>
                  <a:srgbClr val="000000"/>
                </a:solidFill>
              </a:rPr>
              <a:t>deres da GAT tamb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pt-BR" altLang="en-US">
                <a:solidFill>
                  <a:srgbClr val="000000"/>
                </a:solidFill>
              </a:rPr>
              <a:t>m treinam os l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altLang="en-US">
                <a:solidFill>
                  <a:srgbClr val="000000"/>
                </a:solidFill>
              </a:rPr>
              <a:t>deres Leões sobre a Abordagem Global do Quadro Associativo.</a:t>
            </a: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ヒラギノ角ゴ Pro W3" charset="0"/>
            </a:endParaRP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en-US">
                <a:solidFill>
                  <a:srgbClr val="000000"/>
                </a:solidFill>
              </a:rPr>
              <a:t>Usando as ideias de quadro associativo mais eficazes de todas as 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pt-BR" altLang="en-US">
                <a:solidFill>
                  <a:srgbClr val="000000"/>
                </a:solidFill>
              </a:rPr>
              <a:t>reas, a Abordagem Global do Quadro Associativo foi lan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ada mundialmente no ano Leon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altLang="en-US">
                <a:solidFill>
                  <a:srgbClr val="000000"/>
                </a:solidFill>
              </a:rPr>
              <a:t>stico de 2022-2023. </a:t>
            </a: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ヒラギノ角ゴ Pro W3" charset="0"/>
            </a:endParaRPr>
          </a:p>
          <a:p>
            <a:pPr defTabSz="9144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altLang="en-US">
                <a:solidFill>
                  <a:srgbClr val="000000"/>
                </a:solidFill>
              </a:rPr>
              <a:t>Em julho de 2023,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 a </a:t>
            </a:r>
            <a:r>
              <a:rPr lang="pt-BR" altLang="en-US" i="1">
                <a:solidFill>
                  <a:srgbClr val="000000"/>
                </a:solidFill>
              </a:rPr>
              <a:t>MISSÃO</a:t>
            </a:r>
            <a:r>
              <a:rPr lang="pt-BR" altLang="en-US">
                <a:solidFill>
                  <a:srgbClr val="000000"/>
                </a:solidFill>
              </a:rPr>
              <a:t> </a:t>
            </a:r>
            <a:r>
              <a:rPr lang="pt-BR" altLang="en-US" b="1">
                <a:solidFill>
                  <a:srgbClr val="000000"/>
                </a:solidFill>
              </a:rPr>
              <a:t>1.5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 foi </a:t>
            </a:r>
            <a:r>
              <a:rPr lang="pt-BR" altLang="en-US">
                <a:solidFill>
                  <a:srgbClr val="000000"/>
                </a:solidFill>
              </a:rPr>
              <a:t>lan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ada. A Abordagem Global do Quadro Associativo apoiar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á </a:t>
            </a:r>
            <a:r>
              <a:rPr lang="pt-BR" altLang="en-US">
                <a:solidFill>
                  <a:srgbClr val="000000"/>
                </a:solidFill>
              </a:rPr>
              <a:t>a </a:t>
            </a:r>
            <a:r>
              <a:rPr lang="pt-BR" altLang="en-US" i="1">
                <a:solidFill>
                  <a:srgbClr val="000000"/>
                </a:solidFill>
              </a:rPr>
              <a:t>MISSÃO</a:t>
            </a:r>
            <a:r>
              <a:rPr lang="pt-BR" altLang="en-US">
                <a:solidFill>
                  <a:srgbClr val="000000"/>
                </a:solidFill>
              </a:rPr>
              <a:t> </a:t>
            </a:r>
            <a:r>
              <a:rPr lang="pt-BR" altLang="en-US" b="1">
                <a:solidFill>
                  <a:srgbClr val="000000"/>
                </a:solidFill>
              </a:rPr>
              <a:t>1.5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pt-BR" altLang="en-US">
                <a:solidFill>
                  <a:srgbClr val="000000"/>
                </a:solidFill>
              </a:rPr>
              <a:t>at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pt-BR" altLang="en-US">
                <a:solidFill>
                  <a:srgbClr val="000000"/>
                </a:solidFill>
              </a:rPr>
              <a:t> seu final em junho de 2027.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82D9A3E-4FFD-893A-B527-0ED1B2C5E2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DEEA6647-95A9-4996-A8D1-47966A7C43B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F614883-E069-D0A1-F39C-0969529BF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38AF2C7-B94B-9837-1F6F-F824FBE2573A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Pr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ó</a:t>
            </a:r>
            <a:r>
              <a:rPr lang="pt-BR" altLang="en-US">
                <a:solidFill>
                  <a:srgbClr val="000000"/>
                </a:solidFill>
              </a:rPr>
              <a:t>ximas etapas para os distritos: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Verifique os recursos dispon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pt-BR" altLang="en-US">
                <a:solidFill>
                  <a:srgbClr val="000000"/>
                </a:solidFill>
              </a:rPr>
              <a:t>veis em Lionsclubs.org/global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Revise os materiais para cada uma das etapas do processo.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FFFFFF"/>
                </a:solidFill>
              </a:rPr>
              <a:t>Fa</a:t>
            </a:r>
            <a:r>
              <a:rPr lang="pt-BR" altLang="en-US">
                <a:solidFill>
                  <a:srgbClr val="FFFFFF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FFFFFF"/>
                </a:solidFill>
              </a:rPr>
              <a:t>a o curso de aprendizagem eletrônica Abordagem Global do Quadro Associativo no Centro Leon</a:t>
            </a:r>
            <a:r>
              <a:rPr lang="pt-BR" altLang="en-US">
                <a:solidFill>
                  <a:srgbClr val="FFFFFF"/>
                </a:solidFill>
                <a:latin typeface="Calibri" panose="020F0502020204030204" pitchFamily="34" charset="0"/>
              </a:rPr>
              <a:t>í</a:t>
            </a:r>
            <a:r>
              <a:rPr lang="pt-BR" altLang="en-US">
                <a:solidFill>
                  <a:srgbClr val="FFFFFF"/>
                </a:solidFill>
              </a:rPr>
              <a:t>stico de Aprendizagem.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Contate</a:t>
            </a:r>
            <a:r>
              <a:rPr lang="pt-BR" altLang="en-US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pt-BR" altLang="en-US" u="sng">
                <a:solidFill>
                  <a:srgbClr val="0563C1"/>
                </a:solidFill>
                <a:hlinkClick r:id="rId3"/>
              </a:rPr>
              <a:t>GAT@lionsclubs.org</a:t>
            </a:r>
            <a:r>
              <a:rPr lang="pt-BR" altLang="en-US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pt-BR" altLang="en-US">
                <a:solidFill>
                  <a:srgbClr val="000000"/>
                </a:solidFill>
              </a:rPr>
              <a:t>ou sua lideran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a da GAT local para obter mais informa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ç</a:t>
            </a:r>
            <a:r>
              <a:rPr lang="pt-BR" altLang="en-US">
                <a:solidFill>
                  <a:srgbClr val="000000"/>
                </a:solidFill>
              </a:rPr>
              <a:t>ões.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pt-BR" altLang="en-US">
                <a:solidFill>
                  <a:srgbClr val="000000"/>
                </a:solidFill>
              </a:rPr>
              <a:t>Se desejar, reserve um minuto para fazer o download do c</a:t>
            </a:r>
            <a:r>
              <a:rPr lang="pt-BR" altLang="en-US">
                <a:solidFill>
                  <a:srgbClr val="000000"/>
                </a:solidFill>
                <a:latin typeface="Calibri" panose="020F0502020204030204" pitchFamily="34" charset="0"/>
              </a:rPr>
              <a:t>ó</a:t>
            </a:r>
            <a:r>
              <a:rPr lang="pt-BR" altLang="en-US">
                <a:solidFill>
                  <a:srgbClr val="000000"/>
                </a:solidFill>
              </a:rPr>
              <a:t>digo QR.</a:t>
            </a:r>
          </a:p>
          <a:p>
            <a:pPr defTabSz="914400" eaLnBrk="1" hangingPunct="1">
              <a:spcBef>
                <a:spcPct val="0"/>
              </a:spcBef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5D1B162-28AA-7F10-0F3E-E67F806EF9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56EFD480-2CA2-451A-8C45-4160C723CC2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B35EA95-D296-BE5E-A48E-49C853318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F517372-A959-4A9C-A008-CB81ABE12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5F62FBD-C3E3-BC50-CF84-221A96544E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973BA447-D345-4DD2-BC45-12AED202CBC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669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8F2BA0-DB45-109E-F80A-6AD3CF61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E333-3B40-4964-B6B9-626D184F8E32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E58FA3-58A5-28E4-46F4-1E9216C4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7B874-FEE1-672C-4AE3-DCF5FE74C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AC87-6C11-431A-8925-E32BFD636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1100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474EF-476A-560E-D472-49E18CDE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286D-354B-416B-B92F-C84BA2641B0C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8C15F-38F7-660E-4DDE-99F64B15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52020-CAE0-BD3B-FAA7-D195B22E6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F8C0-64EE-4D60-8050-A30465DD5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2365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23BB7-6570-ABF7-3001-67AE8BD1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4A59-342D-494F-AC97-0BB40809D140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9B21-5B62-DB4A-B45B-7B75897C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B76D6-6E99-3A7C-7E95-FE9ECEE9B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DDA4-B5C4-4229-B1A9-1D442ECC6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9232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899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3A1EA-3D17-C404-1CF4-EB42603D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1B41-C9F5-44A9-AC32-26E4E33253FD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1E7AE-2FF7-E565-4E09-653A9033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D2F7-04AE-74DD-1B09-A95E2C16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51C-D9C3-46FC-886D-3652A1F6C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6591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2E449-6CC5-B171-7111-9B038996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34BD-9B34-4C99-A988-A2F4AE797E71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088B-7002-6647-1D30-9A33938A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5F3C-65D7-34B4-11A5-06F30F71E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8AAD-FECC-4462-A37D-1E8295FD9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639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6DB5-410E-7C2C-CD44-CD961FF3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A318-A61E-419F-9257-9BBAEFEAE0A5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93FA6-B5E4-BAF6-9A9A-6C545CD0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FCA2-F4B4-C981-ABAE-E32559FAE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0652-4E84-44EA-8FAF-5C5B1C6ED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32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8DCF33-9CBD-0BA3-E7F5-1B7F163D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9FB3-E462-406E-949E-4A30D8E04A34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0356EB-32A8-AB8D-A848-37B9C65A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144B4A-6AE6-3CA7-CF08-6AF3EEB3C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1415-261E-4B16-A784-B9208E4E2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6368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E48F9C-BFA4-5834-F2BE-9EC64CEA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2389-5F51-4436-AF57-726D93DDAE54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A0D5C5-22B6-409E-EDE9-545985D3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66F28-DD3F-B6E1-DF85-E45DEF2F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BA95-9A0E-476A-B2E0-138D0FD44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7716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71AB26-D9F0-2062-9ED0-6714CEAD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7818-5D86-4BD9-B02D-874B9DA8E51D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44D52D-0C67-3E03-8017-C4D97DBD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77C5B1-3BD5-FBBC-35DD-C3AA390EB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E38E-074C-4C38-A750-A3782B270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117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B51AD2-5C1C-79EC-39F7-B9B68C1D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90C5-8BE4-4825-A762-06BBC7F10C1E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9440F0-6AB7-368A-BC2D-DD6A86B0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06E93F-4FDC-7B9C-D69F-24FB727D3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7082-FC3B-45C4-A071-432E9A17E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6932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9A16E9-090A-871D-2B41-ADE7A22E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CD6C-7B93-4CF5-AFD4-62071555101C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CFA699-7ED7-2A13-FCD3-ABDAF1FD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9D875D-CEB5-2C20-4446-FF20A6724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B182-B3FB-49EB-A757-B83AAD2EA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4578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 kern="1200">
          <a:solidFill>
            <a:srgbClr val="000000"/>
          </a:solidFill>
          <a:latin typeface="Calibri Light" pitchFamily="34" charset="0"/>
          <a:ea typeface="+mj-ea"/>
          <a:cs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5F2CDE-50F8-E445-1E6F-98EB84CE0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EB892D-68AA-C906-03BD-74A7B3BB5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A6B22739-EB29-C66D-E0D5-4E0C467CB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l" eaLnBrk="1" fontAlgn="auto" hangingPunct="1">
              <a:buSzTx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6ACA7-62DA-4EB1-8056-E3072F2A6D2B}" type="datetime1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1E0E7FB0-341B-7445-6D90-9751764A3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buSzTx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Slide Number Placeholder 5">
            <a:extLst>
              <a:ext uri="{FF2B5EF4-FFF2-40B4-BE49-F238E27FC236}">
                <a16:creationId xmlns:a16="http://schemas.microsoft.com/office/drawing/2014/main" id="{040D3B95-FBBB-BD0D-E82B-E76E2B880D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5BDEC1-E338-4611-9A45-3F93EA055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 kern="1200">
          <a:solidFill>
            <a:srgbClr val="000000"/>
          </a:solidFill>
          <a:latin typeface="Calibri Light" pitchFamily="34" charset="0"/>
          <a:ea typeface="+mj-ea"/>
          <a:cs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AT@lionsclubs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ackground - Image">
            <a:extLst>
              <a:ext uri="{FF2B5EF4-FFF2-40B4-BE49-F238E27FC236}">
                <a16:creationId xmlns:a16="http://schemas.microsoft.com/office/drawing/2014/main" id="{07CEF9D2-2D93-D044-0F17-EF6FE04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 b="428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Background - Overlay">
            <a:extLst>
              <a:ext uri="{FF2B5EF4-FFF2-40B4-BE49-F238E27FC236}">
                <a16:creationId xmlns:a16="http://schemas.microsoft.com/office/drawing/2014/main" id="{BAA7E6C7-6094-F6EE-4970-D2C491CF47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endParaRPr lang="en-US">
              <a:solidFill>
                <a:schemeClr val="lt1">
                  <a:alpha val="44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0" name="Yellow Bar">
            <a:extLst>
              <a:ext uri="{FF2B5EF4-FFF2-40B4-BE49-F238E27FC236}">
                <a16:creationId xmlns:a16="http://schemas.microsoft.com/office/drawing/2014/main" id="{FE575051-A241-D4C8-8E58-3D728FE9EFEF}"/>
              </a:ext>
            </a:extLst>
          </p:cNvPr>
          <p:cNvSpPr/>
          <p:nvPr/>
        </p:nvSpPr>
        <p:spPr>
          <a:xfrm>
            <a:off x="5507038" y="3355975"/>
            <a:ext cx="1177925" cy="73025"/>
          </a:xfrm>
          <a:prstGeom prst="rect">
            <a:avLst/>
          </a:prstGeom>
          <a:solidFill>
            <a:srgbClr val="EBB700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5365" name="Emblem - White" descr="lionlogo_white.eps">
            <a:extLst>
              <a:ext uri="{FF2B5EF4-FFF2-40B4-BE49-F238E27FC236}">
                <a16:creationId xmlns:a16="http://schemas.microsoft.com/office/drawing/2014/main" id="{C8199B75-4FF9-6069-FF7C-AC3FD435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43013"/>
            <a:ext cx="1752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Headline">
            <a:extLst>
              <a:ext uri="{FF2B5EF4-FFF2-40B4-BE49-F238E27FC236}">
                <a16:creationId xmlns:a16="http://schemas.microsoft.com/office/drawing/2014/main" id="{FE9CEA30-083B-C36B-F612-4CBD6950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08388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7525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28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00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72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44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7416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1988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6560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Tx/>
              <a:buFont typeface="Arial" panose="020B0604020202020204" pitchFamily="34" charset="0"/>
              <a:buNone/>
            </a:pPr>
            <a:r>
              <a:rPr lang="pt-BR" altLang="en-US" sz="3600" b="1">
                <a:solidFill>
                  <a:srgbClr val="EBB7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Abordagem Global do Quadro Associativo</a:t>
            </a:r>
          </a:p>
        </p:txBody>
      </p:sp>
      <p:sp>
        <p:nvSpPr>
          <p:cNvPr id="4103" name="Subhead">
            <a:extLst>
              <a:ext uri="{FF2B5EF4-FFF2-40B4-BE49-F238E27FC236}">
                <a16:creationId xmlns:a16="http://schemas.microsoft.com/office/drawing/2014/main" id="{31B5A999-36B4-A395-7200-CE38B8AF6F1A}"/>
              </a:ext>
            </a:extLst>
          </p:cNvPr>
          <p:cNvSpPr txBox="1"/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kern="0"/>
          </a:p>
        </p:txBody>
      </p:sp>
      <p:sp>
        <p:nvSpPr>
          <p:cNvPr id="15368" name="Page Number - White">
            <a:extLst>
              <a:ext uri="{FF2B5EF4-FFF2-40B4-BE49-F238E27FC236}">
                <a16:creationId xmlns:a16="http://schemas.microsoft.com/office/drawing/2014/main" id="{5874419A-F8A0-A30C-1A34-9FD89622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7950" y="6400800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BB7853D0-9583-4040-9409-01336E744F44}" type="slidenum"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</a:t>
            </a:fld>
            <a:endParaRPr lang="en-US" altLang="en-US" sz="1000">
              <a:solidFill>
                <a:srgbClr val="FFFFFF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ckground - Solid">
            <a:extLst>
              <a:ext uri="{FF2B5EF4-FFF2-40B4-BE49-F238E27FC236}">
                <a16:creationId xmlns:a16="http://schemas.microsoft.com/office/drawing/2014/main" id="{027188ED-CA0D-0497-2B54-6E4951E4A2D9}"/>
              </a:ext>
            </a:extLst>
          </p:cNvPr>
          <p:cNvSpPr/>
          <p:nvPr/>
        </p:nvSpPr>
        <p:spPr>
          <a:xfrm>
            <a:off x="26988" y="0"/>
            <a:ext cx="12192000" cy="6858000"/>
          </a:xfrm>
          <a:prstGeom prst="rect">
            <a:avLst/>
          </a:prstGeom>
          <a:solidFill>
            <a:srgbClr val="0D224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7411" name="Page Number - Blue">
            <a:extLst>
              <a:ext uri="{FF2B5EF4-FFF2-40B4-BE49-F238E27FC236}">
                <a16:creationId xmlns:a16="http://schemas.microsoft.com/office/drawing/2014/main" id="{4AC11BD0-FA98-E282-849D-C65CE669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6363" y="6400800"/>
            <a:ext cx="65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9B3500AF-4228-4DB3-8FE5-6D72F3D327A4}" type="slidenum"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</a:t>
            </a:fld>
            <a:endParaRPr lang="en-US" altLang="en-US" sz="1000">
              <a:solidFill>
                <a:srgbClr val="FFFFFF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  <p:pic>
        <p:nvPicPr>
          <p:cNvPr id="17412" name="Picture 14">
            <a:extLst>
              <a:ext uri="{FF2B5EF4-FFF2-40B4-BE49-F238E27FC236}">
                <a16:creationId xmlns:a16="http://schemas.microsoft.com/office/drawing/2014/main" id="{56F545DA-58A9-9402-0CD7-64BAA4EE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38" y="360363"/>
            <a:ext cx="7413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Body Copy">
            <a:extLst>
              <a:ext uri="{FF2B5EF4-FFF2-40B4-BE49-F238E27FC236}">
                <a16:creationId xmlns:a16="http://schemas.microsoft.com/office/drawing/2014/main" id="{9648C1F9-F5DD-C0E8-B7A2-E0F627A7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463550"/>
            <a:ext cx="120269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7525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28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00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72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44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7416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1988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6560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None/>
            </a:pPr>
            <a:r>
              <a:rPr lang="pt-BR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 Global do Quadro Associativo</a:t>
            </a:r>
          </a:p>
        </p:txBody>
      </p:sp>
      <p:sp>
        <p:nvSpPr>
          <p:cNvPr id="17414" name="Rectangle 44">
            <a:extLst>
              <a:ext uri="{FF2B5EF4-FFF2-40B4-BE49-F238E27FC236}">
                <a16:creationId xmlns:a16="http://schemas.microsoft.com/office/drawing/2014/main" id="{D769CC09-5F4C-9FBB-F677-384F376132AD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6080126" y="-1416050"/>
            <a:ext cx="87312" cy="5576887"/>
          </a:xfrm>
          <a:prstGeom prst="rect">
            <a:avLst/>
          </a:prstGeom>
          <a:solidFill>
            <a:srgbClr val="EBB7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5" tIns="47343" rIns="94685" bIns="47343"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EBB700"/>
              </a:solidFill>
              <a:latin typeface="Arial" panose="020B0604020202020204" pitchFamily="34" charset="0"/>
            </a:endParaRPr>
          </a:p>
        </p:txBody>
      </p:sp>
      <p:grpSp>
        <p:nvGrpSpPr>
          <p:cNvPr id="17415" name="Group 31">
            <a:extLst>
              <a:ext uri="{FF2B5EF4-FFF2-40B4-BE49-F238E27FC236}">
                <a16:creationId xmlns:a16="http://schemas.microsoft.com/office/drawing/2014/main" id="{E2244BAC-5407-8A7C-5BE0-C7E2BA4908D2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-20638"/>
            <a:ext cx="12192000" cy="173038"/>
            <a:chOff x="0" y="5696515"/>
            <a:chExt cx="12289367" cy="354756"/>
          </a:xfrm>
        </p:grpSpPr>
        <p:sp>
          <p:nvSpPr>
            <p:cNvPr id="6153" name="Background - Solid">
              <a:extLst>
                <a:ext uri="{FF2B5EF4-FFF2-40B4-BE49-F238E27FC236}">
                  <a16:creationId xmlns:a16="http://schemas.microsoft.com/office/drawing/2014/main" id="{1CB476FF-C485-A61D-471C-912CF979CC4C}"/>
                </a:ext>
              </a:extLst>
            </p:cNvPr>
            <p:cNvSpPr/>
            <p:nvPr/>
          </p:nvSpPr>
          <p:spPr>
            <a:xfrm>
              <a:off x="0" y="5696515"/>
              <a:ext cx="1761796" cy="354756"/>
            </a:xfrm>
            <a:prstGeom prst="rect">
              <a:avLst/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154" name="Background - Solid">
              <a:extLst>
                <a:ext uri="{FF2B5EF4-FFF2-40B4-BE49-F238E27FC236}">
                  <a16:creationId xmlns:a16="http://schemas.microsoft.com/office/drawing/2014/main" id="{5883D3E0-8784-7E34-F5C8-FDDB290ED5EA}"/>
                </a:ext>
              </a:extLst>
            </p:cNvPr>
            <p:cNvSpPr/>
            <p:nvPr/>
          </p:nvSpPr>
          <p:spPr>
            <a:xfrm>
              <a:off x="1755396" y="5696515"/>
              <a:ext cx="1760196" cy="354756"/>
            </a:xfrm>
            <a:prstGeom prst="rect">
              <a:avLst/>
            </a:prstGeom>
            <a:solidFill>
              <a:srgbClr val="00AC6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155" name="Background - Solid">
              <a:extLst>
                <a:ext uri="{FF2B5EF4-FFF2-40B4-BE49-F238E27FC236}">
                  <a16:creationId xmlns:a16="http://schemas.microsoft.com/office/drawing/2014/main" id="{1DC707DF-1839-D036-6321-F65639C7DCDF}"/>
                </a:ext>
              </a:extLst>
            </p:cNvPr>
            <p:cNvSpPr/>
            <p:nvPr/>
          </p:nvSpPr>
          <p:spPr>
            <a:xfrm>
              <a:off x="3509191" y="5696515"/>
              <a:ext cx="1761795" cy="354756"/>
            </a:xfrm>
            <a:prstGeom prst="rect">
              <a:avLst/>
            </a:prstGeom>
            <a:solidFill>
              <a:srgbClr val="407CC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156" name="Background - Solid">
              <a:extLst>
                <a:ext uri="{FF2B5EF4-FFF2-40B4-BE49-F238E27FC236}">
                  <a16:creationId xmlns:a16="http://schemas.microsoft.com/office/drawing/2014/main" id="{89EEC99B-4A94-7B22-FB1B-041C19215CB3}"/>
                </a:ext>
              </a:extLst>
            </p:cNvPr>
            <p:cNvSpPr/>
            <p:nvPr/>
          </p:nvSpPr>
          <p:spPr>
            <a:xfrm>
              <a:off x="5264586" y="5696515"/>
              <a:ext cx="1760196" cy="354756"/>
            </a:xfrm>
            <a:prstGeom prst="rect">
              <a:avLst/>
            </a:prstGeom>
            <a:solidFill>
              <a:srgbClr val="FF5C35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157" name="Background - Solid">
              <a:extLst>
                <a:ext uri="{FF2B5EF4-FFF2-40B4-BE49-F238E27FC236}">
                  <a16:creationId xmlns:a16="http://schemas.microsoft.com/office/drawing/2014/main" id="{482FD0C4-A7AB-B91F-E687-1D631CFB236C}"/>
                </a:ext>
              </a:extLst>
            </p:cNvPr>
            <p:cNvSpPr/>
            <p:nvPr/>
          </p:nvSpPr>
          <p:spPr>
            <a:xfrm>
              <a:off x="7018381" y="5696515"/>
              <a:ext cx="1761796" cy="354756"/>
            </a:xfrm>
            <a:prstGeom prst="rect">
              <a:avLst/>
            </a:prstGeom>
            <a:solidFill>
              <a:srgbClr val="EBB70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158" name="Background - Solid">
              <a:extLst>
                <a:ext uri="{FF2B5EF4-FFF2-40B4-BE49-F238E27FC236}">
                  <a16:creationId xmlns:a16="http://schemas.microsoft.com/office/drawing/2014/main" id="{F1F9664E-766A-6A68-2605-3297DB34478D}"/>
                </a:ext>
              </a:extLst>
            </p:cNvPr>
            <p:cNvSpPr/>
            <p:nvPr/>
          </p:nvSpPr>
          <p:spPr>
            <a:xfrm>
              <a:off x="8773776" y="5696515"/>
              <a:ext cx="1760196" cy="354756"/>
            </a:xfrm>
            <a:prstGeom prst="rect">
              <a:avLst/>
            </a:prstGeom>
            <a:solidFill>
              <a:srgbClr val="7A268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159" name="Background - Solid">
              <a:extLst>
                <a:ext uri="{FF2B5EF4-FFF2-40B4-BE49-F238E27FC236}">
                  <a16:creationId xmlns:a16="http://schemas.microsoft.com/office/drawing/2014/main" id="{D818241D-05A6-DD9B-1AD1-7548513826C9}"/>
                </a:ext>
              </a:extLst>
            </p:cNvPr>
            <p:cNvSpPr/>
            <p:nvPr/>
          </p:nvSpPr>
          <p:spPr>
            <a:xfrm>
              <a:off x="10527572" y="5696515"/>
              <a:ext cx="1761795" cy="354756"/>
            </a:xfrm>
            <a:prstGeom prst="rect">
              <a:avLst/>
            </a:prstGeom>
            <a:solidFill>
              <a:srgbClr val="B3B2B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152" name="Content Placeholder 6">
            <a:extLst>
              <a:ext uri="{FF2B5EF4-FFF2-40B4-BE49-F238E27FC236}">
                <a16:creationId xmlns:a16="http://schemas.microsoft.com/office/drawing/2014/main" id="{15FFED52-4C91-33B5-492E-2AABD5C9A243}"/>
              </a:ext>
            </a:extLst>
          </p:cNvPr>
          <p:cNvSpPr txBox="1"/>
          <p:nvPr/>
        </p:nvSpPr>
        <p:spPr>
          <a:xfrm>
            <a:off x="893763" y="1854200"/>
            <a:ext cx="10512425" cy="41671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</a:rPr>
              <a:t>O quadro associativo é vital para expandir nosso alcance de serviço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</a:rPr>
              <a:t>Os dirigentes executivos se uniram para desenvolver um processo personalizável de quatro etapas para atender às necessidades do quadro associativo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</a:rPr>
              <a:t>Foi lançada a Abordagem Global do Quadro Associativo 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+mn-ea" pitchFamily="34" charset="0"/>
              </a:rPr>
              <a:t>Centra-se no quadro associativo, mas pode ser aplicada a outras metas 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ackground - Solid">
            <a:extLst>
              <a:ext uri="{FF2B5EF4-FFF2-40B4-BE49-F238E27FC236}">
                <a16:creationId xmlns:a16="http://schemas.microsoft.com/office/drawing/2014/main" id="{7E606FDC-C4BB-2C35-F525-C19960CDBF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endParaRPr lang="en-US">
              <a:solidFill>
                <a:prstClr val="white">
                  <a:alpha val="44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195" name="Background - Solid">
            <a:extLst>
              <a:ext uri="{FF2B5EF4-FFF2-40B4-BE49-F238E27FC236}">
                <a16:creationId xmlns:a16="http://schemas.microsoft.com/office/drawing/2014/main" id="{9CE518EE-F7BE-294C-0035-4C95EFBB11DD}"/>
              </a:ext>
            </a:extLst>
          </p:cNvPr>
          <p:cNvSpPr/>
          <p:nvPr/>
        </p:nvSpPr>
        <p:spPr>
          <a:xfrm>
            <a:off x="0" y="812800"/>
            <a:ext cx="12192000" cy="6045200"/>
          </a:xfrm>
          <a:prstGeom prst="rect">
            <a:avLst/>
          </a:prstGeom>
          <a:solidFill>
            <a:srgbClr val="0D224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endParaRPr lang="en-US">
              <a:solidFill>
                <a:prstClr val="white">
                  <a:alpha val="44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19460" name="Group 43">
            <a:extLst>
              <a:ext uri="{FF2B5EF4-FFF2-40B4-BE49-F238E27FC236}">
                <a16:creationId xmlns:a16="http://schemas.microsoft.com/office/drawing/2014/main" id="{A4DB2559-E65A-0D81-5A72-5F5F930EB29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704850"/>
            <a:ext cx="12192000" cy="215900"/>
            <a:chOff x="0" y="5696515"/>
            <a:chExt cx="12289367" cy="354756"/>
          </a:xfrm>
        </p:grpSpPr>
        <p:sp>
          <p:nvSpPr>
            <p:cNvPr id="8212" name="Background - Solid">
              <a:extLst>
                <a:ext uri="{FF2B5EF4-FFF2-40B4-BE49-F238E27FC236}">
                  <a16:creationId xmlns:a16="http://schemas.microsoft.com/office/drawing/2014/main" id="{315637C5-5A5D-E170-2492-72AAFB1074E2}"/>
                </a:ext>
              </a:extLst>
            </p:cNvPr>
            <p:cNvSpPr/>
            <p:nvPr/>
          </p:nvSpPr>
          <p:spPr>
            <a:xfrm>
              <a:off x="0" y="5696515"/>
              <a:ext cx="1761796" cy="354756"/>
            </a:xfrm>
            <a:prstGeom prst="rect">
              <a:avLst/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8213" name="Background - Solid">
              <a:extLst>
                <a:ext uri="{FF2B5EF4-FFF2-40B4-BE49-F238E27FC236}">
                  <a16:creationId xmlns:a16="http://schemas.microsoft.com/office/drawing/2014/main" id="{4F1A8736-5DB9-9B47-2017-86215D74221A}"/>
                </a:ext>
              </a:extLst>
            </p:cNvPr>
            <p:cNvSpPr/>
            <p:nvPr/>
          </p:nvSpPr>
          <p:spPr>
            <a:xfrm>
              <a:off x="1755396" y="5696515"/>
              <a:ext cx="1760196" cy="354756"/>
            </a:xfrm>
            <a:prstGeom prst="rect">
              <a:avLst/>
            </a:prstGeom>
            <a:solidFill>
              <a:srgbClr val="00AC6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8214" name="Background - Solid">
              <a:extLst>
                <a:ext uri="{FF2B5EF4-FFF2-40B4-BE49-F238E27FC236}">
                  <a16:creationId xmlns:a16="http://schemas.microsoft.com/office/drawing/2014/main" id="{EA4A7573-DA20-867D-714A-A1EEA098EA42}"/>
                </a:ext>
              </a:extLst>
            </p:cNvPr>
            <p:cNvSpPr/>
            <p:nvPr/>
          </p:nvSpPr>
          <p:spPr>
            <a:xfrm>
              <a:off x="3509191" y="5696515"/>
              <a:ext cx="1761795" cy="354756"/>
            </a:xfrm>
            <a:prstGeom prst="rect">
              <a:avLst/>
            </a:prstGeom>
            <a:solidFill>
              <a:srgbClr val="407CC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8215" name="Background - Solid">
              <a:extLst>
                <a:ext uri="{FF2B5EF4-FFF2-40B4-BE49-F238E27FC236}">
                  <a16:creationId xmlns:a16="http://schemas.microsoft.com/office/drawing/2014/main" id="{3F18E251-EDE7-3834-9CA1-6D1C580E449A}"/>
                </a:ext>
              </a:extLst>
            </p:cNvPr>
            <p:cNvSpPr/>
            <p:nvPr/>
          </p:nvSpPr>
          <p:spPr>
            <a:xfrm>
              <a:off x="5264586" y="5696515"/>
              <a:ext cx="1760196" cy="354756"/>
            </a:xfrm>
            <a:prstGeom prst="rect">
              <a:avLst/>
            </a:prstGeom>
            <a:solidFill>
              <a:srgbClr val="FF5C35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8216" name="Background - Solid">
              <a:extLst>
                <a:ext uri="{FF2B5EF4-FFF2-40B4-BE49-F238E27FC236}">
                  <a16:creationId xmlns:a16="http://schemas.microsoft.com/office/drawing/2014/main" id="{0AB712DE-20C9-5DF9-1A32-5A0C057569E6}"/>
                </a:ext>
              </a:extLst>
            </p:cNvPr>
            <p:cNvSpPr/>
            <p:nvPr/>
          </p:nvSpPr>
          <p:spPr>
            <a:xfrm>
              <a:off x="7018381" y="5696515"/>
              <a:ext cx="1761796" cy="354756"/>
            </a:xfrm>
            <a:prstGeom prst="rect">
              <a:avLst/>
            </a:prstGeom>
            <a:solidFill>
              <a:srgbClr val="EBB70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8217" name="Background - Solid">
              <a:extLst>
                <a:ext uri="{FF2B5EF4-FFF2-40B4-BE49-F238E27FC236}">
                  <a16:creationId xmlns:a16="http://schemas.microsoft.com/office/drawing/2014/main" id="{4E12E9D7-209F-4D5D-06D5-9ED430899394}"/>
                </a:ext>
              </a:extLst>
            </p:cNvPr>
            <p:cNvSpPr/>
            <p:nvPr/>
          </p:nvSpPr>
          <p:spPr>
            <a:xfrm>
              <a:off x="8773776" y="5696515"/>
              <a:ext cx="1760196" cy="354756"/>
            </a:xfrm>
            <a:prstGeom prst="rect">
              <a:avLst/>
            </a:prstGeom>
            <a:solidFill>
              <a:srgbClr val="7A268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8218" name="Background - Solid">
              <a:extLst>
                <a:ext uri="{FF2B5EF4-FFF2-40B4-BE49-F238E27FC236}">
                  <a16:creationId xmlns:a16="http://schemas.microsoft.com/office/drawing/2014/main" id="{54140B05-5E23-7806-7DE6-B6AB402678B1}"/>
                </a:ext>
              </a:extLst>
            </p:cNvPr>
            <p:cNvSpPr/>
            <p:nvPr/>
          </p:nvSpPr>
          <p:spPr>
            <a:xfrm>
              <a:off x="10527572" y="5696515"/>
              <a:ext cx="1761795" cy="354756"/>
            </a:xfrm>
            <a:prstGeom prst="rect">
              <a:avLst/>
            </a:prstGeom>
            <a:solidFill>
              <a:srgbClr val="B3B2B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9461" name="Picture 51">
            <a:extLst>
              <a:ext uri="{FF2B5EF4-FFF2-40B4-BE49-F238E27FC236}">
                <a16:creationId xmlns:a16="http://schemas.microsoft.com/office/drawing/2014/main" id="{7D9FB20A-8684-5CC2-FB22-F6FC620B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2701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Page Number - Blue">
            <a:extLst>
              <a:ext uri="{FF2B5EF4-FFF2-40B4-BE49-F238E27FC236}">
                <a16:creationId xmlns:a16="http://schemas.microsoft.com/office/drawing/2014/main" id="{E201F656-2139-D334-72FE-45E7B15F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6363" y="6400800"/>
            <a:ext cx="65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741AFB1E-BC54-4633-9219-652C6906A361}" type="slidenum"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</a:t>
            </a:fld>
            <a:endParaRPr lang="en-US" altLang="en-US" sz="1000">
              <a:solidFill>
                <a:srgbClr val="FFFFFF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  <p:sp>
        <p:nvSpPr>
          <p:cNvPr id="19463" name="Yellow Bar">
            <a:extLst>
              <a:ext uri="{FF2B5EF4-FFF2-40B4-BE49-F238E27FC236}">
                <a16:creationId xmlns:a16="http://schemas.microsoft.com/office/drawing/2014/main" id="{C342B8AD-280E-FCF9-B9F5-F35FB4A25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3657600"/>
            <a:ext cx="2103438" cy="61913"/>
          </a:xfrm>
          <a:prstGeom prst="rect">
            <a:avLst/>
          </a:prstGeom>
          <a:solidFill>
            <a:srgbClr val="EBB7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5" tIns="47343" rIns="94685" bIns="47343"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64" name="Headline">
            <a:extLst>
              <a:ext uri="{FF2B5EF4-FFF2-40B4-BE49-F238E27FC236}">
                <a16:creationId xmlns:a16="http://schemas.microsoft.com/office/drawing/2014/main" id="{73712BFF-952F-DF6F-AA4F-40B8F9492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1547813"/>
            <a:ext cx="292576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en-US" b="1">
                <a:solidFill>
                  <a:srgbClr val="FFFFFF"/>
                </a:solidFill>
                <a:latin typeface="Helvetica Neue" charset="0"/>
                <a:cs typeface="Helvetica Neue" charset="0"/>
              </a:rPr>
              <a:t>Objetivos da Abordagem Global do Quadro Associativo</a:t>
            </a:r>
          </a:p>
        </p:txBody>
      </p:sp>
      <p:grpSp>
        <p:nvGrpSpPr>
          <p:cNvPr id="19465" name="Group 16">
            <a:extLst>
              <a:ext uri="{FF2B5EF4-FFF2-40B4-BE49-F238E27FC236}">
                <a16:creationId xmlns:a16="http://schemas.microsoft.com/office/drawing/2014/main" id="{21CEBF87-1A73-8057-8A65-3C892763D724}"/>
              </a:ext>
            </a:extLst>
          </p:cNvPr>
          <p:cNvGrpSpPr>
            <a:grpSpLocks/>
          </p:cNvGrpSpPr>
          <p:nvPr/>
        </p:nvGrpSpPr>
        <p:grpSpPr bwMode="auto">
          <a:xfrm>
            <a:off x="3776663" y="1746250"/>
            <a:ext cx="3940175" cy="4500563"/>
            <a:chOff x="2667000" y="381000"/>
            <a:chExt cx="4142206" cy="5914324"/>
          </a:xfrm>
        </p:grpSpPr>
        <p:grpSp>
          <p:nvGrpSpPr>
            <p:cNvPr id="19469" name="Group 17">
              <a:extLst>
                <a:ext uri="{FF2B5EF4-FFF2-40B4-BE49-F238E27FC236}">
                  <a16:creationId xmlns:a16="http://schemas.microsoft.com/office/drawing/2014/main" id="{4075D850-7C0A-293C-A013-293B296EE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0" y="381000"/>
              <a:ext cx="4142206" cy="5914324"/>
              <a:chOff x="0" y="471839"/>
              <a:chExt cx="4142206" cy="5914324"/>
            </a:xfrm>
          </p:grpSpPr>
          <p:sp>
            <p:nvSpPr>
              <p:cNvPr id="19473" name="Freeform: Shape 21">
                <a:extLst>
                  <a:ext uri="{FF2B5EF4-FFF2-40B4-BE49-F238E27FC236}">
                    <a16:creationId xmlns:a16="http://schemas.microsoft.com/office/drawing/2014/main" id="{947B3DA7-EF18-A239-C5C4-59DF8A09B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471839"/>
                <a:ext cx="4142206" cy="1656428"/>
              </a:xfrm>
              <a:custGeom>
                <a:avLst/>
                <a:gdLst>
                  <a:gd name="T0" fmla="*/ 0 w 4142206"/>
                  <a:gd name="T1" fmla="*/ 0 h 1656882"/>
                  <a:gd name="T2" fmla="*/ 3313765 w 4142206"/>
                  <a:gd name="T3" fmla="*/ 0 h 1656882"/>
                  <a:gd name="T4" fmla="*/ 4142206 w 4142206"/>
                  <a:gd name="T5" fmla="*/ 827533 h 1656882"/>
                  <a:gd name="T6" fmla="*/ 3313765 w 4142206"/>
                  <a:gd name="T7" fmla="*/ 1655066 h 1656882"/>
                  <a:gd name="T8" fmla="*/ 0 w 4142206"/>
                  <a:gd name="T9" fmla="*/ 1655066 h 1656882"/>
                  <a:gd name="T10" fmla="*/ 828441 w 4142206"/>
                  <a:gd name="T11" fmla="*/ 827533 h 1656882"/>
                  <a:gd name="T12" fmla="*/ 0 w 4142206"/>
                  <a:gd name="T13" fmla="*/ 0 h 16568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42206"/>
                  <a:gd name="T22" fmla="*/ 0 h 1656882"/>
                  <a:gd name="T23" fmla="*/ 4142206 w 4142206"/>
                  <a:gd name="T24" fmla="*/ 1656882 h 16568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8451" tIns="26670" rIns="855111" bIns="26670" anchor="ctr"/>
              <a:lstStyle>
                <a:lvl1pPr marL="609600" indent="-609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 typeface="Helvetica" panose="020B0604020202020204" pitchFamily="34" charset="0"/>
                  <a:buNone/>
                </a:pPr>
                <a:r>
                  <a:rPr lang="pt-BR" altLang="en-US" sz="20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Rejuvenescer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 typeface="Helvetica" panose="020B0604020202020204" pitchFamily="34" charset="0"/>
                  <a:buNone/>
                </a:pPr>
                <a:r>
                  <a:rPr lang="pt-BR" altLang="en-US" sz="20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distritos com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 typeface="Helvetica" panose="020B0604020202020204" pitchFamily="34" charset="0"/>
                  <a:buNone/>
                </a:pPr>
                <a:r>
                  <a:rPr lang="pt-BR" altLang="en-US" sz="20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novos clubes</a:t>
                </a:r>
              </a:p>
            </p:txBody>
          </p:sp>
          <p:sp>
            <p:nvSpPr>
              <p:cNvPr id="8210" name="Freeform: Shape 22">
                <a:extLst>
                  <a:ext uri="{FF2B5EF4-FFF2-40B4-BE49-F238E27FC236}">
                    <a16:creationId xmlns:a16="http://schemas.microsoft.com/office/drawing/2014/main" id="{F277BAF8-15B5-78C5-B2C8-AEEB9F78E877}"/>
                  </a:ext>
                </a:extLst>
              </p:cNvPr>
              <p:cNvSpPr/>
              <p:nvPr/>
            </p:nvSpPr>
            <p:spPr>
              <a:xfrm>
                <a:off x="0" y="2599744"/>
                <a:ext cx="4142206" cy="1658515"/>
              </a:xfrm>
              <a:custGeom>
                <a:avLst/>
                <a:gdLst>
                  <a:gd name="connsiteX0" fmla="*/ 0 w 4142206"/>
                  <a:gd name="connsiteY0" fmla="*/ 0 h 1656882"/>
                  <a:gd name="connsiteX1" fmla="*/ 3313765 w 4142206"/>
                  <a:gd name="connsiteY1" fmla="*/ 0 h 1656882"/>
                  <a:gd name="connsiteX2" fmla="*/ 4142206 w 4142206"/>
                  <a:gd name="connsiteY2" fmla="*/ 828441 h 1656882"/>
                  <a:gd name="connsiteX3" fmla="*/ 3313765 w 4142206"/>
                  <a:gd name="connsiteY3" fmla="*/ 1656882 h 1656882"/>
                  <a:gd name="connsiteX4" fmla="*/ 0 w 4142206"/>
                  <a:gd name="connsiteY4" fmla="*/ 1656882 h 1656882"/>
                  <a:gd name="connsiteX5" fmla="*/ 828441 w 4142206"/>
                  <a:gd name="connsiteY5" fmla="*/ 828441 h 1656882"/>
                  <a:gd name="connsiteX6" fmla="*/ 0 w 4142206"/>
                  <a:gd name="connsiteY6" fmla="*/ 0 h 165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C35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08451" tIns="26670" rIns="855111" bIns="26670" spcCol="1270" anchor="ctr"/>
              <a:lstStyle/>
              <a:p>
                <a:pPr algn="ctr" eaLnBrk="1" hangingPunct="1">
                  <a:defRPr/>
                </a:pPr>
                <a:r>
                  <a:rPr lang="pt-BR" sz="16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ヒラギノ角ゴ Pro W3" pitchFamily="125" charset="-128"/>
                    <a:cs typeface="+mn-cs"/>
                  </a:rPr>
                  <a:t>Revitalizar os clubes com novos associados</a:t>
                </a:r>
              </a:p>
            </p:txBody>
          </p:sp>
          <p:sp>
            <p:nvSpPr>
              <p:cNvPr id="19475" name="Freeform: Shape 23">
                <a:extLst>
                  <a:ext uri="{FF2B5EF4-FFF2-40B4-BE49-F238E27FC236}">
                    <a16:creationId xmlns:a16="http://schemas.microsoft.com/office/drawing/2014/main" id="{4D178C2A-2172-241B-1A76-4C79E96DA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4729735"/>
                <a:ext cx="4142206" cy="1656428"/>
              </a:xfrm>
              <a:custGeom>
                <a:avLst/>
                <a:gdLst>
                  <a:gd name="T0" fmla="*/ 0 w 4142206"/>
                  <a:gd name="T1" fmla="*/ 0 h 1656882"/>
                  <a:gd name="T2" fmla="*/ 3313765 w 4142206"/>
                  <a:gd name="T3" fmla="*/ 0 h 1656882"/>
                  <a:gd name="T4" fmla="*/ 4142206 w 4142206"/>
                  <a:gd name="T5" fmla="*/ 827533 h 1656882"/>
                  <a:gd name="T6" fmla="*/ 3313765 w 4142206"/>
                  <a:gd name="T7" fmla="*/ 1655066 h 1656882"/>
                  <a:gd name="T8" fmla="*/ 0 w 4142206"/>
                  <a:gd name="T9" fmla="*/ 1655066 h 1656882"/>
                  <a:gd name="T10" fmla="*/ 828441 w 4142206"/>
                  <a:gd name="T11" fmla="*/ 827533 h 1656882"/>
                  <a:gd name="T12" fmla="*/ 0 w 4142206"/>
                  <a:gd name="T13" fmla="*/ 0 h 16568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42206"/>
                  <a:gd name="T22" fmla="*/ 0 h 1656882"/>
                  <a:gd name="T23" fmla="*/ 4142206 w 4142206"/>
                  <a:gd name="T24" fmla="*/ 1656882 h 16568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7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8451" tIns="26670" rIns="855111" bIns="2667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Helvetica" panose="020B0604020202020204" pitchFamily="34" charset="0"/>
                  <a:buNone/>
                </a:pPr>
                <a:r>
                  <a:rPr lang="pt-BR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Voltar a motivar os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Helvetica" panose="020B0604020202020204" pitchFamily="34" charset="0"/>
                  <a:buNone/>
                </a:pPr>
                <a:r>
                  <a:rPr lang="pt-BR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associados com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Helvetica" panose="020B0604020202020204" pitchFamily="34" charset="0"/>
                  <a:buNone/>
                </a:pPr>
                <a:r>
                  <a:rPr lang="pt-BR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companheirismo e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Helvetica" panose="020B0604020202020204" pitchFamily="34" charset="0"/>
                  <a:buNone/>
                </a:pPr>
                <a:r>
                  <a:rPr lang="pt-BR" altLang="en-US" sz="16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serviços interessantes</a:t>
                </a:r>
              </a:p>
            </p:txBody>
          </p:sp>
        </p:grpSp>
        <p:sp>
          <p:nvSpPr>
            <p:cNvPr id="19470" name="TextBox 18">
              <a:extLst>
                <a:ext uri="{FF2B5EF4-FFF2-40B4-BE49-F238E27FC236}">
                  <a16:creationId xmlns:a16="http://schemas.microsoft.com/office/drawing/2014/main" id="{3C764E23-DBBD-6AC7-29BE-14EAC6E41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129" y="889332"/>
              <a:ext cx="7000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en-US" b="1">
                  <a:solidFill>
                    <a:srgbClr val="EBB700"/>
                  </a:solidFill>
                  <a:latin typeface="Arial" panose="020B0604020202020204" pitchFamily="34" charset="0"/>
                  <a:cs typeface="ヒラギノ角ゴ Pro W3" charset="0"/>
                </a:rPr>
                <a:t>1</a:t>
              </a:r>
            </a:p>
          </p:txBody>
        </p:sp>
        <p:sp>
          <p:nvSpPr>
            <p:cNvPr id="19471" name="TextBox 19">
              <a:extLst>
                <a:ext uri="{FF2B5EF4-FFF2-40B4-BE49-F238E27FC236}">
                  <a16:creationId xmlns:a16="http://schemas.microsoft.com/office/drawing/2014/main" id="{78F36C2B-4EEB-2FC6-88EF-050409914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129" y="2992481"/>
              <a:ext cx="7000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en-US" b="1">
                  <a:solidFill>
                    <a:srgbClr val="FF5C35"/>
                  </a:solidFill>
                  <a:latin typeface="Arial" panose="020B0604020202020204" pitchFamily="34" charset="0"/>
                  <a:cs typeface="ヒラギノ角ゴ Pro W3" charset="0"/>
                </a:rPr>
                <a:t>2</a:t>
              </a:r>
            </a:p>
          </p:txBody>
        </p:sp>
        <p:sp>
          <p:nvSpPr>
            <p:cNvPr id="19472" name="TextBox 20">
              <a:extLst>
                <a:ext uri="{FF2B5EF4-FFF2-40B4-BE49-F238E27FC236}">
                  <a16:creationId xmlns:a16="http://schemas.microsoft.com/office/drawing/2014/main" id="{D06513B3-E936-3CBE-E417-CD712386F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129" y="5095630"/>
              <a:ext cx="7000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en-US" b="1">
                  <a:solidFill>
                    <a:srgbClr val="407CCA"/>
                  </a:solidFill>
                  <a:latin typeface="Arial" panose="020B0604020202020204" pitchFamily="34" charset="0"/>
                  <a:cs typeface="ヒラギノ角ゴ Pro W3" charset="0"/>
                </a:rPr>
                <a:t>3</a:t>
              </a:r>
            </a:p>
          </p:txBody>
        </p:sp>
      </p:grpSp>
      <p:grpSp>
        <p:nvGrpSpPr>
          <p:cNvPr id="19466" name="Group 32">
            <a:extLst>
              <a:ext uri="{FF2B5EF4-FFF2-40B4-BE49-F238E27FC236}">
                <a16:creationId xmlns:a16="http://schemas.microsoft.com/office/drawing/2014/main" id="{2267AF07-6B62-C493-AC18-13992B60E39D}"/>
              </a:ext>
            </a:extLst>
          </p:cNvPr>
          <p:cNvGrpSpPr>
            <a:grpSpLocks/>
          </p:cNvGrpSpPr>
          <p:nvPr/>
        </p:nvGrpSpPr>
        <p:grpSpPr bwMode="auto">
          <a:xfrm>
            <a:off x="8094663" y="2200275"/>
            <a:ext cx="3719512" cy="3565525"/>
            <a:chOff x="7558070" y="1600200"/>
            <a:chExt cx="3719530" cy="3566160"/>
          </a:xfrm>
        </p:grpSpPr>
        <p:sp>
          <p:nvSpPr>
            <p:cNvPr id="19467" name="TextBox 33">
              <a:extLst>
                <a:ext uri="{FF2B5EF4-FFF2-40B4-BE49-F238E27FC236}">
                  <a16:creationId xmlns:a16="http://schemas.microsoft.com/office/drawing/2014/main" id="{F208CDE1-F233-0026-AE24-672972622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240" y="1600200"/>
              <a:ext cx="3566160" cy="3566160"/>
            </a:xfrm>
            <a:custGeom>
              <a:avLst/>
              <a:gdLst>
                <a:gd name="T0" fmla="*/ 0 w 6065250"/>
                <a:gd name="T1" fmla="*/ 362621 h 6064200"/>
                <a:gd name="T2" fmla="*/ 362433 w 6065250"/>
                <a:gd name="T3" fmla="*/ 0 h 6064200"/>
                <a:gd name="T4" fmla="*/ 724865 w 6065250"/>
                <a:gd name="T5" fmla="*/ 362621 h 6064200"/>
                <a:gd name="T6" fmla="*/ 724865 w 6065250"/>
                <a:gd name="T7" fmla="*/ 362621 h 6064200"/>
                <a:gd name="T8" fmla="*/ 362433 w 6065250"/>
                <a:gd name="T9" fmla="*/ 725242 h 6064200"/>
                <a:gd name="T10" fmla="*/ -1 w 6065250"/>
                <a:gd name="T11" fmla="*/ 362621 h 6064200"/>
                <a:gd name="T12" fmla="*/ -1 w 6065250"/>
                <a:gd name="T13" fmla="*/ 362621 h 6064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65250" h="6064200">
                  <a:moveTo>
                    <a:pt x="0" y="3032100"/>
                  </a:moveTo>
                  <a:cubicBezTo>
                    <a:pt x="0" y="1357518"/>
                    <a:pt x="1357752" y="0"/>
                    <a:pt x="3032624" y="0"/>
                  </a:cubicBezTo>
                  <a:cubicBezTo>
                    <a:pt x="4707494" y="-1"/>
                    <a:pt x="6065248" y="1357515"/>
                    <a:pt x="6065248" y="3032100"/>
                  </a:cubicBezTo>
                  <a:cubicBezTo>
                    <a:pt x="6065249" y="3032100"/>
                    <a:pt x="6065249" y="3032100"/>
                    <a:pt x="6065248" y="3032100"/>
                  </a:cubicBezTo>
                  <a:cubicBezTo>
                    <a:pt x="6065248" y="4706682"/>
                    <a:pt x="4707495" y="6064199"/>
                    <a:pt x="3032623" y="6064200"/>
                  </a:cubicBezTo>
                  <a:cubicBezTo>
                    <a:pt x="1357752" y="6064200"/>
                    <a:pt x="-2" y="4706684"/>
                    <a:pt x="-2" y="3032100"/>
                  </a:cubicBezTo>
                  <a:cubicBezTo>
                    <a:pt x="-2" y="3032100"/>
                    <a:pt x="-2" y="3032100"/>
                    <a:pt x="-2" y="3032100"/>
                  </a:cubicBezTo>
                  <a:lnTo>
                    <a:pt x="0" y="3032100"/>
                  </a:lnTo>
                  <a:close/>
                </a:path>
              </a:pathLst>
            </a:custGeom>
            <a:solidFill>
              <a:srgbClr val="B3B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68" name="TextBox 34">
              <a:extLst>
                <a:ext uri="{FF2B5EF4-FFF2-40B4-BE49-F238E27FC236}">
                  <a16:creationId xmlns:a16="http://schemas.microsoft.com/office/drawing/2014/main" id="{B16DD95E-23AA-90FA-C2C4-7F82FAD37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70" y="2861108"/>
              <a:ext cx="371953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en-US" b="1">
                  <a:solidFill>
                    <a:srgbClr val="FFFFFF"/>
                  </a:solidFill>
                  <a:latin typeface="Arial" panose="020B0604020202020204" pitchFamily="34" charset="0"/>
                  <a:cs typeface="ヒラギノ角ゴ Pro W3" charset="0"/>
                </a:rPr>
                <a:t>Aumentar o quadro associativo em todas as AJs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ackground - Solid">
            <a:extLst>
              <a:ext uri="{FF2B5EF4-FFF2-40B4-BE49-F238E27FC236}">
                <a16:creationId xmlns:a16="http://schemas.microsoft.com/office/drawing/2014/main" id="{0C88A904-E2B0-4D6D-253F-6844BDDE14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r>
              <a:rPr lang="pt-BR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rPr>
              <a:t>aa</a:t>
            </a:r>
          </a:p>
        </p:txBody>
      </p:sp>
      <p:sp>
        <p:nvSpPr>
          <p:cNvPr id="10243" name="Slice - Solid">
            <a:extLst>
              <a:ext uri="{FF2B5EF4-FFF2-40B4-BE49-F238E27FC236}">
                <a16:creationId xmlns:a16="http://schemas.microsoft.com/office/drawing/2014/main" id="{9CC5124E-518C-FF8D-133E-912FABFA8ED2}"/>
              </a:ext>
            </a:extLst>
          </p:cNvPr>
          <p:cNvSpPr/>
          <p:nvPr/>
        </p:nvSpPr>
        <p:spPr>
          <a:xfrm>
            <a:off x="1004888" y="6350"/>
            <a:ext cx="11187112" cy="6865938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endParaRPr lang="en-US">
              <a:solidFill>
                <a:prstClr val="white">
                  <a:alpha val="44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508" name="Page Number - Blue">
            <a:extLst>
              <a:ext uri="{FF2B5EF4-FFF2-40B4-BE49-F238E27FC236}">
                <a16:creationId xmlns:a16="http://schemas.microsoft.com/office/drawing/2014/main" id="{5748DD84-F801-2127-F7CC-1D52A614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6363" y="6400800"/>
            <a:ext cx="65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48A5DAB-643F-4403-B7F1-CEE156D9578E}" type="slidenum"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</a:t>
            </a:fld>
            <a:endParaRPr lang="en-US" altLang="en-US" sz="1000">
              <a:solidFill>
                <a:srgbClr val="FFFFFF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  <p:sp>
        <p:nvSpPr>
          <p:cNvPr id="21509" name="Yellow Bar">
            <a:extLst>
              <a:ext uri="{FF2B5EF4-FFF2-40B4-BE49-F238E27FC236}">
                <a16:creationId xmlns:a16="http://schemas.microsoft.com/office/drawing/2014/main" id="{57790F49-6F59-49AB-F682-96751348A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1081088"/>
            <a:ext cx="2925763" cy="61912"/>
          </a:xfrm>
          <a:prstGeom prst="rect">
            <a:avLst/>
          </a:prstGeom>
          <a:solidFill>
            <a:srgbClr val="EBB7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5" tIns="47343" rIns="94685" bIns="47343"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10" name="Headline">
            <a:extLst>
              <a:ext uri="{FF2B5EF4-FFF2-40B4-BE49-F238E27FC236}">
                <a16:creationId xmlns:a16="http://schemas.microsoft.com/office/drawing/2014/main" id="{D71199DD-90CB-2113-503C-B8919D5D4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471488"/>
            <a:ext cx="8561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en-US" sz="2600" b="1">
                <a:solidFill>
                  <a:schemeClr val="bg2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Abordagem Global do Quadro Associativo Definida</a:t>
            </a:r>
          </a:p>
        </p:txBody>
      </p:sp>
      <p:pic>
        <p:nvPicPr>
          <p:cNvPr id="21511" name="Picture 11">
            <a:extLst>
              <a:ext uri="{FF2B5EF4-FFF2-40B4-BE49-F238E27FC236}">
                <a16:creationId xmlns:a16="http://schemas.microsoft.com/office/drawing/2014/main" id="{A98CBF46-1736-CC4B-81F0-30B1831C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45188"/>
            <a:ext cx="741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Headline">
            <a:extLst>
              <a:ext uri="{FF2B5EF4-FFF2-40B4-BE49-F238E27FC236}">
                <a16:creationId xmlns:a16="http://schemas.microsoft.com/office/drawing/2014/main" id="{31CC741A-162D-3A44-20EA-6AB7FB83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87338"/>
            <a:ext cx="21256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200" b="1">
                <a:solidFill>
                  <a:srgbClr val="EBB700"/>
                </a:solidFill>
                <a:latin typeface="Helvetica Neue" charset="0"/>
                <a:cs typeface="Helvetica Neue" charset="0"/>
              </a:rPr>
              <a:t>Visão Geral da Abordagem Global do Quadro</a:t>
            </a:r>
          </a:p>
        </p:txBody>
      </p:sp>
      <p:sp>
        <p:nvSpPr>
          <p:cNvPr id="21513" name="Body Copy">
            <a:extLst>
              <a:ext uri="{FF2B5EF4-FFF2-40B4-BE49-F238E27FC236}">
                <a16:creationId xmlns:a16="http://schemas.microsoft.com/office/drawing/2014/main" id="{8A21EC71-73E8-EB08-8E2A-76FAADB2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268413"/>
            <a:ext cx="954722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en-US" sz="2000">
                <a:solidFill>
                  <a:srgbClr val="E7E6E6"/>
                </a:solidFill>
                <a:latin typeface="Arial" panose="020B0604020202020204" pitchFamily="34" charset="0"/>
                <a:cs typeface="ヒラギノ角ゴ Pro W3" charset="0"/>
              </a:rPr>
              <a:t>A Abordagem Global do Quadro Associativo combina um processo estratégico e um conjunto de recursos. O processo de 4 etapas é universal e adaptável de acordo com as necessidades regionais: 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pt-BR" altLang="en-US" sz="1800" b="1">
                <a:solidFill>
                  <a:srgbClr val="FFC000"/>
                </a:solidFill>
                <a:latin typeface="Arial" panose="020B0604020202020204" pitchFamily="34" charset="0"/>
                <a:cs typeface="ヒラギノ角ゴ Pro W3" charset="0"/>
              </a:rPr>
              <a:t>Criar uma equipe</a:t>
            </a:r>
            <a:b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</a:b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Saiba sobre a Abordagem Global do Quadro Associativo e comece a desenvolver grupos de trabalho para implementar a abordagem.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pt-BR" altLang="en-US" sz="1800" b="1">
                <a:solidFill>
                  <a:srgbClr val="FFC000"/>
                </a:solidFill>
                <a:latin typeface="Arial" panose="020B0604020202020204" pitchFamily="34" charset="0"/>
                <a:cs typeface="ヒラギノ角ゴ Pro W3" charset="0"/>
              </a:rPr>
              <a:t>Criar uma visão</a:t>
            </a:r>
            <a:br>
              <a:rPr lang="pt-BR" altLang="en-US" sz="1800">
                <a:latin typeface="Arial" panose="020B0604020202020204" pitchFamily="34" charset="0"/>
                <a:cs typeface="ヒラギノ角ゴ Pro W3" charset="0"/>
              </a:rPr>
            </a:b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Faça uma análise SWOT do distrito e análise dos alvos da </a:t>
            </a:r>
            <a:r>
              <a:rPr lang="pt-BR" altLang="en-US" sz="1800" i="1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MISSÃO</a:t>
            </a: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 </a:t>
            </a:r>
            <a:r>
              <a:rPr lang="pt-BR" altLang="en-US" sz="1800" b="1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1.5</a:t>
            </a: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pt-BR" altLang="en-US" sz="1800" b="1">
                <a:solidFill>
                  <a:srgbClr val="FFC000"/>
                </a:solidFill>
                <a:latin typeface="Arial" panose="020B0604020202020204" pitchFamily="34" charset="0"/>
                <a:cs typeface="ヒラギノ角ゴ Pro W3" charset="0"/>
              </a:rPr>
              <a:t>Criar um plano</a:t>
            </a:r>
            <a:br>
              <a:rPr lang="pt-BR" altLang="en-US" sz="1800">
                <a:latin typeface="Arial" panose="020B0604020202020204" pitchFamily="34" charset="0"/>
                <a:cs typeface="ヒラギノ角ゴ Pro W3" charset="0"/>
              </a:rPr>
            </a:b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Revise os recursos disponíveis e desenvolva um plano de ação para alcançar os alvos da </a:t>
            </a:r>
            <a:r>
              <a:rPr lang="pt-BR" altLang="en-US" sz="1800" i="1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MISSÃO</a:t>
            </a: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 </a:t>
            </a:r>
            <a:r>
              <a:rPr lang="pt-BR" altLang="en-US" sz="1800" b="1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1.5</a:t>
            </a: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.</a:t>
            </a:r>
            <a:r>
              <a:rPr lang="pt-BR" altLang="en-US" sz="1800">
                <a:latin typeface="Arial" panose="020B0604020202020204" pitchFamily="34" charset="0"/>
                <a:cs typeface="ヒラギノ角ゴ Pro W3" charset="0"/>
              </a:rPr>
              <a:t> 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pt-BR" altLang="en-US" sz="1800" b="1">
                <a:solidFill>
                  <a:srgbClr val="FFC000"/>
                </a:solidFill>
                <a:latin typeface="Arial" panose="020B0604020202020204" pitchFamily="34" charset="0"/>
                <a:cs typeface="ヒラギノ角ゴ Pro W3" charset="0"/>
              </a:rPr>
              <a:t>Criar Sucesso</a:t>
            </a:r>
            <a:br>
              <a:rPr lang="pt-BR" altLang="en-US" sz="1800">
                <a:latin typeface="Arial" panose="020B0604020202020204" pitchFamily="34" charset="0"/>
                <a:cs typeface="ヒラギノ角ゴ Pro W3" charset="0"/>
              </a:rPr>
            </a:b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Execute o plano com envolvimento em todo o distrito e com seu líder de área da GAT, acompanhe e relate resultados e faça correções de curso ao longo do ano. 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ckground - Solid">
            <a:extLst>
              <a:ext uri="{FF2B5EF4-FFF2-40B4-BE49-F238E27FC236}">
                <a16:creationId xmlns:a16="http://schemas.microsoft.com/office/drawing/2014/main" id="{84167243-CBA8-F86F-66D9-A2F9259E1A1F}"/>
              </a:ext>
            </a:extLst>
          </p:cNvPr>
          <p:cNvSpPr/>
          <p:nvPr/>
        </p:nvSpPr>
        <p:spPr>
          <a:xfrm>
            <a:off x="26988" y="0"/>
            <a:ext cx="12192000" cy="6858000"/>
          </a:xfrm>
          <a:prstGeom prst="rect">
            <a:avLst/>
          </a:prstGeom>
          <a:solidFill>
            <a:srgbClr val="0D224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3555" name="Page Number - Blue">
            <a:extLst>
              <a:ext uri="{FF2B5EF4-FFF2-40B4-BE49-F238E27FC236}">
                <a16:creationId xmlns:a16="http://schemas.microsoft.com/office/drawing/2014/main" id="{E26E1637-0485-C9A0-20A4-2374CE3EF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6363" y="6400800"/>
            <a:ext cx="65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8F9E593-A1DF-4F8B-AFD9-FC210C357826}" type="slidenum"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</a:t>
            </a:fld>
            <a:endParaRPr lang="en-US" altLang="en-US" sz="1000">
              <a:solidFill>
                <a:srgbClr val="FFFFFF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  <p:pic>
        <p:nvPicPr>
          <p:cNvPr id="23556" name="Picture 14">
            <a:extLst>
              <a:ext uri="{FF2B5EF4-FFF2-40B4-BE49-F238E27FC236}">
                <a16:creationId xmlns:a16="http://schemas.microsoft.com/office/drawing/2014/main" id="{2037B05B-EF67-C51C-1275-582245365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38" y="360363"/>
            <a:ext cx="7413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Body Copy">
            <a:extLst>
              <a:ext uri="{FF2B5EF4-FFF2-40B4-BE49-F238E27FC236}">
                <a16:creationId xmlns:a16="http://schemas.microsoft.com/office/drawing/2014/main" id="{852D3687-E3C2-B50C-6951-07BA266A7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463550"/>
            <a:ext cx="120269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7525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28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00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7213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44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7416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1988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656013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None/>
            </a:pPr>
            <a:r>
              <a:rPr lang="pt-BR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 Global do Quadro Associativo</a:t>
            </a:r>
          </a:p>
        </p:txBody>
      </p:sp>
      <p:sp>
        <p:nvSpPr>
          <p:cNvPr id="23558" name="Rectangle 44">
            <a:extLst>
              <a:ext uri="{FF2B5EF4-FFF2-40B4-BE49-F238E27FC236}">
                <a16:creationId xmlns:a16="http://schemas.microsoft.com/office/drawing/2014/main" id="{279998E4-B021-0F89-8F13-0B7C7145CE4D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6080126" y="-1416050"/>
            <a:ext cx="87312" cy="5576887"/>
          </a:xfrm>
          <a:prstGeom prst="rect">
            <a:avLst/>
          </a:prstGeom>
          <a:solidFill>
            <a:srgbClr val="EBB7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5" tIns="47343" rIns="94685" bIns="47343"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EBB700"/>
              </a:solidFill>
              <a:latin typeface="Arial" panose="020B0604020202020204" pitchFamily="34" charset="0"/>
            </a:endParaRPr>
          </a:p>
        </p:txBody>
      </p:sp>
      <p:grpSp>
        <p:nvGrpSpPr>
          <p:cNvPr id="23559" name="Group 31">
            <a:extLst>
              <a:ext uri="{FF2B5EF4-FFF2-40B4-BE49-F238E27FC236}">
                <a16:creationId xmlns:a16="http://schemas.microsoft.com/office/drawing/2014/main" id="{850223AF-5EA5-1EE6-1575-069FEFE94338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-20638"/>
            <a:ext cx="12192000" cy="173038"/>
            <a:chOff x="0" y="5696515"/>
            <a:chExt cx="12289367" cy="354756"/>
          </a:xfrm>
        </p:grpSpPr>
        <p:sp>
          <p:nvSpPr>
            <p:cNvPr id="12304" name="Background - Solid">
              <a:extLst>
                <a:ext uri="{FF2B5EF4-FFF2-40B4-BE49-F238E27FC236}">
                  <a16:creationId xmlns:a16="http://schemas.microsoft.com/office/drawing/2014/main" id="{698BFE11-B978-8050-F9F3-2BCECBA20971}"/>
                </a:ext>
              </a:extLst>
            </p:cNvPr>
            <p:cNvSpPr/>
            <p:nvPr/>
          </p:nvSpPr>
          <p:spPr>
            <a:xfrm>
              <a:off x="0" y="5696515"/>
              <a:ext cx="1761796" cy="354756"/>
            </a:xfrm>
            <a:prstGeom prst="rect">
              <a:avLst/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305" name="Background - Solid">
              <a:extLst>
                <a:ext uri="{FF2B5EF4-FFF2-40B4-BE49-F238E27FC236}">
                  <a16:creationId xmlns:a16="http://schemas.microsoft.com/office/drawing/2014/main" id="{0346345C-B450-F57E-C7E6-F43AFDBDEE82}"/>
                </a:ext>
              </a:extLst>
            </p:cNvPr>
            <p:cNvSpPr/>
            <p:nvPr/>
          </p:nvSpPr>
          <p:spPr>
            <a:xfrm>
              <a:off x="1755396" y="5696515"/>
              <a:ext cx="1760196" cy="354756"/>
            </a:xfrm>
            <a:prstGeom prst="rect">
              <a:avLst/>
            </a:prstGeom>
            <a:solidFill>
              <a:srgbClr val="00AC6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306" name="Background - Solid">
              <a:extLst>
                <a:ext uri="{FF2B5EF4-FFF2-40B4-BE49-F238E27FC236}">
                  <a16:creationId xmlns:a16="http://schemas.microsoft.com/office/drawing/2014/main" id="{F1F35CD4-5FEE-D565-32A5-C48AC72D219D}"/>
                </a:ext>
              </a:extLst>
            </p:cNvPr>
            <p:cNvSpPr/>
            <p:nvPr/>
          </p:nvSpPr>
          <p:spPr>
            <a:xfrm>
              <a:off x="3509191" y="5696515"/>
              <a:ext cx="1761795" cy="354756"/>
            </a:xfrm>
            <a:prstGeom prst="rect">
              <a:avLst/>
            </a:prstGeom>
            <a:solidFill>
              <a:srgbClr val="407CCA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307" name="Background - Solid">
              <a:extLst>
                <a:ext uri="{FF2B5EF4-FFF2-40B4-BE49-F238E27FC236}">
                  <a16:creationId xmlns:a16="http://schemas.microsoft.com/office/drawing/2014/main" id="{A2CD81CF-7E84-5C23-34EC-C542EB11F784}"/>
                </a:ext>
              </a:extLst>
            </p:cNvPr>
            <p:cNvSpPr/>
            <p:nvPr/>
          </p:nvSpPr>
          <p:spPr>
            <a:xfrm>
              <a:off x="5264586" y="5696515"/>
              <a:ext cx="1760196" cy="354756"/>
            </a:xfrm>
            <a:prstGeom prst="rect">
              <a:avLst/>
            </a:prstGeom>
            <a:solidFill>
              <a:srgbClr val="FF5C35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308" name="Background - Solid">
              <a:extLst>
                <a:ext uri="{FF2B5EF4-FFF2-40B4-BE49-F238E27FC236}">
                  <a16:creationId xmlns:a16="http://schemas.microsoft.com/office/drawing/2014/main" id="{8E1D126D-196A-D770-CE89-6717A9165C13}"/>
                </a:ext>
              </a:extLst>
            </p:cNvPr>
            <p:cNvSpPr/>
            <p:nvPr/>
          </p:nvSpPr>
          <p:spPr>
            <a:xfrm>
              <a:off x="7018381" y="5696515"/>
              <a:ext cx="1761796" cy="354756"/>
            </a:xfrm>
            <a:prstGeom prst="rect">
              <a:avLst/>
            </a:prstGeom>
            <a:solidFill>
              <a:srgbClr val="EBB70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309" name="Background - Solid">
              <a:extLst>
                <a:ext uri="{FF2B5EF4-FFF2-40B4-BE49-F238E27FC236}">
                  <a16:creationId xmlns:a16="http://schemas.microsoft.com/office/drawing/2014/main" id="{70C20A96-8358-784F-15D4-DF25C4A0C152}"/>
                </a:ext>
              </a:extLst>
            </p:cNvPr>
            <p:cNvSpPr/>
            <p:nvPr/>
          </p:nvSpPr>
          <p:spPr>
            <a:xfrm>
              <a:off x="8773776" y="5696515"/>
              <a:ext cx="1760196" cy="354756"/>
            </a:xfrm>
            <a:prstGeom prst="rect">
              <a:avLst/>
            </a:prstGeom>
            <a:solidFill>
              <a:srgbClr val="7A268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310" name="Background - Solid">
              <a:extLst>
                <a:ext uri="{FF2B5EF4-FFF2-40B4-BE49-F238E27FC236}">
                  <a16:creationId xmlns:a16="http://schemas.microsoft.com/office/drawing/2014/main" id="{B2C7B9FA-FE6A-A9BA-3543-4768697E626A}"/>
                </a:ext>
              </a:extLst>
            </p:cNvPr>
            <p:cNvSpPr/>
            <p:nvPr/>
          </p:nvSpPr>
          <p:spPr>
            <a:xfrm>
              <a:off x="10527572" y="5696515"/>
              <a:ext cx="1761795" cy="354756"/>
            </a:xfrm>
            <a:prstGeom prst="rect">
              <a:avLst/>
            </a:prstGeom>
            <a:solidFill>
              <a:srgbClr val="B3B2B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4685" tIns="47343" rIns="94685" bIns="47343" anchor="ctr"/>
            <a:lstStyle/>
            <a:p>
              <a:pPr algn="ctr" eaLnBrk="1" fontAlgn="auto" hangingPunct="1">
                <a:defRPr/>
              </a:pPr>
              <a:endParaRPr lang="en-US">
                <a:solidFill>
                  <a:schemeClr val="lt1">
                    <a:alpha val="44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3560" name="Content Placeholder 49">
            <a:extLst>
              <a:ext uri="{FF2B5EF4-FFF2-40B4-BE49-F238E27FC236}">
                <a16:creationId xmlns:a16="http://schemas.microsoft.com/office/drawing/2014/main" id="{30A2F2E0-E298-F674-097A-BCA5744DB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1836738"/>
            <a:ext cx="101203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</a:rPr>
              <a:t>Pilotada em vários distritos em cada AJ durante 2021-2022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</a:rPr>
              <a:t>Coletamos feedback e melhores práticas de todas as áreas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</a:rPr>
              <a:t>Impulsionada pelo GAT, que fornece apoio e responsabilização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</a:rPr>
              <a:t>Usa a Abordagem Global do Quadro Associativo para apoiar a </a:t>
            </a:r>
            <a:r>
              <a:rPr lang="pt-BR" altLang="en-US" sz="2600" i="1">
                <a:solidFill>
                  <a:srgbClr val="FFFFFF"/>
                </a:solidFill>
                <a:latin typeface="Arial" panose="020B0604020202020204" pitchFamily="34" charset="0"/>
              </a:rPr>
              <a:t>MISSÃO</a:t>
            </a: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pt-BR" altLang="en-US" sz="2600" b="1">
                <a:solidFill>
                  <a:srgbClr val="FFFFFF"/>
                </a:solidFill>
                <a:latin typeface="Arial" panose="020B0604020202020204" pitchFamily="34" charset="0"/>
              </a:rPr>
              <a:t>1.5</a:t>
            </a:r>
          </a:p>
        </p:txBody>
      </p:sp>
      <p:grpSp>
        <p:nvGrpSpPr>
          <p:cNvPr id="23561" name="Group 2">
            <a:extLst>
              <a:ext uri="{FF2B5EF4-FFF2-40B4-BE49-F238E27FC236}">
                <a16:creationId xmlns:a16="http://schemas.microsoft.com/office/drawing/2014/main" id="{E4B72723-2FB9-DC52-FC6D-033251E967B8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4491038"/>
            <a:ext cx="9372600" cy="2076450"/>
            <a:chOff x="3367310" y="3830369"/>
            <a:chExt cx="8110969" cy="2471518"/>
          </a:xfrm>
        </p:grpSpPr>
        <p:sp>
          <p:nvSpPr>
            <p:cNvPr id="23562" name="TextBox 3">
              <a:extLst>
                <a:ext uri="{FF2B5EF4-FFF2-40B4-BE49-F238E27FC236}">
                  <a16:creationId xmlns:a16="http://schemas.microsoft.com/office/drawing/2014/main" id="{E588CFDA-F98B-5239-16CA-F50C7EE31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3626" y="5578193"/>
              <a:ext cx="3165256" cy="72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defTabSz="755650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defTabSz="7556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defTabSz="7556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defTabSz="7556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defTabSz="7556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7556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7556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7556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7556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lvl="1" algn="ctr" eaLnBrk="1" hangingPunct="1"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pt-BR" altLang="en-US" sz="1700">
                  <a:solidFill>
                    <a:srgbClr val="FFFFFF"/>
                  </a:solidFill>
                </a:rPr>
                <a:t>Apoio à </a:t>
              </a:r>
              <a:r>
                <a:rPr lang="pt-BR" altLang="en-US" sz="1700" i="1">
                  <a:solidFill>
                    <a:srgbClr val="FFFFFF"/>
                  </a:solidFill>
                </a:rPr>
                <a:t>MISSÃO</a:t>
              </a:r>
              <a:r>
                <a:rPr lang="pt-BR" altLang="en-US" sz="1700">
                  <a:solidFill>
                    <a:srgbClr val="FFFFFF"/>
                  </a:solidFill>
                </a:rPr>
                <a:t> </a:t>
              </a:r>
              <a:r>
                <a:rPr lang="pt-BR" altLang="en-US" sz="1700" b="1">
                  <a:solidFill>
                    <a:srgbClr val="FFFFFF"/>
                  </a:solidFill>
                </a:rPr>
                <a:t>1.5</a:t>
              </a:r>
              <a:r>
                <a:rPr lang="pt-BR" altLang="en-US" sz="1700">
                  <a:solidFill>
                    <a:srgbClr val="FFFFFF"/>
                  </a:solidFill>
                </a:rPr>
                <a:t> usando a Abordagem Global do Quadro Associativo</a:t>
              </a:r>
            </a:p>
          </p:txBody>
        </p:sp>
        <p:grpSp>
          <p:nvGrpSpPr>
            <p:cNvPr id="23563" name="Group 5">
              <a:extLst>
                <a:ext uri="{FF2B5EF4-FFF2-40B4-BE49-F238E27FC236}">
                  <a16:creationId xmlns:a16="http://schemas.microsoft.com/office/drawing/2014/main" id="{87BE5B91-3DDF-4714-2639-47DF1694D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7310" y="3830369"/>
              <a:ext cx="8110969" cy="1959211"/>
              <a:chOff x="3367310" y="3830369"/>
              <a:chExt cx="8110969" cy="1959211"/>
            </a:xfrm>
          </p:grpSpPr>
          <p:sp>
            <p:nvSpPr>
              <p:cNvPr id="23565" name="Arrow: Right 8">
                <a:extLst>
                  <a:ext uri="{FF2B5EF4-FFF2-40B4-BE49-F238E27FC236}">
                    <a16:creationId xmlns:a16="http://schemas.microsoft.com/office/drawing/2014/main" id="{F1D532F5-A0B9-B36A-B38B-5ADA48BE6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310" y="3830369"/>
                <a:ext cx="8110969" cy="1959211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rgbClr val="FFC0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02" name="TextBox 9">
                <a:extLst>
                  <a:ext uri="{FF2B5EF4-FFF2-40B4-BE49-F238E27FC236}">
                    <a16:creationId xmlns:a16="http://schemas.microsoft.com/office/drawing/2014/main" id="{7B3D65E1-C8A8-2E0E-DE52-937225ADDE0E}"/>
                  </a:ext>
                </a:extLst>
              </p:cNvPr>
              <p:cNvSpPr txBox="1"/>
              <p:nvPr/>
            </p:nvSpPr>
            <p:spPr>
              <a:xfrm>
                <a:off x="8270435" y="4404789"/>
                <a:ext cx="1573011" cy="8332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243840" rIns="0" bIns="243840" spcCol="1270"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2400" b="1">
                    <a:solidFill>
                      <a:schemeClr val="tx1"/>
                    </a:solidFill>
                    <a:latin typeface="Calibri"/>
                    <a:ea typeface="+mn-ea" pitchFamily="34" charset="0"/>
                    <a:cs typeface="+mn-cs"/>
                  </a:rPr>
                  <a:t>2023-2027</a:t>
                </a:r>
              </a:p>
            </p:txBody>
          </p:sp>
          <p:sp>
            <p:nvSpPr>
              <p:cNvPr id="12303" name="TextBox 10">
                <a:extLst>
                  <a:ext uri="{FF2B5EF4-FFF2-40B4-BE49-F238E27FC236}">
                    <a16:creationId xmlns:a16="http://schemas.microsoft.com/office/drawing/2014/main" id="{8D5E73E7-C448-C66F-2B85-CE53F73D2173}"/>
                  </a:ext>
                </a:extLst>
              </p:cNvPr>
              <p:cNvSpPr txBox="1"/>
              <p:nvPr/>
            </p:nvSpPr>
            <p:spPr>
              <a:xfrm>
                <a:off x="4306995" y="4438801"/>
                <a:ext cx="1573012" cy="8332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243840" rIns="0" bIns="243840" spcCol="1270"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2400" b="1">
                    <a:solidFill>
                      <a:schemeClr val="tx1"/>
                    </a:solidFill>
                    <a:latin typeface="Calibri"/>
                    <a:ea typeface="+mn-ea" pitchFamily="34" charset="0"/>
                    <a:cs typeface="+mn-cs"/>
                  </a:rPr>
                  <a:t>2022-2023</a:t>
                </a:r>
              </a:p>
            </p:txBody>
          </p:sp>
        </p:grpSp>
        <p:sp>
          <p:nvSpPr>
            <p:cNvPr id="12300" name="TextBox 6">
              <a:extLst>
                <a:ext uri="{FF2B5EF4-FFF2-40B4-BE49-F238E27FC236}">
                  <a16:creationId xmlns:a16="http://schemas.microsoft.com/office/drawing/2014/main" id="{96D0F92C-1EA4-5CFC-069C-738394126865}"/>
                </a:ext>
              </a:extLst>
            </p:cNvPr>
            <p:cNvSpPr txBox="1"/>
            <p:nvPr/>
          </p:nvSpPr>
          <p:spPr>
            <a:xfrm>
              <a:off x="3508813" y="5564966"/>
              <a:ext cx="3165256" cy="72558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spcCol="1270"/>
            <a:lstStyle/>
            <a:p>
              <a:pPr marL="0" lvl="1" algn="ctr" defTabSz="7556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pt-BR" sz="1700" dirty="0">
                  <a:solidFill>
                    <a:schemeClr val="bg1"/>
                  </a:solidFill>
                  <a:latin typeface="Calibri"/>
                  <a:ea typeface="+mn-ea" pitchFamily="34" charset="0"/>
                  <a:cs typeface="+mn-cs"/>
                </a:rPr>
                <a:t>Lançamento da Abordagem Global do Quadro Associativo mundialmente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ckground - Solid">
            <a:extLst>
              <a:ext uri="{FF2B5EF4-FFF2-40B4-BE49-F238E27FC236}">
                <a16:creationId xmlns:a16="http://schemas.microsoft.com/office/drawing/2014/main" id="{05FAD473-3579-7F21-4D48-9F0365D5331C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r>
              <a:rPr lang="pt-BR">
                <a:solidFill>
                  <a:prstClr val="white">
                    <a:alpha val="44000"/>
                  </a:prstClr>
                </a:solidFill>
                <a:latin typeface="Calibri"/>
                <a:cs typeface="+mn-cs"/>
              </a:rPr>
              <a:t>aa</a:t>
            </a:r>
          </a:p>
        </p:txBody>
      </p:sp>
      <p:sp>
        <p:nvSpPr>
          <p:cNvPr id="14339" name="Slice - Solid">
            <a:extLst>
              <a:ext uri="{FF2B5EF4-FFF2-40B4-BE49-F238E27FC236}">
                <a16:creationId xmlns:a16="http://schemas.microsoft.com/office/drawing/2014/main" id="{2C2C58B8-41F1-84EE-D335-CB8C5624CBC8}"/>
              </a:ext>
            </a:extLst>
          </p:cNvPr>
          <p:cNvSpPr/>
          <p:nvPr/>
        </p:nvSpPr>
        <p:spPr>
          <a:xfrm>
            <a:off x="1131888" y="-19050"/>
            <a:ext cx="11187112" cy="6865938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endParaRPr lang="en-US">
              <a:solidFill>
                <a:prstClr val="white">
                  <a:alpha val="44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5604" name="Body Copy">
            <a:extLst>
              <a:ext uri="{FF2B5EF4-FFF2-40B4-BE49-F238E27FC236}">
                <a16:creationId xmlns:a16="http://schemas.microsoft.com/office/drawing/2014/main" id="{65ED3177-53BF-955D-8D83-766503768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2328863"/>
            <a:ext cx="96075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Verifique os recursos disponíveis em Lionsclubs.org/global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Revise os materiais para cada uma das etapas do processo.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Faça o curso de aprendizagem eletrônica Abordagem Global do Quadro Associativo no Centro Leonístico de Aprendizagem.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Contate </a:t>
            </a:r>
            <a:r>
              <a:rPr lang="pt-BR" altLang="en-US" sz="2600" u="sng">
                <a:solidFill>
                  <a:srgbClr val="FF5C35"/>
                </a:solidFill>
                <a:latin typeface="Arial" panose="020B0604020202020204" pitchFamily="34" charset="0"/>
                <a:cs typeface="ヒラギノ角ゴ Pro W3" charset="0"/>
                <a:hlinkClick r:id="rId3"/>
              </a:rPr>
              <a:t>GAT@lionsclubs.org</a:t>
            </a:r>
            <a:r>
              <a:rPr lang="pt-BR" altLang="en-US" sz="2600">
                <a:solidFill>
                  <a:srgbClr val="FF5C35"/>
                </a:solidFill>
                <a:latin typeface="Arial" panose="020B0604020202020204" pitchFamily="34" charset="0"/>
                <a:cs typeface="ヒラギノ角ゴ Pro W3" charset="0"/>
              </a:rPr>
              <a:t> </a:t>
            </a:r>
            <a:r>
              <a:rPr lang="pt-BR" altLang="en-US" sz="26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t>ou sua liderança da GAT local para obter mais informações.</a:t>
            </a:r>
          </a:p>
        </p:txBody>
      </p:sp>
      <p:sp>
        <p:nvSpPr>
          <p:cNvPr id="25605" name="Page Number - Blue">
            <a:extLst>
              <a:ext uri="{FF2B5EF4-FFF2-40B4-BE49-F238E27FC236}">
                <a16:creationId xmlns:a16="http://schemas.microsoft.com/office/drawing/2014/main" id="{CA4991A6-E444-0E1A-6300-976775918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6363" y="6400800"/>
            <a:ext cx="65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E85D91B9-B8A3-4883-A508-9A688E6459BA}" type="slidenum"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</a:t>
            </a:fld>
            <a:endParaRPr lang="en-US" altLang="en-US" sz="1000">
              <a:solidFill>
                <a:srgbClr val="FFFFFF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  <p:sp>
        <p:nvSpPr>
          <p:cNvPr id="25606" name="Yellow Bar">
            <a:extLst>
              <a:ext uri="{FF2B5EF4-FFF2-40B4-BE49-F238E27FC236}">
                <a16:creationId xmlns:a16="http://schemas.microsoft.com/office/drawing/2014/main" id="{5950C107-25D4-D859-5212-BE3C60D7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1782763"/>
            <a:ext cx="2925763" cy="61912"/>
          </a:xfrm>
          <a:prstGeom prst="rect">
            <a:avLst/>
          </a:prstGeom>
          <a:solidFill>
            <a:srgbClr val="EBB7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5" tIns="47343" rIns="94685" bIns="47343"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altLang="en-US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3" name="Headline">
            <a:extLst>
              <a:ext uri="{FF2B5EF4-FFF2-40B4-BE49-F238E27FC236}">
                <a16:creationId xmlns:a16="http://schemas.microsoft.com/office/drawing/2014/main" id="{3825C538-4CF0-4088-61F7-8976F31F3CB3}"/>
              </a:ext>
            </a:extLst>
          </p:cNvPr>
          <p:cNvSpPr txBox="1"/>
          <p:nvPr/>
        </p:nvSpPr>
        <p:spPr>
          <a:xfrm>
            <a:off x="2919413" y="987425"/>
            <a:ext cx="8374062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</a:defRPr>
            </a:lvl9pPr>
          </a:lstStyle>
          <a:p>
            <a:pPr>
              <a:defRPr/>
            </a:pPr>
            <a:endParaRPr lang="en-US" sz="3200" kern="0">
              <a:solidFill>
                <a:prstClr val="white"/>
              </a:solidFill>
            </a:endParaRPr>
          </a:p>
        </p:txBody>
      </p:sp>
      <p:pic>
        <p:nvPicPr>
          <p:cNvPr id="25608" name="Picture 11">
            <a:extLst>
              <a:ext uri="{FF2B5EF4-FFF2-40B4-BE49-F238E27FC236}">
                <a16:creationId xmlns:a16="http://schemas.microsoft.com/office/drawing/2014/main" id="{F54E1207-9D48-6333-8C0F-C6011EC1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45188"/>
            <a:ext cx="741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Headline">
            <a:extLst>
              <a:ext uri="{FF2B5EF4-FFF2-40B4-BE49-F238E27FC236}">
                <a16:creationId xmlns:a16="http://schemas.microsoft.com/office/drawing/2014/main" id="{DA20A1B2-874C-B1FF-81BB-B6BAAF43DC9B}"/>
              </a:ext>
            </a:extLst>
          </p:cNvPr>
          <p:cNvSpPr txBox="1"/>
          <p:nvPr/>
        </p:nvSpPr>
        <p:spPr>
          <a:xfrm>
            <a:off x="195263" y="287338"/>
            <a:ext cx="2125662" cy="20272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pt-BR" sz="2400" dirty="0">
                <a:solidFill>
                  <a:srgbClr val="EBB700"/>
                </a:solidFill>
              </a:rPr>
              <a:t>Próximas etapas da Abordagem Global do Quadro Associativo</a:t>
            </a:r>
          </a:p>
          <a:p>
            <a:pPr>
              <a:defRPr/>
            </a:pPr>
            <a:endParaRPr lang="en-US" sz="2400" kern="0" dirty="0">
              <a:solidFill>
                <a:srgbClr val="EBB700"/>
              </a:solidFill>
            </a:endParaRPr>
          </a:p>
        </p:txBody>
      </p:sp>
      <p:sp>
        <p:nvSpPr>
          <p:cNvPr id="25610" name="Headline">
            <a:extLst>
              <a:ext uri="{FF2B5EF4-FFF2-40B4-BE49-F238E27FC236}">
                <a16:creationId xmlns:a16="http://schemas.microsoft.com/office/drawing/2014/main" id="{3C305149-E099-51B5-D06B-B1364DE63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614363"/>
            <a:ext cx="6435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en-US" sz="3600" b="1">
                <a:solidFill>
                  <a:srgbClr val="FFFFFF"/>
                </a:solidFill>
                <a:latin typeface="Helvetica Neue" charset="0"/>
                <a:cs typeface="Helvetica Neue" charset="0"/>
              </a:rPr>
              <a:t>Próximas etapas para os distritos</a:t>
            </a:r>
          </a:p>
        </p:txBody>
      </p:sp>
      <p:pic>
        <p:nvPicPr>
          <p:cNvPr id="25611" name="Picture 5">
            <a:extLst>
              <a:ext uri="{FF2B5EF4-FFF2-40B4-BE49-F238E27FC236}">
                <a16:creationId xmlns:a16="http://schemas.microsoft.com/office/drawing/2014/main" id="{C19E198C-39C3-B328-6F2B-9CFCFB44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41313"/>
            <a:ext cx="17430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ackground - Image">
            <a:extLst>
              <a:ext uri="{FF2B5EF4-FFF2-40B4-BE49-F238E27FC236}">
                <a16:creationId xmlns:a16="http://schemas.microsoft.com/office/drawing/2014/main" id="{B150D364-C47D-CF83-4293-1EB0D0C6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 b="428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Background - Overlay">
            <a:extLst>
              <a:ext uri="{FF2B5EF4-FFF2-40B4-BE49-F238E27FC236}">
                <a16:creationId xmlns:a16="http://schemas.microsoft.com/office/drawing/2014/main" id="{59941384-2BA7-4E88-36C9-FFDCAADE1B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4685" tIns="47343" rIns="94685" bIns="47343" anchor="ctr"/>
          <a:lstStyle/>
          <a:p>
            <a:pPr algn="ctr" eaLnBrk="1" fontAlgn="auto" hangingPunct="1">
              <a:defRPr/>
            </a:pPr>
            <a:endParaRPr lang="en-US">
              <a:solidFill>
                <a:schemeClr val="lt1">
                  <a:alpha val="44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2" name="Emblem - White" descr="lionlogo_white.eps">
            <a:extLst>
              <a:ext uri="{FF2B5EF4-FFF2-40B4-BE49-F238E27FC236}">
                <a16:creationId xmlns:a16="http://schemas.microsoft.com/office/drawing/2014/main" id="{831E6E5A-C777-567A-4B4B-E42503CA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295400"/>
            <a:ext cx="17510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Headline">
            <a:extLst>
              <a:ext uri="{FF2B5EF4-FFF2-40B4-BE49-F238E27FC236}">
                <a16:creationId xmlns:a16="http://schemas.microsoft.com/office/drawing/2014/main" id="{E30642EA-3365-6EE3-E166-7B48608F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3035300"/>
            <a:ext cx="77724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27" tIns="40763" rIns="81527" bIns="40763" anchor="ctr"/>
          <a:lstStyle>
            <a:lvl1pPr defTabSz="4064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4064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4064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4064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064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pt-BR" altLang="en-US" sz="4800" b="1">
                <a:solidFill>
                  <a:schemeClr val="bg1"/>
                </a:solidFill>
                <a:latin typeface="Helvetica Neue" charset="0"/>
                <a:cs typeface="Helvetica Neue" charset="0"/>
              </a:rPr>
              <a:t>Obrigado</a:t>
            </a:r>
          </a:p>
        </p:txBody>
      </p:sp>
      <p:sp>
        <p:nvSpPr>
          <p:cNvPr id="16390" name="Gold Bar">
            <a:extLst>
              <a:ext uri="{FF2B5EF4-FFF2-40B4-BE49-F238E27FC236}">
                <a16:creationId xmlns:a16="http://schemas.microsoft.com/office/drawing/2014/main" id="{6C78C8A9-9819-F334-C028-7E272691A57E}"/>
              </a:ext>
            </a:extLst>
          </p:cNvPr>
          <p:cNvSpPr/>
          <p:nvPr/>
        </p:nvSpPr>
        <p:spPr>
          <a:xfrm>
            <a:off x="5378450" y="3321050"/>
            <a:ext cx="1450975" cy="73025"/>
          </a:xfrm>
          <a:prstGeom prst="rect">
            <a:avLst/>
          </a:prstGeom>
          <a:solidFill>
            <a:srgbClr val="FBC608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4671" tIns="47336" rIns="94671" bIns="47336" anchor="ctr"/>
          <a:lstStyle/>
          <a:p>
            <a:pPr algn="ctr" eaLnBrk="1" fontAlgn="auto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55" name="Copyright">
            <a:extLst>
              <a:ext uri="{FF2B5EF4-FFF2-40B4-BE49-F238E27FC236}">
                <a16:creationId xmlns:a16="http://schemas.microsoft.com/office/drawing/2014/main" id="{C6A4E127-F003-8892-9802-27E68E4D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6248400"/>
            <a:ext cx="3400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© 2020 Lions Clubs International</a:t>
            </a:r>
          </a:p>
        </p:txBody>
      </p:sp>
      <p:sp>
        <p:nvSpPr>
          <p:cNvPr id="27656" name="Date Lang Code">
            <a:extLst>
              <a:ext uri="{FF2B5EF4-FFF2-40B4-BE49-F238E27FC236}">
                <a16:creationId xmlns:a16="http://schemas.microsoft.com/office/drawing/2014/main" id="{688667B7-C29A-51B2-5459-7165D0B16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6248400"/>
            <a:ext cx="2579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t-BR" altLang="en-US" sz="1600" b="1">
                <a:solidFill>
                  <a:srgbClr val="FFFFFF"/>
                </a:solidFill>
              </a:rPr>
              <a:t>Atualizado em 5/2023 PO</a:t>
            </a:r>
          </a:p>
        </p:txBody>
      </p:sp>
      <p:sp>
        <p:nvSpPr>
          <p:cNvPr id="27657" name="Page Number - White">
            <a:extLst>
              <a:ext uri="{FF2B5EF4-FFF2-40B4-BE49-F238E27FC236}">
                <a16:creationId xmlns:a16="http://schemas.microsoft.com/office/drawing/2014/main" id="{FB30E917-B595-AD9D-4A4D-03A930DB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7950" y="6400800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fld id="{5512C34B-2010-4266-BBAD-B0982E637F9E}" type="slidenum"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ヒラギノ角ゴ Pro W3" charset="0"/>
              </a:rPr>
              <a:pPr>
                <a:spcBef>
                  <a:spcPct val="50000"/>
                </a:spcBef>
                <a:buSzPct val="100000"/>
              </a:pPr>
              <a:t>7</a:t>
            </a:fld>
            <a:endParaRPr lang="en-US" altLang="en-US" sz="1000">
              <a:solidFill>
                <a:srgbClr val="FFFFFF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5.0"/>
  <p:tag name="AS_RELEASE_DATE" val="2021.09.14"/>
  <p:tag name="AS_TITLE" val="Aspose.Slides for .NET 4.0 Client Profile"/>
  <p:tag name="AS_VERSION" val="21.9"/>
</p:tagLst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10506</TotalTime>
  <Words>818</Words>
  <Application>Microsoft Office PowerPoint</Application>
  <PresentationFormat>Widescreen</PresentationFormat>
  <Paragraphs>110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ヒラギノ角ゴ Pro W3</vt:lpstr>
      <vt:lpstr>Helvetica Neue</vt:lpstr>
      <vt:lpstr>Helvetica</vt:lpstr>
      <vt:lpstr>Wingdings</vt:lpstr>
      <vt:lpstr>MASTER SLIDE - BLANK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Lynch, Jason</dc:creator>
  <cp:keywords/>
  <dc:description/>
  <cp:lastModifiedBy>Gaddi-DeLeon, Mylene</cp:lastModifiedBy>
  <cp:revision>565</cp:revision>
  <cp:lastPrinted>2019-06-19T16:24:35Z</cp:lastPrinted>
  <dcterms:created xsi:type="dcterms:W3CDTF">2018-11-12T16:45:52Z</dcterms:created>
  <dcterms:modified xsi:type="dcterms:W3CDTF">2023-08-21T16:23:19Z</dcterms:modified>
  <cp:category/>
</cp:coreProperties>
</file>