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10"/>
  </p:notesMasterIdLst>
  <p:sldIdLst>
    <p:sldId id="871" r:id="rId3"/>
    <p:sldId id="1615" r:id="rId4"/>
    <p:sldId id="1109" r:id="rId5"/>
    <p:sldId id="1320" r:id="rId6"/>
    <p:sldId id="1616" r:id="rId7"/>
    <p:sldId id="1325" r:id="rId8"/>
    <p:sldId id="95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 id="2" name="Sanjeev Ahuja" initials="SA" lastIdx="1" clrIdx="1">
    <p:extLst>
      <p:ext uri="{19B8F6BF-5375-455C-9EA6-DF929625EA0E}">
        <p15:presenceInfo xmlns:p15="http://schemas.microsoft.com/office/powerpoint/2012/main" userId="kQ2Hq14WeYT6NvV8L7xX/hTcgBGl5UcS7wNal0IOT48="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C35"/>
    <a:srgbClr val="7A2682"/>
    <a:srgbClr val="EBB700"/>
    <a:srgbClr val="00338D"/>
    <a:srgbClr val="55565A"/>
    <a:srgbClr val="0D2240"/>
    <a:srgbClr val="407CCA"/>
    <a:srgbClr val="00AC69"/>
    <a:srgbClr val="B3B2B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88A1CB-1F5A-49B4-9591-FF68A4389F69}" v="358" dt="2020-08-20T13:17:57.967"/>
    <p1510:client id="{404D9361-E8DC-440D-B214-8855D67112D0}" v="78" dt="2020-08-19T21:29:36.845"/>
    <p1510:client id="{571AC32B-5958-45C3-8F20-38C37E75C984}" v="53" dt="2023-05-24T18:01:00.523"/>
    <p1510:client id="{779E1F2D-F96F-478A-AB25-D0A620DC17C5}" v="718" dt="2020-08-19T20:42:16.750"/>
    <p1510:client id="{88DD1813-2F50-45F0-841F-445537EBB04C}" v="2" dt="2020-09-14T19:58:24.536"/>
    <p1510:client id="{914C9161-0D53-45E6-A3CE-E39BE6EFDEBD}" v="1" dt="2020-09-18T13:42:31.068"/>
    <p1510:client id="{BE3C502C-E471-486F-A618-C71F0CE710D1}" v="304" dt="2020-09-17T20:18:13.180"/>
    <p1510:client id="{F68D901C-99D3-4725-92BF-6D94477361A7}" v="13" dt="2020-08-20T15:45:43.3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22" autoAdjust="0"/>
    <p:restoredTop sz="69683" autoAdjust="0"/>
  </p:normalViewPr>
  <p:slideViewPr>
    <p:cSldViewPr snapToGrid="0" snapToObjects="1">
      <p:cViewPr>
        <p:scale>
          <a:sx n="73" d="100"/>
          <a:sy n="73" d="100"/>
        </p:scale>
        <p:origin x="1188" y="48"/>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9" d="100"/>
          <a:sy n="69" d="100"/>
        </p:scale>
        <p:origin x="3264" y="5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GAT@lionsclubs.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1533952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i-FI" b="0">
                <a:ea typeface="ヒラギノ角ゴ Pro W3"/>
                <a:cs typeface="Arial"/>
              </a:rPr>
              <a:t>Puhujan muistiinpanot:</a:t>
            </a:r>
          </a:p>
          <a:p>
            <a:pPr>
              <a:defRPr/>
            </a:pPr>
            <a:endParaRPr lang="en-US" b="0" dirty="0">
              <a:ea typeface="ヒラギノ角ゴ Pro W3"/>
              <a:cs typeface="Arial"/>
            </a:endParaRPr>
          </a:p>
          <a:p>
            <a:pPr>
              <a:defRPr/>
            </a:pPr>
            <a:r>
              <a:rPr lang="fi-FI" sz="1200" b="0" u="none">
                <a:ea typeface="ヒラギノ角ゴ Pro W3"/>
                <a:cs typeface="Arial"/>
              </a:rPr>
              <a:t>Me kaikki tiedämme </a:t>
            </a:r>
            <a:r>
              <a:rPr lang="fi-FI" b="0">
                <a:ea typeface="ヒラギノ角ゴ Pro W3"/>
                <a:cs typeface="Arial"/>
              </a:rPr>
              <a:t>, että palvelu on tehtävämme, ja haluamme palvella mahdollisimman monia yhteisöjä, koska kaikkialla on tarpeita, eikä kukaan vastaa näihin tarpeisiin paremmin kuin lionit. Jotta voimme vastata jokaisen yhteisön tarpeisiin, meidän on laajennettava toimintaamme kasvattamalla jäsenmääräämme.  </a:t>
            </a:r>
          </a:p>
          <a:p>
            <a:pPr>
              <a:defRPr/>
            </a:pPr>
            <a:endParaRPr lang="en-US" b="0" dirty="0">
              <a:ea typeface="ヒラギノ角ゴ Pro W3"/>
              <a:cs typeface="Arial"/>
            </a:endParaRPr>
          </a:p>
          <a:p>
            <a:pPr>
              <a:defRPr/>
            </a:pPr>
            <a:r>
              <a:rPr lang="fi-FI" b="0">
                <a:ea typeface="ヒラギノ角ゴ Pro W3"/>
                <a:cs typeface="Arial"/>
              </a:rPr>
              <a:t>Tämän vuoksi hallintovirkailijat kehittivät muokattavissa olevan prosessin jäsenten tarpeisiin vastaamiseksi. Kutsumme tätä prosessia Maailmanlaajuiseksi jäsenyysaloitteeksi. </a:t>
            </a:r>
          </a:p>
          <a:p>
            <a:pPr>
              <a:defRPr/>
            </a:pPr>
            <a:endParaRPr lang="en-US" b="0" dirty="0">
              <a:ea typeface="ヒラギノ角ゴ Pro W3"/>
              <a:cs typeface="Arial"/>
            </a:endParaRPr>
          </a:p>
          <a:p>
            <a:pPr>
              <a:defRPr/>
            </a:pPr>
            <a:r>
              <a:rPr lang="fi-FI" b="0">
                <a:ea typeface="ヒラギノ角ゴ Pro W3"/>
                <a:cs typeface="Arial"/>
              </a:rPr>
              <a:t>Maailmanlaajuisessa jäsenyysaloitteessa keskitytään jäsenyyteen, mutta voitte soveltaa näitä neljää vaihetta myös muihin tavoitteisiin. </a:t>
            </a: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2838196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fi-FI" sz="1200" u="sng" dirty="0">
                <a:ea typeface="ヒラギノ角ゴ Pro W3"/>
                <a:cs typeface="Arial" panose="020B0604020202020204" pitchFamily="34" charset="0"/>
              </a:rPr>
              <a:t>Esittäjän muistiinpanot: </a:t>
            </a:r>
          </a:p>
          <a:p>
            <a:pPr lvl="0">
              <a:defRPr/>
            </a:pPr>
            <a:endParaRPr lang="en-US" sz="1200" u="sng" dirty="0">
              <a:ea typeface="ヒラギノ角ゴ Pro W3"/>
              <a:cs typeface="Arial" panose="020B0604020202020204" pitchFamily="34" charset="0"/>
            </a:endParaRPr>
          </a:p>
          <a:p>
            <a:r>
              <a:rPr lang="fi-FI" dirty="0"/>
              <a:t>Maailmanlaajuisen jäsenyysaloitteen tavoitteet ovat:</a:t>
            </a:r>
            <a:r>
              <a:rPr lang="fi-FI" baseline="0" dirty="0"/>
              <a:t> </a:t>
            </a:r>
          </a:p>
          <a:p>
            <a:endParaRPr lang="en-US" baseline="0" dirty="0"/>
          </a:p>
          <a:p>
            <a:pPr marL="171450" indent="-171450">
              <a:buFont typeface="Arial" panose="020B0604020202020204" pitchFamily="34" charset="0"/>
              <a:buChar char="•"/>
            </a:pPr>
            <a:r>
              <a:rPr lang="fi-FI" dirty="0"/>
              <a:t>Innostaa piirejä uusien klubien kautta</a:t>
            </a:r>
          </a:p>
          <a:p>
            <a:pPr marL="171450" indent="-171450">
              <a:buFont typeface="Arial" panose="020B0604020202020204" pitchFamily="34" charset="0"/>
              <a:buChar char="•"/>
            </a:pPr>
            <a:r>
              <a:rPr lang="fi-FI" dirty="0"/>
              <a:t>Innostaa klubia uusilla jäsenillä</a:t>
            </a:r>
          </a:p>
          <a:p>
            <a:pPr marL="171450" indent="-171450">
              <a:buFont typeface="Arial" panose="020B0604020202020204" pitchFamily="34" charset="0"/>
              <a:buChar char="•"/>
            </a:pPr>
            <a:r>
              <a:rPr lang="fi-FI" dirty="0"/>
              <a:t>Innostaa uudelleen nykyisiä jäseniä ystävyyssuhteiden ja mielekkään palvelun kautta.</a:t>
            </a:r>
            <a:r>
              <a:rPr lang="fi-FI" baseline="0" dirty="0"/>
              <a:t> </a:t>
            </a:r>
          </a:p>
          <a:p>
            <a:pPr marL="0" indent="0">
              <a:buNone/>
            </a:pPr>
            <a:endParaRPr lang="en-US" baseline="0" dirty="0"/>
          </a:p>
          <a:p>
            <a:pPr marL="0" indent="0">
              <a:buNone/>
            </a:pPr>
            <a:r>
              <a:rPr lang="fi-FI" baseline="0" dirty="0"/>
              <a:t>Nämä kolme tavoitetta pyrkivät kaikki yhteiseen tavoitteeseemme, joka on lionjäsenten lukumäärän kasvattaminen kaikissa vaalipiireissä.</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300" b="0" i="0" u="none" strike="noStrike" cap="none" normalizeH="0" baseline="0" noProof="0">
                <a:ln>
                  <a:noFill/>
                </a:ln>
                <a:solidFill>
                  <a:prstClr val="black"/>
                </a:solidFill>
                <a:effectLst/>
                <a:uLnTx/>
                <a:uFillTx/>
                <a:latin typeface="Calibri"/>
                <a:ea typeface="+mn-ea"/>
                <a:cs typeface="+mn-cs"/>
              </a:rPr>
              <a:t>NAMI-aloitteen yleiskatsaus</a:t>
            </a:r>
          </a:p>
        </p:txBody>
      </p:sp>
    </p:spTree>
    <p:extLst>
      <p:ext uri="{BB962C8B-B14F-4D97-AF65-F5344CB8AC3E}">
        <p14:creationId xmlns:p14="http://schemas.microsoft.com/office/powerpoint/2010/main" val="3229273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r>
              <a:rPr lang="fi-FI"/>
              <a:t>Maailmanlaajuinen jäsenyysaloite yhdistää strategisen prosessin ja joukon muita resursseja. </a:t>
            </a:r>
          </a:p>
          <a:p>
            <a:pPr marL="228600" indent="-228600">
              <a:spcBef>
                <a:spcPts val="1200"/>
              </a:spcBef>
              <a:spcAft>
                <a:spcPts val="1200"/>
              </a:spcAft>
              <a:buFont typeface="+mj-lt"/>
              <a:buAutoNum type="arabicPeriod"/>
            </a:pPr>
            <a:r>
              <a:rPr lang="fi-FI" b="0"/>
              <a:t>Rakenna tiimi</a:t>
            </a:r>
          </a:p>
          <a:p>
            <a:pPr marL="228600" indent="-228600">
              <a:spcBef>
                <a:spcPts val="1200"/>
              </a:spcBef>
              <a:spcAft>
                <a:spcPts val="1200"/>
              </a:spcAft>
              <a:buFont typeface="+mj-lt"/>
              <a:buAutoNum type="arabicPeriod"/>
            </a:pPr>
            <a:r>
              <a:rPr lang="fi-FI" b="0"/>
              <a:t>Rakenna visio </a:t>
            </a:r>
          </a:p>
          <a:p>
            <a:pPr marL="228600" indent="-228600">
              <a:spcBef>
                <a:spcPts val="1200"/>
              </a:spcBef>
              <a:spcAft>
                <a:spcPts val="1200"/>
              </a:spcAft>
              <a:buFont typeface="+mj-lt"/>
              <a:buAutoNum type="arabicPeriod"/>
            </a:pPr>
            <a:r>
              <a:rPr lang="fi-FI" b="0"/>
              <a:t>Rakenna suunnitelma</a:t>
            </a:r>
          </a:p>
          <a:p>
            <a:pPr marL="228600" indent="-228600">
              <a:spcBef>
                <a:spcPts val="1200"/>
              </a:spcBef>
              <a:spcAft>
                <a:spcPts val="1200"/>
              </a:spcAft>
              <a:buFont typeface="+mj-lt"/>
              <a:buAutoNum type="arabicPeriod"/>
            </a:pPr>
            <a:r>
              <a:rPr lang="fi-FI" b="0"/>
              <a:t>Rakenna menestys</a:t>
            </a:r>
            <a:br>
              <a:rPr lang="fi-FI"/>
            </a:br>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3A11E-08F2-4BA1-A6AE-504C49ED85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869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i-FI" b="0" dirty="0">
                <a:ea typeface="ヒラギノ角ゴ Pro W3"/>
                <a:cs typeface="Arial"/>
              </a:rPr>
              <a:t>Puhujan muistiinpanot:</a:t>
            </a:r>
          </a:p>
          <a:p>
            <a:pPr>
              <a:defRPr/>
            </a:pPr>
            <a:endParaRPr lang="en-US" b="0" dirty="0">
              <a:ea typeface="ヒラギノ角ゴ Pro W3"/>
              <a:cs typeface="Arial"/>
            </a:endParaRPr>
          </a:p>
          <a:p>
            <a:r>
              <a:rPr lang="fi-FI" b="0" baseline="0" dirty="0"/>
              <a:t>Hallintovirkailijat pyysivät kaikkia vaalipiirejä suorittamaan niiden omat Maailmanlaajuisen jäsenyysaloitteen pilottiohjelmansa vuonna 2021-2022.  </a:t>
            </a:r>
          </a:p>
          <a:p>
            <a:endParaRPr lang="en-US" b="0" baseline="0" dirty="0"/>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r>
              <a:rPr kumimoji="0" lang="fi-FI" sz="1200" b="0" i="0" u="none" strike="noStrike" cap="none" normalizeH="0" baseline="0" noProof="0" dirty="0">
                <a:ln>
                  <a:noFill/>
                </a:ln>
                <a:effectLst/>
                <a:uLnTx/>
                <a:uFillTx/>
                <a:ea typeface="ヒラギノ角ゴ Pro W3" charset="0"/>
                <a:cs typeface="Arial" panose="020B0604020202020204" pitchFamily="34" charset="0"/>
              </a:rPr>
              <a:t>Pilottiohjelmasta saatu palaute vaikutti muutokseen ja korosti alueellistamisen tarvetta. </a:t>
            </a: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endParaRPr kumimoji="0" lang="en-US" sz="1200" b="0" i="0" u="none" strike="noStrike" kern="0" cap="none" spc="0" normalizeH="0" baseline="0" noProof="0" dirty="0">
              <a:ln>
                <a:noFill/>
              </a:ln>
              <a:effectLst/>
              <a:uLnTx/>
              <a:uFillTx/>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r>
              <a:rPr kumimoji="0" lang="fi-FI" sz="1200" b="0" i="0" u="none" strike="noStrike" cap="none" normalizeH="0" baseline="0" noProof="0" dirty="0">
                <a:ln>
                  <a:noFill/>
                </a:ln>
                <a:effectLst/>
                <a:uLnTx/>
                <a:uFillTx/>
                <a:ea typeface="ヒラギノ角ゴ Pro W3" charset="0"/>
                <a:cs typeface="Arial" panose="020B0604020202020204" pitchFamily="34" charset="0"/>
              </a:rPr>
              <a:t>GAT ohjaa prosessia ja tarjoaa tukea ja vastuullisuutta jokaisessa vaalipiirissä. GAT-johtajat kouluttavat myös lionjohtajia Maailmanlaajuisen jäsenyysaloitteen toteuttamisessa.</a:t>
            </a: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endParaRPr kumimoji="0" lang="en-US" sz="1200" b="0" i="0" u="none" strike="noStrike" kern="0" cap="none" spc="0" normalizeH="0" baseline="0" noProof="0" dirty="0">
              <a:ln>
                <a:noFill/>
              </a:ln>
              <a:effectLst/>
              <a:uLnTx/>
              <a:uFillTx/>
              <a:ea typeface="ヒラギノ角ゴ Pro W3" charset="0"/>
              <a:cs typeface="Arial" panose="020B0604020202020204" pitchFamily="34" charset="0"/>
            </a:endParaRP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r>
              <a:rPr kumimoji="0" lang="fi-FI" sz="1200" b="0" i="0" u="none" strike="noStrike" cap="none" normalizeH="0" baseline="0" noProof="0" dirty="0">
                <a:ln>
                  <a:noFill/>
                </a:ln>
                <a:effectLst/>
                <a:uLnTx/>
                <a:uFillTx/>
                <a:ea typeface="ヒラギノ角ゴ Pro W3" charset="0"/>
                <a:cs typeface="Arial" panose="020B0604020202020204" pitchFamily="34" charset="0"/>
              </a:rPr>
              <a:t>Maailmanlaajuinen jäsenyysaloite käynnistettiin maailmanlaajuisesti toimivuonna 2022-2023 käyttämällä kaikkien alueiden tehokkaimpia jäsenyysideoita. </a:t>
            </a: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endParaRPr kumimoji="0" lang="en-US" sz="1200" b="0" i="0" u="none" strike="noStrike" kern="0" cap="none" spc="0" normalizeH="0" baseline="0" noProof="0" dirty="0">
              <a:ln>
                <a:noFill/>
              </a:ln>
              <a:effectLst/>
              <a:uLnTx/>
              <a:uFillTx/>
              <a:ea typeface="ヒラギノ角ゴ Pro W3" charset="0"/>
              <a:cs typeface="Arial" panose="020B0604020202020204" pitchFamily="34" charset="0"/>
            </a:endParaRPr>
          </a:p>
          <a:p>
            <a:pPr fontAlgn="base">
              <a:spcBef>
                <a:spcPts val="1200"/>
              </a:spcBef>
              <a:spcAft>
                <a:spcPts val="1200"/>
              </a:spcAft>
              <a:defRPr/>
            </a:pPr>
            <a:r>
              <a:rPr kumimoji="0" lang="fi-FI" sz="1200" b="0" i="0" u="none" strike="noStrike" cap="none" normalizeH="0" baseline="0" noProof="0" dirty="0">
                <a:ln>
                  <a:noFill/>
                </a:ln>
                <a:effectLst/>
                <a:uLnTx/>
                <a:uFillTx/>
                <a:ea typeface="ヒラギノ角ゴ Pro W3"/>
                <a:cs typeface="Calibri"/>
              </a:rPr>
              <a:t>Heinäkuussa 2023 käynnistettiin</a:t>
            </a:r>
            <a:r>
              <a:rPr lang="fi-FI" dirty="0"/>
              <a:t> </a:t>
            </a:r>
            <a:r>
              <a:rPr lang="fi-FI" i="1" dirty="0"/>
              <a:t>MISSION</a:t>
            </a:r>
            <a:r>
              <a:rPr lang="fi-FI" dirty="0"/>
              <a:t> </a:t>
            </a:r>
            <a:r>
              <a:rPr kumimoji="0" lang="fi-FI" b="1" i="0" u="none" strike="noStrike" cap="none" normalizeH="0" baseline="0" noProof="0" dirty="0">
                <a:ln>
                  <a:noFill/>
                </a:ln>
                <a:effectLst/>
                <a:uLnTx/>
                <a:uFillTx/>
              </a:rPr>
              <a:t>1.5</a:t>
            </a:r>
            <a:r>
              <a:rPr kumimoji="0" lang="fi-FI" sz="1200" b="0" i="0" u="none" strike="noStrike" cap="none" normalizeH="0" baseline="0" noProof="0" dirty="0">
                <a:ln>
                  <a:noFill/>
                </a:ln>
                <a:effectLst/>
                <a:uLnTx/>
                <a:uFillTx/>
                <a:ea typeface="ヒラギノ角ゴ Pro W3"/>
                <a:cs typeface="Calibri"/>
              </a:rPr>
              <a:t>. Maailmanlaajuisen jäsenyyaloitteen kautta tuetaan</a:t>
            </a:r>
            <a:r>
              <a:rPr lang="fi-FI" dirty="0"/>
              <a:t> </a:t>
            </a:r>
            <a:r>
              <a:rPr lang="fi-FI" i="1" dirty="0"/>
              <a:t>MISSION</a:t>
            </a:r>
            <a:r>
              <a:rPr kumimoji="0" lang="fi-FI" b="0" i="0" u="none" strike="noStrike" cap="none" normalizeH="0" baseline="0" noProof="0" dirty="0">
                <a:ln>
                  <a:noFill/>
                </a:ln>
                <a:effectLst/>
                <a:uLnTx/>
                <a:uFillTx/>
              </a:rPr>
              <a:t> </a:t>
            </a:r>
            <a:r>
              <a:rPr kumimoji="0" lang="fi-FI" b="1" i="0" u="none" strike="noStrike" cap="none" normalizeH="0" baseline="0" noProof="0" dirty="0">
                <a:ln>
                  <a:noFill/>
                </a:ln>
                <a:effectLst/>
                <a:uLnTx/>
                <a:uFillTx/>
              </a:rPr>
              <a:t>1.5</a:t>
            </a:r>
            <a:r>
              <a:rPr lang="fi-FI" dirty="0"/>
              <a:t> -aloitetta </a:t>
            </a:r>
            <a:r>
              <a:rPr kumimoji="0" lang="fi-FI" sz="1200" b="0" i="0" u="none" strike="noStrike" cap="none" normalizeH="0" baseline="0" noProof="0" dirty="0">
                <a:ln>
                  <a:noFill/>
                </a:ln>
                <a:effectLst/>
                <a:uLnTx/>
                <a:uFillTx/>
                <a:ea typeface="ヒラギノ角ゴ Pro W3"/>
                <a:cs typeface="Calibri"/>
              </a:rPr>
              <a:t>sen päättymiseen kesäkuussa 2027 saakka.</a:t>
            </a:r>
            <a:r>
              <a:rPr lang="fi-FI" dirty="0"/>
              <a:t> </a:t>
            </a:r>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596958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Piirien seuraavat toimenpiteet:</a:t>
            </a:r>
          </a:p>
          <a:p>
            <a:endParaRPr lang="en-US" dirty="0"/>
          </a:p>
          <a:p>
            <a:r>
              <a:rPr lang="fi-FI" dirty="0"/>
              <a:t>Tutustu käytettävissä oleviin resursseihin osoitteessa Lionsclubs.org/global</a:t>
            </a:r>
          </a:p>
          <a:p>
            <a:endParaRPr lang="en-US" dirty="0"/>
          </a:p>
          <a:p>
            <a:r>
              <a:rPr lang="fi-FI" dirty="0"/>
              <a:t>Tarkista kunkin prosessivaiheen materiaalit.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a:solidFill>
                  <a:schemeClr val="bg1"/>
                </a:solidFill>
              </a:rPr>
              <a:t>Suorita Maailmanlaajuisen jäsenyysaloitteen kurssi Lionien oppimiskeskuksessa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kern="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b="0" i="0" strike="noStrike" dirty="0">
                <a:solidFill>
                  <a:srgbClr val="000000"/>
                </a:solidFill>
                <a:effectLst/>
              </a:rPr>
              <a:t>Ota yhteyttä </a:t>
            </a:r>
            <a:r>
              <a:rPr lang="fi-FI" b="0" i="0" u="sng" strike="noStrike" dirty="0">
                <a:solidFill>
                  <a:srgbClr val="0563C1"/>
                </a:solidFill>
                <a:effectLst/>
                <a:hlinkClick r:id="rId3"/>
              </a:rPr>
              <a:t>GAT@lionsclubs.org</a:t>
            </a:r>
            <a:r>
              <a:rPr lang="fi-FI" b="0" i="0" u="none" strike="noStrike" dirty="0">
                <a:solidFill>
                  <a:srgbClr val="FF0000"/>
                </a:solidFill>
                <a:effectLst/>
              </a:rPr>
              <a:t> </a:t>
            </a:r>
            <a:r>
              <a:rPr lang="fi-FI" b="0" i="0" u="none" strike="noStrike" dirty="0">
                <a:solidFill>
                  <a:srgbClr val="000000"/>
                </a:solidFill>
                <a:effectLst/>
              </a:rPr>
              <a:t>tai paikalliseen GAT-johtajaan lisätietojen saamiseksi.</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0" i="0" u="none" strike="noStrike" baseline="0" dirty="0">
                <a:solidFill>
                  <a:srgbClr val="000000"/>
                </a:solidFill>
                <a:effectLst/>
              </a:rPr>
              <a:t>Jos haluat, voit ladata tässä näkyvän QR-koodin.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3A11E-08F2-4BA1-A6AE-504C49ED85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778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686621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DA799-43DA-45BB-AD28-1D7ADC43FA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9A6631-E406-4445-8812-A5062A261F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8C8196-4697-45E0-A49D-FC347894A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439ED8-9E7E-4048-B057-CEFC0A1EA728}"/>
              </a:ext>
            </a:extLst>
          </p:cNvPr>
          <p:cNvSpPr>
            <a:spLocks noGrp="1"/>
          </p:cNvSpPr>
          <p:nvPr>
            <p:ph type="dt" sz="half" idx="10"/>
          </p:nvPr>
        </p:nvSpPr>
        <p:spPr/>
        <p:txBody>
          <a:bodyPr/>
          <a:lstStyle/>
          <a:p>
            <a:fld id="{7C68A81E-A4E6-4436-96C7-A9BCB58E23CA}" type="datetimeFigureOut">
              <a:rPr lang="en-US" smtClean="0"/>
              <a:t>8/11/2023</a:t>
            </a:fld>
            <a:endParaRPr lang="en-US"/>
          </a:p>
        </p:txBody>
      </p:sp>
      <p:sp>
        <p:nvSpPr>
          <p:cNvPr id="6" name="Footer Placeholder 5">
            <a:extLst>
              <a:ext uri="{FF2B5EF4-FFF2-40B4-BE49-F238E27FC236}">
                <a16:creationId xmlns:a16="http://schemas.microsoft.com/office/drawing/2014/main" id="{BF2B6841-5F2D-4E21-83DD-D931791649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99B1F9-7B3C-4D22-A8B5-09AE644BF6B6}"/>
              </a:ext>
            </a:extLst>
          </p:cNvPr>
          <p:cNvSpPr>
            <a:spLocks noGrp="1"/>
          </p:cNvSpPr>
          <p:nvPr>
            <p:ph type="sldNum" sz="quarter" idx="12"/>
          </p:nvPr>
        </p:nvSpPr>
        <p:spPr/>
        <p:txBody>
          <a:bodyPr/>
          <a:lstStyle/>
          <a:p>
            <a:fld id="{3ACC0051-88A3-4DFA-A5D5-85BF43E2557E}" type="slidenum">
              <a:rPr lang="en-US" smtClean="0"/>
              <a:t>‹#›</a:t>
            </a:fld>
            <a:endParaRPr lang="en-US"/>
          </a:p>
        </p:txBody>
      </p:sp>
    </p:spTree>
    <p:extLst>
      <p:ext uri="{BB962C8B-B14F-4D97-AF65-F5344CB8AC3E}">
        <p14:creationId xmlns:p14="http://schemas.microsoft.com/office/powerpoint/2010/main" val="4271423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8D4AC-7A2C-48F5-842A-72DB9E9F4F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8BB75D-5DB5-46B3-BCBB-48F9A14417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46CF6-54AD-4B60-AA3D-E5183AFF265D}"/>
              </a:ext>
            </a:extLst>
          </p:cNvPr>
          <p:cNvSpPr>
            <a:spLocks noGrp="1"/>
          </p:cNvSpPr>
          <p:nvPr>
            <p:ph type="dt" sz="half" idx="10"/>
          </p:nvPr>
        </p:nvSpPr>
        <p:spPr/>
        <p:txBody>
          <a:bodyPr/>
          <a:lstStyle/>
          <a:p>
            <a:fld id="{7C68A81E-A4E6-4436-96C7-A9BCB58E23CA}" type="datetimeFigureOut">
              <a:rPr lang="en-US" smtClean="0"/>
              <a:t>8/11/2023</a:t>
            </a:fld>
            <a:endParaRPr lang="en-US"/>
          </a:p>
        </p:txBody>
      </p:sp>
      <p:sp>
        <p:nvSpPr>
          <p:cNvPr id="5" name="Footer Placeholder 4">
            <a:extLst>
              <a:ext uri="{FF2B5EF4-FFF2-40B4-BE49-F238E27FC236}">
                <a16:creationId xmlns:a16="http://schemas.microsoft.com/office/drawing/2014/main" id="{17D6121A-04D7-4E6F-9705-B56D14ED9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EA0427-EA42-4190-A6E8-1414B2A9810F}"/>
              </a:ext>
            </a:extLst>
          </p:cNvPr>
          <p:cNvSpPr>
            <a:spLocks noGrp="1"/>
          </p:cNvSpPr>
          <p:nvPr>
            <p:ph type="sldNum" sz="quarter" idx="12"/>
          </p:nvPr>
        </p:nvSpPr>
        <p:spPr/>
        <p:txBody>
          <a:bodyPr/>
          <a:lstStyle/>
          <a:p>
            <a:fld id="{3ACC0051-88A3-4DFA-A5D5-85BF43E2557E}" type="slidenum">
              <a:rPr lang="en-US" smtClean="0"/>
              <a:t>‹#›</a:t>
            </a:fld>
            <a:endParaRPr lang="en-US"/>
          </a:p>
        </p:txBody>
      </p:sp>
    </p:spTree>
    <p:extLst>
      <p:ext uri="{BB962C8B-B14F-4D97-AF65-F5344CB8AC3E}">
        <p14:creationId xmlns:p14="http://schemas.microsoft.com/office/powerpoint/2010/main" val="3095063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AE40E9-7385-44F6-B3ED-9DB6F8FE67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19005C-EB82-4E0A-8B82-8A5A826B7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652D2-8C16-42CE-86C6-1965485FFB91}"/>
              </a:ext>
            </a:extLst>
          </p:cNvPr>
          <p:cNvSpPr>
            <a:spLocks noGrp="1"/>
          </p:cNvSpPr>
          <p:nvPr>
            <p:ph type="dt" sz="half" idx="10"/>
          </p:nvPr>
        </p:nvSpPr>
        <p:spPr/>
        <p:txBody>
          <a:bodyPr/>
          <a:lstStyle/>
          <a:p>
            <a:fld id="{7C68A81E-A4E6-4436-96C7-A9BCB58E23CA}" type="datetimeFigureOut">
              <a:rPr lang="en-US" smtClean="0"/>
              <a:t>8/11/2023</a:t>
            </a:fld>
            <a:endParaRPr lang="en-US"/>
          </a:p>
        </p:txBody>
      </p:sp>
      <p:sp>
        <p:nvSpPr>
          <p:cNvPr id="5" name="Footer Placeholder 4">
            <a:extLst>
              <a:ext uri="{FF2B5EF4-FFF2-40B4-BE49-F238E27FC236}">
                <a16:creationId xmlns:a16="http://schemas.microsoft.com/office/drawing/2014/main" id="{BFC032FD-551B-4C7A-83D3-CDCACB3333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696BD-C6F4-441A-9626-27270892BD8C}"/>
              </a:ext>
            </a:extLst>
          </p:cNvPr>
          <p:cNvSpPr>
            <a:spLocks noGrp="1"/>
          </p:cNvSpPr>
          <p:nvPr>
            <p:ph type="sldNum" sz="quarter" idx="12"/>
          </p:nvPr>
        </p:nvSpPr>
        <p:spPr/>
        <p:txBody>
          <a:bodyPr/>
          <a:lstStyle/>
          <a:p>
            <a:fld id="{3ACC0051-88A3-4DFA-A5D5-85BF43E2557E}" type="slidenum">
              <a:rPr lang="en-US" smtClean="0"/>
              <a:t>‹#›</a:t>
            </a:fld>
            <a:endParaRPr lang="en-US"/>
          </a:p>
        </p:txBody>
      </p:sp>
    </p:spTree>
    <p:extLst>
      <p:ext uri="{BB962C8B-B14F-4D97-AF65-F5344CB8AC3E}">
        <p14:creationId xmlns:p14="http://schemas.microsoft.com/office/powerpoint/2010/main" val="878349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434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32859-01BE-47E7-B889-03AE4798C8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FA1EC1-DFBE-4066-8486-0199C35F33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AD62C4-168E-4C92-9922-FE2F27CD55E1}"/>
              </a:ext>
            </a:extLst>
          </p:cNvPr>
          <p:cNvSpPr>
            <a:spLocks noGrp="1"/>
          </p:cNvSpPr>
          <p:nvPr>
            <p:ph type="dt" sz="half" idx="10"/>
          </p:nvPr>
        </p:nvSpPr>
        <p:spPr/>
        <p:txBody>
          <a:bodyPr/>
          <a:lstStyle/>
          <a:p>
            <a:fld id="{7C68A81E-A4E6-4436-96C7-A9BCB58E23CA}" type="datetimeFigureOut">
              <a:rPr lang="en-US" smtClean="0"/>
              <a:t>8/11/2023</a:t>
            </a:fld>
            <a:endParaRPr lang="en-US"/>
          </a:p>
        </p:txBody>
      </p:sp>
      <p:sp>
        <p:nvSpPr>
          <p:cNvPr id="5" name="Footer Placeholder 4">
            <a:extLst>
              <a:ext uri="{FF2B5EF4-FFF2-40B4-BE49-F238E27FC236}">
                <a16:creationId xmlns:a16="http://schemas.microsoft.com/office/drawing/2014/main" id="{578CB9F6-FD4B-4326-834C-D8E756AF6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A551B-D8A2-438C-BFBA-EDD821B869F6}"/>
              </a:ext>
            </a:extLst>
          </p:cNvPr>
          <p:cNvSpPr>
            <a:spLocks noGrp="1"/>
          </p:cNvSpPr>
          <p:nvPr>
            <p:ph type="sldNum" sz="quarter" idx="12"/>
          </p:nvPr>
        </p:nvSpPr>
        <p:spPr/>
        <p:txBody>
          <a:bodyPr/>
          <a:lstStyle/>
          <a:p>
            <a:fld id="{3ACC0051-88A3-4DFA-A5D5-85BF43E2557E}" type="slidenum">
              <a:rPr lang="en-US" smtClean="0"/>
              <a:t>‹#›</a:t>
            </a:fld>
            <a:endParaRPr lang="en-US"/>
          </a:p>
        </p:txBody>
      </p:sp>
    </p:spTree>
    <p:extLst>
      <p:ext uri="{BB962C8B-B14F-4D97-AF65-F5344CB8AC3E}">
        <p14:creationId xmlns:p14="http://schemas.microsoft.com/office/powerpoint/2010/main" val="564877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4CAF3-F63A-489F-8725-A4B2E8D9AB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228AF5-D7D0-401E-8E52-18395D9101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0A564-68C9-4999-ADB6-AB34EEB3CBD9}"/>
              </a:ext>
            </a:extLst>
          </p:cNvPr>
          <p:cNvSpPr>
            <a:spLocks noGrp="1"/>
          </p:cNvSpPr>
          <p:nvPr>
            <p:ph type="dt" sz="half" idx="10"/>
          </p:nvPr>
        </p:nvSpPr>
        <p:spPr/>
        <p:txBody>
          <a:bodyPr/>
          <a:lstStyle/>
          <a:p>
            <a:fld id="{7C68A81E-A4E6-4436-96C7-A9BCB58E23CA}" type="datetimeFigureOut">
              <a:rPr lang="en-US" smtClean="0"/>
              <a:t>8/11/2023</a:t>
            </a:fld>
            <a:endParaRPr lang="en-US"/>
          </a:p>
        </p:txBody>
      </p:sp>
      <p:sp>
        <p:nvSpPr>
          <p:cNvPr id="5" name="Footer Placeholder 4">
            <a:extLst>
              <a:ext uri="{FF2B5EF4-FFF2-40B4-BE49-F238E27FC236}">
                <a16:creationId xmlns:a16="http://schemas.microsoft.com/office/drawing/2014/main" id="{D78EB10D-CE86-4C0F-BE18-55825ED9D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CEDD7B-EDB5-4BD0-AE7D-7AEFE3290C30}"/>
              </a:ext>
            </a:extLst>
          </p:cNvPr>
          <p:cNvSpPr>
            <a:spLocks noGrp="1"/>
          </p:cNvSpPr>
          <p:nvPr>
            <p:ph type="sldNum" sz="quarter" idx="12"/>
          </p:nvPr>
        </p:nvSpPr>
        <p:spPr/>
        <p:txBody>
          <a:bodyPr/>
          <a:lstStyle/>
          <a:p>
            <a:fld id="{3ACC0051-88A3-4DFA-A5D5-85BF43E2557E}" type="slidenum">
              <a:rPr lang="en-US" smtClean="0"/>
              <a:t>‹#›</a:t>
            </a:fld>
            <a:endParaRPr lang="en-US"/>
          </a:p>
        </p:txBody>
      </p:sp>
    </p:spTree>
    <p:extLst>
      <p:ext uri="{BB962C8B-B14F-4D97-AF65-F5344CB8AC3E}">
        <p14:creationId xmlns:p14="http://schemas.microsoft.com/office/powerpoint/2010/main" val="341386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41C2A-7F75-40D9-9442-5E2F4C6BFC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A9A7D0-BAB6-4296-B1CB-59FF8EE8BB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9C4D55-852B-4F56-85BD-5290D0B0C20F}"/>
              </a:ext>
            </a:extLst>
          </p:cNvPr>
          <p:cNvSpPr>
            <a:spLocks noGrp="1"/>
          </p:cNvSpPr>
          <p:nvPr>
            <p:ph type="dt" sz="half" idx="10"/>
          </p:nvPr>
        </p:nvSpPr>
        <p:spPr/>
        <p:txBody>
          <a:bodyPr/>
          <a:lstStyle/>
          <a:p>
            <a:fld id="{7C68A81E-A4E6-4436-96C7-A9BCB58E23CA}" type="datetimeFigureOut">
              <a:rPr lang="en-US" smtClean="0"/>
              <a:t>8/11/2023</a:t>
            </a:fld>
            <a:endParaRPr lang="en-US"/>
          </a:p>
        </p:txBody>
      </p:sp>
      <p:sp>
        <p:nvSpPr>
          <p:cNvPr id="5" name="Footer Placeholder 4">
            <a:extLst>
              <a:ext uri="{FF2B5EF4-FFF2-40B4-BE49-F238E27FC236}">
                <a16:creationId xmlns:a16="http://schemas.microsoft.com/office/drawing/2014/main" id="{C95EB8DD-2416-460D-96FB-BDC04F3D6E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D35C20-8584-474B-8C6A-8EEC644A0AFF}"/>
              </a:ext>
            </a:extLst>
          </p:cNvPr>
          <p:cNvSpPr>
            <a:spLocks noGrp="1"/>
          </p:cNvSpPr>
          <p:nvPr>
            <p:ph type="sldNum" sz="quarter" idx="12"/>
          </p:nvPr>
        </p:nvSpPr>
        <p:spPr/>
        <p:txBody>
          <a:bodyPr/>
          <a:lstStyle/>
          <a:p>
            <a:fld id="{3ACC0051-88A3-4DFA-A5D5-85BF43E2557E}" type="slidenum">
              <a:rPr lang="en-US" smtClean="0"/>
              <a:t>‹#›</a:t>
            </a:fld>
            <a:endParaRPr lang="en-US"/>
          </a:p>
        </p:txBody>
      </p:sp>
    </p:spTree>
    <p:extLst>
      <p:ext uri="{BB962C8B-B14F-4D97-AF65-F5344CB8AC3E}">
        <p14:creationId xmlns:p14="http://schemas.microsoft.com/office/powerpoint/2010/main" val="3019478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602B3-E341-43F2-B6EA-B9E48DA09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1ECCCE-2D04-4CF2-A47C-E9A47B40C1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1790C7-7122-4313-BDB1-8679DF155A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0A66A1-65AA-4541-9995-0ED580CDBFEB}"/>
              </a:ext>
            </a:extLst>
          </p:cNvPr>
          <p:cNvSpPr>
            <a:spLocks noGrp="1"/>
          </p:cNvSpPr>
          <p:nvPr>
            <p:ph type="dt" sz="half" idx="10"/>
          </p:nvPr>
        </p:nvSpPr>
        <p:spPr/>
        <p:txBody>
          <a:bodyPr/>
          <a:lstStyle/>
          <a:p>
            <a:fld id="{7C68A81E-A4E6-4436-96C7-A9BCB58E23CA}" type="datetimeFigureOut">
              <a:rPr lang="en-US" smtClean="0"/>
              <a:t>8/11/2023</a:t>
            </a:fld>
            <a:endParaRPr lang="en-US"/>
          </a:p>
        </p:txBody>
      </p:sp>
      <p:sp>
        <p:nvSpPr>
          <p:cNvPr id="6" name="Footer Placeholder 5">
            <a:extLst>
              <a:ext uri="{FF2B5EF4-FFF2-40B4-BE49-F238E27FC236}">
                <a16:creationId xmlns:a16="http://schemas.microsoft.com/office/drawing/2014/main" id="{D5231305-6374-42F9-BEE5-B61947F70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77ED26-C6DD-491B-BD7E-324224870C98}"/>
              </a:ext>
            </a:extLst>
          </p:cNvPr>
          <p:cNvSpPr>
            <a:spLocks noGrp="1"/>
          </p:cNvSpPr>
          <p:nvPr>
            <p:ph type="sldNum" sz="quarter" idx="12"/>
          </p:nvPr>
        </p:nvSpPr>
        <p:spPr/>
        <p:txBody>
          <a:bodyPr/>
          <a:lstStyle/>
          <a:p>
            <a:fld id="{3ACC0051-88A3-4DFA-A5D5-85BF43E2557E}" type="slidenum">
              <a:rPr lang="en-US" smtClean="0"/>
              <a:t>‹#›</a:t>
            </a:fld>
            <a:endParaRPr lang="en-US"/>
          </a:p>
        </p:txBody>
      </p:sp>
    </p:spTree>
    <p:extLst>
      <p:ext uri="{BB962C8B-B14F-4D97-AF65-F5344CB8AC3E}">
        <p14:creationId xmlns:p14="http://schemas.microsoft.com/office/powerpoint/2010/main" val="294318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EA3D9-F44E-4CC5-961F-DEF1DA1309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D46C6D-836A-457A-A3E2-A9DE0D24E6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E506CB-38BA-445B-AEB8-B601663F46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1F5479-C6E8-4F4D-BEA9-06C52C7BA8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2BFB2C-D397-40A8-B421-C580582720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F4DEDD-9A48-472D-901E-2197106E7F7F}"/>
              </a:ext>
            </a:extLst>
          </p:cNvPr>
          <p:cNvSpPr>
            <a:spLocks noGrp="1"/>
          </p:cNvSpPr>
          <p:nvPr>
            <p:ph type="dt" sz="half" idx="10"/>
          </p:nvPr>
        </p:nvSpPr>
        <p:spPr/>
        <p:txBody>
          <a:bodyPr/>
          <a:lstStyle/>
          <a:p>
            <a:fld id="{7C68A81E-A4E6-4436-96C7-A9BCB58E23CA}" type="datetimeFigureOut">
              <a:rPr lang="en-US" smtClean="0"/>
              <a:t>8/11/2023</a:t>
            </a:fld>
            <a:endParaRPr lang="en-US"/>
          </a:p>
        </p:txBody>
      </p:sp>
      <p:sp>
        <p:nvSpPr>
          <p:cNvPr id="8" name="Footer Placeholder 7">
            <a:extLst>
              <a:ext uri="{FF2B5EF4-FFF2-40B4-BE49-F238E27FC236}">
                <a16:creationId xmlns:a16="http://schemas.microsoft.com/office/drawing/2014/main" id="{ECFAB2AE-C6BE-414F-B3C0-7913C041EA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09990-735A-404F-9478-09032761FCC3}"/>
              </a:ext>
            </a:extLst>
          </p:cNvPr>
          <p:cNvSpPr>
            <a:spLocks noGrp="1"/>
          </p:cNvSpPr>
          <p:nvPr>
            <p:ph type="sldNum" sz="quarter" idx="12"/>
          </p:nvPr>
        </p:nvSpPr>
        <p:spPr/>
        <p:txBody>
          <a:bodyPr/>
          <a:lstStyle/>
          <a:p>
            <a:fld id="{3ACC0051-88A3-4DFA-A5D5-85BF43E2557E}" type="slidenum">
              <a:rPr lang="en-US" smtClean="0"/>
              <a:t>‹#›</a:t>
            </a:fld>
            <a:endParaRPr lang="en-US"/>
          </a:p>
        </p:txBody>
      </p:sp>
    </p:spTree>
    <p:extLst>
      <p:ext uri="{BB962C8B-B14F-4D97-AF65-F5344CB8AC3E}">
        <p14:creationId xmlns:p14="http://schemas.microsoft.com/office/powerpoint/2010/main" val="1292987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E4DE3-6D60-4E6A-B25A-8A8C12F8C3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4DEC15-3BCB-4830-9719-14D4F1B213B1}"/>
              </a:ext>
            </a:extLst>
          </p:cNvPr>
          <p:cNvSpPr>
            <a:spLocks noGrp="1"/>
          </p:cNvSpPr>
          <p:nvPr>
            <p:ph type="dt" sz="half" idx="10"/>
          </p:nvPr>
        </p:nvSpPr>
        <p:spPr/>
        <p:txBody>
          <a:bodyPr/>
          <a:lstStyle/>
          <a:p>
            <a:fld id="{7C68A81E-A4E6-4436-96C7-A9BCB58E23CA}" type="datetimeFigureOut">
              <a:rPr lang="en-US" smtClean="0"/>
              <a:t>8/11/2023</a:t>
            </a:fld>
            <a:endParaRPr lang="en-US"/>
          </a:p>
        </p:txBody>
      </p:sp>
      <p:sp>
        <p:nvSpPr>
          <p:cNvPr id="4" name="Footer Placeholder 3">
            <a:extLst>
              <a:ext uri="{FF2B5EF4-FFF2-40B4-BE49-F238E27FC236}">
                <a16:creationId xmlns:a16="http://schemas.microsoft.com/office/drawing/2014/main" id="{C67B43B3-1478-48C8-BB99-538CDCBD26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85B76A-4905-403A-83A5-E90B667C3E6A}"/>
              </a:ext>
            </a:extLst>
          </p:cNvPr>
          <p:cNvSpPr>
            <a:spLocks noGrp="1"/>
          </p:cNvSpPr>
          <p:nvPr>
            <p:ph type="sldNum" sz="quarter" idx="12"/>
          </p:nvPr>
        </p:nvSpPr>
        <p:spPr/>
        <p:txBody>
          <a:bodyPr/>
          <a:lstStyle/>
          <a:p>
            <a:fld id="{3ACC0051-88A3-4DFA-A5D5-85BF43E2557E}" type="slidenum">
              <a:rPr lang="en-US" smtClean="0"/>
              <a:t>‹#›</a:t>
            </a:fld>
            <a:endParaRPr lang="en-US"/>
          </a:p>
        </p:txBody>
      </p:sp>
    </p:spTree>
    <p:extLst>
      <p:ext uri="{BB962C8B-B14F-4D97-AF65-F5344CB8AC3E}">
        <p14:creationId xmlns:p14="http://schemas.microsoft.com/office/powerpoint/2010/main" val="424754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B477E1-D54B-4AD3-B206-475B82CDD6EB}"/>
              </a:ext>
            </a:extLst>
          </p:cNvPr>
          <p:cNvSpPr>
            <a:spLocks noGrp="1"/>
          </p:cNvSpPr>
          <p:nvPr>
            <p:ph type="dt" sz="half" idx="10"/>
          </p:nvPr>
        </p:nvSpPr>
        <p:spPr/>
        <p:txBody>
          <a:bodyPr/>
          <a:lstStyle/>
          <a:p>
            <a:fld id="{7C68A81E-A4E6-4436-96C7-A9BCB58E23CA}" type="datetimeFigureOut">
              <a:rPr lang="en-US" smtClean="0"/>
              <a:t>8/11/2023</a:t>
            </a:fld>
            <a:endParaRPr lang="en-US"/>
          </a:p>
        </p:txBody>
      </p:sp>
      <p:sp>
        <p:nvSpPr>
          <p:cNvPr id="3" name="Footer Placeholder 2">
            <a:extLst>
              <a:ext uri="{FF2B5EF4-FFF2-40B4-BE49-F238E27FC236}">
                <a16:creationId xmlns:a16="http://schemas.microsoft.com/office/drawing/2014/main" id="{02AC6FD7-B96E-4C4D-B25D-E0551153A6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AFCC6B-CEA4-4E04-93CF-0D121E141BF0}"/>
              </a:ext>
            </a:extLst>
          </p:cNvPr>
          <p:cNvSpPr>
            <a:spLocks noGrp="1"/>
          </p:cNvSpPr>
          <p:nvPr>
            <p:ph type="sldNum" sz="quarter" idx="12"/>
          </p:nvPr>
        </p:nvSpPr>
        <p:spPr/>
        <p:txBody>
          <a:bodyPr/>
          <a:lstStyle/>
          <a:p>
            <a:fld id="{3ACC0051-88A3-4DFA-A5D5-85BF43E2557E}" type="slidenum">
              <a:rPr lang="en-US" smtClean="0"/>
              <a:t>‹#›</a:t>
            </a:fld>
            <a:endParaRPr lang="en-US"/>
          </a:p>
        </p:txBody>
      </p:sp>
    </p:spTree>
    <p:extLst>
      <p:ext uri="{BB962C8B-B14F-4D97-AF65-F5344CB8AC3E}">
        <p14:creationId xmlns:p14="http://schemas.microsoft.com/office/powerpoint/2010/main" val="2803101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D56E7-7DA4-4B14-93B2-2C37049B9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FF20E-B5F7-49E1-A29B-A3F6501AB4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ED6853-D8F3-4A94-868A-896D7A02AE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D9AB0-2CA5-4430-BB2C-99715B94301E}"/>
              </a:ext>
            </a:extLst>
          </p:cNvPr>
          <p:cNvSpPr>
            <a:spLocks noGrp="1"/>
          </p:cNvSpPr>
          <p:nvPr>
            <p:ph type="dt" sz="half" idx="10"/>
          </p:nvPr>
        </p:nvSpPr>
        <p:spPr/>
        <p:txBody>
          <a:bodyPr/>
          <a:lstStyle/>
          <a:p>
            <a:fld id="{7C68A81E-A4E6-4436-96C7-A9BCB58E23CA}" type="datetimeFigureOut">
              <a:rPr lang="en-US" smtClean="0"/>
              <a:t>8/11/2023</a:t>
            </a:fld>
            <a:endParaRPr lang="en-US"/>
          </a:p>
        </p:txBody>
      </p:sp>
      <p:sp>
        <p:nvSpPr>
          <p:cNvPr id="6" name="Footer Placeholder 5">
            <a:extLst>
              <a:ext uri="{FF2B5EF4-FFF2-40B4-BE49-F238E27FC236}">
                <a16:creationId xmlns:a16="http://schemas.microsoft.com/office/drawing/2014/main" id="{54D90CBE-2AB2-4798-B6DE-8D38CDA931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43B71F-326B-43B2-B96A-FDA09B1CCDCA}"/>
              </a:ext>
            </a:extLst>
          </p:cNvPr>
          <p:cNvSpPr>
            <a:spLocks noGrp="1"/>
          </p:cNvSpPr>
          <p:nvPr>
            <p:ph type="sldNum" sz="quarter" idx="12"/>
          </p:nvPr>
        </p:nvSpPr>
        <p:spPr/>
        <p:txBody>
          <a:bodyPr/>
          <a:lstStyle/>
          <a:p>
            <a:fld id="{3ACC0051-88A3-4DFA-A5D5-85BF43E2557E}" type="slidenum">
              <a:rPr lang="en-US" smtClean="0"/>
              <a:t>‹#›</a:t>
            </a:fld>
            <a:endParaRPr lang="en-US"/>
          </a:p>
        </p:txBody>
      </p:sp>
    </p:spTree>
    <p:extLst>
      <p:ext uri="{BB962C8B-B14F-4D97-AF65-F5344CB8AC3E}">
        <p14:creationId xmlns:p14="http://schemas.microsoft.com/office/powerpoint/2010/main" val="308668579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F826AE-1BAE-4759-A611-8B9B2C702B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24EE11-8478-4813-A8DC-83BCBD2373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84E91C-52A4-476C-B933-3156DD6F3B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68A81E-A4E6-4436-96C7-A9BCB58E23CA}" type="datetimeFigureOut">
              <a:rPr lang="en-US" smtClean="0"/>
              <a:t>8/11/2023</a:t>
            </a:fld>
            <a:endParaRPr lang="en-US"/>
          </a:p>
        </p:txBody>
      </p:sp>
      <p:sp>
        <p:nvSpPr>
          <p:cNvPr id="5" name="Footer Placeholder 4">
            <a:extLst>
              <a:ext uri="{FF2B5EF4-FFF2-40B4-BE49-F238E27FC236}">
                <a16:creationId xmlns:a16="http://schemas.microsoft.com/office/drawing/2014/main" id="{1FA94C80-0D67-4244-B317-B95D42B7F8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436881-9667-4DE7-8322-DF0BE1F42C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CC0051-88A3-4DFA-A5D5-85BF43E2557E}" type="slidenum">
              <a:rPr lang="en-US" smtClean="0"/>
              <a:t>‹#›</a:t>
            </a:fld>
            <a:endParaRPr lang="en-US"/>
          </a:p>
        </p:txBody>
      </p:sp>
    </p:spTree>
    <p:extLst>
      <p:ext uri="{BB962C8B-B14F-4D97-AF65-F5344CB8AC3E}">
        <p14:creationId xmlns:p14="http://schemas.microsoft.com/office/powerpoint/2010/main" val="38316431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mailto:GAT@lionsclubs.org"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3"/>
          <a:srcRect t="938" b="42812"/>
          <a:stretch/>
        </p:blipFill>
        <p:spPr>
          <a:xfrm>
            <a:off x="-2" y="0"/>
            <a:ext cx="12192001"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4"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a:solidFill>
                  <a:srgbClr val="EBB700"/>
                </a:solidFill>
              </a:rPr>
              <a:t>Maailmanlaajuinen jäsenyysaloite</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Tree>
    <p:extLst>
      <p:ext uri="{BB962C8B-B14F-4D97-AF65-F5344CB8AC3E}">
        <p14:creationId xmlns:p14="http://schemas.microsoft.com/office/powerpoint/2010/main" val="4278533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18405" y="-21179"/>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p:txBody>
      </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15" name="Picture 14">
            <a:extLst>
              <a:ext uri="{FF2B5EF4-FFF2-40B4-BE49-F238E27FC236}">
                <a16:creationId xmlns:a16="http://schemas.microsoft.com/office/drawing/2014/main" id="{37A35FAC-249B-DE42-9987-8AC545DD8A4D}"/>
              </a:ext>
            </a:extLst>
          </p:cNvPr>
          <p:cNvPicPr>
            <a:picLocks noChangeAspect="1"/>
          </p:cNvPicPr>
          <p:nvPr/>
        </p:nvPicPr>
        <p:blipFill>
          <a:blip r:embed="rId3"/>
          <a:srcRect/>
          <a:stretch/>
        </p:blipFill>
        <p:spPr>
          <a:xfrm>
            <a:off x="11286103" y="361146"/>
            <a:ext cx="741107" cy="702199"/>
          </a:xfrm>
          <a:prstGeom prst="rect">
            <a:avLst/>
          </a:prstGeom>
        </p:spPr>
      </p:pic>
      <p:sp>
        <p:nvSpPr>
          <p:cNvPr id="37" name="Body Copy">
            <a:extLst>
              <a:ext uri="{FF2B5EF4-FFF2-40B4-BE49-F238E27FC236}">
                <a16:creationId xmlns:a16="http://schemas.microsoft.com/office/drawing/2014/main" id="{B68B1893-1FFC-4536-89CB-0A3269065970}"/>
              </a:ext>
            </a:extLst>
          </p:cNvPr>
          <p:cNvSpPr txBox="1">
            <a:spLocks/>
          </p:cNvSpPr>
          <p:nvPr/>
        </p:nvSpPr>
        <p:spPr>
          <a:xfrm>
            <a:off x="82395" y="463441"/>
            <a:ext cx="12027209"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pPr>
            <a:r>
              <a:rPr lang="fi-FI" sz="3600" b="1">
                <a:solidFill>
                  <a:schemeClr val="bg1"/>
                </a:solidFill>
                <a:latin typeface="Arial" charset="0"/>
                <a:ea typeface="Arial" charset="0"/>
                <a:cs typeface="Arial" charset="0"/>
              </a:rPr>
              <a:t>Maailmanlaajuinen jäsenyysaloite</a:t>
            </a:r>
          </a:p>
        </p:txBody>
      </p:sp>
      <p:sp>
        <p:nvSpPr>
          <p:cNvPr id="45" name="Rectangle 44">
            <a:extLst>
              <a:ext uri="{FF2B5EF4-FFF2-40B4-BE49-F238E27FC236}">
                <a16:creationId xmlns:a16="http://schemas.microsoft.com/office/drawing/2014/main" id="{A725126D-4B59-437A-A319-A4856C045CBE}"/>
              </a:ext>
            </a:extLst>
          </p:cNvPr>
          <p:cNvSpPr/>
          <p:nvPr/>
        </p:nvSpPr>
        <p:spPr>
          <a:xfrm rot="5400000" flipH="1">
            <a:off x="6079752" y="-1416589"/>
            <a:ext cx="87738" cy="557784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32" name="Group 31">
            <a:extLst>
              <a:ext uri="{FF2B5EF4-FFF2-40B4-BE49-F238E27FC236}">
                <a16:creationId xmlns:a16="http://schemas.microsoft.com/office/drawing/2014/main" id="{7D984B7B-ED38-4F9F-AB19-29A584B5703D}"/>
              </a:ext>
            </a:extLst>
          </p:cNvPr>
          <p:cNvGrpSpPr/>
          <p:nvPr/>
        </p:nvGrpSpPr>
        <p:grpSpPr>
          <a:xfrm>
            <a:off x="18405" y="-21179"/>
            <a:ext cx="12191999" cy="173736"/>
            <a:chOff x="0" y="5696515"/>
            <a:chExt cx="12289367" cy="354756"/>
          </a:xfrm>
        </p:grpSpPr>
        <p:sp>
          <p:nvSpPr>
            <p:cNvPr id="33" name="Background - Solid">
              <a:extLst>
                <a:ext uri="{FF2B5EF4-FFF2-40B4-BE49-F238E27FC236}">
                  <a16:creationId xmlns:a16="http://schemas.microsoft.com/office/drawing/2014/main" id="{B0061FDD-8BC8-4876-B4E8-906C17437E70}"/>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5" name="Background - Solid">
              <a:extLst>
                <a:ext uri="{FF2B5EF4-FFF2-40B4-BE49-F238E27FC236}">
                  <a16:creationId xmlns:a16="http://schemas.microsoft.com/office/drawing/2014/main" id="{5566D305-95C7-4D64-A7BF-AA6E7CE6237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6" name="Background - Solid">
              <a:extLst>
                <a:ext uri="{FF2B5EF4-FFF2-40B4-BE49-F238E27FC236}">
                  <a16:creationId xmlns:a16="http://schemas.microsoft.com/office/drawing/2014/main" id="{9EB99C6D-C42D-4882-9CF4-2D1FAFA581F8}"/>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2" name="Background - Solid">
              <a:extLst>
                <a:ext uri="{FF2B5EF4-FFF2-40B4-BE49-F238E27FC236}">
                  <a16:creationId xmlns:a16="http://schemas.microsoft.com/office/drawing/2014/main" id="{0B05C1EA-CD33-404A-A774-1AB723D2205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3" name="Background - Solid">
              <a:extLst>
                <a:ext uri="{FF2B5EF4-FFF2-40B4-BE49-F238E27FC236}">
                  <a16:creationId xmlns:a16="http://schemas.microsoft.com/office/drawing/2014/main" id="{3572E45F-1B87-487F-AC2C-8D0DA22B0F18}"/>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4" name="Background - Solid">
              <a:extLst>
                <a:ext uri="{FF2B5EF4-FFF2-40B4-BE49-F238E27FC236}">
                  <a16:creationId xmlns:a16="http://schemas.microsoft.com/office/drawing/2014/main" id="{84DB02A0-E2C4-44DE-8E8A-EDA5F22233BA}"/>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5" name="Background - Solid">
              <a:extLst>
                <a:ext uri="{FF2B5EF4-FFF2-40B4-BE49-F238E27FC236}">
                  <a16:creationId xmlns:a16="http://schemas.microsoft.com/office/drawing/2014/main" id="{A52576BD-3575-4D44-82B7-C03B3AA15B1E}"/>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5" name="Content Placeholder 6">
            <a:extLst>
              <a:ext uri="{FF2B5EF4-FFF2-40B4-BE49-F238E27FC236}">
                <a16:creationId xmlns:a16="http://schemas.microsoft.com/office/drawing/2014/main" id="{3127F611-ED0C-AA50-52FC-46E6DFE11814}"/>
              </a:ext>
            </a:extLst>
          </p:cNvPr>
          <p:cNvSpPr txBox="1">
            <a:spLocks/>
          </p:cNvSpPr>
          <p:nvPr/>
        </p:nvSpPr>
        <p:spPr>
          <a:xfrm>
            <a:off x="839788" y="2022764"/>
            <a:ext cx="10512424" cy="4166899"/>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1200"/>
              </a:spcBef>
              <a:spcAft>
                <a:spcPts val="1200"/>
              </a:spcAft>
            </a:pPr>
            <a:r>
              <a:rPr lang="fi-FI" dirty="0">
                <a:solidFill>
                  <a:schemeClr val="bg1"/>
                </a:solidFill>
                <a:latin typeface="Arial" panose="020B0604020202020204" pitchFamily="34" charset="0"/>
                <a:ea typeface="ヒラギノ角ゴ Pro W3" charset="0"/>
                <a:cs typeface="Arial" panose="020B0604020202020204" pitchFamily="34" charset="0"/>
              </a:rPr>
              <a:t>Jäsenyys on elintärkeää palvelujemme ulottuvuuden laajentamiseksi</a:t>
            </a:r>
          </a:p>
          <a:p>
            <a:pPr>
              <a:lnSpc>
                <a:spcPct val="120000"/>
              </a:lnSpc>
              <a:spcBef>
                <a:spcPts val="1200"/>
              </a:spcBef>
              <a:spcAft>
                <a:spcPts val="1200"/>
              </a:spcAft>
            </a:pPr>
            <a:r>
              <a:rPr lang="fi-FI" dirty="0">
                <a:solidFill>
                  <a:schemeClr val="bg1"/>
                </a:solidFill>
                <a:latin typeface="Arial" panose="020B0604020202020204" pitchFamily="34" charset="0"/>
                <a:ea typeface="ヒラギノ角ゴ Pro W3" charset="0"/>
                <a:cs typeface="Arial" panose="020B0604020202020204" pitchFamily="34" charset="0"/>
              </a:rPr>
              <a:t>Hallintovirkailijat ovat yhdessä kehittäneet muokattavissa olevan nelivaiheisen prosessin jäsenten tarpeisiin vastaamiseksi</a:t>
            </a:r>
          </a:p>
          <a:p>
            <a:pPr>
              <a:lnSpc>
                <a:spcPct val="120000"/>
              </a:lnSpc>
              <a:spcBef>
                <a:spcPts val="1200"/>
              </a:spcBef>
              <a:spcAft>
                <a:spcPts val="1200"/>
              </a:spcAft>
            </a:pPr>
            <a:r>
              <a:rPr lang="fi-FI" dirty="0">
                <a:solidFill>
                  <a:schemeClr val="bg1"/>
                </a:solidFill>
                <a:latin typeface="Arial" panose="020B0604020202020204" pitchFamily="34" charset="0"/>
                <a:ea typeface="ヒラギノ角ゴ Pro W3" charset="0"/>
                <a:cs typeface="Arial" panose="020B0604020202020204" pitchFamily="34" charset="0"/>
              </a:rPr>
              <a:t>Maailmanlaajuinen jäsenyysaloite käynnistetty </a:t>
            </a:r>
          </a:p>
          <a:p>
            <a:pPr>
              <a:lnSpc>
                <a:spcPct val="120000"/>
              </a:lnSpc>
              <a:spcBef>
                <a:spcPts val="1200"/>
              </a:spcBef>
              <a:spcAft>
                <a:spcPts val="1200"/>
              </a:spcAft>
            </a:pPr>
            <a:r>
              <a:rPr lang="fi-FI" dirty="0">
                <a:solidFill>
                  <a:schemeClr val="bg1"/>
                </a:solidFill>
                <a:latin typeface="Arial" panose="020B0604020202020204" pitchFamily="34" charset="0"/>
                <a:cs typeface="Arial" panose="020B0604020202020204" pitchFamily="34" charset="0"/>
              </a:rPr>
              <a:t>Keskittyy jäsenyyteen, mutta sitä voidaan soveltaa myös muihin tavoitteisiin </a:t>
            </a:r>
          </a:p>
          <a:p>
            <a:pPr>
              <a:lnSpc>
                <a:spcPct val="120000"/>
              </a:lnSpc>
              <a:spcBef>
                <a:spcPts val="1200"/>
              </a:spcBef>
              <a:spcAft>
                <a:spcPts val="1200"/>
              </a:spcAft>
            </a:pPr>
            <a:endParaRPr lang="en-US" dirty="0">
              <a:solidFill>
                <a:schemeClr val="bg1"/>
              </a:solidFill>
            </a:endParaRPr>
          </a:p>
        </p:txBody>
      </p:sp>
    </p:spTree>
    <p:extLst>
      <p:ext uri="{BB962C8B-B14F-4D97-AF65-F5344CB8AC3E}">
        <p14:creationId xmlns:p14="http://schemas.microsoft.com/office/powerpoint/2010/main" val="3003567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3" name="Background - Solid">
            <a:extLst>
              <a:ext uri="{FF2B5EF4-FFF2-40B4-BE49-F238E27FC236}">
                <a16:creationId xmlns:a16="http://schemas.microsoft.com/office/drawing/2014/main" id="{39DEA152-9DD4-0D44-A4E0-DE46220E5B32}"/>
              </a:ext>
            </a:extLst>
          </p:cNvPr>
          <p:cNvSpPr/>
          <p:nvPr/>
        </p:nvSpPr>
        <p:spPr>
          <a:xfrm>
            <a:off x="0" y="812800"/>
            <a:ext cx="12192000" cy="60452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FDB0BB58-2D4A-084E-AF49-B430C7D2CBA6}"/>
              </a:ext>
            </a:extLst>
          </p:cNvPr>
          <p:cNvGrpSpPr/>
          <p:nvPr/>
        </p:nvGrpSpPr>
        <p:grpSpPr>
          <a:xfrm>
            <a:off x="-3047" y="704266"/>
            <a:ext cx="12191999" cy="217065"/>
            <a:chOff x="0" y="5696515"/>
            <a:chExt cx="12289367" cy="354756"/>
          </a:xfrm>
        </p:grpSpPr>
        <p:sp>
          <p:nvSpPr>
            <p:cNvPr id="45" name="Background - Solid">
              <a:extLst>
                <a:ext uri="{FF2B5EF4-FFF2-40B4-BE49-F238E27FC236}">
                  <a16:creationId xmlns:a16="http://schemas.microsoft.com/office/drawing/2014/main" id="{C1178A10-4535-E243-9246-4C78E025645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6" name="Background - Solid">
              <a:extLst>
                <a:ext uri="{FF2B5EF4-FFF2-40B4-BE49-F238E27FC236}">
                  <a16:creationId xmlns:a16="http://schemas.microsoft.com/office/drawing/2014/main" id="{4536977D-A24D-1442-95A1-1EE2B8945C3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7" name="Background - Solid">
              <a:extLst>
                <a:ext uri="{FF2B5EF4-FFF2-40B4-BE49-F238E27FC236}">
                  <a16:creationId xmlns:a16="http://schemas.microsoft.com/office/drawing/2014/main" id="{AC7B519C-EDF9-3249-B5C2-D72B10DB6C67}"/>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8" name="Background - Solid">
              <a:extLst>
                <a:ext uri="{FF2B5EF4-FFF2-40B4-BE49-F238E27FC236}">
                  <a16:creationId xmlns:a16="http://schemas.microsoft.com/office/drawing/2014/main" id="{75D8E041-2290-AD40-800B-4C05B8BDB7DC}"/>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49" name="Background - Solid">
              <a:extLst>
                <a:ext uri="{FF2B5EF4-FFF2-40B4-BE49-F238E27FC236}">
                  <a16:creationId xmlns:a16="http://schemas.microsoft.com/office/drawing/2014/main" id="{280C1D10-4C9B-F14A-B5EF-6F8C026FC6E6}"/>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0" name="Background - Solid">
              <a:extLst>
                <a:ext uri="{FF2B5EF4-FFF2-40B4-BE49-F238E27FC236}">
                  <a16:creationId xmlns:a16="http://schemas.microsoft.com/office/drawing/2014/main" id="{B3645C5D-6C54-C242-B922-40B6602BE3F2}"/>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1" name="Background - Solid">
              <a:extLst>
                <a:ext uri="{FF2B5EF4-FFF2-40B4-BE49-F238E27FC236}">
                  <a16:creationId xmlns:a16="http://schemas.microsoft.com/office/drawing/2014/main" id="{C03FFDA1-1B33-6840-AFD0-DF13BE1382D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pic>
        <p:nvPicPr>
          <p:cNvPr id="52" name="Picture 51">
            <a:extLst>
              <a:ext uri="{FF2B5EF4-FFF2-40B4-BE49-F238E27FC236}">
                <a16:creationId xmlns:a16="http://schemas.microsoft.com/office/drawing/2014/main" id="{D54714B7-D58F-E24A-8244-427C68AAF60B}"/>
              </a:ext>
            </a:extLst>
          </p:cNvPr>
          <p:cNvPicPr>
            <a:picLocks noChangeAspect="1"/>
          </p:cNvPicPr>
          <p:nvPr/>
        </p:nvPicPr>
        <p:blipFill>
          <a:blip r:embed="rId3"/>
          <a:srcRect/>
          <a:stretch/>
        </p:blipFill>
        <p:spPr>
          <a:xfrm>
            <a:off x="384726" y="226622"/>
            <a:ext cx="971568" cy="971568"/>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54" name="Yellow Bar">
            <a:extLst>
              <a:ext uri="{FF2B5EF4-FFF2-40B4-BE49-F238E27FC236}">
                <a16:creationId xmlns:a16="http://schemas.microsoft.com/office/drawing/2014/main" id="{4584BA9B-4495-294E-91B1-4A04F45725DC}"/>
              </a:ext>
            </a:extLst>
          </p:cNvPr>
          <p:cNvSpPr/>
          <p:nvPr/>
        </p:nvSpPr>
        <p:spPr>
          <a:xfrm>
            <a:off x="562563" y="3657600"/>
            <a:ext cx="210312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55" name="Headline">
            <a:extLst>
              <a:ext uri="{FF2B5EF4-FFF2-40B4-BE49-F238E27FC236}">
                <a16:creationId xmlns:a16="http://schemas.microsoft.com/office/drawing/2014/main" id="{9405897F-791F-0C4E-9D31-D3A52B120262}"/>
              </a:ext>
            </a:extLst>
          </p:cNvPr>
          <p:cNvSpPr txBox="1">
            <a:spLocks/>
          </p:cNvSpPr>
          <p:nvPr/>
        </p:nvSpPr>
        <p:spPr>
          <a:xfrm>
            <a:off x="461205" y="1914955"/>
            <a:ext cx="2926080"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i-FI" sz="2800" b="1" i="0" u="none" strike="noStrike" cap="none" normalizeH="0" baseline="0" noProof="0" dirty="0">
                <a:ln>
                  <a:noFill/>
                </a:ln>
                <a:solidFill>
                  <a:prstClr val="white"/>
                </a:solidFill>
                <a:effectLst/>
                <a:uLnTx/>
                <a:uFillTx/>
                <a:latin typeface="Helvetica Neue" charset="0"/>
              </a:rPr>
              <a:t>Maailman-laajuinen jäsenyysaloite - tavoitteet</a:t>
            </a:r>
          </a:p>
        </p:txBody>
      </p:sp>
      <p:grpSp>
        <p:nvGrpSpPr>
          <p:cNvPr id="17" name="Group 16">
            <a:extLst>
              <a:ext uri="{FF2B5EF4-FFF2-40B4-BE49-F238E27FC236}">
                <a16:creationId xmlns:a16="http://schemas.microsoft.com/office/drawing/2014/main" id="{BA97F0A6-A611-4A47-84BB-28F8649AE9F9}"/>
              </a:ext>
            </a:extLst>
          </p:cNvPr>
          <p:cNvGrpSpPr/>
          <p:nvPr/>
        </p:nvGrpSpPr>
        <p:grpSpPr>
          <a:xfrm>
            <a:off x="3387285" y="1137920"/>
            <a:ext cx="5108035" cy="5389452"/>
            <a:chOff x="2622157" y="381000"/>
            <a:chExt cx="5006294" cy="5908286"/>
          </a:xfrm>
        </p:grpSpPr>
        <p:grpSp>
          <p:nvGrpSpPr>
            <p:cNvPr id="18" name="Group 17">
              <a:extLst>
                <a:ext uri="{FF2B5EF4-FFF2-40B4-BE49-F238E27FC236}">
                  <a16:creationId xmlns:a16="http://schemas.microsoft.com/office/drawing/2014/main" id="{121F4917-4F2C-4C43-87D1-927F2BD1593F}"/>
                </a:ext>
              </a:extLst>
            </p:cNvPr>
            <p:cNvGrpSpPr/>
            <p:nvPr/>
          </p:nvGrpSpPr>
          <p:grpSpPr>
            <a:xfrm>
              <a:off x="2622157" y="381000"/>
              <a:ext cx="5006294" cy="5908286"/>
              <a:chOff x="-44843" y="471839"/>
              <a:chExt cx="5006294" cy="5908286"/>
            </a:xfrm>
          </p:grpSpPr>
          <p:sp>
            <p:nvSpPr>
              <p:cNvPr id="22" name="Freeform: Shape 21">
                <a:extLst>
                  <a:ext uri="{FF2B5EF4-FFF2-40B4-BE49-F238E27FC236}">
                    <a16:creationId xmlns:a16="http://schemas.microsoft.com/office/drawing/2014/main" id="{AC991B2A-44F8-4713-985E-D7AC8AB9C20B}"/>
                  </a:ext>
                </a:extLst>
              </p:cNvPr>
              <p:cNvSpPr/>
              <p:nvPr/>
            </p:nvSpPr>
            <p:spPr>
              <a:xfrm>
                <a:off x="0" y="471839"/>
                <a:ext cx="4961451"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EBB70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fi-FI"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Uudista</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fi-FI"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piirejä </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fi-FI"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uusilla klubeilla</a:t>
                </a:r>
              </a:p>
            </p:txBody>
          </p:sp>
          <p:sp>
            <p:nvSpPr>
              <p:cNvPr id="23" name="Freeform: Shape 22">
                <a:extLst>
                  <a:ext uri="{FF2B5EF4-FFF2-40B4-BE49-F238E27FC236}">
                    <a16:creationId xmlns:a16="http://schemas.microsoft.com/office/drawing/2014/main" id="{5CAEEA6A-8CCE-4447-BEBD-B942D92CB008}"/>
                  </a:ext>
                </a:extLst>
              </p:cNvPr>
              <p:cNvSpPr/>
              <p:nvPr/>
            </p:nvSpPr>
            <p:spPr>
              <a:xfrm>
                <a:off x="0" y="2600560"/>
                <a:ext cx="4961451"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FF5C3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2000" b="1" i="0" u="none" strike="noStrike" cap="none" normalizeH="0" baseline="0" noProof="0" dirty="0">
                    <a:ln>
                      <a:noFill/>
                    </a:ln>
                    <a:solidFill>
                      <a:prstClr val="white"/>
                    </a:solidFill>
                    <a:effectLst/>
                    <a:uLnTx/>
                    <a:uFillTx/>
                    <a:latin typeface="Arial" pitchFamily="34" charset="0"/>
                    <a:ea typeface="ヒラギノ角ゴ Pro W3" pitchFamily="125" charset="-128"/>
                    <a:cs typeface="+mn-cs"/>
                  </a:rPr>
                  <a:t>Innosta klubeja uusilla jäsenillä</a:t>
                </a:r>
              </a:p>
            </p:txBody>
          </p:sp>
          <p:sp>
            <p:nvSpPr>
              <p:cNvPr id="24" name="Freeform: Shape 23">
                <a:extLst>
                  <a:ext uri="{FF2B5EF4-FFF2-40B4-BE49-F238E27FC236}">
                    <a16:creationId xmlns:a16="http://schemas.microsoft.com/office/drawing/2014/main" id="{46DCE60A-10A2-4BAA-99FE-CBF71DFBA05D}"/>
                  </a:ext>
                </a:extLst>
              </p:cNvPr>
              <p:cNvSpPr/>
              <p:nvPr/>
            </p:nvSpPr>
            <p:spPr>
              <a:xfrm>
                <a:off x="-44843" y="4723243"/>
                <a:ext cx="4960250" cy="1656882"/>
              </a:xfrm>
              <a:custGeom>
                <a:avLst/>
                <a:gdLst>
                  <a:gd name="connsiteX0" fmla="*/ 0 w 4142206"/>
                  <a:gd name="connsiteY0" fmla="*/ 0 h 1656882"/>
                  <a:gd name="connsiteX1" fmla="*/ 3313765 w 4142206"/>
                  <a:gd name="connsiteY1" fmla="*/ 0 h 1656882"/>
                  <a:gd name="connsiteX2" fmla="*/ 4142206 w 4142206"/>
                  <a:gd name="connsiteY2" fmla="*/ 828441 h 1656882"/>
                  <a:gd name="connsiteX3" fmla="*/ 3313765 w 4142206"/>
                  <a:gd name="connsiteY3" fmla="*/ 1656882 h 1656882"/>
                  <a:gd name="connsiteX4" fmla="*/ 0 w 4142206"/>
                  <a:gd name="connsiteY4" fmla="*/ 1656882 h 1656882"/>
                  <a:gd name="connsiteX5" fmla="*/ 828441 w 4142206"/>
                  <a:gd name="connsiteY5" fmla="*/ 828441 h 1656882"/>
                  <a:gd name="connsiteX6" fmla="*/ 0 w 4142206"/>
                  <a:gd name="connsiteY6" fmla="*/ 0 h 16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2206" h="1656882">
                    <a:moveTo>
                      <a:pt x="0" y="0"/>
                    </a:moveTo>
                    <a:lnTo>
                      <a:pt x="3313765" y="0"/>
                    </a:lnTo>
                    <a:lnTo>
                      <a:pt x="4142206" y="828441"/>
                    </a:lnTo>
                    <a:lnTo>
                      <a:pt x="3313765" y="1656882"/>
                    </a:lnTo>
                    <a:lnTo>
                      <a:pt x="0" y="1656882"/>
                    </a:lnTo>
                    <a:lnTo>
                      <a:pt x="828441" y="828441"/>
                    </a:lnTo>
                    <a:lnTo>
                      <a:pt x="0" y="0"/>
                    </a:lnTo>
                    <a:close/>
                  </a:path>
                </a:pathLst>
              </a:custGeom>
              <a:solidFill>
                <a:srgbClr val="407CCA"/>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08451" tIns="26670" rIns="855111" bIns="26670" numCol="1" spcCol="1270" anchor="ctr" anchorCtr="0">
                <a:noAutofit/>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fi-FI"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Uutta motivaatiota</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fi-FI"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Jäsenille ystävällisen</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fi-FI"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ilmapiirin ja jännittävän</a:t>
                </a:r>
              </a:p>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r>
                  <a:rPr kumimoji="0" lang="fi-FI" sz="2000" b="1" i="0" u="none" strike="noStrike" cap="none"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 palvelun kautta</a:t>
                </a:r>
              </a:p>
            </p:txBody>
          </p:sp>
        </p:grpSp>
        <p:sp>
          <p:nvSpPr>
            <p:cNvPr id="19" name="TextBox 18">
              <a:extLst>
                <a:ext uri="{FF2B5EF4-FFF2-40B4-BE49-F238E27FC236}">
                  <a16:creationId xmlns:a16="http://schemas.microsoft.com/office/drawing/2014/main" id="{F642527C-66AF-44DE-86A7-29C74C358705}"/>
                </a:ext>
              </a:extLst>
            </p:cNvPr>
            <p:cNvSpPr txBox="1"/>
            <p:nvPr/>
          </p:nvSpPr>
          <p:spPr>
            <a:xfrm>
              <a:off x="2805129" y="889332"/>
              <a:ext cx="700071"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800" b="1" i="0" u="none" strike="noStrike" cap="none" normalizeH="0" baseline="0" noProof="0">
                  <a:ln>
                    <a:noFill/>
                  </a:ln>
                  <a:solidFill>
                    <a:srgbClr val="EBB700"/>
                  </a:solidFill>
                  <a:effectLst/>
                  <a:uLnTx/>
                  <a:uFillTx/>
                  <a:latin typeface="Arial" pitchFamily="34" charset="0"/>
                  <a:ea typeface="ヒラギノ角ゴ Pro W3" pitchFamily="125" charset="-128"/>
                  <a:cs typeface="+mn-cs"/>
                </a:rPr>
                <a:t>1</a:t>
              </a:r>
            </a:p>
          </p:txBody>
        </p:sp>
        <p:sp>
          <p:nvSpPr>
            <p:cNvPr id="20" name="TextBox 19">
              <a:extLst>
                <a:ext uri="{FF2B5EF4-FFF2-40B4-BE49-F238E27FC236}">
                  <a16:creationId xmlns:a16="http://schemas.microsoft.com/office/drawing/2014/main" id="{0981DB59-C5EF-432B-AF00-12422F30D2BF}"/>
                </a:ext>
              </a:extLst>
            </p:cNvPr>
            <p:cNvSpPr txBox="1"/>
            <p:nvPr/>
          </p:nvSpPr>
          <p:spPr>
            <a:xfrm>
              <a:off x="2805129" y="2992481"/>
              <a:ext cx="700071"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800" b="1" i="0" u="none" strike="noStrike" cap="none" normalizeH="0" baseline="0" noProof="0" dirty="0">
                  <a:ln>
                    <a:noFill/>
                  </a:ln>
                  <a:solidFill>
                    <a:srgbClr val="FF5C35"/>
                  </a:solidFill>
                  <a:effectLst/>
                  <a:uLnTx/>
                  <a:uFillTx/>
                  <a:latin typeface="Arial" pitchFamily="34" charset="0"/>
                  <a:ea typeface="ヒラギノ角ゴ Pro W3" pitchFamily="125" charset="-128"/>
                  <a:cs typeface="+mn-cs"/>
                </a:rPr>
                <a:t>2</a:t>
              </a:r>
            </a:p>
          </p:txBody>
        </p:sp>
        <p:sp>
          <p:nvSpPr>
            <p:cNvPr id="21" name="TextBox 20">
              <a:extLst>
                <a:ext uri="{FF2B5EF4-FFF2-40B4-BE49-F238E27FC236}">
                  <a16:creationId xmlns:a16="http://schemas.microsoft.com/office/drawing/2014/main" id="{B8B272A3-0958-404E-AB60-D03CF3135ECF}"/>
                </a:ext>
              </a:extLst>
            </p:cNvPr>
            <p:cNvSpPr txBox="1"/>
            <p:nvPr/>
          </p:nvSpPr>
          <p:spPr>
            <a:xfrm>
              <a:off x="2795429" y="5205273"/>
              <a:ext cx="700071"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800" b="1" i="0" u="none" strike="noStrike" cap="none" normalizeH="0" baseline="0" noProof="0" dirty="0">
                  <a:ln>
                    <a:noFill/>
                  </a:ln>
                  <a:solidFill>
                    <a:srgbClr val="407CCA"/>
                  </a:solidFill>
                  <a:effectLst/>
                  <a:uLnTx/>
                  <a:uFillTx/>
                  <a:latin typeface="Arial" pitchFamily="34" charset="0"/>
                  <a:ea typeface="ヒラギノ角ゴ Pro W3" pitchFamily="125" charset="-128"/>
                  <a:cs typeface="+mn-cs"/>
                </a:rPr>
                <a:t>3</a:t>
              </a:r>
            </a:p>
          </p:txBody>
        </p:sp>
      </p:grpSp>
      <p:grpSp>
        <p:nvGrpSpPr>
          <p:cNvPr id="33" name="Group 32">
            <a:extLst>
              <a:ext uri="{FF2B5EF4-FFF2-40B4-BE49-F238E27FC236}">
                <a16:creationId xmlns:a16="http://schemas.microsoft.com/office/drawing/2014/main" id="{F25FE698-E256-4251-BC44-A69E92B23EBE}"/>
              </a:ext>
            </a:extLst>
          </p:cNvPr>
          <p:cNvGrpSpPr/>
          <p:nvPr/>
        </p:nvGrpSpPr>
        <p:grpSpPr>
          <a:xfrm>
            <a:off x="8606300" y="2098040"/>
            <a:ext cx="3495100" cy="3474720"/>
            <a:chOff x="7723742" y="1717086"/>
            <a:chExt cx="3741346" cy="3566160"/>
          </a:xfrm>
        </p:grpSpPr>
        <p:sp>
          <p:nvSpPr>
            <p:cNvPr id="34" name="TextBox 33">
              <a:extLst>
                <a:ext uri="{FF2B5EF4-FFF2-40B4-BE49-F238E27FC236}">
                  <a16:creationId xmlns:a16="http://schemas.microsoft.com/office/drawing/2014/main" id="{FE0ADB15-1EDF-4131-B579-708350512D94}"/>
                </a:ext>
              </a:extLst>
            </p:cNvPr>
            <p:cNvSpPr txBox="1"/>
            <p:nvPr/>
          </p:nvSpPr>
          <p:spPr>
            <a:xfrm>
              <a:off x="7723742" y="1717086"/>
              <a:ext cx="3719530" cy="3566160"/>
            </a:xfrm>
            <a:prstGeom prst="flowChartConnector">
              <a:avLst/>
            </a:prstGeom>
            <a:solidFill>
              <a:srgbClr val="B3B2B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ヒラギノ角ゴ Pro W3" pitchFamily="125" charset="-128"/>
                <a:cs typeface="+mn-cs"/>
              </a:endParaRPr>
            </a:p>
          </p:txBody>
        </p:sp>
        <p:sp>
          <p:nvSpPr>
            <p:cNvPr id="35" name="TextBox 34">
              <a:extLst>
                <a:ext uri="{FF2B5EF4-FFF2-40B4-BE49-F238E27FC236}">
                  <a16:creationId xmlns:a16="http://schemas.microsoft.com/office/drawing/2014/main" id="{212EFDB0-D6AF-4A50-BC42-F4E6FBE715FB}"/>
                </a:ext>
              </a:extLst>
            </p:cNvPr>
            <p:cNvSpPr txBox="1"/>
            <p:nvPr/>
          </p:nvSpPr>
          <p:spPr>
            <a:xfrm>
              <a:off x="7745558" y="2694746"/>
              <a:ext cx="3719530" cy="95410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2800" b="1" i="0" u="none" strike="noStrike" cap="none" normalizeH="0" baseline="0" noProof="0" dirty="0">
                  <a:ln>
                    <a:noFill/>
                  </a:ln>
                  <a:solidFill>
                    <a:prstClr val="white"/>
                  </a:solidFill>
                  <a:effectLst/>
                  <a:uLnTx/>
                  <a:uFillTx/>
                  <a:latin typeface="Arial" pitchFamily="34" charset="0"/>
                  <a:ea typeface="ヒラギノ角ゴ Pro W3" pitchFamily="125" charset="-128"/>
                  <a:cs typeface="+mn-cs"/>
                </a:rPr>
                <a:t>Jäsenkasvu kaikissa vaalipiireissä</a:t>
              </a:r>
            </a:p>
          </p:txBody>
        </p:sp>
      </p:grpSp>
    </p:spTree>
    <p:extLst>
      <p:ext uri="{BB962C8B-B14F-4D97-AF65-F5344CB8AC3E}">
        <p14:creationId xmlns:p14="http://schemas.microsoft.com/office/powerpoint/2010/main" val="3814157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cap="none" normalizeH="0" baseline="0" noProof="0">
                <a:ln>
                  <a:noFill/>
                </a:ln>
                <a:solidFill>
                  <a:prstClr val="white">
                    <a:alpha val="44000"/>
                  </a:prstClr>
                </a:solidFill>
                <a:effectLst/>
                <a:uLnTx/>
                <a:uFillTx/>
                <a:latin typeface="Calibri" panose="020F0502020204030204"/>
                <a:ea typeface="+mn-ea"/>
                <a:cs typeface="+mn-cs"/>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5626"/>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130721" y="10805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517039" y="472185"/>
            <a:ext cx="9020118" cy="5334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defRPr/>
            </a:pPr>
            <a:r>
              <a:rPr lang="fi-FI" sz="2800" dirty="0">
                <a:solidFill>
                  <a:schemeClr val="bg2"/>
                </a:solidFill>
                <a:latin typeface="Arial" panose="020B0604020202020204" pitchFamily="34" charset="0"/>
                <a:cs typeface="Arial" panose="020B0604020202020204" pitchFamily="34" charset="0"/>
              </a:rPr>
              <a:t>Maailmanlaajuinen jäsenyysaloite - määritelmä</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
        <p:nvSpPr>
          <p:cNvPr id="2" name="Headline">
            <a:extLst>
              <a:ext uri="{FF2B5EF4-FFF2-40B4-BE49-F238E27FC236}">
                <a16:creationId xmlns:a16="http://schemas.microsoft.com/office/drawing/2014/main" id="{1F6F6E48-D8B1-4BD1-BB32-44D09CD4D197}"/>
              </a:ext>
            </a:extLst>
          </p:cNvPr>
          <p:cNvSpPr txBox="1">
            <a:spLocks/>
          </p:cNvSpPr>
          <p:nvPr/>
        </p:nvSpPr>
        <p:spPr>
          <a:xfrm>
            <a:off x="0" y="121751"/>
            <a:ext cx="2125850" cy="2321875"/>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i-FI" sz="2400" b="1" i="0" u="none" strike="noStrike" cap="none" normalizeH="0" baseline="0" noProof="0" dirty="0">
                <a:ln>
                  <a:noFill/>
                </a:ln>
                <a:solidFill>
                  <a:srgbClr val="EBB700"/>
                </a:solidFill>
                <a:effectLst/>
                <a:uLnTx/>
                <a:uFillTx/>
                <a:latin typeface="Helvetica Neue" charset="0"/>
              </a:rPr>
              <a:t>Maailman-laajuinen jäsenyys-aloite </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fi-FI" sz="2400" b="1" i="0" u="none" strike="noStrike" cap="none" normalizeH="0" baseline="0" noProof="0" dirty="0">
              <a:ln>
                <a:noFill/>
              </a:ln>
              <a:solidFill>
                <a:srgbClr val="EBB700"/>
              </a:solidFill>
              <a:effectLst/>
              <a:uLnTx/>
              <a:uFillTx/>
              <a:latin typeface="Helvetica Neue" charset="0"/>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fi-FI" sz="2400" b="1" i="0" u="none" strike="noStrike" cap="none" normalizeH="0" baseline="0" noProof="0" dirty="0">
                <a:ln>
                  <a:noFill/>
                </a:ln>
                <a:solidFill>
                  <a:srgbClr val="EBB700"/>
                </a:solidFill>
                <a:effectLst/>
                <a:uLnTx/>
                <a:uFillTx/>
                <a:latin typeface="Helvetica Neue" charset="0"/>
              </a:rPr>
              <a:t>Yleiskatsaus</a:t>
            </a:r>
          </a:p>
        </p:txBody>
      </p:sp>
      <p:sp>
        <p:nvSpPr>
          <p:cNvPr id="3" name="Body Copy">
            <a:extLst>
              <a:ext uri="{FF2B5EF4-FFF2-40B4-BE49-F238E27FC236}">
                <a16:creationId xmlns:a16="http://schemas.microsoft.com/office/drawing/2014/main" id="{09A2A2FD-50EE-E863-33B3-B05BCBDFF984}"/>
              </a:ext>
            </a:extLst>
          </p:cNvPr>
          <p:cNvSpPr txBox="1">
            <a:spLocks/>
          </p:cNvSpPr>
          <p:nvPr/>
        </p:nvSpPr>
        <p:spPr>
          <a:xfrm>
            <a:off x="2352958" y="1424400"/>
            <a:ext cx="9546787" cy="487137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1200"/>
              </a:spcBef>
              <a:spcAft>
                <a:spcPts val="1200"/>
              </a:spcAft>
              <a:defRPr/>
            </a:pPr>
            <a:r>
              <a:rPr lang="fi-FI" dirty="0">
                <a:solidFill>
                  <a:schemeClr val="bg2"/>
                </a:solidFill>
                <a:latin typeface="Arial"/>
                <a:ea typeface="ヒラギノ角ゴ Pro W3"/>
                <a:cs typeface="Arial"/>
              </a:rPr>
              <a:t>Maailmanlaajuinen jäsenyysaloite yhdistää strategisen prosessin ja joukon resursseja.</a:t>
            </a:r>
            <a:r>
              <a:rPr kumimoji="0" lang="fi-FI" b="0" i="0" u="none" strike="noStrike" cap="none" normalizeH="0" baseline="0" noProof="0" dirty="0">
                <a:ln>
                  <a:noFill/>
                </a:ln>
                <a:solidFill>
                  <a:schemeClr val="bg2"/>
                </a:solidFill>
                <a:effectLst/>
                <a:uLnTx/>
                <a:uFillTx/>
                <a:latin typeface="Arial"/>
                <a:ea typeface="ヒラギノ角ゴ Pro W3"/>
                <a:cs typeface="Arial"/>
              </a:rPr>
              <a:t> Nelivaiheinen prosessi on kaikille sopiva ja mukautettavissa alueellisten tarpeiden mukaan:</a:t>
            </a:r>
            <a:r>
              <a:rPr lang="fi-FI" dirty="0">
                <a:solidFill>
                  <a:schemeClr val="bg2"/>
                </a:solidFill>
                <a:latin typeface="Arial"/>
                <a:ea typeface="ヒラギノ角ゴ Pro W3"/>
                <a:cs typeface="Arial"/>
              </a:rPr>
              <a:t> </a:t>
            </a:r>
          </a:p>
          <a:p>
            <a:pPr marL="342900" marR="0" lvl="0" indent="-342900" algn="l" defTabSz="914400" rtl="0" eaLnBrk="1" fontAlgn="base" latinLnBrk="0" hangingPunct="1">
              <a:lnSpc>
                <a:spcPct val="100000"/>
              </a:lnSpc>
              <a:spcBef>
                <a:spcPts val="1200"/>
              </a:spcBef>
              <a:spcAft>
                <a:spcPts val="1200"/>
              </a:spcAft>
              <a:buClrTx/>
              <a:buSzTx/>
              <a:buFont typeface="+mj-lt"/>
              <a:buAutoNum type="arabicPeriod"/>
              <a:tabLst/>
              <a:defRPr/>
            </a:pPr>
            <a:r>
              <a:rPr kumimoji="0" lang="fi-FI" sz="1800" b="1" i="0" u="none" strike="noStrike" cap="none" normalizeH="0" baseline="0" noProof="0" dirty="0">
                <a:ln>
                  <a:noFill/>
                </a:ln>
                <a:solidFill>
                  <a:srgbClr val="FFC000"/>
                </a:solidFill>
                <a:effectLst/>
                <a:uLnTx/>
                <a:uFillTx/>
                <a:latin typeface="Arial" panose="020B0604020202020204" pitchFamily="34" charset="0"/>
                <a:ea typeface="ヒラギノ角ゴ Pro W3" charset="0"/>
                <a:cs typeface="Arial" panose="020B0604020202020204" pitchFamily="34" charset="0"/>
              </a:rPr>
              <a:t>Rakenna tiimi</a:t>
            </a:r>
            <a:br>
              <a:rPr kumimoji="0" lang="fi-FI" sz="1800" i="0" u="none" strike="noStrike" cap="none" normalizeH="0" baseline="0" noProof="0" dirty="0">
                <a:ln>
                  <a:noFill/>
                </a:ln>
                <a:effectLst/>
                <a:uLnTx/>
                <a:uFillTx/>
                <a:latin typeface="Arial" panose="020B0604020202020204" pitchFamily="34" charset="0"/>
                <a:ea typeface="ヒラギノ角ゴ Pro W3" charset="0"/>
                <a:cs typeface="Arial" panose="020B0604020202020204" pitchFamily="34" charset="0"/>
              </a:rPr>
            </a:br>
            <a:r>
              <a:rPr kumimoji="0" lang="fi-FI" sz="1800" b="0" i="0" u="none" strike="noStrike" cap="none"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Lue lisätietoja Maailmanlaajuisesta jäsenyysaloitteesta ja perustakaa työryhmä tämän lähestymistavan toteuttamiseksi.</a:t>
            </a:r>
          </a:p>
          <a:p>
            <a:pPr marL="342900" marR="0" lvl="0" indent="-342900" algn="l" defTabSz="914400" rtl="0" eaLnBrk="1" fontAlgn="base" latinLnBrk="0" hangingPunct="1">
              <a:lnSpc>
                <a:spcPct val="100000"/>
              </a:lnSpc>
              <a:spcBef>
                <a:spcPts val="1200"/>
              </a:spcBef>
              <a:spcAft>
                <a:spcPts val="1200"/>
              </a:spcAft>
              <a:buClrTx/>
              <a:buSzTx/>
              <a:buFont typeface="+mj-lt"/>
              <a:buAutoNum type="arabicPeriod"/>
              <a:tabLst/>
              <a:defRPr/>
            </a:pPr>
            <a:r>
              <a:rPr kumimoji="0" lang="fi-FI" sz="1800" b="1" i="0" u="none" strike="noStrike" cap="none" normalizeH="0" baseline="0" noProof="0" dirty="0">
                <a:ln>
                  <a:noFill/>
                </a:ln>
                <a:solidFill>
                  <a:srgbClr val="FFC000"/>
                </a:solidFill>
                <a:effectLst/>
                <a:uLnTx/>
                <a:uFillTx/>
                <a:latin typeface="Arial"/>
                <a:ea typeface="ヒラギノ角ゴ Pro W3"/>
                <a:cs typeface="Arial"/>
              </a:rPr>
              <a:t>Rakenna visio</a:t>
            </a:r>
            <a:br>
              <a:rPr lang="fi-FI" sz="1800" b="0" i="0" u="none" strike="noStrike" cap="none" normalizeH="0" baseline="0" noProof="0" dirty="0">
                <a:ln>
                  <a:noFill/>
                </a:ln>
                <a:effectLst/>
                <a:uLnTx/>
                <a:uFillTx/>
                <a:latin typeface="Arial" panose="020B0604020202020204" pitchFamily="34" charset="0"/>
                <a:ea typeface="ヒラギノ角ゴ Pro W3" charset="0"/>
                <a:cs typeface="Arial" panose="020B0604020202020204" pitchFamily="34" charset="0"/>
              </a:rPr>
            </a:br>
            <a:r>
              <a:rPr kumimoji="0" lang="fi-FI" sz="1800" b="0" i="0" u="none" strike="noStrike" cap="none" normalizeH="0" baseline="0" noProof="0" dirty="0">
                <a:ln>
                  <a:noFill/>
                </a:ln>
                <a:solidFill>
                  <a:schemeClr val="bg1"/>
                </a:solidFill>
                <a:effectLst/>
                <a:uLnTx/>
                <a:uFillTx/>
                <a:latin typeface="Arial"/>
                <a:ea typeface="ヒラギノ角ゴ Pro W3"/>
                <a:cs typeface="Arial"/>
              </a:rPr>
              <a:t>Suorittakaa piirin SWOT-analyysi</a:t>
            </a:r>
            <a:r>
              <a:rPr lang="fi-FI" sz="1800" b="1" dirty="0">
                <a:latin typeface="Arial"/>
                <a:ea typeface="ヒラギノ角ゴ Pro W3"/>
                <a:cs typeface="Arial"/>
              </a:rPr>
              <a:t> </a:t>
            </a:r>
            <a:r>
              <a:rPr lang="fi-FI" sz="1800" i="1" dirty="0">
                <a:solidFill>
                  <a:schemeClr val="bg1"/>
                </a:solidFill>
                <a:latin typeface="Arial"/>
                <a:ea typeface="ヒラギノ角ゴ Pro W3"/>
                <a:cs typeface="Arial"/>
              </a:rPr>
              <a:t>MISSION</a:t>
            </a:r>
            <a:r>
              <a:rPr lang="fi-FI" sz="1800" dirty="0">
                <a:solidFill>
                  <a:schemeClr val="bg1"/>
                </a:solidFill>
                <a:latin typeface="Arial"/>
                <a:ea typeface="ヒラギノ角ゴ Pro W3"/>
                <a:cs typeface="Arial"/>
              </a:rPr>
              <a:t> </a:t>
            </a:r>
            <a:r>
              <a:rPr lang="fi-FI" sz="1800" b="1" dirty="0">
                <a:solidFill>
                  <a:schemeClr val="bg1"/>
                </a:solidFill>
                <a:latin typeface="Arial"/>
                <a:ea typeface="ヒラギノ角ゴ Pro W3"/>
                <a:cs typeface="Arial"/>
              </a:rPr>
              <a:t>1.5</a:t>
            </a:r>
            <a:r>
              <a:rPr lang="fi-FI" sz="1800" dirty="0">
                <a:solidFill>
                  <a:schemeClr val="bg1"/>
                </a:solidFill>
                <a:latin typeface="Arial"/>
                <a:ea typeface="ヒラギノ角ゴ Pro W3"/>
                <a:cs typeface="Arial"/>
              </a:rPr>
              <a:t> -tavoitteiden tarkistamiseksi.</a:t>
            </a:r>
          </a:p>
          <a:p>
            <a:pPr marL="342900" indent="-342900">
              <a:spcBef>
                <a:spcPts val="1200"/>
              </a:spcBef>
              <a:spcAft>
                <a:spcPts val="1200"/>
              </a:spcAft>
              <a:buAutoNum type="arabicPeriod"/>
              <a:defRPr/>
            </a:pPr>
            <a:r>
              <a:rPr kumimoji="0" lang="fi-FI" sz="1800" b="1" dirty="0">
                <a:solidFill>
                  <a:srgbClr val="FFC000"/>
                </a:solidFill>
                <a:latin typeface="Arial"/>
                <a:ea typeface="ヒラギノ角ゴ Pro W3"/>
                <a:cs typeface="Arial"/>
              </a:rPr>
              <a:t>Rakenna suunnitelma</a:t>
            </a:r>
            <a:br>
              <a:rPr lang="fi-FI" sz="1800" b="0" dirty="0">
                <a:latin typeface="Arial" panose="020B0604020202020204" pitchFamily="34" charset="0"/>
                <a:ea typeface="ヒラギノ角ゴ Pro W3" charset="0"/>
                <a:cs typeface="Arial" panose="020B0604020202020204" pitchFamily="34" charset="0"/>
              </a:rPr>
            </a:br>
            <a:r>
              <a:rPr kumimoji="0" lang="fi-FI" sz="1800" dirty="0">
                <a:solidFill>
                  <a:schemeClr val="bg1"/>
                </a:solidFill>
                <a:latin typeface="Arial"/>
                <a:ea typeface="ヒラギノ角ゴ Pro W3"/>
                <a:cs typeface="Arial"/>
              </a:rPr>
              <a:t>Tutustukaa olemassa oleviin resursseihin ja laatikaa toimintasuunnitelma </a:t>
            </a:r>
            <a:r>
              <a:rPr kumimoji="0" lang="fi-FI" sz="1800" i="1" dirty="0">
                <a:solidFill>
                  <a:schemeClr val="bg1"/>
                </a:solidFill>
                <a:latin typeface="Arial"/>
                <a:ea typeface="ヒラギノ角ゴ Pro W3"/>
                <a:cs typeface="Arial"/>
              </a:rPr>
              <a:t>MISSION</a:t>
            </a:r>
            <a:r>
              <a:rPr kumimoji="0" lang="fi-FI" sz="1800" dirty="0">
                <a:solidFill>
                  <a:schemeClr val="bg1"/>
                </a:solidFill>
                <a:latin typeface="Arial"/>
                <a:ea typeface="ヒラギノ角ゴ Pro W3"/>
                <a:cs typeface="Arial"/>
              </a:rPr>
              <a:t> </a:t>
            </a:r>
            <a:r>
              <a:rPr kumimoji="0" lang="fi-FI" sz="1800" b="1" dirty="0">
                <a:solidFill>
                  <a:schemeClr val="bg1"/>
                </a:solidFill>
                <a:latin typeface="Arial"/>
                <a:ea typeface="ヒラギノ角ゴ Pro W3"/>
                <a:cs typeface="Arial"/>
              </a:rPr>
              <a:t>1.5</a:t>
            </a:r>
            <a:r>
              <a:rPr kumimoji="0" lang="fi-FI" sz="1800" dirty="0">
                <a:solidFill>
                  <a:schemeClr val="bg1"/>
                </a:solidFill>
                <a:latin typeface="Arial"/>
                <a:ea typeface="ヒラギノ角ゴ Pro W3"/>
                <a:cs typeface="Arial"/>
              </a:rPr>
              <a:t> -tavoitteiden saavuttamiseksi.</a:t>
            </a:r>
            <a:r>
              <a:rPr lang="fi-FI" sz="1800" dirty="0">
                <a:latin typeface="Arial"/>
                <a:ea typeface="ヒラギノ角ゴ Pro W3"/>
                <a:cs typeface="Arial"/>
              </a:rPr>
              <a:t> </a:t>
            </a:r>
          </a:p>
          <a:p>
            <a:pPr marL="342900" indent="-342900">
              <a:spcBef>
                <a:spcPts val="1200"/>
              </a:spcBef>
              <a:spcAft>
                <a:spcPts val="1200"/>
              </a:spcAft>
              <a:buFont typeface="+mj-lt"/>
              <a:buAutoNum type="arabicPeriod"/>
              <a:defRPr/>
            </a:pPr>
            <a:r>
              <a:rPr kumimoji="0" lang="fi-FI" sz="1800" b="1" dirty="0">
                <a:solidFill>
                  <a:srgbClr val="FFC000"/>
                </a:solidFill>
                <a:latin typeface="Arial"/>
                <a:ea typeface="ヒラギノ角ゴ Pro W3"/>
                <a:cs typeface="Arial"/>
              </a:rPr>
              <a:t>Rakenna menestys</a:t>
            </a:r>
            <a:br>
              <a:rPr lang="fi-FI" sz="1800" b="0" dirty="0">
                <a:latin typeface="Arial" panose="020B0604020202020204" pitchFamily="34" charset="0"/>
                <a:ea typeface="ヒラギノ角ゴ Pro W3" charset="0"/>
                <a:cs typeface="Arial" panose="020B0604020202020204" pitchFamily="34" charset="0"/>
              </a:rPr>
            </a:br>
            <a:r>
              <a:rPr kumimoji="0" lang="fi-FI" sz="1800" dirty="0">
                <a:solidFill>
                  <a:schemeClr val="bg1"/>
                </a:solidFill>
                <a:latin typeface="Arial"/>
                <a:ea typeface="ヒラギノ角ゴ Pro W3"/>
                <a:cs typeface="Arial"/>
              </a:rPr>
              <a:t>Toteuttakaa suunnitelma koko piirin ja GAT-aluejohtajan tuella, seuratkaa ja raportoikaa tulokset ja muuttakaa suuntaa tarpeen mukaan pitkin vuotta.</a:t>
            </a:r>
            <a:r>
              <a:rPr lang="fi-FI" sz="1800" dirty="0">
                <a:solidFill>
                  <a:schemeClr val="bg1"/>
                </a:solidFill>
                <a:latin typeface="Arial"/>
                <a:ea typeface="ヒラギノ角ゴ Pro W3"/>
                <a:cs typeface="Arial"/>
              </a:rPr>
              <a:t> </a:t>
            </a:r>
          </a:p>
          <a:p>
            <a:pPr marL="0" marR="0" lvl="0" indent="0" algn="l" defTabSz="914400" rtl="0" eaLnBrk="1" fontAlgn="base" latinLnBrk="0" hangingPunct="1">
              <a:lnSpc>
                <a:spcPct val="100000"/>
              </a:lnSpc>
              <a:spcBef>
                <a:spcPts val="1200"/>
              </a:spcBef>
              <a:spcAft>
                <a:spcPts val="1200"/>
              </a:spcAft>
              <a:buClrTx/>
              <a:buSzTx/>
              <a:buFont typeface="Arial" pitchFamily="34" charset="0"/>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2395533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27621"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a:p>
            <a:pPr lvl="0" fontAlgn="base">
              <a:lnSpc>
                <a:spcPct val="150000"/>
              </a:lnSpc>
              <a:spcBef>
                <a:spcPts val="1200"/>
              </a:spcBef>
              <a:spcAft>
                <a:spcPts val="1200"/>
              </a:spcAft>
              <a:defRPr/>
            </a:pPr>
            <a:endParaRPr lang="en-US" kern="0" dirty="0">
              <a:solidFill>
                <a:prstClr val="white"/>
              </a:solidFill>
              <a:latin typeface="Arial" panose="020B0604020202020204" pitchFamily="34" charset="0"/>
              <a:ea typeface="ヒラギノ角ゴ Pro W3" charset="0"/>
              <a:cs typeface="Arial" panose="020B0604020202020204" pitchFamily="34" charset="0"/>
            </a:endParaRPr>
          </a:p>
        </p:txBody>
      </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pic>
        <p:nvPicPr>
          <p:cNvPr id="15" name="Picture 14">
            <a:extLst>
              <a:ext uri="{FF2B5EF4-FFF2-40B4-BE49-F238E27FC236}">
                <a16:creationId xmlns:a16="http://schemas.microsoft.com/office/drawing/2014/main" id="{37A35FAC-249B-DE42-9987-8AC545DD8A4D}"/>
              </a:ext>
            </a:extLst>
          </p:cNvPr>
          <p:cNvPicPr>
            <a:picLocks noChangeAspect="1"/>
          </p:cNvPicPr>
          <p:nvPr/>
        </p:nvPicPr>
        <p:blipFill>
          <a:blip r:embed="rId3"/>
          <a:srcRect/>
          <a:stretch/>
        </p:blipFill>
        <p:spPr>
          <a:xfrm>
            <a:off x="11286103" y="361146"/>
            <a:ext cx="741107" cy="702199"/>
          </a:xfrm>
          <a:prstGeom prst="rect">
            <a:avLst/>
          </a:prstGeom>
        </p:spPr>
      </p:pic>
      <p:sp>
        <p:nvSpPr>
          <p:cNvPr id="37" name="Body Copy">
            <a:extLst>
              <a:ext uri="{FF2B5EF4-FFF2-40B4-BE49-F238E27FC236}">
                <a16:creationId xmlns:a16="http://schemas.microsoft.com/office/drawing/2014/main" id="{B68B1893-1FFC-4536-89CB-0A3269065970}"/>
              </a:ext>
            </a:extLst>
          </p:cNvPr>
          <p:cNvSpPr txBox="1">
            <a:spLocks/>
          </p:cNvSpPr>
          <p:nvPr/>
        </p:nvSpPr>
        <p:spPr>
          <a:xfrm>
            <a:off x="82395" y="463441"/>
            <a:ext cx="12027209"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buSzPct val="120000"/>
            </a:pPr>
            <a:r>
              <a:rPr lang="fi-FI" sz="3600" b="1">
                <a:solidFill>
                  <a:schemeClr val="bg1"/>
                </a:solidFill>
                <a:latin typeface="Arial" charset="0"/>
                <a:ea typeface="Arial" charset="0"/>
                <a:cs typeface="Arial" charset="0"/>
              </a:rPr>
              <a:t>Maailmanlaajuinen jäsenyysaloite</a:t>
            </a:r>
          </a:p>
        </p:txBody>
      </p:sp>
      <p:sp>
        <p:nvSpPr>
          <p:cNvPr id="45" name="Rectangle 44">
            <a:extLst>
              <a:ext uri="{FF2B5EF4-FFF2-40B4-BE49-F238E27FC236}">
                <a16:creationId xmlns:a16="http://schemas.microsoft.com/office/drawing/2014/main" id="{A725126D-4B59-437A-A319-A4856C045CBE}"/>
              </a:ext>
            </a:extLst>
          </p:cNvPr>
          <p:cNvSpPr/>
          <p:nvPr/>
        </p:nvSpPr>
        <p:spPr>
          <a:xfrm rot="5400000" flipH="1">
            <a:off x="6079752" y="-1416589"/>
            <a:ext cx="87738" cy="557784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32" name="Group 31">
            <a:extLst>
              <a:ext uri="{FF2B5EF4-FFF2-40B4-BE49-F238E27FC236}">
                <a16:creationId xmlns:a16="http://schemas.microsoft.com/office/drawing/2014/main" id="{7D984B7B-ED38-4F9F-AB19-29A584B5703D}"/>
              </a:ext>
            </a:extLst>
          </p:cNvPr>
          <p:cNvGrpSpPr/>
          <p:nvPr/>
        </p:nvGrpSpPr>
        <p:grpSpPr>
          <a:xfrm>
            <a:off x="18405" y="-21179"/>
            <a:ext cx="12191999" cy="173736"/>
            <a:chOff x="0" y="5696515"/>
            <a:chExt cx="12289367" cy="354756"/>
          </a:xfrm>
        </p:grpSpPr>
        <p:sp>
          <p:nvSpPr>
            <p:cNvPr id="33" name="Background - Solid">
              <a:extLst>
                <a:ext uri="{FF2B5EF4-FFF2-40B4-BE49-F238E27FC236}">
                  <a16:creationId xmlns:a16="http://schemas.microsoft.com/office/drawing/2014/main" id="{B0061FDD-8BC8-4876-B4E8-906C17437E70}"/>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5" name="Background - Solid">
              <a:extLst>
                <a:ext uri="{FF2B5EF4-FFF2-40B4-BE49-F238E27FC236}">
                  <a16:creationId xmlns:a16="http://schemas.microsoft.com/office/drawing/2014/main" id="{5566D305-95C7-4D64-A7BF-AA6E7CE62379}"/>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6" name="Background - Solid">
              <a:extLst>
                <a:ext uri="{FF2B5EF4-FFF2-40B4-BE49-F238E27FC236}">
                  <a16:creationId xmlns:a16="http://schemas.microsoft.com/office/drawing/2014/main" id="{9EB99C6D-C42D-4882-9CF4-2D1FAFA581F8}"/>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2" name="Background - Solid">
              <a:extLst>
                <a:ext uri="{FF2B5EF4-FFF2-40B4-BE49-F238E27FC236}">
                  <a16:creationId xmlns:a16="http://schemas.microsoft.com/office/drawing/2014/main" id="{0B05C1EA-CD33-404A-A774-1AB723D2205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3" name="Background - Solid">
              <a:extLst>
                <a:ext uri="{FF2B5EF4-FFF2-40B4-BE49-F238E27FC236}">
                  <a16:creationId xmlns:a16="http://schemas.microsoft.com/office/drawing/2014/main" id="{3572E45F-1B87-487F-AC2C-8D0DA22B0F18}"/>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4" name="Background - Solid">
              <a:extLst>
                <a:ext uri="{FF2B5EF4-FFF2-40B4-BE49-F238E27FC236}">
                  <a16:creationId xmlns:a16="http://schemas.microsoft.com/office/drawing/2014/main" id="{84DB02A0-E2C4-44DE-8E8A-EDA5F22233BA}"/>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5" name="Background - Solid">
              <a:extLst>
                <a:ext uri="{FF2B5EF4-FFF2-40B4-BE49-F238E27FC236}">
                  <a16:creationId xmlns:a16="http://schemas.microsoft.com/office/drawing/2014/main" id="{A52576BD-3575-4D44-82B7-C03B3AA15B1E}"/>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 name="Content Placeholder 49">
            <a:extLst>
              <a:ext uri="{FF2B5EF4-FFF2-40B4-BE49-F238E27FC236}">
                <a16:creationId xmlns:a16="http://schemas.microsoft.com/office/drawing/2014/main" id="{F5C4E644-447A-6CB1-CA31-4E3A3FD0BEE6}"/>
              </a:ext>
            </a:extLst>
          </p:cNvPr>
          <p:cNvSpPr txBox="1">
            <a:spLocks/>
          </p:cNvSpPr>
          <p:nvPr/>
        </p:nvSpPr>
        <p:spPr>
          <a:xfrm>
            <a:off x="917028" y="1836098"/>
            <a:ext cx="10121522" cy="2960367"/>
          </a:xfrm>
          <a:prstGeom prst="rect">
            <a:avLst/>
          </a:prstGeom>
        </p:spPr>
        <p:txBody>
          <a:bodyPr lIns="91440" tIns="45720" rIns="91440" bIns="4572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fi-FI" sz="2600" dirty="0">
                <a:solidFill>
                  <a:schemeClr val="bg1"/>
                </a:solidFill>
                <a:latin typeface="Arial" panose="020B0604020202020204" pitchFamily="34" charset="0"/>
                <a:cs typeface="Arial" panose="020B0604020202020204" pitchFamily="34" charset="0"/>
              </a:rPr>
              <a:t>Pilottihanke eri piireissä jokaisessa vaalipiirissä vuonna 2021-2022</a:t>
            </a:r>
          </a:p>
          <a:p>
            <a:pPr>
              <a:lnSpc>
                <a:spcPct val="120000"/>
              </a:lnSpc>
            </a:pPr>
            <a:r>
              <a:rPr lang="fi-FI" sz="2600" dirty="0">
                <a:solidFill>
                  <a:schemeClr val="bg1"/>
                </a:solidFill>
                <a:latin typeface="Arial" panose="020B0604020202020204" pitchFamily="34" charset="0"/>
                <a:cs typeface="Arial" panose="020B0604020202020204" pitchFamily="34" charset="0"/>
              </a:rPr>
              <a:t>Kerätty palautetta ja parhaita käytäntöjä kaikilta alueilta</a:t>
            </a:r>
          </a:p>
          <a:p>
            <a:pPr>
              <a:lnSpc>
                <a:spcPct val="120000"/>
              </a:lnSpc>
            </a:pPr>
            <a:r>
              <a:rPr lang="fi-FI" sz="2600" dirty="0">
                <a:solidFill>
                  <a:schemeClr val="bg1"/>
                </a:solidFill>
                <a:latin typeface="Arial" panose="020B0604020202020204" pitchFamily="34" charset="0"/>
                <a:cs typeface="Arial" panose="020B0604020202020204" pitchFamily="34" charset="0"/>
              </a:rPr>
              <a:t>GAT:n vetämä, joka tarjosi tukea ja vastuullisuutta</a:t>
            </a:r>
          </a:p>
          <a:p>
            <a:pPr>
              <a:lnSpc>
                <a:spcPct val="120000"/>
              </a:lnSpc>
            </a:pPr>
            <a:r>
              <a:rPr lang="fi-FI" sz="2600" dirty="0">
                <a:solidFill>
                  <a:schemeClr val="bg1"/>
                </a:solidFill>
                <a:latin typeface="Arial"/>
                <a:cs typeface="Arial"/>
              </a:rPr>
              <a:t>Käytä Maailmanlaajuista jäsenyysaloitetta tukemaan </a:t>
            </a:r>
            <a:r>
              <a:rPr lang="fi-FI" sz="2600" i="1" dirty="0">
                <a:solidFill>
                  <a:schemeClr val="bg1"/>
                </a:solidFill>
                <a:latin typeface="Arial"/>
                <a:cs typeface="Arial"/>
              </a:rPr>
              <a:t>MISSION</a:t>
            </a:r>
            <a:r>
              <a:rPr lang="fi-FI" sz="2600" dirty="0">
                <a:solidFill>
                  <a:schemeClr val="bg1"/>
                </a:solidFill>
                <a:latin typeface="Arial"/>
                <a:cs typeface="Arial"/>
              </a:rPr>
              <a:t> </a:t>
            </a:r>
            <a:r>
              <a:rPr lang="fi-FI" sz="2600" b="1" dirty="0">
                <a:solidFill>
                  <a:schemeClr val="bg1"/>
                </a:solidFill>
                <a:latin typeface="Arial"/>
                <a:cs typeface="Arial"/>
              </a:rPr>
              <a:t>1.5</a:t>
            </a:r>
            <a:r>
              <a:rPr lang="fi-FI" sz="2600" dirty="0">
                <a:solidFill>
                  <a:schemeClr val="bg1"/>
                </a:solidFill>
                <a:latin typeface="Arial"/>
                <a:cs typeface="Arial"/>
              </a:rPr>
              <a:t> -tavoitteiden saavuttamista</a:t>
            </a:r>
          </a:p>
        </p:txBody>
      </p:sp>
      <p:grpSp>
        <p:nvGrpSpPr>
          <p:cNvPr id="3" name="Group 2">
            <a:extLst>
              <a:ext uri="{FF2B5EF4-FFF2-40B4-BE49-F238E27FC236}">
                <a16:creationId xmlns:a16="http://schemas.microsoft.com/office/drawing/2014/main" id="{8FCF8E4E-D729-B39F-C58B-DB697E506F86}"/>
              </a:ext>
            </a:extLst>
          </p:cNvPr>
          <p:cNvGrpSpPr/>
          <p:nvPr/>
        </p:nvGrpSpPr>
        <p:grpSpPr>
          <a:xfrm>
            <a:off x="1291488" y="4491724"/>
            <a:ext cx="9372602" cy="2075628"/>
            <a:chOff x="3367310" y="3830369"/>
            <a:chExt cx="8110969" cy="2471518"/>
          </a:xfrm>
        </p:grpSpPr>
        <p:sp>
          <p:nvSpPr>
            <p:cNvPr id="4" name="TextBox 3">
              <a:extLst>
                <a:ext uri="{FF2B5EF4-FFF2-40B4-BE49-F238E27FC236}">
                  <a16:creationId xmlns:a16="http://schemas.microsoft.com/office/drawing/2014/main" id="{50B2F6FF-B1AD-D5D1-CC20-716EFBB2CEE0}"/>
                </a:ext>
              </a:extLst>
            </p:cNvPr>
            <p:cNvSpPr txBox="1"/>
            <p:nvPr/>
          </p:nvSpPr>
          <p:spPr>
            <a:xfrm>
              <a:off x="7474034" y="5577950"/>
              <a:ext cx="316525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algn="ctr" defTabSz="755650" rtl="0" eaLnBrk="1" fontAlgn="auto" latinLnBrk="0" hangingPunct="1">
                <a:lnSpc>
                  <a:spcPct val="90000"/>
                </a:lnSpc>
                <a:spcBef>
                  <a:spcPct val="0"/>
                </a:spcBef>
                <a:spcAft>
                  <a:spcPct val="15000"/>
                </a:spcAft>
                <a:buClrTx/>
                <a:buSzTx/>
                <a:tabLst/>
                <a:defRPr/>
              </a:pPr>
              <a:r>
                <a:rPr lang="fi-FI" sz="1700" dirty="0">
                  <a:solidFill>
                    <a:schemeClr val="bg1"/>
                  </a:solidFill>
                  <a:latin typeface="Calibri" panose="020F0502020204030204"/>
                  <a:ea typeface="+mn-ea"/>
                  <a:cs typeface="+mn-cs"/>
                </a:rPr>
                <a:t>Tuki </a:t>
              </a:r>
              <a:r>
                <a:rPr lang="fi-FI" sz="1700" i="1" dirty="0">
                  <a:solidFill>
                    <a:schemeClr val="bg1"/>
                  </a:solidFill>
                  <a:latin typeface="Calibri" panose="020F0502020204030204"/>
                  <a:ea typeface="+mn-ea"/>
                  <a:cs typeface="+mn-cs"/>
                </a:rPr>
                <a:t>MISSION</a:t>
              </a:r>
              <a:r>
                <a:rPr lang="fi-FI" sz="1700" dirty="0">
                  <a:solidFill>
                    <a:schemeClr val="bg1"/>
                  </a:solidFill>
                  <a:latin typeface="Calibri" panose="020F0502020204030204"/>
                  <a:ea typeface="+mn-ea"/>
                  <a:cs typeface="+mn-cs"/>
                </a:rPr>
                <a:t> </a:t>
              </a:r>
              <a:r>
                <a:rPr lang="fi-FI" sz="1700" b="1" dirty="0">
                  <a:solidFill>
                    <a:schemeClr val="bg1"/>
                  </a:solidFill>
                  <a:latin typeface="Calibri" panose="020F0502020204030204"/>
                  <a:ea typeface="+mn-ea"/>
                  <a:cs typeface="+mn-cs"/>
                </a:rPr>
                <a:t>1.5</a:t>
              </a:r>
              <a:r>
                <a:rPr lang="fi-FI" sz="1700" dirty="0">
                  <a:solidFill>
                    <a:schemeClr val="bg1"/>
                  </a:solidFill>
                  <a:latin typeface="Calibri" panose="020F0502020204030204"/>
                  <a:ea typeface="+mn-ea"/>
                  <a:cs typeface="+mn-cs"/>
                </a:rPr>
                <a:t> -aloitteelle Maailmanlaajuisen jäsenyysaloitteen kautta</a:t>
              </a:r>
            </a:p>
          </p:txBody>
        </p:sp>
        <p:grpSp>
          <p:nvGrpSpPr>
            <p:cNvPr id="6" name="Group 5">
              <a:extLst>
                <a:ext uri="{FF2B5EF4-FFF2-40B4-BE49-F238E27FC236}">
                  <a16:creationId xmlns:a16="http://schemas.microsoft.com/office/drawing/2014/main" id="{F24C0406-D6FD-03EA-0F65-EF0BA5B2AB41}"/>
                </a:ext>
              </a:extLst>
            </p:cNvPr>
            <p:cNvGrpSpPr/>
            <p:nvPr/>
          </p:nvGrpSpPr>
          <p:grpSpPr>
            <a:xfrm>
              <a:off x="3367310" y="3830369"/>
              <a:ext cx="8110969" cy="1959211"/>
              <a:chOff x="3367310" y="3830369"/>
              <a:chExt cx="8110969" cy="1959211"/>
            </a:xfrm>
          </p:grpSpPr>
          <p:sp>
            <p:nvSpPr>
              <p:cNvPr id="9" name="Arrow: Right 8">
                <a:extLst>
                  <a:ext uri="{FF2B5EF4-FFF2-40B4-BE49-F238E27FC236}">
                    <a16:creationId xmlns:a16="http://schemas.microsoft.com/office/drawing/2014/main" id="{7AC003B2-D308-0A8E-A767-620612DD9304}"/>
                  </a:ext>
                </a:extLst>
              </p:cNvPr>
              <p:cNvSpPr/>
              <p:nvPr/>
            </p:nvSpPr>
            <p:spPr>
              <a:xfrm>
                <a:off x="3367310" y="3830369"/>
                <a:ext cx="8110969" cy="1959211"/>
              </a:xfrm>
              <a:prstGeom prst="rightArrow">
                <a:avLst/>
              </a:pr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B570D306-82C3-5ACE-3C25-6DF0F0FC8B9D}"/>
                  </a:ext>
                </a:extLst>
              </p:cNvPr>
              <p:cNvSpPr txBox="1"/>
              <p:nvPr/>
            </p:nvSpPr>
            <p:spPr>
              <a:xfrm>
                <a:off x="8270497" y="440420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fi-FI" sz="2400" b="1" i="0" u="none" strike="noStrike" cap="none" normalizeH="0" baseline="0" noProof="0">
                    <a:ln>
                      <a:noFill/>
                    </a:ln>
                    <a:solidFill>
                      <a:schemeClr val="tx1"/>
                    </a:solidFill>
                    <a:effectLst/>
                    <a:uLnTx/>
                    <a:uFillTx/>
                    <a:latin typeface="Calibri" panose="020F0502020204030204"/>
                    <a:ea typeface="+mn-ea"/>
                    <a:cs typeface="+mn-cs"/>
                  </a:rPr>
                  <a:t>2023–2027</a:t>
                </a:r>
              </a:p>
            </p:txBody>
          </p:sp>
          <p:sp>
            <p:nvSpPr>
              <p:cNvPr id="11" name="TextBox 10">
                <a:extLst>
                  <a:ext uri="{FF2B5EF4-FFF2-40B4-BE49-F238E27FC236}">
                    <a16:creationId xmlns:a16="http://schemas.microsoft.com/office/drawing/2014/main" id="{8A0C07B8-C292-AADD-B1B6-E95504902DBA}"/>
                  </a:ext>
                </a:extLst>
              </p:cNvPr>
              <p:cNvSpPr txBox="1"/>
              <p:nvPr/>
            </p:nvSpPr>
            <p:spPr>
              <a:xfrm>
                <a:off x="4306993" y="4437921"/>
                <a:ext cx="1573076" cy="8330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243840" rIns="0" bIns="2438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fi-FI" sz="2400" b="1" i="0" u="none" strike="noStrike" cap="none" normalizeH="0" baseline="0" noProof="0">
                    <a:ln>
                      <a:noFill/>
                    </a:ln>
                    <a:solidFill>
                      <a:schemeClr val="tx1"/>
                    </a:solidFill>
                    <a:effectLst/>
                    <a:uLnTx/>
                    <a:uFillTx/>
                    <a:latin typeface="Calibri" panose="020F0502020204030204"/>
                    <a:ea typeface="+mn-ea"/>
                    <a:cs typeface="+mn-cs"/>
                  </a:rPr>
                  <a:t>2022–2023</a:t>
                </a:r>
              </a:p>
            </p:txBody>
          </p:sp>
        </p:grpSp>
        <p:sp>
          <p:nvSpPr>
            <p:cNvPr id="7" name="TextBox 6">
              <a:extLst>
                <a:ext uri="{FF2B5EF4-FFF2-40B4-BE49-F238E27FC236}">
                  <a16:creationId xmlns:a16="http://schemas.microsoft.com/office/drawing/2014/main" id="{BAEE7E79-8F91-15E2-43A3-7F2C85272962}"/>
                </a:ext>
              </a:extLst>
            </p:cNvPr>
            <p:cNvSpPr txBox="1"/>
            <p:nvPr/>
          </p:nvSpPr>
          <p:spPr>
            <a:xfrm>
              <a:off x="3509457" y="5565820"/>
              <a:ext cx="3165256" cy="72393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1" algn="ctr" defTabSz="755650" rtl="0" eaLnBrk="1" fontAlgn="auto" latinLnBrk="0" hangingPunct="1">
                <a:lnSpc>
                  <a:spcPct val="90000"/>
                </a:lnSpc>
                <a:spcBef>
                  <a:spcPct val="0"/>
                </a:spcBef>
                <a:spcAft>
                  <a:spcPct val="15000"/>
                </a:spcAft>
                <a:buClrTx/>
                <a:buSzTx/>
                <a:tabLst/>
                <a:defRPr/>
              </a:pPr>
              <a:r>
                <a:rPr kumimoji="0" lang="fi-FI" sz="1700" i="0" u="none" strike="noStrike" cap="none" normalizeH="0" baseline="0" noProof="0">
                  <a:ln>
                    <a:noFill/>
                  </a:ln>
                  <a:solidFill>
                    <a:schemeClr val="bg1"/>
                  </a:solidFill>
                  <a:effectLst/>
                  <a:uLnTx/>
                  <a:uFillTx/>
                  <a:latin typeface="Calibri" panose="020F0502020204030204"/>
                  <a:ea typeface="+mn-ea"/>
                  <a:cs typeface="+mn-cs"/>
                </a:rPr>
                <a:t>Maailmanlaajuisen jäsenyysaloite käynnistetään maailmanlaajuisesti</a:t>
              </a:r>
            </a:p>
          </p:txBody>
        </p:sp>
      </p:grpSp>
    </p:spTree>
    <p:extLst>
      <p:ext uri="{BB962C8B-B14F-4D97-AF65-F5344CB8AC3E}">
        <p14:creationId xmlns:p14="http://schemas.microsoft.com/office/powerpoint/2010/main" val="2491628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9939"/>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cap="none" normalizeH="0" baseline="0" noProof="0">
                <a:ln>
                  <a:noFill/>
                </a:ln>
                <a:solidFill>
                  <a:prstClr val="white">
                    <a:alpha val="44000"/>
                  </a:prstClr>
                </a:solidFill>
                <a:effectLst/>
                <a:uLnTx/>
                <a:uFillTx/>
                <a:latin typeface="Calibri" panose="020F0502020204030204"/>
                <a:ea typeface="+mn-ea"/>
                <a:cs typeface="+mn-cs"/>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9396"/>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257785" y="2328986"/>
            <a:ext cx="9606793"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marR="0" lvl="0" indent="-342900" algn="l" defTabSz="914400" rtl="0" eaLnBrk="1" fontAlgn="base" latinLnBrk="0" hangingPunct="1">
              <a:spcBef>
                <a:spcPts val="1200"/>
              </a:spcBef>
              <a:spcAft>
                <a:spcPts val="1200"/>
              </a:spcAft>
              <a:buClrTx/>
              <a:buSzTx/>
              <a:buFont typeface="Arial" panose="020B0604020202020204" pitchFamily="34" charset="0"/>
              <a:buChar char="•"/>
              <a:tabLst/>
              <a:defRPr/>
            </a:pPr>
            <a:r>
              <a:rPr kumimoji="0" lang="fi-FI" sz="2600" b="0" i="0" u="none" strike="noStrike" cap="none" normalizeH="0" baseline="0" noProof="0" dirty="0">
                <a:ln>
                  <a:noFill/>
                </a:ln>
                <a:solidFill>
                  <a:schemeClr val="bg1"/>
                </a:solidFill>
                <a:effectLst/>
                <a:uLnTx/>
                <a:uFillTx/>
                <a:latin typeface="Arial" panose="020B0604020202020204" pitchFamily="34" charset="0"/>
                <a:ea typeface="ヒラギノ角ゴ Pro W3" charset="0"/>
                <a:cs typeface="Arial" panose="020B0604020202020204" pitchFamily="34" charset="0"/>
              </a:rPr>
              <a:t>Tutustu käytettävissä oleviin resursseihin osoitteessa Lionsclubs.org/global</a:t>
            </a:r>
          </a:p>
          <a:p>
            <a:pPr marL="342900" marR="0" lvl="0" indent="-342900" algn="l" defTabSz="914400" rtl="0" eaLnBrk="1" fontAlgn="base" latinLnBrk="0" hangingPunct="1">
              <a:spcBef>
                <a:spcPts val="1200"/>
              </a:spcBef>
              <a:spcAft>
                <a:spcPts val="1200"/>
              </a:spcAft>
              <a:buClrTx/>
              <a:buSzTx/>
              <a:buFont typeface="Arial" panose="020B0604020202020204" pitchFamily="34" charset="0"/>
              <a:buChar char="•"/>
              <a:tabLst/>
              <a:defRPr/>
            </a:pPr>
            <a:r>
              <a:rPr kumimoji="0" lang="fi-FI" sz="2600" b="0" i="0" u="none" strike="noStrike" cap="none" normalizeH="0" baseline="0" noProof="0" dirty="0">
                <a:ln>
                  <a:noFill/>
                </a:ln>
                <a:solidFill>
                  <a:schemeClr val="bg1"/>
                </a:solidFill>
                <a:effectLst/>
                <a:uLnTx/>
                <a:uFillTx/>
                <a:latin typeface="Arial" panose="020B0604020202020204" pitchFamily="34" charset="0"/>
                <a:ea typeface="ヒラギノ角ゴ Pro W3" charset="0"/>
                <a:cs typeface="Arial" panose="020B0604020202020204" pitchFamily="34" charset="0"/>
              </a:rPr>
              <a:t>Tarkista kunkin prosessivaiheen materiaalit.</a:t>
            </a:r>
          </a:p>
          <a:p>
            <a:pPr marL="342900" marR="0" lvl="0" indent="-342900" algn="l" defTabSz="914400" rtl="0" eaLnBrk="1" fontAlgn="base" latinLnBrk="0" hangingPunct="1">
              <a:spcBef>
                <a:spcPts val="1200"/>
              </a:spcBef>
              <a:spcAft>
                <a:spcPts val="1200"/>
              </a:spcAft>
              <a:buClrTx/>
              <a:buSzTx/>
              <a:buFont typeface="Arial" panose="020B0604020202020204" pitchFamily="34" charset="0"/>
              <a:buChar char="•"/>
              <a:tabLst/>
              <a:defRPr/>
            </a:pPr>
            <a:r>
              <a:rPr lang="fi-FI" sz="2600" dirty="0">
                <a:solidFill>
                  <a:schemeClr val="bg1"/>
                </a:solidFill>
              </a:rPr>
              <a:t>Suorita Maailmanlaajuisen jäsenyysaloitteen kurssi Lionien oppimiskeskuksessa</a:t>
            </a:r>
          </a:p>
          <a:p>
            <a:pPr marL="342900" marR="0" lvl="0" indent="-342900" algn="l" defTabSz="914400" rtl="0" eaLnBrk="1" fontAlgn="base" latinLnBrk="0" hangingPunct="1">
              <a:spcBef>
                <a:spcPts val="1200"/>
              </a:spcBef>
              <a:spcAft>
                <a:spcPts val="1200"/>
              </a:spcAft>
              <a:buClrTx/>
              <a:buSzTx/>
              <a:buFont typeface="Arial" panose="020B0604020202020204" pitchFamily="34" charset="0"/>
              <a:buChar char="•"/>
              <a:tabLst/>
              <a:defRPr/>
            </a:pPr>
            <a:r>
              <a:rPr lang="fi-FI" sz="2600" b="0" i="0" u="none" strike="noStrike" dirty="0">
                <a:solidFill>
                  <a:schemeClr val="bg1"/>
                </a:solidFill>
                <a:effectLst/>
              </a:rPr>
              <a:t>Ota yhteyttä </a:t>
            </a:r>
            <a:r>
              <a:rPr lang="fi-FI" sz="2600" b="0" i="0" u="sng" strike="noStrike" dirty="0">
                <a:solidFill>
                  <a:srgbClr val="FF0000"/>
                </a:solidFill>
                <a:effectLst/>
                <a:hlinkClick r:id="rId3">
                  <a:extLst>
                    <a:ext uri="{A12FA001-AC4F-418D-AE19-62706E023703}">
                      <ahyp:hlinkClr xmlns:ahyp="http://schemas.microsoft.com/office/drawing/2018/hyperlinkcolor" val="tx"/>
                    </a:ext>
                  </a:extLst>
                </a:hlinkClick>
              </a:rPr>
              <a:t>GAT@lionsclubs.org</a:t>
            </a:r>
            <a:r>
              <a:rPr lang="fi-FI" sz="2600" b="0" i="0" u="none" strike="noStrike" dirty="0">
                <a:solidFill>
                  <a:srgbClr val="FF0000"/>
                </a:solidFill>
                <a:effectLst/>
              </a:rPr>
              <a:t> </a:t>
            </a:r>
            <a:r>
              <a:rPr lang="fi-FI" sz="2600" b="0" i="0" u="none" strike="noStrike" dirty="0">
                <a:solidFill>
                  <a:schemeClr val="bg1"/>
                </a:solidFill>
                <a:effectLst/>
              </a:rPr>
              <a:t>tai paikalliseen GAT-johtajaan lisätietojen saamiseksi.</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15" name="Yellow Bar">
            <a:extLst>
              <a:ext uri="{FF2B5EF4-FFF2-40B4-BE49-F238E27FC236}">
                <a16:creationId xmlns:a16="http://schemas.microsoft.com/office/drawing/2014/main" id="{E51C4DA4-A142-A94A-BC66-DF4ADD1F27BE}"/>
              </a:ext>
            </a:extLst>
          </p:cNvPr>
          <p:cNvSpPr/>
          <p:nvPr/>
        </p:nvSpPr>
        <p:spPr>
          <a:xfrm>
            <a:off x="2667026" y="1738409"/>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3200" b="1" i="0" u="none" strike="noStrike" kern="0" cap="none" spc="0" normalizeH="0" baseline="0" noProof="0" dirty="0">
              <a:ln>
                <a:noFill/>
              </a:ln>
              <a:solidFill>
                <a:prstClr val="white"/>
              </a:solidFill>
              <a:effectLst/>
              <a:uLnTx/>
              <a:uFillTx/>
              <a:latin typeface="Helvetica Neue" charset="0"/>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4"/>
          <a:srcRect/>
          <a:stretch/>
        </p:blipFill>
        <p:spPr>
          <a:xfrm>
            <a:off x="195594" y="5944675"/>
            <a:ext cx="741108" cy="702199"/>
          </a:xfrm>
          <a:prstGeom prst="rect">
            <a:avLst/>
          </a:prstGeom>
        </p:spPr>
      </p:pic>
      <p:sp>
        <p:nvSpPr>
          <p:cNvPr id="2" name="Headline">
            <a:extLst>
              <a:ext uri="{FF2B5EF4-FFF2-40B4-BE49-F238E27FC236}">
                <a16:creationId xmlns:a16="http://schemas.microsoft.com/office/drawing/2014/main" id="{1F6F6E48-D8B1-4BD1-BB32-44D09CD4D197}"/>
              </a:ext>
            </a:extLst>
          </p:cNvPr>
          <p:cNvSpPr txBox="1">
            <a:spLocks/>
          </p:cNvSpPr>
          <p:nvPr/>
        </p:nvSpPr>
        <p:spPr>
          <a:xfrm>
            <a:off x="195594" y="287213"/>
            <a:ext cx="2125850" cy="2541064"/>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i-FI" sz="2400" b="1" i="0" u="none" strike="noStrike" cap="none" normalizeH="0" baseline="0" noProof="0" dirty="0">
                <a:ln>
                  <a:noFill/>
                </a:ln>
                <a:solidFill>
                  <a:srgbClr val="EBB700"/>
                </a:solidFill>
                <a:effectLst/>
                <a:uLnTx/>
                <a:uFillTx/>
                <a:latin typeface="Helvetica Neue" charset="0"/>
              </a:rPr>
              <a:t>Maailman-laajuinen jäsenyys-aloite</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fi-FI" sz="2400" b="1" i="0" u="none" strike="noStrike" cap="none" normalizeH="0" baseline="0" noProof="0" dirty="0">
              <a:ln>
                <a:noFill/>
              </a:ln>
              <a:solidFill>
                <a:srgbClr val="EBB700"/>
              </a:solidFill>
              <a:effectLst/>
              <a:uLnTx/>
              <a:uFillTx/>
              <a:latin typeface="Helvetica Neue" charset="0"/>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fi-FI" sz="2400" b="1" i="0" u="none" strike="noStrike" cap="none" normalizeH="0" baseline="0" noProof="0" dirty="0">
                <a:ln>
                  <a:noFill/>
                </a:ln>
                <a:solidFill>
                  <a:srgbClr val="EBB700"/>
                </a:solidFill>
                <a:effectLst/>
                <a:uLnTx/>
                <a:uFillTx/>
                <a:latin typeface="Helvetica Neue" charset="0"/>
              </a:rPr>
              <a:t>Seuraavat vaiheet </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EBB700"/>
              </a:solidFill>
              <a:effectLst/>
              <a:uLnTx/>
              <a:uFillTx/>
              <a:latin typeface="Helvetica Neue" charset="0"/>
            </a:endParaRPr>
          </a:p>
        </p:txBody>
      </p:sp>
      <p:sp>
        <p:nvSpPr>
          <p:cNvPr id="5" name="Headline">
            <a:extLst>
              <a:ext uri="{FF2B5EF4-FFF2-40B4-BE49-F238E27FC236}">
                <a16:creationId xmlns:a16="http://schemas.microsoft.com/office/drawing/2014/main" id="{D059AB08-6459-47A3-BC0E-E07846EE1F92}"/>
              </a:ext>
            </a:extLst>
          </p:cNvPr>
          <p:cNvSpPr txBox="1">
            <a:spLocks/>
          </p:cNvSpPr>
          <p:nvPr/>
        </p:nvSpPr>
        <p:spPr>
          <a:xfrm>
            <a:off x="2517038" y="931447"/>
            <a:ext cx="6738236" cy="1040295"/>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i-FI" b="1" i="0" u="none" strike="noStrike" cap="none" normalizeH="0" baseline="0" noProof="0" dirty="0">
                <a:ln>
                  <a:noFill/>
                </a:ln>
                <a:solidFill>
                  <a:prstClr val="white"/>
                </a:solidFill>
                <a:effectLst/>
                <a:uLnTx/>
                <a:uFillTx/>
                <a:latin typeface="Helvetica Neue" charset="0"/>
              </a:rPr>
              <a:t>Piirien seuraavat toimenpiteet</a:t>
            </a:r>
          </a:p>
        </p:txBody>
      </p:sp>
      <p:pic>
        <p:nvPicPr>
          <p:cNvPr id="6" name="Picture 5">
            <a:extLst>
              <a:ext uri="{FF2B5EF4-FFF2-40B4-BE49-F238E27FC236}">
                <a16:creationId xmlns:a16="http://schemas.microsoft.com/office/drawing/2014/main" id="{F9B9594B-7AE8-1B6D-8511-8755F3A2D92C}"/>
              </a:ext>
            </a:extLst>
          </p:cNvPr>
          <p:cNvPicPr>
            <a:picLocks noChangeAspect="1"/>
          </p:cNvPicPr>
          <p:nvPr/>
        </p:nvPicPr>
        <p:blipFill>
          <a:blip r:embed="rId5"/>
          <a:stretch>
            <a:fillRect/>
          </a:stretch>
        </p:blipFill>
        <p:spPr>
          <a:xfrm>
            <a:off x="9600856" y="341677"/>
            <a:ext cx="1743318" cy="1752845"/>
          </a:xfrm>
          <a:prstGeom prst="rect">
            <a:avLst/>
          </a:prstGeom>
        </p:spPr>
      </p:pic>
    </p:spTree>
    <p:extLst>
      <p:ext uri="{BB962C8B-B14F-4D97-AF65-F5344CB8AC3E}">
        <p14:creationId xmlns:p14="http://schemas.microsoft.com/office/powerpoint/2010/main" val="1870228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ackground - Image">
            <a:extLst>
              <a:ext uri="{FF2B5EF4-FFF2-40B4-BE49-F238E27FC236}">
                <a16:creationId xmlns:a16="http://schemas.microsoft.com/office/drawing/2014/main" id="{2EE2BF5C-B4A4-1B40-B3D6-5807C1E6D824}"/>
              </a:ext>
            </a:extLst>
          </p:cNvPr>
          <p:cNvPicPr>
            <a:picLocks noChangeAspect="1"/>
          </p:cNvPicPr>
          <p:nvPr/>
        </p:nvPicPr>
        <p:blipFill rotWithShape="1">
          <a:blip r:embed="rId3"/>
          <a:srcRect t="938" b="42812"/>
          <a:stretch/>
        </p:blipFill>
        <p:spPr>
          <a:xfrm>
            <a:off x="-2" y="0"/>
            <a:ext cx="12192001"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1"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fi-FI" sz="4800" b="1">
                <a:solidFill>
                  <a:schemeClr val="bg1"/>
                </a:solidFill>
                <a:latin typeface="Helvetica Neue" charset="0"/>
                <a:ea typeface="Helvetica Neue" charset="0"/>
                <a:cs typeface="Helvetica Neue" charset="0"/>
              </a:rPr>
              <a:t>Kiitos</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3171770" y="6248400"/>
            <a:ext cx="3399810" cy="338554"/>
          </a:xfrm>
          <a:prstGeom prst="rect">
            <a:avLst/>
          </a:prstGeom>
          <a:noFill/>
        </p:spPr>
        <p:txBody>
          <a:bodyPr wrap="square" rtlCol="0">
            <a:spAutoFit/>
          </a:bodyPr>
          <a:lstStyle/>
          <a:p>
            <a:r>
              <a:rPr lang="fi-FI" sz="1600" b="1">
                <a:solidFill>
                  <a:schemeClr val="bg1"/>
                </a:solidFill>
              </a:rPr>
              <a:t>© 2020 Lions Clubs International</a:t>
            </a:r>
          </a:p>
        </p:txBody>
      </p:sp>
      <p:sp>
        <p:nvSpPr>
          <p:cNvPr id="8" name="Date Lang Code"/>
          <p:cNvSpPr txBox="1"/>
          <p:nvPr/>
        </p:nvSpPr>
        <p:spPr>
          <a:xfrm>
            <a:off x="6829370" y="6248400"/>
            <a:ext cx="2151344" cy="338554"/>
          </a:xfrm>
          <a:prstGeom prst="rect">
            <a:avLst/>
          </a:prstGeom>
          <a:noFill/>
        </p:spPr>
        <p:txBody>
          <a:bodyPr wrap="square" rtlCol="0">
            <a:spAutoFit/>
          </a:bodyPr>
          <a:lstStyle/>
          <a:p>
            <a:r>
              <a:rPr lang="fi-FI" sz="1600" b="1">
                <a:solidFill>
                  <a:schemeClr val="bg1"/>
                </a:solidFill>
              </a:rPr>
              <a:t>Päivitetty 5/2023 FI</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10521</TotalTime>
  <Words>538</Words>
  <Application>Microsoft Office PowerPoint</Application>
  <PresentationFormat>Widescreen</PresentationFormat>
  <Paragraphs>114</Paragraphs>
  <Slides>7</Slides>
  <Notes>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7</vt:i4>
      </vt:variant>
    </vt:vector>
  </HeadingPairs>
  <TitlesOfParts>
    <vt:vector size="14" baseType="lpstr">
      <vt:lpstr>Arial</vt:lpstr>
      <vt:lpstr>Calibri</vt:lpstr>
      <vt:lpstr>Calibri Light</vt:lpstr>
      <vt:lpstr>Helvetica</vt:lpstr>
      <vt:lpstr>Helvetica Neue</vt:lpstr>
      <vt:lpstr>MASTER SLIDE - BLANK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Gray, Tracy</cp:lastModifiedBy>
  <cp:revision>566</cp:revision>
  <cp:lastPrinted>2019-06-19T16:24:35Z</cp:lastPrinted>
  <dcterms:created xsi:type="dcterms:W3CDTF">2018-11-12T16:45:52Z</dcterms:created>
  <dcterms:modified xsi:type="dcterms:W3CDTF">2023-08-12T04:24:50Z</dcterms:modified>
</cp:coreProperties>
</file>