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7" r:id="rId6"/>
  </p:sldMasterIdLst>
  <p:notesMasterIdLst>
    <p:notesMasterId r:id="rId31"/>
  </p:notesMasterIdLst>
  <p:handoutMasterIdLst>
    <p:handoutMasterId r:id="rId32"/>
  </p:handoutMasterIdLst>
  <p:sldIdLst>
    <p:sldId id="1329" r:id="rId7"/>
    <p:sldId id="1330" r:id="rId8"/>
    <p:sldId id="1331" r:id="rId9"/>
    <p:sldId id="1332" r:id="rId10"/>
    <p:sldId id="1020" r:id="rId11"/>
    <p:sldId id="1037" r:id="rId12"/>
    <p:sldId id="975" r:id="rId13"/>
    <p:sldId id="1326" r:id="rId14"/>
    <p:sldId id="1017" r:id="rId15"/>
    <p:sldId id="1333" r:id="rId16"/>
    <p:sldId id="1338" r:id="rId17"/>
    <p:sldId id="1339" r:id="rId18"/>
    <p:sldId id="1340" r:id="rId19"/>
    <p:sldId id="1341" r:id="rId20"/>
    <p:sldId id="1018" r:id="rId21"/>
    <p:sldId id="1001" r:id="rId22"/>
    <p:sldId id="1005" r:id="rId23"/>
    <p:sldId id="1029" r:id="rId24"/>
    <p:sldId id="1030" r:id="rId25"/>
    <p:sldId id="1031" r:id="rId26"/>
    <p:sldId id="1328" r:id="rId27"/>
    <p:sldId id="1325" r:id="rId28"/>
    <p:sldId id="901" r:id="rId29"/>
    <p:sldId id="1000" r:id="rId30"/>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1C1A1F-D5BB-4CEB-F1F0-3F405A53DBC0}" name="Amanda Trella" initials="AT" userId="QC4nbSSOOyVI6j5V9l6nSt+t6jSvvhhyOrrRUlimFOY=" providerId="None"/>
  <p188:author id="{CE605437-E720-9786-01E1-D941D69FCFE4}" name="Gray, Tracy" initials="GT" userId="S::tgray@lionsclubs.org::51b47a81-9ad3-4650-aba2-57b18fa96281" providerId="AD"/>
  <p188:author id="{D8064C62-1152-B373-742B-CFEE90F17EAB}" name="Gonzales, Carlie" initials="GC" userId="S::cgonzales@lionsclubs.org::c17e0e46-ecae-4531-85b6-19a7e466885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82" name="Jurczynski, Crystal" initials="JC" lastIdx="3" clrIdx="81">
    <p:extLst>
      <p:ext uri="{19B8F6BF-5375-455C-9EA6-DF929625EA0E}">
        <p15:presenceInfo xmlns:p15="http://schemas.microsoft.com/office/powerpoint/2012/main" userId="S-1-5-21-1659004503-1409082233-839522115-9716" providerId="AD"/>
      </p:ext>
    </p:extLst>
  </p:cmAuthor>
  <p:cmAuthor id="12" name="Tamara Osheroff" initials="TO [11]" lastIdx="1" clrIdx="11"/>
  <p:cmAuthor id="83" name="Gray, Tracy" initials="GT" lastIdx="9" clrIdx="82">
    <p:extLst>
      <p:ext uri="{19B8F6BF-5375-455C-9EA6-DF929625EA0E}">
        <p15:presenceInfo xmlns:p15="http://schemas.microsoft.com/office/powerpoint/2012/main" userId="S::tgray@lionsclubs.org::51b47a81-9ad3-4650-aba2-57b18fa96281" providerId="AD"/>
      </p:ext>
    </p:extLst>
  </p:cmAuthor>
  <p:cmAuthor id="13" name="Tamara Osheroff" initials="TO [12]" lastIdx="1" clrIdx="12"/>
  <p:cmAuthor id="84" name="Amanda Trella" initials="AT" lastIdx="19" clrIdx="83">
    <p:extLst>
      <p:ext uri="{19B8F6BF-5375-455C-9EA6-DF929625EA0E}">
        <p15:presenceInfo xmlns:p15="http://schemas.microsoft.com/office/powerpoint/2012/main" userId="9nZMaScZcM50oSEqr+T9awvJjH3GVZmY/k43oQHVN9o=" providerId="None"/>
      </p:ext>
    </p:extLst>
  </p:cmAuthor>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01"/>
    <a:srgbClr val="0D2240"/>
    <a:srgbClr val="FF5C35"/>
    <a:srgbClr val="457DC8"/>
    <a:srgbClr val="732E81"/>
    <a:srgbClr val="FFCF00"/>
    <a:srgbClr val="082E87"/>
    <a:srgbClr val="0A5496"/>
    <a:srgbClr val="56565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4F3194-FA8D-4A0F-9B96-ADCEC5075CFD}" v="148" dt="2023-05-19T03:46:59.877"/>
    <p1510:client id="{E3689FFB-2408-4333-8528-4EF947168FA2}" v="2" dt="2023-05-24T21:38:43.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5" autoAdjust="0"/>
    <p:restoredTop sz="55794" autoAdjust="0"/>
  </p:normalViewPr>
  <p:slideViewPr>
    <p:cSldViewPr showGuides="1">
      <p:cViewPr varScale="1">
        <p:scale>
          <a:sx n="58" d="100"/>
          <a:sy n="58" d="100"/>
        </p:scale>
        <p:origin x="1356" y="56"/>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0"/>
    </p:cViewPr>
  </p:sorterViewPr>
  <p:notesViewPr>
    <p:cSldViewPr showGuides="1">
      <p:cViewPr>
        <p:scale>
          <a:sx n="70" d="100"/>
          <a:sy n="70" d="100"/>
        </p:scale>
        <p:origin x="3141" y="-18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90B5A8-4483-4B30-B3CC-59D8EE9233CA}"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US"/>
        </a:p>
      </dgm:t>
    </dgm:pt>
    <dgm:pt modelId="{73716F5A-6155-49E7-B757-A15493ABC9B1}">
      <dgm:prSet phldrT="[Text]" custT="1"/>
      <dgm:spPr>
        <a:solidFill>
          <a:srgbClr val="F65126"/>
        </a:solidFill>
        <a:ln>
          <a:noFill/>
        </a:ln>
      </dgm:spPr>
      <dgm:t>
        <a:bodyPr/>
        <a:lstStyle/>
        <a:p>
          <a:pPr algn="ctr"/>
          <a:r>
            <a:rPr lang="sv-SE" sz="2200" b="1" dirty="0">
              <a:solidFill>
                <a:schemeClr val="bg1"/>
              </a:solidFill>
              <a:latin typeface="Arial" panose="020B0604020202020204" pitchFamily="34" charset="0"/>
              <a:cs typeface="Arial" panose="020B0604020202020204" pitchFamily="34" charset="0"/>
            </a:rPr>
            <a:t>Global medlems-fokusering</a:t>
          </a:r>
        </a:p>
      </dgm:t>
    </dgm:pt>
    <dgm:pt modelId="{25CCC3DF-E414-4C81-B7E9-8165801B9256}" type="parTrans" cxnId="{4C080BAF-D3B5-482B-AFE8-3A5B045CC6C1}">
      <dgm:prSet/>
      <dgm:spPr/>
      <dgm:t>
        <a:bodyPr/>
        <a:lstStyle/>
        <a:p>
          <a:endParaRPr lang="en-US"/>
        </a:p>
      </dgm:t>
    </dgm:pt>
    <dgm:pt modelId="{AA5414B8-8D77-4B90-AA66-EF671C22EDC7}" type="sibTrans" cxnId="{4C080BAF-D3B5-482B-AFE8-3A5B045CC6C1}">
      <dgm:prSet/>
      <dgm:spPr/>
      <dgm:t>
        <a:bodyPr/>
        <a:lstStyle/>
        <a:p>
          <a:endParaRPr lang="en-US"/>
        </a:p>
      </dgm:t>
    </dgm:pt>
    <dgm:pt modelId="{EBF0C75C-C94F-4099-9E21-38DAADBEB13E}">
      <dgm:prSet phldrT="[Text]"/>
      <dgm:spPr>
        <a:solidFill>
          <a:srgbClr val="457DC8"/>
        </a:solidFill>
        <a:ln>
          <a:noFill/>
        </a:ln>
      </dgm:spPr>
      <dgm:t>
        <a:bodyPr/>
        <a:lstStyle/>
        <a:p>
          <a:r>
            <a:rPr lang="sv-SE" b="1">
              <a:solidFill>
                <a:schemeClr val="bg1"/>
              </a:solidFill>
              <a:latin typeface="Arial" panose="020B0604020202020204" pitchFamily="34" charset="0"/>
              <a:cs typeface="Arial" panose="020B0604020202020204" pitchFamily="34" charset="0"/>
            </a:rPr>
            <a:t>Klubbar</a:t>
          </a:r>
        </a:p>
      </dgm:t>
    </dgm:pt>
    <dgm:pt modelId="{F9434703-37A4-487E-A282-511372CADDF6}" type="parTrans" cxnId="{77597879-7425-4305-810C-9B3A9FBBCE1B}">
      <dgm:prSet/>
      <dgm:spPr>
        <a:solidFill>
          <a:schemeClr val="bg1"/>
        </a:solidFill>
      </dgm:spPr>
      <dgm:t>
        <a:bodyPr/>
        <a:lstStyle/>
        <a:p>
          <a:endParaRPr lang="en-US"/>
        </a:p>
      </dgm:t>
    </dgm:pt>
    <dgm:pt modelId="{D881FF3E-4421-4F46-BAAA-CA714A150537}" type="sibTrans" cxnId="{77597879-7425-4305-810C-9B3A9FBBCE1B}">
      <dgm:prSet/>
      <dgm:spPr/>
      <dgm:t>
        <a:bodyPr/>
        <a:lstStyle/>
        <a:p>
          <a:endParaRPr lang="en-US"/>
        </a:p>
      </dgm:t>
    </dgm:pt>
    <dgm:pt modelId="{30BC643E-DCCA-4D51-9476-5880560DB55F}">
      <dgm:prSet phldrT="[Text]"/>
      <dgm:spPr>
        <a:solidFill>
          <a:srgbClr val="457DC8"/>
        </a:solidFill>
        <a:ln>
          <a:noFill/>
        </a:ln>
      </dgm:spPr>
      <dgm:t>
        <a:bodyPr/>
        <a:lstStyle/>
        <a:p>
          <a:r>
            <a:rPr lang="sv-SE" b="1">
              <a:solidFill>
                <a:schemeClr val="bg1"/>
              </a:solidFill>
              <a:latin typeface="Arial" panose="020B0604020202020204" pitchFamily="34" charset="0"/>
              <a:cs typeface="Arial" panose="020B0604020202020204" pitchFamily="34" charset="0"/>
            </a:rPr>
            <a:t>PIP</a:t>
          </a:r>
        </a:p>
      </dgm:t>
    </dgm:pt>
    <dgm:pt modelId="{F19C5CD2-8735-4F01-88D8-0A4384755B28}" type="parTrans" cxnId="{963D48E1-6DB4-4B86-B292-C206BD9F444B}">
      <dgm:prSet/>
      <dgm:spPr>
        <a:solidFill>
          <a:schemeClr val="bg1"/>
        </a:solidFill>
      </dgm:spPr>
      <dgm:t>
        <a:bodyPr/>
        <a:lstStyle/>
        <a:p>
          <a:endParaRPr lang="en-US"/>
        </a:p>
      </dgm:t>
    </dgm:pt>
    <dgm:pt modelId="{1CFAE027-9B2D-4FE6-9BA3-AADA6636AAFF}" type="sibTrans" cxnId="{963D48E1-6DB4-4B86-B292-C206BD9F444B}">
      <dgm:prSet/>
      <dgm:spPr/>
      <dgm:t>
        <a:bodyPr/>
        <a:lstStyle/>
        <a:p>
          <a:endParaRPr lang="en-US"/>
        </a:p>
      </dgm:t>
    </dgm:pt>
    <dgm:pt modelId="{F4828A50-DF1E-43AA-9CF2-988A75EDEDA8}">
      <dgm:prSet phldrT="[Text]"/>
      <dgm:spPr>
        <a:solidFill>
          <a:srgbClr val="457DC8"/>
        </a:solidFill>
        <a:ln>
          <a:noFill/>
        </a:ln>
      </dgm:spPr>
      <dgm:t>
        <a:bodyPr/>
        <a:lstStyle/>
        <a:p>
          <a:r>
            <a:rPr lang="sv-SE" b="1">
              <a:solidFill>
                <a:schemeClr val="bg1"/>
              </a:solidFill>
              <a:latin typeface="Arial" panose="020B0604020202020204" pitchFamily="34" charset="0"/>
              <a:cs typeface="Arial" panose="020B0604020202020204" pitchFamily="34" charset="0"/>
            </a:rPr>
            <a:t>ID</a:t>
          </a:r>
        </a:p>
      </dgm:t>
    </dgm:pt>
    <dgm:pt modelId="{382E57E1-636D-428E-9BFB-9CCA05535197}" type="parTrans" cxnId="{CCB0C249-B512-4083-8E1A-16BF0D578E76}">
      <dgm:prSet/>
      <dgm:spPr>
        <a:solidFill>
          <a:schemeClr val="bg1"/>
        </a:solidFill>
      </dgm:spPr>
      <dgm:t>
        <a:bodyPr/>
        <a:lstStyle/>
        <a:p>
          <a:endParaRPr lang="en-US"/>
        </a:p>
      </dgm:t>
    </dgm:pt>
    <dgm:pt modelId="{45930B75-6C96-4294-8EA7-93FA51526232}" type="sibTrans" cxnId="{CCB0C249-B512-4083-8E1A-16BF0D578E76}">
      <dgm:prSet/>
      <dgm:spPr/>
      <dgm:t>
        <a:bodyPr/>
        <a:lstStyle/>
        <a:p>
          <a:endParaRPr lang="en-US"/>
        </a:p>
      </dgm:t>
    </dgm:pt>
    <dgm:pt modelId="{93A8B17C-984C-4CF0-AF0F-27D267372E6A}">
      <dgm:prSet phldrT="[Text]"/>
      <dgm:spPr>
        <a:solidFill>
          <a:srgbClr val="457DC8"/>
        </a:solidFill>
        <a:ln>
          <a:noFill/>
        </a:ln>
      </dgm:spPr>
      <dgm:t>
        <a:bodyPr/>
        <a:lstStyle/>
        <a:p>
          <a:r>
            <a:rPr lang="sv-SE" b="1">
              <a:solidFill>
                <a:schemeClr val="bg1"/>
              </a:solidFill>
              <a:latin typeface="Arial" panose="020B0604020202020204" pitchFamily="34" charset="0"/>
              <a:cs typeface="Arial" panose="020B0604020202020204" pitchFamily="34" charset="0"/>
            </a:rPr>
            <a:t>PDG</a:t>
          </a:r>
        </a:p>
      </dgm:t>
    </dgm:pt>
    <dgm:pt modelId="{6864F616-06DF-4BDB-9186-ED8D47521341}" type="parTrans" cxnId="{0CF5C90A-43B9-4F50-A1B9-82406BD087D5}">
      <dgm:prSet/>
      <dgm:spPr>
        <a:solidFill>
          <a:schemeClr val="bg1"/>
        </a:solidFill>
      </dgm:spPr>
      <dgm:t>
        <a:bodyPr/>
        <a:lstStyle/>
        <a:p>
          <a:endParaRPr lang="en-US"/>
        </a:p>
      </dgm:t>
    </dgm:pt>
    <dgm:pt modelId="{2D859E22-83DA-47D6-B078-854BFA011387}" type="sibTrans" cxnId="{0CF5C90A-43B9-4F50-A1B9-82406BD087D5}">
      <dgm:prSet/>
      <dgm:spPr/>
      <dgm:t>
        <a:bodyPr/>
        <a:lstStyle/>
        <a:p>
          <a:endParaRPr lang="en-US"/>
        </a:p>
      </dgm:t>
    </dgm:pt>
    <dgm:pt modelId="{6E1FEDFE-6A27-444A-B2F4-BD166C6BA7E9}">
      <dgm:prSet phldrT="[Text]"/>
      <dgm:spPr>
        <a:solidFill>
          <a:srgbClr val="457DC8"/>
        </a:solidFill>
        <a:ln>
          <a:noFill/>
        </a:ln>
      </dgm:spPr>
      <dgm:t>
        <a:bodyPr/>
        <a:lstStyle/>
        <a:p>
          <a:r>
            <a:rPr lang="sv-SE" b="1">
              <a:solidFill>
                <a:schemeClr val="bg1"/>
              </a:solidFill>
              <a:latin typeface="Arial" panose="020B0604020202020204" pitchFamily="34" charset="0"/>
              <a:cs typeface="Arial" panose="020B0604020202020204" pitchFamily="34" charset="0"/>
            </a:rPr>
            <a:t>PID</a:t>
          </a:r>
        </a:p>
      </dgm:t>
    </dgm:pt>
    <dgm:pt modelId="{B7297A2E-3A58-4927-918C-E71C021BEF5D}" type="parTrans" cxnId="{6AEF1D8E-173B-4EEF-ADC5-8615478A278E}">
      <dgm:prSet/>
      <dgm:spPr>
        <a:solidFill>
          <a:schemeClr val="bg1"/>
        </a:solidFill>
      </dgm:spPr>
      <dgm:t>
        <a:bodyPr/>
        <a:lstStyle/>
        <a:p>
          <a:endParaRPr lang="en-US"/>
        </a:p>
      </dgm:t>
    </dgm:pt>
    <dgm:pt modelId="{A865BFC5-5729-4157-8E34-86798C56E90B}" type="sibTrans" cxnId="{6AEF1D8E-173B-4EEF-ADC5-8615478A278E}">
      <dgm:prSet/>
      <dgm:spPr/>
      <dgm:t>
        <a:bodyPr/>
        <a:lstStyle/>
        <a:p>
          <a:endParaRPr lang="en-US"/>
        </a:p>
      </dgm:t>
    </dgm:pt>
    <dgm:pt modelId="{3902F641-56BC-C04F-B5F4-839DC280B2B1}">
      <dgm:prSet/>
      <dgm:spPr>
        <a:solidFill>
          <a:srgbClr val="457DC8"/>
        </a:solidFill>
        <a:ln>
          <a:noFill/>
        </a:ln>
      </dgm:spPr>
      <dgm:t>
        <a:bodyPr/>
        <a:lstStyle/>
        <a:p>
          <a:r>
            <a:rPr lang="sv-SE" b="1">
              <a:solidFill>
                <a:schemeClr val="bg1"/>
              </a:solidFill>
              <a:latin typeface="Arial" panose="020B0604020202020204" pitchFamily="34" charset="0"/>
              <a:cs typeface="Arial" panose="020B0604020202020204" pitchFamily="34" charset="0"/>
            </a:rPr>
            <a:t>Zoner</a:t>
          </a:r>
        </a:p>
      </dgm:t>
    </dgm:pt>
    <dgm:pt modelId="{822F26AF-D1B1-7042-9800-94F11C8B9A92}" type="parTrans" cxnId="{D299138B-6DC4-A548-B796-4F36F30DED80}">
      <dgm:prSet/>
      <dgm:spPr>
        <a:solidFill>
          <a:schemeClr val="bg1"/>
        </a:solidFill>
      </dgm:spPr>
      <dgm:t>
        <a:bodyPr/>
        <a:lstStyle/>
        <a:p>
          <a:endParaRPr lang="en-US"/>
        </a:p>
      </dgm:t>
    </dgm:pt>
    <dgm:pt modelId="{AC339C89-2065-124B-B45D-CBBC7B55616C}" type="sibTrans" cxnId="{D299138B-6DC4-A548-B796-4F36F30DED80}">
      <dgm:prSet/>
      <dgm:spPr/>
      <dgm:t>
        <a:bodyPr/>
        <a:lstStyle/>
        <a:p>
          <a:endParaRPr lang="en-US"/>
        </a:p>
      </dgm:t>
    </dgm:pt>
    <dgm:pt modelId="{8E3324D7-DB28-C94D-AE99-0C7459BBDE44}">
      <dgm:prSet/>
      <dgm:spPr>
        <a:solidFill>
          <a:srgbClr val="457DC8"/>
        </a:solidFill>
        <a:ln>
          <a:noFill/>
        </a:ln>
      </dgm:spPr>
      <dgm:t>
        <a:bodyPr/>
        <a:lstStyle/>
        <a:p>
          <a:r>
            <a:rPr lang="sv-SE" b="1">
              <a:solidFill>
                <a:schemeClr val="bg1"/>
              </a:solidFill>
              <a:latin typeface="Arial" panose="020B0604020202020204" pitchFamily="34" charset="0"/>
              <a:cs typeface="Arial" panose="020B0604020202020204" pitchFamily="34" charset="0"/>
            </a:rPr>
            <a:t>Distrikt</a:t>
          </a:r>
        </a:p>
      </dgm:t>
    </dgm:pt>
    <dgm:pt modelId="{3C15F707-342D-764A-81A4-2A3DAA6CE0EB}" type="parTrans" cxnId="{08DE1178-6106-8A44-A889-84572B7D8AAE}">
      <dgm:prSet/>
      <dgm:spPr>
        <a:solidFill>
          <a:schemeClr val="bg1"/>
        </a:solidFill>
      </dgm:spPr>
      <dgm:t>
        <a:bodyPr/>
        <a:lstStyle/>
        <a:p>
          <a:endParaRPr lang="en-US"/>
        </a:p>
      </dgm:t>
    </dgm:pt>
    <dgm:pt modelId="{8545F82D-97A4-E647-A355-25AAE8C2514B}" type="sibTrans" cxnId="{08DE1178-6106-8A44-A889-84572B7D8AAE}">
      <dgm:prSet/>
      <dgm:spPr/>
      <dgm:t>
        <a:bodyPr/>
        <a:lstStyle/>
        <a:p>
          <a:endParaRPr lang="en-US"/>
        </a:p>
      </dgm:t>
    </dgm:pt>
    <dgm:pt modelId="{C7A323A9-8040-E643-825B-0B0F83203734}">
      <dgm:prSet custT="1"/>
      <dgm:spPr>
        <a:solidFill>
          <a:srgbClr val="457DC8"/>
        </a:solidFill>
        <a:ln>
          <a:noFill/>
        </a:ln>
      </dgm:spPr>
      <dgm:t>
        <a:bodyPr/>
        <a:lstStyle/>
        <a:p>
          <a:r>
            <a:rPr lang="sv-SE" sz="1600" b="1">
              <a:solidFill>
                <a:schemeClr val="bg1"/>
              </a:solidFill>
              <a:latin typeface="Arial" panose="020B0604020202020204" pitchFamily="34" charset="0"/>
              <a:cs typeface="Arial" panose="020B0604020202020204" pitchFamily="34" charset="0"/>
            </a:rPr>
            <a:t>MD</a:t>
          </a:r>
        </a:p>
      </dgm:t>
    </dgm:pt>
    <dgm:pt modelId="{61A83233-5B0A-084C-93A7-9780925D4EAC}" type="parTrans" cxnId="{21DCE8B5-BC44-B04A-B47B-E6E5692B9626}">
      <dgm:prSet/>
      <dgm:spPr>
        <a:solidFill>
          <a:schemeClr val="bg1"/>
        </a:solidFill>
      </dgm:spPr>
      <dgm:t>
        <a:bodyPr/>
        <a:lstStyle/>
        <a:p>
          <a:endParaRPr lang="en-US"/>
        </a:p>
      </dgm:t>
    </dgm:pt>
    <dgm:pt modelId="{B069CBA2-0F03-B745-8522-99D0113C45A3}" type="sibTrans" cxnId="{21DCE8B5-BC44-B04A-B47B-E6E5692B9626}">
      <dgm:prSet/>
      <dgm:spPr/>
      <dgm:t>
        <a:bodyPr/>
        <a:lstStyle/>
        <a:p>
          <a:endParaRPr lang="en-US"/>
        </a:p>
      </dgm:t>
    </dgm:pt>
    <dgm:pt modelId="{B8AB9F19-BBBD-C242-B848-41DCC754B654}">
      <dgm:prSet/>
      <dgm:spPr>
        <a:solidFill>
          <a:srgbClr val="457DC8"/>
        </a:solidFill>
        <a:ln>
          <a:noFill/>
        </a:ln>
      </dgm:spPr>
      <dgm:t>
        <a:bodyPr/>
        <a:lstStyle/>
        <a:p>
          <a:r>
            <a:rPr lang="sv-SE" b="1">
              <a:solidFill>
                <a:schemeClr val="bg1"/>
              </a:solidFill>
              <a:latin typeface="Arial" panose="020B0604020202020204" pitchFamily="34" charset="0"/>
              <a:cs typeface="Arial" panose="020B0604020202020204" pitchFamily="34" charset="0"/>
            </a:rPr>
            <a:t>GAT</a:t>
          </a:r>
        </a:p>
      </dgm:t>
    </dgm:pt>
    <dgm:pt modelId="{51AD3693-072F-C540-B924-B5997D555944}" type="parTrans" cxnId="{D6534594-B8BF-824B-8626-A41502A2C664}">
      <dgm:prSet/>
      <dgm:spPr>
        <a:solidFill>
          <a:schemeClr val="bg1"/>
        </a:solidFill>
      </dgm:spPr>
      <dgm:t>
        <a:bodyPr/>
        <a:lstStyle/>
        <a:p>
          <a:endParaRPr lang="en-US"/>
        </a:p>
      </dgm:t>
    </dgm:pt>
    <dgm:pt modelId="{52BE25CA-7601-7440-9EC1-B3E463D5C018}" type="sibTrans" cxnId="{D6534594-B8BF-824B-8626-A41502A2C664}">
      <dgm:prSet/>
      <dgm:spPr/>
      <dgm:t>
        <a:bodyPr/>
        <a:lstStyle/>
        <a:p>
          <a:endParaRPr lang="en-US"/>
        </a:p>
      </dgm:t>
    </dgm:pt>
    <dgm:pt modelId="{8EA0F3E1-8D45-44F7-81DF-47A0739D70F6}" type="pres">
      <dgm:prSet presAssocID="{9490B5A8-4483-4B30-B3CC-59D8EE9233CA}" presName="cycle" presStyleCnt="0">
        <dgm:presLayoutVars>
          <dgm:chMax val="1"/>
          <dgm:dir/>
          <dgm:animLvl val="ctr"/>
          <dgm:resizeHandles val="exact"/>
        </dgm:presLayoutVars>
      </dgm:prSet>
      <dgm:spPr/>
    </dgm:pt>
    <dgm:pt modelId="{3F579E5E-AC47-470C-A579-B311BB2F9FAA}" type="pres">
      <dgm:prSet presAssocID="{73716F5A-6155-49E7-B757-A15493ABC9B1}" presName="centerShape" presStyleLbl="node0" presStyleIdx="0" presStyleCnt="1" custScaleX="197192" custScaleY="197710" custLinFactNeighborX="547" custLinFactNeighborY="6811"/>
      <dgm:spPr/>
    </dgm:pt>
    <dgm:pt modelId="{86D911DE-0672-4F86-BFFF-200633F62CFD}" type="pres">
      <dgm:prSet presAssocID="{F9434703-37A4-487E-A282-511372CADDF6}" presName="parTrans" presStyleLbl="bgSibTrans2D1" presStyleIdx="0" presStyleCnt="9" custScaleX="112040" custScaleY="77037"/>
      <dgm:spPr/>
    </dgm:pt>
    <dgm:pt modelId="{398D3E13-4784-4CA8-8BC3-0D67A3A495BC}" type="pres">
      <dgm:prSet presAssocID="{EBF0C75C-C94F-4099-9E21-38DAADBEB13E}" presName="node" presStyleLbl="node1" presStyleIdx="0" presStyleCnt="9">
        <dgm:presLayoutVars>
          <dgm:bulletEnabled val="1"/>
        </dgm:presLayoutVars>
      </dgm:prSet>
      <dgm:spPr>
        <a:prstGeom prst="rect">
          <a:avLst/>
        </a:prstGeom>
      </dgm:spPr>
    </dgm:pt>
    <dgm:pt modelId="{2206B85D-07CC-964C-AAC1-E7FB48018303}" type="pres">
      <dgm:prSet presAssocID="{822F26AF-D1B1-7042-9800-94F11C8B9A92}" presName="parTrans" presStyleLbl="bgSibTrans2D1" presStyleIdx="1" presStyleCnt="9" custScaleX="110070" custScaleY="77037"/>
      <dgm:spPr/>
    </dgm:pt>
    <dgm:pt modelId="{B3375BC0-5DC3-C240-AB48-E87E51253CC6}" type="pres">
      <dgm:prSet presAssocID="{3902F641-56BC-C04F-B5F4-839DC280B2B1}" presName="node" presStyleLbl="node1" presStyleIdx="1" presStyleCnt="9">
        <dgm:presLayoutVars>
          <dgm:bulletEnabled val="1"/>
        </dgm:presLayoutVars>
      </dgm:prSet>
      <dgm:spPr>
        <a:prstGeom prst="rect">
          <a:avLst/>
        </a:prstGeom>
      </dgm:spPr>
    </dgm:pt>
    <dgm:pt modelId="{27D0F058-10F9-1F47-89A6-4D3B4DF492A5}" type="pres">
      <dgm:prSet presAssocID="{3C15F707-342D-764A-81A4-2A3DAA6CE0EB}" presName="parTrans" presStyleLbl="bgSibTrans2D1" presStyleIdx="2" presStyleCnt="9" custScaleX="108800" custScaleY="77037"/>
      <dgm:spPr/>
    </dgm:pt>
    <dgm:pt modelId="{145A693E-7438-7041-94B0-C4444EBFC2FA}" type="pres">
      <dgm:prSet presAssocID="{8E3324D7-DB28-C94D-AE99-0C7459BBDE44}" presName="node" presStyleLbl="node1" presStyleIdx="2" presStyleCnt="9">
        <dgm:presLayoutVars>
          <dgm:bulletEnabled val="1"/>
        </dgm:presLayoutVars>
      </dgm:prSet>
      <dgm:spPr>
        <a:prstGeom prst="rect">
          <a:avLst/>
        </a:prstGeom>
      </dgm:spPr>
    </dgm:pt>
    <dgm:pt modelId="{2A13C722-292F-0448-BF31-34DC4E5316A0}" type="pres">
      <dgm:prSet presAssocID="{61A83233-5B0A-084C-93A7-9780925D4EAC}" presName="parTrans" presStyleLbl="bgSibTrans2D1" presStyleIdx="3" presStyleCnt="9" custScaleX="108330" custScaleY="77037"/>
      <dgm:spPr/>
    </dgm:pt>
    <dgm:pt modelId="{153BB96C-F9F9-B744-A38C-4D0A4A93728E}" type="pres">
      <dgm:prSet presAssocID="{C7A323A9-8040-E643-825B-0B0F83203734}" presName="node" presStyleLbl="node1" presStyleIdx="3" presStyleCnt="9">
        <dgm:presLayoutVars>
          <dgm:bulletEnabled val="1"/>
        </dgm:presLayoutVars>
      </dgm:prSet>
      <dgm:spPr>
        <a:prstGeom prst="rect">
          <a:avLst/>
        </a:prstGeom>
      </dgm:spPr>
    </dgm:pt>
    <dgm:pt modelId="{06B4FA78-92FF-B446-A691-2A7E456E6A1E}" type="pres">
      <dgm:prSet presAssocID="{51AD3693-072F-C540-B924-B5997D555944}" presName="parTrans" presStyleLbl="bgSibTrans2D1" presStyleIdx="4" presStyleCnt="9" custScaleX="108678" custScaleY="77037"/>
      <dgm:spPr/>
    </dgm:pt>
    <dgm:pt modelId="{24635E94-0E2C-9648-9AA2-B8932B545421}" type="pres">
      <dgm:prSet presAssocID="{B8AB9F19-BBBD-C242-B848-41DCC754B654}" presName="node" presStyleLbl="node1" presStyleIdx="4" presStyleCnt="9">
        <dgm:presLayoutVars>
          <dgm:bulletEnabled val="1"/>
        </dgm:presLayoutVars>
      </dgm:prSet>
      <dgm:spPr>
        <a:prstGeom prst="rect">
          <a:avLst/>
        </a:prstGeom>
      </dgm:spPr>
    </dgm:pt>
    <dgm:pt modelId="{88FA2379-EF0E-4A7A-B184-8088BB3D4863}" type="pres">
      <dgm:prSet presAssocID="{6864F616-06DF-4BDB-9186-ED8D47521341}" presName="parTrans" presStyleLbl="bgSibTrans2D1" presStyleIdx="5" presStyleCnt="9" custScaleX="109797" custScaleY="77037"/>
      <dgm:spPr/>
    </dgm:pt>
    <dgm:pt modelId="{7515A8CB-4EA4-4F54-8D9C-E1F21862252D}" type="pres">
      <dgm:prSet presAssocID="{93A8B17C-984C-4CF0-AF0F-27D267372E6A}" presName="node" presStyleLbl="node1" presStyleIdx="5" presStyleCnt="9">
        <dgm:presLayoutVars>
          <dgm:bulletEnabled val="1"/>
        </dgm:presLayoutVars>
      </dgm:prSet>
      <dgm:spPr>
        <a:prstGeom prst="rect">
          <a:avLst/>
        </a:prstGeom>
      </dgm:spPr>
    </dgm:pt>
    <dgm:pt modelId="{63DADE17-2089-41F5-9E83-D054BB9A8320}" type="pres">
      <dgm:prSet presAssocID="{B7297A2E-3A58-4927-918C-E71C021BEF5D}" presName="parTrans" presStyleLbl="bgSibTrans2D1" presStyleIdx="6" presStyleCnt="9" custScaleX="111582" custScaleY="77037"/>
      <dgm:spPr/>
    </dgm:pt>
    <dgm:pt modelId="{C2DF22C7-1032-4F7C-8871-D82C933AA4B4}" type="pres">
      <dgm:prSet presAssocID="{6E1FEDFE-6A27-444A-B2F4-BD166C6BA7E9}" presName="node" presStyleLbl="node1" presStyleIdx="6" presStyleCnt="9">
        <dgm:presLayoutVars>
          <dgm:bulletEnabled val="1"/>
        </dgm:presLayoutVars>
      </dgm:prSet>
      <dgm:spPr>
        <a:prstGeom prst="rect">
          <a:avLst/>
        </a:prstGeom>
      </dgm:spPr>
    </dgm:pt>
    <dgm:pt modelId="{36DFAC45-C0BC-4881-AF7A-AFE834D3B062}" type="pres">
      <dgm:prSet presAssocID="{F19C5CD2-8735-4F01-88D8-0A4384755B28}" presName="parTrans" presStyleLbl="bgSibTrans2D1" presStyleIdx="7" presStyleCnt="9" custScaleX="108163" custScaleY="77037"/>
      <dgm:spPr/>
    </dgm:pt>
    <dgm:pt modelId="{C19C4EBF-C178-497E-AA30-1D1447882891}" type="pres">
      <dgm:prSet presAssocID="{30BC643E-DCCA-4D51-9476-5880560DB55F}" presName="node" presStyleLbl="node1" presStyleIdx="7" presStyleCnt="9">
        <dgm:presLayoutVars>
          <dgm:bulletEnabled val="1"/>
        </dgm:presLayoutVars>
      </dgm:prSet>
      <dgm:spPr>
        <a:prstGeom prst="rect">
          <a:avLst/>
        </a:prstGeom>
      </dgm:spPr>
    </dgm:pt>
    <dgm:pt modelId="{62FE3045-54E4-478D-B88E-2C467F2B7764}" type="pres">
      <dgm:prSet presAssocID="{382E57E1-636D-428E-9BFB-9CCA05535197}" presName="parTrans" presStyleLbl="bgSibTrans2D1" presStyleIdx="8" presStyleCnt="9" custScaleX="110532" custScaleY="77037"/>
      <dgm:spPr/>
    </dgm:pt>
    <dgm:pt modelId="{3F9D558D-BF65-4660-8EB3-28F0C2CF71DB}" type="pres">
      <dgm:prSet presAssocID="{F4828A50-DF1E-43AA-9CF2-988A75EDEDA8}" presName="node" presStyleLbl="node1" presStyleIdx="8" presStyleCnt="9">
        <dgm:presLayoutVars>
          <dgm:bulletEnabled val="1"/>
        </dgm:presLayoutVars>
      </dgm:prSet>
      <dgm:spPr>
        <a:prstGeom prst="rect">
          <a:avLst/>
        </a:prstGeom>
      </dgm:spPr>
    </dgm:pt>
  </dgm:ptLst>
  <dgm:cxnLst>
    <dgm:cxn modelId="{0CF5C90A-43B9-4F50-A1B9-82406BD087D5}" srcId="{73716F5A-6155-49E7-B757-A15493ABC9B1}" destId="{93A8B17C-984C-4CF0-AF0F-27D267372E6A}" srcOrd="5" destOrd="0" parTransId="{6864F616-06DF-4BDB-9186-ED8D47521341}" sibTransId="{2D859E22-83DA-47D6-B078-854BFA011387}"/>
    <dgm:cxn modelId="{9900661D-90DD-DE48-82F6-58774133648E}" type="presOf" srcId="{C7A323A9-8040-E643-825B-0B0F83203734}" destId="{153BB96C-F9F9-B744-A38C-4D0A4A93728E}" srcOrd="0" destOrd="0" presId="urn:microsoft.com/office/officeart/2005/8/layout/radial4"/>
    <dgm:cxn modelId="{774A3F26-B1D7-4801-91F9-96B184F92596}" type="presOf" srcId="{382E57E1-636D-428E-9BFB-9CCA05535197}" destId="{62FE3045-54E4-478D-B88E-2C467F2B7764}" srcOrd="0" destOrd="0" presId="urn:microsoft.com/office/officeart/2005/8/layout/radial4"/>
    <dgm:cxn modelId="{2469A729-73F8-4240-AC95-15BFFEDDC115}" type="presOf" srcId="{3C15F707-342D-764A-81A4-2A3DAA6CE0EB}" destId="{27D0F058-10F9-1F47-89A6-4D3B4DF492A5}" srcOrd="0" destOrd="0" presId="urn:microsoft.com/office/officeart/2005/8/layout/radial4"/>
    <dgm:cxn modelId="{E0C3F13E-9251-4742-A99B-1D5088A1DB01}" type="presOf" srcId="{61A83233-5B0A-084C-93A7-9780925D4EAC}" destId="{2A13C722-292F-0448-BF31-34DC4E5316A0}" srcOrd="0" destOrd="0" presId="urn:microsoft.com/office/officeart/2005/8/layout/radial4"/>
    <dgm:cxn modelId="{C60F3E5F-4F77-4138-91BC-D6CD61866321}" type="presOf" srcId="{F4828A50-DF1E-43AA-9CF2-988A75EDEDA8}" destId="{3F9D558D-BF65-4660-8EB3-28F0C2CF71DB}" srcOrd="0" destOrd="0" presId="urn:microsoft.com/office/officeart/2005/8/layout/radial4"/>
    <dgm:cxn modelId="{CCB0C249-B512-4083-8E1A-16BF0D578E76}" srcId="{73716F5A-6155-49E7-B757-A15493ABC9B1}" destId="{F4828A50-DF1E-43AA-9CF2-988A75EDEDA8}" srcOrd="8" destOrd="0" parTransId="{382E57E1-636D-428E-9BFB-9CCA05535197}" sibTransId="{45930B75-6C96-4294-8EA7-93FA51526232}"/>
    <dgm:cxn modelId="{5679AE72-7D66-4E96-83C6-83CA4D3A111B}" type="presOf" srcId="{73716F5A-6155-49E7-B757-A15493ABC9B1}" destId="{3F579E5E-AC47-470C-A579-B311BB2F9FAA}" srcOrd="0" destOrd="0" presId="urn:microsoft.com/office/officeart/2005/8/layout/radial4"/>
    <dgm:cxn modelId="{8F9C5D76-161A-4A41-B2AD-28E67395494A}" type="presOf" srcId="{9490B5A8-4483-4B30-B3CC-59D8EE9233CA}" destId="{8EA0F3E1-8D45-44F7-81DF-47A0739D70F6}" srcOrd="0" destOrd="0" presId="urn:microsoft.com/office/officeart/2005/8/layout/radial4"/>
    <dgm:cxn modelId="{C2E60178-2089-6447-B0E4-2149686C98D7}" type="presOf" srcId="{822F26AF-D1B1-7042-9800-94F11C8B9A92}" destId="{2206B85D-07CC-964C-AAC1-E7FB48018303}" srcOrd="0" destOrd="0" presId="urn:microsoft.com/office/officeart/2005/8/layout/radial4"/>
    <dgm:cxn modelId="{08DE1178-6106-8A44-A889-84572B7D8AAE}" srcId="{73716F5A-6155-49E7-B757-A15493ABC9B1}" destId="{8E3324D7-DB28-C94D-AE99-0C7459BBDE44}" srcOrd="2" destOrd="0" parTransId="{3C15F707-342D-764A-81A4-2A3DAA6CE0EB}" sibTransId="{8545F82D-97A4-E647-A355-25AAE8C2514B}"/>
    <dgm:cxn modelId="{77597879-7425-4305-810C-9B3A9FBBCE1B}" srcId="{73716F5A-6155-49E7-B757-A15493ABC9B1}" destId="{EBF0C75C-C94F-4099-9E21-38DAADBEB13E}" srcOrd="0" destOrd="0" parTransId="{F9434703-37A4-487E-A282-511372CADDF6}" sibTransId="{D881FF3E-4421-4F46-BAAA-CA714A150537}"/>
    <dgm:cxn modelId="{A7B90981-EE16-49CF-B528-EFEDF00D438B}" type="presOf" srcId="{6864F616-06DF-4BDB-9186-ED8D47521341}" destId="{88FA2379-EF0E-4A7A-B184-8088BB3D4863}" srcOrd="0" destOrd="0" presId="urn:microsoft.com/office/officeart/2005/8/layout/radial4"/>
    <dgm:cxn modelId="{A4DAD785-6498-4CFC-BB1B-E7E7E311D581}" type="presOf" srcId="{30BC643E-DCCA-4D51-9476-5880560DB55F}" destId="{C19C4EBF-C178-497E-AA30-1D1447882891}" srcOrd="0" destOrd="0" presId="urn:microsoft.com/office/officeart/2005/8/layout/radial4"/>
    <dgm:cxn modelId="{D299138B-6DC4-A548-B796-4F36F30DED80}" srcId="{73716F5A-6155-49E7-B757-A15493ABC9B1}" destId="{3902F641-56BC-C04F-B5F4-839DC280B2B1}" srcOrd="1" destOrd="0" parTransId="{822F26AF-D1B1-7042-9800-94F11C8B9A92}" sibTransId="{AC339C89-2065-124B-B45D-CBBC7B55616C}"/>
    <dgm:cxn modelId="{6AEF1D8E-173B-4EEF-ADC5-8615478A278E}" srcId="{73716F5A-6155-49E7-B757-A15493ABC9B1}" destId="{6E1FEDFE-6A27-444A-B2F4-BD166C6BA7E9}" srcOrd="6" destOrd="0" parTransId="{B7297A2E-3A58-4927-918C-E71C021BEF5D}" sibTransId="{A865BFC5-5729-4157-8E34-86798C56E90B}"/>
    <dgm:cxn modelId="{D6534594-B8BF-824B-8626-A41502A2C664}" srcId="{73716F5A-6155-49E7-B757-A15493ABC9B1}" destId="{B8AB9F19-BBBD-C242-B848-41DCC754B654}" srcOrd="4" destOrd="0" parTransId="{51AD3693-072F-C540-B924-B5997D555944}" sibTransId="{52BE25CA-7601-7440-9EC1-B3E463D5C018}"/>
    <dgm:cxn modelId="{A98FAE97-A38F-B94C-BB4F-7147D3B06FD3}" type="presOf" srcId="{B8AB9F19-BBBD-C242-B848-41DCC754B654}" destId="{24635E94-0E2C-9648-9AA2-B8932B545421}" srcOrd="0" destOrd="0" presId="urn:microsoft.com/office/officeart/2005/8/layout/radial4"/>
    <dgm:cxn modelId="{20C663A1-AD14-4648-B0BF-FDFAAFFF67AB}" type="presOf" srcId="{93A8B17C-984C-4CF0-AF0F-27D267372E6A}" destId="{7515A8CB-4EA4-4F54-8D9C-E1F21862252D}" srcOrd="0" destOrd="0" presId="urn:microsoft.com/office/officeart/2005/8/layout/radial4"/>
    <dgm:cxn modelId="{BA2E5AA3-73EE-4FA5-9815-3394B84366AB}" type="presOf" srcId="{6E1FEDFE-6A27-444A-B2F4-BD166C6BA7E9}" destId="{C2DF22C7-1032-4F7C-8871-D82C933AA4B4}" srcOrd="0" destOrd="0" presId="urn:microsoft.com/office/officeart/2005/8/layout/radial4"/>
    <dgm:cxn modelId="{370C16AD-B1ED-4CE6-B7D4-D96A29140583}" type="presOf" srcId="{F19C5CD2-8735-4F01-88D8-0A4384755B28}" destId="{36DFAC45-C0BC-4881-AF7A-AFE834D3B062}" srcOrd="0" destOrd="0" presId="urn:microsoft.com/office/officeart/2005/8/layout/radial4"/>
    <dgm:cxn modelId="{4C080BAF-D3B5-482B-AFE8-3A5B045CC6C1}" srcId="{9490B5A8-4483-4B30-B3CC-59D8EE9233CA}" destId="{73716F5A-6155-49E7-B757-A15493ABC9B1}" srcOrd="0" destOrd="0" parTransId="{25CCC3DF-E414-4C81-B7E9-8165801B9256}" sibTransId="{AA5414B8-8D77-4B90-AA66-EF671C22EDC7}"/>
    <dgm:cxn modelId="{21DCE8B5-BC44-B04A-B47B-E6E5692B9626}" srcId="{73716F5A-6155-49E7-B757-A15493ABC9B1}" destId="{C7A323A9-8040-E643-825B-0B0F83203734}" srcOrd="3" destOrd="0" parTransId="{61A83233-5B0A-084C-93A7-9780925D4EAC}" sibTransId="{B069CBA2-0F03-B745-8522-99D0113C45A3}"/>
    <dgm:cxn modelId="{E8D35AC7-F84F-844A-8998-020FDD564F23}" type="presOf" srcId="{8E3324D7-DB28-C94D-AE99-0C7459BBDE44}" destId="{145A693E-7438-7041-94B0-C4444EBFC2FA}" srcOrd="0" destOrd="0" presId="urn:microsoft.com/office/officeart/2005/8/layout/radial4"/>
    <dgm:cxn modelId="{036C1CC9-655B-5F44-83AF-655B4EBDDDD8}" type="presOf" srcId="{3902F641-56BC-C04F-B5F4-839DC280B2B1}" destId="{B3375BC0-5DC3-C240-AB48-E87E51253CC6}" srcOrd="0" destOrd="0" presId="urn:microsoft.com/office/officeart/2005/8/layout/radial4"/>
    <dgm:cxn modelId="{66A254CF-8446-4734-855B-2FE62DEDC96D}" type="presOf" srcId="{F9434703-37A4-487E-A282-511372CADDF6}" destId="{86D911DE-0672-4F86-BFFF-200633F62CFD}" srcOrd="0" destOrd="0" presId="urn:microsoft.com/office/officeart/2005/8/layout/radial4"/>
    <dgm:cxn modelId="{963D48E1-6DB4-4B86-B292-C206BD9F444B}" srcId="{73716F5A-6155-49E7-B757-A15493ABC9B1}" destId="{30BC643E-DCCA-4D51-9476-5880560DB55F}" srcOrd="7" destOrd="0" parTransId="{F19C5CD2-8735-4F01-88D8-0A4384755B28}" sibTransId="{1CFAE027-9B2D-4FE6-9BA3-AADA6636AAFF}"/>
    <dgm:cxn modelId="{774CEAE8-060D-4F94-84AC-16D7893E2DA5}" type="presOf" srcId="{B7297A2E-3A58-4927-918C-E71C021BEF5D}" destId="{63DADE17-2089-41F5-9E83-D054BB9A8320}" srcOrd="0" destOrd="0" presId="urn:microsoft.com/office/officeart/2005/8/layout/radial4"/>
    <dgm:cxn modelId="{8A20C0EC-2DAE-4EB0-9BEB-ADAE073B5728}" type="presOf" srcId="{EBF0C75C-C94F-4099-9E21-38DAADBEB13E}" destId="{398D3E13-4784-4CA8-8BC3-0D67A3A495BC}" srcOrd="0" destOrd="0" presId="urn:microsoft.com/office/officeart/2005/8/layout/radial4"/>
    <dgm:cxn modelId="{7D9829F2-624C-7143-8FBA-39B4E7D78E85}" type="presOf" srcId="{51AD3693-072F-C540-B924-B5997D555944}" destId="{06B4FA78-92FF-B446-A691-2A7E456E6A1E}" srcOrd="0" destOrd="0" presId="urn:microsoft.com/office/officeart/2005/8/layout/radial4"/>
    <dgm:cxn modelId="{F0A1D05D-86F3-4397-B149-8FD4209CF490}" type="presParOf" srcId="{8EA0F3E1-8D45-44F7-81DF-47A0739D70F6}" destId="{3F579E5E-AC47-470C-A579-B311BB2F9FAA}" srcOrd="0" destOrd="0" presId="urn:microsoft.com/office/officeart/2005/8/layout/radial4"/>
    <dgm:cxn modelId="{6F324A04-B195-4D4C-BF1C-75623BFC42D8}" type="presParOf" srcId="{8EA0F3E1-8D45-44F7-81DF-47A0739D70F6}" destId="{86D911DE-0672-4F86-BFFF-200633F62CFD}" srcOrd="1" destOrd="0" presId="urn:microsoft.com/office/officeart/2005/8/layout/radial4"/>
    <dgm:cxn modelId="{31BCFD3E-E241-4529-902D-94A5044F21E2}" type="presParOf" srcId="{8EA0F3E1-8D45-44F7-81DF-47A0739D70F6}" destId="{398D3E13-4784-4CA8-8BC3-0D67A3A495BC}" srcOrd="2" destOrd="0" presId="urn:microsoft.com/office/officeart/2005/8/layout/radial4"/>
    <dgm:cxn modelId="{E60930E8-C69B-184E-8451-774C41CB8F4E}" type="presParOf" srcId="{8EA0F3E1-8D45-44F7-81DF-47A0739D70F6}" destId="{2206B85D-07CC-964C-AAC1-E7FB48018303}" srcOrd="3" destOrd="0" presId="urn:microsoft.com/office/officeart/2005/8/layout/radial4"/>
    <dgm:cxn modelId="{ECF66114-C353-A049-94EA-6F2E73F95A3E}" type="presParOf" srcId="{8EA0F3E1-8D45-44F7-81DF-47A0739D70F6}" destId="{B3375BC0-5DC3-C240-AB48-E87E51253CC6}" srcOrd="4" destOrd="0" presId="urn:microsoft.com/office/officeart/2005/8/layout/radial4"/>
    <dgm:cxn modelId="{16FF5B70-8A43-344E-A483-EEA14FA5C1CE}" type="presParOf" srcId="{8EA0F3E1-8D45-44F7-81DF-47A0739D70F6}" destId="{27D0F058-10F9-1F47-89A6-4D3B4DF492A5}" srcOrd="5" destOrd="0" presId="urn:microsoft.com/office/officeart/2005/8/layout/radial4"/>
    <dgm:cxn modelId="{894724B8-426C-4640-971D-6284CD97BC96}" type="presParOf" srcId="{8EA0F3E1-8D45-44F7-81DF-47A0739D70F6}" destId="{145A693E-7438-7041-94B0-C4444EBFC2FA}" srcOrd="6" destOrd="0" presId="urn:microsoft.com/office/officeart/2005/8/layout/radial4"/>
    <dgm:cxn modelId="{8F02FC3D-A1F2-644A-99A1-431CBC6E879F}" type="presParOf" srcId="{8EA0F3E1-8D45-44F7-81DF-47A0739D70F6}" destId="{2A13C722-292F-0448-BF31-34DC4E5316A0}" srcOrd="7" destOrd="0" presId="urn:microsoft.com/office/officeart/2005/8/layout/radial4"/>
    <dgm:cxn modelId="{8212B63E-D92E-4648-B284-CF42A723C63E}" type="presParOf" srcId="{8EA0F3E1-8D45-44F7-81DF-47A0739D70F6}" destId="{153BB96C-F9F9-B744-A38C-4D0A4A93728E}" srcOrd="8" destOrd="0" presId="urn:microsoft.com/office/officeart/2005/8/layout/radial4"/>
    <dgm:cxn modelId="{AD81F3B3-7999-9E41-9607-32548D1741C7}" type="presParOf" srcId="{8EA0F3E1-8D45-44F7-81DF-47A0739D70F6}" destId="{06B4FA78-92FF-B446-A691-2A7E456E6A1E}" srcOrd="9" destOrd="0" presId="urn:microsoft.com/office/officeart/2005/8/layout/radial4"/>
    <dgm:cxn modelId="{927AB64C-8E8B-D940-ACBC-A948B1F61080}" type="presParOf" srcId="{8EA0F3E1-8D45-44F7-81DF-47A0739D70F6}" destId="{24635E94-0E2C-9648-9AA2-B8932B545421}" srcOrd="10" destOrd="0" presId="urn:microsoft.com/office/officeart/2005/8/layout/radial4"/>
    <dgm:cxn modelId="{2C1877C0-3022-4EE6-A896-1C9DC03D3641}" type="presParOf" srcId="{8EA0F3E1-8D45-44F7-81DF-47A0739D70F6}" destId="{88FA2379-EF0E-4A7A-B184-8088BB3D4863}" srcOrd="11" destOrd="0" presId="urn:microsoft.com/office/officeart/2005/8/layout/radial4"/>
    <dgm:cxn modelId="{01C29B05-1236-43FD-AE35-59560A7A5FB4}" type="presParOf" srcId="{8EA0F3E1-8D45-44F7-81DF-47A0739D70F6}" destId="{7515A8CB-4EA4-4F54-8D9C-E1F21862252D}" srcOrd="12" destOrd="0" presId="urn:microsoft.com/office/officeart/2005/8/layout/radial4"/>
    <dgm:cxn modelId="{2078472D-0EF5-421B-86D6-5FFCEEBC8E90}" type="presParOf" srcId="{8EA0F3E1-8D45-44F7-81DF-47A0739D70F6}" destId="{63DADE17-2089-41F5-9E83-D054BB9A8320}" srcOrd="13" destOrd="0" presId="urn:microsoft.com/office/officeart/2005/8/layout/radial4"/>
    <dgm:cxn modelId="{01DE3802-4F3A-4E43-AB10-4EB0CA0D43B5}" type="presParOf" srcId="{8EA0F3E1-8D45-44F7-81DF-47A0739D70F6}" destId="{C2DF22C7-1032-4F7C-8871-D82C933AA4B4}" srcOrd="14" destOrd="0" presId="urn:microsoft.com/office/officeart/2005/8/layout/radial4"/>
    <dgm:cxn modelId="{5266DE7A-F0BE-4364-B24C-FE63206B4F8E}" type="presParOf" srcId="{8EA0F3E1-8D45-44F7-81DF-47A0739D70F6}" destId="{36DFAC45-C0BC-4881-AF7A-AFE834D3B062}" srcOrd="15" destOrd="0" presId="urn:microsoft.com/office/officeart/2005/8/layout/radial4"/>
    <dgm:cxn modelId="{C0948230-DE6C-43E7-91F0-E7E1942434AB}" type="presParOf" srcId="{8EA0F3E1-8D45-44F7-81DF-47A0739D70F6}" destId="{C19C4EBF-C178-497E-AA30-1D1447882891}" srcOrd="16" destOrd="0" presId="urn:microsoft.com/office/officeart/2005/8/layout/radial4"/>
    <dgm:cxn modelId="{1B3E4EF3-28B0-4641-ABFB-5F5631A042B1}" type="presParOf" srcId="{8EA0F3E1-8D45-44F7-81DF-47A0739D70F6}" destId="{62FE3045-54E4-478D-B88E-2C467F2B7764}" srcOrd="17" destOrd="0" presId="urn:microsoft.com/office/officeart/2005/8/layout/radial4"/>
    <dgm:cxn modelId="{CEF0E769-A1D4-4F52-A84E-30A4BA3801C1}" type="presParOf" srcId="{8EA0F3E1-8D45-44F7-81DF-47A0739D70F6}" destId="{3F9D558D-BF65-4660-8EB3-28F0C2CF71DB}"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79E5E-AC47-470C-A579-B311BB2F9FAA}">
      <dsp:nvSpPr>
        <dsp:cNvPr id="0" name=""/>
        <dsp:cNvSpPr/>
      </dsp:nvSpPr>
      <dsp:spPr>
        <a:xfrm>
          <a:off x="2165608" y="2220262"/>
          <a:ext cx="2463799" cy="2470271"/>
        </a:xfrm>
        <a:prstGeom prst="ellipse">
          <a:avLst/>
        </a:prstGeom>
        <a:solidFill>
          <a:srgbClr val="F6512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v-SE" sz="2200" b="1" kern="1200" dirty="0">
              <a:solidFill>
                <a:schemeClr val="bg1"/>
              </a:solidFill>
              <a:latin typeface="Arial" panose="020B0604020202020204" pitchFamily="34" charset="0"/>
              <a:cs typeface="Arial" panose="020B0604020202020204" pitchFamily="34" charset="0"/>
            </a:rPr>
            <a:t>Global medlems-fokusering</a:t>
          </a:r>
        </a:p>
      </dsp:txBody>
      <dsp:txXfrm>
        <a:off x="2526423" y="2582025"/>
        <a:ext cx="1742169" cy="1746745"/>
      </dsp:txXfrm>
    </dsp:sp>
    <dsp:sp modelId="{86D911DE-0672-4F86-BFFF-200633F62CFD}">
      <dsp:nvSpPr>
        <dsp:cNvPr id="0" name=""/>
        <dsp:cNvSpPr/>
      </dsp:nvSpPr>
      <dsp:spPr>
        <a:xfrm rot="10904423">
          <a:off x="341051" y="3253151"/>
          <a:ext cx="1828805"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398D3E13-4784-4CA8-8BC3-0D67A3A495BC}">
      <dsp:nvSpPr>
        <dsp:cNvPr id="0" name=""/>
        <dsp:cNvSpPr/>
      </dsp:nvSpPr>
      <dsp:spPr>
        <a:xfrm>
          <a:off x="2386" y="3015681"/>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sv-SE" sz="1600" b="1" kern="1200">
              <a:solidFill>
                <a:schemeClr val="bg1"/>
              </a:solidFill>
              <a:latin typeface="Arial" panose="020B0604020202020204" pitchFamily="34" charset="0"/>
              <a:cs typeface="Arial" panose="020B0604020202020204" pitchFamily="34" charset="0"/>
            </a:rPr>
            <a:t>Klubbar</a:t>
          </a:r>
        </a:p>
      </dsp:txBody>
      <dsp:txXfrm>
        <a:off x="2386" y="3015681"/>
        <a:ext cx="874609" cy="699687"/>
      </dsp:txXfrm>
    </dsp:sp>
    <dsp:sp modelId="{2206B85D-07CC-964C-AAC1-E7FB48018303}">
      <dsp:nvSpPr>
        <dsp:cNvPr id="0" name=""/>
        <dsp:cNvSpPr/>
      </dsp:nvSpPr>
      <dsp:spPr>
        <a:xfrm rot="12231373">
          <a:off x="507773" y="2444693"/>
          <a:ext cx="1828795"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B3375BC0-5DC3-C240-AB48-E87E51253CC6}">
      <dsp:nvSpPr>
        <dsp:cNvPr id="0" name=""/>
        <dsp:cNvSpPr/>
      </dsp:nvSpPr>
      <dsp:spPr>
        <a:xfrm>
          <a:off x="225100" y="1896023"/>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sv-SE" sz="1600" b="1" kern="1200">
              <a:solidFill>
                <a:schemeClr val="bg1"/>
              </a:solidFill>
              <a:latin typeface="Arial" panose="020B0604020202020204" pitchFamily="34" charset="0"/>
              <a:cs typeface="Arial" panose="020B0604020202020204" pitchFamily="34" charset="0"/>
            </a:rPr>
            <a:t>Zoner</a:t>
          </a:r>
        </a:p>
      </dsp:txBody>
      <dsp:txXfrm>
        <a:off x="225100" y="1896023"/>
        <a:ext cx="874609" cy="699687"/>
      </dsp:txXfrm>
    </dsp:sp>
    <dsp:sp modelId="{27D0F058-10F9-1F47-89A6-4D3B4DF492A5}">
      <dsp:nvSpPr>
        <dsp:cNvPr id="0" name=""/>
        <dsp:cNvSpPr/>
      </dsp:nvSpPr>
      <dsp:spPr>
        <a:xfrm rot="13546697">
          <a:off x="968395" y="1761804"/>
          <a:ext cx="1828799"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45A693E-7438-7041-94B0-C4444EBFC2FA}">
      <dsp:nvSpPr>
        <dsp:cNvPr id="0" name=""/>
        <dsp:cNvSpPr/>
      </dsp:nvSpPr>
      <dsp:spPr>
        <a:xfrm>
          <a:off x="859335" y="94682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sv-SE" sz="1600" b="1" kern="1200">
              <a:solidFill>
                <a:schemeClr val="bg1"/>
              </a:solidFill>
              <a:latin typeface="Arial" panose="020B0604020202020204" pitchFamily="34" charset="0"/>
              <a:cs typeface="Arial" panose="020B0604020202020204" pitchFamily="34" charset="0"/>
            </a:rPr>
            <a:t>Distrikt</a:t>
          </a:r>
        </a:p>
      </dsp:txBody>
      <dsp:txXfrm>
        <a:off x="859335" y="946822"/>
        <a:ext cx="874609" cy="699687"/>
      </dsp:txXfrm>
    </dsp:sp>
    <dsp:sp modelId="{2A13C722-292F-0448-BF31-34DC4E5316A0}">
      <dsp:nvSpPr>
        <dsp:cNvPr id="0" name=""/>
        <dsp:cNvSpPr/>
      </dsp:nvSpPr>
      <dsp:spPr>
        <a:xfrm rot="14855486">
          <a:off x="1653214" y="1305619"/>
          <a:ext cx="1828801"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53BB96C-F9F9-B744-A38C-4D0A4A93728E}">
      <dsp:nvSpPr>
        <dsp:cNvPr id="0" name=""/>
        <dsp:cNvSpPr/>
      </dsp:nvSpPr>
      <dsp:spPr>
        <a:xfrm>
          <a:off x="1808536" y="312586"/>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sv-SE" sz="1600" b="1" kern="1200">
              <a:solidFill>
                <a:schemeClr val="bg1"/>
              </a:solidFill>
              <a:latin typeface="Arial" panose="020B0604020202020204" pitchFamily="34" charset="0"/>
              <a:cs typeface="Arial" panose="020B0604020202020204" pitchFamily="34" charset="0"/>
            </a:rPr>
            <a:t>MD</a:t>
          </a:r>
        </a:p>
      </dsp:txBody>
      <dsp:txXfrm>
        <a:off x="1808536" y="312586"/>
        <a:ext cx="874609" cy="699687"/>
      </dsp:txXfrm>
    </dsp:sp>
    <dsp:sp modelId="{06B4FA78-92FF-B446-A691-2A7E456E6A1E}">
      <dsp:nvSpPr>
        <dsp:cNvPr id="0" name=""/>
        <dsp:cNvSpPr/>
      </dsp:nvSpPr>
      <dsp:spPr>
        <a:xfrm rot="16163513">
          <a:off x="2460025" y="1143896"/>
          <a:ext cx="1828808"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24635E94-0E2C-9648-9AA2-B8932B545421}">
      <dsp:nvSpPr>
        <dsp:cNvPr id="0" name=""/>
        <dsp:cNvSpPr/>
      </dsp:nvSpPr>
      <dsp:spPr>
        <a:xfrm>
          <a:off x="2928195" y="8987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sv-SE" sz="1600" b="1" kern="1200">
              <a:solidFill>
                <a:schemeClr val="bg1"/>
              </a:solidFill>
              <a:latin typeface="Arial" panose="020B0604020202020204" pitchFamily="34" charset="0"/>
              <a:cs typeface="Arial" panose="020B0604020202020204" pitchFamily="34" charset="0"/>
            </a:rPr>
            <a:t>GAT</a:t>
          </a:r>
        </a:p>
      </dsp:txBody>
      <dsp:txXfrm>
        <a:off x="2928195" y="89872"/>
        <a:ext cx="874609" cy="699687"/>
      </dsp:txXfrm>
    </dsp:sp>
    <dsp:sp modelId="{88FA2379-EF0E-4A7A-B184-8088BB3D4863}">
      <dsp:nvSpPr>
        <dsp:cNvPr id="0" name=""/>
        <dsp:cNvSpPr/>
      </dsp:nvSpPr>
      <dsp:spPr>
        <a:xfrm rot="17476630">
          <a:off x="3268544" y="1301314"/>
          <a:ext cx="1828806"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7515A8CB-4EA4-4F54-8D9C-E1F21862252D}">
      <dsp:nvSpPr>
        <dsp:cNvPr id="0" name=""/>
        <dsp:cNvSpPr/>
      </dsp:nvSpPr>
      <dsp:spPr>
        <a:xfrm>
          <a:off x="4047854" y="312586"/>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sv-SE" sz="1600" b="1" kern="1200">
              <a:solidFill>
                <a:schemeClr val="bg1"/>
              </a:solidFill>
              <a:latin typeface="Arial" panose="020B0604020202020204" pitchFamily="34" charset="0"/>
              <a:cs typeface="Arial" panose="020B0604020202020204" pitchFamily="34" charset="0"/>
            </a:rPr>
            <a:t>PDG</a:t>
          </a:r>
        </a:p>
      </dsp:txBody>
      <dsp:txXfrm>
        <a:off x="4047854" y="312586"/>
        <a:ext cx="874609" cy="699687"/>
      </dsp:txXfrm>
    </dsp:sp>
    <dsp:sp modelId="{63DADE17-2089-41F5-9E83-D054BB9A8320}">
      <dsp:nvSpPr>
        <dsp:cNvPr id="0" name=""/>
        <dsp:cNvSpPr/>
      </dsp:nvSpPr>
      <dsp:spPr>
        <a:xfrm rot="18800162">
          <a:off x="3957561" y="1755553"/>
          <a:ext cx="1828804"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C2DF22C7-1032-4F7C-8871-D82C933AA4B4}">
      <dsp:nvSpPr>
        <dsp:cNvPr id="0" name=""/>
        <dsp:cNvSpPr/>
      </dsp:nvSpPr>
      <dsp:spPr>
        <a:xfrm>
          <a:off x="4997054" y="94682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sv-SE" sz="1600" b="1" kern="1200">
              <a:solidFill>
                <a:schemeClr val="bg1"/>
              </a:solidFill>
              <a:latin typeface="Arial" panose="020B0604020202020204" pitchFamily="34" charset="0"/>
              <a:cs typeface="Arial" panose="020B0604020202020204" pitchFamily="34" charset="0"/>
            </a:rPr>
            <a:t>PID</a:t>
          </a:r>
        </a:p>
      </dsp:txBody>
      <dsp:txXfrm>
        <a:off x="4997054" y="946822"/>
        <a:ext cx="874609" cy="699687"/>
      </dsp:txXfrm>
    </dsp:sp>
    <dsp:sp modelId="{36DFAC45-C0BC-4881-AF7A-AFE834D3B062}">
      <dsp:nvSpPr>
        <dsp:cNvPr id="0" name=""/>
        <dsp:cNvSpPr/>
      </dsp:nvSpPr>
      <dsp:spPr>
        <a:xfrm rot="20138271">
          <a:off x="4468304" y="2439996"/>
          <a:ext cx="1737362"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C19C4EBF-C178-497E-AA30-1D1447882891}">
      <dsp:nvSpPr>
        <dsp:cNvPr id="0" name=""/>
        <dsp:cNvSpPr/>
      </dsp:nvSpPr>
      <dsp:spPr>
        <a:xfrm>
          <a:off x="5631290" y="1896023"/>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sv-SE" sz="1600" b="1" kern="1200">
              <a:solidFill>
                <a:schemeClr val="bg1"/>
              </a:solidFill>
              <a:latin typeface="Arial" panose="020B0604020202020204" pitchFamily="34" charset="0"/>
              <a:cs typeface="Arial" panose="020B0604020202020204" pitchFamily="34" charset="0"/>
            </a:rPr>
            <a:t>PIP</a:t>
          </a:r>
        </a:p>
      </dsp:txBody>
      <dsp:txXfrm>
        <a:off x="5631290" y="1896023"/>
        <a:ext cx="874609" cy="699687"/>
      </dsp:txXfrm>
    </dsp:sp>
    <dsp:sp modelId="{62FE3045-54E4-478D-B88E-2C467F2B7764}">
      <dsp:nvSpPr>
        <dsp:cNvPr id="0" name=""/>
        <dsp:cNvSpPr/>
      </dsp:nvSpPr>
      <dsp:spPr>
        <a:xfrm rot="21493268">
          <a:off x="4637104" y="3252760"/>
          <a:ext cx="1737355"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3F9D558D-BF65-4660-8EB3-28F0C2CF71DB}">
      <dsp:nvSpPr>
        <dsp:cNvPr id="0" name=""/>
        <dsp:cNvSpPr/>
      </dsp:nvSpPr>
      <dsp:spPr>
        <a:xfrm>
          <a:off x="5854004" y="3015681"/>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sv-SE" sz="1600" b="1" kern="1200">
              <a:solidFill>
                <a:schemeClr val="bg1"/>
              </a:solidFill>
              <a:latin typeface="Arial" panose="020B0604020202020204" pitchFamily="34" charset="0"/>
              <a:cs typeface="Arial" panose="020B0604020202020204" pitchFamily="34" charset="0"/>
            </a:rPr>
            <a:t>ID</a:t>
          </a:r>
        </a:p>
      </dsp:txBody>
      <dsp:txXfrm>
        <a:off x="5854004" y="3015681"/>
        <a:ext cx="874609" cy="69968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63217" y="357313"/>
            <a:ext cx="3170583" cy="480887"/>
          </a:xfrm>
          <a:prstGeom prst="rect">
            <a:avLst/>
          </a:prstGeom>
        </p:spPr>
        <p:txBody>
          <a:bodyPr vert="horz" lIns="95280" tIns="47640" rIns="95280" bIns="47640" rtlCol="0"/>
          <a:lstStyle>
            <a:lvl1pPr algn="l" fontAlgn="auto">
              <a:spcBef>
                <a:spcPts val="0"/>
              </a:spcBef>
              <a:spcAft>
                <a:spcPts val="0"/>
              </a:spcAft>
              <a:defRPr sz="1300">
                <a:latin typeface="+mn-lt"/>
                <a:ea typeface="+mn-ea"/>
                <a:cs typeface="+mn-cs"/>
              </a:defRPr>
            </a:lvl1pPr>
          </a:lstStyle>
          <a:p>
            <a:pPr>
              <a:defRPr/>
            </a:pPr>
            <a:r>
              <a:rPr lang="en-US"/>
              <a:t>NAMI Past Present Future</a:t>
            </a:r>
            <a:endParaRPr lang="en-US" dirty="0"/>
          </a:p>
        </p:txBody>
      </p:sp>
      <p:sp>
        <p:nvSpPr>
          <p:cNvPr id="5" name="Slide Number Placeholder 4"/>
          <p:cNvSpPr>
            <a:spLocks noGrp="1"/>
          </p:cNvSpPr>
          <p:nvPr>
            <p:ph type="sldNum" sz="quarter" idx="3"/>
          </p:nvPr>
        </p:nvSpPr>
        <p:spPr>
          <a:xfrm>
            <a:off x="3611217" y="8763000"/>
            <a:ext cx="3170583" cy="480887"/>
          </a:xfrm>
          <a:prstGeom prst="rect">
            <a:avLst/>
          </a:prstGeom>
        </p:spPr>
        <p:txBody>
          <a:bodyPr vert="horz" wrap="square" lIns="95280" tIns="47640" rIns="95280" bIns="4764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87017" y="357313"/>
            <a:ext cx="3170583" cy="480887"/>
          </a:xfrm>
          <a:prstGeom prst="rect">
            <a:avLst/>
          </a:prstGeom>
        </p:spPr>
        <p:txBody>
          <a:bodyPr vert="horz" lIns="96329" tIns="48164" rIns="96329" bIns="48164" rtlCol="0"/>
          <a:lstStyle>
            <a:lvl1pPr algn="l" fontAlgn="auto">
              <a:spcBef>
                <a:spcPts val="0"/>
              </a:spcBef>
              <a:spcAft>
                <a:spcPts val="0"/>
              </a:spcAft>
              <a:defRPr sz="1300">
                <a:latin typeface="+mn-lt"/>
                <a:ea typeface="+mn-ea"/>
                <a:cs typeface="+mn-cs"/>
              </a:defRPr>
            </a:lvl1pPr>
          </a:lstStyle>
          <a:p>
            <a:pPr>
              <a:defRPr/>
            </a:pPr>
            <a:r>
              <a:rPr lang="en-US"/>
              <a:t>NAMI Past Present Future</a:t>
            </a:r>
            <a:endParaRPr lang="en-US" dirty="0"/>
          </a:p>
        </p:txBody>
      </p:sp>
      <p:sp>
        <p:nvSpPr>
          <p:cNvPr id="4" name="Slide Image Placeholder 3"/>
          <p:cNvSpPr>
            <a:spLocks noGrp="1" noRot="1" noChangeAspect="1"/>
          </p:cNvSpPr>
          <p:nvPr>
            <p:ph type="sldImg" idx="2"/>
          </p:nvPr>
        </p:nvSpPr>
        <p:spPr>
          <a:xfrm>
            <a:off x="460375" y="720725"/>
            <a:ext cx="6396038" cy="3598863"/>
          </a:xfrm>
          <a:prstGeom prst="rect">
            <a:avLst/>
          </a:prstGeom>
          <a:noFill/>
          <a:ln w="12700">
            <a:solidFill>
              <a:prstClr val="black"/>
            </a:solidFill>
          </a:ln>
        </p:spPr>
        <p:txBody>
          <a:bodyPr vert="horz" lIns="96329" tIns="48164" rIns="96329" bIns="48164" rtlCol="0" anchor="ctr"/>
          <a:lstStyle/>
          <a:p>
            <a:pPr lvl="0"/>
            <a:endParaRPr lang="en-US" noProof="0"/>
          </a:p>
        </p:txBody>
      </p:sp>
      <p:sp>
        <p:nvSpPr>
          <p:cNvPr id="5" name="Notes Placeholder 4"/>
          <p:cNvSpPr>
            <a:spLocks noGrp="1"/>
          </p:cNvSpPr>
          <p:nvPr>
            <p:ph type="body" sz="quarter" idx="3"/>
          </p:nvPr>
        </p:nvSpPr>
        <p:spPr>
          <a:xfrm>
            <a:off x="732183" y="4560984"/>
            <a:ext cx="5850835" cy="4319714"/>
          </a:xfrm>
          <a:prstGeom prst="rect">
            <a:avLst/>
          </a:prstGeom>
        </p:spPr>
        <p:txBody>
          <a:bodyPr vert="horz" lIns="96329" tIns="48164" rIns="96329" bIns="481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3657600" y="8763000"/>
            <a:ext cx="3170583" cy="480887"/>
          </a:xfrm>
          <a:prstGeom prst="rect">
            <a:avLst/>
          </a:prstGeom>
        </p:spPr>
        <p:txBody>
          <a:bodyPr vert="horz" wrap="square" lIns="96329" tIns="48164" rIns="96329" bIns="48164" numCol="1" anchor="b" anchorCtr="0" compatLnSpc="1">
            <a:prstTxWarp prst="textNoShape">
              <a:avLst/>
            </a:prstTxWarp>
          </a:bodyPr>
          <a:lstStyle>
            <a:lvl1pPr algn="r">
              <a:defRPr sz="1300" smtClean="0">
                <a:latin typeface="Calibri" pitchFamily="34" charset="0"/>
              </a:defRPr>
            </a:lvl1pPr>
          </a:lstStyle>
          <a:p>
            <a:pPr>
              <a:defRPr/>
            </a:pPr>
            <a:fld id="{FCA04FE2-27EA-4007-98B9-D6C6C111B13A}" type="slidenum">
              <a:rPr lang="en-US" smtClean="0"/>
              <a:pPr>
                <a:defRPr/>
              </a:pPr>
              <a:t>‹#›</a:t>
            </a:fld>
            <a:endParaRPr lang="en-US" dirty="0"/>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li.d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u="sng" dirty="0">
                <a:latin typeface="Arial" panose="020B0604020202020204" pitchFamily="34" charset="0"/>
                <a:ea typeface="ヒラギノ角ゴ Pro W3"/>
                <a:cs typeface="Arial" panose="020B0604020202020204" pitchFamily="34" charset="0"/>
              </a:rPr>
              <a:t>Förberedelser inför mötet:</a:t>
            </a:r>
          </a:p>
          <a:p>
            <a:pPr marL="171450" indent="-171450">
              <a:buFont typeface="Arial" panose="020B0604020202020204" pitchFamily="34" charset="0"/>
              <a:buChar char="•"/>
            </a:pPr>
            <a:r>
              <a:rPr lang="sv-SE" baseline="0" dirty="0">
                <a:latin typeface="Arial" panose="020B0604020202020204" pitchFamily="34" charset="0"/>
                <a:cs typeface="Arial" panose="020B0604020202020204" pitchFamily="34" charset="0"/>
              </a:rPr>
              <a:t>Du är välkommen att dela upp denna PowerPoint-presentation i flera sessioner och att anpassa den, så att den tillgodoser behov i ditt område. </a:t>
            </a:r>
          </a:p>
          <a:p>
            <a:pPr marL="171450" indent="-171450">
              <a:buFont typeface="Arial" panose="020B0604020202020204" pitchFamily="34" charset="0"/>
              <a:buChar char="•"/>
            </a:pPr>
            <a:r>
              <a:rPr lang="sv-SE" sz="1200" baseline="0" dirty="0">
                <a:latin typeface="Arial" panose="020B0604020202020204" pitchFamily="34" charset="0"/>
                <a:cs typeface="Arial" panose="020B0604020202020204" pitchFamily="34" charset="0"/>
              </a:rPr>
              <a:t>Fastställ bästa sätt att skriva ner noteringar under diskussioner och aktiviteter. Om du genomför mötet i en möteslokal/ett klassrum bör det finnas blädderblock och pennor. Om du genomför mötet på nätet förbereder du noteringar och presentationer på lämpligt sätt samt delar din bildskärm, så att alla deltagare kan följa med. Kom ihåg att distribuera mötesnoteringarna till deltagarna efter mötet.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Skapa en ”parkeringsplats” med kommentarer och frågor som inte har direkt koppling till dagens möte.</a:t>
            </a:r>
            <a:r>
              <a:rPr lang="sv-SE" baseline="0" dirty="0">
                <a:latin typeface="Arial" panose="020B0604020202020204" pitchFamily="34" charset="0"/>
                <a:cs typeface="Arial" panose="020B0604020202020204" pitchFamily="34" charset="0"/>
              </a:rPr>
              <a:t> Din grupp kan tillhandahålla idéer och förslag under detta möte som är användbara under er globala medlemsfokusering eller andra initiativ. Förbered blädderblock och Worddokument för just detta. </a:t>
            </a:r>
            <a:r>
              <a:rPr lang="sv-SE" dirty="0">
                <a:latin typeface="Arial" panose="020B0604020202020204" pitchFamily="34" charset="0"/>
                <a:cs typeface="Arial" panose="020B0604020202020204" pitchFamily="34" charset="0"/>
              </a:rPr>
              <a:t>Genom att skriva ner kommentarer och frågor som kan hanteras senare hjälper du gruppen att förbli fokuserad.</a:t>
            </a:r>
            <a:r>
              <a:rPr lang="sv-SE" baseline="0" dirty="0">
                <a:latin typeface="Arial" panose="020B0604020202020204" pitchFamily="34" charset="0"/>
                <a:cs typeface="Arial" panose="020B0604020202020204" pitchFamily="34" charset="0"/>
              </a:rPr>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baseline="0" dirty="0">
                <a:latin typeface="Arial" panose="020B0604020202020204" pitchFamily="34" charset="0"/>
                <a:cs typeface="Arial" panose="020B0604020202020204" pitchFamily="34" charset="0"/>
              </a:rPr>
              <a:t>Du bör använda ett nytt papper på blädderblocket eller ett nytt Worddokument för varje kommentar/fråga. Dessa viktiga noteringar kommer hjälpa dig att sammanställa en handlingsplan, vilket är nästa steg i den globala medlemsfokuseringen.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baseline="0" dirty="0">
                <a:latin typeface="Arial" panose="020B0604020202020204" pitchFamily="34" charset="0"/>
                <a:cs typeface="Arial" panose="020B0604020202020204" pitchFamily="34" charset="0"/>
              </a:rPr>
              <a:t>När du efterfrågar återkoppling bör du först tillfråga Lions medlemmar och klubbtjänstemän, för att skapa förståelse för detta initiativ på klubbnivå. Tidigare internationella tjänstemän och medlemmar i distriktsguvernörens team bör vänta, så att alla medlemmar kan framföra sin återkoppling först.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baseline="0" dirty="0">
                <a:latin typeface="Arial" panose="020B0604020202020204" pitchFamily="34" charset="0"/>
                <a:ea typeface="ヒラギノ角ゴ Pro W3"/>
                <a:cs typeface="Arial" panose="020B0604020202020204" pitchFamily="34" charset="0"/>
                <a:sym typeface="Wingdings" panose="05000000000000000000" pitchFamily="2" charset="2"/>
              </a:rPr>
              <a:t>Påminn medlemmarna om att alla kan känna sig trygga när de delar information, men om någon medlem vill göra det enskilt kan de skicka mejl till dig. Kom ihåg att inkludera denna information när du sammanställer presentationer och tal som kommer att framföras till åhörarna. </a:t>
            </a:r>
            <a:r>
              <a:rPr lang="sv-SE" dirty="0">
                <a:latin typeface="Arial" panose="020B0604020202020204" pitchFamily="34" charset="0"/>
                <a:ea typeface="ヒラギノ角ゴ Pro W3"/>
                <a:cs typeface="Arial" panose="020B0604020202020204" pitchFamily="34" charset="0"/>
                <a:sym typeface="Wingdings" panose="05000000000000000000" pitchFamily="2" charset="2"/>
              </a:rPr>
              <a:t>Överväg att använda ett verktyg för frågor och enkäter, till exempel en gratisversion av verktyget på </a:t>
            </a:r>
            <a:r>
              <a:rPr lang="sv-SE" dirty="0">
                <a:latin typeface="Arial" panose="020B0604020202020204" pitchFamily="34" charset="0"/>
                <a:ea typeface="ヒラギノ角ゴ Pro W3"/>
                <a:cs typeface="Arial" panose="020B0604020202020204" pitchFamily="34" charset="0"/>
                <a:sym typeface="Wingdings" panose="05000000000000000000" pitchFamily="2" charset="2"/>
                <a:hlinkClick r:id="rId3"/>
              </a:rPr>
              <a:t>www.sli.do</a:t>
            </a:r>
            <a:r>
              <a:rPr lang="sv-SE" dirty="0">
                <a:latin typeface="Arial" panose="020B0604020202020204" pitchFamily="34" charset="0"/>
                <a:ea typeface="ヒラギノ角ゴ Pro W3"/>
                <a:cs typeface="Arial" panose="020B0604020202020204" pitchFamily="34" charset="0"/>
                <a:sym typeface="Wingdings" panose="05000000000000000000" pitchFamily="2" charset="2"/>
              </a:rPr>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baseline="0" dirty="0">
                <a:latin typeface="Arial" panose="020B0604020202020204" pitchFamily="34" charset="0"/>
                <a:cs typeface="Arial" panose="020B0604020202020204" pitchFamily="34" charset="0"/>
              </a:rPr>
              <a:t>Vid grupparbeten måste du själv avgöra hur mycket tid som behövs till varje aktivitet, bland annat baserat på totalt tillgänglig tid för mötet.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Vissa bilder i denna presentation innehåller två versioner av texten:</a:t>
            </a:r>
          </a:p>
          <a:p>
            <a:pPr marL="628650" lvl="1" indent="-171450">
              <a:buFont typeface="Arial" panose="020B0604020202020204" pitchFamily="34" charset="0"/>
              <a:buChar char="•"/>
            </a:pPr>
            <a:r>
              <a:rPr lang="sv-SE" baseline="0" dirty="0">
                <a:latin typeface="Arial" panose="020B0604020202020204" pitchFamily="34" charset="0"/>
                <a:cs typeface="Arial" panose="020B0604020202020204" pitchFamily="34" charset="0"/>
              </a:rPr>
              <a:t>Text för GAT områdesledare, för att förbereda distriktets ledare att genomföra ett möte om att skapa en plan.</a:t>
            </a:r>
          </a:p>
          <a:p>
            <a:pPr marL="628650" lvl="1" indent="-171450">
              <a:buFont typeface="Arial" panose="020B0604020202020204" pitchFamily="34" charset="0"/>
              <a:buChar char="•"/>
            </a:pPr>
            <a:r>
              <a:rPr lang="sv-SE" dirty="0">
                <a:latin typeface="Arial" panose="020B0604020202020204" pitchFamily="34" charset="0"/>
                <a:cs typeface="Arial" panose="020B0604020202020204" pitchFamily="34" charset="0"/>
              </a:rPr>
              <a:t>Text för distriktets ledare, för att leda ett möte om att skapa en vision</a:t>
            </a:r>
          </a:p>
        </p:txBody>
      </p:sp>
      <p:sp>
        <p:nvSpPr>
          <p:cNvPr id="4" name="Header Placeholder 3"/>
          <p:cNvSpPr>
            <a:spLocks noGrp="1"/>
          </p:cNvSpPr>
          <p:nvPr>
            <p:ph type="hdr" sz="quarter"/>
          </p:nvPr>
        </p:nvSpPr>
        <p:spPr/>
        <p:txBody>
          <a:bodyPr/>
          <a:lstStyle/>
          <a:p>
            <a:pPr>
              <a:defRPr/>
            </a:pPr>
            <a:r>
              <a:rPr lang="sv-SE"/>
              <a:t>Nordamerikanska medlemsinitiativet - Dåtid, nutid, framtid</a:t>
            </a: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1</a:t>
            </a:fld>
            <a:endParaRPr lang="en-US"/>
          </a:p>
        </p:txBody>
      </p:sp>
    </p:spTree>
    <p:extLst>
      <p:ext uri="{BB962C8B-B14F-4D97-AF65-F5344CB8AC3E}">
        <p14:creationId xmlns:p14="http://schemas.microsoft.com/office/powerpoint/2010/main" val="353917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sv-SE" sz="1000" u="sng" dirty="0">
                <a:latin typeface="Arial" panose="020B0604020202020204" pitchFamily="34" charset="0"/>
                <a:ea typeface="ヒラギノ角ゴ Pro W3"/>
                <a:cs typeface="Arial" panose="020B0604020202020204" pitchFamily="34" charset="0"/>
              </a:rPr>
              <a:t>Noteringar till presentatören: </a:t>
            </a:r>
          </a:p>
          <a:p>
            <a:pPr lvl="0">
              <a:defRPr/>
            </a:pPr>
            <a:r>
              <a:rPr lang="sv-SE" sz="1000" dirty="0">
                <a:latin typeface="Arial" panose="020B0604020202020204" pitchFamily="34" charset="0"/>
                <a:cs typeface="Arial" panose="020B0604020202020204" pitchFamily="34" charset="0"/>
              </a:rPr>
              <a:t>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1" strike="sngStrike" baseline="0" dirty="0">
              <a:highlight>
                <a:srgbClr val="FFFF00"/>
              </a:highlight>
              <a:latin typeface="Arial" panose="020B0604020202020204" pitchFamily="34" charset="0"/>
              <a:cs typeface="Arial" panose="020B0604020202020204" pitchFamily="34" charset="0"/>
            </a:endParaRPr>
          </a:p>
          <a:p>
            <a:pPr>
              <a:defRPr/>
            </a:pPr>
            <a:r>
              <a:rPr lang="sv-SE" sz="1000" b="0" dirty="0">
                <a:solidFill>
                  <a:srgbClr val="000000"/>
                </a:solidFill>
                <a:effectLst/>
                <a:latin typeface="Arial"/>
                <a:ea typeface="ヒラギノ角ゴ Pro W3"/>
                <a:cs typeface="Arial"/>
              </a:rPr>
              <a:t>Under denna del av mötet kommer vi att titta närmare på medlemsmålen för </a:t>
            </a:r>
            <a:r>
              <a:rPr lang="sv-SE" sz="1000" b="0" i="1" dirty="0">
                <a:solidFill>
                  <a:srgbClr val="000000"/>
                </a:solidFill>
                <a:latin typeface="Arial"/>
                <a:ea typeface="ヒラギノ角ゴ Pro W3"/>
                <a:cs typeface="Arial"/>
              </a:rPr>
              <a:t>MISSION</a:t>
            </a:r>
            <a:r>
              <a:rPr lang="sv-SE" sz="1000" b="0" dirty="0">
                <a:solidFill>
                  <a:srgbClr val="000000"/>
                </a:solidFill>
                <a:effectLst/>
                <a:latin typeface="Arial"/>
                <a:ea typeface="ヒラギノ角ゴ Pro W3"/>
                <a:cs typeface="Arial"/>
              </a:rPr>
              <a:t> </a:t>
            </a:r>
            <a:r>
              <a:rPr lang="sv-SE" sz="1000" b="1" dirty="0">
                <a:solidFill>
                  <a:srgbClr val="000000"/>
                </a:solidFill>
                <a:effectLst/>
                <a:latin typeface="Arial"/>
                <a:ea typeface="ヒラギノ角ゴ Pro W3"/>
                <a:cs typeface="Arial"/>
              </a:rPr>
              <a:t>1.5</a:t>
            </a:r>
            <a:r>
              <a:rPr lang="sv-SE" sz="1000" b="0" dirty="0">
                <a:solidFill>
                  <a:srgbClr val="000000"/>
                </a:solidFill>
                <a:effectLst/>
                <a:latin typeface="Arial"/>
                <a:ea typeface="ヒラギノ角ゴ Pro W3"/>
                <a:cs typeface="Arial"/>
              </a:rPr>
              <a:t> i varje distrikt, vilka har sammanställts av </a:t>
            </a:r>
            <a:r>
              <a:rPr lang="sv-SE" sz="1000" b="0" dirty="0">
                <a:solidFill>
                  <a:srgbClr val="000000"/>
                </a:solidFill>
                <a:latin typeface="Arial"/>
                <a:ea typeface="ヒラギノ角ゴ Pro W3"/>
                <a:cs typeface="Arial"/>
              </a:rPr>
              <a:t>GAT områdesledare i samarbete med de verkställande tjänstemännen. De fastställda målen har definierats som ett minsta åtagande, men kan ökas för att passa medlemsbehoven i distriktet. </a:t>
            </a:r>
            <a:r>
              <a:rPr lang="sv-SE" dirty="0"/>
              <a:t>Målen för medlemstillväxt i </a:t>
            </a:r>
            <a:r>
              <a:rPr lang="sv-SE" b="0" i="1" dirty="0">
                <a:ea typeface="ヒラギノ角ゴ Pro W3"/>
                <a:cs typeface="Calibri"/>
              </a:rPr>
              <a:t>MISSION</a:t>
            </a:r>
            <a:r>
              <a:rPr lang="sv-SE" b="0" dirty="0">
                <a:ea typeface="ヒラギノ角ゴ Pro W3"/>
                <a:cs typeface="Calibri"/>
              </a:rPr>
              <a:t> </a:t>
            </a:r>
            <a:r>
              <a:rPr lang="sv-SE" b="1" dirty="0">
                <a:ea typeface="ヒラギノ角ゴ Pro W3"/>
                <a:cs typeface="Calibri"/>
              </a:rPr>
              <a:t>1.5 </a:t>
            </a:r>
            <a:r>
              <a:rPr lang="sv-SE" b="0" dirty="0"/>
              <a:t>fokuserar på nya klubbar, nya medlemmar och nettoökning</a:t>
            </a:r>
            <a:r>
              <a:rPr lang="sv-SE" sz="1000" b="0" dirty="0">
                <a:solidFill>
                  <a:srgbClr val="000000"/>
                </a:solidFill>
                <a:effectLst/>
                <a:latin typeface="Arial"/>
                <a:ea typeface="ヒラギノ角ゴ Pro W3"/>
                <a:cs typeface="Arial"/>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aseline="0" dirty="0">
                <a:latin typeface="Arial" panose="020B0604020202020204" pitchFamily="34" charset="0"/>
                <a:cs typeface="Arial" panose="020B0604020202020204" pitchFamily="34" charset="0"/>
              </a:rPr>
              <a:t>Vi kommer även börja tala om vilka insatser vi kan göra för att uppnå våra mål.</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10</a:t>
            </a:fld>
            <a:endParaRPr lang="en-US"/>
          </a:p>
        </p:txBody>
      </p:sp>
    </p:spTree>
    <p:extLst>
      <p:ext uri="{BB962C8B-B14F-4D97-AF65-F5344CB8AC3E}">
        <p14:creationId xmlns:p14="http://schemas.microsoft.com/office/powerpoint/2010/main" val="1729564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u="sng" dirty="0">
                <a:latin typeface="Arial" panose="020B0604020202020204" pitchFamily="34" charset="0"/>
                <a:ea typeface="ヒラギノ角ゴ Pro W3"/>
                <a:cs typeface="Arial" panose="020B0604020202020204" pitchFamily="34" charset="0"/>
              </a:rPr>
              <a:t>Noteringar till presentatören: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i="1" baseline="0" dirty="0">
                <a:latin typeface="Arial" panose="020B0604020202020204" pitchFamily="34" charset="0"/>
                <a:ea typeface="ヒラギノ角ゴ Pro W3"/>
                <a:cs typeface="Arial" panose="020B0604020202020204" pitchFamily="34" charset="0"/>
              </a:rPr>
              <a:t>Du är välkommen att ändra/anpassa frågorna baserat på behov i ditt område. Exempel: Specialklubbar kan ersättas med familjemedlemskap eller Leo lionklubbar.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i="1" baseline="0" dirty="0">
                <a:latin typeface="Arial" panose="020B0604020202020204" pitchFamily="34" charset="0"/>
                <a:ea typeface="ヒラギノ角ゴ Pro W3"/>
                <a:cs typeface="Arial" panose="020B0604020202020204" pitchFamily="34" charset="0"/>
              </a:rPr>
              <a:t>Innan presentationen ersätter du verksamhetsåret ”_____” med det verksamhetsår detta mål kommer att sättas upp.</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baseline="0" dirty="0">
                <a:latin typeface="Arial" panose="020B0604020202020204" pitchFamily="34" charset="0"/>
                <a:cs typeface="Arial" panose="020B0604020202020204" pitchFamily="34" charset="0"/>
              </a:rPr>
              <a:t>_____________________________________________________</a:t>
            </a:r>
          </a:p>
          <a:p>
            <a:endParaRPr lang="en-US" sz="1000" b="0" dirty="0">
              <a:latin typeface="Arial" panose="020B0604020202020204" pitchFamily="34" charset="0"/>
              <a:cs typeface="Arial" panose="020B0604020202020204" pitchFamily="34" charset="0"/>
            </a:endParaRPr>
          </a:p>
          <a:p>
            <a:r>
              <a:rPr lang="sv-SE" sz="1000" b="0" dirty="0">
                <a:latin typeface="Arial" panose="020B0604020202020204" pitchFamily="34" charset="0"/>
                <a:cs typeface="Arial" panose="020B0604020202020204" pitchFamily="34" charset="0"/>
              </a:rPr>
              <a:t>Låt oss tänka på nya klubbar. Varför är nya klubbar viktiga? {diskutera ett par idéer}</a:t>
            </a:r>
          </a:p>
          <a:p>
            <a:endParaRPr lang="en-US" sz="1000" b="0" dirty="0">
              <a:latin typeface="Arial" panose="020B0604020202020204" pitchFamily="34" charset="0"/>
              <a:cs typeface="Arial" panose="020B0604020202020204" pitchFamily="34" charset="0"/>
            </a:endParaRPr>
          </a:p>
          <a:p>
            <a:r>
              <a:rPr lang="sv-SE" sz="1000" b="0" dirty="0">
                <a:latin typeface="Arial" panose="020B0604020202020204" pitchFamily="34" charset="0"/>
                <a:cs typeface="Arial" panose="020B0604020202020204" pitchFamily="34" charset="0"/>
              </a:rPr>
              <a:t>Vi kommer att dela in oss i grupper där vi under 5 minuter kommer ha möjlighet att diskutera era tankegångar kring frågorna på bilden.</a:t>
            </a:r>
            <a:r>
              <a:rPr lang="sv-SE" sz="1000" b="0" baseline="0" dirty="0">
                <a:latin typeface="Arial" panose="020B0604020202020204" pitchFamily="34" charset="0"/>
                <a:cs typeface="Arial" panose="020B0604020202020204" pitchFamily="34" charset="0"/>
              </a:rPr>
              <a:t> Efter 5 minuter utser ni en talesperson som sammanfattar gruppens idéer. {diskussion}</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baseline="0" dirty="0">
                <a:latin typeface="Arial" panose="020B0604020202020204" pitchFamily="34" charset="0"/>
                <a:cs typeface="Arial" panose="020B0604020202020204" pitchFamily="34" charset="0"/>
              </a:rPr>
              <a:t>Är ni redo? Era 5 minuter börjar nu. {diskussion}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baseline="0" dirty="0">
                <a:latin typeface="Arial" panose="020B0604020202020204" pitchFamily="34" charset="0"/>
                <a:cs typeface="Arial" panose="020B0604020202020204" pitchFamily="34" charset="0"/>
              </a:rPr>
              <a:t>Nu ska talespersonen i varje grupp stå upp och framföra gruppens idéer. {diskussion}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a:defRPr/>
            </a:pPr>
            <a:r>
              <a:rPr lang="sv-SE" sz="1000" b="0" dirty="0">
                <a:latin typeface="Arial"/>
                <a:ea typeface="ヒラギノ角ゴ Pro W3"/>
                <a:cs typeface="Arial"/>
              </a:rPr>
              <a:t>När vi nu har hört alla idéer, låt oss titta närmare på målen för fokusområde 1 i</a:t>
            </a:r>
            <a:r>
              <a:rPr lang="sv-SE" sz="1000" b="0" strike="noStrike" baseline="0" dirty="0">
                <a:latin typeface="Arial"/>
                <a:ea typeface="ヒラギノ角ゴ Pro W3"/>
                <a:cs typeface="Arial"/>
              </a:rPr>
              <a:t> </a:t>
            </a:r>
            <a:r>
              <a:rPr lang="sv-SE" sz="1000" b="0" i="1" dirty="0">
                <a:latin typeface="Arial"/>
                <a:ea typeface="ヒラギノ角ゴ Pro W3"/>
                <a:cs typeface="Arial"/>
              </a:rPr>
              <a:t>MISSION</a:t>
            </a:r>
            <a:r>
              <a:rPr lang="sv-SE" sz="1000" b="0" i="1" strike="noStrike" baseline="0" dirty="0">
                <a:latin typeface="Arial"/>
                <a:ea typeface="ヒラギノ角ゴ Pro W3"/>
                <a:cs typeface="Arial"/>
              </a:rPr>
              <a:t> </a:t>
            </a:r>
            <a:r>
              <a:rPr lang="sv-SE" sz="1000" b="1" strike="noStrike" baseline="0" dirty="0">
                <a:latin typeface="Arial"/>
                <a:ea typeface="ヒラギノ角ゴ Pro W3"/>
                <a:cs typeface="Arial"/>
              </a:rPr>
              <a:t>1.5</a:t>
            </a:r>
            <a:r>
              <a:rPr lang="sv-SE" sz="1000" b="0" dirty="0">
                <a:latin typeface="Arial"/>
                <a:ea typeface="ヒラギノ角ゴ Pro W3"/>
                <a:cs typeface="Arial"/>
              </a:rPr>
              <a:t>: Nya klubbar.</a:t>
            </a:r>
            <a:r>
              <a:rPr lang="sv-SE" sz="1000" b="0" baseline="0" dirty="0">
                <a:latin typeface="Arial"/>
                <a:ea typeface="ヒラギノ角ゴ Pro W3"/>
                <a:cs typeface="Arial"/>
              </a:rPr>
              <a:t> {diskussion}</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11</a:t>
            </a:fld>
            <a:endParaRPr lang="en-US"/>
          </a:p>
        </p:txBody>
      </p:sp>
    </p:spTree>
    <p:extLst>
      <p:ext uri="{BB962C8B-B14F-4D97-AF65-F5344CB8AC3E}">
        <p14:creationId xmlns:p14="http://schemas.microsoft.com/office/powerpoint/2010/main" val="1516191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u="sng" dirty="0">
                <a:latin typeface="Arial" panose="020B0604020202020204" pitchFamily="34" charset="0"/>
                <a:ea typeface="ヒラギノ角ゴ Pro W3"/>
                <a:cs typeface="Arial" panose="020B0604020202020204" pitchFamily="34" charset="0"/>
              </a:rPr>
              <a:t>Noteringar till presentatören: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i="1" baseline="0" dirty="0">
                <a:latin typeface="Arial" panose="020B0604020202020204" pitchFamily="34" charset="0"/>
                <a:ea typeface="ヒラギノ角ゴ Pro W3"/>
                <a:cs typeface="Arial" panose="020B0604020202020204" pitchFamily="34" charset="0"/>
              </a:rPr>
              <a:t>Du är välkommen att ändra/anpassa frågorna baserat på behov i ditt område. </a:t>
            </a:r>
            <a:r>
              <a:rPr lang="sv-SE" sz="1000" i="1" dirty="0">
                <a:latin typeface="Arial" panose="020B0604020202020204" pitchFamily="34" charset="0"/>
                <a:ea typeface="ヒラギノ角ゴ Pro W3"/>
                <a:cs typeface="Arial" panose="020B0604020202020204" pitchFamily="34" charset="0"/>
              </a:rPr>
              <a:t>Exempel: Evenemang om medlemstillväxt kan ändras till rekryteringskampanj.</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aseline="0" dirty="0">
                <a:latin typeface="Arial" panose="020B0604020202020204" pitchFamily="34" charset="0"/>
                <a:cs typeface="Arial" panose="020B0604020202020204" pitchFamily="34" charset="0"/>
              </a:rPr>
              <a:t>_____________________________________________________</a:t>
            </a:r>
          </a:p>
          <a:p>
            <a:endParaRPr lang="en-US" sz="1000" dirty="0">
              <a:latin typeface="Arial" panose="020B0604020202020204" pitchFamily="34" charset="0"/>
              <a:cs typeface="Arial" panose="020B0604020202020204" pitchFamily="34" charset="0"/>
            </a:endParaRPr>
          </a:p>
          <a:p>
            <a:r>
              <a:rPr lang="sv-SE" sz="1000" b="0" dirty="0">
                <a:latin typeface="Arial" panose="020B0604020202020204" pitchFamily="34" charset="0"/>
                <a:cs typeface="Arial" panose="020B0604020202020204" pitchFamily="34" charset="0"/>
              </a:rPr>
              <a:t>Nu ska vi tänka på nya medlemmar. Varför bör människor bli medlemmar i Lions?</a:t>
            </a:r>
            <a:r>
              <a:rPr lang="sv-SE" sz="1000" b="0" baseline="0" dirty="0">
                <a:latin typeface="Arial" panose="020B0604020202020204" pitchFamily="34" charset="0"/>
                <a:cs typeface="Arial" panose="020B0604020202020204" pitchFamily="34" charset="0"/>
              </a:rPr>
              <a:t> {diskutera några idéer}</a:t>
            </a:r>
          </a:p>
          <a:p>
            <a:endParaRPr lang="en-US" sz="1000" b="0" dirty="0">
              <a:latin typeface="Arial" panose="020B0604020202020204" pitchFamily="34" charset="0"/>
              <a:cs typeface="Arial" panose="020B0604020202020204" pitchFamily="34" charset="0"/>
            </a:endParaRPr>
          </a:p>
          <a:p>
            <a:r>
              <a:rPr lang="sv-SE" sz="1000" b="0" dirty="0">
                <a:latin typeface="Arial" panose="020B0604020202020204" pitchFamily="34" charset="0"/>
                <a:cs typeface="Arial" panose="020B0604020202020204" pitchFamily="34" charset="0"/>
              </a:rPr>
              <a:t>Vi kommer att dela in oss i grupper där vi under 5 minuter kommer ha möjlighet att diskutera era tankegångar kring frågorna på bilden.</a:t>
            </a:r>
            <a:r>
              <a:rPr lang="sv-SE" sz="1000" b="0" baseline="0" dirty="0">
                <a:latin typeface="Arial" panose="020B0604020202020204" pitchFamily="34" charset="0"/>
                <a:cs typeface="Arial" panose="020B0604020202020204" pitchFamily="34" charset="0"/>
              </a:rPr>
              <a:t> Efter 5 minuter utser ni en talesperson som sammanfattar gruppens idéer. {diskussion}</a:t>
            </a:r>
          </a:p>
          <a:p>
            <a:endParaRPr lang="en-US" sz="1000" b="0" dirty="0">
              <a:latin typeface="Arial" panose="020B0604020202020204" pitchFamily="34" charset="0"/>
              <a:cs typeface="Arial" panose="020B0604020202020204" pitchFamily="34" charset="0"/>
            </a:endParaRPr>
          </a:p>
          <a:p>
            <a:r>
              <a:rPr lang="sv-SE" sz="1000" b="0" dirty="0">
                <a:latin typeface="Arial"/>
                <a:ea typeface="ヒラギノ角ゴ Pro W3"/>
                <a:cs typeface="Arial"/>
              </a:rPr>
              <a:t>När vi har hört alla idéer ska vi titta närmare på målet för nya medlemmar i vårt distrikt under initiativet </a:t>
            </a:r>
            <a:r>
              <a:rPr lang="sv-SE" sz="1000" b="0" i="1" dirty="0">
                <a:latin typeface="Arial"/>
                <a:ea typeface="ヒラギノ角ゴ Pro W3"/>
                <a:cs typeface="Arial"/>
              </a:rPr>
              <a:t>MISSION</a:t>
            </a:r>
            <a:r>
              <a:rPr lang="sv-SE" sz="1000" b="0" strike="noStrike" baseline="0" dirty="0">
                <a:latin typeface="Arial"/>
                <a:ea typeface="ヒラギノ角ゴ Pro W3"/>
                <a:cs typeface="Arial"/>
              </a:rPr>
              <a:t> </a:t>
            </a:r>
            <a:r>
              <a:rPr lang="sv-SE" sz="1000" b="1" i="1" strike="noStrike" baseline="0" dirty="0">
                <a:latin typeface="Arial"/>
                <a:ea typeface="ヒラギノ角ゴ Pro W3"/>
                <a:cs typeface="Arial"/>
              </a:rPr>
              <a:t>1.5</a:t>
            </a:r>
            <a:r>
              <a:rPr lang="sv-SE" sz="1000" b="0" baseline="0" dirty="0">
                <a:latin typeface="Arial"/>
                <a:ea typeface="ヒラギノ角ゴ Pro W3"/>
                <a:cs typeface="Arial"/>
              </a:rPr>
              <a:t>.</a:t>
            </a:r>
            <a:r>
              <a:rPr lang="sv-SE" sz="1000" b="0" dirty="0">
                <a:latin typeface="Arial"/>
                <a:ea typeface="ヒラギノ角ゴ Pro W3"/>
                <a:cs typeface="Arial"/>
              </a:rPr>
              <a:t> </a:t>
            </a:r>
          </a:p>
          <a:p>
            <a:endParaRPr lang="en-US" sz="1000" b="0" baseline="0" dirty="0">
              <a:latin typeface="Arial" panose="020B0604020202020204" pitchFamily="34" charset="0"/>
              <a:cs typeface="Arial" panose="020B0604020202020204" pitchFamily="34" charset="0"/>
            </a:endParaRPr>
          </a:p>
          <a:p>
            <a:r>
              <a:rPr lang="sv-SE" sz="1000" b="0" baseline="0" dirty="0">
                <a:latin typeface="Arial" panose="020B0604020202020204" pitchFamily="34" charset="0"/>
                <a:cs typeface="Arial" panose="020B0604020202020204" pitchFamily="34" charset="0"/>
              </a:rPr>
              <a:t>Är ni redo? Era 5 minuter börjar nu. {diskussion}</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baseline="0" dirty="0">
                <a:latin typeface="Arial" panose="020B0604020202020204" pitchFamily="34" charset="0"/>
                <a:cs typeface="Arial" panose="020B0604020202020204" pitchFamily="34" charset="0"/>
              </a:rPr>
              <a:t>Nu ska talespersonen i varje grupp stå upp och framföra gruppens idéer. {diskussion}</a:t>
            </a:r>
          </a:p>
          <a:p>
            <a:endParaRPr lang="en-US" sz="1000" b="0" baseline="0" dirty="0">
              <a:latin typeface="Arial" panose="020B0604020202020204" pitchFamily="34" charset="0"/>
              <a:cs typeface="Arial" panose="020B0604020202020204" pitchFamily="34" charset="0"/>
            </a:endParaRPr>
          </a:p>
          <a:p>
            <a:r>
              <a:rPr lang="sv-SE" sz="1000" b="0" baseline="0" dirty="0">
                <a:latin typeface="Arial"/>
                <a:ea typeface="ヒラギノ角ゴ Pro W3"/>
                <a:cs typeface="Arial"/>
              </a:rPr>
              <a:t>Låt oss gå igenom vårt mål för fokusområde 2 i</a:t>
            </a:r>
            <a:r>
              <a:rPr lang="sv-SE" sz="1000" b="0" dirty="0">
                <a:latin typeface="Arial"/>
                <a:ea typeface="ヒラギノ角ゴ Pro W3"/>
                <a:cs typeface="Arial"/>
              </a:rPr>
              <a:t> </a:t>
            </a:r>
            <a:r>
              <a:rPr lang="sv-SE" sz="1000" b="0" i="1" dirty="0">
                <a:latin typeface="Arial"/>
                <a:ea typeface="ヒラギノ角ゴ Pro W3"/>
                <a:cs typeface="Calibri"/>
              </a:rPr>
              <a:t>MISSION</a:t>
            </a:r>
            <a:r>
              <a:rPr lang="sv-SE" sz="1000" b="0" dirty="0">
                <a:latin typeface="Arial"/>
                <a:ea typeface="ヒラギノ角ゴ Pro W3"/>
                <a:cs typeface="Calibri"/>
              </a:rPr>
              <a:t> </a:t>
            </a:r>
            <a:r>
              <a:rPr lang="sv-SE" sz="1000" b="1" strike="noStrike" baseline="0" dirty="0">
                <a:ea typeface="ヒラギノ角ゴ Pro W3"/>
                <a:cs typeface="Calibri"/>
              </a:rPr>
              <a:t>1.5</a:t>
            </a:r>
            <a:r>
              <a:rPr lang="sv-SE" sz="1000" b="0" strike="noStrike" baseline="0" dirty="0">
                <a:latin typeface="Arial"/>
                <a:ea typeface="ヒラギノ角ゴ Pro W3"/>
                <a:cs typeface="Arial"/>
              </a:rPr>
              <a:t>.</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12</a:t>
            </a:fld>
            <a:endParaRPr lang="en-US"/>
          </a:p>
        </p:txBody>
      </p:sp>
    </p:spTree>
    <p:extLst>
      <p:ext uri="{BB962C8B-B14F-4D97-AF65-F5344CB8AC3E}">
        <p14:creationId xmlns:p14="http://schemas.microsoft.com/office/powerpoint/2010/main" val="3179405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u="sng" dirty="0">
                <a:latin typeface="Arial" panose="020B0604020202020204" pitchFamily="34" charset="0"/>
                <a:ea typeface="ヒラギノ角ゴ Pro W3"/>
                <a:cs typeface="Arial" panose="020B0604020202020204" pitchFamily="34" charset="0"/>
              </a:rPr>
              <a:t>Noteringar till presentatören: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i="1" baseline="0" dirty="0">
                <a:latin typeface="Arial" panose="020B0604020202020204" pitchFamily="34" charset="0"/>
                <a:ea typeface="ヒラギノ角ゴ Pro W3"/>
                <a:cs typeface="Arial" panose="020B0604020202020204" pitchFamily="34" charset="0"/>
              </a:rPr>
              <a:t>Du är välkommen att ändra/anpassa frågorna baserat på behov i ditt område. </a:t>
            </a:r>
            <a:r>
              <a:rPr lang="sv-SE" sz="1000" baseline="0" dirty="0">
                <a:latin typeface="Arial" panose="020B0604020202020204" pitchFamily="34" charset="0"/>
                <a:ea typeface="ヒラギノ角ゴ Pro W3"/>
                <a:cs typeface="Arial" panose="020B0604020202020204" pitchFamily="34" charset="0"/>
              </a:rPr>
              <a:t>_____________________________________________________</a:t>
            </a:r>
          </a:p>
          <a:p>
            <a:endParaRPr lang="en-US" sz="1000" dirty="0">
              <a:latin typeface="Arial" panose="020B0604020202020204" pitchFamily="34" charset="0"/>
              <a:cs typeface="Arial" panose="020B0604020202020204" pitchFamily="34" charset="0"/>
            </a:endParaRPr>
          </a:p>
          <a:p>
            <a:r>
              <a:rPr lang="sv-SE" sz="1000" b="0" dirty="0">
                <a:latin typeface="Arial" panose="020B0604020202020204" pitchFamily="34" charset="0"/>
                <a:cs typeface="Arial" panose="020B0604020202020204" pitchFamily="34" charset="0"/>
              </a:rPr>
              <a:t>Nu ska vi tänka på att engagera befintliga medlemmar.</a:t>
            </a:r>
            <a:r>
              <a:rPr lang="sv-SE" sz="1000" b="0" baseline="0" dirty="0">
                <a:latin typeface="Arial" panose="020B0604020202020204" pitchFamily="34" charset="0"/>
                <a:cs typeface="Arial" panose="020B0604020202020204" pitchFamily="34" charset="0"/>
              </a:rPr>
              <a:t> Hur vet vi att medlemmarna är engagerade? {diskutera några idéer}</a:t>
            </a:r>
          </a:p>
          <a:p>
            <a:endParaRPr lang="en-US" sz="1000" b="0" dirty="0">
              <a:latin typeface="Arial" panose="020B0604020202020204" pitchFamily="34" charset="0"/>
              <a:cs typeface="Arial" panose="020B0604020202020204" pitchFamily="34" charset="0"/>
            </a:endParaRPr>
          </a:p>
          <a:p>
            <a:r>
              <a:rPr lang="sv-SE" sz="1000" b="0" dirty="0">
                <a:latin typeface="Arial" panose="020B0604020202020204" pitchFamily="34" charset="0"/>
                <a:cs typeface="Arial" panose="020B0604020202020204" pitchFamily="34" charset="0"/>
              </a:rPr>
              <a:t>Vi kommer att dela in oss i grupper där vi under 5 minuter kommer ha möjlighet att diskutera era tankegångar kring frågorna på bilden.</a:t>
            </a:r>
            <a:r>
              <a:rPr lang="sv-SE" sz="1000" b="0" baseline="0" dirty="0">
                <a:latin typeface="Arial" panose="020B0604020202020204" pitchFamily="34" charset="0"/>
                <a:cs typeface="Arial" panose="020B0604020202020204" pitchFamily="34" charset="0"/>
              </a:rPr>
              <a:t> Efter 5 minuter utser ni en talesperson som sammanfattar gruppens idéer. {diskussion}</a:t>
            </a:r>
          </a:p>
          <a:p>
            <a:endParaRPr lang="en-US" sz="1000" b="0" dirty="0">
              <a:latin typeface="Arial" panose="020B0604020202020204" pitchFamily="34" charset="0"/>
              <a:cs typeface="Arial" panose="020B0604020202020204" pitchFamily="34" charset="0"/>
            </a:endParaRPr>
          </a:p>
          <a:p>
            <a:pPr>
              <a:defRPr/>
            </a:pPr>
            <a:r>
              <a:rPr lang="sv-SE" sz="1000" dirty="0"/>
              <a:t>När vi har hört alla idéer ska vi titta närmare på målet för nettoökning under initiativet </a:t>
            </a:r>
            <a:r>
              <a:rPr lang="sv-SE" sz="1000" dirty="0">
                <a:latin typeface="Arial"/>
                <a:ea typeface="ヒラギノ角ゴ Pro W3"/>
                <a:cs typeface="Arial"/>
              </a:rPr>
              <a:t>MISSION</a:t>
            </a:r>
            <a:r>
              <a:rPr lang="sv-SE" sz="1000" dirty="0">
                <a:latin typeface="Arial"/>
                <a:ea typeface="ヒラギノ角ゴ Pro W3"/>
                <a:cs typeface="Calibri"/>
              </a:rPr>
              <a:t> </a:t>
            </a:r>
            <a:r>
              <a:rPr lang="sv-SE" sz="1000" b="1" i="1" dirty="0">
                <a:latin typeface="Arial"/>
                <a:ea typeface="ヒラギノ角ゴ Pro W3"/>
                <a:cs typeface="Calibri"/>
              </a:rPr>
              <a:t>1.5</a:t>
            </a:r>
            <a:r>
              <a:rPr lang="sv-SE" sz="1000" b="0" dirty="0"/>
              <a:t>.</a:t>
            </a:r>
            <a:r>
              <a:rPr lang="sv-SE" sz="1000" b="0" dirty="0">
                <a:latin typeface="Arial"/>
                <a:ea typeface="ヒラギノ角ゴ Pro W3"/>
                <a:cs typeface="Arial"/>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r>
              <a:rPr lang="sv-SE" sz="1000" b="0" baseline="0" dirty="0">
                <a:latin typeface="Arial" panose="020B0604020202020204" pitchFamily="34" charset="0"/>
                <a:cs typeface="Arial" panose="020B0604020202020204" pitchFamily="34" charset="0"/>
              </a:rPr>
              <a:t>Är ni redo? Era 5 minuter börjar nu. {diskussion}</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baseline="0" dirty="0">
                <a:latin typeface="Arial" panose="020B0604020202020204" pitchFamily="34" charset="0"/>
                <a:cs typeface="Arial" panose="020B0604020202020204" pitchFamily="34" charset="0"/>
              </a:rPr>
              <a:t>Nu ska talespersonen i varje grupp stå upp och framföra gruppens idéer. {diskussion}</a:t>
            </a:r>
          </a:p>
          <a:p>
            <a:endParaRPr lang="en-US" sz="1000" b="0" baseline="0" dirty="0">
              <a:latin typeface="Arial" panose="020B0604020202020204" pitchFamily="34" charset="0"/>
              <a:cs typeface="Arial" panose="020B0604020202020204" pitchFamily="34" charset="0"/>
            </a:endParaRPr>
          </a:p>
          <a:p>
            <a:pPr>
              <a:defRPr/>
            </a:pPr>
            <a:r>
              <a:rPr lang="sv-SE" sz="1000" b="0" dirty="0">
                <a:latin typeface="Arial"/>
                <a:ea typeface="ヒラギノ角ゴ Pro W3"/>
                <a:cs typeface="Arial"/>
              </a:rPr>
              <a:t>Låt oss gå igenom vårt mål för fokusområde 3 i </a:t>
            </a:r>
            <a:r>
              <a:rPr lang="sv-SE" sz="1000" b="0" i="1" dirty="0">
                <a:latin typeface="Arial"/>
                <a:ea typeface="ヒラギノ角ゴ Pro W3"/>
                <a:cs typeface="Calibri"/>
              </a:rPr>
              <a:t>MISSION</a:t>
            </a:r>
            <a:r>
              <a:rPr lang="sv-SE" sz="1000" b="0" dirty="0">
                <a:latin typeface="Arial"/>
                <a:ea typeface="ヒラギノ角ゴ Pro W3"/>
                <a:cs typeface="Calibri"/>
              </a:rPr>
              <a:t> </a:t>
            </a:r>
            <a:r>
              <a:rPr lang="sv-SE" sz="1000" b="1" strike="noStrike" baseline="0" dirty="0">
                <a:ea typeface="ヒラギノ角ゴ Pro W3"/>
                <a:cs typeface="Calibri"/>
              </a:rPr>
              <a:t>1.5</a:t>
            </a:r>
            <a:r>
              <a:rPr lang="sv-SE" sz="1000" strike="noStrike" baseline="0" dirty="0"/>
              <a:t>.</a:t>
            </a:r>
            <a:r>
              <a:rPr lang="sv-SE" sz="1000" b="0" strike="noStrike" baseline="0" dirty="0">
                <a:latin typeface="Arial"/>
                <a:ea typeface="ヒラギノ角ゴ Pro W3"/>
                <a:cs typeface="Arial"/>
              </a:rPr>
              <a:t> </a:t>
            </a:r>
            <a:r>
              <a:rPr lang="sv-SE" sz="1000" b="0" baseline="0" dirty="0">
                <a:latin typeface="Arial"/>
                <a:ea typeface="ヒラギノ角ゴ Pro W3"/>
                <a:cs typeface="Arial"/>
              </a:rPr>
              <a:t>{diskussion}</a:t>
            </a:r>
            <a:endParaRPr lang="sv-SE" sz="1000" b="0" dirty="0">
              <a:latin typeface="Arial"/>
              <a:ea typeface="ヒラギノ角ゴ Pro W3"/>
              <a:cs typeface="Arial"/>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13</a:t>
            </a:fld>
            <a:endParaRPr lang="en-US"/>
          </a:p>
        </p:txBody>
      </p:sp>
    </p:spTree>
    <p:extLst>
      <p:ext uri="{BB962C8B-B14F-4D97-AF65-F5344CB8AC3E}">
        <p14:creationId xmlns:p14="http://schemas.microsoft.com/office/powerpoint/2010/main" val="1596146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u="sng" dirty="0">
                <a:latin typeface="Arial" panose="020B0604020202020204" pitchFamily="34" charset="0"/>
                <a:ea typeface="ヒラギノ角ゴ Pro W3"/>
                <a:cs typeface="Arial" panose="020B0604020202020204" pitchFamily="34" charset="0"/>
              </a:rPr>
              <a:t>Noteringar till presentatören: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i="1" baseline="0" dirty="0">
                <a:latin typeface="Arial" panose="020B0604020202020204" pitchFamily="34" charset="0"/>
                <a:ea typeface="ヒラギノ角ゴ Pro W3"/>
                <a:cs typeface="Arial" panose="020B0604020202020204" pitchFamily="34" charset="0"/>
              </a:rPr>
              <a:t>Du är välkommen att ändra/anpassa frågorna baserat på behov i ditt område.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aseline="0" dirty="0">
                <a:latin typeface="Arial" panose="020B0604020202020204" pitchFamily="34" charset="0"/>
                <a:cs typeface="Arial" panose="020B0604020202020204" pitchFamily="34" charset="0"/>
              </a:rPr>
              <a:t>_____________________________________________________</a:t>
            </a:r>
          </a:p>
          <a:p>
            <a:endParaRPr lang="en-US" sz="1000" dirty="0">
              <a:latin typeface="Arial" panose="020B0604020202020204" pitchFamily="34" charset="0"/>
              <a:cs typeface="Arial" panose="020B0604020202020204" pitchFamily="34" charset="0"/>
            </a:endParaRPr>
          </a:p>
          <a:p>
            <a:r>
              <a:rPr lang="sv-SE" sz="1000" b="0" dirty="0">
                <a:latin typeface="Arial" panose="020B0604020202020204" pitchFamily="34" charset="0"/>
                <a:ea typeface="ヒラギノ角ゴ Pro W3"/>
                <a:cs typeface="Arial" panose="020B0604020202020204" pitchFamily="34" charset="0"/>
              </a:rPr>
              <a:t>Nu ska vi tänka på våra ledare i Lions.</a:t>
            </a:r>
            <a:r>
              <a:rPr lang="sv-SE" sz="1000" b="0" baseline="0" dirty="0">
                <a:latin typeface="Arial" panose="020B0604020202020204" pitchFamily="34" charset="0"/>
                <a:ea typeface="ヒラギノ角ゴ Pro W3"/>
                <a:cs typeface="Arial" panose="020B0604020202020204" pitchFamily="34" charset="0"/>
              </a:rPr>
              <a:t> </a:t>
            </a:r>
            <a:r>
              <a:rPr lang="sv-SE" sz="1000" b="0" dirty="0">
                <a:latin typeface="Arial" panose="020B0604020202020204" pitchFamily="34" charset="0"/>
                <a:ea typeface="ヒラギノ角ゴ Pro W3"/>
                <a:cs typeface="Arial" panose="020B0604020202020204" pitchFamily="34" charset="0"/>
              </a:rPr>
              <a:t>Vilka typer av program eller seminarier skulle vara till störst hjälp, för att stödja distriktets mål</a:t>
            </a:r>
            <a:r>
              <a:rPr lang="sv-SE" sz="1000" b="0" baseline="0" dirty="0">
                <a:latin typeface="Arial" panose="020B0604020202020204" pitchFamily="34" charset="0"/>
                <a:ea typeface="ヒラギノ角ゴ Pro W3"/>
                <a:cs typeface="Arial" panose="020B0604020202020204" pitchFamily="34" charset="0"/>
              </a:rPr>
              <a:t>? {diskutera några idéer}</a:t>
            </a:r>
          </a:p>
          <a:p>
            <a:endParaRPr lang="en-US" sz="1000" b="0" dirty="0">
              <a:latin typeface="Arial" panose="020B0604020202020204" pitchFamily="34" charset="0"/>
              <a:cs typeface="Arial" panose="020B0604020202020204" pitchFamily="34" charset="0"/>
            </a:endParaRPr>
          </a:p>
          <a:p>
            <a:r>
              <a:rPr lang="sv-SE" sz="1000" b="0" dirty="0">
                <a:latin typeface="Arial" panose="020B0604020202020204" pitchFamily="34" charset="0"/>
                <a:cs typeface="Arial" panose="020B0604020202020204" pitchFamily="34" charset="0"/>
              </a:rPr>
              <a:t>Vi kommer att dela in oss i grupper där vi under 5 minuter kommer ha möjlighet att diskutera era tankegångar kring frågorna på bilden.</a:t>
            </a:r>
            <a:r>
              <a:rPr lang="sv-SE" sz="1000" b="0" baseline="0" dirty="0">
                <a:latin typeface="Arial" panose="020B0604020202020204" pitchFamily="34" charset="0"/>
                <a:cs typeface="Arial" panose="020B0604020202020204" pitchFamily="34" charset="0"/>
              </a:rPr>
              <a:t> Efter 5 minuter utser ni en talesperson som sammanfattar gruppens idéer. {diskussion}</a:t>
            </a:r>
          </a:p>
          <a:p>
            <a:endParaRPr lang="en-US" sz="1000" b="0" dirty="0">
              <a:latin typeface="Arial" panose="020B0604020202020204" pitchFamily="34" charset="0"/>
              <a:cs typeface="Arial" panose="020B0604020202020204" pitchFamily="34" charset="0"/>
            </a:endParaRPr>
          </a:p>
          <a:p>
            <a:r>
              <a:rPr lang="sv-SE" sz="1000" b="0" baseline="0" dirty="0">
                <a:latin typeface="Arial" panose="020B0604020202020204" pitchFamily="34" charset="0"/>
                <a:cs typeface="Arial" panose="020B0604020202020204" pitchFamily="34" charset="0"/>
              </a:rPr>
              <a:t>Är ni redo? Era 5 minuter börjar nu. {diskussion}</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baseline="0" dirty="0">
                <a:latin typeface="Arial" panose="020B0604020202020204" pitchFamily="34" charset="0"/>
                <a:cs typeface="Arial" panose="020B0604020202020204" pitchFamily="34" charset="0"/>
              </a:rPr>
              <a:t>Nu ska talespersonen i varje grupp stå upp och framföra gruppens idéer. {diskussion}</a:t>
            </a:r>
          </a:p>
          <a:p>
            <a:endParaRPr lang="en-US" sz="1000" b="0" baseline="0" dirty="0">
              <a:latin typeface="Arial" panose="020B0604020202020204" pitchFamily="34" charset="0"/>
              <a:cs typeface="Arial" panose="020B0604020202020204" pitchFamily="34" charset="0"/>
            </a:endParaRPr>
          </a:p>
          <a:p>
            <a:r>
              <a:rPr lang="sv-SE" sz="1000" b="0" baseline="0" dirty="0">
                <a:latin typeface="Arial" panose="020B0604020202020204" pitchFamily="34" charset="0"/>
                <a:cs typeface="Arial" panose="020B0604020202020204" pitchFamily="34" charset="0"/>
              </a:rPr>
              <a:t>Vad kan vi realistiskt planera att genomföra för distriktets och klubbarnas ledare senast den sista juni? {diskussion}</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14</a:t>
            </a:fld>
            <a:endParaRPr lang="en-US"/>
          </a:p>
        </p:txBody>
      </p:sp>
    </p:spTree>
    <p:extLst>
      <p:ext uri="{BB962C8B-B14F-4D97-AF65-F5344CB8AC3E}">
        <p14:creationId xmlns:p14="http://schemas.microsoft.com/office/powerpoint/2010/main" val="3626876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sv-SE" sz="1000" u="sng" dirty="0">
                <a:latin typeface="Arial" panose="020B0604020202020204" pitchFamily="34" charset="0"/>
                <a:ea typeface="ヒラギノ角ゴ Pro W3"/>
                <a:cs typeface="Arial" panose="020B0604020202020204" pitchFamily="34" charset="0"/>
              </a:rPr>
              <a:t>Noteringar till presentatören: </a:t>
            </a:r>
          </a:p>
          <a:p>
            <a:pPr lvl="0">
              <a:defRPr/>
            </a:pPr>
            <a:r>
              <a:rPr lang="sv-SE" sz="1000" dirty="0">
                <a:latin typeface="Arial" panose="020B0604020202020204" pitchFamily="34" charset="0"/>
                <a:cs typeface="Arial" panose="020B0604020202020204" pitchFamily="34" charset="0"/>
              </a:rPr>
              <a:t>________________________________________________________</a:t>
            </a:r>
          </a:p>
          <a:p>
            <a:r>
              <a:rPr lang="sv-SE" sz="1000" dirty="0">
                <a:solidFill>
                  <a:schemeClr val="tx1"/>
                </a:solidFill>
                <a:latin typeface="Arial" panose="020B0604020202020204" pitchFamily="34" charset="0"/>
                <a:cs typeface="Arial" panose="020B0604020202020204" pitchFamily="34" charset="0"/>
              </a:rPr>
              <a:t>Åt oss repetera målen för </a:t>
            </a:r>
            <a:r>
              <a:rPr lang="sv-SE" sz="1000" b="0" i="1" baseline="0" dirty="0">
                <a:solidFill>
                  <a:schemeClr val="tx1"/>
                </a:solidFill>
                <a:latin typeface="Arial" panose="020B0604020202020204" pitchFamily="34" charset="0"/>
                <a:cs typeface="Arial" panose="020B0604020202020204" pitchFamily="34" charset="0"/>
              </a:rPr>
              <a:t>MISSION</a:t>
            </a:r>
            <a:r>
              <a:rPr lang="sv-SE" sz="1000" b="0" baseline="0" dirty="0">
                <a:solidFill>
                  <a:schemeClr val="tx1"/>
                </a:solidFill>
                <a:latin typeface="Arial" panose="020B0604020202020204" pitchFamily="34" charset="0"/>
                <a:cs typeface="Arial" panose="020B0604020202020204" pitchFamily="34" charset="0"/>
              </a:rPr>
              <a:t> </a:t>
            </a:r>
            <a:r>
              <a:rPr lang="sv-SE" sz="1000" b="1" baseline="0" dirty="0">
                <a:solidFill>
                  <a:schemeClr val="tx1"/>
                </a:solidFill>
                <a:latin typeface="Arial" panose="020B0604020202020204" pitchFamily="34" charset="0"/>
                <a:cs typeface="Arial" panose="020B0604020202020204" pitchFamily="34" charset="0"/>
              </a:rPr>
              <a:t>1.5</a:t>
            </a:r>
            <a:r>
              <a:rPr lang="sv-SE" sz="1000" b="0" baseline="0" dirty="0">
                <a:solidFill>
                  <a:schemeClr val="tx1"/>
                </a:solidFill>
                <a:latin typeface="Arial" panose="020B0604020202020204" pitchFamily="34" charset="0"/>
                <a:cs typeface="Arial" panose="020B0604020202020204" pitchFamily="34" charset="0"/>
              </a:rPr>
              <a:t>. </a:t>
            </a:r>
            <a:r>
              <a:rPr lang="sv-SE" sz="1000" b="0" dirty="0">
                <a:solidFill>
                  <a:schemeClr val="tx1"/>
                </a:solidFill>
                <a:latin typeface="Arial" panose="020B0604020202020204" pitchFamily="34" charset="0"/>
                <a:cs typeface="Arial" panose="020B0604020202020204" pitchFamily="34" charset="0"/>
              </a:rPr>
              <a:t>{summera målen från bild 11-14}</a:t>
            </a:r>
          </a:p>
          <a:p>
            <a:endParaRPr lang="en-US" sz="1000" b="0" dirty="0">
              <a:solidFill>
                <a:schemeClr val="tx1"/>
              </a:solidFill>
              <a:latin typeface="Arial" panose="020B0604020202020204" pitchFamily="34" charset="0"/>
              <a:cs typeface="Arial" panose="020B0604020202020204" pitchFamily="34" charset="0"/>
            </a:endParaRPr>
          </a:p>
          <a:p>
            <a:r>
              <a:rPr lang="sv-SE" sz="1000" dirty="0">
                <a:solidFill>
                  <a:schemeClr val="tx1"/>
                </a:solidFill>
                <a:latin typeface="Arial" panose="020B0604020202020204" pitchFamily="34" charset="0"/>
                <a:cs typeface="Arial" panose="020B0604020202020204" pitchFamily="34" charset="0"/>
              </a:rPr>
              <a:t>Några ytterligare tankar kring målen för </a:t>
            </a:r>
            <a:r>
              <a:rPr lang="sv-SE" sz="1000" b="0" i="1" baseline="0" dirty="0">
                <a:solidFill>
                  <a:schemeClr val="tx1"/>
                </a:solidFill>
                <a:latin typeface="Arial" panose="020B0604020202020204" pitchFamily="34" charset="0"/>
                <a:cs typeface="Arial" panose="020B0604020202020204" pitchFamily="34" charset="0"/>
              </a:rPr>
              <a:t>MISSION</a:t>
            </a:r>
            <a:r>
              <a:rPr lang="sv-SE" sz="1000" b="0" baseline="0" dirty="0">
                <a:solidFill>
                  <a:schemeClr val="tx1"/>
                </a:solidFill>
                <a:latin typeface="Arial" panose="020B0604020202020204" pitchFamily="34" charset="0"/>
                <a:cs typeface="Arial" panose="020B0604020202020204" pitchFamily="34" charset="0"/>
              </a:rPr>
              <a:t> </a:t>
            </a:r>
            <a:r>
              <a:rPr lang="sv-SE" sz="1000" b="1" baseline="0" dirty="0">
                <a:solidFill>
                  <a:schemeClr val="tx1"/>
                </a:solidFill>
                <a:latin typeface="Arial" panose="020B0604020202020204" pitchFamily="34" charset="0"/>
                <a:cs typeface="Arial" panose="020B0604020202020204" pitchFamily="34" charset="0"/>
              </a:rPr>
              <a:t>1.5</a:t>
            </a:r>
            <a:r>
              <a:rPr lang="sv-SE" sz="1000" b="0" baseline="0" dirty="0">
                <a:solidFill>
                  <a:schemeClr val="tx1"/>
                </a:solidFill>
                <a:latin typeface="Arial" panose="020B0604020202020204" pitchFamily="34" charset="0"/>
                <a:cs typeface="Arial" panose="020B0604020202020204" pitchFamily="34" charset="0"/>
              </a:rPr>
              <a:t>? {diskutera och justera vid behov}</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15</a:t>
            </a:fld>
            <a:endParaRPr lang="en-US"/>
          </a:p>
        </p:txBody>
      </p:sp>
    </p:spTree>
    <p:extLst>
      <p:ext uri="{BB962C8B-B14F-4D97-AF65-F5344CB8AC3E}">
        <p14:creationId xmlns:p14="http://schemas.microsoft.com/office/powerpoint/2010/main" val="1458577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u="sng" dirty="0">
                <a:latin typeface="Arial" panose="020B0604020202020204" pitchFamily="34" charset="0"/>
                <a:ea typeface="ヒラギノ角ゴ Pro W3"/>
                <a:cs typeface="Arial" panose="020B0604020202020204" pitchFamily="34" charset="0"/>
              </a:rPr>
              <a:t>Noteringar till presentatören: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i="1" dirty="0">
                <a:latin typeface="Arial" panose="020B0604020202020204" pitchFamily="34" charset="0"/>
                <a:cs typeface="Arial" panose="020B0604020202020204" pitchFamily="34" charset="0"/>
              </a:rPr>
              <a:t>Ge deltagarna tid till att läsa texten på bilden.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aseline="0" dirty="0">
                <a:latin typeface="Arial" panose="020B0604020202020204" pitchFamily="34" charset="0"/>
                <a:cs typeface="Arial" panose="020B0604020202020204" pitchFamily="34" charset="0"/>
              </a:rPr>
              <a:t>________________________________________________________________</a:t>
            </a:r>
          </a:p>
          <a:p>
            <a:pPr algn="l">
              <a:buFont typeface="Arial" panose="020B0604020202020204" pitchFamily="34" charset="0"/>
              <a:buNone/>
            </a:pPr>
            <a:r>
              <a:rPr lang="sv-SE" sz="1000" b="0" i="0" dirty="0">
                <a:solidFill>
                  <a:srgbClr val="BDC1C6"/>
                </a:solidFill>
                <a:effectLst/>
                <a:latin typeface="Arial" panose="020B0604020202020204" pitchFamily="34" charset="0"/>
                <a:cs typeface="Arial" panose="020B0604020202020204" pitchFamily="34" charset="0"/>
              </a:rPr>
              <a:t>Att genomföra SSMH-analysen kan hjälpa till att sammanställa information för strategisk planering, genom att hjälpa till att identifiera faktorer som kan ha en positiv eller negativ påverkan på distriktet.</a:t>
            </a:r>
          </a:p>
          <a:p>
            <a:endParaRPr lang="en-US" sz="1000" b="0" dirty="0">
              <a:latin typeface="Arial" panose="020B0604020202020204" pitchFamily="34" charset="0"/>
              <a:cs typeface="Arial" panose="020B0604020202020204" pitchFamily="34" charset="0"/>
            </a:endParaRPr>
          </a:p>
          <a:p>
            <a:r>
              <a:rPr lang="sv-SE" sz="1000" b="0" baseline="0" dirty="0">
                <a:latin typeface="Arial" panose="020B0604020202020204" pitchFamily="34" charset="0"/>
                <a:cs typeface="Arial" panose="020B0604020202020204" pitchFamily="34" charset="0"/>
              </a:rPr>
              <a:t>Under vår tid tillsammans här i dag kommer vi att samarbeta kring var och en av dessa punkter: Styrkor, svagheter, möjligheter och hot.  </a:t>
            </a:r>
          </a:p>
          <a:p>
            <a:endParaRPr lang="en-US" sz="1000" b="0" baseline="0" dirty="0">
              <a:latin typeface="Arial" panose="020B0604020202020204" pitchFamily="34" charset="0"/>
              <a:cs typeface="Arial" panose="020B0604020202020204" pitchFamily="34" charset="0"/>
            </a:endParaRPr>
          </a:p>
          <a:p>
            <a:pPr algn="l"/>
            <a:r>
              <a:rPr lang="sv-SE" sz="1000" b="0" i="0" dirty="0">
                <a:effectLst/>
                <a:latin typeface="Arial" panose="020B0604020202020204" pitchFamily="34" charset="0"/>
                <a:cs typeface="Arial" panose="020B0604020202020204" pitchFamily="34" charset="0"/>
              </a:rPr>
              <a:t>Styrkor och svagheter är interna i distriktet och i samhället: Saker du har viss kontroll över och kan förändra. Exempel:</a:t>
            </a:r>
            <a:r>
              <a:rPr lang="sv-SE" sz="1000" b="0" dirty="0">
                <a:latin typeface="Arial" panose="020B0604020202020204" pitchFamily="34" charset="0"/>
                <a:cs typeface="Arial" panose="020B0604020202020204" pitchFamily="34" charset="0"/>
              </a:rPr>
              <a:t> Vilka som är med i er arbetsgrupp</a:t>
            </a:r>
            <a:r>
              <a:rPr lang="sv-SE" sz="1000" b="0" i="0" dirty="0">
                <a:effectLst/>
                <a:latin typeface="Arial" panose="020B0604020202020204" pitchFamily="34" charset="0"/>
                <a:cs typeface="Arial" panose="020B0604020202020204" pitchFamily="34" charset="0"/>
              </a:rPr>
              <a:t>, typer av serviceaktiviteter som klubbarna i distriktet genomför och kvalitet i medlemmarnas upplevelser.</a:t>
            </a:r>
          </a:p>
          <a:p>
            <a:pPr algn="l"/>
            <a:r>
              <a:rPr lang="sv-SE" sz="1000" b="0" i="0" dirty="0">
                <a:effectLst/>
                <a:latin typeface="Arial" panose="020B0604020202020204" pitchFamily="34" charset="0"/>
                <a:cs typeface="Arial" panose="020B0604020202020204" pitchFamily="34" charset="0"/>
              </a:rPr>
              <a:t>Möjligheter och hot är externa: Saker som pågår utanför distriktet och samhället, till och med globalt. Du kan dra nytta av möjligheter och skydda mot hot, men du kan inte förändra dem.</a:t>
            </a:r>
          </a:p>
          <a:p>
            <a:endParaRPr lang="en-US"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baseline="0" dirty="0">
                <a:latin typeface="Arial" panose="020B0604020202020204" pitchFamily="34" charset="0"/>
                <a:cs typeface="Arial" panose="020B0604020202020204" pitchFamily="34" charset="0"/>
              </a:rPr>
              <a:t>Slutligen kommer vi att skapa en plan som drar nytta av styrkor och minimerar våra svagheter, utnyttjar möjligheter och minimerar hot.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aseline="0" dirty="0">
                <a:latin typeface="Arial" panose="020B0604020202020204" pitchFamily="34" charset="0"/>
                <a:cs typeface="Arial" panose="020B0604020202020204" pitchFamily="34" charset="0"/>
              </a:rPr>
              <a:t>Vi kommer att använda denna plan, för att hjälpa oss att nå våra mål för</a:t>
            </a:r>
            <a:r>
              <a:rPr lang="sv-SE" sz="1000" b="0" baseline="0" dirty="0">
                <a:latin typeface="Arial" panose="020B0604020202020204" pitchFamily="34" charset="0"/>
                <a:cs typeface="Arial" panose="020B0604020202020204" pitchFamily="34" charset="0"/>
              </a:rPr>
              <a:t> </a:t>
            </a:r>
            <a:r>
              <a:rPr lang="sv-SE" sz="1000" b="0" i="1" baseline="0" dirty="0">
                <a:solidFill>
                  <a:schemeClr val="tx1"/>
                </a:solidFill>
                <a:latin typeface="Arial" panose="020B0604020202020204" pitchFamily="34" charset="0"/>
                <a:cs typeface="Arial" panose="020B0604020202020204" pitchFamily="34" charset="0"/>
              </a:rPr>
              <a:t>MISSION</a:t>
            </a:r>
            <a:r>
              <a:rPr lang="sv-SE" sz="1000" b="0" baseline="0" dirty="0">
                <a:solidFill>
                  <a:schemeClr val="tx1"/>
                </a:solidFill>
                <a:latin typeface="Arial" panose="020B0604020202020204" pitchFamily="34" charset="0"/>
                <a:cs typeface="Arial" panose="020B0604020202020204" pitchFamily="34" charset="0"/>
              </a:rPr>
              <a:t> </a:t>
            </a:r>
            <a:r>
              <a:rPr lang="sv-SE" sz="1000" b="1" baseline="0" dirty="0">
                <a:solidFill>
                  <a:schemeClr val="tx1"/>
                </a:solidFill>
                <a:latin typeface="Arial" panose="020B0604020202020204" pitchFamily="34" charset="0"/>
                <a:cs typeface="Arial" panose="020B0604020202020204" pitchFamily="34" charset="0"/>
              </a:rPr>
              <a:t>1.5</a:t>
            </a:r>
            <a:r>
              <a:rPr lang="sv-SE" sz="1000" b="0" baseline="0" dirty="0">
                <a:latin typeface="Arial" panose="020B0604020202020204" pitchFamily="34" charset="0"/>
                <a:cs typeface="Arial" panose="020B0604020202020204" pitchFamily="34" charset="0"/>
              </a:rPr>
              <a:t>.</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16</a:t>
            </a:fld>
            <a:endParaRPr lang="en-US"/>
          </a:p>
        </p:txBody>
      </p:sp>
    </p:spTree>
    <p:extLst>
      <p:ext uri="{BB962C8B-B14F-4D97-AF65-F5344CB8AC3E}">
        <p14:creationId xmlns:p14="http://schemas.microsoft.com/office/powerpoint/2010/main" val="3726871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u="sng" dirty="0">
                <a:latin typeface="Arial" panose="020B0604020202020204" pitchFamily="34" charset="0"/>
                <a:ea typeface="ヒラギノ角ゴ Pro W3"/>
                <a:cs typeface="Arial" panose="020B0604020202020204" pitchFamily="34" charset="0"/>
              </a:rPr>
              <a:t>Noteringar till presentatören: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i="1" dirty="0">
                <a:latin typeface="Arial" panose="020B0604020202020204" pitchFamily="34" charset="0"/>
                <a:ea typeface="ヒラギノ角ゴ Pro W3"/>
                <a:cs typeface="Arial" panose="020B0604020202020204" pitchFamily="34" charset="0"/>
              </a:rPr>
              <a:t>Som nämndes på bild 1 kan</a:t>
            </a:r>
            <a:r>
              <a:rPr lang="sv-SE" sz="1000" i="1" dirty="0">
                <a:latin typeface="Arial" panose="020B0604020202020204" pitchFamily="34" charset="0"/>
                <a:ea typeface="ヒラギノ角ゴ Pro W3"/>
                <a:cs typeface="Arial" panose="020B0604020202020204" pitchFamily="34" charset="0"/>
              </a:rPr>
              <a:t> det förekomma att vissa medlemmar inte känner sig trygga att framföra sina åsikter under SSMH-delen av denna session.</a:t>
            </a:r>
            <a:r>
              <a:rPr lang="sv-SE" sz="1000" b="0" i="1" dirty="0">
                <a:latin typeface="Arial" panose="020B0604020202020204" pitchFamily="34" charset="0"/>
                <a:ea typeface="ヒラギノ角ゴ Pro W3"/>
                <a:cs typeface="Arial" panose="020B0604020202020204" pitchFamily="34" charset="0"/>
              </a:rPr>
              <a:t> Påminn deltagarna om att denna session är en trygg plats samt att alla åsikter är välkomna, men erbjud även ett alternativ för deltagarna att skicka in sina förslag.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i="1" dirty="0">
                <a:latin typeface="Arial" panose="020B0604020202020204" pitchFamily="34" charset="0"/>
                <a:ea typeface="ヒラギノ角ゴ Pro W3"/>
                <a:cs typeface="Arial" panose="020B0604020202020204" pitchFamily="34" charset="0"/>
              </a:rPr>
              <a:t>Skriv ner och sammanställ alla idéer från SSMH-delen av sessionen i ett Worddokument och distribuera det till hela gruppen efter sessionen.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baseline="0" dirty="0">
                <a:latin typeface="Arial" panose="020B0604020202020204" pitchFamily="34" charset="0"/>
                <a:cs typeface="Arial" panose="020B0604020202020204" pitchFamily="34" charset="0"/>
              </a:rPr>
              <a:t>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dirty="0">
                <a:latin typeface="Arial" panose="020B0604020202020204" pitchFamily="34" charset="0"/>
                <a:cs typeface="Arial" panose="020B0604020202020204" pitchFamily="34" charset="0"/>
              </a:rPr>
              <a:t>Vilka är våra styrkor?</a:t>
            </a:r>
            <a:r>
              <a:rPr lang="sv-SE" sz="1000" b="0" baseline="0" dirty="0">
                <a:latin typeface="Arial" panose="020B0604020202020204" pitchFamily="34" charset="0"/>
                <a:cs typeface="Arial" panose="020B0604020202020204" pitchFamily="34" charset="0"/>
              </a:rPr>
              <a:t> </a:t>
            </a:r>
          </a:p>
          <a:p>
            <a:endParaRPr lang="en-US" sz="1000" b="0" baseline="0" dirty="0">
              <a:latin typeface="Arial" panose="020B0604020202020204" pitchFamily="34" charset="0"/>
              <a:cs typeface="Arial" panose="020B0604020202020204" pitchFamily="34" charset="0"/>
            </a:endParaRPr>
          </a:p>
          <a:p>
            <a:r>
              <a:rPr lang="sv-SE" sz="1000" b="0" dirty="0">
                <a:latin typeface="Arial" panose="020B0604020202020204" pitchFamily="34" charset="0"/>
                <a:cs typeface="Arial" panose="020B0604020202020204" pitchFamily="34" charset="0"/>
              </a:rPr>
              <a:t>Om vi tittar på följande fokusområden: Chartra nya klubbar, ta in nya medlemmar, säkerställa medlemmarnas tillfredsställelse och tillhandahålla ledarstöd. Vilka av dem anser du att vi gör på ett bra sätt?</a:t>
            </a:r>
            <a:r>
              <a:rPr lang="sv-SE" sz="1000" b="0" baseline="0" dirty="0">
                <a:latin typeface="Arial" panose="020B0604020202020204" pitchFamily="34" charset="0"/>
                <a:cs typeface="Arial" panose="020B0604020202020204" pitchFamily="34" charset="0"/>
              </a:rPr>
              <a:t> </a:t>
            </a:r>
          </a:p>
          <a:p>
            <a:endParaRPr lang="en-US" sz="1000" b="0" dirty="0">
              <a:latin typeface="Arial" panose="020B0604020202020204" pitchFamily="34" charset="0"/>
              <a:cs typeface="Arial" panose="020B0604020202020204" pitchFamily="34" charset="0"/>
            </a:endParaRPr>
          </a:p>
          <a:p>
            <a:r>
              <a:rPr lang="sv-SE" sz="1000" b="0" dirty="0">
                <a:latin typeface="Arial" panose="020B0604020202020204" pitchFamily="34" charset="0"/>
                <a:cs typeface="Arial" panose="020B0604020202020204" pitchFamily="34" charset="0"/>
              </a:rPr>
              <a:t>Vi delar in oss i grupper och använder 5 minuter till att diskutera era tankar kring detta.</a:t>
            </a:r>
            <a:r>
              <a:rPr lang="sv-SE" sz="1000" b="0" baseline="0" dirty="0">
                <a:latin typeface="Arial" panose="020B0604020202020204" pitchFamily="34" charset="0"/>
                <a:cs typeface="Arial" panose="020B0604020202020204" pitchFamily="34" charset="0"/>
              </a:rPr>
              <a:t> Efter 5 minuter utser ni en talesperson som sammanfattar gruppens idéer. {diskussion}</a:t>
            </a:r>
          </a:p>
          <a:p>
            <a:endParaRPr lang="en-US" sz="1000" b="0" baseline="0" dirty="0">
              <a:latin typeface="Arial" panose="020B0604020202020204" pitchFamily="34" charset="0"/>
              <a:cs typeface="Arial" panose="020B0604020202020204" pitchFamily="34" charset="0"/>
            </a:endParaRPr>
          </a:p>
          <a:p>
            <a:r>
              <a:rPr lang="sv-SE" sz="1000" b="0" baseline="0" dirty="0">
                <a:latin typeface="Arial" panose="020B0604020202020204" pitchFamily="34" charset="0"/>
                <a:cs typeface="Arial" panose="020B0604020202020204" pitchFamily="34" charset="0"/>
              </a:rPr>
              <a:t>Är ni redo? Era 5 minuter börjar nu. {diskussion}</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baseline="0" dirty="0">
                <a:latin typeface="Arial" panose="020B0604020202020204" pitchFamily="34" charset="0"/>
                <a:cs typeface="Arial" panose="020B0604020202020204" pitchFamily="34" charset="0"/>
              </a:rPr>
              <a:t>Nu ska talespersonen i varje grupp stå upp och framföra gruppens idéer. {diskussion}</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dirty="0">
                <a:solidFill>
                  <a:srgbClr val="000000"/>
                </a:solidFill>
                <a:latin typeface="Arial" panose="020B0604020202020204" pitchFamily="34" charset="0"/>
                <a:cs typeface="Arial" panose="020B0604020202020204" pitchFamily="34" charset="0"/>
              </a:rPr>
              <a:t>När vi nu har hört om alla de saker vårt distrikt gör på ett bra sätt är det uppenbart att vi inte ska ändra på allt. Vissa saker gör vi mycket bra. </a:t>
            </a:r>
            <a:r>
              <a:rPr lang="sv-SE" sz="1000" b="0" baseline="0" dirty="0">
                <a:latin typeface="Arial" panose="020B0604020202020204" pitchFamily="34" charset="0"/>
                <a:cs typeface="Arial" panose="020B0604020202020204" pitchFamily="34" charset="0"/>
              </a:rPr>
              <a:t>Hur kan vi bygga vidare på dessa styrkor, så att vårt distrikt kan bli starkare? {diskussion}</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17</a:t>
            </a:fld>
            <a:endParaRPr lang="en-US"/>
          </a:p>
        </p:txBody>
      </p:sp>
    </p:spTree>
    <p:extLst>
      <p:ext uri="{BB962C8B-B14F-4D97-AF65-F5344CB8AC3E}">
        <p14:creationId xmlns:p14="http://schemas.microsoft.com/office/powerpoint/2010/main" val="177457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sv-SE" sz="1000" u="sng" dirty="0">
                <a:latin typeface="Arial" panose="020B0604020202020204" pitchFamily="34" charset="0"/>
                <a:ea typeface="ヒラギノ角ゴ Pro W3"/>
                <a:cs typeface="Arial" panose="020B0604020202020204" pitchFamily="34" charset="0"/>
              </a:rPr>
              <a:t>Noteringar till presentatören: </a:t>
            </a:r>
          </a:p>
          <a:p>
            <a:pPr lvl="0">
              <a:defRPr/>
            </a:pPr>
            <a:r>
              <a:rPr lang="sv-SE" sz="1000" dirty="0">
                <a:latin typeface="Arial" panose="020B0604020202020204" pitchFamily="34" charset="0"/>
                <a:cs typeface="Arial" panose="020B0604020202020204" pitchFamily="34" charset="0"/>
              </a:rPr>
              <a:t>________________________________________________________</a:t>
            </a:r>
          </a:p>
          <a:p>
            <a:endParaRPr lang="en-US" sz="1000" dirty="0">
              <a:latin typeface="Arial" panose="020B0604020202020204" pitchFamily="34" charset="0"/>
              <a:cs typeface="Arial" panose="020B0604020202020204" pitchFamily="34" charset="0"/>
            </a:endParaRPr>
          </a:p>
          <a:p>
            <a:r>
              <a:rPr lang="sv-SE" sz="1000" b="0" dirty="0">
                <a:latin typeface="Arial" panose="020B0604020202020204" pitchFamily="34" charset="0"/>
                <a:cs typeface="Arial" panose="020B0604020202020204" pitchFamily="34" charset="0"/>
              </a:rPr>
              <a:t>Låt oss nu tala om svagheter.</a:t>
            </a:r>
            <a:r>
              <a:rPr lang="sv-SE" sz="1000" b="0" baseline="0" dirty="0">
                <a:latin typeface="Arial" panose="020B0604020202020204" pitchFamily="34" charset="0"/>
                <a:cs typeface="Arial" panose="020B0604020202020204" pitchFamily="34" charset="0"/>
              </a:rPr>
              <a:t> </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baseline="0" dirty="0">
                <a:latin typeface="Arial" panose="020B0604020202020204" pitchFamily="34" charset="0"/>
                <a:cs typeface="Arial" panose="020B0604020202020204" pitchFamily="34" charset="0"/>
              </a:rPr>
              <a:t>Om vi tittar på samma fokusområden, vilka av dem utför vi inte på ett bra sätt?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dirty="0">
                <a:latin typeface="Arial" panose="020B0604020202020204" pitchFamily="34" charset="0"/>
                <a:cs typeface="Arial" panose="020B0604020202020204" pitchFamily="34" charset="0"/>
              </a:rPr>
              <a:t>Vi delar in oss i grupper och använder 5 minuter till att diskutera era tankar kring detta.</a:t>
            </a:r>
            <a:r>
              <a:rPr lang="sv-SE" sz="1000" b="0" baseline="0" dirty="0">
                <a:latin typeface="Arial" panose="020B0604020202020204" pitchFamily="34" charset="0"/>
                <a:cs typeface="Arial" panose="020B0604020202020204" pitchFamily="34" charset="0"/>
              </a:rPr>
              <a:t> Efter 5 minuter utser ni en talesperson som sammanfattar gruppens idéer. {diskussion}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r>
              <a:rPr lang="sv-SE" sz="1000" b="0" baseline="0" dirty="0">
                <a:latin typeface="Arial" panose="020B0604020202020204" pitchFamily="34" charset="0"/>
                <a:cs typeface="Arial" panose="020B0604020202020204" pitchFamily="34" charset="0"/>
              </a:rPr>
              <a:t>Är ni redo? Era 5 minuter börjar nu. {diskussion}</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baseline="0" dirty="0">
                <a:latin typeface="Arial" panose="020B0604020202020204" pitchFamily="34" charset="0"/>
                <a:cs typeface="Arial" panose="020B0604020202020204" pitchFamily="34" charset="0"/>
              </a:rPr>
              <a:t>Nu ska talespersonen i varje grupp stå upp och framföra gruppens idéer. {diskussion}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r>
              <a:rPr lang="sv-SE" sz="1000" b="0" dirty="0">
                <a:latin typeface="Arial" panose="020B0604020202020204" pitchFamily="34" charset="0"/>
                <a:cs typeface="Arial" panose="020B0604020202020204" pitchFamily="34" charset="0"/>
              </a:rPr>
              <a:t>När vi nu har hört från alla grupper, hur kan vi klara av våra svagheter?</a:t>
            </a:r>
            <a:r>
              <a:rPr lang="sv-SE" sz="1000" b="0" baseline="0" dirty="0">
                <a:latin typeface="Arial" panose="020B0604020202020204" pitchFamily="34" charset="0"/>
                <a:cs typeface="Arial" panose="020B0604020202020204" pitchFamily="34" charset="0"/>
              </a:rPr>
              <a:t> {diskussion}</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18</a:t>
            </a:fld>
            <a:endParaRPr lang="en-US"/>
          </a:p>
        </p:txBody>
      </p:sp>
    </p:spTree>
    <p:extLst>
      <p:ext uri="{BB962C8B-B14F-4D97-AF65-F5344CB8AC3E}">
        <p14:creationId xmlns:p14="http://schemas.microsoft.com/office/powerpoint/2010/main" val="799262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defRPr/>
            </a:pPr>
            <a:r>
              <a:rPr lang="sv-SE" sz="1000" u="sng" dirty="0">
                <a:latin typeface="Arial" panose="020B0604020202020204" pitchFamily="34" charset="0"/>
                <a:ea typeface="ヒラギノ角ゴ Pro W3"/>
                <a:cs typeface="Arial" panose="020B0604020202020204" pitchFamily="34" charset="0"/>
              </a:rPr>
              <a:t>Noteringar till presentatören: </a:t>
            </a:r>
          </a:p>
          <a:p>
            <a:pPr lvl="0">
              <a:defRPr/>
            </a:pPr>
            <a:r>
              <a:rPr lang="sv-SE" sz="1000" dirty="0">
                <a:latin typeface="Arial" panose="020B0604020202020204" pitchFamily="34" charset="0"/>
                <a:cs typeface="Arial" panose="020B0604020202020204" pitchFamily="34" charset="0"/>
              </a:rPr>
              <a:t>________________________________________________________</a:t>
            </a:r>
          </a:p>
          <a:p>
            <a:endParaRPr lang="en-US" sz="1000" dirty="0">
              <a:latin typeface="Arial" panose="020B0604020202020204" pitchFamily="34" charset="0"/>
              <a:ea typeface="ヒラギノ角ゴ Pro W3"/>
              <a:cs typeface="Arial" panose="020B0604020202020204" pitchFamily="34" charset="0"/>
            </a:endParaRPr>
          </a:p>
          <a:p>
            <a:r>
              <a:rPr lang="sv-SE" sz="1000" b="0" dirty="0">
                <a:latin typeface="Arial" panose="020B0604020202020204" pitchFamily="34" charset="0"/>
                <a:ea typeface="ヒラギノ角ゴ Pro W3"/>
                <a:cs typeface="Arial" panose="020B0604020202020204" pitchFamily="34" charset="0"/>
              </a:rPr>
              <a:t>Möjligheter och hot är lite annorlunda, eftersom de är en reaktion på det som pågår utanför klubbarna: </a:t>
            </a:r>
          </a:p>
          <a:p>
            <a:endParaRPr lang="en-US" sz="1000"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000" b="0" dirty="0">
                <a:latin typeface="Arial" panose="020B0604020202020204" pitchFamily="34" charset="0"/>
                <a:cs typeface="Arial" panose="020B0604020202020204" pitchFamily="34" charset="0"/>
              </a:rPr>
              <a:t>Startar företag upp eller </a:t>
            </a:r>
            <a:r>
              <a:rPr lang="sv-SE" sz="1000" b="0" baseline="0" dirty="0">
                <a:latin typeface="Arial" panose="020B0604020202020204" pitchFamily="34" charset="0"/>
                <a:cs typeface="Arial" panose="020B0604020202020204" pitchFamily="34" charset="0"/>
              </a:rPr>
              <a:t>läggs ner</a:t>
            </a:r>
            <a:r>
              <a:rPr lang="sv-SE" sz="1000" b="0" dirty="0">
                <a:latin typeface="Arial" panose="020B0604020202020204" pitchFamily="34" charset="0"/>
                <a:cs typeface="Arial" panose="020B0604020202020204" pitchFamily="34" charset="0"/>
              </a:rPr>
              <a:t>?</a:t>
            </a:r>
            <a:r>
              <a:rPr lang="sv-SE" sz="1000" b="0" baseline="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sv-SE" sz="1000" b="0" dirty="0">
                <a:latin typeface="Arial" panose="020B0604020202020204" pitchFamily="34" charset="0"/>
                <a:cs typeface="Arial" panose="020B0604020202020204" pitchFamily="34" charset="0"/>
              </a:rPr>
              <a:t>Är det fler människor som går i pension, är det nya familjer som flyttar in eller är det fler som är singlar längre?</a:t>
            </a:r>
            <a:r>
              <a:rPr lang="sv-SE" sz="1000" b="0" baseline="0" dirty="0">
                <a:latin typeface="Arial" panose="020B0604020202020204" pitchFamily="34" charset="0"/>
                <a:cs typeface="Arial" panose="020B0604020202020204" pitchFamily="34" charset="0"/>
              </a:rPr>
              <a:t> </a:t>
            </a:r>
            <a:r>
              <a:rPr lang="sv-SE" sz="1000" b="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sv-SE" sz="1000" b="0" dirty="0">
                <a:latin typeface="Arial" panose="020B0604020202020204" pitchFamily="34" charset="0"/>
                <a:cs typeface="Arial" panose="020B0604020202020204" pitchFamily="34" charset="0"/>
              </a:rPr>
              <a:t>Finns andra ideella organisationer i närheten?</a:t>
            </a:r>
          </a:p>
          <a:p>
            <a:pPr marL="171450" indent="-171450">
              <a:buFont typeface="Arial" panose="020B0604020202020204" pitchFamily="34" charset="0"/>
              <a:buChar char="•"/>
            </a:pPr>
            <a:r>
              <a:rPr lang="sv-SE" sz="1000" b="0" dirty="0">
                <a:latin typeface="Arial" panose="020B0604020202020204" pitchFamily="34" charset="0"/>
                <a:cs typeface="Arial" panose="020B0604020202020204" pitchFamily="34" charset="0"/>
              </a:rPr>
              <a:t>Känner människor bättre eller sämre kontakt med det lokala samhället?</a:t>
            </a:r>
          </a:p>
          <a:p>
            <a:endParaRPr lang="en-US" sz="1000" b="0" dirty="0">
              <a:latin typeface="Arial" panose="020B0604020202020204" pitchFamily="34" charset="0"/>
              <a:cs typeface="Arial" panose="020B0604020202020204" pitchFamily="34" charset="0"/>
            </a:endParaRPr>
          </a:p>
          <a:p>
            <a:r>
              <a:rPr lang="sv-SE" sz="1000" b="0" dirty="0">
                <a:latin typeface="Arial" panose="020B0604020202020204" pitchFamily="34" charset="0"/>
                <a:cs typeface="Arial" panose="020B0604020202020204" pitchFamily="34" charset="0"/>
              </a:rPr>
              <a:t>Vem kan ge exempel på en extern förändring eller möjligheter i sitt område?</a:t>
            </a:r>
            <a:r>
              <a:rPr lang="sv-SE" sz="1000" b="0" baseline="0" dirty="0">
                <a:latin typeface="Arial" panose="020B0604020202020204" pitchFamily="34" charset="0"/>
                <a:cs typeface="Arial" panose="020B0604020202020204" pitchFamily="34" charset="0"/>
              </a:rPr>
              <a:t> </a:t>
            </a:r>
            <a:r>
              <a:rPr lang="sv-SE" sz="1000" b="0" dirty="0">
                <a:latin typeface="Arial" panose="020B0604020202020204" pitchFamily="34" charset="0"/>
                <a:cs typeface="Arial" panose="020B0604020202020204" pitchFamily="34" charset="0"/>
              </a:rPr>
              <a:t>Vi delar in oss i grupper och använder 5 minuter till att diskutera era tankar kring detta.</a:t>
            </a:r>
            <a:r>
              <a:rPr lang="sv-SE" sz="1000" b="0" baseline="0" dirty="0">
                <a:latin typeface="Arial" panose="020B0604020202020204" pitchFamily="34" charset="0"/>
                <a:cs typeface="Arial" panose="020B0604020202020204" pitchFamily="34" charset="0"/>
              </a:rPr>
              <a:t> Efter 5 minuter utser ni en talesperson som sammanfattar gruppens idéer. {diskussion}</a:t>
            </a:r>
          </a:p>
          <a:p>
            <a:endParaRPr lang="en-US" sz="1000" b="0" baseline="0" dirty="0">
              <a:latin typeface="Arial" panose="020B0604020202020204" pitchFamily="34" charset="0"/>
              <a:cs typeface="Arial" panose="020B0604020202020204" pitchFamily="34" charset="0"/>
            </a:endParaRPr>
          </a:p>
          <a:p>
            <a:r>
              <a:rPr lang="sv-SE" sz="1000" b="0" baseline="0" dirty="0">
                <a:latin typeface="Arial" panose="020B0604020202020204" pitchFamily="34" charset="0"/>
                <a:cs typeface="Arial" panose="020B0604020202020204" pitchFamily="34" charset="0"/>
              </a:rPr>
              <a:t>Är ni redo? Era 5 minuter börjar nu. {diskussion}</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baseline="0" dirty="0">
                <a:latin typeface="Arial" panose="020B0604020202020204" pitchFamily="34" charset="0"/>
                <a:cs typeface="Arial" panose="020B0604020202020204" pitchFamily="34" charset="0"/>
              </a:rPr>
              <a:t>Nu ska talespersonen i varje grupp stå upp och framföra gruppens idéer. {diskussion}</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baseline="0" dirty="0">
                <a:latin typeface="Arial" panose="020B0604020202020204" pitchFamily="34" charset="0"/>
                <a:cs typeface="Arial" panose="020B0604020202020204" pitchFamily="34" charset="0"/>
              </a:rPr>
              <a:t>Hur kan vi dra nytta av dessa förändringar? </a:t>
            </a:r>
            <a:r>
              <a:rPr lang="sv-SE" sz="1000" b="0" i="1" baseline="0" dirty="0">
                <a:latin typeface="Arial" panose="020B0604020202020204" pitchFamily="34" charset="0"/>
                <a:cs typeface="Arial" panose="020B0604020202020204" pitchFamily="34" charset="0"/>
              </a:rPr>
              <a:t>{diskussion</a:t>
            </a:r>
            <a:r>
              <a:rPr lang="sv-SE" sz="1000" b="0" baseline="0" dirty="0">
                <a:latin typeface="Arial" panose="020B0604020202020204" pitchFamily="34" charset="0"/>
                <a:cs typeface="Arial" panose="020B0604020202020204" pitchFamily="34" charset="0"/>
              </a:rPr>
              <a:t>} </a:t>
            </a:r>
            <a:r>
              <a:rPr lang="sv-SE" sz="1000" b="0" i="1" baseline="0" dirty="0">
                <a:latin typeface="Arial" panose="020B0604020202020204" pitchFamily="34" charset="0"/>
                <a:cs typeface="Arial" panose="020B0604020202020204" pitchFamily="34" charset="0"/>
              </a:rPr>
              <a:t>tänk på att vissa förändringar kan vara hot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000" b="0" i="1" baseline="0" dirty="0">
                <a:latin typeface="Arial" panose="020B0604020202020204" pitchFamily="34" charset="0"/>
                <a:cs typeface="Arial" panose="020B0604020202020204" pitchFamily="34" charset="0"/>
              </a:rPr>
              <a:t>Vad händer om inga fördelar upplevs?</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19</a:t>
            </a:fld>
            <a:endParaRPr lang="en-US"/>
          </a:p>
        </p:txBody>
      </p:sp>
    </p:spTree>
    <p:extLst>
      <p:ext uri="{BB962C8B-B14F-4D97-AF65-F5344CB8AC3E}">
        <p14:creationId xmlns:p14="http://schemas.microsoft.com/office/powerpoint/2010/main" val="66849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u="sng" dirty="0">
                <a:latin typeface="Arial" panose="020B0604020202020204" pitchFamily="34" charset="0"/>
                <a:ea typeface="ヒラギノ角ゴ Pro W3"/>
                <a:cs typeface="Arial" panose="020B0604020202020204" pitchFamily="34" charset="0"/>
              </a:rPr>
              <a:t>Noteringar till presentatören:</a:t>
            </a:r>
            <a:r>
              <a:rPr lang="sv-SE" sz="1000" dirty="0">
                <a:latin typeface="Arial" panose="020B0604020202020204" pitchFamily="34" charset="0"/>
                <a:ea typeface="ヒラギノ角ゴ Pro W3"/>
                <a:cs typeface="Arial" panose="020B0604020202020204" pitchFamily="34" charset="0"/>
              </a:rPr>
              <a:t> </a:t>
            </a:r>
          </a:p>
          <a:p>
            <a:pPr>
              <a:defRPr/>
            </a:pPr>
            <a:r>
              <a:rPr lang="sv-SE" sz="1000" i="1" dirty="0">
                <a:latin typeface="Arial" panose="020B0604020202020204" pitchFamily="34" charset="0"/>
                <a:cs typeface="Arial" panose="020B0604020202020204" pitchFamily="34" charset="0"/>
              </a:rPr>
              <a:t>Inled denna session med att presentera dig själv och välkomna deltagarna till detta seminarium om global medlemsfokusering och att skapa en vision.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aseline="0" dirty="0">
                <a:latin typeface="Arial" panose="020B0604020202020204" pitchFamily="34" charset="0"/>
                <a:cs typeface="Arial" panose="020B0604020202020204" pitchFamily="34" charset="0"/>
              </a:rPr>
              <a:t>____________________________________________________________</a:t>
            </a:r>
          </a:p>
          <a:p>
            <a:endParaRPr lang="en-US" sz="1000" baseline="0" dirty="0">
              <a:latin typeface="Arial" panose="020B0604020202020204" pitchFamily="34" charset="0"/>
              <a:cs typeface="Arial" panose="020B0604020202020204" pitchFamily="34" charset="0"/>
            </a:endParaRPr>
          </a:p>
          <a:p>
            <a:r>
              <a:rPr lang="sv-SE" sz="1000" i="1" baseline="0" dirty="0">
                <a:latin typeface="Arial" panose="020B0604020202020204" pitchFamily="34" charset="0"/>
                <a:cs typeface="Arial" panose="020B0604020202020204" pitchFamily="34" charset="0"/>
              </a:rPr>
              <a:t>Text för GAT-ledare om att förbereda distriktets ledare att leda ett seminarium om att skapa en vision:</a:t>
            </a:r>
          </a:p>
          <a:p>
            <a:endParaRPr lang="en-US" sz="1000" baseline="0" dirty="0">
              <a:latin typeface="Arial" panose="020B0604020202020204" pitchFamily="34" charset="0"/>
              <a:cs typeface="Arial" panose="020B0604020202020204" pitchFamily="34" charset="0"/>
            </a:endParaRPr>
          </a:p>
          <a:p>
            <a:r>
              <a:rPr lang="sv-SE" sz="1000" b="0" dirty="0">
                <a:latin typeface="Arial" panose="020B0604020202020204" pitchFamily="34" charset="0"/>
                <a:cs typeface="Arial" panose="020B0604020202020204" pitchFamily="34" charset="0"/>
              </a:rPr>
              <a:t>Välkommen till denna utbildning om global medlemsfokusering.</a:t>
            </a:r>
            <a:r>
              <a:rPr lang="sv-SE" sz="1000" b="0" baseline="0" dirty="0">
                <a:latin typeface="Arial" panose="020B0604020202020204" pitchFamily="34" charset="0"/>
                <a:cs typeface="Arial" panose="020B0604020202020204" pitchFamily="34" charset="0"/>
              </a:rPr>
              <a:t> Jag heter _____ och jag är glad över att se så många av er här i dag. </a:t>
            </a:r>
          </a:p>
          <a:p>
            <a:endParaRPr lang="en-US" sz="1000" b="0" baseline="0" dirty="0">
              <a:latin typeface="Arial" panose="020B0604020202020204" pitchFamily="34" charset="0"/>
              <a:cs typeface="Arial" panose="020B0604020202020204" pitchFamily="34" charset="0"/>
            </a:endParaRPr>
          </a:p>
          <a:p>
            <a:r>
              <a:rPr lang="sv-SE" sz="1000" b="0" baseline="0" dirty="0">
                <a:latin typeface="Arial" panose="020B0604020202020204" pitchFamily="34" charset="0"/>
                <a:cs typeface="Arial" panose="020B0604020202020204" pitchFamily="34" charset="0"/>
              </a:rPr>
              <a:t>Under detta möte kommer vi att träna på seminariet om att skapa en vision. Seminariet om att skapa en vision omfattar en process att analysera distriktets nuvarande situation och att sätta upp mål för </a:t>
            </a:r>
            <a:r>
              <a:rPr lang="sv-SE" sz="1000" b="0" i="1" strike="noStrike" baseline="0" dirty="0">
                <a:latin typeface="Arial" panose="020B0604020202020204" pitchFamily="34" charset="0"/>
                <a:cs typeface="Arial" panose="020B0604020202020204" pitchFamily="34" charset="0"/>
              </a:rPr>
              <a:t>MISSION</a:t>
            </a:r>
            <a:r>
              <a:rPr lang="sv-SE" sz="1000" b="0" strike="noStrike" baseline="0" dirty="0">
                <a:latin typeface="Arial" panose="020B0604020202020204" pitchFamily="34" charset="0"/>
                <a:cs typeface="Arial" panose="020B0604020202020204" pitchFamily="34" charset="0"/>
              </a:rPr>
              <a:t> </a:t>
            </a:r>
            <a:r>
              <a:rPr lang="sv-SE" sz="1000" b="1" strike="noStrike" baseline="0" dirty="0">
                <a:latin typeface="Arial" panose="020B0604020202020204" pitchFamily="34" charset="0"/>
                <a:cs typeface="Arial" panose="020B0604020202020204" pitchFamily="34" charset="0"/>
              </a:rPr>
              <a:t>1.5</a:t>
            </a:r>
            <a:r>
              <a:rPr lang="sv-SE" sz="1000" b="0" strike="noStrike" baseline="0" dirty="0">
                <a:latin typeface="Arial" panose="020B0604020202020204" pitchFamily="34" charset="0"/>
                <a:cs typeface="Arial" panose="020B0604020202020204" pitchFamily="34" charset="0"/>
              </a:rPr>
              <a:t>.</a:t>
            </a:r>
          </a:p>
          <a:p>
            <a:endParaRPr lang="en-US" sz="1000" b="0" dirty="0">
              <a:latin typeface="Arial" panose="020B0604020202020204" pitchFamily="34" charset="0"/>
              <a:cs typeface="Arial" panose="020B0604020202020204" pitchFamily="34" charset="0"/>
            </a:endParaRPr>
          </a:p>
          <a:p>
            <a:r>
              <a:rPr lang="sv-SE" sz="1000" b="0" i="1" dirty="0">
                <a:latin typeface="Arial" panose="020B0604020202020204" pitchFamily="34" charset="0"/>
                <a:cs typeface="Arial" panose="020B0604020202020204" pitchFamily="34" charset="0"/>
              </a:rPr>
              <a:t>Text för distriktets ledare, för att leda ett möte om att skapa en vision:</a:t>
            </a:r>
          </a:p>
          <a:p>
            <a:endParaRPr lang="en-US" sz="1000" b="0" dirty="0">
              <a:latin typeface="Arial" panose="020B0604020202020204" pitchFamily="34" charset="0"/>
              <a:cs typeface="Arial" panose="020B0604020202020204" pitchFamily="34" charset="0"/>
            </a:endParaRPr>
          </a:p>
          <a:p>
            <a:r>
              <a:rPr lang="sv-SE" sz="1000" b="0" dirty="0">
                <a:latin typeface="Arial" panose="020B0604020202020204" pitchFamily="34" charset="0"/>
                <a:cs typeface="Arial" panose="020B0604020202020204" pitchFamily="34" charset="0"/>
              </a:rPr>
              <a:t>Välkommen till detta möte i distriktet om global medlemsfokusering.</a:t>
            </a:r>
            <a:r>
              <a:rPr lang="sv-SE" sz="1000" b="0" baseline="0" dirty="0">
                <a:latin typeface="Arial" panose="020B0604020202020204" pitchFamily="34" charset="0"/>
                <a:cs typeface="Arial" panose="020B0604020202020204" pitchFamily="34" charset="0"/>
              </a:rPr>
              <a:t> Jag heter _____ och jag är glad över att se så många av er här i dag. </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aseline="0" dirty="0">
                <a:latin typeface="Arial" panose="020B0604020202020204" pitchFamily="34" charset="0"/>
                <a:cs typeface="Arial" panose="020B0604020202020204" pitchFamily="34" charset="0"/>
              </a:rPr>
              <a:t>Under detta möte kommer vi att analysera distriktets nuvarande situation och gå igenom målen för </a:t>
            </a:r>
            <a:r>
              <a:rPr lang="sv-SE" sz="1000" b="0" i="1" strike="noStrike" baseline="0" dirty="0">
                <a:latin typeface="Arial" panose="020B0604020202020204" pitchFamily="34" charset="0"/>
                <a:cs typeface="Arial" panose="020B0604020202020204" pitchFamily="34" charset="0"/>
              </a:rPr>
              <a:t>MISSION</a:t>
            </a:r>
            <a:r>
              <a:rPr lang="sv-SE" sz="1000" b="0" strike="noStrike" baseline="0" dirty="0">
                <a:latin typeface="Arial" panose="020B0604020202020204" pitchFamily="34" charset="0"/>
                <a:cs typeface="Arial" panose="020B0604020202020204" pitchFamily="34" charset="0"/>
              </a:rPr>
              <a:t> </a:t>
            </a:r>
            <a:r>
              <a:rPr lang="sv-SE" sz="1000" b="1" strike="noStrike" baseline="0" dirty="0">
                <a:latin typeface="Arial" panose="020B0604020202020204" pitchFamily="34" charset="0"/>
                <a:cs typeface="Arial" panose="020B0604020202020204" pitchFamily="34" charset="0"/>
              </a:rPr>
              <a:t>1.5</a:t>
            </a:r>
            <a:r>
              <a:rPr lang="sv-SE" sz="1000" b="0" strike="noStrike" baseline="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2</a:t>
            </a:fld>
            <a:endParaRPr lang="en-US"/>
          </a:p>
        </p:txBody>
      </p:sp>
    </p:spTree>
    <p:extLst>
      <p:ext uri="{BB962C8B-B14F-4D97-AF65-F5344CB8AC3E}">
        <p14:creationId xmlns:p14="http://schemas.microsoft.com/office/powerpoint/2010/main" val="719932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sv-SE" sz="1000" u="sng" dirty="0">
                <a:latin typeface="Arial" panose="020B0604020202020204" pitchFamily="34" charset="0"/>
                <a:ea typeface="ヒラギノ角ゴ Pro W3"/>
                <a:cs typeface="Arial" panose="020B0604020202020204" pitchFamily="34" charset="0"/>
              </a:rPr>
              <a:t>Noteringar till presentatören: </a:t>
            </a:r>
          </a:p>
          <a:p>
            <a:pPr lvl="0">
              <a:defRPr/>
            </a:pPr>
            <a:r>
              <a:rPr lang="sv-SE" sz="1000" dirty="0">
                <a:latin typeface="Arial" panose="020B0604020202020204" pitchFamily="34" charset="0"/>
                <a:cs typeface="Arial" panose="020B0604020202020204" pitchFamily="34" charset="0"/>
              </a:rPr>
              <a:t>________________________________________________________</a:t>
            </a:r>
          </a:p>
          <a:p>
            <a:endParaRPr lang="en-US" sz="1000" dirty="0">
              <a:latin typeface="Arial" panose="020B0604020202020204" pitchFamily="34" charset="0"/>
              <a:cs typeface="Arial" panose="020B0604020202020204" pitchFamily="34" charset="0"/>
            </a:endParaRPr>
          </a:p>
          <a:p>
            <a:r>
              <a:rPr lang="sv-SE" sz="1000" b="0" dirty="0">
                <a:latin typeface="Arial" panose="020B0604020202020204" pitchFamily="34" charset="0"/>
                <a:cs typeface="Arial" panose="020B0604020202020204" pitchFamily="34" charset="0"/>
              </a:rPr>
              <a:t>Alla förändringar är inte bra, men vi bör tänka på olika sätt att minska den skada de kan åstadkomma för våra klubbar.</a:t>
            </a:r>
            <a:r>
              <a:rPr lang="sv-SE" sz="1000" b="0" baseline="0" dirty="0">
                <a:latin typeface="Arial" panose="020B0604020202020204" pitchFamily="34" charset="0"/>
                <a:cs typeface="Arial" panose="020B0604020202020204" pitchFamily="34" charset="0"/>
              </a:rPr>
              <a:t>  </a:t>
            </a:r>
          </a:p>
          <a:p>
            <a:endParaRPr lang="en-US" sz="1000" b="0" baseline="0" dirty="0">
              <a:latin typeface="Arial" panose="020B0604020202020204" pitchFamily="34" charset="0"/>
              <a:cs typeface="Arial" panose="020B0604020202020204" pitchFamily="34" charset="0"/>
            </a:endParaRPr>
          </a:p>
          <a:p>
            <a:r>
              <a:rPr lang="sv-SE" sz="1000" b="0" baseline="0" dirty="0">
                <a:latin typeface="Arial" panose="020B0604020202020204" pitchFamily="34" charset="0"/>
                <a:cs typeface="Arial" panose="020B0604020202020204" pitchFamily="34" charset="0"/>
              </a:rPr>
              <a:t>Hot, och möjligheter, kan bero på förändringar bland företag, demografiska förändringar, andra organisationer eller kulturella förändringar vi inte kan dra nytta av. </a:t>
            </a:r>
          </a:p>
          <a:p>
            <a:endParaRPr lang="en-US" sz="1000" b="0" dirty="0">
              <a:latin typeface="Arial" panose="020B0604020202020204" pitchFamily="34" charset="0"/>
              <a:cs typeface="Arial" panose="020B0604020202020204" pitchFamily="34" charset="0"/>
            </a:endParaRPr>
          </a:p>
          <a:p>
            <a:r>
              <a:rPr lang="sv-SE" sz="1000" b="0" dirty="0">
                <a:latin typeface="Arial" panose="020B0604020202020204" pitchFamily="34" charset="0"/>
                <a:cs typeface="Arial" panose="020B0604020202020204" pitchFamily="34" charset="0"/>
              </a:rPr>
              <a:t>Vem kan dela med sig av negativa förändringar som händer i sitt område?</a:t>
            </a:r>
            <a:r>
              <a:rPr lang="sv-SE" sz="1000" b="0" baseline="0" dirty="0">
                <a:latin typeface="Arial" panose="020B0604020202020204" pitchFamily="34" charset="0"/>
                <a:cs typeface="Arial" panose="020B0604020202020204" pitchFamily="34" charset="0"/>
              </a:rPr>
              <a:t> </a:t>
            </a:r>
            <a:r>
              <a:rPr lang="sv-SE" sz="1000" b="0" dirty="0">
                <a:latin typeface="Arial" panose="020B0604020202020204" pitchFamily="34" charset="0"/>
                <a:cs typeface="Arial" panose="020B0604020202020204" pitchFamily="34" charset="0"/>
              </a:rPr>
              <a:t>Vi delar in oss i grupper och använder 5 minuter till att diskutera era tankar kring detta.</a:t>
            </a:r>
            <a:r>
              <a:rPr lang="sv-SE" sz="1000" b="0" baseline="0" dirty="0">
                <a:latin typeface="Arial" panose="020B0604020202020204" pitchFamily="34" charset="0"/>
                <a:cs typeface="Arial" panose="020B0604020202020204" pitchFamily="34" charset="0"/>
              </a:rPr>
              <a:t> Efter 5 minuter utser ni en talesperson som sammanfattar gruppens idéer. {diskussion}</a:t>
            </a:r>
          </a:p>
          <a:p>
            <a:endParaRPr lang="en-US" sz="1000" b="1" baseline="0" dirty="0">
              <a:latin typeface="Arial" panose="020B0604020202020204" pitchFamily="34" charset="0"/>
              <a:cs typeface="Arial" panose="020B0604020202020204" pitchFamily="34" charset="0"/>
            </a:endParaRPr>
          </a:p>
          <a:p>
            <a:r>
              <a:rPr lang="sv-SE" sz="1000" b="0" baseline="0" dirty="0">
                <a:latin typeface="Arial" panose="020B0604020202020204" pitchFamily="34" charset="0"/>
                <a:cs typeface="Arial" panose="020B0604020202020204" pitchFamily="34" charset="0"/>
              </a:rPr>
              <a:t>Är ni redo? Era 5 minuter börjar nu. {diskussion}</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baseline="0" dirty="0">
                <a:latin typeface="Arial" panose="020B0604020202020204" pitchFamily="34" charset="0"/>
                <a:cs typeface="Arial" panose="020B0604020202020204" pitchFamily="34" charset="0"/>
              </a:rPr>
              <a:t>Nu ska talespersonen i varje grupp stå upp och framföra gruppens idéer. {diskussion}</a:t>
            </a:r>
          </a:p>
          <a:p>
            <a:endParaRPr lang="en-US" sz="1000" b="0" baseline="0" dirty="0">
              <a:latin typeface="Arial" panose="020B0604020202020204" pitchFamily="34" charset="0"/>
              <a:cs typeface="Arial" panose="020B0604020202020204" pitchFamily="34" charset="0"/>
            </a:endParaRPr>
          </a:p>
          <a:p>
            <a:r>
              <a:rPr lang="sv-SE" sz="1000" b="0" baseline="0" dirty="0">
                <a:latin typeface="Arial" panose="020B0604020202020204" pitchFamily="34" charset="0"/>
                <a:cs typeface="Arial" panose="020B0604020202020204" pitchFamily="34" charset="0"/>
              </a:rPr>
              <a:t>Hur kan vi minska skadan av dessa förändringar? </a:t>
            </a:r>
            <a:r>
              <a:rPr lang="sv-SE" sz="1000" b="0" i="1" baseline="0" dirty="0">
                <a:latin typeface="Arial" panose="020B0604020202020204" pitchFamily="34" charset="0"/>
                <a:cs typeface="Arial" panose="020B0604020202020204" pitchFamily="34" charset="0"/>
              </a:rPr>
              <a:t>{diskussion}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000" b="0" i="1" baseline="0" dirty="0">
                <a:latin typeface="Arial" panose="020B0604020202020204" pitchFamily="34" charset="0"/>
                <a:cs typeface="Arial" panose="020B0604020202020204" pitchFamily="34" charset="0"/>
              </a:rPr>
              <a:t>tänk på att några kan göras om till möjligheter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000" b="0" i="1" baseline="0" dirty="0">
                <a:latin typeface="Arial" panose="020B0604020202020204" pitchFamily="34" charset="0"/>
                <a:cs typeface="Arial" panose="020B0604020202020204" pitchFamily="34" charset="0"/>
              </a:rPr>
              <a:t>Vad händer om inga fördelar kan identifieras?</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20</a:t>
            </a:fld>
            <a:endParaRPr lang="en-US"/>
          </a:p>
        </p:txBody>
      </p:sp>
    </p:spTree>
    <p:extLst>
      <p:ext uri="{BB962C8B-B14F-4D97-AF65-F5344CB8AC3E}">
        <p14:creationId xmlns:p14="http://schemas.microsoft.com/office/powerpoint/2010/main" val="3960657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u="sng" dirty="0">
                <a:latin typeface="Arial" panose="020B0604020202020204" pitchFamily="34" charset="0"/>
                <a:ea typeface="ヒラギノ角ゴ Pro W3"/>
                <a:cs typeface="Arial" panose="020B0604020202020204" pitchFamily="34" charset="0"/>
              </a:rPr>
              <a:t>Noteringar till presentatören: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aseline="0" dirty="0">
                <a:latin typeface="Arial" panose="020B0604020202020204" pitchFamily="34" charset="0"/>
                <a:cs typeface="Arial" panose="020B0604020202020204" pitchFamily="34" charset="0"/>
              </a:rPr>
              <a:t>_____________________________________________________</a:t>
            </a:r>
          </a:p>
          <a:p>
            <a:r>
              <a:rPr lang="sv-SE" sz="1000" b="0" dirty="0">
                <a:latin typeface="Arial" panose="020B0604020202020204" pitchFamily="34" charset="0"/>
                <a:cs typeface="Arial" panose="020B0604020202020204" pitchFamily="34" charset="0"/>
              </a:rPr>
              <a:t>Så här är våra resultat av SSMH-analysen.</a:t>
            </a:r>
            <a:r>
              <a:rPr lang="sv-SE" sz="1000" b="0" baseline="0" dirty="0">
                <a:latin typeface="Arial" panose="020B0604020202020204" pitchFamily="34" charset="0"/>
                <a:cs typeface="Arial" panose="020B0604020202020204" pitchFamily="34" charset="0"/>
              </a:rPr>
              <a:t> </a:t>
            </a:r>
            <a:r>
              <a:rPr lang="sv-SE" sz="1000" b="0" dirty="0">
                <a:latin typeface="Arial" panose="020B0604020202020204" pitchFamily="34" charset="0"/>
                <a:cs typeface="Arial" panose="020B0604020202020204" pitchFamily="34" charset="0"/>
              </a:rPr>
              <a:t>{</a:t>
            </a:r>
            <a:r>
              <a:rPr lang="sv-SE" sz="1000" b="0" i="1" dirty="0">
                <a:latin typeface="Arial" panose="020B0604020202020204" pitchFamily="34" charset="0"/>
                <a:cs typeface="Arial" panose="020B0604020202020204" pitchFamily="34" charset="0"/>
              </a:rPr>
              <a:t>summera kunskaper som har inhämtats från bild 17-20</a:t>
            </a:r>
            <a:r>
              <a:rPr lang="sv-SE" sz="1000" b="0" i="1" baseline="0" dirty="0">
                <a:latin typeface="Arial" panose="020B0604020202020204" pitchFamily="34" charset="0"/>
                <a:cs typeface="Arial" panose="020B0604020202020204" pitchFamily="34" charset="0"/>
              </a:rPr>
              <a:t>}</a:t>
            </a:r>
          </a:p>
          <a:p>
            <a:endParaRPr lang="en-US" sz="1000" b="0" dirty="0">
              <a:latin typeface="Arial" panose="020B0604020202020204" pitchFamily="34" charset="0"/>
              <a:cs typeface="Arial" panose="020B0604020202020204" pitchFamily="34" charset="0"/>
            </a:endParaRPr>
          </a:p>
          <a:p>
            <a:r>
              <a:rPr lang="sv-SE" sz="1000" b="0" dirty="0">
                <a:latin typeface="Arial" panose="020B0604020202020204" pitchFamily="34" charset="0"/>
                <a:cs typeface="Arial" panose="020B0604020202020204" pitchFamily="34" charset="0"/>
              </a:rPr>
              <a:t>Är det någon som har något att tillföra analysen innan vi går vidare?</a:t>
            </a:r>
            <a:endParaRPr lang="sv-SE" sz="1000" b="0" baseline="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sv-SE"/>
              <a:t>Nordamerikanska medlemsinitiativet - Dåtid, nutid, framtid</a:t>
            </a: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21</a:t>
            </a:fld>
            <a:endParaRPr lang="en-US"/>
          </a:p>
        </p:txBody>
      </p:sp>
    </p:spTree>
    <p:extLst>
      <p:ext uri="{BB962C8B-B14F-4D97-AF65-F5344CB8AC3E}">
        <p14:creationId xmlns:p14="http://schemas.microsoft.com/office/powerpoint/2010/main" val="1680364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sv-SE" sz="1000" u="sng" dirty="0">
                <a:latin typeface="Arial" panose="020B0604020202020204" pitchFamily="34" charset="0"/>
                <a:ea typeface="ヒラギノ角ゴ Pro W3"/>
                <a:cs typeface="Arial" panose="020B0604020202020204" pitchFamily="34" charset="0"/>
              </a:rPr>
              <a:t>Noteringar till presentatören: </a:t>
            </a:r>
          </a:p>
          <a:p>
            <a:pPr lvl="0">
              <a:defRPr/>
            </a:pPr>
            <a:r>
              <a:rPr lang="sv-SE" sz="1000" dirty="0">
                <a:latin typeface="Arial" panose="020B0604020202020204" pitchFamily="34" charset="0"/>
                <a:cs typeface="Arial" panose="020B0604020202020204" pitchFamily="34" charset="0"/>
              </a:rPr>
              <a:t>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dirty="0"/>
              <a:t>Om vi vill uppnå målen för </a:t>
            </a:r>
            <a:r>
              <a:rPr lang="sv-SE" sz="1000" i="1" dirty="0"/>
              <a:t>MISSION</a:t>
            </a:r>
            <a:r>
              <a:rPr lang="sv-SE" sz="1000" dirty="0"/>
              <a:t> </a:t>
            </a:r>
            <a:r>
              <a:rPr lang="sv-SE" sz="1000" b="1" dirty="0"/>
              <a:t>1.5</a:t>
            </a:r>
            <a:r>
              <a:rPr lang="sv-SE" sz="1000" dirty="0"/>
              <a:t> måste vi alla arbeta tillsammans med att influera förändring på klubbnivå.</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dirty="0">
                <a:latin typeface="Arial" panose="020B0604020202020204" pitchFamily="34" charset="0"/>
                <a:cs typeface="Arial" panose="020B0604020202020204" pitchFamily="34" charset="0"/>
              </a:rPr>
              <a:t>Vi behöver att klubbarna åtar sig att testa nya sätt i sina verksamheter och är villiga att inrapportera sina framgångar </a:t>
            </a:r>
            <a:r>
              <a:rPr lang="sv-SE" sz="1000" b="0" u="sng" dirty="0">
                <a:latin typeface="Arial" panose="020B0604020202020204" pitchFamily="34" charset="0"/>
                <a:cs typeface="Arial" panose="020B0604020202020204" pitchFamily="34" charset="0"/>
              </a:rPr>
              <a:t>och</a:t>
            </a:r>
            <a:r>
              <a:rPr lang="sv-SE" sz="1000" b="0" dirty="0">
                <a:latin typeface="Arial" panose="020B0604020202020204" pitchFamily="34" charset="0"/>
                <a:cs typeface="Arial" panose="020B0604020202020204" pitchFamily="34" charset="0"/>
              </a:rPr>
              <a:t> utmaningar, så att vi kan lära oss vilka möjligheter som finns att tillhandahålla stöd.</a:t>
            </a:r>
            <a:r>
              <a:rPr lang="sv-SE" sz="1000" b="0" baseline="0" dirty="0">
                <a:latin typeface="Arial" panose="020B0604020202020204" pitchFamily="34" charset="0"/>
                <a:cs typeface="Arial" panose="020B0604020202020204" pitchFamily="34" charset="0"/>
              </a:rPr>
              <a:t> </a:t>
            </a:r>
            <a:r>
              <a:rPr lang="sv-SE" sz="1000" b="0" dirty="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i="0" u="none" strike="noStrike" baseline="0" dirty="0">
                <a:solidFill>
                  <a:schemeClr val="tx1"/>
                </a:solidFill>
                <a:effectLst/>
                <a:latin typeface="Arial" panose="020B0604020202020204" pitchFamily="34" charset="0"/>
                <a:cs typeface="Arial" panose="020B0604020202020204" pitchFamily="34" charset="0"/>
              </a:rPr>
              <a:t>Vilka är med mig och vill stödja den globala medlemsfokuseringen samt våra insatser, för att säkerställa framgångar i distriktet? {handuppräckning}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i="0" u="none" strike="noStrike" baseline="0" dirty="0">
                <a:solidFill>
                  <a:schemeClr val="tx1"/>
                </a:solidFill>
                <a:effectLst/>
                <a:latin typeface="Arial" panose="020B0604020202020204" pitchFamily="34" charset="0"/>
                <a:cs typeface="Arial" panose="020B0604020202020204" pitchFamily="34" charset="0"/>
              </a:rPr>
              <a:t>{välj en av de uppsträckta händerna} Berätta för mig hur du kommer bidra. {diskutera idéer}</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22</a:t>
            </a:fld>
            <a:endParaRPr lang="en-US"/>
          </a:p>
        </p:txBody>
      </p:sp>
    </p:spTree>
    <p:extLst>
      <p:ext uri="{BB962C8B-B14F-4D97-AF65-F5344CB8AC3E}">
        <p14:creationId xmlns:p14="http://schemas.microsoft.com/office/powerpoint/2010/main" val="3885436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defRPr/>
            </a:pPr>
            <a:r>
              <a:rPr lang="sv-SE" sz="1000" u="sng" dirty="0">
                <a:latin typeface="Arial" panose="020B0604020202020204" pitchFamily="34" charset="0"/>
                <a:ea typeface="ヒラギノ角ゴ Pro W3"/>
                <a:cs typeface="Arial" panose="020B0604020202020204" pitchFamily="34" charset="0"/>
              </a:rPr>
              <a:t>Noteringar till presentatören: </a:t>
            </a:r>
          </a:p>
          <a:p>
            <a:pPr lvl="0">
              <a:defRPr/>
            </a:pPr>
            <a:r>
              <a:rPr lang="sv-SE" sz="1000" b="0" dirty="0">
                <a:latin typeface="Arial" panose="020B0604020202020204" pitchFamily="34" charset="0"/>
                <a:cs typeface="Arial" panose="020B0604020202020204" pitchFamily="34" charset="0"/>
              </a:rPr>
              <a:t>_____________________________________________________</a:t>
            </a:r>
          </a:p>
          <a:p>
            <a:r>
              <a:rPr lang="sv-SE" sz="1000" b="0" i="1" baseline="0" dirty="0">
                <a:latin typeface="Arial" panose="020B0604020202020204" pitchFamily="34" charset="0"/>
                <a:cs typeface="Arial" panose="020B0604020202020204" pitchFamily="34" charset="0"/>
              </a:rPr>
              <a:t>Text för GAT-ledare om att förbereda distriktets ledare att leda ett seminarium om att skapa en vision:</a:t>
            </a:r>
          </a:p>
          <a:p>
            <a:endParaRPr lang="sv-SE" sz="1000" b="0" i="1" baseline="0" dirty="0">
              <a:latin typeface="Arial" panose="020B0604020202020204" pitchFamily="34" charset="0"/>
              <a:cs typeface="Arial" panose="020B0604020202020204" pitchFamily="34" charset="0"/>
            </a:endParaRPr>
          </a:p>
          <a:p>
            <a:r>
              <a:rPr lang="sv-SE" sz="1000" b="0" dirty="0">
                <a:latin typeface="Arial"/>
                <a:ea typeface="ヒラギノ角ゴ Pro W3"/>
                <a:cs typeface="Arial"/>
              </a:rPr>
              <a:t>Gratulerar! </a:t>
            </a:r>
            <a:r>
              <a:rPr lang="sv-SE" sz="1000" dirty="0">
                <a:latin typeface="Arial"/>
                <a:ea typeface="ヒラギノ角ゴ Pro W3"/>
                <a:cs typeface="Arial"/>
              </a:rPr>
              <a:t>Vi har slutfört vår övning med analys av distriktet och har gått igenom distriktets mål för medlemstillväxt under </a:t>
            </a:r>
            <a:r>
              <a:rPr lang="sv-SE" sz="1000" b="0" i="1" dirty="0">
                <a:latin typeface="Arial"/>
                <a:ea typeface="ヒラギノ角ゴ Pro W3"/>
                <a:cs typeface="Arial"/>
              </a:rPr>
              <a:t>MISSION</a:t>
            </a:r>
            <a:r>
              <a:rPr lang="sv-SE" sz="1000" b="0" baseline="0" dirty="0">
                <a:latin typeface="Arial"/>
                <a:ea typeface="ヒラギノ角ゴ Pro W3"/>
                <a:cs typeface="Arial"/>
              </a:rPr>
              <a:t> </a:t>
            </a:r>
            <a:r>
              <a:rPr lang="sv-SE" sz="1000" b="1" baseline="0" dirty="0">
                <a:latin typeface="Arial"/>
                <a:ea typeface="ヒラギノ角ゴ Pro W3"/>
                <a:cs typeface="Arial"/>
              </a:rPr>
              <a:t>1.5</a:t>
            </a:r>
            <a:r>
              <a:rPr lang="sv-SE" sz="1000" b="0" baseline="0" dirty="0">
                <a:latin typeface="Arial"/>
                <a:ea typeface="ヒラギノ角ゴ Pro W3"/>
                <a:cs typeface="Arial"/>
              </a:rPr>
              <a:t>. </a:t>
            </a:r>
            <a:r>
              <a:rPr lang="sv-SE" sz="1000" b="0" dirty="0">
                <a:latin typeface="Arial"/>
                <a:ea typeface="ヒラギノ角ゴ Pro W3"/>
                <a:cs typeface="Arial"/>
              </a:rPr>
              <a:t>Vad händer härnäst? Samla distriktets team och låt även dem gå igenom detta seminarium. </a:t>
            </a:r>
          </a:p>
          <a:p>
            <a:endParaRPr lang="sv-SE" sz="1000" b="0" dirty="0">
              <a:latin typeface="Arial"/>
              <a:ea typeface="ヒラギノ角ゴ Pro W3"/>
              <a:cs typeface="Arial"/>
            </a:endParaRPr>
          </a:p>
          <a:p>
            <a:r>
              <a:rPr lang="sv-SE" sz="1000" b="0" dirty="0">
                <a:latin typeface="Arial"/>
                <a:ea typeface="ヒラギノ角ゴ Pro W3"/>
                <a:cs typeface="Arial"/>
              </a:rPr>
              <a:t>När du har genomfört seminariet med distriktets team om att skapa en vision kommunicerar du ut resultaten för SSMH-analysen till dina medlemmar och erbjuder dem möjlighet att ge anonym återkoppling. </a:t>
            </a:r>
            <a:r>
              <a:rPr lang="sv-SE" dirty="0"/>
              <a:t>Detta kommer ge klubbarna möjlighet att bli engagerade i </a:t>
            </a:r>
            <a:r>
              <a:rPr lang="sv-SE" i="1" dirty="0"/>
              <a:t>MISSION</a:t>
            </a:r>
            <a:r>
              <a:rPr lang="sv-SE" dirty="0"/>
              <a:t> </a:t>
            </a:r>
            <a:r>
              <a:rPr lang="sv-SE" b="1" dirty="0"/>
              <a:t>1.5</a:t>
            </a:r>
            <a:r>
              <a:rPr lang="sv-SE" dirty="0"/>
              <a:t> och möjligen även tillhandahålla kunskaper om andra styrkor</a:t>
            </a:r>
            <a:r>
              <a:rPr lang="sv-SE" sz="1000" b="0" dirty="0">
                <a:latin typeface="Arial"/>
                <a:ea typeface="ヒラギノ角ゴ Pro W3"/>
                <a:cs typeface="Arial"/>
              </a:rPr>
              <a:t>, svagheter, möjligheter och hot som ännu inte har diskuterats. </a:t>
            </a:r>
            <a:r>
              <a:rPr lang="sv-SE" sz="1000" b="0" dirty="0">
                <a:latin typeface="Arial" panose="020B0604020202020204" pitchFamily="34" charset="0"/>
                <a:cs typeface="Arial" panose="020B0604020202020204" pitchFamily="34" charset="0"/>
              </a:rPr>
              <a:t>Därefter presenterar du framstegen för guvernörsrådsordföranden och multipeldistriktets GAT.</a:t>
            </a:r>
            <a:endParaRPr lang="sv-SE" sz="1000" b="0" baseline="0" dirty="0">
              <a:latin typeface="Arial" panose="020B0604020202020204" pitchFamily="34" charset="0"/>
              <a:cs typeface="Arial" panose="020B0604020202020204" pitchFamily="34" charset="0"/>
            </a:endParaRPr>
          </a:p>
          <a:p>
            <a:endParaRPr lang="sv-SE" sz="1000" b="0" baseline="0" dirty="0">
              <a:latin typeface="Arial" panose="020B0604020202020204" pitchFamily="34" charset="0"/>
              <a:cs typeface="Arial" panose="020B0604020202020204" pitchFamily="34" charset="0"/>
            </a:endParaRPr>
          </a:p>
          <a:p>
            <a:r>
              <a:rPr lang="sv-SE" sz="1000" b="0" baseline="0" dirty="0">
                <a:latin typeface="Arial" panose="020B0604020202020204" pitchFamily="34" charset="0"/>
                <a:cs typeface="Arial" panose="020B0604020202020204" pitchFamily="34" charset="0"/>
              </a:rPr>
              <a:t>Som förberedelse inför vårt nästa möte bör du gå igenom kurserna </a:t>
            </a:r>
            <a:r>
              <a:rPr lang="sv-SE" sz="1000" b="1" baseline="0" dirty="0">
                <a:latin typeface="Arial" panose="020B0604020202020204" pitchFamily="34" charset="0"/>
                <a:cs typeface="Arial" panose="020B0604020202020204" pitchFamily="34" charset="0"/>
              </a:rPr>
              <a:t>Handlingsplan för att uppnå distriktets mål</a:t>
            </a:r>
            <a:r>
              <a:rPr lang="sv-SE" sz="1000" b="0" baseline="0" dirty="0">
                <a:latin typeface="Arial" panose="020B0604020202020204" pitchFamily="34" charset="0"/>
                <a:cs typeface="Arial" panose="020B0604020202020204" pitchFamily="34" charset="0"/>
              </a:rPr>
              <a:t> och </a:t>
            </a:r>
            <a:r>
              <a:rPr lang="sv-SE" sz="1000" b="1" baseline="0" dirty="0">
                <a:latin typeface="Arial" panose="020B0604020202020204" pitchFamily="34" charset="0"/>
                <a:cs typeface="Arial" panose="020B0604020202020204" pitchFamily="34" charset="0"/>
              </a:rPr>
              <a:t>Successionsplanering</a:t>
            </a:r>
            <a:r>
              <a:rPr lang="sv-SE" sz="1000" b="0" baseline="0" dirty="0">
                <a:latin typeface="Arial" panose="020B0604020202020204" pitchFamily="34" charset="0"/>
                <a:cs typeface="Arial" panose="020B0604020202020204" pitchFamily="34" charset="0"/>
              </a:rPr>
              <a:t>, vilka du finner i Lions utbildningscenter. Därefter kommer vi att träffas igen vid seminariet om att skapa en plan, vilket leder arbetsgruppen på vägen att skapa en handlingsplan om den globala medlemsfokuseringen. </a:t>
            </a:r>
          </a:p>
          <a:p>
            <a:endParaRPr lang="sv-SE" sz="1000" dirty="0">
              <a:latin typeface="Arial"/>
              <a:ea typeface="ヒラギノ角ゴ Pro W3"/>
              <a:cs typeface="Arial"/>
            </a:endParaRPr>
          </a:p>
          <a:p>
            <a:r>
              <a:rPr lang="sv-SE" sz="1000" dirty="0">
                <a:latin typeface="Arial"/>
                <a:ea typeface="ヒラギノ角ゴ Pro W3"/>
                <a:cs typeface="Arial"/>
              </a:rPr>
              <a:t>Därefter kommer du kunna involvera hela distriktet, genomföra planen och uppnå målen för </a:t>
            </a:r>
            <a:r>
              <a:rPr lang="sv-SE" sz="1000" i="1" dirty="0">
                <a:latin typeface="Arial"/>
                <a:ea typeface="ヒラギノ角ゴ Pro W3"/>
                <a:cs typeface="Arial"/>
              </a:rPr>
              <a:t>MISSION</a:t>
            </a:r>
            <a:r>
              <a:rPr lang="sv-SE" sz="1000" dirty="0">
                <a:latin typeface="Arial"/>
                <a:ea typeface="ヒラギノ角ゴ Pro W3"/>
                <a:cs typeface="Arial"/>
              </a:rPr>
              <a:t> </a:t>
            </a:r>
            <a:r>
              <a:rPr lang="sv-SE" sz="1000" b="1" dirty="0">
                <a:latin typeface="Arial"/>
                <a:ea typeface="ヒラギノ角ゴ Pro W3"/>
                <a:cs typeface="Arial"/>
              </a:rPr>
              <a:t>1.5</a:t>
            </a:r>
            <a:r>
              <a:rPr lang="sv-SE" sz="1000" dirty="0">
                <a:latin typeface="Arial"/>
                <a:ea typeface="ヒラギノ角ゴ Pro W3"/>
                <a:cs typeface="Arial"/>
              </a:rPr>
              <a:t>.</a:t>
            </a:r>
            <a:r>
              <a:rPr lang="sv-SE" sz="1000" b="0" dirty="0">
                <a:latin typeface="Arial"/>
                <a:ea typeface="ヒラギノ角ゴ Pro W3"/>
                <a:cs typeface="Arial"/>
              </a:rPr>
              <a:t>  </a:t>
            </a:r>
          </a:p>
          <a:p>
            <a:r>
              <a:rPr lang="sv-SE" sz="1000" b="0" dirty="0">
                <a:latin typeface="Arial" panose="020B0604020202020204" pitchFamily="34" charset="0"/>
                <a:cs typeface="Arial" panose="020B0604020202020204" pitchFamily="34" charset="0"/>
              </a:rPr>
              <a:t>Är det någon som har några frågor? </a:t>
            </a:r>
          </a:p>
          <a:p>
            <a:endParaRPr lang="en-US" sz="1000" b="0" dirty="0">
              <a:latin typeface="Arial" panose="020B0604020202020204" pitchFamily="34" charset="0"/>
              <a:cs typeface="Arial" panose="020B0604020202020204" pitchFamily="34" charset="0"/>
            </a:endParaRPr>
          </a:p>
          <a:p>
            <a:r>
              <a:rPr lang="sv-SE" sz="1000" b="0" i="1" dirty="0">
                <a:latin typeface="Arial" panose="020B0604020202020204" pitchFamily="34" charset="0"/>
                <a:cs typeface="Arial" panose="020B0604020202020204" pitchFamily="34" charset="0"/>
              </a:rPr>
              <a:t>Text för distriktets ledare, för att leda kursen Skapa ett team:</a:t>
            </a:r>
          </a:p>
          <a:p>
            <a:r>
              <a:rPr lang="sv-SE" sz="1000" b="0" dirty="0">
                <a:latin typeface="Arial" panose="020B0604020202020204" pitchFamily="34" charset="0"/>
                <a:cs typeface="Arial" panose="020B0604020202020204" pitchFamily="34" charset="0"/>
              </a:rPr>
              <a:t>Gratulerar! Vi har slutfört analysen av distriktet och har skapat distriktets mål.</a:t>
            </a:r>
            <a:r>
              <a:rPr lang="sv-SE" sz="1000" b="0" baseline="0" dirty="0">
                <a:latin typeface="Arial" panose="020B0604020202020204" pitchFamily="34" charset="0"/>
                <a:cs typeface="Arial" panose="020B0604020202020204" pitchFamily="34" charset="0"/>
              </a:rPr>
              <a:t> </a:t>
            </a:r>
            <a:r>
              <a:rPr lang="sv-SE" sz="1000" b="0" dirty="0">
                <a:latin typeface="Arial" panose="020B0604020202020204" pitchFamily="34" charset="0"/>
                <a:cs typeface="Arial" panose="020B0604020202020204" pitchFamily="34" charset="0"/>
              </a:rPr>
              <a:t>Vad händer härnäst? </a:t>
            </a:r>
          </a:p>
          <a:p>
            <a:endParaRPr lang="en-US" sz="1000" b="0" dirty="0">
              <a:latin typeface="Arial" panose="020B0604020202020204" pitchFamily="34" charset="0"/>
              <a:cs typeface="Arial" panose="020B0604020202020204" pitchFamily="34" charset="0"/>
            </a:endParaRPr>
          </a:p>
          <a:p>
            <a:r>
              <a:rPr lang="sv-SE" sz="1000" b="0" dirty="0">
                <a:latin typeface="Arial" panose="020B0604020202020204" pitchFamily="34" charset="0"/>
                <a:cs typeface="Arial" panose="020B0604020202020204" pitchFamily="34" charset="0"/>
              </a:rPr>
              <a:t>Först kommunicerar du ut resultaten för SSMH-analysen till dina medlemmar och erbjuder dem möjlighet att ge anonym återkoppling. Detta kommer ge klubbarna möjlighet att bli engagerade i de mål teamet har satt upp och möjligen även tillhandahålla andra styrkor, svagheter, möjligheter och hot som ännu inte har diskuterats.</a:t>
            </a:r>
          </a:p>
          <a:p>
            <a:endParaRPr lang="en-US" sz="1000" b="0" dirty="0">
              <a:latin typeface="Arial" panose="020B0604020202020204" pitchFamily="34" charset="0"/>
              <a:cs typeface="Arial" panose="020B0604020202020204" pitchFamily="34" charset="0"/>
            </a:endParaRPr>
          </a:p>
          <a:p>
            <a:r>
              <a:rPr lang="sv-SE" sz="1000" b="0" dirty="0">
                <a:latin typeface="Arial" panose="020B0604020202020204" pitchFamily="34" charset="0"/>
                <a:cs typeface="Arial" panose="020B0604020202020204" pitchFamily="34" charset="0"/>
              </a:rPr>
              <a:t>Därefter kommer vår guvernörsrådsordförande och multipeldistriktets GAT att gå igenom våra framsteg.</a:t>
            </a:r>
            <a:r>
              <a:rPr lang="sv-SE" sz="1000" b="0" baseline="0" dirty="0">
                <a:latin typeface="Arial" panose="020B0604020202020204" pitchFamily="34" charset="0"/>
                <a:cs typeface="Arial" panose="020B0604020202020204" pitchFamily="34" charset="0"/>
              </a:rPr>
              <a:t> </a:t>
            </a:r>
          </a:p>
          <a:p>
            <a:endParaRPr lang="en-US" sz="1000" b="0" baseline="0" dirty="0">
              <a:latin typeface="Arial" panose="020B0604020202020204" pitchFamily="34" charset="0"/>
              <a:cs typeface="Arial" panose="020B0604020202020204" pitchFamily="34" charset="0"/>
            </a:endParaRPr>
          </a:p>
          <a:p>
            <a:r>
              <a:rPr lang="sv-SE" dirty="0"/>
              <a:t>Som förberedelse inför vårt nästa möte bör du gå igenom kurserna </a:t>
            </a:r>
            <a:r>
              <a:rPr lang="sv-SE" b="1" dirty="0"/>
              <a:t>Handlingsplan för att uppnå distriktets mål</a:t>
            </a:r>
            <a:r>
              <a:rPr lang="sv-SE" dirty="0"/>
              <a:t> och </a:t>
            </a:r>
            <a:r>
              <a:rPr lang="sv-SE" b="1" dirty="0"/>
              <a:t>Successionsplanering</a:t>
            </a:r>
            <a:r>
              <a:rPr lang="sv-SE" dirty="0"/>
              <a:t>, vilka du finner i Lions utbildningscenter, för att bättre förstå processen om att definiera mål, skriva en handlingsplan och sedan hantera målen i </a:t>
            </a:r>
            <a:r>
              <a:rPr lang="sv-SE" i="1" dirty="0"/>
              <a:t>MISSION</a:t>
            </a:r>
            <a:r>
              <a:rPr lang="sv-SE" dirty="0"/>
              <a:t> </a:t>
            </a:r>
            <a:r>
              <a:rPr lang="sv-SE" b="1" dirty="0"/>
              <a:t>1.5</a:t>
            </a:r>
            <a:r>
              <a:rPr lang="sv-SE" dirty="0"/>
              <a:t> för att nå bästa möjliga resultat.</a:t>
            </a:r>
            <a:r>
              <a:rPr lang="sv-SE" sz="1000" b="0" i="0" dirty="0">
                <a:effectLst/>
                <a:latin typeface="Arial"/>
                <a:ea typeface="ヒラギノ角ゴ Pro W3"/>
                <a:cs typeface="Arial"/>
              </a:rPr>
              <a:t> </a:t>
            </a:r>
          </a:p>
          <a:p>
            <a:endParaRPr lang="en-US" sz="1000" b="0" i="0" dirty="0">
              <a:effectLst/>
              <a:latin typeface="Arial" panose="020B0604020202020204" pitchFamily="34" charset="0"/>
              <a:cs typeface="Arial" panose="020B0604020202020204" pitchFamily="34" charset="0"/>
            </a:endParaRPr>
          </a:p>
          <a:p>
            <a:r>
              <a:rPr lang="sv-SE" sz="1000" b="0" baseline="0" dirty="0">
                <a:latin typeface="Arial" panose="020B0604020202020204" pitchFamily="34" charset="0"/>
                <a:cs typeface="Arial" panose="020B0604020202020204" pitchFamily="34" charset="0"/>
              </a:rPr>
              <a:t>Därefter kommer vi att träffas igen som en arbetsgrupp, för att skapa en plan och sammanställa vår egen handlingsplan om den globala medlemsfokuseringen. </a:t>
            </a:r>
          </a:p>
          <a:p>
            <a:endParaRPr lang="en-US" sz="1000" b="0" baseline="0" dirty="0">
              <a:latin typeface="Arial" panose="020B0604020202020204" pitchFamily="34" charset="0"/>
              <a:cs typeface="Arial" panose="020B0604020202020204" pitchFamily="34" charset="0"/>
            </a:endParaRPr>
          </a:p>
          <a:p>
            <a:pPr>
              <a:defRPr/>
            </a:pPr>
            <a:r>
              <a:rPr lang="sv-SE" dirty="0"/>
              <a:t>Till sist kommer vi att involvera hela distriktet, genomföra planen och uppnå målen för </a:t>
            </a:r>
            <a:r>
              <a:rPr lang="sv-SE" i="1" dirty="0"/>
              <a:t>MISSION</a:t>
            </a:r>
            <a:r>
              <a:rPr lang="sv-SE" dirty="0"/>
              <a:t> </a:t>
            </a:r>
            <a:r>
              <a:rPr lang="sv-SE" b="1" dirty="0"/>
              <a:t>1.5</a:t>
            </a:r>
            <a:r>
              <a:rPr lang="sv-SE" dirty="0"/>
              <a:t>.</a:t>
            </a:r>
            <a:r>
              <a:rPr lang="sv-SE" sz="1000" b="0" dirty="0">
                <a:latin typeface="Arial"/>
                <a:ea typeface="ヒラギノ角ゴ Pro W3"/>
                <a:cs typeface="Arial"/>
              </a:rPr>
              <a:t>  </a:t>
            </a:r>
          </a:p>
          <a:p>
            <a:endParaRPr lang="en-US" sz="1000" dirty="0">
              <a:latin typeface="Arial" panose="020B0604020202020204" pitchFamily="34" charset="0"/>
              <a:cs typeface="Arial" panose="020B0604020202020204" pitchFamily="34" charset="0"/>
            </a:endParaRPr>
          </a:p>
          <a:p>
            <a:r>
              <a:rPr lang="sv-SE" sz="1000" dirty="0">
                <a:latin typeface="Arial" panose="020B0604020202020204" pitchFamily="34" charset="0"/>
                <a:cs typeface="Arial" panose="020B0604020202020204" pitchFamily="34" charset="0"/>
              </a:rPr>
              <a:t>Är det någon som har några frågor?</a:t>
            </a:r>
          </a:p>
        </p:txBody>
      </p:sp>
      <p:sp>
        <p:nvSpPr>
          <p:cNvPr id="4" name="Header Placeholder 3"/>
          <p:cNvSpPr>
            <a:spLocks noGrp="1"/>
          </p:cNvSpPr>
          <p:nvPr>
            <p:ph type="hdr" sz="quarter"/>
          </p:nvPr>
        </p:nvSpPr>
        <p:spPr/>
        <p:txBody>
          <a:bodyPr/>
          <a:lstStyle/>
          <a:p>
            <a:pPr>
              <a:defRPr/>
            </a:pPr>
            <a:r>
              <a:rPr lang="sv-SE"/>
              <a:t>Nordamerikanska medlemsinitiativet - Dåtid, nutid, framtid</a:t>
            </a: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23</a:t>
            </a:fld>
            <a:endParaRPr lang="en-US"/>
          </a:p>
        </p:txBody>
      </p:sp>
    </p:spTree>
    <p:extLst>
      <p:ext uri="{BB962C8B-B14F-4D97-AF65-F5344CB8AC3E}">
        <p14:creationId xmlns:p14="http://schemas.microsoft.com/office/powerpoint/2010/main" val="1598946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sv-SE" sz="1000" u="sng" dirty="0">
                <a:latin typeface="Arial" panose="020B0604020202020204" pitchFamily="34" charset="0"/>
                <a:ea typeface="ヒラギノ角ゴ Pro W3"/>
                <a:cs typeface="Arial" panose="020B0604020202020204" pitchFamily="34" charset="0"/>
              </a:rPr>
              <a:t>Noteringar till presentatören: </a:t>
            </a:r>
          </a:p>
          <a:p>
            <a:pPr lvl="0">
              <a:defRPr/>
            </a:pPr>
            <a:r>
              <a:rPr lang="sv-SE" sz="1000" dirty="0">
                <a:latin typeface="Arial" panose="020B0604020202020204" pitchFamily="34" charset="0"/>
                <a:cs typeface="Arial" panose="020B0604020202020204" pitchFamily="34" charset="0"/>
              </a:rPr>
              <a:t>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baseline="0" dirty="0">
                <a:latin typeface="Arial" panose="020B0604020202020204" pitchFamily="34" charset="0"/>
                <a:cs typeface="Arial" panose="020B0604020202020204" pitchFamily="34" charset="0"/>
              </a:rPr>
              <a:t>Tack. Tack för att du har deltagit i detta möte om att skapa en vision. Tack för att du är en ledare i vår organisation.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r>
              <a:rPr lang="sv-SE" sz="1000" b="0" baseline="0" dirty="0">
                <a:latin typeface="Arial" panose="020B0604020202020204" pitchFamily="34" charset="0"/>
                <a:cs typeface="Arial" panose="020B0604020202020204" pitchFamily="34" charset="0"/>
              </a:rPr>
              <a:t>Med ledare som du är framtiden ljus för Lions International. Tack.</a:t>
            </a: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24</a:t>
            </a:fld>
            <a:endParaRPr lang="en-US"/>
          </a:p>
        </p:txBody>
      </p:sp>
    </p:spTree>
    <p:extLst>
      <p:ext uri="{BB962C8B-B14F-4D97-AF65-F5344CB8AC3E}">
        <p14:creationId xmlns:p14="http://schemas.microsoft.com/office/powerpoint/2010/main" val="1510371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u="sng" dirty="0">
                <a:latin typeface="Arial" panose="020B0604020202020204" pitchFamily="34" charset="0"/>
                <a:ea typeface="ヒラギノ角ゴ Pro W3"/>
                <a:cs typeface="Arial" panose="020B0604020202020204" pitchFamily="34" charset="0"/>
              </a:rPr>
              <a:t>Noteringar till presentatören: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i="1" baseline="0" dirty="0">
                <a:latin typeface="Arial" panose="020B0604020202020204" pitchFamily="34" charset="0"/>
                <a:ea typeface="ヒラギノ角ゴ Pro W3"/>
                <a:cs typeface="Arial" panose="020B0604020202020204" pitchFamily="34" charset="0"/>
              </a:rPr>
              <a:t>I avsnittet ”Presentationer” kan du anpassa/ändra frågorna, baserat på gruppens storlek och tillgänglig tid för mötet. Du kan även genomföra en kunskapskontroll baserat på den information som presenterades i de rekommenderade kurserna i Lions utbildningscenter om att skapa ett team.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aseline="0" dirty="0">
                <a:latin typeface="Arial" panose="020B0604020202020204" pitchFamily="34" charset="0"/>
                <a:cs typeface="Arial" panose="020B0604020202020204" pitchFamily="34" charset="0"/>
              </a:rPr>
              <a:t>____________________________________________________________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dirty="0">
                <a:latin typeface="Arial" panose="020B0604020202020204" pitchFamily="34" charset="0"/>
                <a:cs typeface="Arial" panose="020B0604020202020204" pitchFamily="34" charset="0"/>
              </a:rPr>
              <a:t>Under dagens möte kommer vi att:</a:t>
            </a:r>
            <a:r>
              <a:rPr lang="sv-SE" sz="1000" b="0" baseline="0" dirty="0">
                <a:latin typeface="Arial" panose="020B0604020202020204" pitchFamily="34" charset="0"/>
                <a:cs typeface="Arial" panose="020B0604020202020204" pitchFamily="34" charset="0"/>
              </a:rPr>
              <a:t> </a:t>
            </a:r>
          </a:p>
          <a:p>
            <a:endParaRPr lang="en-US" sz="1000"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000" b="0" baseline="0" dirty="0">
                <a:latin typeface="Arial" panose="020B0604020202020204" pitchFamily="34" charset="0"/>
                <a:cs typeface="Arial" panose="020B0604020202020204" pitchFamily="34" charset="0"/>
              </a:rPr>
              <a:t>Skapa en vision om framtiden för vårt distrikt, genom att titta närmare på distriktets prestationer och områden som kan bli bättre</a:t>
            </a:r>
          </a:p>
          <a:p>
            <a:pPr marL="171450" indent="-171450">
              <a:buFont typeface="Arial" panose="020B0604020202020204" pitchFamily="34" charset="0"/>
              <a:buChar char="•"/>
            </a:pPr>
            <a:r>
              <a:rPr lang="sv-SE" sz="1000" dirty="0">
                <a:latin typeface="Arial"/>
                <a:ea typeface="ヒラギノ角ゴ Pro W3"/>
                <a:cs typeface="Arial"/>
              </a:rPr>
              <a:t>Gå igenom målen för</a:t>
            </a:r>
            <a:r>
              <a:rPr lang="sv-SE" sz="1000" b="0" dirty="0">
                <a:latin typeface="Arial"/>
                <a:ea typeface="ヒラギノ角ゴ Pro W3"/>
                <a:cs typeface="Arial"/>
              </a:rPr>
              <a:t> </a:t>
            </a:r>
            <a:r>
              <a:rPr lang="sv-SE" sz="1000" b="0" i="1" dirty="0">
                <a:latin typeface="Arial"/>
                <a:ea typeface="ヒラギノ角ゴ Pro W3"/>
                <a:cs typeface="Arial"/>
              </a:rPr>
              <a:t>MISSION</a:t>
            </a:r>
            <a:r>
              <a:rPr lang="sv-SE" sz="1000" b="0" strike="noStrike" baseline="0" dirty="0">
                <a:latin typeface="Arial"/>
                <a:ea typeface="ヒラギノ角ゴ Pro W3"/>
                <a:cs typeface="Arial"/>
              </a:rPr>
              <a:t> </a:t>
            </a:r>
            <a:r>
              <a:rPr lang="sv-SE" sz="1000" b="1" strike="noStrike" baseline="0" dirty="0">
                <a:latin typeface="Arial"/>
                <a:ea typeface="ヒラギノ角ゴ Pro W3"/>
                <a:cs typeface="Arial"/>
              </a:rPr>
              <a:t>1.5</a:t>
            </a:r>
          </a:p>
          <a:p>
            <a:pPr marL="171450" indent="-171450">
              <a:buFont typeface="Arial" panose="020B0604020202020204" pitchFamily="34" charset="0"/>
              <a:buChar char="•"/>
            </a:pPr>
            <a:r>
              <a:rPr lang="sv-SE" sz="1000" b="0" baseline="0" dirty="0">
                <a:latin typeface="Arial" panose="020B0604020202020204" pitchFamily="34" charset="0"/>
                <a:cs typeface="Arial" panose="020B0604020202020204" pitchFamily="34" charset="0"/>
              </a:rPr>
              <a:t>Planera nästa steg i detta program</a:t>
            </a:r>
          </a:p>
          <a:p>
            <a:pPr marL="0" indent="0">
              <a:buNone/>
            </a:pPr>
            <a:endParaRPr lang="en-US" sz="1000" b="0" baseline="0" dirty="0">
              <a:latin typeface="Arial" panose="020B0604020202020204" pitchFamily="34" charset="0"/>
              <a:cs typeface="Arial" panose="020B0604020202020204" pitchFamily="34" charset="0"/>
            </a:endParaRPr>
          </a:p>
          <a:p>
            <a:pPr marL="0" indent="0">
              <a:buNone/>
            </a:pPr>
            <a:r>
              <a:rPr lang="sv-SE" sz="1000" b="0" baseline="0" dirty="0">
                <a:latin typeface="Arial" panose="020B0604020202020204" pitchFamily="34" charset="0"/>
                <a:cs typeface="Arial" panose="020B0604020202020204" pitchFamily="34" charset="0"/>
              </a:rPr>
              <a:t>Men den viktigaste delen i dagens möte är DU. </a:t>
            </a:r>
            <a:r>
              <a:rPr lang="sv-SE" sz="1000" b="0" dirty="0">
                <a:latin typeface="Arial" panose="020B0604020202020204" pitchFamily="34" charset="0"/>
                <a:cs typeface="Arial" panose="020B0604020202020204" pitchFamily="34" charset="0"/>
              </a:rPr>
              <a:t>Endast när alla deltar aktivt kan vi bli framgångsrika.</a:t>
            </a:r>
            <a:r>
              <a:rPr lang="sv-SE" sz="1000" b="0" baseline="0" dirty="0">
                <a:latin typeface="Arial" panose="020B0604020202020204" pitchFamily="34" charset="0"/>
                <a:cs typeface="Arial" panose="020B0604020202020204" pitchFamily="34" charset="0"/>
              </a:rPr>
              <a:t> </a:t>
            </a:r>
          </a:p>
          <a:p>
            <a:pPr marL="0" indent="0">
              <a:buNone/>
            </a:pPr>
            <a:endParaRPr lang="en-US" sz="1000" b="0" baseline="0" dirty="0">
              <a:latin typeface="Arial" panose="020B0604020202020204" pitchFamily="34" charset="0"/>
              <a:cs typeface="Arial" panose="020B0604020202020204" pitchFamily="34" charset="0"/>
            </a:endParaRPr>
          </a:p>
          <a:p>
            <a:pPr marL="0" indent="0">
              <a:buNone/>
            </a:pPr>
            <a:r>
              <a:rPr lang="sv-SE" sz="1000" b="0" baseline="0" dirty="0">
                <a:latin typeface="Arial" panose="020B0604020202020204" pitchFamily="34" charset="0"/>
                <a:cs typeface="Arial" panose="020B0604020202020204" pitchFamily="34" charset="0"/>
              </a:rPr>
              <a:t>Så låt oss starta med presentationer. Jag ber att ni framför ert namn, er klubb, antal år som medlem (och annan relevant information som är lämplig för detta möte).</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3</a:t>
            </a:fld>
            <a:endParaRPr lang="en-US"/>
          </a:p>
        </p:txBody>
      </p:sp>
    </p:spTree>
    <p:extLst>
      <p:ext uri="{BB962C8B-B14F-4D97-AF65-F5344CB8AC3E}">
        <p14:creationId xmlns:p14="http://schemas.microsoft.com/office/powerpoint/2010/main" val="4060153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u="sng" dirty="0">
                <a:latin typeface="Arial" panose="020B0604020202020204" pitchFamily="34" charset="0"/>
                <a:ea typeface="ヒラギノ角ゴ Pro W3"/>
                <a:cs typeface="Arial" panose="020B0604020202020204" pitchFamily="34" charset="0"/>
              </a:rPr>
              <a:t>Noteringar till presentatören: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i="1" dirty="0">
                <a:latin typeface="Arial" panose="020B0604020202020204" pitchFamily="34" charset="0"/>
                <a:ea typeface="ヒラギノ角ゴ Pro W3"/>
                <a:cs typeface="Arial" panose="020B0604020202020204" pitchFamily="34" charset="0"/>
              </a:rPr>
              <a:t>Understryk att deltagarna har möjlighet att forma processen, så att den verkligen passar i området och påminn dem om att de kan skapa distriktets vision på ett eget sätt.</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aseline="0" dirty="0">
                <a:latin typeface="Arial" panose="020B0604020202020204" pitchFamily="34" charset="0"/>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a:p>
            <a:r>
              <a:rPr lang="sv-SE" sz="1000" b="0" dirty="0">
                <a:latin typeface="Arial" panose="020B0604020202020204" pitchFamily="34" charset="0"/>
                <a:cs typeface="Arial" panose="020B0604020202020204" pitchFamily="34" charset="0"/>
              </a:rPr>
              <a:t>Global medlemsfokusering i distrikt består av en process i fyra steg:</a:t>
            </a:r>
            <a:r>
              <a:rPr lang="sv-SE" sz="1000" b="0" baseline="0" dirty="0">
                <a:latin typeface="Arial" panose="020B0604020202020204" pitchFamily="34" charset="0"/>
                <a:cs typeface="Arial" panose="020B0604020202020204" pitchFamily="34" charset="0"/>
              </a:rPr>
              <a:t>   </a:t>
            </a:r>
          </a:p>
          <a:p>
            <a:endParaRPr lang="en-US" sz="1000" b="0" baseline="0" dirty="0">
              <a:latin typeface="Arial" panose="020B0604020202020204" pitchFamily="34" charset="0"/>
              <a:cs typeface="Arial" panose="020B0604020202020204" pitchFamily="34" charset="0"/>
            </a:endParaRPr>
          </a:p>
          <a:p>
            <a:r>
              <a:rPr lang="sv-SE" sz="1000" b="0" baseline="0" dirty="0">
                <a:latin typeface="Arial" panose="020B0604020202020204" pitchFamily="34" charset="0"/>
                <a:cs typeface="Arial" panose="020B0604020202020204" pitchFamily="34" charset="0"/>
              </a:rPr>
              <a:t>Vi skapar ett team, skapar en vision, skapar en plan och skapar framgång. </a:t>
            </a:r>
          </a:p>
          <a:p>
            <a:endParaRPr lang="en-US" sz="1000" b="0" baseline="0" dirty="0">
              <a:latin typeface="Arial" panose="020B0604020202020204" pitchFamily="34" charset="0"/>
              <a:cs typeface="Arial" panose="020B0604020202020204" pitchFamily="34" charset="0"/>
            </a:endParaRPr>
          </a:p>
          <a:p>
            <a:r>
              <a:rPr lang="sv-SE" sz="1000" b="0" baseline="0" dirty="0">
                <a:latin typeface="Arial"/>
                <a:ea typeface="ヒラギノ角ゴ Pro W3"/>
                <a:cs typeface="Arial"/>
              </a:rPr>
              <a:t>I dag ska vi gå in på djupet i det andra steget i processen: Skapa en vision. </a:t>
            </a:r>
            <a:r>
              <a:rPr lang="sv-SE" sz="1000" dirty="0">
                <a:latin typeface="Arial"/>
                <a:ea typeface="ヒラギノ角ゴ Pro W3"/>
                <a:cs typeface="Arial"/>
              </a:rPr>
              <a:t>Som en del i detta steg ska vi gå igenom distriktets medlemstrender, analysera distriktets behov och gå igenom mål för </a:t>
            </a:r>
            <a:r>
              <a:rPr lang="sv-SE" sz="1000" i="1" dirty="0">
                <a:latin typeface="Arial"/>
                <a:ea typeface="ヒラギノ角ゴ Pro W3"/>
                <a:cs typeface="Arial"/>
              </a:rPr>
              <a:t>MISSION</a:t>
            </a:r>
            <a:r>
              <a:rPr lang="sv-SE" sz="1000" dirty="0">
                <a:latin typeface="Arial"/>
                <a:ea typeface="ヒラギノ角ゴ Pro W3"/>
                <a:cs typeface="Arial"/>
              </a:rPr>
              <a:t> </a:t>
            </a:r>
            <a:r>
              <a:rPr lang="sv-SE" sz="1000" b="1" dirty="0">
                <a:latin typeface="Arial"/>
                <a:ea typeface="ヒラギノ角ゴ Pro W3"/>
                <a:cs typeface="Arial"/>
              </a:rPr>
              <a:t>1.5</a:t>
            </a:r>
            <a:r>
              <a:rPr lang="sv-SE" sz="1000" dirty="0">
                <a:latin typeface="Arial"/>
                <a:ea typeface="ヒラギノ角ゴ Pro W3"/>
                <a:cs typeface="Arial"/>
              </a:rPr>
              <a:t>, vilka hjälper till att fokusera den utstakade kursen under kommande år.</a:t>
            </a: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4</a:t>
            </a:fld>
            <a:endParaRPr lang="en-US"/>
          </a:p>
        </p:txBody>
      </p:sp>
    </p:spTree>
    <p:extLst>
      <p:ext uri="{BB962C8B-B14F-4D97-AF65-F5344CB8AC3E}">
        <p14:creationId xmlns:p14="http://schemas.microsoft.com/office/powerpoint/2010/main" val="3395912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u="sng" dirty="0">
                <a:latin typeface="Arial" panose="020B0604020202020204" pitchFamily="34" charset="0"/>
                <a:ea typeface="ヒラギノ角ゴ Pro W3"/>
                <a:cs typeface="Arial" panose="020B0604020202020204" pitchFamily="34" charset="0"/>
              </a:rPr>
              <a:t>Noteringar till presentatören: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i="1" dirty="0">
                <a:latin typeface="Arial" panose="020B0604020202020204" pitchFamily="34" charset="0"/>
                <a:ea typeface="ヒラギノ角ゴ Pro W3"/>
                <a:cs typeface="Arial" panose="020B0604020202020204" pitchFamily="34" charset="0"/>
              </a:rPr>
              <a:t>Anpassa de angivna frågorna på denna bild, så att de på bästa sätt representerar viktiga team/roller i ditt område.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i="1" dirty="0">
                <a:latin typeface="Arial" panose="020B0604020202020204" pitchFamily="34" charset="0"/>
                <a:ea typeface="ヒラギノ角ゴ Pro W3"/>
                <a:cs typeface="Arial" panose="020B0604020202020204" pitchFamily="34" charset="0"/>
              </a:rPr>
              <a:t>Använd grupprum för att underlätta diskussionerna under mötet. Dela in deltagarna i grupper om 3-5 personer, så att alla medlemmar har möjlighet att tala under den tid som finns till förfogande.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i="1" dirty="0">
                <a:latin typeface="Arial" panose="020B0604020202020204" pitchFamily="34" charset="0"/>
                <a:ea typeface="ヒラギノ角ゴ Pro W3"/>
                <a:cs typeface="Arial" panose="020B0604020202020204" pitchFamily="34" charset="0"/>
              </a:rPr>
              <a:t>Om det inte går att använda grupprum kan en allmän diskussion om varje fråga genomföras under angiven tid och svaren bör noteras i ett Worddokument.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aseline="0" dirty="0">
                <a:latin typeface="Arial" panose="020B0604020202020204" pitchFamily="34" charset="0"/>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a:p>
            <a:r>
              <a:rPr lang="sv-SE" sz="1000" b="0" dirty="0">
                <a:latin typeface="Arial" panose="020B0604020202020204" pitchFamily="34" charset="0"/>
                <a:cs typeface="Arial" panose="020B0604020202020204" pitchFamily="34" charset="0"/>
              </a:rPr>
              <a:t>Låt oss börja med att tala om våra egna förväntningar på Lions medlemmar och ledare.</a:t>
            </a:r>
            <a:r>
              <a:rPr lang="sv-SE" sz="1000" b="0" baseline="0" dirty="0">
                <a:latin typeface="Arial" panose="020B0604020202020204" pitchFamily="34" charset="0"/>
                <a:cs typeface="Arial" panose="020B0604020202020204" pitchFamily="34" charset="0"/>
              </a:rPr>
              <a:t> </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dirty="0">
                <a:latin typeface="Arial" panose="020B0604020202020204" pitchFamily="34" charset="0"/>
                <a:cs typeface="Arial" panose="020B0604020202020204" pitchFamily="34" charset="0"/>
              </a:rPr>
              <a:t>Vad förväntar sig medlemmarna och klubbtjänstemännen av distriktsguvernörens team? Vi delar in oss i grupper och använder 5 minuter till att diskutera era tankar kring detta.</a:t>
            </a:r>
            <a:r>
              <a:rPr lang="sv-SE" sz="1000" b="0" baseline="0" dirty="0">
                <a:latin typeface="Arial" panose="020B0604020202020204" pitchFamily="34" charset="0"/>
                <a:cs typeface="Arial" panose="020B0604020202020204" pitchFamily="34" charset="0"/>
              </a:rPr>
              <a:t> Efter 5 minuter utser ni en talesperson som sammanfattar gruppens idéer. {diskussion}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baseline="0" dirty="0">
                <a:latin typeface="Arial" panose="020B0604020202020204" pitchFamily="34" charset="0"/>
                <a:cs typeface="Arial" panose="020B0604020202020204" pitchFamily="34" charset="0"/>
              </a:rPr>
              <a:t>Vad förväntar sig medlemmarna och klubbtjänstemännen av sina zonordförande? </a:t>
            </a:r>
            <a:r>
              <a:rPr lang="sv-SE" sz="1000" b="0" dirty="0">
                <a:latin typeface="Arial" panose="020B0604020202020204" pitchFamily="34" charset="0"/>
                <a:cs typeface="Arial" panose="020B0604020202020204" pitchFamily="34" charset="0"/>
              </a:rPr>
              <a:t>Även denna gång delar vi in oss i grupper och använder 5 minuter till att diskutera era tankar kring detta.</a:t>
            </a:r>
            <a:r>
              <a:rPr lang="sv-SE" sz="1000" b="0" baseline="0" dirty="0">
                <a:latin typeface="Arial" panose="020B0604020202020204" pitchFamily="34" charset="0"/>
                <a:cs typeface="Arial" panose="020B0604020202020204" pitchFamily="34" charset="0"/>
              </a:rPr>
              <a:t> Efter 5 minuter utser ni en talesperson som sammanfattar gruppens idéer. {diskussion}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baseline="0" dirty="0">
                <a:latin typeface="Arial" panose="020B0604020202020204" pitchFamily="34" charset="0"/>
                <a:cs typeface="Arial" panose="020B0604020202020204" pitchFamily="34" charset="0"/>
              </a:rPr>
              <a:t>Vad förväntar vi oss av klubbarna? </a:t>
            </a:r>
            <a:r>
              <a:rPr lang="sv-SE" sz="1000" b="0" dirty="0">
                <a:latin typeface="Arial" panose="020B0604020202020204" pitchFamily="34" charset="0"/>
                <a:cs typeface="Arial" panose="020B0604020202020204" pitchFamily="34" charset="0"/>
              </a:rPr>
              <a:t>Även denna gång delar vi in oss i grupper och använder 5 minuter till att diskutera era tankar kring detta.</a:t>
            </a:r>
            <a:r>
              <a:rPr lang="sv-SE" sz="1000" b="0" baseline="0" dirty="0">
                <a:latin typeface="Arial" panose="020B0604020202020204" pitchFamily="34" charset="0"/>
                <a:cs typeface="Arial" panose="020B0604020202020204" pitchFamily="34" charset="0"/>
              </a:rPr>
              <a:t> Efter 5 minuter utser ni en talesperson som sammanfattar gruppens idéer. {diskussion}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0" baseline="0" dirty="0">
                <a:latin typeface="Arial" panose="020B0604020202020204" pitchFamily="34" charset="0"/>
                <a:cs typeface="Arial" panose="020B0604020202020204" pitchFamily="34" charset="0"/>
              </a:rPr>
              <a:t>Låt oss hålla våra förväntningar i minnet under det att vi går vidare till nästa steg.</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5</a:t>
            </a:fld>
            <a:endParaRPr lang="en-US"/>
          </a:p>
        </p:txBody>
      </p:sp>
    </p:spTree>
    <p:extLst>
      <p:ext uri="{BB962C8B-B14F-4D97-AF65-F5344CB8AC3E}">
        <p14:creationId xmlns:p14="http://schemas.microsoft.com/office/powerpoint/2010/main" val="570238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u="sng" dirty="0">
                <a:latin typeface="Arial" panose="020B0604020202020204" pitchFamily="34" charset="0"/>
                <a:ea typeface="ヒラギノ角ゴ Pro W3"/>
                <a:cs typeface="Arial" panose="020B0604020202020204" pitchFamily="34" charset="0"/>
              </a:rPr>
              <a:t>Noteringar till presentatören: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i="1" dirty="0">
                <a:latin typeface="Arial" panose="020B0604020202020204" pitchFamily="34" charset="0"/>
                <a:cs typeface="Arial" panose="020B0604020202020204" pitchFamily="34" charset="0"/>
              </a:rPr>
              <a:t>Använd tid till att låta varje medlem berätta om de förbättringar de skulle vilja se. Dessa idéer kommer att, när de har inkluderats i planen, tillhandahålla engagemang och åtagande från alla de medlemmar som deltar. Lyssna, skriv ner och använd dessa idéer för att skapa större framgångar.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aseline="0" dirty="0">
                <a:latin typeface="Arial" panose="020B0604020202020204" pitchFamily="34" charset="0"/>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a:p>
            <a:r>
              <a:rPr lang="sv-SE" sz="1000" b="0" dirty="0">
                <a:latin typeface="Arial" panose="020B0604020202020204" pitchFamily="34" charset="0"/>
                <a:cs typeface="Arial" panose="020B0604020202020204" pitchFamily="34" charset="0"/>
              </a:rPr>
              <a:t>En viktig del när man skapar en vision är att tänka på framtiden. Hur skulle du vilja se din framtida klubb, något som är annorlunda än i dag?</a:t>
            </a: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6</a:t>
            </a:fld>
            <a:endParaRPr lang="en-US"/>
          </a:p>
        </p:txBody>
      </p:sp>
    </p:spTree>
    <p:extLst>
      <p:ext uri="{BB962C8B-B14F-4D97-AF65-F5344CB8AC3E}">
        <p14:creationId xmlns:p14="http://schemas.microsoft.com/office/powerpoint/2010/main" val="366925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u="sng" dirty="0">
                <a:latin typeface="Arial" panose="020B0604020202020204" pitchFamily="34" charset="0"/>
                <a:ea typeface="ヒラギノ角ゴ Pro W3"/>
                <a:cs typeface="Arial" panose="020B0604020202020204" pitchFamily="34" charset="0"/>
              </a:rPr>
              <a:t>Noteringar till presentatören: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000" i="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i="1" dirty="0">
                <a:latin typeface="Arial" panose="020B0604020202020204" pitchFamily="34" charset="0"/>
                <a:cs typeface="Arial" panose="020B0604020202020204" pitchFamily="34" charset="0"/>
              </a:rPr>
              <a:t>Ge deltagarna tid till att läsa texten på bilden.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aseline="0" dirty="0">
                <a:latin typeface="Arial" panose="020B0604020202020204" pitchFamily="34" charset="0"/>
                <a:cs typeface="Arial" panose="020B0604020202020204" pitchFamily="34" charset="0"/>
              </a:rPr>
              <a:t>________________________________________________________________</a:t>
            </a:r>
          </a:p>
        </p:txBody>
      </p:sp>
      <p:sp>
        <p:nvSpPr>
          <p:cNvPr id="4" name="Header Placeholder 3"/>
          <p:cNvSpPr>
            <a:spLocks noGrp="1"/>
          </p:cNvSpPr>
          <p:nvPr>
            <p:ph type="hdr" sz="quarter"/>
          </p:nvPr>
        </p:nvSpPr>
        <p:spPr/>
        <p:txBody>
          <a:bodyPr/>
          <a:lstStyle/>
          <a:p>
            <a:pPr>
              <a:defRPr/>
            </a:pPr>
            <a:r>
              <a:rPr lang="sv-SE"/>
              <a:t>Nordamerikanska medlemsinitiativet - Dåtid, nutid, framtid</a:t>
            </a: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7</a:t>
            </a:fld>
            <a:endParaRPr lang="en-US"/>
          </a:p>
        </p:txBody>
      </p:sp>
    </p:spTree>
    <p:extLst>
      <p:ext uri="{BB962C8B-B14F-4D97-AF65-F5344CB8AC3E}">
        <p14:creationId xmlns:p14="http://schemas.microsoft.com/office/powerpoint/2010/main" val="1968446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u="sng" dirty="0">
                <a:latin typeface="Arial" panose="020B0604020202020204" pitchFamily="34" charset="0"/>
                <a:ea typeface="ヒラギノ角ゴ Pro W3"/>
                <a:cs typeface="Arial" panose="020B0604020202020204" pitchFamily="34" charset="0"/>
              </a:rPr>
              <a:t>Noteringar till presentatören: </a:t>
            </a:r>
          </a:p>
          <a:p>
            <a:r>
              <a:rPr lang="sv-SE" sz="1000" i="1" baseline="0" dirty="0">
                <a:latin typeface="Arial" panose="020B0604020202020204" pitchFamily="34" charset="0"/>
                <a:cs typeface="Arial" panose="020B0604020202020204" pitchFamily="34" charset="0"/>
              </a:rPr>
              <a:t>Som en del i arbetsboken </a:t>
            </a:r>
            <a:r>
              <a:rPr lang="sv-SE" sz="1000" b="1" i="1" baseline="0" dirty="0">
                <a:latin typeface="Arial" panose="020B0604020202020204" pitchFamily="34" charset="0"/>
                <a:cs typeface="Arial" panose="020B0604020202020204" pitchFamily="34" charset="0"/>
              </a:rPr>
              <a:t>Distriktets strategiska plan</a:t>
            </a:r>
            <a:r>
              <a:rPr lang="sv-SE" sz="1000" i="1" baseline="0" dirty="0">
                <a:latin typeface="Arial" panose="020B0604020202020204" pitchFamily="34" charset="0"/>
                <a:cs typeface="Arial" panose="020B0604020202020204" pitchFamily="34" charset="0"/>
              </a:rPr>
              <a:t> ombads arbetsgruppens medlemmar att ta fram information i förväg om medlemstrender i området. Men för att förbereda inför mötet och ge deltagarna data för att kunna hjälpa till med distriktets analys kan du finna denna information i Insights (https://insights.lionsclubs.org). Logga in på ditt Lion Account (Lion Portal), klicka på Insights i menyn högst upp och använd dessa rapporter för att fylla i ovanstående fält före presentationen. </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sv-SE" sz="1000" i="1" baseline="0" dirty="0">
                <a:latin typeface="Arial" panose="020B0604020202020204" pitchFamily="34" charset="0"/>
                <a:cs typeface="Arial" panose="020B0604020202020204" pitchFamily="34" charset="0"/>
              </a:rPr>
              <a:t>I menyn högst upp klickar du på fliken ”Medlemmar”. På vänster sida kan du se ett fält med filter, så att du kan filtrera på ”LCI” eller ”GAT”. Du kan använda en av dem för att sammanställa informationen (LCI filtrerar per KO&gt;MD&gt;D, medan GAT filtrerar på KO&gt;Område&gt;MD&gt;D). När du har gjort ditt val klickar du på ”Medlemmar totalt” samt filtrerar ner för att se ditt multipeldistrikt eller ditt distrikt. Notera distriktets antal medlemmar detta år och förra året i de två första kolumnerna i tabellen och gå därefter ner och notera behållande av nya medlemmar under tre år i den sista kolumnen. </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sv-SE" sz="1000" i="1" baseline="0" dirty="0">
                <a:latin typeface="Arial" panose="020B0604020202020204" pitchFamily="34" charset="0"/>
                <a:cs typeface="Arial" panose="020B0604020202020204" pitchFamily="34" charset="0"/>
              </a:rPr>
              <a:t>Gå tillbaka till menyn högst upp och klicka på fliken ”Serviceaktiviteter”. Dina filter bör vara desamma som i avsnittet medlemmar, men om de inte är det följer du samma process för att se total för multipeldistriktet eller distriktet. Notera antal människor som har fått hjälp i distriktet detta år och förra året i den tredje och fjärde kolumnen i tabellen och gå därefter till höger och notera procentsatsen för klubbar som inrapporterar under verksamhetsåret i den sista kolumnen.</a:t>
            </a:r>
          </a:p>
          <a:p>
            <a:r>
              <a:rPr lang="sv-SE" sz="1000" i="1" baseline="0" dirty="0">
                <a:latin typeface="Arial" panose="020B0604020202020204" pitchFamily="34" charset="0"/>
                <a:cs typeface="Arial" panose="020B0604020202020204" pitchFamily="34" charset="0"/>
              </a:rPr>
              <a:t>Rapporten med trend över 5 år finns via länken http://www8.lionsclubs.org/reports/5YearTrendReport visar siffror under de senaste 5 åren, till exempel nya och avregistrerade medlemmar och klubbar. Det rekommenderas att denna rapport skrivs ut till deltagarna, så att de kan använda siffrorna till distriktets analys och målsättning.</a:t>
            </a:r>
          </a:p>
          <a:p>
            <a:r>
              <a:rPr lang="sv-SE" sz="1000" i="1" baseline="0" dirty="0">
                <a:latin typeface="Arial" panose="020B0604020202020204" pitchFamily="34" charset="0"/>
                <a:cs typeface="Arial" panose="020B0604020202020204" pitchFamily="34" charset="0"/>
              </a:rPr>
              <a:t>Om du vill använda regionalt användbara data, såsom familjemedlemskap, kan du finna dessa rapporter här: http://www8.lionsclubs.org/reports/FamilyandWomenMembershipReports/</a:t>
            </a:r>
          </a:p>
          <a:p>
            <a:r>
              <a:rPr lang="sv-SE" sz="1000" baseline="0" dirty="0">
                <a:latin typeface="Arial" panose="020B0604020202020204" pitchFamily="34" charset="0"/>
                <a:cs typeface="Arial" panose="020B0604020202020204" pitchFamily="34" charset="0"/>
              </a:rPr>
              <a:t>__________________________________________________________</a:t>
            </a:r>
          </a:p>
          <a:p>
            <a:endParaRPr lang="en-US" sz="1000" dirty="0">
              <a:latin typeface="Arial" panose="020B0604020202020204" pitchFamily="34" charset="0"/>
              <a:cs typeface="Arial" panose="020B0604020202020204" pitchFamily="34" charset="0"/>
            </a:endParaRPr>
          </a:p>
          <a:p>
            <a:r>
              <a:rPr lang="sv-SE" sz="1000" b="0" dirty="0">
                <a:latin typeface="Arial" panose="020B0604020202020204" pitchFamily="34" charset="0"/>
                <a:cs typeface="Arial" panose="020B0604020202020204" pitchFamily="34" charset="0"/>
              </a:rPr>
              <a:t>Låt oss titta på resultaten i vårt distrikt/multipeldistrikt.</a:t>
            </a:r>
          </a:p>
          <a:p>
            <a:pPr marL="0" indent="0">
              <a:buFontTx/>
              <a:buNone/>
            </a:pPr>
            <a:endParaRPr lang="en-US" sz="1000" b="0" baseline="0" dirty="0">
              <a:latin typeface="Arial" panose="020B0604020202020204" pitchFamily="34" charset="0"/>
              <a:cs typeface="Arial" panose="020B0604020202020204" pitchFamily="34" charset="0"/>
            </a:endParaRPr>
          </a:p>
          <a:p>
            <a:pPr marL="0" indent="0">
              <a:buFontTx/>
              <a:buNone/>
            </a:pPr>
            <a:r>
              <a:rPr lang="sv-SE" sz="1000" b="0" baseline="0" dirty="0">
                <a:latin typeface="Arial" panose="020B0604020202020204" pitchFamily="34" charset="0"/>
                <a:cs typeface="Arial" panose="020B0604020202020204" pitchFamily="34" charset="0"/>
              </a:rPr>
              <a:t>Här är siffrorna avseende antal medlemmar, antal människor som har fått hjälp detta år och förra året, behållande av nya medlemmar under de senaste 3 åren samt procentsats för det antal klubbar som inrapporterar hjälpinsatser. </a:t>
            </a:r>
          </a:p>
          <a:p>
            <a:pPr marL="0" indent="0">
              <a:buFontTx/>
              <a:buNone/>
            </a:pPr>
            <a:endParaRPr lang="en-US" sz="1000" b="0" baseline="0" dirty="0">
              <a:latin typeface="Arial" panose="020B0604020202020204" pitchFamily="34" charset="0"/>
              <a:cs typeface="Arial" panose="020B0604020202020204" pitchFamily="34" charset="0"/>
            </a:endParaRPr>
          </a:p>
          <a:p>
            <a:pPr marL="0" indent="0">
              <a:buFontTx/>
              <a:buNone/>
            </a:pPr>
            <a:r>
              <a:rPr lang="sv-SE" sz="1000" b="0" baseline="0" dirty="0">
                <a:latin typeface="Arial" panose="020B0604020202020204" pitchFamily="34" charset="0"/>
                <a:cs typeface="Arial" panose="020B0604020202020204" pitchFamily="34" charset="0"/>
              </a:rPr>
              <a:t>Vi tittar på totala hjälpinsatser, för att påminna oss varför vi fokuserar våra insatser på medlemmar. Tänk er om vi kunde hjälpa fler människor i år jämfört med förra året, vilken påverkan skulle vi kunna ha i det lokala samhället?</a:t>
            </a:r>
          </a:p>
          <a:p>
            <a:pPr marL="0" indent="0">
              <a:buFontTx/>
              <a:buNone/>
            </a:pPr>
            <a:endParaRPr lang="en-US" sz="1000" b="0" baseline="0" dirty="0">
              <a:latin typeface="Arial" panose="020B0604020202020204" pitchFamily="34" charset="0"/>
              <a:cs typeface="Arial" panose="020B0604020202020204" pitchFamily="34" charset="0"/>
            </a:endParaRPr>
          </a:p>
          <a:p>
            <a:pPr marL="0" indent="0">
              <a:buFontTx/>
              <a:buNone/>
            </a:pPr>
            <a:r>
              <a:rPr lang="sv-SE" sz="1000" b="0" baseline="0" dirty="0">
                <a:latin typeface="Arial" panose="020B0604020202020204" pitchFamily="34" charset="0"/>
                <a:cs typeface="Arial" panose="020B0604020202020204" pitchFamily="34" charset="0"/>
              </a:rPr>
              <a:t>I det utdelade materialet kan ni se antal nya respektive avregistrerade klubbar och medlemmar under de senaste 5 åren. </a:t>
            </a:r>
          </a:p>
          <a:p>
            <a:pPr marL="0" indent="0">
              <a:buFont typeface="Arial" panose="020B0604020202020204" pitchFamily="34" charset="0"/>
              <a:buNone/>
            </a:pPr>
            <a:r>
              <a:rPr lang="sv-SE" sz="1000" b="0" baseline="0" dirty="0">
                <a:latin typeface="Arial" panose="020B0604020202020204" pitchFamily="34" charset="0"/>
                <a:cs typeface="Arial" panose="020B0604020202020204" pitchFamily="34" charset="0"/>
              </a:rPr>
              <a:t>Vad lägger du märke till? Några överraskningar? {diskussion}</a:t>
            </a:r>
          </a:p>
          <a:p>
            <a:r>
              <a:rPr lang="sv-SE" sz="1000" b="0" dirty="0">
                <a:latin typeface="Arial" panose="020B0604020202020204" pitchFamily="34" charset="0"/>
                <a:cs typeface="Arial" panose="020B0604020202020204" pitchFamily="34" charset="0"/>
              </a:rPr>
              <a:t>Är du nöjd med dessa siffror?</a:t>
            </a:r>
            <a:r>
              <a:rPr lang="sv-SE" sz="1000" b="0" baseline="0" dirty="0">
                <a:latin typeface="Arial" panose="020B0604020202020204" pitchFamily="34" charset="0"/>
                <a:cs typeface="Arial" panose="020B0604020202020204" pitchFamily="34" charset="0"/>
              </a:rPr>
              <a:t> </a:t>
            </a:r>
          </a:p>
          <a:p>
            <a:r>
              <a:rPr lang="sv-SE" sz="1000" b="0" baseline="0" dirty="0">
                <a:latin typeface="Arial" panose="020B0604020202020204" pitchFamily="34" charset="0"/>
                <a:cs typeface="Arial" panose="020B0604020202020204" pitchFamily="34" charset="0"/>
              </a:rPr>
              <a:t>Kan vi, genom att arbeta tillsammans, göra bättre resultat? </a:t>
            </a:r>
          </a:p>
          <a:p>
            <a:r>
              <a:rPr lang="sv-SE" sz="1000" b="0" dirty="0">
                <a:latin typeface="Arial" panose="020B0604020202020204" pitchFamily="34" charset="0"/>
                <a:cs typeface="Arial" panose="020B0604020202020204" pitchFamily="34" charset="0"/>
              </a:rPr>
              <a:t>Om vi inte är nöjda med dessa trender är det dags för förändring!</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8</a:t>
            </a:fld>
            <a:endParaRPr lang="en-US"/>
          </a:p>
        </p:txBody>
      </p:sp>
    </p:spTree>
    <p:extLst>
      <p:ext uri="{BB962C8B-B14F-4D97-AF65-F5344CB8AC3E}">
        <p14:creationId xmlns:p14="http://schemas.microsoft.com/office/powerpoint/2010/main" val="700489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u="sng" dirty="0">
                <a:latin typeface="Arial" panose="020B0604020202020204" pitchFamily="34" charset="0"/>
                <a:ea typeface="ヒラギノ角ゴ Pro W3"/>
                <a:cs typeface="Arial" panose="020B0604020202020204" pitchFamily="34" charset="0"/>
              </a:rPr>
              <a:t>Noteringar till presentatören: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000" i="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i="1" dirty="0">
                <a:latin typeface="Arial" panose="020B0604020202020204" pitchFamily="34" charset="0"/>
                <a:cs typeface="Arial" panose="020B0604020202020204" pitchFamily="34" charset="0"/>
              </a:rPr>
              <a:t>Ge deltagarna tid till att läsa texten på bilden.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000" baseline="0" dirty="0">
                <a:latin typeface="Arial" panose="020B0604020202020204" pitchFamily="34" charset="0"/>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a:p>
            <a:r>
              <a:rPr lang="sv-SE" sz="1000" b="0" dirty="0">
                <a:latin typeface="Arial" panose="020B0604020202020204" pitchFamily="34" charset="0"/>
                <a:cs typeface="Arial" panose="020B0604020202020204" pitchFamily="34" charset="0"/>
              </a:rPr>
              <a:t>Då börjar vi.</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9</a:t>
            </a:fld>
            <a:endParaRPr lang="en-US"/>
          </a:p>
        </p:txBody>
      </p:sp>
    </p:spTree>
    <p:extLst>
      <p:ext uri="{BB962C8B-B14F-4D97-AF65-F5344CB8AC3E}">
        <p14:creationId xmlns:p14="http://schemas.microsoft.com/office/powerpoint/2010/main" val="703734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4584913"/>
            <a:ext cx="2743200" cy="139487"/>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3" name="Picture 2">
            <a:extLst>
              <a:ext uri="{FF2B5EF4-FFF2-40B4-BE49-F238E27FC236}">
                <a16:creationId xmlns:a16="http://schemas.microsoft.com/office/drawing/2014/main" id="{D965598A-95CA-5A4E-8FC5-A9B0CA0F6D29}"/>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0140" y="771581"/>
            <a:ext cx="3771719" cy="3571819"/>
          </a:xfrm>
          <a:prstGeom prst="rect">
            <a:avLst/>
          </a:prstGeom>
        </p:spPr>
      </p:pic>
      <p:sp>
        <p:nvSpPr>
          <p:cNvPr id="5" name="Title 4"/>
          <p:cNvSpPr>
            <a:spLocks noGrp="1"/>
          </p:cNvSpPr>
          <p:nvPr>
            <p:ph type="title" hasCustomPrompt="1"/>
          </p:nvPr>
        </p:nvSpPr>
        <p:spPr>
          <a:xfrm>
            <a:off x="838199" y="5029200"/>
            <a:ext cx="10515600" cy="1066800"/>
          </a:xfrm>
          <a:prstGeom prst="rect">
            <a:avLst/>
          </a:prstGeom>
        </p:spPr>
        <p:txBody>
          <a:bodyPr/>
          <a:lstStyle>
            <a:lvl1pPr>
              <a:defRPr lang="en-US" sz="4400" b="1" dirty="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1846633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6067"/>
          <a:stretch/>
        </p:blipFill>
        <p:spPr>
          <a:xfrm>
            <a:off x="6619127" y="228600"/>
            <a:ext cx="5572873" cy="64770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1025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1" y="1752599"/>
            <a:ext cx="274320" cy="13716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pic>
        <p:nvPicPr>
          <p:cNvPr id="6" name="Picture 5"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6067"/>
          <a:stretch/>
        </p:blipFill>
        <p:spPr>
          <a:xfrm>
            <a:off x="6619127" y="228600"/>
            <a:ext cx="5572873" cy="6477000"/>
          </a:xfrm>
          <a:prstGeom prst="rect">
            <a:avLst/>
          </a:prstGeom>
        </p:spPr>
      </p:pic>
    </p:spTree>
    <p:extLst>
      <p:ext uri="{BB962C8B-B14F-4D97-AF65-F5344CB8AC3E}">
        <p14:creationId xmlns:p14="http://schemas.microsoft.com/office/powerpoint/2010/main" val="371158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olid light backgroun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828600" y="381001"/>
            <a:ext cx="10515600" cy="838199"/>
          </a:xfrm>
          <a:prstGeom prst="rect">
            <a:avLst/>
          </a:prstGeom>
        </p:spPr>
        <p:txBody>
          <a:bodyPr anchor="ctr"/>
          <a:lstStyle>
            <a:lvl1pPr algn="ctr">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1828800"/>
            <a:ext cx="10516235" cy="4343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spTree>
    <p:extLst>
      <p:ext uri="{BB962C8B-B14F-4D97-AF65-F5344CB8AC3E}">
        <p14:creationId xmlns:p14="http://schemas.microsoft.com/office/powerpoint/2010/main" val="253386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 Columns">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accent6">
                    <a:lumMod val="50000"/>
                    <a:lumOff val="50000"/>
                  </a:schemeClr>
                </a:solidFill>
              </a:rPr>
              <a:pPr algn="r" eaLnBrk="0" hangingPunct="0">
                <a:spcBef>
                  <a:spcPct val="50000"/>
                </a:spcBef>
                <a:defRPr/>
              </a:pPr>
              <a:t>‹#›</a:t>
            </a:fld>
            <a:endParaRPr lang="en-US" sz="1000" dirty="0">
              <a:solidFill>
                <a:schemeClr val="accent6">
                  <a:lumMod val="50000"/>
                  <a:lumOff val="50000"/>
                </a:schemeClr>
              </a:solidFill>
            </a:endParaRPr>
          </a:p>
        </p:txBody>
      </p:sp>
      <p:sp>
        <p:nvSpPr>
          <p:cNvPr id="5" name="Rectangle 4">
            <a:extLst>
              <a:ext uri="{FF2B5EF4-FFF2-40B4-BE49-F238E27FC236}">
                <a16:creationId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6" name="Picture 5" descr="lionlogo_white.eps">
            <a:extLst>
              <a:ext uri="{FF2B5EF4-FFF2-40B4-BE49-F238E27FC236}">
                <a16:creationId xmlns:a16="http://schemas.microsoft.com/office/drawing/2014/main" id="{351EE3E6-C00E-3840-AE2F-425380247DD3}"/>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l="18078" r="18286"/>
          <a:stretch/>
        </p:blipFill>
        <p:spPr>
          <a:xfrm>
            <a:off x="-1" y="158344"/>
            <a:ext cx="4267201" cy="6541312"/>
          </a:xfrm>
          <a:prstGeom prst="rect">
            <a:avLst/>
          </a:prstGeom>
        </p:spPr>
      </p:pic>
      <p:sp>
        <p:nvSpPr>
          <p:cNvPr id="4" name="Content Placeholder 3"/>
          <p:cNvSpPr>
            <a:spLocks noGrp="1"/>
          </p:cNvSpPr>
          <p:nvPr>
            <p:ph sz="quarter" idx="10"/>
          </p:nvPr>
        </p:nvSpPr>
        <p:spPr>
          <a:xfrm>
            <a:off x="4800600" y="533400"/>
            <a:ext cx="6858000" cy="5791200"/>
          </a:xfrm>
          <a:prstGeom prst="rect">
            <a:avLst/>
          </a:prstGeom>
          <a:ln>
            <a:noFill/>
          </a:ln>
        </p:spPr>
        <p:txBody>
          <a:bodyPr anchor="ctr" anchorCtr="0"/>
          <a:lstStyle>
            <a:lvl1pPr marL="0" indent="0">
              <a:lnSpc>
                <a:spcPct val="120000"/>
              </a:lnSpc>
              <a:spcBef>
                <a:spcPts val="600"/>
              </a:spcBef>
              <a:spcAft>
                <a:spcPts val="600"/>
              </a:spcAft>
              <a:buNone/>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862013" indent="-404813">
              <a:lnSpc>
                <a:spcPct val="120000"/>
              </a:lnSpc>
              <a:spcBef>
                <a:spcPts val="600"/>
              </a:spcBef>
              <a:spcAft>
                <a:spcPts val="0"/>
              </a:spcAft>
              <a:buClr>
                <a:schemeClr val="bg2"/>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
        <p:nvSpPr>
          <p:cNvPr id="10" name="Title 9"/>
          <p:cNvSpPr>
            <a:spLocks noGrp="1"/>
          </p:cNvSpPr>
          <p:nvPr>
            <p:ph type="title" hasCustomPrompt="1"/>
          </p:nvPr>
        </p:nvSpPr>
        <p:spPr>
          <a:xfrm>
            <a:off x="0" y="1371600"/>
            <a:ext cx="4281142" cy="3886200"/>
          </a:xfrm>
          <a:prstGeom prst="rect">
            <a:avLst/>
          </a:prstGeom>
        </p:spPr>
        <p:txBody>
          <a:bodyPr anchor="ctr" anchorCtr="0"/>
          <a:lstStyle>
            <a:lvl1pPr>
              <a:lnSpc>
                <a:spcPct val="150000"/>
              </a:lnSpc>
              <a:spcBef>
                <a:spcPts val="1200"/>
              </a:spcBef>
              <a:spcAft>
                <a:spcPts val="1200"/>
              </a:spcAft>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121779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Quote">
    <p:bg>
      <p:bgRef idx="1002">
        <a:schemeClr val="bg2"/>
      </p:bgRef>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lumMod val="20000"/>
                    <a:lumOff val="80000"/>
                  </a:schemeClr>
                </a:solidFill>
              </a:rPr>
              <a:pPr algn="r">
                <a:spcBef>
                  <a:spcPct val="50000"/>
                </a:spcBef>
                <a:defRPr/>
              </a:pPr>
              <a:t>‹#›</a:t>
            </a:fld>
            <a:endParaRPr lang="en-US" sz="1000" dirty="0">
              <a:solidFill>
                <a:schemeClr val="bg1">
                  <a:lumMod val="20000"/>
                  <a:lumOff val="80000"/>
                </a:schemeClr>
              </a:solidFill>
            </a:endParaRPr>
          </a:p>
        </p:txBody>
      </p:sp>
      <p:sp>
        <p:nvSpPr>
          <p:cNvPr id="11" name="Rectangle 10">
            <a:extLst>
              <a:ext uri="{FF2B5EF4-FFF2-40B4-BE49-F238E27FC236}">
                <a16:creationId xmlns:a16="http://schemas.microsoft.com/office/drawing/2014/main" id="{576702AB-F472-3E42-8B73-5A9060BEBD56}"/>
              </a:ext>
            </a:extLst>
          </p:cNvPr>
          <p:cNvSpPr/>
          <p:nvPr userDrawn="1"/>
        </p:nvSpPr>
        <p:spPr>
          <a:xfrm>
            <a:off x="609600" y="990600"/>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13" name="Rectangle 12">
            <a:extLst>
              <a:ext uri="{FF2B5EF4-FFF2-40B4-BE49-F238E27FC236}">
                <a16:creationId xmlns:a16="http://schemas.microsoft.com/office/drawing/2014/main" id="{38745428-B285-9548-963E-056B5B4D3C03}"/>
              </a:ext>
            </a:extLst>
          </p:cNvPr>
          <p:cNvSpPr/>
          <p:nvPr userDrawn="1"/>
        </p:nvSpPr>
        <p:spPr>
          <a:xfrm>
            <a:off x="9916281" y="3983056"/>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3" name="Text Placeholder 2"/>
          <p:cNvSpPr>
            <a:spLocks noGrp="1"/>
          </p:cNvSpPr>
          <p:nvPr>
            <p:ph type="body" sz="quarter" idx="14" hasCustomPrompt="1"/>
          </p:nvPr>
        </p:nvSpPr>
        <p:spPr>
          <a:xfrm>
            <a:off x="2123319" y="5257800"/>
            <a:ext cx="7792961" cy="533400"/>
          </a:xfrm>
          <a:prstGeom prst="rect">
            <a:avLst/>
          </a:prstGeom>
        </p:spPr>
        <p:txBody>
          <a:bodyPr/>
          <a:lstStyle>
            <a:lvl1pPr marL="285750" indent="-285750" algn="r">
              <a:buFont typeface="Arial" panose="020B0604020202020204" pitchFamily="34" charset="0"/>
              <a:buChar char="‒"/>
              <a:defRPr sz="2800">
                <a:solidFill>
                  <a:schemeClr val="tx1"/>
                </a:solidFill>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Author</a:t>
            </a:r>
          </a:p>
        </p:txBody>
      </p:sp>
      <p:sp>
        <p:nvSpPr>
          <p:cNvPr id="5" name="Text Placeholder 4"/>
          <p:cNvSpPr>
            <a:spLocks noGrp="1"/>
          </p:cNvSpPr>
          <p:nvPr>
            <p:ph type="body" sz="quarter" idx="15" hasCustomPrompt="1"/>
          </p:nvPr>
        </p:nvSpPr>
        <p:spPr>
          <a:xfrm>
            <a:off x="2123319" y="1524000"/>
            <a:ext cx="7792962" cy="3429000"/>
          </a:xfrm>
          <a:prstGeom prst="rect">
            <a:avLst/>
          </a:prstGeom>
        </p:spPr>
        <p:txBody>
          <a:bodyPr/>
          <a:lstStyle>
            <a:lvl1pPr marL="0" indent="0" algn="ctr">
              <a:lnSpc>
                <a:spcPct val="150000"/>
              </a:lnSpc>
              <a:spcBef>
                <a:spcPts val="600"/>
              </a:spcBef>
              <a:spcAft>
                <a:spcPts val="600"/>
              </a:spcAft>
              <a:buNone/>
              <a:defRPr sz="4400">
                <a:solidFill>
                  <a:schemeClr val="tx1"/>
                </a:solidFill>
              </a:defRPr>
            </a:lvl1pPr>
          </a:lstStyle>
          <a:p>
            <a:pPr lvl="0"/>
            <a:r>
              <a:rPr lang="en-US" dirty="0"/>
              <a:t>Quote</a:t>
            </a:r>
          </a:p>
        </p:txBody>
      </p:sp>
    </p:spTree>
    <p:extLst>
      <p:ext uri="{BB962C8B-B14F-4D97-AF65-F5344CB8AC3E}">
        <p14:creationId xmlns:p14="http://schemas.microsoft.com/office/powerpoint/2010/main" val="193694728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d w/out logo">
    <p:bg>
      <p:bgPr>
        <a:solidFill>
          <a:schemeClr val="bg1">
            <a:lumMod val="9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65000"/>
                    <a:lumOff val="3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65000"/>
                    <a:lumOff val="3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8000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3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accent6">
                    <a:lumMod val="50000"/>
                    <a:lumOff val="50000"/>
                  </a:schemeClr>
                </a:solidFill>
              </a:rPr>
              <a:pPr algn="r">
                <a:spcBef>
                  <a:spcPct val="50000"/>
                </a:spcBef>
                <a:defRPr/>
              </a:pPr>
              <a:t>‹#›</a:t>
            </a:fld>
            <a:endParaRPr lang="en-US" sz="1000" dirty="0">
              <a:solidFill>
                <a:schemeClr val="accent6">
                  <a:lumMod val="50000"/>
                  <a:lumOff val="50000"/>
                </a:schemeClr>
              </a:solidFill>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58" r:id="rId1"/>
    <p:sldLayoutId id="2147483870" r:id="rId2"/>
    <p:sldLayoutId id="2147483860" r:id="rId3"/>
    <p:sldLayoutId id="2147483872" r:id="rId4"/>
    <p:sldLayoutId id="2147483873" r:id="rId5"/>
    <p:sldLayoutId id="2147483874" r:id="rId6"/>
    <p:sldLayoutId id="2147483876" r:id="rId7"/>
    <p:sldLayoutId id="2147483877" r:id="rId8"/>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ellow Bar">
            <a:extLst>
              <a:ext uri="{FF2B5EF4-FFF2-40B4-BE49-F238E27FC236}">
                <a16:creationId xmlns:a16="http://schemas.microsoft.com/office/drawing/2014/main" id="{2AAD127A-02A2-A74B-B87D-6D08403053E0}"/>
              </a:ext>
            </a:extLst>
          </p:cNvPr>
          <p:cNvSpPr/>
          <p:nvPr/>
        </p:nvSpPr>
        <p:spPr>
          <a:xfrm>
            <a:off x="5225845" y="4397584"/>
            <a:ext cx="1740310" cy="8731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6" name="Emblem - Color">
            <a:extLst>
              <a:ext uri="{FF2B5EF4-FFF2-40B4-BE49-F238E27FC236}">
                <a16:creationId xmlns:a16="http://schemas.microsoft.com/office/drawing/2014/main" id="{4B30221B-33DB-AB4C-8BF6-748745257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882" y="1600200"/>
            <a:ext cx="2514236" cy="2380982"/>
          </a:xfrm>
          <a:prstGeom prst="rect">
            <a:avLst/>
          </a:prstGeom>
        </p:spPr>
      </p:pic>
      <p:sp>
        <p:nvSpPr>
          <p:cNvPr id="7" name="Body Copy">
            <a:extLst>
              <a:ext uri="{FF2B5EF4-FFF2-40B4-BE49-F238E27FC236}">
                <a16:creationId xmlns:a16="http://schemas.microsoft.com/office/drawing/2014/main" id="{978A3E9B-0239-354F-AC08-FCA4DD3D0A1E}"/>
              </a:ext>
            </a:extLst>
          </p:cNvPr>
          <p:cNvSpPr txBox="1">
            <a:spLocks/>
          </p:cNvSpPr>
          <p:nvPr/>
        </p:nvSpPr>
        <p:spPr>
          <a:xfrm>
            <a:off x="762000" y="4800600"/>
            <a:ext cx="10668000" cy="1066800"/>
          </a:xfrm>
          <a:prstGeom prst="rect">
            <a:avLst/>
          </a:prstGeom>
        </p:spPr>
        <p:txBody>
          <a:bodyPr/>
          <a:lstStyle>
            <a:lvl1pPr marL="0" indent="0" algn="ctr" rtl="0" eaLnBrk="1" fontAlgn="base" hangingPunct="1">
              <a:spcBef>
                <a:spcPct val="20000"/>
              </a:spcBef>
              <a:spcAft>
                <a:spcPct val="0"/>
              </a:spcAft>
              <a:buFont typeface="Arial" pitchFamily="34" charset="0"/>
              <a:buNone/>
              <a:defRPr sz="1800" b="1">
                <a:solidFill>
                  <a:schemeClr val="accent6">
                    <a:lumMod val="50000"/>
                    <a:lumOff val="50000"/>
                  </a:schemeClr>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4000"/>
              <a:t>Förberedelser inför mötet</a:t>
            </a:r>
          </a:p>
        </p:txBody>
      </p:sp>
      <p:pic>
        <p:nvPicPr>
          <p:cNvPr id="8" name="Picture 7">
            <a:extLst>
              <a:ext uri="{FF2B5EF4-FFF2-40B4-BE49-F238E27FC236}">
                <a16:creationId xmlns:a16="http://schemas.microsoft.com/office/drawing/2014/main" id="{3049AD1F-1DF8-E64F-AF4E-9D112B4AFCEF}"/>
              </a:ext>
            </a:extLst>
          </p:cNvPr>
          <p:cNvPicPr>
            <a:picLocks noChangeAspect="1"/>
          </p:cNvPicPr>
          <p:nvPr/>
        </p:nvPicPr>
        <p:blipFill>
          <a:blip r:embed="rId4"/>
          <a:stretch>
            <a:fillRect/>
          </a:stretch>
        </p:blipFill>
        <p:spPr>
          <a:xfrm>
            <a:off x="9906000" y="0"/>
            <a:ext cx="2286000" cy="2286000"/>
          </a:xfrm>
          <a:prstGeom prst="rect">
            <a:avLst/>
          </a:prstGeom>
        </p:spPr>
      </p:pic>
      <p:pic>
        <p:nvPicPr>
          <p:cNvPr id="9" name="Picture 8">
            <a:extLst>
              <a:ext uri="{FF2B5EF4-FFF2-40B4-BE49-F238E27FC236}">
                <a16:creationId xmlns:a16="http://schemas.microsoft.com/office/drawing/2014/main" id="{0362E338-D378-8641-8669-2EF6AC127FE5}"/>
              </a:ext>
            </a:extLst>
          </p:cNvPr>
          <p:cNvPicPr>
            <a:picLocks noChangeAspect="1"/>
          </p:cNvPicPr>
          <p:nvPr/>
        </p:nvPicPr>
        <p:blipFill>
          <a:blip r:embed="rId4"/>
          <a:stretch>
            <a:fillRect/>
          </a:stretch>
        </p:blipFill>
        <p:spPr>
          <a:xfrm rot="10800000">
            <a:off x="0" y="4572000"/>
            <a:ext cx="2286000" cy="2286000"/>
          </a:xfrm>
          <a:prstGeom prst="rect">
            <a:avLst/>
          </a:prstGeom>
        </p:spPr>
      </p:pic>
    </p:spTree>
    <p:extLst>
      <p:ext uri="{BB962C8B-B14F-4D97-AF65-F5344CB8AC3E}">
        <p14:creationId xmlns:p14="http://schemas.microsoft.com/office/powerpoint/2010/main" val="387953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ackground - Solid">
            <a:extLst>
              <a:ext uri="{FF2B5EF4-FFF2-40B4-BE49-F238E27FC236}">
                <a16:creationId xmlns:a16="http://schemas.microsoft.com/office/drawing/2014/main" id="{EBAD8334-36D7-B142-B7CF-5CDEAD57F7E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a:solidFill>
                  <a:schemeClr val="lt1">
                    <a:alpha val="44000"/>
                  </a:schemeClr>
                </a:solidFill>
              </a:rPr>
              <a:t>aa</a:t>
            </a:r>
          </a:p>
        </p:txBody>
      </p:sp>
      <p:sp>
        <p:nvSpPr>
          <p:cNvPr id="27" name="Slice - Solid">
            <a:extLst>
              <a:ext uri="{FF2B5EF4-FFF2-40B4-BE49-F238E27FC236}">
                <a16:creationId xmlns:a16="http://schemas.microsoft.com/office/drawing/2014/main" id="{C156D1A5-8667-FC47-A2E3-6F83B01C3BC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31" name="Picture 30">
            <a:extLst>
              <a:ext uri="{FF2B5EF4-FFF2-40B4-BE49-F238E27FC236}">
                <a16:creationId xmlns:a16="http://schemas.microsoft.com/office/drawing/2014/main" id="{C5C2AF9A-A836-E24B-8FA3-450B94F81358}"/>
              </a:ext>
            </a:extLst>
          </p:cNvPr>
          <p:cNvPicPr>
            <a:picLocks noChangeAspect="1"/>
          </p:cNvPicPr>
          <p:nvPr/>
        </p:nvPicPr>
        <p:blipFill>
          <a:blip r:embed="rId3"/>
          <a:srcRect/>
          <a:stretch/>
        </p:blipFill>
        <p:spPr>
          <a:xfrm>
            <a:off x="605696" y="499134"/>
            <a:ext cx="994504" cy="942293"/>
          </a:xfrm>
          <a:prstGeom prst="rect">
            <a:avLst/>
          </a:prstGeom>
        </p:spPr>
      </p:pic>
      <p:sp>
        <p:nvSpPr>
          <p:cNvPr id="32" name="Body Copy">
            <a:extLst>
              <a:ext uri="{FF2B5EF4-FFF2-40B4-BE49-F238E27FC236}">
                <a16:creationId xmlns:a16="http://schemas.microsoft.com/office/drawing/2014/main" id="{76F9AEF1-B1A3-C445-90DE-97F89758B97F}"/>
              </a:ext>
            </a:extLst>
          </p:cNvPr>
          <p:cNvSpPr txBox="1">
            <a:spLocks/>
          </p:cNvSpPr>
          <p:nvPr/>
        </p:nvSpPr>
        <p:spPr>
          <a:xfrm>
            <a:off x="2305150" y="3397164"/>
            <a:ext cx="4971031" cy="4191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spcAft>
                <a:spcPts val="1200"/>
              </a:spcAft>
              <a:buClr>
                <a:srgbClr val="FFC000"/>
              </a:buClr>
              <a:buFont typeface=".Lucida Grande UI Regular"/>
              <a:buChar char="►"/>
            </a:pPr>
            <a:r>
              <a:rPr lang="sv-SE" sz="2400">
                <a:solidFill>
                  <a:schemeClr val="accent6">
                    <a:lumMod val="65000"/>
                    <a:lumOff val="35000"/>
                  </a:schemeClr>
                </a:solidFill>
              </a:rPr>
              <a:t>För varje fokusområde</a:t>
            </a:r>
          </a:p>
          <a:p>
            <a:pPr marL="342900" indent="-342900">
              <a:spcAft>
                <a:spcPts val="1200"/>
              </a:spcAft>
              <a:buClr>
                <a:srgbClr val="FFC000"/>
              </a:buClr>
              <a:buFont typeface=".Lucida Grande UI Regular"/>
              <a:buChar char="►"/>
            </a:pPr>
            <a:r>
              <a:rPr lang="sv-SE" sz="2400">
                <a:solidFill>
                  <a:schemeClr val="accent6">
                    <a:lumMod val="65000"/>
                    <a:lumOff val="35000"/>
                  </a:schemeClr>
                </a:solidFill>
              </a:rPr>
              <a:t>Ansvar</a:t>
            </a:r>
          </a:p>
        </p:txBody>
      </p:sp>
      <p:sp>
        <p:nvSpPr>
          <p:cNvPr id="33" name="Page Number - White">
            <a:extLst>
              <a:ext uri="{FF2B5EF4-FFF2-40B4-BE49-F238E27FC236}">
                <a16:creationId xmlns:a16="http://schemas.microsoft.com/office/drawing/2014/main" id="{89D8ED11-E448-924D-9EE9-78729EC475D3}"/>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82E87"/>
                </a:solidFill>
              </a:rPr>
              <a:pPr eaLnBrk="0" hangingPunct="0">
                <a:spcBef>
                  <a:spcPct val="50000"/>
                </a:spcBef>
                <a:defRPr/>
              </a:pPr>
              <a:t>10</a:t>
            </a:fld>
            <a:endParaRPr lang="en-US" sz="1000">
              <a:solidFill>
                <a:srgbClr val="082E87"/>
              </a:solidFill>
            </a:endParaRPr>
          </a:p>
        </p:txBody>
      </p:sp>
      <p:grpSp>
        <p:nvGrpSpPr>
          <p:cNvPr id="20" name="Group 19">
            <a:extLst>
              <a:ext uri="{FF2B5EF4-FFF2-40B4-BE49-F238E27FC236}">
                <a16:creationId xmlns:a16="http://schemas.microsoft.com/office/drawing/2014/main" id="{14A40FEB-070F-4442-9C1B-BB5CEFBD57F0}"/>
              </a:ext>
            </a:extLst>
          </p:cNvPr>
          <p:cNvGrpSpPr/>
          <p:nvPr/>
        </p:nvGrpSpPr>
        <p:grpSpPr>
          <a:xfrm>
            <a:off x="7097859" y="1628741"/>
            <a:ext cx="4089270" cy="3592494"/>
            <a:chOff x="6512276" y="1676400"/>
            <a:chExt cx="4245785" cy="3867912"/>
          </a:xfrm>
        </p:grpSpPr>
        <p:grpSp>
          <p:nvGrpSpPr>
            <p:cNvPr id="21" name="Group 20">
              <a:extLst>
                <a:ext uri="{FF2B5EF4-FFF2-40B4-BE49-F238E27FC236}">
                  <a16:creationId xmlns:a16="http://schemas.microsoft.com/office/drawing/2014/main" id="{8381F297-007F-4199-8BE5-C99F3F7158AF}"/>
                </a:ext>
              </a:extLst>
            </p:cNvPr>
            <p:cNvGrpSpPr>
              <a:grpSpLocks noChangeAspect="1"/>
            </p:cNvGrpSpPr>
            <p:nvPr/>
          </p:nvGrpSpPr>
          <p:grpSpPr>
            <a:xfrm>
              <a:off x="6512276" y="1676400"/>
              <a:ext cx="4233672" cy="3867912"/>
              <a:chOff x="6512276" y="1676400"/>
              <a:chExt cx="4917724" cy="4476228"/>
            </a:xfrm>
          </p:grpSpPr>
          <p:sp>
            <p:nvSpPr>
              <p:cNvPr id="35" name="Background - Solid">
                <a:extLst>
                  <a:ext uri="{FF2B5EF4-FFF2-40B4-BE49-F238E27FC236}">
                    <a16:creationId xmlns:a16="http://schemas.microsoft.com/office/drawing/2014/main" id="{2B59864A-C7E4-4079-99BF-8259281D9552}"/>
                  </a:ext>
                </a:extLst>
              </p:cNvPr>
              <p:cNvSpPr/>
              <p:nvPr/>
            </p:nvSpPr>
            <p:spPr>
              <a:xfrm>
                <a:off x="6512277" y="3845115"/>
                <a:ext cx="2462369" cy="2307513"/>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0" name="Background - Solid">
                <a:extLst>
                  <a:ext uri="{FF2B5EF4-FFF2-40B4-BE49-F238E27FC236}">
                    <a16:creationId xmlns:a16="http://schemas.microsoft.com/office/drawing/2014/main" id="{AB8B9004-81C4-452B-A791-14D81F7F77C5}"/>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4" name="Background - Solid">
                <a:extLst>
                  <a:ext uri="{FF2B5EF4-FFF2-40B4-BE49-F238E27FC236}">
                    <a16:creationId xmlns:a16="http://schemas.microsoft.com/office/drawing/2014/main" id="{6C90DA25-753F-4F19-8409-35AF8B18C11C}"/>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6" name="Background - Solid">
                <a:extLst>
                  <a:ext uri="{FF2B5EF4-FFF2-40B4-BE49-F238E27FC236}">
                    <a16:creationId xmlns:a16="http://schemas.microsoft.com/office/drawing/2014/main" id="{51ABF9C0-983E-44CB-8E98-B4BC1F4E1CE0}"/>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22" name="Group 21">
              <a:extLst>
                <a:ext uri="{FF2B5EF4-FFF2-40B4-BE49-F238E27FC236}">
                  <a16:creationId xmlns:a16="http://schemas.microsoft.com/office/drawing/2014/main" id="{CACF9CBD-31B5-402A-8D2B-819D5FFFBA6C}"/>
                </a:ext>
              </a:extLst>
            </p:cNvPr>
            <p:cNvGrpSpPr/>
            <p:nvPr/>
          </p:nvGrpSpPr>
          <p:grpSpPr>
            <a:xfrm>
              <a:off x="6523785" y="2118623"/>
              <a:ext cx="4234276" cy="3018470"/>
              <a:chOff x="871124" y="2925130"/>
              <a:chExt cx="4234276" cy="3018470"/>
            </a:xfrm>
          </p:grpSpPr>
          <p:sp>
            <p:nvSpPr>
              <p:cNvPr id="23" name="Body Copy">
                <a:extLst>
                  <a:ext uri="{FF2B5EF4-FFF2-40B4-BE49-F238E27FC236}">
                    <a16:creationId xmlns:a16="http://schemas.microsoft.com/office/drawing/2014/main" id="{63AA1DA2-C18D-4CB3-8299-5F62F8F571AF}"/>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sv-SE" sz="2400" b="1">
                    <a:solidFill>
                      <a:schemeClr val="bg1"/>
                    </a:solidFill>
                  </a:rPr>
                  <a:t>Nya klubbar</a:t>
                </a:r>
              </a:p>
            </p:txBody>
          </p:sp>
          <p:sp>
            <p:nvSpPr>
              <p:cNvPr id="24" name="Body Copy">
                <a:extLst>
                  <a:ext uri="{FF2B5EF4-FFF2-40B4-BE49-F238E27FC236}">
                    <a16:creationId xmlns:a16="http://schemas.microsoft.com/office/drawing/2014/main" id="{23CB5482-C3D6-4A4A-9CC8-E259397E0B6B}"/>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sv-SE" sz="2400" b="1">
                    <a:solidFill>
                      <a:schemeClr val="bg1"/>
                    </a:solidFill>
                  </a:rPr>
                  <a:t>Nya medlemmar</a:t>
                </a:r>
              </a:p>
            </p:txBody>
          </p:sp>
          <p:sp>
            <p:nvSpPr>
              <p:cNvPr id="28" name="Body Copy">
                <a:extLst>
                  <a:ext uri="{FF2B5EF4-FFF2-40B4-BE49-F238E27FC236}">
                    <a16:creationId xmlns:a16="http://schemas.microsoft.com/office/drawing/2014/main" id="{299D9641-73C6-482F-8517-33B4FC2CBBE1}"/>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sv-SE" sz="2400" b="1">
                    <a:solidFill>
                      <a:schemeClr val="bg1"/>
                    </a:solidFill>
                  </a:rPr>
                  <a:t>Ledarstöd</a:t>
                </a:r>
              </a:p>
            </p:txBody>
          </p:sp>
          <p:sp>
            <p:nvSpPr>
              <p:cNvPr id="29" name="Body Copy">
                <a:extLst>
                  <a:ext uri="{FF2B5EF4-FFF2-40B4-BE49-F238E27FC236}">
                    <a16:creationId xmlns:a16="http://schemas.microsoft.com/office/drawing/2014/main" id="{18307AB9-D9DA-4D0D-931C-1BD386B49406}"/>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sv-SE" sz="2400" b="1" dirty="0">
                    <a:solidFill>
                      <a:schemeClr val="bg1"/>
                    </a:solidFill>
                  </a:rPr>
                  <a:t>Medlems-trivsel</a:t>
                </a:r>
              </a:p>
            </p:txBody>
          </p:sp>
        </p:grpSp>
      </p:grpSp>
      <p:sp>
        <p:nvSpPr>
          <p:cNvPr id="2" name="Body Copy">
            <a:extLst>
              <a:ext uri="{FF2B5EF4-FFF2-40B4-BE49-F238E27FC236}">
                <a16:creationId xmlns:a16="http://schemas.microsoft.com/office/drawing/2014/main" id="{5188304E-219C-DAC3-AB01-2ED24D1DB7FB}"/>
              </a:ext>
            </a:extLst>
          </p:cNvPr>
          <p:cNvSpPr txBox="1">
            <a:spLocks/>
          </p:cNvSpPr>
          <p:nvPr/>
        </p:nvSpPr>
        <p:spPr>
          <a:xfrm>
            <a:off x="2291748" y="1576254"/>
            <a:ext cx="4527418" cy="837361"/>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3600" b="1" dirty="0">
                <a:solidFill>
                  <a:srgbClr val="0A5496"/>
                </a:solidFill>
                <a:latin typeface="Arial"/>
                <a:ea typeface="ヒラギノ角ゴ Pro W3"/>
                <a:cs typeface="Arial"/>
              </a:rPr>
              <a:t>Mål för</a:t>
            </a:r>
            <a:r>
              <a:rPr lang="sv-SE" sz="3600" b="1" i="1" dirty="0">
                <a:solidFill>
                  <a:srgbClr val="0A5496"/>
                </a:solidFill>
                <a:latin typeface="Arial"/>
                <a:ea typeface="ヒラギノ角ゴ Pro W3"/>
                <a:cs typeface="Arial"/>
              </a:rPr>
              <a:t> MISSION</a:t>
            </a:r>
            <a:r>
              <a:rPr lang="sv-SE" sz="3600" b="1" dirty="0">
                <a:solidFill>
                  <a:srgbClr val="0A5496"/>
                </a:solidFill>
                <a:latin typeface="Arial"/>
                <a:ea typeface="ヒラギノ角ゴ Pro W3"/>
                <a:cs typeface="Arial"/>
              </a:rPr>
              <a:t> 1.5</a:t>
            </a:r>
          </a:p>
        </p:txBody>
      </p:sp>
    </p:spTree>
    <p:extLst>
      <p:ext uri="{BB962C8B-B14F-4D97-AF65-F5344CB8AC3E}">
        <p14:creationId xmlns:p14="http://schemas.microsoft.com/office/powerpoint/2010/main" val="260436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a:solidFill>
                  <a:schemeClr val="lt1">
                    <a:alpha val="44000"/>
                  </a:schemeClr>
                </a:solidFill>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0"/>
            <a:ext cx="11187129" cy="68580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11</a:t>
            </a:fld>
            <a:endParaRPr lang="en-US" sz="1000">
              <a:solidFill>
                <a:schemeClr val="bg1"/>
              </a:solidFill>
            </a:endParaRPr>
          </a:p>
        </p:txBody>
      </p:sp>
      <p:sp>
        <p:nvSpPr>
          <p:cNvPr id="5" name="Large #">
            <a:extLst>
              <a:ext uri="{FF2B5EF4-FFF2-40B4-BE49-F238E27FC236}">
                <a16:creationId xmlns:a16="http://schemas.microsoft.com/office/drawing/2014/main" id="{0796C39B-FF65-3532-1F9C-8E2D670FB811}"/>
              </a:ext>
            </a:extLst>
          </p:cNvPr>
          <p:cNvSpPr txBox="1"/>
          <p:nvPr/>
        </p:nvSpPr>
        <p:spPr>
          <a:xfrm>
            <a:off x="2590800" y="144622"/>
            <a:ext cx="8153400" cy="990207"/>
          </a:xfrm>
          <a:prstGeom prst="rect">
            <a:avLst/>
          </a:prstGeom>
          <a:noFill/>
        </p:spPr>
        <p:txBody>
          <a:bodyPr wrap="square" lIns="91440" tIns="45720" rIns="91440" bIns="45720" rtlCol="0" anchor="b">
            <a:spAutoFit/>
          </a:bodyPr>
          <a:lstStyle/>
          <a:p>
            <a:pPr>
              <a:lnSpc>
                <a:spcPts val="8000"/>
              </a:lnSpc>
            </a:pPr>
            <a:r>
              <a:rPr lang="sv-SE" sz="4400" b="1" i="1" dirty="0">
                <a:solidFill>
                  <a:schemeClr val="bg1"/>
                </a:solidFill>
                <a:latin typeface="Arial"/>
                <a:ea typeface="ヒラギノ角ゴ Pro W3"/>
                <a:cs typeface="Arial"/>
              </a:rPr>
              <a:t>MISSION</a:t>
            </a:r>
            <a:r>
              <a:rPr lang="sv-SE" sz="4400" b="1" dirty="0">
                <a:solidFill>
                  <a:schemeClr val="bg1"/>
                </a:solidFill>
                <a:latin typeface="Arial"/>
                <a:ea typeface="ヒラギノ角ゴ Pro W3"/>
                <a:cs typeface="Arial"/>
              </a:rPr>
              <a:t> 1.5: Fokusområde 1    </a:t>
            </a:r>
          </a:p>
        </p:txBody>
      </p:sp>
      <p:sp>
        <p:nvSpPr>
          <p:cNvPr id="6" name="Title 3">
            <a:extLst>
              <a:ext uri="{FF2B5EF4-FFF2-40B4-BE49-F238E27FC236}">
                <a16:creationId xmlns:a16="http://schemas.microsoft.com/office/drawing/2014/main" id="{028BE722-7CF1-09DE-9419-F0C5E1281305}"/>
              </a:ext>
            </a:extLst>
          </p:cNvPr>
          <p:cNvSpPr txBox="1">
            <a:spLocks/>
          </p:cNvSpPr>
          <p:nvPr/>
        </p:nvSpPr>
        <p:spPr>
          <a:xfrm>
            <a:off x="2291092" y="1160951"/>
            <a:ext cx="9502196" cy="65967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00000"/>
              </a:lnSpc>
            </a:pPr>
            <a:r>
              <a:rPr lang="sv-SE" sz="2800">
                <a:solidFill>
                  <a:srgbClr val="FFCF01"/>
                </a:solidFill>
              </a:rPr>
              <a:t>Återuppliva distrikt med nya klubbar</a:t>
            </a:r>
          </a:p>
        </p:txBody>
      </p:sp>
      <p:sp>
        <p:nvSpPr>
          <p:cNvPr id="13" name="Body Copy">
            <a:extLst>
              <a:ext uri="{FF2B5EF4-FFF2-40B4-BE49-F238E27FC236}">
                <a16:creationId xmlns:a16="http://schemas.microsoft.com/office/drawing/2014/main" id="{37CEA102-C738-07B4-9DD2-98F12241E14D}"/>
              </a:ext>
            </a:extLst>
          </p:cNvPr>
          <p:cNvSpPr txBox="1">
            <a:spLocks/>
          </p:cNvSpPr>
          <p:nvPr/>
        </p:nvSpPr>
        <p:spPr>
          <a:xfrm>
            <a:off x="2436078" y="2057400"/>
            <a:ext cx="9298722" cy="4343326"/>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150000"/>
              </a:lnSpc>
              <a:buClr>
                <a:srgbClr val="EBB700"/>
              </a:buClr>
              <a:buSzPct val="100000"/>
              <a:buFont typeface="Lucida Grande" panose="020B0600040502020204" pitchFamily="34" charset="0"/>
              <a:buChar char="▶"/>
            </a:pPr>
            <a:r>
              <a:rPr lang="sv-SE" sz="1800" dirty="0">
                <a:solidFill>
                  <a:schemeClr val="bg1"/>
                </a:solidFill>
                <a:latin typeface="Arial" charset="0"/>
                <a:ea typeface="Arial" charset="0"/>
                <a:cs typeface="Arial" charset="0"/>
              </a:rPr>
              <a:t>Varför är nya klubbar viktiga?</a:t>
            </a:r>
          </a:p>
          <a:p>
            <a:pPr marL="342900" indent="-342900">
              <a:lnSpc>
                <a:spcPct val="150000"/>
              </a:lnSpc>
              <a:buClr>
                <a:srgbClr val="EBB700"/>
              </a:buClr>
              <a:buSzPct val="100000"/>
              <a:buFont typeface="Lucida Grande" panose="020B0600040502020204" pitchFamily="34" charset="0"/>
              <a:buChar char="▶"/>
            </a:pPr>
            <a:r>
              <a:rPr lang="sv-SE" sz="1800" dirty="0">
                <a:solidFill>
                  <a:schemeClr val="bg1"/>
                </a:solidFill>
                <a:latin typeface="Arial" charset="0"/>
                <a:ea typeface="Arial" charset="0"/>
                <a:cs typeface="Arial" charset="0"/>
              </a:rPr>
              <a:t>Var kan vi bilda nya klubbar?</a:t>
            </a:r>
          </a:p>
          <a:p>
            <a:pPr marL="342900" indent="-342900">
              <a:lnSpc>
                <a:spcPct val="150000"/>
              </a:lnSpc>
              <a:buClr>
                <a:srgbClr val="EBB700"/>
              </a:buClr>
              <a:buSzPct val="100000"/>
              <a:buFont typeface="Lucida Grande" panose="020B0600040502020204" pitchFamily="34" charset="0"/>
              <a:buChar char="▶"/>
            </a:pPr>
            <a:r>
              <a:rPr lang="sv-SE" sz="1800" dirty="0">
                <a:solidFill>
                  <a:schemeClr val="bg1"/>
                </a:solidFill>
                <a:latin typeface="Arial" charset="0"/>
                <a:ea typeface="Arial" charset="0"/>
                <a:cs typeface="Arial" charset="0"/>
              </a:rPr>
              <a:t>Vilka specialklubbar skulle bli mest framgångsrika? </a:t>
            </a:r>
          </a:p>
          <a:p>
            <a:pPr marL="342900" indent="-342900">
              <a:lnSpc>
                <a:spcPct val="150000"/>
              </a:lnSpc>
              <a:buClr>
                <a:srgbClr val="EBB700"/>
              </a:buClr>
              <a:buSzPct val="100000"/>
              <a:buFont typeface="Lucida Grande" panose="020B0600040502020204" pitchFamily="34" charset="0"/>
              <a:buChar char="▶"/>
            </a:pPr>
            <a:r>
              <a:rPr lang="sv-SE" sz="1800" dirty="0">
                <a:solidFill>
                  <a:schemeClr val="bg1"/>
                </a:solidFill>
                <a:latin typeface="Arial" charset="0"/>
                <a:ea typeface="Arial" charset="0"/>
                <a:cs typeface="Arial" charset="0"/>
              </a:rPr>
              <a:t>Vilka utbildning/vilka resurser behövs?</a:t>
            </a:r>
          </a:p>
          <a:p>
            <a:pPr>
              <a:buClr>
                <a:srgbClr val="EBB700"/>
              </a:buClr>
              <a:buSzPct val="100000"/>
            </a:pPr>
            <a:endParaRPr lang="en-US" sz="1800" b="1" strike="sngStrike" kern="0" dirty="0">
              <a:highlight>
                <a:srgbClr val="FFFF00"/>
              </a:highlight>
              <a:latin typeface="Arial" charset="0"/>
              <a:ea typeface="Arial" charset="0"/>
              <a:cs typeface="Arial" charset="0"/>
            </a:endParaRPr>
          </a:p>
          <a:p>
            <a:pPr>
              <a:buClr>
                <a:srgbClr val="EBB700"/>
              </a:buClr>
              <a:buSzPct val="100000"/>
            </a:pPr>
            <a:r>
              <a:rPr lang="sv-SE" sz="1800" dirty="0">
                <a:solidFill>
                  <a:schemeClr val="bg1"/>
                </a:solidFill>
                <a:latin typeface="Arial" charset="0"/>
                <a:ea typeface="Arial" charset="0"/>
                <a:cs typeface="Arial" charset="0"/>
              </a:rPr>
              <a:t>Mål 1</a:t>
            </a:r>
          </a:p>
          <a:p>
            <a:pPr>
              <a:buClr>
                <a:srgbClr val="EBB700"/>
              </a:buClr>
              <a:buSzPct val="100000"/>
            </a:pPr>
            <a:r>
              <a:rPr lang="sv-SE" sz="1800" dirty="0">
                <a:solidFill>
                  <a:schemeClr val="bg1"/>
                </a:solidFill>
                <a:latin typeface="Arial" charset="0"/>
                <a:cs typeface="Arial" charset="0"/>
              </a:rPr>
              <a:t>För att stödja </a:t>
            </a:r>
            <a:r>
              <a:rPr lang="sv-SE" sz="1800" i="1" dirty="0">
                <a:solidFill>
                  <a:schemeClr val="bg1"/>
                </a:solidFill>
                <a:latin typeface="Arial" charset="0"/>
                <a:cs typeface="Arial" charset="0"/>
              </a:rPr>
              <a:t>MISSION</a:t>
            </a:r>
            <a:r>
              <a:rPr lang="sv-SE" sz="1800" dirty="0">
                <a:solidFill>
                  <a:schemeClr val="bg1"/>
                </a:solidFill>
                <a:latin typeface="Arial" charset="0"/>
                <a:cs typeface="Arial" charset="0"/>
              </a:rPr>
              <a:t> </a:t>
            </a:r>
            <a:r>
              <a:rPr lang="sv-SE" sz="1800" b="1" dirty="0">
                <a:solidFill>
                  <a:schemeClr val="bg1"/>
                </a:solidFill>
                <a:latin typeface="Arial" charset="0"/>
                <a:cs typeface="Arial" charset="0"/>
              </a:rPr>
              <a:t>1.5</a:t>
            </a:r>
            <a:r>
              <a:rPr lang="sv-SE" sz="1800" dirty="0">
                <a:solidFill>
                  <a:schemeClr val="bg1"/>
                </a:solidFill>
                <a:latin typeface="Arial" charset="0"/>
                <a:cs typeface="Arial" charset="0"/>
              </a:rPr>
              <a:t> under mitt år som distriktsguvernör åtar jag mig att samarbeta med mitt team för att uppnå de mål om medlemstillväxt som fastställts för vårt område.</a:t>
            </a:r>
          </a:p>
          <a:p>
            <a:pPr>
              <a:buClr>
                <a:srgbClr val="EBB700"/>
              </a:buClr>
              <a:buSzPct val="100000"/>
            </a:pPr>
            <a:endParaRPr lang="en-US" sz="500" kern="0" dirty="0">
              <a:solidFill>
                <a:schemeClr val="bg1"/>
              </a:solidFill>
              <a:latin typeface="Arial" charset="0"/>
              <a:cs typeface="Arial" charset="0"/>
            </a:endParaRPr>
          </a:p>
          <a:p>
            <a:pPr marL="342900" indent="-342900">
              <a:buClr>
                <a:srgbClr val="EBB700"/>
              </a:buClr>
              <a:buSzPct val="100000"/>
              <a:buFont typeface="Wingdings" panose="05000000000000000000" pitchFamily="2" charset="2"/>
              <a:buChar char="q"/>
            </a:pPr>
            <a:r>
              <a:rPr kumimoji="0" lang="sv-SE" sz="1800" i="0" u="none" strike="noStrike" cap="none" normalizeH="0" baseline="0" noProof="0" dirty="0">
                <a:ln>
                  <a:noFill/>
                </a:ln>
                <a:solidFill>
                  <a:schemeClr val="bg1"/>
                </a:solidFill>
                <a:effectLst/>
                <a:uLnTx/>
                <a:uFillTx/>
                <a:latin typeface="Arial"/>
                <a:ea typeface="Arial" charset="0"/>
                <a:cs typeface="Arial"/>
              </a:rPr>
              <a:t>Vårt distrikt åtar sig att uppnå målen om medlemstillväxt som har fastställts.</a:t>
            </a:r>
            <a:r>
              <a:rPr lang="sv-SE" sz="1800" dirty="0">
                <a:solidFill>
                  <a:schemeClr val="bg1"/>
                </a:solidFill>
                <a:latin typeface="Arial"/>
                <a:ea typeface="Arial" charset="0"/>
                <a:cs typeface="Arial"/>
              </a:rPr>
              <a:t> </a:t>
            </a:r>
            <a:r>
              <a:rPr lang="sv-SE" dirty="0">
                <a:solidFill>
                  <a:schemeClr val="bg1"/>
                </a:solidFill>
                <a:latin typeface="Arial"/>
                <a:ea typeface="Arial" charset="0"/>
                <a:cs typeface="Arial"/>
              </a:rPr>
              <a:t>ELLER</a:t>
            </a:r>
          </a:p>
          <a:p>
            <a:pPr>
              <a:buClr>
                <a:srgbClr val="EBB700"/>
              </a:buClr>
              <a:buSzPct val="100000"/>
            </a:pPr>
            <a:endParaRPr lang="en-US" sz="600" i="0" u="none" strike="noStrike" kern="0" cap="none" spc="0" normalizeH="0" baseline="0" noProof="0" dirty="0">
              <a:ln>
                <a:noFill/>
              </a:ln>
              <a:solidFill>
                <a:schemeClr val="bg1"/>
              </a:solidFill>
              <a:effectLst/>
              <a:uLnTx/>
              <a:uFillTx/>
              <a:latin typeface="Arial" charset="0"/>
              <a:ea typeface="Arial" charset="0"/>
              <a:cs typeface="Arial" charset="0"/>
            </a:endParaRPr>
          </a:p>
          <a:p>
            <a:pPr marL="342900" indent="-342900">
              <a:buClr>
                <a:srgbClr val="EBB700"/>
              </a:buClr>
              <a:buSzPct val="100000"/>
              <a:buFont typeface="Wingdings" panose="05000000000000000000" pitchFamily="2" charset="2"/>
              <a:buChar char="q"/>
            </a:pPr>
            <a:r>
              <a:rPr kumimoji="0" lang="sv-SE" sz="1800" i="0" u="none" strike="noStrike" cap="none" normalizeH="0" baseline="0" noProof="0" dirty="0">
                <a:ln>
                  <a:noFill/>
                </a:ln>
                <a:solidFill>
                  <a:schemeClr val="bg1"/>
                </a:solidFill>
                <a:effectLst/>
                <a:uLnTx/>
                <a:uFillTx/>
                <a:latin typeface="Arial" charset="0"/>
                <a:ea typeface="Arial" charset="0"/>
                <a:cs typeface="Arial" charset="0"/>
              </a:rPr>
              <a:t>Vårt team kommer att chartra ytterligare _____ nya klubbar med minst 20 medlemmar i varje.</a:t>
            </a:r>
          </a:p>
          <a:p>
            <a:pPr marL="342900" indent="-342900">
              <a:buClr>
                <a:srgbClr val="EBB700"/>
              </a:buClr>
              <a:buSzPct val="100000"/>
              <a:buFont typeface="Wingdings" panose="05000000000000000000" pitchFamily="2" charset="2"/>
              <a:buChar char="q"/>
            </a:pPr>
            <a:endParaRPr lang="en-US" kern="0" dirty="0">
              <a:solidFill>
                <a:schemeClr val="bg1"/>
              </a:solidFill>
              <a:latin typeface="Arial" charset="0"/>
              <a:ea typeface="Arial" charset="0"/>
              <a:cs typeface="Arial" charset="0"/>
            </a:endParaRPr>
          </a:p>
        </p:txBody>
      </p:sp>
      <p:pic>
        <p:nvPicPr>
          <p:cNvPr id="15" name="Picture 14">
            <a:extLst>
              <a:ext uri="{FF2B5EF4-FFF2-40B4-BE49-F238E27FC236}">
                <a16:creationId xmlns:a16="http://schemas.microsoft.com/office/drawing/2014/main" id="{610043CF-80CB-8364-874A-5A1433E4FAE1}"/>
              </a:ext>
            </a:extLst>
          </p:cNvPr>
          <p:cNvPicPr>
            <a:picLocks noChangeAspect="1"/>
          </p:cNvPicPr>
          <p:nvPr/>
        </p:nvPicPr>
        <p:blipFill>
          <a:blip r:embed="rId3"/>
          <a:srcRect/>
          <a:stretch/>
        </p:blipFill>
        <p:spPr>
          <a:xfrm>
            <a:off x="10966944" y="137679"/>
            <a:ext cx="994504" cy="942293"/>
          </a:xfrm>
          <a:prstGeom prst="rect">
            <a:avLst/>
          </a:prstGeom>
        </p:spPr>
      </p:pic>
      <p:sp>
        <p:nvSpPr>
          <p:cNvPr id="17" name="TextBox 16">
            <a:extLst>
              <a:ext uri="{FF2B5EF4-FFF2-40B4-BE49-F238E27FC236}">
                <a16:creationId xmlns:a16="http://schemas.microsoft.com/office/drawing/2014/main" id="{DE06399E-A9F4-FDBF-DE9D-3882467D4163}"/>
              </a:ext>
            </a:extLst>
          </p:cNvPr>
          <p:cNvSpPr txBox="1"/>
          <p:nvPr/>
        </p:nvSpPr>
        <p:spPr>
          <a:xfrm>
            <a:off x="162927" y="247318"/>
            <a:ext cx="2123074" cy="830997"/>
          </a:xfrm>
          <a:prstGeom prst="rect">
            <a:avLst/>
          </a:prstGeom>
          <a:noFill/>
        </p:spPr>
        <p:txBody>
          <a:bodyPr wrap="square" rtlCol="0">
            <a:spAutoFit/>
          </a:bodyPr>
          <a:lstStyle/>
          <a:p>
            <a:pPr algn="ctr">
              <a:buClr>
                <a:srgbClr val="EBB700"/>
              </a:buClr>
              <a:buSzPct val="100000"/>
            </a:pPr>
            <a:r>
              <a:rPr lang="sv-SE" sz="2400" b="1" dirty="0">
                <a:solidFill>
                  <a:srgbClr val="0D2240"/>
                </a:solidFill>
                <a:latin typeface="Arial" charset="0"/>
                <a:ea typeface="Arial" charset="0"/>
                <a:cs typeface="Arial" charset="0"/>
              </a:rPr>
              <a:t>Diskussions-</a:t>
            </a:r>
          </a:p>
          <a:p>
            <a:pPr algn="ctr">
              <a:buClr>
                <a:srgbClr val="EBB700"/>
              </a:buClr>
              <a:buSzPct val="100000"/>
            </a:pPr>
            <a:r>
              <a:rPr lang="sv-SE" sz="2400" b="1" dirty="0">
                <a:solidFill>
                  <a:srgbClr val="0D2240"/>
                </a:solidFill>
                <a:latin typeface="Arial" charset="0"/>
                <a:ea typeface="Arial" charset="0"/>
                <a:cs typeface="Arial" charset="0"/>
              </a:rPr>
              <a:t> frågor</a:t>
            </a:r>
          </a:p>
        </p:txBody>
      </p:sp>
    </p:spTree>
    <p:extLst>
      <p:ext uri="{BB962C8B-B14F-4D97-AF65-F5344CB8AC3E}">
        <p14:creationId xmlns:p14="http://schemas.microsoft.com/office/powerpoint/2010/main" val="4113345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a:solidFill>
                  <a:schemeClr val="lt1">
                    <a:alpha val="44000"/>
                  </a:schemeClr>
                </a:solidFill>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0"/>
            <a:ext cx="11187129" cy="68580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12</a:t>
            </a:fld>
            <a:endParaRPr lang="en-US" sz="1000">
              <a:solidFill>
                <a:schemeClr val="bg1"/>
              </a:solidFill>
            </a:endParaRPr>
          </a:p>
        </p:txBody>
      </p:sp>
      <p:sp>
        <p:nvSpPr>
          <p:cNvPr id="5" name="Large #">
            <a:extLst>
              <a:ext uri="{FF2B5EF4-FFF2-40B4-BE49-F238E27FC236}">
                <a16:creationId xmlns:a16="http://schemas.microsoft.com/office/drawing/2014/main" id="{0796C39B-FF65-3532-1F9C-8E2D670FB811}"/>
              </a:ext>
            </a:extLst>
          </p:cNvPr>
          <p:cNvSpPr txBox="1"/>
          <p:nvPr/>
        </p:nvSpPr>
        <p:spPr>
          <a:xfrm>
            <a:off x="2667000" y="65143"/>
            <a:ext cx="8374192" cy="990207"/>
          </a:xfrm>
          <a:prstGeom prst="rect">
            <a:avLst/>
          </a:prstGeom>
          <a:noFill/>
        </p:spPr>
        <p:txBody>
          <a:bodyPr wrap="square" lIns="91440" tIns="45720" rIns="91440" bIns="45720" rtlCol="0" anchor="b">
            <a:spAutoFit/>
          </a:bodyPr>
          <a:lstStyle/>
          <a:p>
            <a:pPr>
              <a:lnSpc>
                <a:spcPts val="8000"/>
              </a:lnSpc>
            </a:pPr>
            <a:r>
              <a:rPr lang="sv-SE" sz="4400" b="1" i="1" dirty="0">
                <a:solidFill>
                  <a:schemeClr val="bg1"/>
                </a:solidFill>
                <a:latin typeface="Arial"/>
                <a:ea typeface="ヒラギノ角ゴ Pro W3"/>
                <a:cs typeface="Arial"/>
              </a:rPr>
              <a:t>MISSION</a:t>
            </a:r>
            <a:r>
              <a:rPr lang="sv-SE" sz="4400" b="1" dirty="0">
                <a:solidFill>
                  <a:schemeClr val="bg1"/>
                </a:solidFill>
                <a:latin typeface="Arial"/>
                <a:ea typeface="ヒラギノ角ゴ Pro W3"/>
                <a:cs typeface="Arial"/>
              </a:rPr>
              <a:t> 1.5: Fokusområde 2    </a:t>
            </a:r>
          </a:p>
        </p:txBody>
      </p:sp>
      <p:sp>
        <p:nvSpPr>
          <p:cNvPr id="6" name="Title 3">
            <a:extLst>
              <a:ext uri="{FF2B5EF4-FFF2-40B4-BE49-F238E27FC236}">
                <a16:creationId xmlns:a16="http://schemas.microsoft.com/office/drawing/2014/main" id="{028BE722-7CF1-09DE-9419-F0C5E1281305}"/>
              </a:ext>
            </a:extLst>
          </p:cNvPr>
          <p:cNvSpPr txBox="1">
            <a:spLocks/>
          </p:cNvSpPr>
          <p:nvPr/>
        </p:nvSpPr>
        <p:spPr>
          <a:xfrm>
            <a:off x="3550434" y="1119633"/>
            <a:ext cx="7041365" cy="65967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00000"/>
              </a:lnSpc>
            </a:pPr>
            <a:r>
              <a:rPr lang="sv-SE" sz="2800" dirty="0">
                <a:solidFill>
                  <a:srgbClr val="FFCF01"/>
                </a:solidFill>
              </a:rPr>
              <a:t>Återuppliva klubbar med nya medlemmar</a:t>
            </a:r>
          </a:p>
        </p:txBody>
      </p:sp>
      <p:sp>
        <p:nvSpPr>
          <p:cNvPr id="2" name="Body Copy">
            <a:extLst>
              <a:ext uri="{FF2B5EF4-FFF2-40B4-BE49-F238E27FC236}">
                <a16:creationId xmlns:a16="http://schemas.microsoft.com/office/drawing/2014/main" id="{CA3AFD2C-415D-5E47-9178-8DB5D32B9B7C}"/>
              </a:ext>
            </a:extLst>
          </p:cNvPr>
          <p:cNvSpPr txBox="1">
            <a:spLocks/>
          </p:cNvSpPr>
          <p:nvPr/>
        </p:nvSpPr>
        <p:spPr>
          <a:xfrm>
            <a:off x="2286001" y="1881118"/>
            <a:ext cx="9677399" cy="4748282"/>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150000"/>
              </a:lnSpc>
              <a:buClr>
                <a:srgbClr val="EBB700"/>
              </a:buClr>
              <a:buSzPct val="100000"/>
              <a:buFont typeface="Lucida Grande" panose="020B0600040502020204" pitchFamily="34" charset="0"/>
              <a:buChar char="▶"/>
            </a:pPr>
            <a:r>
              <a:rPr lang="sv-SE" sz="1800" dirty="0">
                <a:solidFill>
                  <a:schemeClr val="bg1"/>
                </a:solidFill>
                <a:latin typeface="Arial" charset="0"/>
                <a:ea typeface="Arial" charset="0"/>
                <a:cs typeface="Arial" charset="0"/>
              </a:rPr>
              <a:t>Varför bör vi bjuda in människor att bli medlemmar i klubben?</a:t>
            </a:r>
          </a:p>
          <a:p>
            <a:pPr marL="342900" indent="-342900">
              <a:lnSpc>
                <a:spcPct val="150000"/>
              </a:lnSpc>
              <a:buClr>
                <a:srgbClr val="EBB700"/>
              </a:buClr>
              <a:buSzPct val="100000"/>
              <a:buFont typeface="Lucida Grande" panose="020B0600040502020204" pitchFamily="34" charset="0"/>
              <a:buChar char="▶"/>
            </a:pPr>
            <a:r>
              <a:rPr lang="sv-SE" sz="1800" dirty="0">
                <a:solidFill>
                  <a:schemeClr val="bg1"/>
                </a:solidFill>
                <a:latin typeface="Arial" charset="0"/>
                <a:ea typeface="Arial" charset="0"/>
                <a:cs typeface="Arial" charset="0"/>
              </a:rPr>
              <a:t>Vilket är det bästa sättet för en klubb att tillföra nya medlemmar?</a:t>
            </a:r>
          </a:p>
          <a:p>
            <a:pPr marL="342900" indent="-342900">
              <a:lnSpc>
                <a:spcPct val="150000"/>
              </a:lnSpc>
              <a:buClr>
                <a:srgbClr val="EBB700"/>
              </a:buClr>
              <a:buSzPct val="100000"/>
              <a:buFont typeface="Lucida Grande" panose="020B0600040502020204" pitchFamily="34" charset="0"/>
              <a:buChar char="▶"/>
            </a:pPr>
            <a:r>
              <a:rPr lang="sv-SE" sz="1800" dirty="0">
                <a:solidFill>
                  <a:schemeClr val="bg1"/>
                </a:solidFill>
                <a:latin typeface="Arial" charset="0"/>
                <a:ea typeface="Arial" charset="0"/>
                <a:cs typeface="Arial" charset="0"/>
              </a:rPr>
              <a:t>Genomför din klubb evenemang för att rekrytera nya medlemmar? På vilka sätt? Hur ofta?</a:t>
            </a:r>
          </a:p>
          <a:p>
            <a:pPr marL="342900" indent="-342900">
              <a:lnSpc>
                <a:spcPct val="150000"/>
              </a:lnSpc>
              <a:buClr>
                <a:srgbClr val="EBB700"/>
              </a:buClr>
              <a:buSzPct val="100000"/>
              <a:buFont typeface="Lucida Grande" panose="020B0600040502020204" pitchFamily="34" charset="0"/>
              <a:buChar char="▶"/>
            </a:pPr>
            <a:r>
              <a:rPr lang="sv-SE" sz="1800" dirty="0">
                <a:solidFill>
                  <a:schemeClr val="bg1"/>
                </a:solidFill>
                <a:latin typeface="Arial" charset="0"/>
                <a:ea typeface="Arial" charset="0"/>
                <a:cs typeface="Arial" charset="0"/>
              </a:rPr>
              <a:t>Vilken utbildning eller vilket stöd behövs?</a:t>
            </a:r>
          </a:p>
          <a:p>
            <a:pPr>
              <a:lnSpc>
                <a:spcPct val="150000"/>
              </a:lnSpc>
              <a:buClr>
                <a:srgbClr val="EBB700"/>
              </a:buClr>
              <a:buSzPct val="100000"/>
            </a:pPr>
            <a:endParaRPr lang="sv-SE" sz="900" dirty="0">
              <a:solidFill>
                <a:schemeClr val="bg1"/>
              </a:solidFill>
              <a:latin typeface="Arial" charset="0"/>
              <a:ea typeface="Arial" charset="0"/>
              <a:cs typeface="Arial" charset="0"/>
            </a:endParaRPr>
          </a:p>
          <a:p>
            <a:pPr>
              <a:buClr>
                <a:srgbClr val="EBB700"/>
              </a:buClr>
              <a:buSzPct val="100000"/>
            </a:pPr>
            <a:r>
              <a:rPr lang="sv-SE" sz="1800" b="1" dirty="0">
                <a:solidFill>
                  <a:schemeClr val="bg1"/>
                </a:solidFill>
                <a:latin typeface="Arial" charset="0"/>
                <a:ea typeface="Arial" charset="0"/>
                <a:cs typeface="Arial" charset="0"/>
              </a:rPr>
              <a:t>Mål 2</a:t>
            </a:r>
          </a:p>
          <a:p>
            <a:pPr>
              <a:buClr>
                <a:srgbClr val="EBB700"/>
              </a:buClr>
              <a:buSzPct val="100000"/>
            </a:pPr>
            <a:r>
              <a:rPr lang="sv-SE" sz="1800" dirty="0">
                <a:solidFill>
                  <a:schemeClr val="bg1"/>
                </a:solidFill>
                <a:latin typeface="Arial" charset="0"/>
                <a:cs typeface="Arial" charset="0"/>
              </a:rPr>
              <a:t>För att stödja </a:t>
            </a:r>
            <a:r>
              <a:rPr lang="sv-SE" sz="1800" i="1" dirty="0">
                <a:solidFill>
                  <a:schemeClr val="bg1"/>
                </a:solidFill>
                <a:latin typeface="Arial" charset="0"/>
                <a:cs typeface="Arial" charset="0"/>
              </a:rPr>
              <a:t>MISSION</a:t>
            </a:r>
            <a:r>
              <a:rPr lang="sv-SE" sz="1800" dirty="0">
                <a:solidFill>
                  <a:schemeClr val="bg1"/>
                </a:solidFill>
                <a:latin typeface="Arial" charset="0"/>
                <a:cs typeface="Arial" charset="0"/>
              </a:rPr>
              <a:t> </a:t>
            </a:r>
            <a:r>
              <a:rPr lang="sv-SE" sz="1800" b="1" dirty="0">
                <a:solidFill>
                  <a:schemeClr val="bg1"/>
                </a:solidFill>
                <a:latin typeface="Arial" charset="0"/>
                <a:cs typeface="Arial" charset="0"/>
              </a:rPr>
              <a:t>1.5</a:t>
            </a:r>
            <a:r>
              <a:rPr lang="sv-SE" sz="1800" dirty="0">
                <a:solidFill>
                  <a:schemeClr val="bg1"/>
                </a:solidFill>
                <a:latin typeface="Arial" charset="0"/>
                <a:cs typeface="Arial" charset="0"/>
              </a:rPr>
              <a:t> under mitt år som distriktsguvernör åtar jag mig att samarbeta med mitt team för att uppnå de mål om medlemstillväxt som fastställts för vårt område.</a:t>
            </a:r>
          </a:p>
          <a:p>
            <a:pPr>
              <a:buClr>
                <a:srgbClr val="EBB700"/>
              </a:buClr>
              <a:buSzPct val="100000"/>
            </a:pPr>
            <a:endParaRPr lang="en-US" sz="1800" kern="0" dirty="0">
              <a:solidFill>
                <a:schemeClr val="bg1"/>
              </a:solidFill>
              <a:latin typeface="Arial" charset="0"/>
              <a:cs typeface="Arial" charset="0"/>
            </a:endParaRPr>
          </a:p>
          <a:p>
            <a:pPr marL="342900" indent="-342900">
              <a:buClr>
                <a:srgbClr val="EBB700"/>
              </a:buClr>
              <a:buSzPct val="100000"/>
              <a:buFont typeface="Wingdings" panose="05000000000000000000" pitchFamily="2" charset="2"/>
              <a:buChar char="q"/>
            </a:pPr>
            <a:r>
              <a:rPr kumimoji="0" lang="sv-SE" sz="1800" b="0" i="0" u="none" strike="noStrike" cap="none" normalizeH="0" baseline="0" noProof="0" dirty="0">
                <a:ln>
                  <a:noFill/>
                </a:ln>
                <a:solidFill>
                  <a:schemeClr val="bg1"/>
                </a:solidFill>
                <a:effectLst/>
                <a:uLnTx/>
                <a:uFillTx/>
                <a:latin typeface="Arial"/>
                <a:ea typeface="Arial" charset="0"/>
                <a:cs typeface="Arial"/>
              </a:rPr>
              <a:t>Vårt distrikt åtar sig att uppnå målen om medlemstillväxt som har fastställts.</a:t>
            </a:r>
            <a:r>
              <a:rPr lang="sv-SE" sz="1800" dirty="0">
                <a:solidFill>
                  <a:schemeClr val="bg1"/>
                </a:solidFill>
                <a:latin typeface="Arial"/>
                <a:ea typeface="Arial" charset="0"/>
                <a:cs typeface="Arial"/>
              </a:rPr>
              <a:t> </a:t>
            </a:r>
            <a:r>
              <a:rPr lang="sv-SE" sz="1800" b="1" dirty="0">
                <a:solidFill>
                  <a:schemeClr val="bg1"/>
                </a:solidFill>
                <a:latin typeface="Arial"/>
                <a:ea typeface="Arial" charset="0"/>
                <a:cs typeface="Arial"/>
              </a:rPr>
              <a:t>ELLER</a:t>
            </a:r>
          </a:p>
          <a:p>
            <a:pPr>
              <a:buClr>
                <a:srgbClr val="EBB700"/>
              </a:buClr>
              <a:buSzPct val="100000"/>
            </a:pPr>
            <a:endParaRPr kumimoji="0" lang="en-US" sz="1800" b="0" i="0" u="none" strike="noStrike" kern="0" cap="none" spc="0" normalizeH="0" baseline="0" noProof="0" dirty="0">
              <a:ln>
                <a:noFill/>
              </a:ln>
              <a:solidFill>
                <a:schemeClr val="bg1"/>
              </a:solidFill>
              <a:effectLst/>
              <a:uLnTx/>
              <a:uFillTx/>
              <a:latin typeface="Arial" charset="0"/>
              <a:ea typeface="Arial" charset="0"/>
              <a:cs typeface="Arial" charset="0"/>
            </a:endParaRPr>
          </a:p>
          <a:p>
            <a:pPr marL="342900" indent="-342900">
              <a:buClr>
                <a:srgbClr val="EBB700"/>
              </a:buClr>
              <a:buSzPct val="100000"/>
              <a:buFont typeface="Wingdings" panose="05000000000000000000" pitchFamily="2" charset="2"/>
              <a:buChar char="q"/>
            </a:pPr>
            <a:r>
              <a:rPr kumimoji="0" lang="sv-SE" sz="1800" b="0" i="0" u="none" strike="noStrike" cap="none" normalizeH="0" baseline="0" noProof="0" dirty="0">
                <a:ln>
                  <a:noFill/>
                </a:ln>
                <a:solidFill>
                  <a:schemeClr val="bg1"/>
                </a:solidFill>
                <a:effectLst/>
                <a:uLnTx/>
                <a:uFillTx/>
                <a:latin typeface="Arial" charset="0"/>
                <a:ea typeface="Arial" charset="0"/>
                <a:cs typeface="Arial" charset="0"/>
              </a:rPr>
              <a:t>Våra klubbar kommer att rekrytera ytterligare ______ nya medlemmar till befintliga klubbar</a:t>
            </a:r>
            <a:r>
              <a:rPr lang="sv-SE" sz="1800" dirty="0">
                <a:solidFill>
                  <a:schemeClr val="bg1"/>
                </a:solidFill>
                <a:latin typeface="Arial" charset="0"/>
                <a:ea typeface="Arial" charset="0"/>
                <a:cs typeface="Arial" charset="0"/>
              </a:rPr>
              <a:t>.</a:t>
            </a:r>
          </a:p>
        </p:txBody>
      </p:sp>
      <p:sp>
        <p:nvSpPr>
          <p:cNvPr id="3" name="TextBox 2">
            <a:extLst>
              <a:ext uri="{FF2B5EF4-FFF2-40B4-BE49-F238E27FC236}">
                <a16:creationId xmlns:a16="http://schemas.microsoft.com/office/drawing/2014/main" id="{AFBCCE2E-7398-57D9-F385-0A2B533F2972}"/>
              </a:ext>
            </a:extLst>
          </p:cNvPr>
          <p:cNvSpPr txBox="1"/>
          <p:nvPr/>
        </p:nvSpPr>
        <p:spPr>
          <a:xfrm>
            <a:off x="162927" y="247318"/>
            <a:ext cx="2123074" cy="830997"/>
          </a:xfrm>
          <a:prstGeom prst="rect">
            <a:avLst/>
          </a:prstGeom>
          <a:noFill/>
        </p:spPr>
        <p:txBody>
          <a:bodyPr wrap="square" rtlCol="0">
            <a:spAutoFit/>
          </a:bodyPr>
          <a:lstStyle/>
          <a:p>
            <a:pPr algn="ctr">
              <a:buClr>
                <a:srgbClr val="EBB700"/>
              </a:buClr>
              <a:buSzPct val="100000"/>
            </a:pPr>
            <a:r>
              <a:rPr lang="sv-SE" sz="2400" b="1" dirty="0">
                <a:solidFill>
                  <a:srgbClr val="0D2240"/>
                </a:solidFill>
                <a:latin typeface="Arial" charset="0"/>
                <a:ea typeface="Arial" charset="0"/>
                <a:cs typeface="Arial" charset="0"/>
              </a:rPr>
              <a:t>Diskussions-</a:t>
            </a:r>
          </a:p>
          <a:p>
            <a:pPr algn="ctr">
              <a:buClr>
                <a:srgbClr val="EBB700"/>
              </a:buClr>
              <a:buSzPct val="100000"/>
            </a:pPr>
            <a:r>
              <a:rPr lang="sv-SE" sz="2400" b="1" dirty="0">
                <a:solidFill>
                  <a:srgbClr val="0D2240"/>
                </a:solidFill>
                <a:latin typeface="Arial" charset="0"/>
                <a:ea typeface="Arial" charset="0"/>
                <a:cs typeface="Arial" charset="0"/>
              </a:rPr>
              <a:t> frågor</a:t>
            </a:r>
          </a:p>
        </p:txBody>
      </p:sp>
      <p:pic>
        <p:nvPicPr>
          <p:cNvPr id="9" name="Picture 8">
            <a:extLst>
              <a:ext uri="{FF2B5EF4-FFF2-40B4-BE49-F238E27FC236}">
                <a16:creationId xmlns:a16="http://schemas.microsoft.com/office/drawing/2014/main" id="{75B4CAB0-F051-265F-EDE9-C202080DC955}"/>
              </a:ext>
            </a:extLst>
          </p:cNvPr>
          <p:cNvPicPr>
            <a:picLocks noChangeAspect="1"/>
          </p:cNvPicPr>
          <p:nvPr/>
        </p:nvPicPr>
        <p:blipFill>
          <a:blip r:embed="rId3"/>
          <a:srcRect/>
          <a:stretch/>
        </p:blipFill>
        <p:spPr>
          <a:xfrm>
            <a:off x="10966944" y="137679"/>
            <a:ext cx="994504" cy="942293"/>
          </a:xfrm>
          <a:prstGeom prst="rect">
            <a:avLst/>
          </a:prstGeom>
        </p:spPr>
      </p:pic>
    </p:spTree>
    <p:extLst>
      <p:ext uri="{BB962C8B-B14F-4D97-AF65-F5344CB8AC3E}">
        <p14:creationId xmlns:p14="http://schemas.microsoft.com/office/powerpoint/2010/main" val="4039245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a:solidFill>
                  <a:schemeClr val="lt1">
                    <a:alpha val="44000"/>
                  </a:schemeClr>
                </a:solidFill>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0"/>
            <a:ext cx="11187129" cy="68580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13</a:t>
            </a:fld>
            <a:endParaRPr lang="en-US" sz="1000">
              <a:solidFill>
                <a:schemeClr val="bg1"/>
              </a:solidFill>
            </a:endParaRPr>
          </a:p>
        </p:txBody>
      </p:sp>
      <p:sp>
        <p:nvSpPr>
          <p:cNvPr id="5" name="Large #">
            <a:extLst>
              <a:ext uri="{FF2B5EF4-FFF2-40B4-BE49-F238E27FC236}">
                <a16:creationId xmlns:a16="http://schemas.microsoft.com/office/drawing/2014/main" id="{0796C39B-FF65-3532-1F9C-8E2D670FB811}"/>
              </a:ext>
            </a:extLst>
          </p:cNvPr>
          <p:cNvSpPr txBox="1"/>
          <p:nvPr/>
        </p:nvSpPr>
        <p:spPr>
          <a:xfrm>
            <a:off x="2895600" y="88108"/>
            <a:ext cx="9830748" cy="990207"/>
          </a:xfrm>
          <a:prstGeom prst="rect">
            <a:avLst/>
          </a:prstGeom>
          <a:noFill/>
        </p:spPr>
        <p:txBody>
          <a:bodyPr wrap="square" lIns="91440" tIns="45720" rIns="91440" bIns="45720" rtlCol="0" anchor="b">
            <a:spAutoFit/>
          </a:bodyPr>
          <a:lstStyle/>
          <a:p>
            <a:pPr>
              <a:lnSpc>
                <a:spcPts val="8000"/>
              </a:lnSpc>
            </a:pPr>
            <a:r>
              <a:rPr lang="sv-SE" sz="4400" b="1" i="1" dirty="0">
                <a:solidFill>
                  <a:schemeClr val="bg1"/>
                </a:solidFill>
                <a:latin typeface="Arial"/>
                <a:ea typeface="ヒラギノ角ゴ Pro W3"/>
                <a:cs typeface="Arial"/>
              </a:rPr>
              <a:t>MISSION</a:t>
            </a:r>
            <a:r>
              <a:rPr lang="sv-SE" sz="4400" b="1" dirty="0">
                <a:solidFill>
                  <a:schemeClr val="bg1"/>
                </a:solidFill>
                <a:latin typeface="Arial"/>
                <a:ea typeface="ヒラギノ角ゴ Pro W3"/>
                <a:cs typeface="Arial"/>
              </a:rPr>
              <a:t> 1.5: Fokusområde 3    </a:t>
            </a:r>
          </a:p>
        </p:txBody>
      </p:sp>
      <p:sp>
        <p:nvSpPr>
          <p:cNvPr id="6" name="Title 3">
            <a:extLst>
              <a:ext uri="{FF2B5EF4-FFF2-40B4-BE49-F238E27FC236}">
                <a16:creationId xmlns:a16="http://schemas.microsoft.com/office/drawing/2014/main" id="{028BE722-7CF1-09DE-9419-F0C5E1281305}"/>
              </a:ext>
            </a:extLst>
          </p:cNvPr>
          <p:cNvSpPr txBox="1">
            <a:spLocks/>
          </p:cNvSpPr>
          <p:nvPr/>
        </p:nvSpPr>
        <p:spPr>
          <a:xfrm>
            <a:off x="2291092" y="1160951"/>
            <a:ext cx="9502196" cy="65967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00000"/>
              </a:lnSpc>
            </a:pPr>
            <a:r>
              <a:rPr lang="sv-SE" sz="2800" dirty="0">
                <a:solidFill>
                  <a:srgbClr val="FFCF01"/>
                </a:solidFill>
              </a:rPr>
              <a:t>Motivera medlemmar på nytt med kamratskap </a:t>
            </a:r>
          </a:p>
          <a:p>
            <a:pPr>
              <a:lnSpc>
                <a:spcPct val="100000"/>
              </a:lnSpc>
            </a:pPr>
            <a:r>
              <a:rPr lang="sv-SE" sz="2800" dirty="0">
                <a:solidFill>
                  <a:srgbClr val="FFCF01"/>
                </a:solidFill>
              </a:rPr>
              <a:t>och intressanta hjälpinsatser</a:t>
            </a:r>
          </a:p>
        </p:txBody>
      </p:sp>
      <p:sp>
        <p:nvSpPr>
          <p:cNvPr id="3" name="Body Copy">
            <a:extLst>
              <a:ext uri="{FF2B5EF4-FFF2-40B4-BE49-F238E27FC236}">
                <a16:creationId xmlns:a16="http://schemas.microsoft.com/office/drawing/2014/main" id="{DFF26FF3-C5E7-BDBC-C454-70D536EA97E6}"/>
              </a:ext>
            </a:extLst>
          </p:cNvPr>
          <p:cNvSpPr txBox="1">
            <a:spLocks/>
          </p:cNvSpPr>
          <p:nvPr/>
        </p:nvSpPr>
        <p:spPr>
          <a:xfrm>
            <a:off x="2504908" y="2343426"/>
            <a:ext cx="9288380" cy="4666974"/>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150000"/>
              </a:lnSpc>
              <a:buClr>
                <a:srgbClr val="EBB700"/>
              </a:buClr>
              <a:buSzPct val="100000"/>
              <a:buFont typeface="Lucida Grande" panose="020B0600040502020204" pitchFamily="34" charset="0"/>
              <a:buChar char="▶"/>
            </a:pPr>
            <a:r>
              <a:rPr lang="sv-SE" sz="1800" dirty="0">
                <a:solidFill>
                  <a:schemeClr val="bg1"/>
                </a:solidFill>
                <a:latin typeface="Arial" charset="0"/>
                <a:ea typeface="Arial" charset="0"/>
                <a:cs typeface="Arial" charset="0"/>
              </a:rPr>
              <a:t>Hur vet man att en medlem är engagerad?</a:t>
            </a:r>
          </a:p>
          <a:p>
            <a:pPr marL="342900" indent="-342900">
              <a:lnSpc>
                <a:spcPct val="150000"/>
              </a:lnSpc>
              <a:buClr>
                <a:srgbClr val="EBB700"/>
              </a:buClr>
              <a:buSzPct val="100000"/>
              <a:buFont typeface="Lucida Grande" panose="020B0600040502020204" pitchFamily="34" charset="0"/>
              <a:buChar char="▶"/>
            </a:pPr>
            <a:r>
              <a:rPr lang="sv-SE" sz="1800" dirty="0">
                <a:solidFill>
                  <a:schemeClr val="bg1"/>
                </a:solidFill>
                <a:latin typeface="Arial" charset="0"/>
                <a:ea typeface="Arial" charset="0"/>
                <a:cs typeface="Arial" charset="0"/>
              </a:rPr>
              <a:t>Varför är det viktigt med information till nya medlemmar?</a:t>
            </a:r>
          </a:p>
          <a:p>
            <a:pPr marL="342900" indent="-342900">
              <a:lnSpc>
                <a:spcPct val="150000"/>
              </a:lnSpc>
              <a:buClr>
                <a:srgbClr val="EBB700"/>
              </a:buClr>
              <a:buSzPct val="100000"/>
              <a:buFont typeface="Lucida Grande" panose="020B0600040502020204" pitchFamily="34" charset="0"/>
              <a:buChar char="▶"/>
            </a:pPr>
            <a:r>
              <a:rPr lang="sv-SE" sz="1800" dirty="0">
                <a:solidFill>
                  <a:schemeClr val="bg1"/>
                </a:solidFill>
                <a:latin typeface="Arial" charset="0"/>
                <a:ea typeface="Arial" charset="0"/>
                <a:cs typeface="Arial" charset="0"/>
              </a:rPr>
              <a:t>Hur hjälper serviceprojekten till att behålla medlemmar?</a:t>
            </a:r>
          </a:p>
          <a:p>
            <a:pPr marL="342900" indent="-342900">
              <a:lnSpc>
                <a:spcPct val="150000"/>
              </a:lnSpc>
              <a:buClr>
                <a:srgbClr val="EBB700"/>
              </a:buClr>
              <a:buSzPct val="100000"/>
              <a:buFont typeface="Lucida Grande" panose="020B0600040502020204" pitchFamily="34" charset="0"/>
              <a:buChar char="▶"/>
            </a:pPr>
            <a:r>
              <a:rPr lang="sv-SE" sz="1800" dirty="0">
                <a:solidFill>
                  <a:schemeClr val="bg1"/>
                </a:solidFill>
                <a:latin typeface="Arial" charset="0"/>
                <a:ea typeface="Arial" charset="0"/>
                <a:cs typeface="Arial" charset="0"/>
              </a:rPr>
              <a:t>Hur kan vi på nytt engagera medlemmar som har slutat delta i klubbens aktiviteter?</a:t>
            </a:r>
          </a:p>
          <a:p>
            <a:pPr marL="342900" indent="-342900">
              <a:buClr>
                <a:srgbClr val="EBB700"/>
              </a:buClr>
              <a:buSzPct val="100000"/>
              <a:buFont typeface="Lucida Grande" panose="020B0600040502020204" pitchFamily="34" charset="0"/>
              <a:buChar char="▶"/>
            </a:pPr>
            <a:endParaRPr lang="en-US" sz="1800" kern="0" dirty="0">
              <a:solidFill>
                <a:schemeClr val="bg1"/>
              </a:solidFill>
              <a:latin typeface="Arial" charset="0"/>
              <a:ea typeface="Arial" charset="0"/>
              <a:cs typeface="Arial" charset="0"/>
            </a:endParaRPr>
          </a:p>
          <a:p>
            <a:pPr>
              <a:buClr>
                <a:srgbClr val="EBB700"/>
              </a:buClr>
              <a:buSzPct val="100000"/>
            </a:pPr>
            <a:r>
              <a:rPr lang="sv-SE" sz="1800" b="1" dirty="0">
                <a:solidFill>
                  <a:schemeClr val="bg1"/>
                </a:solidFill>
                <a:latin typeface="Arial" charset="0"/>
                <a:ea typeface="Arial" charset="0"/>
                <a:cs typeface="Arial" charset="0"/>
              </a:rPr>
              <a:t>Mål 3</a:t>
            </a:r>
          </a:p>
          <a:p>
            <a:pPr>
              <a:buClr>
                <a:srgbClr val="EBB700"/>
              </a:buClr>
              <a:buSzPct val="100000"/>
            </a:pPr>
            <a:r>
              <a:rPr lang="sv-SE" sz="1800" dirty="0">
                <a:solidFill>
                  <a:schemeClr val="bg1"/>
                </a:solidFill>
                <a:latin typeface="Arial" charset="0"/>
                <a:cs typeface="Arial" charset="0"/>
              </a:rPr>
              <a:t>För att stödja </a:t>
            </a:r>
            <a:r>
              <a:rPr lang="sv-SE" sz="1800" i="1" dirty="0">
                <a:solidFill>
                  <a:schemeClr val="bg1"/>
                </a:solidFill>
                <a:latin typeface="Arial" charset="0"/>
                <a:cs typeface="Arial" charset="0"/>
              </a:rPr>
              <a:t>MISSION</a:t>
            </a:r>
            <a:r>
              <a:rPr lang="sv-SE" sz="1800" dirty="0">
                <a:solidFill>
                  <a:schemeClr val="bg1"/>
                </a:solidFill>
                <a:latin typeface="Arial" charset="0"/>
                <a:cs typeface="Arial" charset="0"/>
              </a:rPr>
              <a:t> </a:t>
            </a:r>
            <a:r>
              <a:rPr lang="sv-SE" sz="1800" b="1" dirty="0">
                <a:solidFill>
                  <a:schemeClr val="bg1"/>
                </a:solidFill>
                <a:latin typeface="Arial" charset="0"/>
                <a:cs typeface="Arial" charset="0"/>
              </a:rPr>
              <a:t>1.5</a:t>
            </a:r>
            <a:r>
              <a:rPr lang="sv-SE" sz="1800" dirty="0">
                <a:solidFill>
                  <a:schemeClr val="bg1"/>
                </a:solidFill>
                <a:latin typeface="Arial" charset="0"/>
                <a:cs typeface="Arial" charset="0"/>
              </a:rPr>
              <a:t> under mitt år som distriktsguvernör åtar jag mig att samarbeta med mitt team för att uppnå de mål om medlemstillväxt som fastställts för vårt område.</a:t>
            </a:r>
          </a:p>
          <a:p>
            <a:pPr>
              <a:buClr>
                <a:srgbClr val="EBB700"/>
              </a:buClr>
              <a:buSzPct val="100000"/>
            </a:pPr>
            <a:endParaRPr lang="en-US" sz="1800" kern="0" dirty="0">
              <a:solidFill>
                <a:schemeClr val="bg1"/>
              </a:solidFill>
              <a:latin typeface="Arial" charset="0"/>
              <a:cs typeface="Arial" charset="0"/>
            </a:endParaRPr>
          </a:p>
          <a:p>
            <a:pPr marL="342900" indent="-342900">
              <a:buClr>
                <a:srgbClr val="EBB700"/>
              </a:buClr>
              <a:buSzPct val="100000"/>
              <a:buFont typeface="Wingdings" panose="05000000000000000000" pitchFamily="2" charset="2"/>
              <a:buChar char="q"/>
            </a:pPr>
            <a:r>
              <a:rPr kumimoji="0" lang="sv-SE" sz="1800" b="0" i="0" u="none" strike="noStrike" cap="none" normalizeH="0" baseline="0" noProof="0" dirty="0">
                <a:ln>
                  <a:noFill/>
                </a:ln>
                <a:solidFill>
                  <a:schemeClr val="bg1"/>
                </a:solidFill>
                <a:effectLst/>
                <a:uLnTx/>
                <a:uFillTx/>
                <a:latin typeface="Arial"/>
                <a:ea typeface="Arial" charset="0"/>
                <a:cs typeface="Arial"/>
              </a:rPr>
              <a:t>Vårt distrikt åtar sig att uppnå målen om medlemstillväxt som har fastställts.</a:t>
            </a:r>
            <a:r>
              <a:rPr lang="sv-SE" sz="1800" dirty="0">
                <a:solidFill>
                  <a:schemeClr val="bg1"/>
                </a:solidFill>
                <a:latin typeface="Arial"/>
                <a:ea typeface="Arial" charset="0"/>
                <a:cs typeface="Arial"/>
              </a:rPr>
              <a:t> </a:t>
            </a:r>
            <a:r>
              <a:rPr lang="sv-SE" sz="1800" b="1" dirty="0">
                <a:solidFill>
                  <a:schemeClr val="bg1"/>
                </a:solidFill>
                <a:latin typeface="Arial"/>
                <a:ea typeface="Arial" charset="0"/>
                <a:cs typeface="Arial"/>
              </a:rPr>
              <a:t>ELLER</a:t>
            </a:r>
          </a:p>
          <a:p>
            <a:pPr marL="342900" indent="-342900">
              <a:buClr>
                <a:srgbClr val="EBB700"/>
              </a:buClr>
              <a:buSzPct val="100000"/>
              <a:buFont typeface="Wingdings" panose="05000000000000000000" pitchFamily="2" charset="2"/>
              <a:buChar char="q"/>
            </a:pPr>
            <a:r>
              <a:rPr kumimoji="0" lang="sv-SE" sz="1800" b="0" i="0" u="none" strike="noStrike" cap="none" normalizeH="0" baseline="0" noProof="0" dirty="0">
                <a:ln>
                  <a:noFill/>
                </a:ln>
                <a:solidFill>
                  <a:schemeClr val="bg1"/>
                </a:solidFill>
                <a:effectLst/>
                <a:uLnTx/>
                <a:uFillTx/>
                <a:latin typeface="Arial" charset="0"/>
                <a:ea typeface="Arial" charset="0"/>
                <a:cs typeface="Arial" charset="0"/>
              </a:rPr>
              <a:t>Vårt distrikt kommer att öka vårt mål för nettoökning med ______ medlemmar.</a:t>
            </a:r>
          </a:p>
        </p:txBody>
      </p:sp>
      <p:sp>
        <p:nvSpPr>
          <p:cNvPr id="9" name="TextBox 8">
            <a:extLst>
              <a:ext uri="{FF2B5EF4-FFF2-40B4-BE49-F238E27FC236}">
                <a16:creationId xmlns:a16="http://schemas.microsoft.com/office/drawing/2014/main" id="{758BB123-816F-24F2-F23B-D95292846AC7}"/>
              </a:ext>
            </a:extLst>
          </p:cNvPr>
          <p:cNvSpPr txBox="1"/>
          <p:nvPr/>
        </p:nvSpPr>
        <p:spPr>
          <a:xfrm>
            <a:off x="162927" y="247318"/>
            <a:ext cx="2123074" cy="830997"/>
          </a:xfrm>
          <a:prstGeom prst="rect">
            <a:avLst/>
          </a:prstGeom>
          <a:noFill/>
        </p:spPr>
        <p:txBody>
          <a:bodyPr wrap="square" rtlCol="0">
            <a:spAutoFit/>
          </a:bodyPr>
          <a:lstStyle/>
          <a:p>
            <a:pPr algn="ctr">
              <a:buClr>
                <a:srgbClr val="EBB700"/>
              </a:buClr>
              <a:buSzPct val="100000"/>
            </a:pPr>
            <a:r>
              <a:rPr lang="sv-SE" sz="2400" b="1" dirty="0">
                <a:solidFill>
                  <a:srgbClr val="0D2240"/>
                </a:solidFill>
                <a:latin typeface="Arial" charset="0"/>
                <a:ea typeface="Arial" charset="0"/>
                <a:cs typeface="Arial" charset="0"/>
              </a:rPr>
              <a:t>Diskussions-</a:t>
            </a:r>
          </a:p>
          <a:p>
            <a:pPr algn="ctr">
              <a:buClr>
                <a:srgbClr val="EBB700"/>
              </a:buClr>
              <a:buSzPct val="100000"/>
            </a:pPr>
            <a:r>
              <a:rPr lang="sv-SE" sz="2400" b="1" dirty="0">
                <a:solidFill>
                  <a:srgbClr val="0D2240"/>
                </a:solidFill>
                <a:latin typeface="Arial" charset="0"/>
                <a:ea typeface="Arial" charset="0"/>
                <a:cs typeface="Arial" charset="0"/>
              </a:rPr>
              <a:t> frågor</a:t>
            </a:r>
          </a:p>
        </p:txBody>
      </p:sp>
      <p:pic>
        <p:nvPicPr>
          <p:cNvPr id="10" name="Picture 9">
            <a:extLst>
              <a:ext uri="{FF2B5EF4-FFF2-40B4-BE49-F238E27FC236}">
                <a16:creationId xmlns:a16="http://schemas.microsoft.com/office/drawing/2014/main" id="{115F9C19-16B2-7CBF-1F31-DF6CE2BE3356}"/>
              </a:ext>
            </a:extLst>
          </p:cNvPr>
          <p:cNvPicPr>
            <a:picLocks noChangeAspect="1"/>
          </p:cNvPicPr>
          <p:nvPr/>
        </p:nvPicPr>
        <p:blipFill>
          <a:blip r:embed="rId3"/>
          <a:srcRect/>
          <a:stretch/>
        </p:blipFill>
        <p:spPr>
          <a:xfrm>
            <a:off x="10966944" y="137679"/>
            <a:ext cx="994504" cy="942293"/>
          </a:xfrm>
          <a:prstGeom prst="rect">
            <a:avLst/>
          </a:prstGeom>
        </p:spPr>
      </p:pic>
    </p:spTree>
    <p:extLst>
      <p:ext uri="{BB962C8B-B14F-4D97-AF65-F5344CB8AC3E}">
        <p14:creationId xmlns:p14="http://schemas.microsoft.com/office/powerpoint/2010/main" val="2049760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a:solidFill>
                  <a:schemeClr val="lt1">
                    <a:alpha val="44000"/>
                  </a:schemeClr>
                </a:solidFill>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0"/>
            <a:ext cx="11187129" cy="68580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14</a:t>
            </a:fld>
            <a:endParaRPr lang="en-US" sz="1000">
              <a:solidFill>
                <a:schemeClr val="bg1"/>
              </a:solidFill>
            </a:endParaRPr>
          </a:p>
        </p:txBody>
      </p:sp>
      <p:sp>
        <p:nvSpPr>
          <p:cNvPr id="5" name="Large #">
            <a:extLst>
              <a:ext uri="{FF2B5EF4-FFF2-40B4-BE49-F238E27FC236}">
                <a16:creationId xmlns:a16="http://schemas.microsoft.com/office/drawing/2014/main" id="{0796C39B-FF65-3532-1F9C-8E2D670FB811}"/>
              </a:ext>
            </a:extLst>
          </p:cNvPr>
          <p:cNvSpPr txBox="1"/>
          <p:nvPr/>
        </p:nvSpPr>
        <p:spPr>
          <a:xfrm>
            <a:off x="2819400" y="113721"/>
            <a:ext cx="9830748" cy="990207"/>
          </a:xfrm>
          <a:prstGeom prst="rect">
            <a:avLst/>
          </a:prstGeom>
          <a:noFill/>
        </p:spPr>
        <p:txBody>
          <a:bodyPr wrap="square" lIns="91440" tIns="45720" rIns="91440" bIns="45720" rtlCol="0" anchor="b">
            <a:spAutoFit/>
          </a:bodyPr>
          <a:lstStyle/>
          <a:p>
            <a:pPr>
              <a:lnSpc>
                <a:spcPts val="8000"/>
              </a:lnSpc>
            </a:pPr>
            <a:r>
              <a:rPr lang="sv-SE" sz="4400" b="1" i="1" dirty="0">
                <a:solidFill>
                  <a:schemeClr val="bg1"/>
                </a:solidFill>
                <a:latin typeface="Arial"/>
                <a:ea typeface="ヒラギノ角ゴ Pro W3"/>
                <a:cs typeface="Arial"/>
              </a:rPr>
              <a:t>MISSION</a:t>
            </a:r>
            <a:r>
              <a:rPr lang="sv-SE" sz="4400" b="1" dirty="0">
                <a:solidFill>
                  <a:schemeClr val="bg1"/>
                </a:solidFill>
                <a:latin typeface="Arial"/>
                <a:ea typeface="ヒラギノ角ゴ Pro W3"/>
                <a:cs typeface="Arial"/>
              </a:rPr>
              <a:t> 1.5: Fokusområde 4   </a:t>
            </a:r>
          </a:p>
        </p:txBody>
      </p:sp>
      <p:sp>
        <p:nvSpPr>
          <p:cNvPr id="6" name="Title 3">
            <a:extLst>
              <a:ext uri="{FF2B5EF4-FFF2-40B4-BE49-F238E27FC236}">
                <a16:creationId xmlns:a16="http://schemas.microsoft.com/office/drawing/2014/main" id="{028BE722-7CF1-09DE-9419-F0C5E1281305}"/>
              </a:ext>
            </a:extLst>
          </p:cNvPr>
          <p:cNvSpPr txBox="1">
            <a:spLocks/>
          </p:cNvSpPr>
          <p:nvPr/>
        </p:nvSpPr>
        <p:spPr>
          <a:xfrm>
            <a:off x="3809343" y="1259248"/>
            <a:ext cx="6611688" cy="65967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00000"/>
              </a:lnSpc>
            </a:pPr>
            <a:r>
              <a:rPr lang="sv-SE" sz="2800">
                <a:solidFill>
                  <a:srgbClr val="FFCF01"/>
                </a:solidFill>
              </a:rPr>
              <a:t>Stödja distriktens och klubbarnas ledare</a:t>
            </a:r>
          </a:p>
        </p:txBody>
      </p:sp>
      <p:sp>
        <p:nvSpPr>
          <p:cNvPr id="9" name="TextBox 8">
            <a:extLst>
              <a:ext uri="{FF2B5EF4-FFF2-40B4-BE49-F238E27FC236}">
                <a16:creationId xmlns:a16="http://schemas.microsoft.com/office/drawing/2014/main" id="{758BB123-816F-24F2-F23B-D95292846AC7}"/>
              </a:ext>
            </a:extLst>
          </p:cNvPr>
          <p:cNvSpPr txBox="1"/>
          <p:nvPr/>
        </p:nvSpPr>
        <p:spPr>
          <a:xfrm>
            <a:off x="162927" y="247318"/>
            <a:ext cx="2123074" cy="830997"/>
          </a:xfrm>
          <a:prstGeom prst="rect">
            <a:avLst/>
          </a:prstGeom>
          <a:noFill/>
        </p:spPr>
        <p:txBody>
          <a:bodyPr wrap="square" rtlCol="0">
            <a:spAutoFit/>
          </a:bodyPr>
          <a:lstStyle/>
          <a:p>
            <a:pPr algn="ctr">
              <a:buClr>
                <a:srgbClr val="EBB700"/>
              </a:buClr>
              <a:buSzPct val="100000"/>
            </a:pPr>
            <a:r>
              <a:rPr lang="sv-SE" sz="2400" b="1" dirty="0">
                <a:solidFill>
                  <a:srgbClr val="0D2240"/>
                </a:solidFill>
                <a:latin typeface="Arial" charset="0"/>
                <a:ea typeface="Arial" charset="0"/>
                <a:cs typeface="Arial" charset="0"/>
              </a:rPr>
              <a:t>Diskussions-</a:t>
            </a:r>
          </a:p>
          <a:p>
            <a:pPr algn="ctr">
              <a:buClr>
                <a:srgbClr val="EBB700"/>
              </a:buClr>
              <a:buSzPct val="100000"/>
            </a:pPr>
            <a:r>
              <a:rPr lang="sv-SE" sz="2400" b="1" dirty="0">
                <a:solidFill>
                  <a:srgbClr val="0D2240"/>
                </a:solidFill>
                <a:latin typeface="Arial" charset="0"/>
                <a:ea typeface="Arial" charset="0"/>
                <a:cs typeface="Arial" charset="0"/>
              </a:rPr>
              <a:t> frågor</a:t>
            </a:r>
          </a:p>
        </p:txBody>
      </p:sp>
      <p:pic>
        <p:nvPicPr>
          <p:cNvPr id="10" name="Picture 9">
            <a:extLst>
              <a:ext uri="{FF2B5EF4-FFF2-40B4-BE49-F238E27FC236}">
                <a16:creationId xmlns:a16="http://schemas.microsoft.com/office/drawing/2014/main" id="{115F9C19-16B2-7CBF-1F31-DF6CE2BE3356}"/>
              </a:ext>
            </a:extLst>
          </p:cNvPr>
          <p:cNvPicPr>
            <a:picLocks noChangeAspect="1"/>
          </p:cNvPicPr>
          <p:nvPr/>
        </p:nvPicPr>
        <p:blipFill>
          <a:blip r:embed="rId3"/>
          <a:srcRect/>
          <a:stretch/>
        </p:blipFill>
        <p:spPr>
          <a:xfrm>
            <a:off x="10966944" y="137679"/>
            <a:ext cx="994504" cy="942293"/>
          </a:xfrm>
          <a:prstGeom prst="rect">
            <a:avLst/>
          </a:prstGeom>
        </p:spPr>
      </p:pic>
      <p:sp>
        <p:nvSpPr>
          <p:cNvPr id="2" name="Body Copy">
            <a:extLst>
              <a:ext uri="{FF2B5EF4-FFF2-40B4-BE49-F238E27FC236}">
                <a16:creationId xmlns:a16="http://schemas.microsoft.com/office/drawing/2014/main" id="{EC259CE1-60D4-2F48-0D1D-F44E68F2FB48}"/>
              </a:ext>
            </a:extLst>
          </p:cNvPr>
          <p:cNvSpPr txBox="1">
            <a:spLocks/>
          </p:cNvSpPr>
          <p:nvPr/>
        </p:nvSpPr>
        <p:spPr>
          <a:xfrm>
            <a:off x="2936733" y="2719551"/>
            <a:ext cx="8721867" cy="3300249"/>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150000"/>
              </a:lnSpc>
              <a:buClr>
                <a:srgbClr val="EBB700"/>
              </a:buClr>
              <a:buSzPct val="100000"/>
              <a:buFont typeface="Lucida Grande" panose="020B0600040502020204" pitchFamily="34" charset="0"/>
              <a:buChar char="▶"/>
            </a:pPr>
            <a:r>
              <a:rPr lang="sv-SE" sz="1900" dirty="0">
                <a:solidFill>
                  <a:schemeClr val="bg1"/>
                </a:solidFill>
                <a:latin typeface="Arial" charset="0"/>
                <a:ea typeface="Arial" charset="0"/>
                <a:cs typeface="Arial" charset="0"/>
              </a:rPr>
              <a:t>Vilka program, seminarier eller utbildningar bör erbjudas klubbtjänstemän?</a:t>
            </a:r>
          </a:p>
          <a:p>
            <a:pPr marL="342900" indent="-342900">
              <a:lnSpc>
                <a:spcPct val="150000"/>
              </a:lnSpc>
              <a:buClr>
                <a:srgbClr val="EBB700"/>
              </a:buClr>
              <a:buSzPct val="100000"/>
              <a:buFont typeface="Lucida Grande" panose="020B0600040502020204" pitchFamily="34" charset="0"/>
              <a:buChar char="▶"/>
            </a:pPr>
            <a:r>
              <a:rPr lang="sv-SE" sz="1900" dirty="0">
                <a:solidFill>
                  <a:schemeClr val="bg1"/>
                </a:solidFill>
                <a:latin typeface="Arial" charset="0"/>
                <a:ea typeface="Arial" charset="0"/>
                <a:cs typeface="Arial" charset="0"/>
              </a:rPr>
              <a:t>Vilket är det bästa formatet att leverera utbildning?</a:t>
            </a:r>
          </a:p>
          <a:p>
            <a:pPr marL="342900" indent="-342900">
              <a:lnSpc>
                <a:spcPct val="150000"/>
              </a:lnSpc>
              <a:buClr>
                <a:srgbClr val="EBB700"/>
              </a:buClr>
              <a:buSzPct val="100000"/>
              <a:buFont typeface="Lucida Grande" panose="020B0600040502020204" pitchFamily="34" charset="0"/>
              <a:buChar char="▶"/>
            </a:pPr>
            <a:r>
              <a:rPr lang="sv-SE" sz="1900" dirty="0">
                <a:solidFill>
                  <a:schemeClr val="bg1"/>
                </a:solidFill>
                <a:latin typeface="Arial" charset="0"/>
                <a:ea typeface="Arial" charset="0"/>
                <a:cs typeface="Arial" charset="0"/>
              </a:rPr>
              <a:t>Om distriktet stod värd för ett Lions ledarskapsinstitut, vilka skulle delta?</a:t>
            </a:r>
          </a:p>
          <a:p>
            <a:pPr marL="342900" indent="-342900">
              <a:lnSpc>
                <a:spcPct val="150000"/>
              </a:lnSpc>
              <a:buClr>
                <a:srgbClr val="EBB700"/>
              </a:buClr>
              <a:buSzPct val="100000"/>
              <a:buFont typeface="Lucida Grande" panose="020B0600040502020204" pitchFamily="34" charset="0"/>
              <a:buChar char="▶"/>
            </a:pPr>
            <a:r>
              <a:rPr lang="sv-SE" sz="1900" dirty="0">
                <a:solidFill>
                  <a:schemeClr val="bg1"/>
                </a:solidFill>
                <a:latin typeface="Arial" charset="0"/>
                <a:ea typeface="Arial" charset="0"/>
                <a:cs typeface="Arial" charset="0"/>
              </a:rPr>
              <a:t>Vilka andra typer av stöd kan vi ge till våra ledare?</a:t>
            </a:r>
          </a:p>
          <a:p>
            <a:pPr marL="342900" indent="-342900">
              <a:lnSpc>
                <a:spcPct val="150000"/>
              </a:lnSpc>
              <a:buClr>
                <a:srgbClr val="EBB700"/>
              </a:buClr>
              <a:buSzPct val="100000"/>
              <a:buFont typeface="Lucida Grande" panose="020B0600040502020204" pitchFamily="34" charset="0"/>
              <a:buChar char="▶"/>
            </a:pPr>
            <a:endParaRPr lang="en-US" sz="1900" kern="0" dirty="0">
              <a:solidFill>
                <a:schemeClr val="bg1"/>
              </a:solidFill>
              <a:latin typeface="Arial" charset="0"/>
              <a:ea typeface="Arial" charset="0"/>
              <a:cs typeface="Arial" charset="0"/>
            </a:endParaRPr>
          </a:p>
          <a:p>
            <a:pPr>
              <a:lnSpc>
                <a:spcPct val="150000"/>
              </a:lnSpc>
              <a:buClr>
                <a:srgbClr val="EBB700"/>
              </a:buClr>
              <a:buSzPct val="100000"/>
            </a:pPr>
            <a:br>
              <a:rPr lang="sv-SE" dirty="0">
                <a:solidFill>
                  <a:schemeClr val="bg1"/>
                </a:solidFill>
                <a:latin typeface="Arial" charset="0"/>
                <a:ea typeface="Arial" charset="0"/>
                <a:cs typeface="Arial" charset="0"/>
              </a:rPr>
            </a:br>
            <a:br>
              <a:rPr lang="sv-SE" dirty="0">
                <a:solidFill>
                  <a:schemeClr val="bg1"/>
                </a:solidFill>
                <a:latin typeface="Arial" charset="0"/>
                <a:ea typeface="Arial" charset="0"/>
                <a:cs typeface="Arial" charset="0"/>
              </a:rPr>
            </a:br>
            <a:endParaRPr lang="sv-SE"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060857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CA83C71E-818F-0B42-8C7E-75471D6F3754}"/>
              </a:ext>
            </a:extLst>
          </p:cNvPr>
          <p:cNvSpPr/>
          <p:nvPr/>
        </p:nvSpPr>
        <p:spPr>
          <a:xfrm>
            <a:off x="0" y="-76200"/>
            <a:ext cx="12192000" cy="71628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a:solidFill>
                  <a:srgbClr val="0A5496">
                    <a:alpha val="44000"/>
                  </a:srgbClr>
                </a:solidFill>
              </a:rPr>
              <a:t> </a:t>
            </a:r>
          </a:p>
        </p:txBody>
      </p:sp>
      <p:pic>
        <p:nvPicPr>
          <p:cNvPr id="9" name="Picture 8">
            <a:extLst>
              <a:ext uri="{FF2B5EF4-FFF2-40B4-BE49-F238E27FC236}">
                <a16:creationId xmlns:a16="http://schemas.microsoft.com/office/drawing/2014/main" id="{CF3E98F7-FC5D-3F47-8930-ED5C0628C2A0}"/>
              </a:ext>
            </a:extLst>
          </p:cNvPr>
          <p:cNvPicPr>
            <a:picLocks noChangeAspect="1"/>
          </p:cNvPicPr>
          <p:nvPr/>
        </p:nvPicPr>
        <p:blipFill>
          <a:blip r:embed="rId3">
            <a:alphaModFix amt="60000"/>
          </a:blip>
          <a:srcRect/>
          <a:stretch/>
        </p:blipFill>
        <p:spPr>
          <a:xfrm>
            <a:off x="9906000" y="-244930"/>
            <a:ext cx="2286000" cy="2286000"/>
          </a:xfrm>
          <a:prstGeom prst="rect">
            <a:avLst/>
          </a:prstGeom>
        </p:spPr>
      </p:pic>
      <p:pic>
        <p:nvPicPr>
          <p:cNvPr id="10" name="Picture 9">
            <a:extLst>
              <a:ext uri="{FF2B5EF4-FFF2-40B4-BE49-F238E27FC236}">
                <a16:creationId xmlns:a16="http://schemas.microsoft.com/office/drawing/2014/main" id="{B6F81AA5-E1CD-9541-8DD8-4E6B0857FBCD}"/>
              </a:ext>
            </a:extLst>
          </p:cNvPr>
          <p:cNvPicPr>
            <a:picLocks noChangeAspect="1"/>
          </p:cNvPicPr>
          <p:nvPr/>
        </p:nvPicPr>
        <p:blipFill>
          <a:blip r:embed="rId3">
            <a:alphaModFix amt="60000"/>
          </a:blip>
          <a:srcRect/>
          <a:stretch/>
        </p:blipFill>
        <p:spPr>
          <a:xfrm rot="10800000">
            <a:off x="0" y="4831347"/>
            <a:ext cx="2286000" cy="2286000"/>
          </a:xfrm>
          <a:prstGeom prst="rect">
            <a:avLst/>
          </a:prstGeom>
        </p:spPr>
      </p:pic>
      <p:sp>
        <p:nvSpPr>
          <p:cNvPr id="11" name="Quote">
            <a:extLst>
              <a:ext uri="{FF2B5EF4-FFF2-40B4-BE49-F238E27FC236}">
                <a16:creationId xmlns:a16="http://schemas.microsoft.com/office/drawing/2014/main" id="{A3806FB6-3255-5A4D-9E21-A50084384F19}"/>
              </a:ext>
            </a:extLst>
          </p:cNvPr>
          <p:cNvSpPr/>
          <p:nvPr/>
        </p:nvSpPr>
        <p:spPr>
          <a:xfrm>
            <a:off x="522278" y="1583195"/>
            <a:ext cx="1513719" cy="2834105"/>
          </a:xfrm>
          <a:prstGeom prst="rect">
            <a:avLst/>
          </a:prstGeom>
        </p:spPr>
        <p:txBody>
          <a:bodyPr wrap="square" lIns="63496" tIns="31748" rIns="63496" bIns="31748">
            <a:spAutoFit/>
          </a:bodyPr>
          <a:lstStyle/>
          <a:p>
            <a:pPr algn="ctr"/>
            <a:endParaRPr lang="en-US" sz="18000" b="1" dirty="0">
              <a:solidFill>
                <a:srgbClr val="EBB700"/>
              </a:solidFill>
              <a:latin typeface="Open Sans"/>
              <a:cs typeface="Open Sans"/>
            </a:endParaRPr>
          </a:p>
        </p:txBody>
      </p:sp>
      <p:sp>
        <p:nvSpPr>
          <p:cNvPr id="12" name="Page Number - White">
            <a:extLst>
              <a:ext uri="{FF2B5EF4-FFF2-40B4-BE49-F238E27FC236}">
                <a16:creationId xmlns:a16="http://schemas.microsoft.com/office/drawing/2014/main" id="{1AAF25A1-5400-C94D-B1C0-A0EA2CFE770A}"/>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15</a:t>
            </a:fld>
            <a:endParaRPr lang="en-US" sz="1000">
              <a:solidFill>
                <a:schemeClr val="bg1"/>
              </a:solidFill>
            </a:endParaRPr>
          </a:p>
        </p:txBody>
      </p:sp>
      <p:sp>
        <p:nvSpPr>
          <p:cNvPr id="13" name="Body Copy">
            <a:extLst>
              <a:ext uri="{FF2B5EF4-FFF2-40B4-BE49-F238E27FC236}">
                <a16:creationId xmlns:a16="http://schemas.microsoft.com/office/drawing/2014/main" id="{48B1D68C-2850-1747-A097-67325FB60F46}"/>
              </a:ext>
            </a:extLst>
          </p:cNvPr>
          <p:cNvSpPr txBox="1">
            <a:spLocks/>
          </p:cNvSpPr>
          <p:nvPr/>
        </p:nvSpPr>
        <p:spPr>
          <a:xfrm>
            <a:off x="1600200" y="2375104"/>
            <a:ext cx="9092688"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4400" b="1" dirty="0"/>
              <a:t>Jag kan inte förändra vindens riktning, men jag kan justera mina segel så att jag alltid når min destination.</a:t>
            </a:r>
          </a:p>
        </p:txBody>
      </p:sp>
      <p:sp>
        <p:nvSpPr>
          <p:cNvPr id="14" name="Quote">
            <a:extLst>
              <a:ext uri="{FF2B5EF4-FFF2-40B4-BE49-F238E27FC236}">
                <a16:creationId xmlns:a16="http://schemas.microsoft.com/office/drawing/2014/main" id="{D5905972-FF9C-424A-B211-0E5501BEF4BA}"/>
              </a:ext>
            </a:extLst>
          </p:cNvPr>
          <p:cNvSpPr/>
          <p:nvPr/>
        </p:nvSpPr>
        <p:spPr>
          <a:xfrm>
            <a:off x="538540" y="868946"/>
            <a:ext cx="1513719" cy="2834105"/>
          </a:xfrm>
          <a:prstGeom prst="rect">
            <a:avLst/>
          </a:prstGeom>
        </p:spPr>
        <p:txBody>
          <a:bodyPr wrap="square" lIns="63496" tIns="31748" rIns="63496" bIns="31748">
            <a:spAutoFit/>
          </a:bodyPr>
          <a:lstStyle/>
          <a:p>
            <a:pPr algn="ctr"/>
            <a:r>
              <a:rPr lang="sv-SE" sz="18000" b="1">
                <a:solidFill>
                  <a:srgbClr val="EBB700"/>
                </a:solidFill>
                <a:latin typeface="Open Sans"/>
                <a:cs typeface="Open Sans"/>
              </a:rPr>
              <a:t>”</a:t>
            </a:r>
          </a:p>
        </p:txBody>
      </p:sp>
      <p:sp>
        <p:nvSpPr>
          <p:cNvPr id="15" name="Quote">
            <a:extLst>
              <a:ext uri="{FF2B5EF4-FFF2-40B4-BE49-F238E27FC236}">
                <a16:creationId xmlns:a16="http://schemas.microsoft.com/office/drawing/2014/main" id="{4C2BF3CF-BAE3-534C-A6B4-EF0BB3AF11AC}"/>
              </a:ext>
            </a:extLst>
          </p:cNvPr>
          <p:cNvSpPr/>
          <p:nvPr/>
        </p:nvSpPr>
        <p:spPr>
          <a:xfrm>
            <a:off x="9840081" y="3414295"/>
            <a:ext cx="1513719" cy="2834105"/>
          </a:xfrm>
          <a:prstGeom prst="rect">
            <a:avLst/>
          </a:prstGeom>
        </p:spPr>
        <p:txBody>
          <a:bodyPr wrap="square" lIns="63496" tIns="31748" rIns="63496" bIns="31748">
            <a:spAutoFit/>
          </a:bodyPr>
          <a:lstStyle/>
          <a:p>
            <a:pPr algn="ctr"/>
            <a:r>
              <a:rPr lang="sv-SE" sz="18000" b="1">
                <a:solidFill>
                  <a:srgbClr val="EBB700"/>
                </a:solidFill>
                <a:latin typeface="Open Sans"/>
                <a:cs typeface="Open Sans"/>
              </a:rPr>
              <a:t>”</a:t>
            </a:r>
          </a:p>
        </p:txBody>
      </p:sp>
      <p:sp>
        <p:nvSpPr>
          <p:cNvPr id="16" name="Text Placeholder 1">
            <a:extLst>
              <a:ext uri="{FF2B5EF4-FFF2-40B4-BE49-F238E27FC236}">
                <a16:creationId xmlns:a16="http://schemas.microsoft.com/office/drawing/2014/main" id="{20E218BA-7FD7-824B-8AEC-CD5E28B4C420}"/>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sv-SE" sz="2400" b="1">
                <a:solidFill>
                  <a:schemeClr val="bg1"/>
                </a:solidFill>
              </a:rPr>
              <a:t>- Jimmy Dean</a:t>
            </a:r>
          </a:p>
        </p:txBody>
      </p:sp>
    </p:spTree>
    <p:extLst>
      <p:ext uri="{BB962C8B-B14F-4D97-AF65-F5344CB8AC3E}">
        <p14:creationId xmlns:p14="http://schemas.microsoft.com/office/powerpoint/2010/main" val="2209393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ge Number - Blue">
            <a:extLst>
              <a:ext uri="{FF2B5EF4-FFF2-40B4-BE49-F238E27FC236}">
                <a16:creationId xmlns:a16="http://schemas.microsoft.com/office/drawing/2014/main" id="{3108C1BC-975A-4840-8A24-0289CE5329A0}"/>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16</a:t>
            </a:fld>
            <a:endParaRPr lang="en-US" sz="1000">
              <a:solidFill>
                <a:schemeClr val="bg1"/>
              </a:solidFill>
            </a:endParaRPr>
          </a:p>
        </p:txBody>
      </p:sp>
      <p:sp>
        <p:nvSpPr>
          <p:cNvPr id="32" name="Rectangle 31">
            <a:extLst>
              <a:ext uri="{FF2B5EF4-FFF2-40B4-BE49-F238E27FC236}">
                <a16:creationId xmlns:a16="http://schemas.microsoft.com/office/drawing/2014/main" id="{377DC3F0-9C7A-D84B-AA08-A8F4AA31B22A}"/>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3" name="Body Copy">
            <a:extLst>
              <a:ext uri="{FF2B5EF4-FFF2-40B4-BE49-F238E27FC236}">
                <a16:creationId xmlns:a16="http://schemas.microsoft.com/office/drawing/2014/main" id="{1F24EE31-EF15-9648-A92F-FC5AEB75FDEC}"/>
              </a:ext>
            </a:extLst>
          </p:cNvPr>
          <p:cNvSpPr txBox="1">
            <a:spLocks/>
          </p:cNvSpPr>
          <p:nvPr/>
        </p:nvSpPr>
        <p:spPr>
          <a:xfrm>
            <a:off x="760626" y="1437600"/>
            <a:ext cx="5106773" cy="3667799"/>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200000"/>
              </a:lnSpc>
              <a:buClr>
                <a:srgbClr val="FFCF00"/>
              </a:buClr>
              <a:buFont typeface="Wingdings" pitchFamily="2" charset="2"/>
              <a:buChar char="§"/>
            </a:pPr>
            <a:r>
              <a:rPr lang="sv-SE" sz="2400">
                <a:ea typeface="ヒラギノ角ゴ Pro W3"/>
              </a:rPr>
              <a:t>Dra nytta av våra styrkor</a:t>
            </a:r>
          </a:p>
          <a:p>
            <a:pPr marL="342900" indent="-342900">
              <a:lnSpc>
                <a:spcPct val="200000"/>
              </a:lnSpc>
              <a:buClr>
                <a:srgbClr val="FFCF00"/>
              </a:buClr>
              <a:buFont typeface="Wingdings" pitchFamily="2" charset="2"/>
              <a:buChar char="§"/>
            </a:pPr>
            <a:r>
              <a:rPr lang="sv-SE" sz="2400">
                <a:ea typeface="ヒラギノ角ゴ Pro W3"/>
              </a:rPr>
              <a:t>Hantera våra svagheter</a:t>
            </a:r>
          </a:p>
          <a:p>
            <a:pPr marL="342900" indent="-342900">
              <a:lnSpc>
                <a:spcPct val="200000"/>
              </a:lnSpc>
              <a:buClr>
                <a:srgbClr val="FFCF00"/>
              </a:buClr>
              <a:buFont typeface="Wingdings" pitchFamily="2" charset="2"/>
              <a:buChar char="§"/>
            </a:pPr>
            <a:r>
              <a:rPr lang="sv-SE" sz="2400">
                <a:ea typeface="ヒラギノ角ゴ Pro W3"/>
              </a:rPr>
              <a:t>Utnyttja möjligheter</a:t>
            </a:r>
          </a:p>
          <a:p>
            <a:pPr marL="342900" indent="-342900">
              <a:lnSpc>
                <a:spcPct val="200000"/>
              </a:lnSpc>
              <a:buClr>
                <a:srgbClr val="FFCF00"/>
              </a:buClr>
              <a:buFont typeface="Wingdings" pitchFamily="2" charset="2"/>
              <a:buChar char="§"/>
            </a:pPr>
            <a:r>
              <a:rPr lang="sv-SE" sz="2400">
                <a:ea typeface="ヒラギノ角ゴ Pro W3"/>
              </a:rPr>
              <a:t>Minimera påverkan av hot</a:t>
            </a:r>
          </a:p>
        </p:txBody>
      </p:sp>
      <p:sp>
        <p:nvSpPr>
          <p:cNvPr id="34" name="Body Copy">
            <a:extLst>
              <a:ext uri="{FF2B5EF4-FFF2-40B4-BE49-F238E27FC236}">
                <a16:creationId xmlns:a16="http://schemas.microsoft.com/office/drawing/2014/main" id="{3C0527CC-32D1-E749-BA75-BDFA4D517602}"/>
              </a:ext>
            </a:extLst>
          </p:cNvPr>
          <p:cNvSpPr txBox="1">
            <a:spLocks/>
          </p:cNvSpPr>
          <p:nvPr/>
        </p:nvSpPr>
        <p:spPr>
          <a:xfrm>
            <a:off x="747216" y="650827"/>
            <a:ext cx="7035338"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264"/>
              </a:spcBef>
              <a:buSzPct val="120000"/>
            </a:pPr>
            <a:r>
              <a:rPr lang="sv-SE" sz="3200" b="1">
                <a:solidFill>
                  <a:srgbClr val="0A5496"/>
                </a:solidFill>
                <a:latin typeface="Arial" charset="0"/>
                <a:ea typeface="Arial" charset="0"/>
                <a:cs typeface="Arial" charset="0"/>
              </a:rPr>
              <a:t>Vägen till förbättring i distriktet</a:t>
            </a:r>
          </a:p>
        </p:txBody>
      </p:sp>
      <p:pic>
        <p:nvPicPr>
          <p:cNvPr id="35" name="Picture 34">
            <a:extLst>
              <a:ext uri="{FF2B5EF4-FFF2-40B4-BE49-F238E27FC236}">
                <a16:creationId xmlns:a16="http://schemas.microsoft.com/office/drawing/2014/main" id="{110631BA-8342-CF4B-B6B9-23357A2EC8E8}"/>
              </a:ext>
            </a:extLst>
          </p:cNvPr>
          <p:cNvPicPr>
            <a:picLocks noChangeAspect="1"/>
          </p:cNvPicPr>
          <p:nvPr/>
        </p:nvPicPr>
        <p:blipFill>
          <a:blip r:embed="rId3"/>
          <a:srcRect/>
          <a:stretch/>
        </p:blipFill>
        <p:spPr>
          <a:xfrm>
            <a:off x="658006" y="5278128"/>
            <a:ext cx="1089992" cy="1089992"/>
          </a:xfrm>
          <a:prstGeom prst="rect">
            <a:avLst/>
          </a:prstGeom>
        </p:spPr>
      </p:pic>
      <p:grpSp>
        <p:nvGrpSpPr>
          <p:cNvPr id="4" name="Group 3">
            <a:extLst>
              <a:ext uri="{FF2B5EF4-FFF2-40B4-BE49-F238E27FC236}">
                <a16:creationId xmlns:a16="http://schemas.microsoft.com/office/drawing/2014/main" id="{4418B76F-B96E-419A-8ECC-DB220828C33A}"/>
              </a:ext>
            </a:extLst>
          </p:cNvPr>
          <p:cNvGrpSpPr/>
          <p:nvPr/>
        </p:nvGrpSpPr>
        <p:grpSpPr>
          <a:xfrm>
            <a:off x="6781800" y="1371600"/>
            <a:ext cx="4876593" cy="4290529"/>
            <a:chOff x="6781800" y="1371600"/>
            <a:chExt cx="4876593" cy="4290529"/>
          </a:xfrm>
        </p:grpSpPr>
        <p:sp>
          <p:nvSpPr>
            <p:cNvPr id="40" name="Background - Solid">
              <a:extLst>
                <a:ext uri="{FF2B5EF4-FFF2-40B4-BE49-F238E27FC236}">
                  <a16:creationId xmlns:a16="http://schemas.microsoft.com/office/drawing/2014/main" id="{FC2226C1-ED6E-4A6A-A482-5DEC6FCF9876}"/>
                </a:ext>
              </a:extLst>
            </p:cNvPr>
            <p:cNvSpPr/>
            <p:nvPr/>
          </p:nvSpPr>
          <p:spPr>
            <a:xfrm>
              <a:off x="9216325" y="3429001"/>
              <a:ext cx="2427589" cy="222627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8" name="Background - Solid">
              <a:extLst>
                <a:ext uri="{FF2B5EF4-FFF2-40B4-BE49-F238E27FC236}">
                  <a16:creationId xmlns:a16="http://schemas.microsoft.com/office/drawing/2014/main" id="{A1EA3AC6-9172-40DC-9B4B-CD478A38CCF6}"/>
                </a:ext>
              </a:extLst>
            </p:cNvPr>
            <p:cNvSpPr/>
            <p:nvPr/>
          </p:nvSpPr>
          <p:spPr>
            <a:xfrm>
              <a:off x="8991600" y="1371600"/>
              <a:ext cx="2652314" cy="214010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9" name="Background - Solid">
              <a:extLst>
                <a:ext uri="{FF2B5EF4-FFF2-40B4-BE49-F238E27FC236}">
                  <a16:creationId xmlns:a16="http://schemas.microsoft.com/office/drawing/2014/main" id="{918ED739-B4DD-4D6F-A22C-2DCA43F82B3F}"/>
                </a:ext>
              </a:extLst>
            </p:cNvPr>
            <p:cNvSpPr/>
            <p:nvPr/>
          </p:nvSpPr>
          <p:spPr>
            <a:xfrm>
              <a:off x="6781801" y="3460712"/>
              <a:ext cx="2434524" cy="2194560"/>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8" name="Body Copy">
              <a:extLst>
                <a:ext uri="{FF2B5EF4-FFF2-40B4-BE49-F238E27FC236}">
                  <a16:creationId xmlns:a16="http://schemas.microsoft.com/office/drawing/2014/main" id="{C6DE737A-C9A5-446C-9979-A4BAE89F20E7}"/>
                </a:ext>
              </a:extLst>
            </p:cNvPr>
            <p:cNvSpPr txBox="1">
              <a:spLocks/>
            </p:cNvSpPr>
            <p:nvPr/>
          </p:nvSpPr>
          <p:spPr>
            <a:xfrm>
              <a:off x="9326036" y="3749958"/>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1800" b="1">
                  <a:solidFill>
                    <a:schemeClr val="bg1"/>
                  </a:solidFill>
                </a:rPr>
                <a:t>HOT</a:t>
              </a:r>
            </a:p>
            <a:p>
              <a:pPr>
                <a:lnSpc>
                  <a:spcPct val="150000"/>
                </a:lnSpc>
              </a:pPr>
              <a:r>
                <a:rPr lang="sv-SE" sz="1800" b="1">
                  <a:solidFill>
                    <a:schemeClr val="bg1"/>
                  </a:solidFill>
                </a:rPr>
                <a:t>1.</a:t>
              </a:r>
            </a:p>
            <a:p>
              <a:pPr>
                <a:lnSpc>
                  <a:spcPct val="150000"/>
                </a:lnSpc>
              </a:pPr>
              <a:r>
                <a:rPr lang="sv-SE" sz="1800" b="1">
                  <a:solidFill>
                    <a:schemeClr val="bg1"/>
                  </a:solidFill>
                </a:rPr>
                <a:t>2.</a:t>
              </a:r>
            </a:p>
            <a:p>
              <a:pPr>
                <a:lnSpc>
                  <a:spcPct val="150000"/>
                </a:lnSpc>
              </a:pPr>
              <a:r>
                <a:rPr lang="sv-SE" sz="1800" b="1">
                  <a:solidFill>
                    <a:schemeClr val="bg1"/>
                  </a:solidFill>
                </a:rPr>
                <a:t>3.</a:t>
              </a:r>
            </a:p>
            <a:p>
              <a:endParaRPr lang="en-US" sz="1600" kern="0" dirty="0">
                <a:solidFill>
                  <a:schemeClr val="bg1"/>
                </a:solidFill>
              </a:endParaRPr>
            </a:p>
          </p:txBody>
        </p:sp>
        <p:sp>
          <p:nvSpPr>
            <p:cNvPr id="19" name="Body Copy">
              <a:extLst>
                <a:ext uri="{FF2B5EF4-FFF2-40B4-BE49-F238E27FC236}">
                  <a16:creationId xmlns:a16="http://schemas.microsoft.com/office/drawing/2014/main" id="{D3F858C1-1F70-4BF8-B97B-A862EE4797F9}"/>
                </a:ext>
              </a:extLst>
            </p:cNvPr>
            <p:cNvSpPr txBox="1">
              <a:spLocks/>
            </p:cNvSpPr>
            <p:nvPr/>
          </p:nvSpPr>
          <p:spPr>
            <a:xfrm>
              <a:off x="6934200" y="3756815"/>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1800" b="1">
                  <a:solidFill>
                    <a:schemeClr val="bg1"/>
                  </a:solidFill>
                </a:rPr>
                <a:t>MÖJLIGHETER</a:t>
              </a:r>
            </a:p>
            <a:p>
              <a:pPr>
                <a:lnSpc>
                  <a:spcPct val="150000"/>
                </a:lnSpc>
              </a:pPr>
              <a:r>
                <a:rPr lang="sv-SE" sz="1800" b="1">
                  <a:solidFill>
                    <a:schemeClr val="bg1"/>
                  </a:solidFill>
                </a:rPr>
                <a:t>1.</a:t>
              </a:r>
            </a:p>
            <a:p>
              <a:pPr>
                <a:lnSpc>
                  <a:spcPct val="150000"/>
                </a:lnSpc>
              </a:pPr>
              <a:r>
                <a:rPr lang="sv-SE" sz="1800" b="1">
                  <a:solidFill>
                    <a:schemeClr val="bg1"/>
                  </a:solidFill>
                </a:rPr>
                <a:t>2.</a:t>
              </a:r>
            </a:p>
            <a:p>
              <a:pPr>
                <a:lnSpc>
                  <a:spcPct val="150000"/>
                </a:lnSpc>
              </a:pPr>
              <a:r>
                <a:rPr lang="sv-SE" sz="1800" b="1">
                  <a:solidFill>
                    <a:schemeClr val="bg1"/>
                  </a:solidFill>
                </a:rPr>
                <a:t>3.</a:t>
              </a:r>
            </a:p>
            <a:p>
              <a:endParaRPr lang="en-US" sz="1600" kern="0" dirty="0">
                <a:solidFill>
                  <a:schemeClr val="bg1"/>
                </a:solidFill>
              </a:endParaRPr>
            </a:p>
          </p:txBody>
        </p:sp>
        <p:sp>
          <p:nvSpPr>
            <p:cNvPr id="21" name="Body Copy">
              <a:extLst>
                <a:ext uri="{FF2B5EF4-FFF2-40B4-BE49-F238E27FC236}">
                  <a16:creationId xmlns:a16="http://schemas.microsoft.com/office/drawing/2014/main" id="{3428138D-07DA-414E-8A82-FF4BC7906035}"/>
                </a:ext>
              </a:extLst>
            </p:cNvPr>
            <p:cNvSpPr txBox="1">
              <a:spLocks/>
            </p:cNvSpPr>
            <p:nvPr/>
          </p:nvSpPr>
          <p:spPr>
            <a:xfrm>
              <a:off x="9326036" y="1590967"/>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1800" b="1">
                  <a:solidFill>
                    <a:schemeClr val="bg1"/>
                  </a:solidFill>
                </a:rPr>
                <a:t>SVAGHETER</a:t>
              </a:r>
            </a:p>
            <a:p>
              <a:pPr>
                <a:lnSpc>
                  <a:spcPct val="150000"/>
                </a:lnSpc>
              </a:pPr>
              <a:r>
                <a:rPr lang="sv-SE" sz="1800" b="1">
                  <a:solidFill>
                    <a:schemeClr val="bg1"/>
                  </a:solidFill>
                </a:rPr>
                <a:t>1.</a:t>
              </a:r>
            </a:p>
            <a:p>
              <a:pPr>
                <a:lnSpc>
                  <a:spcPct val="150000"/>
                </a:lnSpc>
              </a:pPr>
              <a:r>
                <a:rPr lang="sv-SE" sz="1800" b="1">
                  <a:solidFill>
                    <a:schemeClr val="bg1"/>
                  </a:solidFill>
                </a:rPr>
                <a:t>2.</a:t>
              </a:r>
            </a:p>
            <a:p>
              <a:pPr>
                <a:lnSpc>
                  <a:spcPct val="150000"/>
                </a:lnSpc>
              </a:pPr>
              <a:r>
                <a:rPr lang="sv-SE" sz="1800" b="1">
                  <a:solidFill>
                    <a:schemeClr val="bg1"/>
                  </a:solidFill>
                </a:rPr>
                <a:t>3.</a:t>
              </a:r>
            </a:p>
            <a:p>
              <a:endParaRPr lang="en-US" sz="1600" kern="0" dirty="0">
                <a:solidFill>
                  <a:schemeClr val="bg1"/>
                </a:solidFill>
              </a:endParaRPr>
            </a:p>
          </p:txBody>
        </p:sp>
        <p:sp>
          <p:nvSpPr>
            <p:cNvPr id="37" name="Background - Solid">
              <a:extLst>
                <a:ext uri="{FF2B5EF4-FFF2-40B4-BE49-F238E27FC236}">
                  <a16:creationId xmlns:a16="http://schemas.microsoft.com/office/drawing/2014/main" id="{D7273F9C-9F86-4EDF-B64C-0144EFF69B3C}"/>
                </a:ext>
              </a:extLst>
            </p:cNvPr>
            <p:cNvSpPr/>
            <p:nvPr/>
          </p:nvSpPr>
          <p:spPr>
            <a:xfrm>
              <a:off x="6781800" y="1371600"/>
              <a:ext cx="2434524" cy="2140101"/>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22" name="Body Copy">
              <a:extLst>
                <a:ext uri="{FF2B5EF4-FFF2-40B4-BE49-F238E27FC236}">
                  <a16:creationId xmlns:a16="http://schemas.microsoft.com/office/drawing/2014/main" id="{C299BC3E-0B2F-4224-B22F-51D3B060D72D}"/>
                </a:ext>
              </a:extLst>
            </p:cNvPr>
            <p:cNvSpPr txBox="1">
              <a:spLocks/>
            </p:cNvSpPr>
            <p:nvPr/>
          </p:nvSpPr>
          <p:spPr>
            <a:xfrm>
              <a:off x="6934200" y="1597824"/>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1800" b="1">
                  <a:solidFill>
                    <a:schemeClr val="bg1"/>
                  </a:solidFill>
                </a:rPr>
                <a:t>STYRKOR</a:t>
              </a:r>
            </a:p>
            <a:p>
              <a:pPr>
                <a:lnSpc>
                  <a:spcPct val="150000"/>
                </a:lnSpc>
              </a:pPr>
              <a:r>
                <a:rPr lang="sv-SE" sz="1800" b="1">
                  <a:solidFill>
                    <a:schemeClr val="bg1"/>
                  </a:solidFill>
                </a:rPr>
                <a:t>1.</a:t>
              </a:r>
            </a:p>
            <a:p>
              <a:pPr>
                <a:lnSpc>
                  <a:spcPct val="150000"/>
                </a:lnSpc>
              </a:pPr>
              <a:r>
                <a:rPr lang="sv-SE" sz="1800" b="1">
                  <a:solidFill>
                    <a:schemeClr val="bg1"/>
                  </a:solidFill>
                </a:rPr>
                <a:t>2.</a:t>
              </a:r>
            </a:p>
            <a:p>
              <a:pPr>
                <a:lnSpc>
                  <a:spcPct val="150000"/>
                </a:lnSpc>
              </a:pPr>
              <a:r>
                <a:rPr lang="sv-SE" sz="1800" b="1">
                  <a:solidFill>
                    <a:schemeClr val="bg1"/>
                  </a:solidFill>
                </a:rPr>
                <a:t>3.</a:t>
              </a:r>
            </a:p>
            <a:p>
              <a:endParaRPr lang="en-US" sz="1600" kern="0" dirty="0">
                <a:solidFill>
                  <a:schemeClr val="bg1"/>
                </a:solidFill>
              </a:endParaRPr>
            </a:p>
          </p:txBody>
        </p:sp>
      </p:grpSp>
    </p:spTree>
    <p:extLst>
      <p:ext uri="{BB962C8B-B14F-4D97-AF65-F5344CB8AC3E}">
        <p14:creationId xmlns:p14="http://schemas.microsoft.com/office/powerpoint/2010/main" val="1834134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4633E163-9930-344B-8566-565B5B292CA7}"/>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8" name="Picture 17">
            <a:extLst>
              <a:ext uri="{FF2B5EF4-FFF2-40B4-BE49-F238E27FC236}">
                <a16:creationId xmlns:a16="http://schemas.microsoft.com/office/drawing/2014/main" id="{94F1C03D-C97C-1940-89BD-43F97E0A84BC}"/>
              </a:ext>
            </a:extLst>
          </p:cNvPr>
          <p:cNvPicPr>
            <a:picLocks noChangeAspect="1"/>
          </p:cNvPicPr>
          <p:nvPr/>
        </p:nvPicPr>
        <p:blipFill>
          <a:blip r:embed="rId3"/>
          <a:srcRect/>
          <a:stretch/>
        </p:blipFill>
        <p:spPr>
          <a:xfrm>
            <a:off x="381000" y="209952"/>
            <a:ext cx="971568" cy="971568"/>
          </a:xfrm>
          <a:prstGeom prst="rect">
            <a:avLst/>
          </a:prstGeom>
        </p:spPr>
      </p:pic>
      <p:sp>
        <p:nvSpPr>
          <p:cNvPr id="19" name="Title 3">
            <a:extLst>
              <a:ext uri="{FF2B5EF4-FFF2-40B4-BE49-F238E27FC236}">
                <a16:creationId xmlns:a16="http://schemas.microsoft.com/office/drawing/2014/main" id="{362FE28F-4B36-D34E-9F5A-5D768A116FDF}"/>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sv-SE" sz="2000">
                <a:solidFill>
                  <a:srgbClr val="56565A"/>
                </a:solidFill>
              </a:rPr>
              <a:t>Vad pågår för närvarande eller utförs väl?</a:t>
            </a:r>
          </a:p>
        </p:txBody>
      </p:sp>
      <p:sp>
        <p:nvSpPr>
          <p:cNvPr id="20" name="Content Placeholder 4">
            <a:extLst>
              <a:ext uri="{FF2B5EF4-FFF2-40B4-BE49-F238E27FC236}">
                <a16:creationId xmlns:a16="http://schemas.microsoft.com/office/drawing/2014/main" id="{A1885222-8E11-DE41-A07B-5C30CBB13966}"/>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sv-SE" sz="2400" b="1">
                <a:solidFill>
                  <a:srgbClr val="0A5496"/>
                </a:solidFill>
              </a:rPr>
              <a:t> </a:t>
            </a:r>
          </a:p>
          <a:p>
            <a:pPr>
              <a:lnSpc>
                <a:spcPct val="150000"/>
              </a:lnSpc>
              <a:buClr>
                <a:schemeClr val="tx2"/>
              </a:buClr>
              <a:buFont typeface="Wingdings" panose="05000000000000000000" pitchFamily="2" charset="2"/>
              <a:buChar char="§"/>
            </a:pPr>
            <a:r>
              <a:rPr lang="sv-SE" sz="2400" b="1">
                <a:solidFill>
                  <a:srgbClr val="0A5496"/>
                </a:solidFill>
              </a:rPr>
              <a:t> </a:t>
            </a:r>
          </a:p>
          <a:p>
            <a:pPr>
              <a:lnSpc>
                <a:spcPct val="150000"/>
              </a:lnSpc>
              <a:buClr>
                <a:schemeClr val="tx2"/>
              </a:buClr>
              <a:buFont typeface="Wingdings" panose="05000000000000000000" pitchFamily="2" charset="2"/>
              <a:buChar char="§"/>
            </a:pPr>
            <a:r>
              <a:rPr lang="sv-SE" sz="2400" b="1">
                <a:solidFill>
                  <a:srgbClr val="0A5496"/>
                </a:solidFill>
              </a:rPr>
              <a:t> </a:t>
            </a:r>
          </a:p>
          <a:p>
            <a:pPr>
              <a:lnSpc>
                <a:spcPct val="150000"/>
              </a:lnSpc>
              <a:buClr>
                <a:schemeClr val="tx2"/>
              </a:buClr>
              <a:buFont typeface="Wingdings" panose="05000000000000000000" pitchFamily="2" charset="2"/>
              <a:buChar char="§"/>
            </a:pPr>
            <a:r>
              <a:rPr lang="sv-SE" sz="2400" b="1">
                <a:solidFill>
                  <a:srgbClr val="0A5496"/>
                </a:solidFill>
              </a:rPr>
              <a:t> </a:t>
            </a:r>
          </a:p>
          <a:p>
            <a:pPr>
              <a:lnSpc>
                <a:spcPct val="150000"/>
              </a:lnSpc>
              <a:buClr>
                <a:schemeClr val="tx2"/>
              </a:buClr>
              <a:buFont typeface="Wingdings" panose="05000000000000000000" pitchFamily="2" charset="2"/>
              <a:buChar char="§"/>
            </a:pPr>
            <a:r>
              <a:rPr lang="sv-SE" sz="2400" b="1">
                <a:solidFill>
                  <a:srgbClr val="0A5496"/>
                </a:solidFill>
              </a:rPr>
              <a:t> </a:t>
            </a:r>
          </a:p>
          <a:p>
            <a:pPr>
              <a:lnSpc>
                <a:spcPct val="150000"/>
              </a:lnSpc>
              <a:buClr>
                <a:schemeClr val="tx2"/>
              </a:buClr>
              <a:buFont typeface="Wingdings" panose="05000000000000000000" pitchFamily="2" charset="2"/>
              <a:buChar char="§"/>
            </a:pPr>
            <a:r>
              <a:rPr lang="sv-SE" sz="2400" b="1">
                <a:solidFill>
                  <a:srgbClr val="0A5496"/>
                </a:solidFill>
              </a:rPr>
              <a:t> </a:t>
            </a:r>
          </a:p>
        </p:txBody>
      </p:sp>
      <p:sp>
        <p:nvSpPr>
          <p:cNvPr id="42" name="Title 3">
            <a:extLst>
              <a:ext uri="{FF2B5EF4-FFF2-40B4-BE49-F238E27FC236}">
                <a16:creationId xmlns:a16="http://schemas.microsoft.com/office/drawing/2014/main" id="{9DAB6239-92C5-4143-BAF4-69693BDF9D4D}"/>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3200" b="1">
                <a:solidFill>
                  <a:srgbClr val="0A5496"/>
                </a:solidFill>
              </a:rPr>
              <a:t>Styrkor</a:t>
            </a:r>
          </a:p>
        </p:txBody>
      </p:sp>
      <p:grpSp>
        <p:nvGrpSpPr>
          <p:cNvPr id="14" name="Group 13">
            <a:extLst>
              <a:ext uri="{FF2B5EF4-FFF2-40B4-BE49-F238E27FC236}">
                <a16:creationId xmlns:a16="http://schemas.microsoft.com/office/drawing/2014/main" id="{06F0C954-DDBD-4195-88DF-45ADAEDE57FB}"/>
              </a:ext>
            </a:extLst>
          </p:cNvPr>
          <p:cNvGrpSpPr/>
          <p:nvPr/>
        </p:nvGrpSpPr>
        <p:grpSpPr>
          <a:xfrm>
            <a:off x="787531" y="2427306"/>
            <a:ext cx="4089270" cy="3592494"/>
            <a:chOff x="6512276" y="1676400"/>
            <a:chExt cx="4245785" cy="3867912"/>
          </a:xfrm>
        </p:grpSpPr>
        <p:grpSp>
          <p:nvGrpSpPr>
            <p:cNvPr id="6" name="Group 5">
              <a:extLst>
                <a:ext uri="{FF2B5EF4-FFF2-40B4-BE49-F238E27FC236}">
                  <a16:creationId xmlns:a16="http://schemas.microsoft.com/office/drawing/2014/main" id="{1A768C4A-4A64-404F-A7E1-DF5EEDE37BE6}"/>
                </a:ext>
              </a:extLst>
            </p:cNvPr>
            <p:cNvGrpSpPr>
              <a:grpSpLocks noChangeAspect="1"/>
            </p:cNvGrpSpPr>
            <p:nvPr/>
          </p:nvGrpSpPr>
          <p:grpSpPr>
            <a:xfrm>
              <a:off x="6512276" y="1676400"/>
              <a:ext cx="4233672" cy="3867912"/>
              <a:chOff x="6512276" y="1676400"/>
              <a:chExt cx="4917724" cy="4476228"/>
            </a:xfrm>
          </p:grpSpPr>
          <p:sp>
            <p:nvSpPr>
              <p:cNvPr id="2" name="Background - Solid">
                <a:extLst>
                  <a:ext uri="{FF2B5EF4-FFF2-40B4-BE49-F238E27FC236}">
                    <a16:creationId xmlns:a16="http://schemas.microsoft.com/office/drawing/2014/main" id="{68B5F0FE-0019-4411-A3F4-1D73EA207239}"/>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 name="Background - Solid">
                <a:extLst>
                  <a:ext uri="{FF2B5EF4-FFF2-40B4-BE49-F238E27FC236}">
                    <a16:creationId xmlns:a16="http://schemas.microsoft.com/office/drawing/2014/main" id="{46BC9DE5-58AA-4482-B4F7-A9F06F7E3BE8}"/>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Background - Solid">
                <a:extLst>
                  <a:ext uri="{FF2B5EF4-FFF2-40B4-BE49-F238E27FC236}">
                    <a16:creationId xmlns:a16="http://schemas.microsoft.com/office/drawing/2014/main" id="{BABE8699-29E4-4768-9FAD-956862288144}"/>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Background - Solid">
                <a:extLst>
                  <a:ext uri="{FF2B5EF4-FFF2-40B4-BE49-F238E27FC236}">
                    <a16:creationId xmlns:a16="http://schemas.microsoft.com/office/drawing/2014/main" id="{8C06772E-1878-41EE-8527-AE8944F8BFCA}"/>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13" name="Group 12">
              <a:extLst>
                <a:ext uri="{FF2B5EF4-FFF2-40B4-BE49-F238E27FC236}">
                  <a16:creationId xmlns:a16="http://schemas.microsoft.com/office/drawing/2014/main" id="{5CB65554-BB93-4EC4-9C0E-DBBDB978BDED}"/>
                </a:ext>
              </a:extLst>
            </p:cNvPr>
            <p:cNvGrpSpPr/>
            <p:nvPr/>
          </p:nvGrpSpPr>
          <p:grpSpPr>
            <a:xfrm>
              <a:off x="6523785" y="2118623"/>
              <a:ext cx="4234276" cy="3018470"/>
              <a:chOff x="871124" y="2925130"/>
              <a:chExt cx="4234276" cy="3018470"/>
            </a:xfrm>
          </p:grpSpPr>
          <p:sp>
            <p:nvSpPr>
              <p:cNvPr id="8" name="Body Copy">
                <a:extLst>
                  <a:ext uri="{FF2B5EF4-FFF2-40B4-BE49-F238E27FC236}">
                    <a16:creationId xmlns:a16="http://schemas.microsoft.com/office/drawing/2014/main" id="{8BD4C954-244E-4603-A1EB-0ABE2267FD2B}"/>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sv-SE" sz="2400" b="1">
                    <a:solidFill>
                      <a:schemeClr val="bg1"/>
                    </a:solidFill>
                  </a:rPr>
                  <a:t>Nya klubbar</a:t>
                </a:r>
              </a:p>
            </p:txBody>
          </p:sp>
          <p:sp>
            <p:nvSpPr>
              <p:cNvPr id="10" name="Body Copy">
                <a:extLst>
                  <a:ext uri="{FF2B5EF4-FFF2-40B4-BE49-F238E27FC236}">
                    <a16:creationId xmlns:a16="http://schemas.microsoft.com/office/drawing/2014/main" id="{E1047F47-F7CF-4BF4-B61B-60CCDA65D06B}"/>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sv-SE" sz="2400" b="1">
                    <a:solidFill>
                      <a:schemeClr val="bg1"/>
                    </a:solidFill>
                  </a:rPr>
                  <a:t>Nya medlemmar</a:t>
                </a:r>
              </a:p>
            </p:txBody>
          </p:sp>
          <p:sp>
            <p:nvSpPr>
              <p:cNvPr id="11" name="Body Copy">
                <a:extLst>
                  <a:ext uri="{FF2B5EF4-FFF2-40B4-BE49-F238E27FC236}">
                    <a16:creationId xmlns:a16="http://schemas.microsoft.com/office/drawing/2014/main" id="{B028A6CC-12F2-4F9A-8186-1818A9ED5CD3}"/>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sv-SE" sz="2400" b="1">
                    <a:solidFill>
                      <a:schemeClr val="bg1"/>
                    </a:solidFill>
                  </a:rPr>
                  <a:t>Ledarstöd</a:t>
                </a:r>
              </a:p>
            </p:txBody>
          </p:sp>
          <p:sp>
            <p:nvSpPr>
              <p:cNvPr id="12" name="Body Copy">
                <a:extLst>
                  <a:ext uri="{FF2B5EF4-FFF2-40B4-BE49-F238E27FC236}">
                    <a16:creationId xmlns:a16="http://schemas.microsoft.com/office/drawing/2014/main" id="{583DC7BA-2BF9-4D73-BAEA-F2F924F711D5}"/>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sv-SE" sz="2400" b="1" dirty="0">
                    <a:solidFill>
                      <a:schemeClr val="bg1"/>
                    </a:solidFill>
                  </a:rPr>
                  <a:t>Medlems-trivsel</a:t>
                </a:r>
              </a:p>
            </p:txBody>
          </p:sp>
        </p:grpSp>
      </p:grpSp>
    </p:spTree>
    <p:extLst>
      <p:ext uri="{BB962C8B-B14F-4D97-AF65-F5344CB8AC3E}">
        <p14:creationId xmlns:p14="http://schemas.microsoft.com/office/powerpoint/2010/main" val="4202414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ckground - Solid">
            <a:extLst>
              <a:ext uri="{FF2B5EF4-FFF2-40B4-BE49-F238E27FC236}">
                <a16:creationId xmlns:a16="http://schemas.microsoft.com/office/drawing/2014/main" id="{D4D63EF6-8005-8645-9831-D9E08C9BD32D}"/>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1" name="Picture 10">
            <a:extLst>
              <a:ext uri="{FF2B5EF4-FFF2-40B4-BE49-F238E27FC236}">
                <a16:creationId xmlns:a16="http://schemas.microsoft.com/office/drawing/2014/main" id="{861D96FE-796D-DB4D-862B-ACB80FF09997}"/>
              </a:ext>
            </a:extLst>
          </p:cNvPr>
          <p:cNvPicPr>
            <a:picLocks noChangeAspect="1"/>
          </p:cNvPicPr>
          <p:nvPr/>
        </p:nvPicPr>
        <p:blipFill>
          <a:blip r:embed="rId3"/>
          <a:srcRect/>
          <a:stretch/>
        </p:blipFill>
        <p:spPr>
          <a:xfrm>
            <a:off x="381000" y="209952"/>
            <a:ext cx="971568" cy="971568"/>
          </a:xfrm>
          <a:prstGeom prst="rect">
            <a:avLst/>
          </a:prstGeom>
        </p:spPr>
      </p:pic>
      <p:sp>
        <p:nvSpPr>
          <p:cNvPr id="12" name="Title 3">
            <a:extLst>
              <a:ext uri="{FF2B5EF4-FFF2-40B4-BE49-F238E27FC236}">
                <a16:creationId xmlns:a16="http://schemas.microsoft.com/office/drawing/2014/main" id="{4A058E00-0B4F-7A48-99E3-3CA2FEAB5685}"/>
              </a:ext>
            </a:extLst>
          </p:cNvPr>
          <p:cNvSpPr txBox="1">
            <a:spLocks/>
          </p:cNvSpPr>
          <p:nvPr/>
        </p:nvSpPr>
        <p:spPr>
          <a:xfrm>
            <a:off x="5562600" y="1589106"/>
            <a:ext cx="5562600"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sv-SE" sz="2000" dirty="0">
                <a:solidFill>
                  <a:srgbClr val="56565A"/>
                </a:solidFill>
              </a:rPr>
              <a:t>Vad pågår för närvarande eller utförs på ett sätt som kan förbättras?</a:t>
            </a:r>
          </a:p>
        </p:txBody>
      </p:sp>
      <p:sp>
        <p:nvSpPr>
          <p:cNvPr id="13" name="Content Placeholder 4">
            <a:extLst>
              <a:ext uri="{FF2B5EF4-FFF2-40B4-BE49-F238E27FC236}">
                <a16:creationId xmlns:a16="http://schemas.microsoft.com/office/drawing/2014/main" id="{5DBEEDB2-A7FA-B040-90D7-FF53FEC44773}"/>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sv-SE" sz="2400" b="1">
                <a:solidFill>
                  <a:srgbClr val="0A5496"/>
                </a:solidFill>
              </a:rPr>
              <a:t> </a:t>
            </a:r>
          </a:p>
          <a:p>
            <a:pPr>
              <a:lnSpc>
                <a:spcPct val="150000"/>
              </a:lnSpc>
              <a:buClr>
                <a:schemeClr val="tx2"/>
              </a:buClr>
              <a:buFont typeface="Wingdings" panose="05000000000000000000" pitchFamily="2" charset="2"/>
              <a:buChar char="§"/>
            </a:pPr>
            <a:r>
              <a:rPr lang="sv-SE" sz="2400" b="1">
                <a:solidFill>
                  <a:srgbClr val="0A5496"/>
                </a:solidFill>
              </a:rPr>
              <a:t> </a:t>
            </a:r>
          </a:p>
          <a:p>
            <a:pPr>
              <a:lnSpc>
                <a:spcPct val="150000"/>
              </a:lnSpc>
              <a:buClr>
                <a:schemeClr val="tx2"/>
              </a:buClr>
              <a:buFont typeface="Wingdings" panose="05000000000000000000" pitchFamily="2" charset="2"/>
              <a:buChar char="§"/>
            </a:pPr>
            <a:r>
              <a:rPr lang="sv-SE" sz="2400" b="1">
                <a:solidFill>
                  <a:srgbClr val="0A5496"/>
                </a:solidFill>
              </a:rPr>
              <a:t> </a:t>
            </a:r>
          </a:p>
          <a:p>
            <a:pPr>
              <a:lnSpc>
                <a:spcPct val="150000"/>
              </a:lnSpc>
              <a:buClr>
                <a:schemeClr val="tx2"/>
              </a:buClr>
              <a:buFont typeface="Wingdings" panose="05000000000000000000" pitchFamily="2" charset="2"/>
              <a:buChar char="§"/>
            </a:pPr>
            <a:r>
              <a:rPr lang="sv-SE" sz="2400" b="1">
                <a:solidFill>
                  <a:srgbClr val="0A5496"/>
                </a:solidFill>
              </a:rPr>
              <a:t> </a:t>
            </a:r>
          </a:p>
          <a:p>
            <a:pPr>
              <a:lnSpc>
                <a:spcPct val="150000"/>
              </a:lnSpc>
              <a:buClr>
                <a:schemeClr val="tx2"/>
              </a:buClr>
              <a:buFont typeface="Wingdings" panose="05000000000000000000" pitchFamily="2" charset="2"/>
              <a:buChar char="§"/>
            </a:pPr>
            <a:r>
              <a:rPr lang="sv-SE" sz="2400" b="1">
                <a:solidFill>
                  <a:srgbClr val="0A5496"/>
                </a:solidFill>
              </a:rPr>
              <a:t> </a:t>
            </a:r>
          </a:p>
          <a:p>
            <a:pPr>
              <a:lnSpc>
                <a:spcPct val="150000"/>
              </a:lnSpc>
              <a:buClr>
                <a:schemeClr val="tx2"/>
              </a:buClr>
              <a:buFont typeface="Wingdings" panose="05000000000000000000" pitchFamily="2" charset="2"/>
              <a:buChar char="§"/>
            </a:pPr>
            <a:r>
              <a:rPr lang="sv-SE" sz="2400" b="1">
                <a:solidFill>
                  <a:srgbClr val="0A5496"/>
                </a:solidFill>
              </a:rPr>
              <a:t> </a:t>
            </a:r>
          </a:p>
        </p:txBody>
      </p:sp>
      <p:sp>
        <p:nvSpPr>
          <p:cNvPr id="22" name="Title 3">
            <a:extLst>
              <a:ext uri="{FF2B5EF4-FFF2-40B4-BE49-F238E27FC236}">
                <a16:creationId xmlns:a16="http://schemas.microsoft.com/office/drawing/2014/main" id="{B84D98C8-4533-364B-B9FB-BB54100FB6E4}"/>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3200" b="1">
                <a:solidFill>
                  <a:srgbClr val="0A5496"/>
                </a:solidFill>
              </a:rPr>
              <a:t>Svagheter</a:t>
            </a:r>
          </a:p>
        </p:txBody>
      </p:sp>
      <p:grpSp>
        <p:nvGrpSpPr>
          <p:cNvPr id="27" name="Group 26">
            <a:extLst>
              <a:ext uri="{FF2B5EF4-FFF2-40B4-BE49-F238E27FC236}">
                <a16:creationId xmlns:a16="http://schemas.microsoft.com/office/drawing/2014/main" id="{E01C7FF9-EF10-4FE4-9AA2-CCF19D842128}"/>
              </a:ext>
            </a:extLst>
          </p:cNvPr>
          <p:cNvGrpSpPr/>
          <p:nvPr/>
        </p:nvGrpSpPr>
        <p:grpSpPr>
          <a:xfrm>
            <a:off x="787531" y="2427306"/>
            <a:ext cx="4089270" cy="3592494"/>
            <a:chOff x="6512276" y="1676400"/>
            <a:chExt cx="4245785" cy="3867912"/>
          </a:xfrm>
        </p:grpSpPr>
        <p:grpSp>
          <p:nvGrpSpPr>
            <p:cNvPr id="28" name="Group 27">
              <a:extLst>
                <a:ext uri="{FF2B5EF4-FFF2-40B4-BE49-F238E27FC236}">
                  <a16:creationId xmlns:a16="http://schemas.microsoft.com/office/drawing/2014/main" id="{4C19F693-0A76-4801-863C-34087B9A37A7}"/>
                </a:ext>
              </a:extLst>
            </p:cNvPr>
            <p:cNvGrpSpPr>
              <a:grpSpLocks noChangeAspect="1"/>
            </p:cNvGrpSpPr>
            <p:nvPr/>
          </p:nvGrpSpPr>
          <p:grpSpPr>
            <a:xfrm>
              <a:off x="6512276" y="1676400"/>
              <a:ext cx="4233672" cy="3867912"/>
              <a:chOff x="6512276" y="1676400"/>
              <a:chExt cx="4917724" cy="4476228"/>
            </a:xfrm>
          </p:grpSpPr>
          <p:sp>
            <p:nvSpPr>
              <p:cNvPr id="34" name="Background - Solid">
                <a:extLst>
                  <a:ext uri="{FF2B5EF4-FFF2-40B4-BE49-F238E27FC236}">
                    <a16:creationId xmlns:a16="http://schemas.microsoft.com/office/drawing/2014/main" id="{AFB1A528-B746-4B4C-B2D6-D471767AC083}"/>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5" name="Background - Solid">
                <a:extLst>
                  <a:ext uri="{FF2B5EF4-FFF2-40B4-BE49-F238E27FC236}">
                    <a16:creationId xmlns:a16="http://schemas.microsoft.com/office/drawing/2014/main" id="{2DC86E5D-CAC7-4B9A-88A8-6C0853E88785}"/>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6" name="Background - Solid">
                <a:extLst>
                  <a:ext uri="{FF2B5EF4-FFF2-40B4-BE49-F238E27FC236}">
                    <a16:creationId xmlns:a16="http://schemas.microsoft.com/office/drawing/2014/main" id="{5A331879-23F3-488E-8055-A88B229FECD9}"/>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7" name="Background - Solid">
                <a:extLst>
                  <a:ext uri="{FF2B5EF4-FFF2-40B4-BE49-F238E27FC236}">
                    <a16:creationId xmlns:a16="http://schemas.microsoft.com/office/drawing/2014/main" id="{10C56570-7405-46A2-BB73-A05D7CB199D2}"/>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29" name="Group 28">
              <a:extLst>
                <a:ext uri="{FF2B5EF4-FFF2-40B4-BE49-F238E27FC236}">
                  <a16:creationId xmlns:a16="http://schemas.microsoft.com/office/drawing/2014/main" id="{21B82C62-1C20-4675-B9CD-888D1975E681}"/>
                </a:ext>
              </a:extLst>
            </p:cNvPr>
            <p:cNvGrpSpPr/>
            <p:nvPr/>
          </p:nvGrpSpPr>
          <p:grpSpPr>
            <a:xfrm>
              <a:off x="6523785" y="2118623"/>
              <a:ext cx="4234276" cy="3018470"/>
              <a:chOff x="871124" y="2925130"/>
              <a:chExt cx="4234276" cy="3018470"/>
            </a:xfrm>
          </p:grpSpPr>
          <p:sp>
            <p:nvSpPr>
              <p:cNvPr id="30" name="Body Copy">
                <a:extLst>
                  <a:ext uri="{FF2B5EF4-FFF2-40B4-BE49-F238E27FC236}">
                    <a16:creationId xmlns:a16="http://schemas.microsoft.com/office/drawing/2014/main" id="{375AA469-75C6-40B5-A5D2-DCB5F50C9D0D}"/>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sv-SE" sz="2400" b="1">
                    <a:solidFill>
                      <a:schemeClr val="bg1"/>
                    </a:solidFill>
                  </a:rPr>
                  <a:t>Nya klubbar</a:t>
                </a:r>
              </a:p>
            </p:txBody>
          </p:sp>
          <p:sp>
            <p:nvSpPr>
              <p:cNvPr id="31" name="Body Copy">
                <a:extLst>
                  <a:ext uri="{FF2B5EF4-FFF2-40B4-BE49-F238E27FC236}">
                    <a16:creationId xmlns:a16="http://schemas.microsoft.com/office/drawing/2014/main" id="{D2CBED09-E34F-4A02-8312-9FCA7D9978ED}"/>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sv-SE" sz="2400" b="1">
                    <a:solidFill>
                      <a:schemeClr val="bg1"/>
                    </a:solidFill>
                  </a:rPr>
                  <a:t>Nya medlemmar</a:t>
                </a:r>
              </a:p>
            </p:txBody>
          </p:sp>
          <p:sp>
            <p:nvSpPr>
              <p:cNvPr id="32" name="Body Copy">
                <a:extLst>
                  <a:ext uri="{FF2B5EF4-FFF2-40B4-BE49-F238E27FC236}">
                    <a16:creationId xmlns:a16="http://schemas.microsoft.com/office/drawing/2014/main" id="{0545247F-5006-4926-8346-A9B0537A691E}"/>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sv-SE" sz="2400" b="1">
                    <a:solidFill>
                      <a:schemeClr val="bg1"/>
                    </a:solidFill>
                  </a:rPr>
                  <a:t>Ledarstöd</a:t>
                </a:r>
              </a:p>
            </p:txBody>
          </p:sp>
          <p:sp>
            <p:nvSpPr>
              <p:cNvPr id="33" name="Body Copy">
                <a:extLst>
                  <a:ext uri="{FF2B5EF4-FFF2-40B4-BE49-F238E27FC236}">
                    <a16:creationId xmlns:a16="http://schemas.microsoft.com/office/drawing/2014/main" id="{EDC5AC26-E05C-4C91-863B-7C2A6B97483C}"/>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sv-SE" sz="2400" b="1" dirty="0">
                    <a:solidFill>
                      <a:schemeClr val="bg1"/>
                    </a:solidFill>
                  </a:rPr>
                  <a:t>Medlems-trivsel</a:t>
                </a:r>
              </a:p>
            </p:txBody>
          </p:sp>
        </p:grpSp>
      </p:grpSp>
    </p:spTree>
    <p:extLst>
      <p:ext uri="{BB962C8B-B14F-4D97-AF65-F5344CB8AC3E}">
        <p14:creationId xmlns:p14="http://schemas.microsoft.com/office/powerpoint/2010/main" val="3134092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7979A741-4B3B-D74B-A9BF-1AB470FF6AAD}"/>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82109993-7045-BC4B-903F-7358E3D0D5E0}"/>
              </a:ext>
            </a:extLst>
          </p:cNvPr>
          <p:cNvPicPr>
            <a:picLocks noChangeAspect="1"/>
          </p:cNvPicPr>
          <p:nvPr/>
        </p:nvPicPr>
        <p:blipFill>
          <a:blip r:embed="rId3"/>
          <a:srcRect/>
          <a:stretch/>
        </p:blipFill>
        <p:spPr>
          <a:xfrm>
            <a:off x="381000" y="209952"/>
            <a:ext cx="971568" cy="971568"/>
          </a:xfrm>
          <a:prstGeom prst="rect">
            <a:avLst/>
          </a:prstGeom>
        </p:spPr>
      </p:pic>
      <p:sp>
        <p:nvSpPr>
          <p:cNvPr id="11" name="Title 3">
            <a:extLst>
              <a:ext uri="{FF2B5EF4-FFF2-40B4-BE49-F238E27FC236}">
                <a16:creationId xmlns:a16="http://schemas.microsoft.com/office/drawing/2014/main" id="{E18FE0DE-22EC-B940-BE07-7A7FB9850B91}"/>
              </a:ext>
            </a:extLst>
          </p:cNvPr>
          <p:cNvSpPr txBox="1">
            <a:spLocks/>
          </p:cNvSpPr>
          <p:nvPr/>
        </p:nvSpPr>
        <p:spPr>
          <a:xfrm>
            <a:off x="5562600" y="1589106"/>
            <a:ext cx="6019800"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sv-SE" sz="2000" dirty="0">
                <a:solidFill>
                  <a:srgbClr val="56565A"/>
                </a:solidFill>
              </a:rPr>
              <a:t>Var har vi möjlighet att utöka påverkan av våra hjälpinsatser genom att engagera fler medlemmar?</a:t>
            </a:r>
          </a:p>
        </p:txBody>
      </p:sp>
      <p:sp>
        <p:nvSpPr>
          <p:cNvPr id="12" name="Content Placeholder 4">
            <a:extLst>
              <a:ext uri="{FF2B5EF4-FFF2-40B4-BE49-F238E27FC236}">
                <a16:creationId xmlns:a16="http://schemas.microsoft.com/office/drawing/2014/main" id="{E4C3C8A0-2B4B-7C43-9B41-9D32873C59DB}"/>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sv-SE" sz="2400" b="1">
                <a:solidFill>
                  <a:srgbClr val="0A5496"/>
                </a:solidFill>
              </a:rPr>
              <a:t> </a:t>
            </a:r>
          </a:p>
          <a:p>
            <a:pPr>
              <a:lnSpc>
                <a:spcPct val="150000"/>
              </a:lnSpc>
              <a:buClr>
                <a:schemeClr val="tx2"/>
              </a:buClr>
              <a:buFont typeface="Wingdings" panose="05000000000000000000" pitchFamily="2" charset="2"/>
              <a:buChar char="§"/>
            </a:pPr>
            <a:r>
              <a:rPr lang="sv-SE" sz="2400" b="1">
                <a:solidFill>
                  <a:srgbClr val="0A5496"/>
                </a:solidFill>
              </a:rPr>
              <a:t> </a:t>
            </a:r>
          </a:p>
          <a:p>
            <a:pPr>
              <a:lnSpc>
                <a:spcPct val="150000"/>
              </a:lnSpc>
              <a:buClr>
                <a:schemeClr val="tx2"/>
              </a:buClr>
              <a:buFont typeface="Wingdings" panose="05000000000000000000" pitchFamily="2" charset="2"/>
              <a:buChar char="§"/>
            </a:pPr>
            <a:r>
              <a:rPr lang="sv-SE" sz="2400" b="1">
                <a:solidFill>
                  <a:srgbClr val="0A5496"/>
                </a:solidFill>
              </a:rPr>
              <a:t> </a:t>
            </a:r>
          </a:p>
          <a:p>
            <a:pPr>
              <a:lnSpc>
                <a:spcPct val="150000"/>
              </a:lnSpc>
              <a:buClr>
                <a:schemeClr val="tx2"/>
              </a:buClr>
              <a:buFont typeface="Wingdings" panose="05000000000000000000" pitchFamily="2" charset="2"/>
              <a:buChar char="§"/>
            </a:pPr>
            <a:r>
              <a:rPr lang="sv-SE" sz="2400" b="1">
                <a:solidFill>
                  <a:srgbClr val="0A5496"/>
                </a:solidFill>
              </a:rPr>
              <a:t> </a:t>
            </a:r>
          </a:p>
          <a:p>
            <a:pPr>
              <a:lnSpc>
                <a:spcPct val="150000"/>
              </a:lnSpc>
              <a:buClr>
                <a:schemeClr val="tx2"/>
              </a:buClr>
              <a:buFont typeface="Wingdings" panose="05000000000000000000" pitchFamily="2" charset="2"/>
              <a:buChar char="§"/>
            </a:pPr>
            <a:r>
              <a:rPr lang="sv-SE" sz="2400" b="1">
                <a:solidFill>
                  <a:srgbClr val="0A5496"/>
                </a:solidFill>
              </a:rPr>
              <a:t> </a:t>
            </a:r>
          </a:p>
          <a:p>
            <a:pPr>
              <a:lnSpc>
                <a:spcPct val="150000"/>
              </a:lnSpc>
              <a:buClr>
                <a:schemeClr val="tx2"/>
              </a:buClr>
              <a:buFont typeface="Wingdings" panose="05000000000000000000" pitchFamily="2" charset="2"/>
              <a:buChar char="§"/>
            </a:pPr>
            <a:r>
              <a:rPr lang="sv-SE" sz="2400" b="1">
                <a:solidFill>
                  <a:srgbClr val="0A5496"/>
                </a:solidFill>
              </a:rPr>
              <a:t> </a:t>
            </a:r>
          </a:p>
        </p:txBody>
      </p:sp>
      <p:sp>
        <p:nvSpPr>
          <p:cNvPr id="21" name="Title 3">
            <a:extLst>
              <a:ext uri="{FF2B5EF4-FFF2-40B4-BE49-F238E27FC236}">
                <a16:creationId xmlns:a16="http://schemas.microsoft.com/office/drawing/2014/main" id="{B5CF7B59-FF01-AF4B-92A7-749198AA85F2}"/>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3200" b="1">
                <a:solidFill>
                  <a:srgbClr val="0A5496"/>
                </a:solidFill>
              </a:rPr>
              <a:t>Möjligheter</a:t>
            </a:r>
          </a:p>
        </p:txBody>
      </p:sp>
      <p:grpSp>
        <p:nvGrpSpPr>
          <p:cNvPr id="22" name="Group 21">
            <a:extLst>
              <a:ext uri="{FF2B5EF4-FFF2-40B4-BE49-F238E27FC236}">
                <a16:creationId xmlns:a16="http://schemas.microsoft.com/office/drawing/2014/main" id="{ABAFA5CC-60BD-4AC3-86C3-CAA08D534A12}"/>
              </a:ext>
            </a:extLst>
          </p:cNvPr>
          <p:cNvGrpSpPr/>
          <p:nvPr/>
        </p:nvGrpSpPr>
        <p:grpSpPr>
          <a:xfrm>
            <a:off x="787531" y="2427306"/>
            <a:ext cx="4089270" cy="3592494"/>
            <a:chOff x="6512276" y="1676400"/>
            <a:chExt cx="4245785" cy="3867912"/>
          </a:xfrm>
        </p:grpSpPr>
        <p:grpSp>
          <p:nvGrpSpPr>
            <p:cNvPr id="23" name="Group 22">
              <a:extLst>
                <a:ext uri="{FF2B5EF4-FFF2-40B4-BE49-F238E27FC236}">
                  <a16:creationId xmlns:a16="http://schemas.microsoft.com/office/drawing/2014/main" id="{A5F37F25-1B6F-4347-9856-3BFA19F7EE1E}"/>
                </a:ext>
              </a:extLst>
            </p:cNvPr>
            <p:cNvGrpSpPr>
              <a:grpSpLocks noChangeAspect="1"/>
            </p:cNvGrpSpPr>
            <p:nvPr/>
          </p:nvGrpSpPr>
          <p:grpSpPr>
            <a:xfrm>
              <a:off x="6512276" y="1676400"/>
              <a:ext cx="4233672" cy="3867912"/>
              <a:chOff x="6512276" y="1676400"/>
              <a:chExt cx="4917724" cy="4476228"/>
            </a:xfrm>
          </p:grpSpPr>
          <p:sp>
            <p:nvSpPr>
              <p:cNvPr id="29" name="Background - Solid">
                <a:extLst>
                  <a:ext uri="{FF2B5EF4-FFF2-40B4-BE49-F238E27FC236}">
                    <a16:creationId xmlns:a16="http://schemas.microsoft.com/office/drawing/2014/main" id="{835DABFA-F778-4FF0-86A6-90DF7EAC41A4}"/>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0" name="Background - Solid">
                <a:extLst>
                  <a:ext uri="{FF2B5EF4-FFF2-40B4-BE49-F238E27FC236}">
                    <a16:creationId xmlns:a16="http://schemas.microsoft.com/office/drawing/2014/main" id="{332F8310-D45F-467F-9227-FAB648F39F20}"/>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1" name="Background - Solid">
                <a:extLst>
                  <a:ext uri="{FF2B5EF4-FFF2-40B4-BE49-F238E27FC236}">
                    <a16:creationId xmlns:a16="http://schemas.microsoft.com/office/drawing/2014/main" id="{2E036DDA-ED92-4AC6-9B38-DEA183F583D1}"/>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2" name="Background - Solid">
                <a:extLst>
                  <a:ext uri="{FF2B5EF4-FFF2-40B4-BE49-F238E27FC236}">
                    <a16:creationId xmlns:a16="http://schemas.microsoft.com/office/drawing/2014/main" id="{B1B73075-1E29-4674-9FEF-EA6351CE64E9}"/>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24" name="Group 23">
              <a:extLst>
                <a:ext uri="{FF2B5EF4-FFF2-40B4-BE49-F238E27FC236}">
                  <a16:creationId xmlns:a16="http://schemas.microsoft.com/office/drawing/2014/main" id="{4DF9C451-A82D-44CC-8417-F743F136C81A}"/>
                </a:ext>
              </a:extLst>
            </p:cNvPr>
            <p:cNvGrpSpPr/>
            <p:nvPr/>
          </p:nvGrpSpPr>
          <p:grpSpPr>
            <a:xfrm>
              <a:off x="6523785" y="2118623"/>
              <a:ext cx="4234276" cy="3018470"/>
              <a:chOff x="871124" y="2925130"/>
              <a:chExt cx="4234276" cy="3018470"/>
            </a:xfrm>
          </p:grpSpPr>
          <p:sp>
            <p:nvSpPr>
              <p:cNvPr id="25" name="Body Copy">
                <a:extLst>
                  <a:ext uri="{FF2B5EF4-FFF2-40B4-BE49-F238E27FC236}">
                    <a16:creationId xmlns:a16="http://schemas.microsoft.com/office/drawing/2014/main" id="{27A85765-383F-4C71-88D6-57AA76FACABA}"/>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sv-SE" sz="2400" b="1">
                    <a:solidFill>
                      <a:schemeClr val="bg1"/>
                    </a:solidFill>
                  </a:rPr>
                  <a:t>Nya klubbar</a:t>
                </a:r>
              </a:p>
            </p:txBody>
          </p:sp>
          <p:sp>
            <p:nvSpPr>
              <p:cNvPr id="26" name="Body Copy">
                <a:extLst>
                  <a:ext uri="{FF2B5EF4-FFF2-40B4-BE49-F238E27FC236}">
                    <a16:creationId xmlns:a16="http://schemas.microsoft.com/office/drawing/2014/main" id="{537A1E67-669D-436B-8CE3-31F0BC9BB35C}"/>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sv-SE" sz="2400" b="1">
                    <a:solidFill>
                      <a:schemeClr val="bg1"/>
                    </a:solidFill>
                  </a:rPr>
                  <a:t>Nya medlemmar</a:t>
                </a:r>
              </a:p>
            </p:txBody>
          </p:sp>
          <p:sp>
            <p:nvSpPr>
              <p:cNvPr id="27" name="Body Copy">
                <a:extLst>
                  <a:ext uri="{FF2B5EF4-FFF2-40B4-BE49-F238E27FC236}">
                    <a16:creationId xmlns:a16="http://schemas.microsoft.com/office/drawing/2014/main" id="{A03DE4DF-BD22-49F6-A69E-52E7970FA6CF}"/>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sv-SE" sz="2400" b="1">
                    <a:solidFill>
                      <a:schemeClr val="bg1"/>
                    </a:solidFill>
                  </a:rPr>
                  <a:t>Ledarstöd</a:t>
                </a:r>
              </a:p>
            </p:txBody>
          </p:sp>
          <p:sp>
            <p:nvSpPr>
              <p:cNvPr id="28" name="Body Copy">
                <a:extLst>
                  <a:ext uri="{FF2B5EF4-FFF2-40B4-BE49-F238E27FC236}">
                    <a16:creationId xmlns:a16="http://schemas.microsoft.com/office/drawing/2014/main" id="{CF1232DB-FBF4-4E2C-8D91-AA9B5C802188}"/>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sv-SE" sz="2400" b="1" dirty="0">
                    <a:solidFill>
                      <a:schemeClr val="bg1"/>
                    </a:solidFill>
                  </a:rPr>
                  <a:t>Medlems-trivsel</a:t>
                </a:r>
              </a:p>
            </p:txBody>
          </p:sp>
        </p:grpSp>
      </p:grpSp>
    </p:spTree>
    <p:extLst>
      <p:ext uri="{BB962C8B-B14F-4D97-AF65-F5344CB8AC3E}">
        <p14:creationId xmlns:p14="http://schemas.microsoft.com/office/powerpoint/2010/main" val="46556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ackground - Image">
            <a:extLst>
              <a:ext uri="{FF2B5EF4-FFF2-40B4-BE49-F238E27FC236}">
                <a16:creationId xmlns:a16="http://schemas.microsoft.com/office/drawing/2014/main" id="{C590C1F4-251E-8242-80FD-1441A796937D}"/>
              </a:ext>
            </a:extLst>
          </p:cNvPr>
          <p:cNvPicPr>
            <a:picLocks noChangeAspect="1"/>
          </p:cNvPicPr>
          <p:nvPr/>
        </p:nvPicPr>
        <p:blipFill>
          <a:blip r:embed="rId3"/>
          <a:stretch>
            <a:fillRect/>
          </a:stretch>
        </p:blipFill>
        <p:spPr>
          <a:xfrm>
            <a:off x="0" y="0"/>
            <a:ext cx="12192000" cy="6858000"/>
          </a:xfrm>
          <a:prstGeom prst="rect">
            <a:avLst/>
          </a:prstGeom>
        </p:spPr>
      </p:pic>
      <p:sp>
        <p:nvSpPr>
          <p:cNvPr id="10" name="Background - Overlay">
            <a:extLst>
              <a:ext uri="{FF2B5EF4-FFF2-40B4-BE49-F238E27FC236}">
                <a16:creationId xmlns:a16="http://schemas.microsoft.com/office/drawing/2014/main" id="{3D6865B9-AE26-A247-9C1D-EE017790CDD2}"/>
              </a:ext>
            </a:extLst>
          </p:cNvPr>
          <p:cNvSpPr/>
          <p:nvPr/>
        </p:nvSpPr>
        <p:spPr>
          <a:xfrm>
            <a:off x="-3"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Yellow Bar">
            <a:extLst>
              <a:ext uri="{FF2B5EF4-FFF2-40B4-BE49-F238E27FC236}">
                <a16:creationId xmlns:a16="http://schemas.microsoft.com/office/drawing/2014/main" id="{290D1EFC-66A7-AF49-B49B-B8362FC249AE}"/>
              </a:ext>
            </a:extLst>
          </p:cNvPr>
          <p:cNvSpPr/>
          <p:nvPr/>
        </p:nvSpPr>
        <p:spPr>
          <a:xfrm>
            <a:off x="5506829" y="3356240"/>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pic>
        <p:nvPicPr>
          <p:cNvPr id="12" name="Emblem - White" descr="lionlogo_white.eps">
            <a:extLst>
              <a:ext uri="{FF2B5EF4-FFF2-40B4-BE49-F238E27FC236}">
                <a16:creationId xmlns:a16="http://schemas.microsoft.com/office/drawing/2014/main" id="{A9C3EEFC-8105-0646-BC26-048F865ED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13" name="Headline">
            <a:extLst>
              <a:ext uri="{FF2B5EF4-FFF2-40B4-BE49-F238E27FC236}">
                <a16:creationId xmlns:a16="http://schemas.microsoft.com/office/drawing/2014/main" id="{09D0FBF4-49E0-AC46-A370-4E3D08A2666D}"/>
              </a:ext>
            </a:extLst>
          </p:cNvPr>
          <p:cNvSpPr txBox="1">
            <a:spLocks/>
          </p:cNvSpPr>
          <p:nvPr/>
        </p:nvSpPr>
        <p:spPr>
          <a:xfrm>
            <a:off x="762000" y="3608362"/>
            <a:ext cx="10668000" cy="914400"/>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3600" b="1">
                <a:solidFill>
                  <a:srgbClr val="F0C300"/>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a:solidFill>
                  <a:srgbClr val="EBB700"/>
                </a:solidFill>
              </a:rPr>
              <a:t>Global medlemsfokusering</a:t>
            </a:r>
          </a:p>
        </p:txBody>
      </p:sp>
      <p:sp>
        <p:nvSpPr>
          <p:cNvPr id="14" name="Subhead">
            <a:extLst>
              <a:ext uri="{FF2B5EF4-FFF2-40B4-BE49-F238E27FC236}">
                <a16:creationId xmlns:a16="http://schemas.microsoft.com/office/drawing/2014/main" id="{13629A7A-21F0-5C4C-A796-C105A940B5D8}"/>
              </a:ext>
            </a:extLst>
          </p:cNvPr>
          <p:cNvSpPr txBox="1">
            <a:spLocks/>
          </p:cNvSpPr>
          <p:nvPr/>
        </p:nvSpPr>
        <p:spPr>
          <a:xfrm>
            <a:off x="762000" y="4800600"/>
            <a:ext cx="10668000" cy="1066800"/>
          </a:xfrm>
          <a:prstGeom prst="rect">
            <a:avLst/>
          </a:prstGeom>
        </p:spPr>
        <p:txBody>
          <a:bodyPr/>
          <a:lstStyle>
            <a:lvl1pPr marL="0" indent="0" algn="ctr" rtl="0" eaLnBrk="1" fontAlgn="base" hangingPunct="1">
              <a:spcBef>
                <a:spcPct val="20000"/>
              </a:spcBef>
              <a:spcAft>
                <a:spcPct val="0"/>
              </a:spcAft>
              <a:buFont typeface="Arial" pitchFamily="34" charset="0"/>
              <a:buNone/>
              <a:defRPr sz="18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3200"/>
              <a:t>Skapa en vision</a:t>
            </a:r>
          </a:p>
        </p:txBody>
      </p:sp>
      <p:sp>
        <p:nvSpPr>
          <p:cNvPr id="15" name="Page Number - White">
            <a:extLst>
              <a:ext uri="{FF2B5EF4-FFF2-40B4-BE49-F238E27FC236}">
                <a16:creationId xmlns:a16="http://schemas.microsoft.com/office/drawing/2014/main" id="{1CD5259F-525F-D547-82A7-611814F3A88A}"/>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a:solidFill>
                <a:schemeClr val="bg1"/>
              </a:solidFill>
            </a:endParaRPr>
          </a:p>
        </p:txBody>
      </p:sp>
    </p:spTree>
    <p:extLst>
      <p:ext uri="{BB962C8B-B14F-4D97-AF65-F5344CB8AC3E}">
        <p14:creationId xmlns:p14="http://schemas.microsoft.com/office/powerpoint/2010/main" val="2805884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3F35EBAE-00D9-2A4F-BEE4-F922AC78B5A9}"/>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067AF34C-D765-7B4C-93F0-F8379D635B9C}"/>
              </a:ext>
            </a:extLst>
          </p:cNvPr>
          <p:cNvPicPr>
            <a:picLocks noChangeAspect="1"/>
          </p:cNvPicPr>
          <p:nvPr/>
        </p:nvPicPr>
        <p:blipFill>
          <a:blip r:embed="rId3"/>
          <a:srcRect/>
          <a:stretch/>
        </p:blipFill>
        <p:spPr>
          <a:xfrm>
            <a:off x="381000" y="209952"/>
            <a:ext cx="971568" cy="971568"/>
          </a:xfrm>
          <a:prstGeom prst="rect">
            <a:avLst/>
          </a:prstGeom>
        </p:spPr>
      </p:pic>
      <p:sp>
        <p:nvSpPr>
          <p:cNvPr id="11" name="Title 3">
            <a:extLst>
              <a:ext uri="{FF2B5EF4-FFF2-40B4-BE49-F238E27FC236}">
                <a16:creationId xmlns:a16="http://schemas.microsoft.com/office/drawing/2014/main" id="{7ADB1DC2-CD50-1649-9693-24EA77ED83E3}"/>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sv-SE" sz="2000">
                <a:solidFill>
                  <a:srgbClr val="56565A"/>
                </a:solidFill>
              </a:rPr>
              <a:t>Vad händer utanför Lions, vilket kan påverka våra framgångar?</a:t>
            </a:r>
          </a:p>
        </p:txBody>
      </p:sp>
      <p:sp>
        <p:nvSpPr>
          <p:cNvPr id="12" name="Content Placeholder 4">
            <a:extLst>
              <a:ext uri="{FF2B5EF4-FFF2-40B4-BE49-F238E27FC236}">
                <a16:creationId xmlns:a16="http://schemas.microsoft.com/office/drawing/2014/main" id="{39FD3674-A9DB-AE4C-9AEB-613C561E2E33}"/>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sv-SE" sz="2400" b="1">
                <a:solidFill>
                  <a:srgbClr val="0A5496"/>
                </a:solidFill>
              </a:rPr>
              <a:t> </a:t>
            </a:r>
          </a:p>
          <a:p>
            <a:pPr>
              <a:lnSpc>
                <a:spcPct val="150000"/>
              </a:lnSpc>
              <a:buClr>
                <a:schemeClr val="tx2"/>
              </a:buClr>
              <a:buFont typeface="Wingdings" panose="05000000000000000000" pitchFamily="2" charset="2"/>
              <a:buChar char="§"/>
            </a:pPr>
            <a:r>
              <a:rPr lang="sv-SE" sz="2400" b="1">
                <a:solidFill>
                  <a:srgbClr val="0A5496"/>
                </a:solidFill>
              </a:rPr>
              <a:t> </a:t>
            </a:r>
          </a:p>
          <a:p>
            <a:pPr>
              <a:lnSpc>
                <a:spcPct val="150000"/>
              </a:lnSpc>
              <a:buClr>
                <a:schemeClr val="tx2"/>
              </a:buClr>
              <a:buFont typeface="Wingdings" panose="05000000000000000000" pitchFamily="2" charset="2"/>
              <a:buChar char="§"/>
            </a:pPr>
            <a:r>
              <a:rPr lang="sv-SE" sz="2400" b="1">
                <a:solidFill>
                  <a:srgbClr val="0A5496"/>
                </a:solidFill>
              </a:rPr>
              <a:t> </a:t>
            </a:r>
          </a:p>
          <a:p>
            <a:pPr>
              <a:lnSpc>
                <a:spcPct val="150000"/>
              </a:lnSpc>
              <a:buClr>
                <a:schemeClr val="tx2"/>
              </a:buClr>
              <a:buFont typeface="Wingdings" panose="05000000000000000000" pitchFamily="2" charset="2"/>
              <a:buChar char="§"/>
            </a:pPr>
            <a:r>
              <a:rPr lang="sv-SE" sz="2400" b="1">
                <a:solidFill>
                  <a:srgbClr val="0A5496"/>
                </a:solidFill>
              </a:rPr>
              <a:t> </a:t>
            </a:r>
          </a:p>
          <a:p>
            <a:pPr>
              <a:lnSpc>
                <a:spcPct val="150000"/>
              </a:lnSpc>
              <a:buClr>
                <a:schemeClr val="tx2"/>
              </a:buClr>
              <a:buFont typeface="Wingdings" panose="05000000000000000000" pitchFamily="2" charset="2"/>
              <a:buChar char="§"/>
            </a:pPr>
            <a:r>
              <a:rPr lang="sv-SE" sz="2400" b="1">
                <a:solidFill>
                  <a:srgbClr val="0A5496"/>
                </a:solidFill>
              </a:rPr>
              <a:t> </a:t>
            </a:r>
          </a:p>
          <a:p>
            <a:pPr>
              <a:lnSpc>
                <a:spcPct val="150000"/>
              </a:lnSpc>
              <a:buClr>
                <a:schemeClr val="tx2"/>
              </a:buClr>
              <a:buFont typeface="Wingdings" panose="05000000000000000000" pitchFamily="2" charset="2"/>
              <a:buChar char="§"/>
            </a:pPr>
            <a:r>
              <a:rPr lang="sv-SE" sz="2400" b="1">
                <a:solidFill>
                  <a:srgbClr val="0A5496"/>
                </a:solidFill>
              </a:rPr>
              <a:t> </a:t>
            </a:r>
          </a:p>
        </p:txBody>
      </p:sp>
      <p:sp>
        <p:nvSpPr>
          <p:cNvPr id="21" name="Title 3">
            <a:extLst>
              <a:ext uri="{FF2B5EF4-FFF2-40B4-BE49-F238E27FC236}">
                <a16:creationId xmlns:a16="http://schemas.microsoft.com/office/drawing/2014/main" id="{61026085-9EAE-DF41-BB85-0CF9591AA691}"/>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3200" b="1">
                <a:solidFill>
                  <a:srgbClr val="0A5496"/>
                </a:solidFill>
              </a:rPr>
              <a:t>Hot</a:t>
            </a:r>
          </a:p>
        </p:txBody>
      </p:sp>
      <p:grpSp>
        <p:nvGrpSpPr>
          <p:cNvPr id="22" name="Group 21">
            <a:extLst>
              <a:ext uri="{FF2B5EF4-FFF2-40B4-BE49-F238E27FC236}">
                <a16:creationId xmlns:a16="http://schemas.microsoft.com/office/drawing/2014/main" id="{D227408C-4C7E-4F23-AAD1-21C914BFEC6A}"/>
              </a:ext>
            </a:extLst>
          </p:cNvPr>
          <p:cNvGrpSpPr/>
          <p:nvPr/>
        </p:nvGrpSpPr>
        <p:grpSpPr>
          <a:xfrm>
            <a:off x="787531" y="2427306"/>
            <a:ext cx="4089270" cy="3592494"/>
            <a:chOff x="6512276" y="1676400"/>
            <a:chExt cx="4245785" cy="3867912"/>
          </a:xfrm>
        </p:grpSpPr>
        <p:grpSp>
          <p:nvGrpSpPr>
            <p:cNvPr id="23" name="Group 22">
              <a:extLst>
                <a:ext uri="{FF2B5EF4-FFF2-40B4-BE49-F238E27FC236}">
                  <a16:creationId xmlns:a16="http://schemas.microsoft.com/office/drawing/2014/main" id="{BEB42989-29F9-4B22-90E8-45C5AD03298A}"/>
                </a:ext>
              </a:extLst>
            </p:cNvPr>
            <p:cNvGrpSpPr>
              <a:grpSpLocks noChangeAspect="1"/>
            </p:cNvGrpSpPr>
            <p:nvPr/>
          </p:nvGrpSpPr>
          <p:grpSpPr>
            <a:xfrm>
              <a:off x="6512276" y="1676400"/>
              <a:ext cx="4233672" cy="3867912"/>
              <a:chOff x="6512276" y="1676400"/>
              <a:chExt cx="4917724" cy="4476228"/>
            </a:xfrm>
          </p:grpSpPr>
          <p:sp>
            <p:nvSpPr>
              <p:cNvPr id="29" name="Background - Solid">
                <a:extLst>
                  <a:ext uri="{FF2B5EF4-FFF2-40B4-BE49-F238E27FC236}">
                    <a16:creationId xmlns:a16="http://schemas.microsoft.com/office/drawing/2014/main" id="{E558DE51-3A25-443A-9392-EFEEBBD5E01E}"/>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0" name="Background - Solid">
                <a:extLst>
                  <a:ext uri="{FF2B5EF4-FFF2-40B4-BE49-F238E27FC236}">
                    <a16:creationId xmlns:a16="http://schemas.microsoft.com/office/drawing/2014/main" id="{0C694590-EF60-4BF5-B571-37D6253D00EB}"/>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1" name="Background - Solid">
                <a:extLst>
                  <a:ext uri="{FF2B5EF4-FFF2-40B4-BE49-F238E27FC236}">
                    <a16:creationId xmlns:a16="http://schemas.microsoft.com/office/drawing/2014/main" id="{641664BE-7B34-49C6-9784-3D6F1D3FF948}"/>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2" name="Background - Solid">
                <a:extLst>
                  <a:ext uri="{FF2B5EF4-FFF2-40B4-BE49-F238E27FC236}">
                    <a16:creationId xmlns:a16="http://schemas.microsoft.com/office/drawing/2014/main" id="{3D24F076-2648-4C55-929F-69DCC0F8F79B}"/>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24" name="Group 23">
              <a:extLst>
                <a:ext uri="{FF2B5EF4-FFF2-40B4-BE49-F238E27FC236}">
                  <a16:creationId xmlns:a16="http://schemas.microsoft.com/office/drawing/2014/main" id="{79203056-23F2-4EC8-B53F-12AC8D5B0482}"/>
                </a:ext>
              </a:extLst>
            </p:cNvPr>
            <p:cNvGrpSpPr/>
            <p:nvPr/>
          </p:nvGrpSpPr>
          <p:grpSpPr>
            <a:xfrm>
              <a:off x="6523785" y="2118623"/>
              <a:ext cx="4234276" cy="3018470"/>
              <a:chOff x="871124" y="2925130"/>
              <a:chExt cx="4234276" cy="3018470"/>
            </a:xfrm>
          </p:grpSpPr>
          <p:sp>
            <p:nvSpPr>
              <p:cNvPr id="25" name="Body Copy">
                <a:extLst>
                  <a:ext uri="{FF2B5EF4-FFF2-40B4-BE49-F238E27FC236}">
                    <a16:creationId xmlns:a16="http://schemas.microsoft.com/office/drawing/2014/main" id="{7E1F0F5B-4E8B-4FC3-9B02-A65B9FA16E39}"/>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sv-SE" sz="2400" b="1">
                    <a:solidFill>
                      <a:schemeClr val="bg1"/>
                    </a:solidFill>
                  </a:rPr>
                  <a:t>Nya klubbar</a:t>
                </a:r>
              </a:p>
            </p:txBody>
          </p:sp>
          <p:sp>
            <p:nvSpPr>
              <p:cNvPr id="26" name="Body Copy">
                <a:extLst>
                  <a:ext uri="{FF2B5EF4-FFF2-40B4-BE49-F238E27FC236}">
                    <a16:creationId xmlns:a16="http://schemas.microsoft.com/office/drawing/2014/main" id="{AE923089-8C10-4EA8-8B47-D453A9188D43}"/>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sv-SE" sz="2400" b="1">
                    <a:solidFill>
                      <a:schemeClr val="bg1"/>
                    </a:solidFill>
                  </a:rPr>
                  <a:t>Nya medlemmar</a:t>
                </a:r>
              </a:p>
            </p:txBody>
          </p:sp>
          <p:sp>
            <p:nvSpPr>
              <p:cNvPr id="27" name="Body Copy">
                <a:extLst>
                  <a:ext uri="{FF2B5EF4-FFF2-40B4-BE49-F238E27FC236}">
                    <a16:creationId xmlns:a16="http://schemas.microsoft.com/office/drawing/2014/main" id="{2B171BDE-A265-42B1-9968-5CB064FA93A9}"/>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sv-SE" sz="2400" b="1">
                    <a:solidFill>
                      <a:schemeClr val="bg1"/>
                    </a:solidFill>
                  </a:rPr>
                  <a:t>Ledarstöd</a:t>
                </a:r>
              </a:p>
            </p:txBody>
          </p:sp>
          <p:sp>
            <p:nvSpPr>
              <p:cNvPr id="28" name="Body Copy">
                <a:extLst>
                  <a:ext uri="{FF2B5EF4-FFF2-40B4-BE49-F238E27FC236}">
                    <a16:creationId xmlns:a16="http://schemas.microsoft.com/office/drawing/2014/main" id="{37BBC88B-55DA-4505-9E21-D13D95A88D86}"/>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sv-SE" sz="2400" b="1" dirty="0">
                    <a:solidFill>
                      <a:schemeClr val="bg1"/>
                    </a:solidFill>
                  </a:rPr>
                  <a:t>Medlems-trivsel</a:t>
                </a:r>
              </a:p>
            </p:txBody>
          </p:sp>
        </p:grpSp>
      </p:grpSp>
    </p:spTree>
    <p:extLst>
      <p:ext uri="{BB962C8B-B14F-4D97-AF65-F5344CB8AC3E}">
        <p14:creationId xmlns:p14="http://schemas.microsoft.com/office/powerpoint/2010/main" val="129777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ckground - Solid">
            <a:extLst>
              <a:ext uri="{FF2B5EF4-FFF2-40B4-BE49-F238E27FC236}">
                <a16:creationId xmlns:a16="http://schemas.microsoft.com/office/drawing/2014/main" id="{7E780EA7-8F2C-7542-8B96-3DADC62D6022}"/>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a:solidFill>
                  <a:schemeClr val="lt1">
                    <a:alpha val="44000"/>
                  </a:schemeClr>
                </a:solidFill>
              </a:rPr>
              <a:t> </a:t>
            </a:r>
          </a:p>
        </p:txBody>
      </p:sp>
      <p:pic>
        <p:nvPicPr>
          <p:cNvPr id="13" name="Picture 12">
            <a:extLst>
              <a:ext uri="{FF2B5EF4-FFF2-40B4-BE49-F238E27FC236}">
                <a16:creationId xmlns:a16="http://schemas.microsoft.com/office/drawing/2014/main" id="{55FD7E9F-3C28-D344-87E5-9062E1CF15AB}"/>
              </a:ext>
            </a:extLst>
          </p:cNvPr>
          <p:cNvPicPr>
            <a:picLocks noChangeAspect="1"/>
          </p:cNvPicPr>
          <p:nvPr/>
        </p:nvPicPr>
        <p:blipFill>
          <a:blip r:embed="rId3">
            <a:alphaModFix amt="60000"/>
          </a:blip>
          <a:srcRect/>
          <a:stretch/>
        </p:blipFill>
        <p:spPr>
          <a:xfrm>
            <a:off x="9906000" y="-1"/>
            <a:ext cx="2286000" cy="2286000"/>
          </a:xfrm>
          <a:prstGeom prst="rect">
            <a:avLst/>
          </a:prstGeom>
        </p:spPr>
      </p:pic>
      <p:pic>
        <p:nvPicPr>
          <p:cNvPr id="14" name="Picture 13">
            <a:extLst>
              <a:ext uri="{FF2B5EF4-FFF2-40B4-BE49-F238E27FC236}">
                <a16:creationId xmlns:a16="http://schemas.microsoft.com/office/drawing/2014/main" id="{A90858CD-D64B-FA44-B3AD-834559CF0F1C}"/>
              </a:ext>
            </a:extLst>
          </p:cNvPr>
          <p:cNvPicPr>
            <a:picLocks noChangeAspect="1"/>
          </p:cNvPicPr>
          <p:nvPr/>
        </p:nvPicPr>
        <p:blipFill>
          <a:blip r:embed="rId3">
            <a:alphaModFix amt="60000"/>
          </a:blip>
          <a:srcRect/>
          <a:stretch/>
        </p:blipFill>
        <p:spPr>
          <a:xfrm rot="10800000">
            <a:off x="0" y="4572000"/>
            <a:ext cx="2286000" cy="2286000"/>
          </a:xfrm>
          <a:prstGeom prst="rect">
            <a:avLst/>
          </a:prstGeom>
        </p:spPr>
      </p:pic>
      <p:grpSp>
        <p:nvGrpSpPr>
          <p:cNvPr id="15" name="Quote">
            <a:extLst>
              <a:ext uri="{FF2B5EF4-FFF2-40B4-BE49-F238E27FC236}">
                <a16:creationId xmlns:a16="http://schemas.microsoft.com/office/drawing/2014/main" id="{940E2529-0828-844E-AA09-884F788C3D33}"/>
              </a:ext>
            </a:extLst>
          </p:cNvPr>
          <p:cNvGrpSpPr/>
          <p:nvPr/>
        </p:nvGrpSpPr>
        <p:grpSpPr>
          <a:xfrm>
            <a:off x="457200" y="823495"/>
            <a:ext cx="10944337" cy="5302916"/>
            <a:chOff x="457200" y="823495"/>
            <a:chExt cx="10944337" cy="5302916"/>
          </a:xfrm>
        </p:grpSpPr>
        <p:sp>
          <p:nvSpPr>
            <p:cNvPr id="17" name="Quote">
              <a:extLst>
                <a:ext uri="{FF2B5EF4-FFF2-40B4-BE49-F238E27FC236}">
                  <a16:creationId xmlns:a16="http://schemas.microsoft.com/office/drawing/2014/main" id="{6885BCE2-B796-DB42-8BB0-1A880FA7DFC5}"/>
                </a:ext>
              </a:extLst>
            </p:cNvPr>
            <p:cNvSpPr/>
            <p:nvPr/>
          </p:nvSpPr>
          <p:spPr>
            <a:xfrm>
              <a:off x="457200" y="823495"/>
              <a:ext cx="1513719" cy="2834105"/>
            </a:xfrm>
            <a:prstGeom prst="rect">
              <a:avLst/>
            </a:prstGeom>
          </p:spPr>
          <p:txBody>
            <a:bodyPr wrap="square" lIns="63496" tIns="31748" rIns="63496" bIns="31748">
              <a:spAutoFit/>
            </a:bodyPr>
            <a:lstStyle/>
            <a:p>
              <a:pPr algn="ctr"/>
              <a:r>
                <a:rPr lang="sv-SE" sz="18000" b="1">
                  <a:solidFill>
                    <a:srgbClr val="EBB700"/>
                  </a:solidFill>
                  <a:latin typeface="Open Sans"/>
                  <a:cs typeface="Open Sans"/>
                </a:rPr>
                <a:t>”</a:t>
              </a:r>
            </a:p>
          </p:txBody>
        </p:sp>
        <p:sp>
          <p:nvSpPr>
            <p:cNvPr id="22" name="Quote">
              <a:extLst>
                <a:ext uri="{FF2B5EF4-FFF2-40B4-BE49-F238E27FC236}">
                  <a16:creationId xmlns:a16="http://schemas.microsoft.com/office/drawing/2014/main" id="{8BCBAB61-AD8D-104D-BBCE-27C0711ACA8D}"/>
                </a:ext>
              </a:extLst>
            </p:cNvPr>
            <p:cNvSpPr/>
            <p:nvPr/>
          </p:nvSpPr>
          <p:spPr>
            <a:xfrm>
              <a:off x="9887818" y="3292306"/>
              <a:ext cx="1513719" cy="2834105"/>
            </a:xfrm>
            <a:prstGeom prst="rect">
              <a:avLst/>
            </a:prstGeom>
          </p:spPr>
          <p:txBody>
            <a:bodyPr wrap="square" lIns="63496" tIns="31748" rIns="63496" bIns="31748">
              <a:spAutoFit/>
            </a:bodyPr>
            <a:lstStyle/>
            <a:p>
              <a:pPr algn="ctr"/>
              <a:r>
                <a:rPr lang="sv-SE" sz="18000" b="1">
                  <a:solidFill>
                    <a:srgbClr val="EBB700"/>
                  </a:solidFill>
                  <a:latin typeface="Open Sans"/>
                  <a:cs typeface="Open Sans"/>
                </a:rPr>
                <a:t>”</a:t>
              </a:r>
            </a:p>
          </p:txBody>
        </p:sp>
      </p:grpSp>
      <p:sp>
        <p:nvSpPr>
          <p:cNvPr id="23" name="Page Number - White">
            <a:extLst>
              <a:ext uri="{FF2B5EF4-FFF2-40B4-BE49-F238E27FC236}">
                <a16:creationId xmlns:a16="http://schemas.microsoft.com/office/drawing/2014/main" id="{AA8F415E-3201-B747-B852-B291E6DED34A}"/>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21</a:t>
            </a:fld>
            <a:endParaRPr lang="en-US" sz="1000">
              <a:solidFill>
                <a:schemeClr val="bg1"/>
              </a:solidFill>
            </a:endParaRPr>
          </a:p>
        </p:txBody>
      </p:sp>
      <p:sp>
        <p:nvSpPr>
          <p:cNvPr id="24" name="Body Copy">
            <a:extLst>
              <a:ext uri="{FF2B5EF4-FFF2-40B4-BE49-F238E27FC236}">
                <a16:creationId xmlns:a16="http://schemas.microsoft.com/office/drawing/2014/main" id="{A65CE7DF-FFDB-F74D-806C-D407B13D19C0}"/>
              </a:ext>
            </a:extLst>
          </p:cNvPr>
          <p:cNvSpPr txBox="1">
            <a:spLocks/>
          </p:cNvSpPr>
          <p:nvPr/>
        </p:nvSpPr>
        <p:spPr>
          <a:xfrm>
            <a:off x="533400" y="2298568"/>
            <a:ext cx="11430000"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4400" b="1" dirty="0"/>
              <a:t>För att kunna genomföra positiva insatser måste vi skapa en positiv vision.</a:t>
            </a:r>
          </a:p>
        </p:txBody>
      </p:sp>
      <p:sp>
        <p:nvSpPr>
          <p:cNvPr id="25" name="Text Placeholder 1">
            <a:extLst>
              <a:ext uri="{FF2B5EF4-FFF2-40B4-BE49-F238E27FC236}">
                <a16:creationId xmlns:a16="http://schemas.microsoft.com/office/drawing/2014/main" id="{79DEDE20-2B01-9A41-A15C-9BE14633727C}"/>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sv-SE" sz="2400" b="1">
                <a:solidFill>
                  <a:schemeClr val="bg1"/>
                </a:solidFill>
              </a:rPr>
              <a:t>- Dalai Lama</a:t>
            </a:r>
          </a:p>
        </p:txBody>
      </p:sp>
    </p:spTree>
    <p:extLst>
      <p:ext uri="{BB962C8B-B14F-4D97-AF65-F5344CB8AC3E}">
        <p14:creationId xmlns:p14="http://schemas.microsoft.com/office/powerpoint/2010/main" val="4262009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A51EFF85-1F64-7B44-9DDF-2377D183C31C}"/>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a:solidFill>
                  <a:schemeClr val="lt1">
                    <a:alpha val="44000"/>
                  </a:schemeClr>
                </a:solidFill>
              </a:rPr>
              <a:t>aa</a:t>
            </a:r>
          </a:p>
        </p:txBody>
      </p:sp>
      <p:sp>
        <p:nvSpPr>
          <p:cNvPr id="7" name="Slice - Solid">
            <a:extLst>
              <a:ext uri="{FF2B5EF4-FFF2-40B4-BE49-F238E27FC236}">
                <a16:creationId xmlns:a16="http://schemas.microsoft.com/office/drawing/2014/main" id="{F6D966E7-52A8-B542-8C17-9E15155C3A91}"/>
              </a:ext>
            </a:extLst>
          </p:cNvPr>
          <p:cNvSpPr/>
          <p:nvPr/>
        </p:nvSpPr>
        <p:spPr>
          <a:xfrm>
            <a:off x="1004871" y="-8022"/>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aphicFrame>
        <p:nvGraphicFramePr>
          <p:cNvPr id="11" name="Diagram 10">
            <a:extLst>
              <a:ext uri="{FF2B5EF4-FFF2-40B4-BE49-F238E27FC236}">
                <a16:creationId xmlns:a16="http://schemas.microsoft.com/office/drawing/2014/main" id="{8F4F9192-B2D6-7D46-8176-9AD4E5487737}"/>
              </a:ext>
            </a:extLst>
          </p:cNvPr>
          <p:cNvGraphicFramePr/>
          <p:nvPr>
            <p:extLst>
              <p:ext uri="{D42A27DB-BD31-4B8C-83A1-F6EECF244321}">
                <p14:modId xmlns:p14="http://schemas.microsoft.com/office/powerpoint/2010/main" val="2764752121"/>
              </p:ext>
            </p:extLst>
          </p:nvPr>
        </p:nvGraphicFramePr>
        <p:xfrm>
          <a:off x="3572747" y="1484945"/>
          <a:ext cx="6731000" cy="4690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Headline">
            <a:extLst>
              <a:ext uri="{FF2B5EF4-FFF2-40B4-BE49-F238E27FC236}">
                <a16:creationId xmlns:a16="http://schemas.microsoft.com/office/drawing/2014/main" id="{D41FE309-4A84-0447-961A-8DD484809514}"/>
              </a:ext>
            </a:extLst>
          </p:cNvPr>
          <p:cNvSpPr txBox="1">
            <a:spLocks/>
          </p:cNvSpPr>
          <p:nvPr/>
        </p:nvSpPr>
        <p:spPr>
          <a:xfrm>
            <a:off x="2751295" y="551175"/>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ctr"/>
            <a:r>
              <a:rPr lang="sv-SE" sz="3200">
                <a:solidFill>
                  <a:schemeClr val="bg1"/>
                </a:solidFill>
                <a:latin typeface="Arial" panose="020B0604020202020204" pitchFamily="34" charset="0"/>
                <a:cs typeface="Arial" panose="020B0604020202020204" pitchFamily="34" charset="0"/>
              </a:rPr>
              <a:t>Samarbete är nyckeln</a:t>
            </a:r>
          </a:p>
        </p:txBody>
      </p:sp>
      <p:pic>
        <p:nvPicPr>
          <p:cNvPr id="13" name="Picture 12">
            <a:extLst>
              <a:ext uri="{FF2B5EF4-FFF2-40B4-BE49-F238E27FC236}">
                <a16:creationId xmlns:a16="http://schemas.microsoft.com/office/drawing/2014/main" id="{62161E1D-EB7F-314D-B9EF-6A812B23A970}"/>
              </a:ext>
            </a:extLst>
          </p:cNvPr>
          <p:cNvPicPr>
            <a:picLocks noChangeAspect="1"/>
          </p:cNvPicPr>
          <p:nvPr/>
        </p:nvPicPr>
        <p:blipFill>
          <a:blip r:embed="rId8"/>
          <a:srcRect/>
          <a:stretch/>
        </p:blipFill>
        <p:spPr>
          <a:xfrm>
            <a:off x="457200" y="332690"/>
            <a:ext cx="1089992" cy="1089992"/>
          </a:xfrm>
          <a:prstGeom prst="rect">
            <a:avLst/>
          </a:prstGeom>
        </p:spPr>
      </p:pic>
      <p:sp>
        <p:nvSpPr>
          <p:cNvPr id="14" name="Page Number - Blue">
            <a:extLst>
              <a:ext uri="{FF2B5EF4-FFF2-40B4-BE49-F238E27FC236}">
                <a16:creationId xmlns:a16="http://schemas.microsoft.com/office/drawing/2014/main" id="{C06FB409-789F-A047-A555-BF3F458635D6}"/>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22</a:t>
            </a:fld>
            <a:endParaRPr lang="en-US" sz="1000">
              <a:solidFill>
                <a:schemeClr val="bg1"/>
              </a:solidFill>
            </a:endParaRPr>
          </a:p>
        </p:txBody>
      </p:sp>
    </p:spTree>
    <p:extLst>
      <p:ext uri="{BB962C8B-B14F-4D97-AF65-F5344CB8AC3E}">
        <p14:creationId xmlns:p14="http://schemas.microsoft.com/office/powerpoint/2010/main" val="2940633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ge Number - Blue">
            <a:extLst>
              <a:ext uri="{FF2B5EF4-FFF2-40B4-BE49-F238E27FC236}">
                <a16:creationId xmlns:a16="http://schemas.microsoft.com/office/drawing/2014/main" id="{22D44E70-7CE2-9E4F-ACB9-A50EC9CE5C50}"/>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ea typeface="ヒラギノ角ゴ Pro W3" charset="0"/>
              </a:rPr>
              <a:pPr marL="0" marR="0" lvl="0" indent="0" algn="l" defTabSz="914400" rtl="0" eaLnBrk="0" fontAlgn="auto" latinLnBrk="0" hangingPunct="0">
                <a:lnSpc>
                  <a:spcPct val="100000"/>
                </a:lnSpc>
                <a:spcBef>
                  <a:spcPct val="50000"/>
                </a:spcBef>
                <a:spcAft>
                  <a:spcPts val="0"/>
                </a:spcAft>
                <a:buClrTx/>
                <a:buSzTx/>
                <a:buFontTx/>
                <a:buNone/>
                <a:tabLst/>
                <a:defRPr/>
              </a:pPr>
              <a:t>23</a:t>
            </a:fld>
            <a:endParaRPr kumimoji="0" lang="en-US" sz="1000" b="0" i="0" u="none" strike="noStrike" kern="1200" cap="none" spc="0" normalizeH="0" baseline="0" noProof="0">
              <a:ln>
                <a:noFill/>
              </a:ln>
              <a:solidFill>
                <a:prstClr val="white"/>
              </a:solidFill>
              <a:effectLst/>
              <a:uLnTx/>
              <a:uFillTx/>
              <a:latin typeface="Arial" charset="0"/>
              <a:ea typeface="ヒラギノ角ゴ Pro W3" charset="0"/>
            </a:endParaRPr>
          </a:p>
        </p:txBody>
      </p:sp>
      <p:sp>
        <p:nvSpPr>
          <p:cNvPr id="14" name="Background - Solid">
            <a:extLst>
              <a:ext uri="{FF2B5EF4-FFF2-40B4-BE49-F238E27FC236}">
                <a16:creationId xmlns:a16="http://schemas.microsoft.com/office/drawing/2014/main" id="{6F49DE49-625A-9641-9115-2CADBFE747AE}"/>
              </a:ext>
            </a:extLst>
          </p:cNvPr>
          <p:cNvSpPr/>
          <p:nvPr/>
        </p:nvSpPr>
        <p:spPr bwMode="auto">
          <a:xfrm>
            <a:off x="0" y="0"/>
            <a:ext cx="12196482" cy="6858000"/>
          </a:xfrm>
          <a:prstGeom prst="rect">
            <a:avLst/>
          </a:prstGeom>
          <a:solidFill>
            <a:srgbClr val="0D224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5" name="Background - Solid">
            <a:extLst>
              <a:ext uri="{FF2B5EF4-FFF2-40B4-BE49-F238E27FC236}">
                <a16:creationId xmlns:a16="http://schemas.microsoft.com/office/drawing/2014/main" id="{A526AF7E-4DDB-504E-9637-4AE30E6D4C87}"/>
              </a:ext>
            </a:extLst>
          </p:cNvPr>
          <p:cNvSpPr/>
          <p:nvPr/>
        </p:nvSpPr>
        <p:spPr>
          <a:xfrm>
            <a:off x="0" y="-1"/>
            <a:ext cx="12192000" cy="912603"/>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6" name="Subhead">
            <a:extLst>
              <a:ext uri="{FF2B5EF4-FFF2-40B4-BE49-F238E27FC236}">
                <a16:creationId xmlns:a16="http://schemas.microsoft.com/office/drawing/2014/main" id="{059555F2-D93F-244D-921C-E446953C52F0}"/>
              </a:ext>
            </a:extLst>
          </p:cNvPr>
          <p:cNvSpPr txBox="1">
            <a:spLocks/>
          </p:cNvSpPr>
          <p:nvPr/>
        </p:nvSpPr>
        <p:spPr>
          <a:xfrm>
            <a:off x="1295400" y="2930314"/>
            <a:ext cx="9982200" cy="3241886"/>
          </a:xfrm>
          <a:prstGeom prst="rect">
            <a:avLst/>
          </a:prstGeom>
        </p:spPr>
        <p:txBody>
          <a:bodyPr lIns="91440" tIns="45720" rIns="91440" bIns="45720" numCol="1" anchor="t"/>
          <a:lstStyle>
            <a:lvl1pPr marL="0" indent="0" algn="ctr" rtl="0" eaLnBrk="1" fontAlgn="base" hangingPunct="1">
              <a:spcBef>
                <a:spcPct val="20000"/>
              </a:spcBef>
              <a:spcAft>
                <a:spcPct val="0"/>
              </a:spcAft>
              <a:buFont typeface="Arial" pitchFamily="34" charset="0"/>
              <a:buNone/>
              <a:defRPr sz="1800" b="0">
                <a:solidFill>
                  <a:schemeClr val="accent6">
                    <a:lumMod val="50000"/>
                    <a:lumOff val="50000"/>
                  </a:schemeClr>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lvl="0" indent="-457200" algn="l">
              <a:lnSpc>
                <a:spcPct val="120000"/>
              </a:lnSpc>
              <a:spcBef>
                <a:spcPts val="1200"/>
              </a:spcBef>
              <a:spcAft>
                <a:spcPts val="600"/>
              </a:spcAft>
              <a:buClr>
                <a:srgbClr val="FFC000"/>
              </a:buClr>
              <a:buFont typeface=".Lucida Grande UI Regular"/>
              <a:buChar char="►"/>
              <a:defRPr/>
            </a:pPr>
            <a:r>
              <a:rPr lang="sv-SE" sz="2000" dirty="0">
                <a:solidFill>
                  <a:schemeClr val="bg1"/>
                </a:solidFill>
                <a:latin typeface="Helvetica" panose="020B0604020202020204" pitchFamily="34" charset="0"/>
              </a:rPr>
              <a:t>Informera om SSMH-resultaten till klubbarna och distriktsrådet</a:t>
            </a:r>
          </a:p>
          <a:p>
            <a:pPr marL="457200" lvl="0" indent="-457200" algn="l">
              <a:lnSpc>
                <a:spcPct val="120000"/>
              </a:lnSpc>
              <a:spcBef>
                <a:spcPts val="1200"/>
              </a:spcBef>
              <a:spcAft>
                <a:spcPts val="600"/>
              </a:spcAft>
              <a:buClr>
                <a:srgbClr val="FFC000"/>
              </a:buClr>
              <a:buFont typeface=".Lucida Grande UI Regular"/>
              <a:buChar char="►"/>
              <a:defRPr/>
            </a:pPr>
            <a:r>
              <a:rPr lang="sv-SE" sz="2000" dirty="0">
                <a:solidFill>
                  <a:schemeClr val="bg1"/>
                </a:solidFill>
                <a:latin typeface="Helvetica" panose="020B0604020202020204" pitchFamily="34" charset="0"/>
              </a:rPr>
              <a:t>Genomgång av guvernörsrådsordföranden och multipeldistriktets GAT</a:t>
            </a:r>
          </a:p>
          <a:p>
            <a:pPr marL="457200" lvl="0" indent="-457200" algn="l">
              <a:lnSpc>
                <a:spcPct val="120000"/>
              </a:lnSpc>
              <a:spcBef>
                <a:spcPts val="1200"/>
              </a:spcBef>
              <a:spcAft>
                <a:spcPts val="600"/>
              </a:spcAft>
              <a:buClr>
                <a:srgbClr val="FFC000"/>
              </a:buClr>
              <a:buFont typeface=".Lucida Grande UI Regular"/>
              <a:buChar char="►"/>
              <a:defRPr/>
            </a:pPr>
            <a:r>
              <a:rPr lang="sv-SE" sz="2000" dirty="0">
                <a:solidFill>
                  <a:schemeClr val="bg1"/>
                </a:solidFill>
                <a:latin typeface="Helvetica" panose="020B0604020202020204" pitchFamily="34" charset="0"/>
              </a:rPr>
              <a:t>Gå igenom kurserna </a:t>
            </a:r>
            <a:r>
              <a:rPr lang="sv-SE" sz="2000" dirty="0">
                <a:solidFill>
                  <a:srgbClr val="FFC000"/>
                </a:solidFill>
                <a:latin typeface="Helvetica" panose="020B0604020202020204" pitchFamily="34" charset="0"/>
              </a:rPr>
              <a:t>Handlingsplan för att uppnå distriktets mål och Successionsplanering </a:t>
            </a:r>
            <a:r>
              <a:rPr lang="sv-SE" sz="2000" dirty="0">
                <a:solidFill>
                  <a:schemeClr val="bg1"/>
                </a:solidFill>
                <a:latin typeface="Helvetica" panose="020B0604020202020204" pitchFamily="34" charset="0"/>
              </a:rPr>
              <a:t>i Lions utbildningscenter</a:t>
            </a:r>
          </a:p>
          <a:p>
            <a:pPr marL="457200" indent="-457200" algn="l">
              <a:lnSpc>
                <a:spcPct val="120000"/>
              </a:lnSpc>
              <a:spcBef>
                <a:spcPts val="1200"/>
              </a:spcBef>
              <a:spcAft>
                <a:spcPts val="600"/>
              </a:spcAft>
              <a:buClr>
                <a:srgbClr val="FFC000"/>
              </a:buClr>
              <a:buFont typeface=".Lucida Grande UI Regular"/>
              <a:buChar char="►"/>
              <a:defRPr/>
            </a:pPr>
            <a:r>
              <a:rPr lang="sv-SE" sz="2000" dirty="0">
                <a:solidFill>
                  <a:schemeClr val="bg1"/>
                </a:solidFill>
                <a:latin typeface="Helvetica"/>
                <a:ea typeface="ヒラギノ角ゴ Pro W3"/>
                <a:cs typeface="Arial"/>
              </a:rPr>
              <a:t>Skriv en handlingsplan för varje mål om medlemstillväxt som har fastställts</a:t>
            </a:r>
          </a:p>
          <a:p>
            <a:pPr marL="457200" lvl="0" indent="-457200" algn="l">
              <a:lnSpc>
                <a:spcPct val="120000"/>
              </a:lnSpc>
              <a:spcBef>
                <a:spcPts val="1200"/>
              </a:spcBef>
              <a:spcAft>
                <a:spcPts val="600"/>
              </a:spcAft>
              <a:buClr>
                <a:srgbClr val="FFC000"/>
              </a:buClr>
              <a:buFont typeface=".Lucida Grande UI Regular"/>
              <a:buChar char="►"/>
              <a:defRPr/>
            </a:pPr>
            <a:r>
              <a:rPr lang="sv-SE" sz="2000" dirty="0">
                <a:solidFill>
                  <a:schemeClr val="bg1"/>
                </a:solidFill>
                <a:latin typeface="Helvetica" panose="020B0604020202020204" pitchFamily="34" charset="0"/>
              </a:rPr>
              <a:t>Skapa engagemang för planen, så att den kan genomföras och målen kan uppnås</a:t>
            </a:r>
          </a:p>
        </p:txBody>
      </p:sp>
      <p:sp>
        <p:nvSpPr>
          <p:cNvPr id="17" name="Yellow Bar">
            <a:extLst>
              <a:ext uri="{FF2B5EF4-FFF2-40B4-BE49-F238E27FC236}">
                <a16:creationId xmlns:a16="http://schemas.microsoft.com/office/drawing/2014/main" id="{8726DD08-D7DB-4048-A94D-32EBB200B182}"/>
              </a:ext>
            </a:extLst>
          </p:cNvPr>
          <p:cNvSpPr/>
          <p:nvPr/>
        </p:nvSpPr>
        <p:spPr>
          <a:xfrm>
            <a:off x="5370871" y="25146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8" name="Headline">
            <a:extLst>
              <a:ext uri="{FF2B5EF4-FFF2-40B4-BE49-F238E27FC236}">
                <a16:creationId xmlns:a16="http://schemas.microsoft.com/office/drawing/2014/main" id="{1B26C498-DA76-1341-ABDC-8DF637B8C07B}"/>
              </a:ext>
            </a:extLst>
          </p:cNvPr>
          <p:cNvSpPr txBox="1">
            <a:spLocks/>
          </p:cNvSpPr>
          <p:nvPr/>
        </p:nvSpPr>
        <p:spPr>
          <a:xfrm>
            <a:off x="3259527" y="1789264"/>
            <a:ext cx="5672943" cy="535194"/>
          </a:xfrm>
          <a:prstGeom prst="rect">
            <a:avLst/>
          </a:prstGeom>
        </p:spPr>
        <p:txBody>
          <a:bodyPr anchor="t"/>
          <a:lstStyle>
            <a:lvl1pPr marL="0" indent="0" algn="ctr" rtl="0" eaLnBrk="1" fontAlgn="base" hangingPunct="1">
              <a:spcBef>
                <a:spcPct val="20000"/>
              </a:spcBef>
              <a:spcAft>
                <a:spcPct val="0"/>
              </a:spcAft>
              <a:buFont typeface="Arial" pitchFamily="34" charset="0"/>
              <a:buNone/>
              <a:defRPr sz="2400" b="1">
                <a:solidFill>
                  <a:srgbClr val="082E87"/>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3200">
                <a:solidFill>
                  <a:schemeClr val="bg1"/>
                </a:solidFill>
              </a:rPr>
              <a:t>Nästa steg</a:t>
            </a:r>
          </a:p>
        </p:txBody>
      </p:sp>
      <p:sp>
        <p:nvSpPr>
          <p:cNvPr id="19" name="Page Number - Blue">
            <a:extLst>
              <a:ext uri="{FF2B5EF4-FFF2-40B4-BE49-F238E27FC236}">
                <a16:creationId xmlns:a16="http://schemas.microsoft.com/office/drawing/2014/main" id="{75AC1D0B-1A80-3043-BCF1-E64DB9C40B84}"/>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23</a:t>
            </a:fld>
            <a:endParaRPr lang="en-US" sz="1000">
              <a:solidFill>
                <a:schemeClr val="bg1"/>
              </a:solidFill>
            </a:endParaRPr>
          </a:p>
        </p:txBody>
      </p:sp>
      <p:pic>
        <p:nvPicPr>
          <p:cNvPr id="21" name="Picture 20">
            <a:extLst>
              <a:ext uri="{FF2B5EF4-FFF2-40B4-BE49-F238E27FC236}">
                <a16:creationId xmlns:a16="http://schemas.microsoft.com/office/drawing/2014/main" id="{9741558C-868A-D745-B073-BBE0E1E0A484}"/>
              </a:ext>
            </a:extLst>
          </p:cNvPr>
          <p:cNvPicPr>
            <a:picLocks noChangeAspect="1"/>
          </p:cNvPicPr>
          <p:nvPr/>
        </p:nvPicPr>
        <p:blipFill>
          <a:blip r:embed="rId3"/>
          <a:srcRect/>
          <a:stretch/>
        </p:blipFill>
        <p:spPr>
          <a:xfrm>
            <a:off x="5501855" y="367606"/>
            <a:ext cx="1089992" cy="1089992"/>
          </a:xfrm>
          <a:prstGeom prst="rect">
            <a:avLst/>
          </a:prstGeom>
        </p:spPr>
      </p:pic>
    </p:spTree>
    <p:extLst>
      <p:ext uri="{BB962C8B-B14F-4D97-AF65-F5344CB8AC3E}">
        <p14:creationId xmlns:p14="http://schemas.microsoft.com/office/powerpoint/2010/main" val="3070979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7" name="Background - Image">
            <a:extLst>
              <a:ext uri="{FF2B5EF4-FFF2-40B4-BE49-F238E27FC236}">
                <a16:creationId xmlns:a16="http://schemas.microsoft.com/office/drawing/2014/main" id="{6DA96B11-19D8-0844-88A2-2F29218EF9E0}"/>
              </a:ext>
            </a:extLst>
          </p:cNvPr>
          <p:cNvPicPr>
            <a:picLocks noChangeAspect="1"/>
          </p:cNvPicPr>
          <p:nvPr/>
        </p:nvPicPr>
        <p:blipFill>
          <a:blip r:embed="rId3"/>
          <a:stretch>
            <a:fillRect/>
          </a:stretch>
        </p:blipFill>
        <p:spPr>
          <a:xfrm>
            <a:off x="0" y="0"/>
            <a:ext cx="12192000" cy="6858000"/>
          </a:xfrm>
          <a:prstGeom prst="rect">
            <a:avLst/>
          </a:prstGeom>
        </p:spPr>
      </p:pic>
      <p:sp>
        <p:nvSpPr>
          <p:cNvPr id="8" name="Background - Overlay">
            <a:extLst>
              <a:ext uri="{FF2B5EF4-FFF2-40B4-BE49-F238E27FC236}">
                <a16:creationId xmlns:a16="http://schemas.microsoft.com/office/drawing/2014/main" id="{2837F245-4D52-914B-A03A-F0ACC715CBF7}"/>
              </a:ext>
            </a:extLst>
          </p:cNvPr>
          <p:cNvSpPr/>
          <p:nvPr/>
        </p:nvSpPr>
        <p:spPr>
          <a:xfrm>
            <a:off x="-3"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9" name="Emblem - White" descr="lionlogo_white.eps">
            <a:extLst>
              <a:ext uri="{FF2B5EF4-FFF2-40B4-BE49-F238E27FC236}">
                <a16:creationId xmlns:a16="http://schemas.microsoft.com/office/drawing/2014/main" id="{067BB2FA-2BAF-3D40-A87C-49DDA749D0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610" y="1295401"/>
            <a:ext cx="1751259" cy="1708355"/>
          </a:xfrm>
          <a:prstGeom prst="rect">
            <a:avLst/>
          </a:prstGeom>
        </p:spPr>
      </p:pic>
      <p:sp>
        <p:nvSpPr>
          <p:cNvPr id="10" name="Headline">
            <a:extLst>
              <a:ext uri="{FF2B5EF4-FFF2-40B4-BE49-F238E27FC236}">
                <a16:creationId xmlns:a16="http://schemas.microsoft.com/office/drawing/2014/main" id="{E1B8C9B6-FECB-4B4E-856F-64701E4E0E83}"/>
              </a:ext>
            </a:extLst>
          </p:cNvPr>
          <p:cNvSpPr txBox="1">
            <a:spLocks/>
          </p:cNvSpPr>
          <p:nvPr/>
        </p:nvSpPr>
        <p:spPr>
          <a:xfrm>
            <a:off x="2238249" y="3261567"/>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spcAft>
                <a:spcPts val="600"/>
              </a:spcAft>
            </a:pPr>
            <a:r>
              <a:rPr lang="sv-SE" sz="4800" b="1">
                <a:solidFill>
                  <a:schemeClr val="bg1"/>
                </a:solidFill>
                <a:latin typeface="Helvetica Neue" charset="0"/>
                <a:ea typeface="Helvetica Neue" charset="0"/>
                <a:cs typeface="Helvetica Neue" charset="0"/>
              </a:rPr>
              <a:t>Tack</a:t>
            </a:r>
          </a:p>
        </p:txBody>
      </p:sp>
      <p:sp>
        <p:nvSpPr>
          <p:cNvPr id="11" name="Gold Bar">
            <a:extLst>
              <a:ext uri="{FF2B5EF4-FFF2-40B4-BE49-F238E27FC236}">
                <a16:creationId xmlns:a16="http://schemas.microsoft.com/office/drawing/2014/main" id="{0B5C8B6E-E120-6442-88AD-2AE6B40C4EE7}"/>
              </a:ext>
            </a:extLst>
          </p:cNvPr>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12" name="Copyright">
            <a:extLst>
              <a:ext uri="{FF2B5EF4-FFF2-40B4-BE49-F238E27FC236}">
                <a16:creationId xmlns:a16="http://schemas.microsoft.com/office/drawing/2014/main" id="{806EFA45-B65A-2A42-8127-09F73DDCDFA9}"/>
              </a:ext>
            </a:extLst>
          </p:cNvPr>
          <p:cNvSpPr txBox="1"/>
          <p:nvPr/>
        </p:nvSpPr>
        <p:spPr>
          <a:xfrm>
            <a:off x="3171770" y="6248400"/>
            <a:ext cx="3399810" cy="338554"/>
          </a:xfrm>
          <a:prstGeom prst="rect">
            <a:avLst/>
          </a:prstGeom>
          <a:noFill/>
        </p:spPr>
        <p:txBody>
          <a:bodyPr wrap="square" rtlCol="0">
            <a:spAutoFit/>
          </a:bodyPr>
          <a:lstStyle/>
          <a:p>
            <a:r>
              <a:rPr lang="sv-SE" sz="1600" b="1">
                <a:solidFill>
                  <a:schemeClr val="bg1"/>
                </a:solidFill>
              </a:rPr>
              <a:t>© 2020 Lions Clubs International</a:t>
            </a:r>
          </a:p>
        </p:txBody>
      </p:sp>
      <p:sp>
        <p:nvSpPr>
          <p:cNvPr id="13" name="Date Lang Code">
            <a:extLst>
              <a:ext uri="{FF2B5EF4-FFF2-40B4-BE49-F238E27FC236}">
                <a16:creationId xmlns:a16="http://schemas.microsoft.com/office/drawing/2014/main" id="{99444B73-9FFF-DB4F-B37A-8CBF630817C7}"/>
              </a:ext>
            </a:extLst>
          </p:cNvPr>
          <p:cNvSpPr txBox="1"/>
          <p:nvPr/>
        </p:nvSpPr>
        <p:spPr>
          <a:xfrm>
            <a:off x="6829370" y="6248400"/>
            <a:ext cx="2467030" cy="338554"/>
          </a:xfrm>
          <a:prstGeom prst="rect">
            <a:avLst/>
          </a:prstGeom>
          <a:noFill/>
        </p:spPr>
        <p:txBody>
          <a:bodyPr wrap="square" rtlCol="0">
            <a:spAutoFit/>
          </a:bodyPr>
          <a:lstStyle/>
          <a:p>
            <a:r>
              <a:rPr lang="sv-SE" sz="1600" b="1" dirty="0">
                <a:solidFill>
                  <a:schemeClr val="bg1"/>
                </a:solidFill>
              </a:rPr>
              <a:t>Uppdaterad 5/2023 SW</a:t>
            </a:r>
          </a:p>
        </p:txBody>
      </p:sp>
      <p:sp>
        <p:nvSpPr>
          <p:cNvPr id="14" name="Page Number - White">
            <a:extLst>
              <a:ext uri="{FF2B5EF4-FFF2-40B4-BE49-F238E27FC236}">
                <a16:creationId xmlns:a16="http://schemas.microsoft.com/office/drawing/2014/main" id="{FD152B27-CA0F-5541-8F4F-B51A64DC17E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24</a:t>
            </a:fld>
            <a:endParaRPr lang="en-US" sz="1000">
              <a:solidFill>
                <a:schemeClr val="bg1"/>
              </a:solidFill>
            </a:endParaRPr>
          </a:p>
        </p:txBody>
      </p:sp>
    </p:spTree>
    <p:extLst>
      <p:ext uri="{BB962C8B-B14F-4D97-AF65-F5344CB8AC3E}">
        <p14:creationId xmlns:p14="http://schemas.microsoft.com/office/powerpoint/2010/main" val="298131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ckground - Solid">
            <a:extLst>
              <a:ext uri="{FF2B5EF4-FFF2-40B4-BE49-F238E27FC236}">
                <a16:creationId xmlns:a16="http://schemas.microsoft.com/office/drawing/2014/main" id="{65581136-4394-774E-AD57-3D8E4420EFA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3" name="Freeform 12">
            <a:extLst>
              <a:ext uri="{FF2B5EF4-FFF2-40B4-BE49-F238E27FC236}">
                <a16:creationId xmlns:a16="http://schemas.microsoft.com/office/drawing/2014/main" id="{311027DB-BBB8-CA48-AAC0-C0278BF72657}"/>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4" name="Group 13">
            <a:extLst>
              <a:ext uri="{FF2B5EF4-FFF2-40B4-BE49-F238E27FC236}">
                <a16:creationId xmlns:a16="http://schemas.microsoft.com/office/drawing/2014/main" id="{3BC91B8B-327A-494D-B848-DE3DCB4DF8A7}"/>
              </a:ext>
            </a:extLst>
          </p:cNvPr>
          <p:cNvGrpSpPr/>
          <p:nvPr/>
        </p:nvGrpSpPr>
        <p:grpSpPr>
          <a:xfrm>
            <a:off x="4955038" y="0"/>
            <a:ext cx="1677492" cy="6858000"/>
            <a:chOff x="3697870" y="0"/>
            <a:chExt cx="1677492" cy="6858000"/>
          </a:xfrm>
        </p:grpSpPr>
        <p:sp>
          <p:nvSpPr>
            <p:cNvPr id="15" name="Freeform 14">
              <a:extLst>
                <a:ext uri="{FF2B5EF4-FFF2-40B4-BE49-F238E27FC236}">
                  <a16:creationId xmlns:a16="http://schemas.microsoft.com/office/drawing/2014/main" id="{FAD4EA1F-BA04-2A45-B1FC-9B245E7B9C33}"/>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6" name="Freeform 15">
              <a:extLst>
                <a:ext uri="{FF2B5EF4-FFF2-40B4-BE49-F238E27FC236}">
                  <a16:creationId xmlns:a16="http://schemas.microsoft.com/office/drawing/2014/main" id="{29056633-D64E-F443-9812-637AE8841E57}"/>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17" name="Large #">
            <a:extLst>
              <a:ext uri="{FF2B5EF4-FFF2-40B4-BE49-F238E27FC236}">
                <a16:creationId xmlns:a16="http://schemas.microsoft.com/office/drawing/2014/main" id="{7B43B58E-DD82-6D41-9B7E-D3008B74B828}"/>
              </a:ext>
            </a:extLst>
          </p:cNvPr>
          <p:cNvSpPr txBox="1"/>
          <p:nvPr/>
        </p:nvSpPr>
        <p:spPr>
          <a:xfrm>
            <a:off x="227386" y="2595904"/>
            <a:ext cx="5092507" cy="1036951"/>
          </a:xfrm>
          <a:prstGeom prst="rect">
            <a:avLst/>
          </a:prstGeom>
          <a:noFill/>
        </p:spPr>
        <p:txBody>
          <a:bodyPr wrap="square" rtlCol="0" anchor="b">
            <a:spAutoFit/>
          </a:bodyPr>
          <a:lstStyle/>
          <a:p>
            <a:pPr algn="ctr">
              <a:lnSpc>
                <a:spcPts val="8000"/>
              </a:lnSpc>
            </a:pPr>
            <a:r>
              <a:rPr lang="sv-SE" sz="6000" b="1">
                <a:solidFill>
                  <a:schemeClr val="bg1"/>
                </a:solidFill>
                <a:latin typeface="Arial" panose="020B0604020202020204" pitchFamily="34" charset="0"/>
                <a:ea typeface="Arial" charset="0"/>
                <a:cs typeface="Arial" panose="020B0604020202020204" pitchFamily="34" charset="0"/>
              </a:rPr>
              <a:t>Dagordning</a:t>
            </a:r>
          </a:p>
        </p:txBody>
      </p:sp>
      <p:sp>
        <p:nvSpPr>
          <p:cNvPr id="18" name="Page Number - Blue">
            <a:extLst>
              <a:ext uri="{FF2B5EF4-FFF2-40B4-BE49-F238E27FC236}">
                <a16:creationId xmlns:a16="http://schemas.microsoft.com/office/drawing/2014/main" id="{33B3A2A0-F433-1343-A324-40AE60B6419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a:solidFill>
                  <a:srgbClr val="00338D"/>
                </a:solidFill>
              </a:rPr>
              <a:pPr eaLnBrk="0" hangingPunct="0">
                <a:spcBef>
                  <a:spcPct val="50000"/>
                </a:spcBef>
                <a:defRPr/>
              </a:pPr>
              <a:t>3</a:t>
            </a:fld>
            <a:endParaRPr lang="en-US" sz="1000">
              <a:solidFill>
                <a:srgbClr val="00338D"/>
              </a:solidFill>
            </a:endParaRPr>
          </a:p>
          <a:p>
            <a:pPr eaLnBrk="0" hangingPunct="0">
              <a:spcBef>
                <a:spcPct val="50000"/>
              </a:spcBef>
              <a:defRPr/>
            </a:pPr>
            <a:endParaRPr lang="en-US" sz="1000" dirty="0">
              <a:solidFill>
                <a:srgbClr val="00338D"/>
              </a:solidFill>
            </a:endParaRPr>
          </a:p>
        </p:txBody>
      </p:sp>
      <p:sp>
        <p:nvSpPr>
          <p:cNvPr id="19" name="Body Copy">
            <a:extLst>
              <a:ext uri="{FF2B5EF4-FFF2-40B4-BE49-F238E27FC236}">
                <a16:creationId xmlns:a16="http://schemas.microsoft.com/office/drawing/2014/main" id="{463E3AC3-2FDD-DA4B-8ECE-00A9969E6227}"/>
              </a:ext>
            </a:extLst>
          </p:cNvPr>
          <p:cNvSpPr txBox="1">
            <a:spLocks/>
          </p:cNvSpPr>
          <p:nvPr/>
        </p:nvSpPr>
        <p:spPr>
          <a:xfrm>
            <a:off x="7065898" y="2209725"/>
            <a:ext cx="4971031" cy="4191000"/>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spcAft>
                <a:spcPts val="1200"/>
              </a:spcAft>
              <a:buClr>
                <a:srgbClr val="FFC000"/>
              </a:buClr>
              <a:buFont typeface=".Lucida Grande UI Regular"/>
              <a:buChar char="►"/>
            </a:pPr>
            <a:r>
              <a:rPr lang="sv-SE" sz="2800">
                <a:solidFill>
                  <a:schemeClr val="accent6">
                    <a:lumMod val="65000"/>
                    <a:lumOff val="35000"/>
                  </a:schemeClr>
                </a:solidFill>
              </a:rPr>
              <a:t>Distriktets vision</a:t>
            </a:r>
          </a:p>
          <a:p>
            <a:pPr marL="342900" indent="-342900">
              <a:spcAft>
                <a:spcPts val="1200"/>
              </a:spcAft>
              <a:buClr>
                <a:srgbClr val="FFC000"/>
              </a:buClr>
              <a:buFont typeface=".Lucida Grande UI Regular"/>
              <a:buChar char="►"/>
            </a:pPr>
            <a:r>
              <a:rPr lang="sv-SE" sz="2800">
                <a:solidFill>
                  <a:schemeClr val="accent6">
                    <a:lumMod val="65000"/>
                    <a:lumOff val="35000"/>
                  </a:schemeClr>
                </a:solidFill>
                <a:latin typeface="Arial"/>
                <a:ea typeface="ヒラギノ角ゴ Pro W3"/>
                <a:cs typeface="Arial"/>
              </a:rPr>
              <a:t>Mål för </a:t>
            </a:r>
            <a:r>
              <a:rPr lang="sv-SE" sz="2800" i="1">
                <a:solidFill>
                  <a:schemeClr val="accent6">
                    <a:lumMod val="65000"/>
                    <a:lumOff val="35000"/>
                  </a:schemeClr>
                </a:solidFill>
                <a:latin typeface="Arial"/>
                <a:ea typeface="ヒラギノ角ゴ Pro W3"/>
                <a:cs typeface="Arial"/>
              </a:rPr>
              <a:t>MISSION</a:t>
            </a:r>
            <a:r>
              <a:rPr lang="sv-SE" sz="2800" b="1">
                <a:solidFill>
                  <a:schemeClr val="accent6">
                    <a:lumMod val="65000"/>
                    <a:lumOff val="35000"/>
                  </a:schemeClr>
                </a:solidFill>
                <a:latin typeface="Arial"/>
                <a:ea typeface="ヒラギノ角ゴ Pro W3"/>
                <a:cs typeface="Arial"/>
              </a:rPr>
              <a:t> 1.5</a:t>
            </a:r>
          </a:p>
          <a:p>
            <a:pPr marL="342900" indent="-342900">
              <a:spcAft>
                <a:spcPts val="1200"/>
              </a:spcAft>
              <a:buClr>
                <a:srgbClr val="FFC000"/>
              </a:buClr>
              <a:buFont typeface=".Lucida Grande UI Regular"/>
              <a:buChar char="►"/>
            </a:pPr>
            <a:r>
              <a:rPr lang="sv-SE" sz="2800">
                <a:solidFill>
                  <a:schemeClr val="accent6">
                    <a:lumMod val="65000"/>
                    <a:lumOff val="35000"/>
                  </a:schemeClr>
                </a:solidFill>
              </a:rPr>
              <a:t>Nästa steg</a:t>
            </a:r>
          </a:p>
        </p:txBody>
      </p:sp>
      <p:pic>
        <p:nvPicPr>
          <p:cNvPr id="20" name="Picture 19">
            <a:extLst>
              <a:ext uri="{FF2B5EF4-FFF2-40B4-BE49-F238E27FC236}">
                <a16:creationId xmlns:a16="http://schemas.microsoft.com/office/drawing/2014/main" id="{21565F96-128B-3349-BD1B-A9B02B0D9512}"/>
              </a:ext>
            </a:extLst>
          </p:cNvPr>
          <p:cNvPicPr>
            <a:picLocks noChangeAspect="1"/>
          </p:cNvPicPr>
          <p:nvPr/>
        </p:nvPicPr>
        <p:blipFill>
          <a:blip r:embed="rId3"/>
          <a:srcRect/>
          <a:stretch/>
        </p:blipFill>
        <p:spPr>
          <a:xfrm>
            <a:off x="273388" y="6114917"/>
            <a:ext cx="2755897" cy="463609"/>
          </a:xfrm>
          <a:prstGeom prst="rect">
            <a:avLst/>
          </a:prstGeom>
        </p:spPr>
      </p:pic>
      <p:sp>
        <p:nvSpPr>
          <p:cNvPr id="21" name="Yellow Bar">
            <a:extLst>
              <a:ext uri="{FF2B5EF4-FFF2-40B4-BE49-F238E27FC236}">
                <a16:creationId xmlns:a16="http://schemas.microsoft.com/office/drawing/2014/main" id="{0EE7F19B-166B-D847-9D58-F98D76F9B6F6}"/>
              </a:ext>
            </a:extLst>
          </p:cNvPr>
          <p:cNvSpPr/>
          <p:nvPr/>
        </p:nvSpPr>
        <p:spPr>
          <a:xfrm>
            <a:off x="1310598" y="38100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sv-SE">
                <a:latin typeface="Arial" charset="0"/>
                <a:ea typeface="Arial" charset="0"/>
                <a:cs typeface="Arial" charset="0"/>
              </a:rPr>
              <a:t> </a:t>
            </a:r>
          </a:p>
        </p:txBody>
      </p:sp>
    </p:spTree>
    <p:extLst>
      <p:ext uri="{BB962C8B-B14F-4D97-AF65-F5344CB8AC3E}">
        <p14:creationId xmlns:p14="http://schemas.microsoft.com/office/powerpoint/2010/main" val="2096584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ce - Solid">
            <a:extLst>
              <a:ext uri="{FF2B5EF4-FFF2-40B4-BE49-F238E27FC236}">
                <a16:creationId xmlns:a16="http://schemas.microsoft.com/office/drawing/2014/main" id="{BB71531A-A54B-0747-BFB6-8E367958E08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7" name="Body Copy">
            <a:extLst>
              <a:ext uri="{FF2B5EF4-FFF2-40B4-BE49-F238E27FC236}">
                <a16:creationId xmlns:a16="http://schemas.microsoft.com/office/drawing/2014/main" id="{3A6A3947-17C9-AC44-A97E-BDA70D3364E2}"/>
              </a:ext>
            </a:extLst>
          </p:cNvPr>
          <p:cNvSpPr txBox="1">
            <a:spLocks/>
          </p:cNvSpPr>
          <p:nvPr/>
        </p:nvSpPr>
        <p:spPr>
          <a:xfrm>
            <a:off x="3234687" y="53319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sv-SE" sz="3200" b="1">
                <a:solidFill>
                  <a:schemeClr val="bg1"/>
                </a:solidFill>
                <a:latin typeface="Arial" charset="0"/>
                <a:ea typeface="Arial" charset="0"/>
                <a:cs typeface="Arial" charset="0"/>
              </a:rPr>
              <a:t>Process för global medlemsfokusering</a:t>
            </a:r>
          </a:p>
        </p:txBody>
      </p:sp>
      <p:sp>
        <p:nvSpPr>
          <p:cNvPr id="8" name="Page Number - Blue">
            <a:extLst>
              <a:ext uri="{FF2B5EF4-FFF2-40B4-BE49-F238E27FC236}">
                <a16:creationId xmlns:a16="http://schemas.microsoft.com/office/drawing/2014/main" id="{271AE485-B077-DC43-A361-C6B0B37EDF69}"/>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4</a:t>
            </a:fld>
            <a:endParaRPr lang="en-US" sz="1000">
              <a:solidFill>
                <a:schemeClr val="bg1"/>
              </a:solidFill>
            </a:endParaRPr>
          </a:p>
        </p:txBody>
      </p:sp>
      <p:grpSp>
        <p:nvGrpSpPr>
          <p:cNvPr id="9" name="Group 8">
            <a:extLst>
              <a:ext uri="{FF2B5EF4-FFF2-40B4-BE49-F238E27FC236}">
                <a16:creationId xmlns:a16="http://schemas.microsoft.com/office/drawing/2014/main" id="{3DEC922A-9AF6-D54B-A18A-8AE5809DC4B2}"/>
              </a:ext>
            </a:extLst>
          </p:cNvPr>
          <p:cNvGrpSpPr/>
          <p:nvPr/>
        </p:nvGrpSpPr>
        <p:grpSpPr>
          <a:xfrm>
            <a:off x="813804" y="2819400"/>
            <a:ext cx="10564392" cy="2560608"/>
            <a:chOff x="1071642" y="2793780"/>
            <a:chExt cx="9897207" cy="2398901"/>
          </a:xfrm>
        </p:grpSpPr>
        <p:sp>
          <p:nvSpPr>
            <p:cNvPr id="10" name="Oval 9">
              <a:extLst>
                <a:ext uri="{FF2B5EF4-FFF2-40B4-BE49-F238E27FC236}">
                  <a16:creationId xmlns:a16="http://schemas.microsoft.com/office/drawing/2014/main" id="{3DF6929A-6ABE-8847-A38E-510D9BB474AD}"/>
                </a:ext>
              </a:extLst>
            </p:cNvPr>
            <p:cNvSpPr/>
            <p:nvPr/>
          </p:nvSpPr>
          <p:spPr bwMode="auto">
            <a:xfrm>
              <a:off x="8569955" y="2793787"/>
              <a:ext cx="2398894" cy="2398894"/>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45720" algn="ctr">
                <a:spcBef>
                  <a:spcPts val="0"/>
                </a:spcBef>
                <a:spcAft>
                  <a:spcPts val="25"/>
                </a:spcAft>
                <a:buFont typeface="Helvetica" pitchFamily="84" charset="0"/>
                <a:buNone/>
              </a:pPr>
              <a:r>
                <a:rPr lang="sv-SE" sz="2800" b="1">
                  <a:solidFill>
                    <a:schemeClr val="bg1"/>
                  </a:solidFill>
                  <a:ea typeface="Arial" charset="0"/>
                  <a:cs typeface="Arial" panose="020B0604020202020204" pitchFamily="34" charset="0"/>
                </a:rPr>
                <a:t>Skapa</a:t>
              </a:r>
            </a:p>
            <a:p>
              <a:pPr marL="45720" algn="ctr">
                <a:spcBef>
                  <a:spcPts val="0"/>
                </a:spcBef>
                <a:spcAft>
                  <a:spcPts val="25"/>
                </a:spcAft>
                <a:buFont typeface="Helvetica" pitchFamily="84" charset="0"/>
                <a:buNone/>
              </a:pPr>
              <a:r>
                <a:rPr lang="sv-SE" sz="2800" b="1">
                  <a:solidFill>
                    <a:schemeClr val="bg1"/>
                  </a:solidFill>
                  <a:ea typeface="Arial" charset="0"/>
                  <a:cs typeface="Arial" panose="020B0604020202020204" pitchFamily="34" charset="0"/>
                </a:rPr>
                <a:t>framgång</a:t>
              </a:r>
            </a:p>
          </p:txBody>
        </p:sp>
        <p:sp>
          <p:nvSpPr>
            <p:cNvPr id="11" name="Oval 10">
              <a:extLst>
                <a:ext uri="{FF2B5EF4-FFF2-40B4-BE49-F238E27FC236}">
                  <a16:creationId xmlns:a16="http://schemas.microsoft.com/office/drawing/2014/main" id="{84D60E5B-FEEE-194E-AE35-853E9A8D911E}"/>
                </a:ext>
              </a:extLst>
            </p:cNvPr>
            <p:cNvSpPr/>
            <p:nvPr/>
          </p:nvSpPr>
          <p:spPr bwMode="auto">
            <a:xfrm>
              <a:off x="6043522" y="2793787"/>
              <a:ext cx="2398894" cy="2398894"/>
            </a:xfrm>
            <a:prstGeom prst="ellipse">
              <a:avLst/>
            </a:prstGeom>
            <a:solidFill>
              <a:srgbClr val="FF5C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a:buFont typeface="Helvetica" pitchFamily="84" charset="0"/>
                <a:buNone/>
              </a:pPr>
              <a:r>
                <a:rPr lang="sv-SE" sz="2800" b="1">
                  <a:solidFill>
                    <a:schemeClr val="bg1"/>
                  </a:solidFill>
                  <a:ea typeface="Arial" charset="0"/>
                  <a:cs typeface="Arial" panose="020B0604020202020204" pitchFamily="34" charset="0"/>
                </a:rPr>
                <a:t>Skapa en </a:t>
              </a:r>
            </a:p>
            <a:p>
              <a:pPr marL="609600" indent="-609600" algn="ctr">
                <a:buFont typeface="Helvetica" pitchFamily="84" charset="0"/>
                <a:buNone/>
              </a:pPr>
              <a:r>
                <a:rPr lang="sv-SE" sz="2800" b="1">
                  <a:solidFill>
                    <a:schemeClr val="bg1"/>
                  </a:solidFill>
                  <a:ea typeface="Arial" charset="0"/>
                  <a:cs typeface="Arial" panose="020B0604020202020204" pitchFamily="34" charset="0"/>
                </a:rPr>
                <a:t>plan</a:t>
              </a:r>
            </a:p>
          </p:txBody>
        </p:sp>
        <p:sp>
          <p:nvSpPr>
            <p:cNvPr id="12" name="Oval 11">
              <a:extLst>
                <a:ext uri="{FF2B5EF4-FFF2-40B4-BE49-F238E27FC236}">
                  <a16:creationId xmlns:a16="http://schemas.microsoft.com/office/drawing/2014/main" id="{54C6ED37-726F-034E-B75C-7F308AF9112D}"/>
                </a:ext>
              </a:extLst>
            </p:cNvPr>
            <p:cNvSpPr/>
            <p:nvPr/>
          </p:nvSpPr>
          <p:spPr bwMode="auto">
            <a:xfrm>
              <a:off x="3557582" y="2793780"/>
              <a:ext cx="2398894" cy="2398894"/>
            </a:xfrm>
            <a:prstGeom prst="ellipse">
              <a:avLst/>
            </a:prstGeom>
            <a:solidFill>
              <a:srgbClr val="457DC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a:buFont typeface="Helvetica" pitchFamily="84" charset="0"/>
                <a:buNone/>
              </a:pPr>
              <a:r>
                <a:rPr lang="sv-SE" sz="2800" b="1">
                  <a:solidFill>
                    <a:schemeClr val="bg1"/>
                  </a:solidFill>
                  <a:ea typeface="Arial" charset="0"/>
                  <a:cs typeface="Arial" panose="020B0604020202020204" pitchFamily="34" charset="0"/>
                </a:rPr>
                <a:t>Skapa en</a:t>
              </a:r>
            </a:p>
            <a:p>
              <a:pPr marL="609600" indent="-609600" algn="ctr">
                <a:buFont typeface="Helvetica" pitchFamily="84" charset="0"/>
                <a:buNone/>
              </a:pPr>
              <a:r>
                <a:rPr lang="sv-SE" sz="2800" b="1">
                  <a:solidFill>
                    <a:schemeClr val="bg1"/>
                  </a:solidFill>
                  <a:ea typeface="Arial" charset="0"/>
                  <a:cs typeface="Arial" panose="020B0604020202020204" pitchFamily="34" charset="0"/>
                </a:rPr>
                <a:t>vision</a:t>
              </a:r>
            </a:p>
          </p:txBody>
        </p:sp>
        <p:sp>
          <p:nvSpPr>
            <p:cNvPr id="13" name="Oval 12">
              <a:extLst>
                <a:ext uri="{FF2B5EF4-FFF2-40B4-BE49-F238E27FC236}">
                  <a16:creationId xmlns:a16="http://schemas.microsoft.com/office/drawing/2014/main" id="{DD0856C0-DB3F-5849-845D-9F5806B825CC}"/>
                </a:ext>
              </a:extLst>
            </p:cNvPr>
            <p:cNvSpPr/>
            <p:nvPr/>
          </p:nvSpPr>
          <p:spPr bwMode="auto">
            <a:xfrm>
              <a:off x="1071642" y="2793787"/>
              <a:ext cx="2398894" cy="2398894"/>
            </a:xfrm>
            <a:prstGeom prst="ellipse">
              <a:avLst/>
            </a:prstGeom>
            <a:solidFill>
              <a:srgbClr val="FFCF0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a:buFont typeface="Helvetica" pitchFamily="84" charset="0"/>
                <a:buNone/>
              </a:pPr>
              <a:r>
                <a:rPr lang="sv-SE" sz="2800" b="1">
                  <a:solidFill>
                    <a:schemeClr val="bg1"/>
                  </a:solidFill>
                  <a:ea typeface="Arial" charset="0"/>
                  <a:cs typeface="Arial" panose="020B0604020202020204" pitchFamily="34" charset="0"/>
                </a:rPr>
                <a:t>Skapa ett</a:t>
              </a:r>
            </a:p>
            <a:p>
              <a:pPr marL="609600" indent="-609600" algn="ctr">
                <a:buFont typeface="Helvetica" pitchFamily="84" charset="0"/>
                <a:buNone/>
              </a:pPr>
              <a:r>
                <a:rPr lang="sv-SE" sz="2800" b="1">
                  <a:solidFill>
                    <a:schemeClr val="bg1"/>
                  </a:solidFill>
                  <a:ea typeface="Arial" charset="0"/>
                  <a:cs typeface="Arial" panose="020B0604020202020204" pitchFamily="34" charset="0"/>
                </a:rPr>
                <a:t>team</a:t>
              </a:r>
            </a:p>
          </p:txBody>
        </p:sp>
        <p:sp>
          <p:nvSpPr>
            <p:cNvPr id="14" name="Right Arrow 13">
              <a:extLst>
                <a:ext uri="{FF2B5EF4-FFF2-40B4-BE49-F238E27FC236}">
                  <a16:creationId xmlns:a16="http://schemas.microsoft.com/office/drawing/2014/main" id="{F0120C52-97C7-5846-B32E-3FCF381329F8}"/>
                </a:ext>
              </a:extLst>
            </p:cNvPr>
            <p:cNvSpPr/>
            <p:nvPr/>
          </p:nvSpPr>
          <p:spPr>
            <a:xfrm>
              <a:off x="5611704" y="3793212"/>
              <a:ext cx="888009" cy="600780"/>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a:extLst>
              <a:ext uri="{FF2B5EF4-FFF2-40B4-BE49-F238E27FC236}">
                <a16:creationId xmlns:a16="http://schemas.microsoft.com/office/drawing/2014/main" id="{506F4AED-5790-E943-9BFA-98137DB37CD0}"/>
              </a:ext>
            </a:extLst>
          </p:cNvPr>
          <p:cNvPicPr>
            <a:picLocks noChangeAspect="1"/>
          </p:cNvPicPr>
          <p:nvPr/>
        </p:nvPicPr>
        <p:blipFill>
          <a:blip r:embed="rId3"/>
          <a:srcRect/>
          <a:stretch/>
        </p:blipFill>
        <p:spPr>
          <a:xfrm>
            <a:off x="533400" y="294963"/>
            <a:ext cx="1089992" cy="1089992"/>
          </a:xfrm>
          <a:prstGeom prst="rect">
            <a:avLst/>
          </a:prstGeom>
        </p:spPr>
      </p:pic>
      <p:sp>
        <p:nvSpPr>
          <p:cNvPr id="16" name="Right Arrow 15">
            <a:extLst>
              <a:ext uri="{FF2B5EF4-FFF2-40B4-BE49-F238E27FC236}">
                <a16:creationId xmlns:a16="http://schemas.microsoft.com/office/drawing/2014/main" id="{D357847E-4A83-AE49-B8B9-7AA3D0A57950}"/>
              </a:ext>
            </a:extLst>
          </p:cNvPr>
          <p:cNvSpPr/>
          <p:nvPr/>
        </p:nvSpPr>
        <p:spPr>
          <a:xfrm>
            <a:off x="3014529" y="3886200"/>
            <a:ext cx="947871" cy="641279"/>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C9A1DE44-03B1-B648-82E6-847FBAB10432}"/>
              </a:ext>
            </a:extLst>
          </p:cNvPr>
          <p:cNvSpPr/>
          <p:nvPr/>
        </p:nvSpPr>
        <p:spPr>
          <a:xfrm>
            <a:off x="8348529" y="3886200"/>
            <a:ext cx="947871" cy="641278"/>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Yellow Bar">
            <a:extLst>
              <a:ext uri="{FF2B5EF4-FFF2-40B4-BE49-F238E27FC236}">
                <a16:creationId xmlns:a16="http://schemas.microsoft.com/office/drawing/2014/main" id="{F04F47C7-7F67-2644-9DA2-802B43001125}"/>
              </a:ext>
            </a:extLst>
          </p:cNvPr>
          <p:cNvSpPr/>
          <p:nvPr/>
        </p:nvSpPr>
        <p:spPr>
          <a:xfrm>
            <a:off x="5776984" y="1354341"/>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sv-SE">
                <a:latin typeface="Arial" charset="0"/>
                <a:ea typeface="Arial" charset="0"/>
                <a:cs typeface="Arial" charset="0"/>
              </a:rPr>
              <a:t> </a:t>
            </a:r>
          </a:p>
        </p:txBody>
      </p:sp>
    </p:spTree>
    <p:extLst>
      <p:ext uri="{BB962C8B-B14F-4D97-AF65-F5344CB8AC3E}">
        <p14:creationId xmlns:p14="http://schemas.microsoft.com/office/powerpoint/2010/main" val="2472773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E35F0DAB-FEF1-224A-BE5D-EFB2C42106D9}"/>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a:solidFill>
                  <a:schemeClr val="lt1">
                    <a:alpha val="44000"/>
                  </a:schemeClr>
                </a:solidFill>
              </a:rPr>
              <a:t>aa</a:t>
            </a:r>
          </a:p>
        </p:txBody>
      </p:sp>
      <p:sp>
        <p:nvSpPr>
          <p:cNvPr id="9" name="Slice - Solid">
            <a:extLst>
              <a:ext uri="{FF2B5EF4-FFF2-40B4-BE49-F238E27FC236}">
                <a16:creationId xmlns:a16="http://schemas.microsoft.com/office/drawing/2014/main" id="{E3B0745E-D7FA-8E42-9F05-895C267C1250}"/>
              </a:ext>
            </a:extLst>
          </p:cNvPr>
          <p:cNvSpPr/>
          <p:nvPr/>
        </p:nvSpPr>
        <p:spPr>
          <a:xfrm>
            <a:off x="1004871" y="-8021"/>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C540784D-DE5B-2146-BA56-43E9AAF6E81B}"/>
              </a:ext>
            </a:extLst>
          </p:cNvPr>
          <p:cNvPicPr>
            <a:picLocks noChangeAspect="1"/>
          </p:cNvPicPr>
          <p:nvPr/>
        </p:nvPicPr>
        <p:blipFill>
          <a:blip r:embed="rId3"/>
          <a:srcRect/>
          <a:stretch/>
        </p:blipFill>
        <p:spPr>
          <a:xfrm>
            <a:off x="605696" y="499134"/>
            <a:ext cx="994504" cy="942293"/>
          </a:xfrm>
          <a:prstGeom prst="rect">
            <a:avLst/>
          </a:prstGeom>
        </p:spPr>
      </p:pic>
      <p:sp>
        <p:nvSpPr>
          <p:cNvPr id="13" name="Title 1">
            <a:extLst>
              <a:ext uri="{FF2B5EF4-FFF2-40B4-BE49-F238E27FC236}">
                <a16:creationId xmlns:a16="http://schemas.microsoft.com/office/drawing/2014/main" id="{6FF9BAC4-73CF-8347-A598-832C04C81AD8}"/>
              </a:ext>
            </a:extLst>
          </p:cNvPr>
          <p:cNvSpPr txBox="1">
            <a:spLocks/>
          </p:cNvSpPr>
          <p:nvPr/>
        </p:nvSpPr>
        <p:spPr>
          <a:xfrm>
            <a:off x="2895600" y="499134"/>
            <a:ext cx="8077200" cy="1304264"/>
          </a:xfrm>
          <a:prstGeom prst="rect">
            <a:avLst/>
          </a:prstGeom>
        </p:spPr>
        <p:txBody>
          <a:bodyPr anchor="b">
            <a:no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sv-SE" sz="3200" b="1">
                <a:solidFill>
                  <a:srgbClr val="00338D"/>
                </a:solidFill>
                <a:latin typeface="Arial" charset="0"/>
                <a:ea typeface="Arial" charset="0"/>
                <a:cs typeface="Arial" charset="0"/>
              </a:rPr>
              <a:t>Förväntningar</a:t>
            </a:r>
          </a:p>
        </p:txBody>
      </p:sp>
      <p:sp>
        <p:nvSpPr>
          <p:cNvPr id="14" name="Yellow Bar">
            <a:extLst>
              <a:ext uri="{FF2B5EF4-FFF2-40B4-BE49-F238E27FC236}">
                <a16:creationId xmlns:a16="http://schemas.microsoft.com/office/drawing/2014/main" id="{7B93D9AA-6888-AD49-B631-43AF1BA076FD}"/>
              </a:ext>
            </a:extLst>
          </p:cNvPr>
          <p:cNvSpPr/>
          <p:nvPr/>
        </p:nvSpPr>
        <p:spPr>
          <a:xfrm>
            <a:off x="3061957" y="194693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5" name="Content Placeholder 2">
            <a:extLst>
              <a:ext uri="{FF2B5EF4-FFF2-40B4-BE49-F238E27FC236}">
                <a16:creationId xmlns:a16="http://schemas.microsoft.com/office/drawing/2014/main" id="{532A2B66-BD42-4041-BE35-AAC68BD3C528}"/>
              </a:ext>
            </a:extLst>
          </p:cNvPr>
          <p:cNvSpPr txBox="1">
            <a:spLocks/>
          </p:cNvSpPr>
          <p:nvPr/>
        </p:nvSpPr>
        <p:spPr>
          <a:xfrm>
            <a:off x="2971801" y="2323746"/>
            <a:ext cx="7162799" cy="22948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2400"/>
              </a:spcBef>
              <a:spcAft>
                <a:spcPts val="2400"/>
              </a:spcAft>
              <a:buClr>
                <a:srgbClr val="FFCF00"/>
              </a:buClr>
              <a:buFont typeface="Wingdings" pitchFamily="2" charset="2"/>
              <a:buChar char="§"/>
            </a:pPr>
            <a:r>
              <a:rPr lang="sv-SE" sz="2000" dirty="0"/>
              <a:t>Vad förväntar sig medlemmarna och klubbtjänstemännen av distriktsguvernörens team?</a:t>
            </a:r>
          </a:p>
          <a:p>
            <a:pPr>
              <a:spcBef>
                <a:spcPts val="2400"/>
              </a:spcBef>
              <a:spcAft>
                <a:spcPts val="2400"/>
              </a:spcAft>
              <a:buClr>
                <a:srgbClr val="FFCF00"/>
              </a:buClr>
              <a:buFont typeface="Wingdings" pitchFamily="2" charset="2"/>
              <a:buChar char="§"/>
            </a:pPr>
            <a:r>
              <a:rPr lang="sv-SE" sz="2000" dirty="0"/>
              <a:t>Vad förväntar sig medlemmarna och klubbtjänstemännen av sina zonordförande? </a:t>
            </a:r>
          </a:p>
          <a:p>
            <a:pPr>
              <a:spcBef>
                <a:spcPts val="2400"/>
              </a:spcBef>
              <a:spcAft>
                <a:spcPts val="2400"/>
              </a:spcAft>
              <a:buClr>
                <a:srgbClr val="FFCF00"/>
              </a:buClr>
              <a:buFont typeface="Wingdings" pitchFamily="2" charset="2"/>
              <a:buChar char="§"/>
            </a:pPr>
            <a:r>
              <a:rPr lang="sv-SE" sz="2000" dirty="0"/>
              <a:t>Vad förväntar vi oss av klubbarna?</a:t>
            </a:r>
          </a:p>
          <a:p>
            <a:pPr>
              <a:buClr>
                <a:schemeClr val="accent1"/>
              </a:buClr>
            </a:pPr>
            <a:endParaRPr lang="en-US" kern="0" dirty="0"/>
          </a:p>
          <a:p>
            <a:pPr marL="457200" indent="-457200">
              <a:buClr>
                <a:schemeClr val="accent1"/>
              </a:buClr>
              <a:buFont typeface="Wingdings" panose="05000000000000000000" pitchFamily="2" charset="2"/>
              <a:buChar char="v"/>
            </a:pPr>
            <a:endParaRPr lang="en-US" kern="0" dirty="0"/>
          </a:p>
          <a:p>
            <a:pPr marL="457200" indent="-457200">
              <a:buClr>
                <a:schemeClr val="accent1"/>
              </a:buClr>
              <a:buFont typeface="Wingdings" panose="05000000000000000000" pitchFamily="2" charset="2"/>
              <a:buChar char="v"/>
            </a:pPr>
            <a:endParaRPr lang="en-US" kern="0" dirty="0"/>
          </a:p>
        </p:txBody>
      </p:sp>
      <p:sp>
        <p:nvSpPr>
          <p:cNvPr id="16" name="Page Number - Blue">
            <a:extLst>
              <a:ext uri="{FF2B5EF4-FFF2-40B4-BE49-F238E27FC236}">
                <a16:creationId xmlns:a16="http://schemas.microsoft.com/office/drawing/2014/main" id="{514ACD62-034A-F04B-9AFE-6F27C4F2E17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rPr>
              <a:pPr eaLnBrk="0" hangingPunct="0">
                <a:spcBef>
                  <a:spcPct val="50000"/>
                </a:spcBef>
                <a:defRPr/>
              </a:pPr>
              <a:t>5</a:t>
            </a:fld>
            <a:endParaRPr lang="en-US" sz="1000">
              <a:solidFill>
                <a:srgbClr val="0A5496"/>
              </a:solidFill>
            </a:endParaRPr>
          </a:p>
        </p:txBody>
      </p:sp>
    </p:spTree>
    <p:extLst>
      <p:ext uri="{BB962C8B-B14F-4D97-AF65-F5344CB8AC3E}">
        <p14:creationId xmlns:p14="http://schemas.microsoft.com/office/powerpoint/2010/main" val="157732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09DF1F53-2712-204E-9587-B645CC7830B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a:solidFill>
                  <a:schemeClr val="lt1">
                    <a:alpha val="44000"/>
                  </a:schemeClr>
                </a:solidFill>
              </a:rPr>
              <a:t>aa</a:t>
            </a:r>
          </a:p>
        </p:txBody>
      </p:sp>
      <p:sp>
        <p:nvSpPr>
          <p:cNvPr id="9" name="Slice - Solid">
            <a:extLst>
              <a:ext uri="{FF2B5EF4-FFF2-40B4-BE49-F238E27FC236}">
                <a16:creationId xmlns:a16="http://schemas.microsoft.com/office/drawing/2014/main" id="{A5B17972-4B29-7A43-92B9-F9D332112A88}"/>
              </a:ext>
            </a:extLst>
          </p:cNvPr>
          <p:cNvSpPr/>
          <p:nvPr/>
        </p:nvSpPr>
        <p:spPr>
          <a:xfrm>
            <a:off x="1004871" y="-8021"/>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B9EB0189-7648-2144-A749-670600157BF1}"/>
              </a:ext>
            </a:extLst>
          </p:cNvPr>
          <p:cNvPicPr>
            <a:picLocks noChangeAspect="1"/>
          </p:cNvPicPr>
          <p:nvPr/>
        </p:nvPicPr>
        <p:blipFill>
          <a:blip r:embed="rId3"/>
          <a:srcRect/>
          <a:stretch/>
        </p:blipFill>
        <p:spPr>
          <a:xfrm>
            <a:off x="605696" y="499134"/>
            <a:ext cx="994504" cy="942293"/>
          </a:xfrm>
          <a:prstGeom prst="rect">
            <a:avLst/>
          </a:prstGeom>
        </p:spPr>
      </p:pic>
      <p:sp>
        <p:nvSpPr>
          <p:cNvPr id="11" name="Title 1">
            <a:extLst>
              <a:ext uri="{FF2B5EF4-FFF2-40B4-BE49-F238E27FC236}">
                <a16:creationId xmlns:a16="http://schemas.microsoft.com/office/drawing/2014/main" id="{A8A0AF19-596F-454C-B790-55B4576B5521}"/>
              </a:ext>
            </a:extLst>
          </p:cNvPr>
          <p:cNvSpPr txBox="1">
            <a:spLocks/>
          </p:cNvSpPr>
          <p:nvPr/>
        </p:nvSpPr>
        <p:spPr>
          <a:xfrm>
            <a:off x="2895600" y="499134"/>
            <a:ext cx="8077200" cy="1304264"/>
          </a:xfrm>
          <a:prstGeom prst="rect">
            <a:avLst/>
          </a:prstGeom>
        </p:spPr>
        <p:txBody>
          <a:bodyPr anchor="b">
            <a:no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sv-SE" sz="3200" b="1">
                <a:solidFill>
                  <a:srgbClr val="00338D"/>
                </a:solidFill>
                <a:latin typeface="Arial" charset="0"/>
                <a:ea typeface="Arial" charset="0"/>
                <a:cs typeface="Arial" charset="0"/>
              </a:rPr>
              <a:t>Vision om framtiden</a:t>
            </a:r>
          </a:p>
        </p:txBody>
      </p:sp>
      <p:sp>
        <p:nvSpPr>
          <p:cNvPr id="12" name="Yellow Bar">
            <a:extLst>
              <a:ext uri="{FF2B5EF4-FFF2-40B4-BE49-F238E27FC236}">
                <a16:creationId xmlns:a16="http://schemas.microsoft.com/office/drawing/2014/main" id="{7C101582-D939-BA47-ACF1-0D73FF32496D}"/>
              </a:ext>
            </a:extLst>
          </p:cNvPr>
          <p:cNvSpPr/>
          <p:nvPr/>
        </p:nvSpPr>
        <p:spPr>
          <a:xfrm>
            <a:off x="2971801" y="195443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3" name="Content Placeholder 2">
            <a:extLst>
              <a:ext uri="{FF2B5EF4-FFF2-40B4-BE49-F238E27FC236}">
                <a16:creationId xmlns:a16="http://schemas.microsoft.com/office/drawing/2014/main" id="{6E4EF51E-1655-7447-88A9-95A18BA8FC14}"/>
              </a:ext>
            </a:extLst>
          </p:cNvPr>
          <p:cNvSpPr txBox="1">
            <a:spLocks/>
          </p:cNvSpPr>
          <p:nvPr/>
        </p:nvSpPr>
        <p:spPr>
          <a:xfrm>
            <a:off x="2971800" y="2323746"/>
            <a:ext cx="8534399" cy="22948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150000"/>
              </a:lnSpc>
              <a:buNone/>
            </a:pPr>
            <a:r>
              <a:rPr lang="sv-SE" sz="2000" dirty="0">
                <a:ea typeface="ヒラギノ角ゴ Pro W3"/>
              </a:rPr>
              <a:t>Fem år från nu, om en tidigare medlem ringde för att ställa frågor om din klubb, vad skulle du vilja berätta för honom/henne om de förändringar till det bättre som har gjorts? Hur har dessa förändringar spridits i distriktet?</a:t>
            </a:r>
          </a:p>
        </p:txBody>
      </p:sp>
      <p:sp>
        <p:nvSpPr>
          <p:cNvPr id="14" name="Page Number - Blue">
            <a:extLst>
              <a:ext uri="{FF2B5EF4-FFF2-40B4-BE49-F238E27FC236}">
                <a16:creationId xmlns:a16="http://schemas.microsoft.com/office/drawing/2014/main" id="{D84D790C-85C0-1F46-9643-44D64ACA970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rPr>
              <a:pPr eaLnBrk="0" hangingPunct="0">
                <a:spcBef>
                  <a:spcPct val="50000"/>
                </a:spcBef>
                <a:defRPr/>
              </a:pPr>
              <a:t>6</a:t>
            </a:fld>
            <a:endParaRPr lang="en-US" sz="1000">
              <a:solidFill>
                <a:srgbClr val="0A5496"/>
              </a:solidFill>
            </a:endParaRPr>
          </a:p>
        </p:txBody>
      </p:sp>
    </p:spTree>
    <p:extLst>
      <p:ext uri="{BB962C8B-B14F-4D97-AF65-F5344CB8AC3E}">
        <p14:creationId xmlns:p14="http://schemas.microsoft.com/office/powerpoint/2010/main" val="2142678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FA6F3AB3-2C1F-A844-8981-4F983B900005}"/>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a:solidFill>
                  <a:schemeClr val="lt1">
                    <a:alpha val="44000"/>
                  </a:schemeClr>
                </a:solidFill>
              </a:rPr>
              <a:t> </a:t>
            </a:r>
          </a:p>
        </p:txBody>
      </p:sp>
      <p:pic>
        <p:nvPicPr>
          <p:cNvPr id="10" name="Picture 9">
            <a:extLst>
              <a:ext uri="{FF2B5EF4-FFF2-40B4-BE49-F238E27FC236}">
                <a16:creationId xmlns:a16="http://schemas.microsoft.com/office/drawing/2014/main" id="{37F32238-50AC-B241-8673-70E1D9E86A27}"/>
              </a:ext>
            </a:extLst>
          </p:cNvPr>
          <p:cNvPicPr>
            <a:picLocks noChangeAspect="1"/>
          </p:cNvPicPr>
          <p:nvPr/>
        </p:nvPicPr>
        <p:blipFill>
          <a:blip r:embed="rId3">
            <a:alphaModFix amt="60000"/>
          </a:blip>
          <a:srcRect/>
          <a:stretch/>
        </p:blipFill>
        <p:spPr>
          <a:xfrm>
            <a:off x="9906000" y="-1"/>
            <a:ext cx="2286000" cy="2286000"/>
          </a:xfrm>
          <a:prstGeom prst="rect">
            <a:avLst/>
          </a:prstGeom>
        </p:spPr>
      </p:pic>
      <p:pic>
        <p:nvPicPr>
          <p:cNvPr id="11" name="Picture 10">
            <a:extLst>
              <a:ext uri="{FF2B5EF4-FFF2-40B4-BE49-F238E27FC236}">
                <a16:creationId xmlns:a16="http://schemas.microsoft.com/office/drawing/2014/main" id="{E8A3D658-1C59-CF45-BFB2-3FC2D6F153F9}"/>
              </a:ext>
            </a:extLst>
          </p:cNvPr>
          <p:cNvPicPr>
            <a:picLocks noChangeAspect="1"/>
          </p:cNvPicPr>
          <p:nvPr/>
        </p:nvPicPr>
        <p:blipFill>
          <a:blip r:embed="rId3">
            <a:alphaModFix amt="60000"/>
          </a:blip>
          <a:srcRect/>
          <a:stretch/>
        </p:blipFill>
        <p:spPr>
          <a:xfrm rot="10800000">
            <a:off x="-1" y="4572001"/>
            <a:ext cx="2286000" cy="2286000"/>
          </a:xfrm>
          <a:prstGeom prst="rect">
            <a:avLst/>
          </a:prstGeom>
        </p:spPr>
      </p:pic>
      <p:sp>
        <p:nvSpPr>
          <p:cNvPr id="19" name="Quote">
            <a:extLst>
              <a:ext uri="{FF2B5EF4-FFF2-40B4-BE49-F238E27FC236}">
                <a16:creationId xmlns:a16="http://schemas.microsoft.com/office/drawing/2014/main" id="{F103AB68-8EEE-284C-923A-25A076478FD8}"/>
              </a:ext>
            </a:extLst>
          </p:cNvPr>
          <p:cNvSpPr/>
          <p:nvPr/>
        </p:nvSpPr>
        <p:spPr>
          <a:xfrm>
            <a:off x="522278" y="1583195"/>
            <a:ext cx="1513719" cy="2834105"/>
          </a:xfrm>
          <a:prstGeom prst="rect">
            <a:avLst/>
          </a:prstGeom>
        </p:spPr>
        <p:txBody>
          <a:bodyPr wrap="square" lIns="63496" tIns="31748" rIns="63496" bIns="31748">
            <a:spAutoFit/>
          </a:bodyPr>
          <a:lstStyle/>
          <a:p>
            <a:pPr algn="ctr"/>
            <a:endParaRPr lang="en-US" sz="18000" b="1" dirty="0">
              <a:solidFill>
                <a:srgbClr val="EBB700"/>
              </a:solidFill>
              <a:latin typeface="Open Sans"/>
              <a:cs typeface="Open Sans"/>
            </a:endParaRPr>
          </a:p>
        </p:txBody>
      </p:sp>
      <p:sp>
        <p:nvSpPr>
          <p:cNvPr id="21" name="Page Number - White">
            <a:extLst>
              <a:ext uri="{FF2B5EF4-FFF2-40B4-BE49-F238E27FC236}">
                <a16:creationId xmlns:a16="http://schemas.microsoft.com/office/drawing/2014/main" id="{76A478BC-656F-F14D-AD96-832D42C7ADB9}"/>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a:solidFill>
                <a:schemeClr val="bg1"/>
              </a:solidFill>
            </a:endParaRPr>
          </a:p>
        </p:txBody>
      </p:sp>
      <p:sp>
        <p:nvSpPr>
          <p:cNvPr id="12" name="Body Copy">
            <a:extLst>
              <a:ext uri="{FF2B5EF4-FFF2-40B4-BE49-F238E27FC236}">
                <a16:creationId xmlns:a16="http://schemas.microsoft.com/office/drawing/2014/main" id="{D846C7CB-5698-E448-ADB4-F89CFF7B945E}"/>
              </a:ext>
            </a:extLst>
          </p:cNvPr>
          <p:cNvSpPr txBox="1">
            <a:spLocks/>
          </p:cNvSpPr>
          <p:nvPr/>
        </p:nvSpPr>
        <p:spPr>
          <a:xfrm>
            <a:off x="1678187" y="2191624"/>
            <a:ext cx="8759427"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4400" b="1" dirty="0"/>
              <a:t>Om du alltid gör det du alltid har gjort kommer resultatet alltid bli som det alltid har blivit.</a:t>
            </a:r>
          </a:p>
        </p:txBody>
      </p:sp>
      <p:sp>
        <p:nvSpPr>
          <p:cNvPr id="13" name="Quote">
            <a:extLst>
              <a:ext uri="{FF2B5EF4-FFF2-40B4-BE49-F238E27FC236}">
                <a16:creationId xmlns:a16="http://schemas.microsoft.com/office/drawing/2014/main" id="{E8B17C14-8622-C246-9336-92C42CF18A13}"/>
              </a:ext>
            </a:extLst>
          </p:cNvPr>
          <p:cNvSpPr/>
          <p:nvPr/>
        </p:nvSpPr>
        <p:spPr>
          <a:xfrm>
            <a:off x="696081" y="1066800"/>
            <a:ext cx="1513719" cy="2834105"/>
          </a:xfrm>
          <a:prstGeom prst="rect">
            <a:avLst/>
          </a:prstGeom>
        </p:spPr>
        <p:txBody>
          <a:bodyPr wrap="square" lIns="63496" tIns="31748" rIns="63496" bIns="31748">
            <a:spAutoFit/>
          </a:bodyPr>
          <a:lstStyle/>
          <a:p>
            <a:pPr algn="ctr"/>
            <a:r>
              <a:rPr lang="sv-SE" sz="18000" b="1">
                <a:solidFill>
                  <a:srgbClr val="EBB700"/>
                </a:solidFill>
                <a:latin typeface="Open Sans"/>
                <a:cs typeface="Open Sans"/>
              </a:rPr>
              <a:t>”</a:t>
            </a:r>
          </a:p>
        </p:txBody>
      </p:sp>
      <p:sp>
        <p:nvSpPr>
          <p:cNvPr id="14" name="Quote">
            <a:extLst>
              <a:ext uri="{FF2B5EF4-FFF2-40B4-BE49-F238E27FC236}">
                <a16:creationId xmlns:a16="http://schemas.microsoft.com/office/drawing/2014/main" id="{E2AF84A7-C73E-7549-810D-6AD5773B87F6}"/>
              </a:ext>
            </a:extLst>
          </p:cNvPr>
          <p:cNvSpPr/>
          <p:nvPr/>
        </p:nvSpPr>
        <p:spPr>
          <a:xfrm>
            <a:off x="9611481" y="3414295"/>
            <a:ext cx="1513719" cy="2834105"/>
          </a:xfrm>
          <a:prstGeom prst="rect">
            <a:avLst/>
          </a:prstGeom>
        </p:spPr>
        <p:txBody>
          <a:bodyPr wrap="square" lIns="63496" tIns="31748" rIns="63496" bIns="31748">
            <a:spAutoFit/>
          </a:bodyPr>
          <a:lstStyle/>
          <a:p>
            <a:pPr algn="ctr"/>
            <a:r>
              <a:rPr lang="sv-SE" sz="18000" b="1">
                <a:solidFill>
                  <a:srgbClr val="EBB700"/>
                </a:solidFill>
                <a:latin typeface="Open Sans"/>
                <a:cs typeface="Open Sans"/>
              </a:rPr>
              <a:t>”</a:t>
            </a:r>
          </a:p>
        </p:txBody>
      </p:sp>
      <p:sp>
        <p:nvSpPr>
          <p:cNvPr id="25" name="Text Placeholder 1">
            <a:extLst>
              <a:ext uri="{FF2B5EF4-FFF2-40B4-BE49-F238E27FC236}">
                <a16:creationId xmlns:a16="http://schemas.microsoft.com/office/drawing/2014/main" id="{8FCA8A67-C8BC-C646-A188-1EB697CA7237}"/>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sv-SE" sz="2400" b="1">
                <a:solidFill>
                  <a:schemeClr val="bg1"/>
                </a:solidFill>
              </a:rPr>
              <a:t>- Henry Ford</a:t>
            </a:r>
          </a:p>
        </p:txBody>
      </p:sp>
    </p:spTree>
    <p:extLst>
      <p:ext uri="{BB962C8B-B14F-4D97-AF65-F5344CB8AC3E}">
        <p14:creationId xmlns:p14="http://schemas.microsoft.com/office/powerpoint/2010/main" val="1578971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a:solidFill>
                  <a:schemeClr val="lt1">
                    <a:alpha val="44000"/>
                  </a:schemeClr>
                </a:solidFill>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76200"/>
            <a:ext cx="11187129" cy="69342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Headline">
            <a:extLst>
              <a:ext uri="{FF2B5EF4-FFF2-40B4-BE49-F238E27FC236}">
                <a16:creationId xmlns:a16="http://schemas.microsoft.com/office/drawing/2014/main" id="{AF7A9875-920B-6944-8EDE-9662234D5830}"/>
              </a:ext>
            </a:extLst>
          </p:cNvPr>
          <p:cNvSpPr txBox="1">
            <a:spLocks/>
          </p:cNvSpPr>
          <p:nvPr/>
        </p:nvSpPr>
        <p:spPr>
          <a:xfrm>
            <a:off x="2903695" y="112447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3200">
                <a:solidFill>
                  <a:schemeClr val="bg1"/>
                </a:solidFill>
                <a:latin typeface="Arial" panose="020B0604020202020204" pitchFamily="34" charset="0"/>
                <a:cs typeface="Arial" panose="020B0604020202020204" pitchFamily="34" charset="0"/>
              </a:rPr>
              <a:t>Varför behöver vi fler medlemmar?</a:t>
            </a:r>
          </a:p>
        </p:txBody>
      </p:sp>
      <p:pic>
        <p:nvPicPr>
          <p:cNvPr id="10" name="Picture 9">
            <a:extLst>
              <a:ext uri="{FF2B5EF4-FFF2-40B4-BE49-F238E27FC236}">
                <a16:creationId xmlns:a16="http://schemas.microsoft.com/office/drawing/2014/main" id="{4883CA41-0D70-A24B-9483-FAD305397919}"/>
              </a:ext>
            </a:extLst>
          </p:cNvPr>
          <p:cNvPicPr>
            <a:picLocks noChangeAspect="1"/>
          </p:cNvPicPr>
          <p:nvPr/>
        </p:nvPicPr>
        <p:blipFill>
          <a:blip r:embed="rId3"/>
          <a:srcRect/>
          <a:stretch/>
        </p:blipFill>
        <p:spPr>
          <a:xfrm>
            <a:off x="459875" y="307730"/>
            <a:ext cx="1089992" cy="1089992"/>
          </a:xfrm>
          <a:prstGeom prst="rect">
            <a:avLst/>
          </a:prstGeom>
        </p:spPr>
      </p:pic>
      <p:sp>
        <p:nvSpPr>
          <p:cNvPr id="11" name="Yellow Bar">
            <a:extLst>
              <a:ext uri="{FF2B5EF4-FFF2-40B4-BE49-F238E27FC236}">
                <a16:creationId xmlns:a16="http://schemas.microsoft.com/office/drawing/2014/main" id="{6C6374CE-DA57-0344-ACAE-94472176B5AC}"/>
              </a:ext>
            </a:extLst>
          </p:cNvPr>
          <p:cNvSpPr/>
          <p:nvPr/>
        </p:nvSpPr>
        <p:spPr>
          <a:xfrm>
            <a:off x="2971801" y="195443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2" name="Content Placeholder 2">
            <a:extLst>
              <a:ext uri="{FF2B5EF4-FFF2-40B4-BE49-F238E27FC236}">
                <a16:creationId xmlns:a16="http://schemas.microsoft.com/office/drawing/2014/main" id="{CDAB1EEA-CD74-2347-BEA4-BFBCE5D05761}"/>
              </a:ext>
            </a:extLst>
          </p:cNvPr>
          <p:cNvSpPr txBox="1">
            <a:spLocks/>
          </p:cNvSpPr>
          <p:nvPr/>
        </p:nvSpPr>
        <p:spPr>
          <a:xfrm>
            <a:off x="2903695" y="4343400"/>
            <a:ext cx="7772400" cy="22948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150000"/>
              </a:lnSpc>
              <a:spcBef>
                <a:spcPts val="1800"/>
              </a:spcBef>
              <a:spcAft>
                <a:spcPts val="0"/>
              </a:spcAft>
              <a:buNone/>
            </a:pPr>
            <a:r>
              <a:rPr lang="sv-SE" sz="2000">
                <a:solidFill>
                  <a:schemeClr val="bg1"/>
                </a:solidFill>
              </a:rPr>
              <a:t>Är vi nöjda med nuvarande situation?</a:t>
            </a:r>
          </a:p>
          <a:p>
            <a:pPr marL="0" indent="0">
              <a:lnSpc>
                <a:spcPct val="150000"/>
              </a:lnSpc>
              <a:spcAft>
                <a:spcPts val="0"/>
              </a:spcAft>
              <a:buNone/>
            </a:pPr>
            <a:r>
              <a:rPr lang="sv-SE" sz="2000">
                <a:solidFill>
                  <a:schemeClr val="bg1"/>
                </a:solidFill>
              </a:rPr>
              <a:t>Kan vi göra den bättre?</a:t>
            </a:r>
          </a:p>
          <a:p>
            <a:pPr marL="0" indent="0">
              <a:lnSpc>
                <a:spcPct val="150000"/>
              </a:lnSpc>
              <a:spcAft>
                <a:spcPts val="0"/>
              </a:spcAft>
              <a:buNone/>
            </a:pPr>
            <a:r>
              <a:rPr lang="sv-SE" sz="2000">
                <a:solidFill>
                  <a:schemeClr val="bg1"/>
                </a:solidFill>
              </a:rPr>
              <a:t>Vilka förändringar behövs för att vi ska kunna göra vårt allra bästa?</a:t>
            </a: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8</a:t>
            </a:fld>
            <a:endParaRPr lang="en-US" sz="1000">
              <a:solidFill>
                <a:schemeClr val="bg1"/>
              </a:solidFill>
            </a:endParaRPr>
          </a:p>
        </p:txBody>
      </p:sp>
      <p:sp>
        <p:nvSpPr>
          <p:cNvPr id="18" name="Background - Solid">
            <a:extLst>
              <a:ext uri="{FF2B5EF4-FFF2-40B4-BE49-F238E27FC236}">
                <a16:creationId xmlns:a16="http://schemas.microsoft.com/office/drawing/2014/main" id="{8DD28FB1-137A-5540-A57F-596C22992FDE}"/>
              </a:ext>
            </a:extLst>
          </p:cNvPr>
          <p:cNvSpPr/>
          <p:nvPr/>
        </p:nvSpPr>
        <p:spPr>
          <a:xfrm>
            <a:off x="2209800" y="2321450"/>
            <a:ext cx="9829800" cy="1799918"/>
          </a:xfrm>
          <a:prstGeom prst="rect">
            <a:avLst/>
          </a:prstGeom>
          <a:noFill/>
          <a:ln w="76200">
            <a:solidFill>
              <a:srgbClr val="FF5C35"/>
            </a:solid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6" name="Content Placeholder 2">
            <a:extLst>
              <a:ext uri="{FF2B5EF4-FFF2-40B4-BE49-F238E27FC236}">
                <a16:creationId xmlns:a16="http://schemas.microsoft.com/office/drawing/2014/main" id="{DAC04241-A00E-2745-920E-56EF12308A25}"/>
              </a:ext>
            </a:extLst>
          </p:cNvPr>
          <p:cNvSpPr txBox="1">
            <a:spLocks/>
          </p:cNvSpPr>
          <p:nvPr/>
        </p:nvSpPr>
        <p:spPr>
          <a:xfrm>
            <a:off x="2286000" y="2286000"/>
            <a:ext cx="9677400" cy="1727157"/>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200000"/>
              </a:lnSpc>
              <a:spcBef>
                <a:spcPts val="0"/>
              </a:spcBef>
              <a:buNone/>
            </a:pPr>
            <a:r>
              <a:rPr lang="sv-SE" sz="1600" b="1" dirty="0">
                <a:solidFill>
                  <a:schemeClr val="bg1"/>
                </a:solidFill>
              </a:rPr>
              <a:t>Medlemmar i distriktet detta år: __       	    Antal människor som har fått hjälp detta år: __</a:t>
            </a:r>
          </a:p>
          <a:p>
            <a:pPr marL="0" indent="0">
              <a:lnSpc>
                <a:spcPct val="200000"/>
              </a:lnSpc>
              <a:spcBef>
                <a:spcPts val="0"/>
              </a:spcBef>
              <a:buNone/>
            </a:pPr>
            <a:r>
              <a:rPr lang="sv-SE" sz="1600" b="1" dirty="0">
                <a:solidFill>
                  <a:schemeClr val="bg1"/>
                </a:solidFill>
              </a:rPr>
              <a:t>Medlemmar i distriktet förra året: __      	  Antal människor som har fått hjälp förra året: __</a:t>
            </a:r>
          </a:p>
          <a:p>
            <a:pPr marL="0" indent="0">
              <a:lnSpc>
                <a:spcPct val="200000"/>
              </a:lnSpc>
              <a:spcBef>
                <a:spcPts val="0"/>
              </a:spcBef>
              <a:buNone/>
            </a:pPr>
            <a:r>
              <a:rPr lang="sv-SE" sz="1600" b="1" dirty="0">
                <a:solidFill>
                  <a:schemeClr val="bg1"/>
                </a:solidFill>
                <a:latin typeface="Helvetica"/>
                <a:ea typeface="ヒラギノ角ゴ Pro W3"/>
                <a:cs typeface="Helvetica"/>
                <a:sym typeface="Wingdings" panose="05000000000000000000" pitchFamily="2" charset="2"/>
              </a:rPr>
              <a:t>Behållande av nya medlemmar under 3 år: __%         Klubbar som inrapporterar hjälpinsatser: __%</a:t>
            </a:r>
          </a:p>
        </p:txBody>
      </p:sp>
    </p:spTree>
    <p:extLst>
      <p:ext uri="{BB962C8B-B14F-4D97-AF65-F5344CB8AC3E}">
        <p14:creationId xmlns:p14="http://schemas.microsoft.com/office/powerpoint/2010/main" val="89329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B3F04316-2191-114A-B593-BFA4FDFC7EC6}"/>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sv-SE">
                <a:solidFill>
                  <a:schemeClr val="lt1">
                    <a:alpha val="44000"/>
                  </a:schemeClr>
                </a:solidFill>
              </a:rPr>
              <a:t> </a:t>
            </a:r>
          </a:p>
        </p:txBody>
      </p:sp>
      <p:pic>
        <p:nvPicPr>
          <p:cNvPr id="9" name="Picture 8">
            <a:extLst>
              <a:ext uri="{FF2B5EF4-FFF2-40B4-BE49-F238E27FC236}">
                <a16:creationId xmlns:a16="http://schemas.microsoft.com/office/drawing/2014/main" id="{CDB24E20-E60E-0946-8BA9-E2470915ECEF}"/>
              </a:ext>
            </a:extLst>
          </p:cNvPr>
          <p:cNvPicPr>
            <a:picLocks noChangeAspect="1"/>
          </p:cNvPicPr>
          <p:nvPr/>
        </p:nvPicPr>
        <p:blipFill>
          <a:blip r:embed="rId3">
            <a:alphaModFix amt="80000"/>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4C3533FC-D9C4-2745-9BE0-9C072B578C6F}"/>
              </a:ext>
            </a:extLst>
          </p:cNvPr>
          <p:cNvPicPr>
            <a:picLocks noChangeAspect="1"/>
          </p:cNvPicPr>
          <p:nvPr/>
        </p:nvPicPr>
        <p:blipFill>
          <a:blip r:embed="rId3">
            <a:alphaModFix amt="80000"/>
          </a:blip>
          <a:srcRect/>
          <a:stretch/>
        </p:blipFill>
        <p:spPr>
          <a:xfrm rot="10800000">
            <a:off x="-1" y="4572001"/>
            <a:ext cx="2286000" cy="2286000"/>
          </a:xfrm>
          <a:prstGeom prst="rect">
            <a:avLst/>
          </a:prstGeom>
        </p:spPr>
      </p:pic>
      <p:grpSp>
        <p:nvGrpSpPr>
          <p:cNvPr id="11" name="Quote">
            <a:extLst>
              <a:ext uri="{FF2B5EF4-FFF2-40B4-BE49-F238E27FC236}">
                <a16:creationId xmlns:a16="http://schemas.microsoft.com/office/drawing/2014/main" id="{4CCF405D-D140-EC4D-B883-0A6F8829D885}"/>
              </a:ext>
            </a:extLst>
          </p:cNvPr>
          <p:cNvGrpSpPr/>
          <p:nvPr/>
        </p:nvGrpSpPr>
        <p:grpSpPr>
          <a:xfrm>
            <a:off x="733252" y="1066800"/>
            <a:ext cx="10195293" cy="5255939"/>
            <a:chOff x="733252" y="1066800"/>
            <a:chExt cx="10195293" cy="5255939"/>
          </a:xfrm>
        </p:grpSpPr>
        <p:sp>
          <p:nvSpPr>
            <p:cNvPr id="12" name="Body Copy">
              <a:extLst>
                <a:ext uri="{FF2B5EF4-FFF2-40B4-BE49-F238E27FC236}">
                  <a16:creationId xmlns:a16="http://schemas.microsoft.com/office/drawing/2014/main" id="{C0246B2C-0C55-614C-9104-37723992EDD4}"/>
                </a:ext>
              </a:extLst>
            </p:cNvPr>
            <p:cNvSpPr txBox="1">
              <a:spLocks/>
            </p:cNvSpPr>
            <p:nvPr/>
          </p:nvSpPr>
          <p:spPr>
            <a:xfrm>
              <a:off x="1600200" y="2680445"/>
              <a:ext cx="8520546"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4400" b="1"/>
                <a:t>Att förstå sanningen om</a:t>
              </a:r>
            </a:p>
            <a:p>
              <a:r>
                <a:rPr lang="sv-SE" sz="4400" b="1"/>
                <a:t>oss själva är startpunkten</a:t>
              </a:r>
            </a:p>
            <a:p>
              <a:r>
                <a:rPr lang="sv-SE" sz="4400" b="1"/>
                <a:t>för all förändring.</a:t>
              </a:r>
            </a:p>
          </p:txBody>
        </p:sp>
        <p:sp>
          <p:nvSpPr>
            <p:cNvPr id="13" name="Quote">
              <a:extLst>
                <a:ext uri="{FF2B5EF4-FFF2-40B4-BE49-F238E27FC236}">
                  <a16:creationId xmlns:a16="http://schemas.microsoft.com/office/drawing/2014/main" id="{8EBA6621-2254-6C4A-BDD6-2BEBEF844D45}"/>
                </a:ext>
              </a:extLst>
            </p:cNvPr>
            <p:cNvSpPr/>
            <p:nvPr/>
          </p:nvSpPr>
          <p:spPr>
            <a:xfrm>
              <a:off x="733252" y="1066800"/>
              <a:ext cx="1513719" cy="2834105"/>
            </a:xfrm>
            <a:prstGeom prst="rect">
              <a:avLst/>
            </a:prstGeom>
          </p:spPr>
          <p:txBody>
            <a:bodyPr wrap="square" lIns="63496" tIns="31748" rIns="63496" bIns="31748">
              <a:spAutoFit/>
            </a:bodyPr>
            <a:lstStyle/>
            <a:p>
              <a:pPr algn="ctr"/>
              <a:r>
                <a:rPr lang="sv-SE" sz="18000" b="1">
                  <a:solidFill>
                    <a:srgbClr val="EBB700"/>
                  </a:solidFill>
                  <a:latin typeface="Open Sans"/>
                  <a:cs typeface="Open Sans"/>
                </a:rPr>
                <a:t>”</a:t>
              </a:r>
            </a:p>
          </p:txBody>
        </p:sp>
        <p:sp>
          <p:nvSpPr>
            <p:cNvPr id="14" name="Quote">
              <a:extLst>
                <a:ext uri="{FF2B5EF4-FFF2-40B4-BE49-F238E27FC236}">
                  <a16:creationId xmlns:a16="http://schemas.microsoft.com/office/drawing/2014/main" id="{D88D93D8-3501-9543-B616-1B3BA1F286DD}"/>
                </a:ext>
              </a:extLst>
            </p:cNvPr>
            <p:cNvSpPr/>
            <p:nvPr/>
          </p:nvSpPr>
          <p:spPr>
            <a:xfrm>
              <a:off x="9414826" y="3488634"/>
              <a:ext cx="1513719" cy="2834105"/>
            </a:xfrm>
            <a:prstGeom prst="rect">
              <a:avLst/>
            </a:prstGeom>
          </p:spPr>
          <p:txBody>
            <a:bodyPr wrap="square" lIns="63496" tIns="31748" rIns="63496" bIns="31748">
              <a:spAutoFit/>
            </a:bodyPr>
            <a:lstStyle/>
            <a:p>
              <a:pPr algn="ctr"/>
              <a:r>
                <a:rPr lang="sv-SE" sz="18000" b="1">
                  <a:solidFill>
                    <a:srgbClr val="EBB700"/>
                  </a:solidFill>
                  <a:latin typeface="Open Sans"/>
                  <a:cs typeface="Open Sans"/>
                </a:rPr>
                <a:t>”</a:t>
              </a:r>
            </a:p>
          </p:txBody>
        </p:sp>
      </p:grpSp>
      <p:sp>
        <p:nvSpPr>
          <p:cNvPr id="15" name="Page Number - White">
            <a:extLst>
              <a:ext uri="{FF2B5EF4-FFF2-40B4-BE49-F238E27FC236}">
                <a16:creationId xmlns:a16="http://schemas.microsoft.com/office/drawing/2014/main" id="{02FE4DBD-608A-4042-A708-B8E45DD908ED}"/>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9</a:t>
            </a:fld>
            <a:endParaRPr lang="en-US" sz="1000">
              <a:solidFill>
                <a:schemeClr val="bg1"/>
              </a:solidFill>
            </a:endParaRPr>
          </a:p>
        </p:txBody>
      </p:sp>
      <p:sp>
        <p:nvSpPr>
          <p:cNvPr id="16" name="Text Placeholder 1">
            <a:extLst>
              <a:ext uri="{FF2B5EF4-FFF2-40B4-BE49-F238E27FC236}">
                <a16:creationId xmlns:a16="http://schemas.microsoft.com/office/drawing/2014/main" id="{CBB357F3-5288-0B4A-8807-153404DED350}"/>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sv-SE" sz="2400" b="1">
                <a:solidFill>
                  <a:schemeClr val="bg1"/>
                </a:solidFill>
              </a:rPr>
              <a:t>- Akiroq Brosst</a:t>
            </a:r>
          </a:p>
        </p:txBody>
      </p:sp>
      <p:pic>
        <p:nvPicPr>
          <p:cNvPr id="2" name="Picture 1">
            <a:extLst>
              <a:ext uri="{FF2B5EF4-FFF2-40B4-BE49-F238E27FC236}">
                <a16:creationId xmlns:a16="http://schemas.microsoft.com/office/drawing/2014/main" id="{7DD9AD17-4C79-27D9-D5DE-839B19F127E3}"/>
              </a:ext>
            </a:extLst>
          </p:cNvPr>
          <p:cNvPicPr>
            <a:picLocks noChangeAspect="1"/>
          </p:cNvPicPr>
          <p:nvPr/>
        </p:nvPicPr>
        <p:blipFill>
          <a:blip r:embed="rId4">
            <a:alphaModFix amt="60000"/>
          </a:blip>
          <a:srcRect/>
          <a:stretch/>
        </p:blipFill>
        <p:spPr>
          <a:xfrm rot="10800000">
            <a:off x="-16329" y="4550229"/>
            <a:ext cx="2286000" cy="2286000"/>
          </a:xfrm>
          <a:prstGeom prst="rect">
            <a:avLst/>
          </a:prstGeom>
        </p:spPr>
      </p:pic>
      <p:pic>
        <p:nvPicPr>
          <p:cNvPr id="3" name="Picture 2">
            <a:extLst>
              <a:ext uri="{FF2B5EF4-FFF2-40B4-BE49-F238E27FC236}">
                <a16:creationId xmlns:a16="http://schemas.microsoft.com/office/drawing/2014/main" id="{70F57844-0194-9BB1-937F-948177428A67}"/>
              </a:ext>
            </a:extLst>
          </p:cNvPr>
          <p:cNvPicPr>
            <a:picLocks noChangeAspect="1"/>
          </p:cNvPicPr>
          <p:nvPr/>
        </p:nvPicPr>
        <p:blipFill>
          <a:blip r:embed="rId4">
            <a:alphaModFix amt="60000"/>
          </a:blip>
          <a:srcRect/>
          <a:stretch/>
        </p:blipFill>
        <p:spPr>
          <a:xfrm>
            <a:off x="9906000" y="0"/>
            <a:ext cx="2286000" cy="2286000"/>
          </a:xfrm>
          <a:prstGeom prst="rect">
            <a:avLst/>
          </a:prstGeom>
        </p:spPr>
      </p:pic>
    </p:spTree>
    <p:extLst>
      <p:ext uri="{BB962C8B-B14F-4D97-AF65-F5344CB8AC3E}">
        <p14:creationId xmlns:p14="http://schemas.microsoft.com/office/powerpoint/2010/main" val="2504650547"/>
      </p:ext>
    </p:extLst>
  </p:cSld>
  <p:clrMapOvr>
    <a:masterClrMapping/>
  </p:clrMapOvr>
</p:sld>
</file>

<file path=ppt/theme/theme1.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2.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3.xml><?xml version="1.0" encoding="utf-8"?>
<ds:datastoreItem xmlns:ds="http://schemas.openxmlformats.org/officeDocument/2006/customXml" ds:itemID="{06A8C181-E056-415E-9B59-40F04FA43837}">
  <ds:schemaRefs>
    <ds:schemaRef ds:uri="a7495015-d16d-4dd1-a72f-488cd8119f34"/>
    <ds:schemaRef ds:uri="http://schemas.microsoft.com/office/infopath/2007/PartnerControls"/>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4.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B82C1470-9FF8-4C48-A872-BCD0DE68C02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Lions_PowerPoint_Template_June2016_Template-1</Template>
  <TotalTime>44413</TotalTime>
  <Words>4978</Words>
  <Application>Microsoft Office PowerPoint</Application>
  <PresentationFormat>Widescreen</PresentationFormat>
  <Paragraphs>552</Paragraphs>
  <Slides>24</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.Lucida Grande UI Regular</vt:lpstr>
      <vt:lpstr>Arial</vt:lpstr>
      <vt:lpstr>Calibri</vt:lpstr>
      <vt:lpstr>Helvetica</vt:lpstr>
      <vt:lpstr>Helvetica Neue</vt:lpstr>
      <vt:lpstr>Lucida Grande</vt:lpstr>
      <vt:lpstr>Open Sans</vt:lpstr>
      <vt:lpstr>Segoe UI</vt:lpstr>
      <vt:lpstr>Segoe UI Semibold</vt:lpstr>
      <vt:lpstr>Wingdings</vt:lpstr>
      <vt:lpstr>Wingdings 3</vt:lpstr>
      <vt:lpstr>Light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Gray, Tracy</cp:lastModifiedBy>
  <cp:revision>2374</cp:revision>
  <cp:lastPrinted>2018-07-23T15:21:46Z</cp:lastPrinted>
  <dcterms:created xsi:type="dcterms:W3CDTF">2016-11-15T15:12:50Z</dcterms:created>
  <dcterms:modified xsi:type="dcterms:W3CDTF">2023-08-12T03:11:06Z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