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79" r:id="rId7"/>
    <p:sldMasterId id="2147483885" r:id="rId8"/>
    <p:sldMasterId id="2147483887" r:id="rId9"/>
  </p:sldMasterIdLst>
  <p:notesMasterIdLst>
    <p:notesMasterId r:id="rId30"/>
  </p:notesMasterIdLst>
  <p:handoutMasterIdLst>
    <p:handoutMasterId r:id="rId31"/>
  </p:handoutMasterIdLst>
  <p:sldIdLst>
    <p:sldId id="870" r:id="rId10"/>
    <p:sldId id="871" r:id="rId11"/>
    <p:sldId id="1100" r:id="rId12"/>
    <p:sldId id="1075" r:id="rId13"/>
    <p:sldId id="904" r:id="rId14"/>
    <p:sldId id="1370" r:id="rId15"/>
    <p:sldId id="1618" r:id="rId16"/>
    <p:sldId id="1109" r:id="rId17"/>
    <p:sldId id="1373" r:id="rId18"/>
    <p:sldId id="1617" r:id="rId19"/>
    <p:sldId id="1040" r:id="rId20"/>
    <p:sldId id="1064" r:id="rId21"/>
    <p:sldId id="1057" r:id="rId22"/>
    <p:sldId id="1325" r:id="rId23"/>
    <p:sldId id="1074" r:id="rId24"/>
    <p:sldId id="1056" r:id="rId25"/>
    <p:sldId id="1061" r:id="rId26"/>
    <p:sldId id="1058" r:id="rId27"/>
    <p:sldId id="1326" r:id="rId28"/>
    <p:sldId id="1000"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8D"/>
    <a:srgbClr val="B3B2B1"/>
    <a:srgbClr val="00338D"/>
    <a:srgbClr val="0A5496"/>
    <a:srgbClr val="BFBFBF"/>
    <a:srgbClr val="F65126"/>
    <a:srgbClr val="407CCA"/>
    <a:srgbClr val="FF5C35"/>
    <a:srgbClr val="EBB700"/>
    <a:srgbClr val="CD3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6" autoAdjust="0"/>
    <p:restoredTop sz="46140" autoAdjust="0"/>
  </p:normalViewPr>
  <p:slideViewPr>
    <p:cSldViewPr showGuides="1">
      <p:cViewPr varScale="1">
        <p:scale>
          <a:sx n="23" d="100"/>
          <a:sy n="23" d="100"/>
        </p:scale>
        <p:origin x="1544" y="2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5094"/>
    </p:cViewPr>
  </p:sorterViewPr>
  <p:notesViewPr>
    <p:cSldViewPr showGuides="1">
      <p:cViewPr>
        <p:scale>
          <a:sx n="63" d="100"/>
          <a:sy n="63" d="100"/>
        </p:scale>
        <p:origin x="2348" y="-8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custT="1"/>
      <dgm:spPr>
        <a:solidFill>
          <a:srgbClr val="002060"/>
        </a:solidFill>
      </dgm:spPr>
      <dgm:t>
        <a:bodyPr/>
        <a:lstStyle/>
        <a:p>
          <a:r>
            <a:rPr lang="fi-FI" sz="3900" b="1" dirty="0">
              <a:solidFill>
                <a:srgbClr val="FFC000"/>
              </a:solidFill>
            </a:rPr>
            <a:t>Kansainvälinen presidentti</a:t>
          </a:r>
          <a:endParaRPr lang="en-US" sz="3900" b="1" dirty="0">
            <a:solidFill>
              <a:srgbClr val="FFC000"/>
            </a:solidFill>
          </a:endParaRPr>
        </a:p>
      </dgm:t>
    </dgm:pt>
    <dgm:pt modelId="{EF1F51E8-F9C9-48D6-9CD1-6385601D43EE}" type="parTrans" cxnId="{7333F1FC-4A59-440E-BCAB-131D2B7A7781}">
      <dgm:prSet/>
      <dgm:spPr/>
      <dgm:t>
        <a:bodyPr/>
        <a:lstStyle/>
        <a:p>
          <a:endParaRPr lang="en-US" b="0">
            <a:highlight>
              <a:srgbClr val="FFFF00"/>
            </a:highlight>
          </a:endParaRPr>
        </a:p>
      </dgm:t>
    </dgm:pt>
    <dgm:pt modelId="{115A3403-D96B-4FA6-A827-4A0C23885B1B}" type="sibTrans" cxnId="{7333F1FC-4A59-440E-BCAB-131D2B7A7781}">
      <dgm:prSet/>
      <dgm:spPr/>
      <dgm:t>
        <a:bodyPr/>
        <a:lstStyle/>
        <a:p>
          <a:endParaRPr lang="en-US" b="0">
            <a:highlight>
              <a:srgbClr val="FFFF00"/>
            </a:highlight>
          </a:endParaRPr>
        </a:p>
      </dgm:t>
    </dgm:pt>
    <dgm:pt modelId="{A6656416-4AE9-4E1D-9390-B0459FC0B459}">
      <dgm:prSet phldrT="[Text]"/>
      <dgm:spPr>
        <a:solidFill>
          <a:srgbClr val="FFC000"/>
        </a:solidFill>
      </dgm:spPr>
      <dgm:t>
        <a:bodyPr/>
        <a:lstStyle/>
        <a:p>
          <a:r>
            <a:rPr lang="en-US" b="1" dirty="0" err="1"/>
            <a:t>Ensimmäinen</a:t>
          </a:r>
          <a:r>
            <a:rPr lang="en-US" b="1" dirty="0"/>
            <a:t> </a:t>
          </a:r>
          <a:r>
            <a:rPr lang="en-US" b="1" dirty="0" err="1"/>
            <a:t>varapresidentti</a:t>
          </a:r>
          <a:endParaRPr lang="en-US" b="1" dirty="0"/>
        </a:p>
      </dgm:t>
    </dgm:pt>
    <dgm:pt modelId="{F0E89962-B22E-4554-A8C1-BCA258DEE737}" type="parTrans" cxnId="{ECC4A8A8-3E10-473F-8D60-00DFAC278CD9}">
      <dgm:prSet/>
      <dgm:spPr/>
      <dgm:t>
        <a:bodyPr/>
        <a:lstStyle/>
        <a:p>
          <a:endParaRPr lang="en-US" b="0">
            <a:highlight>
              <a:srgbClr val="FFFF00"/>
            </a:highlight>
          </a:endParaRPr>
        </a:p>
      </dgm:t>
    </dgm:pt>
    <dgm:pt modelId="{874AE9DC-FA1F-4585-8050-3B622AC681C2}" type="sibTrans" cxnId="{ECC4A8A8-3E10-473F-8D60-00DFAC278CD9}">
      <dgm:prSet/>
      <dgm:spPr/>
      <dgm:t>
        <a:bodyPr/>
        <a:lstStyle/>
        <a:p>
          <a:endParaRPr lang="en-US" b="0">
            <a:highlight>
              <a:srgbClr val="FFFF00"/>
            </a:highlight>
          </a:endParaRPr>
        </a:p>
      </dgm:t>
    </dgm:pt>
    <dgm:pt modelId="{FC7A2CAD-3D67-4448-A4B1-147E27D3A756}">
      <dgm:prSet phldrT="[Text]"/>
      <dgm:spPr>
        <a:solidFill>
          <a:srgbClr val="FFC000"/>
        </a:solidFill>
      </dgm:spPr>
      <dgm:t>
        <a:bodyPr/>
        <a:lstStyle/>
        <a:p>
          <a:r>
            <a:rPr lang="en-US" b="1" dirty="0" err="1"/>
            <a:t>Toinen</a:t>
          </a:r>
          <a:r>
            <a:rPr lang="en-US" b="1" dirty="0"/>
            <a:t> </a:t>
          </a:r>
          <a:r>
            <a:rPr lang="en-US" b="1" dirty="0" err="1"/>
            <a:t>varapresidentti</a:t>
          </a:r>
          <a:endParaRPr lang="en-US" b="1" dirty="0"/>
        </a:p>
      </dgm:t>
    </dgm:pt>
    <dgm:pt modelId="{62F9FC69-EAC7-4F82-8C96-3BF56FADF73A}" type="parTrans" cxnId="{E13D6C33-5F05-4E09-9688-4CD9DEE03E03}">
      <dgm:prSet/>
      <dgm:spPr/>
      <dgm:t>
        <a:bodyPr/>
        <a:lstStyle/>
        <a:p>
          <a:endParaRPr lang="en-US" b="0">
            <a:highlight>
              <a:srgbClr val="FFFF00"/>
            </a:highlight>
          </a:endParaRPr>
        </a:p>
      </dgm:t>
    </dgm:pt>
    <dgm:pt modelId="{0BC69553-ED05-41E5-B01D-50DC27FA0921}" type="sibTrans" cxnId="{E13D6C33-5F05-4E09-9688-4CD9DEE03E03}">
      <dgm:prSet/>
      <dgm:spPr/>
      <dgm:t>
        <a:bodyPr/>
        <a:lstStyle/>
        <a:p>
          <a:endParaRPr lang="en-US" b="0">
            <a:highlight>
              <a:srgbClr val="FFFF00"/>
            </a:highlight>
          </a:endParaRPr>
        </a:p>
      </dgm:t>
    </dgm:pt>
    <dgm:pt modelId="{31E9DF73-4E7A-43CF-8B8E-33A21BF8D4A6}">
      <dgm:prSet phldrT="[Text]"/>
      <dgm:spPr>
        <a:solidFill>
          <a:srgbClr val="FFC000"/>
        </a:solidFill>
      </dgm:spPr>
      <dgm:t>
        <a:bodyPr/>
        <a:lstStyle/>
        <a:p>
          <a:r>
            <a:rPr lang="en-US" b="1" dirty="0" err="1"/>
            <a:t>Kolmas</a:t>
          </a:r>
          <a:r>
            <a:rPr lang="en-US" b="1" dirty="0"/>
            <a:t> </a:t>
          </a:r>
          <a:r>
            <a:rPr lang="en-US" b="1" dirty="0" err="1"/>
            <a:t>varapresidentti</a:t>
          </a:r>
          <a:endParaRPr lang="en-US" b="1" dirty="0"/>
        </a:p>
      </dgm:t>
    </dgm:pt>
    <dgm:pt modelId="{702E2583-1EE2-4565-80F7-B688F9B9E483}" type="parTrans" cxnId="{6EBFA8C2-40B3-4792-8CB4-A27A2108E7D3}">
      <dgm:prSet/>
      <dgm:spPr/>
      <dgm:t>
        <a:bodyPr/>
        <a:lstStyle/>
        <a:p>
          <a:endParaRPr lang="en-US" b="0">
            <a:highlight>
              <a:srgbClr val="FFFF00"/>
            </a:highlight>
          </a:endParaRPr>
        </a:p>
      </dgm:t>
    </dgm:pt>
    <dgm:pt modelId="{F4C529FB-755C-4595-9E10-9C7233730445}" type="sibTrans" cxnId="{6EBFA8C2-40B3-4792-8CB4-A27A2108E7D3}">
      <dgm:prSet/>
      <dgm:spPr/>
      <dgm:t>
        <a:bodyPr/>
        <a:lstStyle/>
        <a:p>
          <a:endParaRPr lang="en-US" b="0">
            <a:highlight>
              <a:srgbClr val="FFFF00"/>
            </a:highlight>
          </a:endParaRPr>
        </a:p>
      </dgm:t>
    </dgm:pt>
    <dgm:pt modelId="{580AE5CF-2CC1-417A-8F48-B5040B2CFCB6}">
      <dgm:prSet phldrT="[Text]"/>
      <dgm:spPr>
        <a:solidFill>
          <a:srgbClr val="FFC000"/>
        </a:solidFill>
      </dgm:spPr>
      <dgm:t>
        <a:bodyPr/>
        <a:lstStyle/>
        <a:p>
          <a:r>
            <a:rPr lang="en-US" b="1" dirty="0" err="1"/>
            <a:t>Maailmanlaajuinen</a:t>
          </a:r>
          <a:r>
            <a:rPr lang="en-US" b="1" dirty="0"/>
            <a:t> </a:t>
          </a:r>
          <a:r>
            <a:rPr lang="en-US" b="1" dirty="0" err="1"/>
            <a:t>toimintaryhmä</a:t>
          </a:r>
          <a:endParaRPr lang="en-US" b="1" dirty="0"/>
        </a:p>
      </dgm:t>
    </dgm:pt>
    <dgm:pt modelId="{EB0E9CCD-CB78-4F7D-888F-B4C99BEEB97F}" type="parTrans" cxnId="{E692CEA2-A536-496C-A553-884157C7AC4C}">
      <dgm:prSet/>
      <dgm:spPr/>
      <dgm:t>
        <a:bodyPr/>
        <a:lstStyle/>
        <a:p>
          <a:endParaRPr lang="en-US" b="0">
            <a:highlight>
              <a:srgbClr val="FFFF00"/>
            </a:highlight>
          </a:endParaRPr>
        </a:p>
      </dgm:t>
    </dgm:pt>
    <dgm:pt modelId="{B3325FB3-0DF4-4D4A-9F5D-65A0537A4FB7}" type="sibTrans" cxnId="{E692CEA2-A536-496C-A553-884157C7AC4C}">
      <dgm:prSet/>
      <dgm:spPr/>
      <dgm:t>
        <a:bodyPr/>
        <a:lstStyle/>
        <a:p>
          <a:endParaRPr lang="en-US" b="0">
            <a:highlight>
              <a:srgbClr val="FFFF00"/>
            </a:highlight>
          </a:endParaRPr>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F65126"/>
        </a:solidFill>
        <a:ln>
          <a:noFill/>
        </a:ln>
      </dgm:spPr>
      <dgm:t>
        <a:bodyPr/>
        <a:lstStyle/>
        <a:p>
          <a:r>
            <a:rPr lang="fi-FI" sz="2400" b="1" dirty="0">
              <a:solidFill>
                <a:schemeClr val="bg1"/>
              </a:solidFill>
              <a:latin typeface="Arial" panose="020B0604020202020204" pitchFamily="34" charset="0"/>
              <a:cs typeface="Arial" panose="020B0604020202020204" pitchFamily="34" charset="0"/>
            </a:rPr>
            <a:t>Jäsen</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fi-FI" sz="1400" b="1" dirty="0">
              <a:solidFill>
                <a:srgbClr val="002060"/>
              </a:solidFill>
              <a:latin typeface="Arial" panose="020B0604020202020204" pitchFamily="34" charset="0"/>
              <a:cs typeface="Arial" panose="020B0604020202020204" pitchFamily="34" charset="0"/>
            </a:rPr>
            <a:t>Jäsen / laajennus johtaja</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custT="1"/>
      <dgm:spPr>
        <a:solidFill>
          <a:srgbClr val="FFC000"/>
        </a:solidFill>
        <a:ln>
          <a:noFill/>
        </a:ln>
      </dgm:spPr>
      <dgm:t>
        <a:bodyPr/>
        <a:lstStyle/>
        <a:p>
          <a:r>
            <a:rPr lang="fi-FI" sz="1400" b="1" dirty="0">
              <a:solidFill>
                <a:srgbClr val="002060"/>
              </a:solidFill>
              <a:latin typeface="Arial" panose="020B0604020202020204" pitchFamily="34" charset="0"/>
              <a:cs typeface="Arial" panose="020B0604020202020204" pitchFamily="34" charset="0"/>
            </a:rPr>
            <a:t>Klubin johto</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custT="1"/>
      <dgm:spPr>
        <a:solidFill>
          <a:srgbClr val="FFC000"/>
        </a:solidFill>
        <a:ln>
          <a:noFill/>
        </a:ln>
      </dgm:spPr>
      <dgm:t>
        <a:bodyPr/>
        <a:lstStyle/>
        <a:p>
          <a:r>
            <a:rPr lang="fi-FI" sz="1400" b="1" dirty="0">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custT="1"/>
      <dgm:spPr>
        <a:solidFill>
          <a:srgbClr val="FFC000"/>
        </a:solidFill>
        <a:ln>
          <a:noFill/>
        </a:ln>
      </dgm:spPr>
      <dgm:t>
        <a:bodyPr/>
        <a:lstStyle/>
        <a:p>
          <a:r>
            <a:rPr lang="fi-FI" sz="1400" b="1" dirty="0">
              <a:solidFill>
                <a:srgbClr val="002060"/>
              </a:solidFill>
              <a:latin typeface="Arial" panose="020B0604020202020204" pitchFamily="34" charset="0"/>
              <a:cs typeface="Arial" panose="020B0604020202020204" pitchFamily="34" charset="0"/>
            </a:rPr>
            <a:t>Lohkon / alueen puheenjohtaja</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custT="1"/>
      <dgm:spPr>
        <a:solidFill>
          <a:srgbClr val="FFC000"/>
        </a:solidFill>
        <a:ln>
          <a:noFill/>
        </a:ln>
      </dgm:spPr>
      <dgm:t>
        <a:bodyPr/>
        <a:lstStyle/>
        <a:p>
          <a:r>
            <a:rPr lang="fi-FI" sz="1400" b="1" dirty="0">
              <a:solidFill>
                <a:srgbClr val="002060"/>
              </a:solidFill>
              <a:latin typeface="Arial" panose="020B0604020202020204" pitchFamily="34" charset="0"/>
              <a:cs typeface="Arial" panose="020B0604020202020204" pitchFamily="34" charset="0"/>
            </a:rPr>
            <a:t>Muita jäseniä</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custT="1"/>
      <dgm:spPr>
        <a:solidFill>
          <a:srgbClr val="FFC000"/>
        </a:solidFill>
        <a:ln>
          <a:noFill/>
        </a:ln>
      </dgm:spPr>
      <dgm:t>
        <a:bodyPr/>
        <a:lstStyle/>
        <a:p>
          <a:r>
            <a:rPr lang="fi-FI" sz="1400" b="1" dirty="0">
              <a:solidFill>
                <a:srgbClr val="002060"/>
              </a:solidFill>
              <a:latin typeface="Arial" panose="020B0604020202020204" pitchFamily="34" charset="0"/>
              <a:cs typeface="Arial" panose="020B0604020202020204" pitchFamily="34" charset="0"/>
            </a:rPr>
            <a:t>Teemaklubi koordinaattorit</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456803" y="2881107"/>
          <a:ext cx="718202" cy="2052788"/>
        </a:xfrm>
        <a:custGeom>
          <a:avLst/>
          <a:gdLst/>
          <a:ahLst/>
          <a:cxnLst/>
          <a:rect l="0" t="0" r="0" b="0"/>
          <a:pathLst>
            <a:path>
              <a:moveTo>
                <a:pt x="0" y="0"/>
              </a:moveTo>
              <a:lnTo>
                <a:pt x="359101" y="0"/>
              </a:lnTo>
              <a:lnTo>
                <a:pt x="359101" y="2052788"/>
              </a:lnTo>
              <a:lnTo>
                <a:pt x="718202" y="205278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highlight>
              <a:srgbClr val="FFFF00"/>
            </a:highlight>
          </a:endParaRPr>
        </a:p>
      </dsp:txBody>
      <dsp:txXfrm>
        <a:off x="2761534" y="3853131"/>
        <a:ext cx="108740" cy="108740"/>
      </dsp:txXfrm>
    </dsp:sp>
    <dsp:sp modelId="{E7C30ACB-4A62-4780-BE6A-DFCA4E671100}">
      <dsp:nvSpPr>
        <dsp:cNvPr id="0" name=""/>
        <dsp:cNvSpPr/>
      </dsp:nvSpPr>
      <dsp:spPr>
        <a:xfrm>
          <a:off x="2456803" y="2881107"/>
          <a:ext cx="718202" cy="684262"/>
        </a:xfrm>
        <a:custGeom>
          <a:avLst/>
          <a:gdLst/>
          <a:ahLst/>
          <a:cxnLst/>
          <a:rect l="0" t="0" r="0" b="0"/>
          <a:pathLst>
            <a:path>
              <a:moveTo>
                <a:pt x="0" y="0"/>
              </a:moveTo>
              <a:lnTo>
                <a:pt x="359101" y="0"/>
              </a:lnTo>
              <a:lnTo>
                <a:pt x="359101" y="684262"/>
              </a:lnTo>
              <a:lnTo>
                <a:pt x="718202" y="68426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791104" y="3198438"/>
        <a:ext cx="49599" cy="49599"/>
      </dsp:txXfrm>
    </dsp:sp>
    <dsp:sp modelId="{05F28D73-BBD4-48B0-A6A2-A0A051487877}">
      <dsp:nvSpPr>
        <dsp:cNvPr id="0" name=""/>
        <dsp:cNvSpPr/>
      </dsp:nvSpPr>
      <dsp:spPr>
        <a:xfrm>
          <a:off x="2456803" y="2196844"/>
          <a:ext cx="718202" cy="684262"/>
        </a:xfrm>
        <a:custGeom>
          <a:avLst/>
          <a:gdLst/>
          <a:ahLst/>
          <a:cxnLst/>
          <a:rect l="0" t="0" r="0" b="0"/>
          <a:pathLst>
            <a:path>
              <a:moveTo>
                <a:pt x="0" y="684262"/>
              </a:moveTo>
              <a:lnTo>
                <a:pt x="359101" y="684262"/>
              </a:lnTo>
              <a:lnTo>
                <a:pt x="359101" y="0"/>
              </a:lnTo>
              <a:lnTo>
                <a:pt x="718202"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highlight>
              <a:srgbClr val="FFFF00"/>
            </a:highlight>
          </a:endParaRPr>
        </a:p>
      </dsp:txBody>
      <dsp:txXfrm>
        <a:off x="2791104" y="2514175"/>
        <a:ext cx="49599" cy="49599"/>
      </dsp:txXfrm>
    </dsp:sp>
    <dsp:sp modelId="{3E2CA35D-ADCB-406A-A3AE-2763DBDF96B3}">
      <dsp:nvSpPr>
        <dsp:cNvPr id="0" name=""/>
        <dsp:cNvSpPr/>
      </dsp:nvSpPr>
      <dsp:spPr>
        <a:xfrm>
          <a:off x="2456803" y="828318"/>
          <a:ext cx="718202" cy="2052788"/>
        </a:xfrm>
        <a:custGeom>
          <a:avLst/>
          <a:gdLst/>
          <a:ahLst/>
          <a:cxnLst/>
          <a:rect l="0" t="0" r="0" b="0"/>
          <a:pathLst>
            <a:path>
              <a:moveTo>
                <a:pt x="0" y="2052788"/>
              </a:moveTo>
              <a:lnTo>
                <a:pt x="359101" y="2052788"/>
              </a:lnTo>
              <a:lnTo>
                <a:pt x="359101" y="0"/>
              </a:lnTo>
              <a:lnTo>
                <a:pt x="718202"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highlight>
              <a:srgbClr val="FFFF00"/>
            </a:highlight>
          </a:endParaRPr>
        </a:p>
      </dsp:txBody>
      <dsp:txXfrm>
        <a:off x="2761534" y="1800342"/>
        <a:ext cx="108740" cy="108740"/>
      </dsp:txXfrm>
    </dsp:sp>
    <dsp:sp modelId="{C7AD1BAA-B7D3-4476-ABCD-D850DAF84A77}">
      <dsp:nvSpPr>
        <dsp:cNvPr id="0" name=""/>
        <dsp:cNvSpPr/>
      </dsp:nvSpPr>
      <dsp:spPr>
        <a:xfrm rot="16200000">
          <a:off x="-971714" y="2333696"/>
          <a:ext cx="5762214" cy="1094820"/>
        </a:xfrm>
        <a:prstGeom prst="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fi-FI" sz="3900" b="1" kern="1200" dirty="0">
              <a:solidFill>
                <a:srgbClr val="FFC000"/>
              </a:solidFill>
            </a:rPr>
            <a:t>Kansainvälinen presidentti</a:t>
          </a:r>
          <a:endParaRPr lang="en-US" sz="3900" b="1" kern="1200" dirty="0">
            <a:solidFill>
              <a:srgbClr val="FFC000"/>
            </a:solidFill>
          </a:endParaRPr>
        </a:p>
      </dsp:txBody>
      <dsp:txXfrm>
        <a:off x="-971714" y="2333696"/>
        <a:ext cx="5762214" cy="1094820"/>
      </dsp:txXfrm>
    </dsp:sp>
    <dsp:sp modelId="{5D7B646A-CB67-4639-AF04-E43D19BCAADD}">
      <dsp:nvSpPr>
        <dsp:cNvPr id="0" name=""/>
        <dsp:cNvSpPr/>
      </dsp:nvSpPr>
      <dsp:spPr>
        <a:xfrm>
          <a:off x="3175005" y="280907"/>
          <a:ext cx="3591011" cy="1094820"/>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err="1"/>
            <a:t>Ensimmäinen</a:t>
          </a:r>
          <a:r>
            <a:rPr lang="en-US" sz="3400" b="1" kern="1200" dirty="0"/>
            <a:t> </a:t>
          </a:r>
          <a:r>
            <a:rPr lang="en-US" sz="3400" b="1" kern="1200" dirty="0" err="1"/>
            <a:t>varapresidentti</a:t>
          </a:r>
          <a:endParaRPr lang="en-US" sz="3400" b="1" kern="1200" dirty="0"/>
        </a:p>
      </dsp:txBody>
      <dsp:txXfrm>
        <a:off x="3175005" y="280907"/>
        <a:ext cx="3591011" cy="1094820"/>
      </dsp:txXfrm>
    </dsp:sp>
    <dsp:sp modelId="{CF864CAE-B76A-4AAC-AFD7-DFF17A51824D}">
      <dsp:nvSpPr>
        <dsp:cNvPr id="0" name=""/>
        <dsp:cNvSpPr/>
      </dsp:nvSpPr>
      <dsp:spPr>
        <a:xfrm>
          <a:off x="3175005" y="1649433"/>
          <a:ext cx="3591011" cy="1094820"/>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err="1"/>
            <a:t>Toinen</a:t>
          </a:r>
          <a:r>
            <a:rPr lang="en-US" sz="3400" b="1" kern="1200" dirty="0"/>
            <a:t> </a:t>
          </a:r>
          <a:r>
            <a:rPr lang="en-US" sz="3400" b="1" kern="1200" dirty="0" err="1"/>
            <a:t>varapresidentti</a:t>
          </a:r>
          <a:endParaRPr lang="en-US" sz="3400" b="1" kern="1200" dirty="0"/>
        </a:p>
      </dsp:txBody>
      <dsp:txXfrm>
        <a:off x="3175005" y="1649433"/>
        <a:ext cx="3591011" cy="1094820"/>
      </dsp:txXfrm>
    </dsp:sp>
    <dsp:sp modelId="{755D5E97-B9A8-48F4-ADE0-C6942240FA10}">
      <dsp:nvSpPr>
        <dsp:cNvPr id="0" name=""/>
        <dsp:cNvSpPr/>
      </dsp:nvSpPr>
      <dsp:spPr>
        <a:xfrm>
          <a:off x="3175005" y="3017959"/>
          <a:ext cx="3591011" cy="1094820"/>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err="1"/>
            <a:t>Kolmas</a:t>
          </a:r>
          <a:r>
            <a:rPr lang="en-US" sz="3400" b="1" kern="1200" dirty="0"/>
            <a:t> </a:t>
          </a:r>
          <a:r>
            <a:rPr lang="en-US" sz="3400" b="1" kern="1200" dirty="0" err="1"/>
            <a:t>varapresidentti</a:t>
          </a:r>
          <a:endParaRPr lang="en-US" sz="3400" b="1" kern="1200" dirty="0"/>
        </a:p>
      </dsp:txBody>
      <dsp:txXfrm>
        <a:off x="3175005" y="3017959"/>
        <a:ext cx="3591011" cy="1094820"/>
      </dsp:txXfrm>
    </dsp:sp>
    <dsp:sp modelId="{86192E0F-6DFD-46C2-9C79-591DC57F04AC}">
      <dsp:nvSpPr>
        <dsp:cNvPr id="0" name=""/>
        <dsp:cNvSpPr/>
      </dsp:nvSpPr>
      <dsp:spPr>
        <a:xfrm>
          <a:off x="3175005" y="4386485"/>
          <a:ext cx="3591011" cy="1094820"/>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err="1"/>
            <a:t>Maailmanlaajuinen</a:t>
          </a:r>
          <a:r>
            <a:rPr lang="en-US" sz="3400" b="1" kern="1200" dirty="0"/>
            <a:t> </a:t>
          </a:r>
          <a:r>
            <a:rPr lang="en-US" sz="3400" b="1" kern="1200" dirty="0" err="1"/>
            <a:t>toimintaryhmä</a:t>
          </a:r>
          <a:endParaRPr lang="en-US" sz="3400" b="1" kern="1200" dirty="0"/>
        </a:p>
      </dsp:txBody>
      <dsp:txXfrm>
        <a:off x="3175005" y="4386485"/>
        <a:ext cx="3591011" cy="1094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811651" y="2834290"/>
          <a:ext cx="2057657" cy="2057657"/>
        </a:xfrm>
        <a:prstGeom prst="ellipse">
          <a:avLst/>
        </a:prstGeom>
        <a:solidFill>
          <a:srgbClr val="F6512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i-FI" sz="2400" b="1" kern="1200" dirty="0">
              <a:solidFill>
                <a:schemeClr val="bg1"/>
              </a:solidFill>
              <a:latin typeface="Arial" panose="020B0604020202020204" pitchFamily="34" charset="0"/>
              <a:cs typeface="Arial" panose="020B0604020202020204" pitchFamily="34" charset="0"/>
            </a:rPr>
            <a:t>Jäsen</a:t>
          </a:r>
        </a:p>
      </dsp:txBody>
      <dsp:txXfrm>
        <a:off x="3112988" y="3135627"/>
        <a:ext cx="1454983" cy="1454983"/>
      </dsp:txXfrm>
    </dsp:sp>
    <dsp:sp modelId="{86D911DE-0672-4F86-BFFF-200633F62CFD}">
      <dsp:nvSpPr>
        <dsp:cNvPr id="0" name=""/>
        <dsp:cNvSpPr/>
      </dsp:nvSpPr>
      <dsp:spPr>
        <a:xfrm rot="10800000">
          <a:off x="720955" y="3569903"/>
          <a:ext cx="1975707" cy="58643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775" y="3286975"/>
          <a:ext cx="1440360" cy="1152288"/>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002060"/>
              </a:solidFill>
              <a:latin typeface="Arial" panose="020B0604020202020204" pitchFamily="34" charset="0"/>
              <a:cs typeface="Arial" panose="020B0604020202020204" pitchFamily="34" charset="0"/>
            </a:rPr>
            <a:t>Jäsen / laajennus johtaja</a:t>
          </a:r>
        </a:p>
      </dsp:txBody>
      <dsp:txXfrm>
        <a:off x="775" y="3286975"/>
        <a:ext cx="1440360" cy="1152288"/>
      </dsp:txXfrm>
    </dsp:sp>
    <dsp:sp modelId="{88FA2379-EF0E-4A7A-B184-8088BB3D4863}">
      <dsp:nvSpPr>
        <dsp:cNvPr id="0" name=""/>
        <dsp:cNvSpPr/>
      </dsp:nvSpPr>
      <dsp:spPr>
        <a:xfrm rot="12960000">
          <a:off x="1128068" y="2316938"/>
          <a:ext cx="1975707" cy="58643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96552" y="1453365"/>
          <a:ext cx="1440360" cy="1152288"/>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002060"/>
              </a:solidFill>
              <a:latin typeface="Arial" panose="020B0604020202020204" pitchFamily="34" charset="0"/>
              <a:cs typeface="Arial" panose="020B0604020202020204" pitchFamily="34" charset="0"/>
            </a:rPr>
            <a:t>Lohkon / alueen puheenjohtaja</a:t>
          </a:r>
        </a:p>
      </dsp:txBody>
      <dsp:txXfrm>
        <a:off x="596552" y="1453365"/>
        <a:ext cx="1440360" cy="1152288"/>
      </dsp:txXfrm>
    </dsp:sp>
    <dsp:sp modelId="{63DADE17-2089-41F5-9E83-D054BB9A8320}">
      <dsp:nvSpPr>
        <dsp:cNvPr id="0" name=""/>
        <dsp:cNvSpPr/>
      </dsp:nvSpPr>
      <dsp:spPr>
        <a:xfrm rot="15120000">
          <a:off x="2193904" y="1542564"/>
          <a:ext cx="1975707" cy="58643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2156314" y="320131"/>
          <a:ext cx="1440360" cy="1152288"/>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002060"/>
              </a:solidFill>
              <a:latin typeface="Arial" panose="020B0604020202020204" pitchFamily="34" charset="0"/>
              <a:cs typeface="Arial" panose="020B0604020202020204" pitchFamily="34" charset="0"/>
            </a:rPr>
            <a:t>Muita jäseniä</a:t>
          </a:r>
        </a:p>
      </dsp:txBody>
      <dsp:txXfrm>
        <a:off x="2156314" y="320131"/>
        <a:ext cx="1440360" cy="1152288"/>
      </dsp:txXfrm>
    </dsp:sp>
    <dsp:sp modelId="{36DFAC45-C0BC-4881-AF7A-AFE834D3B062}">
      <dsp:nvSpPr>
        <dsp:cNvPr id="0" name=""/>
        <dsp:cNvSpPr/>
      </dsp:nvSpPr>
      <dsp:spPr>
        <a:xfrm rot="17280000">
          <a:off x="3511348" y="1542564"/>
          <a:ext cx="1975707" cy="58643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4084285" y="320131"/>
          <a:ext cx="1440360" cy="1152288"/>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002060"/>
              </a:solidFill>
              <a:latin typeface="Arial" panose="020B0604020202020204" pitchFamily="34" charset="0"/>
              <a:cs typeface="Arial" panose="020B0604020202020204" pitchFamily="34" charset="0"/>
            </a:rPr>
            <a:t>Klubin johto</a:t>
          </a:r>
        </a:p>
      </dsp:txBody>
      <dsp:txXfrm>
        <a:off x="4084285" y="320131"/>
        <a:ext cx="1440360" cy="1152288"/>
      </dsp:txXfrm>
    </dsp:sp>
    <dsp:sp modelId="{62FE3045-54E4-478D-B88E-2C467F2B7764}">
      <dsp:nvSpPr>
        <dsp:cNvPr id="0" name=""/>
        <dsp:cNvSpPr/>
      </dsp:nvSpPr>
      <dsp:spPr>
        <a:xfrm rot="19440000">
          <a:off x="4577184" y="2316938"/>
          <a:ext cx="1975707" cy="58643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5644047" y="1453365"/>
          <a:ext cx="1440360" cy="1152288"/>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002060"/>
              </a:solidFill>
              <a:latin typeface="Arial" panose="020B0604020202020204" pitchFamily="34" charset="0"/>
              <a:cs typeface="Arial" panose="020B0604020202020204" pitchFamily="34" charset="0"/>
            </a:rPr>
            <a:t>GAT</a:t>
          </a:r>
        </a:p>
      </dsp:txBody>
      <dsp:txXfrm>
        <a:off x="5644047" y="1453365"/>
        <a:ext cx="1440360" cy="1152288"/>
      </dsp:txXfrm>
    </dsp:sp>
    <dsp:sp modelId="{56D14699-91A9-42B4-A201-CDFC90796532}">
      <dsp:nvSpPr>
        <dsp:cNvPr id="0" name=""/>
        <dsp:cNvSpPr/>
      </dsp:nvSpPr>
      <dsp:spPr>
        <a:xfrm>
          <a:off x="4984296" y="3569903"/>
          <a:ext cx="1975707" cy="586432"/>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6239824" y="3286975"/>
          <a:ext cx="1440360" cy="1152288"/>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i-FI" sz="1400" b="1" kern="1200" dirty="0">
              <a:solidFill>
                <a:srgbClr val="002060"/>
              </a:solidFill>
              <a:latin typeface="Arial" panose="020B0604020202020204" pitchFamily="34" charset="0"/>
              <a:cs typeface="Arial" panose="020B0604020202020204" pitchFamily="34" charset="0"/>
            </a:rPr>
            <a:t>Teemaklubi koordinaattorit</a:t>
          </a:r>
        </a:p>
      </dsp:txBody>
      <dsp:txXfrm>
        <a:off x="6239824" y="3286975"/>
        <a:ext cx="1440360" cy="115228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kern="100" dirty="0">
                <a:effectLst/>
                <a:latin typeface="Calibri" panose="020F0502020204030204" pitchFamily="34" charset="0"/>
                <a:ea typeface="Calibri" panose="020F0502020204030204" pitchFamily="34" charset="0"/>
                <a:cs typeface="Times New Roman" panose="02020603050405020304" pitchFamily="18" charset="0"/>
              </a:rPr>
              <a:t>Voit jakaa tämän PowerPointin useampaan eri istuntoon.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kern="100" dirty="0">
                <a:effectLst/>
                <a:latin typeface="Calibri" panose="020F0502020204030204" pitchFamily="34" charset="0"/>
                <a:ea typeface="Calibri" panose="020F0502020204030204" pitchFamily="34" charset="0"/>
                <a:cs typeface="Times New Roman" panose="02020603050405020304" pitchFamily="18" charset="0"/>
              </a:rPr>
              <a:t>Voit myös muokata tätä esitystä vastaamaan oman alueesi tarpeita.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kern="100" dirty="0">
                <a:effectLst/>
                <a:latin typeface="Calibri" panose="020F0502020204030204" pitchFamily="34" charset="0"/>
                <a:ea typeface="Calibri" panose="020F0502020204030204" pitchFamily="34" charset="0"/>
                <a:cs typeface="Times New Roman" panose="02020603050405020304" pitchFamily="18" charset="0"/>
              </a:rPr>
              <a:t>Valitse paras työkalu jokaisen keskustelun ja toiminnan muistiinpanojen tallentamiseen. Jos tapaatte kasvokkain, valmista fläppitaulu ja tussit. Jos tapaat virtuaalisesti, valmistele haluamasi muistiinpanotyökalu ja jaa näyttösi, jotta kaikki osallistujat voivat seurata mukana. Muista jakaa kopio muistiinpanoista kaikille osallistujille.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i="1" kern="100" dirty="0">
                <a:effectLst/>
                <a:latin typeface="Calibri" panose="020F0502020204030204" pitchFamily="34" charset="0"/>
                <a:ea typeface="Calibri" panose="020F0502020204030204" pitchFamily="34" charset="0"/>
                <a:cs typeface="Times New Roman" panose="02020603050405020304" pitchFamily="18" charset="0"/>
              </a:rPr>
              <a:t>Päivitä jäsenmäärät </a:t>
            </a: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dioilla </a:t>
            </a: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6 ja 7 edellisen lionsvuoden osalta ennen istuntoa käyttäen Insights-tietokannasta löytyviä kokonaismääriä. </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Päivitä dian 7 ensimmäinen kohta vastaamaan jäsenmäärän kasvua tai laskua alueellasi.</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Osana Piirin strategisen suunnitelman työkirjaa työryhmän jäseniä pyydettiin hankkimaan nämä tiedot etukäteen alueidensa suuntausten perusteella. Voit kuitenkin valmistautua kokoukseen ja antaa yleisöllesi tietoja piirien analyyseistä. Löydät nämä tiedot Insights-sovelluksesta (https://insights.lionsclubs.org). Kirjaudu Lion Account -tilille (Lion Portal), napauta Insights navigaatiovalikon yläosassa ja käytä näitä raportteja täyttääksesi yllä mainitut tyhjät kohdat ennen esitelmää. </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arenR"/>
              <a:tabLst>
                <a:tab pos="914400" algn="l"/>
              </a:tabLst>
            </a:pP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Napauta Jäsenyys-välilehteä ylimmässä keskipalkissa. Ruudun vasemmalla puolella näet valikon, jossa voit rajata vaihtoehtoja LCI:n tai GAT:n mukaan. Voit käyttää kumpaakin näiden tietojen keräämiseen (LCI-vaihtoehdot: VP&gt;MD&gt;D, kun taas GAT-vaihtoehdot ovat VP&gt;Alue&gt;MD&gt;D). Kun olet tehnyt valintasi, valitse 'Jäsenmäärä yhteensä' ja tarkenna hakuehtoja nähdäksesi moninkertaispiirisi tai piirisi tiedot. Huomio piirisi jäsenmäärä tälle vuodelle ja viime vuodelle kahteen ensimmäiseen sarakkeeseen ja kelaa sitten oikealle ja merkitse viimeiseen sarakkeeseen kolmen vuoden jäsenten säilyttämisaste. </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rabicParenR"/>
              <a:tabLst>
                <a:tab pos="914400" algn="l"/>
              </a:tabLst>
            </a:pP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Palaa takaisin ylimpään keskipalkkiin napauttamalla Palveluaktiviteetit-välilehteä. Valitsemasi hakuehdot ovat samat kuin jäsenyysosiossa, mutta jos jostain syystä niitä ei näy, seuraa samaa prosessia nähdäksesi moninkertaispiirisi tai piirisi palveluaktiviteettien kokonaismäärät. Merkitse piirisi palvelemien ihmisten määrä tänä ja viime vuonna taulukon kolmanteen ja neljänteen sarakkeeseen, vieritä sitten oikealle ja merkitse viimeiseen sarakkeeseen prosenttiosuus klubeista, jotka ovat raportoineet palveluaktiviteeteista toimivuoden aikana.</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Viiden vuoden trendiraportti löytyy osoitteesta http://www8.lionsclubs.org/reports/5YearTrendReport. Se näyttää viiden vuoden tärkeimmät luvut, mukaan lukien uudet ja eronneet jäsenet sekä klubit. On suositeltavaa tulostaa kopiot tästä raportista osallistujille, jotta he voivat käyttää näitä numeroita piirin analyysiin ja tavoitteiden asettamiseen.</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Jos haluat esittää alueellisesti sovellettavia tietoja, kuten perhejäsenyys, löydät tämäntyyppiset raportit täältä: http://www8.lionsclubs.org/reports/FamilyandWomenMembershipReports/</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Harkitse </a:t>
            </a: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Yhteistyön tekeminen </a:t>
            </a: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-harjoitusta </a:t>
            </a:r>
            <a:r>
              <a:rPr lang="fi-FI" sz="1100" b="0" u="sng" kern="100" dirty="0">
                <a:effectLst/>
                <a:latin typeface="Calibri" panose="020F0502020204030204" pitchFamily="34" charset="0"/>
                <a:ea typeface="Calibri" panose="020F0502020204030204" pitchFamily="34" charset="0"/>
                <a:cs typeface="Times New Roman" panose="02020603050405020304" pitchFamily="18" charset="0"/>
              </a:rPr>
              <a:t>dialla </a:t>
            </a: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16</a:t>
            </a:r>
            <a:r>
              <a:rPr lang="fi-FI" sz="1100" b="0" i="1" kern="100" dirty="0">
                <a:effectLst/>
                <a:latin typeface="Calibri" panose="020F0502020204030204" pitchFamily="34" charset="0"/>
                <a:ea typeface="Calibri" panose="020F0502020204030204" pitchFamily="34" charset="0"/>
                <a:cs typeface="Times New Roman" panose="02020603050405020304" pitchFamily="18" charset="0"/>
              </a:rPr>
              <a:t>.</a:t>
            </a: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 Jos työryhmänne jäsenet tuntevat toisensa hyvin ja/tai ovat työskennelleet menestyksellisesti muiden aloitteiden parissa, sitä ei ehkä tarvita. Niille, jotka haluavat vahvistaa työryhmän  jäsenten välistä yhteenkuuluvuutta (piirin tai klubin tasolla), se voi olla yksi monista mahdollisista työryhmän harjoituksista. </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Jotkut tämän esityksen diat sisältävät kaksi eri versiota tekstistä:</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GAT-aluejohtajalle teksti, jonka avulla hän voi valmistella piirin johtajia vetämään Perustakaa tiimi -työpajan.</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Teksti piirin johtajille, kun he vetävät Perustakaa tiimi -työpajaa.</a:t>
            </a:r>
            <a:endParaRPr lang="en-US"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TÄRKEÄ HUOMAUTUS LLC-KURSSEISTA: Älä koskaan kopioi linkkiä kurssille selaimesta. Tämä johtaa väärään kirjautumissivuun. Emme valitettavasti voi antaa suoraa linkkiä LLC-kursseihin. </a:t>
            </a:r>
            <a:r>
              <a:rPr lang="fi-FI" sz="1100" b="0" u="sng" kern="100" dirty="0">
                <a:effectLst/>
                <a:latin typeface="Calibri" panose="020F0502020204030204" pitchFamily="34" charset="0"/>
                <a:ea typeface="Calibri" panose="020F0502020204030204" pitchFamily="34" charset="0"/>
                <a:cs typeface="Times New Roman" panose="02020603050405020304" pitchFamily="18" charset="0"/>
              </a:rPr>
              <a:t>Diassa 19 </a:t>
            </a:r>
            <a:r>
              <a:rPr lang="fi-FI" sz="1100" b="0" kern="100" dirty="0">
                <a:effectLst/>
                <a:latin typeface="Calibri" panose="020F0502020204030204" pitchFamily="34" charset="0"/>
                <a:ea typeface="Calibri" panose="020F0502020204030204" pitchFamily="34" charset="0"/>
                <a:cs typeface="Times New Roman" panose="02020603050405020304" pitchFamily="18" charset="0"/>
              </a:rPr>
              <a:t>tarjotaan esimerkkiohjeita kurssien löytämiseksi otsikon perusteella LLC:</a:t>
            </a:r>
            <a:r>
              <a:rPr lang="fi-FI" sz="1100" kern="100" dirty="0">
                <a:effectLst/>
                <a:latin typeface="Calibri" panose="020F0502020204030204" pitchFamily="34" charset="0"/>
                <a:ea typeface="Calibri" panose="020F0502020204030204" pitchFamily="34" charset="0"/>
                <a:cs typeface="Times New Roman" panose="02020603050405020304" pitchFamily="18" charset="0"/>
              </a:rPr>
              <a:t>n sisältökirjastosta.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a:defRPr/>
            </a:pPr>
            <a:r>
              <a:rPr lang="fi-FI"/>
              <a:t>NAMI-aloitteen yleiskatsaus</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defRPr/>
            </a:pPr>
            <a:r>
              <a:rPr lang="fi-FI" b="0" dirty="0">
                <a:ea typeface="ヒラギノ角ゴ Pro W3"/>
                <a:cs typeface="Arial"/>
              </a:rPr>
              <a:t>Puhujan muistiinpanot:</a:t>
            </a:r>
          </a:p>
          <a:p>
            <a:pPr>
              <a:defRPr/>
            </a:pPr>
            <a:endParaRPr lang="en-US" b="0" dirty="0">
              <a:ea typeface="ヒラギノ角ゴ Pro W3"/>
              <a:cs typeface="Arial"/>
            </a:endParaRPr>
          </a:p>
          <a:p>
            <a:r>
              <a:rPr lang="fi-FI" b="0" baseline="0" dirty="0"/>
              <a:t>Hallintovirkailijat pyysivät kaikkia vaalipiirejä suorittamaan niiden omat Maailmanlaajuisen jäsenyysaloitteen pilottiohjelmansa vuonna 2021-2022.  </a:t>
            </a:r>
          </a:p>
          <a:p>
            <a:endParaRPr lang="en-US" b="0" baseline="0" dirty="0"/>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fi-FI" sz="1200" b="0" i="0" u="none" strike="noStrike" cap="none" normalizeH="0" baseline="0" noProof="0" dirty="0">
                <a:ln>
                  <a:noFill/>
                </a:ln>
                <a:effectLst/>
                <a:uLnTx/>
                <a:uFillTx/>
                <a:ea typeface="ヒラギノ角ゴ Pro W3" charset="0"/>
                <a:cs typeface="Arial" panose="020B0604020202020204" pitchFamily="34" charset="0"/>
              </a:rPr>
              <a:t>Pilottiohjelmasta saatu palaute vaikutti muutokseen ja korosti alueellistamisen tarvetta.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fi-FI" sz="1200" b="0" i="0" u="none" strike="noStrike" cap="none" normalizeH="0" baseline="0" noProof="0" dirty="0">
                <a:ln>
                  <a:noFill/>
                </a:ln>
                <a:effectLst/>
                <a:uLnTx/>
                <a:uFillTx/>
                <a:ea typeface="ヒラギノ角ゴ Pro W3" charset="0"/>
                <a:cs typeface="Arial" panose="020B0604020202020204" pitchFamily="34" charset="0"/>
              </a:rPr>
              <a:t>GAT ohjaa prosessia ja tarjoaa tukea ja vastuullisuutta jokaisessa vaalipiirissä. GAT-johtajat kouluttavat myös lionjohtajia Maailmanlaajuisen jäsenyysaloitteen toteuttamisessa.</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fi-FI" sz="1200" b="0" i="0" u="none" strike="noStrike" cap="none" normalizeH="0" baseline="0" noProof="0" dirty="0">
                <a:ln>
                  <a:noFill/>
                </a:ln>
                <a:effectLst/>
                <a:uLnTx/>
                <a:uFillTx/>
                <a:ea typeface="ヒラギノ角ゴ Pro W3" charset="0"/>
                <a:cs typeface="Arial" panose="020B0604020202020204" pitchFamily="34" charset="0"/>
              </a:rPr>
              <a:t>Maailmanlaajuinen jäsenyysaloite käynnistettiin maailmanlaajuisesti toimivuonna 2022-2023 käyttämällä kaikkien alueiden tehokkaimpia jäsenyysideoita.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1" i="0" u="none" strike="noStrike" kern="0" cap="none" spc="0" normalizeH="0" baseline="0" noProof="0" dirty="0">
              <a:ln>
                <a:noFill/>
              </a:ln>
              <a:effectLst/>
              <a:uLnTx/>
              <a:uFillTx/>
              <a:ea typeface="ヒラギノ角ゴ Pro W3" charset="0"/>
              <a:cs typeface="Arial" panose="020B0604020202020204" pitchFamily="34" charset="0"/>
            </a:endParaRPr>
          </a:p>
          <a:p>
            <a:pPr fontAlgn="base">
              <a:spcBef>
                <a:spcPts val="1200"/>
              </a:spcBef>
              <a:spcAft>
                <a:spcPts val="1200"/>
              </a:spcAft>
              <a:defRPr/>
            </a:pPr>
            <a:r>
              <a:rPr kumimoji="0" lang="fi-FI" sz="1200" b="0" i="0" u="none" strike="noStrike" cap="none" normalizeH="0" baseline="0" noProof="0" dirty="0">
                <a:ln>
                  <a:noFill/>
                </a:ln>
                <a:effectLst/>
                <a:uLnTx/>
                <a:uFillTx/>
                <a:ea typeface="ヒラギノ角ゴ Pro W3"/>
                <a:cs typeface="Calibri"/>
              </a:rPr>
              <a:t>Heinäkuussa 2023 käynnistettiin</a:t>
            </a:r>
            <a:r>
              <a:rPr lang="fi-FI" b="0" dirty="0"/>
              <a:t> </a:t>
            </a:r>
            <a:r>
              <a:rPr lang="fi-FI" b="0" i="1" dirty="0"/>
              <a:t>MISSION</a:t>
            </a:r>
            <a:r>
              <a:rPr lang="fi-FI" b="0" dirty="0"/>
              <a:t> </a:t>
            </a:r>
            <a:r>
              <a:rPr kumimoji="0" lang="fi-FI" b="1" i="0" u="none" strike="noStrike" cap="none" normalizeH="0" baseline="0" noProof="0" dirty="0">
                <a:ln>
                  <a:noFill/>
                </a:ln>
                <a:effectLst/>
                <a:uLnTx/>
                <a:uFillTx/>
              </a:rPr>
              <a:t>1.5</a:t>
            </a:r>
            <a:r>
              <a:rPr kumimoji="0" lang="fi-FI" sz="1200" b="0" i="0" u="none" strike="noStrike" cap="none" normalizeH="0" baseline="0" noProof="0" dirty="0">
                <a:ln>
                  <a:noFill/>
                </a:ln>
                <a:effectLst/>
                <a:uLnTx/>
                <a:uFillTx/>
                <a:ea typeface="ヒラギノ角ゴ Pro W3"/>
                <a:cs typeface="Calibri"/>
              </a:rPr>
              <a:t>. Maailmanlaajuisen jäsenyyaloitteen kautta tuetaan</a:t>
            </a:r>
            <a:r>
              <a:rPr lang="fi-FI" b="0" dirty="0"/>
              <a:t> </a:t>
            </a:r>
            <a:r>
              <a:rPr lang="fi-FI" b="0" i="1" dirty="0"/>
              <a:t>MISSION</a:t>
            </a:r>
            <a:r>
              <a:rPr kumimoji="0" lang="fi-FI" b="0" i="0" u="none" strike="noStrike" cap="none" normalizeH="0" baseline="0" noProof="0" dirty="0">
                <a:ln>
                  <a:noFill/>
                </a:ln>
                <a:effectLst/>
                <a:uLnTx/>
                <a:uFillTx/>
              </a:rPr>
              <a:t> </a:t>
            </a:r>
            <a:r>
              <a:rPr kumimoji="0" lang="fi-FI" b="1" i="0" u="none" strike="noStrike" cap="none" normalizeH="0" baseline="0" noProof="0" dirty="0">
                <a:ln>
                  <a:noFill/>
                </a:ln>
                <a:effectLst/>
                <a:uLnTx/>
                <a:uFillTx/>
              </a:rPr>
              <a:t>1.5</a:t>
            </a:r>
            <a:r>
              <a:rPr lang="fi-FI" b="0" dirty="0"/>
              <a:t> -aloitetta </a:t>
            </a:r>
            <a:r>
              <a:rPr kumimoji="0" lang="fi-FI" sz="1200" b="0" i="0" u="none" strike="noStrike" cap="none" normalizeH="0" baseline="0" noProof="0" dirty="0">
                <a:ln>
                  <a:noFill/>
                </a:ln>
                <a:effectLst/>
                <a:uLnTx/>
                <a:uFillTx/>
                <a:ea typeface="ヒラギノ角ゴ Pro W3"/>
                <a:cs typeface="Calibri"/>
              </a:rPr>
              <a:t>sen päättymiseen kesäkuussa 2027 saakka.</a:t>
            </a:r>
            <a:r>
              <a:rPr lang="fi-FI" b="0" dirty="0"/>
              <a:t>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95098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ea typeface="ヒラギノ角ゴ Pro W3"/>
                <a:cs typeface="Arial" panose="020B0604020202020204" pitchFamily="34" charset="0"/>
              </a:rPr>
              <a:t>Vahvista ajatusta siitä, että osallistujat voivat muokata prosessia vastaamaan parhaiten alueensa tarpeita ja muistuta heitä siitä, että heillä on valta rakentaa piirin tiimi omalla tavallaan.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Maailmanlaajuinen jäsenyysaloite </a:t>
            </a:r>
            <a:r>
              <a:rPr lang="fi-FI" sz="1000" b="0" baseline="0" dirty="0">
                <a:latin typeface="Arial" panose="020B0604020202020204" pitchFamily="34" charset="0"/>
                <a:cs typeface="Arial" panose="020B0604020202020204" pitchFamily="34" charset="0"/>
              </a:rPr>
              <a:t>noudattaa nelivaiheista prosessia: rakenna tiimi, rakenna visio, rakenna suunnitelma ja rakenna menestys. </a:t>
            </a:r>
          </a:p>
          <a:p>
            <a:endParaRPr lang="en-US" sz="1000" b="0" dirty="0">
              <a:latin typeface="Arial" panose="020B0604020202020204" pitchFamily="34" charset="0"/>
              <a:cs typeface="Arial" panose="020B0604020202020204" pitchFamily="34" charset="0"/>
            </a:endParaRPr>
          </a:p>
          <a:p>
            <a:r>
              <a:rPr lang="fi-FI" sz="1000" b="0" i="1" baseline="0" dirty="0">
                <a:latin typeface="Arial" panose="020B0604020202020204" pitchFamily="34" charset="0"/>
                <a:cs typeface="Arial" panose="020B0604020202020204" pitchFamily="34" charset="0"/>
              </a:rPr>
              <a:t>GAT-aluejohtajalle teksti, jonka avulla hän voi valmistella piirin johtajia vetämään Rakenna tiimi -työpajan.</a:t>
            </a:r>
          </a:p>
          <a:p>
            <a:r>
              <a:rPr lang="fi-FI" sz="1000" b="0" baseline="0" dirty="0">
                <a:latin typeface="Arial" panose="020B0604020202020204" pitchFamily="34" charset="0"/>
                <a:cs typeface="Arial" panose="020B0604020202020204" pitchFamily="34" charset="0"/>
              </a:rPr>
              <a:t>Kun palaat takaisin piiriisi, suoritat prosessin ensimmäisen vaiheen: Rakenna tiimi. Osana Rakenna tiimi -vaihetta teillä on mahdollisuus tutustua toisiinne ja ymmärtää roolimme tässä prosessissa sekä mikä on viestinnän ja luottamuksen merkitys.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Klubitasosta korkeamman tason GAT-johtoon sinun tulee valita työryhmät jäsenet, jotka ovat omistautuneet auttamaan alueesi menestymistä tulevana vuonna ja tarjoamaan toisilleen jatkuvaa tukea koko prosessin ajan.</a:t>
            </a:r>
          </a:p>
          <a:p>
            <a:endParaRPr lang="en-US" sz="1000" b="0" dirty="0">
              <a:latin typeface="Arial" panose="020B0604020202020204" pitchFamily="34" charset="0"/>
              <a:cs typeface="Arial" panose="020B0604020202020204" pitchFamily="34" charset="0"/>
            </a:endParaRPr>
          </a:p>
          <a:p>
            <a:r>
              <a:rPr lang="fi-FI" sz="1000" b="0" i="1" dirty="0">
                <a:latin typeface="Arial" panose="020B0604020202020204" pitchFamily="34" charset="0"/>
                <a:cs typeface="Arial" panose="020B0604020202020204" pitchFamily="34" charset="0"/>
              </a:rPr>
              <a:t>Teksti piirin johtajille, kun he vetävät Rakenna tiimi -työpajaa:</a:t>
            </a:r>
          </a:p>
          <a:p>
            <a:r>
              <a:rPr lang="fi-FI" sz="1000" b="0" baseline="0" dirty="0">
                <a:latin typeface="Arial" panose="020B0604020202020204" pitchFamily="34" charset="0"/>
                <a:cs typeface="Arial" panose="020B0604020202020204" pitchFamily="34" charset="0"/>
              </a:rPr>
              <a:t>Tänään aloitamme prosessin ensimmäisen vaiheen: Rakenna tiimi. Osana tätä vaihetta meillä on mahdollisuus tutustua toisiimme ja ymmärtää roolimme tässä prosessissa sekä mikä on viestinnän ja luottamuksen merkitys.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Klubitasosta korkeamman tason GAT-johtoon sinun tulee valita työryhmät jäsenet, jotka ovat omistautuneet auttamaan alueesi menestymistä tulevana vuonna ja tarjoamaan toisilleen jatkuvaa tukea koko prosessin ajan.</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ea typeface="ヒラギノ角ゴ Pro W3"/>
                <a:cs typeface="Arial" panose="020B0604020202020204" pitchFamily="34" charset="0"/>
              </a:rPr>
              <a:t>Muista muokata, miten näitä neljää aluetta lähestytään; jos alueellasi kiinnitetään enemmän huomiota johtajakoulutukseen, liitä kaikki takaisin koulutukseen ja jäsenten kehittämiseen. Jos palveluun keskitytään voimakkaammin, muistuta ryhmää, että lisääntynyt jäsentyytyväisyys varmistaa, että useampi lion osallistuu palveluaktiviteetteihin.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Ennen kuin käsittelemme tarkemmin työryhmän organisaatiota, muistat ehkä, että Maailmanlaajuinen jäsenyysaloite sisältää kolme tavoitetta: innostaa piirejä uusilla klubeilla, innostaa klubeja uusilla jäsenillä ja motivoida uudelleen jäseniä ystävyyssuhteiden ja jännittävän palvelun kautta. </a:t>
            </a:r>
          </a:p>
          <a:p>
            <a:endParaRPr lang="en-US"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Jokainen näistä on Maailmanlaajuisen jäsenyysaloitteen painopistealue sekä </a:t>
            </a:r>
            <a:r>
              <a:rPr lang="fi-FI" sz="1000" b="0" i="1" dirty="0">
                <a:latin typeface="Arial" panose="020B0604020202020204" pitchFamily="34" charset="0"/>
                <a:cs typeface="Arial" panose="020B0604020202020204" pitchFamily="34" charset="0"/>
              </a:rPr>
              <a:t>(klikkaa) </a:t>
            </a:r>
            <a:r>
              <a:rPr lang="fi-FI" sz="1000" b="0" baseline="0" dirty="0">
                <a:latin typeface="Arial" panose="020B0604020202020204" pitchFamily="34" charset="0"/>
                <a:cs typeface="Arial" panose="020B0604020202020204" pitchFamily="34" charset="0"/>
              </a:rPr>
              <a:t>koulutuksen ja tuen tarjoaminen lionjohtajillemme. Ilman sitä mikään muista tavoitteista ei ole mahdollinen.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Näet nämä neljä painopistealuetta lyhennettynä muotoon Uudet klubit, Uudet jäsenet, Jäsenten tyytyväisyys ja Johtajille annettava tuki.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i="1" dirty="0">
                <a:latin typeface="Arial" panose="020B0604020202020204" pitchFamily="34" charset="0"/>
                <a:ea typeface="ヒラギノ角ゴ Pro W3"/>
                <a:cs typeface="Arial" panose="020B0604020202020204" pitchFamily="34" charset="0"/>
              </a:rPr>
              <a:t>Muista muokata työryhmän jäsenten valintaa omalle alueellenne sopivaksi. Jotkut alueet voivat halutessaan antaa piirikuvernöörille tai piirin hallitukselle mahdollisuuden tiimin valitsemiseen, kun taas toiset voivat kehittää tiimin, joka keskittyy tiettyyn alueeseen ja sen jälkeen kutsutaan tiettyjä ihmisiä mukaan tiimiin. Muita näkökohtia ovat avoimen kutsun lähettäminen kaikille piirin/moninkertaispiirin jäsenille nähdäksenne, kuka on kiinnostunut olemaan ryhmän jäsen tai ottamaan mukaan nuoria lioneita tarjoamaan uuden näkökulman.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________________________________________________________________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Ideoiden toteuttamiseen tarvitaan </a:t>
            </a:r>
            <a:r>
              <a:rPr lang="fi-FI" sz="1000" b="0" i="0" dirty="0">
                <a:latin typeface="Arial" panose="020B0604020202020204" pitchFamily="34" charset="0"/>
                <a:ea typeface="ヒラギノ角ゴ Pro W3"/>
                <a:cs typeface="Arial" panose="020B0604020202020204" pitchFamily="34" charset="0"/>
              </a:rPr>
              <a:t>työryhmää</a:t>
            </a:r>
            <a:r>
              <a:rPr lang="fi-FI"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fi-FI" sz="1000" b="0" i="1" baseline="0" dirty="0">
                <a:latin typeface="Arial" panose="020B0604020202020204" pitchFamily="34" charset="0"/>
                <a:cs typeface="Arial" panose="020B0604020202020204" pitchFamily="34" charset="0"/>
              </a:rPr>
              <a:t>GAT-aluejohtajalle teksti, jonka avulla hän voi valmistella piirin johtajia vetämään Rakenna tiimi -työpajan. </a:t>
            </a:r>
          </a:p>
          <a:p>
            <a:r>
              <a:rPr lang="fi-FI" sz="1000" b="0" dirty="0">
                <a:latin typeface="Arial" panose="020B0604020202020204" pitchFamily="34" charset="0"/>
                <a:ea typeface="ヒラギノ角ゴ Pro W3"/>
                <a:cs typeface="Arial" panose="020B0604020202020204" pitchFamily="34" charset="0"/>
              </a:rPr>
              <a:t>Tämä kaavio on vain</a:t>
            </a:r>
            <a:r>
              <a:rPr lang="fi-FI" sz="1000" b="0" baseline="0" dirty="0">
                <a:latin typeface="Arial" panose="020B0604020202020204" pitchFamily="34" charset="0"/>
                <a:ea typeface="ヒラギノ角ゴ Pro W3"/>
                <a:cs typeface="Arial" panose="020B0604020202020204" pitchFamily="34" charset="0"/>
              </a:rPr>
              <a:t> esimerkki siitä, miten voit rakentaa tiimit neljän painopistealueen ympärille. Voit perustaa </a:t>
            </a:r>
            <a:r>
              <a:rPr lang="fi-FI" sz="1000" b="0" i="0" dirty="0">
                <a:latin typeface="Arial" panose="020B0604020202020204" pitchFamily="34" charset="0"/>
                <a:ea typeface="ヒラギノ角ゴ Pro W3"/>
                <a:cs typeface="Arial" panose="020B0604020202020204" pitchFamily="34" charset="0"/>
              </a:rPr>
              <a:t>työryhmät</a:t>
            </a:r>
            <a:r>
              <a:rPr lang="fi-FI" sz="1000" b="0" baseline="0" dirty="0">
                <a:latin typeface="Arial" panose="020B0604020202020204" pitchFamily="34" charset="0"/>
                <a:ea typeface="ヒラギノ角ゴ Pro W3"/>
                <a:cs typeface="Arial" panose="020B0604020202020204" pitchFamily="34" charset="0"/>
              </a:rPr>
              <a:t> haluamallasi tavalla niin monien ihmisten kanssa kuin tarvitset - tämä sisältää </a:t>
            </a:r>
            <a:r>
              <a:rPr lang="fi-FI" sz="1000" b="0" i="0" dirty="0">
                <a:latin typeface="Arial" panose="020B0604020202020204" pitchFamily="34" charset="0"/>
                <a:ea typeface="ヒラギノ角ゴ Pro W3"/>
                <a:cs typeface="Arial" panose="020B0604020202020204" pitchFamily="34" charset="0"/>
              </a:rPr>
              <a:t>työryhmäsi muodostamisen</a:t>
            </a:r>
            <a:r>
              <a:rPr lang="fi-FI" sz="1000" b="0" baseline="0" dirty="0">
                <a:latin typeface="Arial" panose="020B0604020202020204" pitchFamily="34" charset="0"/>
                <a:ea typeface="ヒラギノ角ゴ Pro W3"/>
                <a:cs typeface="Arial" panose="020B0604020202020204" pitchFamily="34" charset="0"/>
              </a:rPr>
              <a:t> erilaisista lioneista, myös klubitasolla. Muista: teidän piirinne, teidän tapanne.</a:t>
            </a:r>
          </a:p>
          <a:p>
            <a:endParaRPr lang="en-US" sz="1000" b="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Työryhmää ajatellessasi </a:t>
            </a:r>
            <a:r>
              <a:rPr lang="fi-FI" sz="1000" b="0" i="0" dirty="0">
                <a:latin typeface="Arial" panose="020B0604020202020204" pitchFamily="34" charset="0"/>
                <a:ea typeface="ヒラギノ角ゴ Pro W3"/>
                <a:cs typeface="Arial" panose="020B0604020202020204" pitchFamily="34" charset="0"/>
              </a:rPr>
              <a:t>on harkittava jäseniä</a:t>
            </a:r>
            <a:r>
              <a:rPr lang="fi-FI" sz="1000" b="0" baseline="0" dirty="0">
                <a:latin typeface="Arial" panose="020B0604020202020204" pitchFamily="34" charset="0"/>
                <a:ea typeface="ヒラギノ角ゴ Pro W3"/>
                <a:cs typeface="Arial" panose="020B0604020202020204" pitchFamily="34" charset="0"/>
              </a:rPr>
              <a:t>, jotka ovat kiinnostuneita etenemisestä, haluavat muokata jäsenyyskokemusta, ovat vastuullisia ja halukkaita kommunikoimaan. Valitse lopulta jäsenet, jotka ovat omistautuneita ja sopivat parhaiten rooliin.</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Piirin GMT-koordinaattori on nimetty yhteyshenkilöksi tämän aloitteen käynnistämiseksi piirissä. Entinen piirikuvernööri tai muu arvostettu johtaja voidaan kuitenkin nimittää Maailmanlaajuisen jäsenyysaloitteen toiseksi johtajaksi, jos se toimii paremmin alueellasi.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Esimerkkikaaviossa on myös työryhmän vetäjiä. Voit muokata organisaatiota haluamallasi tavalla, mutta tässä esimerkissä on </a:t>
            </a:r>
            <a:r>
              <a:rPr lang="fi-FI" sz="1000" b="0" i="0" dirty="0">
                <a:latin typeface="Arial" panose="020B0604020202020204" pitchFamily="34" charset="0"/>
                <a:ea typeface="ヒラギノ角ゴ Pro W3"/>
                <a:cs typeface="Arial" panose="020B0604020202020204" pitchFamily="34" charset="0"/>
              </a:rPr>
              <a:t>työryhmän</a:t>
            </a:r>
            <a:r>
              <a:rPr lang="fi-FI" sz="1000" b="0" baseline="0" dirty="0">
                <a:latin typeface="Arial" panose="020B0604020202020204" pitchFamily="34" charset="0"/>
                <a:ea typeface="ヒラギノ角ゴ Pro W3"/>
                <a:cs typeface="Arial" panose="020B0604020202020204" pitchFamily="34" charset="0"/>
              </a:rPr>
              <a:t> johtaja kullekin neljästä painopistealueesta Maailmanlaajuisessa jäsenyysaloitteessa: Uudet klubit, Uudet jäsenet, Jäsenten tyytyväisyys, Tuki johtajille. Harkitse seuraavia asioita:</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Piirin Maailmanlaajuisen laajennustiimin koordinaattoria (GET) tai Teemaklubikoordinaattoria työryhmän johtajana painopistealueella 1</a:t>
            </a:r>
          </a:p>
          <a:p>
            <a:pPr marL="171450" indent="-171450">
              <a:buFont typeface="Arial" panose="020B0604020202020204" pitchFamily="34" charset="0"/>
              <a:buChar char="•"/>
            </a:pPr>
            <a:r>
              <a:rPr lang="fi-FI" sz="1000" b="0" baseline="0" dirty="0">
                <a:latin typeface="Arial" panose="020B0604020202020204" pitchFamily="34" charset="0"/>
                <a:ea typeface="ヒラギノ角ゴ Pro W3"/>
                <a:cs typeface="Arial" panose="020B0604020202020204" pitchFamily="34" charset="0"/>
              </a:rPr>
              <a:t>Piirin GST-koordinaattori </a:t>
            </a:r>
            <a:r>
              <a:rPr lang="fi-FI" sz="1000" b="0" i="0" dirty="0">
                <a:latin typeface="Arial" panose="020B0604020202020204" pitchFamily="34" charset="0"/>
                <a:ea typeface="ヒラギノ角ゴ Pro W3"/>
                <a:cs typeface="Arial" panose="020B0604020202020204" pitchFamily="34" charset="0"/>
              </a:rPr>
              <a:t>työryhmän</a:t>
            </a:r>
            <a:r>
              <a:rPr lang="fi-FI" sz="1000" b="0" baseline="0" dirty="0">
                <a:latin typeface="Arial" panose="020B0604020202020204" pitchFamily="34" charset="0"/>
                <a:ea typeface="ヒラギノ角ゴ Pro W3"/>
                <a:cs typeface="Arial" panose="020B0604020202020204" pitchFamily="34" charset="0"/>
              </a:rPr>
              <a:t> johtajana painopistealueella 3 </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Ja piirin GLT-koordinaattori työryhmän johtajana painopistealueella 4</a:t>
            </a:r>
          </a:p>
          <a:p>
            <a:endParaRPr lang="en-US" sz="1000" b="0" baseline="0" dirty="0">
              <a:latin typeface="Arial" panose="020B0604020202020204" pitchFamily="34" charset="0"/>
              <a:cs typeface="Arial" panose="020B0604020202020204" pitchFamily="34" charset="0"/>
            </a:endParaRPr>
          </a:p>
          <a:p>
            <a:r>
              <a:rPr lang="fi-FI" sz="1000" b="0" i="1" dirty="0">
                <a:latin typeface="Arial" panose="020B0604020202020204" pitchFamily="34" charset="0"/>
                <a:cs typeface="Arial" panose="020B0604020202020204" pitchFamily="34" charset="0"/>
              </a:rPr>
              <a:t>Teksti piirin johtajille, kun he vetävät Rakenna tiimi -työpajaa:</a:t>
            </a:r>
          </a:p>
          <a:p>
            <a:r>
              <a:rPr lang="fi-FI" sz="1000" b="0" baseline="0" dirty="0">
                <a:latin typeface="Arial" panose="020B0604020202020204" pitchFamily="34" charset="0"/>
                <a:cs typeface="Arial" panose="020B0604020202020204" pitchFamily="34" charset="0"/>
              </a:rPr>
              <a:t>Voimme perustaa työryhmät haluamallamme tavalla niin monien ihmisten kanssa kuin tarvitsemme - tämä sisältää työryhmämme muodostamisen erilaisista lioneista, myös klubitasolla. Muista: meidän piirimme, meidän tapamme.</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Työryhmiä ajatellessamme on hyvä valita jäseniä, jotka ovat kiinnostuneita etenemisestä, haluavat muokata jäsenyyskokemusta, ovat vastuullisia ja halukkaita kommunikoimaan. Valitsemme lopulta jäsenet, jotka ovat omistautuneita ja sopivat parhaiten rooliin.</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Piirin GMT-koordinaattori on nimetty yhteyshenkilöksi tämän aloitteen käynnistämiseksi piirissä. </a:t>
            </a:r>
          </a:p>
          <a:p>
            <a:r>
              <a:rPr lang="fi-FI" sz="1000" b="0" i="1" baseline="0" dirty="0">
                <a:latin typeface="Arial" panose="020B0604020202020204" pitchFamily="34" charset="0"/>
                <a:cs typeface="Arial" panose="020B0604020202020204" pitchFamily="34" charset="0"/>
              </a:rPr>
              <a:t>Selitä kaikki alueelliset erot tässä, esimerkiksi: Entinen piirikuvernööri</a:t>
            </a:r>
            <a:r>
              <a:rPr lang="fi-FI" sz="1000" b="0" baseline="0" dirty="0">
                <a:latin typeface="Arial" panose="020B0604020202020204" pitchFamily="34" charset="0"/>
                <a:cs typeface="Arial" panose="020B0604020202020204" pitchFamily="34" charset="0"/>
              </a:rPr>
              <a:t> </a:t>
            </a:r>
            <a:r>
              <a:rPr lang="fi-FI" sz="1000" b="0" i="1" baseline="0" dirty="0">
                <a:latin typeface="Arial" panose="020B0604020202020204" pitchFamily="34" charset="0"/>
                <a:cs typeface="Arial" panose="020B0604020202020204" pitchFamily="34" charset="0"/>
              </a:rPr>
              <a:t>XX tulee toimimaan Maailmanlaajuisen jäsenyysaloitteen tukihenkilönä</a:t>
            </a:r>
            <a:r>
              <a:rPr lang="fi-FI"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Esimerkkikaaviossa on myös työryhmän vetäjiä. Voimme muokata organisaatiota haluamallamme tavalla, mutta tässä esimerkissä on tiiminvetäjä kullekin neljästä painopistealueesta Maailmanlaajuisessa jäsenyysaloitteessa: Uudet klubit, Uudet jäsenet, Jäsenten tyytyväisyys, Tuki johtajille. Harkitse myös:</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Piirin Maailmanlaajuisen laajennustiimin koordinaattoria (GET) tai Teemaklubikoordinaattoria työryhmän johtajana painopistealueella 1</a:t>
            </a:r>
          </a:p>
          <a:p>
            <a:pPr marL="171450" indent="-171450">
              <a:buFont typeface="Arial" panose="020B0604020202020204" pitchFamily="34" charset="0"/>
              <a:buChar char="•"/>
            </a:pPr>
            <a:r>
              <a:rPr lang="fi-FI" sz="1000" b="0" baseline="0" dirty="0">
                <a:latin typeface="Arial" panose="020B0604020202020204" pitchFamily="34" charset="0"/>
                <a:ea typeface="ヒラギノ角ゴ Pro W3"/>
                <a:cs typeface="Arial" panose="020B0604020202020204" pitchFamily="34" charset="0"/>
              </a:rPr>
              <a:t>Piirin GST-koordinaattori </a:t>
            </a:r>
            <a:r>
              <a:rPr lang="fi-FI" sz="1000" b="0" i="0" dirty="0">
                <a:latin typeface="Arial" panose="020B0604020202020204" pitchFamily="34" charset="0"/>
                <a:ea typeface="ヒラギノ角ゴ Pro W3"/>
                <a:cs typeface="Arial" panose="020B0604020202020204" pitchFamily="34" charset="0"/>
              </a:rPr>
              <a:t>työryhmän</a:t>
            </a:r>
            <a:r>
              <a:rPr lang="fi-FI" sz="1000" b="0" baseline="0" dirty="0">
                <a:latin typeface="Arial" panose="020B0604020202020204" pitchFamily="34" charset="0"/>
                <a:ea typeface="ヒラギノ角ゴ Pro W3"/>
                <a:cs typeface="Arial" panose="020B0604020202020204" pitchFamily="34" charset="0"/>
              </a:rPr>
              <a:t> johtajana painopistealueella 3 </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Ja piirin GLT-koordinaattori työryhmän johtajana painopistealueella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fi-FI" sz="1000" i="1" baseline="0" dirty="0">
                <a:latin typeface="Arial" panose="020B0604020202020204" pitchFamily="34" charset="0"/>
                <a:cs typeface="Arial" panose="020B0604020202020204" pitchFamily="34" charset="0"/>
              </a:rPr>
              <a:t>GAT-aluejohtajalle teksti, jonka avulla hän voi valmistella piirin johtajia vetämään Rakenna tiimi -työpajan.</a:t>
            </a:r>
          </a:p>
          <a:p>
            <a:pPr>
              <a:defRPr/>
            </a:pP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Muista valita monipuolinen työryhmä, joka voi vaikuttaa jäsenyyteen kaikilla tasoilla, koska tarvitsemme kaikkien osallistumista menestyäksemme.</a:t>
            </a:r>
            <a:r>
              <a:rPr lang="fi-FI"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i="0" u="none" strike="noStrike" baseline="0" dirty="0">
                <a:solidFill>
                  <a:schemeClr val="tx1"/>
                </a:solidFill>
                <a:effectLst/>
                <a:latin typeface="Arial" panose="020B0604020202020204" pitchFamily="34" charset="0"/>
                <a:cs typeface="Arial" panose="020B0604020202020204" pitchFamily="34" charset="0"/>
              </a:rPr>
              <a:t>Kuinka luulet näiden eri tasojen lionien osallistuvan?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fi-FI"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Entä me? Voimmeko sitoutua johtamaan piirimme menestykseen </a:t>
            </a:r>
            <a:r>
              <a:rPr lang="fi-FI" sz="1000" b="0" dirty="0">
                <a:latin typeface="Arial" panose="020B0604020202020204" pitchFamily="34" charset="0"/>
                <a:ea typeface="ヒラギノ角ゴ Pro W3"/>
                <a:cs typeface="Arial" panose="020B0604020202020204" pitchFamily="34" charset="0"/>
              </a:rPr>
              <a:t>Maailmanlaajuisen jäsenyysaloitteen kanssa?</a:t>
            </a:r>
          </a:p>
          <a:p>
            <a:pPr>
              <a:defRPr/>
            </a:pPr>
            <a:endParaRPr lang="en-US" sz="1000" b="0" dirty="0">
              <a:latin typeface="Arial" panose="020B0604020202020204" pitchFamily="34" charset="0"/>
              <a:cs typeface="Arial" panose="020B0604020202020204" pitchFamily="34" charset="0"/>
            </a:endParaRPr>
          </a:p>
          <a:p>
            <a:pPr>
              <a:defRPr/>
            </a:pPr>
            <a:r>
              <a:rPr lang="fi-FI" sz="1000" b="0" i="1" dirty="0">
                <a:latin typeface="Arial" panose="020B0604020202020204" pitchFamily="34" charset="0"/>
                <a:cs typeface="Arial" panose="020B0604020202020204" pitchFamily="34" charset="0"/>
              </a:rPr>
              <a:t>Teksti piirin johtajille, kun he vetävät Rakenna tiimi -työpajaa:</a:t>
            </a:r>
          </a:p>
          <a:p>
            <a:pPr>
              <a:defRPr/>
            </a:pP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Valitsimme moninaisen työryhmän</a:t>
            </a:r>
            <a:r>
              <a:rPr lang="fi-FI" sz="1000" b="1" i="0" u="none" strike="noStrike" baseline="0" dirty="0">
                <a:solidFill>
                  <a:schemeClr val="tx1"/>
                </a:solidFill>
                <a:latin typeface="Arial" panose="020B0604020202020204" pitchFamily="34" charset="0"/>
                <a:ea typeface="ヒラギノ角ゴ Pro W3"/>
                <a:cs typeface="Arial" panose="020B0604020202020204" pitchFamily="34" charset="0"/>
              </a:rPr>
              <a:t>,</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 joka voi vaikuttaa jäsenyyteen kaikilla tasoilla, koska tarvitsemme kaikkien osallistumista menestyäksemme.</a:t>
            </a:r>
            <a:r>
              <a:rPr lang="fi-FI"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i="0" u="none" strike="noStrike" baseline="0" dirty="0">
                <a:solidFill>
                  <a:schemeClr val="tx1"/>
                </a:solidFill>
                <a:effectLst/>
                <a:latin typeface="Arial" panose="020B0604020202020204" pitchFamily="34" charset="0"/>
                <a:cs typeface="Arial" panose="020B0604020202020204" pitchFamily="34" charset="0"/>
              </a:rPr>
              <a:t>Kuinka luulet näiden eri tasojen lionien osallistuvan?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fi-FI"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Entä me? Voimmeko sitoutua johtamaan piirimme menestykseen </a:t>
            </a:r>
            <a:r>
              <a:rPr lang="fi-FI" sz="1000" b="0" dirty="0">
                <a:latin typeface="Arial" panose="020B0604020202020204" pitchFamily="34" charset="0"/>
                <a:ea typeface="ヒラギノ角ゴ Pro W3"/>
                <a:cs typeface="Arial" panose="020B0604020202020204" pitchFamily="34" charset="0"/>
              </a:rPr>
              <a:t>Maailmanlaajuisen jäsenyysaloitteen kanssa?</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1"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i="1" dirty="0">
                <a:latin typeface="Arial" panose="020B0604020202020204" pitchFamily="34" charset="0"/>
                <a:ea typeface="ヒラギノ角ゴ Pro W3"/>
                <a:cs typeface="Arial" panose="020B0604020202020204" pitchFamily="34" charset="0"/>
              </a:rPr>
              <a:t>Voit vapaasti muuttaa diassa lueteltuja odotuksia vastaamaan parhaiten alueesi tarpeita. Lisäksi alla on useita kysymyksiä; harkitse itse, milloin on hyvä antaa aikaa keskustelulle tai saada yleisöltä palautetta.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________________________________________________________________</a:t>
            </a:r>
          </a:p>
          <a:p>
            <a:r>
              <a:rPr lang="fi-FI" sz="1000" b="0" i="1" baseline="0" dirty="0">
                <a:latin typeface="Arial" panose="020B0604020202020204" pitchFamily="34" charset="0"/>
                <a:cs typeface="Arial" panose="020B0604020202020204" pitchFamily="34" charset="0"/>
              </a:rPr>
              <a:t>GAT-aluejohtajalle teksti, jonka avulla hän voi valmistella piirin johtajia vetämään Rakenna tiimi -työpajan.</a:t>
            </a:r>
          </a:p>
          <a:p>
            <a:r>
              <a:rPr lang="fi-FI" sz="1000" b="0" baseline="0" dirty="0">
                <a:latin typeface="Arial" panose="020B0604020202020204" pitchFamily="34" charset="0"/>
                <a:ea typeface="ヒラギノ角ゴ Pro W3"/>
                <a:cs typeface="Arial" panose="020B0604020202020204" pitchFamily="34" charset="0"/>
              </a:rPr>
              <a:t>Kun mietimme rooliemme määrittelemistä, Maailmanlaajuisen jäsenyysaloitteen paras toimintatapa on ilmaista selvästi, mitä odotamme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työryhmän</a:t>
            </a:r>
            <a:r>
              <a:rPr lang="fi-FI" sz="1000" b="0" baseline="0" dirty="0">
                <a:latin typeface="Arial" panose="020B0604020202020204" pitchFamily="34" charset="0"/>
                <a:ea typeface="ヒラギノ角ゴ Pro W3"/>
                <a:cs typeface="Arial" panose="020B0604020202020204" pitchFamily="34" charset="0"/>
              </a:rPr>
              <a:t> jäseniltä. Tässä diassa luetellaan muutamia esimerkkejä joistakin odotuksista, mutta tuleeko mieleenne muita? Mitä pyytäisit omalta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työryhmältäsi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Voisimme esimerkiksi odottaa piirin GMT-koordinaattorin kertovan prosessin eri osatekijöistä ja olemaan sen johtava tukija; ylläpitää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työryhmän </a:t>
            </a:r>
            <a:r>
              <a:rPr lang="fi-FI" sz="1000" b="0" baseline="0" dirty="0">
                <a:latin typeface="Arial" panose="020B0604020202020204" pitchFamily="34" charset="0"/>
                <a:ea typeface="ヒラギノ角ゴ Pro W3"/>
                <a:cs typeface="Arial" panose="020B0604020202020204" pitchFamily="34" charset="0"/>
              </a:rPr>
              <a:t>luomaa suunnitelmaa; seurata tavoitteiden saavuttamista ja olla valmiina auttamaan ongelmien ilmetessä.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Mitä meidän pitäisi odottaa työryhmän johtajilta? Työryhmän jäseniltä? </a:t>
            </a:r>
            <a:r>
              <a:rPr lang="fi-FI" sz="1000" b="0" dirty="0">
                <a:latin typeface="Arial" panose="020B0604020202020204" pitchFamily="34" charset="0"/>
                <a:cs typeface="Arial" panose="020B0604020202020204" pitchFamily="34" charset="0"/>
              </a:rPr>
              <a:t>Piirikuvernööriltä? </a:t>
            </a:r>
            <a:r>
              <a:rPr lang="fi-FI" sz="1000" b="0" baseline="0" dirty="0">
                <a:solidFill>
                  <a:schemeClr val="tx1"/>
                </a:solidFill>
                <a:effectLst/>
                <a:latin typeface="Arial" panose="020B0604020202020204" pitchFamily="34" charset="0"/>
                <a:cs typeface="Arial" panose="020B0604020202020204" pitchFamily="34" charset="0"/>
              </a:rPr>
              <a:t>Piirin GLT-, GET-, GMT- ja GST-koordinaattoreilta? </a:t>
            </a:r>
            <a:r>
              <a:rPr lang="fi-FI" sz="1000" b="0" dirty="0">
                <a:solidFill>
                  <a:schemeClr val="tx1"/>
                </a:solidFill>
                <a:effectLst/>
                <a:latin typeface="Arial" panose="020B0604020202020204" pitchFamily="34" charset="0"/>
                <a:cs typeface="Arial" panose="020B0604020202020204" pitchFamily="34" charset="0"/>
              </a:rPr>
              <a:t>Lohkon ja alueen puheenjohtajilta?</a:t>
            </a:r>
            <a:r>
              <a:rPr lang="fi-FI" sz="1000" b="0" baseline="0" dirty="0">
                <a:solidFill>
                  <a:schemeClr val="tx1"/>
                </a:solidFill>
                <a:effectLst/>
                <a:latin typeface="Arial" panose="020B0604020202020204" pitchFamily="34" charset="0"/>
                <a:cs typeface="Arial" panose="020B0604020202020204" pitchFamily="34" charset="0"/>
              </a:rPr>
              <a:t> </a:t>
            </a:r>
            <a:r>
              <a:rPr lang="fi-FI" sz="1000" b="0" dirty="0">
                <a:solidFill>
                  <a:schemeClr val="tx1"/>
                </a:solidFill>
                <a:effectLst/>
                <a:latin typeface="Arial" panose="020B0604020202020204" pitchFamily="34" charset="0"/>
                <a:cs typeface="Arial" panose="020B0604020202020204" pitchFamily="34" charset="0"/>
              </a:rPr>
              <a:t>Klubin johtajilta? </a:t>
            </a:r>
            <a:r>
              <a:rPr lang="fi-FI" sz="1000" b="0" baseline="0" dirty="0">
                <a:solidFill>
                  <a:schemeClr val="tx1"/>
                </a:solidFill>
                <a:effectLst/>
                <a:latin typeface="Arial" panose="020B0604020202020204" pitchFamily="34" charset="0"/>
                <a:cs typeface="Arial" panose="020B0604020202020204" pitchFamily="34" charset="0"/>
              </a:rPr>
              <a:t>Moninkertaispiirin kuvernöörineuvostolta ja GAT:ilta? Klubin jäseniltä?</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i-FI" sz="1000" b="0" baseline="0" dirty="0">
                <a:solidFill>
                  <a:schemeClr val="tx1"/>
                </a:solidFill>
                <a:latin typeface="Arial" panose="020B0604020202020204" pitchFamily="34" charset="0"/>
                <a:ea typeface="ヒラギノ角ゴ Pro W3"/>
                <a:cs typeface="Arial" panose="020B0604020202020204" pitchFamily="34" charset="0"/>
              </a:rPr>
              <a:t>Kaikilla on rooli prosessissa ja he muodostavat yhden työryhmän, mikä tarkoittaa, että olemme kaikki vastuussa toimista, jotka tapahtuvat seuraavan vuoden aikana.</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Kun kokoat työryhmäsi Rakenna tiimi -työpajaan, muista kysyä kaikilta osallistujilta: </a:t>
            </a:r>
          </a:p>
          <a:p>
            <a:pPr marL="171450" indent="-171450">
              <a:buFont typeface="Arial" panose="020B0604020202020204" pitchFamily="34" charset="0"/>
              <a:buChar char="•"/>
            </a:pPr>
            <a:r>
              <a:rPr lang="fi-FI" sz="1000" b="0" baseline="0" dirty="0">
                <a:latin typeface="Arial" panose="020B0604020202020204" pitchFamily="34" charset="0"/>
                <a:ea typeface="ヒラギノ角ゴ Pro W3"/>
                <a:cs typeface="Arial" panose="020B0604020202020204" pitchFamily="34" charset="0"/>
              </a:rPr>
              <a:t>Kuka haluaisi ilmoittautua vapaaehtoiseksi tähän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työryhmään</a:t>
            </a:r>
            <a:r>
              <a:rPr lang="fi-FI" sz="1000"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Mitkä roolit ovat vielä täyttämättä? </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Onko muita johtajia, jotka meidän tulisi kutsua mukaan? </a:t>
            </a:r>
          </a:p>
          <a:p>
            <a:pPr marL="171450" indent="-171450">
              <a:buFont typeface="Arial" panose="020B0604020202020204" pitchFamily="34" charset="0"/>
              <a:buChar char="•"/>
            </a:pPr>
            <a:r>
              <a:rPr lang="fi-FI" sz="1000" b="0" baseline="0" dirty="0">
                <a:latin typeface="Arial" panose="020B0604020202020204" pitchFamily="34" charset="0"/>
                <a:cs typeface="Arial" panose="020B0604020202020204" pitchFamily="34" charset="0"/>
              </a:rPr>
              <a:t>Kuka kutsuu heidät? </a:t>
            </a:r>
          </a:p>
          <a:p>
            <a:endParaRPr lang="en-US" sz="1000" b="0" dirty="0">
              <a:latin typeface="Arial" panose="020B0604020202020204" pitchFamily="34" charset="0"/>
              <a:cs typeface="Arial" panose="020B0604020202020204" pitchFamily="34" charset="0"/>
            </a:endParaRPr>
          </a:p>
          <a:p>
            <a:r>
              <a:rPr lang="fi-FI" sz="1000" b="0" i="1" dirty="0">
                <a:latin typeface="Arial" panose="020B0604020202020204" pitchFamily="34" charset="0"/>
                <a:cs typeface="Arial" panose="020B0604020202020204" pitchFamily="34" charset="0"/>
              </a:rPr>
              <a:t>Teksti piirin johtajille, kun he vetävät Rakenna tiimi -työpajaa:</a:t>
            </a:r>
          </a:p>
          <a:p>
            <a:r>
              <a:rPr lang="fi-FI" sz="1000" b="0" baseline="0" dirty="0">
                <a:latin typeface="Arial" panose="020B0604020202020204" pitchFamily="34" charset="0"/>
                <a:ea typeface="ヒラギノ角ゴ Pro W3"/>
                <a:cs typeface="Arial" panose="020B0604020202020204" pitchFamily="34" charset="0"/>
              </a:rPr>
              <a:t>Kun mietimme rooliemme määrittelemistä, Maailmanlaajuisen jäsenyysaloitteen paras toimintatapa on ilmaista selvästi, mitä odotamme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työryhmän</a:t>
            </a:r>
            <a:r>
              <a:rPr lang="fi-FI" sz="1000" b="0" baseline="0" dirty="0">
                <a:latin typeface="Arial" panose="020B0604020202020204" pitchFamily="34" charset="0"/>
                <a:ea typeface="ヒラギノ角ゴ Pro W3"/>
                <a:cs typeface="Arial" panose="020B0604020202020204" pitchFamily="34" charset="0"/>
              </a:rPr>
              <a:t> jäseniltä. Tässä diassa luetellaan muutamia esimerkkejä joistakin odotuksista, mutta tuleeko mieleenne muita? Mitä pyytäisit omalta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työryhmältäsi?</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Voisimme esimerkiksi odottaa Piirin GMT-koordinaattorin kertovan prosessin eri osatekijöistä ja olemaan sen johtava tukija; ylläpitää tiimin luomaa suunnitelmaa; seurata tavoitteiden saavuttamista ja olla valmiina auttamaan ongelmien ilmetessä.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Mitä meidän pitäisi odottaa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työryhmän johtajilta</a:t>
            </a:r>
            <a:r>
              <a:rPr lang="fi-FI" sz="1000" b="0" baseline="0" dirty="0">
                <a:latin typeface="Arial" panose="020B0604020202020204" pitchFamily="34" charset="0"/>
                <a:ea typeface="ヒラギノ角ゴ Pro W3"/>
                <a:cs typeface="Arial" panose="020B0604020202020204" pitchFamily="34" charset="0"/>
              </a:rPr>
              <a:t>? Työryhmän jäseniltä? </a:t>
            </a:r>
            <a:r>
              <a:rPr lang="fi-FI" sz="1000" b="0" dirty="0">
                <a:latin typeface="Arial" panose="020B0604020202020204" pitchFamily="34" charset="0"/>
                <a:ea typeface="ヒラギノ角ゴ Pro W3"/>
                <a:cs typeface="Arial" panose="020B0604020202020204" pitchFamily="34" charset="0"/>
              </a:rPr>
              <a:t>Piirikuvernööriltä? </a:t>
            </a:r>
            <a:r>
              <a:rPr lang="fi-FI" sz="1000" b="0" baseline="0" dirty="0">
                <a:solidFill>
                  <a:schemeClr val="tx1"/>
                </a:solidFill>
                <a:effectLst/>
                <a:latin typeface="Arial" panose="020B0604020202020204" pitchFamily="34" charset="0"/>
                <a:ea typeface="ヒラギノ角ゴ Pro W3"/>
                <a:cs typeface="Arial" panose="020B0604020202020204" pitchFamily="34" charset="0"/>
              </a:rPr>
              <a:t> Piirin GLT, GMT-, GET- ja GST-koordinaattoreilta? </a:t>
            </a:r>
            <a:r>
              <a:rPr lang="fi-FI" sz="1000" b="0" dirty="0">
                <a:solidFill>
                  <a:schemeClr val="tx1"/>
                </a:solidFill>
                <a:effectLst/>
                <a:latin typeface="Arial" panose="020B0604020202020204" pitchFamily="34" charset="0"/>
                <a:ea typeface="ヒラギノ角ゴ Pro W3"/>
                <a:cs typeface="Arial" panose="020B0604020202020204" pitchFamily="34" charset="0"/>
              </a:rPr>
              <a:t>Lohkon ja alueen puheenjohtajilta?</a:t>
            </a:r>
            <a:r>
              <a:rPr lang="fi-FI" sz="1000" b="0" baseline="0" dirty="0">
                <a:solidFill>
                  <a:schemeClr val="tx1"/>
                </a:solidFill>
                <a:effectLst/>
                <a:latin typeface="Arial" panose="020B0604020202020204" pitchFamily="34" charset="0"/>
                <a:ea typeface="ヒラギノ角ゴ Pro W3"/>
                <a:cs typeface="Arial" panose="020B0604020202020204" pitchFamily="34" charset="0"/>
              </a:rPr>
              <a:t> </a:t>
            </a:r>
            <a:r>
              <a:rPr lang="fi-FI" sz="1000" b="0" dirty="0">
                <a:solidFill>
                  <a:schemeClr val="tx1"/>
                </a:solidFill>
                <a:effectLst/>
                <a:latin typeface="Arial" panose="020B0604020202020204" pitchFamily="34" charset="0"/>
                <a:ea typeface="ヒラギノ角ゴ Pro W3"/>
                <a:cs typeface="Arial" panose="020B0604020202020204" pitchFamily="34" charset="0"/>
              </a:rPr>
              <a:t>Klubin johtajilta? </a:t>
            </a:r>
            <a:r>
              <a:rPr lang="fi-FI" sz="1000" b="0" baseline="0" dirty="0">
                <a:solidFill>
                  <a:schemeClr val="tx1"/>
                </a:solidFill>
                <a:effectLst/>
                <a:latin typeface="Arial" panose="020B0604020202020204" pitchFamily="34" charset="0"/>
                <a:ea typeface="ヒラギノ角ゴ Pro W3"/>
                <a:cs typeface="Arial" panose="020B0604020202020204" pitchFamily="34" charset="0"/>
              </a:rPr>
              <a:t>Moninkertaispiirin kuvernöörineuvostolta ja GAT:ilta? Klubin jäseniltä?</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i-FI" sz="1000" b="0" baseline="0" dirty="0">
                <a:solidFill>
                  <a:schemeClr val="tx1"/>
                </a:solidFill>
                <a:latin typeface="Arial" panose="020B0604020202020204" pitchFamily="34" charset="0"/>
                <a:ea typeface="ヒラギノ角ゴ Pro W3"/>
                <a:cs typeface="Arial" panose="020B0604020202020204" pitchFamily="34" charset="0"/>
              </a:rPr>
              <a:t>Kaikilla on rooli prosessissa ja he muodostavat yhden työryhmän, mikä tarkoittaa, että olemme kaikki vastuussa toimista, jotka tapahtuvat seuraavan vuoden aikana.</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fi-FI" sz="1000" b="0" baseline="0" dirty="0">
                <a:latin typeface="Arial" panose="020B0604020202020204" pitchFamily="34" charset="0"/>
                <a:ea typeface="ヒラギノ角ゴ Pro W3"/>
                <a:cs typeface="Arial" panose="020B0604020202020204" pitchFamily="34" charset="0"/>
              </a:rPr>
              <a:t>Kuka haluaisi ilmoittautua vapaaehtoiseksi tähän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työryhmään</a:t>
            </a:r>
            <a:r>
              <a:rPr lang="fi-FI"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Mitkä roolit ovat vielä täyttämättä? Onko muita johtajia, jotka meidän tulisi kutsua mukaan? Kuka kutsuu heidät?</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ea typeface="ヒラギノ角ゴ Pro W3"/>
                <a:cs typeface="Arial" panose="020B0604020202020204" pitchFamily="34" charset="0"/>
              </a:rPr>
              <a:t>Katso diaa 1, Kokouksen valmistelu -muistiinpanoja. Kirjoita tässä harjoituksessa osallistujan kommentit fläppitaululle tai virtuaaliseen muistiinpanotyökaluun.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________________________________________________________________</a:t>
            </a:r>
          </a:p>
          <a:p>
            <a:r>
              <a:rPr lang="fi-FI" sz="1000" i="1" baseline="0" dirty="0">
                <a:latin typeface="Arial" panose="020B0604020202020204" pitchFamily="34" charset="0"/>
                <a:cs typeface="Arial" panose="020B0604020202020204" pitchFamily="34" charset="0"/>
              </a:rPr>
              <a:t>GAT-aluejohtajalle teksti, jonka avulla hän voi valmistella piirin johtajia vetämään Rakenna tiimi -työpajan.</a:t>
            </a:r>
          </a:p>
          <a:p>
            <a:r>
              <a:rPr lang="fi-FI" sz="1000" dirty="0">
                <a:latin typeface="Arial" panose="020B0604020202020204" pitchFamily="34" charset="0"/>
                <a:ea typeface="ヒラギノ角ゴ Pro W3"/>
                <a:cs typeface="Arial" panose="020B0604020202020204" pitchFamily="34" charset="0"/>
              </a:rPr>
              <a:t>Tämä harjoitus auttaa uuden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työryhmän</a:t>
            </a:r>
            <a:r>
              <a:rPr lang="fi-FI" sz="1000" dirty="0">
                <a:latin typeface="Arial" panose="020B0604020202020204" pitchFamily="34" charset="0"/>
                <a:ea typeface="ヒラギノ角ゴ Pro W3"/>
                <a:cs typeface="Arial" panose="020B0604020202020204" pitchFamily="34" charset="0"/>
              </a:rPr>
              <a:t> jäseniä ymmärtämään toistensa intohimoja ja motivaatioita ja sitä kautta sovittamaan ne johonkin ryhmän toiminnan osa-alueeseen.</a:t>
            </a:r>
            <a:r>
              <a:rPr lang="fi-FI" sz="1000" b="0" dirty="0">
                <a:latin typeface="Arial" panose="020B0604020202020204" pitchFamily="34" charset="0"/>
                <a:ea typeface="ヒラギノ角ゴ Pro W3"/>
                <a:cs typeface="Arial" panose="020B0604020202020204" pitchFamily="34" charset="0"/>
              </a:rPr>
              <a:t> Kun olemme intohimoisesti tekemässä jotakin, olemme sitoutuneempia ja usein sopivampia tähän tehtävään. Näytän nyt teille mallia, miten johtaa tätä harjoitusta. </a:t>
            </a:r>
            <a:r>
              <a:rPr lang="fi-FI" sz="1000" dirty="0">
                <a:latin typeface="Arial" panose="020B0604020202020204" pitchFamily="34" charset="0"/>
                <a:ea typeface="ヒラギノ角ゴ Pro W3"/>
                <a:cs typeface="Arial" panose="020B0604020202020204" pitchFamily="34" charset="0"/>
              </a:rPr>
              <a:t>Johdat tätä samaa harjoitusta, kun kokoat piirin työryhmän Rakenna tiimi -työpajaan.</a:t>
            </a:r>
          </a:p>
          <a:p>
            <a:r>
              <a:rPr lang="fi-FI" sz="1000" b="0" i="1" dirty="0">
                <a:latin typeface="Arial" panose="020B0604020202020204" pitchFamily="34" charset="0"/>
                <a:cs typeface="Arial" panose="020B0604020202020204" pitchFamily="34" charset="0"/>
              </a:rPr>
              <a:t>Aloita harjoitus. </a:t>
            </a:r>
            <a:r>
              <a:rPr lang="fi-FI" sz="1000" b="0" baseline="0" dirty="0">
                <a:latin typeface="Arial" panose="020B0604020202020204" pitchFamily="34" charset="0"/>
                <a:cs typeface="Arial" panose="020B0604020202020204" pitchFamily="34" charset="0"/>
              </a:rPr>
              <a:t>Keskustellaan ensin miten voimme muuttaa intohimomme tarkoitukseksi, jotta Maailmanlaajuinen jäsenyysaloite menestyy?</a:t>
            </a:r>
          </a:p>
          <a:p>
            <a:r>
              <a:rPr lang="fi-FI" sz="1000" b="0" baseline="0" dirty="0">
                <a:latin typeface="Arial" panose="020B0604020202020204" pitchFamily="34" charset="0"/>
                <a:cs typeface="Arial" panose="020B0604020202020204" pitchFamily="34" charset="0"/>
              </a:rPr>
              <a:t>Mistä lionsklubien osa-alueista olet innostunein? Joitakin lioneja innostaa palvelu, toiset arvostavat ystävyyssuhteita, toiset taas inspiroituvat tulevien johtajien kouluttamisesta tai mentoroimisesta. Mikä kiinnostaa sinua eniten?</a:t>
            </a:r>
          </a:p>
          <a:p>
            <a:r>
              <a:rPr lang="fi-FI" sz="1000" b="0" dirty="0">
                <a:latin typeface="Arial" panose="020B0604020202020204" pitchFamily="34" charset="0"/>
                <a:ea typeface="ヒラギノ角ゴ Pro W3"/>
                <a:cs typeface="Arial" panose="020B0604020202020204" pitchFamily="34" charset="0"/>
              </a:rPr>
              <a:t>Kuinka nämä mielenkiinnon kohteet vastaavat Maailmanlaajuisen jäsenyysaloitteen tarkoitusta? Kuinka voimme hyödyntää jäsentemme innostusta vaikuttamalla seuraavan vuoden aikana? </a:t>
            </a:r>
          </a:p>
          <a:p>
            <a:endParaRPr lang="en-US" sz="1000" b="0" dirty="0">
              <a:latin typeface="Arial" panose="020B0604020202020204" pitchFamily="34" charset="0"/>
              <a:cs typeface="Arial" panose="020B0604020202020204" pitchFamily="34" charset="0"/>
            </a:endParaRPr>
          </a:p>
          <a:p>
            <a:r>
              <a:rPr lang="fi-FI" sz="1000" b="0" i="1" dirty="0">
                <a:latin typeface="Arial" panose="020B0604020202020204" pitchFamily="34" charset="0"/>
                <a:cs typeface="Arial" panose="020B0604020202020204" pitchFamily="34" charset="0"/>
              </a:rPr>
              <a:t>Teksti piirin johtajille, kun he vetävät Rakenna tiimi -työpajaa:</a:t>
            </a:r>
          </a:p>
          <a:p>
            <a:r>
              <a:rPr lang="fi-FI" sz="1000" b="0" baseline="0" dirty="0">
                <a:latin typeface="Arial" panose="020B0604020202020204" pitchFamily="34" charset="0"/>
                <a:cs typeface="Arial" panose="020B0604020202020204" pitchFamily="34" charset="0"/>
              </a:rPr>
              <a:t>Keskustellaan ensin miten voimme muuttaa intohimomme tarkoitukseksi, jotta Maailmanlaajuinen jäsenyysaloite menestyy?</a:t>
            </a:r>
          </a:p>
          <a:p>
            <a:r>
              <a:rPr lang="fi-FI" sz="1000" b="0" baseline="0" dirty="0">
                <a:latin typeface="Arial" panose="020B0604020202020204" pitchFamily="34" charset="0"/>
                <a:cs typeface="Arial" panose="020B0604020202020204" pitchFamily="34" charset="0"/>
              </a:rPr>
              <a:t>Mistä lionsklubien osa-alueista olet innostunein? Joitakin lioneja innostaa palvelu, toiset arvostavat ystävyyssuhteita, toiset taas inspiroituvat tulevien johtajien kouluttamisesta tai mentoroimisesta. Mikä kiinnostaa sinua eniten?</a:t>
            </a:r>
          </a:p>
          <a:p>
            <a:r>
              <a:rPr lang="fi-FI" sz="1000" b="0" dirty="0">
                <a:latin typeface="Arial" panose="020B0604020202020204" pitchFamily="34" charset="0"/>
                <a:ea typeface="ヒラギノ角ゴ Pro W3"/>
                <a:cs typeface="Arial" panose="020B0604020202020204" pitchFamily="34" charset="0"/>
              </a:rPr>
              <a:t>Kuinka nämä mielenkiinnon kohteet vastaavat Maailmanlaajuisen jäsenyysaloitteen tarkoitusta? Kuinka voimme hyödyntää jäsentemme innostusta vaikuttamalla seuraavan vuoden aikana? </a:t>
            </a:r>
            <a:r>
              <a:rPr lang="fi-FI" sz="1000" dirty="0">
                <a:latin typeface="Arial" panose="020B0604020202020204" pitchFamily="34" charset="0"/>
                <a:ea typeface="ヒラギノ角ゴ Pro W3"/>
                <a:cs typeface="Arial" panose="020B0604020202020204" pitchFamily="34" charset="0"/>
              </a:rPr>
              <a:t>Käytetään hetki aikaa tähän harjoitukseen, jotta voimme aloittaa työryhmämme jäsenten valitsemisen ja päättää mikä rooli sopisi parhaiten heidän mielenkiintonsa kohteisiin.</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a:latin typeface="Arial" panose="020B0604020202020204" pitchFamily="34" charset="0"/>
                <a:ea typeface="ヒラギノ角ゴ Pro W3"/>
                <a:cs typeface="Arial" panose="020B0604020202020204" pitchFamily="34" charset="0"/>
              </a:rPr>
              <a:t>Esittäjän muistiinpanot: </a:t>
            </a:r>
          </a:p>
          <a:p>
            <a:pPr>
              <a:defRPr/>
            </a:pPr>
            <a:r>
              <a:rPr lang="fi-FI" sz="1000" i="1">
                <a:latin typeface="Arial" panose="020B0604020202020204" pitchFamily="34" charset="0"/>
                <a:cs typeface="Arial" panose="020B0604020202020204" pitchFamily="34" charset="0"/>
              </a:rPr>
              <a:t>{Anna osallistujien lukea teksti itse}</a:t>
            </a:r>
          </a:p>
          <a:p>
            <a:pPr lvl="0">
              <a:defRPr/>
            </a:pPr>
            <a:r>
              <a:rPr lang="fi-FI" sz="100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Seuraava vaihe on järjestää Rakenna visio -istunto, jossa analysoidaan piirimme vahvuuksia, heikkouksia, mahdollisuuksia ja uhkia sekä katsomme </a:t>
            </a:r>
            <a:r>
              <a:rPr lang="fi-FI" sz="1000" b="0" i="1" baseline="0" dirty="0">
                <a:latin typeface="Arial" panose="020B0604020202020204" pitchFamily="34" charset="0"/>
                <a:cs typeface="Arial" panose="020B0604020202020204" pitchFamily="34" charset="0"/>
              </a:rPr>
              <a:t>MISSION</a:t>
            </a:r>
            <a:r>
              <a:rPr lang="fi-FI" sz="1000" b="0" baseline="0" dirty="0">
                <a:latin typeface="Arial" panose="020B0604020202020204" pitchFamily="34" charset="0"/>
                <a:cs typeface="Arial" panose="020B0604020202020204" pitchFamily="34" charset="0"/>
              </a:rPr>
              <a:t> </a:t>
            </a:r>
            <a:r>
              <a:rPr lang="fi-FI" sz="1000" b="1" baseline="0" dirty="0">
                <a:latin typeface="Arial" panose="020B0604020202020204" pitchFamily="34" charset="0"/>
                <a:cs typeface="Arial" panose="020B0604020202020204" pitchFamily="34" charset="0"/>
              </a:rPr>
              <a:t>1.5</a:t>
            </a:r>
            <a:r>
              <a:rPr lang="fi-FI" sz="1000" b="0" baseline="0" dirty="0">
                <a:latin typeface="Arial" panose="020B0604020202020204" pitchFamily="34" charset="0"/>
                <a:cs typeface="Arial" panose="020B0604020202020204" pitchFamily="34" charset="0"/>
              </a:rPr>
              <a:t> -tavoitteita.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Mitä mieltä olette, milloin voimme tavata?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Kuka olisi paras henkilö kokouksen vetäjäksi?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Kenet tulisi kutsua mukaan ja kuka järjestää virtuaalikokouksen? </a:t>
            </a:r>
          </a:p>
          <a:p>
            <a:endParaRPr lang="en-US" sz="1000" b="0" baseline="0" dirty="0">
              <a:latin typeface="Arial" panose="020B0604020202020204" pitchFamily="34" charset="0"/>
              <a:cs typeface="Arial" panose="020B0604020202020204" pitchFamily="34" charset="0"/>
            </a:endParaRPr>
          </a:p>
          <a:p>
            <a:r>
              <a:rPr lang="fi-FI" sz="1000" b="0" baseline="0" dirty="0">
                <a:latin typeface="Arial" panose="020B0604020202020204" pitchFamily="34" charset="0"/>
                <a:cs typeface="Arial" panose="020B0604020202020204" pitchFamily="34" charset="0"/>
              </a:rPr>
              <a:t>Onko meidän tehtävä jotain muuta valmistautuaksemme?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u="sng" dirty="0">
                <a:latin typeface="Arial" panose="020B0604020202020204" pitchFamily="34" charset="0"/>
                <a:ea typeface="ヒラギノ角ゴ Pro W3"/>
                <a:cs typeface="Arial" panose="020B0604020202020204" pitchFamily="34" charset="0"/>
              </a:rPr>
              <a:t>Esittäjän muistiinpanot: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ea typeface="ヒラギノ角ゴ Pro W3"/>
                <a:cs typeface="Arial" panose="020B0604020202020204" pitchFamily="34" charset="0"/>
              </a:rPr>
              <a:t>On suositeltavaa, että ohjaaja suorittaa kaikki yllä mainitut LLC-kurssit. Lisäksi piirikuvernöörin ja piirin GMT-koordinaattorin (tai valitun Maailmanlaajuisen jäsenyysaloitteen toisen johtajan) tulisi suorittaa seuraavat kurssit: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i="1" dirty="0">
                <a:latin typeface="Arial" panose="020B0604020202020204" pitchFamily="34" charset="0"/>
                <a:ea typeface="ヒラギノ角ゴ Pro W3"/>
                <a:cs typeface="Arial" panose="020B0604020202020204" pitchFamily="34" charset="0"/>
              </a:rPr>
              <a:t>Delegointi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i="1" dirty="0">
                <a:latin typeface="Arial" panose="020B0604020202020204" pitchFamily="34" charset="0"/>
                <a:ea typeface="ヒラギノ角ゴ Pro W3"/>
                <a:cs typeface="Arial" panose="020B0604020202020204" pitchFamily="34" charset="0"/>
              </a:rPr>
              <a:t>Päätöksenteko (ei vielä saatavilla kaikilla kielillä)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i-FI" sz="1000" i="1" dirty="0">
                <a:latin typeface="Arial" panose="020B0604020202020204" pitchFamily="34" charset="0"/>
                <a:ea typeface="ヒラギノ角ゴ Pro W3"/>
                <a:cs typeface="Arial" panose="020B0604020202020204" pitchFamily="34" charset="0"/>
              </a:rPr>
              <a:t>Erimielisyyksien ratkaiseminen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ea typeface="ヒラギノ角ゴ Pro W3"/>
                <a:cs typeface="Arial" panose="020B0604020202020204" pitchFamily="34" charset="0"/>
              </a:rPr>
              <a:t>Kun olet suorittanut nämä kurssit, muokkaa dioja yllä lueteltujen suositusten mukaisesti alueesi tarpeiden mukaan.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i="1" dirty="0">
                <a:latin typeface="Arial" panose="020B0604020202020204" pitchFamily="34" charset="0"/>
                <a:ea typeface="ヒラギノ角ゴ Pro W3"/>
                <a:cs typeface="Arial" panose="020B0604020202020204" pitchFamily="34" charset="0"/>
              </a:rPr>
              <a:t>Piirin strategisen suunnitelman työkirja lisää tietoisuutta tavoista tukea uusien klubien kehittämistä ja uusien jäsenten hankkimista. Samalla johtajille annetaan vinkkejä, miten parantaa palvelun raportoimista, korostaa johtajakoulutuksen kehittämisen tärkeyttä ja lisätä jäsenten tekemiä lahjoituksia.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i="1" strike="noStrike" dirty="0">
                <a:latin typeface="Arial" panose="020B0604020202020204" pitchFamily="34" charset="0"/>
                <a:ea typeface="ヒラギノ角ゴ Pro W3"/>
                <a:cs typeface="Arial" panose="020B0604020202020204" pitchFamily="34" charset="0"/>
              </a:rPr>
              <a:t>MISSION</a:t>
            </a:r>
            <a:r>
              <a:rPr lang="fi-FI" sz="1000" b="0" i="0" strike="noStrike" dirty="0">
                <a:latin typeface="Arial" panose="020B0604020202020204" pitchFamily="34" charset="0"/>
                <a:ea typeface="ヒラギノ角ゴ Pro W3"/>
                <a:cs typeface="Arial" panose="020B0604020202020204" pitchFamily="34" charset="0"/>
              </a:rPr>
              <a:t> </a:t>
            </a:r>
            <a:r>
              <a:rPr lang="fi-FI" sz="1000" b="1" i="0" strike="noStrike" dirty="0">
                <a:latin typeface="Arial" panose="020B0604020202020204" pitchFamily="34" charset="0"/>
                <a:ea typeface="ヒラギノ角ゴ Pro W3"/>
                <a:cs typeface="Arial" panose="020B0604020202020204" pitchFamily="34" charset="0"/>
              </a:rPr>
              <a:t>1.5</a:t>
            </a:r>
            <a:r>
              <a:rPr lang="fi-FI" sz="1000" b="0" i="0" strike="noStrike" dirty="0">
                <a:latin typeface="Arial" panose="020B0604020202020204" pitchFamily="34" charset="0"/>
                <a:ea typeface="ヒラギノ角ゴ Pro W3"/>
                <a:cs typeface="Arial" panose="020B0604020202020204" pitchFamily="34" charset="0"/>
              </a:rPr>
              <a:t> –aloite tukee palveluaktiviteettien raportoimista, johtajakoulutuksen kehittämistä ja LCIF-lahjoituksia.</a:t>
            </a:r>
            <a:endParaRPr lang="en-US" sz="1000" b="0" i="0" strike="noStrike"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fi-FI" sz="1000" dirty="0">
                <a:latin typeface="Arial" panose="020B0604020202020204" pitchFamily="34" charset="0"/>
                <a:ea typeface="ヒラギノ角ゴ Pro W3"/>
                <a:cs typeface="Arial" panose="020B0604020202020204" pitchFamily="34" charset="0"/>
              </a:rPr>
              <a:t>Ennen kuin päätämme istuntomme tänään, tässä on muutama kurssi, jotka auttavat sinua johtamaan työryhmääsi ja edistämään tehokasta kuuntelemista.</a:t>
            </a:r>
            <a:r>
              <a:rPr lang="fi-FI" sz="1000" b="0" dirty="0">
                <a:latin typeface="Arial" panose="020B0604020202020204" pitchFamily="34" charset="0"/>
                <a:ea typeface="ヒラギノ角ゴ Pro W3"/>
                <a:cs typeface="Arial" panose="020B0604020202020204" pitchFamily="34" charset="0"/>
              </a:rPr>
              <a:t> Seuraavan istunnon valmistelussa SWOT-analyysin esittelyn ja Tavoitteiden asettaminen  tarkasteleminen auttaa johtamaan keskustelua ja saamaan paremman käsityksen siitä, mikä SWOT-analyysi on ja miksi siitä on hyötyä vision, tavoitteen ja toimintasuunnitelman laatimisessa.</a:t>
            </a:r>
          </a:p>
          <a:p>
            <a:endParaRPr lang="en-US" sz="1000" b="0" dirty="0">
              <a:latin typeface="Arial" panose="020B0604020202020204" pitchFamily="34" charset="0"/>
              <a:cs typeface="Arial" panose="020B0604020202020204" pitchFamily="34" charset="0"/>
            </a:endParaRPr>
          </a:p>
          <a:p>
            <a:r>
              <a:rPr lang="fi-FI" sz="1000" b="0" dirty="0">
                <a:latin typeface="Arial" panose="020B0604020202020204" pitchFamily="34" charset="0"/>
                <a:ea typeface="ヒラギノ角ゴ Pro W3"/>
                <a:cs typeface="Arial" panose="020B0604020202020204" pitchFamily="34" charset="0"/>
              </a:rPr>
              <a:t>Täytä piirin strategisen suunnitelman työkirjan Jäsenyyden kehittäminen -osa ymmärtääksesi paremmin alueesi tarpeet ja jäsenyystrendit. </a:t>
            </a:r>
            <a:r>
              <a:rPr lang="fi-FI" sz="1000" dirty="0">
                <a:latin typeface="Arial" panose="020B0604020202020204" pitchFamily="34" charset="0"/>
                <a:ea typeface="ヒラギノ角ゴ Pro W3"/>
                <a:cs typeface="Arial" panose="020B0604020202020204" pitchFamily="34" charset="0"/>
              </a:rPr>
              <a:t>Tässä viitataan myös täydentäviin resursseihin, jotka auttavat sinua ja </a:t>
            </a:r>
            <a:r>
              <a:rPr lang="fi-FI" sz="1000" b="0" i="0" u="none" strike="noStrike" baseline="0" dirty="0">
                <a:solidFill>
                  <a:schemeClr val="tx1"/>
                </a:solidFill>
                <a:latin typeface="Arial" panose="020B0604020202020204" pitchFamily="34" charset="0"/>
                <a:ea typeface="ヒラギノ角ゴ Pro W3"/>
                <a:cs typeface="Arial" panose="020B0604020202020204" pitchFamily="34" charset="0"/>
              </a:rPr>
              <a:t>työryhmääsi</a:t>
            </a:r>
            <a:r>
              <a:rPr lang="fi-FI" sz="1000" dirty="0">
                <a:latin typeface="Arial" panose="020B0604020202020204" pitchFamily="34" charset="0"/>
                <a:ea typeface="ヒラギノ角ゴ Pro W3"/>
                <a:cs typeface="Arial" panose="020B0604020202020204" pitchFamily="34" charset="0"/>
              </a:rPr>
              <a:t> rakentamaan visiota.</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u="sng" baseline="0">
                <a:latin typeface="Arial" panose="020B0604020202020204" pitchFamily="34" charset="0"/>
                <a:cs typeface="Arial" panose="020B0604020202020204" pitchFamily="34" charset="0"/>
              </a:rPr>
              <a:t>Esittäjän muistiinpanot: </a:t>
            </a:r>
          </a:p>
          <a:p>
            <a:r>
              <a:rPr lang="fi-FI" sz="1200" i="1">
                <a:latin typeface="Arial" panose="020B0604020202020204" pitchFamily="34" charset="0"/>
                <a:cs typeface="Arial" panose="020B0604020202020204" pitchFamily="34" charset="0"/>
              </a:rPr>
              <a:t>Aloita istunto esittelemällä itsesi ja kutsumalla osallistujat tähän Maailmanlaajuinen jäsenyysaloite -seminaariin.</a:t>
            </a:r>
          </a:p>
          <a:p>
            <a:r>
              <a:rPr lang="fi-FI" sz="1200" baseline="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a:latin typeface="Arial" panose="020B0604020202020204" pitchFamily="34" charset="0"/>
                <a:cs typeface="Arial" panose="020B0604020202020204" pitchFamily="34" charset="0"/>
              </a:rPr>
              <a:t>Tervetuloa tähän Maailmanlaajuinen jäsenyysaloite -seminaariin.</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fi-FI" sz="1000" u="sng" dirty="0">
                <a:latin typeface="Arial" panose="020B0604020202020204" pitchFamily="34" charset="0"/>
                <a:ea typeface="ヒラギノ角ゴ Pro W3"/>
                <a:cs typeface="Arial" panose="020B0604020202020204" pitchFamily="34" charset="0"/>
              </a:rPr>
              <a:t>Esittäjän muistiinpanot: </a:t>
            </a:r>
          </a:p>
          <a:p>
            <a:pPr lvl="0">
              <a:defRPr/>
            </a:pPr>
            <a:r>
              <a:rPr lang="fi-FI" sz="100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000" b="0" baseline="0" dirty="0">
                <a:latin typeface="Arial" panose="020B0604020202020204" pitchFamily="34" charset="0"/>
                <a:cs typeface="Arial" panose="020B0604020202020204" pitchFamily="34" charset="0"/>
              </a:rPr>
              <a:t>Onko kysyttävää siitä, mitä olemme käsitelleet tänään tai mitä tapahtuu seuraavaksi?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fi-FI" sz="1000" b="0" i="0" u="none" strike="noStrike" baseline="0" dirty="0">
                <a:solidFill>
                  <a:schemeClr val="tx1"/>
                </a:solidFill>
                <a:latin typeface="Arial" panose="020B0604020202020204" pitchFamily="34" charset="0"/>
                <a:cs typeface="Arial" panose="020B0604020202020204" pitchFamily="34" charset="0"/>
              </a:rPr>
              <a:t>{napauta} Inspiroimme lioneita koko piirimme alueella uusien klubien, uusien jäsenten, uusien ystävyyssuhteiden ja jännittävän palvelun kautta.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fi-FI" sz="1000" b="0" dirty="0">
                <a:latin typeface="Arial" panose="020B0604020202020204" pitchFamily="34" charset="0"/>
                <a:cs typeface="Arial" panose="020B0604020202020204" pitchFamily="34" charset="0"/>
              </a:rPr>
              <a:t>{napauta} </a:t>
            </a:r>
            <a:r>
              <a:rPr lang="fi-FI" sz="1000" b="0" baseline="0" dirty="0">
                <a:latin typeface="Arial" panose="020B0604020202020204" pitchFamily="34" charset="0"/>
                <a:cs typeface="Arial" panose="020B0604020202020204" pitchFamily="34" charset="0"/>
              </a:rPr>
              <a:t>Kiitos, että päätit liittyä mukaan Maailmanlaajuiseen jäsenyysaloitteeseen.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u="sng" dirty="0">
                <a:latin typeface="Arial" panose="020B0604020202020204" pitchFamily="34" charset="0"/>
                <a:ea typeface="ヒラギノ角ゴ Pro W3"/>
                <a:cs typeface="Arial" panose="020B0604020202020204" pitchFamily="34" charset="0"/>
              </a:rPr>
              <a:t>Esittäjän muistiinpanot: </a:t>
            </a:r>
          </a:p>
          <a:p>
            <a:r>
              <a:rPr lang="fi-FI" sz="1200" i="1" dirty="0">
                <a:latin typeface="Arial" panose="020B0604020202020204" pitchFamily="34" charset="0"/>
                <a:ea typeface="ヒラギノ角ゴ Pro W3"/>
                <a:cs typeface="Arial" panose="020B0604020202020204" pitchFamily="34" charset="0"/>
              </a:rPr>
              <a:t>Tee selväksi miten tärkeää on, että aloitamme tämän Maailmanlaajuisen jäsenyysaloitteen. Jaa vastauksesi ja selitä miksi tämä aloite tärkeä alueellasi.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dirty="0">
                <a:latin typeface="Arial" panose="020B0604020202020204" pitchFamily="34" charset="0"/>
                <a:ea typeface="ヒラギノ角ゴ Pro W3"/>
                <a:cs typeface="Arial" panose="020B0604020202020204" pitchFamily="34" charset="0"/>
              </a:rPr>
              <a:t>Tämän päivän kokouksessa on neljä osaa: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fi-FI" sz="1200" b="0" baseline="0" dirty="0">
                <a:latin typeface="Arial" panose="020B0604020202020204" pitchFamily="34" charset="0"/>
                <a:cs typeface="Arial" panose="020B0604020202020204" pitchFamily="34" charset="0"/>
              </a:rPr>
              <a:t>Yleiskatsaus Maailmanlaajuiseen jäsenyysaloitteeseen</a:t>
            </a:r>
          </a:p>
          <a:p>
            <a:pPr marL="228600" indent="-228600">
              <a:buAutoNum type="arabicParenR"/>
            </a:pPr>
            <a:r>
              <a:rPr lang="fi-FI" sz="1200" b="0" baseline="0" dirty="0">
                <a:latin typeface="Arial" panose="020B0604020202020204" pitchFamily="34" charset="0"/>
                <a:cs typeface="Arial" panose="020B0604020202020204" pitchFamily="34" charset="0"/>
              </a:rPr>
              <a:t>Kuinka voimme organisoida </a:t>
            </a:r>
            <a:r>
              <a:rPr lang="fi-FI" sz="1200" b="0" baseline="0" dirty="0">
                <a:solidFill>
                  <a:srgbClr val="FF0000"/>
                </a:solidFill>
                <a:latin typeface="Arial" panose="020B0604020202020204" pitchFamily="34" charset="0"/>
                <a:cs typeface="Arial" panose="020B0604020202020204" pitchFamily="34" charset="0"/>
              </a:rPr>
              <a:t>työryhmämme</a:t>
            </a:r>
            <a:r>
              <a:rPr lang="fi-FI" sz="1200" b="1" baseline="0" dirty="0">
                <a:solidFill>
                  <a:srgbClr val="FF0000"/>
                </a:solidFill>
                <a:latin typeface="Arial" panose="020B0604020202020204" pitchFamily="34" charset="0"/>
                <a:cs typeface="Arial" panose="020B0604020202020204" pitchFamily="34" charset="0"/>
              </a:rPr>
              <a:t> </a:t>
            </a:r>
            <a:r>
              <a:rPr lang="fi-FI" sz="1200" b="0" baseline="0" dirty="0">
                <a:latin typeface="Arial" panose="020B0604020202020204" pitchFamily="34" charset="0"/>
                <a:cs typeface="Arial" panose="020B0604020202020204" pitchFamily="34" charset="0"/>
              </a:rPr>
              <a:t>ja tiimin rakentamisen tärkeys</a:t>
            </a:r>
          </a:p>
          <a:p>
            <a:pPr marL="228600" indent="-228600">
              <a:buAutoNum type="arabicParenR"/>
            </a:pPr>
            <a:r>
              <a:rPr lang="fi-FI" sz="1200" b="0" baseline="0" dirty="0">
                <a:latin typeface="Arial" panose="020B0604020202020204" pitchFamily="34" charset="0"/>
                <a:cs typeface="Arial" panose="020B0604020202020204" pitchFamily="34" charset="0"/>
              </a:rPr>
              <a:t>Roolit, jotka tarvitaan alueemme menestymiseen</a:t>
            </a:r>
          </a:p>
          <a:p>
            <a:pPr marL="228600" indent="-228600">
              <a:buAutoNum type="arabicParenR"/>
            </a:pPr>
            <a:r>
              <a:rPr lang="fi-FI" sz="1200" b="0" baseline="0" dirty="0">
                <a:latin typeface="Arial" panose="020B0604020202020204" pitchFamily="34" charset="0"/>
                <a:cs typeface="Arial" panose="020B0604020202020204" pitchFamily="34" charset="0"/>
              </a:rPr>
              <a:t>Ja tämän prosessin seuraavat vaiheet</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Tarvitsemme kaikkien osallistujien ajatuksia, jotta pystymme rakentamaan mahdollisimman vahvan </a:t>
            </a:r>
            <a:r>
              <a:rPr lang="fi-FI" sz="1200" b="0" baseline="0" dirty="0">
                <a:solidFill>
                  <a:srgbClr val="FF0000"/>
                </a:solidFill>
                <a:latin typeface="Arial" panose="020B0604020202020204" pitchFamily="34" charset="0"/>
                <a:cs typeface="Arial" panose="020B0604020202020204" pitchFamily="34" charset="0"/>
              </a:rPr>
              <a:t>työryhmän</a:t>
            </a:r>
            <a:r>
              <a:rPr lang="fi-FI" sz="1200" b="0" baseline="0" dirty="0">
                <a:latin typeface="Arial" panose="020B0604020202020204" pitchFamily="34" charset="0"/>
                <a:cs typeface="Arial" panose="020B0604020202020204" pitchFamily="34" charset="0"/>
              </a:rPr>
              <a:t>. Oletteko valmiita?</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u="sng" dirty="0">
                <a:latin typeface="Arial" panose="020B0604020202020204" pitchFamily="34" charset="0"/>
                <a:ea typeface="ヒラギノ角ゴ Pro W3"/>
                <a:cs typeface="Arial" panose="020B0604020202020204" pitchFamily="34" charset="0"/>
              </a:rPr>
              <a:t>Esittäjän muistiinpanot: </a:t>
            </a:r>
          </a:p>
          <a:p>
            <a:r>
              <a:rPr lang="fi-FI" sz="1200" i="1" dirty="0">
                <a:latin typeface="Arial" panose="020B0604020202020204" pitchFamily="34" charset="0"/>
                <a:ea typeface="ヒラギノ角ゴ Pro W3"/>
                <a:cs typeface="Arial" panose="020B0604020202020204" pitchFamily="34" charset="0"/>
              </a:rPr>
              <a:t>Valmistele oma vastauksesi ja jaa se osallistujille. Anna muiden osallistujien vastata myös. Voit halutessasi antaa jokaisen osallistujan vastata tai pyytää vain muutamaa varmistaaksesi, että osallistujat pysyvät aktiivisina.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fi-FI" sz="1200" b="0" dirty="0">
                <a:latin typeface="Arial" panose="020B0604020202020204" pitchFamily="34" charset="0"/>
                <a:ea typeface="ヒラギノ角ゴ Pro W3"/>
                <a:cs typeface="Arial" panose="020B0604020202020204" pitchFamily="34" charset="0"/>
              </a:rPr>
              <a:t>Aloitetaan peruskysymyksellä:</a:t>
            </a:r>
            <a:r>
              <a:rPr lang="fi-FI" sz="1200" b="0" baseline="0" dirty="0">
                <a:latin typeface="Arial" panose="020B0604020202020204" pitchFamily="34" charset="0"/>
                <a:ea typeface="ヒラギノ角ゴ Pro W3"/>
                <a:cs typeface="Arial" panose="020B0604020202020204" pitchFamily="34" charset="0"/>
              </a:rPr>
              <a:t> Miksi me olemme lioneita?</a:t>
            </a:r>
            <a:r>
              <a:rPr lang="fi-FI"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Tässä näette visiomme ja tehtävämme.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Mitkä ovat näiden lausuntojen avainsanat ja mitä ne merkitsevät sinulle? </a:t>
            </a:r>
          </a:p>
          <a:p>
            <a:endParaRPr lang="en-US" sz="1200" b="0" baseline="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Harkittava valinnainen kysymys:</a:t>
            </a:r>
          </a:p>
          <a:p>
            <a:r>
              <a:rPr lang="fi-FI" sz="1200" b="0" baseline="0" dirty="0">
                <a:latin typeface="Arial" panose="020B0604020202020204" pitchFamily="34" charset="0"/>
                <a:cs typeface="Arial" panose="020B0604020202020204" pitchFamily="34" charset="0"/>
              </a:rPr>
              <a:t>Kuinka klubisi toteuttavat järjestömme vision ja tehtävän?</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u="sng" dirty="0">
                <a:latin typeface="Arial" panose="020B0604020202020204" pitchFamily="34" charset="0"/>
                <a:ea typeface="ヒラギノ角ゴ Pro W3"/>
                <a:cs typeface="Arial" panose="020B0604020202020204" pitchFamily="34" charset="0"/>
              </a:rPr>
              <a:t>Esittäjän muistiinpanot: </a:t>
            </a:r>
          </a:p>
          <a:p>
            <a:r>
              <a:rPr lang="fi-FI" sz="1200" i="1" dirty="0">
                <a:latin typeface="Arial" panose="020B0604020202020204" pitchFamily="34" charset="0"/>
                <a:ea typeface="ヒラギノ角ゴ Pro W3"/>
                <a:cs typeface="Arial" panose="020B0604020202020204" pitchFamily="34" charset="0"/>
              </a:rPr>
              <a:t>Jos sinusta tuntuu, että työryhmäsi jäsenten tulisi tutustua toisiinsa paremmin, käytä tätä diaa, tai muokkaa sitä kertoaksesi oman henkilökohtaisen tarinasi. Muista muokata tätä diaa niin että se edistää keskustelua tiimin rakentamisen edistämiseksi.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dirty="0">
                <a:latin typeface="Arial" panose="020B0604020202020204" pitchFamily="34" charset="0"/>
                <a:ea typeface="ヒラギノ角ゴ Pro W3"/>
                <a:cs typeface="Arial" panose="020B0604020202020204" pitchFamily="34" charset="0"/>
              </a:rPr>
              <a:t>Lionina oleminen vaikuttaa myös meihin yksilöinä.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Kuinka lionina oleminen on muuttanut elämääsi?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baseline="0" dirty="0">
                <a:latin typeface="Arial" panose="020B0604020202020204" pitchFamily="34" charset="0"/>
                <a:cs typeface="Arial" panose="020B0604020202020204" pitchFamily="34" charset="0"/>
              </a:rPr>
              <a:t>Mitä me ajattelemme nykyisestä jäsenyystilanteestamme? Onko kiireellistä kääntää jäsenyyden suuntaus, jonka koemme _______?</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strike="noStrike" dirty="0" err="1">
                <a:latin typeface="Arial" panose="020B0604020202020204" pitchFamily="34" charset="0"/>
                <a:ea typeface="ヒラギノ角ゴ Pro W3"/>
                <a:cs typeface="Arial" panose="020B0604020202020204" pitchFamily="34" charset="0"/>
              </a:rPr>
              <a:t>Viittaa</a:t>
            </a:r>
            <a:r>
              <a:rPr lang="en-US" sz="1200" b="1" i="1" strike="noStrike" dirty="0">
                <a:latin typeface="Arial" panose="020B0604020202020204" pitchFamily="34" charset="0"/>
                <a:ea typeface="ヒラギノ角ゴ Pro W3"/>
                <a:cs typeface="Arial" panose="020B0604020202020204" pitchFamily="34" charset="0"/>
              </a:rPr>
              <a:t> </a:t>
            </a:r>
            <a:r>
              <a:rPr lang="en-US" sz="1200" b="1" i="1" strike="noStrike" dirty="0" err="1">
                <a:latin typeface="Arial" panose="020B0604020202020204" pitchFamily="34" charset="0"/>
                <a:ea typeface="ヒラギノ角ゴ Pro W3"/>
                <a:cs typeface="Arial" panose="020B0604020202020204" pitchFamily="34" charset="0"/>
              </a:rPr>
              <a:t>kalvoon</a:t>
            </a:r>
            <a:r>
              <a:rPr lang="en-US" sz="1200" b="1" i="1" strike="noStrike" dirty="0">
                <a:latin typeface="Arial" panose="020B0604020202020204" pitchFamily="34" charset="0"/>
                <a:ea typeface="ヒラギノ角ゴ Pro W3"/>
                <a:cs typeface="Arial" panose="020B0604020202020204" pitchFamily="34" charset="0"/>
              </a:rPr>
              <a:t> 1, </a:t>
            </a:r>
            <a:r>
              <a:rPr lang="en-US" sz="1200" b="1" i="1" strike="noStrike" dirty="0" err="1">
                <a:latin typeface="Arial" panose="020B0604020202020204" pitchFamily="34" charset="0"/>
                <a:ea typeface="ヒラギノ角ゴ Pro W3"/>
                <a:cs typeface="Arial" panose="020B0604020202020204" pitchFamily="34" charset="0"/>
              </a:rPr>
              <a:t>Kokouksen</a:t>
            </a:r>
            <a:r>
              <a:rPr lang="en-US" sz="1200" b="1" i="1" strike="noStrike" dirty="0">
                <a:latin typeface="Arial" panose="020B0604020202020204" pitchFamily="34" charset="0"/>
                <a:ea typeface="ヒラギノ角ゴ Pro W3"/>
                <a:cs typeface="Arial" panose="020B0604020202020204" pitchFamily="34" charset="0"/>
              </a:rPr>
              <a:t> </a:t>
            </a:r>
            <a:r>
              <a:rPr lang="en-US" sz="1200" b="1" i="1" strike="noStrike" dirty="0" err="1">
                <a:latin typeface="Arial" panose="020B0604020202020204" pitchFamily="34" charset="0"/>
                <a:ea typeface="ヒラギノ角ゴ Pro W3"/>
                <a:cs typeface="Arial" panose="020B0604020202020204" pitchFamily="34" charset="0"/>
              </a:rPr>
              <a:t>valmistelu</a:t>
            </a:r>
            <a:r>
              <a:rPr lang="en-US" sz="1200" b="1" i="1" strike="noStrike"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i-FI"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dirty="0">
                <a:latin typeface="Arial" panose="020B0604020202020204" pitchFamily="34" charset="0"/>
                <a:cs typeface="Arial" panose="020B0604020202020204" pitchFamily="34" charset="0"/>
              </a:rPr>
              <a:t>Tarkastelemalla jäsenmääriä maailmanlaajuisesti </a:t>
            </a:r>
            <a:r>
              <a:rPr lang="fi-FI" sz="1200" b="1" dirty="0">
                <a:latin typeface="Arial" panose="020B0604020202020204" pitchFamily="34" charset="0"/>
                <a:cs typeface="Arial" panose="020B0604020202020204" pitchFamily="34" charset="0"/>
              </a:rPr>
              <a:t>toimivuonna </a:t>
            </a:r>
            <a:r>
              <a:rPr lang="en-US" sz="1200" b="1" i="1" strike="noStrike" dirty="0">
                <a:latin typeface="Arial" panose="020B0604020202020204" pitchFamily="34" charset="0"/>
                <a:cs typeface="Arial" panose="020B0604020202020204" pitchFamily="34" charset="0"/>
              </a:rPr>
              <a:t>20__-20__ </a:t>
            </a:r>
            <a:r>
              <a:rPr lang="fi-FI" sz="1200" b="1" dirty="0">
                <a:latin typeface="Arial" panose="020B0604020202020204" pitchFamily="34" charset="0"/>
                <a:cs typeface="Arial" panose="020B0604020202020204" pitchFamily="34" charset="0"/>
              </a:rPr>
              <a:t> (1. heinäkuuta </a:t>
            </a:r>
            <a:r>
              <a:rPr lang="en-US" sz="1200" b="1" i="1" strike="noStrike" dirty="0">
                <a:latin typeface="Arial" panose="020B0604020202020204" pitchFamily="34" charset="0"/>
                <a:cs typeface="Arial" panose="020B0604020202020204" pitchFamily="34" charset="0"/>
              </a:rPr>
              <a:t>20__ </a:t>
            </a:r>
            <a:r>
              <a:rPr lang="fi-FI" sz="1200" b="1" dirty="0">
                <a:latin typeface="Arial" panose="020B0604020202020204" pitchFamily="34" charset="0"/>
                <a:cs typeface="Arial" panose="020B0604020202020204" pitchFamily="34" charset="0"/>
              </a:rPr>
              <a:t> - 30. kesäkuuta </a:t>
            </a:r>
            <a:r>
              <a:rPr lang="en-US" sz="1200" b="1" i="1" strike="noStrike" dirty="0">
                <a:latin typeface="Arial" panose="020B0604020202020204" pitchFamily="34" charset="0"/>
                <a:cs typeface="Arial" panose="020B0604020202020204" pitchFamily="34" charset="0"/>
              </a:rPr>
              <a:t>20__ </a:t>
            </a:r>
            <a:r>
              <a:rPr lang="fi-FI" sz="1200" b="1" dirty="0">
                <a:latin typeface="Arial" panose="020B0604020202020204" pitchFamily="34" charset="0"/>
                <a:cs typeface="Arial" panose="020B0604020202020204" pitchFamily="34" charset="0"/>
              </a:rPr>
              <a:t>) </a:t>
            </a:r>
            <a:r>
              <a:rPr lang="fi-FI" sz="1200" b="0" dirty="0">
                <a:latin typeface="Arial" panose="020B0604020202020204" pitchFamily="34" charset="0"/>
                <a:cs typeface="Arial" panose="020B0604020202020204" pitchFamily="34" charset="0"/>
              </a:rPr>
              <a:t>toivomme saavamme paremman käsityksen siitä, miksi tarvitaan Maailmanlaajuista jäsenyysaloitetta. </a:t>
            </a:r>
          </a:p>
          <a:p>
            <a:endParaRPr lang="en-US" sz="1200" b="0" dirty="0">
              <a:latin typeface="Arial" panose="020B0604020202020204" pitchFamily="34" charset="0"/>
              <a:cs typeface="Arial" panose="020B0604020202020204" pitchFamily="34" charset="0"/>
            </a:endParaRPr>
          </a:p>
          <a:p>
            <a:r>
              <a:rPr lang="fi-FI" sz="1200" b="0" dirty="0">
                <a:latin typeface="Arial" panose="020B0604020202020204" pitchFamily="34" charset="0"/>
                <a:cs typeface="Arial" panose="020B0604020202020204" pitchFamily="34" charset="0"/>
              </a:rPr>
              <a:t>Omassa vaalipiirissämme/alueellamme olemme menettäneet </a:t>
            </a:r>
            <a:r>
              <a:rPr lang="fi-FI" sz="1200" b="1" dirty="0">
                <a:latin typeface="Arial" panose="020B0604020202020204" pitchFamily="34" charset="0"/>
                <a:cs typeface="Arial" panose="020B0604020202020204" pitchFamily="34" charset="0"/>
              </a:rPr>
              <a:t>______ </a:t>
            </a:r>
            <a:r>
              <a:rPr lang="fi-FI" sz="1200" b="0" dirty="0">
                <a:latin typeface="Arial" panose="020B0604020202020204" pitchFamily="34" charset="0"/>
                <a:cs typeface="Arial" panose="020B0604020202020204" pitchFamily="34" charset="0"/>
              </a:rPr>
              <a:t>jäsentä</a:t>
            </a:r>
            <a:r>
              <a:rPr lang="fi-FI" sz="1200" b="1" dirty="0">
                <a:latin typeface="Arial" panose="020B0604020202020204" pitchFamily="34" charset="0"/>
                <a:cs typeface="Arial" panose="020B0604020202020204" pitchFamily="34" charset="0"/>
              </a:rPr>
              <a:t> </a:t>
            </a:r>
            <a:r>
              <a:rPr lang="fi-FI" sz="1200" b="0" dirty="0">
                <a:latin typeface="Arial" panose="020B0604020202020204" pitchFamily="34" charset="0"/>
                <a:cs typeface="Arial" panose="020B0604020202020204" pitchFamily="34" charset="0"/>
              </a:rPr>
              <a:t>ja saaneet </a:t>
            </a:r>
            <a:r>
              <a:rPr lang="fi-FI" sz="1200" b="1" dirty="0">
                <a:latin typeface="Arial" panose="020B0604020202020204" pitchFamily="34" charset="0"/>
                <a:cs typeface="Arial" panose="020B0604020202020204" pitchFamily="34" charset="0"/>
              </a:rPr>
              <a:t>______ </a:t>
            </a:r>
            <a:r>
              <a:rPr lang="fi-FI" sz="1200" b="0" dirty="0">
                <a:latin typeface="Arial" panose="020B0604020202020204" pitchFamily="34" charset="0"/>
                <a:cs typeface="Arial" panose="020B0604020202020204" pitchFamily="34" charset="0"/>
              </a:rPr>
              <a:t>uutta</a:t>
            </a:r>
            <a:r>
              <a:rPr lang="fi-FI" sz="1200" b="1" dirty="0">
                <a:latin typeface="Arial" panose="020B0604020202020204" pitchFamily="34" charset="0"/>
                <a:cs typeface="Arial" panose="020B0604020202020204" pitchFamily="34" charset="0"/>
              </a:rPr>
              <a:t> </a:t>
            </a:r>
            <a:r>
              <a:rPr lang="fi-FI" sz="1200" b="0" dirty="0">
                <a:latin typeface="Arial" panose="020B0604020202020204" pitchFamily="34" charset="0"/>
                <a:cs typeface="Arial" panose="020B0604020202020204" pitchFamily="34" charset="0"/>
              </a:rPr>
              <a:t>jäsentä</a:t>
            </a:r>
            <a:r>
              <a:rPr lang="fi-FI" sz="1200" b="1" dirty="0">
                <a:latin typeface="Arial" panose="020B0604020202020204" pitchFamily="34" charset="0"/>
                <a:cs typeface="Arial" panose="020B0604020202020204" pitchFamily="34" charset="0"/>
              </a:rPr>
              <a:t>.</a:t>
            </a:r>
            <a:r>
              <a:rPr lang="fi-FI" sz="1200" b="0" dirty="0">
                <a:latin typeface="Arial" panose="020B0604020202020204" pitchFamily="34" charset="0"/>
                <a:cs typeface="Arial" panose="020B0604020202020204" pitchFamily="34" charset="0"/>
              </a:rPr>
              <a:t> Yhdistettynä muihin vaalipiireihimme, maailmanlaajuisesti meillä oli yhteensä </a:t>
            </a:r>
            <a:r>
              <a:rPr lang="en-US" sz="1200" b="1" i="1" dirty="0">
                <a:latin typeface="Arial" panose="020B0604020202020204" pitchFamily="34" charset="0"/>
                <a:cs typeface="Arial" panose="020B0604020202020204" pitchFamily="34" charset="0"/>
              </a:rPr>
              <a:t>_____________</a:t>
            </a:r>
            <a:r>
              <a:rPr lang="fi-FI" sz="1200" b="0" dirty="0">
                <a:latin typeface="Arial" panose="020B0604020202020204" pitchFamily="34" charset="0"/>
                <a:cs typeface="Arial" panose="020B0604020202020204" pitchFamily="34" charset="0"/>
              </a:rPr>
              <a:t>eronnutta jäsentä viime vuonna. </a:t>
            </a:r>
          </a:p>
          <a:p>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strike="noStrike" dirty="0" err="1">
                <a:latin typeface="Arial" panose="020B0604020202020204" pitchFamily="34" charset="0"/>
                <a:ea typeface="ヒラギノ角ゴ Pro W3"/>
                <a:cs typeface="Arial" panose="020B0604020202020204" pitchFamily="34" charset="0"/>
              </a:rPr>
              <a:t>Viittaa</a:t>
            </a:r>
            <a:r>
              <a:rPr lang="en-US" sz="1200" b="1" i="1" strike="noStrike" dirty="0">
                <a:latin typeface="Arial" panose="020B0604020202020204" pitchFamily="34" charset="0"/>
                <a:ea typeface="ヒラギノ角ゴ Pro W3"/>
                <a:cs typeface="Arial" panose="020B0604020202020204" pitchFamily="34" charset="0"/>
              </a:rPr>
              <a:t> </a:t>
            </a:r>
            <a:r>
              <a:rPr lang="en-US" sz="1200" b="1" i="1" strike="noStrike" dirty="0" err="1">
                <a:latin typeface="Arial" panose="020B0604020202020204" pitchFamily="34" charset="0"/>
                <a:ea typeface="ヒラギノ角ゴ Pro W3"/>
                <a:cs typeface="Arial" panose="020B0604020202020204" pitchFamily="34" charset="0"/>
              </a:rPr>
              <a:t>kalvoon</a:t>
            </a:r>
            <a:r>
              <a:rPr lang="en-US" sz="1200" b="1" i="1" strike="noStrike" dirty="0">
                <a:latin typeface="Arial" panose="020B0604020202020204" pitchFamily="34" charset="0"/>
                <a:ea typeface="ヒラギノ角ゴ Pro W3"/>
                <a:cs typeface="Arial" panose="020B0604020202020204" pitchFamily="34" charset="0"/>
              </a:rPr>
              <a:t> 1, </a:t>
            </a:r>
            <a:r>
              <a:rPr lang="en-US" sz="1200" b="1" i="1" strike="noStrike" dirty="0" err="1">
                <a:latin typeface="Arial" panose="020B0604020202020204" pitchFamily="34" charset="0"/>
                <a:ea typeface="ヒラギノ角ゴ Pro W3"/>
                <a:cs typeface="Arial" panose="020B0604020202020204" pitchFamily="34" charset="0"/>
              </a:rPr>
              <a:t>Kokouksen</a:t>
            </a:r>
            <a:r>
              <a:rPr lang="en-US" sz="1200" b="1" i="1" strike="noStrike" dirty="0">
                <a:latin typeface="Arial" panose="020B0604020202020204" pitchFamily="34" charset="0"/>
                <a:ea typeface="ヒラギノ角ゴ Pro W3"/>
                <a:cs typeface="Arial" panose="020B0604020202020204" pitchFamily="34" charset="0"/>
              </a:rPr>
              <a:t> </a:t>
            </a:r>
            <a:r>
              <a:rPr lang="en-US" sz="1200" b="1" i="1" strike="noStrike" dirty="0" err="1">
                <a:latin typeface="Arial" panose="020B0604020202020204" pitchFamily="34" charset="0"/>
                <a:ea typeface="ヒラギノ角ゴ Pro W3"/>
                <a:cs typeface="Arial" panose="020B0604020202020204" pitchFamily="34" charset="0"/>
              </a:rPr>
              <a:t>valmistelu</a:t>
            </a:r>
            <a:r>
              <a:rPr lang="en-US" sz="1200" b="1" i="1" strike="noStrike"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aseline="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i-FI" sz="1200" b="0" dirty="0">
                <a:latin typeface="Arial" panose="020B0604020202020204" pitchFamily="34" charset="0"/>
                <a:cs typeface="Arial" panose="020B0604020202020204" pitchFamily="34" charset="0"/>
              </a:rPr>
              <a:t>Vaikka kolmen vuoden trendimme </a:t>
            </a:r>
            <a:r>
              <a:rPr lang="fi-FI" sz="1200" b="1" dirty="0">
                <a:latin typeface="Arial" panose="020B0604020202020204" pitchFamily="34" charset="0"/>
                <a:cs typeface="Arial" panose="020B0604020202020204" pitchFamily="34" charset="0"/>
              </a:rPr>
              <a:t>toimivuodelta</a:t>
            </a:r>
            <a:r>
              <a:rPr lang="fi-FI" sz="1200" b="0" dirty="0">
                <a:latin typeface="Arial" panose="020B0604020202020204" pitchFamily="34" charset="0"/>
                <a:cs typeface="Arial" panose="020B0604020202020204" pitchFamily="34" charset="0"/>
              </a:rPr>
              <a:t> </a:t>
            </a:r>
            <a:r>
              <a:rPr lang="en-US" sz="1200" b="1" i="1" strike="noStrike" dirty="0">
                <a:latin typeface="Arial" panose="020B0604020202020204" pitchFamily="34" charset="0"/>
                <a:cs typeface="Arial" panose="020B0604020202020204" pitchFamily="34" charset="0"/>
              </a:rPr>
              <a:t>20__-20__ </a:t>
            </a:r>
            <a:r>
              <a:rPr lang="fi-FI" sz="1200" b="0" dirty="0">
                <a:latin typeface="Arial" panose="020B0604020202020204" pitchFamily="34" charset="0"/>
                <a:cs typeface="Arial" panose="020B0604020202020204" pitchFamily="34" charset="0"/>
              </a:rPr>
              <a:t>ovat maailmanlaajuisesti huomattavasti parempia kuin viime vuoden kokonaismäärämme, on tärkeää osoittaa, että järjestön jäsenmäärä on jatkuvasti laskenut viimeisten kolmen vuoden aikana.</a:t>
            </a:r>
          </a:p>
          <a:p>
            <a:endParaRPr lang="en-US"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i-FI" sz="1200" b="0" dirty="0">
                <a:latin typeface="Arial" panose="020B0604020202020204" pitchFamily="34" charset="0"/>
                <a:cs typeface="Arial" panose="020B0604020202020204" pitchFamily="34" charset="0"/>
              </a:rPr>
              <a:t>Kun toimimme yhdessä Maailmanlaajuisen jäsenyysaloitteen kautta, toivomme voivamme tarjota klubeille niiden tarvitseman tuen, jotta pystymme säilyttämään asemamme maailman johtavana humanitaarisen palvelun järjestönä. Lisäämällä auttajien määrää paikkakunnilla, pystymme vaikuttamaan entistä enemmän.</a:t>
            </a:r>
          </a:p>
          <a:p>
            <a:endParaRPr lang="en-U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2475108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i-FI" sz="1200" dirty="0">
                <a:latin typeface="Arial" panose="020B0604020202020204" pitchFamily="34" charset="0"/>
                <a:cs typeface="Arial" panose="020B0604020202020204" pitchFamily="34" charset="0"/>
              </a:rPr>
              <a:t>________________________________________________________________</a:t>
            </a:r>
          </a:p>
          <a:p>
            <a:endParaRPr lang="en-US" sz="1200" dirty="0">
              <a:latin typeface="Arial" panose="020B0604020202020204" pitchFamily="34" charset="0"/>
              <a:cs typeface="Arial" panose="020B0604020202020204" pitchFamily="34" charset="0"/>
            </a:endParaRPr>
          </a:p>
          <a:p>
            <a:r>
              <a:rPr lang="fi-FI" sz="1200" b="0" baseline="0" dirty="0">
                <a:latin typeface="Arial" panose="020B0604020202020204" pitchFamily="34" charset="0"/>
                <a:cs typeface="Arial" panose="020B0604020202020204" pitchFamily="34" charset="0"/>
              </a:rPr>
              <a:t>Tavoitteemme ovat:</a:t>
            </a:r>
          </a:p>
          <a:p>
            <a:pPr marL="171450" indent="-171450">
              <a:buFont typeface="Arial" panose="020B0604020202020204" pitchFamily="34" charset="0"/>
              <a:buChar char="•"/>
            </a:pPr>
            <a:r>
              <a:rPr lang="fi-FI" sz="1200" b="0" dirty="0">
                <a:latin typeface="Arial" panose="020B0604020202020204" pitchFamily="34" charset="0"/>
                <a:cs typeface="Arial" panose="020B0604020202020204" pitchFamily="34" charset="0"/>
              </a:rPr>
              <a:t>Innostaa piirejä uusien klubien kautta</a:t>
            </a:r>
          </a:p>
          <a:p>
            <a:pPr marL="171450" indent="-171450">
              <a:buFont typeface="Arial" panose="020B0604020202020204" pitchFamily="34" charset="0"/>
              <a:buChar char="•"/>
            </a:pPr>
            <a:r>
              <a:rPr lang="fi-FI" sz="1200" b="0" dirty="0">
                <a:latin typeface="Arial" panose="020B0604020202020204" pitchFamily="34" charset="0"/>
                <a:cs typeface="Arial" panose="020B0604020202020204" pitchFamily="34" charset="0"/>
              </a:rPr>
              <a:t>Innostaa klubia uusilla jäsenillä</a:t>
            </a:r>
          </a:p>
          <a:p>
            <a:pPr marL="171450" indent="-171450">
              <a:buFont typeface="Arial" panose="020B0604020202020204" pitchFamily="34" charset="0"/>
              <a:buChar char="•"/>
            </a:pPr>
            <a:r>
              <a:rPr lang="fi-FI" sz="1200" b="0" dirty="0">
                <a:latin typeface="Arial" panose="020B0604020202020204" pitchFamily="34" charset="0"/>
                <a:cs typeface="Arial" panose="020B0604020202020204" pitchFamily="34" charset="0"/>
              </a:rPr>
              <a:t>Innostaa uudelleen nykyisiä jäseniä ystävyyssuhteiden ja mielekkään palvelun kautta.</a:t>
            </a:r>
            <a:r>
              <a:rPr lang="fi-FI" sz="1200" b="0" baseline="0" dirty="0">
                <a:latin typeface="Arial" panose="020B0604020202020204" pitchFamily="34" charset="0"/>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fi-FI" sz="1200" b="0" baseline="0" dirty="0">
                <a:latin typeface="Arial" panose="020B0604020202020204" pitchFamily="34" charset="0"/>
                <a:cs typeface="Arial" panose="020B0604020202020204" pitchFamily="34" charset="0"/>
              </a:rPr>
              <a:t>Nämä kolme tavoitetta auttavat meitä lisäämällä lionien lukumäärää maailmanlaajuisesti, jotta pystymme suorittamaan tehtävämme auttaa paikkakunnilla</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lvl="0">
              <a:defRPr/>
            </a:pPr>
            <a:r>
              <a:rPr lang="en-US" sz="1000" u="sng" dirty="0" err="1">
                <a:latin typeface="Arial" panose="020B0604020202020204" pitchFamily="34" charset="0"/>
                <a:ea typeface="ヒラギノ角ゴ Pro W3"/>
                <a:cs typeface="Arial" panose="020B0604020202020204" pitchFamily="34" charset="0"/>
              </a:rPr>
              <a:t>Esittäjän</a:t>
            </a:r>
            <a:r>
              <a:rPr lang="en-US" sz="1000" u="sng" dirty="0">
                <a:latin typeface="Arial" panose="020B0604020202020204" pitchFamily="34" charset="0"/>
                <a:ea typeface="ヒラギノ角ゴ Pro W3"/>
                <a:cs typeface="Arial" panose="020B0604020202020204" pitchFamily="34" charset="0"/>
              </a:rPr>
              <a:t> </a:t>
            </a:r>
            <a:r>
              <a:rPr lang="en-US" sz="1000" u="sng" dirty="0" err="1">
                <a:latin typeface="Arial" panose="020B0604020202020204" pitchFamily="34" charset="0"/>
                <a:ea typeface="ヒラギノ角ゴ Pro W3"/>
                <a:cs typeface="Arial" panose="020B0604020202020204" pitchFamily="34" charset="0"/>
              </a:rPr>
              <a:t>muistiinpanot</a:t>
            </a:r>
            <a:r>
              <a:rPr lang="en-US" sz="1000" u="sng" dirty="0">
                <a:latin typeface="Arial" panose="020B0604020202020204" pitchFamily="34" charset="0"/>
                <a:ea typeface="ヒラギノ角ゴ Pro W3"/>
                <a:cs typeface="Arial" panose="020B0604020202020204" pitchFamily="34" charset="0"/>
              </a:rPr>
              <a:t>: </a:t>
            </a:r>
          </a:p>
          <a:p>
            <a:pPr lvl="0">
              <a:defRPr/>
            </a:pPr>
            <a:r>
              <a:rPr lang="en-US" sz="100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en-US" sz="1000" b="1" dirty="0" err="1">
                <a:latin typeface="Arial" panose="020B0604020202020204" pitchFamily="34" charset="0"/>
                <a:cs typeface="Arial" panose="020B0604020202020204" pitchFamily="34" charset="0"/>
              </a:rPr>
              <a:t>Nyt</a:t>
            </a:r>
            <a:r>
              <a:rPr lang="en-US" sz="1000" b="1" dirty="0">
                <a:latin typeface="Arial" panose="020B0604020202020204" pitchFamily="34" charset="0"/>
                <a:cs typeface="Arial" panose="020B0604020202020204" pitchFamily="34" charset="0"/>
              </a:rPr>
              <a:t> on </a:t>
            </a:r>
            <a:r>
              <a:rPr lang="en-US" sz="1000" b="1" dirty="0" err="1">
                <a:latin typeface="Arial" panose="020B0604020202020204" pitchFamily="34" charset="0"/>
                <a:cs typeface="Arial" panose="020B0604020202020204" pitchFamily="34" charset="0"/>
              </a:rPr>
              <a:t>meidän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aikamme</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toimia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Kansainvälinen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presidentti</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kansainväliset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varapresidentit</a:t>
            </a:r>
            <a:r>
              <a:rPr lang="en-US" sz="1000" b="1" dirty="0">
                <a:latin typeface="Arial" panose="020B0604020202020204" pitchFamily="34" charset="0"/>
                <a:cs typeface="Arial" panose="020B0604020202020204" pitchFamily="34" charset="0"/>
              </a:rPr>
              <a:t> ja </a:t>
            </a:r>
            <a:r>
              <a:rPr lang="en-US" sz="1000" b="1" dirty="0" err="1">
                <a:latin typeface="Arial" panose="020B0604020202020204" pitchFamily="34" charset="0"/>
                <a:cs typeface="Arial" panose="020B0604020202020204" pitchFamily="34" charset="0"/>
              </a:rPr>
              <a:t>Maailmanlaajuisen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toimintaryhmän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alueelliset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johtajat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tukevat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kaikki</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Maailmanlaajuista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jäsenyysaloitetta</a:t>
            </a:r>
            <a:r>
              <a:rPr lang="en-US" sz="1000" b="1" dirty="0">
                <a:latin typeface="Arial" panose="020B0604020202020204" pitchFamily="34" charset="0"/>
                <a:cs typeface="Arial" panose="020B0604020202020204" pitchFamily="34" charset="0"/>
              </a:rPr>
              <a:t>. On </a:t>
            </a:r>
            <a:r>
              <a:rPr lang="en-US" sz="1000" b="1" dirty="0" err="1">
                <a:latin typeface="Arial" panose="020B0604020202020204" pitchFamily="34" charset="0"/>
                <a:cs typeface="Arial" panose="020B0604020202020204" pitchFamily="34" charset="0"/>
              </a:rPr>
              <a:t>tärkeää</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muistaa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että</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nämä</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johtajat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ovat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valmiita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tukemaan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klubinne</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menestystä</a:t>
            </a:r>
            <a:r>
              <a:rPr lang="en-US" sz="1000" b="1" dirty="0">
                <a:latin typeface="Arial" panose="020B0604020202020204" pitchFamily="34" charset="0"/>
                <a:cs typeface="Arial" panose="020B0604020202020204" pitchFamily="34" charset="0"/>
              </a:rPr>
              <a:t>.</a:t>
            </a:r>
          </a:p>
          <a:p>
            <a:endParaRPr lang="en-US" sz="1000" b="1" dirty="0">
              <a:latin typeface="Arial" panose="020B0604020202020204" pitchFamily="34" charset="0"/>
              <a:cs typeface="Arial" panose="020B0604020202020204" pitchFamily="34" charset="0"/>
            </a:endParaRPr>
          </a:p>
          <a:p>
            <a:r>
              <a:rPr lang="en-US" sz="1000" b="1" dirty="0" err="1">
                <a:latin typeface="Arial" panose="020B0604020202020204" pitchFamily="34" charset="0"/>
                <a:cs typeface="Arial" panose="020B0604020202020204" pitchFamily="34" charset="0"/>
              </a:rPr>
              <a:t>Kaikilla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näillä</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lioneilla</a:t>
            </a:r>
            <a:r>
              <a:rPr lang="en-US" sz="1000" b="1" dirty="0">
                <a:latin typeface="Arial" panose="020B0604020202020204" pitchFamily="34" charset="0"/>
                <a:cs typeface="Arial" panose="020B0604020202020204" pitchFamily="34" charset="0"/>
              </a:rPr>
              <a:t> on </a:t>
            </a:r>
            <a:r>
              <a:rPr lang="en-US" sz="1000" b="1" dirty="0" err="1">
                <a:latin typeface="Arial" panose="020B0604020202020204" pitchFamily="34" charset="0"/>
                <a:cs typeface="Arial" panose="020B0604020202020204" pitchFamily="34" charset="0"/>
              </a:rPr>
              <a:t>todistetut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taidot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klubien</a:t>
            </a:r>
            <a:r>
              <a:rPr lang="en-US" sz="1000" b="1" dirty="0">
                <a:latin typeface="Arial" panose="020B0604020202020204" pitchFamily="34" charset="0"/>
                <a:cs typeface="Arial" panose="020B0604020202020204" pitchFamily="34" charset="0"/>
              </a:rPr>
              <a:t> ja </a:t>
            </a:r>
            <a:r>
              <a:rPr lang="en-US" sz="1000" b="1" dirty="0" err="1">
                <a:latin typeface="Arial" panose="020B0604020202020204" pitchFamily="34" charset="0"/>
                <a:cs typeface="Arial" panose="020B0604020202020204" pitchFamily="34" charset="0"/>
              </a:rPr>
              <a:t>jäsenmäärän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kasvattamisessa</a:t>
            </a:r>
            <a:r>
              <a:rPr lang="en-US" sz="1000" b="1" dirty="0">
                <a:latin typeface="Arial" panose="020B0604020202020204" pitchFamily="34" charset="0"/>
                <a:cs typeface="Arial" panose="020B0604020202020204" pitchFamily="34" charset="0"/>
              </a:rPr>
              <a:t> ja he </a:t>
            </a:r>
            <a:r>
              <a:rPr lang="en-US" sz="1000" b="1" dirty="0" err="1">
                <a:latin typeface="Arial" panose="020B0604020202020204" pitchFamily="34" charset="0"/>
                <a:cs typeface="Arial" panose="020B0604020202020204" pitchFamily="34" charset="0"/>
              </a:rPr>
              <a:t>ovat</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valmiita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tukemaan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kaikkia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piirejä</a:t>
            </a:r>
            <a:r>
              <a:rPr lang="en-US" sz="1000" b="1" dirty="0">
                <a:latin typeface="Arial" panose="020B0604020202020204" pitchFamily="34" charset="0"/>
                <a:cs typeface="Arial" panose="020B0604020202020204" pitchFamily="34" charset="0"/>
              </a:rPr>
              <a:t> ja </a:t>
            </a:r>
            <a:r>
              <a:rPr lang="en-US" sz="1000" b="1" dirty="0" err="1">
                <a:latin typeface="Arial" panose="020B0604020202020204" pitchFamily="34" charset="0"/>
                <a:cs typeface="Arial" panose="020B0604020202020204" pitchFamily="34" charset="0"/>
              </a:rPr>
              <a:t>moninkertaispiirejä</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Maailmanlaajuisen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jäsenyysaloitteen</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toteuttamisessa</a:t>
            </a:r>
            <a:r>
              <a:rPr lang="en-US" sz="1000" b="1" dirty="0">
                <a:latin typeface="Arial" panose="020B0604020202020204" pitchFamily="34" charset="0"/>
                <a:cs typeface="Arial" panose="020B0604020202020204" pitchFamily="34" charset="0"/>
              </a:rPr>
              <a:t>.</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000"/>
              <a:t>Kokouksen valmistelu</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fi-FI" sz="3600" b="1" dirty="0">
                <a:solidFill>
                  <a:schemeClr val="bg1"/>
                </a:solidFill>
                <a:latin typeface="Arial" charset="0"/>
                <a:ea typeface="Arial" charset="0"/>
                <a:cs typeface="Arial" charset="0"/>
              </a:rPr>
              <a:t>Maailmanlaajuinen jäsenyysaloite</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i-FI" sz="2600" dirty="0">
                <a:solidFill>
                  <a:schemeClr val="bg1"/>
                </a:solidFill>
                <a:latin typeface="Arial" panose="020B0604020202020204" pitchFamily="34" charset="0"/>
                <a:cs typeface="Arial" panose="020B0604020202020204" pitchFamily="34" charset="0"/>
              </a:rPr>
              <a:t>Pilottihanke eri piireissä jokaisessa vaalipiirissä vuonna 2021-2022</a:t>
            </a:r>
          </a:p>
          <a:p>
            <a:pPr>
              <a:lnSpc>
                <a:spcPct val="120000"/>
              </a:lnSpc>
            </a:pPr>
            <a:r>
              <a:rPr lang="fi-FI" sz="2600" dirty="0">
                <a:solidFill>
                  <a:schemeClr val="bg1"/>
                </a:solidFill>
                <a:latin typeface="Arial" panose="020B0604020202020204" pitchFamily="34" charset="0"/>
                <a:cs typeface="Arial" panose="020B0604020202020204" pitchFamily="34" charset="0"/>
              </a:rPr>
              <a:t>Kerätty palautetta ja parhaita käytäntöjä kaikilta alueilta</a:t>
            </a:r>
          </a:p>
          <a:p>
            <a:pPr>
              <a:lnSpc>
                <a:spcPct val="120000"/>
              </a:lnSpc>
            </a:pPr>
            <a:r>
              <a:rPr lang="fi-FI" sz="2600" dirty="0">
                <a:solidFill>
                  <a:schemeClr val="bg1"/>
                </a:solidFill>
                <a:latin typeface="Arial" panose="020B0604020202020204" pitchFamily="34" charset="0"/>
                <a:cs typeface="Arial" panose="020B0604020202020204" pitchFamily="34" charset="0"/>
              </a:rPr>
              <a:t>GAT:n vetämä, joka tarjosi tukea ja vastuullisuutta</a:t>
            </a:r>
          </a:p>
          <a:p>
            <a:pPr>
              <a:lnSpc>
                <a:spcPct val="120000"/>
              </a:lnSpc>
            </a:pPr>
            <a:r>
              <a:rPr lang="fi-FI" sz="2600" dirty="0">
                <a:solidFill>
                  <a:schemeClr val="bg1"/>
                </a:solidFill>
                <a:latin typeface="Arial"/>
                <a:cs typeface="Arial"/>
              </a:rPr>
              <a:t>Käytä Maailmanlaajuista jäsenyysaloitetta tukemaan </a:t>
            </a:r>
            <a:r>
              <a:rPr lang="fi-FI" sz="2600" i="1" dirty="0">
                <a:solidFill>
                  <a:schemeClr val="bg1"/>
                </a:solidFill>
                <a:latin typeface="Arial"/>
                <a:cs typeface="Arial"/>
              </a:rPr>
              <a:t>MISSION</a:t>
            </a:r>
            <a:r>
              <a:rPr lang="fi-FI" sz="2600" dirty="0">
                <a:solidFill>
                  <a:schemeClr val="bg1"/>
                </a:solidFill>
                <a:latin typeface="Arial"/>
                <a:cs typeface="Arial"/>
              </a:rPr>
              <a:t> </a:t>
            </a:r>
            <a:r>
              <a:rPr lang="fi-FI" sz="2600" b="1" dirty="0">
                <a:solidFill>
                  <a:schemeClr val="bg1"/>
                </a:solidFill>
                <a:latin typeface="Arial"/>
                <a:cs typeface="Arial"/>
              </a:rPr>
              <a:t>1.5</a:t>
            </a:r>
            <a:r>
              <a:rPr lang="fi-FI" sz="2600" dirty="0">
                <a:solidFill>
                  <a:schemeClr val="bg1"/>
                </a:solidFill>
                <a:latin typeface="Arial"/>
                <a:cs typeface="Arial"/>
              </a:rPr>
              <a:t> -tavoitteiden saavuttamista</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lang="fi-FI" sz="1700">
                  <a:solidFill>
                    <a:schemeClr val="bg1"/>
                  </a:solidFill>
                  <a:latin typeface="Calibri" panose="020F0502020204030204"/>
                  <a:ea typeface="+mn-ea"/>
                  <a:cs typeface="+mn-cs"/>
                </a:rPr>
                <a:t>Tuki </a:t>
              </a:r>
              <a:r>
                <a:rPr lang="fi-FI" sz="1700" i="1">
                  <a:solidFill>
                    <a:schemeClr val="bg1"/>
                  </a:solidFill>
                  <a:latin typeface="Calibri" panose="020F0502020204030204"/>
                  <a:ea typeface="+mn-ea"/>
                  <a:cs typeface="+mn-cs"/>
                </a:rPr>
                <a:t>MISSION</a:t>
              </a:r>
              <a:r>
                <a:rPr lang="fi-FI" sz="1700">
                  <a:solidFill>
                    <a:schemeClr val="bg1"/>
                  </a:solidFill>
                  <a:latin typeface="Calibri" panose="020F0502020204030204"/>
                  <a:ea typeface="+mn-ea"/>
                  <a:cs typeface="+mn-cs"/>
                </a:rPr>
                <a:t> </a:t>
              </a:r>
              <a:r>
                <a:rPr lang="fi-FI" sz="1700" b="1">
                  <a:solidFill>
                    <a:schemeClr val="bg1"/>
                  </a:solidFill>
                  <a:latin typeface="Calibri" panose="020F0502020204030204"/>
                  <a:ea typeface="+mn-ea"/>
                  <a:cs typeface="+mn-cs"/>
                </a:rPr>
                <a:t>1.5</a:t>
              </a:r>
              <a:r>
                <a:rPr lang="fi-FI" sz="1700">
                  <a:solidFill>
                    <a:schemeClr val="bg1"/>
                  </a:solidFill>
                  <a:latin typeface="Calibri" panose="020F0502020204030204"/>
                  <a:ea typeface="+mn-ea"/>
                  <a:cs typeface="+mn-cs"/>
                </a:rPr>
                <a:t> -aloitteelle Maailmanlaajuisen jäsenyysaloitteen kautta</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fi-FI" sz="2400" b="1" i="0" u="none" strike="noStrike" cap="none" normalizeH="0" baseline="0" noProof="0">
                    <a:ln>
                      <a:noFill/>
                    </a:ln>
                    <a:solidFill>
                      <a:schemeClr val="tx1"/>
                    </a:solidFill>
                    <a:effectLst/>
                    <a:uLnTx/>
                    <a:uFillTx/>
                    <a:latin typeface="Calibri" panose="020F0502020204030204"/>
                    <a:ea typeface="+mn-ea"/>
                    <a:cs typeface="+mn-cs"/>
                  </a:rPr>
                  <a:t>2023–2027</a:t>
                </a: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fi-FI" sz="2400" b="1" i="0" u="none" strike="noStrike" cap="none" normalizeH="0" baseline="0" noProof="0">
                    <a:ln>
                      <a:noFill/>
                    </a:ln>
                    <a:solidFill>
                      <a:schemeClr val="tx1"/>
                    </a:solidFill>
                    <a:effectLst/>
                    <a:uLnTx/>
                    <a:uFillTx/>
                    <a:latin typeface="Calibri" panose="020F0502020204030204"/>
                    <a:ea typeface="+mn-ea"/>
                    <a:cs typeface="+mn-cs"/>
                  </a:rPr>
                  <a:t>2022–2023</a:t>
                </a: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fi-FI" sz="1700" i="0" u="none" strike="noStrike" cap="none" normalizeH="0" baseline="0" noProof="0">
                  <a:ln>
                    <a:noFill/>
                  </a:ln>
                  <a:solidFill>
                    <a:schemeClr val="bg1"/>
                  </a:solidFill>
                  <a:effectLst/>
                  <a:uLnTx/>
                  <a:uFillTx/>
                  <a:latin typeface="Calibri" panose="020F0502020204030204"/>
                  <a:ea typeface="+mn-ea"/>
                  <a:cs typeface="+mn-cs"/>
                </a:rPr>
                <a:t>Maailmanlaajuisen jäsenyysaloite käynnistetään maailmanlaajuisesti</a:t>
              </a:r>
            </a:p>
          </p:txBody>
        </p:sp>
      </p:grpSp>
    </p:spTree>
    <p:extLst>
      <p:ext uri="{BB962C8B-B14F-4D97-AF65-F5344CB8AC3E}">
        <p14:creationId xmlns:p14="http://schemas.microsoft.com/office/powerpoint/2010/main" val="39806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2667001" y="533193"/>
            <a:ext cx="919536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fi-FI" sz="3200" b="1" i="0" u="none" strike="noStrike" cap="none" normalizeH="0" baseline="0" noProof="0" dirty="0">
                <a:ln>
                  <a:noFill/>
                </a:ln>
                <a:solidFill>
                  <a:prstClr val="white"/>
                </a:solidFill>
                <a:effectLst/>
                <a:uLnTx/>
                <a:uFillTx/>
                <a:latin typeface="Arial" charset="0"/>
                <a:ea typeface="Arial" charset="0"/>
                <a:cs typeface="Arial" charset="0"/>
              </a:rPr>
              <a:t>Maailmanlaajuinen jäsenyysaloite - prosessi</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381000" y="2811465"/>
            <a:ext cx="11402787" cy="2743207"/>
            <a:chOff x="1071642" y="2793779"/>
            <a:chExt cx="9873643" cy="2569968"/>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6"/>
              <a:ext cx="2375330" cy="2569961"/>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Rakenna</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menestys</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6"/>
              <a:ext cx="2375330" cy="2569961"/>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endParaRPr kumimoji="0" lang="fi-FI" sz="24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endParaRP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79"/>
              <a:ext cx="2375330" cy="2569961"/>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Rakenna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visio</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2"/>
              <a:ext cx="2375330" cy="2569961"/>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Rakenna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tiimi</a:t>
              </a:r>
            </a:p>
          </p:txBody>
        </p:sp>
        <p:sp>
          <p:nvSpPr>
            <p:cNvPr id="14" name="Right Arrow 13">
              <a:extLst>
                <a:ext uri="{FF2B5EF4-FFF2-40B4-BE49-F238E27FC236}">
                  <a16:creationId xmlns:a16="http://schemas.microsoft.com/office/drawing/2014/main" id="{F0120C52-97C7-5846-B32E-3FCF381329F8}"/>
                </a:ext>
              </a:extLst>
            </p:cNvPr>
            <p:cNvSpPr/>
            <p:nvPr/>
          </p:nvSpPr>
          <p:spPr>
            <a:xfrm>
              <a:off x="5668203" y="3692840"/>
              <a:ext cx="750635"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2837886" y="3758246"/>
            <a:ext cx="868680"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519536" y="3741649"/>
            <a:ext cx="868680"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2" name="TextBox 1">
            <a:extLst>
              <a:ext uri="{FF2B5EF4-FFF2-40B4-BE49-F238E27FC236}">
                <a16:creationId xmlns:a16="http://schemas.microsoft.com/office/drawing/2014/main" id="{39E30449-A2C4-3BA3-AC53-BFC900CF999F}"/>
              </a:ext>
            </a:extLst>
          </p:cNvPr>
          <p:cNvSpPr txBox="1"/>
          <p:nvPr/>
        </p:nvSpPr>
        <p:spPr>
          <a:xfrm>
            <a:off x="5999755" y="3585234"/>
            <a:ext cx="3063432" cy="954107"/>
          </a:xfrm>
          <a:prstGeom prst="rect">
            <a:avLst/>
          </a:prstGeom>
          <a:noFill/>
        </p:spPr>
        <p:txBody>
          <a:bodyPr wrap="square" rtlCol="0">
            <a:sp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Rakenna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lang="fi-FI" sz="2800" b="1" dirty="0">
                <a:solidFill>
                  <a:prstClr val="white"/>
                </a:solidFill>
                <a:ea typeface="Arial" charset="0"/>
                <a:cs typeface="Arial" panose="020B0604020202020204" pitchFamily="34" charset="0"/>
              </a:rPr>
              <a:t>s</a:t>
            </a:r>
            <a:r>
              <a:rPr kumimoji="0" lang="fi-FI"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uunnitelma</a:t>
            </a:r>
          </a:p>
        </p:txBody>
      </p:sp>
    </p:spTree>
    <p:extLst>
      <p:ext uri="{BB962C8B-B14F-4D97-AF65-F5344CB8AC3E}">
        <p14:creationId xmlns:p14="http://schemas.microsoft.com/office/powerpoint/2010/main" val="240394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8"/>
            <a:ext cx="2377440" cy="20116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algn="ctr" defTabSz="889000">
              <a:lnSpc>
                <a:spcPct val="90000"/>
              </a:lnSpc>
              <a:spcBef>
                <a:spcPct val="0"/>
              </a:spcBef>
              <a:spcAft>
                <a:spcPct val="35000"/>
              </a:spcAft>
            </a:pPr>
            <a:r>
              <a:rPr lang="fi-FI" sz="2000" b="1" dirty="0">
                <a:solidFill>
                  <a:schemeClr val="bg1"/>
                </a:solidFill>
                <a:latin typeface="Arial" panose="020B0604020202020204" pitchFamily="34" charset="0"/>
                <a:cs typeface="Arial" panose="020B0604020202020204" pitchFamily="34" charset="0"/>
              </a:rPr>
              <a:t>Motivoida jäseniä uudelleen ystävyys-suhteiden ja mielekkään palvelun kautta</a:t>
            </a: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fi-FI" sz="3200" b="1">
                <a:solidFill>
                  <a:srgbClr val="0A5496"/>
                </a:solidFill>
              </a:rPr>
              <a:t>Maailmanlaajuisen jäsenyysaloitteen painopistealueet</a:t>
            </a:r>
          </a:p>
        </p:txBody>
      </p:sp>
      <p:sp>
        <p:nvSpPr>
          <p:cNvPr id="10" name="Rectangle 9"/>
          <p:cNvSpPr/>
          <p:nvPr/>
        </p:nvSpPr>
        <p:spPr>
          <a:xfrm>
            <a:off x="762001" y="2513092"/>
            <a:ext cx="2468880" cy="201168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000" b="1" dirty="0">
                <a:solidFill>
                  <a:schemeClr val="bg1"/>
                </a:solidFill>
                <a:latin typeface="Arial" panose="020B0604020202020204" pitchFamily="34" charset="0"/>
                <a:cs typeface="Arial" panose="020B0604020202020204" pitchFamily="34" charset="0"/>
              </a:rPr>
              <a:t>Innostaa piirejä uusien klubien kautta </a:t>
            </a:r>
          </a:p>
        </p:txBody>
      </p:sp>
      <p:sp>
        <p:nvSpPr>
          <p:cNvPr id="12" name="Rectangle 11"/>
          <p:cNvSpPr/>
          <p:nvPr/>
        </p:nvSpPr>
        <p:spPr>
          <a:xfrm>
            <a:off x="3630029" y="2513091"/>
            <a:ext cx="2377440" cy="201168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000" b="1" dirty="0">
                <a:solidFill>
                  <a:schemeClr val="bg1"/>
                </a:solidFill>
                <a:latin typeface="Arial" panose="020B0604020202020204" pitchFamily="34" charset="0"/>
                <a:cs typeface="Arial" panose="020B0604020202020204" pitchFamily="34" charset="0"/>
              </a:rPr>
              <a:t>Innostaa klubia uusilla jäsenillä</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400" b="1">
                <a:solidFill>
                  <a:srgbClr val="0A5496"/>
                </a:solidFill>
                <a:latin typeface="Arial" panose="020B0604020202020204" pitchFamily="34" charset="0"/>
                <a:cs typeface="Arial" panose="020B0604020202020204" pitchFamily="34" charset="0"/>
              </a:rPr>
              <a:t>Uudet </a:t>
            </a:r>
            <a:br>
              <a:rPr lang="fi-FI" sz="2400" b="1">
                <a:solidFill>
                  <a:srgbClr val="0A5496"/>
                </a:solidFill>
                <a:latin typeface="Arial" panose="020B0604020202020204" pitchFamily="34" charset="0"/>
                <a:cs typeface="Arial" panose="020B0604020202020204" pitchFamily="34" charset="0"/>
              </a:rPr>
            </a:br>
            <a:r>
              <a:rPr lang="fi-FI" sz="2400" b="1">
                <a:solidFill>
                  <a:srgbClr val="0A5496"/>
                </a:solidFill>
                <a:latin typeface="Arial" panose="020B0604020202020204" pitchFamily="34" charset="0"/>
                <a:cs typeface="Arial" panose="020B0604020202020204" pitchFamily="34" charset="0"/>
              </a:rPr>
              <a:t>klubit</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400" b="1">
                <a:solidFill>
                  <a:srgbClr val="0A5496"/>
                </a:solidFill>
                <a:latin typeface="Arial" panose="020B0604020202020204" pitchFamily="34" charset="0"/>
                <a:cs typeface="Arial" panose="020B0604020202020204" pitchFamily="34" charset="0"/>
              </a:rPr>
              <a:t>Uudet </a:t>
            </a:r>
            <a:br>
              <a:rPr lang="fi-FI" sz="2400" b="1">
                <a:solidFill>
                  <a:srgbClr val="0A5496"/>
                </a:solidFill>
                <a:latin typeface="Arial" panose="020B0604020202020204" pitchFamily="34" charset="0"/>
                <a:cs typeface="Arial" panose="020B0604020202020204" pitchFamily="34" charset="0"/>
              </a:rPr>
            </a:br>
            <a:r>
              <a:rPr lang="fi-FI" sz="2400" b="1">
                <a:solidFill>
                  <a:srgbClr val="0A5496"/>
                </a:solidFill>
                <a:latin typeface="Arial" panose="020B0604020202020204" pitchFamily="34" charset="0"/>
                <a:cs typeface="Arial" panose="020B0604020202020204" pitchFamily="34" charset="0"/>
              </a:rPr>
              <a:t>jäsenet</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400" b="1">
                <a:solidFill>
                  <a:srgbClr val="0A5496"/>
                </a:solidFill>
                <a:latin typeface="Arial" panose="020B0604020202020204" pitchFamily="34" charset="0"/>
                <a:cs typeface="Arial" panose="020B0604020202020204" pitchFamily="34" charset="0"/>
              </a:rPr>
              <a:t>Jäsenten tyytyväisyys</a:t>
            </a:r>
          </a:p>
        </p:txBody>
      </p:sp>
      <p:sp>
        <p:nvSpPr>
          <p:cNvPr id="17" name="Oval 16"/>
          <p:cNvSpPr/>
          <p:nvPr/>
        </p:nvSpPr>
        <p:spPr bwMode="auto">
          <a:xfrm>
            <a:off x="162366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91689" y="2003353"/>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i-FI" sz="2800" b="1">
                <a:solidFill>
                  <a:schemeClr val="bg1">
                    <a:lumMod val="65000"/>
                  </a:schemeClr>
                </a:solidFill>
                <a:ea typeface="ヒラギノ角ゴ Pro W3" pitchFamily="84" charset="-128"/>
              </a:rPr>
              <a:t>2</a:t>
            </a:r>
          </a:p>
        </p:txBody>
      </p:sp>
      <p:sp>
        <p:nvSpPr>
          <p:cNvPr id="19" name="Oval 18"/>
          <p:cNvSpPr/>
          <p:nvPr/>
        </p:nvSpPr>
        <p:spPr bwMode="auto">
          <a:xfrm>
            <a:off x="7444139" y="2033442"/>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532220" y="4388521"/>
            <a:ext cx="640080"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400249" y="4388521"/>
            <a:ext cx="640080"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357232" y="4429960"/>
            <a:ext cx="640080" cy="64008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747"/>
            <a:ext cx="2377440" cy="3970906"/>
            <a:chOff x="9366085" y="1981747"/>
            <a:chExt cx="2377440" cy="3970906"/>
          </a:xfrm>
        </p:grpSpPr>
        <p:sp>
          <p:nvSpPr>
            <p:cNvPr id="16" name="Rectangle 15"/>
            <p:cNvSpPr/>
            <p:nvPr/>
          </p:nvSpPr>
          <p:spPr>
            <a:xfrm>
              <a:off x="9366085" y="2518094"/>
              <a:ext cx="2377440" cy="2011680"/>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000" b="1" dirty="0">
                  <a:solidFill>
                    <a:schemeClr val="bg1"/>
                  </a:solidFill>
                  <a:latin typeface="Arial" panose="020B0604020202020204" pitchFamily="34" charset="0"/>
                  <a:cs typeface="Arial" panose="020B0604020202020204" pitchFamily="34" charset="0"/>
                </a:rPr>
                <a:t>Tarjota koulutusta ja tukea lionjohtajille</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fi-FI" sz="2400" b="1">
                  <a:solidFill>
                    <a:srgbClr val="0A5496"/>
                  </a:solidFill>
                  <a:latin typeface="Arial" panose="020B0604020202020204" pitchFamily="34" charset="0"/>
                  <a:cs typeface="Arial" panose="020B0604020202020204" pitchFamily="34" charset="0"/>
                </a:rPr>
                <a:t>Tuki </a:t>
              </a:r>
              <a:br>
                <a:rPr lang="fi-FI" sz="2400" b="1">
                  <a:solidFill>
                    <a:srgbClr val="0A5496"/>
                  </a:solidFill>
                  <a:latin typeface="Arial" panose="020B0604020202020204" pitchFamily="34" charset="0"/>
                  <a:cs typeface="Arial" panose="020B0604020202020204" pitchFamily="34" charset="0"/>
                </a:rPr>
              </a:br>
              <a:r>
                <a:rPr lang="fi-FI" sz="2400" b="1">
                  <a:solidFill>
                    <a:srgbClr val="0A5496"/>
                  </a:solidFill>
                  <a:latin typeface="Arial" panose="020B0604020202020204" pitchFamily="34" charset="0"/>
                  <a:cs typeface="Arial" panose="020B0604020202020204" pitchFamily="34" charset="0"/>
                </a:rPr>
                <a:t>johtajille</a:t>
              </a:r>
            </a:p>
          </p:txBody>
        </p:sp>
        <p:sp>
          <p:nvSpPr>
            <p:cNvPr id="24" name="Oval 23"/>
            <p:cNvSpPr/>
            <p:nvPr/>
          </p:nvSpPr>
          <p:spPr bwMode="auto">
            <a:xfrm>
              <a:off x="10221551" y="1981747"/>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i-FI" sz="2800" b="1" dirty="0">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130111" y="4388521"/>
              <a:ext cx="640080"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884735"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fi-FI" sz="3200" b="1">
                <a:solidFill>
                  <a:srgbClr val="0A5496"/>
                </a:solidFill>
              </a:rPr>
              <a:t>Esimerkki työryhmän organisaatiosta</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fi-FI">
                  <a:solidFill>
                    <a:srgbClr val="0D2240"/>
                  </a:solidFill>
                  <a:latin typeface="Helvetica Neue"/>
                  <a:ea typeface="Fira Sans Extra Condensed Medium"/>
                  <a:cs typeface="Fira Sans Extra Condensed Medium"/>
                  <a:sym typeface="Fira Sans Extra Condensed Medium"/>
                </a:rPr>
                <a:t>: Työryhmän johtaja</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fi-FI">
                  <a:solidFill>
                    <a:srgbClr val="0D2240"/>
                  </a:solidFill>
                  <a:latin typeface="Helvetica Neue"/>
                  <a:ea typeface="Fira Sans Extra Condensed Medium"/>
                  <a:cs typeface="Fira Sans Extra Condensed Medium"/>
                  <a:sym typeface="Fira Sans Extra Condensed Medium"/>
                </a:rPr>
                <a:t>: Työryhmän jäsenet</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152459" cy="4321515"/>
            <a:chOff x="2878914" y="955830"/>
            <a:chExt cx="6114344"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114344" cy="3241136"/>
              <a:chOff x="2581997" y="924825"/>
              <a:chExt cx="6114344"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114344" cy="3241136"/>
                <a:chOff x="3062951" y="862828"/>
                <a:chExt cx="5611919"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611919" cy="3023831"/>
                  <a:chOff x="1914620" y="1266013"/>
                  <a:chExt cx="583129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fi-FI" sz="2267">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fi-FI" sz="2267">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fi-FI" sz="2267">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932435" y="1643489"/>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fi-FI" dirty="0">
                        <a:solidFill>
                          <a:srgbClr val="EBB700"/>
                        </a:solidFill>
                        <a:effectLst>
                          <a:innerShdw blurRad="63500" dist="50800" dir="13500000">
                            <a:prstClr val="black">
                              <a:alpha val="50000"/>
                            </a:prstClr>
                          </a:innerShdw>
                        </a:effectLst>
                        <a:sym typeface="Fira Sans Extra Condensed Medium"/>
                      </a:rPr>
                      <a:t>Painopistealue 1:</a:t>
                    </a:r>
                  </a:p>
                  <a:p>
                    <a:r>
                      <a:rPr lang="fi-FI" dirty="0">
                        <a:solidFill>
                          <a:srgbClr val="EBB700"/>
                        </a:solidFill>
                        <a:effectLst>
                          <a:innerShdw blurRad="63500" dist="50800" dir="13500000">
                            <a:prstClr val="black">
                              <a:alpha val="50000"/>
                            </a:prstClr>
                          </a:innerShdw>
                        </a:effectLst>
                        <a:sym typeface="Fira Sans Extra Condensed Medium"/>
                      </a:rPr>
                      <a:t>Uudet klubit</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861315" y="1644070"/>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fi-FI" dirty="0">
                        <a:solidFill>
                          <a:srgbClr val="407CCA"/>
                        </a:solidFill>
                        <a:effectLst>
                          <a:innerShdw blurRad="63500" dist="50800" dir="13500000">
                            <a:prstClr val="black">
                              <a:alpha val="50000"/>
                            </a:prstClr>
                          </a:innerShdw>
                        </a:effectLst>
                        <a:sym typeface="Fira Sans Extra Condensed Medium"/>
                      </a:rPr>
                      <a:t>Painopistealue 2:</a:t>
                    </a:r>
                  </a:p>
                  <a:p>
                    <a:r>
                      <a:rPr lang="fi-FI" dirty="0">
                        <a:solidFill>
                          <a:srgbClr val="407CCA"/>
                        </a:solidFill>
                        <a:effectLst>
                          <a:innerShdw blurRad="63500" dist="50800" dir="13500000">
                            <a:prstClr val="black">
                              <a:alpha val="50000"/>
                            </a:prstClr>
                          </a:innerShdw>
                        </a:effectLst>
                        <a:sym typeface="Fira Sans Extra Condensed Medium"/>
                      </a:rPr>
                      <a:t>Uudet jäsenet</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fi-FI" b="1">
                        <a:solidFill>
                          <a:srgbClr val="B3B2B1"/>
                        </a:solidFill>
                        <a:effectLst>
                          <a:innerShdw blurRad="63500" dist="50800" dir="13500000">
                            <a:prstClr val="black">
                              <a:alpha val="50000"/>
                            </a:prstClr>
                          </a:innerShdw>
                        </a:effectLst>
                        <a:latin typeface="Helvetica Neue"/>
                        <a:sym typeface="Fira Sans Extra Condensed Medium"/>
                      </a:rPr>
                      <a:t>Painopistealue 4:</a:t>
                    </a:r>
                  </a:p>
                  <a:p>
                    <a:pPr>
                      <a:buClrTx/>
                      <a:defRPr/>
                    </a:pPr>
                    <a:r>
                      <a:rPr lang="fi-FI" b="1">
                        <a:solidFill>
                          <a:srgbClr val="B3B2B1"/>
                        </a:solidFill>
                        <a:effectLst>
                          <a:innerShdw blurRad="63500" dist="50800" dir="13500000">
                            <a:prstClr val="black">
                              <a:alpha val="50000"/>
                            </a:prstClr>
                          </a:innerShdw>
                        </a:effectLst>
                        <a:latin typeface="Helvetica Neue"/>
                        <a:sym typeface="Fira Sans Extra Condensed Medium"/>
                      </a:rPr>
                      <a:t>Tuki johtajille</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730700" y="3716956"/>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fi-FI"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Painopistealue 3:</a:t>
                    </a:r>
                  </a:p>
                  <a:p>
                    <a:pPr defTabSz="1219170" fontAlgn="auto">
                      <a:spcBef>
                        <a:spcPts val="0"/>
                      </a:spcBef>
                      <a:spcAft>
                        <a:spcPts val="0"/>
                      </a:spcAft>
                      <a:defRPr/>
                    </a:pPr>
                    <a:r>
                      <a:rPr lang="fi-FI"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Jäsenten tyytyväisyys</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903" y="2086319"/>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b="1" dirty="0">
                  <a:solidFill>
                    <a:srgbClr val="0D2240"/>
                  </a:solidFill>
                  <a:latin typeface="Helvetica Neue"/>
                </a:rPr>
                <a:t> </a:t>
              </a:r>
              <a:r>
                <a:rPr lang="fi-FI" sz="1200" b="1" dirty="0">
                  <a:solidFill>
                    <a:srgbClr val="0D2240"/>
                  </a:solidFill>
                  <a:latin typeface="Helvetica Neue"/>
                </a:rPr>
                <a:t>Maailmanlaajuisen jäsenyysaloitteen toinen johtaja</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239691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fi-FI" sz="3000" b="1" dirty="0">
                <a:solidFill>
                  <a:srgbClr val="F65126"/>
                </a:solidFill>
              </a:rPr>
              <a:t>Lionit, jotka vaikuttavat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2677349464"/>
              </p:ext>
            </p:extLst>
          </p:nvPr>
        </p:nvGraphicFramePr>
        <p:xfrm>
          <a:off x="3097767" y="1084575"/>
          <a:ext cx="7680960"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i-FI" sz="3200">
                <a:solidFill>
                  <a:schemeClr val="bg1"/>
                </a:solidFill>
                <a:latin typeface="Arial" panose="020B0604020202020204" pitchFamily="34" charset="0"/>
                <a:cs typeface="Arial" panose="020B0604020202020204" pitchFamily="34" charset="0"/>
              </a:rPr>
              <a:t>Kuka voi olla työryhmässä?</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47216" y="1685898"/>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dirty="0">
                <a:solidFill>
                  <a:schemeClr val="bg1"/>
                </a:solidFill>
                <a:latin typeface="Arial" charset="0"/>
                <a:ea typeface="Arial" charset="0"/>
                <a:cs typeface="Arial" charset="0"/>
              </a:rPr>
              <a:t>Määritä, mitä jokaiselta työryhmän jäseneltä odotetaan tiimiä rakennettaessa.</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fi-FI" sz="3200" b="1">
                <a:solidFill>
                  <a:schemeClr val="bg1"/>
                </a:solidFill>
                <a:latin typeface="Arial" charset="0"/>
                <a:ea typeface="Arial" charset="0"/>
                <a:cs typeface="Arial" charset="0"/>
              </a:rPr>
              <a:t>Selkeiden odotusten asettaminen</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055490" y="4487972"/>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sz="2000" b="1" i="0" u="none" strike="noStrike" cap="none" normalizeH="0" baseline="0" dirty="0">
                <a:ln>
                  <a:noFill/>
                </a:ln>
                <a:solidFill>
                  <a:srgbClr val="FF5C35"/>
                </a:solidFill>
                <a:effectLst/>
                <a:latin typeface="Open Sans Semibold" panose="020B0706030804020204" pitchFamily="34" charset="0"/>
              </a:rPr>
              <a:t>Sitoutuminen</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4648200" y="5283868"/>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sz="2000" b="1" i="0" u="none" strike="noStrike" cap="none" normalizeH="0" baseline="0" dirty="0">
                <a:ln>
                  <a:noFill/>
                </a:ln>
                <a:solidFill>
                  <a:schemeClr val="bg1">
                    <a:lumMod val="75000"/>
                  </a:schemeClr>
                </a:solidFill>
                <a:effectLst/>
                <a:latin typeface="Open Sans Semibold" panose="020B0706030804020204" pitchFamily="34" charset="0"/>
              </a:rPr>
              <a:t>Kunnioittaminen</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334000" y="2889910"/>
            <a:ext cx="12484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fi-FI" sz="2000" b="1" dirty="0">
                <a:solidFill>
                  <a:srgbClr val="EBB700"/>
                </a:solidFill>
                <a:latin typeface="Open Sans Semibold" panose="020B0706030804020204" pitchFamily="34" charset="0"/>
              </a:rPr>
              <a:t>Joustavuus</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5593564" y="3692076"/>
            <a:ext cx="20438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sz="2000" b="1" i="0" u="none" strike="noStrike" cap="none" normalizeH="0" baseline="0" dirty="0">
                <a:ln>
                  <a:noFill/>
                </a:ln>
                <a:solidFill>
                  <a:srgbClr val="407CCA"/>
                </a:solidFill>
                <a:effectLst/>
                <a:latin typeface="Open Sans Semibold" panose="020B0706030804020204" pitchFamily="34" charset="0"/>
              </a:rPr>
              <a:t>Viestintä</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5044758" y="2087744"/>
            <a:ext cx="1922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sz="2000" b="1" i="0" u="none" strike="noStrike" cap="none" normalizeH="0" baseline="0" dirty="0">
                <a:ln>
                  <a:noFill/>
                </a:ln>
                <a:solidFill>
                  <a:srgbClr val="00AC69"/>
                </a:solidFill>
                <a:effectLst/>
                <a:latin typeface="Open Sans Semibold" panose="020B0706030804020204" pitchFamily="34" charset="0"/>
              </a:rPr>
              <a:t>Vastuullisuus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fi-FI" sz="3200" b="1">
                <a:solidFill>
                  <a:srgbClr val="0A5496"/>
                </a:solidFill>
              </a:rPr>
              <a:t>Yhteistyön tekeminen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fi-FI" sz="2400" b="1">
                <a:solidFill>
                  <a:srgbClr val="0A5496"/>
                </a:solidFill>
              </a:rPr>
              <a:t>Intohimo</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fi-FI" sz="2400" b="1">
                <a:solidFill>
                  <a:srgbClr val="0A5496"/>
                </a:solidFill>
              </a:rPr>
              <a:t>Tarkoitus</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a:p>
            <a:pPr>
              <a:lnSpc>
                <a:spcPct val="150000"/>
              </a:lnSpc>
              <a:buClr>
                <a:schemeClr val="tx2"/>
              </a:buClr>
              <a:buFont typeface="Wingdings" panose="05000000000000000000" pitchFamily="2" charset="2"/>
              <a:buChar char="§"/>
            </a:pPr>
            <a:r>
              <a:rPr lang="fi-FI" sz="2400" b="1">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733252" y="1600200"/>
            <a:ext cx="10540884" cy="4424290"/>
            <a:chOff x="733252" y="1600200"/>
            <a:chExt cx="10540884" cy="4424290"/>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4400" b="1"/>
                <a:t>Yksin voimme tehdä hyvin vähän;</a:t>
              </a:r>
            </a:p>
            <a:p>
              <a:r>
                <a:rPr lang="fi-FI" sz="4400" b="1"/>
                <a:t>yhdessä voimme tehdä hyvin paljon.</a:t>
              </a:r>
            </a:p>
          </p:txBody>
        </p:sp>
        <p:sp>
          <p:nvSpPr>
            <p:cNvPr id="19" name="Quote">
              <a:extLst>
                <a:ext uri="{FF2B5EF4-FFF2-40B4-BE49-F238E27FC236}">
                  <a16:creationId xmlns:a16="http://schemas.microsoft.com/office/drawing/2014/main" id="{8D226F39-8891-A347-9BB2-80D476E06812}"/>
                </a:ext>
              </a:extLst>
            </p:cNvPr>
            <p:cNvSpPr/>
            <p:nvPr/>
          </p:nvSpPr>
          <p:spPr>
            <a:xfrm>
              <a:off x="733252" y="1600200"/>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fi-FI" sz="18000" b="1">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fi-FI" sz="2400" b="1">
                <a:solidFill>
                  <a:schemeClr val="bg1"/>
                </a:solidFill>
              </a:rPr>
              <a:t>- Helen Keller</a:t>
            </a:r>
          </a:p>
        </p:txBody>
      </p:sp>
    </p:spTree>
    <p:extLst>
      <p:ext uri="{BB962C8B-B14F-4D97-AF65-F5344CB8AC3E}">
        <p14:creationId xmlns:p14="http://schemas.microsoft.com/office/powerpoint/2010/main" val="37662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fi-FI">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fi-FI" sz="3200" b="1">
                <a:solidFill>
                  <a:srgbClr val="00338D"/>
                </a:solidFill>
                <a:latin typeface="Arial" charset="0"/>
                <a:ea typeface="Arial" charset="0"/>
                <a:cs typeface="Arial" charset="0"/>
              </a:rPr>
              <a:t>Seuraavat vaiheet: Valmistaudu Rakenna visio -istuntoon</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fi-FI" sz="2000"/>
              <a:t>Valitse kokouspäivä ja -aika</a:t>
            </a:r>
          </a:p>
          <a:p>
            <a:pPr>
              <a:lnSpc>
                <a:spcPct val="150000"/>
              </a:lnSpc>
              <a:buClr>
                <a:schemeClr val="accent1"/>
              </a:buClr>
              <a:buFont typeface="Wingdings" pitchFamily="2" charset="2"/>
              <a:buChar char="§"/>
            </a:pPr>
            <a:r>
              <a:rPr lang="fi-FI" sz="2000"/>
              <a:t>Etsi sopiva ohjaaja </a:t>
            </a:r>
          </a:p>
          <a:p>
            <a:pPr>
              <a:lnSpc>
                <a:spcPct val="150000"/>
              </a:lnSpc>
              <a:buClr>
                <a:schemeClr val="accent1"/>
              </a:buClr>
              <a:buFont typeface="Wingdings" pitchFamily="2" charset="2"/>
              <a:buChar char="§"/>
            </a:pPr>
            <a:r>
              <a:rPr lang="fi-FI" sz="2000"/>
              <a:t>Lähetä kutsut virtuaalikokoukseen</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639170" y="683496"/>
            <a:ext cx="11552830" cy="533400"/>
          </a:xfrm>
          <a:prstGeom prst="rect">
            <a:avLst/>
          </a:prstGeom>
        </p:spPr>
        <p:txBody>
          <a:bodyPr lIns="91440" tIns="45720" rIns="91440" bIns="45720" anchor="t">
            <a:normAutofit fontScale="90000"/>
          </a:bodyPr>
          <a:lstStyle/>
          <a:p>
            <a:pPr algn="l"/>
            <a:r>
              <a:rPr lang="fi-FI" b="1" dirty="0">
                <a:solidFill>
                  <a:srgbClr val="0A5496"/>
                </a:solidFill>
              </a:rPr>
              <a:t>Suositeltava valmistautuminen Rakenna visio -istuntoon</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639170" y="2057400"/>
            <a:ext cx="5486400" cy="4572000"/>
          </a:xfrm>
          <a:prstGeom prst="rect">
            <a:avLst/>
          </a:prstGeom>
        </p:spPr>
        <p:txBody>
          <a:bodyPr lIns="91440" tIns="45720" rIns="91440" bIns="45720" anchor="t"/>
          <a:lstStyle/>
          <a:p>
            <a:pPr marL="0" indent="0">
              <a:buNone/>
            </a:pPr>
            <a:r>
              <a:rPr lang="fi-FI" sz="2800" b="1" dirty="0">
                <a:solidFill>
                  <a:srgbClr val="0A5496"/>
                </a:solidFill>
                <a:ea typeface="ヒラギノ角ゴ Pro W3"/>
              </a:rPr>
              <a:t>Lionien oppimiskeskuksen kurssit</a:t>
            </a:r>
          </a:p>
          <a:p>
            <a:pPr>
              <a:buClr>
                <a:srgbClr val="FFC000"/>
              </a:buClr>
            </a:pPr>
            <a:r>
              <a:rPr lang="fi-FI" sz="2000" dirty="0">
                <a:ea typeface="ヒラギノ角ゴ Pro W3"/>
              </a:rPr>
              <a:t>Tehokkaat tiimit</a:t>
            </a:r>
          </a:p>
          <a:p>
            <a:pPr>
              <a:buClr>
                <a:srgbClr val="FFC000"/>
              </a:buClr>
            </a:pPr>
            <a:r>
              <a:rPr lang="fi-FI" sz="2000" dirty="0">
                <a:ea typeface="ヒラギノ角ゴ Pro W3"/>
              </a:rPr>
              <a:t>Tehokas kuunteleminen</a:t>
            </a:r>
          </a:p>
          <a:p>
            <a:pPr>
              <a:buClr>
                <a:srgbClr val="FFC000"/>
              </a:buClr>
            </a:pPr>
            <a:r>
              <a:rPr lang="fi-FI" sz="2000" dirty="0">
                <a:ea typeface="ヒラギノ角ゴ Pro W3"/>
              </a:rPr>
              <a:t>Johdanto SWOT-analyysiin</a:t>
            </a:r>
          </a:p>
          <a:p>
            <a:pPr>
              <a:buClr>
                <a:srgbClr val="FFC000"/>
              </a:buClr>
            </a:pPr>
            <a:r>
              <a:rPr lang="fi-FI" sz="2000" dirty="0">
                <a:ea typeface="ヒラギノ角ゴ Pro W3"/>
              </a:rPr>
              <a:t>Tavoitteiden asettaminen</a:t>
            </a:r>
          </a:p>
          <a:p>
            <a:pPr marL="0" indent="0">
              <a:buNone/>
            </a:pPr>
            <a:endParaRPr lang="en-US" dirty="0">
              <a:ea typeface="ヒラギノ角ゴ Pro W3"/>
            </a:endParaRPr>
          </a:p>
          <a:p>
            <a:pPr marL="0" indent="0">
              <a:buNone/>
            </a:pPr>
            <a:r>
              <a:rPr lang="fi-FI" dirty="0"/>
              <a:t>Etsi kursseja nimellä Lionien oppimiskeskuksessa (LLC). Pääset käyttämään LLC:tä Lion Account –tilin (Lion Portal) kautta, napauttamalla Lionien oppimiskeskus.</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20574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800" b="1" dirty="0">
                <a:solidFill>
                  <a:srgbClr val="0A5496"/>
                </a:solidFill>
                <a:latin typeface="Arial" panose="020B0604020202020204" pitchFamily="34" charset="0"/>
                <a:ea typeface="ヒラギノ角ゴ Pro W3"/>
                <a:cs typeface="Arial" panose="020B0604020202020204" pitchFamily="34" charset="0"/>
              </a:rPr>
              <a:t>Täydentävä oppiminen</a:t>
            </a:r>
          </a:p>
          <a:p>
            <a:pPr>
              <a:lnSpc>
                <a:spcPct val="200000"/>
              </a:lnSpc>
              <a:buClr>
                <a:srgbClr val="FFC000"/>
              </a:buClr>
            </a:pPr>
            <a:r>
              <a:rPr lang="fi-FI" sz="2000" dirty="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Piirin strategisen suunnitelman työkirja</a:t>
            </a:r>
          </a:p>
          <a:p>
            <a:pPr lvl="1">
              <a:buClr>
                <a:srgbClr val="FFC000"/>
              </a:buClr>
              <a:buFont typeface="Arial" panose="020B0604020202020204" pitchFamily="34" charset="0"/>
              <a:buChar char="•"/>
            </a:pPr>
            <a:r>
              <a:rPr lang="fi-FI" sz="2000" dirty="0">
                <a:solidFill>
                  <a:schemeClr val="tx1"/>
                </a:solidFill>
                <a:latin typeface="Arial" panose="020B0604020202020204" pitchFamily="34" charset="0"/>
                <a:ea typeface="ヒラギノ角ゴ Pro W3"/>
                <a:cs typeface="Arial" panose="020B0604020202020204" pitchFamily="34" charset="0"/>
              </a:rPr>
              <a:t>Palveluaktiviteetit</a:t>
            </a:r>
          </a:p>
          <a:p>
            <a:pPr lvl="1">
              <a:buClr>
                <a:srgbClr val="FFC000"/>
              </a:buClr>
              <a:buFont typeface="Arial" panose="020B0604020202020204" pitchFamily="34" charset="0"/>
              <a:buChar char="•"/>
            </a:pPr>
            <a:r>
              <a:rPr lang="fi-FI" sz="2000" dirty="0">
                <a:solidFill>
                  <a:schemeClr val="tx1"/>
                </a:solidFill>
                <a:latin typeface="Arial" panose="020B0604020202020204" pitchFamily="34" charset="0"/>
                <a:ea typeface="ヒラギノ角ゴ Pro W3"/>
                <a:cs typeface="Arial" panose="020B0604020202020204" pitchFamily="34" charset="0"/>
              </a:rPr>
              <a:t>Jäsenkehitys </a:t>
            </a:r>
          </a:p>
        </p:txBody>
      </p:sp>
    </p:spTree>
    <p:extLst>
      <p:ext uri="{BB962C8B-B14F-4D97-AF65-F5344CB8AC3E}">
        <p14:creationId xmlns:p14="http://schemas.microsoft.com/office/powerpoint/2010/main" val="29099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rgbClr val="EBB700"/>
                </a:solidFill>
              </a:rPr>
              <a:t>Maailmanlaajuinen jäsenyysaloite</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3200"/>
              <a:t>Rakenna tiimi</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Kysyttävää?</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fi-FI" sz="1600" b="1">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2314630" cy="584775"/>
          </a:xfrm>
          <a:prstGeom prst="rect">
            <a:avLst/>
          </a:prstGeom>
          <a:noFill/>
        </p:spPr>
        <p:txBody>
          <a:bodyPr wrap="square" rtlCol="0">
            <a:spAutoFit/>
          </a:bodyPr>
          <a:lstStyle/>
          <a:p>
            <a:r>
              <a:rPr lang="fi-FI" sz="1600" b="1" dirty="0">
                <a:solidFill>
                  <a:schemeClr val="bg1"/>
                </a:solidFill>
              </a:rPr>
              <a:t>Päivitetty 8/2023 FI</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fi-FI" sz="6000" b="1">
                <a:solidFill>
                  <a:schemeClr val="bg1"/>
                </a:solidFill>
                <a:latin typeface="Arial" panose="020B0604020202020204" pitchFamily="34" charset="0"/>
                <a:ea typeface="Arial" charset="0"/>
                <a:cs typeface="Arial" panose="020B0604020202020204" pitchFamily="34" charset="0"/>
              </a:rPr>
              <a:t>Ohjelma</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7034367" y="1775727"/>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fi-FI" sz="2800" dirty="0">
                <a:solidFill>
                  <a:schemeClr val="accent6">
                    <a:lumMod val="65000"/>
                    <a:lumOff val="35000"/>
                  </a:schemeClr>
                </a:solidFill>
              </a:rPr>
              <a:t>Maailmanlaajuinen jäsenyysaloite - Yleiskatsaus</a:t>
            </a:r>
          </a:p>
          <a:p>
            <a:pPr marL="342900" indent="-342900">
              <a:spcAft>
                <a:spcPts val="1200"/>
              </a:spcAft>
              <a:buClr>
                <a:srgbClr val="FFC000"/>
              </a:buClr>
              <a:buFont typeface=".Lucida Grande UI Regular"/>
              <a:buChar char="►"/>
            </a:pPr>
            <a:r>
              <a:rPr lang="fi-FI" sz="2800" dirty="0">
                <a:solidFill>
                  <a:schemeClr val="accent6">
                    <a:lumMod val="65000"/>
                    <a:lumOff val="35000"/>
                  </a:schemeClr>
                </a:solidFill>
              </a:rPr>
              <a:t>Työryhmän organisaatio</a:t>
            </a:r>
          </a:p>
          <a:p>
            <a:pPr marL="342900" indent="-342900">
              <a:spcAft>
                <a:spcPts val="1200"/>
              </a:spcAft>
              <a:buClr>
                <a:srgbClr val="FFC000"/>
              </a:buClr>
              <a:buFont typeface=".Lucida Grande UI Regular"/>
              <a:buChar char="►"/>
            </a:pPr>
            <a:r>
              <a:rPr lang="fi-FI" sz="2800" dirty="0">
                <a:solidFill>
                  <a:schemeClr val="accent6">
                    <a:lumMod val="65000"/>
                    <a:lumOff val="35000"/>
                  </a:schemeClr>
                </a:solidFill>
              </a:rPr>
              <a:t>Työryhmän roolit</a:t>
            </a:r>
          </a:p>
          <a:p>
            <a:pPr marL="342900" indent="-342900">
              <a:spcAft>
                <a:spcPts val="1200"/>
              </a:spcAft>
              <a:buClr>
                <a:srgbClr val="FFC000"/>
              </a:buClr>
              <a:buFont typeface=".Lucida Grande UI Regular"/>
              <a:buChar char="►"/>
            </a:pPr>
            <a:r>
              <a:rPr lang="fi-FI" sz="2800" dirty="0">
                <a:solidFill>
                  <a:schemeClr val="accent6">
                    <a:lumMod val="65000"/>
                    <a:lumOff val="35000"/>
                  </a:schemeClr>
                </a:solidFill>
              </a:rPr>
              <a:t>Seuraavat vaiheet</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i-FI">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94021" y="105114"/>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1735505"/>
            <a:ext cx="48076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b="1" dirty="0">
                <a:solidFill>
                  <a:schemeClr val="bg1"/>
                </a:solidFill>
              </a:rPr>
              <a:t>Visio</a:t>
            </a:r>
          </a:p>
          <a:p>
            <a:pPr>
              <a:lnSpc>
                <a:spcPct val="120000"/>
              </a:lnSpc>
            </a:pPr>
            <a:r>
              <a:rPr lang="fi-FI" dirty="0">
                <a:solidFill>
                  <a:schemeClr val="bg1"/>
                </a:solidFill>
              </a:rPr>
              <a:t>Toimia maailmanlaajuisena johtajana yhteisö- ja humanitaarisessa palvelussa.</a:t>
            </a:r>
          </a:p>
          <a:p>
            <a:endParaRPr lang="en-US" dirty="0">
              <a:solidFill>
                <a:schemeClr val="bg1"/>
              </a:solidFill>
            </a:endParaRPr>
          </a:p>
          <a:p>
            <a:r>
              <a:rPr lang="fi-FI" b="1" dirty="0">
                <a:solidFill>
                  <a:schemeClr val="bg1"/>
                </a:solidFill>
              </a:rPr>
              <a:t>Tehtävä</a:t>
            </a:r>
          </a:p>
          <a:p>
            <a:pPr>
              <a:lnSpc>
                <a:spcPct val="120000"/>
              </a:lnSpc>
            </a:pPr>
            <a:r>
              <a:rPr lang="fi-FI" sz="1800" kern="100" dirty="0">
                <a:solidFill>
                  <a:schemeClr val="bg1"/>
                </a:solidFill>
                <a:effectLst/>
                <a:ea typeface="Calibri" panose="020F0502020204030204" pitchFamily="34" charset="0"/>
              </a:rPr>
              <a:t>Antaa lionsklubeille, vapaaehtoisille ja kumppaneille mahdollisuus parantaa terveyttä ja hyvinvointia, vahvistaa yhteisöjä ja tukea avun tarpeessa olevia ihmisiä humanitaarisen avun ja apurahojen avulla, jotka vaikuttavat maailmanlaajuisesti, sekä edistää rauhaa ja kansainvälistä yhteisymmärrystä</a:t>
            </a:r>
            <a:r>
              <a:rPr lang="fi-FI" sz="1800" b="1" kern="100" dirty="0">
                <a:solidFill>
                  <a:schemeClr val="bg1"/>
                </a:solidFill>
                <a:effectLst/>
                <a:ea typeface="Calibri" panose="020F0502020204030204" pitchFamily="34" charset="0"/>
              </a:rPr>
              <a:t>.</a:t>
            </a:r>
            <a:endParaRPr lang="en-US" sz="1800" kern="100" dirty="0">
              <a:solidFill>
                <a:schemeClr val="bg1"/>
              </a:solidFill>
              <a:effectLst/>
              <a:ea typeface="Calibri" panose="020F0502020204030204" pitchFamily="34" charset="0"/>
            </a:endParaRPr>
          </a:p>
          <a:p>
            <a:pPr>
              <a:lnSpc>
                <a:spcPct val="120000"/>
              </a:lnSpc>
            </a:pPr>
            <a:r>
              <a:rPr lang="fi-FI" dirty="0">
                <a:solidFill>
                  <a:schemeClr val="bg1"/>
                </a:solidFill>
              </a:rPr>
              <a:t>.</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561366" y="285888"/>
            <a:ext cx="608640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fi-FI" sz="3600" b="1" dirty="0">
                <a:solidFill>
                  <a:schemeClr val="bg1"/>
                </a:solidFill>
                <a:latin typeface="Arial" charset="0"/>
                <a:ea typeface="Arial" charset="0"/>
                <a:cs typeface="Arial" charset="0"/>
              </a:rPr>
              <a:t>Miksi me olemme lioneita?</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
        <p:nvSpPr>
          <p:cNvPr id="12" name="Yellow Bar">
            <a:extLst>
              <a:ext uri="{FF2B5EF4-FFF2-40B4-BE49-F238E27FC236}">
                <a16:creationId xmlns:a16="http://schemas.microsoft.com/office/drawing/2014/main" id="{36FFCDE8-B037-9D44-B42A-957A01737C55}"/>
              </a:ext>
            </a:extLst>
          </p:cNvPr>
          <p:cNvSpPr/>
          <p:nvPr/>
        </p:nvSpPr>
        <p:spPr>
          <a:xfrm flipV="1">
            <a:off x="990600" y="1417054"/>
            <a:ext cx="393192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fi-FI">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600" b="1">
                <a:solidFill>
                  <a:schemeClr val="bg1"/>
                </a:solidFill>
                <a:latin typeface="Arial" charset="0"/>
                <a:ea typeface="Arial" charset="0"/>
                <a:cs typeface="Arial" charset="0"/>
              </a:rPr>
              <a:t>Kuinka lionina oleminen on muuttanut elämääsi?</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fi-FI" sz="3200" dirty="0">
                <a:solidFill>
                  <a:srgbClr val="00338D"/>
                </a:solidFill>
              </a:rPr>
              <a:t>Miksi tarvitsemme </a:t>
            </a:r>
          </a:p>
          <a:p>
            <a:pPr algn="ctr">
              <a:spcBef>
                <a:spcPts val="0"/>
              </a:spcBef>
            </a:pPr>
            <a:r>
              <a:rPr lang="fi-FI" sz="3200" dirty="0">
                <a:solidFill>
                  <a:srgbClr val="00338D"/>
                </a:solidFill>
              </a:rPr>
              <a:t>Maailmanlaajuista jäsenyysaloitetta</a:t>
            </a: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a:p>
            <a:pPr algn="ctr"/>
            <a:endParaRPr lang="fi-FI" sz="1200" b="1" i="1" dirty="0">
              <a:solidFill>
                <a:schemeClr val="bg1"/>
              </a:solidFill>
              <a:cs typeface="Arial" panose="020B0604020202020204" pitchFamily="34" charset="0"/>
            </a:endParaRP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Tree>
    <p:extLst>
      <p:ext uri="{BB962C8B-B14F-4D97-AF65-F5344CB8AC3E}">
        <p14:creationId xmlns:p14="http://schemas.microsoft.com/office/powerpoint/2010/main" val="79902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a:p>
            <a:pPr algn="ctr"/>
            <a:endParaRPr lang="fi-FI" sz="1200" b="1" i="1" dirty="0">
              <a:solidFill>
                <a:schemeClr val="bg1"/>
              </a:solidFill>
              <a:cs typeface="Arial" panose="020B0604020202020204" pitchFamily="34" charset="0"/>
            </a:endParaRP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pt-BR" sz="1200" b="1" i="1" dirty="0">
                <a:solidFill>
                  <a:schemeClr val="bg1"/>
                </a:solidFill>
                <a:latin typeface="Arial" panose="020B0604020202020204" pitchFamily="34" charset="0"/>
                <a:cs typeface="Arial" panose="020B0604020202020204" pitchFamily="34" charset="0"/>
              </a:rPr>
              <a:t>_____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2" name="Text Placeholder 18">
            <a:extLst>
              <a:ext uri="{FF2B5EF4-FFF2-40B4-BE49-F238E27FC236}">
                <a16:creationId xmlns:a16="http://schemas.microsoft.com/office/drawing/2014/main" id="{F2D4CB80-D3EE-2A9E-06C5-4EB67DFEB96D}"/>
              </a:ext>
            </a:extLst>
          </p:cNvPr>
          <p:cNvSpPr txBox="1">
            <a:spLocks/>
          </p:cNvSpPr>
          <p:nvPr/>
        </p:nvSpPr>
        <p:spPr>
          <a:xfrm>
            <a:off x="609600" y="5334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fi-FI" sz="3200" dirty="0">
                <a:solidFill>
                  <a:srgbClr val="00338D"/>
                </a:solidFill>
              </a:rPr>
              <a:t>Kolmen vuoden trendit</a:t>
            </a:r>
          </a:p>
        </p:txBody>
      </p:sp>
    </p:spTree>
    <p:extLst>
      <p:ext uri="{BB962C8B-B14F-4D97-AF65-F5344CB8AC3E}">
        <p14:creationId xmlns:p14="http://schemas.microsoft.com/office/powerpoint/2010/main" val="188436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40509"/>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304734" y="3496352"/>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274727" y="1790018"/>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800" b="1" i="0" u="none" strike="noStrike" cap="none" normalizeH="0" baseline="0" noProof="0" dirty="0">
                <a:ln>
                  <a:noFill/>
                </a:ln>
                <a:solidFill>
                  <a:prstClr val="white"/>
                </a:solidFill>
                <a:effectLst/>
                <a:uLnTx/>
                <a:uFillTx/>
                <a:latin typeface="Helvetica Neue" charset="0"/>
              </a:rPr>
              <a:t>Maailman-laajuinen jäsenyysaloite - tavoitteet</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335149" y="1119909"/>
            <a:ext cx="4897194" cy="5486400"/>
            <a:chOff x="2656790" y="381000"/>
            <a:chExt cx="4152416" cy="5901630"/>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56790" y="381000"/>
              <a:ext cx="4152416" cy="5901630"/>
              <a:chOff x="-10210" y="471839"/>
              <a:chExt cx="4152416" cy="5901630"/>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fi-FI" sz="2000" b="1" dirty="0">
                    <a:solidFill>
                      <a:schemeClr val="bg1"/>
                    </a:solidFill>
                    <a:latin typeface="Arial" panose="020B0604020202020204" pitchFamily="34" charset="0"/>
                    <a:ea typeface="Arial" charset="0"/>
                    <a:cs typeface="Arial" panose="020B0604020202020204" pitchFamily="34" charset="0"/>
                  </a:rPr>
                  <a:t>Uudistaa</a:t>
                </a:r>
              </a:p>
              <a:p>
                <a:pPr marL="609600" indent="-609600" algn="ctr">
                  <a:buFont typeface="Helvetica" pitchFamily="84" charset="0"/>
                  <a:buNone/>
                </a:pPr>
                <a:r>
                  <a:rPr lang="fi-FI" sz="2000" b="1" dirty="0">
                    <a:solidFill>
                      <a:schemeClr val="bg1"/>
                    </a:solidFill>
                    <a:latin typeface="Arial" panose="020B0604020202020204" pitchFamily="34" charset="0"/>
                    <a:ea typeface="Arial" charset="0"/>
                    <a:cs typeface="Arial" panose="020B0604020202020204" pitchFamily="34" charset="0"/>
                  </a:rPr>
                  <a:t>piirejä </a:t>
                </a:r>
              </a:p>
              <a:p>
                <a:pPr marL="609600" indent="-609600" algn="ctr">
                  <a:buFont typeface="Helvetica" pitchFamily="84" charset="0"/>
                  <a:buNone/>
                </a:pPr>
                <a:r>
                  <a:rPr lang="fi-FI" sz="2000" b="1" dirty="0">
                    <a:solidFill>
                      <a:schemeClr val="bg1"/>
                    </a:solidFill>
                    <a:latin typeface="Arial" panose="020B0604020202020204" pitchFamily="34" charset="0"/>
                    <a:ea typeface="Arial" charset="0"/>
                    <a:cs typeface="Arial" panose="020B0604020202020204" pitchFamily="34" charset="0"/>
                  </a:rPr>
                  <a:t>uusilla klubeilla</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20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Innostaa klubia uusilla jäsenillä</a:t>
                </a:r>
              </a:p>
            </p:txBody>
          </p:sp>
          <p:sp>
            <p:nvSpPr>
              <p:cNvPr id="24" name="Freeform: Shape 23">
                <a:extLst>
                  <a:ext uri="{FF2B5EF4-FFF2-40B4-BE49-F238E27FC236}">
                    <a16:creationId xmlns:a16="http://schemas.microsoft.com/office/drawing/2014/main" id="{46DCE60A-10A2-4BAA-99FE-CBF71DFBA05D}"/>
                  </a:ext>
                </a:extLst>
              </p:cNvPr>
              <p:cNvSpPr/>
              <p:nvPr/>
            </p:nvSpPr>
            <p:spPr>
              <a:xfrm>
                <a:off x="-10210" y="4714986"/>
                <a:ext cx="4144158" cy="1658483"/>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Uutta motivaatiota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Jäsenille </a:t>
                </a:r>
                <a:r>
                  <a:rPr lang="fi-FI" sz="2000" b="1" dirty="0">
                    <a:solidFill>
                      <a:prstClr val="white"/>
                    </a:solidFill>
                    <a:latin typeface="Arial" panose="020B0604020202020204" pitchFamily="34" charset="0"/>
                    <a:ea typeface="Arial" charset="0"/>
                    <a:cs typeface="Arial" panose="020B0604020202020204" pitchFamily="34" charset="0"/>
                  </a:rPr>
                  <a:t>y</a:t>
                </a: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stävällisen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ilmapiirin ja jännittävän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palvelun kautta</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fi-FI" sz="2800" b="1">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fi-FI" sz="2800" b="1">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fi-FI" sz="2800" b="1">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289516" y="2161035"/>
            <a:ext cx="3719530" cy="3566160"/>
            <a:chOff x="7558070"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070" y="2861108"/>
              <a:ext cx="3719530" cy="1384995"/>
            </a:xfrm>
            <a:prstGeom prst="rect">
              <a:avLst/>
            </a:prstGeom>
            <a:noFill/>
          </p:spPr>
          <p:txBody>
            <a:bodyPr wrap="square">
              <a:spAutoFit/>
            </a:bodyPr>
            <a:lstStyle/>
            <a:p>
              <a:pPr algn="ctr"/>
              <a:r>
                <a:rPr lang="fi-FI" sz="2800" b="1" dirty="0">
                  <a:solidFill>
                    <a:schemeClr val="bg1"/>
                  </a:solidFill>
                </a:rPr>
                <a:t>Jäsenkasvu </a:t>
              </a:r>
            </a:p>
            <a:p>
              <a:pPr algn="ctr"/>
              <a:r>
                <a:rPr lang="fi-FI" sz="2800" b="1" dirty="0">
                  <a:solidFill>
                    <a:schemeClr val="bg1"/>
                  </a:solidFill>
                </a:rPr>
                <a:t>kaikissa vaalipiireissä</a:t>
              </a:r>
            </a:p>
          </p:txBody>
        </p:sp>
      </p:grpSp>
    </p:spTree>
    <p:extLst>
      <p:ext uri="{BB962C8B-B14F-4D97-AF65-F5344CB8AC3E}">
        <p14:creationId xmlns:p14="http://schemas.microsoft.com/office/powerpoint/2010/main" val="3814157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28931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err="1">
                <a:solidFill>
                  <a:srgbClr val="00338D"/>
                </a:solidFill>
              </a:rPr>
              <a:t>Maailman-laajuisen</a:t>
            </a:r>
            <a:r>
              <a:rPr lang="en-US" kern="0" dirty="0">
                <a:solidFill>
                  <a:srgbClr val="00338D"/>
                </a:solidFill>
              </a:rPr>
              <a:t> </a:t>
            </a:r>
            <a:r>
              <a:rPr lang="en-US" kern="0" dirty="0" err="1">
                <a:solidFill>
                  <a:srgbClr val="00338D"/>
                </a:solidFill>
              </a:rPr>
              <a:t>jäsenyys-aloitteen</a:t>
            </a:r>
            <a:r>
              <a:rPr lang="en-US" kern="0" dirty="0">
                <a:solidFill>
                  <a:srgbClr val="00338D"/>
                </a:solidFill>
              </a:rPr>
              <a:t> </a:t>
            </a:r>
            <a:r>
              <a:rPr lang="en-US" kern="0" dirty="0" err="1">
                <a:solidFill>
                  <a:srgbClr val="00338D"/>
                </a:solidFill>
              </a:rPr>
              <a:t>johto</a:t>
            </a:r>
            <a:endParaRPr lang="en-US" kern="0" dirty="0">
              <a:solidFill>
                <a:srgbClr val="00338D"/>
              </a:solidFill>
            </a:endParaRPr>
          </a:p>
        </p:txBody>
      </p:sp>
      <p:graphicFrame>
        <p:nvGraphicFramePr>
          <p:cNvPr id="19" name="Diagram 18">
            <a:extLst>
              <a:ext uri="{FF2B5EF4-FFF2-40B4-BE49-F238E27FC236}">
                <a16:creationId xmlns:a16="http://schemas.microsoft.com/office/drawing/2014/main" id="{4AF28215-8FF6-D8DF-C549-6AB6BB7B644B}"/>
              </a:ext>
            </a:extLst>
          </p:cNvPr>
          <p:cNvGraphicFramePr/>
          <p:nvPr>
            <p:extLst>
              <p:ext uri="{D42A27DB-BD31-4B8C-83A1-F6EECF244321}">
                <p14:modId xmlns:p14="http://schemas.microsoft.com/office/powerpoint/2010/main" val="2927957198"/>
              </p:ext>
            </p:extLst>
          </p:nvPr>
        </p:nvGraphicFramePr>
        <p:xfrm>
          <a:off x="2796996" y="931832"/>
          <a:ext cx="8128000" cy="5762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870511" y="4191061"/>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10077712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44602</TotalTime>
  <Words>3372</Words>
  <Application>Microsoft Office PowerPoint</Application>
  <PresentationFormat>Widescreen</PresentationFormat>
  <Paragraphs>435</Paragraphs>
  <Slides>20</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.Lucida Grande UI Regular</vt:lpstr>
      <vt:lpstr>Arial</vt:lpstr>
      <vt:lpstr>Calibri</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Maailmanlaajuisen jäsenyysaloitteen painopistealueet</vt:lpstr>
      <vt:lpstr>Esimerkki työryhmän organisaatiosta</vt:lpstr>
      <vt:lpstr>PowerPoint Presentation</vt:lpstr>
      <vt:lpstr>PowerPoint Presentation</vt:lpstr>
      <vt:lpstr>Yhteistyön tekeminen </vt:lpstr>
      <vt:lpstr>PowerPoint Presentation</vt:lpstr>
      <vt:lpstr>PowerPoint Presentation</vt:lpstr>
      <vt:lpstr>Suositeltava valmistautuminen Rakenna visio -istuntoon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2337</cp:revision>
  <cp:lastPrinted>2018-07-23T15:21:46Z</cp:lastPrinted>
  <dcterms:created xsi:type="dcterms:W3CDTF">2016-11-15T15:12:50Z</dcterms:created>
  <dcterms:modified xsi:type="dcterms:W3CDTF">2023-08-12T01:09:51Z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