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85" r:id="rId7"/>
    <p:sldMasterId id="2147483901" r:id="rId8"/>
  </p:sldMasterIdLst>
  <p:notesMasterIdLst>
    <p:notesMasterId r:id="rId46"/>
  </p:notesMasterIdLst>
  <p:handoutMasterIdLst>
    <p:handoutMasterId r:id="rId47"/>
  </p:handoutMasterIdLst>
  <p:sldIdLst>
    <p:sldId id="1340" r:id="rId9"/>
    <p:sldId id="1373" r:id="rId10"/>
    <p:sldId id="1374" r:id="rId11"/>
    <p:sldId id="1375" r:id="rId12"/>
    <p:sldId id="1376" r:id="rId13"/>
    <p:sldId id="1377" r:id="rId14"/>
    <p:sldId id="1378" r:id="rId15"/>
    <p:sldId id="1379" r:id="rId16"/>
    <p:sldId id="1380" r:id="rId17"/>
    <p:sldId id="1381" r:id="rId18"/>
    <p:sldId id="1347" r:id="rId19"/>
    <p:sldId id="1382" r:id="rId20"/>
    <p:sldId id="1383" r:id="rId21"/>
    <p:sldId id="1384" r:id="rId22"/>
    <p:sldId id="1385" r:id="rId23"/>
    <p:sldId id="1386" r:id="rId24"/>
    <p:sldId id="1387" r:id="rId25"/>
    <p:sldId id="1388" r:id="rId26"/>
    <p:sldId id="1389" r:id="rId27"/>
    <p:sldId id="1390" r:id="rId28"/>
    <p:sldId id="1391" r:id="rId29"/>
    <p:sldId id="1392" r:id="rId30"/>
    <p:sldId id="1393" r:id="rId31"/>
    <p:sldId id="1394" r:id="rId32"/>
    <p:sldId id="1395" r:id="rId33"/>
    <p:sldId id="1372" r:id="rId34"/>
    <p:sldId id="1397" r:id="rId35"/>
    <p:sldId id="1398" r:id="rId36"/>
    <p:sldId id="1399" r:id="rId37"/>
    <p:sldId id="1400" r:id="rId38"/>
    <p:sldId id="1401" r:id="rId39"/>
    <p:sldId id="1402" r:id="rId40"/>
    <p:sldId id="1403" r:id="rId41"/>
    <p:sldId id="1404" r:id="rId42"/>
    <p:sldId id="1405" r:id="rId43"/>
    <p:sldId id="1406" r:id="rId44"/>
    <p:sldId id="1407" r:id="rId4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31C1A1F-D5BB-4CEB-F1F0-3F405A53DBC0}" name="Amanda Trella" initials="AT" userId="QC4nbSSOOyVI6j5V9l6nSt+t6jSvvhhyOrrRUlimFOY=" providerId="None"/>
  <p188:author id="{CE605437-E720-9786-01E1-D941D69FCFE4}" name="Gray, Tracy" initials="GT" userId="S::tgray@lionsclubs.org::51b47a81-9ad3-4650-aba2-57b18fa96281" providerId="AD"/>
  <p188:author id="{96D6FA3B-2216-07D5-7150-5317A7341E03}" name="Carlie Gonzales" initials="CG" userId="Qyxy9HuW3IDmXx42fDqIhY00c6ifTfXtrtdRJ7vTZpY=" providerId="None"/>
  <p188:author id="{D8064C62-1152-B373-742B-CFEE90F17EAB}" name="Gonzales, Carlie" initials="GC" userId="S::cgonzales@lionsclubs.org::c17e0e46-ecae-4531-85b6-19a7e466885c" providerId="AD"/>
  <p188:author id="{B03F8976-D317-8EF5-B953-26599E9A7551}" name="Trella, Amanda" initials="TA" userId="S::ATrella@lionsclubs.org::3b188ead-6532-49cb-9aa9-069f2cd7e8a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2"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83" name="Gray, Tracy" initials="GT" lastIdx="5" clrIdx="82">
    <p:extLst>
      <p:ext uri="{19B8F6BF-5375-455C-9EA6-DF929625EA0E}">
        <p15:presenceInfo xmlns:p15="http://schemas.microsoft.com/office/powerpoint/2012/main" userId="S::tgray@lionsclubs.org::51b47a81-9ad3-4650-aba2-57b18fa96281" providerId="AD"/>
      </p:ext>
    </p:extLst>
  </p:cmAuthor>
  <p:cmAuthor id="13" name="Tamara Osheroff" initials="TO [12]" lastIdx="1" clrIdx="12"/>
  <p:cmAuthor id="84" name="Trella, Amanda" initials="TA" lastIdx="2" clrIdx="83">
    <p:extLst>
      <p:ext uri="{19B8F6BF-5375-455C-9EA6-DF929625EA0E}">
        <p15:presenceInfo xmlns:p15="http://schemas.microsoft.com/office/powerpoint/2012/main" userId="S::ATrella@lionsclubs.org::3b188ead-6532-49cb-9aa9-069f2cd7e8a9" providerId="AD"/>
      </p:ext>
    </p:extLst>
  </p:cmAuthor>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496"/>
    <a:srgbClr val="F76639"/>
    <a:srgbClr val="FF5C35"/>
    <a:srgbClr val="F0C300"/>
    <a:srgbClr val="CD3108"/>
    <a:srgbClr val="00338D"/>
    <a:srgbClr val="0D2240"/>
    <a:srgbClr val="457DC8"/>
    <a:srgbClr val="56565A"/>
    <a:srgbClr val="082E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64395" autoAdjust="0"/>
  </p:normalViewPr>
  <p:slideViewPr>
    <p:cSldViewPr showGuides="1">
      <p:cViewPr varScale="1">
        <p:scale>
          <a:sx n="67" d="100"/>
          <a:sy n="67" d="100"/>
        </p:scale>
        <p:origin x="988" y="60"/>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8646"/>
    </p:cViewPr>
  </p:sorterViewPr>
  <p:notesViewPr>
    <p:cSldViewPr showGuides="1">
      <p:cViewPr>
        <p:scale>
          <a:sx n="70" d="100"/>
          <a:sy n="70" d="100"/>
        </p:scale>
        <p:origin x="3141" y="-3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microsoft.com/office/2018/10/relationships/authors" Target="authors.xml"/><Relationship Id="rId5" Type="http://schemas.openxmlformats.org/officeDocument/2006/relationships/customXml" Target="../customXml/item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commentAuthors" Target="commentAuthors.xml"/><Relationship Id="rId8" Type="http://schemas.openxmlformats.org/officeDocument/2006/relationships/slideMaster" Target="slideMasters/slideMaster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9ED8B6-EF2E-41B5-93AB-F50506A15720}" type="doc">
      <dgm:prSet loTypeId="urn:microsoft.com/office/officeart/2005/8/layout/hierarchy3" loCatId="hierarchy" qsTypeId="urn:microsoft.com/office/officeart/2005/8/quickstyle/simple1" qsCatId="simple" csTypeId="urn:microsoft.com/office/officeart/2005/8/colors/accent3_2" csCatId="accent3" phldr="1"/>
      <dgm:spPr/>
      <dgm:t>
        <a:bodyPr/>
        <a:lstStyle/>
        <a:p>
          <a:endParaRPr lang="en-US"/>
        </a:p>
      </dgm:t>
    </dgm:pt>
    <dgm:pt modelId="{D3DF5F5E-001C-411B-93A4-4C69C775479F}">
      <dgm:prSet phldrT="[Text]" custT="1"/>
      <dgm:spPr>
        <a:solidFill>
          <a:srgbClr val="F0C300"/>
        </a:solidFill>
        <a:ln>
          <a:noFill/>
        </a:ln>
      </dgm:spPr>
      <dgm:t>
        <a:bodyPr/>
        <a:lstStyle/>
        <a:p>
          <a:r>
            <a:rPr lang="pt-BR" sz="4000" b="1">
              <a:solidFill>
                <a:srgbClr val="002060"/>
              </a:solidFill>
              <a:latin typeface="Arial" panose="020B0604020202020204" pitchFamily="34" charset="0"/>
              <a:cs typeface="Arial" panose="020B0604020202020204" pitchFamily="34" charset="0"/>
            </a:rPr>
            <a:t>GAT</a:t>
          </a:r>
        </a:p>
      </dgm:t>
    </dgm:pt>
    <dgm:pt modelId="{0672E94C-C701-496F-BE24-A2D055D43939}" type="parTrans" cxnId="{87CA773B-ED7E-45C6-A055-A02B013CD441}">
      <dgm:prSet/>
      <dgm:spPr/>
      <dgm:t>
        <a:bodyPr/>
        <a:lstStyle/>
        <a:p>
          <a:endParaRPr lang="en-US"/>
        </a:p>
      </dgm:t>
    </dgm:pt>
    <dgm:pt modelId="{ABE4409E-0F3C-4BF1-8087-B2FEEAECDFC4}" type="sibTrans" cxnId="{87CA773B-ED7E-45C6-A055-A02B013CD441}">
      <dgm:prSet/>
      <dgm:spPr/>
      <dgm:t>
        <a:bodyPr/>
        <a:lstStyle/>
        <a:p>
          <a:endParaRPr lang="en-US"/>
        </a:p>
      </dgm:t>
    </dgm:pt>
    <dgm:pt modelId="{F60A5519-78B9-4839-BCE5-DC890534C8DB}">
      <dgm:prSet phldrT="[Text]" custT="1"/>
      <dgm:spPr>
        <a:ln>
          <a:solidFill>
            <a:schemeClr val="bg1"/>
          </a:solidFill>
        </a:ln>
      </dgm:spPr>
      <dgm:t>
        <a:bodyPr/>
        <a:lstStyle/>
        <a:p>
          <a:r>
            <a:rPr lang="pt-BR" sz="2000" b="1">
              <a:solidFill>
                <a:srgbClr val="F76639"/>
              </a:solidFill>
              <a:latin typeface="Arial" panose="020B0604020202020204" pitchFamily="34" charset="0"/>
              <a:cs typeface="Arial" panose="020B0604020202020204" pitchFamily="34" charset="0"/>
            </a:rPr>
            <a:t>Líder de AJ</a:t>
          </a:r>
        </a:p>
      </dgm:t>
    </dgm:pt>
    <dgm:pt modelId="{4DD7BF1F-A1AB-4211-9CC9-B303D7446488}" type="parTrans" cxnId="{DD57ACB6-670B-43D2-BAB9-E4104C10D943}">
      <dgm:prSet/>
      <dgm:spPr>
        <a:ln>
          <a:solidFill>
            <a:schemeClr val="bg1"/>
          </a:solidFill>
        </a:ln>
      </dgm:spPr>
      <dgm:t>
        <a:bodyPr/>
        <a:lstStyle/>
        <a:p>
          <a:endParaRPr lang="en-US"/>
        </a:p>
      </dgm:t>
    </dgm:pt>
    <dgm:pt modelId="{021C6D69-954E-4487-9545-E3D2E9627B4A}" type="sibTrans" cxnId="{DD57ACB6-670B-43D2-BAB9-E4104C10D943}">
      <dgm:prSet/>
      <dgm:spPr/>
      <dgm:t>
        <a:bodyPr/>
        <a:lstStyle/>
        <a:p>
          <a:endParaRPr lang="en-US"/>
        </a:p>
      </dgm:t>
    </dgm:pt>
    <dgm:pt modelId="{8A49232C-8170-4CE0-BAFE-F51943696242}">
      <dgm:prSet phldrT="[Text]" custT="1"/>
      <dgm:spPr>
        <a:ln>
          <a:solidFill>
            <a:schemeClr val="bg1"/>
          </a:solidFill>
        </a:ln>
      </dgm:spPr>
      <dgm:t>
        <a:bodyPr/>
        <a:lstStyle/>
        <a:p>
          <a:r>
            <a:rPr lang="pt-BR" sz="2000" b="1">
              <a:solidFill>
                <a:srgbClr val="F76639"/>
              </a:solidFill>
              <a:latin typeface="Arial" panose="020B0604020202020204" pitchFamily="34" charset="0"/>
              <a:cs typeface="Arial" panose="020B0604020202020204" pitchFamily="34" charset="0"/>
            </a:rPr>
            <a:t>Líder de Área</a:t>
          </a:r>
        </a:p>
      </dgm:t>
    </dgm:pt>
    <dgm:pt modelId="{1EDEC4FE-C1CF-4F2F-8A7C-18463894C3B7}" type="parTrans" cxnId="{974A45FC-472D-4C9A-B6B7-52244149AADB}">
      <dgm:prSet/>
      <dgm:spPr>
        <a:ln>
          <a:solidFill>
            <a:schemeClr val="bg1"/>
          </a:solidFill>
        </a:ln>
      </dgm:spPr>
      <dgm:t>
        <a:bodyPr/>
        <a:lstStyle/>
        <a:p>
          <a:endParaRPr lang="en-US"/>
        </a:p>
      </dgm:t>
    </dgm:pt>
    <dgm:pt modelId="{1CB75848-0DFE-4ADD-9942-A73D31E79A18}" type="sibTrans" cxnId="{974A45FC-472D-4C9A-B6B7-52244149AADB}">
      <dgm:prSet/>
      <dgm:spPr/>
      <dgm:t>
        <a:bodyPr/>
        <a:lstStyle/>
        <a:p>
          <a:endParaRPr lang="en-US"/>
        </a:p>
      </dgm:t>
    </dgm:pt>
    <dgm:pt modelId="{440269A7-87A4-480D-B237-26FDA6105A47}">
      <dgm:prSet custT="1"/>
      <dgm:spPr>
        <a:ln>
          <a:solidFill>
            <a:schemeClr val="bg1"/>
          </a:solidFill>
        </a:ln>
      </dgm:spPr>
      <dgm:t>
        <a:bodyPr/>
        <a:lstStyle/>
        <a:p>
          <a:r>
            <a:rPr lang="pt-BR" sz="2000" b="1">
              <a:solidFill>
                <a:srgbClr val="F76639"/>
              </a:solidFill>
              <a:latin typeface="Arial" panose="020B0604020202020204" pitchFamily="34" charset="0"/>
              <a:cs typeface="Arial" panose="020B0604020202020204" pitchFamily="34" charset="0"/>
            </a:rPr>
            <a:t>Líderes de DM</a:t>
          </a:r>
        </a:p>
      </dgm:t>
    </dgm:pt>
    <dgm:pt modelId="{D435903F-0971-4A77-9C2C-E77E0EE5DB07}" type="parTrans" cxnId="{EAFD80DD-C1C8-4E03-9236-6482CCD84637}">
      <dgm:prSet/>
      <dgm:spPr>
        <a:ln>
          <a:solidFill>
            <a:schemeClr val="bg1"/>
          </a:solidFill>
        </a:ln>
      </dgm:spPr>
      <dgm:t>
        <a:bodyPr/>
        <a:lstStyle/>
        <a:p>
          <a:endParaRPr lang="en-US"/>
        </a:p>
      </dgm:t>
    </dgm:pt>
    <dgm:pt modelId="{BA9EF972-C787-41F3-912B-E336395B7ACC}" type="sibTrans" cxnId="{EAFD80DD-C1C8-4E03-9236-6482CCD84637}">
      <dgm:prSet/>
      <dgm:spPr/>
      <dgm:t>
        <a:bodyPr/>
        <a:lstStyle/>
        <a:p>
          <a:endParaRPr lang="en-US"/>
        </a:p>
      </dgm:t>
    </dgm:pt>
    <dgm:pt modelId="{113B74C1-9FA5-44FA-960B-C03811B6721A}">
      <dgm:prSet custT="1"/>
      <dgm:spPr>
        <a:ln>
          <a:solidFill>
            <a:schemeClr val="bg1"/>
          </a:solidFill>
        </a:ln>
      </dgm:spPr>
      <dgm:t>
        <a:bodyPr/>
        <a:lstStyle/>
        <a:p>
          <a:r>
            <a:rPr lang="pt-BR" sz="2000" b="1">
              <a:solidFill>
                <a:srgbClr val="F76639"/>
              </a:solidFill>
              <a:latin typeface="Arial" panose="020B0604020202020204" pitchFamily="34" charset="0"/>
              <a:cs typeface="Arial" panose="020B0604020202020204" pitchFamily="34" charset="0"/>
            </a:rPr>
            <a:t>Líderes de Distrito</a:t>
          </a:r>
        </a:p>
      </dgm:t>
    </dgm:pt>
    <dgm:pt modelId="{745885D6-4D22-4DA9-BFE4-632D2BBCAD4F}" type="parTrans" cxnId="{0AD31D18-14AA-4830-B1C9-F90059ED7B24}">
      <dgm:prSet/>
      <dgm:spPr>
        <a:ln>
          <a:solidFill>
            <a:schemeClr val="bg1"/>
          </a:solidFill>
        </a:ln>
      </dgm:spPr>
      <dgm:t>
        <a:bodyPr/>
        <a:lstStyle/>
        <a:p>
          <a:endParaRPr lang="en-US"/>
        </a:p>
      </dgm:t>
    </dgm:pt>
    <dgm:pt modelId="{040E773D-8136-4869-80ED-8A8460401EA5}" type="sibTrans" cxnId="{0AD31D18-14AA-4830-B1C9-F90059ED7B24}">
      <dgm:prSet/>
      <dgm:spPr/>
      <dgm:t>
        <a:bodyPr/>
        <a:lstStyle/>
        <a:p>
          <a:endParaRPr lang="en-US"/>
        </a:p>
      </dgm:t>
    </dgm:pt>
    <dgm:pt modelId="{CF4C2B87-D6AD-43A1-A808-7CD69BA4D1A4}" type="pres">
      <dgm:prSet presAssocID="{DD9ED8B6-EF2E-41B5-93AB-F50506A15720}" presName="diagram" presStyleCnt="0">
        <dgm:presLayoutVars>
          <dgm:chPref val="1"/>
          <dgm:dir/>
          <dgm:animOne val="branch"/>
          <dgm:animLvl val="lvl"/>
          <dgm:resizeHandles/>
        </dgm:presLayoutVars>
      </dgm:prSet>
      <dgm:spPr/>
    </dgm:pt>
    <dgm:pt modelId="{06A68374-134F-4C60-BB56-512B4B696680}" type="pres">
      <dgm:prSet presAssocID="{D3DF5F5E-001C-411B-93A4-4C69C775479F}" presName="root" presStyleCnt="0"/>
      <dgm:spPr/>
    </dgm:pt>
    <dgm:pt modelId="{6E420F96-EDE3-4CC3-9BBD-409F0DEDE290}" type="pres">
      <dgm:prSet presAssocID="{D3DF5F5E-001C-411B-93A4-4C69C775479F}" presName="rootComposite" presStyleCnt="0"/>
      <dgm:spPr/>
    </dgm:pt>
    <dgm:pt modelId="{64447F7F-3981-4523-918E-D78333A3E63B}" type="pres">
      <dgm:prSet presAssocID="{D3DF5F5E-001C-411B-93A4-4C69C775479F}" presName="rootText" presStyleLbl="node1" presStyleIdx="0" presStyleCnt="1" custScaleX="116372"/>
      <dgm:spPr>
        <a:prstGeom prst="rect">
          <a:avLst/>
        </a:prstGeom>
      </dgm:spPr>
    </dgm:pt>
    <dgm:pt modelId="{0B83A0D8-4013-47CE-AE4B-6E433E4E25F8}" type="pres">
      <dgm:prSet presAssocID="{D3DF5F5E-001C-411B-93A4-4C69C775479F}" presName="rootConnector" presStyleLbl="node1" presStyleIdx="0" presStyleCnt="1"/>
      <dgm:spPr/>
    </dgm:pt>
    <dgm:pt modelId="{6068981F-158D-4BD5-BABB-CD9AE2B33834}" type="pres">
      <dgm:prSet presAssocID="{D3DF5F5E-001C-411B-93A4-4C69C775479F}" presName="childShape" presStyleCnt="0"/>
      <dgm:spPr/>
    </dgm:pt>
    <dgm:pt modelId="{BCA9A1BB-5656-4905-8236-E375697E9B49}" type="pres">
      <dgm:prSet presAssocID="{4DD7BF1F-A1AB-4211-9CC9-B303D7446488}" presName="Name13" presStyleLbl="parChTrans1D2" presStyleIdx="0" presStyleCnt="4"/>
      <dgm:spPr/>
    </dgm:pt>
    <dgm:pt modelId="{9BDCD9EF-BF8C-4564-B075-E9F47D87CC23}" type="pres">
      <dgm:prSet presAssocID="{F60A5519-78B9-4839-BCE5-DC890534C8DB}" presName="childText" presStyleLbl="bgAcc1" presStyleIdx="0" presStyleCnt="4">
        <dgm:presLayoutVars>
          <dgm:bulletEnabled val="1"/>
        </dgm:presLayoutVars>
      </dgm:prSet>
      <dgm:spPr>
        <a:prstGeom prst="rect">
          <a:avLst/>
        </a:prstGeom>
      </dgm:spPr>
    </dgm:pt>
    <dgm:pt modelId="{FB2BEF57-6499-40D1-92F2-E8B4141F9746}" type="pres">
      <dgm:prSet presAssocID="{1EDEC4FE-C1CF-4F2F-8A7C-18463894C3B7}" presName="Name13" presStyleLbl="parChTrans1D2" presStyleIdx="1" presStyleCnt="4"/>
      <dgm:spPr/>
    </dgm:pt>
    <dgm:pt modelId="{5E7DE38B-D021-4069-B85D-00E7D5AC564F}" type="pres">
      <dgm:prSet presAssocID="{8A49232C-8170-4CE0-BAFE-F51943696242}" presName="childText" presStyleLbl="bgAcc1" presStyleIdx="1" presStyleCnt="4">
        <dgm:presLayoutVars>
          <dgm:bulletEnabled val="1"/>
        </dgm:presLayoutVars>
      </dgm:prSet>
      <dgm:spPr>
        <a:prstGeom prst="rect">
          <a:avLst/>
        </a:prstGeom>
      </dgm:spPr>
    </dgm:pt>
    <dgm:pt modelId="{F196A314-1661-46ED-9DD4-B5C649155ECD}" type="pres">
      <dgm:prSet presAssocID="{D435903F-0971-4A77-9C2C-E77E0EE5DB07}" presName="Name13" presStyleLbl="parChTrans1D2" presStyleIdx="2" presStyleCnt="4"/>
      <dgm:spPr/>
    </dgm:pt>
    <dgm:pt modelId="{68334377-7D92-4880-9DEE-C67A0668FA87}" type="pres">
      <dgm:prSet presAssocID="{440269A7-87A4-480D-B237-26FDA6105A47}" presName="childText" presStyleLbl="bgAcc1" presStyleIdx="2" presStyleCnt="4">
        <dgm:presLayoutVars>
          <dgm:bulletEnabled val="1"/>
        </dgm:presLayoutVars>
      </dgm:prSet>
      <dgm:spPr>
        <a:prstGeom prst="rect">
          <a:avLst/>
        </a:prstGeom>
      </dgm:spPr>
    </dgm:pt>
    <dgm:pt modelId="{6A3AA007-8877-4DAF-ABE2-70BCF9A6A30A}" type="pres">
      <dgm:prSet presAssocID="{745885D6-4D22-4DA9-BFE4-632D2BBCAD4F}" presName="Name13" presStyleLbl="parChTrans1D2" presStyleIdx="3" presStyleCnt="4"/>
      <dgm:spPr/>
    </dgm:pt>
    <dgm:pt modelId="{BAAC6182-D438-4D6D-9E31-68D53E8B4B19}" type="pres">
      <dgm:prSet presAssocID="{113B74C1-9FA5-44FA-960B-C03811B6721A}" presName="childText" presStyleLbl="bgAcc1" presStyleIdx="3" presStyleCnt="4">
        <dgm:presLayoutVars>
          <dgm:bulletEnabled val="1"/>
        </dgm:presLayoutVars>
      </dgm:prSet>
      <dgm:spPr>
        <a:prstGeom prst="rect">
          <a:avLst/>
        </a:prstGeom>
      </dgm:spPr>
    </dgm:pt>
  </dgm:ptLst>
  <dgm:cxnLst>
    <dgm:cxn modelId="{0AD31D18-14AA-4830-B1C9-F90059ED7B24}" srcId="{D3DF5F5E-001C-411B-93A4-4C69C775479F}" destId="{113B74C1-9FA5-44FA-960B-C03811B6721A}" srcOrd="3" destOrd="0" parTransId="{745885D6-4D22-4DA9-BFE4-632D2BBCAD4F}" sibTransId="{040E773D-8136-4869-80ED-8A8460401EA5}"/>
    <dgm:cxn modelId="{87CA773B-ED7E-45C6-A055-A02B013CD441}" srcId="{DD9ED8B6-EF2E-41B5-93AB-F50506A15720}" destId="{D3DF5F5E-001C-411B-93A4-4C69C775479F}" srcOrd="0" destOrd="0" parTransId="{0672E94C-C701-496F-BE24-A2D055D43939}" sibTransId="{ABE4409E-0F3C-4BF1-8087-B2FEEAECDFC4}"/>
    <dgm:cxn modelId="{045DB43C-F6C1-4D19-AE98-0EED7BFE12B4}" type="presOf" srcId="{D435903F-0971-4A77-9C2C-E77E0EE5DB07}" destId="{F196A314-1661-46ED-9DD4-B5C649155ECD}" srcOrd="0" destOrd="0" presId="urn:microsoft.com/office/officeart/2005/8/layout/hierarchy3"/>
    <dgm:cxn modelId="{EF28BC48-AE63-40F8-B014-EC6789792CC2}" type="presOf" srcId="{440269A7-87A4-480D-B237-26FDA6105A47}" destId="{68334377-7D92-4880-9DEE-C67A0668FA87}" srcOrd="0" destOrd="0" presId="urn:microsoft.com/office/officeart/2005/8/layout/hierarchy3"/>
    <dgm:cxn modelId="{4196834B-E6ED-4232-976A-961D919C5981}" type="presOf" srcId="{4DD7BF1F-A1AB-4211-9CC9-B303D7446488}" destId="{BCA9A1BB-5656-4905-8236-E375697E9B49}" srcOrd="0" destOrd="0" presId="urn:microsoft.com/office/officeart/2005/8/layout/hierarchy3"/>
    <dgm:cxn modelId="{78EE264D-3274-45BA-9457-42D938B3022E}" type="presOf" srcId="{745885D6-4D22-4DA9-BFE4-632D2BBCAD4F}" destId="{6A3AA007-8877-4DAF-ABE2-70BCF9A6A30A}" srcOrd="0" destOrd="0" presId="urn:microsoft.com/office/officeart/2005/8/layout/hierarchy3"/>
    <dgm:cxn modelId="{F03B486E-A031-439E-B0DE-1AD9C153793C}" type="presOf" srcId="{8A49232C-8170-4CE0-BAFE-F51943696242}" destId="{5E7DE38B-D021-4069-B85D-00E7D5AC564F}" srcOrd="0" destOrd="0" presId="urn:microsoft.com/office/officeart/2005/8/layout/hierarchy3"/>
    <dgm:cxn modelId="{B3AA867F-3DBD-41A3-A6FA-741AFC88203C}" type="presOf" srcId="{DD9ED8B6-EF2E-41B5-93AB-F50506A15720}" destId="{CF4C2B87-D6AD-43A1-A808-7CD69BA4D1A4}" srcOrd="0" destOrd="0" presId="urn:microsoft.com/office/officeart/2005/8/layout/hierarchy3"/>
    <dgm:cxn modelId="{26F8B983-6364-4FCD-AD8A-82BCD7C711E0}" type="presOf" srcId="{D3DF5F5E-001C-411B-93A4-4C69C775479F}" destId="{64447F7F-3981-4523-918E-D78333A3E63B}" srcOrd="0" destOrd="0" presId="urn:microsoft.com/office/officeart/2005/8/layout/hierarchy3"/>
    <dgm:cxn modelId="{DD57ACB6-670B-43D2-BAB9-E4104C10D943}" srcId="{D3DF5F5E-001C-411B-93A4-4C69C775479F}" destId="{F60A5519-78B9-4839-BCE5-DC890534C8DB}" srcOrd="0" destOrd="0" parTransId="{4DD7BF1F-A1AB-4211-9CC9-B303D7446488}" sibTransId="{021C6D69-954E-4487-9545-E3D2E9627B4A}"/>
    <dgm:cxn modelId="{D8051BBB-1B12-4893-94FE-65CB727F578D}" type="presOf" srcId="{F60A5519-78B9-4839-BCE5-DC890534C8DB}" destId="{9BDCD9EF-BF8C-4564-B075-E9F47D87CC23}" srcOrd="0" destOrd="0" presId="urn:microsoft.com/office/officeart/2005/8/layout/hierarchy3"/>
    <dgm:cxn modelId="{A1C3C4C0-8B26-47F9-987F-4E8FA0C64777}" type="presOf" srcId="{D3DF5F5E-001C-411B-93A4-4C69C775479F}" destId="{0B83A0D8-4013-47CE-AE4B-6E433E4E25F8}" srcOrd="1" destOrd="0" presId="urn:microsoft.com/office/officeart/2005/8/layout/hierarchy3"/>
    <dgm:cxn modelId="{EAFD80DD-C1C8-4E03-9236-6482CCD84637}" srcId="{D3DF5F5E-001C-411B-93A4-4C69C775479F}" destId="{440269A7-87A4-480D-B237-26FDA6105A47}" srcOrd="2" destOrd="0" parTransId="{D435903F-0971-4A77-9C2C-E77E0EE5DB07}" sibTransId="{BA9EF972-C787-41F3-912B-E336395B7ACC}"/>
    <dgm:cxn modelId="{FAF706EE-963C-45BB-B992-FD8283B29AC8}" type="presOf" srcId="{1EDEC4FE-C1CF-4F2F-8A7C-18463894C3B7}" destId="{FB2BEF57-6499-40D1-92F2-E8B4141F9746}" srcOrd="0" destOrd="0" presId="urn:microsoft.com/office/officeart/2005/8/layout/hierarchy3"/>
    <dgm:cxn modelId="{84E43DF0-8813-4E53-89E5-BCE06812C81D}" type="presOf" srcId="{113B74C1-9FA5-44FA-960B-C03811B6721A}" destId="{BAAC6182-D438-4D6D-9E31-68D53E8B4B19}" srcOrd="0" destOrd="0" presId="urn:microsoft.com/office/officeart/2005/8/layout/hierarchy3"/>
    <dgm:cxn modelId="{974A45FC-472D-4C9A-B6B7-52244149AADB}" srcId="{D3DF5F5E-001C-411B-93A4-4C69C775479F}" destId="{8A49232C-8170-4CE0-BAFE-F51943696242}" srcOrd="1" destOrd="0" parTransId="{1EDEC4FE-C1CF-4F2F-8A7C-18463894C3B7}" sibTransId="{1CB75848-0DFE-4ADD-9942-A73D31E79A18}"/>
    <dgm:cxn modelId="{3944FED1-3D69-4609-B74C-017703A5C1A1}" type="presParOf" srcId="{CF4C2B87-D6AD-43A1-A808-7CD69BA4D1A4}" destId="{06A68374-134F-4C60-BB56-512B4B696680}" srcOrd="0" destOrd="0" presId="urn:microsoft.com/office/officeart/2005/8/layout/hierarchy3"/>
    <dgm:cxn modelId="{FF5353D2-0741-4588-AE0B-35402DC76C2B}" type="presParOf" srcId="{06A68374-134F-4C60-BB56-512B4B696680}" destId="{6E420F96-EDE3-4CC3-9BBD-409F0DEDE290}" srcOrd="0" destOrd="0" presId="urn:microsoft.com/office/officeart/2005/8/layout/hierarchy3"/>
    <dgm:cxn modelId="{D8ADAC07-844A-438D-911D-FBD503777A49}" type="presParOf" srcId="{6E420F96-EDE3-4CC3-9BBD-409F0DEDE290}" destId="{64447F7F-3981-4523-918E-D78333A3E63B}" srcOrd="0" destOrd="0" presId="urn:microsoft.com/office/officeart/2005/8/layout/hierarchy3"/>
    <dgm:cxn modelId="{41190B20-90FF-4E1B-831E-2C3B2E7663CD}" type="presParOf" srcId="{6E420F96-EDE3-4CC3-9BBD-409F0DEDE290}" destId="{0B83A0D8-4013-47CE-AE4B-6E433E4E25F8}" srcOrd="1" destOrd="0" presId="urn:microsoft.com/office/officeart/2005/8/layout/hierarchy3"/>
    <dgm:cxn modelId="{A4C00752-09DD-4B79-BEA3-D7C206FAC661}" type="presParOf" srcId="{06A68374-134F-4C60-BB56-512B4B696680}" destId="{6068981F-158D-4BD5-BABB-CD9AE2B33834}" srcOrd="1" destOrd="0" presId="urn:microsoft.com/office/officeart/2005/8/layout/hierarchy3"/>
    <dgm:cxn modelId="{F2971E1F-E1E3-4811-9400-4B2017E58471}" type="presParOf" srcId="{6068981F-158D-4BD5-BABB-CD9AE2B33834}" destId="{BCA9A1BB-5656-4905-8236-E375697E9B49}" srcOrd="0" destOrd="0" presId="urn:microsoft.com/office/officeart/2005/8/layout/hierarchy3"/>
    <dgm:cxn modelId="{D3FBC9BB-A928-4286-BFBC-E9D60930F6B4}" type="presParOf" srcId="{6068981F-158D-4BD5-BABB-CD9AE2B33834}" destId="{9BDCD9EF-BF8C-4564-B075-E9F47D87CC23}" srcOrd="1" destOrd="0" presId="urn:microsoft.com/office/officeart/2005/8/layout/hierarchy3"/>
    <dgm:cxn modelId="{5B2959CE-28FB-4DD2-A32D-B836D4D9097F}" type="presParOf" srcId="{6068981F-158D-4BD5-BABB-CD9AE2B33834}" destId="{FB2BEF57-6499-40D1-92F2-E8B4141F9746}" srcOrd="2" destOrd="0" presId="urn:microsoft.com/office/officeart/2005/8/layout/hierarchy3"/>
    <dgm:cxn modelId="{D0EDE55E-2F71-4EE8-A52B-7A4B3614BDDA}" type="presParOf" srcId="{6068981F-158D-4BD5-BABB-CD9AE2B33834}" destId="{5E7DE38B-D021-4069-B85D-00E7D5AC564F}" srcOrd="3" destOrd="0" presId="urn:microsoft.com/office/officeart/2005/8/layout/hierarchy3"/>
    <dgm:cxn modelId="{5378F053-1223-4119-A59F-F11E5ADD86E0}" type="presParOf" srcId="{6068981F-158D-4BD5-BABB-CD9AE2B33834}" destId="{F196A314-1661-46ED-9DD4-B5C649155ECD}" srcOrd="4" destOrd="0" presId="urn:microsoft.com/office/officeart/2005/8/layout/hierarchy3"/>
    <dgm:cxn modelId="{4D4D9676-9BF5-4CA2-8904-4AE0EC9B4E54}" type="presParOf" srcId="{6068981F-158D-4BD5-BABB-CD9AE2B33834}" destId="{68334377-7D92-4880-9DEE-C67A0668FA87}" srcOrd="5" destOrd="0" presId="urn:microsoft.com/office/officeart/2005/8/layout/hierarchy3"/>
    <dgm:cxn modelId="{B344EAFF-897E-4F5E-A633-4CCB6C00814F}" type="presParOf" srcId="{6068981F-158D-4BD5-BABB-CD9AE2B33834}" destId="{6A3AA007-8877-4DAF-ABE2-70BCF9A6A30A}" srcOrd="6" destOrd="0" presId="urn:microsoft.com/office/officeart/2005/8/layout/hierarchy3"/>
    <dgm:cxn modelId="{D2E06F29-A6BE-4071-8F95-EAA02D4FB8A4}" type="presParOf" srcId="{6068981F-158D-4BD5-BABB-CD9AE2B33834}" destId="{BAAC6182-D438-4D6D-9E31-68D53E8B4B19}"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47F7F-3981-4523-918E-D78333A3E63B}">
      <dsp:nvSpPr>
        <dsp:cNvPr id="0" name=""/>
        <dsp:cNvSpPr/>
      </dsp:nvSpPr>
      <dsp:spPr>
        <a:xfrm>
          <a:off x="753921" y="186"/>
          <a:ext cx="1921157" cy="825437"/>
        </a:xfrm>
        <a:prstGeom prst="rect">
          <a:avLst/>
        </a:prstGeom>
        <a:solidFill>
          <a:srgbClr val="F0C3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a:lnSpc>
              <a:spcPct val="90000"/>
            </a:lnSpc>
            <a:spcBef>
              <a:spcPct val="0"/>
            </a:spcBef>
            <a:spcAft>
              <a:spcPct val="35000"/>
            </a:spcAft>
            <a:buNone/>
          </a:pPr>
          <a:r>
            <a:rPr lang="pt-BR" sz="4000" b="1" kern="1200">
              <a:solidFill>
                <a:srgbClr val="002060"/>
              </a:solidFill>
              <a:latin typeface="Arial" panose="020B0604020202020204" pitchFamily="34" charset="0"/>
              <a:cs typeface="Arial" panose="020B0604020202020204" pitchFamily="34" charset="0"/>
            </a:rPr>
            <a:t>GAT</a:t>
          </a:r>
        </a:p>
      </dsp:txBody>
      <dsp:txXfrm>
        <a:off x="753921" y="186"/>
        <a:ext cx="1921157" cy="825437"/>
      </dsp:txXfrm>
    </dsp:sp>
    <dsp:sp modelId="{BCA9A1BB-5656-4905-8236-E375697E9B49}">
      <dsp:nvSpPr>
        <dsp:cNvPr id="0" name=""/>
        <dsp:cNvSpPr/>
      </dsp:nvSpPr>
      <dsp:spPr>
        <a:xfrm>
          <a:off x="946037" y="825624"/>
          <a:ext cx="192115" cy="619078"/>
        </a:xfrm>
        <a:custGeom>
          <a:avLst/>
          <a:gdLst/>
          <a:ahLst/>
          <a:cxnLst/>
          <a:rect l="0" t="0" r="0" b="0"/>
          <a:pathLst>
            <a:path>
              <a:moveTo>
                <a:pt x="0" y="0"/>
              </a:moveTo>
              <a:lnTo>
                <a:pt x="0" y="619078"/>
              </a:lnTo>
              <a:lnTo>
                <a:pt x="192115" y="619078"/>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9BDCD9EF-BF8C-4564-B075-E9F47D87CC23}">
      <dsp:nvSpPr>
        <dsp:cNvPr id="0" name=""/>
        <dsp:cNvSpPr/>
      </dsp:nvSpPr>
      <dsp:spPr>
        <a:xfrm>
          <a:off x="1138152" y="1031983"/>
          <a:ext cx="1320700" cy="825437"/>
        </a:xfrm>
        <a:prstGeom prst="rect">
          <a:avLst/>
        </a:prstGeom>
        <a:solidFill>
          <a:schemeClr val="lt1">
            <a:alpha val="90000"/>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a:solidFill>
                <a:srgbClr val="F76639"/>
              </a:solidFill>
              <a:latin typeface="Arial" panose="020B0604020202020204" pitchFamily="34" charset="0"/>
              <a:cs typeface="Arial" panose="020B0604020202020204" pitchFamily="34" charset="0"/>
            </a:rPr>
            <a:t>Líder de AJ</a:t>
          </a:r>
        </a:p>
      </dsp:txBody>
      <dsp:txXfrm>
        <a:off x="1138152" y="1031983"/>
        <a:ext cx="1320700" cy="825437"/>
      </dsp:txXfrm>
    </dsp:sp>
    <dsp:sp modelId="{FB2BEF57-6499-40D1-92F2-E8B4141F9746}">
      <dsp:nvSpPr>
        <dsp:cNvPr id="0" name=""/>
        <dsp:cNvSpPr/>
      </dsp:nvSpPr>
      <dsp:spPr>
        <a:xfrm>
          <a:off x="946037" y="825624"/>
          <a:ext cx="192115" cy="1650875"/>
        </a:xfrm>
        <a:custGeom>
          <a:avLst/>
          <a:gdLst/>
          <a:ahLst/>
          <a:cxnLst/>
          <a:rect l="0" t="0" r="0" b="0"/>
          <a:pathLst>
            <a:path>
              <a:moveTo>
                <a:pt x="0" y="0"/>
              </a:moveTo>
              <a:lnTo>
                <a:pt x="0" y="1650875"/>
              </a:lnTo>
              <a:lnTo>
                <a:pt x="192115" y="1650875"/>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5E7DE38B-D021-4069-B85D-00E7D5AC564F}">
      <dsp:nvSpPr>
        <dsp:cNvPr id="0" name=""/>
        <dsp:cNvSpPr/>
      </dsp:nvSpPr>
      <dsp:spPr>
        <a:xfrm>
          <a:off x="1138152" y="2063781"/>
          <a:ext cx="1320700" cy="825437"/>
        </a:xfrm>
        <a:prstGeom prst="rect">
          <a:avLst/>
        </a:prstGeom>
        <a:solidFill>
          <a:schemeClr val="lt1">
            <a:alpha val="90000"/>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a:solidFill>
                <a:srgbClr val="F76639"/>
              </a:solidFill>
              <a:latin typeface="Arial" panose="020B0604020202020204" pitchFamily="34" charset="0"/>
              <a:cs typeface="Arial" panose="020B0604020202020204" pitchFamily="34" charset="0"/>
            </a:rPr>
            <a:t>Líder de Área</a:t>
          </a:r>
        </a:p>
      </dsp:txBody>
      <dsp:txXfrm>
        <a:off x="1138152" y="2063781"/>
        <a:ext cx="1320700" cy="825437"/>
      </dsp:txXfrm>
    </dsp:sp>
    <dsp:sp modelId="{F196A314-1661-46ED-9DD4-B5C649155ECD}">
      <dsp:nvSpPr>
        <dsp:cNvPr id="0" name=""/>
        <dsp:cNvSpPr/>
      </dsp:nvSpPr>
      <dsp:spPr>
        <a:xfrm>
          <a:off x="946037" y="825624"/>
          <a:ext cx="192115" cy="2682673"/>
        </a:xfrm>
        <a:custGeom>
          <a:avLst/>
          <a:gdLst/>
          <a:ahLst/>
          <a:cxnLst/>
          <a:rect l="0" t="0" r="0" b="0"/>
          <a:pathLst>
            <a:path>
              <a:moveTo>
                <a:pt x="0" y="0"/>
              </a:moveTo>
              <a:lnTo>
                <a:pt x="0" y="2682673"/>
              </a:lnTo>
              <a:lnTo>
                <a:pt x="192115" y="2682673"/>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68334377-7D92-4880-9DEE-C67A0668FA87}">
      <dsp:nvSpPr>
        <dsp:cNvPr id="0" name=""/>
        <dsp:cNvSpPr/>
      </dsp:nvSpPr>
      <dsp:spPr>
        <a:xfrm>
          <a:off x="1138152" y="3095578"/>
          <a:ext cx="1320700" cy="825437"/>
        </a:xfrm>
        <a:prstGeom prst="rect">
          <a:avLst/>
        </a:prstGeom>
        <a:solidFill>
          <a:schemeClr val="lt1">
            <a:alpha val="90000"/>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a:solidFill>
                <a:srgbClr val="F76639"/>
              </a:solidFill>
              <a:latin typeface="Arial" panose="020B0604020202020204" pitchFamily="34" charset="0"/>
              <a:cs typeface="Arial" panose="020B0604020202020204" pitchFamily="34" charset="0"/>
            </a:rPr>
            <a:t>Líderes de DM</a:t>
          </a:r>
        </a:p>
      </dsp:txBody>
      <dsp:txXfrm>
        <a:off x="1138152" y="3095578"/>
        <a:ext cx="1320700" cy="825437"/>
      </dsp:txXfrm>
    </dsp:sp>
    <dsp:sp modelId="{6A3AA007-8877-4DAF-ABE2-70BCF9A6A30A}">
      <dsp:nvSpPr>
        <dsp:cNvPr id="0" name=""/>
        <dsp:cNvSpPr/>
      </dsp:nvSpPr>
      <dsp:spPr>
        <a:xfrm>
          <a:off x="946037" y="825624"/>
          <a:ext cx="192115" cy="3714470"/>
        </a:xfrm>
        <a:custGeom>
          <a:avLst/>
          <a:gdLst/>
          <a:ahLst/>
          <a:cxnLst/>
          <a:rect l="0" t="0" r="0" b="0"/>
          <a:pathLst>
            <a:path>
              <a:moveTo>
                <a:pt x="0" y="0"/>
              </a:moveTo>
              <a:lnTo>
                <a:pt x="0" y="3714470"/>
              </a:lnTo>
              <a:lnTo>
                <a:pt x="192115" y="3714470"/>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BAAC6182-D438-4D6D-9E31-68D53E8B4B19}">
      <dsp:nvSpPr>
        <dsp:cNvPr id="0" name=""/>
        <dsp:cNvSpPr/>
      </dsp:nvSpPr>
      <dsp:spPr>
        <a:xfrm>
          <a:off x="1138152" y="4127375"/>
          <a:ext cx="1320700" cy="825437"/>
        </a:xfrm>
        <a:prstGeom prst="rect">
          <a:avLst/>
        </a:prstGeom>
        <a:solidFill>
          <a:schemeClr val="lt1">
            <a:alpha val="90000"/>
            <a:hueOff val="0"/>
            <a:satOff val="0"/>
            <a:lumOff val="0"/>
            <a:alphaOff val="0"/>
          </a:schemeClr>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pt-BR" sz="2000" b="1" kern="1200">
              <a:solidFill>
                <a:srgbClr val="F76639"/>
              </a:solidFill>
              <a:latin typeface="Arial" panose="020B0604020202020204" pitchFamily="34" charset="0"/>
              <a:cs typeface="Arial" panose="020B0604020202020204" pitchFamily="34" charset="0"/>
            </a:rPr>
            <a:t>Líderes de Distrito</a:t>
          </a:r>
        </a:p>
      </dsp:txBody>
      <dsp:txXfrm>
        <a:off x="1138152" y="4127375"/>
        <a:ext cx="1320700" cy="82543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6621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Action Plan Development</a:t>
            </a:r>
          </a:p>
        </p:txBody>
      </p:sp>
      <p:sp>
        <p:nvSpPr>
          <p:cNvPr id="5" name="Slide Number Placeholder 4"/>
          <p:cNvSpPr>
            <a:spLocks noGrp="1"/>
          </p:cNvSpPr>
          <p:nvPr>
            <p:ph type="sldNum" sz="quarter" idx="3"/>
          </p:nvPr>
        </p:nvSpPr>
        <p:spPr>
          <a:xfrm>
            <a:off x="3810000" y="8458200"/>
            <a:ext cx="2941983" cy="457200"/>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Action Plan Development</a:t>
            </a:r>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505200" y="8739313"/>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sli.do/"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pt-BR" sz="1200" b="1" u="sng" baseline="0" dirty="0">
                <a:latin typeface="Arial" panose="020B0604020202020204" pitchFamily="34" charset="0"/>
                <a:cs typeface="Arial" panose="020B0604020202020204" pitchFamily="34" charset="0"/>
              </a:rPr>
              <a:t>Preparação para a reunião:</a:t>
            </a:r>
          </a:p>
          <a:p>
            <a:pPr marL="171450" indent="-171450">
              <a:buFont typeface="Arial" panose="020B0604020202020204" pitchFamily="34" charset="0"/>
              <a:buChar char="•"/>
            </a:pPr>
            <a:r>
              <a:rPr lang="pt-BR" sz="1200" b="1" dirty="0">
                <a:latin typeface="Arial" panose="020B0604020202020204" pitchFamily="34" charset="0"/>
                <a:cs typeface="Arial" panose="020B0604020202020204" pitchFamily="34" charset="0"/>
              </a:rPr>
              <a:t>Sinta-se à vontade para dividir este PowerPoint em múltiplas sessões. </a:t>
            </a:r>
          </a:p>
          <a:p>
            <a:pPr marL="171450" indent="-171450">
              <a:buFont typeface="Arial" panose="020B0604020202020204" pitchFamily="34" charset="0"/>
              <a:buChar char="•"/>
            </a:pPr>
            <a:r>
              <a:rPr lang="pt-BR" sz="1200" b="1" dirty="0">
                <a:latin typeface="Arial" panose="020B0604020202020204" pitchFamily="34" charset="0"/>
                <a:cs typeface="Arial" panose="020B0604020202020204" pitchFamily="34" charset="0"/>
              </a:rPr>
              <a:t>Sinta-se à vontade para personalizar este PowerPoint para melhor atender às necessidades de sua área.</a:t>
            </a:r>
          </a:p>
          <a:p>
            <a:pPr marL="171450" indent="-171450">
              <a:buFont typeface="Arial" panose="020B0604020202020204" pitchFamily="34" charset="0"/>
              <a:buChar char="•"/>
            </a:pPr>
            <a:r>
              <a:rPr lang="pt-BR" sz="1200" b="1" baseline="0" dirty="0">
                <a:latin typeface="Arial" panose="020B0604020202020204" pitchFamily="34" charset="0"/>
                <a:cs typeface="Arial" panose="020B0604020202020204" pitchFamily="34" charset="0"/>
              </a:rPr>
              <a:t>Defina a melhor ferramenta para fazer anotações para cada discussão e atividade. Se for uma reunião em pessoa, prepare um flipchart e marcadores. Se você estiver se reunindo virtualmente, prepare a ferramenta preferida para tomar nota e compartilhe sua tela para que todos os participantes possam acompanhar. Lembre-se de distribuir uma cópia das anotações aos participantes após a reunião. </a:t>
            </a:r>
          </a:p>
          <a:p>
            <a:pPr marL="171450" indent="-171450">
              <a:buFont typeface="Arial" panose="020B0604020202020204" pitchFamily="34" charset="0"/>
              <a:buChar char="•"/>
            </a:pPr>
            <a:r>
              <a:rPr lang="pt-BR" sz="1100" b="1" dirty="0">
                <a:effectLst/>
                <a:latin typeface="Calibri" panose="020F0502020204030204" pitchFamily="34" charset="0"/>
                <a:ea typeface="Calibri" panose="020F0502020204030204" pitchFamily="34" charset="0"/>
                <a:cs typeface="Times New Roman" panose="02020603050405020304" pitchFamily="18" charset="0"/>
              </a:rPr>
              <a:t>Tenha as notas da reuniões anteriores disponíveis, por exemplo, as equipes formadas e os seus membros, os resultados da análise SWOT, perguntas do estacionamento e respostas a rever. </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r>
              <a:rPr lang="pt-BR" sz="1100" b="1" dirty="0">
                <a:effectLst/>
                <a:latin typeface="Calibri" panose="020F0502020204030204" pitchFamily="34" charset="0"/>
                <a:ea typeface="Calibri" panose="020F0502020204030204" pitchFamily="34" charset="0"/>
                <a:cs typeface="Times New Roman" panose="02020603050405020304" pitchFamily="18" charset="0"/>
              </a:rPr>
              <a:t>Use essas informações para fazer os seguintes ajustes no PowerPoint: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28600" algn="l"/>
              </a:tabLst>
            </a:pPr>
            <a:r>
              <a:rPr lang="pt-BR" sz="1100" b="1" dirty="0">
                <a:effectLst/>
                <a:latin typeface="Calibri" panose="020F0502020204030204" pitchFamily="34" charset="0"/>
                <a:ea typeface="Calibri" panose="020F0502020204030204" pitchFamily="34" charset="0"/>
                <a:cs typeface="Times New Roman" panose="02020603050405020304" pitchFamily="18" charset="0"/>
              </a:rPr>
              <a:t>Usando as informações coletadas durante Criar uma Visão - preencha os </a:t>
            </a:r>
            <a:r>
              <a:rPr lang="pt-BR" sz="1100" b="1" u="sng" dirty="0">
                <a:effectLst/>
                <a:latin typeface="Calibri" panose="020F0502020204030204" pitchFamily="34" charset="0"/>
                <a:ea typeface="Calibri" panose="020F0502020204030204" pitchFamily="34" charset="0"/>
                <a:cs typeface="Times New Roman" panose="02020603050405020304" pitchFamily="18" charset="0"/>
              </a:rPr>
              <a:t>slides 7 a 10 </a:t>
            </a:r>
            <a:r>
              <a:rPr lang="pt-BR" sz="1100" b="1" dirty="0">
                <a:effectLst/>
                <a:latin typeface="Calibri" panose="020F0502020204030204" pitchFamily="34" charset="0"/>
                <a:ea typeface="Calibri" panose="020F0502020204030204" pitchFamily="34" charset="0"/>
                <a:cs typeface="Times New Roman" panose="02020603050405020304" pitchFamily="18" charset="0"/>
              </a:rPr>
              <a:t>fazendo referência à análise SWOT da sua área; e </a:t>
            </a:r>
            <a:r>
              <a:rPr lang="pt-BR" sz="1100" b="1" u="sng" dirty="0">
                <a:effectLst/>
                <a:latin typeface="Calibri" panose="020F0502020204030204" pitchFamily="34" charset="0"/>
                <a:ea typeface="Calibri" panose="020F0502020204030204" pitchFamily="34" charset="0"/>
                <a:cs typeface="Times New Roman" panose="02020603050405020304" pitchFamily="18" charset="0"/>
              </a:rPr>
              <a:t>slides 11, 22 e 35 </a:t>
            </a:r>
            <a:r>
              <a:rPr lang="pt-BR" sz="1100" b="1" dirty="0">
                <a:effectLst/>
                <a:latin typeface="Calibri" panose="020F0502020204030204" pitchFamily="34" charset="0"/>
                <a:ea typeface="Calibri" panose="020F0502020204030204" pitchFamily="34" charset="0"/>
                <a:cs typeface="Times New Roman" panose="02020603050405020304" pitchFamily="18" charset="0"/>
              </a:rPr>
              <a:t>com os alvos da </a:t>
            </a:r>
            <a:r>
              <a:rPr lang="pt-BR" sz="1100" b="1" i="1" dirty="0">
                <a:effectLst/>
                <a:latin typeface="Calibri" panose="020F0502020204030204" pitchFamily="34" charset="0"/>
                <a:ea typeface="Calibri" panose="020F0502020204030204" pitchFamily="34" charset="0"/>
                <a:cs typeface="Times New Roman" panose="02020603050405020304" pitchFamily="18" charset="0"/>
              </a:rPr>
              <a:t>MISSÃO</a:t>
            </a:r>
            <a:r>
              <a:rPr lang="pt-BR" sz="1100" b="1" dirty="0">
                <a:effectLst/>
                <a:latin typeface="Calibri" panose="020F0502020204030204" pitchFamily="34" charset="0"/>
                <a:ea typeface="Calibri" panose="020F0502020204030204" pitchFamily="34" charset="0"/>
                <a:cs typeface="Times New Roman" panose="02020603050405020304" pitchFamily="18" charset="0"/>
              </a:rPr>
              <a:t> 1.5 estabelecidos em sua área.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28600" algn="l"/>
              </a:tabLst>
            </a:pPr>
            <a:r>
              <a:rPr lang="pt-BR" sz="1100" b="1" dirty="0">
                <a:effectLst/>
                <a:latin typeface="Calibri" panose="020F0502020204030204" pitchFamily="34" charset="0"/>
                <a:ea typeface="Calibri" panose="020F0502020204030204" pitchFamily="34" charset="0"/>
                <a:cs typeface="Times New Roman" panose="02020603050405020304" pitchFamily="18" charset="0"/>
              </a:rPr>
              <a:t>O </a:t>
            </a:r>
            <a:r>
              <a:rPr lang="pt-BR" sz="1100" b="1" u="sng" dirty="0">
                <a:effectLst/>
                <a:latin typeface="Calibri" panose="020F0502020204030204" pitchFamily="34" charset="0"/>
                <a:ea typeface="Calibri" panose="020F0502020204030204" pitchFamily="34" charset="0"/>
                <a:cs typeface="Times New Roman" panose="02020603050405020304" pitchFamily="18" charset="0"/>
              </a:rPr>
              <a:t>Slide 36 </a:t>
            </a:r>
            <a:r>
              <a:rPr lang="pt-BR" sz="1100" b="1" dirty="0">
                <a:effectLst/>
                <a:latin typeface="Calibri" panose="020F0502020204030204" pitchFamily="34" charset="0"/>
                <a:ea typeface="Calibri" panose="020F0502020204030204" pitchFamily="34" charset="0"/>
                <a:cs typeface="Times New Roman" panose="02020603050405020304" pitchFamily="18" charset="0"/>
              </a:rPr>
              <a:t>faz referência a reunião para a próxima etapa da Abordagem Global do Quadro Associativo: Criar Sucesso. Discuta com os líderes distritais quando você pode realizar esta reunião nos próximos meses.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28600" algn="l"/>
              </a:tabLst>
            </a:pPr>
            <a:r>
              <a:rPr lang="pt-BR" sz="1100" b="1" dirty="0">
                <a:effectLst/>
                <a:latin typeface="Calibri" panose="020F0502020204030204" pitchFamily="34" charset="0"/>
                <a:ea typeface="Calibri" panose="020F0502020204030204" pitchFamily="34" charset="0"/>
                <a:cs typeface="Times New Roman" panose="02020603050405020304" pitchFamily="18" charset="0"/>
              </a:rPr>
              <a:t>O </a:t>
            </a:r>
            <a:r>
              <a:rPr lang="pt-BR" sz="1100" b="1" u="sng" dirty="0">
                <a:effectLst/>
                <a:latin typeface="Calibri" panose="020F0502020204030204" pitchFamily="34" charset="0"/>
                <a:ea typeface="Calibri" panose="020F0502020204030204" pitchFamily="34" charset="0"/>
                <a:cs typeface="Times New Roman" panose="02020603050405020304" pitchFamily="18" charset="0"/>
              </a:rPr>
              <a:t>Slide 33 </a:t>
            </a:r>
            <a:r>
              <a:rPr lang="pt-BR" sz="1100" b="1" dirty="0">
                <a:effectLst/>
                <a:latin typeface="Calibri" panose="020F0502020204030204" pitchFamily="34" charset="0"/>
                <a:ea typeface="Calibri" panose="020F0502020204030204" pitchFamily="34" charset="0"/>
                <a:cs typeface="Times New Roman" panose="02020603050405020304" pitchFamily="18" charset="0"/>
              </a:rPr>
              <a:t>contém referências que financiam suas iniciativas. Você pode imprimir uma cópia do documento Subsídios Disponíveis, localizado na página da Iniciativa para o Quadro Associativo da América do Norte, para você ou para todos os participantes.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pt-BR" sz="1100" b="1" dirty="0">
                <a:effectLst/>
                <a:latin typeface="Calibri" panose="020F0502020204030204" pitchFamily="34" charset="0"/>
                <a:ea typeface="Calibri" panose="020F0502020204030204" pitchFamily="34" charset="0"/>
                <a:cs typeface="Times New Roman" panose="02020603050405020304" pitchFamily="18" charset="0"/>
              </a:rPr>
              <a:t>Crie um “estacionamento” para anotar comentários e perguntas que possam não estar diretamente relacionados à tarefa em questão. O seu grupo pode fornecer ideias nesta reunião que seriam boas para o plano ou outras iniciativas da Abordagem Global do Quadro Associativo da sua área. Crie uma folha de flipchart específica ou um documento do Word especialmente para esse propósito. Registrando comentários e perguntas para serem abordados mais tarde, você pode ajudar o grupo a manter o foco.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pt-BR" sz="1100" b="1" dirty="0">
                <a:effectLst/>
                <a:latin typeface="Calibri" panose="020F0502020204030204" pitchFamily="34" charset="0"/>
                <a:ea typeface="Calibri" panose="020F0502020204030204" pitchFamily="34" charset="0"/>
                <a:cs typeface="Times New Roman" panose="02020603050405020304" pitchFamily="18" charset="0"/>
              </a:rPr>
              <a:t>Quando você estiver pedindo sugestões, chame primeiro Leões e dirigentes de clubes para ajudar que esta iniciativa repercuta em âmbito de clube.  Os ex-dirigentes internacionais e membros da equipe do DG devem esperar que todos os outros Leões deem sua opinião primeiro.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pt-BR" sz="1100" b="1" dirty="0">
                <a:effectLst/>
                <a:latin typeface="Calibri" panose="020F0502020204030204" pitchFamily="34" charset="0"/>
                <a:ea typeface="Calibri" panose="020F0502020204030204" pitchFamily="34" charset="0"/>
                <a:cs typeface="Times New Roman" panose="02020603050405020304" pitchFamily="18" charset="0"/>
              </a:rPr>
              <a:t>Lembre aos Leões que este é um espaço seguro para compartilhar; no entanto, se alguns Leões não se sentirem à vontade em compartilhar, peça que enviem suas opiniões por e-mail ou mensagem privada e certifique-se de registrar esses dados ao compartilhar o PPT/informações registradas com o público. Considere usar a demonstração gratuita de </a:t>
            </a:r>
            <a:r>
              <a:rPr lang="pt-BR" sz="11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www.sli.do</a:t>
            </a:r>
            <a:r>
              <a:rPr lang="pt-BR" sz="1100" b="1" dirty="0">
                <a:effectLst/>
                <a:latin typeface="Calibri" panose="020F0502020204030204" pitchFamily="34" charset="0"/>
                <a:ea typeface="Calibri" panose="020F0502020204030204" pitchFamily="34" charset="0"/>
                <a:cs typeface="Times New Roman" panose="02020603050405020304" pitchFamily="18" charset="0"/>
              </a:rPr>
              <a:t> como uma ferramenta de interação on-line.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pt-BR" sz="1100" b="1" dirty="0">
                <a:effectLst/>
                <a:latin typeface="Calibri" panose="020F0502020204030204" pitchFamily="34" charset="0"/>
                <a:ea typeface="Calibri" panose="020F0502020204030204" pitchFamily="34" charset="0"/>
                <a:cs typeface="Times New Roman" panose="02020603050405020304" pitchFamily="18" charset="0"/>
              </a:rPr>
              <a:t>Para sessões de grupos, use o bom senso quanto ao tempo a ser alocado para cada atividade de acordo com o tempo total disponível para a reunião.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pt-BR" sz="1100" b="1" dirty="0">
                <a:effectLst/>
                <a:latin typeface="Calibri" panose="020F0502020204030204" pitchFamily="34" charset="0"/>
                <a:ea typeface="Calibri" panose="020F0502020204030204" pitchFamily="34" charset="0"/>
                <a:cs typeface="Times New Roman" panose="02020603050405020304" pitchFamily="18" charset="0"/>
              </a:rPr>
              <a:t>Alguns slides desta apresentação incluem duas versões de roteiro: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28600" algn="l"/>
              </a:tabLst>
            </a:pPr>
            <a:r>
              <a:rPr lang="pt-BR" sz="1100" b="1" dirty="0">
                <a:effectLst/>
                <a:latin typeface="Calibri" panose="020F0502020204030204" pitchFamily="34" charset="0"/>
                <a:ea typeface="Calibri" panose="020F0502020204030204" pitchFamily="34" charset="0"/>
                <a:cs typeface="Times New Roman" panose="02020603050405020304" pitchFamily="18" charset="0"/>
              </a:rPr>
              <a:t>Roteiro para o Líder de Área da GAT preparar líderes distritais para liderarem o workshop Criar um Plano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800"/>
              </a:spcAft>
              <a:buFont typeface="Arial" panose="020B0604020202020204" pitchFamily="34" charset="0"/>
              <a:buChar char=""/>
              <a:tabLst>
                <a:tab pos="228600" algn="l"/>
              </a:tabLst>
            </a:pPr>
            <a:r>
              <a:rPr lang="pt-BR" sz="1100" b="1" dirty="0">
                <a:effectLst/>
                <a:latin typeface="Calibri" panose="020F0502020204030204" pitchFamily="34" charset="0"/>
                <a:ea typeface="Calibri" panose="020F0502020204030204" pitchFamily="34" charset="0"/>
                <a:cs typeface="Times New Roman" panose="02020603050405020304" pitchFamily="18" charset="0"/>
              </a:rPr>
              <a:t>Roteiro para os líderes distritais quando liderarem um workshop Criar um Plano</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GMA – Build a Team</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2603680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u="sng" dirty="0">
                <a:latin typeface="Arial" panose="020B0604020202020204" pitchFamily="34" charset="0"/>
                <a:ea typeface="ヒラギノ角ゴ Pro W3"/>
                <a:cs typeface="Arial" panose="020B0604020202020204" pitchFamily="34" charset="0"/>
              </a:rPr>
              <a:t>Anotações do apresentador: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i="1" baseline="0" dirty="0">
                <a:latin typeface="Arial" panose="020B0604020202020204" pitchFamily="34" charset="0"/>
                <a:ea typeface="ヒラギノ角ゴ Pro W3"/>
                <a:cs typeface="Arial" panose="020B0604020202020204" pitchFamily="34" charset="0"/>
              </a:rPr>
              <a:t>Veja as notas no slide 1. Preencha antes de apresentar.</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i="1" baseline="0" dirty="0">
                <a:latin typeface="Arial" panose="020B0604020202020204" pitchFamily="34" charset="0"/>
                <a:ea typeface="ヒラギノ角ゴ Pro W3"/>
                <a:cs typeface="Arial" panose="020B0604020202020204" pitchFamily="34" charset="0"/>
              </a:rPr>
              <a:t>Antes da reunião, analise as ameaças identificadas e tenha um exemplo pronto de como uma ou duas das ameaças podem ser transformadas em oportunidades ao concluir um plano de ação para alcançar os alvos da MISSÃO 1.5 estabelecidos para a área.</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aseline="0" dirty="0">
                <a:latin typeface="Arial" panose="020B0604020202020204" pitchFamily="34" charset="0"/>
                <a:cs typeface="Arial" panose="020B0604020202020204" pitchFamily="34" charset="0"/>
              </a:rPr>
              <a:t>_____________________________________________________</a:t>
            </a:r>
          </a:p>
          <a:p>
            <a:endParaRPr lang="en-US"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baseline="0" dirty="0">
                <a:latin typeface="Arial" panose="020B0604020202020204" pitchFamily="34" charset="0"/>
                <a:cs typeface="Arial" panose="020B0604020202020204" pitchFamily="34" charset="0"/>
              </a:rPr>
              <a:t>Por fim, temos nossas ameaças identificadas - fique à vontade para adicioná-las à lista, mas como podemos evitar essas ameaças, diminuir seu impacto ou transformá-las em oportunidades?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i="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i="1" baseline="0" dirty="0">
                <a:latin typeface="Arial" panose="020B0604020202020204" pitchFamily="34" charset="0"/>
                <a:cs typeface="Arial" panose="020B0604020202020204" pitchFamily="34" charset="0"/>
              </a:rPr>
              <a:t>(</a:t>
            </a:r>
            <a:r>
              <a:rPr lang="pt-BR" sz="1000" i="1" dirty="0">
                <a:latin typeface="Arial" panose="020B0604020202020204" pitchFamily="34" charset="0"/>
                <a:cs typeface="Arial" panose="020B0604020202020204" pitchFamily="34" charset="0"/>
              </a:rPr>
              <a:t>Permita que os participantes respondam.</a:t>
            </a:r>
            <a:r>
              <a:rPr lang="pt-BR" sz="1000" i="1" baseline="0" dirty="0">
                <a:latin typeface="Arial" panose="020B0604020202020204" pitchFamily="34" charset="0"/>
                <a:cs typeface="Arial" panose="020B0604020202020204" pitchFamily="34" charset="0"/>
              </a:rPr>
              <a:t> Se os participantes estiverem tendo dificuldades para responder, apresente ideias preparadas antes da reunião) </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10</a:t>
            </a:fld>
            <a:endParaRPr lang="en-US"/>
          </a:p>
        </p:txBody>
      </p:sp>
    </p:spTree>
    <p:extLst>
      <p:ext uri="{BB962C8B-B14F-4D97-AF65-F5344CB8AC3E}">
        <p14:creationId xmlns:p14="http://schemas.microsoft.com/office/powerpoint/2010/main" val="824067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u="sng" dirty="0">
                <a:latin typeface="Arial" panose="020B0604020202020204" pitchFamily="34" charset="0"/>
                <a:ea typeface="ヒラギノ角ゴ Pro W3"/>
                <a:cs typeface="Arial" panose="020B0604020202020204" pitchFamily="34" charset="0"/>
              </a:rPr>
              <a:t>Anotações do apresentador: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i="1" baseline="0" dirty="0">
                <a:latin typeface="Arial" panose="020B0604020202020204" pitchFamily="34" charset="0"/>
                <a:ea typeface="ヒラギノ角ゴ Pro W3"/>
                <a:cs typeface="Arial" panose="020B0604020202020204" pitchFamily="34" charset="0"/>
              </a:rPr>
              <a:t>Veja as notas no slide 1. Conclua antes de apresentar.</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i="1" baseline="0" dirty="0">
                <a:latin typeface="Arial" panose="020B0604020202020204" pitchFamily="34" charset="0"/>
                <a:cs typeface="Arial" panose="020B0604020202020204" pitchFamily="34" charset="0"/>
              </a:rPr>
              <a:t>Você também pode querer obter os números dos últimos anos do seu distrito para ajudar com qualquer dúvida. Você pode encontrar os números dos anos anteriores no relatório de tendências de 5 anos: http://www8.lionsclubs.org/reports/5YearTrendReport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baseline="0" dirty="0">
                <a:latin typeface="Arial" panose="020B0604020202020204" pitchFamily="34" charset="0"/>
                <a:cs typeface="Arial" panose="020B0604020202020204" pitchFamily="34" charset="0"/>
              </a:rPr>
              <a:t>_____________________________________________________</a:t>
            </a:r>
          </a:p>
          <a:p>
            <a:pPr marL="0" marR="0">
              <a:lnSpc>
                <a:spcPct val="107000"/>
              </a:lnSpc>
              <a:spcBef>
                <a:spcPts val="0"/>
              </a:spcBef>
              <a:spcAft>
                <a:spcPts val="800"/>
              </a:spcAft>
            </a:pPr>
            <a:endParaRPr lang="en-US" sz="120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pt-BR" sz="1200" i="1" dirty="0">
                <a:latin typeface="Arial" panose="020B0604020202020204" pitchFamily="34" charset="0"/>
                <a:ea typeface="Calibri" panose="020F0502020204030204" pitchFamily="34" charset="0"/>
                <a:cs typeface="Arial" panose="020B0604020202020204" pitchFamily="34" charset="0"/>
              </a:rPr>
              <a:t>Roteiro para o Líder de Área da GAT preparar líderes distritais para liderarem o workshop Criar um Plano:</a:t>
            </a:r>
          </a:p>
          <a:p>
            <a:pPr marL="0" marR="0">
              <a:lnSpc>
                <a:spcPct val="107000"/>
              </a:lnSpc>
              <a:spcBef>
                <a:spcPts val="0"/>
              </a:spcBef>
              <a:spcAft>
                <a:spcPts val="800"/>
              </a:spcAft>
            </a:pPr>
            <a:r>
              <a:rPr lang="pt-BR" sz="1200" b="1" dirty="0">
                <a:latin typeface="Arial" panose="020B0604020202020204" pitchFamily="34" charset="0"/>
                <a:ea typeface="Calibri" panose="020F0502020204030204" pitchFamily="34" charset="0"/>
                <a:cs typeface="Arial" panose="020B0604020202020204" pitchFamily="34" charset="0"/>
              </a:rPr>
              <a:t>Este é o momento de analisar os alvos da MISSÃO 1.5 do workshop Criar uma Visão. Revisitar isto após os participantes terem obtido feedback dos clubes do distrito ajuda a fortalecer o apoio às metas e planos.</a:t>
            </a:r>
          </a:p>
          <a:p>
            <a:pPr marL="0" marR="0">
              <a:lnSpc>
                <a:spcPct val="107000"/>
              </a:lnSpc>
              <a:spcBef>
                <a:spcPts val="0"/>
              </a:spcBef>
              <a:spcAft>
                <a:spcPts val="800"/>
              </a:spcAft>
            </a:pPr>
            <a:r>
              <a:rPr lang="pt-BR" sz="1200" i="1" dirty="0">
                <a:latin typeface="Arial" panose="020B0604020202020204" pitchFamily="34" charset="0"/>
                <a:ea typeface="Calibri" panose="020F0502020204030204" pitchFamily="34" charset="0"/>
                <a:cs typeface="Arial" panose="020B0604020202020204" pitchFamily="34" charset="0"/>
              </a:rPr>
              <a:t>Roteiro para os líderes distritais quando liderarem o workshop Criar um Plano:</a:t>
            </a:r>
          </a:p>
          <a:p>
            <a:r>
              <a:rPr lang="pt-BR" sz="1200" b="1" baseline="0" dirty="0">
                <a:latin typeface="Arial" panose="020B0604020202020204" pitchFamily="34" charset="0"/>
                <a:cs typeface="Arial" panose="020B0604020202020204" pitchFamily="34" charset="0"/>
              </a:rPr>
              <a:t>Na reunião Criar uma Visão, estabelecemos os nossos alvos da MISSÃO 1.5 para cumprir nossa missão de serviço. </a:t>
            </a:r>
          </a:p>
          <a:p>
            <a:endParaRPr lang="en-US" sz="1200" b="1" baseline="0" dirty="0">
              <a:latin typeface="Arial" panose="020B0604020202020204" pitchFamily="34" charset="0"/>
              <a:cs typeface="Arial" panose="020B0604020202020204" pitchFamily="34" charset="0"/>
            </a:endParaRPr>
          </a:p>
          <a:p>
            <a:r>
              <a:rPr lang="pt-BR" sz="1200" b="1" baseline="0" dirty="0">
                <a:latin typeface="Arial" panose="020B0604020202020204" pitchFamily="34" charset="0"/>
                <a:cs typeface="Arial" panose="020B0604020202020204" pitchFamily="34" charset="0"/>
              </a:rPr>
              <a:t>Mais alguma ideia sobre os nossos alvos? </a:t>
            </a:r>
            <a:endParaRPr lang="en-US" sz="1200" baseline="0" dirty="0">
              <a:latin typeface="Arial" panose="020B0604020202020204" pitchFamily="34" charset="0"/>
              <a:cs typeface="Arial" panose="020B0604020202020204" pitchFamily="34" charset="0"/>
            </a:endParaRPr>
          </a:p>
          <a:p>
            <a:endParaRPr lang="en-US" sz="1000" strike="sngStrike"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11</a:t>
            </a:fld>
            <a:endParaRPr lang="en-US"/>
          </a:p>
        </p:txBody>
      </p:sp>
    </p:spTree>
    <p:extLst>
      <p:ext uri="{BB962C8B-B14F-4D97-AF65-F5344CB8AC3E}">
        <p14:creationId xmlns:p14="http://schemas.microsoft.com/office/powerpoint/2010/main" val="4082149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u="sng" dirty="0">
                <a:latin typeface="Arial" panose="020B0604020202020204" pitchFamily="34" charset="0"/>
                <a:ea typeface="ヒラギノ角ゴ Pro W3"/>
                <a:cs typeface="Arial" panose="020B0604020202020204" pitchFamily="34" charset="0"/>
              </a:rPr>
              <a:t>Anotações do apresentador: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i="1" dirty="0">
                <a:latin typeface="Arial" panose="020B0604020202020204" pitchFamily="34" charset="0"/>
                <a:cs typeface="Arial" panose="020B0604020202020204" pitchFamily="34" charset="0"/>
              </a:rPr>
              <a:t>Dê tempo para que leiam o slide.</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aseline="0" dirty="0">
                <a:latin typeface="Arial" panose="020B0604020202020204" pitchFamily="34" charset="0"/>
                <a:cs typeface="Arial" panose="020B0604020202020204" pitchFamily="34" charset="0"/>
              </a:rPr>
              <a:t>________________________________________________________________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baseline="0" dirty="0">
                <a:latin typeface="Arial" panose="020B0604020202020204" pitchFamily="34" charset="0"/>
                <a:cs typeface="Arial" panose="020B0604020202020204" pitchFamily="34" charset="0"/>
              </a:rPr>
              <a:t>O que essa citação significa para você? (pausa para resposta)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baseline="0" dirty="0">
                <a:latin typeface="Arial" panose="020B0604020202020204" pitchFamily="34" charset="0"/>
                <a:cs typeface="Arial" panose="020B0604020202020204" pitchFamily="34" charset="0"/>
              </a:rPr>
              <a:t>Nossos alvos estabelecidos exigirão muito planejamento, com várias etapas ao longo do caminho, mas cada passo que dermos nos levará muito mais perto do sucesso. Portanto, cada etapa realizada deve ser comemorada, por menor que seja a tarefa.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baseline="0" dirty="0">
                <a:latin typeface="Arial" panose="020B0604020202020204" pitchFamily="34" charset="0"/>
                <a:cs typeface="Arial" panose="020B0604020202020204" pitchFamily="34" charset="0"/>
              </a:rPr>
              <a:t>A seguir, vamos revisar todos os elementos de um plano de ação forte. </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CA04FE2-27EA-4007-98B9-D6C6C111B13A}"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1968446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defRPr/>
            </a:pPr>
            <a:r>
              <a:rPr lang="pt-BR" sz="1200" u="sng" dirty="0">
                <a:latin typeface="Arial" panose="020B0604020202020204" pitchFamily="34" charset="0"/>
                <a:ea typeface="ヒラギノ角ゴ Pro W3"/>
                <a:cs typeface="Arial" panose="020B0604020202020204" pitchFamily="34" charset="0"/>
              </a:rPr>
              <a:t>Anotações do apresentador: </a:t>
            </a:r>
          </a:p>
          <a:p>
            <a:pPr lvl="0">
              <a:defRPr/>
            </a:pPr>
            <a:r>
              <a:rPr lang="pt-BR" sz="1200" dirty="0">
                <a:latin typeface="Arial" panose="020B0604020202020204" pitchFamily="34" charset="0"/>
                <a:cs typeface="Arial" panose="020B0604020202020204" pitchFamily="34" charset="0"/>
              </a:rPr>
              <a:t>____________________________________________________________</a:t>
            </a:r>
          </a:p>
          <a:p>
            <a:endParaRPr lang="en-US" sz="1200" dirty="0">
              <a:latin typeface="Arial" panose="020B0604020202020204" pitchFamily="34" charset="0"/>
              <a:cs typeface="Arial" panose="020B0604020202020204" pitchFamily="34" charset="0"/>
            </a:endParaRPr>
          </a:p>
          <a:p>
            <a:r>
              <a:rPr lang="pt-BR" sz="1200" b="1" dirty="0">
                <a:latin typeface="Arial" panose="020B0604020202020204" pitchFamily="34" charset="0"/>
                <a:cs typeface="Arial" panose="020B0604020202020204" pitchFamily="34" charset="0"/>
              </a:rPr>
              <a:t>Aqui você encontrará o principal recurso que usará para criar um plano de ação para cada uma das metas estabelecidas para o quadro associativo. Para entender melhor este recurso, vamos mergulhar em cada seção (clicar)</a:t>
            </a:r>
          </a:p>
          <a:p>
            <a:endParaRPr lang="en-US" sz="12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b="1" dirty="0">
                <a:latin typeface="Arial" panose="020B0604020202020204" pitchFamily="34" charset="0"/>
                <a:cs typeface="Arial" panose="020B0604020202020204" pitchFamily="34" charset="0"/>
              </a:rPr>
              <a:t>Primeiro, temos a seção Área de Enfoque, que fornece à equipe uma direção clara sobre o objetivo geral ao qual sua declaração de meta se refere. As equipes distritais terão a oportunidade de usar o Modelo de Plano de Ação para cumprir suas Metas Distritais, e é por isso que você encontrará nesta seção atividades de serviço, desenvolvimento do quadro associativo, desenvolvimento de liderança, Campanha 100 e uma opção de meta personalizada. Para a Abordagem Global do Quadro Associativo, todos os nossos planos de ação se concentrarão exclusivamente no Desenvolvimento do Quadro Associativo. (clicar)</a:t>
            </a:r>
          </a:p>
          <a:p>
            <a:endParaRPr lang="en-US" sz="12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b="1" dirty="0">
                <a:latin typeface="Arial" panose="020B0604020202020204" pitchFamily="34" charset="0"/>
                <a:cs typeface="Arial" panose="020B0604020202020204" pitchFamily="34" charset="0"/>
              </a:rPr>
              <a:t>A seguir, temos a declaração de meta onde você indicará o que o distrito pretende realizar. Para o Desenvolvimento do Quadro Associativo, usaremos cada alvo da MISSÃO 1.5 para formar uma declaração de meta. (clicar)</a:t>
            </a:r>
          </a:p>
          <a:p>
            <a:endParaRPr lang="en-US" sz="12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b="1" dirty="0">
                <a:latin typeface="Arial" panose="020B0604020202020204" pitchFamily="34" charset="0"/>
                <a:cs typeface="Arial" panose="020B0604020202020204" pitchFamily="34" charset="0"/>
              </a:rPr>
              <a:t>Cada meta terá uma série de etapas de ação, que indicam como sua equipe alcançará as metas. Cada etapa do processo, desde a criação de uma reunião até a realização de sessões de treinamento em preparação para um evento, deve ser listada para comemorar pequenos sucessos ao longo do caminho. (clicar)</a:t>
            </a:r>
          </a:p>
          <a:p>
            <a:endParaRPr lang="en-US" sz="12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b="1" dirty="0">
                <a:latin typeface="Arial" panose="020B0604020202020204" pitchFamily="34" charset="0"/>
                <a:cs typeface="Arial" panose="020B0604020202020204" pitchFamily="34" charset="0"/>
              </a:rPr>
              <a:t>Cada etapa da ação deve listar quem será o principal responsável por supervisionar a ação realizada, o que garante a responsabilidade e ajuda a resolver quaisquer dúvidas sobre quem deve concluir cada tarefa. (clicar)</a:t>
            </a:r>
          </a:p>
          <a:p>
            <a:endParaRPr lang="en-US" sz="12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b="1" dirty="0">
                <a:latin typeface="Arial" panose="020B0604020202020204" pitchFamily="34" charset="0"/>
                <a:cs typeface="Arial" panose="020B0604020202020204" pitchFamily="34" charset="0"/>
              </a:rPr>
              <a:t>Os recursos necessários indicam quais itens, recursos ou pessoas serão necessários para concluir cada tarefa. (clicar)</a:t>
            </a:r>
          </a:p>
          <a:p>
            <a:endParaRPr lang="en-US" sz="12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b="1" dirty="0">
                <a:latin typeface="Arial" panose="020B0604020202020204" pitchFamily="34" charset="0"/>
                <a:cs typeface="Arial" panose="020B0604020202020204" pitchFamily="34" charset="0"/>
              </a:rPr>
              <a:t>A data de início indica quando o planejamento para a ação começará, enquanto a data de término é quando a tarefa será concluída. Lembre-se de adicionar tempo suficiente para acompanhamento, se necessário. (Clicar)</a:t>
            </a:r>
          </a:p>
          <a:p>
            <a:endParaRPr lang="en-US" sz="12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b="1" dirty="0">
                <a:latin typeface="Arial" panose="020B0604020202020204" pitchFamily="34" charset="0"/>
                <a:cs typeface="Arial" panose="020B0604020202020204" pitchFamily="34" charset="0"/>
              </a:rPr>
              <a:t>A parte de avaliação e as partes de alterações não serão concluídas quando você criar um plano de ação inicialmente, mas devem ser concluídas ao longo do ano. Na parte de avaliação, você incluirá qualquer ação/feedback recebido que possa impactar o cronograma geral ou ações necessárias para completar a meta listada. (clicar)</a:t>
            </a:r>
          </a:p>
          <a:p>
            <a:endParaRPr lang="en-US" sz="1200" b="1" dirty="0">
              <a:latin typeface="Arial" panose="020B0604020202020204" pitchFamily="34" charset="0"/>
              <a:cs typeface="Arial" panose="020B0604020202020204" pitchFamily="34" charset="0"/>
            </a:endParaRPr>
          </a:p>
          <a:p>
            <a:r>
              <a:rPr lang="pt-BR" sz="1200" b="1" dirty="0">
                <a:latin typeface="Arial" panose="020B0604020202020204" pitchFamily="34" charset="0"/>
                <a:cs typeface="Arial" panose="020B0604020202020204" pitchFamily="34" charset="0"/>
              </a:rPr>
              <a:t>Por outro lado, a seção de alterações é baseada na avaliação e quais modificações no plano são necessárias para alcançar a meta.</a:t>
            </a:r>
          </a:p>
          <a:p>
            <a:endParaRPr lang="en-US" sz="1200" b="1" dirty="0">
              <a:latin typeface="Arial" panose="020B0604020202020204" pitchFamily="34" charset="0"/>
              <a:cs typeface="Arial" panose="020B0604020202020204" pitchFamily="34" charset="0"/>
            </a:endParaRPr>
          </a:p>
          <a:p>
            <a:r>
              <a:rPr lang="pt-BR" sz="1200" b="1" dirty="0">
                <a:latin typeface="Arial" panose="020B0604020202020204" pitchFamily="34" charset="0"/>
                <a:cs typeface="Arial" panose="020B0604020202020204" pitchFamily="34" charset="0"/>
              </a:rPr>
              <a:t>Veremos alguns exemplos de algumas etapas de ação que podem ser usadas em um plano para cada uma das áreas de enfoque em breve para ajudar você a entender melhor como preencher um plano de ação, mas antes de fazermos, alguém tem alguma dúvida? (Pausa)</a:t>
            </a:r>
          </a:p>
          <a:p>
            <a:endParaRPr lang="en-US" sz="1200" b="1" dirty="0">
              <a:latin typeface="Arial" panose="020B0604020202020204" pitchFamily="34" charset="0"/>
              <a:cs typeface="Arial" panose="020B0604020202020204" pitchFamily="34" charset="0"/>
            </a:endParaRPr>
          </a:p>
          <a:p>
            <a:endParaRPr lang="en-US" dirty="0"/>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27F33C-24D4-41C1-BFA2-68160C39F89C}" type="slidenum">
              <a:rPr kumimoji="0" lang="en-US" sz="1300" b="0" i="0" u="none" strike="noStrike" kern="1200" cap="none" spc="0" normalizeH="0" baseline="0" noProof="0" smtClean="0">
                <a:ln>
                  <a:noFill/>
                </a:ln>
                <a:solidFill>
                  <a:prstClr val="black"/>
                </a:solidFill>
                <a:effectLst/>
                <a:uLnTx/>
                <a:uFillTx/>
                <a:latin typeface="Calibri" pitchFamily="34" charset="0"/>
                <a:ea typeface="ヒラギノ角ゴ Pro W3" pitchFamily="125"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itchFamily="34" charset="0"/>
              <a:ea typeface="ヒラギノ角ゴ Pro W3" pitchFamily="125" charset="-128"/>
              <a:cs typeface="+mn-cs"/>
            </a:endParaRPr>
          </a:p>
        </p:txBody>
      </p:sp>
    </p:spTree>
    <p:extLst>
      <p:ext uri="{BB962C8B-B14F-4D97-AF65-F5344CB8AC3E}">
        <p14:creationId xmlns:p14="http://schemas.microsoft.com/office/powerpoint/2010/main" val="41870498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pt-BR" sz="1000" u="sng" dirty="0">
                <a:latin typeface="Arial" panose="020B0604020202020204" pitchFamily="34" charset="0"/>
                <a:ea typeface="ヒラギノ角ゴ Pro W3"/>
                <a:cs typeface="Arial" panose="020B0604020202020204" pitchFamily="34" charset="0"/>
              </a:rPr>
              <a:t>Anotações do apresentador: </a:t>
            </a:r>
          </a:p>
          <a:p>
            <a:pPr lvl="0">
              <a:defRPr/>
            </a:pPr>
            <a:r>
              <a:rPr lang="pt-BR" sz="1000" dirty="0">
                <a:latin typeface="Arial" panose="020B0604020202020204" pitchFamily="34" charset="0"/>
                <a:cs typeface="Arial" panose="020B0604020202020204" pitchFamily="34" charset="0"/>
              </a:rPr>
              <a:t>____________________________________________________________</a:t>
            </a:r>
          </a:p>
          <a:p>
            <a:pPr marL="0" marR="0">
              <a:lnSpc>
                <a:spcPct val="107000"/>
              </a:lnSpc>
              <a:spcBef>
                <a:spcPts val="0"/>
              </a:spcBef>
              <a:spcAft>
                <a:spcPts val="800"/>
              </a:spcAft>
            </a:pPr>
            <a:endParaRPr lang="en-US" sz="1000" b="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pt-BR" sz="1000" i="1" dirty="0">
                <a:latin typeface="Arial" panose="020B0604020202020204" pitchFamily="34" charset="0"/>
                <a:ea typeface="Calibri" panose="020F0502020204030204" pitchFamily="34" charset="0"/>
                <a:cs typeface="Arial" panose="020B0604020202020204" pitchFamily="34" charset="0"/>
              </a:rPr>
              <a:t>Roteiro para o Líder de Área da GAT preparar líderes distritais para liderarem o workshop Criar um Plano:</a:t>
            </a:r>
          </a:p>
          <a:p>
            <a:pPr marL="0" marR="0">
              <a:lnSpc>
                <a:spcPct val="107000"/>
              </a:lnSpc>
              <a:spcBef>
                <a:spcPts val="0"/>
              </a:spcBef>
              <a:spcAft>
                <a:spcPts val="800"/>
              </a:spcAft>
            </a:pPr>
            <a:r>
              <a:rPr lang="pt-BR" sz="1000" b="1" dirty="0">
                <a:latin typeface="Arial" panose="020B0604020202020204" pitchFamily="34" charset="0"/>
                <a:ea typeface="Calibri" panose="020F0502020204030204" pitchFamily="34" charset="0"/>
                <a:cs typeface="Arial" panose="020B0604020202020204" pitchFamily="34" charset="0"/>
              </a:rPr>
              <a:t>Os próximos slides serão uma oportunidade para praticar o planejamento de ação pela primeira vez, revisando e discutindo vários exemplos de metas e planos de ação. Como vimos agora com a revisão do modelo, o planejamento de ações é uma atividade muito detalhada e cada etapa é valiosa para nosso sucesso. O planejamento de ações se torna mais fácil com a prática. </a:t>
            </a:r>
          </a:p>
          <a:p>
            <a:pPr marL="0" marR="0">
              <a:lnSpc>
                <a:spcPct val="107000"/>
              </a:lnSpc>
              <a:spcBef>
                <a:spcPts val="0"/>
              </a:spcBef>
              <a:spcAft>
                <a:spcPts val="800"/>
              </a:spcAft>
            </a:pPr>
            <a:r>
              <a:rPr lang="pt-BR" sz="1000" b="1" dirty="0">
                <a:latin typeface="Arial" panose="020B0604020202020204" pitchFamily="34" charset="0"/>
                <a:ea typeface="Calibri" panose="020F0502020204030204" pitchFamily="34" charset="0"/>
                <a:cs typeface="Arial" panose="020B0604020202020204" pitchFamily="34" charset="0"/>
              </a:rPr>
              <a:t>A discussão também estimula nosso pensamento e criatividade sobre as etapas de ação potenciais em cada área de enfoque.</a:t>
            </a:r>
          </a:p>
          <a:p>
            <a:pPr marL="0" marR="0">
              <a:lnSpc>
                <a:spcPct val="107000"/>
              </a:lnSpc>
              <a:spcBef>
                <a:spcPts val="0"/>
              </a:spcBef>
              <a:spcAft>
                <a:spcPts val="800"/>
              </a:spcAft>
            </a:pPr>
            <a:endParaRPr lang="en-US" sz="1000" dirty="0">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pt-BR" sz="1000" i="1" dirty="0">
                <a:latin typeface="Arial" panose="020B0604020202020204" pitchFamily="34" charset="0"/>
                <a:ea typeface="Calibri" panose="020F0502020204030204" pitchFamily="34" charset="0"/>
                <a:cs typeface="Arial" panose="020B0604020202020204" pitchFamily="34" charset="0"/>
              </a:rPr>
              <a:t>Roteiro para os líderes distritais quando liderarem o workshop Criar um Plano:</a:t>
            </a:r>
          </a:p>
          <a:p>
            <a:r>
              <a:rPr lang="pt-BR" sz="1000" b="1" dirty="0">
                <a:latin typeface="Arial" panose="020B0604020202020204" pitchFamily="34" charset="0"/>
                <a:cs typeface="Arial" panose="020B0604020202020204" pitchFamily="34" charset="0"/>
              </a:rPr>
              <a:t>Ótimo! Vamos ver um exemplo de plano de ação iniciado para a área de enfoque 1 - novos clubes.</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14</a:t>
            </a:fld>
            <a:endParaRPr lang="en-US"/>
          </a:p>
        </p:txBody>
      </p:sp>
    </p:spTree>
    <p:extLst>
      <p:ext uri="{BB962C8B-B14F-4D97-AF65-F5344CB8AC3E}">
        <p14:creationId xmlns:p14="http://schemas.microsoft.com/office/powerpoint/2010/main" val="2237976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lvl="0">
              <a:defRPr/>
            </a:pPr>
            <a:r>
              <a:rPr lang="pt-BR" sz="1000" u="sng" dirty="0">
                <a:latin typeface="Arial" panose="020B0604020202020204" pitchFamily="34" charset="0"/>
                <a:ea typeface="ヒラギノ角ゴ Pro W3"/>
                <a:cs typeface="Arial" panose="020B0604020202020204" pitchFamily="34" charset="0"/>
              </a:rPr>
              <a:t>Anotações do apresentador: </a:t>
            </a:r>
          </a:p>
          <a:p>
            <a:pPr lvl="0">
              <a:defRPr/>
            </a:pPr>
            <a:r>
              <a:rPr lang="pt-BR" sz="1000" dirty="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a:p>
            <a:r>
              <a:rPr lang="pt-BR" sz="1000" b="1" dirty="0">
                <a:latin typeface="Arial" panose="020B0604020202020204" pitchFamily="34" charset="0"/>
                <a:cs typeface="Arial" panose="020B0604020202020204" pitchFamily="34" charset="0"/>
              </a:rPr>
              <a:t>Como um lembrete, este é apenas o início de um plano de ação - seu plano de ação concluído pode demorar muito mais. </a:t>
            </a:r>
          </a:p>
          <a:p>
            <a:endParaRPr lang="en-US" sz="10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dirty="0">
                <a:latin typeface="Arial" panose="020B0604020202020204" pitchFamily="34" charset="0"/>
                <a:cs typeface="Arial" panose="020B0604020202020204" pitchFamily="34" charset="0"/>
              </a:rPr>
              <a:t>Para este exemplo, temos a declaração de meta como “Até o final</a:t>
            </a:r>
            <a:r>
              <a:rPr lang="pt-BR" sz="1000" dirty="0">
                <a:latin typeface="Century Gothic" panose="020B0502020202020204" pitchFamily="34" charset="0"/>
                <a:ea typeface="Times New Roman" panose="02020603050405020304" pitchFamily="18" charset="0"/>
                <a:cs typeface="Times New Roman" panose="02020603050405020304" pitchFamily="18" charset="0"/>
              </a:rPr>
              <a:t> </a:t>
            </a:r>
            <a:r>
              <a:rPr lang="pt-BR" sz="1000" b="1" dirty="0">
                <a:latin typeface="Century Gothic" panose="020B0502020202020204" pitchFamily="34" charset="0"/>
                <a:ea typeface="Times New Roman" panose="02020603050405020304" pitchFamily="18" charset="0"/>
                <a:cs typeface="Times New Roman" panose="02020603050405020304" pitchFamily="18" charset="0"/>
              </a:rPr>
              <a:t>deste ano Leonístico, nossa equipe fundará um novo clube com pelo menos 20 associados fundadores.</a:t>
            </a:r>
            <a:r>
              <a:rPr lang="pt-BR" sz="1000" b="1" dirty="0">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pt-BR" sz="10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dirty="0">
                <a:latin typeface="Arial" panose="020B0604020202020204" pitchFamily="34" charset="0"/>
                <a:cs typeface="Arial" panose="020B0604020202020204" pitchFamily="34" charset="0"/>
              </a:rPr>
              <a:t>Ao revisar as etapas de ação, o que você observa? </a:t>
            </a:r>
            <a:r>
              <a:rPr lang="pt-BR" sz="1000" i="1" dirty="0">
                <a:latin typeface="Arial" panose="020B0604020202020204" pitchFamily="34" charset="0"/>
                <a:cs typeface="Arial" panose="020B0604020202020204" pitchFamily="34" charset="0"/>
              </a:rPr>
              <a:t>(faça uma pausa para os participantes revisarem o exemplo e fornecerem uma resposta)</a:t>
            </a:r>
          </a:p>
          <a:p>
            <a:endParaRPr lang="en-US" sz="1000" dirty="0">
              <a:latin typeface="Arial" panose="020B0604020202020204" pitchFamily="34" charset="0"/>
              <a:cs typeface="Arial" panose="020B0604020202020204" pitchFamily="34" charset="0"/>
            </a:endParaRPr>
          </a:p>
          <a:p>
            <a:r>
              <a:rPr lang="pt-BR" sz="1000" b="1" dirty="0">
                <a:latin typeface="Arial" panose="020B0604020202020204" pitchFamily="34" charset="0"/>
                <a:cs typeface="Arial" panose="020B0604020202020204" pitchFamily="34" charset="0"/>
              </a:rPr>
              <a:t>Cada etapa de ação deve começar (ou conter, para variações regionais) um verbo de ação. Estamos prestes a FAZER essas coisas.</a:t>
            </a:r>
          </a:p>
          <a:p>
            <a:endParaRPr lang="en-US" sz="1000" b="1" dirty="0">
              <a:latin typeface="Arial" panose="020B0604020202020204" pitchFamily="34" charset="0"/>
              <a:cs typeface="Arial" panose="020B0604020202020204" pitchFamily="34" charset="0"/>
            </a:endParaRPr>
          </a:p>
          <a:p>
            <a:r>
              <a:rPr lang="pt-BR" sz="1000" b="1" dirty="0">
                <a:latin typeface="Arial" panose="020B0604020202020204" pitchFamily="34" charset="0"/>
                <a:cs typeface="Arial" panose="020B0604020202020204" pitchFamily="34" charset="0"/>
              </a:rPr>
              <a:t>Lembre-se de ser específico ao criar cada etapa de ação, pois isso só ajudará sua equipe a acompanhar e monitorar o que foi concluído e o que ainda não foi concluído.</a:t>
            </a:r>
          </a:p>
          <a:p>
            <a:endParaRPr lang="en-US" sz="10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dirty="0">
                <a:latin typeface="Arial" panose="020B0604020202020204" pitchFamily="34" charset="0"/>
                <a:cs typeface="Arial" panose="020B0604020202020204" pitchFamily="34" charset="0"/>
              </a:rPr>
              <a:t>Você também notará que pode haver uma variedade de outras etapas necessárias para completar esta meta - este é apenas um exemplo. O que precisa acontecer antes de divulgar um novo clube nas redes sociais? </a:t>
            </a:r>
            <a:r>
              <a:rPr lang="pt-BR" sz="1000" i="1" dirty="0">
                <a:latin typeface="Arial" panose="020B0604020202020204" pitchFamily="34" charset="0"/>
                <a:cs typeface="Arial" panose="020B0604020202020204" pitchFamily="34" charset="0"/>
              </a:rPr>
              <a:t>(pausa para resposta) </a:t>
            </a:r>
            <a:r>
              <a:rPr lang="pt-BR" sz="1000" b="1" dirty="0">
                <a:latin typeface="Arial" panose="020B0604020202020204" pitchFamily="34" charset="0"/>
                <a:cs typeface="Arial" panose="020B0604020202020204" pitchFamily="34" charset="0"/>
              </a:rPr>
              <a:t>Talvez determinar o processo de como os associados em potencial serão comunicados assim que responderem ao anúncio?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dirty="0">
                <a:latin typeface="Arial" panose="020B0604020202020204" pitchFamily="34" charset="0"/>
                <a:cs typeface="Arial" panose="020B0604020202020204" pitchFamily="34" charset="0"/>
              </a:rPr>
              <a:t>Que outras etapas de ação precisarão ocorrer após a divulgação de um novo clube nas redes sociais? Que tal determinar onde e como as sessões informativas serão realizadas? Alguma outra sugestão? </a:t>
            </a:r>
            <a:r>
              <a:rPr lang="pt-BR" sz="1000" i="1" dirty="0">
                <a:latin typeface="Arial" panose="020B0604020202020204" pitchFamily="34" charset="0"/>
                <a:cs typeface="Arial" panose="020B0604020202020204" pitchFamily="34" charset="0"/>
              </a:rPr>
              <a:t>(pausa para resposta) </a:t>
            </a:r>
            <a:r>
              <a:rPr lang="pt-BR" sz="1000" b="1" dirty="0">
                <a:latin typeface="Arial" panose="020B0604020202020204" pitchFamily="34" charset="0"/>
                <a:cs typeface="Arial" panose="020B0604020202020204" pitchFamily="34" charset="0"/>
              </a:rPr>
              <a:t>Haverá alguma outra divulgação do clube? Por exemplo, se o nosso distrito deseja criar um 'Clube de Interesse Especial para Médicos e Enfermeiros' devido ao grande número de hospitais na área, como trabalharemos com a administração do hospital para divulgar o clube para a equipe médica? Precisamos montar um estande ou ter que imprimir folhetos que enfoquem nossas causas globais que os interessam?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dirty="0">
                <a:latin typeface="Arial" panose="020B0604020202020204" pitchFamily="34" charset="0"/>
                <a:cs typeface="Arial" panose="020B0604020202020204" pitchFamily="34" charset="0"/>
              </a:rPr>
              <a:t>Este é um exemplo perfeito de como incorporar nossos pontos fortes, fracos, oportunidades e ameaças também. Voltando às mídias sociais - a presença na mídia social do nosso distrito pode ser muito boa ou, por outro lado, podemos precisar de ajuda com a criação de postagens de mídia social porque não somos tão experientes em computadores. Se a mídia social é um ponto forte, podemos usá-la como nosso método de divulgação principal, enquanto se for uma fraqueza, podemos precisar adicionar uma etapa extra para aprender mais sobre as práticas recomendadas de criação de postagens de mídia social, a fim de converter essa fraqueza em uma força.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dirty="0">
                <a:latin typeface="Arial" panose="020B0604020202020204" pitchFamily="34" charset="0"/>
                <a:cs typeface="Arial" panose="020B0604020202020204" pitchFamily="34" charset="0"/>
              </a:rPr>
              <a:t>O mesmo se aplica ao exemplo da criação de um 'Clube de Interesse Especial de Médicos e Enfermeiros'. Pode haver uma oportunidade de formar novos clubes em hospitais locais, já que eles ainda não têm parceria com nenhuma outra organização local, mas uma ameaça pode incluir a COVID-19 e o risco de não sermos capazes de nos encontrar com qualquer administração do hospital diretamente para que precisemos pensar em outras formas de entrar em contato com o hospital e nos comunicar com eles virtualmente.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dirty="0">
                <a:latin typeface="Arial" panose="020B0604020202020204" pitchFamily="34" charset="0"/>
                <a:cs typeface="Arial" panose="020B0604020202020204" pitchFamily="34" charset="0"/>
              </a:rPr>
              <a:t>As possibilidades são infinitas e nenhuma ideia de como cumprir a meta é muito grande ou muito pequena, desde que haja etapas de ação suficientes para apoiá-la.</a:t>
            </a: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15</a:t>
            </a:fld>
            <a:endParaRPr lang="en-US"/>
          </a:p>
        </p:txBody>
      </p:sp>
    </p:spTree>
    <p:extLst>
      <p:ext uri="{BB962C8B-B14F-4D97-AF65-F5344CB8AC3E}">
        <p14:creationId xmlns:p14="http://schemas.microsoft.com/office/powerpoint/2010/main" val="1986786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pt-BR" sz="1000" u="sng">
                <a:latin typeface="Arial" panose="020B0604020202020204" pitchFamily="34" charset="0"/>
                <a:ea typeface="ヒラギノ角ゴ Pro W3"/>
                <a:cs typeface="Arial" panose="020B0604020202020204" pitchFamily="34" charset="0"/>
              </a:rPr>
              <a:t>Anotações do apresentador: </a:t>
            </a:r>
          </a:p>
          <a:p>
            <a:pPr lvl="0">
              <a:defRPr/>
            </a:pPr>
            <a:r>
              <a:rPr lang="pt-BR" sz="100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a:latin typeface="Arial" panose="020B0604020202020204" pitchFamily="34" charset="0"/>
                <a:cs typeface="Arial" panose="020B0604020202020204" pitchFamily="34" charset="0"/>
              </a:rPr>
              <a:t>Vamos revisar outro exemplo de plano de ação iniciado para a área de enfoque 2 - novos associados.</a:t>
            </a: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16</a:t>
            </a:fld>
            <a:endParaRPr lang="en-US"/>
          </a:p>
        </p:txBody>
      </p:sp>
    </p:spTree>
    <p:extLst>
      <p:ext uri="{BB962C8B-B14F-4D97-AF65-F5344CB8AC3E}">
        <p14:creationId xmlns:p14="http://schemas.microsoft.com/office/powerpoint/2010/main" val="4260424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pt-BR" sz="1000" u="sng" dirty="0">
                <a:latin typeface="Arial" panose="020B0604020202020204" pitchFamily="34" charset="0"/>
                <a:ea typeface="ヒラギノ角ゴ Pro W3"/>
                <a:cs typeface="Arial" panose="020B0604020202020204" pitchFamily="34" charset="0"/>
              </a:rPr>
              <a:t>Anotações do apresentador: </a:t>
            </a:r>
          </a:p>
          <a:p>
            <a:pPr lvl="0">
              <a:defRPr/>
            </a:pPr>
            <a:r>
              <a:rPr lang="pt-BR" sz="100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dirty="0">
                <a:latin typeface="Arial" panose="020B0604020202020204" pitchFamily="34" charset="0"/>
                <a:ea typeface="Times New Roman" panose="02020603050405020304" pitchFamily="18" charset="0"/>
                <a:cs typeface="Arial" panose="020B0604020202020204" pitchFamily="34" charset="0"/>
              </a:rPr>
              <a:t>Para este exemplo, temos a declaração “</a:t>
            </a:r>
            <a:r>
              <a:rPr lang="pt-BR" sz="1000" b="1" dirty="0">
                <a:latin typeface="Century Gothic" panose="020B0502020202020204" pitchFamily="34" charset="0"/>
                <a:ea typeface="Times New Roman" panose="02020603050405020304" pitchFamily="18" charset="0"/>
                <a:cs typeface="Times New Roman" panose="02020603050405020304" pitchFamily="18" charset="0"/>
              </a:rPr>
              <a:t>Até o final deste ano Leonístico, nossos clubes darão posse a 10 novos associados em clubes existentes</a:t>
            </a:r>
            <a:r>
              <a:rPr lang="pt-BR" sz="1000" b="1" dirty="0">
                <a:latin typeface="Arial" panose="020B0604020202020204" pitchFamily="34" charset="0"/>
                <a:ea typeface="Times New Roman" panose="02020603050405020304" pitchFamily="18"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pt-BR" sz="1000" b="1"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dirty="0">
                <a:latin typeface="Arial" panose="020B0604020202020204" pitchFamily="34" charset="0"/>
                <a:ea typeface="Times New Roman" panose="02020603050405020304" pitchFamily="18" charset="0"/>
                <a:cs typeface="Arial" panose="020B0604020202020204" pitchFamily="34" charset="0"/>
              </a:rPr>
              <a:t>Vamos dar uma olhada nestas etapas de ação. </a:t>
            </a:r>
            <a:r>
              <a:rPr lang="pt-BR" sz="1000" i="1" dirty="0">
                <a:latin typeface="Arial" panose="020B0604020202020204" pitchFamily="34" charset="0"/>
                <a:ea typeface="Times New Roman" panose="02020603050405020304" pitchFamily="18" charset="0"/>
                <a:cs typeface="Arial" panose="020B0604020202020204" pitchFamily="34" charset="0"/>
              </a:rPr>
              <a:t>(pausa para os participantes revisarem)</a:t>
            </a:r>
          </a:p>
          <a:p>
            <a:endParaRPr lang="en-US" sz="1000" b="1"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Você descobrirá que, além de conter verbos de ação, cada descrição de ação é curta, com no máximo duas frases, sendo preferível. Mesmo com frases curtas, é importante fornecer detalhes sempre que possível. </a:t>
            </a:r>
          </a:p>
          <a:p>
            <a:endParaRPr lang="en-US" sz="1000" b="1"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Que especificações estão incluídas nesta descrição de exemplo? </a:t>
            </a:r>
            <a:r>
              <a:rPr lang="pt-BR" sz="1000" i="1" baseline="0" dirty="0">
                <a:latin typeface="Arial" panose="020B0604020202020204" pitchFamily="34" charset="0"/>
                <a:cs typeface="Arial" panose="020B0604020202020204" pitchFamily="34" charset="0"/>
              </a:rPr>
              <a:t>(pausa para os participantes responderem. Se não for incluído nas respostas, discuta como o líder específico é designado como a parte responsável e como cada recurso necessário é listado.)</a:t>
            </a:r>
          </a:p>
          <a:p>
            <a:endParaRPr lang="en-US" sz="10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baseline="0" dirty="0">
                <a:latin typeface="Arial" panose="020B0604020202020204" pitchFamily="34" charset="0"/>
                <a:cs typeface="Arial" panose="020B0604020202020204" pitchFamily="34" charset="0"/>
              </a:rPr>
              <a:t>Que outras especificações você incluiria que não estão listadas acima? </a:t>
            </a:r>
            <a:r>
              <a:rPr lang="pt-BR" sz="1000" baseline="0" dirty="0">
                <a:latin typeface="Arial" panose="020B0604020202020204" pitchFamily="34" charset="0"/>
                <a:cs typeface="Arial" panose="020B0604020202020204" pitchFamily="34" charset="0"/>
              </a:rPr>
              <a:t>(pausa)</a:t>
            </a:r>
          </a:p>
          <a:p>
            <a:endParaRPr lang="en-US" sz="1000" b="0" baseline="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17</a:t>
            </a:fld>
            <a:endParaRPr lang="en-US"/>
          </a:p>
        </p:txBody>
      </p:sp>
    </p:spTree>
    <p:extLst>
      <p:ext uri="{BB962C8B-B14F-4D97-AF65-F5344CB8AC3E}">
        <p14:creationId xmlns:p14="http://schemas.microsoft.com/office/powerpoint/2010/main" val="25850574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pt-BR" sz="1000" u="sng">
                <a:latin typeface="Arial" panose="020B0604020202020204" pitchFamily="34" charset="0"/>
                <a:ea typeface="ヒラギノ角ゴ Pro W3"/>
                <a:cs typeface="Arial" panose="020B0604020202020204" pitchFamily="34" charset="0"/>
              </a:rPr>
              <a:t>Anotações do apresentador: </a:t>
            </a:r>
          </a:p>
          <a:p>
            <a:pPr lvl="0">
              <a:defRPr/>
            </a:pPr>
            <a:r>
              <a:rPr lang="pt-BR" sz="100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a:latin typeface="Arial" panose="020B0604020202020204" pitchFamily="34" charset="0"/>
                <a:cs typeface="Arial" panose="020B0604020202020204" pitchFamily="34" charset="0"/>
              </a:rPr>
              <a:t>Avançando, vamos dar uma olhada em outro exemplo de um plano de ação iniciado para a área de enfoque 3 - satisfação dos associados.</a:t>
            </a: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18</a:t>
            </a:fld>
            <a:endParaRPr lang="en-US"/>
          </a:p>
        </p:txBody>
      </p:sp>
    </p:spTree>
    <p:extLst>
      <p:ext uri="{BB962C8B-B14F-4D97-AF65-F5344CB8AC3E}">
        <p14:creationId xmlns:p14="http://schemas.microsoft.com/office/powerpoint/2010/main" val="3583181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pt-BR" sz="1000" b="1" u="sng" dirty="0">
                <a:latin typeface="Arial" panose="020B0604020202020204" pitchFamily="34" charset="0"/>
                <a:ea typeface="ヒラギノ角ゴ Pro W3"/>
                <a:cs typeface="Arial" panose="020B0604020202020204" pitchFamily="34" charset="0"/>
              </a:rPr>
              <a:t>Anotações do apresentador: </a:t>
            </a:r>
          </a:p>
          <a:p>
            <a:pPr lvl="0">
              <a:defRPr/>
            </a:pPr>
            <a:r>
              <a:rPr lang="pt-BR" sz="1000" b="1"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dirty="0">
                <a:latin typeface="Arial" panose="020B0604020202020204" pitchFamily="34" charset="0"/>
                <a:ea typeface="Times New Roman" panose="02020603050405020304" pitchFamily="18" charset="0"/>
                <a:cs typeface="Arial" panose="020B0604020202020204" pitchFamily="34" charset="0"/>
              </a:rPr>
              <a:t>Para este exemplo, temos a declaração de meta “</a:t>
            </a:r>
            <a:r>
              <a:rPr lang="pt-BR" sz="1000" b="1" dirty="0">
                <a:latin typeface="Century Gothic" panose="020B0502020202020204" pitchFamily="34" charset="0"/>
                <a:ea typeface="Times New Roman" panose="02020603050405020304" pitchFamily="18" charset="0"/>
                <a:cs typeface="Times New Roman" panose="02020603050405020304" pitchFamily="18" charset="0"/>
              </a:rPr>
              <a:t>Até o final deste ano Leonístico, nosso distrito aumentará nossa meta de ganho líquido em 3 associados.</a:t>
            </a:r>
            <a:r>
              <a:rPr lang="pt-BR" sz="1000" b="1" dirty="0">
                <a:latin typeface="Arial" panose="020B0604020202020204" pitchFamily="34" charset="0"/>
                <a:ea typeface="Times New Roman" panose="02020603050405020304" pitchFamily="18"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pt-BR" sz="1000" b="1" dirty="0">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dirty="0">
                <a:latin typeface="Arial" panose="020B0604020202020204" pitchFamily="34" charset="0"/>
                <a:ea typeface="Times New Roman" panose="02020603050405020304" pitchFamily="18" charset="0"/>
                <a:cs typeface="Arial" panose="020B0604020202020204" pitchFamily="34" charset="0"/>
              </a:rPr>
              <a:t>Vamos dar uma olhada neste plano de ação. </a:t>
            </a:r>
            <a:r>
              <a:rPr lang="pt-BR" sz="1000" i="1" dirty="0">
                <a:latin typeface="Arial" panose="020B0604020202020204" pitchFamily="34" charset="0"/>
                <a:ea typeface="Times New Roman" panose="02020603050405020304" pitchFamily="18" charset="0"/>
                <a:cs typeface="Arial" panose="020B0604020202020204" pitchFamily="34" charset="0"/>
              </a:rPr>
              <a:t>(pausa para os participantes revisarem)</a:t>
            </a:r>
          </a:p>
          <a:p>
            <a:endParaRPr lang="en-US" sz="1000" b="1"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Especificamente, vamos nos concentrar nas datas. Lembre-se de que os intervalos de datas devem incluir o trabalho de preparação e o acompanhamento envolvido, não apenas quando a ação é implementada. </a:t>
            </a:r>
          </a:p>
          <a:p>
            <a:endParaRPr lang="en-US" sz="10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baseline="0" dirty="0">
                <a:latin typeface="Arial" panose="020B0604020202020204" pitchFamily="34" charset="0"/>
                <a:cs typeface="Arial" panose="020B0604020202020204" pitchFamily="34" charset="0"/>
              </a:rPr>
              <a:t>Para a etapa de ação 3, temos 2 semanas para agendar reuniões com a liderança do clube. Por que achamos que tanto tempo deve ser alocado</a:t>
            </a:r>
            <a:r>
              <a:rPr lang="pt-BR" sz="1000" i="1" baseline="0" dirty="0">
                <a:latin typeface="Arial" panose="020B0604020202020204" pitchFamily="34" charset="0"/>
                <a:cs typeface="Arial" panose="020B0604020202020204" pitchFamily="34" charset="0"/>
              </a:rPr>
              <a:t>? </a:t>
            </a:r>
            <a:r>
              <a:rPr lang="pt-BR" sz="1000" i="1" dirty="0">
                <a:latin typeface="Arial" panose="020B0604020202020204" pitchFamily="34" charset="0"/>
                <a:cs typeface="Arial" panose="020B0604020202020204" pitchFamily="34" charset="0"/>
              </a:rPr>
              <a:t>(Pause para os participantes responderem. </a:t>
            </a:r>
            <a:r>
              <a:rPr lang="pt-BR" sz="1000" i="1" baseline="0" dirty="0">
                <a:latin typeface="Arial" panose="020B0604020202020204" pitchFamily="34" charset="0"/>
                <a:cs typeface="Arial" panose="020B0604020202020204" pitchFamily="34" charset="0"/>
              </a:rPr>
              <a:t>Se não for incluído nas respostas, discuta como os membros da equipe da área de enfoque terão que obter as informações de contato da liderança do clube no MyLCI, contatar cada equipe de liderança do clube, encontrar um horário que funcione melhor para todos e agendar reuniões separadas em uma plataforma de reunião virtual , tudo isso garantindo que os membros da equipe estejam disponíveis nesses horários</a:t>
            </a:r>
            <a:r>
              <a:rPr lang="pt-BR" sz="1000" i="1" dirty="0">
                <a:latin typeface="Arial" panose="020B0604020202020204" pitchFamily="34" charset="0"/>
                <a:cs typeface="Arial" panose="020B0604020202020204" pitchFamily="34" charset="0"/>
              </a:rPr>
              <a:t>) </a:t>
            </a:r>
          </a:p>
          <a:p>
            <a:endParaRPr lang="en-US" sz="1000" b="1" baseline="0" dirty="0">
              <a:latin typeface="Arial" panose="020B0604020202020204" pitchFamily="34" charset="0"/>
              <a:cs typeface="Arial" panose="020B0604020202020204" pitchFamily="34" charset="0"/>
            </a:endParaRPr>
          </a:p>
          <a:p>
            <a:endParaRPr lang="en-US" sz="1000" b="1"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19</a:t>
            </a:fld>
            <a:endParaRPr lang="en-US"/>
          </a:p>
        </p:txBody>
      </p:sp>
    </p:spTree>
    <p:extLst>
      <p:ext uri="{BB962C8B-B14F-4D97-AF65-F5344CB8AC3E}">
        <p14:creationId xmlns:p14="http://schemas.microsoft.com/office/powerpoint/2010/main" val="139311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pt-BR" sz="1000" u="sng" dirty="0">
                <a:latin typeface="Arial" panose="020B0604020202020204" pitchFamily="34" charset="0"/>
                <a:ea typeface="ヒラギノ角ゴ Pro W3"/>
                <a:cs typeface="Arial" panose="020B0604020202020204" pitchFamily="34" charset="0"/>
              </a:rPr>
              <a:t>Anotações do apresentador: </a:t>
            </a:r>
          </a:p>
          <a:p>
            <a:pPr lvl="0">
              <a:defRPr/>
            </a:pPr>
            <a:r>
              <a:rPr lang="pt-BR" sz="1000" dirty="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a:p>
            <a:r>
              <a:rPr lang="pt-BR" sz="1000" b="1" dirty="0">
                <a:latin typeface="Arial" panose="020B0604020202020204" pitchFamily="34" charset="0"/>
                <a:cs typeface="Arial" panose="020B0604020202020204" pitchFamily="34" charset="0"/>
              </a:rPr>
              <a:t>Bem-vindo a</a:t>
            </a:r>
            <a:r>
              <a:rPr lang="pt-BR" sz="1000" b="1" baseline="0" dirty="0">
                <a:latin typeface="Arial" panose="020B0604020202020204" pitchFamily="34" charset="0"/>
                <a:cs typeface="Arial" panose="020B0604020202020204" pitchFamily="34" charset="0"/>
              </a:rPr>
              <a:t> esta reunião da Abordagem Global do Quadro Associativo. Meu nome é ___ e eu sou ___.  </a:t>
            </a:r>
          </a:p>
          <a:p>
            <a:endParaRPr lang="en-US" sz="1000" b="1"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Estamos aqui hoje para criar nosso plano da Abordagem Global do Quadro Associativo. </a:t>
            </a:r>
          </a:p>
          <a:p>
            <a:endParaRPr lang="en-US" sz="1000"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sz="1000"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7474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pt-BR" sz="1000" u="sng">
                <a:latin typeface="Arial" panose="020B0604020202020204" pitchFamily="34" charset="0"/>
                <a:ea typeface="ヒラギノ角ゴ Pro W3"/>
                <a:cs typeface="Arial" panose="020B0604020202020204" pitchFamily="34" charset="0"/>
              </a:rPr>
              <a:t>Anotações do apresentador: </a:t>
            </a:r>
          </a:p>
          <a:p>
            <a:pPr lvl="0">
              <a:defRPr/>
            </a:pPr>
            <a:r>
              <a:rPr lang="pt-BR" sz="100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a:p>
            <a:r>
              <a:rPr lang="pt-BR" sz="1000" b="1">
                <a:latin typeface="Arial" panose="020B0604020202020204" pitchFamily="34" charset="0"/>
                <a:cs typeface="Arial" panose="020B0604020202020204" pitchFamily="34" charset="0"/>
              </a:rPr>
              <a:t>Por último, vamos revisar um exemplo de plano de ação para a Área de Enfoque 4 - Apoio ao Líder. </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20</a:t>
            </a:fld>
            <a:endParaRPr lang="en-US"/>
          </a:p>
        </p:txBody>
      </p:sp>
    </p:spTree>
    <p:extLst>
      <p:ext uri="{BB962C8B-B14F-4D97-AF65-F5344CB8AC3E}">
        <p14:creationId xmlns:p14="http://schemas.microsoft.com/office/powerpoint/2010/main" val="2024378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pt-BR" sz="1000" u="sng" dirty="0">
                <a:latin typeface="Arial" panose="020B0604020202020204" pitchFamily="34" charset="0"/>
                <a:ea typeface="ヒラギノ角ゴ Pro W3"/>
                <a:cs typeface="Arial" panose="020B0604020202020204" pitchFamily="34" charset="0"/>
              </a:rPr>
              <a:t>Anotações do apresentador: </a:t>
            </a:r>
          </a:p>
          <a:p>
            <a:pPr lvl="0">
              <a:defRPr/>
            </a:pPr>
            <a:r>
              <a:rPr lang="pt-BR" sz="100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dirty="0">
                <a:latin typeface="Arial" panose="020B0604020202020204" pitchFamily="34" charset="0"/>
                <a:cs typeface="Arial" panose="020B0604020202020204" pitchFamily="34" charset="0"/>
              </a:rPr>
              <a:t>O apoio do líder vem depois que as outras três áreas de foco são colocadas em planos de ação? Então, uma meta de como os líderes apoiarão os outros esforços pode ser identificada e um plano de ação desenvolvido.</a:t>
            </a:r>
            <a:endParaRPr lang="en-US" sz="10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dirty="0">
                <a:latin typeface="Arial" panose="020B0604020202020204" pitchFamily="34" charset="0"/>
                <a:ea typeface="Times New Roman" panose="02020603050405020304" pitchFamily="18" charset="0"/>
                <a:cs typeface="Arial" panose="020B0604020202020204" pitchFamily="34" charset="0"/>
              </a:rPr>
              <a:t>Para este exemplo, temos a declaração de meta como “Durante este ano Leonístico, nosso distrito realizará webinars trimestrais para apoiar o sucesso do clube, tais como melhorar o envolvimento dos associados ou o uso da mídia social”. Vamos dar uma olhada neste plano de ação.</a:t>
            </a:r>
            <a:r>
              <a:rPr lang="pt-BR" sz="1000" i="1" dirty="0">
                <a:latin typeface="Arial" panose="020B0604020202020204" pitchFamily="34" charset="0"/>
                <a:ea typeface="Times New Roman" panose="02020603050405020304" pitchFamily="18" charset="0"/>
                <a:cs typeface="Arial" panose="020B0604020202020204" pitchFamily="34" charset="0"/>
              </a:rPr>
              <a:t> (pausa para os participantes revisarem)</a:t>
            </a:r>
          </a:p>
          <a:p>
            <a:endParaRPr lang="en-US" sz="1000" b="1"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Alguém tem alguma dúvida sobre como documentaremos nossas ações? O que está faltando aqui que gostaríamos de acrescentar aos nossos próprios planos de ação? </a:t>
            </a:r>
            <a:r>
              <a:rPr lang="pt-BR" sz="1000" i="1" baseline="0" dirty="0">
                <a:latin typeface="Arial" panose="020B0604020202020204" pitchFamily="34" charset="0"/>
                <a:cs typeface="Arial" panose="020B0604020202020204" pitchFamily="34" charset="0"/>
              </a:rPr>
              <a:t>(pausa para resposta)</a:t>
            </a: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21</a:t>
            </a:fld>
            <a:endParaRPr lang="en-US"/>
          </a:p>
        </p:txBody>
      </p:sp>
    </p:spTree>
    <p:extLst>
      <p:ext uri="{BB962C8B-B14F-4D97-AF65-F5344CB8AC3E}">
        <p14:creationId xmlns:p14="http://schemas.microsoft.com/office/powerpoint/2010/main" val="2731746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u="sng" dirty="0">
                <a:latin typeface="Arial" panose="020B0604020202020204" pitchFamily="34" charset="0"/>
                <a:ea typeface="ヒラギノ角ゴ Pro W3"/>
                <a:cs typeface="Arial" panose="020B0604020202020204" pitchFamily="34" charset="0"/>
              </a:rPr>
              <a:t>Anotações do apresentador: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i="1" baseline="0" dirty="0">
                <a:latin typeface="Arial" panose="020B0604020202020204" pitchFamily="34" charset="0"/>
                <a:ea typeface="ヒラギノ角ゴ Pro W3"/>
                <a:cs typeface="Arial" panose="020B0604020202020204" pitchFamily="34" charset="0"/>
              </a:rPr>
              <a:t>Veja as notas no slide 1. Preencher “Declaração de Alvo nº:” antes da apresentação.</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aseline="0" dirty="0">
                <a:latin typeface="Arial" panose="020B0604020202020204" pitchFamily="34" charset="0"/>
                <a:cs typeface="Arial" panose="020B0604020202020204" pitchFamily="34" charset="0"/>
              </a:rPr>
              <a:t>_____________________________________________________</a:t>
            </a:r>
          </a:p>
          <a:p>
            <a:pPr marL="0" marR="0">
              <a:lnSpc>
                <a:spcPct val="107000"/>
              </a:lnSpc>
              <a:spcBef>
                <a:spcPts val="0"/>
              </a:spcBef>
              <a:spcAft>
                <a:spcPts val="800"/>
              </a:spcAft>
            </a:pPr>
            <a:r>
              <a:rPr lang="pt-BR" sz="1000" i="1" dirty="0">
                <a:latin typeface="Arial" panose="020B0604020202020204" pitchFamily="34" charset="0"/>
                <a:ea typeface="Calibri" panose="020F0502020204030204" pitchFamily="34" charset="0"/>
                <a:cs typeface="Arial" panose="020B0604020202020204" pitchFamily="34" charset="0"/>
              </a:rPr>
              <a:t>Roteiro para o Líder de Área da GAT preparar líderes distritais para liderarem o workshop Criar um Plano:</a:t>
            </a:r>
          </a:p>
          <a:p>
            <a:pPr marL="0" marR="0">
              <a:lnSpc>
                <a:spcPct val="107000"/>
              </a:lnSpc>
              <a:spcBef>
                <a:spcPts val="0"/>
              </a:spcBef>
              <a:spcAft>
                <a:spcPts val="800"/>
              </a:spcAft>
            </a:pPr>
            <a:r>
              <a:rPr lang="pt-BR" sz="1000" b="1" dirty="0">
                <a:latin typeface="Arial" panose="020B0604020202020204" pitchFamily="34" charset="0"/>
                <a:ea typeface="Calibri" panose="020F0502020204030204" pitchFamily="34" charset="0"/>
                <a:cs typeface="Arial" panose="020B0604020202020204" pitchFamily="34" charset="0"/>
              </a:rPr>
              <a:t>Este slide resume o trabalho a ser realizado durante as sessões em grupo. Também ajuda a todos a ter uma visão geral do que estão construindo para o distrito.</a:t>
            </a:r>
          </a:p>
          <a:p>
            <a:pPr marL="0" marR="0">
              <a:lnSpc>
                <a:spcPct val="107000"/>
              </a:lnSpc>
              <a:spcBef>
                <a:spcPts val="0"/>
              </a:spcBef>
              <a:spcAft>
                <a:spcPts val="800"/>
              </a:spcAft>
            </a:pPr>
            <a:r>
              <a:rPr lang="pt-BR" sz="1000" i="1" dirty="0">
                <a:latin typeface="Arial" panose="020B0604020202020204" pitchFamily="34" charset="0"/>
                <a:ea typeface="Calibri" panose="020F0502020204030204" pitchFamily="34" charset="0"/>
                <a:cs typeface="Arial" panose="020B0604020202020204" pitchFamily="34" charset="0"/>
              </a:rPr>
              <a:t>Roteiro para os líderes distritais quando liderarem o workshop Criar um Plano:</a:t>
            </a:r>
          </a:p>
          <a:p>
            <a:r>
              <a:rPr lang="pt-BR" sz="1000" b="1" dirty="0">
                <a:latin typeface="Arial" panose="020B0604020202020204" pitchFamily="34" charset="0"/>
                <a:cs typeface="Arial" panose="020B0604020202020204" pitchFamily="34" charset="0"/>
              </a:rPr>
              <a:t>Aqui está a estrutura</a:t>
            </a:r>
            <a:r>
              <a:rPr lang="pt-BR" sz="1000" b="1" baseline="0" dirty="0">
                <a:latin typeface="Arial" panose="020B0604020202020204" pitchFamily="34" charset="0"/>
                <a:cs typeface="Arial" panose="020B0604020202020204" pitchFamily="34" charset="0"/>
              </a:rPr>
              <a:t> de um plano da Abordagem Global do Quadro Associativo. Está organizado pelas quatro áreas de enfoque da Abordagem Global do Quadro Associativo: Novos Clubes, Novos Associados; Satisfação dos Associados e Apoio aos Líderes. </a:t>
            </a:r>
            <a:endParaRPr lang="en-US" sz="1000" b="1" baseline="0" dirty="0">
              <a:latin typeface="Arial" panose="020B0604020202020204" pitchFamily="34" charset="0"/>
              <a:cs typeface="Arial" panose="020B0604020202020204" pitchFamily="34" charset="0"/>
            </a:endParaRPr>
          </a:p>
          <a:p>
            <a:endParaRPr lang="pt-BR" sz="1000" b="1"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Daqui a pouco, vamos trabalhar em pequenos grupos e escolheremos quais etapas de ação realizaremos para alcançar nossos alvos. Vamos começar com 2 a 3 ações. Sempre podemos nos reunir novamente e adicionar mais depois. Lembre-se: nenhuma ideia é grande ou pequena demais, portanto, ao discutir, lembre-se de que podemos escolher etapas de ação mais complexas e retroceder ou começar pequeno com ações detalhadas e seguir em frente.</a:t>
            </a:r>
          </a:p>
          <a:p>
            <a:endParaRPr lang="en-US" sz="1000" b="1"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Por exemplo, uma Etapa de Ação na Área de Enfoque 1 poderia ser </a:t>
            </a:r>
            <a:r>
              <a:rPr lang="pt-BR" sz="1000" b="1" i="1" baseline="0" dirty="0">
                <a:latin typeface="Arial" panose="020B0604020202020204" pitchFamily="34" charset="0"/>
                <a:cs typeface="Arial" panose="020B0604020202020204" pitchFamily="34" charset="0"/>
              </a:rPr>
              <a:t>realizar um workshop de desenvolvimento de novos clubes, </a:t>
            </a:r>
            <a:r>
              <a:rPr lang="pt-BR" sz="1000" b="1" i="0" baseline="0" dirty="0">
                <a:latin typeface="Arial" panose="020B0604020202020204" pitchFamily="34" charset="0"/>
                <a:cs typeface="Arial" panose="020B0604020202020204" pitchFamily="34" charset="0"/>
              </a:rPr>
              <a:t>que seria uma etapa de ação mais complexa. Enquanto, </a:t>
            </a:r>
            <a:r>
              <a:rPr lang="pt-BR" sz="1000" b="1" baseline="0" dirty="0">
                <a:latin typeface="Arial" panose="020B0604020202020204" pitchFamily="34" charset="0"/>
                <a:cs typeface="Arial" panose="020B0604020202020204" pitchFamily="34" charset="0"/>
              </a:rPr>
              <a:t>para a Área de Enfoque 4 pode ser para </a:t>
            </a:r>
            <a:r>
              <a:rPr lang="pt-BR" sz="1000" b="1" i="1" baseline="0" dirty="0">
                <a:latin typeface="Arial" panose="020B0604020202020204" pitchFamily="34" charset="0"/>
                <a:cs typeface="Arial" panose="020B0604020202020204" pitchFamily="34" charset="0"/>
              </a:rPr>
              <a:t>reunir-se mensalmente com os presidentes de divisão para entender melhor as necessidades do clube, o </a:t>
            </a:r>
            <a:r>
              <a:rPr lang="pt-BR" sz="1000" b="1" i="0" baseline="0" dirty="0">
                <a:latin typeface="Arial" panose="020B0604020202020204" pitchFamily="34" charset="0"/>
                <a:cs typeface="Arial" panose="020B0604020202020204" pitchFamily="34" charset="0"/>
              </a:rPr>
              <a:t>que seria uma ação mais detalhada.</a:t>
            </a:r>
          </a:p>
          <a:p>
            <a:endParaRPr lang="en-US" sz="1000" b="1"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Também forneceremos uma breve descrição de cada ação e especificaremos quando a faremos, quem será o responsável e quais recursos e orçamento apoiarão a ação. </a:t>
            </a:r>
          </a:p>
          <a:p>
            <a:endParaRPr lang="en-US" sz="1000" b="1"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Desenvolveremos tantas ações quantas acharmos valiosas e viáveis para cada área de enfoque. </a:t>
            </a:r>
          </a:p>
          <a:p>
            <a:endParaRPr lang="en-US" sz="1000" b="1"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Lembre-se de incorporar nossas informações registradas na Análise SWOT do distrito.</a:t>
            </a:r>
          </a:p>
          <a:p>
            <a:endParaRPr lang="en-US" sz="1000" baseline="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22</a:t>
            </a:fld>
            <a:endParaRPr lang="en-US"/>
          </a:p>
        </p:txBody>
      </p:sp>
    </p:spTree>
    <p:extLst>
      <p:ext uri="{BB962C8B-B14F-4D97-AF65-F5344CB8AC3E}">
        <p14:creationId xmlns:p14="http://schemas.microsoft.com/office/powerpoint/2010/main" val="19412419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lvl="0">
              <a:defRPr/>
            </a:pPr>
            <a:r>
              <a:rPr lang="pt-BR" sz="1200" u="sng" dirty="0">
                <a:latin typeface="Arial" panose="020B0604020202020204" pitchFamily="34" charset="0"/>
                <a:ea typeface="ヒラギノ角ゴ Pro W3"/>
                <a:cs typeface="Arial" panose="020B0604020202020204" pitchFamily="34" charset="0"/>
              </a:rPr>
              <a:t>Anotações do apresentador: </a:t>
            </a:r>
          </a:p>
          <a:p>
            <a:pPr lvl="0">
              <a:defRPr/>
            </a:pPr>
            <a:r>
              <a:rPr lang="pt-BR" sz="1200" dirty="0">
                <a:latin typeface="Arial" panose="020B0604020202020204" pitchFamily="34" charset="0"/>
                <a:cs typeface="Arial" panose="020B0604020202020204" pitchFamily="34" charset="0"/>
              </a:rPr>
              <a:t>____________________________________________________________</a:t>
            </a:r>
          </a:p>
          <a:p>
            <a:endParaRPr lang="en-US" sz="1200" dirty="0">
              <a:latin typeface="Arial" panose="020B0604020202020204" pitchFamily="34" charset="0"/>
              <a:cs typeface="Arial" panose="020B0604020202020204" pitchFamily="34" charset="0"/>
            </a:endParaRPr>
          </a:p>
          <a:p>
            <a:r>
              <a:rPr lang="pt-BR" sz="1200" b="1" dirty="0">
                <a:latin typeface="Arial" panose="020B0604020202020204" pitchFamily="34" charset="0"/>
                <a:cs typeface="Arial" panose="020B0604020202020204" pitchFamily="34" charset="0"/>
              </a:rPr>
              <a:t>Procuramos </a:t>
            </a:r>
            <a:r>
              <a:rPr lang="pt-BR" sz="1200" b="1" baseline="0" dirty="0">
                <a:latin typeface="Arial" panose="020B0604020202020204" pitchFamily="34" charset="0"/>
                <a:cs typeface="Arial" panose="020B0604020202020204" pitchFamily="34" charset="0"/>
              </a:rPr>
              <a:t>por ideias inovadoras para estimular o quadro associativo. Portanto, quando qualquer um de nós sugere uma ideia, todos devemos apoiar. </a:t>
            </a:r>
          </a:p>
          <a:p>
            <a:endParaRPr lang="en-US" sz="1200" b="1" baseline="0" dirty="0">
              <a:latin typeface="Arial" panose="020B0604020202020204" pitchFamily="34" charset="0"/>
              <a:cs typeface="Arial" panose="020B0604020202020204" pitchFamily="34" charset="0"/>
            </a:endParaRPr>
          </a:p>
          <a:p>
            <a:r>
              <a:rPr lang="pt-BR" sz="1200" b="1" baseline="0" dirty="0">
                <a:latin typeface="Arial" panose="020B0604020202020204" pitchFamily="34" charset="0"/>
                <a:cs typeface="Arial" panose="020B0604020202020204" pitchFamily="34" charset="0"/>
              </a:rPr>
              <a:t>Vamos nos dividir em grupos para gerar ideias para nossas ações. Certifique-se de que todos em seu grupo contribuam com pelo menos 1 ideia. </a:t>
            </a:r>
          </a:p>
          <a:p>
            <a:endParaRPr lang="en-US" sz="1200" b="1" baseline="0" dirty="0">
              <a:latin typeface="Arial" panose="020B0604020202020204" pitchFamily="34" charset="0"/>
              <a:cs typeface="Arial" panose="020B0604020202020204" pitchFamily="34" charset="0"/>
            </a:endParaRPr>
          </a:p>
          <a:p>
            <a:r>
              <a:rPr lang="pt-BR" sz="1200" b="1" baseline="0" dirty="0">
                <a:latin typeface="Arial" panose="020B0604020202020204" pitchFamily="34" charset="0"/>
                <a:cs typeface="Arial" panose="020B0604020202020204" pitchFamily="34" charset="0"/>
              </a:rPr>
              <a:t>Cada grupo precisa de um secretário, que anotará todas as ideias. Neste ponto, você quer muitas ideias para trabalhar. </a:t>
            </a:r>
          </a:p>
          <a:p>
            <a:endParaRPr lang="en-US" sz="1200" b="1" baseline="0" dirty="0">
              <a:latin typeface="Arial" panose="020B0604020202020204" pitchFamily="34" charset="0"/>
              <a:cs typeface="Arial" panose="020B0604020202020204" pitchFamily="34" charset="0"/>
            </a:endParaRPr>
          </a:p>
          <a:p>
            <a:r>
              <a:rPr lang="pt-BR" sz="1200" b="1" baseline="0" dirty="0">
                <a:latin typeface="Arial" panose="020B0604020202020204" pitchFamily="34" charset="0"/>
                <a:cs typeface="Arial" panose="020B0604020202020204" pitchFamily="34" charset="0"/>
              </a:rPr>
              <a:t>Seja positivo sobre todas as ideias. Discuta uma ideia apenas o suficiente para que todos a entendam. Não faça julgamentos, ou diga que não vai funcionar ou que já foi tentado antes. Seja positivo ou fique quieto. Uma ideia que parece livre pode se tornar um grande avanço. Aplauda. </a:t>
            </a:r>
          </a:p>
          <a:p>
            <a:endParaRPr lang="en-US" sz="1200" b="1" baseline="0" dirty="0">
              <a:latin typeface="Arial" panose="020B0604020202020204" pitchFamily="34" charset="0"/>
              <a:cs typeface="Arial" panose="020B0604020202020204" pitchFamily="34" charset="0"/>
            </a:endParaRPr>
          </a:p>
          <a:p>
            <a:r>
              <a:rPr lang="pt-BR" sz="1200" b="1" baseline="0" dirty="0">
                <a:latin typeface="Arial" panose="020B0604020202020204" pitchFamily="34" charset="0"/>
                <a:cs typeface="Arial" panose="020B0604020202020204" pitchFamily="34" charset="0"/>
              </a:rPr>
              <a:t>Pense em como foi sua experiência quando você começou a ser Leão. Como podemos recriar esse sentimento? Que ideias criativas foram implementadas quando você começou sua jornada de serviço? Como você foi incentivado a subir na classificação de liderança?</a:t>
            </a:r>
          </a:p>
          <a:p>
            <a:endParaRPr lang="en-US" sz="1200" b="1" baseline="0" dirty="0">
              <a:latin typeface="Arial" panose="020B0604020202020204" pitchFamily="34" charset="0"/>
              <a:cs typeface="Arial" panose="020B0604020202020204" pitchFamily="34" charset="0"/>
            </a:endParaRPr>
          </a:p>
          <a:p>
            <a:r>
              <a:rPr lang="pt-BR" sz="1200" b="1" baseline="0" dirty="0">
                <a:latin typeface="Arial" panose="020B0604020202020204" pitchFamily="34" charset="0"/>
                <a:cs typeface="Arial" panose="020B0604020202020204" pitchFamily="34" charset="0"/>
              </a:rPr>
              <a:t>Depois de ter uma lista de ideias, escolha aquelas com maior potencial. Certifique-se de que todos tenham uma opinião sobre quais são. Então, considere se elas podem ser combinadas ou melhoradas. </a:t>
            </a:r>
          </a:p>
          <a:p>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23</a:t>
            </a:fld>
            <a:endParaRPr lang="en-US"/>
          </a:p>
        </p:txBody>
      </p:sp>
    </p:spTree>
    <p:extLst>
      <p:ext uri="{BB962C8B-B14F-4D97-AF65-F5344CB8AC3E}">
        <p14:creationId xmlns:p14="http://schemas.microsoft.com/office/powerpoint/2010/main" val="19707078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dirty="0">
                <a:latin typeface="Arial" panose="020B0604020202020204" pitchFamily="34" charset="0"/>
                <a:ea typeface="ヒラギノ角ゴ Pro W3"/>
                <a:cs typeface="Arial" panose="020B0604020202020204" pitchFamily="34" charset="0"/>
              </a:rPr>
              <a:t>Anotações do apresentador: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i="1" baseline="0" dirty="0">
                <a:latin typeface="Arial" panose="020B0604020202020204" pitchFamily="34" charset="0"/>
                <a:cs typeface="Arial" panose="020B0604020202020204" pitchFamily="34" charset="0"/>
              </a:rPr>
              <a:t>Para sessões de grupos, use o bom senso quanto ao tempo a ser alocado para cada atividade de acordo com o tempo total disponível para a reunião.</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aseline="0" dirty="0">
                <a:latin typeface="Arial" panose="020B0604020202020204" pitchFamily="34" charset="0"/>
                <a:cs typeface="Arial" panose="020B0604020202020204" pitchFamily="34" charset="0"/>
              </a:rPr>
              <a:t>_____________________________________________________</a:t>
            </a:r>
          </a:p>
          <a:p>
            <a:pPr marL="0" marR="0">
              <a:lnSpc>
                <a:spcPct val="107000"/>
              </a:lnSpc>
              <a:spcBef>
                <a:spcPts val="0"/>
              </a:spcBef>
              <a:spcAft>
                <a:spcPts val="800"/>
              </a:spcAft>
            </a:pPr>
            <a:endParaRPr lang="en-US" sz="100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pt-BR" sz="1000" i="1" dirty="0">
                <a:latin typeface="Arial" panose="020B0604020202020204" pitchFamily="34" charset="0"/>
                <a:ea typeface="Calibri" panose="020F0502020204030204" pitchFamily="34" charset="0"/>
                <a:cs typeface="Arial" panose="020B0604020202020204" pitchFamily="34" charset="0"/>
              </a:rPr>
              <a:t>Roteiro para o Líder de Área da GAT preparar líderes distritais para liderarem o workshop Criar um Plano:</a:t>
            </a:r>
          </a:p>
          <a:p>
            <a:pPr marL="0" marR="0">
              <a:lnSpc>
                <a:spcPct val="107000"/>
              </a:lnSpc>
              <a:spcBef>
                <a:spcPts val="0"/>
              </a:spcBef>
              <a:spcAft>
                <a:spcPts val="800"/>
              </a:spcAft>
            </a:pPr>
            <a:r>
              <a:rPr lang="pt-BR" sz="1000" b="1" dirty="0">
                <a:latin typeface="Arial" panose="020B0604020202020204" pitchFamily="34" charset="0"/>
                <a:ea typeface="Calibri" panose="020F0502020204030204" pitchFamily="34" charset="0"/>
                <a:cs typeface="Arial" panose="020B0604020202020204" pitchFamily="34" charset="0"/>
              </a:rPr>
              <a:t>Estas são as instruções para as sessões de grupo começarem a esboçar planos de ação. </a:t>
            </a:r>
          </a:p>
          <a:p>
            <a:pPr marL="0" marR="0">
              <a:lnSpc>
                <a:spcPct val="107000"/>
              </a:lnSpc>
              <a:spcBef>
                <a:spcPts val="0"/>
              </a:spcBef>
              <a:spcAft>
                <a:spcPts val="800"/>
              </a:spcAft>
            </a:pPr>
            <a:r>
              <a:rPr lang="pt-BR" sz="1000" i="1" dirty="0">
                <a:latin typeface="Arial" panose="020B0604020202020204" pitchFamily="34" charset="0"/>
                <a:ea typeface="Calibri" panose="020F0502020204030204" pitchFamily="34" charset="0"/>
                <a:cs typeface="Arial" panose="020B0604020202020204" pitchFamily="34" charset="0"/>
              </a:rPr>
              <a:t>(Reveja as instruções incluídas no slide e no script abaixo.)</a:t>
            </a:r>
          </a:p>
          <a:p>
            <a:pPr marL="0" marR="0">
              <a:lnSpc>
                <a:spcPct val="107000"/>
              </a:lnSpc>
              <a:spcBef>
                <a:spcPts val="0"/>
              </a:spcBef>
              <a:spcAft>
                <a:spcPts val="800"/>
              </a:spcAft>
            </a:pPr>
            <a:r>
              <a:rPr lang="pt-BR" sz="1000" b="1" dirty="0">
                <a:latin typeface="Arial" panose="020B0604020202020204" pitchFamily="34" charset="0"/>
                <a:ea typeface="Calibri" panose="020F0502020204030204" pitchFamily="34" charset="0"/>
                <a:cs typeface="Arial" panose="020B0604020202020204" pitchFamily="34" charset="0"/>
              </a:rPr>
              <a:t>Você tem alguma pergunta sobre esta atividade?</a:t>
            </a:r>
          </a:p>
          <a:p>
            <a:pPr marL="0" marR="0">
              <a:lnSpc>
                <a:spcPct val="107000"/>
              </a:lnSpc>
              <a:spcBef>
                <a:spcPts val="0"/>
              </a:spcBef>
              <a:spcAft>
                <a:spcPts val="800"/>
              </a:spcAft>
            </a:pPr>
            <a:r>
              <a:rPr lang="pt-BR" sz="1000" b="1" dirty="0">
                <a:latin typeface="Arial" panose="020B0604020202020204" pitchFamily="34" charset="0"/>
                <a:ea typeface="Calibri" panose="020F0502020204030204" pitchFamily="34" charset="0"/>
                <a:cs typeface="Arial" panose="020B0604020202020204" pitchFamily="34" charset="0"/>
              </a:rPr>
              <a:t>Você prevê quaisquer desafios ao facilitar esta atividade em seu distrito? Vamos antecipar desafios e identificar algumas soluções juntos agora.</a:t>
            </a:r>
          </a:p>
          <a:p>
            <a:pPr marL="0" marR="0">
              <a:lnSpc>
                <a:spcPct val="107000"/>
              </a:lnSpc>
              <a:spcBef>
                <a:spcPts val="0"/>
              </a:spcBef>
              <a:spcAft>
                <a:spcPts val="800"/>
              </a:spcAft>
            </a:pPr>
            <a:r>
              <a:rPr lang="pt-BR" sz="1000" i="1" dirty="0">
                <a:latin typeface="Arial" panose="020B0604020202020204" pitchFamily="34" charset="0"/>
                <a:ea typeface="Calibri" panose="020F0502020204030204" pitchFamily="34" charset="0"/>
                <a:cs typeface="Arial" panose="020B0604020202020204" pitchFamily="34" charset="0"/>
              </a:rPr>
              <a:t>(Permita tempo para discussões. Reflita sobre os desafios em potencial e as maneiras de enfrentá-los, por exemplo, lidar com participantes problemáticos ou desinteressados. Também incentive os participantes a compartilhar estratégias uns com os outros durante a discussão.)</a:t>
            </a:r>
          </a:p>
          <a:p>
            <a:pPr marL="0" marR="0">
              <a:lnSpc>
                <a:spcPct val="107000"/>
              </a:lnSpc>
              <a:spcBef>
                <a:spcPts val="0"/>
              </a:spcBef>
              <a:spcAft>
                <a:spcPts val="800"/>
              </a:spcAft>
            </a:pPr>
            <a:r>
              <a:rPr lang="pt-BR" sz="1000" i="1" dirty="0">
                <a:latin typeface="Arial" panose="020B0604020202020204" pitchFamily="34" charset="0"/>
                <a:ea typeface="Calibri" panose="020F0502020204030204" pitchFamily="34" charset="0"/>
                <a:cs typeface="Arial" panose="020B0604020202020204" pitchFamily="34" charset="0"/>
              </a:rPr>
              <a:t>Roteiro para os líderes distritais quando liderarem o workshop Criar um Plano:</a:t>
            </a:r>
          </a:p>
          <a:p>
            <a:r>
              <a:rPr lang="pt-BR" sz="1000" b="1" dirty="0">
                <a:latin typeface="Arial" panose="020B0604020202020204" pitchFamily="34" charset="0"/>
                <a:cs typeface="Arial" panose="020B0604020202020204" pitchFamily="34" charset="0"/>
              </a:rPr>
              <a:t>Nós</a:t>
            </a:r>
            <a:r>
              <a:rPr lang="pt-BR" sz="1000" b="1" baseline="0" dirty="0">
                <a:latin typeface="Arial" panose="020B0604020202020204" pitchFamily="34" charset="0"/>
                <a:cs typeface="Arial" panose="020B0604020202020204" pitchFamily="34" charset="0"/>
              </a:rPr>
              <a:t> começaremos a identificar ações dividindo-nos em quatro </a:t>
            </a:r>
            <a:r>
              <a:rPr lang="pt-BR" sz="1000" b="1" dirty="0">
                <a:latin typeface="Arial" panose="020B0604020202020204" pitchFamily="34" charset="0"/>
                <a:cs typeface="Arial" panose="020B0604020202020204" pitchFamily="34" charset="0"/>
              </a:rPr>
              <a:t>grupos,</a:t>
            </a:r>
            <a:r>
              <a:rPr lang="pt-BR" sz="1000" b="1" baseline="0" dirty="0">
                <a:latin typeface="Arial" panose="020B0604020202020204" pitchFamily="34" charset="0"/>
                <a:cs typeface="Arial" panose="020B0604020202020204" pitchFamily="34" charset="0"/>
              </a:rPr>
              <a:t> um para cada área de enfoque. </a:t>
            </a:r>
          </a:p>
          <a:p>
            <a:endParaRPr lang="en-US" sz="1000" b="1"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Cada grupo criará uma lista de brainstorming, dando boas-vindas ao pensamento criativo. A partir dessa lista, serão escolhidas as 2 ou 3 ideias mais promissoras e adicionados descrições e um intervalo de datas, para que tenhamos uma ideia de quanto tempo levará para implementar. </a:t>
            </a:r>
          </a:p>
          <a:p>
            <a:endParaRPr lang="en-US" sz="1000" b="1"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Em seguida, discutiremos e refinaremos e até mesmo adicionaremos ideias, de modo que terminaremos com 2 a 3 das ações de maior prioridade para cada área. </a:t>
            </a:r>
          </a:p>
          <a:p>
            <a:endParaRPr lang="en-US" sz="1000" baseline="0" dirty="0">
              <a:latin typeface="Arial" panose="020B0604020202020204" pitchFamily="34" charset="0"/>
              <a:cs typeface="Arial" panose="020B0604020202020204" pitchFamily="34" charset="0"/>
            </a:endParaRPr>
          </a:p>
          <a:p>
            <a:r>
              <a:rPr lang="pt-BR" sz="1000" i="1" baseline="0" dirty="0">
                <a:latin typeface="Arial" panose="020B0604020202020204" pitchFamily="34" charset="0"/>
                <a:cs typeface="Arial" panose="020B0604020202020204" pitchFamily="34" charset="0"/>
              </a:rPr>
              <a:t>(Organize os participantes em grupos.)</a:t>
            </a:r>
          </a:p>
          <a:p>
            <a:endParaRPr lang="en-US" sz="1000"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Cada grupo tem 15 minutos para identificar 2 a 3 ações e dar-lhes descrições e intervalos de datas.</a:t>
            </a:r>
          </a:p>
          <a:p>
            <a:endParaRPr lang="en-US" sz="1000" b="1"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Alguma dúvida antes de começarmos? </a:t>
            </a:r>
          </a:p>
          <a:p>
            <a:endParaRPr lang="en-US" sz="1000" i="1" baseline="0" dirty="0">
              <a:latin typeface="Arial" panose="020B0604020202020204" pitchFamily="34" charset="0"/>
              <a:cs typeface="Arial" panose="020B0604020202020204" pitchFamily="34" charset="0"/>
            </a:endParaRPr>
          </a:p>
          <a:p>
            <a:r>
              <a:rPr lang="pt-BR" sz="1000" i="1" baseline="0" dirty="0">
                <a:latin typeface="Arial" panose="020B0604020202020204" pitchFamily="34" charset="0"/>
                <a:cs typeface="Arial" panose="020B0604020202020204" pitchFamily="34" charset="0"/>
              </a:rPr>
              <a:t>(Quando as sessões em grupo forem concluídas, discuta as etapas de ação para cada área e peça acréscimos e alterações. Documente os resultados no slide 34, incluindo uma lista de ideias potenciais a serem consideradas após a implementação das ações de maior prioridade.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24</a:t>
            </a:fld>
            <a:endParaRPr lang="en-US"/>
          </a:p>
        </p:txBody>
      </p:sp>
    </p:spTree>
    <p:extLst>
      <p:ext uri="{BB962C8B-B14F-4D97-AF65-F5344CB8AC3E}">
        <p14:creationId xmlns:p14="http://schemas.microsoft.com/office/powerpoint/2010/main" val="3272625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pt-BR" sz="1000" u="sng" dirty="0">
                <a:latin typeface="Arial" panose="020B0604020202020204" pitchFamily="34" charset="0"/>
                <a:ea typeface="ヒラギノ角ゴ Pro W3"/>
                <a:cs typeface="Arial" panose="020B0604020202020204" pitchFamily="34" charset="0"/>
              </a:rPr>
              <a:t>Anotações do apresentador: </a:t>
            </a:r>
          </a:p>
          <a:p>
            <a:pPr lvl="0">
              <a:defRPr/>
            </a:pPr>
            <a:r>
              <a:rPr lang="pt-BR" sz="1000" dirty="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a:p>
            <a:r>
              <a:rPr lang="pt-BR" sz="1000" b="1" dirty="0">
                <a:latin typeface="Arial" panose="020B0604020202020204" pitchFamily="34" charset="0"/>
                <a:cs typeface="Arial" panose="020B0604020202020204" pitchFamily="34" charset="0"/>
              </a:rPr>
              <a:t>Alguém está familiarizado com </a:t>
            </a:r>
            <a:r>
              <a:rPr lang="pt-BR" sz="1000" b="1" baseline="0" dirty="0">
                <a:latin typeface="Arial" panose="020B0604020202020204" pitchFamily="34" charset="0"/>
                <a:cs typeface="Arial" panose="020B0604020202020204" pitchFamily="34" charset="0"/>
              </a:rPr>
              <a:t>Peter Drucker? </a:t>
            </a:r>
            <a:r>
              <a:rPr lang="pt-BR" sz="1000" i="1" baseline="0" dirty="0">
                <a:latin typeface="Arial" panose="020B0604020202020204" pitchFamily="34" charset="0"/>
                <a:cs typeface="Arial" panose="020B0604020202020204" pitchFamily="34" charset="0"/>
              </a:rPr>
              <a:t>{Ele foi um famoso consultor de gestão empresarial, educador e autor.} </a:t>
            </a:r>
          </a:p>
          <a:p>
            <a:endParaRPr lang="en-US" sz="1000" baseline="0" dirty="0">
              <a:latin typeface="Arial" panose="020B0604020202020204" pitchFamily="34" charset="0"/>
              <a:cs typeface="Arial" panose="020B0604020202020204" pitchFamily="34" charset="0"/>
            </a:endParaRPr>
          </a:p>
          <a:p>
            <a:r>
              <a:rPr lang="pt-BR" sz="1000" b="1" dirty="0">
                <a:latin typeface="Arial" panose="020B0604020202020204" pitchFamily="34" charset="0"/>
                <a:cs typeface="Arial" panose="020B0604020202020204" pitchFamily="34" charset="0"/>
              </a:rPr>
              <a:t>O que isso significa para você?</a:t>
            </a:r>
            <a:r>
              <a:rPr lang="pt-BR" sz="1000" b="1" baseline="0" dirty="0">
                <a:latin typeface="Arial" panose="020B0604020202020204" pitchFamily="34" charset="0"/>
                <a:cs typeface="Arial" panose="020B0604020202020204" pitchFamily="34" charset="0"/>
              </a:rPr>
              <a:t> O que isso significa para nosso plano?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25</a:t>
            </a:fld>
            <a:endParaRPr lang="en-US"/>
          </a:p>
        </p:txBody>
      </p:sp>
    </p:spTree>
    <p:extLst>
      <p:ext uri="{BB962C8B-B14F-4D97-AF65-F5344CB8AC3E}">
        <p14:creationId xmlns:p14="http://schemas.microsoft.com/office/powerpoint/2010/main" val="2928940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54F77867-02E0-7B96-F840-C382241F7A39}"/>
              </a:ext>
            </a:extLst>
          </p:cNvPr>
          <p:cNvSpPr>
            <a:spLocks noGrp="1" noRot="1" noChangeAspect="1" noChangeArrowheads="1" noTextEdit="1"/>
          </p:cNvSpPr>
          <p:nvPr>
            <p:ph type="sldImg"/>
          </p:nvPr>
        </p:nvSpPr>
        <p:spPr>
          <a:xfrm>
            <a:off x="381000" y="685800"/>
            <a:ext cx="6096000" cy="3429000"/>
          </a:xfrm>
          <a:ln cap="flat">
            <a:headEnd type="none" w="med" len="med"/>
            <a:tailEnd type="none" w="med" len="med"/>
          </a:ln>
        </p:spPr>
      </p:sp>
      <p:sp>
        <p:nvSpPr>
          <p:cNvPr id="5123" name="Notes Placeholder 2">
            <a:extLst>
              <a:ext uri="{FF2B5EF4-FFF2-40B4-BE49-F238E27FC236}">
                <a16:creationId xmlns:a16="http://schemas.microsoft.com/office/drawing/2014/main" id="{C56A7EBA-B10F-F2B1-D178-F6B60E1BD113}"/>
              </a:ext>
            </a:extLst>
          </p:cNvPr>
          <p:cNvSpPr>
            <a:spLocks noGrp="1"/>
          </p:cNvSpPr>
          <p:nvPr>
            <p:ph type="body" idx="3"/>
          </p:nvPr>
        </p:nvSpPr>
        <p:spPr>
          <a:xfrm>
            <a:off x="487363" y="4560888"/>
            <a:ext cx="6321425" cy="4319587"/>
          </a:xfrm>
          <a:ln>
            <a:miter lim="800000"/>
          </a:ln>
        </p:spPr>
        <p:txBody>
          <a:bodyPr wrap="square" numCol="1" anchor="t" anchorCtr="0" compatLnSpc="1">
            <a:prstTxWarp prst="textNoShape">
              <a:avLst/>
            </a:prstTxWarp>
            <a:noAutofit/>
          </a:bodyPr>
          <a:lstStyle/>
          <a:p>
            <a:pPr defTabSz="914400"/>
            <a:r>
              <a:rPr lang="pt-BR" altLang="en-US" u="sng" dirty="0">
                <a:solidFill>
                  <a:srgbClr val="000000"/>
                </a:solidFill>
                <a:cs typeface="ヒラギノ角ゴ Pro W3" charset="0"/>
              </a:rPr>
              <a:t>Anota</a:t>
            </a:r>
            <a:r>
              <a:rPr lang="pt-BR" altLang="en-US" u="sng" dirty="0">
                <a:solidFill>
                  <a:srgbClr val="000000"/>
                </a:solidFill>
                <a:latin typeface="Calibri" panose="020F0502020204030204" pitchFamily="34" charset="0"/>
                <a:cs typeface="ヒラギノ角ゴ Pro W3" charset="0"/>
              </a:rPr>
              <a:t>ç</a:t>
            </a:r>
            <a:r>
              <a:rPr lang="pt-BR" altLang="en-US" u="sng" dirty="0">
                <a:solidFill>
                  <a:srgbClr val="000000"/>
                </a:solidFill>
                <a:cs typeface="ヒラギノ角ゴ Pro W3" charset="0"/>
              </a:rPr>
              <a:t>ões do apresentador: </a:t>
            </a:r>
          </a:p>
          <a:p>
            <a:pPr defTabSz="914400"/>
            <a:r>
              <a:rPr lang="pt-BR" altLang="en-US" i="1" dirty="0">
                <a:solidFill>
                  <a:srgbClr val="000000"/>
                </a:solidFill>
              </a:rPr>
              <a:t>Edite este slide para inserir os nomes de membros do seu grupo de trabalho j</a:t>
            </a:r>
            <a:r>
              <a:rPr lang="pt-BR" altLang="en-US" i="1" dirty="0">
                <a:solidFill>
                  <a:srgbClr val="000000"/>
                </a:solidFill>
                <a:latin typeface="Calibri" panose="020F0502020204030204" pitchFamily="34" charset="0"/>
              </a:rPr>
              <a:t>á</a:t>
            </a:r>
            <a:r>
              <a:rPr lang="pt-BR" altLang="en-US" i="1" dirty="0">
                <a:solidFill>
                  <a:srgbClr val="000000"/>
                </a:solidFill>
              </a:rPr>
              <a:t> identificados antes do in</a:t>
            </a:r>
            <a:r>
              <a:rPr lang="pt-BR" altLang="en-US" i="1" dirty="0">
                <a:solidFill>
                  <a:srgbClr val="000000"/>
                </a:solidFill>
                <a:latin typeface="Calibri" panose="020F0502020204030204" pitchFamily="34" charset="0"/>
              </a:rPr>
              <a:t>í</a:t>
            </a:r>
            <a:r>
              <a:rPr lang="pt-BR" altLang="en-US" i="1" dirty="0">
                <a:solidFill>
                  <a:srgbClr val="000000"/>
                </a:solidFill>
              </a:rPr>
              <a:t>cio da reunião. </a:t>
            </a:r>
          </a:p>
          <a:p>
            <a:pPr defTabSz="914400"/>
            <a:r>
              <a:rPr lang="pt-BR" altLang="en-US" i="1" dirty="0">
                <a:solidFill>
                  <a:srgbClr val="000000"/>
                </a:solidFill>
              </a:rPr>
              <a:t>O gr</a:t>
            </a:r>
            <a:r>
              <a:rPr lang="pt-BR" altLang="en-US" i="1" dirty="0">
                <a:solidFill>
                  <a:srgbClr val="000000"/>
                </a:solidFill>
                <a:latin typeface="Calibri" panose="020F0502020204030204" pitchFamily="34" charset="0"/>
              </a:rPr>
              <a:t>á</a:t>
            </a:r>
            <a:r>
              <a:rPr lang="pt-BR" altLang="en-US" i="1" dirty="0">
                <a:solidFill>
                  <a:srgbClr val="000000"/>
                </a:solidFill>
              </a:rPr>
              <a:t>fico em si tamb</a:t>
            </a:r>
            <a:r>
              <a:rPr lang="pt-BR" altLang="en-US" i="1" dirty="0">
                <a:solidFill>
                  <a:srgbClr val="000000"/>
                </a:solidFill>
                <a:latin typeface="Calibri" panose="020F0502020204030204" pitchFamily="34" charset="0"/>
              </a:rPr>
              <a:t>é</a:t>
            </a:r>
            <a:r>
              <a:rPr lang="pt-BR" altLang="en-US" i="1" dirty="0">
                <a:solidFill>
                  <a:srgbClr val="000000"/>
                </a:solidFill>
              </a:rPr>
              <a:t>m pode ser modificado conforme necess</a:t>
            </a:r>
            <a:r>
              <a:rPr lang="pt-BR" altLang="en-US" i="1" dirty="0">
                <a:solidFill>
                  <a:srgbClr val="000000"/>
                </a:solidFill>
                <a:latin typeface="Calibri" panose="020F0502020204030204" pitchFamily="34" charset="0"/>
              </a:rPr>
              <a:t>á</a:t>
            </a:r>
            <a:r>
              <a:rPr lang="pt-BR" altLang="en-US" i="1" dirty="0">
                <a:solidFill>
                  <a:srgbClr val="000000"/>
                </a:solidFill>
              </a:rPr>
              <a:t>rio para se adequar ao seu distrito. Ele tamb</a:t>
            </a:r>
            <a:r>
              <a:rPr lang="pt-BR" altLang="en-US" i="1" dirty="0">
                <a:solidFill>
                  <a:srgbClr val="000000"/>
                </a:solidFill>
                <a:latin typeface="Calibri" panose="020F0502020204030204" pitchFamily="34" charset="0"/>
              </a:rPr>
              <a:t>é</a:t>
            </a:r>
            <a:r>
              <a:rPr lang="pt-BR" altLang="en-US" i="1" dirty="0">
                <a:solidFill>
                  <a:srgbClr val="000000"/>
                </a:solidFill>
              </a:rPr>
              <a:t>m não precisa ser conclu</a:t>
            </a:r>
            <a:r>
              <a:rPr lang="pt-BR" altLang="en-US" i="1" dirty="0">
                <a:solidFill>
                  <a:srgbClr val="000000"/>
                </a:solidFill>
                <a:latin typeface="Calibri" panose="020F0502020204030204" pitchFamily="34" charset="0"/>
              </a:rPr>
              <a:t>í</a:t>
            </a:r>
            <a:r>
              <a:rPr lang="pt-BR" altLang="en-US" i="1" dirty="0">
                <a:solidFill>
                  <a:srgbClr val="000000"/>
                </a:solidFill>
              </a:rPr>
              <a:t>do, pois ser</a:t>
            </a:r>
            <a:r>
              <a:rPr lang="pt-BR" altLang="en-US" i="1" dirty="0">
                <a:solidFill>
                  <a:srgbClr val="000000"/>
                </a:solidFill>
                <a:latin typeface="Calibri" panose="020F0502020204030204" pitchFamily="34" charset="0"/>
              </a:rPr>
              <a:t>á</a:t>
            </a:r>
            <a:r>
              <a:rPr lang="pt-BR" altLang="en-US" i="1" dirty="0">
                <a:solidFill>
                  <a:srgbClr val="000000"/>
                </a:solidFill>
              </a:rPr>
              <a:t> reexaminado durante a etapa Criar Sucesso. </a:t>
            </a:r>
          </a:p>
          <a:p>
            <a:pPr defTabSz="914400"/>
            <a:r>
              <a:rPr lang="pt-BR" altLang="en-US" dirty="0">
                <a:solidFill>
                  <a:srgbClr val="000000"/>
                </a:solidFill>
              </a:rPr>
              <a:t>_____________________________________________________</a:t>
            </a:r>
          </a:p>
          <a:p>
            <a:pPr defTabSz="914400" eaLnBrk="1" hangingPunct="1">
              <a:lnSpc>
                <a:spcPct val="107000"/>
              </a:lnSpc>
              <a:spcBef>
                <a:spcPct val="0"/>
              </a:spcBef>
              <a:spcAft>
                <a:spcPts val="800"/>
              </a:spcAft>
            </a:pPr>
            <a:endParaRPr lang="en-US" altLang="en-US" i="1" dirty="0">
              <a:solidFill>
                <a:srgbClr val="000000"/>
              </a:solidFill>
              <a:latin typeface="Calibri" panose="020F0502020204030204" pitchFamily="34" charset="0"/>
              <a:cs typeface="Calibri" panose="020F0502020204030204" pitchFamily="34" charset="0"/>
            </a:endParaRPr>
          </a:p>
          <a:p>
            <a:pPr defTabSz="914400" eaLnBrk="1" hangingPunct="1">
              <a:lnSpc>
                <a:spcPct val="107000"/>
              </a:lnSpc>
              <a:spcBef>
                <a:spcPct val="0"/>
              </a:spcBef>
              <a:spcAft>
                <a:spcPts val="800"/>
              </a:spcAft>
            </a:pPr>
            <a:r>
              <a:rPr lang="pt-BR" altLang="en-US" i="1" dirty="0">
                <a:solidFill>
                  <a:srgbClr val="000000"/>
                </a:solidFill>
                <a:cs typeface="Calibri" panose="020F0502020204030204" pitchFamily="34" charset="0"/>
              </a:rPr>
              <a:t>Roteiro para o L</a:t>
            </a:r>
            <a:r>
              <a:rPr lang="pt-BR" altLang="en-US" i="1" dirty="0">
                <a:solidFill>
                  <a:srgbClr val="000000"/>
                </a:solidFill>
                <a:latin typeface="Calibri" panose="020F0502020204030204" pitchFamily="34" charset="0"/>
                <a:cs typeface="Calibri" panose="020F0502020204030204" pitchFamily="34" charset="0"/>
              </a:rPr>
              <a:t>í</a:t>
            </a:r>
            <a:r>
              <a:rPr lang="pt-BR" altLang="en-US" i="1" dirty="0">
                <a:solidFill>
                  <a:srgbClr val="000000"/>
                </a:solidFill>
                <a:cs typeface="Calibri" panose="020F0502020204030204" pitchFamily="34" charset="0"/>
              </a:rPr>
              <a:t>der de </a:t>
            </a:r>
            <a:r>
              <a:rPr lang="pt-BR" altLang="en-US" i="1" dirty="0">
                <a:solidFill>
                  <a:srgbClr val="000000"/>
                </a:solidFill>
                <a:latin typeface="Calibri" panose="020F0502020204030204" pitchFamily="34" charset="0"/>
                <a:cs typeface="Calibri" panose="020F0502020204030204" pitchFamily="34" charset="0"/>
              </a:rPr>
              <a:t>Á</a:t>
            </a:r>
            <a:r>
              <a:rPr lang="pt-BR" altLang="en-US" i="1" dirty="0">
                <a:solidFill>
                  <a:srgbClr val="000000"/>
                </a:solidFill>
                <a:cs typeface="Calibri" panose="020F0502020204030204" pitchFamily="34" charset="0"/>
              </a:rPr>
              <a:t>rea da GAT preparar l</a:t>
            </a:r>
            <a:r>
              <a:rPr lang="pt-BR" altLang="en-US" i="1" dirty="0">
                <a:solidFill>
                  <a:srgbClr val="000000"/>
                </a:solidFill>
                <a:latin typeface="Calibri" panose="020F0502020204030204" pitchFamily="34" charset="0"/>
                <a:cs typeface="Calibri" panose="020F0502020204030204" pitchFamily="34" charset="0"/>
              </a:rPr>
              <a:t>í</a:t>
            </a:r>
            <a:r>
              <a:rPr lang="pt-BR" altLang="en-US" i="1" dirty="0">
                <a:solidFill>
                  <a:srgbClr val="000000"/>
                </a:solidFill>
                <a:cs typeface="Calibri" panose="020F0502020204030204" pitchFamily="34" charset="0"/>
              </a:rPr>
              <a:t>deres distritais para liderarem o workshop Criar um plano:</a:t>
            </a:r>
          </a:p>
          <a:p>
            <a:pPr defTabSz="914400" eaLnBrk="1" hangingPunct="1">
              <a:lnSpc>
                <a:spcPct val="107000"/>
              </a:lnSpc>
              <a:spcBef>
                <a:spcPct val="0"/>
              </a:spcBef>
              <a:spcAft>
                <a:spcPts val="800"/>
              </a:spcAft>
            </a:pPr>
            <a:r>
              <a:rPr lang="pt-BR" altLang="en-US" dirty="0">
                <a:solidFill>
                  <a:srgbClr val="000000"/>
                </a:solidFill>
              </a:rPr>
              <a:t>Este </a:t>
            </a:r>
            <a:r>
              <a:rPr lang="pt-BR" altLang="en-US" dirty="0">
                <a:solidFill>
                  <a:srgbClr val="000000"/>
                </a:solidFill>
                <a:latin typeface="Calibri" panose="020F0502020204030204" pitchFamily="34" charset="0"/>
              </a:rPr>
              <a:t>é</a:t>
            </a:r>
            <a:r>
              <a:rPr lang="pt-BR" altLang="en-US" dirty="0">
                <a:solidFill>
                  <a:srgbClr val="000000"/>
                </a:solidFill>
              </a:rPr>
              <a:t> o momento de analisar e possivelmente revisar a estrutura do Grupo de Trabalho que você estabeleceu durante o workshop Criar uma Equipe. Revisitar esse planejamento p</a:t>
            </a:r>
            <a:r>
              <a:rPr lang="pt-BR" altLang="en-US" dirty="0">
                <a:solidFill>
                  <a:srgbClr val="000000"/>
                </a:solidFill>
                <a:latin typeface="Calibri" panose="020F0502020204030204" pitchFamily="34" charset="0"/>
              </a:rPr>
              <a:t>ó</a:t>
            </a:r>
            <a:r>
              <a:rPr lang="pt-BR" altLang="en-US" dirty="0">
                <a:solidFill>
                  <a:srgbClr val="000000"/>
                </a:solidFill>
              </a:rPr>
              <a:t>s-a</a:t>
            </a:r>
            <a:r>
              <a:rPr lang="pt-BR" altLang="en-US" dirty="0">
                <a:solidFill>
                  <a:srgbClr val="000000"/>
                </a:solidFill>
                <a:latin typeface="Calibri" panose="020F0502020204030204" pitchFamily="34" charset="0"/>
              </a:rPr>
              <a:t>ç</a:t>
            </a:r>
            <a:r>
              <a:rPr lang="pt-BR" altLang="en-US" dirty="0">
                <a:solidFill>
                  <a:srgbClr val="000000"/>
                </a:solidFill>
              </a:rPr>
              <a:t>ão </a:t>
            </a:r>
            <a:r>
              <a:rPr lang="pt-BR" altLang="en-US" dirty="0">
                <a:solidFill>
                  <a:srgbClr val="000000"/>
                </a:solidFill>
                <a:latin typeface="Calibri" panose="020F0502020204030204" pitchFamily="34" charset="0"/>
              </a:rPr>
              <a:t>é</a:t>
            </a:r>
            <a:r>
              <a:rPr lang="pt-BR" altLang="en-US" dirty="0">
                <a:solidFill>
                  <a:srgbClr val="000000"/>
                </a:solidFill>
              </a:rPr>
              <a:t> importante para garantir que cada tarefa tenha a pessoa apropriada atribu</a:t>
            </a:r>
            <a:r>
              <a:rPr lang="pt-BR" altLang="en-US" dirty="0">
                <a:solidFill>
                  <a:srgbClr val="000000"/>
                </a:solidFill>
                <a:latin typeface="Calibri" panose="020F0502020204030204" pitchFamily="34" charset="0"/>
              </a:rPr>
              <a:t>í</a:t>
            </a:r>
            <a:r>
              <a:rPr lang="pt-BR" altLang="en-US" dirty="0">
                <a:solidFill>
                  <a:srgbClr val="000000"/>
                </a:solidFill>
              </a:rPr>
              <a:t>da a ela.</a:t>
            </a:r>
          </a:p>
          <a:p>
            <a:pPr defTabSz="914400" eaLnBrk="1" hangingPunct="1">
              <a:lnSpc>
                <a:spcPct val="107000"/>
              </a:lnSpc>
              <a:spcBef>
                <a:spcPct val="0"/>
              </a:spcBef>
              <a:spcAft>
                <a:spcPts val="800"/>
              </a:spcAft>
            </a:pPr>
            <a:endParaRPr lang="en-US" altLang="en-US" i="1" dirty="0">
              <a:solidFill>
                <a:srgbClr val="000000"/>
              </a:solidFill>
              <a:latin typeface="Calibri" panose="020F0502020204030204" pitchFamily="34" charset="0"/>
              <a:cs typeface="Calibri" panose="020F0502020204030204" pitchFamily="34" charset="0"/>
            </a:endParaRPr>
          </a:p>
          <a:p>
            <a:pPr defTabSz="914400" eaLnBrk="1" hangingPunct="1">
              <a:lnSpc>
                <a:spcPct val="107000"/>
              </a:lnSpc>
              <a:spcBef>
                <a:spcPct val="0"/>
              </a:spcBef>
              <a:spcAft>
                <a:spcPts val="800"/>
              </a:spcAft>
            </a:pPr>
            <a:r>
              <a:rPr lang="pt-BR" altLang="en-US" i="1" dirty="0">
                <a:solidFill>
                  <a:srgbClr val="000000"/>
                </a:solidFill>
                <a:cs typeface="Calibri" panose="020F0502020204030204" pitchFamily="34" charset="0"/>
              </a:rPr>
              <a:t>Roteiro para os l</a:t>
            </a:r>
            <a:r>
              <a:rPr lang="pt-BR" altLang="en-US" i="1" dirty="0">
                <a:solidFill>
                  <a:srgbClr val="000000"/>
                </a:solidFill>
                <a:latin typeface="Calibri" panose="020F0502020204030204" pitchFamily="34" charset="0"/>
                <a:cs typeface="Calibri" panose="020F0502020204030204" pitchFamily="34" charset="0"/>
              </a:rPr>
              <a:t>í</a:t>
            </a:r>
            <a:r>
              <a:rPr lang="pt-BR" altLang="en-US" i="1" dirty="0">
                <a:solidFill>
                  <a:srgbClr val="000000"/>
                </a:solidFill>
                <a:cs typeface="Calibri" panose="020F0502020204030204" pitchFamily="34" charset="0"/>
              </a:rPr>
              <a:t>deres distritais quando liderarem o workshop Criar um plano:</a:t>
            </a:r>
          </a:p>
          <a:p>
            <a:pPr defTabSz="914400" eaLnBrk="1" hangingPunct="1">
              <a:spcBef>
                <a:spcPct val="0"/>
              </a:spcBef>
            </a:pPr>
            <a:r>
              <a:rPr lang="pt-BR" altLang="en-US" dirty="0">
                <a:solidFill>
                  <a:srgbClr val="000000"/>
                </a:solidFill>
              </a:rPr>
              <a:t>Estes são os membros do Grupo de Trabalho da Abordagem Global do Quadro Associativo. Temos v</a:t>
            </a:r>
            <a:r>
              <a:rPr lang="pt-BR" altLang="en-US" dirty="0">
                <a:solidFill>
                  <a:srgbClr val="000000"/>
                </a:solidFill>
                <a:latin typeface="Calibri" panose="020F0502020204030204" pitchFamily="34" charset="0"/>
              </a:rPr>
              <a:t>á</a:t>
            </a:r>
            <a:r>
              <a:rPr lang="pt-BR" altLang="en-US" dirty="0">
                <a:solidFill>
                  <a:srgbClr val="000000"/>
                </a:solidFill>
              </a:rPr>
              <a:t>rios l</a:t>
            </a:r>
            <a:r>
              <a:rPr lang="pt-BR" altLang="en-US" dirty="0">
                <a:solidFill>
                  <a:srgbClr val="000000"/>
                </a:solidFill>
                <a:latin typeface="Calibri" panose="020F0502020204030204" pitchFamily="34" charset="0"/>
              </a:rPr>
              <a:t>í</a:t>
            </a:r>
            <a:r>
              <a:rPr lang="pt-BR" altLang="en-US" dirty="0">
                <a:solidFill>
                  <a:srgbClr val="000000"/>
                </a:solidFill>
              </a:rPr>
              <a:t>deres Leões j</a:t>
            </a:r>
            <a:r>
              <a:rPr lang="pt-BR" altLang="en-US" dirty="0">
                <a:solidFill>
                  <a:srgbClr val="000000"/>
                </a:solidFill>
                <a:latin typeface="Calibri" panose="020F0502020204030204" pitchFamily="34" charset="0"/>
              </a:rPr>
              <a:t>á</a:t>
            </a:r>
            <a:r>
              <a:rPr lang="pt-BR" altLang="en-US" dirty="0">
                <a:solidFill>
                  <a:srgbClr val="000000"/>
                </a:solidFill>
              </a:rPr>
              <a:t> identificados, mas algu</a:t>
            </a:r>
            <a:r>
              <a:rPr lang="pt-BR" altLang="en-US" dirty="0">
                <a:solidFill>
                  <a:srgbClr val="000000"/>
                </a:solidFill>
                <a:latin typeface="Calibri" panose="020F0502020204030204" pitchFamily="34" charset="0"/>
              </a:rPr>
              <a:t>é</a:t>
            </a:r>
            <a:r>
              <a:rPr lang="pt-BR" altLang="en-US" dirty="0">
                <a:solidFill>
                  <a:srgbClr val="000000"/>
                </a:solidFill>
              </a:rPr>
              <a:t>m gostaria de oferecer seu nome para qualquer uma das </a:t>
            </a:r>
            <a:r>
              <a:rPr lang="pt-BR" altLang="en-US" dirty="0">
                <a:solidFill>
                  <a:srgbClr val="000000"/>
                </a:solidFill>
                <a:latin typeface="Calibri" panose="020F0502020204030204" pitchFamily="34" charset="0"/>
              </a:rPr>
              <a:t>á</a:t>
            </a:r>
            <a:r>
              <a:rPr lang="pt-BR" altLang="en-US" dirty="0">
                <a:solidFill>
                  <a:srgbClr val="000000"/>
                </a:solidFill>
              </a:rPr>
              <a:t>reas restantes ou sugerir outra maneira de nos organizarmos para implementar as a</a:t>
            </a:r>
            <a:r>
              <a:rPr lang="pt-BR" altLang="en-US" dirty="0">
                <a:solidFill>
                  <a:srgbClr val="000000"/>
                </a:solidFill>
                <a:latin typeface="Calibri" panose="020F0502020204030204" pitchFamily="34" charset="0"/>
              </a:rPr>
              <a:t>ç</a:t>
            </a:r>
            <a:r>
              <a:rPr lang="pt-BR" altLang="en-US" dirty="0">
                <a:solidFill>
                  <a:srgbClr val="000000"/>
                </a:solidFill>
              </a:rPr>
              <a:t>ões que identificamos? </a:t>
            </a:r>
          </a:p>
          <a:p>
            <a:pPr defTabSz="914400" eaLnBrk="1" hangingPunct="1">
              <a:spcBef>
                <a:spcPct val="0"/>
              </a:spcBef>
            </a:pPr>
            <a:endParaRPr lang="en-US" altLang="en-US" dirty="0">
              <a:solidFill>
                <a:srgbClr val="000000"/>
              </a:solidFill>
              <a:latin typeface="Calibri" panose="020F0502020204030204" pitchFamily="34" charset="0"/>
            </a:endParaRPr>
          </a:p>
          <a:p>
            <a:pPr defTabSz="914400" eaLnBrk="1" hangingPunct="1">
              <a:spcBef>
                <a:spcPct val="0"/>
              </a:spcBef>
            </a:pPr>
            <a:r>
              <a:rPr lang="pt-BR" altLang="en-US" dirty="0">
                <a:solidFill>
                  <a:srgbClr val="000000"/>
                </a:solidFill>
              </a:rPr>
              <a:t>Existem outras pessoas que podemos pedir para se juntar a n</a:t>
            </a:r>
            <a:r>
              <a:rPr lang="pt-BR" altLang="en-US" dirty="0">
                <a:solidFill>
                  <a:srgbClr val="000000"/>
                </a:solidFill>
                <a:latin typeface="Calibri" panose="020F0502020204030204" pitchFamily="34" charset="0"/>
              </a:rPr>
              <a:t>ó</a:t>
            </a:r>
            <a:r>
              <a:rPr lang="pt-BR" altLang="en-US" dirty="0">
                <a:solidFill>
                  <a:srgbClr val="000000"/>
                </a:solidFill>
              </a:rPr>
              <a:t>s, por exemplo, ex-governadores de distrito ou outros l</a:t>
            </a:r>
            <a:r>
              <a:rPr lang="pt-BR" altLang="en-US" dirty="0">
                <a:solidFill>
                  <a:srgbClr val="000000"/>
                </a:solidFill>
                <a:latin typeface="Calibri" panose="020F0502020204030204" pitchFamily="34" charset="0"/>
              </a:rPr>
              <a:t>í</a:t>
            </a:r>
            <a:r>
              <a:rPr lang="pt-BR" altLang="en-US" dirty="0">
                <a:solidFill>
                  <a:srgbClr val="000000"/>
                </a:solidFill>
              </a:rPr>
              <a:t>deres Leões em nosso distrito?</a:t>
            </a:r>
            <a:r>
              <a:rPr lang="pt-BR" altLang="en-US" i="1" dirty="0">
                <a:solidFill>
                  <a:srgbClr val="000000"/>
                </a:solidFill>
              </a:rPr>
              <a:t> (Pausa para coment</a:t>
            </a:r>
            <a:r>
              <a:rPr lang="pt-BR" altLang="en-US" i="1" dirty="0">
                <a:solidFill>
                  <a:srgbClr val="000000"/>
                </a:solidFill>
                <a:latin typeface="Calibri" panose="020F0502020204030204" pitchFamily="34" charset="0"/>
              </a:rPr>
              <a:t>á</a:t>
            </a:r>
            <a:r>
              <a:rPr lang="pt-BR" altLang="en-US" i="1" dirty="0">
                <a:solidFill>
                  <a:srgbClr val="000000"/>
                </a:solidFill>
              </a:rPr>
              <a:t>rios)</a:t>
            </a:r>
          </a:p>
          <a:p>
            <a:pPr defTabSz="914400" eaLnBrk="1" hangingPunct="1">
              <a:spcBef>
                <a:spcPct val="0"/>
              </a:spcBef>
            </a:pPr>
            <a:endParaRPr lang="en-US" altLang="en-US" sz="1000" dirty="0">
              <a:solidFill>
                <a:srgbClr val="000000"/>
              </a:solidFill>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u="sng" dirty="0">
                <a:latin typeface="Arial" panose="020B0604020202020204" pitchFamily="34" charset="0"/>
                <a:ea typeface="ヒラギノ角ゴ Pro W3"/>
                <a:cs typeface="Arial" panose="020B0604020202020204" pitchFamily="34" charset="0"/>
              </a:rPr>
              <a:t>Anotações do apresentador: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i="1" dirty="0">
                <a:latin typeface="Arial" panose="020B0604020202020204" pitchFamily="34" charset="0"/>
                <a:cs typeface="Arial" panose="020B0604020202020204" pitchFamily="34" charset="0"/>
              </a:rPr>
              <a:t>Sinta-se à vontade para fazer modificações nos líderes listados neste slide para melhor refletir as adaptações regionais</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aseline="0" dirty="0">
                <a:latin typeface="Arial" panose="020B0604020202020204" pitchFamily="34" charset="0"/>
                <a:cs typeface="Arial" panose="020B0604020202020204" pitchFamily="34" charset="0"/>
              </a:rPr>
              <a:t>_____________________________________________________</a:t>
            </a:r>
          </a:p>
          <a:p>
            <a:r>
              <a:rPr lang="pt-BR" sz="1000" b="1" baseline="0" dirty="0">
                <a:latin typeface="Arial" panose="020B0604020202020204" pitchFamily="34" charset="0"/>
                <a:cs typeface="Arial" panose="020B0604020202020204" pitchFamily="34" charset="0"/>
              </a:rPr>
              <a:t>No início desta reunião, falamos sobre a nossa Jornada de Serviço.  Uma das melhores coisas de ser Leão é que a ajuda está sempre disponível para nós. Só precisamos pedir por isso. </a:t>
            </a:r>
          </a:p>
          <a:p>
            <a:endParaRPr lang="en-US" sz="1000" b="1"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pt-BR" sz="1000" b="1" dirty="0">
                <a:latin typeface="Arial" panose="020B0604020202020204" pitchFamily="34" charset="0"/>
                <a:cs typeface="Arial" panose="020B0604020202020204" pitchFamily="34" charset="0"/>
              </a:rPr>
              <a:t>Temos nossa Equipe Global de Ação com </a:t>
            </a:r>
            <a:r>
              <a:rPr lang="pt-BR" sz="1000" b="1" baseline="0" dirty="0">
                <a:latin typeface="Arial" panose="020B0604020202020204" pitchFamily="34" charset="0"/>
                <a:cs typeface="Arial" panose="020B0604020202020204" pitchFamily="34" charset="0"/>
              </a:rPr>
              <a:t>líderes de distrito, distrito múltiplo, área e área jurisdicional.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pt-BR" sz="1000" b="1" baseline="0" dirty="0">
                <a:latin typeface="Arial" panose="020B0604020202020204" pitchFamily="34" charset="0"/>
                <a:cs typeface="Arial" panose="020B0604020202020204" pitchFamily="34" charset="0"/>
              </a:rPr>
              <a:t>Podemos </a:t>
            </a:r>
            <a:r>
              <a:rPr lang="pt-BR" sz="1000" b="1" dirty="0">
                <a:latin typeface="Arial" panose="020B0604020202020204" pitchFamily="34" charset="0"/>
                <a:cs typeface="Arial" panose="020B0604020202020204" pitchFamily="34" charset="0"/>
              </a:rPr>
              <a:t>telefonar para nossos funcionáiors da GAT em LCI</a:t>
            </a:r>
            <a:r>
              <a:rPr lang="pt-BR" sz="1000" b="1" baseline="0" dirty="0">
                <a:latin typeface="Arial" panose="020B0604020202020204" pitchFamily="34" charset="0"/>
                <a:cs typeface="Arial" panose="020B0604020202020204" pitchFamily="34" charset="0"/>
              </a:rPr>
              <a:t>, que podem nos conectar com recursos adicionais de LCI.</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pt-BR" sz="1000" b="1" baseline="0" dirty="0">
                <a:latin typeface="Arial" panose="020B0604020202020204" pitchFamily="34" charset="0"/>
                <a:cs typeface="Arial" panose="020B0604020202020204" pitchFamily="34" charset="0"/>
              </a:rPr>
              <a:t>Também temos ex-presidentes internacionais, diretores, presidentes de conselho e governadores de distrito com uma vasta experiência valiosa. </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pt-BR" sz="1000" b="1" baseline="0" dirty="0">
                <a:latin typeface="Arial" panose="020B0604020202020204" pitchFamily="34" charset="0"/>
                <a:cs typeface="Arial" panose="020B0604020202020204" pitchFamily="34" charset="0"/>
              </a:rPr>
              <a:t>E quanto aos comitês existentes já criados como (insira variações regionais, como a Força-Tarefa para Jovens Leões)?</a:t>
            </a:r>
          </a:p>
          <a:p>
            <a:pPr marL="171450" indent="-171450">
              <a:buFont typeface="Arial" panose="020B0604020202020204" pitchFamily="34" charset="0"/>
              <a:buChar char="•"/>
            </a:pPr>
            <a:r>
              <a:rPr lang="pt-BR" sz="1000" b="1" baseline="0" dirty="0">
                <a:latin typeface="Arial" panose="020B0604020202020204" pitchFamily="34" charset="0"/>
                <a:cs typeface="Arial" panose="020B0604020202020204" pitchFamily="34" charset="0"/>
              </a:rPr>
              <a:t>E estamos passando pelo mesmo processo que outros distritos, para que possamos compartilhar preocupações e discutir soluções com outros governadores de distrito. </a:t>
            </a:r>
          </a:p>
          <a:p>
            <a:pPr marL="171450" indent="-171450">
              <a:buFont typeface="Arial" panose="020B0604020202020204" pitchFamily="34" charset="0"/>
              <a:buChar char="•"/>
            </a:pPr>
            <a:r>
              <a:rPr lang="pt-BR" sz="1000" b="1" baseline="0" dirty="0">
                <a:latin typeface="Arial" panose="020B0604020202020204" pitchFamily="34" charset="0"/>
                <a:cs typeface="Arial" panose="020B0604020202020204" pitchFamily="34" charset="0"/>
              </a:rPr>
              <a:t>Também temos os presidentes de divisão, de região e Leões Orientadores Certificados. Como podemos utilizá-los para apoiar nossos clubes e maximizar nosso treinamento?</a:t>
            </a:r>
          </a:p>
          <a:p>
            <a:pPr marL="171450" indent="-171450">
              <a:buFont typeface="Arial" panose="020B0604020202020204" pitchFamily="34" charset="0"/>
              <a:buChar char="•"/>
            </a:pPr>
            <a:r>
              <a:rPr lang="pt-BR" sz="1000" b="1" baseline="0" dirty="0">
                <a:latin typeface="Arial" panose="020B0604020202020204" pitchFamily="34" charset="0"/>
                <a:cs typeface="Arial" panose="020B0604020202020204" pitchFamily="34" charset="0"/>
              </a:rPr>
              <a:t>Por último, não podemos esquecer os líderes e associados do clube, porque com sua ajuda e sugestões podemos impactar mudanças por muitos anos.</a:t>
            </a:r>
          </a:p>
          <a:p>
            <a:endParaRPr lang="en-US" sz="1000" b="1"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Não se esqueça de que estamos todos juntos nesta jornada e somos todos responsáveis por garantir o sucesso!</a:t>
            </a:r>
          </a:p>
        </p:txBody>
      </p:sp>
      <p:sp>
        <p:nvSpPr>
          <p:cNvPr id="4" name="Header Placeholder 3"/>
          <p:cNvSpPr>
            <a:spLocks noGrp="1"/>
          </p:cNvSpPr>
          <p:nvPr>
            <p:ph type="hdr" sz="quarter" idx="10"/>
          </p:nvPr>
        </p:nvSpPr>
        <p:spPr>
          <a:xfrm>
            <a:off x="487017" y="357313"/>
            <a:ext cx="3170583" cy="480887"/>
          </a:xfrm>
          <a:prstGeom prst="rect">
            <a:avLst/>
          </a:prstGeom>
        </p:spPr>
        <p:txBody>
          <a:bodyPr/>
          <a:lstStyle/>
          <a:p>
            <a:pPr>
              <a:defRPr/>
            </a:pPr>
            <a:r>
              <a:rPr lang="pt-BR"/>
              <a:t>Desenvolvimento de um Plano de Ação da NAMI</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27</a:t>
            </a:fld>
            <a:endParaRPr lang="en-US"/>
          </a:p>
        </p:txBody>
      </p:sp>
    </p:spTree>
    <p:extLst>
      <p:ext uri="{BB962C8B-B14F-4D97-AF65-F5344CB8AC3E}">
        <p14:creationId xmlns:p14="http://schemas.microsoft.com/office/powerpoint/2010/main" val="3435453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pt-BR" sz="1000" u="sng" dirty="0">
                <a:latin typeface="Arial" panose="020B0604020202020204" pitchFamily="34" charset="0"/>
                <a:ea typeface="ヒラギノ角ゴ Pro W3"/>
                <a:cs typeface="Arial" panose="020B0604020202020204" pitchFamily="34" charset="0"/>
              </a:rPr>
              <a:t>Anotações do apresentador: </a:t>
            </a:r>
          </a:p>
          <a:p>
            <a:pPr lvl="0">
              <a:defRPr/>
            </a:pPr>
            <a:r>
              <a:rPr lang="pt-BR" sz="1000" dirty="0">
                <a:latin typeface="Arial" panose="020B0604020202020204" pitchFamily="34" charset="0"/>
                <a:cs typeface="Arial" panose="020B0604020202020204" pitchFamily="34" charset="0"/>
              </a:rPr>
              <a:t>____________________________________________________________</a:t>
            </a:r>
          </a:p>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pt-BR" sz="1000" i="1" dirty="0">
                <a:latin typeface="Arial" panose="020B0604020202020204" pitchFamily="34" charset="0"/>
                <a:ea typeface="Calibri" panose="020F0502020204030204" pitchFamily="34" charset="0"/>
                <a:cs typeface="Arial" panose="020B0604020202020204" pitchFamily="34" charset="0"/>
              </a:rPr>
              <a:t>Roteiro para o Líder de Área da GAT preparar líderes distritais para liderarem o workshop Criar um Plano:</a:t>
            </a:r>
          </a:p>
          <a:p>
            <a:pPr marL="0" marR="0">
              <a:lnSpc>
                <a:spcPct val="107000"/>
              </a:lnSpc>
              <a:spcBef>
                <a:spcPts val="0"/>
              </a:spcBef>
              <a:spcAft>
                <a:spcPts val="0"/>
              </a:spcAft>
            </a:pPr>
            <a:r>
              <a:rPr lang="pt-BR" sz="1000" b="1" dirty="0">
                <a:latin typeface="Arial" panose="020B0604020202020204" pitchFamily="34" charset="0"/>
                <a:ea typeface="Calibri" panose="020F0502020204030204" pitchFamily="34" charset="0"/>
                <a:cs typeface="Arial" panose="020B0604020202020204" pitchFamily="34" charset="0"/>
              </a:rPr>
              <a:t>Reveja os recursos catalogados nos próximos slides em preparação para uma revisão semelhante com os associados do seu distrito. Após esta revisão, você conduzirá outra atividade em grupo para identificar líderes e recursos para cada etapa de ação. Esteja preparado para recomendar recursos para as etapas de ação que suas equipes identificarem.</a:t>
            </a:r>
          </a:p>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pt-BR" sz="1000" i="1" dirty="0">
                <a:latin typeface="Arial" panose="020B0604020202020204" pitchFamily="34" charset="0"/>
                <a:ea typeface="Calibri" panose="020F0502020204030204" pitchFamily="34" charset="0"/>
                <a:cs typeface="Arial" panose="020B0604020202020204" pitchFamily="34" charset="0"/>
              </a:rPr>
              <a:t>Roteiro para os líderes distritais quando liderarem o workshop Criar um Plano:</a:t>
            </a:r>
          </a:p>
          <a:p>
            <a:endParaRPr lang="en-US" sz="1000" dirty="0">
              <a:latin typeface="Arial" panose="020B0604020202020204" pitchFamily="34" charset="0"/>
              <a:cs typeface="Arial" panose="020B0604020202020204" pitchFamily="34" charset="0"/>
            </a:endParaRPr>
          </a:p>
          <a:p>
            <a:r>
              <a:rPr lang="pt-BR" sz="1000" b="1" dirty="0">
                <a:latin typeface="Arial" panose="020B0604020202020204" pitchFamily="34" charset="0"/>
                <a:cs typeface="Arial" panose="020B0604020202020204" pitchFamily="34" charset="0"/>
              </a:rPr>
              <a:t>Vamos revisar alguns dos recursos que estão disponíveis para nós.</a:t>
            </a:r>
          </a:p>
          <a:p>
            <a:endParaRPr lang="en-US" sz="1000" b="1"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Para nossa primeira área de enfoque, você já deve estar familiarizado com muitos desses recursos, como o guia de desenvolvimento de novos clubes.</a:t>
            </a:r>
          </a:p>
          <a:p>
            <a:endParaRPr lang="en-US" sz="1000"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Alguém gostaria de mencionar um recurso que usou ou tem interesse em usar? </a:t>
            </a:r>
            <a:r>
              <a:rPr lang="pt-BR" sz="1000" i="1" baseline="0" dirty="0">
                <a:latin typeface="Arial" panose="020B0604020202020204" pitchFamily="34" charset="0"/>
                <a:cs typeface="Arial" panose="020B0604020202020204" pitchFamily="34" charset="0"/>
              </a:rPr>
              <a:t>(pausa para resposta) </a:t>
            </a:r>
          </a:p>
          <a:p>
            <a:endParaRPr lang="en-US"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baseline="0" dirty="0">
                <a:latin typeface="Arial" panose="020B0604020202020204" pitchFamily="34" charset="0"/>
                <a:cs typeface="Arial" panose="020B0604020202020204" pitchFamily="34" charset="0"/>
              </a:rPr>
              <a:t>Podemos usar qualquer um desses em nossa área de foco? </a:t>
            </a:r>
            <a:r>
              <a:rPr lang="pt-BR" sz="1000" i="1" baseline="0" dirty="0">
                <a:latin typeface="Arial" panose="020B0604020202020204" pitchFamily="34" charset="0"/>
                <a:cs typeface="Arial" panose="020B0604020202020204" pitchFamily="34" charset="0"/>
              </a:rPr>
              <a:t>(pausa para resposta)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28</a:t>
            </a:fld>
            <a:endParaRPr lang="en-US"/>
          </a:p>
        </p:txBody>
      </p:sp>
    </p:spTree>
    <p:extLst>
      <p:ext uri="{BB962C8B-B14F-4D97-AF65-F5344CB8AC3E}">
        <p14:creationId xmlns:p14="http://schemas.microsoft.com/office/powerpoint/2010/main" val="2064473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pt-BR" sz="1000" u="sng" dirty="0">
                <a:latin typeface="Arial" panose="020B0604020202020204" pitchFamily="34" charset="0"/>
                <a:ea typeface="ヒラギノ角ゴ Pro W3"/>
                <a:cs typeface="Arial" panose="020B0604020202020204" pitchFamily="34" charset="0"/>
              </a:rPr>
              <a:t>Anotações do apresentador: </a:t>
            </a:r>
          </a:p>
          <a:p>
            <a:pPr lvl="0">
              <a:defRPr/>
            </a:pPr>
            <a:r>
              <a:rPr lang="pt-BR" sz="1000" dirty="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a:p>
            <a:r>
              <a:rPr lang="pt-BR" sz="1000" b="1" dirty="0">
                <a:latin typeface="Arial" panose="020B0604020202020204" pitchFamily="34" charset="0"/>
                <a:cs typeface="Arial" panose="020B0604020202020204" pitchFamily="34" charset="0"/>
              </a:rPr>
              <a:t>Também temos vários recursos </a:t>
            </a:r>
            <a:r>
              <a:rPr lang="pt-BR" sz="1000" b="1" baseline="0" dirty="0">
                <a:latin typeface="Arial" panose="020B0604020202020204" pitchFamily="34" charset="0"/>
                <a:cs typeface="Arial" panose="020B0604020202020204" pitchFamily="34" charset="0"/>
              </a:rPr>
              <a:t>para nos ajudar a revitalizar os clubes com novos associados.</a:t>
            </a:r>
          </a:p>
          <a:p>
            <a:endParaRPr lang="en-US" sz="1000" b="1" baseline="0" dirty="0">
              <a:latin typeface="Arial" panose="020B0604020202020204" pitchFamily="34" charset="0"/>
              <a:cs typeface="Arial" panose="020B0604020202020204" pitchFamily="34" charset="0"/>
            </a:endParaRPr>
          </a:p>
          <a:p>
            <a:r>
              <a:rPr lang="pt-BR" sz="1000" b="1" dirty="0">
                <a:latin typeface="Arial" panose="020B0604020202020204" pitchFamily="34" charset="0"/>
                <a:cs typeface="Arial" panose="020B0604020202020204" pitchFamily="34" charset="0"/>
              </a:rPr>
              <a:t>Veja os </a:t>
            </a:r>
            <a:r>
              <a:rPr lang="pt-BR" sz="1000" b="1" baseline="0" dirty="0">
                <a:latin typeface="Arial" panose="020B0604020202020204" pitchFamily="34" charset="0"/>
                <a:cs typeface="Arial" panose="020B0604020202020204" pitchFamily="34" charset="0"/>
              </a:rPr>
              <a:t>materiais existentes como o guia </a:t>
            </a:r>
            <a:r>
              <a:rPr lang="pt-BR" sz="1000" b="1" i="1" baseline="0" dirty="0">
                <a:latin typeface="Arial" panose="020B0604020202020204" pitchFamily="34" charset="0"/>
                <a:cs typeface="Arial" panose="020B0604020202020204" pitchFamily="34" charset="0"/>
              </a:rPr>
              <a:t>Simplesmente Convide</a:t>
            </a:r>
            <a:r>
              <a:rPr lang="pt-BR" sz="1000" b="1" baseline="0" dirty="0">
                <a:latin typeface="Arial" panose="020B0604020202020204" pitchFamily="34" charset="0"/>
                <a:cs typeface="Arial" panose="020B0604020202020204" pitchFamily="34" charset="0"/>
              </a:rPr>
              <a:t> e novos materiais, como o folheto dos </a:t>
            </a:r>
            <a:r>
              <a:rPr lang="pt-BR" sz="1000" b="1" i="1" baseline="0" dirty="0">
                <a:latin typeface="Arial" panose="020B0604020202020204" pitchFamily="34" charset="0"/>
                <a:cs typeface="Arial" panose="020B0604020202020204" pitchFamily="34" charset="0"/>
              </a:rPr>
              <a:t>Benefícios para os Associados</a:t>
            </a:r>
            <a:r>
              <a:rPr lang="pt-BR" sz="1000" b="1" baseline="0" dirty="0">
                <a:latin typeface="Arial" panose="020B0604020202020204" pitchFamily="34" charset="0"/>
                <a:cs typeface="Arial" panose="020B0604020202020204" pitchFamily="34" charset="0"/>
              </a:rPr>
              <a:t>. </a:t>
            </a:r>
          </a:p>
          <a:p>
            <a:endParaRPr lang="en-US" sz="10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baseline="0" dirty="0">
                <a:latin typeface="Arial" panose="020B0604020202020204" pitchFamily="34" charset="0"/>
                <a:cs typeface="Arial" panose="020B0604020202020204" pitchFamily="34" charset="0"/>
              </a:rPr>
              <a:t>Como podemos aplicá-los à área de enfoque 2?</a:t>
            </a:r>
            <a:r>
              <a:rPr lang="pt-BR" sz="1000" i="1" baseline="0" dirty="0">
                <a:latin typeface="Arial" panose="020B0604020202020204" pitchFamily="34" charset="0"/>
                <a:cs typeface="Arial" panose="020B0604020202020204" pitchFamily="34" charset="0"/>
              </a:rPr>
              <a:t> (pausa para resposta)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29</a:t>
            </a:fld>
            <a:endParaRPr lang="en-US"/>
          </a:p>
        </p:txBody>
      </p:sp>
    </p:spTree>
    <p:extLst>
      <p:ext uri="{BB962C8B-B14F-4D97-AF65-F5344CB8AC3E}">
        <p14:creationId xmlns:p14="http://schemas.microsoft.com/office/powerpoint/2010/main" val="989233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192838" cy="3484563"/>
          </a:xfrm>
        </p:spPr>
      </p:sp>
      <p:sp>
        <p:nvSpPr>
          <p:cNvPr id="3" name="Notes Placeholder 2"/>
          <p:cNvSpPr>
            <a:spLocks noGrp="1"/>
          </p:cNvSpPr>
          <p:nvPr>
            <p:ph type="body" idx="1"/>
          </p:nvPr>
        </p:nvSpPr>
        <p:spPr/>
        <p:txBody>
          <a:bodyPr>
            <a:normAutofit/>
          </a:bodyPr>
          <a:lstStyle/>
          <a:p>
            <a:pPr lvl="0">
              <a:defRPr/>
            </a:pPr>
            <a:r>
              <a:rPr lang="pt-BR" sz="1000" u="sng" dirty="0">
                <a:latin typeface="Arial" panose="020B0604020202020204" pitchFamily="34" charset="0"/>
                <a:ea typeface="ヒラギノ角ゴ Pro W3"/>
                <a:cs typeface="Arial" panose="020B0604020202020204" pitchFamily="34" charset="0"/>
              </a:rPr>
              <a:t>Anotações do apresentador: </a:t>
            </a:r>
          </a:p>
          <a:p>
            <a:pPr lvl="0">
              <a:defRPr/>
            </a:pPr>
            <a:r>
              <a:rPr lang="pt-BR" sz="1000" dirty="0">
                <a:latin typeface="Arial" panose="020B0604020202020204" pitchFamily="34" charset="0"/>
                <a:cs typeface="Arial" panose="020B0604020202020204" pitchFamily="34" charset="0"/>
              </a:rPr>
              <a:t>____________________________________________________________</a:t>
            </a:r>
          </a:p>
          <a:p>
            <a:endParaRPr lang="en-US" sz="1000" baseline="0" dirty="0">
              <a:latin typeface="Arial" panose="020B0604020202020204" pitchFamily="34" charset="0"/>
              <a:cs typeface="Arial" panose="020B0604020202020204" pitchFamily="34" charset="0"/>
            </a:endParaRPr>
          </a:p>
          <a:p>
            <a:r>
              <a:rPr lang="pt-BR" sz="1000" i="1" baseline="0" dirty="0">
                <a:latin typeface="Arial" panose="020B0604020202020204" pitchFamily="34" charset="0"/>
                <a:cs typeface="Arial" panose="020B0604020202020204" pitchFamily="34" charset="0"/>
              </a:rPr>
              <a:t>Roteiro para o Líder de Área da GAT preparar líderes distritais para liderarem o workshop Criar um Plano:</a:t>
            </a:r>
          </a:p>
          <a:p>
            <a:pPr marL="0" indent="0">
              <a:buNone/>
            </a:pPr>
            <a:r>
              <a:rPr lang="pt-BR" sz="1000" b="1" baseline="0" dirty="0">
                <a:latin typeface="Arial" panose="020B0604020202020204" pitchFamily="34" charset="0"/>
                <a:cs typeface="Arial" panose="020B0604020202020204" pitchFamily="34" charset="0"/>
              </a:rPr>
              <a:t>Esta é a agenda do workshop Criar um Plano que você conduzirá quando estiver de volta ao seu distrito. Comece com uma revisão da análise do distrito que vocês realizaram juntos durante o workshop Criar uma Visão. </a:t>
            </a:r>
          </a:p>
          <a:p>
            <a:pPr marL="0" indent="0">
              <a:buNone/>
            </a:pPr>
            <a:r>
              <a:rPr lang="pt-BR" sz="1000" b="1" baseline="0" dirty="0">
                <a:latin typeface="Arial" panose="020B0604020202020204" pitchFamily="34" charset="0"/>
                <a:cs typeface="Arial" panose="020B0604020202020204" pitchFamily="34" charset="0"/>
              </a:rPr>
              <a:t>A seguir, você dedicará tempo ao planejamento de ação, tanto uma revisão de como criar um plano de ação, quanto um brainstorming das etapas reais a serem implementadas para os planos de ação do seu distrito.</a:t>
            </a:r>
          </a:p>
          <a:p>
            <a:pPr marL="0" indent="0">
              <a:buNone/>
            </a:pPr>
            <a:r>
              <a:rPr lang="pt-BR" sz="1000" b="1" dirty="0">
                <a:latin typeface="Arial" panose="020B0604020202020204" pitchFamily="34" charset="0"/>
                <a:cs typeface="Arial" panose="020B0604020202020204" pitchFamily="34" charset="0"/>
              </a:rPr>
              <a:t>Em seguida, você garantirá que todos conheçam os recursos disponíveis para ajudar em cada etapa do planejamento de ações. Finalmente, você planejará as próximas etapas.</a:t>
            </a:r>
          </a:p>
          <a:p>
            <a:pPr marL="0" indent="0">
              <a:buNone/>
            </a:pPr>
            <a:endParaRPr lang="en-US" sz="1000" baseline="0" dirty="0">
              <a:latin typeface="Arial" panose="020B0604020202020204" pitchFamily="34" charset="0"/>
              <a:cs typeface="Arial" panose="020B0604020202020204" pitchFamily="34" charset="0"/>
            </a:endParaRPr>
          </a:p>
          <a:p>
            <a:r>
              <a:rPr lang="pt-BR" sz="1000" i="1" dirty="0">
                <a:latin typeface="Arial" panose="020B0604020202020204" pitchFamily="34" charset="0"/>
                <a:cs typeface="Arial" panose="020B0604020202020204" pitchFamily="34" charset="0"/>
              </a:rPr>
              <a:t>Roteiro para os líderes distritais quando liderarem o workshop Criar um Plano:</a:t>
            </a:r>
          </a:p>
          <a:p>
            <a:pPr marL="0" indent="0">
              <a:buNone/>
            </a:pPr>
            <a:r>
              <a:rPr lang="pt-BR" sz="1000" b="1" baseline="0" dirty="0">
                <a:latin typeface="Arial" panose="020B0604020202020204" pitchFamily="34" charset="0"/>
                <a:cs typeface="Arial" panose="020B0604020202020204" pitchFamily="34" charset="0"/>
              </a:rPr>
              <a:t>Hoje começaremos com uma revisão da nossa análise e metas distritais que desenvolvemos durante nossa última reunião - Criar uma Visão. </a:t>
            </a:r>
          </a:p>
          <a:p>
            <a:pPr marL="0" indent="0">
              <a:buNone/>
            </a:pPr>
            <a:r>
              <a:rPr lang="pt-BR" sz="1000" b="1" baseline="0" dirty="0">
                <a:latin typeface="Arial" panose="020B0604020202020204" pitchFamily="34" charset="0"/>
                <a:cs typeface="Arial" panose="020B0604020202020204" pitchFamily="34" charset="0"/>
              </a:rPr>
              <a:t>A seguir, começaremos a criar um plano de ação para cada alvo da </a:t>
            </a:r>
            <a:r>
              <a:rPr lang="pt-BR" sz="1000" b="1" i="1" baseline="0" dirty="0">
                <a:latin typeface="Arial" panose="020B0604020202020204" pitchFamily="34" charset="0"/>
                <a:cs typeface="Arial" panose="020B0604020202020204" pitchFamily="34" charset="0"/>
              </a:rPr>
              <a:t>MISSÃO</a:t>
            </a:r>
            <a:r>
              <a:rPr lang="pt-BR" sz="1000" b="1" baseline="0" dirty="0">
                <a:latin typeface="Arial" panose="020B0604020202020204" pitchFamily="34" charset="0"/>
                <a:cs typeface="Arial" panose="020B0604020202020204" pitchFamily="34" charset="0"/>
              </a:rPr>
              <a:t> 1.5, incorporando alguns dos itens discutidos na análise SWOT do distrito.</a:t>
            </a:r>
          </a:p>
          <a:p>
            <a:pPr marL="0" indent="0">
              <a:buNone/>
            </a:pPr>
            <a:r>
              <a:rPr lang="pt-BR" sz="1000" b="1" baseline="0" dirty="0">
                <a:latin typeface="Arial" panose="020B0604020202020204" pitchFamily="34" charset="0"/>
                <a:cs typeface="Arial" panose="020B0604020202020204" pitchFamily="34" charset="0"/>
              </a:rPr>
              <a:t>Antes de encerrarmos nossa sessão de hoje, falaremos sobre alguns dos recursos que temos disponíveis para nos ajudar a executar nosso plano. Terminaremos nossa sessão discutindo as próximas etapas.</a:t>
            </a:r>
          </a:p>
        </p:txBody>
      </p:sp>
      <p:sp>
        <p:nvSpPr>
          <p:cNvPr id="4" name="Slide Number Placeholder 3"/>
          <p:cNvSpPr>
            <a:spLocks noGrp="1"/>
          </p:cNvSpPr>
          <p:nvPr>
            <p:ph type="sldNum" sz="quarter" idx="10"/>
          </p:nvPr>
        </p:nvSpPr>
        <p:spPr/>
        <p:txBody>
          <a:bodyPr/>
          <a:lstStyle/>
          <a:p>
            <a:pPr>
              <a:defRPr/>
            </a:pPr>
            <a:fld id="{41678557-5227-8B4D-822D-3FD10583728F}" type="slidenum">
              <a:rPr lang="en-US" smtClean="0"/>
              <a:pPr>
                <a:defRPr/>
              </a:pPr>
              <a:t>3</a:t>
            </a:fld>
            <a:endParaRPr lang="en-US"/>
          </a:p>
        </p:txBody>
      </p:sp>
    </p:spTree>
    <p:extLst>
      <p:ext uri="{BB962C8B-B14F-4D97-AF65-F5344CB8AC3E}">
        <p14:creationId xmlns:p14="http://schemas.microsoft.com/office/powerpoint/2010/main" val="24744088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pt-BR" sz="1000" u="sng" dirty="0">
                <a:latin typeface="Arial" panose="020B0604020202020204" pitchFamily="34" charset="0"/>
                <a:ea typeface="ヒラギノ角ゴ Pro W3"/>
                <a:cs typeface="Arial" panose="020B0604020202020204" pitchFamily="34" charset="0"/>
              </a:rPr>
              <a:t>Anotações do apresentador: </a:t>
            </a:r>
          </a:p>
          <a:p>
            <a:pPr lvl="0">
              <a:defRPr/>
            </a:pPr>
            <a:r>
              <a:rPr lang="pt-BR" sz="1000" dirty="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a:p>
            <a:r>
              <a:rPr lang="pt-BR" sz="1000" b="1" dirty="0">
                <a:latin typeface="Arial" panose="020B0604020202020204" pitchFamily="34" charset="0"/>
                <a:cs typeface="Arial" panose="020B0604020202020204" pitchFamily="34" charset="0"/>
              </a:rPr>
              <a:t>Existem muitos aspectos diferentes</a:t>
            </a:r>
            <a:r>
              <a:rPr lang="pt-BR" sz="1000" b="1" baseline="0" dirty="0">
                <a:latin typeface="Arial" panose="020B0604020202020204" pitchFamily="34" charset="0"/>
                <a:cs typeface="Arial" panose="020B0604020202020204" pitchFamily="34" charset="0"/>
              </a:rPr>
              <a:t> para a satisfação do associado. Os recursos de serviço aqui descritos podem ajudar a garantir que nossos associados estejam engajados em atividades de serviço significativas, mas também precisamos prestar atenção ao companheirismo dentro do clube. </a:t>
            </a:r>
          </a:p>
          <a:p>
            <a:endParaRPr lang="en-US" sz="10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baseline="0" dirty="0">
                <a:latin typeface="Arial" panose="020B0604020202020204" pitchFamily="34" charset="0"/>
                <a:cs typeface="Arial" panose="020B0604020202020204" pitchFamily="34" charset="0"/>
              </a:rPr>
              <a:t>Alguém já usou alguma das ferramentas aqui ou está interessado em uma em particular? </a:t>
            </a:r>
            <a:r>
              <a:rPr lang="pt-BR" sz="1000" baseline="0" dirty="0">
                <a:latin typeface="Arial" panose="020B0604020202020204" pitchFamily="34" charset="0"/>
                <a:cs typeface="Arial" panose="020B0604020202020204" pitchFamily="34" charset="0"/>
              </a:rPr>
              <a:t>(pausa para resposta) </a:t>
            </a:r>
          </a:p>
          <a:p>
            <a:endParaRPr lang="en-US" sz="10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baseline="0" dirty="0">
                <a:latin typeface="Arial" panose="020B0604020202020204" pitchFamily="34" charset="0"/>
                <a:cs typeface="Arial" panose="020B0604020202020204" pitchFamily="34" charset="0"/>
              </a:rPr>
              <a:t>Alguma dessas se aplica a nossa área de foco 3? E sobre (inserir recurso favorito)?</a:t>
            </a:r>
            <a:r>
              <a:rPr lang="pt-BR" sz="1000" i="1" baseline="0" dirty="0">
                <a:latin typeface="Arial" panose="020B0604020202020204" pitchFamily="34" charset="0"/>
                <a:cs typeface="Arial" panose="020B0604020202020204" pitchFamily="34" charset="0"/>
              </a:rPr>
              <a:t> (pausa para resposta)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30</a:t>
            </a:fld>
            <a:endParaRPr lang="en-US"/>
          </a:p>
        </p:txBody>
      </p:sp>
    </p:spTree>
    <p:extLst>
      <p:ext uri="{BB962C8B-B14F-4D97-AF65-F5344CB8AC3E}">
        <p14:creationId xmlns:p14="http://schemas.microsoft.com/office/powerpoint/2010/main" val="1824262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pt-BR" sz="1000" u="sng" dirty="0">
                <a:latin typeface="Arial" panose="020B0604020202020204" pitchFamily="34" charset="0"/>
                <a:ea typeface="ヒラギノ角ゴ Pro W3"/>
                <a:cs typeface="Arial" panose="020B0604020202020204" pitchFamily="34" charset="0"/>
              </a:rPr>
              <a:t>Anotações do apresentador: </a:t>
            </a:r>
          </a:p>
          <a:p>
            <a:pPr lvl="0">
              <a:defRPr/>
            </a:pPr>
            <a:r>
              <a:rPr lang="pt-BR" sz="100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dirty="0">
                <a:latin typeface="Arial" panose="020B0604020202020204" pitchFamily="34" charset="0"/>
                <a:cs typeface="Arial" panose="020B0604020202020204" pitchFamily="34" charset="0"/>
              </a:rPr>
              <a:t>A quarta área de enfoque é o apoio aos líderes. Quais ações</a:t>
            </a:r>
            <a:r>
              <a:rPr lang="pt-BR" sz="1000" b="1" baseline="0" dirty="0">
                <a:latin typeface="Arial" panose="020B0604020202020204" pitchFamily="34" charset="0"/>
                <a:cs typeface="Arial" panose="020B0604020202020204" pitchFamily="34" charset="0"/>
              </a:rPr>
              <a:t> estamos planejando tirar proveito de algum desses recursos? </a:t>
            </a:r>
            <a:r>
              <a:rPr lang="pt-BR" sz="1000" i="1" baseline="0" dirty="0">
                <a:latin typeface="Arial" panose="020B0604020202020204" pitchFamily="34" charset="0"/>
                <a:cs typeface="Arial" panose="020B0604020202020204" pitchFamily="34" charset="0"/>
              </a:rPr>
              <a:t>(pausa para resposta)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31</a:t>
            </a:fld>
            <a:endParaRPr lang="en-US"/>
          </a:p>
        </p:txBody>
      </p:sp>
    </p:spTree>
    <p:extLst>
      <p:ext uri="{BB962C8B-B14F-4D97-AF65-F5344CB8AC3E}">
        <p14:creationId xmlns:p14="http://schemas.microsoft.com/office/powerpoint/2010/main" val="294234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pt-BR" sz="1000" u="sng">
                <a:latin typeface="Arial" panose="020B0604020202020204" pitchFamily="34" charset="0"/>
                <a:ea typeface="ヒラギノ角ゴ Pro W3"/>
                <a:cs typeface="Arial" panose="020B0604020202020204" pitchFamily="34" charset="0"/>
              </a:rPr>
              <a:t>Anotações do apresentador: </a:t>
            </a:r>
          </a:p>
          <a:p>
            <a:pPr lvl="0">
              <a:defRPr/>
            </a:pPr>
            <a:r>
              <a:rPr lang="pt-BR" sz="100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a:latin typeface="Arial" panose="020B0604020202020204" pitchFamily="34" charset="0"/>
                <a:cs typeface="Arial" panose="020B0604020202020204" pitchFamily="34" charset="0"/>
              </a:rPr>
              <a:t>A comunicação</a:t>
            </a:r>
            <a:r>
              <a:rPr lang="pt-BR" sz="1000" b="1" baseline="0">
                <a:latin typeface="Arial" panose="020B0604020202020204" pitchFamily="34" charset="0"/>
                <a:cs typeface="Arial" panose="020B0604020202020204" pitchFamily="34" charset="0"/>
              </a:rPr>
              <a:t> será a chave para todas as nossas iniciativas, e temos vários recursos de marketing ao nosso alcance. Há algum recurso aqui que você acha que podemos usar em nossas iniciativas?</a:t>
            </a:r>
            <a:r>
              <a:rPr lang="pt-BR" sz="1000" i="1" baseline="0">
                <a:latin typeface="Arial" panose="020B0604020202020204" pitchFamily="34" charset="0"/>
                <a:cs typeface="Arial" panose="020B0604020202020204" pitchFamily="34" charset="0"/>
              </a:rPr>
              <a:t> (pausa para resposta) </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32</a:t>
            </a:fld>
            <a:endParaRPr lang="en-US"/>
          </a:p>
        </p:txBody>
      </p:sp>
    </p:spTree>
    <p:extLst>
      <p:ext uri="{BB962C8B-B14F-4D97-AF65-F5344CB8AC3E}">
        <p14:creationId xmlns:p14="http://schemas.microsoft.com/office/powerpoint/2010/main" val="3047733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u="sng" dirty="0">
                <a:latin typeface="Arial" panose="020B0604020202020204" pitchFamily="34" charset="0"/>
                <a:ea typeface="ヒラギノ角ゴ Pro W3"/>
                <a:cs typeface="Arial" panose="020B0604020202020204" pitchFamily="34" charset="0"/>
              </a:rPr>
              <a:t>Anotações do apresentador: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i="1" dirty="0">
                <a:latin typeface="Arial" panose="020B0604020202020204" pitchFamily="34" charset="0"/>
                <a:cs typeface="Arial" panose="020B0604020202020204" pitchFamily="34" charset="0"/>
              </a:rPr>
              <a:t>Um documento</a:t>
            </a:r>
            <a:r>
              <a:rPr lang="pt-BR" sz="1000" i="1" baseline="0" dirty="0">
                <a:latin typeface="Arial" panose="020B0604020202020204" pitchFamily="34" charset="0"/>
                <a:cs typeface="Arial" panose="020B0604020202020204" pitchFamily="34" charset="0"/>
              </a:rPr>
              <a:t> resumindo o</a:t>
            </a:r>
            <a:r>
              <a:rPr lang="pt-BR" sz="1000" i="1" dirty="0">
                <a:latin typeface="Arial" panose="020B0604020202020204" pitchFamily="34" charset="0"/>
                <a:cs typeface="Arial" panose="020B0604020202020204" pitchFamily="34" charset="0"/>
              </a:rPr>
              <a:t>s subsídios disponíveis está na webpage da Iniciativa do Quadro Associativo da América do Norte. Você</a:t>
            </a:r>
            <a:r>
              <a:rPr lang="pt-BR" sz="1000" i="1" baseline="0" dirty="0">
                <a:latin typeface="Arial" panose="020B0604020202020204" pitchFamily="34" charset="0"/>
                <a:cs typeface="Arial" panose="020B0604020202020204" pitchFamily="34" charset="0"/>
              </a:rPr>
              <a:t> pode querer imprimir uma cópia para você ou para todos os participantes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aseline="0" dirty="0">
                <a:latin typeface="Arial" panose="020B0604020202020204" pitchFamily="34" charset="0"/>
                <a:cs typeface="Arial" panose="020B0604020202020204" pitchFamily="34" charset="0"/>
              </a:rPr>
              <a:t>_____________________________________________________</a:t>
            </a:r>
          </a:p>
          <a:p>
            <a:endParaRPr lang="en-US" sz="1000" baseline="0" dirty="0">
              <a:latin typeface="Arial" panose="020B0604020202020204" pitchFamily="34" charset="0"/>
              <a:cs typeface="Arial" panose="020B0604020202020204" pitchFamily="34" charset="0"/>
            </a:endParaRPr>
          </a:p>
          <a:p>
            <a:r>
              <a:rPr lang="pt-BR" sz="1000" b="1" dirty="0">
                <a:latin typeface="Arial" panose="020B0604020202020204" pitchFamily="34" charset="0"/>
                <a:cs typeface="Arial" panose="020B0604020202020204" pitchFamily="34" charset="0"/>
              </a:rPr>
              <a:t>Algumas das nossas iniciativas custam dinheiro.</a:t>
            </a:r>
            <a:r>
              <a:rPr lang="pt-BR" sz="1000" b="1" baseline="0" dirty="0">
                <a:latin typeface="Arial" panose="020B0604020202020204" pitchFamily="34" charset="0"/>
                <a:cs typeface="Arial" panose="020B0604020202020204" pitchFamily="34" charset="0"/>
              </a:rPr>
              <a:t> Ao definirmos o preço das nossas ações, devemos ter em mente que está disponível o financiamento de LCI e LCIF para muitos tipos de iniciativas.  </a:t>
            </a:r>
          </a:p>
          <a:p>
            <a:endParaRPr lang="en-US" sz="1000" b="1"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33</a:t>
            </a:fld>
            <a:endParaRPr lang="en-US"/>
          </a:p>
        </p:txBody>
      </p:sp>
    </p:spTree>
    <p:extLst>
      <p:ext uri="{BB962C8B-B14F-4D97-AF65-F5344CB8AC3E}">
        <p14:creationId xmlns:p14="http://schemas.microsoft.com/office/powerpoint/2010/main" val="11144695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0375" y="4560984"/>
            <a:ext cx="6396038" cy="4319714"/>
          </a:xfrm>
        </p:spPr>
        <p:txBody>
          <a:bodyPr>
            <a:no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u="sng" dirty="0">
                <a:latin typeface="Arial" panose="020B0604020202020204" pitchFamily="34" charset="0"/>
                <a:ea typeface="ヒラギノ角ゴ Pro W3"/>
                <a:cs typeface="Arial" panose="020B0604020202020204" pitchFamily="34" charset="0"/>
              </a:rPr>
              <a:t>Anotações do apresentador: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i="1" baseline="0" dirty="0">
                <a:latin typeface="Arial" panose="020B0604020202020204" pitchFamily="34" charset="0"/>
                <a:cs typeface="Arial" panose="020B0604020202020204" pitchFamily="34" charset="0"/>
              </a:rPr>
              <a:t>Para sessões de grupos, use o bom senso quanto ao tempo a ser alocado para cada atividade de acordo com o tempo total disponível para a reunião.</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aseline="0" dirty="0">
                <a:latin typeface="Arial" panose="020B0604020202020204" pitchFamily="34" charset="0"/>
                <a:cs typeface="Arial" panose="020B0604020202020204" pitchFamily="34" charset="0"/>
              </a:rPr>
              <a:t>_____________________________________________________</a:t>
            </a:r>
          </a:p>
          <a:p>
            <a:pPr marL="0" marR="0">
              <a:lnSpc>
                <a:spcPct val="107000"/>
              </a:lnSpc>
              <a:spcBef>
                <a:spcPts val="0"/>
              </a:spcBef>
              <a:spcAft>
                <a:spcPts val="800"/>
              </a:spcAft>
            </a:pPr>
            <a:r>
              <a:rPr lang="pt-BR" sz="1000" i="1" dirty="0">
                <a:latin typeface="Arial" panose="020B0604020202020204" pitchFamily="34" charset="0"/>
                <a:ea typeface="Calibri" panose="020F0502020204030204" pitchFamily="34" charset="0"/>
                <a:cs typeface="Arial" panose="020B0604020202020204" pitchFamily="34" charset="0"/>
              </a:rPr>
              <a:t>Roteiro para o Líder de Área da GAT preparar líderes distritais para liderarem o workshop Criar um Plano:</a:t>
            </a:r>
          </a:p>
          <a:p>
            <a:pPr marL="0" marR="0">
              <a:lnSpc>
                <a:spcPct val="107000"/>
              </a:lnSpc>
              <a:spcBef>
                <a:spcPts val="0"/>
              </a:spcBef>
              <a:spcAft>
                <a:spcPts val="800"/>
              </a:spcAft>
            </a:pPr>
            <a:r>
              <a:rPr lang="pt-BR" sz="1000" b="1" dirty="0">
                <a:latin typeface="Arial" panose="020B0604020202020204" pitchFamily="34" charset="0"/>
                <a:ea typeface="Calibri" panose="020F0502020204030204" pitchFamily="34" charset="0"/>
                <a:cs typeface="Arial" panose="020B0604020202020204" pitchFamily="34" charset="0"/>
              </a:rPr>
              <a:t>Estas são as instruções para as sessões em grupo para ajudar a identificar líderes e recursos ao elaborar planos de ação. </a:t>
            </a:r>
          </a:p>
          <a:p>
            <a:pPr marL="0" marR="0">
              <a:lnSpc>
                <a:spcPct val="107000"/>
              </a:lnSpc>
              <a:spcBef>
                <a:spcPts val="0"/>
              </a:spcBef>
              <a:spcAft>
                <a:spcPts val="800"/>
              </a:spcAft>
            </a:pPr>
            <a:r>
              <a:rPr lang="pt-BR" sz="1000" i="1" dirty="0">
                <a:latin typeface="Arial" panose="020B0604020202020204" pitchFamily="34" charset="0"/>
                <a:ea typeface="Calibri" panose="020F0502020204030204" pitchFamily="34" charset="0"/>
                <a:cs typeface="Arial" panose="020B0604020202020204" pitchFamily="34" charset="0"/>
              </a:rPr>
              <a:t>(Reveja as instruções incluídas no slide e no script abaixo.)</a:t>
            </a:r>
          </a:p>
          <a:p>
            <a:pPr marL="0" marR="0">
              <a:lnSpc>
                <a:spcPct val="107000"/>
              </a:lnSpc>
              <a:spcBef>
                <a:spcPts val="0"/>
              </a:spcBef>
              <a:spcAft>
                <a:spcPts val="800"/>
              </a:spcAft>
            </a:pPr>
            <a:r>
              <a:rPr lang="pt-BR" sz="1000" b="1" dirty="0">
                <a:latin typeface="Arial" panose="020B0604020202020204" pitchFamily="34" charset="0"/>
                <a:ea typeface="Calibri" panose="020F0502020204030204" pitchFamily="34" charset="0"/>
                <a:cs typeface="Arial" panose="020B0604020202020204" pitchFamily="34" charset="0"/>
              </a:rPr>
              <a:t>Você tem alguma pergunta sobre esta atividade?</a:t>
            </a:r>
          </a:p>
          <a:p>
            <a:pPr marL="0" marR="0">
              <a:lnSpc>
                <a:spcPct val="107000"/>
              </a:lnSpc>
              <a:spcBef>
                <a:spcPts val="0"/>
              </a:spcBef>
              <a:spcAft>
                <a:spcPts val="800"/>
              </a:spcAft>
            </a:pPr>
            <a:r>
              <a:rPr lang="pt-BR" sz="1000" b="1" dirty="0">
                <a:latin typeface="Arial" panose="020B0604020202020204" pitchFamily="34" charset="0"/>
                <a:ea typeface="Calibri" panose="020F0502020204030204" pitchFamily="34" charset="0"/>
                <a:cs typeface="Arial" panose="020B0604020202020204" pitchFamily="34" charset="0"/>
              </a:rPr>
              <a:t>Você prevê quaisquer desafios ao facilitar esta atividade em seu distrito? Vamos antecipar desafios e identificar algumas soluções juntos agora.</a:t>
            </a:r>
          </a:p>
          <a:p>
            <a:pPr marL="0" marR="0">
              <a:lnSpc>
                <a:spcPct val="107000"/>
              </a:lnSpc>
              <a:spcBef>
                <a:spcPts val="0"/>
              </a:spcBef>
              <a:spcAft>
                <a:spcPts val="800"/>
              </a:spcAft>
            </a:pPr>
            <a:r>
              <a:rPr lang="pt-BR" sz="1000" i="1" dirty="0">
                <a:latin typeface="Arial" panose="020B0604020202020204" pitchFamily="34" charset="0"/>
                <a:ea typeface="Calibri" panose="020F0502020204030204" pitchFamily="34" charset="0"/>
                <a:cs typeface="Arial" panose="020B0604020202020204" pitchFamily="34" charset="0"/>
              </a:rPr>
              <a:t>(Permita tempo para discussões. Reflita sobre os desafios potenciais e as maneiras de enfrentá-los, por exemplo, motivando membros adicionais a se preparar para liderar etapas de ação. Também incentive os participantes a compartilhar estratégias uns com os outros durante a discussão.)</a:t>
            </a:r>
          </a:p>
          <a:p>
            <a:pPr marL="0" marR="0">
              <a:lnSpc>
                <a:spcPct val="107000"/>
              </a:lnSpc>
              <a:spcBef>
                <a:spcPts val="0"/>
              </a:spcBef>
              <a:spcAft>
                <a:spcPts val="800"/>
              </a:spcAft>
            </a:pPr>
            <a:r>
              <a:rPr lang="pt-BR" sz="1000" i="1" dirty="0">
                <a:latin typeface="Arial" panose="020B0604020202020204" pitchFamily="34" charset="0"/>
                <a:ea typeface="Calibri" panose="020F0502020204030204" pitchFamily="34" charset="0"/>
                <a:cs typeface="Arial" panose="020B0604020202020204" pitchFamily="34" charset="0"/>
              </a:rPr>
              <a:t>Roteiro para os líderes distritais quando liderarem o workshop Criar um Plano:</a:t>
            </a:r>
          </a:p>
          <a:p>
            <a:r>
              <a:rPr lang="pt-BR" sz="1000" b="1" baseline="0" dirty="0">
                <a:latin typeface="Arial" panose="020B0604020202020204" pitchFamily="34" charset="0"/>
                <a:cs typeface="Arial" panose="020B0604020202020204" pitchFamily="34" charset="0"/>
              </a:rPr>
              <a:t>Vamos nos dividir novamente nas quatro áreas e discutir líderes, recursos e orçamentos para cada ação. </a:t>
            </a:r>
          </a:p>
          <a:p>
            <a:endParaRPr lang="en-US" sz="1000" baseline="0" dirty="0">
              <a:latin typeface="Arial" panose="020B0604020202020204" pitchFamily="34" charset="0"/>
              <a:cs typeface="Arial" panose="020B0604020202020204" pitchFamily="34" charset="0"/>
            </a:endParaRPr>
          </a:p>
          <a:p>
            <a:r>
              <a:rPr lang="pt-BR" sz="1000" i="1" baseline="0" dirty="0">
                <a:latin typeface="Arial" panose="020B0604020202020204" pitchFamily="34" charset="0"/>
                <a:cs typeface="Arial" panose="020B0604020202020204" pitchFamily="34" charset="0"/>
              </a:rPr>
              <a:t>{Organize os participantes em quatro grupos, com base em seus interesses.} </a:t>
            </a:r>
          </a:p>
          <a:p>
            <a:endParaRPr lang="en-US" sz="1000" baseline="0" dirty="0">
              <a:latin typeface="Arial" panose="020B0604020202020204" pitchFamily="34" charset="0"/>
              <a:cs typeface="Arial" panose="020B0604020202020204" pitchFamily="34" charset="0"/>
            </a:endParaRPr>
          </a:p>
          <a:p>
            <a:r>
              <a:rPr lang="pt-BR" sz="1000" b="1" dirty="0">
                <a:latin typeface="Arial" panose="020B0604020202020204" pitchFamily="34" charset="0"/>
                <a:cs typeface="Arial" panose="020B0604020202020204" pitchFamily="34" charset="0"/>
              </a:rPr>
              <a:t>Alguns lembretes: </a:t>
            </a:r>
          </a:p>
          <a:p>
            <a:endParaRPr lang="en-US" sz="10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pt-BR" sz="1000" b="1" dirty="0">
                <a:latin typeface="Arial" panose="020B0604020202020204" pitchFamily="34" charset="0"/>
                <a:cs typeface="Arial" panose="020B0604020202020204" pitchFamily="34" charset="0"/>
              </a:rPr>
              <a:t>Ao pensar em líderes, todos precisam</a:t>
            </a:r>
            <a:r>
              <a:rPr lang="pt-BR" sz="1000" b="1" baseline="0" dirty="0">
                <a:latin typeface="Arial" panose="020B0604020202020204" pitchFamily="34" charset="0"/>
                <a:cs typeface="Arial" panose="020B0604020202020204" pitchFamily="34" charset="0"/>
              </a:rPr>
              <a:t> contribuir e dividir o trabalho. </a:t>
            </a:r>
          </a:p>
          <a:p>
            <a:pPr marL="171450" indent="-171450">
              <a:buFont typeface="Arial" panose="020B0604020202020204" pitchFamily="34" charset="0"/>
              <a:buChar char="•"/>
            </a:pPr>
            <a:endParaRPr lang="en-US" sz="1000" b="1" baseline="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pt-BR" sz="1000" b="1" dirty="0">
                <a:latin typeface="Arial" panose="020B0604020202020204" pitchFamily="34" charset="0"/>
                <a:cs typeface="Arial" panose="020B0604020202020204" pitchFamily="34" charset="0"/>
              </a:rPr>
              <a:t>Ao pensar em recursos, você não precisa ser abrangente, apenas liste alguns itens-chave</a:t>
            </a:r>
            <a:r>
              <a:rPr lang="pt-BR" sz="1000" b="1" baseline="0" dirty="0">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endParaRPr lang="en-US" sz="10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pt-BR" sz="1000" b="1" dirty="0">
                <a:latin typeface="Arial" panose="020B0604020202020204" pitchFamily="34" charset="0"/>
                <a:cs typeface="Arial" panose="020B0604020202020204" pitchFamily="34" charset="0"/>
              </a:rPr>
              <a:t>Para o orçamento, estimar </a:t>
            </a:r>
            <a:r>
              <a:rPr lang="pt-BR" sz="1000" b="1" baseline="0" dirty="0">
                <a:latin typeface="Arial" panose="020B0604020202020204" pitchFamily="34" charset="0"/>
                <a:cs typeface="Arial" panose="020B0604020202020204" pitchFamily="34" charset="0"/>
              </a:rPr>
              <a:t>custos para cada componente e, em seguida, totalizá-los. </a:t>
            </a:r>
          </a:p>
          <a:p>
            <a:pPr marL="0" indent="0">
              <a:buFont typeface="Arial" panose="020B0604020202020204" pitchFamily="34" charset="0"/>
              <a:buNone/>
            </a:pPr>
            <a:endParaRPr lang="en-US" sz="1000" b="1" baseline="0"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pt-BR" sz="1000" b="1" baseline="0" dirty="0">
                <a:latin typeface="Arial" panose="020B0604020202020204" pitchFamily="34" charset="0"/>
                <a:cs typeface="Arial" panose="020B0604020202020204" pitchFamily="34" charset="0"/>
              </a:rPr>
              <a:t>Finalmente, </a:t>
            </a:r>
            <a:r>
              <a:rPr lang="pt-BR" sz="1000" b="1" dirty="0">
                <a:latin typeface="Arial" panose="020B0604020202020204" pitchFamily="34" charset="0"/>
                <a:cs typeface="Arial" panose="020B0604020202020204" pitchFamily="34" charset="0"/>
              </a:rPr>
              <a:t>não temos</a:t>
            </a:r>
            <a:r>
              <a:rPr lang="pt-BR" sz="1000" b="1" baseline="0" dirty="0">
                <a:latin typeface="Arial" panose="020B0604020202020204" pitchFamily="34" charset="0"/>
                <a:cs typeface="Arial" panose="020B0604020202020204" pitchFamily="34" charset="0"/>
              </a:rPr>
              <a:t> que definir tudo hoje. Faremos uma reunião de acompanhamento para preencher quaisquer lacunas. </a:t>
            </a:r>
          </a:p>
          <a:p>
            <a:endParaRPr lang="en-US" sz="1000" b="1"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Levaremos 15 minutos novamente para redigir líderes, orçamentos e recursos para nosso plano de ação. Alguma dúvida antes de começarmos? </a:t>
            </a:r>
          </a:p>
          <a:p>
            <a:endParaRPr lang="en-US" sz="10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baseline="0" dirty="0">
                <a:latin typeface="Arial" panose="020B0604020202020204" pitchFamily="34" charset="0"/>
                <a:cs typeface="Arial" panose="020B0604020202020204" pitchFamily="34" charset="0"/>
              </a:rPr>
              <a:t>Aguarde enquanto as equipes conduzem a sessão de apoio. Registre as informações do slide 23 no próximo slide.</a:t>
            </a: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34</a:t>
            </a:fld>
            <a:endParaRPr lang="en-US"/>
          </a:p>
        </p:txBody>
      </p:sp>
    </p:spTree>
    <p:extLst>
      <p:ext uri="{BB962C8B-B14F-4D97-AF65-F5344CB8AC3E}">
        <p14:creationId xmlns:p14="http://schemas.microsoft.com/office/powerpoint/2010/main" val="9962845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u="sng" dirty="0">
                <a:latin typeface="Arial" panose="020B0604020202020204" pitchFamily="34" charset="0"/>
                <a:ea typeface="ヒラギノ角ゴ Pro W3"/>
                <a:cs typeface="Arial" panose="020B0604020202020204" pitchFamily="34" charset="0"/>
              </a:rPr>
              <a:t>Anotações do apresentador: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i="1" baseline="0" dirty="0">
                <a:latin typeface="Arial" panose="020B0604020202020204" pitchFamily="34" charset="0"/>
                <a:ea typeface="ヒラギノ角ゴ Pro W3"/>
                <a:cs typeface="Arial" panose="020B0604020202020204" pitchFamily="34" charset="0"/>
              </a:rPr>
              <a:t>Veja as notas no </a:t>
            </a:r>
            <a:r>
              <a:rPr lang="pt-BR" sz="1000" i="1" baseline="0">
                <a:latin typeface="Arial" panose="020B0604020202020204" pitchFamily="34" charset="0"/>
                <a:ea typeface="ヒラギノ角ゴ Pro W3"/>
                <a:cs typeface="Arial" panose="020B0604020202020204" pitchFamily="34" charset="0"/>
              </a:rPr>
              <a:t>slide 1. </a:t>
            </a:r>
            <a:r>
              <a:rPr lang="pt-BR" sz="1000" i="1" baseline="0" dirty="0">
                <a:latin typeface="Arial" panose="020B0604020202020204" pitchFamily="34" charset="0"/>
                <a:ea typeface="ヒラギノ角ゴ Pro W3"/>
                <a:cs typeface="Arial" panose="020B0604020202020204" pitchFamily="34" charset="0"/>
              </a:rPr>
              <a:t>Preencher “Declaração de Alvo nº” antes da apresentação.</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aseline="0" dirty="0">
                <a:latin typeface="Arial" panose="020B0604020202020204" pitchFamily="34" charset="0"/>
                <a:cs typeface="Arial" panose="020B0604020202020204" pitchFamily="34" charset="0"/>
              </a:rPr>
              <a:t>____________________________________________________</a:t>
            </a:r>
          </a:p>
          <a:p>
            <a:pPr marL="0" marR="0">
              <a:lnSpc>
                <a:spcPct val="107000"/>
              </a:lnSpc>
              <a:spcBef>
                <a:spcPts val="0"/>
              </a:spcBef>
              <a:spcAft>
                <a:spcPts val="0"/>
              </a:spcAft>
            </a:pPr>
            <a:endParaRPr lang="en-US" sz="1000" i="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pt-BR" sz="1000" i="1" dirty="0">
                <a:latin typeface="Arial" panose="020B0604020202020204" pitchFamily="34" charset="0"/>
                <a:ea typeface="Calibri" panose="020F0502020204030204" pitchFamily="34" charset="0"/>
                <a:cs typeface="Arial" panose="020B0604020202020204" pitchFamily="34" charset="0"/>
              </a:rPr>
              <a:t>Roteiro para o Líder de Área da GAT preparar líderes distritais para liderarem o workshop Criar um Plano:</a:t>
            </a:r>
          </a:p>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pt-BR" sz="1000" b="1" dirty="0">
                <a:latin typeface="Arial" panose="020B0604020202020204" pitchFamily="34" charset="0"/>
                <a:ea typeface="Calibri" panose="020F0502020204030204" pitchFamily="34" charset="0"/>
                <a:cs typeface="Arial" panose="020B0604020202020204" pitchFamily="34" charset="0"/>
              </a:rPr>
              <a:t>Use este slide para fazer anotações sobre a discussão de cada grupo de discussão.</a:t>
            </a:r>
          </a:p>
          <a:p>
            <a:pPr marL="0" marR="0">
              <a:lnSpc>
                <a:spcPct val="107000"/>
              </a:lnSpc>
              <a:spcBef>
                <a:spcPts val="0"/>
              </a:spcBef>
              <a:spcAft>
                <a:spcPts val="0"/>
              </a:spcAft>
            </a:pP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pt-BR" sz="1000" i="1" dirty="0">
                <a:latin typeface="Arial" panose="020B0604020202020204" pitchFamily="34" charset="0"/>
                <a:ea typeface="Calibri" panose="020F0502020204030204" pitchFamily="34" charset="0"/>
                <a:cs typeface="Arial" panose="020B0604020202020204" pitchFamily="34" charset="0"/>
              </a:rPr>
              <a:t>Roteiro para os líderes distritais quando liderarem o workshop Criar um Plano:</a:t>
            </a:r>
          </a:p>
          <a:p>
            <a:endParaRPr lang="en-US" sz="1000" b="1" baseline="0" dirty="0">
              <a:latin typeface="Arial" panose="020B0604020202020204" pitchFamily="34" charset="0"/>
              <a:cs typeface="Arial" panose="020B0604020202020204" pitchFamily="34" charset="0"/>
            </a:endParaRPr>
          </a:p>
          <a:p>
            <a:r>
              <a:rPr lang="pt-BR" sz="1000" b="1" dirty="0">
                <a:latin typeface="Arial" panose="020B0604020202020204" pitchFamily="34" charset="0"/>
                <a:cs typeface="Arial" panose="020B0604020202020204" pitchFamily="34" charset="0"/>
              </a:rPr>
              <a:t>Mais cedo, decidimos as etapas de a</a:t>
            </a:r>
            <a:r>
              <a:rPr lang="en-US" sz="1000" b="1" dirty="0" err="1">
                <a:latin typeface="Arial" panose="020B0604020202020204" pitchFamily="34" charset="0"/>
                <a:cs typeface="Arial" panose="020B0604020202020204" pitchFamily="34" charset="0"/>
              </a:rPr>
              <a:t>ção</a:t>
            </a:r>
            <a:r>
              <a:rPr lang="en-US" sz="1000" b="1" dirty="0">
                <a:latin typeface="Arial" panose="020B0604020202020204" pitchFamily="34" charset="0"/>
                <a:cs typeface="Arial" panose="020B0604020202020204" pitchFamily="34" charset="0"/>
              </a:rPr>
              <a:t> e </a:t>
            </a:r>
            <a:r>
              <a:rPr lang="en-US" sz="1000" b="1" dirty="0" err="1">
                <a:latin typeface="Arial" panose="020B0604020202020204" pitchFamily="34" charset="0"/>
                <a:cs typeface="Arial" panose="020B0604020202020204" pitchFamily="34" charset="0"/>
              </a:rPr>
              <a:t>quando</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começar</a:t>
            </a:r>
            <a:r>
              <a:rPr lang="en-US" sz="1000" b="1" dirty="0">
                <a:latin typeface="Arial" panose="020B0604020202020204" pitchFamily="34" charset="0"/>
                <a:cs typeface="Arial" panose="020B0604020202020204" pitchFamily="34" charset="0"/>
              </a:rPr>
              <a:t> e </a:t>
            </a:r>
            <a:r>
              <a:rPr lang="en-US" sz="1000" b="1" dirty="0" err="1">
                <a:latin typeface="Arial" panose="020B0604020202020204" pitchFamily="34" charset="0"/>
                <a:cs typeface="Arial" panose="020B0604020202020204" pitchFamily="34" charset="0"/>
              </a:rPr>
              <a:t>terminar</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cada</a:t>
            </a:r>
            <a:r>
              <a:rPr lang="en-US" sz="1000" b="1" dirty="0">
                <a:latin typeface="Arial" panose="020B0604020202020204" pitchFamily="34" charset="0"/>
                <a:cs typeface="Arial" panose="020B0604020202020204" pitchFamily="34" charset="0"/>
              </a:rPr>
              <a:t> </a:t>
            </a:r>
            <a:r>
              <a:rPr lang="en-US" sz="1000" b="1" dirty="0" err="1">
                <a:latin typeface="Arial" panose="020B0604020202020204" pitchFamily="34" charset="0"/>
                <a:cs typeface="Arial" panose="020B0604020202020204" pitchFamily="34" charset="0"/>
              </a:rPr>
              <a:t>uma</a:t>
            </a:r>
            <a:r>
              <a:rPr lang="en-US" sz="1000" b="1" dirty="0">
                <a:latin typeface="Arial" panose="020B0604020202020204" pitchFamily="34" charset="0"/>
                <a:cs typeface="Arial" panose="020B0604020202020204" pitchFamily="34" charset="0"/>
              </a:rPr>
              <a:t>. </a:t>
            </a:r>
            <a:r>
              <a:rPr lang="pt-BR" sz="1000" b="1" dirty="0">
                <a:latin typeface="Arial" panose="020B0604020202020204" pitchFamily="34" charset="0"/>
                <a:cs typeface="Arial" panose="020B0604020202020204" pitchFamily="34" charset="0"/>
              </a:rPr>
              <a:t>Agora vamos</a:t>
            </a:r>
            <a:r>
              <a:rPr lang="pt-BR" sz="1000" b="1" baseline="0" dirty="0">
                <a:latin typeface="Arial" panose="020B0604020202020204" pitchFamily="34" charset="0"/>
                <a:cs typeface="Arial" panose="020B0604020202020204" pitchFamily="34" charset="0"/>
              </a:rPr>
              <a:t> falar sobre quem será o responsável e os recursos e fundos necessários para apoiar cada ação. </a:t>
            </a:r>
          </a:p>
          <a:p>
            <a:endParaRPr lang="en-US" sz="1000" b="1"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Qual grupo gostaria de começar? </a:t>
            </a:r>
            <a:r>
              <a:rPr lang="pt-BR" sz="1000" i="1" baseline="0" dirty="0">
                <a:latin typeface="Arial" panose="020B0604020202020204" pitchFamily="34" charset="0"/>
                <a:cs typeface="Arial" panose="020B0604020202020204" pitchFamily="34" charset="0"/>
              </a:rPr>
              <a:t>(registre todas as informações apresentadas no slide)</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6627F33C-24D4-41C1-BFA2-68160C39F89C}" type="slidenum">
              <a:rPr lang="en-US" smtClean="0"/>
              <a:pPr>
                <a:defRPr/>
              </a:pPr>
              <a:t>35</a:t>
            </a:fld>
            <a:endParaRPr lang="en-US"/>
          </a:p>
        </p:txBody>
      </p:sp>
    </p:spTree>
    <p:extLst>
      <p:ext uri="{BB962C8B-B14F-4D97-AF65-F5344CB8AC3E}">
        <p14:creationId xmlns:p14="http://schemas.microsoft.com/office/powerpoint/2010/main" val="4000034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lvl="0">
              <a:defRPr/>
            </a:pPr>
            <a:r>
              <a:rPr lang="pt-BR" sz="1200" u="sng" dirty="0">
                <a:latin typeface="Arial" panose="020B0604020202020204" pitchFamily="34" charset="0"/>
                <a:ea typeface="ヒラギノ角ゴ Pro W3"/>
                <a:cs typeface="Arial" panose="020B0604020202020204" pitchFamily="34" charset="0"/>
              </a:rPr>
              <a:t>Anotações do apresentador: </a:t>
            </a:r>
          </a:p>
          <a:p>
            <a:pPr lvl="0">
              <a:defRPr/>
            </a:pPr>
            <a:r>
              <a:rPr lang="pt-BR" sz="1200" dirty="0">
                <a:latin typeface="Arial" panose="020B0604020202020204" pitchFamily="34" charset="0"/>
                <a:cs typeface="Arial" panose="020B0604020202020204" pitchFamily="34" charset="0"/>
              </a:rPr>
              <a:t>____________________________________________________________</a:t>
            </a:r>
          </a:p>
          <a:p>
            <a:endParaRPr lang="en-US" sz="1200" i="1"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pt-BR" sz="1200" i="1" dirty="0">
                <a:latin typeface="Arial" panose="020B0604020202020204" pitchFamily="34" charset="0"/>
                <a:ea typeface="Calibri" panose="020F0502020204030204" pitchFamily="34" charset="0"/>
                <a:cs typeface="Arial" panose="020B0604020202020204" pitchFamily="34" charset="0"/>
              </a:rPr>
              <a:t>Roteiro para o Líder de Área da GAT preparar líderes distritais para liderarem o workshop Criar um Plano:</a:t>
            </a:r>
          </a:p>
          <a:p>
            <a:pPr marL="0" marR="0">
              <a:lnSpc>
                <a:spcPct val="107000"/>
              </a:lnSpc>
              <a:spcBef>
                <a:spcPts val="0"/>
              </a:spcBef>
              <a:spcAft>
                <a:spcPts val="0"/>
              </a:spcAft>
            </a:pPr>
            <a:r>
              <a:rPr lang="pt-BR" sz="1200" b="1" dirty="0">
                <a:latin typeface="Arial" panose="020B0604020202020204" pitchFamily="34" charset="0"/>
                <a:ea typeface="Calibri" panose="020F0502020204030204" pitchFamily="34" charset="0"/>
                <a:cs typeface="Arial" panose="020B0604020202020204" pitchFamily="34" charset="0"/>
              </a:rPr>
              <a:t>Conclua a sessão compartilhando os seguintes lembretes e planos para o workshop Criar Sucesso.</a:t>
            </a:r>
            <a:r>
              <a:rPr lang="pt-BR" sz="1200" dirty="0">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pt-BR" sz="1200" dirty="0">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pt-BR" sz="1200" i="1" dirty="0">
                <a:latin typeface="Arial" panose="020B0604020202020204" pitchFamily="34" charset="0"/>
                <a:ea typeface="Calibri" panose="020F0502020204030204" pitchFamily="34" charset="0"/>
                <a:cs typeface="Arial" panose="020B0604020202020204" pitchFamily="34" charset="0"/>
              </a:rPr>
              <a:t>Roteiro para os líderes distritais quando liderarem o workshop Criar um Plano:</a:t>
            </a:r>
          </a:p>
          <a:p>
            <a:r>
              <a:rPr lang="pt-BR" sz="1200" b="1" dirty="0">
                <a:latin typeface="Arial" panose="020B0604020202020204" pitchFamily="34" charset="0"/>
                <a:cs typeface="Arial" panose="020B0604020202020204" pitchFamily="34" charset="0"/>
              </a:rPr>
              <a:t>Começamos a esboçar nosso</a:t>
            </a:r>
            <a:r>
              <a:rPr lang="pt-BR" sz="1200" b="1" baseline="0" dirty="0">
                <a:latin typeface="Arial" panose="020B0604020202020204" pitchFamily="34" charset="0"/>
                <a:cs typeface="Arial" panose="020B0604020202020204" pitchFamily="34" charset="0"/>
              </a:rPr>
              <a:t> </a:t>
            </a:r>
            <a:r>
              <a:rPr lang="pt-BR" sz="1200" b="1" dirty="0">
                <a:latin typeface="Arial" panose="020B0604020202020204" pitchFamily="34" charset="0"/>
                <a:cs typeface="Arial" panose="020B0604020202020204" pitchFamily="34" charset="0"/>
              </a:rPr>
              <a:t>plano distrital da Abordagem Global do Quadro Associativo.</a:t>
            </a:r>
            <a:r>
              <a:rPr lang="pt-BR" sz="1200" b="1" baseline="0" dirty="0">
                <a:latin typeface="Arial" panose="020B0604020202020204" pitchFamily="34" charset="0"/>
                <a:cs typeface="Arial" panose="020B0604020202020204" pitchFamily="34" charset="0"/>
              </a:rPr>
              <a:t> </a:t>
            </a:r>
            <a:r>
              <a:rPr lang="pt-BR" sz="1200" b="1" dirty="0">
                <a:latin typeface="Arial" panose="020B0604020202020204" pitchFamily="34" charset="0"/>
                <a:cs typeface="Arial" panose="020B0604020202020204" pitchFamily="34" charset="0"/>
              </a:rPr>
              <a:t>O que acontece agora? </a:t>
            </a:r>
          </a:p>
          <a:p>
            <a:endParaRPr lang="en-US" sz="1200" b="1" dirty="0">
              <a:latin typeface="Arial" panose="020B0604020202020204" pitchFamily="34" charset="0"/>
              <a:cs typeface="Arial" panose="020B0604020202020204" pitchFamily="34" charset="0"/>
            </a:endParaRPr>
          </a:p>
          <a:p>
            <a:r>
              <a:rPr lang="pt-BR" sz="1200" b="1" baseline="0" dirty="0">
                <a:latin typeface="Arial" panose="020B0604020202020204" pitchFamily="34" charset="0"/>
                <a:cs typeface="Arial" panose="020B0604020202020204" pitchFamily="34" charset="0"/>
              </a:rPr>
              <a:t>Dedique algum tempo e elabore o plano de ação. Foram discutidas grandes ideias que você gostaria de adicionar? Reúna-se com as equipes distritais para garantir que cada etapa seja planejada e pensada.</a:t>
            </a:r>
          </a:p>
          <a:p>
            <a:endParaRPr lang="en-US" sz="1200" b="1" baseline="0" dirty="0">
              <a:latin typeface="Arial" panose="020B0604020202020204" pitchFamily="34" charset="0"/>
              <a:cs typeface="Arial" panose="020B0604020202020204" pitchFamily="34" charset="0"/>
            </a:endParaRPr>
          </a:p>
          <a:p>
            <a:r>
              <a:rPr lang="pt-BR" sz="1200" b="1" dirty="0">
                <a:latin typeface="Arial" panose="020B0604020202020204" pitchFamily="34" charset="0"/>
                <a:cs typeface="Arial" panose="020B0604020202020204" pitchFamily="34" charset="0"/>
              </a:rPr>
              <a:t>Precisa de mais ajuda para criar um plano de ação - analise o Livreto de Modelo de Plano de Ação encontrado na página de Metas do Distrito de 2021-22: https://www.lionsclubs.org/pt/resources-for-members/resource-center/2021-2022 -district-goals</a:t>
            </a:r>
          </a:p>
          <a:p>
            <a:r>
              <a:rPr lang="pt-BR" sz="1200" b="1" baseline="0" dirty="0">
                <a:latin typeface="Arial" panose="020B0604020202020204" pitchFamily="34" charset="0"/>
                <a:cs typeface="Arial" panose="020B0604020202020204" pitchFamily="34" charset="0"/>
              </a:rPr>
              <a:t>Além disso, se você ainda não o fez, analise os cursos sobre Estabelecimentos de Metas, Planejamento de Ações para Alcançar as Metas do Distrito (disponíveis a partir de março de 2021) e Planejamento da Sucessão no Centro Leonístico de Aprendizagem.</a:t>
            </a:r>
          </a:p>
          <a:p>
            <a:r>
              <a:rPr lang="pt-BR" sz="1200" b="1" baseline="0" dirty="0">
                <a:latin typeface="Arial" panose="020B0604020202020204" pitchFamily="34" charset="0"/>
                <a:cs typeface="Arial" panose="020B0604020202020204" pitchFamily="34" charset="0"/>
              </a:rPr>
              <a:t>A seguir, enviarei nosso plano para revisão. Podemos fazer melhorias e então receber sugestões de melhorias das nossas equipes de distrito múltiplo e GAT. É importante observar que, como parte do processo das Metas Distritais, nossas equipes distritais serão solicitadas a apresentar planos de ação para apoiar os nossos alvos da </a:t>
            </a:r>
            <a:r>
              <a:rPr lang="pt-BR" sz="1200" b="1" i="1" baseline="0" dirty="0">
                <a:latin typeface="Arial" panose="020B0604020202020204" pitchFamily="34" charset="0"/>
                <a:cs typeface="Arial" panose="020B0604020202020204" pitchFamily="34" charset="0"/>
              </a:rPr>
              <a:t>MISSÃO</a:t>
            </a:r>
            <a:r>
              <a:rPr lang="pt-BR" sz="1200" b="1" baseline="0" dirty="0">
                <a:latin typeface="Arial" panose="020B0604020202020204" pitchFamily="34" charset="0"/>
                <a:cs typeface="Arial" panose="020B0604020202020204" pitchFamily="34" charset="0"/>
              </a:rPr>
              <a:t> 1.5. Podemos usar os planos de ação que desenvolvemos aqui como parte do processo de envio!</a:t>
            </a:r>
          </a:p>
          <a:p>
            <a:endParaRPr lang="en-US" sz="12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b="1" baseline="0" dirty="0">
                <a:latin typeface="Arial" panose="020B0604020202020204" pitchFamily="34" charset="0"/>
                <a:cs typeface="Arial" panose="020B0604020202020204" pitchFamily="34" charset="0"/>
              </a:rPr>
              <a:t>Nossa próxima etapa da Abordagem Global do Quadro Associativo é chamada de Criar Sucesso. É onde falaremos mais sobre como executar nosso plano.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b="1" baseline="0" dirty="0">
                <a:latin typeface="Arial" panose="020B0604020202020204" pitchFamily="34" charset="0"/>
                <a:cs typeface="Arial" panose="020B0604020202020204" pitchFamily="34" charset="0"/>
              </a:rPr>
              <a:t>Essa reunião será em _______ {mês} e compartilharemos os detalhes da reunião conforme nos aproximarmos.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b="1" baseline="0" dirty="0">
                <a:latin typeface="Arial" panose="020B0604020202020204" pitchFamily="34" charset="0"/>
                <a:cs typeface="Arial" panose="020B0604020202020204" pitchFamily="34" charset="0"/>
              </a:rPr>
              <a:t>Há alguma dúvida sobre o que vem a seguir? </a:t>
            </a:r>
          </a:p>
          <a:p>
            <a:endParaRPr lang="en-US" sz="1200" baseline="0" dirty="0">
              <a:latin typeface="Arial" panose="020B0604020202020204" pitchFamily="34" charset="0"/>
              <a:cs typeface="Arial" panose="020B0604020202020204" pitchFamily="34" charset="0"/>
            </a:endParaRPr>
          </a:p>
          <a:p>
            <a:endParaRPr lang="en-US" dirty="0"/>
          </a:p>
        </p:txBody>
      </p:sp>
      <p:sp>
        <p:nvSpPr>
          <p:cNvPr id="4" name="Header Placeholder 3"/>
          <p:cNvSpPr>
            <a:spLocks noGrp="1"/>
          </p:cNvSpPr>
          <p:nvPr>
            <p:ph type="hdr" sz="quarter"/>
          </p:nvPr>
        </p:nvSpPr>
        <p:spPr/>
        <p:txBody>
          <a:bodyPr/>
          <a:lstStyle/>
          <a:p>
            <a:pPr>
              <a:defRPr/>
            </a:pPr>
            <a:r>
              <a:rPr lang="pt-BR"/>
              <a:t>Desenvolvimento de um Plano de Ação da NAMI</a:t>
            </a:r>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36</a:t>
            </a:fld>
            <a:endParaRPr lang="en-US"/>
          </a:p>
        </p:txBody>
      </p:sp>
    </p:spTree>
    <p:extLst>
      <p:ext uri="{BB962C8B-B14F-4D97-AF65-F5344CB8AC3E}">
        <p14:creationId xmlns:p14="http://schemas.microsoft.com/office/powerpoint/2010/main" val="4035901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pt-BR" sz="1000" u="sng" dirty="0">
                <a:latin typeface="Arial" panose="020B0604020202020204" pitchFamily="34" charset="0"/>
                <a:ea typeface="ヒラギノ角ゴ Pro W3"/>
                <a:cs typeface="Arial" panose="020B0604020202020204" pitchFamily="34" charset="0"/>
              </a:rPr>
              <a:t>Anotações do apresentador: </a:t>
            </a:r>
          </a:p>
          <a:p>
            <a:pPr lvl="0">
              <a:defRPr/>
            </a:pPr>
            <a:r>
              <a:rPr lang="pt-BR" sz="1000" dirty="0">
                <a:latin typeface="Arial" panose="020B0604020202020204" pitchFamily="34" charset="0"/>
                <a:cs typeface="Arial" panose="020B0604020202020204" pitchFamily="34" charset="0"/>
              </a:rPr>
              <a:t>____________________________________________________________</a:t>
            </a:r>
          </a:p>
          <a:p>
            <a:endParaRPr lang="en-US" sz="1000"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Obrigado por participar hoje! Todo o trabalho que fizemos ajudará Lions Clubs a crescer em nosso distrito e, eventualmente, em todo o mundo. </a:t>
            </a:r>
          </a:p>
          <a:p>
            <a:endParaRPr lang="en-US" sz="10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baseline="0" dirty="0">
                <a:latin typeface="Arial" panose="020B0604020202020204" pitchFamily="34" charset="0"/>
                <a:cs typeface="Arial" panose="020B0604020202020204" pitchFamily="34" charset="0"/>
              </a:rPr>
              <a:t>Alguém gostaria de fornecer feedback sobre este processo? Como esta reunião funcionou para você? </a:t>
            </a:r>
          </a:p>
          <a:p>
            <a:endParaRPr lang="en-US" sz="1000" b="1"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Obrigado novamente por todas as suas contribuições para a Abordagem Global do Quadro Associativo e tudo o que você faz por Lions Clubs. </a:t>
            </a:r>
          </a:p>
        </p:txBody>
      </p:sp>
      <p:sp>
        <p:nvSpPr>
          <p:cNvPr id="4" name="Slide Number Placeholder 3"/>
          <p:cNvSpPr>
            <a:spLocks noGrp="1"/>
          </p:cNvSpPr>
          <p:nvPr>
            <p:ph type="sldNum" sz="quarter" idx="10"/>
          </p:nvPr>
        </p:nvSpPr>
        <p:spPr/>
        <p:txBody>
          <a:bodyPr/>
          <a:lstStyle/>
          <a:p>
            <a:pPr>
              <a:defRPr/>
            </a:pPr>
            <a:fld id="{FCA04FE2-27EA-4007-98B9-D6C6C111B13A}" type="slidenum">
              <a:rPr lang="en-US">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2880012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defRPr/>
            </a:pPr>
            <a:r>
              <a:rPr lang="pt-BR" sz="1000" u="sng" dirty="0">
                <a:latin typeface="Arial" panose="020B0604020202020204" pitchFamily="34" charset="0"/>
                <a:ea typeface="ヒラギノ角ゴ Pro W3"/>
                <a:cs typeface="Arial" panose="020B0604020202020204" pitchFamily="34" charset="0"/>
              </a:rPr>
              <a:t>Anotações do apresentador: </a:t>
            </a:r>
          </a:p>
          <a:p>
            <a:pPr lvl="0">
              <a:defRPr/>
            </a:pPr>
            <a:r>
              <a:rPr lang="pt-BR" sz="1000" dirty="0">
                <a:latin typeface="Arial" panose="020B0604020202020204" pitchFamily="34" charset="0"/>
                <a:cs typeface="Arial" panose="020B0604020202020204" pitchFamily="34" charset="0"/>
              </a:rPr>
              <a:t>____________________________________________________________</a:t>
            </a:r>
          </a:p>
          <a:p>
            <a:endParaRPr lang="en-US" sz="1000" dirty="0">
              <a:latin typeface="Arial" panose="020B0604020202020204" pitchFamily="34" charset="0"/>
              <a:cs typeface="Arial" panose="020B0604020202020204" pitchFamily="34" charset="0"/>
            </a:endParaRPr>
          </a:p>
          <a:p>
            <a:r>
              <a:rPr lang="pt-BR" sz="1000" b="1" dirty="0">
                <a:latin typeface="Arial" panose="020B0604020202020204" pitchFamily="34" charset="0"/>
                <a:cs typeface="Arial" panose="020B0604020202020204" pitchFamily="34" charset="0"/>
              </a:rPr>
              <a:t>Estamos na 3a. etapa,</a:t>
            </a:r>
            <a:r>
              <a:rPr lang="pt-BR" sz="1000" b="1" baseline="0" dirty="0">
                <a:latin typeface="Arial" panose="020B0604020202020204" pitchFamily="34" charset="0"/>
                <a:cs typeface="Arial" panose="020B0604020202020204" pitchFamily="34" charset="0"/>
              </a:rPr>
              <a:t> </a:t>
            </a:r>
            <a:r>
              <a:rPr lang="pt-BR" sz="1000" b="1" i="1" baseline="0" dirty="0">
                <a:latin typeface="Arial" panose="020B0604020202020204" pitchFamily="34" charset="0"/>
                <a:cs typeface="Arial" panose="020B0604020202020204" pitchFamily="34" charset="0"/>
              </a:rPr>
              <a:t>Criar um Plano</a:t>
            </a:r>
            <a:r>
              <a:rPr lang="pt-BR" sz="1000" b="1" baseline="0" dirty="0">
                <a:latin typeface="Arial" panose="020B0604020202020204" pitchFamily="34" charset="0"/>
                <a:cs typeface="Arial" panose="020B0604020202020204" pitchFamily="34" charset="0"/>
              </a:rPr>
              <a:t>. </a:t>
            </a:r>
          </a:p>
          <a:p>
            <a:endParaRPr lang="en-US" sz="1000" b="1"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É o momento de criar nosso plano para nosso distrito. Com esse plano, avançaremos para criar nosso sucesso. </a:t>
            </a:r>
          </a:p>
          <a:p>
            <a:endParaRPr lang="en-US" sz="1000" dirty="0">
              <a:latin typeface="Arial" panose="020B0604020202020204" pitchFamily="34" charset="0"/>
              <a:cs typeface="Arial" panose="020B0604020202020204" pitchFamily="34" charset="0"/>
            </a:endParaRPr>
          </a:p>
          <a:p>
            <a:r>
              <a:rPr lang="pt-BR" sz="1000" baseline="0" dirty="0">
                <a:latin typeface="Arial" panose="020B0604020202020204" pitchFamily="34" charset="0"/>
                <a:cs typeface="Arial" panose="020B0604020202020204" pitchFamily="34" charset="0"/>
              </a:rPr>
              <a:t> </a:t>
            </a:r>
          </a:p>
          <a:p>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4</a:t>
            </a:fld>
            <a:endParaRPr lang="en-US"/>
          </a:p>
        </p:txBody>
      </p:sp>
    </p:spTree>
    <p:extLst>
      <p:ext uri="{BB962C8B-B14F-4D97-AF65-F5344CB8AC3E}">
        <p14:creationId xmlns:p14="http://schemas.microsoft.com/office/powerpoint/2010/main" val="3395912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u="sng" dirty="0">
                <a:latin typeface="Arial" panose="020B0604020202020204" pitchFamily="34" charset="0"/>
                <a:ea typeface="ヒラギノ角ゴ Pro W3"/>
                <a:cs typeface="Arial" panose="020B0604020202020204" pitchFamily="34" charset="0"/>
              </a:rPr>
              <a:t>Anotações do apresentador: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i="1" baseline="0" dirty="0">
                <a:latin typeface="Arial" panose="020B0604020202020204" pitchFamily="34" charset="0"/>
                <a:ea typeface="ヒラギノ角ゴ Pro W3"/>
                <a:cs typeface="Arial" panose="020B0604020202020204" pitchFamily="34" charset="0"/>
              </a:rPr>
              <a:t>Para a seção de introdução, fique à vontade para modificar/regionalizar as perguntas conforme o tamanho do seu grupo e o tempo alocado para a reunião. Você também pode optar por fazer uma verificação de conhecimento com base nas informações apresentadas nos cursos do LLC sobre Estabelecimento de Metas, Planejamento de Ação para Alcançar as Metas do Distrito e Planejamento da Sucessão. Ou discuta que tipo de feedback foi recebido dos Leões fora da equipe sobre a análise SWOT do Distrito.</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1" baseline="0" dirty="0">
              <a:latin typeface="Arial" panose="020B0604020202020204" pitchFamily="34" charset="0"/>
              <a:ea typeface="ヒラギノ角ゴ Pro W3"/>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i="1" dirty="0">
                <a:latin typeface="Arial" panose="020B0604020202020204" pitchFamily="34" charset="0"/>
                <a:cs typeface="Arial" panose="020B0604020202020204" pitchFamily="34" charset="0"/>
              </a:rPr>
              <a:t>Opcional: mostre o vídeo Jornada de Serviço Global de 1 minuto</a:t>
            </a:r>
            <a:r>
              <a:rPr lang="pt-BR" sz="1200" i="1" baseline="0" dirty="0">
                <a:latin typeface="Arial" panose="020B0604020202020204" pitchFamily="34" charset="0"/>
                <a:cs typeface="Arial" panose="020B0604020202020204" pitchFamily="34" charset="0"/>
              </a:rPr>
              <a:t>, que pode ser baixado da webpage de Processo da NAMI. (somente em inglês)</a:t>
            </a:r>
          </a:p>
          <a:p>
            <a:pPr>
              <a:defRPr/>
            </a:pPr>
            <a:endParaRPr lang="en-US" sz="1200" i="1" dirty="0">
              <a:latin typeface="Arial" panose="020B0604020202020204" pitchFamily="34" charset="0"/>
              <a:ea typeface="ヒラギノ角ゴ Pro W3"/>
              <a:cs typeface="Arial" panose="020B0604020202020204" pitchFamily="34" charset="0"/>
            </a:endParaRPr>
          </a:p>
          <a:p>
            <a:pPr>
              <a:defRPr/>
            </a:pPr>
            <a:r>
              <a:rPr lang="pt-BR" sz="1200" i="1" dirty="0">
                <a:latin typeface="Arial" panose="020B0604020202020204" pitchFamily="34" charset="0"/>
                <a:ea typeface="ヒラギノ角ゴ Pro W3"/>
                <a:cs typeface="Arial" panose="020B0604020202020204" pitchFamily="34" charset="0"/>
              </a:rPr>
              <a:t>Consulte o slide 1, notas de preparação para a reunião.</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baseline="0" dirty="0">
                <a:latin typeface="Arial" panose="020B0604020202020204" pitchFamily="34" charset="0"/>
                <a:cs typeface="Arial" panose="020B0604020202020204" pitchFamily="34" charset="0"/>
              </a:rPr>
              <a:t>____________________________________________________________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b="1" baseline="0" dirty="0">
                <a:latin typeface="Arial" panose="020B0604020202020204" pitchFamily="34" charset="0"/>
                <a:cs typeface="Arial" panose="020B0604020202020204" pitchFamily="34" charset="0"/>
              </a:rPr>
              <a:t>Lembremos de que o aumento do quadro associativo é o objetivo principal da Abordagem Global do Quadro Associativo. No entanto, não podemos perder de vista o porquê aumentamos o quadro associativo. Mais associados significa mais Leões que se juntarão a nós na jornada de serviços.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200" b="1" baseline="0" dirty="0">
                <a:latin typeface="Arial" panose="020B0604020202020204" pitchFamily="34" charset="0"/>
                <a:cs typeface="Arial" panose="020B0604020202020204" pitchFamily="34" charset="0"/>
              </a:rPr>
              <a:t>Vamos nos apresentar falando nosso nome, nosso clube e nosso tipo de serviço preferido.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panose="020B0604020202020204" pitchFamily="34" charset="0"/>
              <a:cs typeface="Arial" panose="020B0604020202020204" pitchFamily="34" charset="0"/>
            </a:endParaRPr>
          </a:p>
          <a:p>
            <a:endParaRPr lang="en-US" sz="1200" baseline="0" dirty="0">
              <a:latin typeface="Arial" panose="020B0604020202020204" pitchFamily="34" charset="0"/>
              <a:cs typeface="Arial" panose="020B0604020202020204" pitchFamily="34" charset="0"/>
            </a:endParaRPr>
          </a:p>
          <a:p>
            <a:endParaRPr lang="en-US" dirty="0"/>
          </a:p>
        </p:txBody>
      </p:sp>
      <p:sp>
        <p:nvSpPr>
          <p:cNvPr id="5" name="Slide Number Placeholder 4"/>
          <p:cNvSpPr>
            <a:spLocks noGrp="1"/>
          </p:cNvSpPr>
          <p:nvPr>
            <p:ph type="sldNum" sz="quarter" idx="5"/>
          </p:nvPr>
        </p:nvSpPr>
        <p:spPr/>
        <p:txBody>
          <a:bodyPr/>
          <a:lstStyle/>
          <a:p>
            <a:pPr>
              <a:defRPr/>
            </a:pPr>
            <a:fld id="{6627F33C-24D4-41C1-BFA2-68160C39F89C}" type="slidenum">
              <a:rPr lang="en-US" smtClean="0"/>
              <a:pPr>
                <a:defRPr/>
              </a:pPr>
              <a:t>5</a:t>
            </a:fld>
            <a:endParaRPr lang="en-US"/>
          </a:p>
        </p:txBody>
      </p:sp>
    </p:spTree>
    <p:extLst>
      <p:ext uri="{BB962C8B-B14F-4D97-AF65-F5344CB8AC3E}">
        <p14:creationId xmlns:p14="http://schemas.microsoft.com/office/powerpoint/2010/main" val="3462162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defRPr/>
            </a:pPr>
            <a:r>
              <a:rPr lang="pt-BR" sz="1000" u="sng" dirty="0">
                <a:latin typeface="Arial" panose="020B0604020202020204" pitchFamily="34" charset="0"/>
                <a:ea typeface="ヒラギノ角ゴ Pro W3"/>
                <a:cs typeface="Arial" panose="020B0604020202020204" pitchFamily="34" charset="0"/>
              </a:rPr>
              <a:t>Anotações do apresentador: </a:t>
            </a:r>
          </a:p>
          <a:p>
            <a:pPr lvl="0">
              <a:defRPr/>
            </a:pPr>
            <a:r>
              <a:rPr lang="pt-BR" sz="1000" dirty="0">
                <a:latin typeface="Arial" panose="020B0604020202020204" pitchFamily="34" charset="0"/>
                <a:cs typeface="Arial" panose="020B0604020202020204" pitchFamily="34" charset="0"/>
              </a:rPr>
              <a:t>____________________________________________________________</a:t>
            </a:r>
          </a:p>
          <a:p>
            <a:r>
              <a:rPr lang="pt-BR" sz="1000" i="1" baseline="0" dirty="0">
                <a:latin typeface="Arial" panose="020B0604020202020204" pitchFamily="34" charset="0"/>
                <a:cs typeface="Arial" panose="020B0604020202020204" pitchFamily="34" charset="0"/>
              </a:rPr>
              <a:t>Roteiro para o Líder de Área da GAT preparar líderes distritais para liderarem o workshop Criar um Plano:</a:t>
            </a:r>
          </a:p>
          <a:p>
            <a:r>
              <a:rPr lang="pt-BR" sz="1000" b="1" dirty="0">
                <a:latin typeface="Arial" panose="020B0604020202020204" pitchFamily="34" charset="0"/>
                <a:cs typeface="Arial" panose="020B0604020202020204" pitchFamily="34" charset="0"/>
              </a:rPr>
              <a:t>Na conclusão do workshop Criar uma Visão, todos foram solicitados a compartilhar os detalhes da análise do distrito com todos os clubes do distrito como uma forma de gerar apoio para a visão e solicitar feedback. Incentive os participantes a compartilharem esse feedback durante a revisão.</a:t>
            </a:r>
          </a:p>
          <a:p>
            <a:endParaRPr lang="en-US" sz="1000" b="1" dirty="0">
              <a:latin typeface="Arial" panose="020B0604020202020204" pitchFamily="34" charset="0"/>
              <a:cs typeface="Arial" panose="020B0604020202020204" pitchFamily="34" charset="0"/>
            </a:endParaRPr>
          </a:p>
          <a:p>
            <a:r>
              <a:rPr lang="pt-BR" sz="1000" b="1" dirty="0">
                <a:latin typeface="Arial" panose="020B0604020202020204" pitchFamily="34" charset="0"/>
                <a:cs typeface="Arial" panose="020B0604020202020204" pitchFamily="34" charset="0"/>
              </a:rPr>
              <a:t>Você deve preparar os próximos slides antes do seu workshop local Criar um Plano. Você incluirá os pontos fortes, fracos, oportunidades e ameaças capturados durante o workshop Criar uma Visão. Você também deve refletir sobre como fazer as conexões entre a análise do distrito e os planos de ação que as equipes distritais vão criar. Conforme observado nos próximos slides, você deve preparar vários exemplos de como levar em conta os detalhes da análise do distrito em seus planos de ação.</a:t>
            </a:r>
          </a:p>
          <a:p>
            <a:endParaRPr lang="en-US" sz="1000" i="1" dirty="0">
              <a:latin typeface="Arial" panose="020B0604020202020204" pitchFamily="34" charset="0"/>
              <a:cs typeface="Arial" panose="020B0604020202020204" pitchFamily="34" charset="0"/>
            </a:endParaRPr>
          </a:p>
          <a:p>
            <a:r>
              <a:rPr lang="pt-BR" sz="1000" i="1" dirty="0">
                <a:latin typeface="Arial" panose="020B0604020202020204" pitchFamily="34" charset="0"/>
                <a:cs typeface="Arial" panose="020B0604020202020204" pitchFamily="34" charset="0"/>
              </a:rPr>
              <a:t>Roteiro para os líderes distritais quando liderarem o workshop Criar um Plano:</a:t>
            </a:r>
          </a:p>
          <a:p>
            <a:r>
              <a:rPr lang="pt-BR" sz="1000" b="1" baseline="0" dirty="0">
                <a:latin typeface="Arial" panose="020B0604020202020204" pitchFamily="34" charset="0"/>
                <a:cs typeface="Arial" panose="020B0604020202020204" pitchFamily="34" charset="0"/>
              </a:rPr>
              <a:t>Agora que você revisou a Análise SWOT do distrito com membros e líderes adicionais em sua área, vamos revisar os itens específicos que incluímos em nosso exercício de Análise SWOT do distrito e discutir qualquer feedback que você recebeu.  </a:t>
            </a:r>
          </a:p>
          <a:p>
            <a:endParaRPr lang="en-US" sz="1000" b="1"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Mais tarde, vamos aplicar o que aprendemos sobre os pontos fortes, fracos, oportunidades e ameaças do nosso distrito ao nosso plano.</a:t>
            </a:r>
          </a:p>
          <a:p>
            <a:endParaRPr lang="pt-BR" sz="1000" b="1"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Vamos usar este plano para nos ajudar a alcançar os nossos alvos da </a:t>
            </a:r>
            <a:r>
              <a:rPr lang="pt-BR" sz="1000" b="1" i="1" baseline="0" dirty="0">
                <a:latin typeface="Arial" panose="020B0604020202020204" pitchFamily="34" charset="0"/>
                <a:cs typeface="Arial" panose="020B0604020202020204" pitchFamily="34" charset="0"/>
              </a:rPr>
              <a:t>MISSÃO</a:t>
            </a:r>
            <a:r>
              <a:rPr lang="pt-BR" sz="1000" b="1" baseline="0" dirty="0">
                <a:latin typeface="Arial" panose="020B0604020202020204" pitchFamily="34" charset="0"/>
                <a:cs typeface="Arial" panose="020B0604020202020204" pitchFamily="34" charset="0"/>
              </a:rPr>
              <a:t> 1.5. </a:t>
            </a:r>
          </a:p>
          <a:p>
            <a:endParaRPr lang="en-US" sz="1000" baseline="0" dirty="0">
              <a:latin typeface="Arial" panose="020B0604020202020204" pitchFamily="34" charset="0"/>
              <a:cs typeface="Arial" panose="020B0604020202020204" pitchFamily="34" charset="0"/>
            </a:endParaRPr>
          </a:p>
          <a:p>
            <a:endParaRPr lang="en-US" sz="1000" baseline="0" dirty="0">
              <a:latin typeface="Arial" panose="020B0604020202020204" pitchFamily="34" charset="0"/>
              <a:cs typeface="Arial" panose="020B0604020202020204" pitchFamily="34" charset="0"/>
            </a:endParaRPr>
          </a:p>
          <a:p>
            <a:pPr marL="228600" indent="-228600">
              <a:buFont typeface="+mj-lt"/>
              <a:buAutoNum type="arabicPeriod"/>
            </a:pPr>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6</a:t>
            </a:fld>
            <a:endParaRPr lang="en-US"/>
          </a:p>
        </p:txBody>
      </p:sp>
    </p:spTree>
    <p:extLst>
      <p:ext uri="{BB962C8B-B14F-4D97-AF65-F5344CB8AC3E}">
        <p14:creationId xmlns:p14="http://schemas.microsoft.com/office/powerpoint/2010/main" val="3685219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u="sng" dirty="0">
                <a:latin typeface="Arial" panose="020B0604020202020204" pitchFamily="34" charset="0"/>
                <a:ea typeface="ヒラギノ角ゴ Pro W3"/>
                <a:cs typeface="Arial" panose="020B0604020202020204" pitchFamily="34" charset="0"/>
              </a:rPr>
              <a:t>Anotações do apresentador: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i="1" baseline="0" dirty="0">
                <a:latin typeface="Arial" panose="020B0604020202020204" pitchFamily="34" charset="0"/>
                <a:ea typeface="ヒラギノ角ゴ Pro W3"/>
                <a:cs typeface="Arial" panose="020B0604020202020204" pitchFamily="34" charset="0"/>
              </a:rPr>
              <a:t>Veja as notas no slide 1. Preencha antes de apresentar.</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i="1" baseline="0" dirty="0">
                <a:latin typeface="Arial" panose="020B0604020202020204" pitchFamily="34" charset="0"/>
                <a:ea typeface="ヒラギノ角ゴ Pro W3"/>
                <a:cs typeface="Arial" panose="020B0604020202020204" pitchFamily="34" charset="0"/>
              </a:rPr>
              <a:t>Antes da reunião, analise os pontos fortes identificados e tenha um exemplo pronto de como um ou dois dos pontos fortes podem ser aplicados para completar um plano de ação para alcançar os alvos da MISSÃO 1.5 estabelecidos para a área.</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aseline="0" dirty="0">
                <a:latin typeface="Arial" panose="020B0604020202020204" pitchFamily="34" charset="0"/>
                <a:cs typeface="Arial" panose="020B0604020202020204" pitchFamily="34" charset="0"/>
              </a:rPr>
              <a:t>_____________________________________________________</a:t>
            </a:r>
          </a:p>
          <a:p>
            <a:endParaRPr lang="en-US" sz="1000"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Alguém tem algo que poderíamos acrescentar? (Pausa)</a:t>
            </a:r>
          </a:p>
          <a:p>
            <a:endParaRPr lang="en-US" sz="1000" b="1" baseline="0" dirty="0">
              <a:latin typeface="Arial" panose="020B0604020202020204" pitchFamily="34" charset="0"/>
              <a:cs typeface="Arial" panose="020B0604020202020204" pitchFamily="34" charset="0"/>
            </a:endParaRPr>
          </a:p>
          <a:p>
            <a:r>
              <a:rPr lang="pt-BR" sz="1000" b="1" baseline="0" dirty="0">
                <a:latin typeface="Arial" panose="020B0604020202020204" pitchFamily="34" charset="0"/>
                <a:cs typeface="Arial" panose="020B0604020202020204" pitchFamily="34" charset="0"/>
              </a:rPr>
              <a:t>Agora, vamos mergulhar um pouco mais fundo - qual desses pontos fortes podemos potencializar ao construir nosso plano? (Permita que os participantes respondam. Se os participantes estiverem tendo dificuldades para responder, apresente ideias preparadas antes da reunião.) </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7</a:t>
            </a:fld>
            <a:endParaRPr lang="en-US"/>
          </a:p>
        </p:txBody>
      </p:sp>
    </p:spTree>
    <p:extLst>
      <p:ext uri="{BB962C8B-B14F-4D97-AF65-F5344CB8AC3E}">
        <p14:creationId xmlns:p14="http://schemas.microsoft.com/office/powerpoint/2010/main" val="37886754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u="sng" dirty="0">
                <a:latin typeface="Arial" panose="020B0604020202020204" pitchFamily="34" charset="0"/>
                <a:ea typeface="ヒラギノ角ゴ Pro W3"/>
                <a:cs typeface="Arial" panose="020B0604020202020204" pitchFamily="34" charset="0"/>
              </a:rPr>
              <a:t>Anotações do apresentador: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i="1" baseline="0" dirty="0">
                <a:latin typeface="Arial" panose="020B0604020202020204" pitchFamily="34" charset="0"/>
                <a:ea typeface="ヒラギノ角ゴ Pro W3"/>
                <a:cs typeface="Arial" panose="020B0604020202020204" pitchFamily="34" charset="0"/>
              </a:rPr>
              <a:t>Veja as notas no slide 1. Preencha antes de apresentar.</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i="1" baseline="0" dirty="0">
                <a:latin typeface="Arial" panose="020B0604020202020204" pitchFamily="34" charset="0"/>
                <a:ea typeface="ヒラギノ角ゴ Pro W3"/>
                <a:cs typeface="Arial" panose="020B0604020202020204" pitchFamily="34" charset="0"/>
              </a:rPr>
              <a:t>Antes da reunião, analise os pontos fracos identificados e tenha um exemplo pronto de como um ou dois dos pontos fracos devem ser incorporados ao concluir um plano de ação para alcançar os alvos da MISSÃO 1.5 estabelecidos para a área.</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aseline="0" dirty="0">
                <a:latin typeface="Arial" panose="020B0604020202020204" pitchFamily="34" charset="0"/>
                <a:cs typeface="Arial" panose="020B0604020202020204" pitchFamily="34" charset="0"/>
              </a:rPr>
              <a:t>_____________________________________________________</a:t>
            </a:r>
          </a:p>
          <a:p>
            <a:endParaRPr lang="en-US"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baseline="0" dirty="0">
                <a:latin typeface="Arial" panose="020B0604020202020204" pitchFamily="34" charset="0"/>
                <a:cs typeface="Arial" panose="020B0604020202020204" pitchFamily="34" charset="0"/>
              </a:rPr>
              <a:t>Aqui temos nossas fraquezas identificadas dentro do controle do nosso distrito - alguma outra? Todos esses itens ainda são relevantes? (Pausa)</a:t>
            </a:r>
          </a:p>
          <a:p>
            <a:endParaRPr lang="en-US" sz="10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baseline="0" dirty="0">
                <a:latin typeface="Arial" panose="020B0604020202020204" pitchFamily="34" charset="0"/>
                <a:cs typeface="Arial" panose="020B0604020202020204" pitchFamily="34" charset="0"/>
              </a:rPr>
              <a:t>Quais as principais melhorias que podemos incluir em nosso plano para garantir que esses pontos fracos se transformem em pontos fortes ou sejam planejados de acordo?</a:t>
            </a:r>
            <a:r>
              <a:rPr lang="pt-BR" sz="1000" i="1" baseline="0" dirty="0">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i="1" baseline="0" dirty="0">
                <a:latin typeface="Arial" panose="020B0604020202020204" pitchFamily="34" charset="0"/>
                <a:cs typeface="Arial" panose="020B0604020202020204" pitchFamily="34" charset="0"/>
              </a:rPr>
              <a:t>(Permita que os participantes respondam. Se os participantes estiverem tendo dificuldades para responder, apresente ideias preparadas antes da reunião.) </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8</a:t>
            </a:fld>
            <a:endParaRPr lang="en-US"/>
          </a:p>
        </p:txBody>
      </p:sp>
    </p:spTree>
    <p:extLst>
      <p:ext uri="{BB962C8B-B14F-4D97-AF65-F5344CB8AC3E}">
        <p14:creationId xmlns:p14="http://schemas.microsoft.com/office/powerpoint/2010/main" val="4169911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u="sng" dirty="0">
                <a:latin typeface="Arial" panose="020B0604020202020204" pitchFamily="34" charset="0"/>
                <a:ea typeface="ヒラギノ角ゴ Pro W3"/>
                <a:cs typeface="Arial" panose="020B0604020202020204" pitchFamily="34" charset="0"/>
              </a:rPr>
              <a:t>Anotações do apresentador: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i="1" baseline="0" dirty="0">
                <a:latin typeface="Arial" panose="020B0604020202020204" pitchFamily="34" charset="0"/>
                <a:ea typeface="ヒラギノ角ゴ Pro W3"/>
                <a:cs typeface="Arial" panose="020B0604020202020204" pitchFamily="34" charset="0"/>
              </a:rPr>
              <a:t>Veja as notas no slide 1. Preencha antes de apresentar.</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i="1" baseline="0" dirty="0">
                <a:latin typeface="Arial" panose="020B0604020202020204" pitchFamily="34" charset="0"/>
                <a:ea typeface="ヒラギノ角ゴ Pro W3"/>
                <a:cs typeface="Arial" panose="020B0604020202020204" pitchFamily="34" charset="0"/>
              </a:rPr>
              <a:t>Antes da reunião, analise as oportunidades identificadas e tenha um exemplo pronto de como uma ou duas das oportunidades podem ser aproveitadas ao concluir um plano de ação para alcançar os alvos da MISSÃO 1.5 estabelecidos para a área.</a:t>
            </a: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aseline="0" dirty="0">
                <a:latin typeface="Arial" panose="020B0604020202020204" pitchFamily="34" charset="0"/>
                <a:cs typeface="Arial" panose="020B0604020202020204" pitchFamily="34" charset="0"/>
              </a:rPr>
              <a:t>_____________________________________________________</a:t>
            </a:r>
          </a:p>
          <a:p>
            <a:endParaRPr lang="en-US" sz="1000"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baseline="0" dirty="0">
                <a:latin typeface="Arial" panose="020B0604020202020204" pitchFamily="34" charset="0"/>
                <a:cs typeface="Arial" panose="020B0604020202020204" pitchFamily="34" charset="0"/>
              </a:rPr>
              <a:t>Aqui temos nossas oportunidades identificadas fora do nosso controle - alguma outra? (Pausa)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1"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b="1" baseline="0" dirty="0">
                <a:latin typeface="Arial" panose="020B0604020202020204" pitchFamily="34" charset="0"/>
                <a:cs typeface="Arial" panose="020B0604020202020204" pitchFamily="34" charset="0"/>
              </a:rPr>
              <a:t>Que oportunidades podemos aproveitar? Como podemos aproveitar essas oportunidades para aumentar o quadro associativo, implementando essas ações em nosso plano?</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1"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pt-BR" sz="1000" i="1" baseline="0" dirty="0">
                <a:latin typeface="Arial" panose="020B0604020202020204" pitchFamily="34" charset="0"/>
                <a:cs typeface="Arial" panose="020B0604020202020204" pitchFamily="34" charset="0"/>
              </a:rPr>
              <a:t>(Permita que os participantes respondam. Se os participantes estiverem tendo dificuldades para responder, apresente ideias preparadas antes da reunião) </a:t>
            </a:r>
          </a:p>
          <a:p>
            <a:endParaRPr lang="en-US" sz="1000" baseline="0" dirty="0">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1"/>
          </p:nvPr>
        </p:nvSpPr>
        <p:spPr/>
        <p:txBody>
          <a:bodyPr/>
          <a:lstStyle/>
          <a:p>
            <a:pPr>
              <a:defRPr/>
            </a:pPr>
            <a:fld id="{FCA04FE2-27EA-4007-98B9-D6C6C111B13A}" type="slidenum">
              <a:rPr lang="en-US" smtClean="0"/>
              <a:pPr>
                <a:defRPr/>
              </a:pPr>
              <a:t>9</a:t>
            </a:fld>
            <a:endParaRPr lang="en-US"/>
          </a:p>
        </p:txBody>
      </p:sp>
    </p:spTree>
    <p:extLst>
      <p:ext uri="{BB962C8B-B14F-4D97-AF65-F5344CB8AC3E}">
        <p14:creationId xmlns:p14="http://schemas.microsoft.com/office/powerpoint/2010/main" val="1687868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0" y="533400"/>
            <a:ext cx="12192000" cy="1066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413893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olid light backgroun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828600" y="381001"/>
            <a:ext cx="10515600" cy="838199"/>
          </a:xfrm>
          <a:prstGeom prst="rect">
            <a:avLst/>
          </a:prstGeom>
        </p:spPr>
        <p:txBody>
          <a:bodyPr anchor="ctr"/>
          <a:lstStyle>
            <a:lvl1pPr algn="ctr">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1828800"/>
            <a:ext cx="10516235" cy="4343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spTree>
    <p:extLst>
      <p:ext uri="{BB962C8B-B14F-4D97-AF65-F5344CB8AC3E}">
        <p14:creationId xmlns:p14="http://schemas.microsoft.com/office/powerpoint/2010/main" val="852312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2 Columns">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accent6">
                    <a:lumMod val="50000"/>
                    <a:lumOff val="50000"/>
                  </a:schemeClr>
                </a:solidFill>
              </a:rPr>
              <a:pPr algn="r" eaLnBrk="0" hangingPunct="0">
                <a:spcBef>
                  <a:spcPct val="50000"/>
                </a:spcBef>
                <a:defRPr/>
              </a:pPr>
              <a:t>‹#›</a:t>
            </a:fld>
            <a:endParaRPr lang="en-US" sz="1000" dirty="0">
              <a:solidFill>
                <a:schemeClr val="accent6">
                  <a:lumMod val="50000"/>
                  <a:lumOff val="50000"/>
                </a:schemeClr>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l="18078" r="18286"/>
          <a:stretch/>
        </p:blipFill>
        <p:spPr>
          <a:xfrm>
            <a:off x="-1" y="158344"/>
            <a:ext cx="4267201" cy="6541312"/>
          </a:xfrm>
          <a:prstGeom prst="rect">
            <a:avLst/>
          </a:prstGeom>
        </p:spPr>
      </p:pic>
      <p:sp>
        <p:nvSpPr>
          <p:cNvPr id="4" name="Content Placeholder 3"/>
          <p:cNvSpPr>
            <a:spLocks noGrp="1"/>
          </p:cNvSpPr>
          <p:nvPr>
            <p:ph sz="quarter" idx="10"/>
          </p:nvPr>
        </p:nvSpPr>
        <p:spPr>
          <a:xfrm>
            <a:off x="4800600" y="533400"/>
            <a:ext cx="6858000" cy="5791200"/>
          </a:xfrm>
          <a:prstGeom prst="rect">
            <a:avLst/>
          </a:prstGeom>
          <a:ln>
            <a:noFill/>
          </a:ln>
        </p:spPr>
        <p:txBody>
          <a:bodyPr anchor="ctr" anchorCtr="0"/>
          <a:lstStyle>
            <a:lvl1pPr marL="0" indent="0">
              <a:lnSpc>
                <a:spcPct val="120000"/>
              </a:lnSpc>
              <a:spcBef>
                <a:spcPts val="600"/>
              </a:spcBef>
              <a:spcAft>
                <a:spcPts val="600"/>
              </a:spcAft>
              <a:buNone/>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862013" indent="-404813">
              <a:lnSpc>
                <a:spcPct val="120000"/>
              </a:lnSpc>
              <a:spcBef>
                <a:spcPts val="600"/>
              </a:spcBef>
              <a:spcAft>
                <a:spcPts val="0"/>
              </a:spcAft>
              <a:buClr>
                <a:schemeClr val="bg2"/>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
        <p:nvSpPr>
          <p:cNvPr id="10" name="Title 9"/>
          <p:cNvSpPr>
            <a:spLocks noGrp="1"/>
          </p:cNvSpPr>
          <p:nvPr>
            <p:ph type="title" hasCustomPrompt="1"/>
          </p:nvPr>
        </p:nvSpPr>
        <p:spPr>
          <a:xfrm>
            <a:off x="0" y="1371600"/>
            <a:ext cx="4281142" cy="3886200"/>
          </a:xfrm>
          <a:prstGeom prst="rect">
            <a:avLst/>
          </a:prstGeom>
        </p:spPr>
        <p:txBody>
          <a:bodyPr anchor="ctr" anchorCtr="0"/>
          <a:lstStyle>
            <a:lvl1pPr>
              <a:lnSpc>
                <a:spcPct val="150000"/>
              </a:lnSpc>
              <a:spcBef>
                <a:spcPts val="1200"/>
              </a:spcBef>
              <a:spcAft>
                <a:spcPts val="1200"/>
              </a:spcAft>
              <a:defRPr sz="3600" b="1">
                <a:solidFill>
                  <a:schemeClr val="tx2"/>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194921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Quote">
    <p:bg>
      <p:bgRef idx="1002">
        <a:schemeClr val="bg2"/>
      </p:bgRef>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lumMod val="20000"/>
                    <a:lumOff val="80000"/>
                  </a:schemeClr>
                </a:solidFill>
              </a:rPr>
              <a:pPr algn="r">
                <a:spcBef>
                  <a:spcPct val="50000"/>
                </a:spcBef>
                <a:defRPr/>
              </a:pPr>
              <a:t>‹#›</a:t>
            </a:fld>
            <a:endParaRPr lang="en-US" sz="1000" dirty="0">
              <a:solidFill>
                <a:schemeClr val="bg1">
                  <a:lumMod val="20000"/>
                  <a:lumOff val="80000"/>
                </a:scheme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35234580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tandard w/out logo">
    <p:bg>
      <p:bgPr>
        <a:solidFill>
          <a:schemeClr val="bg1">
            <a:lumMod val="95000"/>
          </a:schemeClr>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65000"/>
                    <a:lumOff val="35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65000"/>
                    <a:lumOff val="35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78885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466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rgbClr val="095495"/>
                </a:solidFill>
                <a:latin typeface="Helvetica Neue" charset="0"/>
                <a:ea typeface="Helvetica Neue" charset="0"/>
                <a:cs typeface="Helvetica Neue" charset="0"/>
              </a:defRPr>
            </a:lvl1pPr>
          </a:lstStyle>
          <a:p>
            <a:r>
              <a:rPr lang="en-US" dirty="0"/>
              <a:t>Slide 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24055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2686449020"/>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90717" cy="762000"/>
          </a:xfrm>
          <a:prstGeom prst="rect">
            <a:avLst/>
          </a:prstGeom>
        </p:spPr>
        <p:txBody>
          <a:bodyPr/>
          <a:lstStyle>
            <a:lvl1pPr>
              <a:defRPr sz="3600" b="1">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967317" y="1447800"/>
            <a:ext cx="5080000" cy="4800600"/>
          </a:xfrm>
          <a:prstGeom prst="rect">
            <a:avLst/>
          </a:prstGeom>
        </p:spPr>
        <p:txBody>
          <a:bodyPr/>
          <a:lstStyle>
            <a:lvl1pPr marL="339725" indent="-339725">
              <a:buClr>
                <a:schemeClr val="accent1"/>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a:defRPr sz="2400">
                <a:solidFill>
                  <a:schemeClr val="accent6">
                    <a:lumMod val="50000"/>
                    <a:lumOff val="50000"/>
                  </a:schemeClr>
                </a:solidFill>
                <a:latin typeface="Helvetica" panose="020B0604020202020204" pitchFamily="34" charset="0"/>
                <a:cs typeface="Helvetica" panose="020B0604020202020204" pitchFamily="34" charset="0"/>
              </a:defRPr>
            </a:lvl2pPr>
            <a:lvl3pPr>
              <a:defRPr sz="2000">
                <a:solidFill>
                  <a:schemeClr val="accent6">
                    <a:lumMod val="50000"/>
                    <a:lumOff val="50000"/>
                  </a:schemeClr>
                </a:solidFill>
                <a:latin typeface="Helvetica" panose="020B0604020202020204" pitchFamily="34" charset="0"/>
                <a:cs typeface="Helvetica" panose="020B0604020202020204" pitchFamily="34" charset="0"/>
              </a:defRPr>
            </a:lvl3pPr>
            <a:lvl4pPr>
              <a:defRPr sz="1800">
                <a:solidFill>
                  <a:schemeClr val="accent6">
                    <a:lumMod val="50000"/>
                    <a:lumOff val="50000"/>
                  </a:schemeClr>
                </a:solidFill>
                <a:latin typeface="Helvetica" panose="020B0604020202020204" pitchFamily="34" charset="0"/>
                <a:cs typeface="Helvetica" panose="020B0604020202020204" pitchFamily="34" charset="0"/>
              </a:defRPr>
            </a:lvl4pPr>
            <a:lvl5pPr>
              <a:defRPr sz="1800">
                <a:solidFill>
                  <a:schemeClr val="accent6">
                    <a:lumMod val="50000"/>
                    <a:lumOff val="50000"/>
                  </a:schemeClr>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50517" y="1447800"/>
            <a:ext cx="5080000" cy="4800600"/>
          </a:xfrm>
          <a:prstGeom prst="rect">
            <a:avLst/>
          </a:prstGeom>
        </p:spPr>
        <p:txBody>
          <a:bodyPr/>
          <a:lstStyle>
            <a:lvl1pPr marL="339725" indent="-339725">
              <a:buClr>
                <a:schemeClr val="accent1"/>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a:defRPr sz="2400">
                <a:solidFill>
                  <a:schemeClr val="accent6">
                    <a:lumMod val="50000"/>
                    <a:lumOff val="50000"/>
                  </a:schemeClr>
                </a:solidFill>
                <a:latin typeface="Helvetica" panose="020B0604020202020204" pitchFamily="34" charset="0"/>
                <a:cs typeface="Helvetica" panose="020B0604020202020204" pitchFamily="34" charset="0"/>
              </a:defRPr>
            </a:lvl2pPr>
            <a:lvl3pPr>
              <a:defRPr sz="2000">
                <a:solidFill>
                  <a:schemeClr val="accent6">
                    <a:lumMod val="50000"/>
                    <a:lumOff val="50000"/>
                  </a:schemeClr>
                </a:solidFill>
                <a:latin typeface="Helvetica" panose="020B0604020202020204" pitchFamily="34" charset="0"/>
                <a:cs typeface="Helvetica" panose="020B0604020202020204" pitchFamily="34" charset="0"/>
              </a:defRPr>
            </a:lvl3pPr>
            <a:lvl4pPr>
              <a:defRPr sz="1800">
                <a:solidFill>
                  <a:schemeClr val="accent6">
                    <a:lumMod val="50000"/>
                    <a:lumOff val="50000"/>
                  </a:schemeClr>
                </a:solidFill>
                <a:latin typeface="Helvetica" panose="020B0604020202020204" pitchFamily="34" charset="0"/>
                <a:cs typeface="Helvetica" panose="020B0604020202020204" pitchFamily="34" charset="0"/>
              </a:defRPr>
            </a:lvl4pPr>
            <a:lvl5pPr>
              <a:defRPr sz="1800">
                <a:solidFill>
                  <a:schemeClr val="accent6">
                    <a:lumMod val="50000"/>
                    <a:lumOff val="50000"/>
                  </a:schemeClr>
                </a:solidFill>
                <a:latin typeface="Helvetica" panose="020B0604020202020204" pitchFamily="34" charset="0"/>
                <a:cs typeface="Helvetica"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3512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en-US" noProof="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noProof="0"/>
              <a:t>Click to edit Master subtitle style</a:t>
            </a:r>
          </a:p>
        </p:txBody>
      </p:sp>
      <p:sp>
        <p:nvSpPr>
          <p:cNvPr id="4" name="Date Placeholder 3">
            <a:extLst>
              <a:ext uri="{FF2B5EF4-FFF2-40B4-BE49-F238E27FC236}">
                <a16:creationId xmlns:a16="http://schemas.microsoft.com/office/drawing/2014/main" id="{5B033B11-D3DA-3373-93EE-A8AF63AF4856}"/>
              </a:ext>
            </a:extLst>
          </p:cNvPr>
          <p:cNvSpPr>
            <a:spLocks noGrp="1"/>
          </p:cNvSpPr>
          <p:nvPr>
            <p:ph type="dt" sz="half" idx="10"/>
          </p:nvPr>
        </p:nvSpPr>
        <p:spPr/>
        <p:txBody>
          <a:bodyPr/>
          <a:lstStyle>
            <a:lvl1pPr>
              <a:defRPr/>
            </a:lvl1pPr>
          </a:lstStyle>
          <a:p>
            <a:fld id="{224E9F50-BF4C-457E-AC81-811E320C0A63}" type="datetime1">
              <a:rPr lang="en-US"/>
              <a:pPr/>
              <a:t>8/11/2023</a:t>
            </a:fld>
            <a:endParaRPr lang="en-US"/>
          </a:p>
        </p:txBody>
      </p:sp>
      <p:sp>
        <p:nvSpPr>
          <p:cNvPr id="5" name="Footer Placeholder 4">
            <a:extLst>
              <a:ext uri="{FF2B5EF4-FFF2-40B4-BE49-F238E27FC236}">
                <a16:creationId xmlns:a16="http://schemas.microsoft.com/office/drawing/2014/main" id="{D92FDD77-B7F4-B5B3-AE75-E2581B2AB14B}"/>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173377CE-C02C-9F5C-F0A3-0F05C8AE1B30}"/>
              </a:ext>
            </a:extLst>
          </p:cNvPr>
          <p:cNvSpPr>
            <a:spLocks noGrp="1" noChangeArrowheads="1"/>
          </p:cNvSpPr>
          <p:nvPr>
            <p:ph type="sldNum" sz="quarter" idx="12"/>
          </p:nvPr>
        </p:nvSpPr>
        <p:spPr>
          <a:ln/>
        </p:spPr>
        <p:txBody>
          <a:bodyPr/>
          <a:lstStyle>
            <a:lvl1pPr>
              <a:defRPr/>
            </a:lvl1pPr>
          </a:lstStyle>
          <a:p>
            <a:fld id="{073876A5-8EF2-4A56-8A73-F7563AA90C67}" type="slidenum">
              <a:rPr lang="en-US" altLang="en-US"/>
              <a:pPr/>
              <a:t>‹#›</a:t>
            </a:fld>
            <a:endParaRPr lang="en-US" altLang="en-US"/>
          </a:p>
        </p:txBody>
      </p:sp>
    </p:spTree>
    <p:extLst>
      <p:ext uri="{BB962C8B-B14F-4D97-AF65-F5344CB8AC3E}">
        <p14:creationId xmlns:p14="http://schemas.microsoft.com/office/powerpoint/2010/main" val="247555541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ltLang="en-US" noProof="0"/>
              <a:t>Click to edit Master title style</a:t>
            </a:r>
          </a:p>
        </p:txBody>
      </p:sp>
      <p:sp>
        <p:nvSpPr>
          <p:cNvPr id="3" name="Content Placeholder 2"/>
          <p:cNvSpPr>
            <a:spLocks noGrp="1"/>
          </p:cNvSpPr>
          <p:nvPr>
            <p:ph idx="1"/>
          </p:nvPr>
        </p:nvSpPr>
        <p:spPr>
          <a:xfrm>
            <a:off x="838200" y="1825625"/>
            <a:ext cx="10515600" cy="4351338"/>
          </a:xfrm>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Date Placeholder 3">
            <a:extLst>
              <a:ext uri="{FF2B5EF4-FFF2-40B4-BE49-F238E27FC236}">
                <a16:creationId xmlns:a16="http://schemas.microsoft.com/office/drawing/2014/main" id="{EA2F7814-B836-0A06-B26A-46B4775DA7C2}"/>
              </a:ext>
            </a:extLst>
          </p:cNvPr>
          <p:cNvSpPr>
            <a:spLocks noGrp="1"/>
          </p:cNvSpPr>
          <p:nvPr>
            <p:ph type="dt" sz="half" idx="10"/>
          </p:nvPr>
        </p:nvSpPr>
        <p:spPr/>
        <p:txBody>
          <a:bodyPr/>
          <a:lstStyle>
            <a:lvl1pPr>
              <a:defRPr/>
            </a:lvl1pPr>
          </a:lstStyle>
          <a:p>
            <a:fld id="{D964DFCE-D4BF-43DE-8FA1-7DD79E74CBEA}" type="datetime1">
              <a:rPr lang="en-US"/>
              <a:pPr/>
              <a:t>8/11/2023</a:t>
            </a:fld>
            <a:endParaRPr lang="en-US"/>
          </a:p>
        </p:txBody>
      </p:sp>
      <p:sp>
        <p:nvSpPr>
          <p:cNvPr id="5" name="Footer Placeholder 4">
            <a:extLst>
              <a:ext uri="{FF2B5EF4-FFF2-40B4-BE49-F238E27FC236}">
                <a16:creationId xmlns:a16="http://schemas.microsoft.com/office/drawing/2014/main" id="{5183770C-75CA-59B6-F23C-A156367C160F}"/>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B13C9613-213D-28DF-2190-BD73C779B61A}"/>
              </a:ext>
            </a:extLst>
          </p:cNvPr>
          <p:cNvSpPr>
            <a:spLocks noGrp="1" noChangeArrowheads="1"/>
          </p:cNvSpPr>
          <p:nvPr>
            <p:ph type="sldNum" sz="quarter" idx="12"/>
          </p:nvPr>
        </p:nvSpPr>
        <p:spPr>
          <a:ln/>
        </p:spPr>
        <p:txBody>
          <a:bodyPr/>
          <a:lstStyle>
            <a:lvl1pPr>
              <a:defRPr/>
            </a:lvl1pPr>
          </a:lstStyle>
          <a:p>
            <a:fld id="{D1CC40FB-0BFA-4B9E-9C7D-76BA8114D8B6}" type="slidenum">
              <a:rPr lang="en-US" altLang="en-US"/>
              <a:pPr/>
              <a:t>‹#›</a:t>
            </a:fld>
            <a:endParaRPr lang="en-US" altLang="en-US"/>
          </a:p>
        </p:txBody>
      </p:sp>
    </p:spTree>
    <p:extLst>
      <p:ext uri="{BB962C8B-B14F-4D97-AF65-F5344CB8AC3E}">
        <p14:creationId xmlns:p14="http://schemas.microsoft.com/office/powerpoint/2010/main" val="320876512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002F87"/>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1660418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en-US" noProof="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en-US" noProof="0"/>
              <a:t>Click to edit Master text styles</a:t>
            </a:r>
          </a:p>
        </p:txBody>
      </p:sp>
      <p:sp>
        <p:nvSpPr>
          <p:cNvPr id="4" name="Date Placeholder 3">
            <a:extLst>
              <a:ext uri="{FF2B5EF4-FFF2-40B4-BE49-F238E27FC236}">
                <a16:creationId xmlns:a16="http://schemas.microsoft.com/office/drawing/2014/main" id="{832EEA7F-D68C-7C12-AD87-FE69FAD64AE0}"/>
              </a:ext>
            </a:extLst>
          </p:cNvPr>
          <p:cNvSpPr>
            <a:spLocks noGrp="1"/>
          </p:cNvSpPr>
          <p:nvPr>
            <p:ph type="dt" sz="half" idx="10"/>
          </p:nvPr>
        </p:nvSpPr>
        <p:spPr/>
        <p:txBody>
          <a:bodyPr/>
          <a:lstStyle>
            <a:lvl1pPr>
              <a:defRPr/>
            </a:lvl1pPr>
          </a:lstStyle>
          <a:p>
            <a:fld id="{6ABEB433-36C4-42EE-87C2-B6D3B87E580E}" type="datetime1">
              <a:rPr lang="en-US"/>
              <a:pPr/>
              <a:t>8/11/2023</a:t>
            </a:fld>
            <a:endParaRPr lang="en-US"/>
          </a:p>
        </p:txBody>
      </p:sp>
      <p:sp>
        <p:nvSpPr>
          <p:cNvPr id="5" name="Footer Placeholder 4">
            <a:extLst>
              <a:ext uri="{FF2B5EF4-FFF2-40B4-BE49-F238E27FC236}">
                <a16:creationId xmlns:a16="http://schemas.microsoft.com/office/drawing/2014/main" id="{1BAB269B-9B43-D089-D9FD-3E38C7F06381}"/>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9A67FEEE-6D48-0FE9-D27C-A597C289E61E}"/>
              </a:ext>
            </a:extLst>
          </p:cNvPr>
          <p:cNvSpPr>
            <a:spLocks noGrp="1" noChangeArrowheads="1"/>
          </p:cNvSpPr>
          <p:nvPr>
            <p:ph type="sldNum" sz="quarter" idx="12"/>
          </p:nvPr>
        </p:nvSpPr>
        <p:spPr>
          <a:ln/>
        </p:spPr>
        <p:txBody>
          <a:bodyPr/>
          <a:lstStyle>
            <a:lvl1pPr>
              <a:defRPr/>
            </a:lvl1pPr>
          </a:lstStyle>
          <a:p>
            <a:fld id="{D05E9FAE-6699-418D-BC8C-547D368F3EC2}" type="slidenum">
              <a:rPr lang="en-US" altLang="en-US"/>
              <a:pPr/>
              <a:t>‹#›</a:t>
            </a:fld>
            <a:endParaRPr lang="en-US" altLang="en-US"/>
          </a:p>
        </p:txBody>
      </p:sp>
    </p:spTree>
    <p:extLst>
      <p:ext uri="{BB962C8B-B14F-4D97-AF65-F5344CB8AC3E}">
        <p14:creationId xmlns:p14="http://schemas.microsoft.com/office/powerpoint/2010/main" val="328044469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ltLang="en-US" noProof="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Date Placeholder 3">
            <a:extLst>
              <a:ext uri="{FF2B5EF4-FFF2-40B4-BE49-F238E27FC236}">
                <a16:creationId xmlns:a16="http://schemas.microsoft.com/office/drawing/2014/main" id="{812A3CE8-2532-BDD7-FB97-2626813E5ADD}"/>
              </a:ext>
            </a:extLst>
          </p:cNvPr>
          <p:cNvSpPr>
            <a:spLocks noGrp="1"/>
          </p:cNvSpPr>
          <p:nvPr>
            <p:ph type="dt" sz="half" idx="10"/>
          </p:nvPr>
        </p:nvSpPr>
        <p:spPr/>
        <p:txBody>
          <a:bodyPr/>
          <a:lstStyle>
            <a:lvl1pPr>
              <a:defRPr/>
            </a:lvl1pPr>
          </a:lstStyle>
          <a:p>
            <a:fld id="{5274285F-6BDC-443C-AEE1-7133C3C3861E}" type="datetime1">
              <a:rPr lang="en-US"/>
              <a:pPr/>
              <a:t>8/11/2023</a:t>
            </a:fld>
            <a:endParaRPr lang="en-US"/>
          </a:p>
        </p:txBody>
      </p:sp>
      <p:sp>
        <p:nvSpPr>
          <p:cNvPr id="6" name="Footer Placeholder 4">
            <a:extLst>
              <a:ext uri="{FF2B5EF4-FFF2-40B4-BE49-F238E27FC236}">
                <a16:creationId xmlns:a16="http://schemas.microsoft.com/office/drawing/2014/main" id="{3E533BC7-C442-287B-F627-98B2B8E9CB5C}"/>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CB5718E6-0FDE-C3CF-A5CD-D9D4CDC80C56}"/>
              </a:ext>
            </a:extLst>
          </p:cNvPr>
          <p:cNvSpPr>
            <a:spLocks noGrp="1" noChangeArrowheads="1"/>
          </p:cNvSpPr>
          <p:nvPr>
            <p:ph type="sldNum" sz="quarter" idx="12"/>
          </p:nvPr>
        </p:nvSpPr>
        <p:spPr>
          <a:ln/>
        </p:spPr>
        <p:txBody>
          <a:bodyPr/>
          <a:lstStyle>
            <a:lvl1pPr>
              <a:defRPr/>
            </a:lvl1pPr>
          </a:lstStyle>
          <a:p>
            <a:fld id="{C3A732DA-3FA9-43F1-BD21-F51CDD08F4D0}" type="slidenum">
              <a:rPr lang="en-US" altLang="en-US"/>
              <a:pPr/>
              <a:t>‹#›</a:t>
            </a:fld>
            <a:endParaRPr lang="en-US" altLang="en-US"/>
          </a:p>
        </p:txBody>
      </p:sp>
    </p:spTree>
    <p:extLst>
      <p:ext uri="{BB962C8B-B14F-4D97-AF65-F5344CB8AC3E}">
        <p14:creationId xmlns:p14="http://schemas.microsoft.com/office/powerpoint/2010/main" val="267740118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en-US" noProof="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noProof="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en-US" noProof="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7" name="Date Placeholder 3">
            <a:extLst>
              <a:ext uri="{FF2B5EF4-FFF2-40B4-BE49-F238E27FC236}">
                <a16:creationId xmlns:a16="http://schemas.microsoft.com/office/drawing/2014/main" id="{D25BE634-1456-D4F7-6FEC-E945BE8F854C}"/>
              </a:ext>
            </a:extLst>
          </p:cNvPr>
          <p:cNvSpPr>
            <a:spLocks noGrp="1"/>
          </p:cNvSpPr>
          <p:nvPr>
            <p:ph type="dt" sz="half" idx="10"/>
          </p:nvPr>
        </p:nvSpPr>
        <p:spPr/>
        <p:txBody>
          <a:bodyPr/>
          <a:lstStyle>
            <a:lvl1pPr>
              <a:defRPr/>
            </a:lvl1pPr>
          </a:lstStyle>
          <a:p>
            <a:fld id="{846404C9-4020-4179-B90E-83D01089FB4F}" type="datetime1">
              <a:rPr lang="en-US"/>
              <a:pPr/>
              <a:t>8/11/2023</a:t>
            </a:fld>
            <a:endParaRPr lang="en-US"/>
          </a:p>
        </p:txBody>
      </p:sp>
      <p:sp>
        <p:nvSpPr>
          <p:cNvPr id="8" name="Footer Placeholder 4">
            <a:extLst>
              <a:ext uri="{FF2B5EF4-FFF2-40B4-BE49-F238E27FC236}">
                <a16:creationId xmlns:a16="http://schemas.microsoft.com/office/drawing/2014/main" id="{71340FBF-DACC-1492-5C55-1CFA821A6750}"/>
              </a:ext>
            </a:extLst>
          </p:cNvPr>
          <p:cNvSpPr>
            <a:spLocks noGrp="1"/>
          </p:cNvSpPr>
          <p:nvPr>
            <p:ph type="ftr" sz="quarter" idx="11"/>
          </p:nvPr>
        </p:nvSpPr>
        <p:spPr/>
        <p:txBody>
          <a:bodyPr/>
          <a:lstStyle>
            <a:lvl1pPr>
              <a:defRPr/>
            </a:lvl1pPr>
          </a:lstStyle>
          <a:p>
            <a:endParaRPr lang="en-US"/>
          </a:p>
        </p:txBody>
      </p:sp>
      <p:sp>
        <p:nvSpPr>
          <p:cNvPr id="9" name="Slide Number Placeholder 5">
            <a:extLst>
              <a:ext uri="{FF2B5EF4-FFF2-40B4-BE49-F238E27FC236}">
                <a16:creationId xmlns:a16="http://schemas.microsoft.com/office/drawing/2014/main" id="{3F125DE5-0C69-ABF7-B1A1-820661DA403A}"/>
              </a:ext>
            </a:extLst>
          </p:cNvPr>
          <p:cNvSpPr>
            <a:spLocks noGrp="1" noChangeArrowheads="1"/>
          </p:cNvSpPr>
          <p:nvPr>
            <p:ph type="sldNum" sz="quarter" idx="12"/>
          </p:nvPr>
        </p:nvSpPr>
        <p:spPr>
          <a:ln/>
        </p:spPr>
        <p:txBody>
          <a:bodyPr/>
          <a:lstStyle>
            <a:lvl1pPr>
              <a:defRPr/>
            </a:lvl1pPr>
          </a:lstStyle>
          <a:p>
            <a:fld id="{92BCCCB9-DA18-4C2B-8B22-C1D81DD4D48C}" type="slidenum">
              <a:rPr lang="en-US" altLang="en-US"/>
              <a:pPr/>
              <a:t>‹#›</a:t>
            </a:fld>
            <a:endParaRPr lang="en-US" altLang="en-US"/>
          </a:p>
        </p:txBody>
      </p:sp>
    </p:spTree>
    <p:extLst>
      <p:ext uri="{BB962C8B-B14F-4D97-AF65-F5344CB8AC3E}">
        <p14:creationId xmlns:p14="http://schemas.microsoft.com/office/powerpoint/2010/main" val="156170628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ltLang="en-US" noProof="0"/>
              <a:t>Click to edit Master title style</a:t>
            </a:r>
          </a:p>
        </p:txBody>
      </p:sp>
      <p:sp>
        <p:nvSpPr>
          <p:cNvPr id="3" name="Date Placeholder 3">
            <a:extLst>
              <a:ext uri="{FF2B5EF4-FFF2-40B4-BE49-F238E27FC236}">
                <a16:creationId xmlns:a16="http://schemas.microsoft.com/office/drawing/2014/main" id="{F845CF6C-C929-8FC0-2B77-E2BF3361C34A}"/>
              </a:ext>
            </a:extLst>
          </p:cNvPr>
          <p:cNvSpPr>
            <a:spLocks noGrp="1"/>
          </p:cNvSpPr>
          <p:nvPr>
            <p:ph type="dt" sz="half" idx="10"/>
          </p:nvPr>
        </p:nvSpPr>
        <p:spPr/>
        <p:txBody>
          <a:bodyPr/>
          <a:lstStyle>
            <a:lvl1pPr>
              <a:defRPr/>
            </a:lvl1pPr>
          </a:lstStyle>
          <a:p>
            <a:fld id="{F3D77267-7979-4F14-B01F-5761533A542B}" type="datetime1">
              <a:rPr lang="en-US"/>
              <a:pPr/>
              <a:t>8/11/2023</a:t>
            </a:fld>
            <a:endParaRPr lang="en-US"/>
          </a:p>
        </p:txBody>
      </p:sp>
      <p:sp>
        <p:nvSpPr>
          <p:cNvPr id="4" name="Footer Placeholder 4">
            <a:extLst>
              <a:ext uri="{FF2B5EF4-FFF2-40B4-BE49-F238E27FC236}">
                <a16:creationId xmlns:a16="http://schemas.microsoft.com/office/drawing/2014/main" id="{2D631A94-DF14-663D-8CB0-078A487D1CD3}"/>
              </a:ext>
            </a:extLst>
          </p:cNvPr>
          <p:cNvSpPr>
            <a:spLocks noGrp="1"/>
          </p:cNvSpPr>
          <p:nvPr>
            <p:ph type="ftr" sz="quarter" idx="11"/>
          </p:nvPr>
        </p:nvSpPr>
        <p:spPr/>
        <p:txBody>
          <a:bodyPr/>
          <a:lstStyle>
            <a:lvl1pPr>
              <a:defRPr/>
            </a:lvl1pPr>
          </a:lstStyle>
          <a:p>
            <a:endParaRPr lang="en-US"/>
          </a:p>
        </p:txBody>
      </p:sp>
      <p:sp>
        <p:nvSpPr>
          <p:cNvPr id="5" name="Slide Number Placeholder 5">
            <a:extLst>
              <a:ext uri="{FF2B5EF4-FFF2-40B4-BE49-F238E27FC236}">
                <a16:creationId xmlns:a16="http://schemas.microsoft.com/office/drawing/2014/main" id="{1D761D9F-C52C-5B3A-FC61-86451F670726}"/>
              </a:ext>
            </a:extLst>
          </p:cNvPr>
          <p:cNvSpPr>
            <a:spLocks noGrp="1" noChangeArrowheads="1"/>
          </p:cNvSpPr>
          <p:nvPr>
            <p:ph type="sldNum" sz="quarter" idx="12"/>
          </p:nvPr>
        </p:nvSpPr>
        <p:spPr>
          <a:ln/>
        </p:spPr>
        <p:txBody>
          <a:bodyPr/>
          <a:lstStyle>
            <a:lvl1pPr>
              <a:defRPr/>
            </a:lvl1pPr>
          </a:lstStyle>
          <a:p>
            <a:fld id="{C774043F-8F64-487E-B71D-9E87D4EB16DC}" type="slidenum">
              <a:rPr lang="en-US" altLang="en-US"/>
              <a:pPr/>
              <a:t>‹#›</a:t>
            </a:fld>
            <a:endParaRPr lang="en-US" altLang="en-US"/>
          </a:p>
        </p:txBody>
      </p:sp>
    </p:spTree>
    <p:extLst>
      <p:ext uri="{BB962C8B-B14F-4D97-AF65-F5344CB8AC3E}">
        <p14:creationId xmlns:p14="http://schemas.microsoft.com/office/powerpoint/2010/main" val="3217796269"/>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D3349E0-D338-95EA-150B-BBA02B0BFD01}"/>
              </a:ext>
            </a:extLst>
          </p:cNvPr>
          <p:cNvSpPr>
            <a:spLocks noGrp="1"/>
          </p:cNvSpPr>
          <p:nvPr>
            <p:ph type="dt" sz="half" idx="10"/>
          </p:nvPr>
        </p:nvSpPr>
        <p:spPr/>
        <p:txBody>
          <a:bodyPr/>
          <a:lstStyle>
            <a:lvl1pPr>
              <a:defRPr/>
            </a:lvl1pPr>
          </a:lstStyle>
          <a:p>
            <a:fld id="{D197438D-2A1D-40EA-ADBD-EFB51CA91EA4}" type="datetime1">
              <a:rPr lang="en-US"/>
              <a:pPr/>
              <a:t>8/11/2023</a:t>
            </a:fld>
            <a:endParaRPr lang="en-US"/>
          </a:p>
        </p:txBody>
      </p:sp>
      <p:sp>
        <p:nvSpPr>
          <p:cNvPr id="3" name="Footer Placeholder 4">
            <a:extLst>
              <a:ext uri="{FF2B5EF4-FFF2-40B4-BE49-F238E27FC236}">
                <a16:creationId xmlns:a16="http://schemas.microsoft.com/office/drawing/2014/main" id="{7733B6B3-B226-B866-F602-0D4CFB8BC3D3}"/>
              </a:ext>
            </a:extLst>
          </p:cNvPr>
          <p:cNvSpPr>
            <a:spLocks noGrp="1"/>
          </p:cNvSpPr>
          <p:nvPr>
            <p:ph type="ftr" sz="quarter" idx="11"/>
          </p:nvPr>
        </p:nvSpPr>
        <p:spPr/>
        <p:txBody>
          <a:bodyPr/>
          <a:lstStyle>
            <a:lvl1pPr>
              <a:defRPr/>
            </a:lvl1pPr>
          </a:lstStyle>
          <a:p>
            <a:endParaRPr lang="en-US"/>
          </a:p>
        </p:txBody>
      </p:sp>
      <p:sp>
        <p:nvSpPr>
          <p:cNvPr id="4" name="Slide Number Placeholder 5">
            <a:extLst>
              <a:ext uri="{FF2B5EF4-FFF2-40B4-BE49-F238E27FC236}">
                <a16:creationId xmlns:a16="http://schemas.microsoft.com/office/drawing/2014/main" id="{62DE197A-7B06-DF49-440C-91942F2C3929}"/>
              </a:ext>
            </a:extLst>
          </p:cNvPr>
          <p:cNvSpPr>
            <a:spLocks noGrp="1" noChangeArrowheads="1"/>
          </p:cNvSpPr>
          <p:nvPr>
            <p:ph type="sldNum" sz="quarter" idx="12"/>
          </p:nvPr>
        </p:nvSpPr>
        <p:spPr>
          <a:ln/>
        </p:spPr>
        <p:txBody>
          <a:bodyPr/>
          <a:lstStyle>
            <a:lvl1pPr>
              <a:defRPr/>
            </a:lvl1pPr>
          </a:lstStyle>
          <a:p>
            <a:fld id="{3BDEB23E-1FB6-4F1D-8177-F6507A9C33FC}" type="slidenum">
              <a:rPr lang="en-US" altLang="en-US"/>
              <a:pPr/>
              <a:t>‹#›</a:t>
            </a:fld>
            <a:endParaRPr lang="en-US" altLang="en-US"/>
          </a:p>
        </p:txBody>
      </p:sp>
    </p:spTree>
    <p:extLst>
      <p:ext uri="{BB962C8B-B14F-4D97-AF65-F5344CB8AC3E}">
        <p14:creationId xmlns:p14="http://schemas.microsoft.com/office/powerpoint/2010/main" val="278010129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en-US" noProof="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noProof="0"/>
              <a:t>Click to edit Master text styles</a:t>
            </a:r>
          </a:p>
        </p:txBody>
      </p:sp>
      <p:sp>
        <p:nvSpPr>
          <p:cNvPr id="5" name="Date Placeholder 3">
            <a:extLst>
              <a:ext uri="{FF2B5EF4-FFF2-40B4-BE49-F238E27FC236}">
                <a16:creationId xmlns:a16="http://schemas.microsoft.com/office/drawing/2014/main" id="{1AEBE1DA-8A25-35B7-3AB8-61231EFF29F5}"/>
              </a:ext>
            </a:extLst>
          </p:cNvPr>
          <p:cNvSpPr>
            <a:spLocks noGrp="1"/>
          </p:cNvSpPr>
          <p:nvPr>
            <p:ph type="dt" sz="half" idx="10"/>
          </p:nvPr>
        </p:nvSpPr>
        <p:spPr/>
        <p:txBody>
          <a:bodyPr/>
          <a:lstStyle>
            <a:lvl1pPr>
              <a:defRPr/>
            </a:lvl1pPr>
          </a:lstStyle>
          <a:p>
            <a:fld id="{CBD660A4-EF32-4380-AD59-047FEBA71C17}" type="datetime1">
              <a:rPr lang="en-US"/>
              <a:pPr/>
              <a:t>8/11/2023</a:t>
            </a:fld>
            <a:endParaRPr lang="en-US"/>
          </a:p>
        </p:txBody>
      </p:sp>
      <p:sp>
        <p:nvSpPr>
          <p:cNvPr id="6" name="Footer Placeholder 4">
            <a:extLst>
              <a:ext uri="{FF2B5EF4-FFF2-40B4-BE49-F238E27FC236}">
                <a16:creationId xmlns:a16="http://schemas.microsoft.com/office/drawing/2014/main" id="{5BBC9EC9-D98B-0E54-F7F1-9486ADA31C10}"/>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C12F6C90-2C33-7982-BFB4-B9C9B3CCFC65}"/>
              </a:ext>
            </a:extLst>
          </p:cNvPr>
          <p:cNvSpPr>
            <a:spLocks noGrp="1" noChangeArrowheads="1"/>
          </p:cNvSpPr>
          <p:nvPr>
            <p:ph type="sldNum" sz="quarter" idx="12"/>
          </p:nvPr>
        </p:nvSpPr>
        <p:spPr>
          <a:ln/>
        </p:spPr>
        <p:txBody>
          <a:bodyPr/>
          <a:lstStyle>
            <a:lvl1pPr>
              <a:defRPr/>
            </a:lvl1pPr>
          </a:lstStyle>
          <a:p>
            <a:fld id="{8B21C712-C974-40FE-9CD8-B938047C3D01}" type="slidenum">
              <a:rPr lang="en-US" altLang="en-US"/>
              <a:pPr/>
              <a:t>‹#›</a:t>
            </a:fld>
            <a:endParaRPr lang="en-US" altLang="en-US"/>
          </a:p>
        </p:txBody>
      </p:sp>
    </p:spTree>
    <p:extLst>
      <p:ext uri="{BB962C8B-B14F-4D97-AF65-F5344CB8AC3E}">
        <p14:creationId xmlns:p14="http://schemas.microsoft.com/office/powerpoint/2010/main" val="27697773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en-US" noProof="0"/>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alt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en-US" noProof="0"/>
              <a:t>Click to edit Master text styles</a:t>
            </a:r>
          </a:p>
        </p:txBody>
      </p:sp>
      <p:sp>
        <p:nvSpPr>
          <p:cNvPr id="5" name="Date Placeholder 3">
            <a:extLst>
              <a:ext uri="{FF2B5EF4-FFF2-40B4-BE49-F238E27FC236}">
                <a16:creationId xmlns:a16="http://schemas.microsoft.com/office/drawing/2014/main" id="{6E39B89E-045D-CE78-0BE9-692D21D3A38F}"/>
              </a:ext>
            </a:extLst>
          </p:cNvPr>
          <p:cNvSpPr>
            <a:spLocks noGrp="1"/>
          </p:cNvSpPr>
          <p:nvPr>
            <p:ph type="dt" sz="half" idx="10"/>
          </p:nvPr>
        </p:nvSpPr>
        <p:spPr/>
        <p:txBody>
          <a:bodyPr/>
          <a:lstStyle>
            <a:lvl1pPr>
              <a:defRPr/>
            </a:lvl1pPr>
          </a:lstStyle>
          <a:p>
            <a:fld id="{CDA2A27E-5D43-42E0-A8CA-43E9803DE0FC}" type="datetime1">
              <a:rPr lang="en-US"/>
              <a:pPr/>
              <a:t>8/11/2023</a:t>
            </a:fld>
            <a:endParaRPr lang="en-US"/>
          </a:p>
        </p:txBody>
      </p:sp>
      <p:sp>
        <p:nvSpPr>
          <p:cNvPr id="6" name="Footer Placeholder 4">
            <a:extLst>
              <a:ext uri="{FF2B5EF4-FFF2-40B4-BE49-F238E27FC236}">
                <a16:creationId xmlns:a16="http://schemas.microsoft.com/office/drawing/2014/main" id="{ADD554D5-3316-64A5-F925-B9D80616BF0D}"/>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3F2170D6-7E30-863D-AF49-F894985F44B6}"/>
              </a:ext>
            </a:extLst>
          </p:cNvPr>
          <p:cNvSpPr>
            <a:spLocks noGrp="1" noChangeArrowheads="1"/>
          </p:cNvSpPr>
          <p:nvPr>
            <p:ph type="sldNum" sz="quarter" idx="12"/>
          </p:nvPr>
        </p:nvSpPr>
        <p:spPr>
          <a:ln/>
        </p:spPr>
        <p:txBody>
          <a:bodyPr/>
          <a:lstStyle>
            <a:lvl1pPr>
              <a:defRPr/>
            </a:lvl1pPr>
          </a:lstStyle>
          <a:p>
            <a:fld id="{B4A71495-4000-45EA-AA35-742496F9163D}" type="slidenum">
              <a:rPr lang="en-US" altLang="en-US"/>
              <a:pPr/>
              <a:t>‹#›</a:t>
            </a:fld>
            <a:endParaRPr lang="en-US" altLang="en-US"/>
          </a:p>
        </p:txBody>
      </p:sp>
    </p:spTree>
    <p:extLst>
      <p:ext uri="{BB962C8B-B14F-4D97-AF65-F5344CB8AC3E}">
        <p14:creationId xmlns:p14="http://schemas.microsoft.com/office/powerpoint/2010/main" val="280400032"/>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ltLang="en-US" noProof="0"/>
              <a:t>Click to edit Master title style</a:t>
            </a:r>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Date Placeholder 3">
            <a:extLst>
              <a:ext uri="{FF2B5EF4-FFF2-40B4-BE49-F238E27FC236}">
                <a16:creationId xmlns:a16="http://schemas.microsoft.com/office/drawing/2014/main" id="{00313E3D-010A-5BAD-EAE7-228A314D0E50}"/>
              </a:ext>
            </a:extLst>
          </p:cNvPr>
          <p:cNvSpPr>
            <a:spLocks noGrp="1"/>
          </p:cNvSpPr>
          <p:nvPr>
            <p:ph type="dt" sz="half" idx="10"/>
          </p:nvPr>
        </p:nvSpPr>
        <p:spPr/>
        <p:txBody>
          <a:bodyPr/>
          <a:lstStyle>
            <a:lvl1pPr>
              <a:defRPr/>
            </a:lvl1pPr>
          </a:lstStyle>
          <a:p>
            <a:fld id="{97487C91-A43D-4774-988C-A069835D9139}" type="datetime1">
              <a:rPr lang="en-US"/>
              <a:pPr/>
              <a:t>8/11/2023</a:t>
            </a:fld>
            <a:endParaRPr lang="en-US"/>
          </a:p>
        </p:txBody>
      </p:sp>
      <p:sp>
        <p:nvSpPr>
          <p:cNvPr id="5" name="Footer Placeholder 4">
            <a:extLst>
              <a:ext uri="{FF2B5EF4-FFF2-40B4-BE49-F238E27FC236}">
                <a16:creationId xmlns:a16="http://schemas.microsoft.com/office/drawing/2014/main" id="{9E7158E7-F40F-B0A2-AE56-281FB601550A}"/>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90CED94C-C16C-A660-79CA-99FB756A8FEF}"/>
              </a:ext>
            </a:extLst>
          </p:cNvPr>
          <p:cNvSpPr>
            <a:spLocks noGrp="1" noChangeArrowheads="1"/>
          </p:cNvSpPr>
          <p:nvPr>
            <p:ph type="sldNum" sz="quarter" idx="12"/>
          </p:nvPr>
        </p:nvSpPr>
        <p:spPr>
          <a:ln/>
        </p:spPr>
        <p:txBody>
          <a:bodyPr/>
          <a:lstStyle>
            <a:lvl1pPr>
              <a:defRPr/>
            </a:lvl1pPr>
          </a:lstStyle>
          <a:p>
            <a:fld id="{D32B835B-997F-442E-8852-559E45FE8ECE}" type="slidenum">
              <a:rPr lang="en-US" altLang="en-US"/>
              <a:pPr/>
              <a:t>‹#›</a:t>
            </a:fld>
            <a:endParaRPr lang="en-US" altLang="en-US"/>
          </a:p>
        </p:txBody>
      </p:sp>
    </p:spTree>
    <p:extLst>
      <p:ext uri="{BB962C8B-B14F-4D97-AF65-F5344CB8AC3E}">
        <p14:creationId xmlns:p14="http://schemas.microsoft.com/office/powerpoint/2010/main" val="119194227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en-US" noProof="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 name="Date Placeholder 3">
            <a:extLst>
              <a:ext uri="{FF2B5EF4-FFF2-40B4-BE49-F238E27FC236}">
                <a16:creationId xmlns:a16="http://schemas.microsoft.com/office/drawing/2014/main" id="{3F65C66D-84BA-F78F-5AA8-F9CE34E008DE}"/>
              </a:ext>
            </a:extLst>
          </p:cNvPr>
          <p:cNvSpPr>
            <a:spLocks noGrp="1"/>
          </p:cNvSpPr>
          <p:nvPr>
            <p:ph type="dt" sz="half" idx="10"/>
          </p:nvPr>
        </p:nvSpPr>
        <p:spPr/>
        <p:txBody>
          <a:bodyPr/>
          <a:lstStyle>
            <a:lvl1pPr>
              <a:defRPr/>
            </a:lvl1pPr>
          </a:lstStyle>
          <a:p>
            <a:fld id="{6534A4EF-343D-41EA-B3C8-933E43DD829D}" type="datetime1">
              <a:rPr lang="en-US"/>
              <a:pPr/>
              <a:t>8/11/2023</a:t>
            </a:fld>
            <a:endParaRPr lang="en-US"/>
          </a:p>
        </p:txBody>
      </p:sp>
      <p:sp>
        <p:nvSpPr>
          <p:cNvPr id="5" name="Footer Placeholder 4">
            <a:extLst>
              <a:ext uri="{FF2B5EF4-FFF2-40B4-BE49-F238E27FC236}">
                <a16:creationId xmlns:a16="http://schemas.microsoft.com/office/drawing/2014/main" id="{64AAFCE3-FF9B-A8BC-4463-57CFEB7C5C38}"/>
              </a:ext>
            </a:extLst>
          </p:cNvPr>
          <p:cNvSpPr>
            <a:spLocks noGrp="1"/>
          </p:cNvSpPr>
          <p:nvPr>
            <p:ph type="ftr" sz="quarter" idx="11"/>
          </p:nvPr>
        </p:nvSpPr>
        <p:spPr/>
        <p:txBody>
          <a:bodyPr/>
          <a:lstStyle>
            <a:lvl1pPr>
              <a:defRPr/>
            </a:lvl1pPr>
          </a:lstStyle>
          <a:p>
            <a:endParaRPr lang="en-US"/>
          </a:p>
        </p:txBody>
      </p:sp>
      <p:sp>
        <p:nvSpPr>
          <p:cNvPr id="6" name="Slide Number Placeholder 5">
            <a:extLst>
              <a:ext uri="{FF2B5EF4-FFF2-40B4-BE49-F238E27FC236}">
                <a16:creationId xmlns:a16="http://schemas.microsoft.com/office/drawing/2014/main" id="{FFE5736C-DD2C-1743-01DA-F130E28E8B06}"/>
              </a:ext>
            </a:extLst>
          </p:cNvPr>
          <p:cNvSpPr>
            <a:spLocks noGrp="1" noChangeArrowheads="1"/>
          </p:cNvSpPr>
          <p:nvPr>
            <p:ph type="sldNum" sz="quarter" idx="12"/>
          </p:nvPr>
        </p:nvSpPr>
        <p:spPr>
          <a:ln/>
        </p:spPr>
        <p:txBody>
          <a:bodyPr/>
          <a:lstStyle>
            <a:lvl1pPr>
              <a:defRPr/>
            </a:lvl1pPr>
          </a:lstStyle>
          <a:p>
            <a:fld id="{2E2D9C67-25C6-48A3-83F2-9C9B0A786455}" type="slidenum">
              <a:rPr lang="en-US" altLang="en-US"/>
              <a:pPr/>
              <a:t>‹#›</a:t>
            </a:fld>
            <a:endParaRPr lang="en-US" altLang="en-US"/>
          </a:p>
        </p:txBody>
      </p:sp>
    </p:spTree>
    <p:extLst>
      <p:ext uri="{BB962C8B-B14F-4D97-AF65-F5344CB8AC3E}">
        <p14:creationId xmlns:p14="http://schemas.microsoft.com/office/powerpoint/2010/main" val="423325170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MASTER SLIDE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32822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rgbClr val="095495"/>
                </a:solidFill>
                <a:latin typeface="Helvetica Neue" charset="0"/>
                <a:ea typeface="Helvetica Neue" charset="0"/>
                <a:cs typeface="Helvetica Neue" charset="0"/>
              </a:defRPr>
            </a:lvl1pPr>
          </a:lstStyle>
          <a:p>
            <a:r>
              <a:rPr lang="en-US" dirty="0"/>
              <a:t>Slide 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4139166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w Logo">
    <p:bg>
      <p:bgPr>
        <a:solidFill>
          <a:schemeClr val="bg1">
            <a:lumMod val="95000"/>
            <a:alpha val="99000"/>
          </a:schemeClr>
        </a:solidFill>
        <a:effectLst/>
      </p:bgPr>
    </p:bg>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rgbClr val="095495"/>
                </a:solidFill>
                <a:latin typeface="Helvetica Neue" charset="0"/>
                <a:ea typeface="Helvetica Neue" charset="0"/>
                <a:cs typeface="Helvetica Neue" charset="0"/>
              </a:defRPr>
            </a:lvl1pPr>
          </a:lstStyle>
          <a:p>
            <a:r>
              <a:rPr lang="en-US" dirty="0"/>
              <a:t>Slide 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Quote">
    <p:bg>
      <p:bgPr>
        <a:gradFill rotWithShape="1">
          <a:gsLst>
            <a:gs pos="0">
              <a:schemeClr val="bg2">
                <a:tint val="40000"/>
                <a:satMod val="350000"/>
              </a:schemeClr>
            </a:gs>
            <a:gs pos="100000">
              <a:schemeClr val="bg2">
                <a:shade val="20000"/>
                <a:satMod val="255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33373B">
                    <a:lumMod val="20000"/>
                    <a:lumOff val="80000"/>
                  </a:srgbClr>
                </a:solidFill>
              </a:rPr>
              <a:pPr algn="r">
                <a:spcBef>
                  <a:spcPct val="50000"/>
                </a:spcBef>
                <a:defRPr/>
              </a:pPr>
              <a:t>‹#›</a:t>
            </a:fld>
            <a:endParaRPr lang="en-US" sz="1000">
              <a:solidFill>
                <a:srgbClr val="33373B">
                  <a:lumMod val="20000"/>
                  <a:lumOff val="80000"/>
                </a:srgbClr>
              </a:solidFill>
            </a:endParaRP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609600" y="990600"/>
            <a:ext cx="1513719" cy="1541444"/>
          </a:xfrm>
          <a:prstGeom prst="rect">
            <a:avLst/>
          </a:prstGeom>
        </p:spPr>
        <p:txBody>
          <a:bodyPr wrap="square" lIns="63496" tIns="31748" rIns="63496" bIns="31748">
            <a:spAutoFit/>
          </a:bodyPr>
          <a:lstStyle/>
          <a:p>
            <a:pPr algn="ctr"/>
            <a:r>
              <a:rPr lang="en-US" sz="9600" b="1">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9916281" y="3983056"/>
            <a:ext cx="1513719" cy="1541444"/>
          </a:xfrm>
          <a:prstGeom prst="rect">
            <a:avLst/>
          </a:prstGeom>
        </p:spPr>
        <p:txBody>
          <a:bodyPr wrap="square" lIns="63496" tIns="31748" rIns="63496" bIns="31748">
            <a:spAutoFit/>
          </a:bodyPr>
          <a:lstStyle/>
          <a:p>
            <a:pPr algn="ctr"/>
            <a:r>
              <a:rPr lang="en-US" sz="9600" b="1">
                <a:solidFill>
                  <a:srgbClr val="FBC608"/>
                </a:solidFill>
                <a:latin typeface="Open Sans"/>
                <a:cs typeface="Open Sans"/>
              </a:rPr>
              <a:t>”</a:t>
            </a:r>
          </a:p>
        </p:txBody>
      </p:sp>
      <p:sp>
        <p:nvSpPr>
          <p:cNvPr id="3" name="Text Placeholder 2"/>
          <p:cNvSpPr>
            <a:spLocks noGrp="1"/>
          </p:cNvSpPr>
          <p:nvPr>
            <p:ph type="body" sz="quarter" idx="14" hasCustomPrompt="1"/>
          </p:nvPr>
        </p:nvSpPr>
        <p:spPr>
          <a:xfrm>
            <a:off x="2123319" y="5257800"/>
            <a:ext cx="7792961" cy="533400"/>
          </a:xfrm>
          <a:prstGeom prst="rect">
            <a:avLst/>
          </a:prstGeom>
        </p:spPr>
        <p:txBody>
          <a:bodyPr/>
          <a:lstStyle>
            <a:lvl1pPr marL="285750" indent="-285750" algn="r">
              <a:buFont typeface="Arial" panose="020B0604020202020204" pitchFamily="34" charset="0"/>
              <a:buChar char="‒"/>
              <a:defRPr sz="2800">
                <a:solidFill>
                  <a:schemeClr val="tx1"/>
                </a:solidFill>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Author</a:t>
            </a:r>
          </a:p>
        </p:txBody>
      </p:sp>
      <p:sp>
        <p:nvSpPr>
          <p:cNvPr id="5" name="Text Placeholder 4"/>
          <p:cNvSpPr>
            <a:spLocks noGrp="1"/>
          </p:cNvSpPr>
          <p:nvPr>
            <p:ph type="body" sz="quarter" idx="15" hasCustomPrompt="1"/>
          </p:nvPr>
        </p:nvSpPr>
        <p:spPr>
          <a:xfrm>
            <a:off x="2123319" y="1524000"/>
            <a:ext cx="7792962" cy="3429000"/>
          </a:xfrm>
          <a:prstGeom prst="rect">
            <a:avLst/>
          </a:prstGeom>
        </p:spPr>
        <p:txBody>
          <a:bodyPr/>
          <a:lstStyle>
            <a:lvl1pPr marL="0" indent="0" algn="ctr">
              <a:lnSpc>
                <a:spcPct val="150000"/>
              </a:lnSpc>
              <a:spcBef>
                <a:spcPts val="600"/>
              </a:spcBef>
              <a:spcAft>
                <a:spcPts val="600"/>
              </a:spcAft>
              <a:buNone/>
              <a:defRPr sz="4400">
                <a:solidFill>
                  <a:schemeClr val="tx1"/>
                </a:solidFill>
              </a:defRPr>
            </a:lvl1pPr>
          </a:lstStyle>
          <a:p>
            <a:pPr lvl="0"/>
            <a:r>
              <a:rPr lang="en-US" dirty="0"/>
              <a:t>Quote</a:t>
            </a:r>
          </a:p>
        </p:txBody>
      </p:sp>
    </p:spTree>
    <p:extLst>
      <p:ext uri="{BB962C8B-B14F-4D97-AF65-F5344CB8AC3E}">
        <p14:creationId xmlns:p14="http://schemas.microsoft.com/office/powerpoint/2010/main" val="1216550821"/>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919337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757090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247234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5131004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9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76" r:id="rId1"/>
    <p:sldLayoutId id="2147483878" r:id="rId2"/>
    <p:sldLayoutId id="2147483882" r:id="rId3"/>
    <p:sldLayoutId id="2147483870" r:id="rId4"/>
    <p:sldLayoutId id="2147483881" r:id="rId5"/>
    <p:sldLayoutId id="2147483894"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09770701"/>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8" r:id="rId9"/>
    <p:sldLayoutId id="2147483899" r:id="rId10"/>
    <p:sldLayoutId id="2147483900" r:id="rId11"/>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71C219D-1191-C445-CC2F-52B65718343F}"/>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0DCD959-2088-5DA7-FB9E-D34E9571503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Date Placeholder 3">
            <a:extLst>
              <a:ext uri="{FF2B5EF4-FFF2-40B4-BE49-F238E27FC236}">
                <a16:creationId xmlns:a16="http://schemas.microsoft.com/office/drawing/2014/main" id="{66C11EC2-A118-8701-9A4E-A2CCFBD3D637}"/>
              </a:ext>
            </a:extLst>
          </p:cNvPr>
          <p:cNvSpPr>
            <a:spLocks noGrp="1"/>
          </p:cNvSpPr>
          <p:nvPr>
            <p:ph type="dt" sz="half" idx="2"/>
          </p:nvPr>
        </p:nvSpPr>
        <p:spPr>
          <a:xfrm>
            <a:off x="838200" y="6356350"/>
            <a:ext cx="2743200" cy="365125"/>
          </a:xfrm>
          <a:prstGeom prst="rect">
            <a:avLst/>
          </a:prstGeom>
          <a:noFill/>
          <a:ln w="9525" cap="flat" cmpd="sng" algn="ctr">
            <a:noFill/>
            <a:prstDash val="solid"/>
            <a:round/>
            <a:headEnd type="none" w="med" len="med"/>
            <a:tailEnd type="none" w="med" len="med"/>
          </a:ln>
        </p:spPr>
        <p:txBody>
          <a:bodyPr vert="horz" lIns="91440" tIns="45720" rIns="91440" bIns="45720" rtlCol="0" anchor="ctr"/>
          <a:lstStyle>
            <a:lvl1pPr algn="l" fontAlgn="auto">
              <a:buSzTx/>
              <a:defRPr sz="1200">
                <a:solidFill>
                  <a:schemeClr val="tx1">
                    <a:tint val="75000"/>
                  </a:schemeClr>
                </a:solidFill>
                <a:latin typeface="+mn-lt"/>
                <a:cs typeface="+mn-cs"/>
              </a:defRPr>
            </a:lvl1pPr>
          </a:lstStyle>
          <a:p>
            <a:fld id="{F948F8DE-5AE7-4EB9-9FE4-13F3448B49B0}" type="datetime1">
              <a:rPr lang="en-US"/>
              <a:pPr/>
              <a:t>8/11/2023</a:t>
            </a:fld>
            <a:endParaRPr lang="en-US"/>
          </a:p>
        </p:txBody>
      </p:sp>
      <p:sp>
        <p:nvSpPr>
          <p:cNvPr id="1029" name="Footer Placeholder 4">
            <a:extLst>
              <a:ext uri="{FF2B5EF4-FFF2-40B4-BE49-F238E27FC236}">
                <a16:creationId xmlns:a16="http://schemas.microsoft.com/office/drawing/2014/main" id="{16F3528E-2E8C-D60C-98B9-89D6AFDAC93B}"/>
              </a:ext>
            </a:extLst>
          </p:cNvPr>
          <p:cNvSpPr>
            <a:spLocks noGrp="1"/>
          </p:cNvSpPr>
          <p:nvPr>
            <p:ph type="ftr" sz="quarter" idx="3"/>
          </p:nvPr>
        </p:nvSpPr>
        <p:spPr>
          <a:xfrm>
            <a:off x="4038600" y="6356350"/>
            <a:ext cx="4114800" cy="365125"/>
          </a:xfrm>
          <a:prstGeom prst="rect">
            <a:avLst/>
          </a:prstGeom>
          <a:noFill/>
          <a:ln w="9525" cap="flat" cmpd="sng" algn="ctr">
            <a:noFill/>
            <a:prstDash val="solid"/>
            <a:round/>
            <a:headEnd type="none" w="med" len="med"/>
            <a:tailEnd type="none" w="med" len="med"/>
          </a:ln>
        </p:spPr>
        <p:txBody>
          <a:bodyPr vert="horz" lIns="91440" tIns="45720" rIns="91440" bIns="45720" rtlCol="0" anchor="ctr"/>
          <a:lstStyle>
            <a:lvl1pPr algn="ctr" fontAlgn="auto">
              <a:buSzTx/>
              <a:defRPr sz="1200">
                <a:solidFill>
                  <a:schemeClr val="tx1">
                    <a:tint val="75000"/>
                  </a:schemeClr>
                </a:solidFill>
                <a:latin typeface="+mn-lt"/>
                <a:cs typeface="+mn-cs"/>
              </a:defRPr>
            </a:lvl1pPr>
          </a:lstStyle>
          <a:p>
            <a:endParaRPr lang="en-US"/>
          </a:p>
        </p:txBody>
      </p:sp>
      <p:sp>
        <p:nvSpPr>
          <p:cNvPr id="1030" name="Slide Number Placeholder 5">
            <a:extLst>
              <a:ext uri="{FF2B5EF4-FFF2-40B4-BE49-F238E27FC236}">
                <a16:creationId xmlns:a16="http://schemas.microsoft.com/office/drawing/2014/main" id="{C35AA303-40E1-203F-C37C-2B6132D84404}"/>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D4D5C4E-8D57-4E36-852F-28E9B7EB96E5}" type="slidenum">
              <a:rPr lang="en-US" altLang="en-US"/>
              <a:pPr/>
              <a:t>‹#›</a:t>
            </a:fld>
            <a:endParaRPr lang="en-US" altLang="en-US"/>
          </a:p>
        </p:txBody>
      </p:sp>
    </p:spTree>
    <p:extLst>
      <p:ext uri="{BB962C8B-B14F-4D97-AF65-F5344CB8AC3E}">
        <p14:creationId xmlns:p14="http://schemas.microsoft.com/office/powerpoint/2010/main" val="402703202"/>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Lst>
  <p:txStyles>
    <p:titleStyle>
      <a:lvl1pPr algn="l" rtl="0" fontAlgn="base">
        <a:lnSpc>
          <a:spcPct val="90000"/>
        </a:lnSpc>
        <a:spcBef>
          <a:spcPct val="0"/>
        </a:spcBef>
        <a:spcAft>
          <a:spcPct val="0"/>
        </a:spcAft>
        <a:buSzPct val="100000"/>
        <a:defRPr sz="4400" kern="1200">
          <a:solidFill>
            <a:srgbClr val="000000"/>
          </a:solidFill>
          <a:latin typeface="Calibri Light" pitchFamily="34" charset="0"/>
          <a:ea typeface="+mj-ea"/>
          <a:cs typeface="Calibri Light" panose="020F0302020204030204" pitchFamily="34" charset="0"/>
        </a:defRPr>
      </a:lvl1pPr>
      <a:lvl2pPr algn="l" rtl="0" fontAlgn="base">
        <a:lnSpc>
          <a:spcPct val="90000"/>
        </a:lnSpc>
        <a:spcBef>
          <a:spcPct val="0"/>
        </a:spcBef>
        <a:spcAft>
          <a:spcPct val="0"/>
        </a:spcAft>
        <a:buSzPct val="100000"/>
        <a:defRPr sz="4400">
          <a:solidFill>
            <a:srgbClr val="000000"/>
          </a:solidFill>
          <a:latin typeface="Calibri Light" panose="020F0302020204030204" pitchFamily="34" charset="0"/>
          <a:cs typeface="Calibri Light" panose="020F0302020204030204" pitchFamily="34" charset="0"/>
        </a:defRPr>
      </a:lvl2pPr>
      <a:lvl3pPr algn="l" rtl="0" fontAlgn="base">
        <a:lnSpc>
          <a:spcPct val="90000"/>
        </a:lnSpc>
        <a:spcBef>
          <a:spcPct val="0"/>
        </a:spcBef>
        <a:spcAft>
          <a:spcPct val="0"/>
        </a:spcAft>
        <a:buSzPct val="100000"/>
        <a:defRPr sz="4400">
          <a:solidFill>
            <a:srgbClr val="000000"/>
          </a:solidFill>
          <a:latin typeface="Calibri Light" panose="020F0302020204030204" pitchFamily="34" charset="0"/>
          <a:cs typeface="Calibri Light" panose="020F0302020204030204" pitchFamily="34" charset="0"/>
        </a:defRPr>
      </a:lvl3pPr>
      <a:lvl4pPr algn="l" rtl="0" fontAlgn="base">
        <a:lnSpc>
          <a:spcPct val="90000"/>
        </a:lnSpc>
        <a:spcBef>
          <a:spcPct val="0"/>
        </a:spcBef>
        <a:spcAft>
          <a:spcPct val="0"/>
        </a:spcAft>
        <a:buSzPct val="100000"/>
        <a:defRPr sz="4400">
          <a:solidFill>
            <a:srgbClr val="000000"/>
          </a:solidFill>
          <a:latin typeface="Calibri Light" panose="020F0302020204030204" pitchFamily="34" charset="0"/>
          <a:cs typeface="Calibri Light" panose="020F0302020204030204" pitchFamily="34" charset="0"/>
        </a:defRPr>
      </a:lvl4pPr>
      <a:lvl5pPr algn="l" rtl="0" fontAlgn="base">
        <a:lnSpc>
          <a:spcPct val="90000"/>
        </a:lnSpc>
        <a:spcBef>
          <a:spcPct val="0"/>
        </a:spcBef>
        <a:spcAft>
          <a:spcPct val="0"/>
        </a:spcAft>
        <a:buSzPct val="100000"/>
        <a:defRPr sz="4400">
          <a:solidFill>
            <a:srgbClr val="000000"/>
          </a:solidFill>
          <a:latin typeface="Calibri Light" panose="020F0302020204030204" pitchFamily="34" charset="0"/>
          <a:cs typeface="Calibri Light" panose="020F0302020204030204" pitchFamily="34" charset="0"/>
        </a:defRPr>
      </a:lvl5pPr>
      <a:lvl6pPr marL="457200" algn="l" rtl="0" fontAlgn="base">
        <a:lnSpc>
          <a:spcPct val="90000"/>
        </a:lnSpc>
        <a:spcBef>
          <a:spcPct val="0"/>
        </a:spcBef>
        <a:spcAft>
          <a:spcPct val="0"/>
        </a:spcAft>
        <a:buSzPct val="100000"/>
        <a:defRPr sz="4400">
          <a:solidFill>
            <a:srgbClr val="000000"/>
          </a:solidFill>
          <a:latin typeface="Calibri Light" panose="020F0302020204030204" pitchFamily="34" charset="0"/>
          <a:cs typeface="Calibri Light" panose="020F0302020204030204" pitchFamily="34" charset="0"/>
        </a:defRPr>
      </a:lvl6pPr>
      <a:lvl7pPr marL="914400" algn="l" rtl="0" fontAlgn="base">
        <a:lnSpc>
          <a:spcPct val="90000"/>
        </a:lnSpc>
        <a:spcBef>
          <a:spcPct val="0"/>
        </a:spcBef>
        <a:spcAft>
          <a:spcPct val="0"/>
        </a:spcAft>
        <a:buSzPct val="100000"/>
        <a:defRPr sz="4400">
          <a:solidFill>
            <a:srgbClr val="000000"/>
          </a:solidFill>
          <a:latin typeface="Calibri Light" panose="020F0302020204030204" pitchFamily="34" charset="0"/>
          <a:cs typeface="Calibri Light" panose="020F0302020204030204" pitchFamily="34" charset="0"/>
        </a:defRPr>
      </a:lvl7pPr>
      <a:lvl8pPr marL="1371600" algn="l" rtl="0" fontAlgn="base">
        <a:lnSpc>
          <a:spcPct val="90000"/>
        </a:lnSpc>
        <a:spcBef>
          <a:spcPct val="0"/>
        </a:spcBef>
        <a:spcAft>
          <a:spcPct val="0"/>
        </a:spcAft>
        <a:buSzPct val="100000"/>
        <a:defRPr sz="4400">
          <a:solidFill>
            <a:srgbClr val="000000"/>
          </a:solidFill>
          <a:latin typeface="Calibri Light" panose="020F0302020204030204" pitchFamily="34" charset="0"/>
          <a:cs typeface="Calibri Light" panose="020F0302020204030204" pitchFamily="34" charset="0"/>
        </a:defRPr>
      </a:lvl8pPr>
      <a:lvl9pPr marL="1828800" algn="l" rtl="0" fontAlgn="base">
        <a:lnSpc>
          <a:spcPct val="90000"/>
        </a:lnSpc>
        <a:spcBef>
          <a:spcPct val="0"/>
        </a:spcBef>
        <a:spcAft>
          <a:spcPct val="0"/>
        </a:spcAft>
        <a:buSzPct val="100000"/>
        <a:defRPr sz="4400">
          <a:solidFill>
            <a:srgbClr val="000000"/>
          </a:solidFill>
          <a:latin typeface="Calibri Light" panose="020F0302020204030204" pitchFamily="34" charset="0"/>
          <a:cs typeface="Calibri Light" panose="020F0302020204030204" pitchFamily="34" charset="0"/>
        </a:defRPr>
      </a:lvl9pPr>
    </p:titleStyle>
    <p:bodyStyle>
      <a:lvl1pPr marL="228600" indent="-228600" algn="l" rtl="0" fontAlgn="base">
        <a:lnSpc>
          <a:spcPct val="90000"/>
        </a:lnSpc>
        <a:spcBef>
          <a:spcPts val="1000"/>
        </a:spcBef>
        <a:spcAft>
          <a:spcPct val="0"/>
        </a:spcAft>
        <a:buSzPct val="100000"/>
        <a:buFont typeface="Arial" panose="020B0604020202020204" pitchFamily="34" charset="0"/>
        <a:buChar char="•"/>
        <a:defRPr sz="2800" kern="1200">
          <a:solidFill>
            <a:srgbClr val="000000"/>
          </a:solidFill>
          <a:latin typeface="+mn-lt"/>
          <a:ea typeface="+mn-ea"/>
          <a:cs typeface="Calibri" panose="020F0502020204030204" pitchFamily="34" charset="0"/>
        </a:defRPr>
      </a:lvl1pPr>
      <a:lvl2pPr marL="685800" indent="-228600" algn="l" rtl="0" fontAlgn="base">
        <a:lnSpc>
          <a:spcPct val="90000"/>
        </a:lnSpc>
        <a:spcBef>
          <a:spcPts val="500"/>
        </a:spcBef>
        <a:spcAft>
          <a:spcPct val="0"/>
        </a:spcAft>
        <a:buSzPct val="100000"/>
        <a:buFont typeface="Arial" panose="020B0604020202020204" pitchFamily="34" charset="0"/>
        <a:buChar char="•"/>
        <a:defRPr sz="2400" kern="1200">
          <a:solidFill>
            <a:srgbClr val="000000"/>
          </a:solidFill>
          <a:latin typeface="+mn-lt"/>
          <a:ea typeface="+mn-ea"/>
          <a:cs typeface="Calibri" panose="020F0502020204030204" pitchFamily="34" charset="0"/>
        </a:defRPr>
      </a:lvl2pPr>
      <a:lvl3pPr marL="1143000" indent="-228600" algn="l" rtl="0" fontAlgn="base">
        <a:lnSpc>
          <a:spcPct val="90000"/>
        </a:lnSpc>
        <a:spcBef>
          <a:spcPts val="500"/>
        </a:spcBef>
        <a:spcAft>
          <a:spcPct val="0"/>
        </a:spcAft>
        <a:buSzPct val="100000"/>
        <a:buFont typeface="Arial" panose="020B0604020202020204" pitchFamily="34" charset="0"/>
        <a:buChar char="•"/>
        <a:defRPr sz="2000" kern="1200">
          <a:solidFill>
            <a:srgbClr val="000000"/>
          </a:solidFill>
          <a:latin typeface="+mn-lt"/>
          <a:ea typeface="+mn-ea"/>
          <a:cs typeface="Calibri" panose="020F0502020204030204" pitchFamily="34" charset="0"/>
        </a:defRPr>
      </a:lvl3pPr>
      <a:lvl4pPr marL="1600200" indent="-228600" algn="l" rtl="0" fontAlgn="base">
        <a:lnSpc>
          <a:spcPct val="90000"/>
        </a:lnSpc>
        <a:spcBef>
          <a:spcPts val="500"/>
        </a:spcBef>
        <a:spcAft>
          <a:spcPct val="0"/>
        </a:spcAft>
        <a:buSzPct val="100000"/>
        <a:buFont typeface="Arial" panose="020B0604020202020204" pitchFamily="34" charset="0"/>
        <a:buChar char="•"/>
        <a:defRPr kern="1200">
          <a:solidFill>
            <a:srgbClr val="000000"/>
          </a:solidFill>
          <a:latin typeface="+mn-lt"/>
          <a:ea typeface="+mn-ea"/>
          <a:cs typeface="Calibri" panose="020F0502020204030204" pitchFamily="34" charset="0"/>
        </a:defRPr>
      </a:lvl4pPr>
      <a:lvl5pPr marL="2057400" indent="-228600" algn="l" rtl="0" fontAlgn="base">
        <a:lnSpc>
          <a:spcPct val="90000"/>
        </a:lnSpc>
        <a:spcBef>
          <a:spcPts val="500"/>
        </a:spcBef>
        <a:spcAft>
          <a:spcPct val="0"/>
        </a:spcAft>
        <a:buSzPct val="100000"/>
        <a:buFont typeface="Arial" panose="020B0604020202020204" pitchFamily="34" charset="0"/>
        <a:buChar char="•"/>
        <a:defRPr kern="1200">
          <a:solidFill>
            <a:srgbClr val="000000"/>
          </a:solidFill>
          <a:latin typeface="+mn-lt"/>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8" Type="http://schemas.openxmlformats.org/officeDocument/2006/relationships/hyperlink" Target="https://www.lionsclubs.org/pt/resources-for-members/resource-center/guiding-lion-program" TargetMode="External"/><Relationship Id="rId13"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hyperlink" Target="https://www.lionsclubs.org/pt/resources-for-members/resource-center/join-together" TargetMode="External"/><Relationship Id="rId12"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hyperlink" Target="https://www.lionsclubs.org/en/v2/resource/download/118584077" TargetMode="External"/><Relationship Id="rId11" Type="http://schemas.openxmlformats.org/officeDocument/2006/relationships/hyperlink" Target="http://www.lionsclubs.org/start-a-new-club" TargetMode="External"/><Relationship Id="rId5" Type="http://schemas.openxmlformats.org/officeDocument/2006/relationships/hyperlink" Target="https://myapps.lionsclubs.org/" TargetMode="External"/><Relationship Id="rId10" Type="http://schemas.openxmlformats.org/officeDocument/2006/relationships/hyperlink" Target="https://www.lionsclubs.org/resources/102880020" TargetMode="External"/><Relationship Id="rId4" Type="http://schemas.openxmlformats.org/officeDocument/2006/relationships/hyperlink" Target="https://cdn2.webdamdb.com/md_27yr0gESuH81.jpg.pdf?v=1" TargetMode="External"/><Relationship Id="rId9" Type="http://schemas.openxmlformats.org/officeDocument/2006/relationships/hyperlink" Target="https://www.lionsclubs.org/pt/resources-for-members/resource-center/member-orientation"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cdn2.webdamdb.com/md_ELIo9bFrulb6.jpg.pdf?v=1" TargetMode="External"/><Relationship Id="rId13" Type="http://schemas.openxmlformats.org/officeDocument/2006/relationships/hyperlink" Target="https://www.lionsclubs.org/pt/resources-for-members/resource-center/member-orientation" TargetMode="External"/><Relationship Id="rId18" Type="http://schemas.openxmlformats.org/officeDocument/2006/relationships/hyperlink" Target="https://cdn2.webdamdb.com/md_oiSTieF1lBX5.jpg.pdf?v=1" TargetMode="External"/><Relationship Id="rId3" Type="http://schemas.openxmlformats.org/officeDocument/2006/relationships/image" Target="../media/image7.png"/><Relationship Id="rId7" Type="http://schemas.openxmlformats.org/officeDocument/2006/relationships/hyperlink" Target="https://www.lionsclubs.org/pt/resources-for-members/resource-center/mentoring-program" TargetMode="External"/><Relationship Id="rId12" Type="http://schemas.openxmlformats.org/officeDocument/2006/relationships/hyperlink" Target="https://cdn2.webdamdb.com/md_oIhC1j0Tcy81.jpg.pdf?v=3" TargetMode="External"/><Relationship Id="rId17" Type="http://schemas.openxmlformats.org/officeDocument/2006/relationships/hyperlink" Target="https://www.lionsclubs.org/en/v2/resource/download/79863771" TargetMode="External"/><Relationship Id="rId2" Type="http://schemas.openxmlformats.org/officeDocument/2006/relationships/notesSlide" Target="../notesSlides/notesSlide29.xml"/><Relationship Id="rId16" Type="http://schemas.openxmlformats.org/officeDocument/2006/relationships/hyperlink" Target="https://www.lionsclubs.org/pt/resources-for-members/resource-center/womens-initiative" TargetMode="External"/><Relationship Id="rId20" Type="http://schemas.openxmlformats.org/officeDocument/2006/relationships/hyperlink" Target="http://www.lionsclubs.org/membership-chairperson" TargetMode="External"/><Relationship Id="rId1" Type="http://schemas.openxmlformats.org/officeDocument/2006/relationships/slideLayout" Target="../slideLayouts/slideLayout14.xml"/><Relationship Id="rId6" Type="http://schemas.openxmlformats.org/officeDocument/2006/relationships/hyperlink" Target="https://www.lionsclubs.org/resources/79877360" TargetMode="External"/><Relationship Id="rId11" Type="http://schemas.openxmlformats.org/officeDocument/2006/relationships/hyperlink" Target="https://www.lionsclubs.org/resources/88355608" TargetMode="External"/><Relationship Id="rId5" Type="http://schemas.openxmlformats.org/officeDocument/2006/relationships/hyperlink" Target="https://cdn2.webdamdb.com/md_qNUfSeoriX61.jpg.pdf?v=1" TargetMode="External"/><Relationship Id="rId15" Type="http://schemas.openxmlformats.org/officeDocument/2006/relationships/hyperlink" Target="https://www.lionsclubs.org/resources/102880917" TargetMode="External"/><Relationship Id="rId10" Type="http://schemas.openxmlformats.org/officeDocument/2006/relationships/hyperlink" Target="https://www.lionsclubs.org/resources/112187395" TargetMode="External"/><Relationship Id="rId19" Type="http://schemas.openxmlformats.org/officeDocument/2006/relationships/hyperlink" Target="https://www.lionsclubs.org/pt/resources-for-members/resource-center/leo-lion-program" TargetMode="External"/><Relationship Id="rId4" Type="http://schemas.openxmlformats.org/officeDocument/2006/relationships/hyperlink" Target="https://lionsclubs.org/pt/resources-for-members/resource-center/invite-members" TargetMode="External"/><Relationship Id="rId9" Type="http://schemas.openxmlformats.org/officeDocument/2006/relationships/hyperlink" Target="https://cdn2.webdamdb.com/md_qNUfSeoriX61.jpg.pdf?v=2" TargetMode="External"/><Relationship Id="rId14" Type="http://schemas.openxmlformats.org/officeDocument/2006/relationships/hyperlink" Target="https://www.lionsclubs.org/pt/resources-for-members/resource-center/young-adult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hyperlink" Target="https://www.lionsclubs.org/resources/79863498" TargetMode="External"/><Relationship Id="rId13" Type="http://schemas.openxmlformats.org/officeDocument/2006/relationships/hyperlink" Target="https://lionsclubs.org/pt/serving-safely" TargetMode="External"/><Relationship Id="rId18" Type="http://schemas.openxmlformats.org/officeDocument/2006/relationships/hyperlink" Target="https://cdn2.webdamdb.com/md_c9cx1hZOWIV4.jpg.pdf?v=1" TargetMode="External"/><Relationship Id="rId26" Type="http://schemas.openxmlformats.org/officeDocument/2006/relationships/hyperlink" Target="http://www8.lionsclubs.org/reports/ClubHealthAssessment/" TargetMode="External"/><Relationship Id="rId3" Type="http://schemas.openxmlformats.org/officeDocument/2006/relationships/image" Target="../media/image7.png"/><Relationship Id="rId21" Type="http://schemas.openxmlformats.org/officeDocument/2006/relationships/hyperlink" Target="https://www.lionsclubs.org/pt/service-reporting" TargetMode="External"/><Relationship Id="rId7" Type="http://schemas.openxmlformats.org/officeDocument/2006/relationships/hyperlink" Target="https://cdn2.webdamdb.com/md_6OxLXbV3o91.jpg.pdf?v=1" TargetMode="External"/><Relationship Id="rId12" Type="http://schemas.openxmlformats.org/officeDocument/2006/relationships/hyperlink" Target="https://www.lionsclubs.org/v2/resource/download/79863450" TargetMode="External"/><Relationship Id="rId17" Type="http://schemas.openxmlformats.org/officeDocument/2006/relationships/hyperlink" Target="https://cdn2.webdamdb.com/md_ceNibl9qEs02.jpg.pdf?v=1" TargetMode="External"/><Relationship Id="rId25" Type="http://schemas.openxmlformats.org/officeDocument/2006/relationships/hyperlink" Target="https://www.lionsclubs.org/resources/79863991" TargetMode="External"/><Relationship Id="rId2" Type="http://schemas.openxmlformats.org/officeDocument/2006/relationships/notesSlide" Target="../notesSlides/notesSlide30.xml"/><Relationship Id="rId16" Type="http://schemas.openxmlformats.org/officeDocument/2006/relationships/hyperlink" Target="https://www.lionsclubs.org/pt/start-our-approach/service-journey/service-toolkit" TargetMode="External"/><Relationship Id="rId20" Type="http://schemas.openxmlformats.org/officeDocument/2006/relationships/hyperlink" Target="https://www.lionsclubs.org/pt/start-our-approach/lions-advocacy-toolkit" TargetMode="External"/><Relationship Id="rId29" Type="http://schemas.openxmlformats.org/officeDocument/2006/relationships/hyperlink" Target="https://cdn2.webdamdb.com/md_IWyky0TGx5T9.jpg.pdf?v=1" TargetMode="External"/><Relationship Id="rId1" Type="http://schemas.openxmlformats.org/officeDocument/2006/relationships/slideLayout" Target="../slideLayouts/slideLayout14.xml"/><Relationship Id="rId6" Type="http://schemas.openxmlformats.org/officeDocument/2006/relationships/hyperlink" Target="https://cdn2.webdamdb.com/md_UTbf57fpJhN5.jpg.pdf?v=1" TargetMode="External"/><Relationship Id="rId11" Type="http://schemas.openxmlformats.org/officeDocument/2006/relationships/hyperlink" Target="https://www.lionsclubs.org/resources/79863351" TargetMode="External"/><Relationship Id="rId24" Type="http://schemas.openxmlformats.org/officeDocument/2006/relationships/hyperlink" Target="https://cdn2.webdamdb.com/md_Y73RiM7UI4U6.jpg.pdf?v=2" TargetMode="External"/><Relationship Id="rId5" Type="http://schemas.openxmlformats.org/officeDocument/2006/relationships/hyperlink" Target="https://www.lionsclubs.org/pt/explore-our-clubs/service-stories" TargetMode="External"/><Relationship Id="rId15" Type="http://schemas.openxmlformats.org/officeDocument/2006/relationships/hyperlink" Target="https://www.lionsclubs.org/pt/start-our-approach/service-journey/service-project-planners" TargetMode="External"/><Relationship Id="rId23" Type="http://schemas.openxmlformats.org/officeDocument/2006/relationships/hyperlink" Target="https://cdn2.webdamdb.com/md_gCdPTwkGuM06.jpg.pdf?v=2" TargetMode="External"/><Relationship Id="rId28" Type="http://schemas.openxmlformats.org/officeDocument/2006/relationships/hyperlink" Target="https://www.lionsclubs.org/resources/102881141" TargetMode="External"/><Relationship Id="rId10" Type="http://schemas.openxmlformats.org/officeDocument/2006/relationships/hyperlink" Target="https://www.lionsclubs.org/resources/79863477" TargetMode="External"/><Relationship Id="rId19" Type="http://schemas.openxmlformats.org/officeDocument/2006/relationships/hyperlink" Target="https://cdn2.webdamdb.com/md_6DewAHSOzMO8.jpg.pdf?v=1" TargetMode="External"/><Relationship Id="rId4" Type="http://schemas.openxmlformats.org/officeDocument/2006/relationships/hyperlink" Target="https://www.lionsclubs.org/resources/102880951" TargetMode="External"/><Relationship Id="rId9" Type="http://schemas.openxmlformats.org/officeDocument/2006/relationships/hyperlink" Target="https://www.lionsclubs.org/resources/79864023" TargetMode="External"/><Relationship Id="rId14" Type="http://schemas.openxmlformats.org/officeDocument/2006/relationships/hyperlink" Target="https://vimeo.com/425605156" TargetMode="External"/><Relationship Id="rId22" Type="http://schemas.openxmlformats.org/officeDocument/2006/relationships/hyperlink" Target="https://www.lionsclubs.org/pt/resources-for-members/resource-center/improving-club-quality" TargetMode="External"/><Relationship Id="rId27" Type="http://schemas.openxmlformats.org/officeDocument/2006/relationships/hyperlink" Target="https://www.lionsclubs.org/resources/79862964"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www.lionsclubs.org/pt/resources-for-members/resource-center/zone-region-chairpersons" TargetMode="External"/><Relationship Id="rId3" Type="http://schemas.openxmlformats.org/officeDocument/2006/relationships/image" Target="../media/image7.png"/><Relationship Id="rId7" Type="http://schemas.openxmlformats.org/officeDocument/2006/relationships/hyperlink" Target="https://www.lionsclubs.org/pt/resources-for-members/resource-center/club-officers"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hyperlink" Target="https://www.lionsclubs.org/resources/96843538" TargetMode="External"/><Relationship Id="rId11" Type="http://schemas.openxmlformats.org/officeDocument/2006/relationships/hyperlink" Target="https://www.lionsclubs.org/resources/102881666" TargetMode="External"/><Relationship Id="rId5" Type="http://schemas.openxmlformats.org/officeDocument/2006/relationships/hyperlink" Target="https://www.lionsclubs.org/resources/96677974" TargetMode="External"/><Relationship Id="rId10" Type="http://schemas.openxmlformats.org/officeDocument/2006/relationships/hyperlink" Target="https://www.lionsclubs.org/pt/resources-for-members/resource-center/rlli-curriculum" TargetMode="External"/><Relationship Id="rId4" Type="http://schemas.openxmlformats.org/officeDocument/2006/relationships/hyperlink" Target="https://myapps.lionsclubs.org/" TargetMode="External"/><Relationship Id="rId9" Type="http://schemas.openxmlformats.org/officeDocument/2006/relationships/hyperlink" Target="https://www.lionsclubs.org/pt/resources-for-members/resource-center/zone-chairperson-training-materials"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lionsclubs.org/resources/102884594" TargetMode="External"/><Relationship Id="rId3" Type="http://schemas.openxmlformats.org/officeDocument/2006/relationships/image" Target="../media/image7.png"/><Relationship Id="rId7" Type="http://schemas.openxmlformats.org/officeDocument/2006/relationships/hyperlink" Target="https://www.lionsclubs.org/resources/102884564" TargetMode="External"/><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hyperlink" Target="https://www.lionsclubs.org/resources/102884561" TargetMode="External"/><Relationship Id="rId11" Type="http://schemas.openxmlformats.org/officeDocument/2006/relationships/hyperlink" Target="https://www.lionsclubs.org/pt/resources-for-members/resource-center/club-marketing" TargetMode="External"/><Relationship Id="rId5" Type="http://schemas.openxmlformats.org/officeDocument/2006/relationships/hyperlink" Target="https://www.lionsclubs.org/resources/81104618" TargetMode="External"/><Relationship Id="rId10" Type="http://schemas.openxmlformats.org/officeDocument/2006/relationships/hyperlink" Target="https://www.lionsclubs.org/resources/102884636" TargetMode="External"/><Relationship Id="rId4" Type="http://schemas.openxmlformats.org/officeDocument/2006/relationships/hyperlink" Target="https://cdn2.webdamdb.com/md_Qyp18jKWcU46.jpg.pdf?v=1" TargetMode="External"/><Relationship Id="rId9" Type="http://schemas.openxmlformats.org/officeDocument/2006/relationships/hyperlink" Target="https://www.lionsclubs.org/resources/102884615"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www.lionsclubs.org/pt/resources-for-members/resource-center/specialty-clubs-program" TargetMode="External"/><Relationship Id="rId3" Type="http://schemas.openxmlformats.org/officeDocument/2006/relationships/hyperlink" Target="https://www.lionsclubs.org/pt/start-our-approach/grant-types/membership-development-grants#:~:text=To%20ensure%20global%20representation%2C%20Lions,a%20Standard%20Membership%20Development%20Grant." TargetMode="External"/><Relationship Id="rId7" Type="http://schemas.openxmlformats.org/officeDocument/2006/relationships/hyperlink" Target="https://www.lionsclubs.org/pt/start-our-approach/grant-types"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hyperlink" Target="https://www.lionsclubs.org/en/resources-for-members/leadership-development/institute-grant-program" TargetMode="External"/><Relationship Id="rId5" Type="http://schemas.openxmlformats.org/officeDocument/2006/relationships/hyperlink" Target="https://www.lionsclubs.org/en/start-our-approach/grant-types/leadership-development-grant-program" TargetMode="External"/><Relationship Id="rId4" Type="http://schemas.openxmlformats.org/officeDocument/2006/relationships/hyperlink" Target="https://www.lionsclubs.org/pt/start-our-approach/grant-types/public-relations-grants" TargetMode="External"/><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hyperlink" Target="https://cdn2.webdamdb.com/md_s38hUzaR8iz0.jpg.pdf?v=1"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7.xml"/><Relationship Id="rId1" Type="http://schemas.openxmlformats.org/officeDocument/2006/relationships/slideLayout" Target="../slideLayouts/slideLayout14.xml"/><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Yellow Bar">
            <a:extLst>
              <a:ext uri="{FF2B5EF4-FFF2-40B4-BE49-F238E27FC236}">
                <a16:creationId xmlns:a16="http://schemas.microsoft.com/office/drawing/2014/main" id="{AD8345D5-186D-5840-806E-5D6437F13C6B}"/>
              </a:ext>
            </a:extLst>
          </p:cNvPr>
          <p:cNvSpPr/>
          <p:nvPr/>
        </p:nvSpPr>
        <p:spPr>
          <a:xfrm>
            <a:off x="5225845" y="4397584"/>
            <a:ext cx="1740310" cy="8731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7" name="Emblem - Color">
            <a:extLst>
              <a:ext uri="{FF2B5EF4-FFF2-40B4-BE49-F238E27FC236}">
                <a16:creationId xmlns:a16="http://schemas.microsoft.com/office/drawing/2014/main" id="{C8F5DE0A-1DED-E640-82D2-551718997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8882" y="1600200"/>
            <a:ext cx="2514236" cy="2380982"/>
          </a:xfrm>
          <a:prstGeom prst="rect">
            <a:avLst/>
          </a:prstGeom>
        </p:spPr>
      </p:pic>
      <p:sp>
        <p:nvSpPr>
          <p:cNvPr id="8" name="Body Copy">
            <a:extLst>
              <a:ext uri="{FF2B5EF4-FFF2-40B4-BE49-F238E27FC236}">
                <a16:creationId xmlns:a16="http://schemas.microsoft.com/office/drawing/2014/main" id="{A4AD41D5-34C2-4D4C-84E1-DDCB97CF1008}"/>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4000" dirty="0" err="1"/>
              <a:t>Preparação</a:t>
            </a:r>
            <a:r>
              <a:rPr lang="en-US" sz="4000" dirty="0"/>
              <a:t> para a </a:t>
            </a:r>
            <a:r>
              <a:rPr lang="en-US" sz="4000" dirty="0" err="1"/>
              <a:t>reunião</a:t>
            </a:r>
            <a:endParaRPr lang="en-US" sz="4000" kern="0" dirty="0">
              <a:solidFill>
                <a:srgbClr val="55565A"/>
              </a:solidFill>
            </a:endParaRPr>
          </a:p>
        </p:txBody>
      </p:sp>
      <p:pic>
        <p:nvPicPr>
          <p:cNvPr id="9" name="Picture 8">
            <a:extLst>
              <a:ext uri="{FF2B5EF4-FFF2-40B4-BE49-F238E27FC236}">
                <a16:creationId xmlns:a16="http://schemas.microsoft.com/office/drawing/2014/main" id="{A650165F-D0AD-6943-9F91-38859A7DE88A}"/>
              </a:ext>
            </a:extLst>
          </p:cNvPr>
          <p:cNvPicPr>
            <a:picLocks noChangeAspect="1"/>
          </p:cNvPicPr>
          <p:nvPr/>
        </p:nvPicPr>
        <p:blipFill>
          <a:blip r:embed="rId4"/>
          <a:stretch>
            <a:fillRect/>
          </a:stretch>
        </p:blipFill>
        <p:spPr>
          <a:xfrm>
            <a:off x="9906000" y="0"/>
            <a:ext cx="2286000" cy="2286000"/>
          </a:xfrm>
          <a:prstGeom prst="rect">
            <a:avLst/>
          </a:prstGeom>
        </p:spPr>
      </p:pic>
      <p:pic>
        <p:nvPicPr>
          <p:cNvPr id="10" name="Picture 9">
            <a:extLst>
              <a:ext uri="{FF2B5EF4-FFF2-40B4-BE49-F238E27FC236}">
                <a16:creationId xmlns:a16="http://schemas.microsoft.com/office/drawing/2014/main" id="{9DDB088A-F41D-EB42-960E-F19E2D2F2523}"/>
              </a:ext>
            </a:extLst>
          </p:cNvPr>
          <p:cNvPicPr>
            <a:picLocks noChangeAspect="1"/>
          </p:cNvPicPr>
          <p:nvPr/>
        </p:nvPicPr>
        <p:blipFill>
          <a:blip r:embed="rId4"/>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153253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8B2413-5B80-BB43-897C-E9C86893D248}"/>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00DD20CF-7A12-4843-8F84-3254D7BBDBFF}"/>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pt-BR" sz="2400" b="1">
                <a:solidFill>
                  <a:srgbClr val="0A5496"/>
                </a:solidFill>
              </a:rPr>
              <a:t> </a:t>
            </a:r>
          </a:p>
          <a:p>
            <a:pPr>
              <a:lnSpc>
                <a:spcPct val="150000"/>
              </a:lnSpc>
              <a:buClr>
                <a:schemeClr val="tx2"/>
              </a:buClr>
              <a:buFont typeface="Wingdings" panose="05000000000000000000" pitchFamily="2" charset="2"/>
              <a:buChar char="§"/>
            </a:pPr>
            <a:r>
              <a:rPr lang="pt-BR" sz="2400" b="1">
                <a:solidFill>
                  <a:srgbClr val="0A5496"/>
                </a:solidFill>
              </a:rPr>
              <a:t> </a:t>
            </a:r>
          </a:p>
          <a:p>
            <a:pPr>
              <a:lnSpc>
                <a:spcPct val="150000"/>
              </a:lnSpc>
              <a:buClr>
                <a:schemeClr val="tx2"/>
              </a:buClr>
              <a:buFont typeface="Wingdings" panose="05000000000000000000" pitchFamily="2" charset="2"/>
              <a:buChar char="§"/>
            </a:pPr>
            <a:r>
              <a:rPr lang="pt-BR" sz="2400" b="1">
                <a:solidFill>
                  <a:srgbClr val="0A5496"/>
                </a:solidFill>
              </a:rPr>
              <a:t> </a:t>
            </a:r>
          </a:p>
          <a:p>
            <a:pPr>
              <a:lnSpc>
                <a:spcPct val="150000"/>
              </a:lnSpc>
              <a:buClr>
                <a:schemeClr val="tx2"/>
              </a:buClr>
              <a:buFont typeface="Wingdings" panose="05000000000000000000" pitchFamily="2" charset="2"/>
              <a:buChar char="§"/>
            </a:pPr>
            <a:r>
              <a:rPr lang="pt-BR" sz="2400" b="1">
                <a:solidFill>
                  <a:srgbClr val="0A5496"/>
                </a:solidFill>
              </a:rPr>
              <a:t> </a:t>
            </a:r>
          </a:p>
          <a:p>
            <a:pPr>
              <a:lnSpc>
                <a:spcPct val="150000"/>
              </a:lnSpc>
              <a:buClr>
                <a:schemeClr val="tx2"/>
              </a:buClr>
              <a:buFont typeface="Wingdings" panose="05000000000000000000" pitchFamily="2" charset="2"/>
              <a:buChar char="§"/>
            </a:pPr>
            <a:r>
              <a:rPr lang="pt-BR" sz="2400" b="1">
                <a:solidFill>
                  <a:srgbClr val="0A5496"/>
                </a:solidFill>
              </a:rPr>
              <a:t> </a:t>
            </a:r>
          </a:p>
          <a:p>
            <a:pPr>
              <a:lnSpc>
                <a:spcPct val="150000"/>
              </a:lnSpc>
              <a:buClr>
                <a:schemeClr val="tx2"/>
              </a:buClr>
              <a:buFont typeface="Wingdings" panose="05000000000000000000" pitchFamily="2" charset="2"/>
              <a:buChar char="§"/>
            </a:pPr>
            <a:r>
              <a:rPr lang="pt-BR" sz="2400" b="1">
                <a:solidFill>
                  <a:srgbClr val="0A5496"/>
                </a:solidFill>
              </a:rPr>
              <a:t> </a:t>
            </a:r>
          </a:p>
        </p:txBody>
      </p:sp>
      <p:sp>
        <p:nvSpPr>
          <p:cNvPr id="15" name="Title 3">
            <a:extLst>
              <a:ext uri="{FF2B5EF4-FFF2-40B4-BE49-F238E27FC236}">
                <a16:creationId xmlns:a16="http://schemas.microsoft.com/office/drawing/2014/main" id="{CA86DBB3-A730-F24A-9050-EB93547A9B49}"/>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sz="3200" b="1">
                <a:solidFill>
                  <a:srgbClr val="0A5496"/>
                </a:solidFill>
              </a:rPr>
              <a:t>Análise do distrito - Ameaças</a:t>
            </a:r>
          </a:p>
        </p:txBody>
      </p:sp>
      <p:sp>
        <p:nvSpPr>
          <p:cNvPr id="20" name="Yellow Bar">
            <a:extLst>
              <a:ext uri="{FF2B5EF4-FFF2-40B4-BE49-F238E27FC236}">
                <a16:creationId xmlns:a16="http://schemas.microsoft.com/office/drawing/2014/main" id="{41B62F70-B0B4-234A-8F4F-769863039E25}"/>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63E3C806-E775-2245-BFEC-0D2FB66022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10</a:t>
            </a:fld>
            <a:endParaRPr lang="en-US" sz="1000">
              <a:solidFill>
                <a:srgbClr val="0A5496"/>
              </a:solidFill>
            </a:endParaRPr>
          </a:p>
        </p:txBody>
      </p:sp>
      <p:grpSp>
        <p:nvGrpSpPr>
          <p:cNvPr id="32" name="Group 31">
            <a:extLst>
              <a:ext uri="{FF2B5EF4-FFF2-40B4-BE49-F238E27FC236}">
                <a16:creationId xmlns:a16="http://schemas.microsoft.com/office/drawing/2014/main" id="{99B3321F-2DC8-4642-B32E-F52DDA2AB56E}"/>
              </a:ext>
            </a:extLst>
          </p:cNvPr>
          <p:cNvGrpSpPr/>
          <p:nvPr/>
        </p:nvGrpSpPr>
        <p:grpSpPr>
          <a:xfrm>
            <a:off x="714213" y="2305572"/>
            <a:ext cx="4248504" cy="3861731"/>
            <a:chOff x="533400" y="2153088"/>
            <a:chExt cx="4248504" cy="3861731"/>
          </a:xfrm>
        </p:grpSpPr>
        <p:grpSp>
          <p:nvGrpSpPr>
            <p:cNvPr id="33" name="Group 32">
              <a:extLst>
                <a:ext uri="{FF2B5EF4-FFF2-40B4-BE49-F238E27FC236}">
                  <a16:creationId xmlns:a16="http://schemas.microsoft.com/office/drawing/2014/main" id="{370A2328-94CF-47E9-B5F5-B579070833B7}"/>
                </a:ext>
              </a:extLst>
            </p:cNvPr>
            <p:cNvGrpSpPr/>
            <p:nvPr/>
          </p:nvGrpSpPr>
          <p:grpSpPr>
            <a:xfrm>
              <a:off x="533400" y="2153088"/>
              <a:ext cx="4221102" cy="3861731"/>
              <a:chOff x="6781800" y="1371600"/>
              <a:chExt cx="4862114" cy="4283673"/>
            </a:xfrm>
          </p:grpSpPr>
          <p:sp>
            <p:nvSpPr>
              <p:cNvPr id="38" name="Background - Solid">
                <a:extLst>
                  <a:ext uri="{FF2B5EF4-FFF2-40B4-BE49-F238E27FC236}">
                    <a16:creationId xmlns:a16="http://schemas.microsoft.com/office/drawing/2014/main" id="{2F180FF5-90E7-40EE-B119-017AB91D3FDB}"/>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9" name="Background - Solid">
                <a:extLst>
                  <a:ext uri="{FF2B5EF4-FFF2-40B4-BE49-F238E27FC236}">
                    <a16:creationId xmlns:a16="http://schemas.microsoft.com/office/drawing/2014/main" id="{0E64301D-C33C-490E-8BAB-04B19D4676CE}"/>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0" name="Background - Solid">
                <a:extLst>
                  <a:ext uri="{FF2B5EF4-FFF2-40B4-BE49-F238E27FC236}">
                    <a16:creationId xmlns:a16="http://schemas.microsoft.com/office/drawing/2014/main" id="{7366B82E-7502-4FF6-9AAC-B120291CC6BF}"/>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1" name="Background - Solid">
                <a:extLst>
                  <a:ext uri="{FF2B5EF4-FFF2-40B4-BE49-F238E27FC236}">
                    <a16:creationId xmlns:a16="http://schemas.microsoft.com/office/drawing/2014/main" id="{797A4459-8215-464F-BCFB-69E31EBBC424}"/>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34" name="Body Copy">
              <a:extLst>
                <a:ext uri="{FF2B5EF4-FFF2-40B4-BE49-F238E27FC236}">
                  <a16:creationId xmlns:a16="http://schemas.microsoft.com/office/drawing/2014/main" id="{4BCFBCE4-148A-435F-AD99-ABF52DC9D611}"/>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1400" b="1">
                  <a:solidFill>
                    <a:schemeClr val="bg1"/>
                  </a:solidFill>
                </a:rPr>
                <a:t>PONTOS FORTES</a:t>
              </a:r>
            </a:p>
            <a:p>
              <a:pPr>
                <a:lnSpc>
                  <a:spcPct val="150000"/>
                </a:lnSpc>
              </a:pPr>
              <a:r>
                <a:rPr lang="pt-BR" sz="1400" b="1">
                  <a:solidFill>
                    <a:schemeClr val="bg1"/>
                  </a:solidFill>
                </a:rPr>
                <a:t>1.</a:t>
              </a:r>
            </a:p>
            <a:p>
              <a:pPr>
                <a:lnSpc>
                  <a:spcPct val="150000"/>
                </a:lnSpc>
              </a:pPr>
              <a:r>
                <a:rPr lang="pt-BR" sz="1400" b="1">
                  <a:solidFill>
                    <a:schemeClr val="bg1"/>
                  </a:solidFill>
                </a:rPr>
                <a:t>2.</a:t>
              </a:r>
            </a:p>
            <a:p>
              <a:pPr>
                <a:lnSpc>
                  <a:spcPct val="150000"/>
                </a:lnSpc>
              </a:pPr>
              <a:r>
                <a:rPr lang="pt-BR" sz="1400" b="1">
                  <a:solidFill>
                    <a:schemeClr val="bg1"/>
                  </a:solidFill>
                </a:rPr>
                <a:t>3.</a:t>
              </a:r>
            </a:p>
            <a:p>
              <a:endParaRPr lang="en-US" sz="1400" kern="0" dirty="0">
                <a:solidFill>
                  <a:schemeClr val="bg1"/>
                </a:solidFill>
              </a:endParaRPr>
            </a:p>
          </p:txBody>
        </p:sp>
        <p:sp>
          <p:nvSpPr>
            <p:cNvPr id="35" name="Body Copy">
              <a:extLst>
                <a:ext uri="{FF2B5EF4-FFF2-40B4-BE49-F238E27FC236}">
                  <a16:creationId xmlns:a16="http://schemas.microsoft.com/office/drawing/2014/main" id="{BD82C935-191D-4BD2-9AD9-7BB28A5C8F80}"/>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1400" b="1">
                  <a:solidFill>
                    <a:schemeClr val="bg1"/>
                  </a:solidFill>
                </a:rPr>
                <a:t>FRAQUEZAS</a:t>
              </a:r>
            </a:p>
            <a:p>
              <a:pPr>
                <a:lnSpc>
                  <a:spcPct val="150000"/>
                </a:lnSpc>
              </a:pPr>
              <a:r>
                <a:rPr lang="pt-BR" sz="1400" b="1">
                  <a:solidFill>
                    <a:schemeClr val="bg1"/>
                  </a:solidFill>
                </a:rPr>
                <a:t>1.</a:t>
              </a:r>
            </a:p>
            <a:p>
              <a:pPr>
                <a:lnSpc>
                  <a:spcPct val="150000"/>
                </a:lnSpc>
              </a:pPr>
              <a:r>
                <a:rPr lang="pt-BR" sz="1400" b="1">
                  <a:solidFill>
                    <a:schemeClr val="bg1"/>
                  </a:solidFill>
                </a:rPr>
                <a:t>2.</a:t>
              </a:r>
            </a:p>
            <a:p>
              <a:pPr>
                <a:lnSpc>
                  <a:spcPct val="150000"/>
                </a:lnSpc>
              </a:pPr>
              <a:r>
                <a:rPr lang="pt-BR" sz="1400" b="1">
                  <a:solidFill>
                    <a:schemeClr val="bg1"/>
                  </a:solidFill>
                </a:rPr>
                <a:t>3.</a:t>
              </a:r>
            </a:p>
            <a:p>
              <a:endParaRPr lang="en-US" sz="1400" kern="0" dirty="0">
                <a:solidFill>
                  <a:schemeClr val="bg1"/>
                </a:solidFill>
              </a:endParaRPr>
            </a:p>
          </p:txBody>
        </p:sp>
        <p:sp>
          <p:nvSpPr>
            <p:cNvPr id="36" name="Body Copy">
              <a:extLst>
                <a:ext uri="{FF2B5EF4-FFF2-40B4-BE49-F238E27FC236}">
                  <a16:creationId xmlns:a16="http://schemas.microsoft.com/office/drawing/2014/main" id="{B53A1EB3-6031-44D3-BC44-CABC7E976B70}"/>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1400" b="1">
                  <a:solidFill>
                    <a:schemeClr val="bg1"/>
                  </a:solidFill>
                </a:rPr>
                <a:t>AMEAÇAS</a:t>
              </a:r>
            </a:p>
            <a:p>
              <a:pPr>
                <a:lnSpc>
                  <a:spcPct val="150000"/>
                </a:lnSpc>
              </a:pPr>
              <a:r>
                <a:rPr lang="pt-BR" sz="1400" b="1">
                  <a:solidFill>
                    <a:schemeClr val="bg1"/>
                  </a:solidFill>
                </a:rPr>
                <a:t>1.</a:t>
              </a:r>
            </a:p>
            <a:p>
              <a:pPr>
                <a:lnSpc>
                  <a:spcPct val="150000"/>
                </a:lnSpc>
              </a:pPr>
              <a:r>
                <a:rPr lang="pt-BR" sz="1400" b="1">
                  <a:solidFill>
                    <a:schemeClr val="bg1"/>
                  </a:solidFill>
                </a:rPr>
                <a:t>2.</a:t>
              </a:r>
            </a:p>
            <a:p>
              <a:pPr>
                <a:lnSpc>
                  <a:spcPct val="150000"/>
                </a:lnSpc>
              </a:pPr>
              <a:r>
                <a:rPr lang="pt-BR" sz="1400" b="1">
                  <a:solidFill>
                    <a:schemeClr val="bg1"/>
                  </a:solidFill>
                </a:rPr>
                <a:t>3.</a:t>
              </a:r>
            </a:p>
            <a:p>
              <a:endParaRPr lang="en-US" sz="1400" kern="0" dirty="0">
                <a:solidFill>
                  <a:schemeClr val="bg1"/>
                </a:solidFill>
              </a:endParaRPr>
            </a:p>
          </p:txBody>
        </p:sp>
        <p:sp>
          <p:nvSpPr>
            <p:cNvPr id="37" name="Body Copy">
              <a:extLst>
                <a:ext uri="{FF2B5EF4-FFF2-40B4-BE49-F238E27FC236}">
                  <a16:creationId xmlns:a16="http://schemas.microsoft.com/office/drawing/2014/main" id="{065DB045-B2A3-4C31-B75E-DFE76CD0A279}"/>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1400" b="1">
                  <a:solidFill>
                    <a:schemeClr val="bg1"/>
                  </a:solidFill>
                </a:rPr>
                <a:t>OPORTUNIDADES</a:t>
              </a:r>
            </a:p>
            <a:p>
              <a:pPr>
                <a:lnSpc>
                  <a:spcPct val="150000"/>
                </a:lnSpc>
              </a:pPr>
              <a:r>
                <a:rPr lang="pt-BR" sz="1400" b="1">
                  <a:solidFill>
                    <a:schemeClr val="bg1"/>
                  </a:solidFill>
                </a:rPr>
                <a:t>1.</a:t>
              </a:r>
            </a:p>
            <a:p>
              <a:pPr>
                <a:lnSpc>
                  <a:spcPct val="150000"/>
                </a:lnSpc>
              </a:pPr>
              <a:r>
                <a:rPr lang="pt-BR" sz="1400" b="1">
                  <a:solidFill>
                    <a:schemeClr val="bg1"/>
                  </a:solidFill>
                </a:rPr>
                <a:t>2.</a:t>
              </a:r>
            </a:p>
            <a:p>
              <a:pPr>
                <a:lnSpc>
                  <a:spcPct val="150000"/>
                </a:lnSpc>
              </a:pPr>
              <a:r>
                <a:rPr lang="pt-BR" sz="1400" b="1">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3392223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5298083-8259-AD4F-94FC-7E689EA22AD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Background - Solid">
            <a:extLst>
              <a:ext uri="{FF2B5EF4-FFF2-40B4-BE49-F238E27FC236}">
                <a16:creationId xmlns:a16="http://schemas.microsoft.com/office/drawing/2014/main" id="{CEEE9CB0-1220-114A-BDDD-57ED12813E03}"/>
              </a:ext>
            </a:extLst>
          </p:cNvPr>
          <p:cNvSpPr/>
          <p:nvPr/>
        </p:nvSpPr>
        <p:spPr>
          <a:xfrm>
            <a:off x="0" y="812800"/>
            <a:ext cx="12192000" cy="604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0" name="Group 9">
            <a:extLst>
              <a:ext uri="{FF2B5EF4-FFF2-40B4-BE49-F238E27FC236}">
                <a16:creationId xmlns:a16="http://schemas.microsoft.com/office/drawing/2014/main" id="{DC007C41-5009-3C46-B86F-D1303011BCDA}"/>
              </a:ext>
            </a:extLst>
          </p:cNvPr>
          <p:cNvGrpSpPr/>
          <p:nvPr/>
        </p:nvGrpSpPr>
        <p:grpSpPr>
          <a:xfrm>
            <a:off x="-3047" y="704266"/>
            <a:ext cx="12191999" cy="217065"/>
            <a:chOff x="0" y="5696515"/>
            <a:chExt cx="12289367" cy="354756"/>
          </a:xfrm>
        </p:grpSpPr>
        <p:sp>
          <p:nvSpPr>
            <p:cNvPr id="11" name="Background - Solid">
              <a:extLst>
                <a:ext uri="{FF2B5EF4-FFF2-40B4-BE49-F238E27FC236}">
                  <a16:creationId xmlns:a16="http://schemas.microsoft.com/office/drawing/2014/main" id="{CE078A63-DD4D-D247-B189-294CA1654C47}"/>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Background - Solid">
              <a:extLst>
                <a:ext uri="{FF2B5EF4-FFF2-40B4-BE49-F238E27FC236}">
                  <a16:creationId xmlns:a16="http://schemas.microsoft.com/office/drawing/2014/main" id="{EC80F590-3243-5B4B-9FD1-FAD610767B0E}"/>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73ADAF44-7B46-154B-B397-F973329E0F2B}"/>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20CDC1EE-91ED-8144-A796-9CD09368928E}"/>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E1F1EA10-145A-D54C-866E-C8F60441C97F}"/>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3B4C1053-86F8-0B4F-B8DB-982926CD1B5E}"/>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601903E2-46D1-0842-8853-C60D1B81F8BF}"/>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18" name="Picture 17">
            <a:extLst>
              <a:ext uri="{FF2B5EF4-FFF2-40B4-BE49-F238E27FC236}">
                <a16:creationId xmlns:a16="http://schemas.microsoft.com/office/drawing/2014/main" id="{62A6D5F3-E5E1-A943-8043-BEE846B956DA}"/>
              </a:ext>
            </a:extLst>
          </p:cNvPr>
          <p:cNvPicPr>
            <a:picLocks noChangeAspect="1"/>
          </p:cNvPicPr>
          <p:nvPr/>
        </p:nvPicPr>
        <p:blipFill>
          <a:blip r:embed="rId3"/>
          <a:srcRect/>
          <a:stretch/>
        </p:blipFill>
        <p:spPr>
          <a:xfrm>
            <a:off x="384726" y="241354"/>
            <a:ext cx="971568" cy="971568"/>
          </a:xfrm>
          <a:prstGeom prst="rect">
            <a:avLst/>
          </a:prstGeom>
        </p:spPr>
      </p:pic>
      <p:sp>
        <p:nvSpPr>
          <p:cNvPr id="19" name="Page Number - Blue">
            <a:extLst>
              <a:ext uri="{FF2B5EF4-FFF2-40B4-BE49-F238E27FC236}">
                <a16:creationId xmlns:a16="http://schemas.microsoft.com/office/drawing/2014/main" id="{EB276A58-89AE-6C47-9D12-CC3C6FFAEE1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dirty="0">
              <a:solidFill>
                <a:srgbClr val="00338D"/>
              </a:solidFill>
            </a:endParaRPr>
          </a:p>
        </p:txBody>
      </p:sp>
      <p:sp>
        <p:nvSpPr>
          <p:cNvPr id="24" name="Yellow Bar">
            <a:extLst>
              <a:ext uri="{FF2B5EF4-FFF2-40B4-BE49-F238E27FC236}">
                <a16:creationId xmlns:a16="http://schemas.microsoft.com/office/drawing/2014/main" id="{C597F740-7DBB-4841-AB3D-F29DE8E44393}"/>
              </a:ext>
            </a:extLst>
          </p:cNvPr>
          <p:cNvSpPr/>
          <p:nvPr/>
        </p:nvSpPr>
        <p:spPr>
          <a:xfrm>
            <a:off x="1161065" y="226421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 name="Headline">
            <a:extLst>
              <a:ext uri="{FF2B5EF4-FFF2-40B4-BE49-F238E27FC236}">
                <a16:creationId xmlns:a16="http://schemas.microsoft.com/office/drawing/2014/main" id="{AC60D8FD-8C75-AE13-0C9F-27DA867D2BA3}"/>
              </a:ext>
            </a:extLst>
          </p:cNvPr>
          <p:cNvSpPr txBox="1">
            <a:spLocks/>
          </p:cNvSpPr>
          <p:nvPr/>
        </p:nvSpPr>
        <p:spPr>
          <a:xfrm>
            <a:off x="1087922" y="1234920"/>
            <a:ext cx="10509890" cy="699527"/>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i="1" dirty="0">
                <a:solidFill>
                  <a:srgbClr val="00338D"/>
                </a:solidFill>
                <a:latin typeface="Helvetica Neue"/>
              </a:rPr>
              <a:t>MISSÃO</a:t>
            </a:r>
            <a:r>
              <a:rPr lang="pt-BR" dirty="0">
                <a:solidFill>
                  <a:srgbClr val="00338D"/>
                </a:solidFill>
                <a:latin typeface="Helvetica Neue"/>
              </a:rPr>
              <a:t> 1.5: Meta de Desenvolvimento do Quadro Associativo</a:t>
            </a:r>
          </a:p>
        </p:txBody>
      </p:sp>
      <p:sp>
        <p:nvSpPr>
          <p:cNvPr id="3" name="TextBox 2">
            <a:extLst>
              <a:ext uri="{FF2B5EF4-FFF2-40B4-BE49-F238E27FC236}">
                <a16:creationId xmlns:a16="http://schemas.microsoft.com/office/drawing/2014/main" id="{1367D21F-C6D4-ACDF-5780-25E740C31761}"/>
              </a:ext>
            </a:extLst>
          </p:cNvPr>
          <p:cNvSpPr txBox="1"/>
          <p:nvPr/>
        </p:nvSpPr>
        <p:spPr>
          <a:xfrm>
            <a:off x="685800" y="2617778"/>
            <a:ext cx="10912012" cy="3959417"/>
          </a:xfrm>
          <a:prstGeom prst="rect">
            <a:avLst/>
          </a:prstGeom>
          <a:noFill/>
        </p:spPr>
        <p:txBody>
          <a:bodyPr wrap="square" rtlCol="0">
            <a:spAutoFit/>
          </a:bodyPr>
          <a:lstStyle/>
          <a:p>
            <a:pPr marL="0" lvl="1">
              <a:lnSpc>
                <a:spcPct val="105000"/>
              </a:lnSpc>
              <a:spcAft>
                <a:spcPts val="600"/>
              </a:spcAft>
              <a:buClr>
                <a:srgbClr val="EBB700"/>
              </a:buClr>
              <a:buSzPct val="80000"/>
            </a:pPr>
            <a:r>
              <a:rPr lang="pt-BR" sz="1800" b="1" dirty="0">
                <a:latin typeface="Arial" charset="0"/>
                <a:cs typeface="Arial" charset="0"/>
              </a:rPr>
              <a:t>Em apoio à </a:t>
            </a:r>
            <a:r>
              <a:rPr lang="pt-BR" sz="1800" b="1" i="1" dirty="0">
                <a:latin typeface="Arial" charset="0"/>
                <a:cs typeface="Arial" charset="0"/>
              </a:rPr>
              <a:t>MISSÃO</a:t>
            </a:r>
            <a:r>
              <a:rPr lang="pt-BR" sz="1800" b="1" dirty="0">
                <a:latin typeface="Arial" charset="0"/>
                <a:cs typeface="Arial" charset="0"/>
              </a:rPr>
              <a:t> 1.5, durante meu mandato de governador de distrito, comprometo-me a trabalhar com minha equipe para alcançar os alvos de desenvolvimento do quadro associativo estabelecidos para nossa área.</a:t>
            </a:r>
          </a:p>
          <a:p>
            <a:pPr marL="742950" lvl="1" indent="-285750">
              <a:lnSpc>
                <a:spcPct val="105000"/>
              </a:lnSpc>
              <a:spcAft>
                <a:spcPts val="600"/>
              </a:spcAft>
              <a:buClr>
                <a:srgbClr val="EBB700"/>
              </a:buClr>
              <a:buSzPct val="80000"/>
              <a:buFont typeface="Wingdings" panose="05000000000000000000" pitchFamily="2" charset="2"/>
              <a:buChar char="q"/>
            </a:pPr>
            <a:r>
              <a:rPr kumimoji="0" lang="pt-BR" sz="1800" b="1" i="0" u="none" strike="noStrike" cap="none" normalizeH="0" baseline="0" noProof="0" dirty="0">
                <a:ln>
                  <a:noFill/>
                </a:ln>
                <a:effectLst/>
                <a:uLnTx/>
                <a:uFillTx/>
                <a:latin typeface="Arial" charset="0"/>
                <a:ea typeface="Arial" charset="0"/>
                <a:cs typeface="Arial" charset="0"/>
              </a:rPr>
              <a:t>Nosso distrito se compromete com os alvos de aumento do quadro associativo estabelecidos.</a:t>
            </a:r>
          </a:p>
          <a:p>
            <a:pPr marL="742950" lvl="1" indent="-285750">
              <a:lnSpc>
                <a:spcPct val="105000"/>
              </a:lnSpc>
              <a:spcAft>
                <a:spcPts val="600"/>
              </a:spcAft>
              <a:buClr>
                <a:srgbClr val="EBB700"/>
              </a:buClr>
              <a:buSzPct val="80000"/>
              <a:buFont typeface="Wingdings" panose="05000000000000000000" pitchFamily="2" charset="2"/>
              <a:buChar char="q"/>
            </a:pPr>
            <a:r>
              <a:rPr kumimoji="0" lang="pt-BR" sz="1800" b="1" i="0" u="none" strike="noStrike" cap="none" normalizeH="0" baseline="0" noProof="0" dirty="0">
                <a:ln>
                  <a:noFill/>
                </a:ln>
                <a:effectLst/>
                <a:uLnTx/>
                <a:uFillTx/>
                <a:latin typeface="Arial" charset="0"/>
                <a:ea typeface="Arial" charset="0"/>
                <a:cs typeface="Arial" charset="0"/>
              </a:rPr>
              <a:t>Nosso distrito gostaria de estabelecer alvos adicionais a serem alcançados. </a:t>
            </a:r>
          </a:p>
          <a:p>
            <a:pPr lvl="1">
              <a:lnSpc>
                <a:spcPct val="105000"/>
              </a:lnSpc>
              <a:spcAft>
                <a:spcPts val="600"/>
              </a:spcAft>
              <a:buClr>
                <a:srgbClr val="EBB700"/>
              </a:buClr>
              <a:buSzPct val="80000"/>
            </a:pPr>
            <a:r>
              <a:rPr kumimoji="0" lang="pt-BR" sz="1600" b="1" i="1" u="none" strike="noStrike" cap="none" normalizeH="0" baseline="0" noProof="0" dirty="0">
                <a:ln>
                  <a:noFill/>
                </a:ln>
                <a:effectLst/>
                <a:uLnTx/>
                <a:uFillTx/>
                <a:latin typeface="Arial" charset="0"/>
                <a:ea typeface="Arial" charset="0"/>
                <a:cs typeface="Arial" charset="0"/>
              </a:rPr>
              <a:t>Observe que esses alvos serão adicionados aos alvos mínimos de aumento do quadro associativo estabelecidos. </a:t>
            </a:r>
          </a:p>
          <a:p>
            <a:pPr marL="800100" lvl="1" indent="-342900">
              <a:lnSpc>
                <a:spcPct val="105000"/>
              </a:lnSpc>
              <a:spcAft>
                <a:spcPts val="600"/>
              </a:spcAft>
              <a:buClr>
                <a:srgbClr val="EBB700"/>
              </a:buClr>
              <a:buSzPct val="80000"/>
              <a:buFont typeface="+mj-lt"/>
              <a:buAutoNum type="alphaLcPeriod"/>
            </a:pPr>
            <a:r>
              <a:rPr kumimoji="0" lang="pt-BR" sz="1800" b="1" i="0" u="none" strike="noStrike" cap="none" normalizeH="0" baseline="0" noProof="0" dirty="0">
                <a:ln>
                  <a:noFill/>
                </a:ln>
                <a:effectLst/>
                <a:uLnTx/>
                <a:uFillTx/>
                <a:latin typeface="Arial" charset="0"/>
                <a:ea typeface="Arial" charset="0"/>
                <a:cs typeface="Arial" charset="0"/>
              </a:rPr>
              <a:t>Nossa equipe fundará mais _____ novo(s) clube(s) com pelo menos 20 associados fundadores cada.</a:t>
            </a:r>
          </a:p>
          <a:p>
            <a:pPr marL="800100" lvl="1" indent="-342900">
              <a:lnSpc>
                <a:spcPct val="105000"/>
              </a:lnSpc>
              <a:spcAft>
                <a:spcPts val="600"/>
              </a:spcAft>
              <a:buClr>
                <a:srgbClr val="EBB700"/>
              </a:buClr>
              <a:buSzPct val="80000"/>
              <a:buFont typeface="+mj-lt"/>
              <a:buAutoNum type="alphaLcPeriod"/>
            </a:pPr>
            <a:r>
              <a:rPr kumimoji="0" lang="pt-BR" sz="1800" b="1" i="0" u="none" strike="noStrike" cap="none" normalizeH="0" baseline="0" noProof="0" dirty="0">
                <a:ln>
                  <a:noFill/>
                </a:ln>
                <a:effectLst/>
                <a:uLnTx/>
                <a:uFillTx/>
                <a:latin typeface="Arial" charset="0"/>
                <a:ea typeface="Arial" charset="0"/>
                <a:cs typeface="Arial" charset="0"/>
              </a:rPr>
              <a:t>Nossos clubes darão posse a ______ novo(s) associado(s) nos clubes existentes.</a:t>
            </a:r>
          </a:p>
          <a:p>
            <a:pPr marL="800100" lvl="1" indent="-342900">
              <a:lnSpc>
                <a:spcPct val="105000"/>
              </a:lnSpc>
              <a:spcAft>
                <a:spcPts val="600"/>
              </a:spcAft>
              <a:buClr>
                <a:srgbClr val="EBB700"/>
              </a:buClr>
              <a:buSzPct val="80000"/>
              <a:buFont typeface="+mj-lt"/>
              <a:buAutoNum type="alphaLcPeriod"/>
            </a:pPr>
            <a:r>
              <a:rPr kumimoji="0" lang="pt-BR" sz="1800" b="1" i="0" u="none" strike="noStrike" cap="none" normalizeH="0" baseline="0" noProof="0" dirty="0">
                <a:ln>
                  <a:noFill/>
                </a:ln>
                <a:effectLst/>
                <a:uLnTx/>
                <a:uFillTx/>
                <a:latin typeface="Arial" charset="0"/>
                <a:ea typeface="Arial" charset="0"/>
                <a:cs typeface="Arial" charset="0"/>
              </a:rPr>
              <a:t>Nosso distrito aumentará nossa meta de ganho líquido em ______ associados(s).</a:t>
            </a:r>
          </a:p>
        </p:txBody>
      </p:sp>
    </p:spTree>
    <p:extLst>
      <p:ext uri="{BB962C8B-B14F-4D97-AF65-F5344CB8AC3E}">
        <p14:creationId xmlns:p14="http://schemas.microsoft.com/office/powerpoint/2010/main" val="2821317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1800" b="0" i="0" u="none" strike="noStrike" cap="none" normalizeH="0" baseline="0" noProof="0">
                <a:ln>
                  <a:noFill/>
                </a:ln>
                <a:solidFill>
                  <a:prstClr val="white">
                    <a:alpha val="44000"/>
                  </a:prstClr>
                </a:solidFill>
                <a:uLnTx/>
                <a:uFillTx/>
                <a:latin typeface="Segoe UI Semibold"/>
                <a:ea typeface="+mn-ea"/>
                <a:cs typeface="+mn-cs"/>
              </a:rPr>
              <a:t> </a:t>
            </a:r>
          </a:p>
        </p:txBody>
      </p:sp>
      <p:pic>
        <p:nvPicPr>
          <p:cNvPr id="10" name="Picture 9">
            <a:extLst>
              <a:ext uri="{FF2B5EF4-FFF2-40B4-BE49-F238E27FC236}">
                <a16:creationId xmlns:a16="http://schemas.microsoft.com/office/drawing/2014/main" id="{37F32238-50AC-B241-8673-70E1D9E86A27}"/>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E8A3D658-1C59-CF45-BFB2-3FC2D6F153F9}"/>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21" name="Page Number - White">
            <a:extLst>
              <a:ext uri="{FF2B5EF4-FFF2-40B4-BE49-F238E27FC236}">
                <a16:creationId xmlns:a16="http://schemas.microsoft.com/office/drawing/2014/main" id="{76A478BC-656F-F14D-AD96-832D42C7ADB9}"/>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base" latinLnBrk="0" hangingPunct="0">
                <a:lnSpc>
                  <a:spcPct val="100000"/>
                </a:lnSpc>
                <a:spcBef>
                  <a:spcPct val="50000"/>
                </a:spcBef>
                <a:spcAft>
                  <a:spcPct val="0"/>
                </a:spcAft>
                <a:buClrTx/>
                <a:buSzTx/>
                <a:buFontTx/>
                <a:buNone/>
                <a:tabLst/>
                <a:defRPr/>
              </a:pPr>
              <a:t>12</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12" name="Body Copy">
            <a:extLst>
              <a:ext uri="{FF2B5EF4-FFF2-40B4-BE49-F238E27FC236}">
                <a16:creationId xmlns:a16="http://schemas.microsoft.com/office/drawing/2014/main" id="{66A123A2-D446-9E47-A8F4-7B50A65DC4A9}"/>
              </a:ext>
            </a:extLst>
          </p:cNvPr>
          <p:cNvSpPr txBox="1">
            <a:spLocks/>
          </p:cNvSpPr>
          <p:nvPr/>
        </p:nvSpPr>
        <p:spPr>
          <a:xfrm>
            <a:off x="1600200" y="2540726"/>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defRPr/>
            </a:pPr>
            <a:r>
              <a:rPr lang="pt-BR" sz="3800" b="1" dirty="0">
                <a:solidFill>
                  <a:prstClr val="white"/>
                </a:solidFill>
              </a:rPr>
              <a:t>Tenha uma tendência para a ação - vamos ver algo acontecer agora. </a:t>
            </a:r>
            <a:br>
              <a:rPr lang="pt-BR" sz="3800" b="1" dirty="0">
                <a:solidFill>
                  <a:prstClr val="white"/>
                </a:solidFill>
              </a:rPr>
            </a:br>
            <a:r>
              <a:rPr lang="pt-BR" sz="3800" b="1" dirty="0">
                <a:solidFill>
                  <a:prstClr val="white"/>
                </a:solidFill>
              </a:rPr>
              <a:t>Você pode dividir esse grande plano em pequenos passos e dar o primeiro passo imediatamente.</a:t>
            </a:r>
          </a:p>
        </p:txBody>
      </p:sp>
      <p:sp>
        <p:nvSpPr>
          <p:cNvPr id="13" name="Quote">
            <a:extLst>
              <a:ext uri="{FF2B5EF4-FFF2-40B4-BE49-F238E27FC236}">
                <a16:creationId xmlns:a16="http://schemas.microsoft.com/office/drawing/2014/main" id="{84A02317-2118-2444-8968-334C30A4BFC4}"/>
              </a:ext>
            </a:extLst>
          </p:cNvPr>
          <p:cNvSpPr/>
          <p:nvPr/>
        </p:nvSpPr>
        <p:spPr>
          <a:xfrm>
            <a:off x="499415" y="580190"/>
            <a:ext cx="1513719" cy="2834105"/>
          </a:xfrm>
          <a:prstGeom prst="rect">
            <a:avLst/>
          </a:prstGeom>
        </p:spPr>
        <p:txBody>
          <a:bodyPr wrap="square" lIns="63496" tIns="31748" rIns="63496" bIns="31748">
            <a:spAutoFit/>
          </a:bodyPr>
          <a:lstStyle/>
          <a:p>
            <a:pPr algn="ctr"/>
            <a:r>
              <a:rPr lang="pt-BR" sz="18000" b="1">
                <a:solidFill>
                  <a:srgbClr val="EBB700"/>
                </a:solidFill>
                <a:latin typeface="Open Sans"/>
                <a:cs typeface="Open Sans"/>
              </a:rPr>
              <a:t>“</a:t>
            </a:r>
          </a:p>
        </p:txBody>
      </p:sp>
      <p:sp>
        <p:nvSpPr>
          <p:cNvPr id="14" name="Quote">
            <a:extLst>
              <a:ext uri="{FF2B5EF4-FFF2-40B4-BE49-F238E27FC236}">
                <a16:creationId xmlns:a16="http://schemas.microsoft.com/office/drawing/2014/main" id="{4F9DC3E5-C86D-C14A-883B-0890394483DE}"/>
              </a:ext>
            </a:extLst>
          </p:cNvPr>
          <p:cNvSpPr/>
          <p:nvPr/>
        </p:nvSpPr>
        <p:spPr>
          <a:xfrm>
            <a:off x="9131034" y="3910241"/>
            <a:ext cx="1513719" cy="2834105"/>
          </a:xfrm>
          <a:prstGeom prst="rect">
            <a:avLst/>
          </a:prstGeom>
        </p:spPr>
        <p:txBody>
          <a:bodyPr wrap="square" lIns="63496" tIns="31748" rIns="63496" bIns="31748">
            <a:spAutoFit/>
          </a:bodyPr>
          <a:lstStyle/>
          <a:p>
            <a:pPr algn="ctr"/>
            <a:r>
              <a:rPr lang="pt-BR" sz="18000" b="1">
                <a:solidFill>
                  <a:srgbClr val="EBB700"/>
                </a:solidFill>
                <a:latin typeface="Open Sans"/>
                <a:cs typeface="Open Sans"/>
              </a:rPr>
              <a:t>”</a:t>
            </a:r>
          </a:p>
        </p:txBody>
      </p:sp>
      <p:sp>
        <p:nvSpPr>
          <p:cNvPr id="15" name="Text Placeholder 1">
            <a:extLst>
              <a:ext uri="{FF2B5EF4-FFF2-40B4-BE49-F238E27FC236}">
                <a16:creationId xmlns:a16="http://schemas.microsoft.com/office/drawing/2014/main" id="{E1916249-3347-6E4E-A4AD-C1D957EC71F2}"/>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pt-BR" sz="2400" b="1">
                <a:solidFill>
                  <a:schemeClr val="bg1"/>
                </a:solidFill>
              </a:rPr>
              <a:t>- Indira Gandhi</a:t>
            </a:r>
          </a:p>
        </p:txBody>
      </p:sp>
    </p:spTree>
    <p:extLst>
      <p:ext uri="{BB962C8B-B14F-4D97-AF65-F5344CB8AC3E}">
        <p14:creationId xmlns:p14="http://schemas.microsoft.com/office/powerpoint/2010/main" val="1002243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006528E-45C5-4DAC-B9A8-447FA4D9A0F3}"/>
              </a:ext>
            </a:extLst>
          </p:cNvPr>
          <p:cNvSpPr txBox="1"/>
          <p:nvPr/>
        </p:nvSpPr>
        <p:spPr>
          <a:xfrm>
            <a:off x="152400" y="304800"/>
            <a:ext cx="11759878" cy="707886"/>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pt-BR" sz="4000" b="1" i="0" u="none" strike="noStrike" cap="none" normalizeH="0" baseline="0" noProof="0" dirty="0">
                <a:ln>
                  <a:noFill/>
                </a:ln>
                <a:solidFill>
                  <a:srgbClr val="33373B"/>
                </a:solidFill>
                <a:uLnTx/>
                <a:uFillTx/>
                <a:ea typeface="Times New Roman" panose="02020603050405020304" pitchFamily="18" charset="0"/>
                <a:cs typeface="Arial" panose="020B0604020202020204" pitchFamily="34" charset="0"/>
              </a:rPr>
              <a:t>Modelo de Plano de Ação</a:t>
            </a:r>
          </a:p>
        </p:txBody>
      </p:sp>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nvGraphicFramePr>
        <p:xfrm>
          <a:off x="229564" y="1153797"/>
          <a:ext cx="11734800" cy="5614234"/>
        </p:xfrm>
        <a:graphic>
          <a:graphicData uri="http://schemas.openxmlformats.org/drawingml/2006/table">
            <a:tbl>
              <a:tblPr firstRow="1" firstCol="1" bandRow="1"/>
              <a:tblGrid>
                <a:gridCol w="3047036">
                  <a:extLst>
                    <a:ext uri="{9D8B030D-6E8A-4147-A177-3AD203B41FA5}">
                      <a16:colId xmlns:a16="http://schemas.microsoft.com/office/drawing/2014/main" val="333775807"/>
                    </a:ext>
                  </a:extLst>
                </a:gridCol>
                <a:gridCol w="1961642">
                  <a:extLst>
                    <a:ext uri="{9D8B030D-6E8A-4147-A177-3AD203B41FA5}">
                      <a16:colId xmlns:a16="http://schemas.microsoft.com/office/drawing/2014/main" val="3900886396"/>
                    </a:ext>
                  </a:extLst>
                </a:gridCol>
                <a:gridCol w="227467">
                  <a:extLst>
                    <a:ext uri="{9D8B030D-6E8A-4147-A177-3AD203B41FA5}">
                      <a16:colId xmlns:a16="http://schemas.microsoft.com/office/drawing/2014/main" val="2158251681"/>
                    </a:ext>
                  </a:extLst>
                </a:gridCol>
                <a:gridCol w="3906891">
                  <a:extLst>
                    <a:ext uri="{9D8B030D-6E8A-4147-A177-3AD203B41FA5}">
                      <a16:colId xmlns:a16="http://schemas.microsoft.com/office/drawing/2014/main" val="3509548971"/>
                    </a:ext>
                  </a:extLst>
                </a:gridCol>
                <a:gridCol w="212414">
                  <a:extLst>
                    <a:ext uri="{9D8B030D-6E8A-4147-A177-3AD203B41FA5}">
                      <a16:colId xmlns:a16="http://schemas.microsoft.com/office/drawing/2014/main" val="1665258561"/>
                    </a:ext>
                  </a:extLst>
                </a:gridCol>
                <a:gridCol w="1233736">
                  <a:extLst>
                    <a:ext uri="{9D8B030D-6E8A-4147-A177-3AD203B41FA5}">
                      <a16:colId xmlns:a16="http://schemas.microsoft.com/office/drawing/2014/main" val="2281054647"/>
                    </a:ext>
                  </a:extLst>
                </a:gridCol>
                <a:gridCol w="1145614">
                  <a:extLst>
                    <a:ext uri="{9D8B030D-6E8A-4147-A177-3AD203B41FA5}">
                      <a16:colId xmlns:a16="http://schemas.microsoft.com/office/drawing/2014/main" val="347311735"/>
                    </a:ext>
                  </a:extLst>
                </a:gridCol>
              </a:tblGrid>
              <a:tr h="306050">
                <a:tc gridSpan="7">
                  <a:txBody>
                    <a:bodyPr/>
                    <a:lstStyle/>
                    <a:p>
                      <a:pPr marL="0" marR="0">
                        <a:spcBef>
                          <a:spcPts val="0"/>
                        </a:spcBef>
                        <a:spcAft>
                          <a:spcPts val="0"/>
                        </a:spcAft>
                      </a:pPr>
                      <a:r>
                        <a:rPr lang="pt-BR" sz="1600" b="1">
                          <a:latin typeface="Century Gothic" panose="020B0502020202020204" pitchFamily="34" charset="0"/>
                          <a:ea typeface="Times New Roman" panose="02020603050405020304" pitchFamily="18" charset="0"/>
                          <a:cs typeface="Calibri" panose="020F0502020204030204" pitchFamily="34" charset="0"/>
                        </a:rPr>
                        <a:t>Área de enfoque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69512">
                <a:tc gridSpan="2">
                  <a:txBody>
                    <a:bodyPr/>
                    <a:lstStyle/>
                    <a:p>
                      <a:pPr marL="0" marR="0">
                        <a:spcBef>
                          <a:spcPts val="0"/>
                        </a:spcBef>
                        <a:spcAft>
                          <a:spcPts val="0"/>
                        </a:spcAft>
                      </a:pPr>
                      <a:r>
                        <a:rPr lang="pt-BR" sz="14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pt-BR" sz="14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Atividades de serviço                          </a:t>
                      </a:r>
                    </a:p>
                    <a:p>
                      <a:pPr marL="0" marR="0">
                        <a:spcBef>
                          <a:spcPts val="0"/>
                        </a:spcBef>
                        <a:spcAft>
                          <a:spcPts val="0"/>
                        </a:spcAft>
                      </a:pPr>
                      <a:r>
                        <a:rPr lang="pt-BR" sz="14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pt-BR" sz="14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Desenvolvimento do quadro associativo          </a:t>
                      </a:r>
                    </a:p>
                  </a:txBody>
                  <a:tcPr marL="40481" marR="40481"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marL="0" marR="0">
                        <a:spcBef>
                          <a:spcPts val="0"/>
                        </a:spcBef>
                        <a:spcAft>
                          <a:spcPts val="0"/>
                        </a:spcAft>
                      </a:pPr>
                      <a:r>
                        <a:rPr lang="pt-BR" sz="1400" b="0" cap="all">
                          <a:solidFill>
                            <a:schemeClr val="accent6"/>
                          </a:solidFill>
                        </a:rPr>
                        <a:t>☐ </a:t>
                      </a:r>
                      <a:r>
                        <a:rPr lang="pt-BR" sz="14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Desenvolvimento de liderança </a:t>
                      </a:r>
                    </a:p>
                    <a:p>
                      <a:pPr marL="0" marR="0">
                        <a:spcBef>
                          <a:spcPts val="0"/>
                        </a:spcBef>
                        <a:spcAft>
                          <a:spcPts val="0"/>
                        </a:spcAft>
                      </a:pPr>
                      <a:r>
                        <a:rPr lang="pt-BR" sz="14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pt-BR" sz="14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Campanha 100</a:t>
                      </a: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400" b="0" cap="all">
                          <a:solidFill>
                            <a:schemeClr val="accent6"/>
                          </a:solidFill>
                        </a:rPr>
                        <a:t>☐ </a:t>
                      </a:r>
                      <a:r>
                        <a:rPr lang="pt-BR" sz="14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Meta personalizada</a:t>
                      </a:r>
                    </a:p>
                  </a:txBody>
                  <a:tcPr marL="40481" marR="40481"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06511">
                <a:tc gridSpan="7">
                  <a:txBody>
                    <a:bodyPr/>
                    <a:lstStyle/>
                    <a:p>
                      <a:pPr marL="0" marR="0">
                        <a:spcBef>
                          <a:spcPts val="0"/>
                        </a:spcBef>
                        <a:spcAft>
                          <a:spcPts val="0"/>
                        </a:spcAft>
                      </a:pPr>
                      <a:r>
                        <a:rPr lang="pt-BR" sz="1600" b="1">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Declaração de meta</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83502">
                <a:tc gridSpan="7">
                  <a:txBody>
                    <a:bodyPr/>
                    <a:lstStyle/>
                    <a:p>
                      <a:pPr marL="0" marR="0">
                        <a:spcBef>
                          <a:spcPts val="0"/>
                        </a:spcBef>
                        <a:spcAft>
                          <a:spcPts val="0"/>
                        </a:spcAft>
                      </a:pPr>
                      <a:r>
                        <a:rPr lang="pt-BR" sz="12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09600">
                <a:tc>
                  <a:txBody>
                    <a:bodyPr/>
                    <a:lstStyle/>
                    <a:p>
                      <a:pPr marL="0" marR="0">
                        <a:spcBef>
                          <a:spcPts val="0"/>
                        </a:spcBef>
                        <a:spcAft>
                          <a:spcPts val="0"/>
                        </a:spcAft>
                      </a:pPr>
                      <a:r>
                        <a:rPr lang="pt-BR"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Etapa de ação</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spcBef>
                          <a:spcPts val="0"/>
                        </a:spcBef>
                        <a:spcAft>
                          <a:spcPts val="0"/>
                        </a:spcAft>
                      </a:pPr>
                      <a:r>
                        <a:rPr lang="pt-BR"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Responsável</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a:txBody>
                    <a:bodyPr/>
                    <a:lstStyle/>
                    <a:p>
                      <a:pPr marL="0" marR="0">
                        <a:spcBef>
                          <a:spcPts val="0"/>
                        </a:spcBef>
                        <a:spcAft>
                          <a:spcPts val="0"/>
                        </a:spcAft>
                      </a:pPr>
                      <a:r>
                        <a:rPr lang="pt-BR"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Recursos necessários (membros da equipe, tecnologia, financiamento etc.)</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gridSpan="2">
                  <a:txBody>
                    <a:bodyPr/>
                    <a:lstStyle/>
                    <a:p>
                      <a:pPr marL="0" marR="0">
                        <a:spcBef>
                          <a:spcPts val="0"/>
                        </a:spcBef>
                        <a:spcAft>
                          <a:spcPts val="0"/>
                        </a:spcAft>
                      </a:pPr>
                      <a:r>
                        <a:rPr lang="pt-BR"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de início</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pPr marL="0" marR="0">
                        <a:spcBef>
                          <a:spcPts val="0"/>
                        </a:spcBef>
                        <a:spcAft>
                          <a:spcPts val="0"/>
                        </a:spcAft>
                      </a:pPr>
                      <a:r>
                        <a:rPr lang="pt-BR"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de início</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pt-BR" sz="16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de término</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1847598733"/>
                  </a:ext>
                </a:extLst>
              </a:tr>
              <a:tr h="435075">
                <a:tc>
                  <a:txBody>
                    <a:bodyPr/>
                    <a:lstStyle/>
                    <a:p>
                      <a:pPr marL="0" marR="0">
                        <a:spcBef>
                          <a:spcPts val="0"/>
                        </a:spcBef>
                        <a:spcAft>
                          <a:spcPts val="0"/>
                        </a:spcAft>
                      </a:pPr>
                      <a:r>
                        <a:rPr lang="pt-B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pt-BR" sz="14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435075">
                <a:tc>
                  <a:txBody>
                    <a:bodyPr/>
                    <a:lstStyle/>
                    <a:p>
                      <a:pPr marL="0" marR="0">
                        <a:spcBef>
                          <a:spcPts val="0"/>
                        </a:spcBef>
                        <a:spcAft>
                          <a:spcPts val="0"/>
                        </a:spcAft>
                      </a:pPr>
                      <a:r>
                        <a:rPr lang="pt-B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pt-B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435075">
                <a:tc>
                  <a:txBody>
                    <a:bodyPr/>
                    <a:lstStyle/>
                    <a:p>
                      <a:pPr marL="0" marR="0">
                        <a:spcBef>
                          <a:spcPts val="0"/>
                        </a:spcBef>
                        <a:spcAft>
                          <a:spcPts val="0"/>
                        </a:spcAft>
                      </a:pPr>
                      <a:r>
                        <a:rPr lang="pt-BR" sz="14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pt-B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3727491"/>
                  </a:ext>
                </a:extLst>
              </a:tr>
              <a:tr h="435075">
                <a:tc>
                  <a:txBody>
                    <a:bodyPr/>
                    <a:lstStyle/>
                    <a:p>
                      <a:pPr marL="0" marR="0">
                        <a:spcBef>
                          <a:spcPts val="0"/>
                        </a:spcBef>
                        <a:spcAft>
                          <a:spcPts val="0"/>
                        </a:spcAft>
                      </a:pPr>
                      <a:r>
                        <a:rPr lang="pt-BR" sz="14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pt-BR" sz="14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435075">
                <a:tc>
                  <a:txBody>
                    <a:bodyPr/>
                    <a:lstStyle/>
                    <a:p>
                      <a:pPr marL="0" marR="0">
                        <a:spcBef>
                          <a:spcPts val="0"/>
                        </a:spcBef>
                        <a:spcAft>
                          <a:spcPts val="0"/>
                        </a:spcAft>
                      </a:pPr>
                      <a:r>
                        <a:rPr lang="pt-BR" sz="14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pt-BR" sz="14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119743"/>
                  </a:ext>
                </a:extLst>
              </a:tr>
              <a:tr h="336751">
                <a:tc gridSpan="3">
                  <a:txBody>
                    <a:bodyPr/>
                    <a:lstStyle/>
                    <a:p>
                      <a:pPr marL="47625" marR="0" indent="-47625">
                        <a:spcBef>
                          <a:spcPts val="0"/>
                        </a:spcBef>
                        <a:spcAft>
                          <a:spcPts val="0"/>
                        </a:spcAft>
                      </a:pPr>
                      <a:r>
                        <a:rPr lang="pt-BR"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Avaliação</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pt-BR" sz="16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Alterações</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805013">
                <a:tc gridSpan="3">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pt-BR" sz="12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2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2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grpSp>
        <p:nvGrpSpPr>
          <p:cNvPr id="53" name="Group 52">
            <a:extLst>
              <a:ext uri="{FF2B5EF4-FFF2-40B4-BE49-F238E27FC236}">
                <a16:creationId xmlns:a16="http://schemas.microsoft.com/office/drawing/2014/main" id="{EB0545C8-1C0B-41E7-ABF6-BDAE6E7279C3}"/>
              </a:ext>
            </a:extLst>
          </p:cNvPr>
          <p:cNvGrpSpPr/>
          <p:nvPr/>
        </p:nvGrpSpPr>
        <p:grpSpPr>
          <a:xfrm>
            <a:off x="2143547" y="2186939"/>
            <a:ext cx="6390853" cy="480061"/>
            <a:chOff x="2143547" y="2186939"/>
            <a:chExt cx="6390853" cy="480061"/>
          </a:xfrm>
        </p:grpSpPr>
        <p:sp>
          <p:nvSpPr>
            <p:cNvPr id="18" name="Text Box 13">
              <a:extLst>
                <a:ext uri="{FF2B5EF4-FFF2-40B4-BE49-F238E27FC236}">
                  <a16:creationId xmlns:a16="http://schemas.microsoft.com/office/drawing/2014/main" id="{5AB5F1F7-F987-478C-BF1B-5391DCB9F5FF}"/>
                </a:ext>
              </a:extLst>
            </p:cNvPr>
            <p:cNvSpPr txBox="1"/>
            <p:nvPr/>
          </p:nvSpPr>
          <p:spPr>
            <a:xfrm>
              <a:off x="2334047" y="2374265"/>
              <a:ext cx="6200353" cy="292735"/>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pt-BR" sz="16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Indique o que especificamente o distrito pretende realizar.</a:t>
              </a:r>
            </a:p>
          </p:txBody>
        </p:sp>
        <p:grpSp>
          <p:nvGrpSpPr>
            <p:cNvPr id="19" name="Group 18">
              <a:extLst>
                <a:ext uri="{FF2B5EF4-FFF2-40B4-BE49-F238E27FC236}">
                  <a16:creationId xmlns:a16="http://schemas.microsoft.com/office/drawing/2014/main" id="{F89D6752-78B4-47E7-9646-1043F90FEA36}"/>
                </a:ext>
              </a:extLst>
            </p:cNvPr>
            <p:cNvGrpSpPr/>
            <p:nvPr/>
          </p:nvGrpSpPr>
          <p:grpSpPr>
            <a:xfrm>
              <a:off x="2143547" y="2186939"/>
              <a:ext cx="201295" cy="389888"/>
              <a:chOff x="152603" y="148161"/>
              <a:chExt cx="201563" cy="390228"/>
            </a:xfrm>
          </p:grpSpPr>
          <p:sp>
            <p:nvSpPr>
              <p:cNvPr id="20" name="Flowchart: Connector 19">
                <a:extLst>
                  <a:ext uri="{FF2B5EF4-FFF2-40B4-BE49-F238E27FC236}">
                    <a16:creationId xmlns:a16="http://schemas.microsoft.com/office/drawing/2014/main" id="{40566003-4AEF-4156-8E7D-4A765A276605}"/>
                  </a:ext>
                </a:extLst>
              </p:cNvPr>
              <p:cNvSpPr/>
              <p:nvPr/>
            </p:nvSpPr>
            <p:spPr>
              <a:xfrm rot="5400000">
                <a:off x="151285" y="149479"/>
                <a:ext cx="112363" cy="109728"/>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21" name="Connector: Elbow 20">
                <a:extLst>
                  <a:ext uri="{FF2B5EF4-FFF2-40B4-BE49-F238E27FC236}">
                    <a16:creationId xmlns:a16="http://schemas.microsoft.com/office/drawing/2014/main" id="{04287665-FEEE-45CB-A6C0-BCF5B0E6F0DB}"/>
                  </a:ext>
                </a:extLst>
              </p:cNvPr>
              <p:cNvCxnSpPr/>
              <p:nvPr/>
            </p:nvCxnSpPr>
            <p:spPr>
              <a:xfrm rot="5400000" flipV="1">
                <a:off x="141124" y="325346"/>
                <a:ext cx="270510" cy="155575"/>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grpSp>
      <p:grpSp>
        <p:nvGrpSpPr>
          <p:cNvPr id="52" name="Group 51">
            <a:extLst>
              <a:ext uri="{FF2B5EF4-FFF2-40B4-BE49-F238E27FC236}">
                <a16:creationId xmlns:a16="http://schemas.microsoft.com/office/drawing/2014/main" id="{7F8A31E6-94A8-4943-929C-1712637C34CE}"/>
              </a:ext>
            </a:extLst>
          </p:cNvPr>
          <p:cNvGrpSpPr/>
          <p:nvPr/>
        </p:nvGrpSpPr>
        <p:grpSpPr>
          <a:xfrm>
            <a:off x="2004700" y="990600"/>
            <a:ext cx="5691500" cy="343217"/>
            <a:chOff x="2004700" y="990600"/>
            <a:chExt cx="5691500" cy="343217"/>
          </a:xfrm>
        </p:grpSpPr>
        <p:cxnSp>
          <p:nvCxnSpPr>
            <p:cNvPr id="14" name="Connector: Elbow 13">
              <a:extLst>
                <a:ext uri="{FF2B5EF4-FFF2-40B4-BE49-F238E27FC236}">
                  <a16:creationId xmlns:a16="http://schemas.microsoft.com/office/drawing/2014/main" id="{50E7CF04-2F0F-4537-9E15-9E737C39562C}"/>
                </a:ext>
              </a:extLst>
            </p:cNvPr>
            <p:cNvCxnSpPr/>
            <p:nvPr/>
          </p:nvCxnSpPr>
          <p:spPr>
            <a:xfrm flipV="1">
              <a:off x="2134288" y="1126171"/>
              <a:ext cx="315086" cy="155569"/>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15" name="Flowchart: Connector 14">
              <a:extLst>
                <a:ext uri="{FF2B5EF4-FFF2-40B4-BE49-F238E27FC236}">
                  <a16:creationId xmlns:a16="http://schemas.microsoft.com/office/drawing/2014/main" id="{F32457CE-F60D-4D6D-B2FC-EB4CB5B11CF6}"/>
                </a:ext>
              </a:extLst>
            </p:cNvPr>
            <p:cNvSpPr/>
            <p:nvPr/>
          </p:nvSpPr>
          <p:spPr>
            <a:xfrm>
              <a:off x="2004700" y="1213483"/>
              <a:ext cx="130805" cy="109538"/>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2" name="Text Box 1">
              <a:extLst>
                <a:ext uri="{FF2B5EF4-FFF2-40B4-BE49-F238E27FC236}">
                  <a16:creationId xmlns:a16="http://schemas.microsoft.com/office/drawing/2014/main" id="{B82DC07D-5C1E-4060-A739-9522EE526F4F}"/>
                </a:ext>
              </a:extLst>
            </p:cNvPr>
            <p:cNvSpPr txBox="1"/>
            <p:nvPr/>
          </p:nvSpPr>
          <p:spPr>
            <a:xfrm>
              <a:off x="2401327" y="990600"/>
              <a:ext cx="5294873" cy="343217"/>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pt-BR" sz="16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A qual meta sua declaração de meta se refere?</a:t>
              </a:r>
            </a:p>
          </p:txBody>
        </p:sp>
      </p:grpSp>
      <p:grpSp>
        <p:nvGrpSpPr>
          <p:cNvPr id="54" name="Group 53">
            <a:extLst>
              <a:ext uri="{FF2B5EF4-FFF2-40B4-BE49-F238E27FC236}">
                <a16:creationId xmlns:a16="http://schemas.microsoft.com/office/drawing/2014/main" id="{5926A207-60BC-4BB4-9B7D-22FDCB0503A7}"/>
              </a:ext>
            </a:extLst>
          </p:cNvPr>
          <p:cNvGrpSpPr/>
          <p:nvPr/>
        </p:nvGrpSpPr>
        <p:grpSpPr>
          <a:xfrm>
            <a:off x="311150" y="2965269"/>
            <a:ext cx="2889250" cy="1892872"/>
            <a:chOff x="311150" y="2965269"/>
            <a:chExt cx="2889250" cy="1892872"/>
          </a:xfrm>
        </p:grpSpPr>
        <p:cxnSp>
          <p:nvCxnSpPr>
            <p:cNvPr id="24" name="Connector: Elbow 23">
              <a:extLst>
                <a:ext uri="{FF2B5EF4-FFF2-40B4-BE49-F238E27FC236}">
                  <a16:creationId xmlns:a16="http://schemas.microsoft.com/office/drawing/2014/main" id="{A1CAA8AF-7934-492A-A31F-6207CA7AF0B8}"/>
                </a:ext>
              </a:extLst>
            </p:cNvPr>
            <p:cNvCxnSpPr/>
            <p:nvPr/>
          </p:nvCxnSpPr>
          <p:spPr>
            <a:xfrm rot="5400000" flipV="1">
              <a:off x="1424691" y="3241880"/>
              <a:ext cx="500352" cy="155466"/>
            </a:xfrm>
            <a:prstGeom prst="bentConnector3">
              <a:avLst>
                <a:gd name="adj1" fmla="val 68902"/>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25" name="Flowchart: Connector 24">
              <a:extLst>
                <a:ext uri="{FF2B5EF4-FFF2-40B4-BE49-F238E27FC236}">
                  <a16:creationId xmlns:a16="http://schemas.microsoft.com/office/drawing/2014/main" id="{E77F58CA-E05D-471A-A1C8-45C61D158446}"/>
                </a:ext>
              </a:extLst>
            </p:cNvPr>
            <p:cNvSpPr/>
            <p:nvPr/>
          </p:nvSpPr>
          <p:spPr>
            <a:xfrm rot="5400000">
              <a:off x="1565447" y="2966572"/>
              <a:ext cx="112255" cy="10965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3" name="Text Box 27">
              <a:extLst>
                <a:ext uri="{FF2B5EF4-FFF2-40B4-BE49-F238E27FC236}">
                  <a16:creationId xmlns:a16="http://schemas.microsoft.com/office/drawing/2014/main" id="{CAA057B8-310F-4B49-B19A-656D76EC7F7C}"/>
                </a:ext>
              </a:extLst>
            </p:cNvPr>
            <p:cNvSpPr txBox="1"/>
            <p:nvPr/>
          </p:nvSpPr>
          <p:spPr>
            <a:xfrm>
              <a:off x="311150" y="3200400"/>
              <a:ext cx="2889250" cy="1657741"/>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pt-BR" sz="14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Indique como sua equipe alcançará a meta. A etapa da ação deve ser específica e mensurável. Inclua detalhes como número de Leões, atividades específicas, comunicações etc.</a:t>
              </a:r>
            </a:p>
          </p:txBody>
        </p:sp>
      </p:grpSp>
      <p:grpSp>
        <p:nvGrpSpPr>
          <p:cNvPr id="55" name="Group 54">
            <a:extLst>
              <a:ext uri="{FF2B5EF4-FFF2-40B4-BE49-F238E27FC236}">
                <a16:creationId xmlns:a16="http://schemas.microsoft.com/office/drawing/2014/main" id="{6555BF8C-61DF-4AB3-9117-8E8EC8458B8D}"/>
              </a:ext>
            </a:extLst>
          </p:cNvPr>
          <p:cNvGrpSpPr/>
          <p:nvPr/>
        </p:nvGrpSpPr>
        <p:grpSpPr>
          <a:xfrm>
            <a:off x="3364122" y="3068947"/>
            <a:ext cx="1917700" cy="1411891"/>
            <a:chOff x="3364122" y="3068947"/>
            <a:chExt cx="1917700" cy="1411891"/>
          </a:xfrm>
        </p:grpSpPr>
        <p:cxnSp>
          <p:nvCxnSpPr>
            <p:cNvPr id="27" name="Connector: Elbow 26">
              <a:extLst>
                <a:ext uri="{FF2B5EF4-FFF2-40B4-BE49-F238E27FC236}">
                  <a16:creationId xmlns:a16="http://schemas.microsoft.com/office/drawing/2014/main" id="{34DF4B86-23BC-4009-B45B-69296584FCB2}"/>
                </a:ext>
              </a:extLst>
            </p:cNvPr>
            <p:cNvCxnSpPr/>
            <p:nvPr/>
          </p:nvCxnSpPr>
          <p:spPr>
            <a:xfrm rot="5400000" flipV="1">
              <a:off x="3916572" y="3383907"/>
              <a:ext cx="560705" cy="155575"/>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28" name="Flowchart: Connector 27">
              <a:extLst>
                <a:ext uri="{FF2B5EF4-FFF2-40B4-BE49-F238E27FC236}">
                  <a16:creationId xmlns:a16="http://schemas.microsoft.com/office/drawing/2014/main" id="{19A9FE3A-625C-453E-BB51-81DAA9C8F345}"/>
                </a:ext>
              </a:extLst>
            </p:cNvPr>
            <p:cNvSpPr/>
            <p:nvPr/>
          </p:nvSpPr>
          <p:spPr>
            <a:xfrm rot="5400000">
              <a:off x="4072147" y="3070217"/>
              <a:ext cx="111760" cy="10922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9" name="Text Box 31">
              <a:extLst>
                <a:ext uri="{FF2B5EF4-FFF2-40B4-BE49-F238E27FC236}">
                  <a16:creationId xmlns:a16="http://schemas.microsoft.com/office/drawing/2014/main" id="{52F86F23-DB4C-419A-A7A3-C96FF1D0FEB8}"/>
                </a:ext>
              </a:extLst>
            </p:cNvPr>
            <p:cNvSpPr txBox="1"/>
            <p:nvPr/>
          </p:nvSpPr>
          <p:spPr>
            <a:xfrm>
              <a:off x="3364122" y="3352800"/>
              <a:ext cx="1917700" cy="1128038"/>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pt-BR" sz="14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Indique as pessoas que farão o trabalho para concluir cada etapa da ação.</a:t>
              </a:r>
            </a:p>
          </p:txBody>
        </p:sp>
      </p:grpSp>
      <p:grpSp>
        <p:nvGrpSpPr>
          <p:cNvPr id="56" name="Group 55">
            <a:extLst>
              <a:ext uri="{FF2B5EF4-FFF2-40B4-BE49-F238E27FC236}">
                <a16:creationId xmlns:a16="http://schemas.microsoft.com/office/drawing/2014/main" id="{2654EAA5-954F-4576-8B1F-1C06D6682FE5}"/>
              </a:ext>
            </a:extLst>
          </p:cNvPr>
          <p:cNvGrpSpPr/>
          <p:nvPr/>
        </p:nvGrpSpPr>
        <p:grpSpPr>
          <a:xfrm>
            <a:off x="6200559" y="3243025"/>
            <a:ext cx="2926089" cy="1347081"/>
            <a:chOff x="6200559" y="3243025"/>
            <a:chExt cx="2926089" cy="1347081"/>
          </a:xfrm>
        </p:grpSpPr>
        <p:sp>
          <p:nvSpPr>
            <p:cNvPr id="31" name="Flowchart: Connector 30">
              <a:extLst>
                <a:ext uri="{FF2B5EF4-FFF2-40B4-BE49-F238E27FC236}">
                  <a16:creationId xmlns:a16="http://schemas.microsoft.com/office/drawing/2014/main" id="{A861F9A3-A7EC-4405-B3A5-2667FF07B9AC}"/>
                </a:ext>
              </a:extLst>
            </p:cNvPr>
            <p:cNvSpPr/>
            <p:nvPr/>
          </p:nvSpPr>
          <p:spPr>
            <a:xfrm rot="5400000">
              <a:off x="8229393" y="3244295"/>
              <a:ext cx="111760" cy="109220"/>
            </a:xfrm>
            <a:prstGeom prst="flowChartConnector">
              <a:avLst/>
            </a:prstGeom>
            <a:solidFill>
              <a:srgbClr val="00338D"/>
            </a:solidFill>
            <a:ln>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32" name="Connector: Elbow 31">
              <a:extLst>
                <a:ext uri="{FF2B5EF4-FFF2-40B4-BE49-F238E27FC236}">
                  <a16:creationId xmlns:a16="http://schemas.microsoft.com/office/drawing/2014/main" id="{CC96E6F3-E54D-451E-8178-93B725B565A9}"/>
                </a:ext>
              </a:extLst>
            </p:cNvPr>
            <p:cNvCxnSpPr/>
            <p:nvPr/>
          </p:nvCxnSpPr>
          <p:spPr>
            <a:xfrm rot="5400000" flipV="1">
              <a:off x="7948406" y="3694192"/>
              <a:ext cx="825500" cy="155575"/>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33" name="Text Box 35">
              <a:extLst>
                <a:ext uri="{FF2B5EF4-FFF2-40B4-BE49-F238E27FC236}">
                  <a16:creationId xmlns:a16="http://schemas.microsoft.com/office/drawing/2014/main" id="{B5B6AF21-74FF-4769-AE83-672EC538602C}"/>
                </a:ext>
              </a:extLst>
            </p:cNvPr>
            <p:cNvSpPr txBox="1"/>
            <p:nvPr/>
          </p:nvSpPr>
          <p:spPr>
            <a:xfrm>
              <a:off x="6200559" y="3596362"/>
              <a:ext cx="2926089" cy="993744"/>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pt-BR" sz="14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Indique os principais recursos ou financiamento necessários para executar cada etapa de ação.</a:t>
              </a:r>
            </a:p>
          </p:txBody>
        </p:sp>
      </p:grpSp>
      <p:grpSp>
        <p:nvGrpSpPr>
          <p:cNvPr id="59" name="Group 58">
            <a:extLst>
              <a:ext uri="{FF2B5EF4-FFF2-40B4-BE49-F238E27FC236}">
                <a16:creationId xmlns:a16="http://schemas.microsoft.com/office/drawing/2014/main" id="{754EA0DB-6C7E-4F26-94EE-9A38AA30563C}"/>
              </a:ext>
            </a:extLst>
          </p:cNvPr>
          <p:cNvGrpSpPr/>
          <p:nvPr/>
        </p:nvGrpSpPr>
        <p:grpSpPr>
          <a:xfrm>
            <a:off x="9525000" y="3191592"/>
            <a:ext cx="2364129" cy="2294808"/>
            <a:chOff x="9525000" y="3215515"/>
            <a:chExt cx="2364129" cy="2617403"/>
          </a:xfrm>
        </p:grpSpPr>
        <p:grpSp>
          <p:nvGrpSpPr>
            <p:cNvPr id="57" name="Group 56">
              <a:extLst>
                <a:ext uri="{FF2B5EF4-FFF2-40B4-BE49-F238E27FC236}">
                  <a16:creationId xmlns:a16="http://schemas.microsoft.com/office/drawing/2014/main" id="{C3EB724A-4B24-4489-A9E9-3530B95C5328}"/>
                </a:ext>
              </a:extLst>
            </p:cNvPr>
            <p:cNvGrpSpPr/>
            <p:nvPr/>
          </p:nvGrpSpPr>
          <p:grpSpPr>
            <a:xfrm>
              <a:off x="10917579" y="3215515"/>
              <a:ext cx="210821" cy="947419"/>
              <a:chOff x="10917579" y="3215515"/>
              <a:chExt cx="210821" cy="947419"/>
            </a:xfrm>
          </p:grpSpPr>
          <p:sp>
            <p:nvSpPr>
              <p:cNvPr id="40" name="Flowchart: Connector 39">
                <a:extLst>
                  <a:ext uri="{FF2B5EF4-FFF2-40B4-BE49-F238E27FC236}">
                    <a16:creationId xmlns:a16="http://schemas.microsoft.com/office/drawing/2014/main" id="{5A499870-DA9A-4F92-81EB-621245C8A980}"/>
                  </a:ext>
                </a:extLst>
              </p:cNvPr>
              <p:cNvSpPr/>
              <p:nvPr/>
            </p:nvSpPr>
            <p:spPr>
              <a:xfrm rot="5400000">
                <a:off x="10916112" y="3216982"/>
                <a:ext cx="112357" cy="109424"/>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41" name="Connector: Elbow 40">
                <a:extLst>
                  <a:ext uri="{FF2B5EF4-FFF2-40B4-BE49-F238E27FC236}">
                    <a16:creationId xmlns:a16="http://schemas.microsoft.com/office/drawing/2014/main" id="{EBD8C065-3822-42DB-9736-8BF93F27C425}"/>
                  </a:ext>
                </a:extLst>
              </p:cNvPr>
              <p:cNvCxnSpPr/>
              <p:nvPr/>
            </p:nvCxnSpPr>
            <p:spPr>
              <a:xfrm rot="5400000" flipV="1">
                <a:off x="10638100" y="3672634"/>
                <a:ext cx="825456" cy="155144"/>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779A63FC-606B-4F26-B062-5FADB258F8A0}"/>
                </a:ext>
              </a:extLst>
            </p:cNvPr>
            <p:cNvGrpSpPr/>
            <p:nvPr/>
          </p:nvGrpSpPr>
          <p:grpSpPr>
            <a:xfrm>
              <a:off x="10114304" y="3230120"/>
              <a:ext cx="210821" cy="947419"/>
              <a:chOff x="10114304" y="3230120"/>
              <a:chExt cx="210821" cy="947419"/>
            </a:xfrm>
          </p:grpSpPr>
          <p:sp>
            <p:nvSpPr>
              <p:cNvPr id="38" name="Flowchart: Connector 37">
                <a:extLst>
                  <a:ext uri="{FF2B5EF4-FFF2-40B4-BE49-F238E27FC236}">
                    <a16:creationId xmlns:a16="http://schemas.microsoft.com/office/drawing/2014/main" id="{70E033A1-97FA-405E-A310-AEDD10EE1CC4}"/>
                  </a:ext>
                </a:extLst>
              </p:cNvPr>
              <p:cNvSpPr/>
              <p:nvPr/>
            </p:nvSpPr>
            <p:spPr>
              <a:xfrm rot="5400000">
                <a:off x="10112837" y="3231587"/>
                <a:ext cx="112357" cy="109424"/>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cxnSp>
            <p:nvCxnSpPr>
              <p:cNvPr id="39" name="Connector: Elbow 38">
                <a:extLst>
                  <a:ext uri="{FF2B5EF4-FFF2-40B4-BE49-F238E27FC236}">
                    <a16:creationId xmlns:a16="http://schemas.microsoft.com/office/drawing/2014/main" id="{BBBB2BBA-946A-48AF-AE7A-1A9F26DFD0C0}"/>
                  </a:ext>
                </a:extLst>
              </p:cNvPr>
              <p:cNvCxnSpPr/>
              <p:nvPr/>
            </p:nvCxnSpPr>
            <p:spPr>
              <a:xfrm rot="5400000" flipV="1">
                <a:off x="9834825" y="3687239"/>
                <a:ext cx="825456" cy="155144"/>
              </a:xfrm>
              <a:prstGeom prst="bentConnector3">
                <a:avLst>
                  <a:gd name="adj1" fmla="val 107474"/>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grpSp>
        <p:sp>
          <p:nvSpPr>
            <p:cNvPr id="37" name="Text Box 41">
              <a:extLst>
                <a:ext uri="{FF2B5EF4-FFF2-40B4-BE49-F238E27FC236}">
                  <a16:creationId xmlns:a16="http://schemas.microsoft.com/office/drawing/2014/main" id="{23A0C9A3-EB3A-410B-94B2-9086439B55A8}"/>
                </a:ext>
              </a:extLst>
            </p:cNvPr>
            <p:cNvSpPr txBox="1"/>
            <p:nvPr/>
          </p:nvSpPr>
          <p:spPr>
            <a:xfrm>
              <a:off x="9525000" y="3493011"/>
              <a:ext cx="2364129" cy="2339907"/>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pt-BR" sz="14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Indique quando o planejamento precisará começar para cumprir cada etapa da ação. Lembre-se de ter tempo para fazer o acompanhamento com a parte responsável ao selecionar um prazo.</a:t>
              </a:r>
            </a:p>
          </p:txBody>
        </p:sp>
      </p:grpSp>
      <p:grpSp>
        <p:nvGrpSpPr>
          <p:cNvPr id="60" name="Group 59">
            <a:extLst>
              <a:ext uri="{FF2B5EF4-FFF2-40B4-BE49-F238E27FC236}">
                <a16:creationId xmlns:a16="http://schemas.microsoft.com/office/drawing/2014/main" id="{AFBDA2D4-B36B-48D6-A5D6-BB9A1147B434}"/>
              </a:ext>
            </a:extLst>
          </p:cNvPr>
          <p:cNvGrpSpPr/>
          <p:nvPr/>
        </p:nvGrpSpPr>
        <p:grpSpPr>
          <a:xfrm>
            <a:off x="5562601" y="5719454"/>
            <a:ext cx="6326528" cy="986146"/>
            <a:chOff x="5562601" y="5719454"/>
            <a:chExt cx="6326528" cy="986146"/>
          </a:xfrm>
        </p:grpSpPr>
        <p:cxnSp>
          <p:nvCxnSpPr>
            <p:cNvPr id="43" name="Connector: Elbow 42">
              <a:extLst>
                <a:ext uri="{FF2B5EF4-FFF2-40B4-BE49-F238E27FC236}">
                  <a16:creationId xmlns:a16="http://schemas.microsoft.com/office/drawing/2014/main" id="{3282C978-7869-4097-87A2-3AF94E7C33ED}"/>
                </a:ext>
              </a:extLst>
            </p:cNvPr>
            <p:cNvCxnSpPr/>
            <p:nvPr/>
          </p:nvCxnSpPr>
          <p:spPr>
            <a:xfrm rot="10800000" flipH="1" flipV="1">
              <a:off x="6854934" y="5764539"/>
              <a:ext cx="573539" cy="185420"/>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44" name="Flowchart: Connector 43">
              <a:extLst>
                <a:ext uri="{FF2B5EF4-FFF2-40B4-BE49-F238E27FC236}">
                  <a16:creationId xmlns:a16="http://schemas.microsoft.com/office/drawing/2014/main" id="{08AC07A5-FC58-4C1D-84B0-99D4C64896EF}"/>
                </a:ext>
              </a:extLst>
            </p:cNvPr>
            <p:cNvSpPr/>
            <p:nvPr/>
          </p:nvSpPr>
          <p:spPr>
            <a:xfrm rot="10800000" flipH="1">
              <a:off x="6737368" y="5719454"/>
              <a:ext cx="114318" cy="109220"/>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45" name="Text Box 53">
              <a:extLst>
                <a:ext uri="{FF2B5EF4-FFF2-40B4-BE49-F238E27FC236}">
                  <a16:creationId xmlns:a16="http://schemas.microsoft.com/office/drawing/2014/main" id="{7CB4D3E9-DD6D-41A8-BC85-BCB1BE47E877}"/>
                </a:ext>
              </a:extLst>
            </p:cNvPr>
            <p:cNvSpPr txBox="1"/>
            <p:nvPr/>
          </p:nvSpPr>
          <p:spPr>
            <a:xfrm>
              <a:off x="5562601" y="5923289"/>
              <a:ext cx="6326528" cy="782311"/>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pt-BR" sz="14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Para ser concluído ao longo do ano; com base na avaliação, quais modificações no cronograma/etapas de ação listadas precisam ocorrer para cumprir a declaração de meta listada acima.</a:t>
              </a:r>
            </a:p>
          </p:txBody>
        </p:sp>
      </p:grpSp>
      <p:grpSp>
        <p:nvGrpSpPr>
          <p:cNvPr id="61" name="Group 60">
            <a:extLst>
              <a:ext uri="{FF2B5EF4-FFF2-40B4-BE49-F238E27FC236}">
                <a16:creationId xmlns:a16="http://schemas.microsoft.com/office/drawing/2014/main" id="{26B1084E-0DEF-4001-AD11-66165A846FEF}"/>
              </a:ext>
            </a:extLst>
          </p:cNvPr>
          <p:cNvGrpSpPr/>
          <p:nvPr/>
        </p:nvGrpSpPr>
        <p:grpSpPr>
          <a:xfrm>
            <a:off x="152400" y="5636461"/>
            <a:ext cx="5334966" cy="1145339"/>
            <a:chOff x="152400" y="5636461"/>
            <a:chExt cx="5334966" cy="1145339"/>
          </a:xfrm>
        </p:grpSpPr>
        <p:grpSp>
          <p:nvGrpSpPr>
            <p:cNvPr id="48" name="Group 47">
              <a:extLst>
                <a:ext uri="{FF2B5EF4-FFF2-40B4-BE49-F238E27FC236}">
                  <a16:creationId xmlns:a16="http://schemas.microsoft.com/office/drawing/2014/main" id="{024348AD-2100-49D9-A6C9-B5D807105159}"/>
                </a:ext>
              </a:extLst>
            </p:cNvPr>
            <p:cNvGrpSpPr/>
            <p:nvPr/>
          </p:nvGrpSpPr>
          <p:grpSpPr>
            <a:xfrm>
              <a:off x="1522558" y="5636461"/>
              <a:ext cx="672448" cy="241864"/>
              <a:chOff x="0" y="76207"/>
              <a:chExt cx="672535" cy="241887"/>
            </a:xfrm>
          </p:grpSpPr>
          <p:cxnSp>
            <p:nvCxnSpPr>
              <p:cNvPr id="50" name="Connector: Elbow 49">
                <a:extLst>
                  <a:ext uri="{FF2B5EF4-FFF2-40B4-BE49-F238E27FC236}">
                    <a16:creationId xmlns:a16="http://schemas.microsoft.com/office/drawing/2014/main" id="{25071F17-A79E-4FC2-93D2-F8C1760009BA}"/>
                  </a:ext>
                </a:extLst>
              </p:cNvPr>
              <p:cNvCxnSpPr/>
              <p:nvPr/>
            </p:nvCxnSpPr>
            <p:spPr>
              <a:xfrm rot="10800000" flipH="1" flipV="1">
                <a:off x="111318" y="131867"/>
                <a:ext cx="561217" cy="186227"/>
              </a:xfrm>
              <a:prstGeom prst="bentConnector3">
                <a:avLst/>
              </a:prstGeom>
              <a:ln w="12700">
                <a:solidFill>
                  <a:srgbClr val="00338D"/>
                </a:solidFill>
              </a:ln>
            </p:spPr>
            <p:style>
              <a:lnRef idx="1">
                <a:schemeClr val="accent1"/>
              </a:lnRef>
              <a:fillRef idx="0">
                <a:schemeClr val="accent1"/>
              </a:fillRef>
              <a:effectRef idx="0">
                <a:schemeClr val="accent1"/>
              </a:effectRef>
              <a:fontRef idx="minor">
                <a:schemeClr val="tx1"/>
              </a:fontRef>
            </p:style>
          </p:cxnSp>
          <p:sp>
            <p:nvSpPr>
              <p:cNvPr id="51" name="Flowchart: Connector 50">
                <a:extLst>
                  <a:ext uri="{FF2B5EF4-FFF2-40B4-BE49-F238E27FC236}">
                    <a16:creationId xmlns:a16="http://schemas.microsoft.com/office/drawing/2014/main" id="{25CE546F-8E87-4EE8-A77B-AB974CDF480B}"/>
                  </a:ext>
                </a:extLst>
              </p:cNvPr>
              <p:cNvSpPr/>
              <p:nvPr/>
            </p:nvSpPr>
            <p:spPr>
              <a:xfrm rot="10800000" flipH="1">
                <a:off x="0" y="76207"/>
                <a:ext cx="112363" cy="109728"/>
              </a:xfrm>
              <a:prstGeom prst="flowChartConnector">
                <a:avLst/>
              </a:prstGeom>
              <a:solidFill>
                <a:srgbClr val="00338D"/>
              </a:solidFill>
              <a:ln w="12700">
                <a:solidFill>
                  <a:srgbClr val="0033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grpSp>
        <p:sp>
          <p:nvSpPr>
            <p:cNvPr id="49" name="Text Box 49">
              <a:extLst>
                <a:ext uri="{FF2B5EF4-FFF2-40B4-BE49-F238E27FC236}">
                  <a16:creationId xmlns:a16="http://schemas.microsoft.com/office/drawing/2014/main" id="{974CE5F1-9E26-4B8B-9093-E4F8F6422A9C}"/>
                </a:ext>
              </a:extLst>
            </p:cNvPr>
            <p:cNvSpPr txBox="1"/>
            <p:nvPr/>
          </p:nvSpPr>
          <p:spPr>
            <a:xfrm>
              <a:off x="152400" y="5851125"/>
              <a:ext cx="5334966" cy="930675"/>
            </a:xfrm>
            <a:prstGeom prst="rect">
              <a:avLst/>
            </a:prstGeom>
            <a:solidFill>
              <a:srgbClr val="00338D"/>
            </a:solidFill>
            <a:ln w="6350">
              <a:solidFill>
                <a:srgbClr val="00338D"/>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pt-BR" sz="1400" b="1" i="0" u="none" strike="noStrike" cap="none" normalizeH="0" baseline="0" noProof="0" dirty="0">
                  <a:ln>
                    <a:noFill/>
                  </a:ln>
                  <a:solidFill>
                    <a:prstClr val="white"/>
                  </a:solidFill>
                  <a:uLnTx/>
                  <a:uFillTx/>
                  <a:latin typeface="Century Gothic" panose="020B0502020202020204" pitchFamily="34" charset="0"/>
                  <a:ea typeface="Times New Roman" panose="02020603050405020304" pitchFamily="18" charset="0"/>
                  <a:cs typeface="+mn-cs"/>
                </a:rPr>
                <a:t>Para ser concluído ao longo do ano; quaisquer ações/feedback recebidos que possam afetar o cronograma geral e as ações necessárias para cumprir a declaração de meta listada acima.</a:t>
              </a:r>
            </a:p>
          </p:txBody>
        </p:sp>
      </p:grpSp>
      <p:pic>
        <p:nvPicPr>
          <p:cNvPr id="2" name="Picture 1">
            <a:extLst>
              <a:ext uri="{FF2B5EF4-FFF2-40B4-BE49-F238E27FC236}">
                <a16:creationId xmlns:a16="http://schemas.microsoft.com/office/drawing/2014/main" id="{98DB5DA9-14C0-41F1-B729-E3E893B46761}"/>
              </a:ext>
            </a:extLst>
          </p:cNvPr>
          <p:cNvPicPr>
            <a:picLocks noChangeAspect="1"/>
          </p:cNvPicPr>
          <p:nvPr/>
        </p:nvPicPr>
        <p:blipFill>
          <a:blip r:embed="rId3"/>
          <a:srcRect/>
          <a:stretch/>
        </p:blipFill>
        <p:spPr>
          <a:xfrm>
            <a:off x="10903256" y="106962"/>
            <a:ext cx="971568" cy="971568"/>
          </a:xfrm>
          <a:prstGeom prst="rect">
            <a:avLst/>
          </a:prstGeom>
        </p:spPr>
      </p:pic>
    </p:spTree>
    <p:extLst>
      <p:ext uri="{BB962C8B-B14F-4D97-AF65-F5344CB8AC3E}">
        <p14:creationId xmlns:p14="http://schemas.microsoft.com/office/powerpoint/2010/main" val="392559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subTnLst>
                                    <p:set>
                                      <p:cBhvr override="childStyle">
                                        <p:cTn dur="1" fill="hold" display="0" masterRel="nextClick" afterEffect="1"/>
                                        <p:tgtEl>
                                          <p:spTgt spid="5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set>
                                      <p:cBhvr override="childStyle">
                                        <p:cTn dur="1" fill="hold" display="0" masterRel="nextClick" afterEffect="1"/>
                                        <p:tgtEl>
                                          <p:spTgt spid="5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subTnLst>
                                    <p:set>
                                      <p:cBhvr override="childStyle">
                                        <p:cTn dur="1" fill="hold" display="0" masterRel="nextClick" afterEffect="1"/>
                                        <p:tgtEl>
                                          <p:spTgt spid="5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subTnLst>
                                    <p:set>
                                      <p:cBhvr override="childStyle">
                                        <p:cTn dur="1" fill="hold" display="0" masterRel="nextClick" afterEffect="1"/>
                                        <p:tgtEl>
                                          <p:spTgt spid="5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subTnLst>
                                    <p:set>
                                      <p:cBhvr override="childStyle">
                                        <p:cTn dur="1" fill="hold" display="0" masterRel="nextClick" afterEffect="1"/>
                                        <p:tgtEl>
                                          <p:spTgt spid="5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subTnLst>
                                    <p:set>
                                      <p:cBhvr override="childStyle">
                                        <p:cTn dur="1" fill="hold" display="0" masterRel="nextClick" afterEffect="1"/>
                                        <p:tgtEl>
                                          <p:spTgt spid="5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subTnLst>
                                    <p:set>
                                      <p:cBhvr override="childStyle">
                                        <p:cTn dur="1" fill="hold" display="0" masterRel="nextClick" afterEffect="1"/>
                                        <p:tgtEl>
                                          <p:spTgt spid="61"/>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pt-BR" sz="4000" b="1" i="0" u="none" strike="noStrike" cap="none" normalizeH="0" baseline="0" noProof="0">
                <a:ln>
                  <a:noFill/>
                </a:ln>
                <a:solidFill>
                  <a:prstClr val="white"/>
                </a:solidFill>
                <a:uLnTx/>
                <a:uFillTx/>
                <a:latin typeface="Arial" panose="020B0604020202020204" pitchFamily="34" charset="0"/>
                <a:ea typeface="ヒラギノ角ゴ Pro W3" charset="0"/>
                <a:cs typeface="Arial" panose="020B0604020202020204" pitchFamily="34" charset="0"/>
              </a:rPr>
              <a:t>Modelos de Planos de Ação</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67928"/>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2031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pt-BR">
                <a:solidFill>
                  <a:prstClr val="white"/>
                </a:solidFill>
              </a:rPr>
              <a:t>Área de enfoque 1: Novos clubes</a:t>
            </a:r>
          </a:p>
        </p:txBody>
      </p:sp>
      <p:pic>
        <p:nvPicPr>
          <p:cNvPr id="10" name="Picture 9">
            <a:extLst>
              <a:ext uri="{FF2B5EF4-FFF2-40B4-BE49-F238E27FC236}">
                <a16:creationId xmlns:a16="http://schemas.microsoft.com/office/drawing/2014/main" id="{0C6B576D-DCE5-CE44-97D2-17533F745776}"/>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3324064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F724C9E-B88F-A546-A98E-0E06B74E547C}"/>
              </a:ext>
            </a:extLst>
          </p:cNvPr>
          <p:cNvGraphicFramePr>
            <a:graphicFrameLocks noGrp="1"/>
          </p:cNvGraphicFramePr>
          <p:nvPr/>
        </p:nvGraphicFramePr>
        <p:xfrm>
          <a:off x="800582" y="488858"/>
          <a:ext cx="10590836" cy="6192838"/>
        </p:xfrm>
        <a:graphic>
          <a:graphicData uri="http://schemas.openxmlformats.org/drawingml/2006/table">
            <a:tbl>
              <a:tblPr firstRow="1" firstCol="1" bandRow="1"/>
              <a:tblGrid>
                <a:gridCol w="2749996">
                  <a:extLst>
                    <a:ext uri="{9D8B030D-6E8A-4147-A177-3AD203B41FA5}">
                      <a16:colId xmlns:a16="http://schemas.microsoft.com/office/drawing/2014/main" val="333775807"/>
                    </a:ext>
                  </a:extLst>
                </a:gridCol>
                <a:gridCol w="1770412">
                  <a:extLst>
                    <a:ext uri="{9D8B030D-6E8A-4147-A177-3AD203B41FA5}">
                      <a16:colId xmlns:a16="http://schemas.microsoft.com/office/drawing/2014/main" val="3900886396"/>
                    </a:ext>
                  </a:extLst>
                </a:gridCol>
                <a:gridCol w="205292">
                  <a:extLst>
                    <a:ext uri="{9D8B030D-6E8A-4147-A177-3AD203B41FA5}">
                      <a16:colId xmlns:a16="http://schemas.microsoft.com/office/drawing/2014/main" val="2158251681"/>
                    </a:ext>
                  </a:extLst>
                </a:gridCol>
                <a:gridCol w="3526029">
                  <a:extLst>
                    <a:ext uri="{9D8B030D-6E8A-4147-A177-3AD203B41FA5}">
                      <a16:colId xmlns:a16="http://schemas.microsoft.com/office/drawing/2014/main" val="3509548971"/>
                    </a:ext>
                  </a:extLst>
                </a:gridCol>
                <a:gridCol w="191707">
                  <a:extLst>
                    <a:ext uri="{9D8B030D-6E8A-4147-A177-3AD203B41FA5}">
                      <a16:colId xmlns:a16="http://schemas.microsoft.com/office/drawing/2014/main" val="1665258561"/>
                    </a:ext>
                  </a:extLst>
                </a:gridCol>
                <a:gridCol w="1113466">
                  <a:extLst>
                    <a:ext uri="{9D8B030D-6E8A-4147-A177-3AD203B41FA5}">
                      <a16:colId xmlns:a16="http://schemas.microsoft.com/office/drawing/2014/main" val="2281054647"/>
                    </a:ext>
                  </a:extLst>
                </a:gridCol>
                <a:gridCol w="1033934">
                  <a:extLst>
                    <a:ext uri="{9D8B030D-6E8A-4147-A177-3AD203B41FA5}">
                      <a16:colId xmlns:a16="http://schemas.microsoft.com/office/drawing/2014/main" val="347311735"/>
                    </a:ext>
                  </a:extLst>
                </a:gridCol>
              </a:tblGrid>
              <a:tr h="313619">
                <a:tc gridSpan="7">
                  <a:txBody>
                    <a:bodyPr/>
                    <a:lstStyle/>
                    <a:p>
                      <a:pPr marL="0" marR="0">
                        <a:spcBef>
                          <a:spcPts val="0"/>
                        </a:spcBef>
                        <a:spcAft>
                          <a:spcPts val="0"/>
                        </a:spcAft>
                      </a:pPr>
                      <a:r>
                        <a:rPr lang="pt-BR" sz="1400" b="1" dirty="0">
                          <a:latin typeface="Century Gothic" panose="020B0502020202020204" pitchFamily="34" charset="0"/>
                          <a:ea typeface="Times New Roman" panose="02020603050405020304" pitchFamily="18" charset="0"/>
                          <a:cs typeface="Calibri" panose="020F0502020204030204" pitchFamily="34" charset="0"/>
                        </a:rPr>
                        <a:t>Área de enfoque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1123">
                <a:tc gridSpan="2">
                  <a:txBody>
                    <a:bodyPr/>
                    <a:lstStyle/>
                    <a:p>
                      <a:pPr marL="0" marR="0">
                        <a:spcBef>
                          <a:spcPts val="0"/>
                        </a:spcBef>
                        <a:spcAft>
                          <a:spcPts val="0"/>
                        </a:spcAft>
                      </a:pPr>
                      <a:r>
                        <a:rPr lang="pt-BR" sz="13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pt-B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Atividades de serviço                          </a:t>
                      </a:r>
                    </a:p>
                    <a:p>
                      <a:pPr marL="0" marR="0">
                        <a:spcBef>
                          <a:spcPts val="0"/>
                        </a:spcBef>
                        <a:spcAft>
                          <a:spcPts val="0"/>
                        </a:spcAft>
                      </a:pPr>
                      <a:r>
                        <a:rPr lang="pt-BR" sz="13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pt-B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Desenvolvimento do quadro associativo          </a:t>
                      </a:r>
                    </a:p>
                  </a:txBody>
                  <a:tcPr marL="82526" marR="82526" marT="41263" marB="41263">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pt-BR" sz="1300" b="0" cap="all">
                          <a:solidFill>
                            <a:schemeClr val="accent6"/>
                          </a:solidFill>
                        </a:rPr>
                        <a:t>☐ </a:t>
                      </a:r>
                      <a:r>
                        <a:rPr lang="pt-B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Desenvolvimento de liderança </a:t>
                      </a:r>
                    </a:p>
                    <a:p>
                      <a:pPr marL="0" marR="0">
                        <a:spcBef>
                          <a:spcPts val="0"/>
                        </a:spcBef>
                        <a:spcAft>
                          <a:spcPts val="0"/>
                        </a:spcAft>
                      </a:pPr>
                      <a:r>
                        <a:rPr lang="pt-BR" sz="13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pt-B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Campanha 100</a:t>
                      </a:r>
                    </a:p>
                  </a:txBody>
                  <a:tcPr marL="36535" marR="365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b="0" cap="all">
                          <a:solidFill>
                            <a:schemeClr val="accent6"/>
                          </a:solidFill>
                        </a:rPr>
                        <a:t>☐ </a:t>
                      </a:r>
                      <a:r>
                        <a:rPr lang="pt-B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Meta personalizada</a:t>
                      </a:r>
                    </a:p>
                  </a:txBody>
                  <a:tcPr marL="82526" marR="82526" marT="41263" marB="41263">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14090">
                <a:tc gridSpan="7">
                  <a:txBody>
                    <a:bodyPr/>
                    <a:lstStyle/>
                    <a:p>
                      <a:pPr marL="0" marR="0">
                        <a:spcBef>
                          <a:spcPts val="0"/>
                        </a:spcBef>
                        <a:spcAft>
                          <a:spcPts val="0"/>
                        </a:spcAft>
                      </a:pPr>
                      <a:r>
                        <a:rPr lang="pt-BR" sz="1400" b="1">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Declaração de meta</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5458">
                <a:tc gridSpan="7">
                  <a:txBody>
                    <a:bodyPr/>
                    <a:lstStyle/>
                    <a:p>
                      <a:pPr marL="0" marR="0">
                        <a:spcBef>
                          <a:spcPts val="0"/>
                        </a:spcBef>
                        <a:spcAft>
                          <a:spcPts val="0"/>
                        </a:spcAft>
                      </a:pPr>
                      <a:r>
                        <a:rPr lang="pt-BR" sz="1300" dirty="0">
                          <a:latin typeface="Century Gothic" panose="020B0502020202020204" pitchFamily="34" charset="0"/>
                          <a:ea typeface="Times New Roman" panose="02020603050405020304" pitchFamily="18" charset="0"/>
                          <a:cs typeface="Times New Roman" panose="02020603050405020304" pitchFamily="18" charset="0"/>
                        </a:rPr>
                        <a:t> Até o final de deste ano Leonístico, nossa equipe fundará um novo clube com pelo menos 20 associados fundadores. </a:t>
                      </a:r>
                    </a:p>
                  </a:txBody>
                  <a:tcPr marL="82526" marR="82526" marT="41263" marB="412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24674">
                <a:tc>
                  <a:txBody>
                    <a:bodyPr/>
                    <a:lstStyle/>
                    <a:p>
                      <a:pPr marL="0" marR="0">
                        <a:spcBef>
                          <a:spcPts val="0"/>
                        </a:spcBef>
                        <a:spcAft>
                          <a:spcPts val="0"/>
                        </a:spcAft>
                      </a:pPr>
                      <a:r>
                        <a:rPr lang="pt-B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Etapa de ação</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pt-B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Responsável</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pt-BR" sz="14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Recursos necessários (membros da equipe, tecnologia, financiamento etc.)</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pt-B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de início</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pt-BR"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de início</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pt-BR" sz="14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de término</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418731">
                <a:tc>
                  <a:txBody>
                    <a:bodyPr/>
                    <a:lstStyle/>
                    <a:p>
                      <a:pPr marL="0" marR="0">
                        <a:spcBef>
                          <a:spcPts val="0"/>
                        </a:spcBef>
                        <a:spcAft>
                          <a:spcPts val="0"/>
                        </a:spcAft>
                      </a:pPr>
                      <a:r>
                        <a:rPr lang="pt-BR" sz="1300" b="1">
                          <a:latin typeface="Century Gothic" panose="020B0502020202020204" pitchFamily="34" charset="0"/>
                          <a:ea typeface="Times New Roman" panose="02020603050405020304" pitchFamily="18" charset="0"/>
                          <a:cs typeface="Times New Roman" panose="02020603050405020304" pitchFamily="18" charset="0"/>
                        </a:rPr>
                        <a:t>Formar</a:t>
                      </a:r>
                      <a:r>
                        <a:rPr lang="pt-BR" sz="1300" b="0">
                          <a:latin typeface="Century Gothic" panose="020B0502020202020204" pitchFamily="34" charset="0"/>
                          <a:ea typeface="Times New Roman" panose="02020603050405020304" pitchFamily="18" charset="0"/>
                          <a:cs typeface="Times New Roman" panose="02020603050405020304" pitchFamily="18" charset="0"/>
                        </a:rPr>
                        <a:t> uma equipe de extensão de clube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Coordenador da GMT de Distrito</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 Lista de associados interessados, e-mails</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5 de junho de 2021</a:t>
                      </a:r>
                    </a:p>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7 de junho de 2021</a:t>
                      </a:r>
                    </a:p>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65590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pt-BR" sz="1300" b="1">
                          <a:latin typeface="Century Gothic" panose="020B0502020202020204" pitchFamily="34" charset="0"/>
                          <a:ea typeface="Times New Roman" panose="02020603050405020304" pitchFamily="18" charset="0"/>
                          <a:cs typeface="Times New Roman" panose="02020603050405020304" pitchFamily="18" charset="0"/>
                        </a:rPr>
                        <a:t>Selecionar</a:t>
                      </a:r>
                      <a:r>
                        <a:rPr lang="pt-BR" sz="1300">
                          <a:latin typeface="Century Gothic" panose="020B0502020202020204" pitchFamily="34" charset="0"/>
                          <a:ea typeface="Times New Roman" panose="02020603050405020304" pitchFamily="18" charset="0"/>
                          <a:cs typeface="Times New Roman" panose="02020603050405020304" pitchFamily="18" charset="0"/>
                        </a:rPr>
                        <a:t> um local para o novo clube</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Equipe de extensão de clube</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pt-BR" sz="1300" dirty="0">
                          <a:latin typeface="Century Gothic" panose="020B0502020202020204" pitchFamily="34" charset="0"/>
                          <a:ea typeface="Times New Roman" panose="02020603050405020304" pitchFamily="18" charset="0"/>
                          <a:cs typeface="Times New Roman" panose="02020603050405020304" pitchFamily="18" charset="0"/>
                        </a:rPr>
                        <a:t>Avaliação das Necessidades Comunitárias e de Novos Clubes, plataforma de reunião virtual</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10 de junho de 2021</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20 de junho de 2021</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78045">
                <a:tc>
                  <a:txBody>
                    <a:bodyPr/>
                    <a:lstStyle/>
                    <a:p>
                      <a:pPr marL="0" marR="0">
                        <a:spcBef>
                          <a:spcPts val="0"/>
                        </a:spcBef>
                        <a:spcAft>
                          <a:spcPts val="0"/>
                        </a:spcAft>
                      </a:pPr>
                      <a:r>
                        <a:rPr lang="pt-BR" sz="1300" b="1">
                          <a:latin typeface="Century Gothic" panose="020B0502020202020204" pitchFamily="34" charset="0"/>
                          <a:ea typeface="Times New Roman" panose="02020603050405020304" pitchFamily="18" charset="0"/>
                          <a:cs typeface="Times New Roman" panose="02020603050405020304" pitchFamily="18" charset="0"/>
                        </a:rPr>
                        <a:t>Escolher</a:t>
                      </a:r>
                      <a:r>
                        <a:rPr lang="pt-BR" sz="1300" b="0">
                          <a:latin typeface="Century Gothic" panose="020B0502020202020204" pitchFamily="34" charset="0"/>
                          <a:ea typeface="Times New Roman" panose="02020603050405020304" pitchFamily="18" charset="0"/>
                          <a:cs typeface="Times New Roman" panose="02020603050405020304" pitchFamily="18" charset="0"/>
                        </a:rPr>
                        <a:t> </a:t>
                      </a:r>
                      <a:r>
                        <a:rPr lang="pt-BR" sz="1300">
                          <a:latin typeface="Century Gothic" panose="020B0502020202020204" pitchFamily="34" charset="0"/>
                          <a:ea typeface="Times New Roman" panose="02020603050405020304" pitchFamily="18" charset="0"/>
                          <a:cs typeface="Times New Roman" panose="02020603050405020304" pitchFamily="18" charset="0"/>
                        </a:rPr>
                        <a:t>um tema para o novo clube com base nas necessidades do local selecionado.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dirty="0">
                          <a:latin typeface="Century Gothic" panose="020B0502020202020204" pitchFamily="34" charset="0"/>
                          <a:ea typeface="Times New Roman" panose="02020603050405020304" pitchFamily="18" charset="0"/>
                          <a:cs typeface="Times New Roman" panose="02020603050405020304" pitchFamily="18" charset="0"/>
                        </a:rPr>
                        <a:t>Equipe de extensão de clube</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pt-BR" sz="1300" dirty="0">
                          <a:latin typeface="Century Gothic" panose="020B0502020202020204" pitchFamily="34" charset="0"/>
                        </a:rPr>
                        <a:t>Site de Clubes de Interesse Especial, plataforma de reunião virtual</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pt-BR" sz="1300">
                          <a:latin typeface="Century Gothic" panose="020B0502020202020204" pitchFamily="34" charset="0"/>
                          <a:ea typeface="Times New Roman" panose="02020603050405020304" pitchFamily="18" charset="0"/>
                          <a:cs typeface="Times New Roman" panose="02020603050405020304" pitchFamily="18" charset="0"/>
                        </a:rPr>
                        <a:t>10 de junho de 2021</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pt-BR" sz="1300">
                          <a:latin typeface="Century Gothic" panose="020B0502020202020204" pitchFamily="34" charset="0"/>
                          <a:ea typeface="Times New Roman" panose="02020603050405020304" pitchFamily="18" charset="0"/>
                          <a:cs typeface="Times New Roman" panose="02020603050405020304" pitchFamily="18" charset="0"/>
                        </a:rPr>
                        <a:t>20 de junho de 2021</a:t>
                      </a:r>
                    </a:p>
                    <a:p>
                      <a:pPr marL="0" marR="0" algn="l" rtl="0">
                        <a:spcBef>
                          <a:spcPts val="0"/>
                        </a:spcBef>
                        <a:spcAft>
                          <a:spcPts val="0"/>
                        </a:spcAft>
                      </a:pP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770243">
                <a:tc>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300" b="1">
                          <a:latin typeface="Century Gothic" panose="020B0502020202020204" pitchFamily="34" charset="0"/>
                          <a:ea typeface="Times New Roman" panose="02020603050405020304" pitchFamily="18" charset="0"/>
                          <a:cs typeface="Times New Roman" panose="02020603050405020304" pitchFamily="18" charset="0"/>
                        </a:rPr>
                        <a:t>Divulgar </a:t>
                      </a:r>
                      <a:r>
                        <a:rPr lang="pt-BR" sz="1300">
                          <a:latin typeface="Century Gothic" panose="020B0502020202020204" pitchFamily="34" charset="0"/>
                          <a:ea typeface="Times New Roman" panose="02020603050405020304" pitchFamily="18" charset="0"/>
                          <a:cs typeface="Times New Roman" panose="02020603050405020304" pitchFamily="18" charset="0"/>
                        </a:rPr>
                        <a:t>o novo clube nas redes sociais e outras plataformas on-line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Equipe de extensão de clube</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pt-BR" sz="1300">
                          <a:latin typeface="Century Gothic" panose="020B0502020202020204" pitchFamily="34" charset="0"/>
                        </a:rPr>
                        <a:t>Modelos de postagem em mídias sociais, comunicações de eventos de novos clubes, Guia de Desenvolvimento de Novos Clubes, orçamento de US$ 100 para publicidade on-line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1 de julho de 2021</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1 de agosto de 2021</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21119743"/>
                  </a:ext>
                </a:extLst>
              </a:tr>
              <a:tr h="345079">
                <a:tc gridSpan="3">
                  <a:txBody>
                    <a:bodyPr/>
                    <a:lstStyle/>
                    <a:p>
                      <a:pPr marL="47625" marR="0" indent="-47625">
                        <a:spcBef>
                          <a:spcPts val="0"/>
                        </a:spcBef>
                        <a:spcAft>
                          <a:spcPts val="0"/>
                        </a:spcAft>
                      </a:pPr>
                      <a:r>
                        <a:rPr lang="pt-B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Avaliação</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pt-B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Alterações</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1181">
                <a:tc gridSpan="3">
                  <a:txBody>
                    <a:bodyPr/>
                    <a:lstStyle/>
                    <a:p>
                      <a:pPr marL="0" marR="0">
                        <a:spcBef>
                          <a:spcPts val="0"/>
                        </a:spcBef>
                        <a:spcAft>
                          <a:spcPts val="0"/>
                        </a:spcAft>
                      </a:pPr>
                      <a:r>
                        <a:rPr lang="pt-BR" sz="11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100">
                          <a:latin typeface="Century Gothic" panose="020B0502020202020204" pitchFamily="34" charset="0"/>
                          <a:ea typeface="Times New Roman"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pt-BR"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1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10" name="Multiplication Sign 1">
            <a:extLst>
              <a:ext uri="{FF2B5EF4-FFF2-40B4-BE49-F238E27FC236}">
                <a16:creationId xmlns:a16="http://schemas.microsoft.com/office/drawing/2014/main" id="{D111A85A-69EE-4549-94D4-9BE6005E3E61}"/>
              </a:ext>
            </a:extLst>
          </p:cNvPr>
          <p:cNvSpPr/>
          <p:nvPr/>
        </p:nvSpPr>
        <p:spPr bwMode="auto">
          <a:xfrm>
            <a:off x="859615" y="1022257"/>
            <a:ext cx="207185" cy="224319"/>
          </a:xfrm>
          <a:prstGeom prst="mathMultiply">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solidFill>
                  <a:sysClr val="windowText" lastClr="000000"/>
                </a:solidFill>
              </a:ln>
              <a:effectLst/>
              <a:ea typeface="ヒラギノ角ゴ Pro W3" pitchFamily="84" charset="-128"/>
            </a:endParaRPr>
          </a:p>
        </p:txBody>
      </p:sp>
      <p:pic>
        <p:nvPicPr>
          <p:cNvPr id="13" name="Picture 12">
            <a:extLst>
              <a:ext uri="{FF2B5EF4-FFF2-40B4-BE49-F238E27FC236}">
                <a16:creationId xmlns:a16="http://schemas.microsoft.com/office/drawing/2014/main" id="{CD8A91BF-A68F-3046-87E5-616C69C43532}"/>
              </a:ext>
            </a:extLst>
          </p:cNvPr>
          <p:cNvPicPr>
            <a:picLocks noChangeAspect="1"/>
          </p:cNvPicPr>
          <p:nvPr/>
        </p:nvPicPr>
        <p:blipFill>
          <a:blip r:embed="rId3"/>
          <a:stretch>
            <a:fillRect/>
          </a:stretch>
        </p:blipFill>
        <p:spPr>
          <a:xfrm>
            <a:off x="9906000" y="0"/>
            <a:ext cx="2286000" cy="2286000"/>
          </a:xfrm>
          <a:prstGeom prst="rect">
            <a:avLst/>
          </a:prstGeom>
        </p:spPr>
      </p:pic>
      <p:pic>
        <p:nvPicPr>
          <p:cNvPr id="14" name="Picture 13">
            <a:extLst>
              <a:ext uri="{FF2B5EF4-FFF2-40B4-BE49-F238E27FC236}">
                <a16:creationId xmlns:a16="http://schemas.microsoft.com/office/drawing/2014/main" id="{C0E21EFB-C61C-664C-B7D3-323DEFA6B31A}"/>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2941520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pt-BR" sz="4000" b="1" i="0" u="none" strike="noStrike" cap="none" normalizeH="0" baseline="0" noProof="0">
                <a:ln>
                  <a:noFill/>
                </a:ln>
                <a:solidFill>
                  <a:prstClr val="white"/>
                </a:solidFill>
                <a:uLnTx/>
                <a:uFillTx/>
                <a:latin typeface="Arial" panose="020B0604020202020204" pitchFamily="34" charset="0"/>
                <a:ea typeface="ヒラギノ角ゴ Pro W3" charset="0"/>
                <a:cs typeface="Arial" panose="020B0604020202020204" pitchFamily="34" charset="0"/>
              </a:rPr>
              <a:t>Modelos de Planos de Ação</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380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16</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pt-BR">
                <a:solidFill>
                  <a:prstClr val="white"/>
                </a:solidFill>
              </a:rPr>
              <a:t>Área de enfoque 2: Novos Associados</a:t>
            </a:r>
          </a:p>
        </p:txBody>
      </p:sp>
      <p:pic>
        <p:nvPicPr>
          <p:cNvPr id="10" name="Picture 9">
            <a:extLst>
              <a:ext uri="{FF2B5EF4-FFF2-40B4-BE49-F238E27FC236}">
                <a16:creationId xmlns:a16="http://schemas.microsoft.com/office/drawing/2014/main" id="{085E9F27-E095-C34D-B98B-C2CAB4F4A135}"/>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2095833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nvGraphicFramePr>
        <p:xfrm>
          <a:off x="800582" y="76200"/>
          <a:ext cx="10590836" cy="6411777"/>
        </p:xfrm>
        <a:graphic>
          <a:graphicData uri="http://schemas.openxmlformats.org/drawingml/2006/table">
            <a:tbl>
              <a:tblPr firstRow="1" firstCol="1" bandRow="1"/>
              <a:tblGrid>
                <a:gridCol w="2749996">
                  <a:extLst>
                    <a:ext uri="{9D8B030D-6E8A-4147-A177-3AD203B41FA5}">
                      <a16:colId xmlns:a16="http://schemas.microsoft.com/office/drawing/2014/main" val="333775807"/>
                    </a:ext>
                  </a:extLst>
                </a:gridCol>
                <a:gridCol w="1770412">
                  <a:extLst>
                    <a:ext uri="{9D8B030D-6E8A-4147-A177-3AD203B41FA5}">
                      <a16:colId xmlns:a16="http://schemas.microsoft.com/office/drawing/2014/main" val="3900886396"/>
                    </a:ext>
                  </a:extLst>
                </a:gridCol>
                <a:gridCol w="205292">
                  <a:extLst>
                    <a:ext uri="{9D8B030D-6E8A-4147-A177-3AD203B41FA5}">
                      <a16:colId xmlns:a16="http://schemas.microsoft.com/office/drawing/2014/main" val="2158251681"/>
                    </a:ext>
                  </a:extLst>
                </a:gridCol>
                <a:gridCol w="3526029">
                  <a:extLst>
                    <a:ext uri="{9D8B030D-6E8A-4147-A177-3AD203B41FA5}">
                      <a16:colId xmlns:a16="http://schemas.microsoft.com/office/drawing/2014/main" val="3509548971"/>
                    </a:ext>
                  </a:extLst>
                </a:gridCol>
                <a:gridCol w="191707">
                  <a:extLst>
                    <a:ext uri="{9D8B030D-6E8A-4147-A177-3AD203B41FA5}">
                      <a16:colId xmlns:a16="http://schemas.microsoft.com/office/drawing/2014/main" val="1665258561"/>
                    </a:ext>
                  </a:extLst>
                </a:gridCol>
                <a:gridCol w="1113466">
                  <a:extLst>
                    <a:ext uri="{9D8B030D-6E8A-4147-A177-3AD203B41FA5}">
                      <a16:colId xmlns:a16="http://schemas.microsoft.com/office/drawing/2014/main" val="2281054647"/>
                    </a:ext>
                  </a:extLst>
                </a:gridCol>
                <a:gridCol w="1033934">
                  <a:extLst>
                    <a:ext uri="{9D8B030D-6E8A-4147-A177-3AD203B41FA5}">
                      <a16:colId xmlns:a16="http://schemas.microsoft.com/office/drawing/2014/main" val="347311735"/>
                    </a:ext>
                  </a:extLst>
                </a:gridCol>
              </a:tblGrid>
              <a:tr h="313619">
                <a:tc gridSpan="7">
                  <a:txBody>
                    <a:bodyPr/>
                    <a:lstStyle/>
                    <a:p>
                      <a:pPr marL="0" marR="0">
                        <a:spcBef>
                          <a:spcPts val="0"/>
                        </a:spcBef>
                        <a:spcAft>
                          <a:spcPts val="0"/>
                        </a:spcAft>
                      </a:pPr>
                      <a:r>
                        <a:rPr lang="pt-BR" sz="1400" b="1" dirty="0">
                          <a:latin typeface="Century Gothic" panose="020B0502020202020204" pitchFamily="34" charset="0"/>
                          <a:ea typeface="Times New Roman" panose="02020603050405020304" pitchFamily="18" charset="0"/>
                          <a:cs typeface="Calibri" panose="020F0502020204030204" pitchFamily="34" charset="0"/>
                        </a:rPr>
                        <a:t>Área de enfoque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1123">
                <a:tc gridSpan="2">
                  <a:txBody>
                    <a:bodyPr/>
                    <a:lstStyle/>
                    <a:p>
                      <a:pPr marL="0" marR="0">
                        <a:spcBef>
                          <a:spcPts val="0"/>
                        </a:spcBef>
                        <a:spcAft>
                          <a:spcPts val="0"/>
                        </a:spcAft>
                      </a:pPr>
                      <a:r>
                        <a:rPr lang="pt-BR" sz="13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pt-B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Atividades de serviço                          </a:t>
                      </a:r>
                    </a:p>
                    <a:p>
                      <a:pPr marL="0" marR="0">
                        <a:spcBef>
                          <a:spcPts val="0"/>
                        </a:spcBef>
                        <a:spcAft>
                          <a:spcPts val="0"/>
                        </a:spcAft>
                      </a:pPr>
                      <a:r>
                        <a:rPr lang="pt-BR" sz="13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pt-B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Desenvolvimento do quadro associativo          </a:t>
                      </a:r>
                    </a:p>
                  </a:txBody>
                  <a:tcPr marL="82526" marR="82526" marT="41263" marB="41263">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pt-BR" sz="1300" b="0" cap="all">
                          <a:solidFill>
                            <a:schemeClr val="accent6"/>
                          </a:solidFill>
                        </a:rPr>
                        <a:t>☐ </a:t>
                      </a:r>
                      <a:r>
                        <a:rPr lang="pt-B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Desenvolvimento de liderança </a:t>
                      </a:r>
                    </a:p>
                    <a:p>
                      <a:pPr marL="0" marR="0">
                        <a:spcBef>
                          <a:spcPts val="0"/>
                        </a:spcBef>
                        <a:spcAft>
                          <a:spcPts val="0"/>
                        </a:spcAft>
                      </a:pPr>
                      <a:r>
                        <a:rPr lang="pt-BR" sz="13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pt-B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Campanha 100</a:t>
                      </a:r>
                    </a:p>
                  </a:txBody>
                  <a:tcPr marL="36535" marR="3653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b="0" cap="all">
                          <a:solidFill>
                            <a:schemeClr val="accent6"/>
                          </a:solidFill>
                        </a:rPr>
                        <a:t>☐ </a:t>
                      </a:r>
                      <a:r>
                        <a:rPr lang="pt-B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Meta personalizada</a:t>
                      </a:r>
                    </a:p>
                  </a:txBody>
                  <a:tcPr marL="82526" marR="82526" marT="41263" marB="41263">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354606039"/>
                  </a:ext>
                </a:extLst>
              </a:tr>
              <a:tr h="314090">
                <a:tc gridSpan="7">
                  <a:txBody>
                    <a:bodyPr/>
                    <a:lstStyle/>
                    <a:p>
                      <a:pPr marL="0" marR="0">
                        <a:spcBef>
                          <a:spcPts val="0"/>
                        </a:spcBef>
                        <a:spcAft>
                          <a:spcPts val="0"/>
                        </a:spcAft>
                      </a:pPr>
                      <a:r>
                        <a:rPr lang="pt-BR" sz="1400" b="1">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Declaração de meta</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5458">
                <a:tc gridSpan="7">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pt-BR" sz="1300" dirty="0">
                          <a:latin typeface="Century Gothic" panose="020B0502020202020204" pitchFamily="34" charset="0"/>
                          <a:ea typeface="Times New Roman" panose="02020603050405020304" pitchFamily="18" charset="0"/>
                          <a:cs typeface="Times New Roman" panose="02020603050405020304" pitchFamily="18" charset="0"/>
                        </a:rPr>
                        <a:t> Até o final deste ano Leonístico, nossos clubes darão posse a 10 novos associados em clubes existentes.</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2526" marR="82526" marT="41263" marB="41263"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24674">
                <a:tc>
                  <a:txBody>
                    <a:bodyPr/>
                    <a:lstStyle/>
                    <a:p>
                      <a:pPr marL="0" marR="0">
                        <a:spcBef>
                          <a:spcPts val="0"/>
                        </a:spcBef>
                        <a:spcAft>
                          <a:spcPts val="0"/>
                        </a:spcAft>
                      </a:pPr>
                      <a:r>
                        <a:rPr lang="pt-B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Etapa de ação</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pt-B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Responsável</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pt-B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Recursos necessários (membros da equipe, tecnologia, financiamento etc.)</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pt-B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de início</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pt-BR"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de início</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pt-BR" sz="14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de término</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823737">
                <a:tc>
                  <a:txBody>
                    <a:bodyPr/>
                    <a:lstStyle/>
                    <a:p>
                      <a:pPr marL="0" marR="0">
                        <a:spcBef>
                          <a:spcPts val="0"/>
                        </a:spcBef>
                        <a:spcAft>
                          <a:spcPts val="0"/>
                        </a:spcAft>
                      </a:pPr>
                      <a:r>
                        <a:rPr lang="pt-BR" sz="1300" b="0" dirty="0">
                          <a:latin typeface="Century Gothic" panose="020B0502020202020204" pitchFamily="34" charset="0"/>
                          <a:ea typeface="Times New Roman" panose="02020603050405020304" pitchFamily="18" charset="0"/>
                          <a:cs typeface="Times New Roman" panose="02020603050405020304" pitchFamily="18" charset="0"/>
                        </a:rPr>
                        <a:t>Agendar uma reunião virtual com os presidentes de divisão para analisar os recursos de recrutamento, como o Guia  Simplesmente Convide!</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Coordenador da GLT de Distrito</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pt-BR" sz="1300" dirty="0">
                          <a:latin typeface="Century Gothic" panose="020B0502020202020204" pitchFamily="34" charset="0"/>
                          <a:ea typeface="Times New Roman" panose="02020603050405020304" pitchFamily="18" charset="0"/>
                          <a:cs typeface="Times New Roman" panose="02020603050405020304" pitchFamily="18" charset="0"/>
                        </a:rPr>
                        <a:t>Informações de contato dos presidentes de divisão, calendário de comunicações, plataforma de reunião virtual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1 de maio de 2021</a:t>
                      </a:r>
                    </a:p>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15 de maio de 2021</a:t>
                      </a:r>
                    </a:p>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 </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96280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pt-BR" sz="1300" b="0">
                          <a:latin typeface="Century Gothic" panose="020B0502020202020204" pitchFamily="34" charset="0"/>
                          <a:ea typeface="Times New Roman" panose="02020603050405020304" pitchFamily="18" charset="0"/>
                          <a:cs typeface="Times New Roman" panose="02020603050405020304" pitchFamily="18" charset="0"/>
                        </a:rPr>
                        <a:t>Analisar os recursos de recrutamento com os presidentes de divisão e comunicar a solicitação para treinar a liderança do clube sobre os recursos</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Coordenador da GLT de Distrito</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pt-BR" sz="1300" b="0" dirty="0">
                          <a:latin typeface="Century Gothic" panose="020B0502020202020204" pitchFamily="34" charset="0"/>
                          <a:ea typeface="Times New Roman" panose="02020603050405020304" pitchFamily="18" charset="0"/>
                          <a:cs typeface="Times New Roman" panose="02020603050405020304" pitchFamily="18" charset="0"/>
                        </a:rPr>
                        <a:t>Guia para Recrutamento de Novos Associados Simplesmente Convide!, plataforma de reunião virtual</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15 de maio de 2021</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15 de junho de 2021</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78045">
                <a:tc>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Começar o treinamento da liderança de clube sobre recursos de recrutamento e melhores práticas</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Presidentes de Divisão</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pt-BR" sz="1300" b="0" dirty="0">
                          <a:latin typeface="Century Gothic" panose="020B0502020202020204" pitchFamily="34" charset="0"/>
                          <a:ea typeface="Times New Roman" panose="02020603050405020304" pitchFamily="18" charset="0"/>
                          <a:cs typeface="Times New Roman" panose="02020603050405020304" pitchFamily="18" charset="0"/>
                        </a:rPr>
                        <a:t>Guia para Recrutamento de Novos Associados Simplesmente Convide!, plataforma de reunião virtual</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pt-BR" sz="1300">
                          <a:latin typeface="Century Gothic" panose="020B0502020202020204" pitchFamily="34" charset="0"/>
                          <a:ea typeface="Times New Roman" panose="02020603050405020304" pitchFamily="18" charset="0"/>
                          <a:cs typeface="Times New Roman" panose="02020603050405020304" pitchFamily="18" charset="0"/>
                        </a:rPr>
                        <a:t>15 de junho de 2021</a:t>
                      </a: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pt-BR" sz="1300">
                          <a:latin typeface="Century Gothic" panose="020B0502020202020204" pitchFamily="34" charset="0"/>
                          <a:ea typeface="Times New Roman" panose="02020603050405020304" pitchFamily="18" charset="0"/>
                          <a:cs typeface="Times New Roman" panose="02020603050405020304" pitchFamily="18" charset="0"/>
                        </a:rPr>
                        <a:t>15 de agosto de 2021</a:t>
                      </a:r>
                    </a:p>
                    <a:p>
                      <a:pPr marL="0" marR="0" algn="l" rtl="0">
                        <a:spcBef>
                          <a:spcPts val="0"/>
                        </a:spcBef>
                        <a:spcAft>
                          <a:spcPts val="0"/>
                        </a:spcAft>
                      </a:pP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535" marR="36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345079">
                <a:tc gridSpan="3">
                  <a:txBody>
                    <a:bodyPr/>
                    <a:lstStyle/>
                    <a:p>
                      <a:pPr marL="47625" marR="0" indent="-47625">
                        <a:spcBef>
                          <a:spcPts val="0"/>
                        </a:spcBef>
                        <a:spcAft>
                          <a:spcPts val="0"/>
                        </a:spcAft>
                      </a:pPr>
                      <a:r>
                        <a:rPr lang="pt-B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Avaliação</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pt-BR" sz="14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Alterações</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1181">
                <a:tc gridSpan="3">
                  <a:txBody>
                    <a:bodyPr/>
                    <a:lstStyle/>
                    <a:p>
                      <a:pPr marL="0" marR="0">
                        <a:spcBef>
                          <a:spcPts val="0"/>
                        </a:spcBef>
                        <a:spcAft>
                          <a:spcPts val="0"/>
                        </a:spcAft>
                      </a:pPr>
                      <a:r>
                        <a:rPr lang="pt-BR" sz="11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100">
                          <a:latin typeface="Century Gothic" panose="020B0502020202020204" pitchFamily="34" charset="0"/>
                          <a:ea typeface="Times New Roman"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pt-BR"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1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82526" marR="82526" marT="41263" marB="4126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859615" y="609600"/>
            <a:ext cx="207185" cy="224319"/>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7" name="Picture 6">
            <a:extLst>
              <a:ext uri="{FF2B5EF4-FFF2-40B4-BE49-F238E27FC236}">
                <a16:creationId xmlns:a16="http://schemas.microsoft.com/office/drawing/2014/main" id="{A6D403C6-56E9-E749-A8B3-79F81F9A0DBC}"/>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BE5E5779-852F-AC44-A413-2EEE23C28213}"/>
              </a:ext>
            </a:extLst>
          </p:cNvPr>
          <p:cNvPicPr>
            <a:picLocks noChangeAspect="1"/>
          </p:cNvPicPr>
          <p:nvPr/>
        </p:nvPicPr>
        <p:blipFill>
          <a:blip r:embed="rId3"/>
          <a:stretch>
            <a:fillRect/>
          </a:stretch>
        </p:blipFill>
        <p:spPr>
          <a:xfrm rot="10800000">
            <a:off x="0" y="4572000"/>
            <a:ext cx="2286000" cy="2286000"/>
          </a:xfrm>
          <a:prstGeom prst="rect">
            <a:avLst/>
          </a:prstGeom>
        </p:spPr>
      </p:pic>
    </p:spTree>
    <p:extLst>
      <p:ext uri="{BB962C8B-B14F-4D97-AF65-F5344CB8AC3E}">
        <p14:creationId xmlns:p14="http://schemas.microsoft.com/office/powerpoint/2010/main" val="3359690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pt-BR" sz="4000" b="1" i="0" u="none" strike="noStrike" cap="none" normalizeH="0" baseline="0" noProof="0">
                <a:ln>
                  <a:noFill/>
                </a:ln>
                <a:solidFill>
                  <a:prstClr val="white"/>
                </a:solidFill>
                <a:uLnTx/>
                <a:uFillTx/>
                <a:latin typeface="Arial" panose="020B0604020202020204" pitchFamily="34" charset="0"/>
                <a:ea typeface="ヒラギノ角ゴ Pro W3" charset="0"/>
                <a:cs typeface="Arial" panose="020B0604020202020204" pitchFamily="34" charset="0"/>
              </a:rPr>
              <a:t>Modelos de Planos de Ação</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724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pt-BR" dirty="0">
                <a:solidFill>
                  <a:prstClr val="white"/>
                </a:solidFill>
              </a:rPr>
              <a:t>Área de enfoque 3: Satisfação dos associados</a:t>
            </a:r>
          </a:p>
        </p:txBody>
      </p:sp>
      <p:pic>
        <p:nvPicPr>
          <p:cNvPr id="10" name="Picture 9">
            <a:extLst>
              <a:ext uri="{FF2B5EF4-FFF2-40B4-BE49-F238E27FC236}">
                <a16:creationId xmlns:a16="http://schemas.microsoft.com/office/drawing/2014/main" id="{FF5EC085-BBB6-6140-8927-9D2B88CA10E3}"/>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1621554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nvGraphicFramePr>
        <p:xfrm>
          <a:off x="520159" y="226423"/>
          <a:ext cx="10667035" cy="6405154"/>
        </p:xfrm>
        <a:graphic>
          <a:graphicData uri="http://schemas.openxmlformats.org/drawingml/2006/table">
            <a:tbl>
              <a:tblPr firstRow="1" firstCol="1" bandRow="1"/>
              <a:tblGrid>
                <a:gridCol w="2769782">
                  <a:extLst>
                    <a:ext uri="{9D8B030D-6E8A-4147-A177-3AD203B41FA5}">
                      <a16:colId xmlns:a16="http://schemas.microsoft.com/office/drawing/2014/main" val="333775807"/>
                    </a:ext>
                  </a:extLst>
                </a:gridCol>
                <a:gridCol w="1783150">
                  <a:extLst>
                    <a:ext uri="{9D8B030D-6E8A-4147-A177-3AD203B41FA5}">
                      <a16:colId xmlns:a16="http://schemas.microsoft.com/office/drawing/2014/main" val="3900886396"/>
                    </a:ext>
                  </a:extLst>
                </a:gridCol>
                <a:gridCol w="206769">
                  <a:extLst>
                    <a:ext uri="{9D8B030D-6E8A-4147-A177-3AD203B41FA5}">
                      <a16:colId xmlns:a16="http://schemas.microsoft.com/office/drawing/2014/main" val="2158251681"/>
                    </a:ext>
                  </a:extLst>
                </a:gridCol>
                <a:gridCol w="3551398">
                  <a:extLst>
                    <a:ext uri="{9D8B030D-6E8A-4147-A177-3AD203B41FA5}">
                      <a16:colId xmlns:a16="http://schemas.microsoft.com/office/drawing/2014/main" val="3509548971"/>
                    </a:ext>
                  </a:extLst>
                </a:gridCol>
                <a:gridCol w="193086">
                  <a:extLst>
                    <a:ext uri="{9D8B030D-6E8A-4147-A177-3AD203B41FA5}">
                      <a16:colId xmlns:a16="http://schemas.microsoft.com/office/drawing/2014/main" val="1665258561"/>
                    </a:ext>
                  </a:extLst>
                </a:gridCol>
                <a:gridCol w="1121477">
                  <a:extLst>
                    <a:ext uri="{9D8B030D-6E8A-4147-A177-3AD203B41FA5}">
                      <a16:colId xmlns:a16="http://schemas.microsoft.com/office/drawing/2014/main" val="2281054647"/>
                    </a:ext>
                  </a:extLst>
                </a:gridCol>
                <a:gridCol w="1041373">
                  <a:extLst>
                    <a:ext uri="{9D8B030D-6E8A-4147-A177-3AD203B41FA5}">
                      <a16:colId xmlns:a16="http://schemas.microsoft.com/office/drawing/2014/main" val="347311735"/>
                    </a:ext>
                  </a:extLst>
                </a:gridCol>
              </a:tblGrid>
              <a:tr h="315875">
                <a:tc gridSpan="7">
                  <a:txBody>
                    <a:bodyPr/>
                    <a:lstStyle/>
                    <a:p>
                      <a:pPr marL="0" marR="0">
                        <a:spcBef>
                          <a:spcPts val="0"/>
                        </a:spcBef>
                        <a:spcAft>
                          <a:spcPts val="0"/>
                        </a:spcAft>
                      </a:pPr>
                      <a:r>
                        <a:rPr lang="pt-BR" sz="1500" b="1" dirty="0">
                          <a:latin typeface="Century Gothic" panose="020B0502020202020204" pitchFamily="34" charset="0"/>
                          <a:ea typeface="Times New Roman" panose="02020603050405020304" pitchFamily="18" charset="0"/>
                          <a:cs typeface="Calibri" panose="020F0502020204030204" pitchFamily="34" charset="0"/>
                        </a:rPr>
                        <a:t>Área de enfoque </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84584">
                <a:tc gridSpan="2">
                  <a:txBody>
                    <a:bodyPr/>
                    <a:lstStyle/>
                    <a:p>
                      <a:pPr marL="0" marR="0">
                        <a:spcBef>
                          <a:spcPts val="0"/>
                        </a:spcBef>
                        <a:spcAft>
                          <a:spcPts val="0"/>
                        </a:spcAft>
                      </a:pPr>
                      <a:r>
                        <a:rPr lang="pt-BR" sz="13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pt-B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Atividades de serviço                          </a:t>
                      </a:r>
                    </a:p>
                    <a:p>
                      <a:pPr marL="0" marR="0">
                        <a:spcBef>
                          <a:spcPts val="0"/>
                        </a:spcBef>
                        <a:spcAft>
                          <a:spcPts val="0"/>
                        </a:spcAft>
                      </a:pPr>
                      <a:r>
                        <a:rPr lang="pt-BR" sz="13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pt-B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Desenvolvimento do quadro associativo          </a:t>
                      </a:r>
                    </a:p>
                  </a:txBody>
                  <a:tcPr marL="83120" marR="83120" marT="41560" marB="4156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gridSpan="3">
                  <a:txBody>
                    <a:bodyPr/>
                    <a:lstStyle/>
                    <a:p>
                      <a:pPr marL="0" marR="0">
                        <a:spcBef>
                          <a:spcPts val="0"/>
                        </a:spcBef>
                        <a:spcAft>
                          <a:spcPts val="0"/>
                        </a:spcAft>
                      </a:pPr>
                      <a:r>
                        <a:rPr lang="pt-BR" sz="1300" b="0" cap="all">
                          <a:solidFill>
                            <a:schemeClr val="accent6"/>
                          </a:solidFill>
                        </a:rPr>
                        <a:t>☐ </a:t>
                      </a:r>
                      <a:r>
                        <a:rPr lang="pt-B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Desenvolvimento de liderança </a:t>
                      </a:r>
                    </a:p>
                    <a:p>
                      <a:pPr marL="0" marR="0">
                        <a:spcBef>
                          <a:spcPts val="0"/>
                        </a:spcBef>
                        <a:spcAft>
                          <a:spcPts val="0"/>
                        </a:spcAft>
                      </a:pPr>
                      <a:r>
                        <a:rPr lang="pt-BR" sz="13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pt-B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Campanha 100</a:t>
                      </a:r>
                    </a:p>
                  </a:txBody>
                  <a:tcPr marL="36798" marR="36798"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b="0" cap="all">
                          <a:solidFill>
                            <a:schemeClr val="accent6"/>
                          </a:solidFill>
                        </a:rPr>
                        <a:t>☐ </a:t>
                      </a:r>
                      <a:r>
                        <a:rPr lang="pt-B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Meta personalizada</a:t>
                      </a:r>
                    </a:p>
                  </a:txBody>
                  <a:tcPr marL="83120" marR="83120" marT="41560" marB="4156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354606039"/>
                  </a:ext>
                </a:extLst>
              </a:tr>
              <a:tr h="316350">
                <a:tc gridSpan="7">
                  <a:txBody>
                    <a:bodyPr/>
                    <a:lstStyle/>
                    <a:p>
                      <a:pPr marL="0" marR="0">
                        <a:spcBef>
                          <a:spcPts val="0"/>
                        </a:spcBef>
                        <a:spcAft>
                          <a:spcPts val="0"/>
                        </a:spcAft>
                      </a:pPr>
                      <a:r>
                        <a:rPr lang="pt-BR" sz="1500" b="1">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Declaração de meta</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99023">
                <a:tc gridSpan="7">
                  <a:txBody>
                    <a:bodyPr/>
                    <a:lstStyle/>
                    <a:p>
                      <a:pPr marL="0" marR="0" lvl="0" indent="0" algn="l" defTabSz="914377" rtl="0" eaLnBrk="1" fontAlgn="auto" latinLnBrk="0" hangingPunct="1">
                        <a:lnSpc>
                          <a:spcPct val="150000"/>
                        </a:lnSpc>
                        <a:spcBef>
                          <a:spcPts val="0"/>
                        </a:spcBef>
                        <a:spcAft>
                          <a:spcPts val="0"/>
                        </a:spcAft>
                        <a:buClrTx/>
                        <a:buSzTx/>
                        <a:buFontTx/>
                        <a:buNone/>
                        <a:tabLst/>
                        <a:defRPr/>
                      </a:pPr>
                      <a:r>
                        <a:rPr lang="pt-BR" sz="1300" b="0" dirty="0">
                          <a:latin typeface="Century Gothic" panose="020B0502020202020204" pitchFamily="34" charset="0"/>
                          <a:ea typeface="Times New Roman" panose="02020603050405020304" pitchFamily="18" charset="0"/>
                          <a:cs typeface="Times New Roman" panose="02020603050405020304" pitchFamily="18" charset="0"/>
                        </a:rPr>
                        <a:t> Até o final deste ano Leonístico, nosso distrito aumentará nossa meta de ganho líquido em 3 associados.</a:t>
                      </a:r>
                    </a:p>
                  </a:txBody>
                  <a:tcPr marL="83120" marR="83120" marT="41560" marB="415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00695">
                <a:tc>
                  <a:txBody>
                    <a:bodyPr/>
                    <a:lstStyle/>
                    <a:p>
                      <a:pPr marL="0" marR="0">
                        <a:spcBef>
                          <a:spcPts val="0"/>
                        </a:spcBef>
                        <a:spcAft>
                          <a:spcPts val="0"/>
                        </a:spcAft>
                      </a:pPr>
                      <a:r>
                        <a:rPr lang="pt-BR"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Etapa de ação</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pt-BR"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Responsável</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pt-BR"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Recursos necessários (membros da equipe, tecnologia, financiamento etc.)</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pt-BR"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de início</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pt-BR"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de início</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pt-BR" sz="15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de término</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692665">
                <a:tc>
                  <a:txBody>
                    <a:bodyPr/>
                    <a:lstStyle/>
                    <a:p>
                      <a:pPr marL="0" marR="0">
                        <a:spcBef>
                          <a:spcPts val="0"/>
                        </a:spcBef>
                        <a:spcAft>
                          <a:spcPts val="0"/>
                        </a:spcAft>
                      </a:pPr>
                      <a:r>
                        <a:rPr lang="pt-BR" sz="1300" b="0">
                          <a:latin typeface="Century Gothic" panose="020B0502020202020204" pitchFamily="34" charset="0"/>
                          <a:ea typeface="Times New Roman" panose="02020603050405020304" pitchFamily="18" charset="0"/>
                          <a:cs typeface="Times New Roman" panose="02020603050405020304" pitchFamily="18" charset="0"/>
                        </a:rPr>
                        <a:t>Revisar o Guia de Satisfação dos Associados e agendar reuniões com os membros da equipe da Área de Enfoque 3</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Líder de Equipe da Área de Enfoque 3</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Guia de Satisfação d</a:t>
                      </a:r>
                      <a:r>
                        <a:rPr lang="pt-BR" sz="1300" noProof="0">
                          <a:latin typeface="Century Gothic" panose="020B0502020202020204" pitchFamily="34" charset="0"/>
                          <a:ea typeface="Times New Roman" panose="02020603050405020304" pitchFamily="18" charset="0"/>
                          <a:cs typeface="Times New Roman" panose="02020603050405020304" pitchFamily="18" charset="0"/>
                        </a:rPr>
                        <a:t>os Associados, informações de contato dos associados da área de enfoque  3, e-mail</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15 de janeiro de 2022</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25 de janeiro de 2022</a:t>
                      </a:r>
                    </a:p>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 </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96973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pt-BR" sz="1300" b="0" dirty="0">
                          <a:latin typeface="Century Gothic" panose="020B0502020202020204" pitchFamily="34" charset="0"/>
                          <a:ea typeface="Times New Roman" panose="02020603050405020304" pitchFamily="18" charset="0"/>
                          <a:cs typeface="Times New Roman" panose="02020603050405020304" pitchFamily="18" charset="0"/>
                        </a:rPr>
                        <a:t>Analisar o Guia de Satisfação dos Associados com os membros da equipe e discutir como os clubes podem modificá-lo para melhor atender às suas necessidades.</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Líder de Equipe da Área de Enfoque 3</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pt-BR" sz="1300" b="0" dirty="0">
                          <a:latin typeface="Century Gothic" panose="020B0502020202020204" pitchFamily="34" charset="0"/>
                          <a:ea typeface="Times New Roman" panose="02020603050405020304" pitchFamily="18" charset="0"/>
                          <a:cs typeface="Times New Roman" panose="02020603050405020304" pitchFamily="18" charset="0"/>
                        </a:rPr>
                        <a:t>Guia de Satisfação dos Associados, plataforma de reunião virtual</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1 de fevereiro de 2022</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15 de fevereiro de 2022</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876870">
                <a:tc>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Agendar reuniões com a liderança do clube para analisar o Guia de Satisfação dos Associados e como ele pode ser melhor aplicado.</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dirty="0">
                          <a:latin typeface="Century Gothic" panose="020B0502020202020204" pitchFamily="34" charset="0"/>
                          <a:ea typeface="Times New Roman" panose="02020603050405020304" pitchFamily="18" charset="0"/>
                          <a:cs typeface="Times New Roman" panose="02020603050405020304" pitchFamily="18" charset="0"/>
                        </a:rPr>
                        <a:t>Membros da equipe da Área de Enfoque 3</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pt-BR" sz="1300" b="0" dirty="0">
                          <a:latin typeface="Century Gothic" panose="020B0502020202020204" pitchFamily="34" charset="0"/>
                          <a:ea typeface="Times New Roman" panose="02020603050405020304" pitchFamily="18" charset="0"/>
                          <a:cs typeface="Times New Roman" panose="02020603050405020304" pitchFamily="18" charset="0"/>
                        </a:rPr>
                        <a:t>Informações de contato da liderança do clube, MyLCI, plataforma de reunião virtual, calendário de disponibilidade</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pt-BR" sz="1300">
                          <a:latin typeface="Century Gothic" panose="020B0502020202020204" pitchFamily="34" charset="0"/>
                          <a:ea typeface="Times New Roman" panose="02020603050405020304" pitchFamily="18" charset="0"/>
                          <a:cs typeface="Times New Roman" panose="02020603050405020304" pitchFamily="18" charset="0"/>
                        </a:rPr>
                        <a:t>15 de fevereiro de 2022</a:t>
                      </a: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pt-BR" sz="1300">
                          <a:latin typeface="Century Gothic" panose="020B0502020202020204" pitchFamily="34" charset="0"/>
                          <a:ea typeface="Times New Roman" panose="02020603050405020304" pitchFamily="18" charset="0"/>
                          <a:cs typeface="Times New Roman" panose="02020603050405020304" pitchFamily="18" charset="0"/>
                        </a:rPr>
                        <a:t>1º de março de 2022</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6798" marR="367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347562">
                <a:tc gridSpan="3">
                  <a:txBody>
                    <a:bodyPr/>
                    <a:lstStyle/>
                    <a:p>
                      <a:pPr marL="47625" marR="0" indent="-47625">
                        <a:spcBef>
                          <a:spcPts val="0"/>
                        </a:spcBef>
                        <a:spcAft>
                          <a:spcPts val="0"/>
                        </a:spcAft>
                      </a:pPr>
                      <a:r>
                        <a:rPr lang="pt-BR"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Avaliação</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pt-BR"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Alterações</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85363">
                <a:tc gridSpan="3">
                  <a:txBody>
                    <a:bodyPr/>
                    <a:lstStyle/>
                    <a:p>
                      <a:pPr marL="0" marR="0">
                        <a:spcBef>
                          <a:spcPts val="0"/>
                        </a:spcBef>
                        <a:spcAft>
                          <a:spcPts val="0"/>
                        </a:spcAft>
                      </a:pPr>
                      <a:r>
                        <a:rPr lang="pt-BR" sz="11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100">
                          <a:latin typeface="Century Gothic" panose="020B0502020202020204" pitchFamily="34" charset="0"/>
                          <a:ea typeface="Times New Roman" panose="02020603050405020304" pitchFamily="18" charset="0"/>
                          <a:cs typeface="Times New Roman" panose="02020603050405020304" pitchFamily="18" charset="0"/>
                        </a:rPr>
                        <a:t> </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pt-BR"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1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83120" marR="83120" marT="41560" marB="4156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529684" y="762000"/>
            <a:ext cx="208676" cy="225934"/>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7" name="Picture 6">
            <a:extLst>
              <a:ext uri="{FF2B5EF4-FFF2-40B4-BE49-F238E27FC236}">
                <a16:creationId xmlns:a16="http://schemas.microsoft.com/office/drawing/2014/main" id="{A90782B0-6485-4143-A788-62E16975F243}"/>
              </a:ext>
            </a:extLst>
          </p:cNvPr>
          <p:cNvPicPr>
            <a:picLocks noChangeAspect="1"/>
          </p:cNvPicPr>
          <p:nvPr/>
        </p:nvPicPr>
        <p:blipFill>
          <a:blip r:embed="rId3"/>
          <a:stretch>
            <a:fillRect/>
          </a:stretch>
        </p:blipFill>
        <p:spPr>
          <a:xfrm>
            <a:off x="9906000" y="0"/>
            <a:ext cx="2286000" cy="2286000"/>
          </a:xfrm>
          <a:prstGeom prst="rect">
            <a:avLst/>
          </a:prstGeom>
        </p:spPr>
      </p:pic>
      <p:pic>
        <p:nvPicPr>
          <p:cNvPr id="8" name="Picture 7">
            <a:extLst>
              <a:ext uri="{FF2B5EF4-FFF2-40B4-BE49-F238E27FC236}">
                <a16:creationId xmlns:a16="http://schemas.microsoft.com/office/drawing/2014/main" id="{3B5430CA-41D4-0A40-883C-5D24EC1112D0}"/>
              </a:ext>
            </a:extLst>
          </p:cNvPr>
          <p:cNvPicPr>
            <a:picLocks noChangeAspect="1"/>
          </p:cNvPicPr>
          <p:nvPr/>
        </p:nvPicPr>
        <p:blipFill>
          <a:blip r:embed="rId3"/>
          <a:stretch>
            <a:fillRect/>
          </a:stretch>
        </p:blipFill>
        <p:spPr>
          <a:xfrm rot="10800000">
            <a:off x="-14207" y="4572000"/>
            <a:ext cx="2286000" cy="2286000"/>
          </a:xfrm>
          <a:prstGeom prst="rect">
            <a:avLst/>
          </a:prstGeom>
        </p:spPr>
      </p:pic>
    </p:spTree>
    <p:extLst>
      <p:ext uri="{BB962C8B-B14F-4D97-AF65-F5344CB8AC3E}">
        <p14:creationId xmlns:p14="http://schemas.microsoft.com/office/powerpoint/2010/main" val="1410122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ackground - Image">
            <a:extLst>
              <a:ext uri="{FF2B5EF4-FFF2-40B4-BE49-F238E27FC236}">
                <a16:creationId xmlns:a16="http://schemas.microsoft.com/office/drawing/2014/main" id="{2A72E7B5-0C81-C84B-9A88-41EEB17B36DD}"/>
              </a:ext>
            </a:extLst>
          </p:cNvPr>
          <p:cNvPicPr>
            <a:picLocks noChangeAspect="1"/>
          </p:cNvPicPr>
          <p:nvPr/>
        </p:nvPicPr>
        <p:blipFill>
          <a:blip r:embed="rId3"/>
          <a:stretch>
            <a:fillRect/>
          </a:stretch>
        </p:blipFill>
        <p:spPr>
          <a:xfrm>
            <a:off x="0" y="0"/>
            <a:ext cx="12192000" cy="6858000"/>
          </a:xfrm>
          <a:prstGeom prst="rect">
            <a:avLst/>
          </a:prstGeom>
        </p:spPr>
      </p:pic>
      <p:sp>
        <p:nvSpPr>
          <p:cNvPr id="9" name="Background - Overlay">
            <a:extLst>
              <a:ext uri="{FF2B5EF4-FFF2-40B4-BE49-F238E27FC236}">
                <a16:creationId xmlns:a16="http://schemas.microsoft.com/office/drawing/2014/main" id="{7F19E82C-47B1-644C-BEEF-0D6394F90FAD}"/>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0" name="Yellow Bar">
            <a:extLst>
              <a:ext uri="{FF2B5EF4-FFF2-40B4-BE49-F238E27FC236}">
                <a16:creationId xmlns:a16="http://schemas.microsoft.com/office/drawing/2014/main" id="{4519EC5D-409E-7F48-A02B-22AA2764DED4}"/>
              </a:ext>
            </a:extLst>
          </p:cNvPr>
          <p:cNvSpPr/>
          <p:nvPr/>
        </p:nvSpPr>
        <p:spPr>
          <a:xfrm>
            <a:off x="5506829" y="335624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1" name="Emblem - White" descr="lionlogo_white.eps">
            <a:extLst>
              <a:ext uri="{FF2B5EF4-FFF2-40B4-BE49-F238E27FC236}">
                <a16:creationId xmlns:a16="http://schemas.microsoft.com/office/drawing/2014/main" id="{EAB47245-9DD4-8D49-AACB-CF57FEB740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2" name="Headline">
            <a:extLst>
              <a:ext uri="{FF2B5EF4-FFF2-40B4-BE49-F238E27FC236}">
                <a16:creationId xmlns:a16="http://schemas.microsoft.com/office/drawing/2014/main" id="{F73E6C09-000C-F14F-A1EB-B5968314E2D4}"/>
              </a:ext>
            </a:extLst>
          </p:cNvPr>
          <p:cNvSpPr txBox="1">
            <a:spLocks/>
          </p:cNvSpPr>
          <p:nvPr/>
        </p:nvSpPr>
        <p:spPr>
          <a:xfrm>
            <a:off x="762000" y="3608362"/>
            <a:ext cx="10668000" cy="914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F0C300"/>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a:solidFill>
                  <a:srgbClr val="EBB700"/>
                </a:solidFill>
              </a:rPr>
              <a:t>Abordagem Global do Quadro Associativo</a:t>
            </a:r>
          </a:p>
        </p:txBody>
      </p:sp>
      <p:sp>
        <p:nvSpPr>
          <p:cNvPr id="13" name="Subhead">
            <a:extLst>
              <a:ext uri="{FF2B5EF4-FFF2-40B4-BE49-F238E27FC236}">
                <a16:creationId xmlns:a16="http://schemas.microsoft.com/office/drawing/2014/main" id="{F1BE447C-A633-9544-8EBD-CF197C17F1BB}"/>
              </a:ext>
            </a:extLst>
          </p:cNvPr>
          <p:cNvSpPr txBox="1">
            <a:spLocks/>
          </p:cNvSpPr>
          <p:nvPr/>
        </p:nvSpPr>
        <p:spPr>
          <a:xfrm>
            <a:off x="762000" y="4800600"/>
            <a:ext cx="10668000" cy="1066800"/>
          </a:xfrm>
          <a:prstGeom prst="rect">
            <a:avLst/>
          </a:prstGeom>
        </p:spPr>
        <p:txBody>
          <a:bodyPr/>
          <a:lstStyle>
            <a:lvl1pPr marL="0" indent="0" algn="ctr" rtl="0" eaLnBrk="1" fontAlgn="base" hangingPunct="1">
              <a:spcBef>
                <a:spcPct val="20000"/>
              </a:spcBef>
              <a:spcAft>
                <a:spcPct val="0"/>
              </a:spcAft>
              <a:buFont typeface="Arial" pitchFamily="34" charset="0"/>
              <a:buNone/>
              <a:defRPr sz="18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3200" dirty="0"/>
              <a:t>Criar um Plano</a:t>
            </a:r>
          </a:p>
        </p:txBody>
      </p:sp>
      <p:sp>
        <p:nvSpPr>
          <p:cNvPr id="14" name="Page Number - White">
            <a:extLst>
              <a:ext uri="{FF2B5EF4-FFF2-40B4-BE49-F238E27FC236}">
                <a16:creationId xmlns:a16="http://schemas.microsoft.com/office/drawing/2014/main" id="{015766A3-9DFD-7C40-BCB0-EC59464358F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a:solidFill>
                <a:schemeClr val="bg1"/>
              </a:solidFill>
            </a:endParaRPr>
          </a:p>
        </p:txBody>
      </p:sp>
    </p:spTree>
    <p:extLst>
      <p:ext uri="{BB962C8B-B14F-4D97-AF65-F5344CB8AC3E}">
        <p14:creationId xmlns:p14="http://schemas.microsoft.com/office/powerpoint/2010/main" val="3372320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1" y="2928772"/>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pt-BR" sz="4000" b="1" i="0" u="none" strike="noStrike" cap="none" normalizeH="0" baseline="0" noProof="0">
                <a:ln>
                  <a:noFill/>
                </a:ln>
                <a:solidFill>
                  <a:prstClr val="white"/>
                </a:solidFill>
                <a:uLnTx/>
                <a:uFillTx/>
                <a:latin typeface="Arial" panose="020B0604020202020204" pitchFamily="34" charset="0"/>
                <a:ea typeface="ヒラギノ角ゴ Pro W3" charset="0"/>
                <a:cs typeface="Arial" panose="020B0604020202020204" pitchFamily="34" charset="0"/>
              </a:rPr>
              <a:t>Modelos de Planos de Ação</a:t>
            </a:r>
          </a:p>
        </p:txBody>
      </p:sp>
      <p:sp>
        <p:nvSpPr>
          <p:cNvPr id="5" name="Yellow Bar">
            <a:extLst>
              <a:ext uri="{FF2B5EF4-FFF2-40B4-BE49-F238E27FC236}">
                <a16:creationId xmlns:a16="http://schemas.microsoft.com/office/drawing/2014/main" id="{989F213B-463F-FA4C-B578-28326F3CC3B7}"/>
              </a:ext>
            </a:extLst>
          </p:cNvPr>
          <p:cNvSpPr/>
          <p:nvPr/>
        </p:nvSpPr>
        <p:spPr>
          <a:xfrm>
            <a:off x="5370870" y="373724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2" name="Headline">
            <a:extLst>
              <a:ext uri="{FF2B5EF4-FFF2-40B4-BE49-F238E27FC236}">
                <a16:creationId xmlns:a16="http://schemas.microsoft.com/office/drawing/2014/main" id="{982F6A2B-D35A-4498-9A0D-6AF5F2AFD0E3}"/>
              </a:ext>
            </a:extLst>
          </p:cNvPr>
          <p:cNvSpPr txBox="1">
            <a:spLocks/>
          </p:cNvSpPr>
          <p:nvPr/>
        </p:nvSpPr>
        <p:spPr>
          <a:xfrm>
            <a:off x="0" y="4126957"/>
            <a:ext cx="12192000"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lang="pt-BR" dirty="0">
                <a:solidFill>
                  <a:prstClr val="white"/>
                </a:solidFill>
              </a:rPr>
              <a:t>Área de enfoque 4: Apoio aos líderes</a:t>
            </a:r>
          </a:p>
        </p:txBody>
      </p:sp>
      <p:pic>
        <p:nvPicPr>
          <p:cNvPr id="10" name="Picture 9">
            <a:extLst>
              <a:ext uri="{FF2B5EF4-FFF2-40B4-BE49-F238E27FC236}">
                <a16:creationId xmlns:a16="http://schemas.microsoft.com/office/drawing/2014/main" id="{6DFC669C-E463-3C48-A8B2-8D5F88EAECFE}"/>
              </a:ext>
            </a:extLst>
          </p:cNvPr>
          <p:cNvPicPr>
            <a:picLocks noChangeAspect="1"/>
          </p:cNvPicPr>
          <p:nvPr/>
        </p:nvPicPr>
        <p:blipFill>
          <a:blip r:embed="rId4"/>
          <a:srcRect/>
          <a:stretch/>
        </p:blipFill>
        <p:spPr>
          <a:xfrm>
            <a:off x="5598747" y="1434010"/>
            <a:ext cx="994504" cy="942293"/>
          </a:xfrm>
          <a:prstGeom prst="rect">
            <a:avLst/>
          </a:prstGeom>
        </p:spPr>
      </p:pic>
    </p:spTree>
    <p:extLst>
      <p:ext uri="{BB962C8B-B14F-4D97-AF65-F5344CB8AC3E}">
        <p14:creationId xmlns:p14="http://schemas.microsoft.com/office/powerpoint/2010/main" val="36891012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0C6EEF88-DA31-43C4-B13E-F3DC01EA6BDD}"/>
              </a:ext>
            </a:extLst>
          </p:cNvPr>
          <p:cNvGraphicFramePr>
            <a:graphicFrameLocks noGrp="1"/>
          </p:cNvGraphicFramePr>
          <p:nvPr/>
        </p:nvGraphicFramePr>
        <p:xfrm>
          <a:off x="742708" y="554675"/>
          <a:ext cx="10706583" cy="6056653"/>
        </p:xfrm>
        <a:graphic>
          <a:graphicData uri="http://schemas.openxmlformats.org/drawingml/2006/table">
            <a:tbl>
              <a:tblPr firstRow="1" firstCol="1" bandRow="1"/>
              <a:tblGrid>
                <a:gridCol w="2780051">
                  <a:extLst>
                    <a:ext uri="{9D8B030D-6E8A-4147-A177-3AD203B41FA5}">
                      <a16:colId xmlns:a16="http://schemas.microsoft.com/office/drawing/2014/main" val="333775807"/>
                    </a:ext>
                  </a:extLst>
                </a:gridCol>
                <a:gridCol w="1789761">
                  <a:extLst>
                    <a:ext uri="{9D8B030D-6E8A-4147-A177-3AD203B41FA5}">
                      <a16:colId xmlns:a16="http://schemas.microsoft.com/office/drawing/2014/main" val="3900886396"/>
                    </a:ext>
                  </a:extLst>
                </a:gridCol>
                <a:gridCol w="207536">
                  <a:extLst>
                    <a:ext uri="{9D8B030D-6E8A-4147-A177-3AD203B41FA5}">
                      <a16:colId xmlns:a16="http://schemas.microsoft.com/office/drawing/2014/main" val="2158251681"/>
                    </a:ext>
                  </a:extLst>
                </a:gridCol>
                <a:gridCol w="3564564">
                  <a:extLst>
                    <a:ext uri="{9D8B030D-6E8A-4147-A177-3AD203B41FA5}">
                      <a16:colId xmlns:a16="http://schemas.microsoft.com/office/drawing/2014/main" val="3509548971"/>
                    </a:ext>
                  </a:extLst>
                </a:gridCol>
                <a:gridCol w="193802">
                  <a:extLst>
                    <a:ext uri="{9D8B030D-6E8A-4147-A177-3AD203B41FA5}">
                      <a16:colId xmlns:a16="http://schemas.microsoft.com/office/drawing/2014/main" val="1665258561"/>
                    </a:ext>
                  </a:extLst>
                </a:gridCol>
                <a:gridCol w="1125635">
                  <a:extLst>
                    <a:ext uri="{9D8B030D-6E8A-4147-A177-3AD203B41FA5}">
                      <a16:colId xmlns:a16="http://schemas.microsoft.com/office/drawing/2014/main" val="2281054647"/>
                    </a:ext>
                  </a:extLst>
                </a:gridCol>
                <a:gridCol w="1045234">
                  <a:extLst>
                    <a:ext uri="{9D8B030D-6E8A-4147-A177-3AD203B41FA5}">
                      <a16:colId xmlns:a16="http://schemas.microsoft.com/office/drawing/2014/main" val="347311735"/>
                    </a:ext>
                  </a:extLst>
                </a:gridCol>
              </a:tblGrid>
              <a:tr h="308802">
                <a:tc gridSpan="7">
                  <a:txBody>
                    <a:bodyPr/>
                    <a:lstStyle/>
                    <a:p>
                      <a:pPr marL="0" marR="0">
                        <a:spcBef>
                          <a:spcPts val="0"/>
                        </a:spcBef>
                        <a:spcAft>
                          <a:spcPts val="0"/>
                        </a:spcAft>
                      </a:pPr>
                      <a:r>
                        <a:rPr lang="pt-BR" sz="1500" b="1" dirty="0">
                          <a:latin typeface="Century Gothic" panose="020B0502020202020204" pitchFamily="34" charset="0"/>
                          <a:ea typeface="Times New Roman" panose="02020603050405020304" pitchFamily="18" charset="0"/>
                          <a:cs typeface="Calibri" panose="020F0502020204030204" pitchFamily="34" charset="0"/>
                        </a:rPr>
                        <a:t>Área de enfoque </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9022"/>
                  </a:ext>
                </a:extLst>
              </a:tr>
              <a:tr h="473733">
                <a:tc gridSpan="2">
                  <a:txBody>
                    <a:bodyPr/>
                    <a:lstStyle/>
                    <a:p>
                      <a:pPr marL="0" marR="0">
                        <a:spcBef>
                          <a:spcPts val="0"/>
                        </a:spcBef>
                        <a:spcAft>
                          <a:spcPts val="0"/>
                        </a:spcAft>
                      </a:pPr>
                      <a:r>
                        <a:rPr lang="pt-BR" sz="13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pt-B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Atividades de serviço                          </a:t>
                      </a:r>
                    </a:p>
                    <a:p>
                      <a:pPr marL="0" marR="0">
                        <a:spcBef>
                          <a:spcPts val="0"/>
                        </a:spcBef>
                        <a:spcAft>
                          <a:spcPts val="0"/>
                        </a:spcAft>
                      </a:pPr>
                      <a:r>
                        <a:rPr lang="pt-BR" sz="1300" b="0" cap="all">
                          <a:solidFill>
                            <a:schemeClr val="accent6"/>
                          </a:solidFill>
                          <a:latin typeface="Segoe UI Symbol" panose="020B0502040204020203" pitchFamily="34" charset="0"/>
                          <a:ea typeface="Times New Roman" panose="02020603050405020304" pitchFamily="18" charset="0"/>
                          <a:cs typeface="Segoe UI Symbol" panose="020B0502040204020203" pitchFamily="34" charset="0"/>
                        </a:rPr>
                        <a:t>☐</a:t>
                      </a:r>
                      <a:r>
                        <a:rPr lang="pt-B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Desenvolvimento do quadro associativo          </a:t>
                      </a:r>
                    </a:p>
                  </a:txBody>
                  <a:tcPr marL="87393" marR="87393" marT="43697" marB="43697">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3">
                  <a:txBody>
                    <a:bodyPr/>
                    <a:lstStyle/>
                    <a:p>
                      <a:pPr marL="0" marR="0">
                        <a:spcBef>
                          <a:spcPts val="0"/>
                        </a:spcBef>
                        <a:spcAft>
                          <a:spcPts val="0"/>
                        </a:spcAft>
                      </a:pPr>
                      <a:r>
                        <a:rPr lang="pt-BR" sz="1300" b="0" cap="all">
                          <a:solidFill>
                            <a:schemeClr val="accent6"/>
                          </a:solidFill>
                        </a:rPr>
                        <a:t>☐ </a:t>
                      </a:r>
                      <a:r>
                        <a:rPr lang="pt-B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Desenvolvimento de liderança </a:t>
                      </a:r>
                    </a:p>
                    <a:p>
                      <a:pPr marL="0" marR="0">
                        <a:spcBef>
                          <a:spcPts val="0"/>
                        </a:spcBef>
                        <a:spcAft>
                          <a:spcPts val="0"/>
                        </a:spcAft>
                      </a:pPr>
                      <a:r>
                        <a:rPr lang="pt-BR" sz="1300" b="0" cap="all">
                          <a:solidFill>
                            <a:schemeClr val="accent6"/>
                          </a:solidFill>
                          <a:latin typeface="MS Gothic" panose="020B0609070205080204" pitchFamily="49" charset="-128"/>
                          <a:ea typeface="Times New Roman" panose="02020603050405020304" pitchFamily="18" charset="0"/>
                          <a:cs typeface="Calibri" panose="020F0502020204030204" pitchFamily="34" charset="0"/>
                        </a:rPr>
                        <a:t>☐</a:t>
                      </a:r>
                      <a:r>
                        <a:rPr lang="pt-B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 Campanha 100</a:t>
                      </a:r>
                    </a:p>
                  </a:txBody>
                  <a:tcPr marL="38689" marR="3868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pPr marL="0" marR="0" algn="l" rtl="0">
                        <a:spcBef>
                          <a:spcPts val="0"/>
                        </a:spcBef>
                        <a:spcAft>
                          <a:spcPts val="0"/>
                        </a:spcAft>
                      </a:pPr>
                      <a:endParaRPr lang="en-US" sz="4000" b="0" kern="1400" cap="all" spc="50" dirty="0">
                        <a:solidFill>
                          <a:schemeClr val="accent6"/>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0481" marR="40481"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b="0" cap="all">
                          <a:solidFill>
                            <a:schemeClr val="accent6"/>
                          </a:solidFill>
                        </a:rPr>
                        <a:t>☐ </a:t>
                      </a:r>
                      <a:r>
                        <a:rPr lang="pt-BR" sz="1300" b="0" cap="all">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Meta personalizada</a:t>
                      </a:r>
                    </a:p>
                  </a:txBody>
                  <a:tcPr marL="87393" marR="87393" marT="43697" marB="43697">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354606039"/>
                  </a:ext>
                </a:extLst>
              </a:tr>
              <a:tr h="309265">
                <a:tc gridSpan="7">
                  <a:txBody>
                    <a:bodyPr/>
                    <a:lstStyle/>
                    <a:p>
                      <a:pPr marL="0" marR="0">
                        <a:spcBef>
                          <a:spcPts val="0"/>
                        </a:spcBef>
                        <a:spcAft>
                          <a:spcPts val="0"/>
                        </a:spcAft>
                      </a:pPr>
                      <a:r>
                        <a:rPr lang="pt-BR" sz="1500" b="1">
                          <a:solidFill>
                            <a:schemeClr val="accent6"/>
                          </a:solidFill>
                          <a:latin typeface="Century Gothic" panose="020B0502020202020204" pitchFamily="34" charset="0"/>
                          <a:ea typeface="Times New Roman" panose="02020603050405020304" pitchFamily="18" charset="0"/>
                          <a:cs typeface="Calibri" panose="020F0502020204030204" pitchFamily="34" charset="0"/>
                        </a:rPr>
                        <a:t>Declaração de meta</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5489409"/>
                  </a:ext>
                </a:extLst>
              </a:tr>
              <a:tr h="487849">
                <a:tc gridSpan="7">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pt-BR" sz="1300" b="0" dirty="0">
                          <a:latin typeface="Century Gothic" panose="020B0502020202020204" pitchFamily="34" charset="0"/>
                          <a:ea typeface="Times New Roman" panose="02020603050405020304" pitchFamily="18" charset="0"/>
                          <a:cs typeface="Times New Roman" panose="02020603050405020304" pitchFamily="18" charset="0"/>
                        </a:rPr>
                        <a:t>Durante este ano Leonístico, nosso distrito realizará webinars trimestrais para apoiar o sucesso do clube, tais como melhorar o envolvimento dos associados ou o uso da mídia social.</a:t>
                      </a:r>
                    </a:p>
                  </a:txBody>
                  <a:tcPr marL="87393" marR="87393" marT="43697" marB="43697"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539610"/>
                  </a:ext>
                </a:extLst>
              </a:tr>
              <a:tr h="615079">
                <a:tc>
                  <a:txBody>
                    <a:bodyPr/>
                    <a:lstStyle/>
                    <a:p>
                      <a:pPr marL="0" marR="0">
                        <a:spcBef>
                          <a:spcPts val="0"/>
                        </a:spcBef>
                        <a:spcAft>
                          <a:spcPts val="0"/>
                        </a:spcAft>
                      </a:pPr>
                      <a:r>
                        <a:rPr lang="pt-BR"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Etapa de ação</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pt-BR"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Responsável</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a:txBody>
                    <a:bodyPr/>
                    <a:lstStyle/>
                    <a:p>
                      <a:pPr marL="0" marR="0">
                        <a:spcBef>
                          <a:spcPts val="0"/>
                        </a:spcBef>
                        <a:spcAft>
                          <a:spcPts val="0"/>
                        </a:spcAft>
                      </a:pPr>
                      <a:r>
                        <a:rPr lang="pt-BR"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Recursos necessários (membros da equipe, tecnologia, financiamento etc.)</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gridSpan="2">
                  <a:txBody>
                    <a:bodyPr/>
                    <a:lstStyle/>
                    <a:p>
                      <a:pPr marL="0" marR="0">
                        <a:spcBef>
                          <a:spcPts val="0"/>
                        </a:spcBef>
                        <a:spcAft>
                          <a:spcPts val="0"/>
                        </a:spcAft>
                      </a:pPr>
                      <a:r>
                        <a:rPr lang="pt-BR"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de início</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pPr marL="0" marR="0">
                        <a:spcBef>
                          <a:spcPts val="0"/>
                        </a:spcBef>
                        <a:spcAft>
                          <a:spcPts val="0"/>
                        </a:spcAft>
                      </a:pPr>
                      <a:r>
                        <a:rPr lang="pt-BR" sz="160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de início</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pPr marL="0" marR="0">
                        <a:spcBef>
                          <a:spcPts val="0"/>
                        </a:spcBef>
                        <a:spcAft>
                          <a:spcPts val="0"/>
                        </a:spcAft>
                      </a:pPr>
                      <a:r>
                        <a:rPr lang="pt-BR" sz="1500" b="1" dirty="0">
                          <a:solidFill>
                            <a:srgbClr val="000000"/>
                          </a:solidFill>
                          <a:latin typeface="Century Gothic" panose="020B0502020202020204" pitchFamily="34" charset="0"/>
                          <a:ea typeface="Times New Roman" panose="02020603050405020304" pitchFamily="18" charset="0"/>
                          <a:cs typeface="Calibri" panose="020F0502020204030204" pitchFamily="34" charset="0"/>
                        </a:rPr>
                        <a:t>Data de término</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extLst>
                  <a:ext uri="{0D108BD9-81ED-4DB2-BD59-A6C34878D82A}">
                    <a16:rowId xmlns:a16="http://schemas.microsoft.com/office/drawing/2014/main" val="1847598733"/>
                  </a:ext>
                </a:extLst>
              </a:tr>
              <a:tr h="1223504">
                <a:tc>
                  <a:txBody>
                    <a:bodyPr/>
                    <a:lstStyle/>
                    <a:p>
                      <a:pPr marL="0" marR="0">
                        <a:spcBef>
                          <a:spcPts val="0"/>
                        </a:spcBef>
                        <a:spcAft>
                          <a:spcPts val="0"/>
                        </a:spcAft>
                      </a:pPr>
                      <a:r>
                        <a:rPr lang="pt-BR" sz="1300" b="0">
                          <a:latin typeface="Century Gothic" panose="020B0502020202020204" pitchFamily="34" charset="0"/>
                          <a:ea typeface="Times New Roman" panose="02020603050405020304" pitchFamily="18" charset="0"/>
                          <a:cs typeface="Times New Roman" panose="02020603050405020304" pitchFamily="18" charset="0"/>
                        </a:rPr>
                        <a:t>Reúnir-se para discutir e escolher o primeiro assunto do webinar de sucesso do clube em outubro e definir a logística da reunião. Determinar como arquivar para uso futuro do clube.</a:t>
                      </a:r>
                    </a:p>
                    <a:p>
                      <a:pPr marL="0" marR="0" algn="l" rtl="0">
                        <a:spcBef>
                          <a:spcPts val="0"/>
                        </a:spcBef>
                        <a:spcAft>
                          <a:spcPts val="0"/>
                        </a:spcAft>
                      </a:pPr>
                      <a:endParaRPr lang="en-US" sz="13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dirty="0">
                          <a:latin typeface="Century Gothic" panose="020B0502020202020204" pitchFamily="34" charset="0"/>
                          <a:ea typeface="Times New Roman" panose="02020603050405020304" pitchFamily="18" charset="0"/>
                          <a:cs typeface="Times New Roman" panose="02020603050405020304" pitchFamily="18" charset="0"/>
                        </a:rPr>
                        <a:t>Equipe da Área de Enfoque 4</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pt-BR" sz="1300" dirty="0">
                          <a:latin typeface="Century Gothic" panose="020B0502020202020204" pitchFamily="34" charset="0"/>
                          <a:ea typeface="Times New Roman" panose="02020603050405020304" pitchFamily="18" charset="0"/>
                          <a:cs typeface="Times New Roman" panose="02020603050405020304" pitchFamily="18" charset="0"/>
                        </a:rPr>
                        <a:t>Plataforma de reunião virtual </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1 de julho de 2021</a:t>
                      </a:r>
                    </a:p>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 </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10 de julho de 2021</a:t>
                      </a:r>
                    </a:p>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 </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7928677"/>
                  </a:ext>
                </a:extLst>
              </a:tr>
              <a:tr h="71853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pt-BR" sz="1300" b="0">
                          <a:latin typeface="Century Gothic" panose="020B0502020202020204" pitchFamily="34" charset="0"/>
                          <a:ea typeface="Times New Roman" panose="02020603050405020304" pitchFamily="18" charset="0"/>
                          <a:cs typeface="Times New Roman" panose="02020603050405020304" pitchFamily="18" charset="0"/>
                        </a:rPr>
                        <a:t>Coletar recursos de apoio a serem divulgados durante o webinar</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dirty="0">
                          <a:latin typeface="Century Gothic" panose="020B0502020202020204" pitchFamily="34" charset="0"/>
                          <a:ea typeface="Times New Roman" panose="02020603050405020304" pitchFamily="18" charset="0"/>
                          <a:cs typeface="Times New Roman" panose="02020603050405020304" pitchFamily="18" charset="0"/>
                        </a:rPr>
                        <a:t>Membro da equipe da Área de Enfoque 4 - Leão Richard</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pt-BR" sz="1300" b="0">
                          <a:latin typeface="Century Gothic" panose="020B0502020202020204" pitchFamily="34" charset="0"/>
                          <a:ea typeface="Times New Roman" panose="02020603050405020304" pitchFamily="18" charset="0"/>
                          <a:cs typeface="Times New Roman" panose="02020603050405020304" pitchFamily="18" charset="0"/>
                        </a:rPr>
                        <a:t>Site de Lionsclubs.org, recursos on-line</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10 de julho de 2021</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25 de julho de 2021</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6514237"/>
                  </a:ext>
                </a:extLst>
              </a:tr>
              <a:tr h="667631">
                <a:tc>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Solicitar o apoio do apresentador do webinar escolhido</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dirty="0">
                          <a:latin typeface="Century Gothic" panose="020B0502020202020204" pitchFamily="34" charset="0"/>
                          <a:ea typeface="Times New Roman" panose="02020603050405020304" pitchFamily="18" charset="0"/>
                          <a:cs typeface="Times New Roman" panose="02020603050405020304" pitchFamily="18" charset="0"/>
                        </a:rPr>
                        <a:t>Membro da equipe da Área de Enfoque 4 - Leão Jane</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pt-BR" sz="1300" b="0">
                          <a:latin typeface="Century Gothic" panose="020B0502020202020204" pitchFamily="34" charset="0"/>
                        </a:rPr>
                        <a:t>Informações de contato do apresentador do webinar, e-mail</a:t>
                      </a:r>
                    </a:p>
                    <a:p>
                      <a:pPr marL="0" marR="0" algn="l" rtl="0">
                        <a:spcBef>
                          <a:spcPts val="0"/>
                        </a:spcBef>
                        <a:spcAft>
                          <a:spcPts val="0"/>
                        </a:spcAft>
                      </a:pPr>
                      <a:endParaRPr lang="en-US" sz="1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10 de julho de 2021</a:t>
                      </a: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spcBef>
                          <a:spcPts val="0"/>
                        </a:spcBef>
                        <a:spcAft>
                          <a:spcPts val="0"/>
                        </a:spcAft>
                      </a:pPr>
                      <a:r>
                        <a:rPr lang="pt-BR" sz="1200">
                          <a:latin typeface="Century Gothic" panose="020B0502020202020204" pitchFamily="34" charset="0"/>
                          <a:ea typeface="Times New Roman" panose="02020603050405020304" pitchFamily="18" charset="0"/>
                          <a:cs typeface="Times New Roman" panose="02020603050405020304" pitchFamily="18" charset="0"/>
                        </a:rPr>
                        <a:t> </a:t>
                      </a:r>
                    </a:p>
                  </a:txBody>
                  <a:tcPr marL="40481" marR="404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pt-BR" sz="1300">
                          <a:latin typeface="Century Gothic" panose="020B0502020202020204" pitchFamily="34" charset="0"/>
                          <a:ea typeface="Times New Roman" panose="02020603050405020304" pitchFamily="18" charset="0"/>
                          <a:cs typeface="Times New Roman" panose="02020603050405020304" pitchFamily="18" charset="0"/>
                        </a:rPr>
                        <a:t>25 de julho de 2021</a:t>
                      </a:r>
                    </a:p>
                    <a:p>
                      <a:pPr marL="0" marR="0" algn="l" rtl="0">
                        <a:spcBef>
                          <a:spcPts val="0"/>
                        </a:spcBef>
                        <a:spcAft>
                          <a:spcPts val="0"/>
                        </a:spcAft>
                      </a:pPr>
                      <a:endParaRPr lang="en-US" sz="13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8689" marR="38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59141486"/>
                  </a:ext>
                </a:extLst>
              </a:tr>
              <a:tr h="280383">
                <a:tc gridSpan="3">
                  <a:txBody>
                    <a:bodyPr/>
                    <a:lstStyle/>
                    <a:p>
                      <a:pPr marL="47625" marR="0" indent="-47625">
                        <a:spcBef>
                          <a:spcPts val="0"/>
                        </a:spcBef>
                        <a:spcAft>
                          <a:spcPts val="0"/>
                        </a:spcAft>
                      </a:pPr>
                      <a:r>
                        <a:rPr lang="pt-BR"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Avaliação</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pt-BR" sz="1500" b="1">
                          <a:solidFill>
                            <a:srgbClr val="000000"/>
                          </a:solidFill>
                          <a:latin typeface="Century Gothic" panose="020B0502020202020204" pitchFamily="34" charset="0"/>
                          <a:ea typeface="Times New Roman" panose="02020603050405020304" pitchFamily="18" charset="0"/>
                          <a:cs typeface="Calibri" panose="020F0502020204030204" pitchFamily="34" charset="0"/>
                        </a:rPr>
                        <a:t>Alterações</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C3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25903918"/>
                  </a:ext>
                </a:extLst>
              </a:tr>
              <a:tr h="572254">
                <a:tc gridSpan="3">
                  <a:txBody>
                    <a:bodyPr/>
                    <a:lstStyle/>
                    <a:p>
                      <a:pPr marL="0" marR="0">
                        <a:spcBef>
                          <a:spcPts val="0"/>
                        </a:spcBef>
                        <a:spcAft>
                          <a:spcPts val="0"/>
                        </a:spcAft>
                      </a:pPr>
                      <a:r>
                        <a:rPr lang="pt-BR" sz="110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100">
                          <a:latin typeface="Century Gothic" panose="020B0502020202020204" pitchFamily="34" charset="0"/>
                          <a:ea typeface="Times New Roman" panose="02020603050405020304" pitchFamily="18" charset="0"/>
                          <a:cs typeface="Times New Roman" panose="02020603050405020304" pitchFamily="18" charset="0"/>
                        </a:rPr>
                        <a:t> </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4">
                  <a:txBody>
                    <a:bodyPr/>
                    <a:lstStyle/>
                    <a:p>
                      <a:pPr marL="0" marR="0">
                        <a:spcBef>
                          <a:spcPts val="0"/>
                        </a:spcBef>
                        <a:spcAft>
                          <a:spcPts val="0"/>
                        </a:spcAft>
                      </a:pPr>
                      <a:r>
                        <a:rPr lang="pt-BR"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100" dirty="0">
                          <a:latin typeface="Century Gothic" panose="020B050202020202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pt-BR" sz="1100" dirty="0">
                          <a:latin typeface="Century Gothic" panose="020B0502020202020204" pitchFamily="34" charset="0"/>
                          <a:ea typeface="Times New Roman" panose="02020603050405020304" pitchFamily="18" charset="0"/>
                          <a:cs typeface="Times New Roman" panose="02020603050405020304" pitchFamily="18" charset="0"/>
                        </a:rPr>
                        <a:t> </a:t>
                      </a:r>
                    </a:p>
                  </a:txBody>
                  <a:tcPr marL="87393" marR="87393" marT="43697" marB="43697">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96446306"/>
                  </a:ext>
                </a:extLst>
              </a:tr>
            </a:tbl>
          </a:graphicData>
        </a:graphic>
      </p:graphicFrame>
      <p:sp>
        <p:nvSpPr>
          <p:cNvPr id="2" name="Multiplication Sign 1">
            <a:extLst>
              <a:ext uri="{FF2B5EF4-FFF2-40B4-BE49-F238E27FC236}">
                <a16:creationId xmlns:a16="http://schemas.microsoft.com/office/drawing/2014/main" id="{05133D9D-CA3F-4FA6-B5AB-70BAE3902FC2}"/>
              </a:ext>
            </a:extLst>
          </p:cNvPr>
          <p:cNvSpPr/>
          <p:nvPr/>
        </p:nvSpPr>
        <p:spPr bwMode="auto">
          <a:xfrm>
            <a:off x="780939" y="1088076"/>
            <a:ext cx="209661" cy="213836"/>
          </a:xfrm>
          <a:prstGeom prst="mathMultiply">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err="1">
              <a:ln>
                <a:noFill/>
              </a:ln>
              <a:solidFill>
                <a:srgbClr val="404040"/>
              </a:solidFill>
              <a:effectLst/>
              <a:ea typeface="ヒラギノ角ゴ Pro W3" pitchFamily="84" charset="-128"/>
            </a:endParaRPr>
          </a:p>
        </p:txBody>
      </p:sp>
      <p:pic>
        <p:nvPicPr>
          <p:cNvPr id="9" name="Picture 8">
            <a:extLst>
              <a:ext uri="{FF2B5EF4-FFF2-40B4-BE49-F238E27FC236}">
                <a16:creationId xmlns:a16="http://schemas.microsoft.com/office/drawing/2014/main" id="{CB838412-3353-1E41-A4ED-ACA1593E48BF}"/>
              </a:ext>
            </a:extLst>
          </p:cNvPr>
          <p:cNvPicPr>
            <a:picLocks noChangeAspect="1"/>
          </p:cNvPicPr>
          <p:nvPr/>
        </p:nvPicPr>
        <p:blipFill>
          <a:blip r:embed="rId3"/>
          <a:stretch>
            <a:fillRect/>
          </a:stretch>
        </p:blipFill>
        <p:spPr>
          <a:xfrm>
            <a:off x="9906000" y="0"/>
            <a:ext cx="2286000" cy="2286000"/>
          </a:xfrm>
          <a:prstGeom prst="rect">
            <a:avLst/>
          </a:prstGeom>
        </p:spPr>
      </p:pic>
      <p:pic>
        <p:nvPicPr>
          <p:cNvPr id="10" name="Picture 9">
            <a:extLst>
              <a:ext uri="{FF2B5EF4-FFF2-40B4-BE49-F238E27FC236}">
                <a16:creationId xmlns:a16="http://schemas.microsoft.com/office/drawing/2014/main" id="{B145706F-842E-524A-8BEA-953955ED585F}"/>
              </a:ext>
            </a:extLst>
          </p:cNvPr>
          <p:cNvPicPr>
            <a:picLocks noChangeAspect="1"/>
          </p:cNvPicPr>
          <p:nvPr/>
        </p:nvPicPr>
        <p:blipFill>
          <a:blip r:embed="rId3"/>
          <a:stretch>
            <a:fillRect/>
          </a:stretch>
        </p:blipFill>
        <p:spPr>
          <a:xfrm rot="10800000">
            <a:off x="-14207" y="4572000"/>
            <a:ext cx="2286000" cy="2286000"/>
          </a:xfrm>
          <a:prstGeom prst="rect">
            <a:avLst/>
          </a:prstGeom>
        </p:spPr>
      </p:pic>
    </p:spTree>
    <p:extLst>
      <p:ext uri="{BB962C8B-B14F-4D97-AF65-F5344CB8AC3E}">
        <p14:creationId xmlns:p14="http://schemas.microsoft.com/office/powerpoint/2010/main" val="15896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35A860F9-1BA3-354B-86DA-E89FD361E4CC}"/>
              </a:ext>
            </a:extLst>
          </p:cNvPr>
          <p:cNvSpPr txBox="1"/>
          <p:nvPr/>
        </p:nvSpPr>
        <p:spPr>
          <a:xfrm>
            <a:off x="1066800" y="2262172"/>
            <a:ext cx="2286000" cy="369332"/>
          </a:xfrm>
          <a:prstGeom prst="rect">
            <a:avLst/>
          </a:prstGeom>
          <a:noFill/>
        </p:spPr>
        <p:txBody>
          <a:bodyPr wrap="square" rtlCol="0">
            <a:spAutoFit/>
          </a:bodyPr>
          <a:lstStyle/>
          <a:p>
            <a:pPr algn="ctr"/>
            <a:r>
              <a:rPr lang="pt-BR" sz="1600" dirty="0"/>
              <a:t>Declaração de Alvo nº:</a:t>
            </a:r>
            <a:r>
              <a:rPr lang="pt-BR" dirty="0"/>
              <a:t> </a:t>
            </a:r>
          </a:p>
        </p:txBody>
      </p:sp>
      <p:sp>
        <p:nvSpPr>
          <p:cNvPr id="23" name="TextBox 22">
            <a:extLst>
              <a:ext uri="{FF2B5EF4-FFF2-40B4-BE49-F238E27FC236}">
                <a16:creationId xmlns:a16="http://schemas.microsoft.com/office/drawing/2014/main" id="{01DD24B8-0015-7E4F-838B-7AAD6C3CCE6E}"/>
              </a:ext>
            </a:extLst>
          </p:cNvPr>
          <p:cNvSpPr txBox="1"/>
          <p:nvPr/>
        </p:nvSpPr>
        <p:spPr>
          <a:xfrm>
            <a:off x="3671943" y="2223685"/>
            <a:ext cx="2286000" cy="338554"/>
          </a:xfrm>
          <a:prstGeom prst="rect">
            <a:avLst/>
          </a:prstGeom>
          <a:noFill/>
        </p:spPr>
        <p:txBody>
          <a:bodyPr wrap="square" rtlCol="0">
            <a:spAutoFit/>
          </a:bodyPr>
          <a:lstStyle/>
          <a:p>
            <a:pPr algn="ctr"/>
            <a:r>
              <a:rPr lang="pt-BR" sz="1600" dirty="0"/>
              <a:t>Declaração de Alvo nº: </a:t>
            </a:r>
          </a:p>
        </p:txBody>
      </p:sp>
      <p:sp>
        <p:nvSpPr>
          <p:cNvPr id="24" name="TextBox 23">
            <a:extLst>
              <a:ext uri="{FF2B5EF4-FFF2-40B4-BE49-F238E27FC236}">
                <a16:creationId xmlns:a16="http://schemas.microsoft.com/office/drawing/2014/main" id="{02381947-6F98-2647-90DB-212128602614}"/>
              </a:ext>
            </a:extLst>
          </p:cNvPr>
          <p:cNvSpPr txBox="1"/>
          <p:nvPr/>
        </p:nvSpPr>
        <p:spPr>
          <a:xfrm>
            <a:off x="6248400" y="2225067"/>
            <a:ext cx="2286000" cy="338554"/>
          </a:xfrm>
          <a:prstGeom prst="rect">
            <a:avLst/>
          </a:prstGeom>
          <a:noFill/>
        </p:spPr>
        <p:txBody>
          <a:bodyPr wrap="square" rtlCol="0">
            <a:spAutoFit/>
          </a:bodyPr>
          <a:lstStyle/>
          <a:p>
            <a:pPr algn="ctr"/>
            <a:r>
              <a:rPr lang="pt-BR" sz="1600" dirty="0"/>
              <a:t>Declaração de Alvo nº: </a:t>
            </a:r>
          </a:p>
        </p:txBody>
      </p:sp>
      <p:sp>
        <p:nvSpPr>
          <p:cNvPr id="28" name="Rectangle 27">
            <a:extLst>
              <a:ext uri="{FF2B5EF4-FFF2-40B4-BE49-F238E27FC236}">
                <a16:creationId xmlns:a16="http://schemas.microsoft.com/office/drawing/2014/main" id="{E30E5932-2596-504A-B30C-71B31BC4674B}"/>
              </a:ext>
            </a:extLst>
          </p:cNvPr>
          <p:cNvSpPr/>
          <p:nvPr/>
        </p:nvSpPr>
        <p:spPr bwMode="auto">
          <a:xfrm>
            <a:off x="1066800" y="259080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R="0" defTabSz="914400" rtl="0" eaLnBrk="1" fontAlgn="base" latinLnBrk="0" hangingPunct="1">
              <a:spcAft>
                <a:spcPct val="0"/>
              </a:spcAft>
              <a:buClrTx/>
              <a:buSzTx/>
              <a:buFont typeface="Helvetica" pitchFamily="84" charset="0"/>
              <a:buNone/>
              <a:tabLst/>
            </a:pPr>
            <a:r>
              <a:rPr kumimoji="0" lang="pt-BR" b="1" i="0" u="none" strike="noStrike" cap="none" normalizeH="0" dirty="0">
                <a:ln>
                  <a:noFill/>
                </a:ln>
                <a:solidFill>
                  <a:schemeClr val="tx2"/>
                </a:solidFill>
                <a:latin typeface="Arial" panose="020B0604020202020204" pitchFamily="34" charset="0"/>
                <a:ea typeface="ヒラギノ角ゴ Pro W3" pitchFamily="84" charset="-128"/>
                <a:cs typeface="Arial" panose="020B0604020202020204" pitchFamily="34" charset="0"/>
              </a:rPr>
              <a:t>Etapa de Ação</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Descrição</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Intervalo de datas</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Orçamento</a:t>
            </a:r>
          </a:p>
          <a:p>
            <a:pPr marR="0" algn="ctr" defTabSz="914400" rtl="0" eaLnBrk="1" fontAlgn="base" latinLnBrk="0" hangingPunct="1">
              <a:spcAft>
                <a:spcPct val="0"/>
              </a:spcAft>
              <a:buClrTx/>
              <a:buSzTx/>
              <a:buFont typeface="Helvetica" pitchFamily="84" charset="0"/>
              <a:buNone/>
              <a:tabLst/>
            </a:pPr>
            <a:endParaRPr kumimoji="0" lang="en-US" b="1" i="0" u="none" strike="noStrike" cap="none" normalizeH="0" dirty="0">
              <a:ln>
                <a:noFill/>
              </a:ln>
              <a:solidFill>
                <a:schemeClr val="tx2"/>
              </a:solidFill>
              <a:effectLst/>
              <a:latin typeface="Arial" panose="020B0604020202020204" pitchFamily="34" charset="0"/>
              <a:ea typeface="ヒラギノ角ゴ Pro W3" pitchFamily="84" charset="-128"/>
              <a:cs typeface="Arial" panose="020B0604020202020204" pitchFamily="34" charset="0"/>
            </a:endParaRPr>
          </a:p>
        </p:txBody>
      </p:sp>
      <p:sp>
        <p:nvSpPr>
          <p:cNvPr id="29" name="Rectangle 28">
            <a:extLst>
              <a:ext uri="{FF2B5EF4-FFF2-40B4-BE49-F238E27FC236}">
                <a16:creationId xmlns:a16="http://schemas.microsoft.com/office/drawing/2014/main" id="{99985E8E-921A-C340-8529-3E0966C57E15}"/>
              </a:ext>
            </a:extLst>
          </p:cNvPr>
          <p:cNvSpPr/>
          <p:nvPr/>
        </p:nvSpPr>
        <p:spPr bwMode="auto">
          <a:xfrm>
            <a:off x="1066800" y="464820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pt-BR" b="1" dirty="0">
                <a:solidFill>
                  <a:schemeClr val="tx2"/>
                </a:solidFill>
                <a:latin typeface="Arial" panose="020B0604020202020204" pitchFamily="34" charset="0"/>
                <a:ea typeface="ヒラギノ角ゴ Pro W3" pitchFamily="84" charset="-128"/>
                <a:cs typeface="Arial" panose="020B0604020202020204" pitchFamily="34" charset="0"/>
              </a:rPr>
              <a:t>Etapa de Ação</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Descrição</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Intervalo de datas</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Orçamento</a:t>
            </a:r>
          </a:p>
        </p:txBody>
      </p:sp>
      <p:pic>
        <p:nvPicPr>
          <p:cNvPr id="37" name="Picture 36">
            <a:extLst>
              <a:ext uri="{FF2B5EF4-FFF2-40B4-BE49-F238E27FC236}">
                <a16:creationId xmlns:a16="http://schemas.microsoft.com/office/drawing/2014/main" id="{8A8B8A99-2C73-1542-9787-D1AE825A89F0}"/>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38" name="Title 3">
            <a:extLst>
              <a:ext uri="{FF2B5EF4-FFF2-40B4-BE49-F238E27FC236}">
                <a16:creationId xmlns:a16="http://schemas.microsoft.com/office/drawing/2014/main" id="{F1D768EC-1DE2-CC45-9B17-A2C8CECC8DD3}"/>
              </a:ext>
            </a:extLst>
          </p:cNvPr>
          <p:cNvSpPr txBox="1">
            <a:spLocks/>
          </p:cNvSpPr>
          <p:nvPr/>
        </p:nvSpPr>
        <p:spPr>
          <a:xfrm>
            <a:off x="-21265" y="4572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b="1">
                <a:solidFill>
                  <a:srgbClr val="0A5496"/>
                </a:solidFill>
              </a:rPr>
              <a:t>Resumo do Plano de Ação</a:t>
            </a:r>
          </a:p>
        </p:txBody>
      </p:sp>
      <p:sp>
        <p:nvSpPr>
          <p:cNvPr id="39" name="Yellow Bar">
            <a:extLst>
              <a:ext uri="{FF2B5EF4-FFF2-40B4-BE49-F238E27FC236}">
                <a16:creationId xmlns:a16="http://schemas.microsoft.com/office/drawing/2014/main" id="{806ACE8E-B154-5846-8B8B-1EBE1B0FDF69}"/>
              </a:ext>
            </a:extLst>
          </p:cNvPr>
          <p:cNvSpPr/>
          <p:nvPr/>
        </p:nvSpPr>
        <p:spPr>
          <a:xfrm>
            <a:off x="4611695" y="1081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pt-BR">
                <a:latin typeface="Arial" charset="0"/>
                <a:ea typeface="Arial" charset="0"/>
                <a:cs typeface="Arial" charset="0"/>
              </a:rPr>
              <a:t> </a:t>
            </a:r>
          </a:p>
        </p:txBody>
      </p:sp>
      <p:pic>
        <p:nvPicPr>
          <p:cNvPr id="40" name="Picture 39">
            <a:extLst>
              <a:ext uri="{FF2B5EF4-FFF2-40B4-BE49-F238E27FC236}">
                <a16:creationId xmlns:a16="http://schemas.microsoft.com/office/drawing/2014/main" id="{08FD7042-49FF-0B4E-8218-CCDE8247C1BA}"/>
              </a:ext>
            </a:extLst>
          </p:cNvPr>
          <p:cNvPicPr>
            <a:picLocks noChangeAspect="1"/>
          </p:cNvPicPr>
          <p:nvPr/>
        </p:nvPicPr>
        <p:blipFill>
          <a:blip r:embed="rId3"/>
          <a:stretch>
            <a:fillRect/>
          </a:stretch>
        </p:blipFill>
        <p:spPr>
          <a:xfrm>
            <a:off x="9917159" y="19880"/>
            <a:ext cx="2286000" cy="2286000"/>
          </a:xfrm>
          <a:prstGeom prst="rect">
            <a:avLst/>
          </a:prstGeom>
        </p:spPr>
      </p:pic>
      <p:sp>
        <p:nvSpPr>
          <p:cNvPr id="41" name="Rectangle 40">
            <a:extLst>
              <a:ext uri="{FF2B5EF4-FFF2-40B4-BE49-F238E27FC236}">
                <a16:creationId xmlns:a16="http://schemas.microsoft.com/office/drawing/2014/main" id="{AD5BA97D-4643-1D41-B995-AF75340EF0E6}"/>
              </a:ext>
            </a:extLst>
          </p:cNvPr>
          <p:cNvSpPr/>
          <p:nvPr/>
        </p:nvSpPr>
        <p:spPr>
          <a:xfrm>
            <a:off x="1078759"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pt-BR" b="1" dirty="0">
                <a:solidFill>
                  <a:schemeClr val="bg1"/>
                </a:solidFill>
                <a:latin typeface="Arial" panose="020B0604020202020204" pitchFamily="34" charset="0"/>
                <a:cs typeface="Arial" panose="020B0604020202020204" pitchFamily="34" charset="0"/>
              </a:rPr>
              <a:t>1</a:t>
            </a:r>
            <a:br>
              <a:rPr lang="pt-BR" b="1" dirty="0">
                <a:solidFill>
                  <a:schemeClr val="bg1"/>
                </a:solidFill>
                <a:latin typeface="Arial" panose="020B0604020202020204" pitchFamily="34" charset="0"/>
                <a:cs typeface="Arial" panose="020B0604020202020204" pitchFamily="34" charset="0"/>
              </a:rPr>
            </a:br>
            <a:r>
              <a:rPr lang="pt-BR" b="1" dirty="0">
                <a:solidFill>
                  <a:schemeClr val="bg1"/>
                </a:solidFill>
                <a:latin typeface="Arial" panose="020B0604020202020204" pitchFamily="34" charset="0"/>
                <a:cs typeface="Arial" panose="020B0604020202020204" pitchFamily="34" charset="0"/>
              </a:rPr>
              <a:t>Novos clubes</a:t>
            </a:r>
          </a:p>
        </p:txBody>
      </p:sp>
      <p:sp>
        <p:nvSpPr>
          <p:cNvPr id="42" name="Rectangle 41">
            <a:extLst>
              <a:ext uri="{FF2B5EF4-FFF2-40B4-BE49-F238E27FC236}">
                <a16:creationId xmlns:a16="http://schemas.microsoft.com/office/drawing/2014/main" id="{ABE4AD60-6D84-ED4F-916A-906EC8B7037D}"/>
              </a:ext>
            </a:extLst>
          </p:cNvPr>
          <p:cNvSpPr/>
          <p:nvPr/>
        </p:nvSpPr>
        <p:spPr>
          <a:xfrm>
            <a:off x="3686878" y="13625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pt-BR" b="1">
                <a:solidFill>
                  <a:schemeClr val="bg1"/>
                </a:solidFill>
                <a:latin typeface="Arial" panose="020B0604020202020204" pitchFamily="34" charset="0"/>
                <a:cs typeface="Arial" panose="020B0604020202020204" pitchFamily="34" charset="0"/>
              </a:rPr>
              <a:t>2 </a:t>
            </a:r>
            <a:br>
              <a:rPr lang="pt-BR" b="1">
                <a:solidFill>
                  <a:schemeClr val="bg1"/>
                </a:solidFill>
                <a:latin typeface="Arial" panose="020B0604020202020204" pitchFamily="34" charset="0"/>
                <a:cs typeface="Arial" panose="020B0604020202020204" pitchFamily="34" charset="0"/>
              </a:rPr>
            </a:br>
            <a:r>
              <a:rPr lang="pt-BR" b="1">
                <a:solidFill>
                  <a:schemeClr val="bg1"/>
                </a:solidFill>
                <a:latin typeface="Arial" panose="020B0604020202020204" pitchFamily="34" charset="0"/>
                <a:cs typeface="Arial" panose="020B0604020202020204" pitchFamily="34" charset="0"/>
              </a:rPr>
              <a:t>Novos associados</a:t>
            </a:r>
          </a:p>
        </p:txBody>
      </p:sp>
      <p:sp>
        <p:nvSpPr>
          <p:cNvPr id="43" name="Rectangle 42">
            <a:extLst>
              <a:ext uri="{FF2B5EF4-FFF2-40B4-BE49-F238E27FC236}">
                <a16:creationId xmlns:a16="http://schemas.microsoft.com/office/drawing/2014/main" id="{7BF708E1-1513-FE41-B832-324562669D79}"/>
              </a:ext>
            </a:extLst>
          </p:cNvPr>
          <p:cNvSpPr/>
          <p:nvPr/>
        </p:nvSpPr>
        <p:spPr>
          <a:xfrm>
            <a:off x="6297304" y="1371600"/>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pt-BR" b="1">
                <a:solidFill>
                  <a:schemeClr val="bg1"/>
                </a:solidFill>
                <a:latin typeface="Arial" panose="020B0604020202020204" pitchFamily="34" charset="0"/>
                <a:cs typeface="Arial" panose="020B0604020202020204" pitchFamily="34" charset="0"/>
              </a:rPr>
              <a:t>3</a:t>
            </a:r>
            <a:br>
              <a:rPr lang="pt-BR" b="1">
                <a:solidFill>
                  <a:schemeClr val="bg1"/>
                </a:solidFill>
                <a:latin typeface="Arial" panose="020B0604020202020204" pitchFamily="34" charset="0"/>
                <a:cs typeface="Arial" panose="020B0604020202020204" pitchFamily="34" charset="0"/>
              </a:rPr>
            </a:br>
            <a:r>
              <a:rPr lang="pt-BR" b="1">
                <a:solidFill>
                  <a:schemeClr val="bg1"/>
                </a:solidFill>
                <a:latin typeface="Arial" panose="020B0604020202020204" pitchFamily="34" charset="0"/>
                <a:cs typeface="Arial" panose="020B0604020202020204" pitchFamily="34" charset="0"/>
              </a:rPr>
              <a:t>Satisfação dos associados</a:t>
            </a:r>
          </a:p>
        </p:txBody>
      </p:sp>
      <p:sp>
        <p:nvSpPr>
          <p:cNvPr id="44" name="Rectangle 43">
            <a:extLst>
              <a:ext uri="{FF2B5EF4-FFF2-40B4-BE49-F238E27FC236}">
                <a16:creationId xmlns:a16="http://schemas.microsoft.com/office/drawing/2014/main" id="{7967CD91-E6B5-F64D-B24D-5ED0A5067A0A}"/>
              </a:ext>
            </a:extLst>
          </p:cNvPr>
          <p:cNvSpPr/>
          <p:nvPr/>
        </p:nvSpPr>
        <p:spPr>
          <a:xfrm>
            <a:off x="8915400" y="1371600"/>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pt-BR" b="1" dirty="0">
                <a:solidFill>
                  <a:schemeClr val="bg1"/>
                </a:solidFill>
                <a:latin typeface="Arial" panose="020B0604020202020204" pitchFamily="34" charset="0"/>
                <a:cs typeface="Arial" panose="020B0604020202020204" pitchFamily="34" charset="0"/>
              </a:rPr>
              <a:t>4 </a:t>
            </a:r>
            <a:br>
              <a:rPr lang="pt-BR" b="1" dirty="0">
                <a:solidFill>
                  <a:schemeClr val="bg1"/>
                </a:solidFill>
                <a:latin typeface="Arial" panose="020B0604020202020204" pitchFamily="34" charset="0"/>
                <a:cs typeface="Arial" panose="020B0604020202020204" pitchFamily="34" charset="0"/>
              </a:rPr>
            </a:br>
            <a:r>
              <a:rPr lang="pt-BR" b="1" dirty="0">
                <a:solidFill>
                  <a:schemeClr val="bg1"/>
                </a:solidFill>
                <a:latin typeface="Arial" panose="020B0604020202020204" pitchFamily="34" charset="0"/>
                <a:cs typeface="Arial" panose="020B0604020202020204" pitchFamily="34" charset="0"/>
              </a:rPr>
              <a:t>Apoio aos líderes</a:t>
            </a:r>
          </a:p>
        </p:txBody>
      </p:sp>
      <p:sp>
        <p:nvSpPr>
          <p:cNvPr id="45" name="Rectangle 44">
            <a:extLst>
              <a:ext uri="{FF2B5EF4-FFF2-40B4-BE49-F238E27FC236}">
                <a16:creationId xmlns:a16="http://schemas.microsoft.com/office/drawing/2014/main" id="{3CCED18B-7AB5-604A-B958-C09730CD7FDF}"/>
              </a:ext>
            </a:extLst>
          </p:cNvPr>
          <p:cNvSpPr/>
          <p:nvPr/>
        </p:nvSpPr>
        <p:spPr bwMode="auto">
          <a:xfrm>
            <a:off x="363951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pt-BR" b="1" dirty="0">
                <a:solidFill>
                  <a:schemeClr val="tx2"/>
                </a:solidFill>
                <a:latin typeface="Arial" panose="020B0604020202020204" pitchFamily="34" charset="0"/>
                <a:ea typeface="ヒラギノ角ゴ Pro W3" pitchFamily="84" charset="-128"/>
                <a:cs typeface="Arial" panose="020B0604020202020204" pitchFamily="34" charset="0"/>
              </a:rPr>
              <a:t>Etapa de Ação</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Descrição</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Intervalo de datas</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Orçamento</a:t>
            </a:r>
          </a:p>
        </p:txBody>
      </p:sp>
      <p:sp>
        <p:nvSpPr>
          <p:cNvPr id="46" name="Rectangle 45">
            <a:extLst>
              <a:ext uri="{FF2B5EF4-FFF2-40B4-BE49-F238E27FC236}">
                <a16:creationId xmlns:a16="http://schemas.microsoft.com/office/drawing/2014/main" id="{F079E543-53CA-A349-9CD2-050E90A98F80}"/>
              </a:ext>
            </a:extLst>
          </p:cNvPr>
          <p:cNvSpPr/>
          <p:nvPr/>
        </p:nvSpPr>
        <p:spPr bwMode="auto">
          <a:xfrm>
            <a:off x="3639519" y="464820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pt-BR" b="1">
                <a:solidFill>
                  <a:schemeClr val="tx2"/>
                </a:solidFill>
                <a:latin typeface="Arial" panose="020B0604020202020204" pitchFamily="34" charset="0"/>
                <a:ea typeface="ヒラギノ角ゴ Pro W3" pitchFamily="84" charset="-128"/>
                <a:cs typeface="Arial" panose="020B0604020202020204" pitchFamily="34" charset="0"/>
              </a:rPr>
              <a:t>Etapa de Ação</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Descrição</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Intervalo de datas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Orçamento</a:t>
            </a:r>
          </a:p>
        </p:txBody>
      </p:sp>
      <p:sp>
        <p:nvSpPr>
          <p:cNvPr id="47" name="Rectangle 46">
            <a:extLst>
              <a:ext uri="{FF2B5EF4-FFF2-40B4-BE49-F238E27FC236}">
                <a16:creationId xmlns:a16="http://schemas.microsoft.com/office/drawing/2014/main" id="{8156EFA8-7EC7-1242-9337-6DF76F17A98B}"/>
              </a:ext>
            </a:extLst>
          </p:cNvPr>
          <p:cNvSpPr/>
          <p:nvPr/>
        </p:nvSpPr>
        <p:spPr bwMode="auto">
          <a:xfrm>
            <a:off x="6293429"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pt-BR" b="1" dirty="0">
                <a:solidFill>
                  <a:schemeClr val="tx2"/>
                </a:solidFill>
                <a:latin typeface="Arial" panose="020B0604020202020204" pitchFamily="34" charset="0"/>
                <a:ea typeface="ヒラギノ角ゴ Pro W3" pitchFamily="84" charset="-128"/>
                <a:cs typeface="Arial" panose="020B0604020202020204" pitchFamily="34" charset="0"/>
              </a:rPr>
              <a:t>Etapa de Ação</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Descrição</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Intervalo de datas</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Orçamento</a:t>
            </a:r>
          </a:p>
        </p:txBody>
      </p:sp>
      <p:sp>
        <p:nvSpPr>
          <p:cNvPr id="48" name="Rectangle 47">
            <a:extLst>
              <a:ext uri="{FF2B5EF4-FFF2-40B4-BE49-F238E27FC236}">
                <a16:creationId xmlns:a16="http://schemas.microsoft.com/office/drawing/2014/main" id="{8CBDBD2A-F0E8-2A47-90DB-DD8CEB1BC974}"/>
              </a:ext>
            </a:extLst>
          </p:cNvPr>
          <p:cNvSpPr/>
          <p:nvPr/>
        </p:nvSpPr>
        <p:spPr bwMode="auto">
          <a:xfrm>
            <a:off x="6293429" y="464820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pt-BR" b="1">
                <a:solidFill>
                  <a:schemeClr val="tx2"/>
                </a:solidFill>
                <a:latin typeface="Arial" panose="020B0604020202020204" pitchFamily="34" charset="0"/>
                <a:ea typeface="ヒラギノ角ゴ Pro W3" pitchFamily="84" charset="-128"/>
                <a:cs typeface="Arial" panose="020B0604020202020204" pitchFamily="34" charset="0"/>
              </a:rPr>
              <a:t>Etapa de Ação</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Descrição</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Intervalo de datas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Orçamento</a:t>
            </a:r>
          </a:p>
        </p:txBody>
      </p:sp>
      <p:sp>
        <p:nvSpPr>
          <p:cNvPr id="49" name="Rectangle 48">
            <a:extLst>
              <a:ext uri="{FF2B5EF4-FFF2-40B4-BE49-F238E27FC236}">
                <a16:creationId xmlns:a16="http://schemas.microsoft.com/office/drawing/2014/main" id="{4C5C31FB-E097-FB41-8C0A-1D30E2CAC647}"/>
              </a:ext>
            </a:extLst>
          </p:cNvPr>
          <p:cNvSpPr/>
          <p:nvPr/>
        </p:nvSpPr>
        <p:spPr bwMode="auto">
          <a:xfrm>
            <a:off x="8915474" y="259052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pt-BR" b="1" dirty="0">
                <a:solidFill>
                  <a:schemeClr val="tx2"/>
                </a:solidFill>
                <a:latin typeface="Arial" panose="020B0604020202020204" pitchFamily="34" charset="0"/>
                <a:ea typeface="ヒラギノ角ゴ Pro W3" pitchFamily="84" charset="-128"/>
                <a:cs typeface="Arial" panose="020B0604020202020204" pitchFamily="34" charset="0"/>
              </a:rPr>
              <a:t>Etapa de Ação</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Descrição</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Intervalo de datas</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Orçamento</a:t>
            </a:r>
          </a:p>
        </p:txBody>
      </p:sp>
      <p:sp>
        <p:nvSpPr>
          <p:cNvPr id="50" name="Rectangle 49">
            <a:extLst>
              <a:ext uri="{FF2B5EF4-FFF2-40B4-BE49-F238E27FC236}">
                <a16:creationId xmlns:a16="http://schemas.microsoft.com/office/drawing/2014/main" id="{62F3B411-DB53-C242-A419-2323CFA27ED3}"/>
              </a:ext>
            </a:extLst>
          </p:cNvPr>
          <p:cNvSpPr/>
          <p:nvPr/>
        </p:nvSpPr>
        <p:spPr bwMode="auto">
          <a:xfrm>
            <a:off x="8915474" y="464820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pt-BR" b="1">
                <a:solidFill>
                  <a:schemeClr val="tx2"/>
                </a:solidFill>
                <a:latin typeface="Arial" panose="020B0604020202020204" pitchFamily="34" charset="0"/>
                <a:ea typeface="ヒラギノ角ゴ Pro W3" pitchFamily="84" charset="-128"/>
                <a:cs typeface="Arial" panose="020B0604020202020204" pitchFamily="34" charset="0"/>
              </a:rPr>
              <a:t>Etapa de Ação</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Descrição</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Intervalo de datas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Orçamento</a:t>
            </a:r>
          </a:p>
        </p:txBody>
      </p:sp>
      <p:sp>
        <p:nvSpPr>
          <p:cNvPr id="51" name="Page Number - White">
            <a:extLst>
              <a:ext uri="{FF2B5EF4-FFF2-40B4-BE49-F238E27FC236}">
                <a16:creationId xmlns:a16="http://schemas.microsoft.com/office/drawing/2014/main" id="{E07FC904-E103-1F4F-B560-652E7964133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22</a:t>
            </a:fld>
            <a:endParaRPr kumimoji="0" lang="en-US" sz="1000" b="0" i="0" u="none" strike="noStrike" kern="1200" cap="none" spc="0" normalizeH="0" baseline="0" noProof="0">
              <a:ln>
                <a:noFill/>
              </a:ln>
              <a:solidFill>
                <a:srgbClr val="0A5496"/>
              </a:solidFill>
              <a:effectLst/>
              <a:uLnTx/>
              <a:uFillTx/>
              <a:latin typeface="Arial" charset="0"/>
              <a:ea typeface="ヒラギノ角ゴ Pro W3" charset="0"/>
            </a:endParaRPr>
          </a:p>
        </p:txBody>
      </p:sp>
    </p:spTree>
    <p:extLst>
      <p:ext uri="{BB962C8B-B14F-4D97-AF65-F5344CB8AC3E}">
        <p14:creationId xmlns:p14="http://schemas.microsoft.com/office/powerpoint/2010/main" val="37042495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5C8DBD-B959-9142-AD42-03858497A516}"/>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FACD79A2-3C69-4048-9D49-85FC6239965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2" name="Text Placeholder 18">
            <a:extLst>
              <a:ext uri="{FF2B5EF4-FFF2-40B4-BE49-F238E27FC236}">
                <a16:creationId xmlns:a16="http://schemas.microsoft.com/office/drawing/2014/main" id="{2AB6C1BC-D935-7C44-BFFD-32F75F164C37}"/>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pt-BR" sz="3600" b="1" i="0" u="none" strike="noStrike" cap="none" normalizeH="0" baseline="0" noProof="0">
                <a:ln>
                  <a:noFill/>
                </a:ln>
                <a:solidFill>
                  <a:prstClr val="white"/>
                </a:solidFill>
                <a:uLnTx/>
                <a:uFillTx/>
                <a:latin typeface="Arial" panose="020B0604020202020204" pitchFamily="34" charset="0"/>
                <a:ea typeface="ヒラギノ角ゴ Pro W3" charset="0"/>
                <a:cs typeface="Arial" panose="020B0604020202020204" pitchFamily="34" charset="0"/>
              </a:rPr>
              <a:t>Planejamento Estratégico</a:t>
            </a:r>
          </a:p>
        </p:txBody>
      </p:sp>
      <p:sp>
        <p:nvSpPr>
          <p:cNvPr id="7" name="Page Number - White">
            <a:extLst>
              <a:ext uri="{FF2B5EF4-FFF2-40B4-BE49-F238E27FC236}">
                <a16:creationId xmlns:a16="http://schemas.microsoft.com/office/drawing/2014/main" id="{55D5AC90-3E45-0A4F-AD6D-CE0DEF85461A}"/>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23</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pic>
        <p:nvPicPr>
          <p:cNvPr id="2" name="Content Placeholder 16">
            <a:extLst>
              <a:ext uri="{FF2B5EF4-FFF2-40B4-BE49-F238E27FC236}">
                <a16:creationId xmlns:a16="http://schemas.microsoft.com/office/drawing/2014/main" id="{4BBFD163-29B5-41C8-AC8E-5E01D44DAF54}"/>
              </a:ext>
            </a:extLst>
          </p:cNvPr>
          <p:cNvPicPr>
            <a:picLocks noChangeAspect="1"/>
          </p:cNvPicPr>
          <p:nvPr/>
        </p:nvPicPr>
        <p:blipFill rotWithShape="1">
          <a:blip r:embed="rId3">
            <a:extLst>
              <a:ext uri="{28A0092B-C50C-407E-A947-70E740481C1C}">
                <a14:useLocalDpi xmlns:a14="http://schemas.microsoft.com/office/drawing/2010/main" val="0"/>
              </a:ext>
            </a:extLst>
          </a:blip>
          <a:srcRect r="1765"/>
          <a:stretch/>
        </p:blipFill>
        <p:spPr>
          <a:xfrm>
            <a:off x="6719557" y="1027007"/>
            <a:ext cx="4558043" cy="4840393"/>
          </a:xfrm>
          <a:prstGeom prst="rect">
            <a:avLst/>
          </a:prstGeom>
          <a:noFill/>
          <a:ln>
            <a:noFill/>
          </a:ln>
        </p:spPr>
      </p:pic>
      <p:sp>
        <p:nvSpPr>
          <p:cNvPr id="14" name="Content Placeholder 2">
            <a:extLst>
              <a:ext uri="{FF2B5EF4-FFF2-40B4-BE49-F238E27FC236}">
                <a16:creationId xmlns:a16="http://schemas.microsoft.com/office/drawing/2014/main" id="{82CAE138-F150-4A1E-8809-530057AE8C52}"/>
              </a:ext>
            </a:extLst>
          </p:cNvPr>
          <p:cNvSpPr txBox="1">
            <a:spLocks/>
          </p:cNvSpPr>
          <p:nvPr/>
        </p:nvSpPr>
        <p:spPr>
          <a:xfrm>
            <a:off x="699757" y="1630338"/>
            <a:ext cx="5396243" cy="4499988"/>
          </a:xfrm>
          <a:prstGeom prst="rect">
            <a:avLst/>
          </a:prstGeom>
        </p:spPr>
        <p:txBody>
          <a:bodyPr lIns="91440" tIns="45720" rIns="91440" bIns="45720" numCol="1"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50000"/>
              </a:lnSpc>
              <a:spcBef>
                <a:spcPct val="20000"/>
              </a:spcBef>
              <a:spcAft>
                <a:spcPct val="0"/>
              </a:spcAft>
              <a:buClr>
                <a:srgbClr val="FFC000"/>
              </a:buClr>
              <a:buSzTx/>
              <a:buFont typeface="Arial" pitchFamily="34" charset="0"/>
              <a:buNone/>
              <a:tabLst/>
              <a:defRPr/>
            </a:pPr>
            <a:r>
              <a:rPr kumimoji="0" lang="pt-BR" sz="2400" b="1"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Apoio à inovação</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pt-BR"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Certifique-se de que todos contribuam</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pt-BR"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Foco inicial na quantidade das ideias</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pt-BR"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Seja positivo; sem comentários negativos</a:t>
            </a:r>
          </a:p>
          <a:p>
            <a:pPr marL="230182" marR="0" lvl="0" indent="-230182" algn="l" defTabSz="914400" rtl="0" eaLnBrk="1" fontAlgn="base" latinLnBrk="0" hangingPunct="1">
              <a:lnSpc>
                <a:spcPct val="100000"/>
              </a:lnSpc>
              <a:spcBef>
                <a:spcPts val="1000"/>
              </a:spcBef>
              <a:spcAft>
                <a:spcPct val="0"/>
              </a:spcAft>
              <a:buClr>
                <a:srgbClr val="FFC000"/>
              </a:buClr>
              <a:buSzTx/>
              <a:buFont typeface="Wingdings" pitchFamily="2" charset="2"/>
              <a:buChar char="§"/>
              <a:tabLst/>
              <a:defRPr/>
            </a:pPr>
            <a:r>
              <a:rPr kumimoji="0" lang="pt-BR"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Incentive ideias livres e desafie-se</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pt-BR"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Seja criativo!</a:t>
            </a:r>
          </a:p>
          <a:p>
            <a:pPr marL="230182" marR="0" lvl="0" indent="-230182" algn="l" defTabSz="914400" rtl="0" eaLnBrk="1" fontAlgn="base" latinLnBrk="0" hangingPunct="1">
              <a:lnSpc>
                <a:spcPct val="150000"/>
              </a:lnSpc>
              <a:spcBef>
                <a:spcPct val="20000"/>
              </a:spcBef>
              <a:spcAft>
                <a:spcPct val="0"/>
              </a:spcAft>
              <a:buClr>
                <a:srgbClr val="FFC000"/>
              </a:buClr>
              <a:buSzTx/>
              <a:buFont typeface="Wingdings" pitchFamily="2" charset="2"/>
              <a:buChar char="§"/>
              <a:tabLst/>
              <a:defRPr/>
            </a:pPr>
            <a:r>
              <a:rPr kumimoji="0" lang="pt-BR" sz="2000" b="0" i="0" u="none" strike="noStrike" cap="none" normalizeH="0" baseline="0" noProof="0" dirty="0">
                <a:ln>
                  <a:noFill/>
                </a:ln>
                <a:solidFill>
                  <a:prstClr val="white"/>
                </a:solidFill>
                <a:uLnTx/>
                <a:uFillTx/>
                <a:latin typeface="Arial" panose="020B0604020202020204" pitchFamily="34" charset="0"/>
                <a:ea typeface="ヒラギノ角ゴ Pro W3" charset="0"/>
                <a:cs typeface="Arial" panose="020B0604020202020204" pitchFamily="34" charset="0"/>
              </a:rPr>
              <a:t>Combine e aprimore as ideias</a:t>
            </a: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a:p>
            <a:pPr marL="457200" marR="0" lvl="0" indent="-457200" algn="l" defTabSz="914400" rtl="0" eaLnBrk="1" fontAlgn="base" latinLnBrk="0" hangingPunct="1">
              <a:lnSpc>
                <a:spcPct val="100000"/>
              </a:lnSpc>
              <a:spcBef>
                <a:spcPct val="20000"/>
              </a:spcBef>
              <a:spcAft>
                <a:spcPct val="0"/>
              </a:spcAft>
              <a:buClr>
                <a:srgbClr val="FFC000"/>
              </a:buClr>
              <a:buSzTx/>
              <a:buFont typeface="Wingdings" panose="05000000000000000000" pitchFamily="2" charset="2"/>
              <a:buChar char="v"/>
              <a:tabLst/>
              <a:defRPr/>
            </a:pPr>
            <a:endParaRPr kumimoji="0" lang="en-US" sz="1800" b="0"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Tree>
    <p:extLst>
      <p:ext uri="{BB962C8B-B14F-4D97-AF65-F5344CB8AC3E}">
        <p14:creationId xmlns:p14="http://schemas.microsoft.com/office/powerpoint/2010/main" val="2682020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62E36F2-E339-5849-AFCE-7985C2C379C2}"/>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12" name="Title 3">
            <a:extLst>
              <a:ext uri="{FF2B5EF4-FFF2-40B4-BE49-F238E27FC236}">
                <a16:creationId xmlns:a16="http://schemas.microsoft.com/office/drawing/2014/main" id="{81952C90-7D14-AF48-89FB-E93DD9B17AE4}"/>
              </a:ext>
            </a:extLst>
          </p:cNvPr>
          <p:cNvSpPr txBox="1">
            <a:spLocks/>
          </p:cNvSpPr>
          <p:nvPr/>
        </p:nvSpPr>
        <p:spPr>
          <a:xfrm>
            <a:off x="-21265" y="6858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b="1">
                <a:solidFill>
                  <a:srgbClr val="0A5496"/>
                </a:solidFill>
              </a:rPr>
              <a:t>Identificar Ações e Prazos</a:t>
            </a:r>
          </a:p>
        </p:txBody>
      </p:sp>
      <p:sp>
        <p:nvSpPr>
          <p:cNvPr id="13" name="Yellow Bar">
            <a:extLst>
              <a:ext uri="{FF2B5EF4-FFF2-40B4-BE49-F238E27FC236}">
                <a16:creationId xmlns:a16="http://schemas.microsoft.com/office/drawing/2014/main" id="{2E333F99-A312-EE4F-BEED-288EFC88C75E}"/>
              </a:ext>
            </a:extLst>
          </p:cNvPr>
          <p:cNvSpPr/>
          <p:nvPr/>
        </p:nvSpPr>
        <p:spPr>
          <a:xfrm>
            <a:off x="4611695" y="13716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pt-BR">
                <a:latin typeface="Arial" charset="0"/>
                <a:ea typeface="Arial" charset="0"/>
                <a:cs typeface="Arial" charset="0"/>
              </a:rPr>
              <a:t> </a:t>
            </a:r>
          </a:p>
        </p:txBody>
      </p:sp>
      <p:pic>
        <p:nvPicPr>
          <p:cNvPr id="14" name="Picture 13">
            <a:extLst>
              <a:ext uri="{FF2B5EF4-FFF2-40B4-BE49-F238E27FC236}">
                <a16:creationId xmlns:a16="http://schemas.microsoft.com/office/drawing/2014/main" id="{527734FD-5C1F-F741-BE3A-908E7F213F92}"/>
              </a:ext>
            </a:extLst>
          </p:cNvPr>
          <p:cNvPicPr>
            <a:picLocks noChangeAspect="1"/>
          </p:cNvPicPr>
          <p:nvPr/>
        </p:nvPicPr>
        <p:blipFill>
          <a:blip r:embed="rId3"/>
          <a:stretch>
            <a:fillRect/>
          </a:stretch>
        </p:blipFill>
        <p:spPr>
          <a:xfrm>
            <a:off x="9906000" y="17553"/>
            <a:ext cx="2286000" cy="2286000"/>
          </a:xfrm>
          <a:prstGeom prst="rect">
            <a:avLst/>
          </a:prstGeom>
        </p:spPr>
      </p:pic>
      <p:sp>
        <p:nvSpPr>
          <p:cNvPr id="15" name="Rectangle 14">
            <a:extLst>
              <a:ext uri="{FF2B5EF4-FFF2-40B4-BE49-F238E27FC236}">
                <a16:creationId xmlns:a16="http://schemas.microsoft.com/office/drawing/2014/main" id="{B07F8066-3254-6848-B762-267DAD9489CA}"/>
              </a:ext>
            </a:extLst>
          </p:cNvPr>
          <p:cNvSpPr/>
          <p:nvPr/>
        </p:nvSpPr>
        <p:spPr>
          <a:xfrm>
            <a:off x="1078759" y="1770232"/>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pt-BR" b="1">
                <a:solidFill>
                  <a:schemeClr val="bg1"/>
                </a:solidFill>
                <a:latin typeface="Arial" panose="020B0604020202020204" pitchFamily="34" charset="0"/>
                <a:cs typeface="Arial" panose="020B0604020202020204" pitchFamily="34" charset="0"/>
              </a:rPr>
              <a:t>1</a:t>
            </a:r>
            <a:br>
              <a:rPr lang="pt-BR" b="1">
                <a:solidFill>
                  <a:schemeClr val="bg1"/>
                </a:solidFill>
                <a:latin typeface="Arial" panose="020B0604020202020204" pitchFamily="34" charset="0"/>
                <a:cs typeface="Arial" panose="020B0604020202020204" pitchFamily="34" charset="0"/>
              </a:rPr>
            </a:br>
            <a:r>
              <a:rPr lang="pt-BR" b="1">
                <a:solidFill>
                  <a:schemeClr val="bg1"/>
                </a:solidFill>
                <a:latin typeface="Arial" panose="020B0604020202020204" pitchFamily="34" charset="0"/>
                <a:cs typeface="Arial" panose="020B0604020202020204" pitchFamily="34" charset="0"/>
              </a:rPr>
              <a:t>Novos clubes</a:t>
            </a:r>
          </a:p>
        </p:txBody>
      </p:sp>
      <p:sp>
        <p:nvSpPr>
          <p:cNvPr id="16" name="Rectangle 15">
            <a:extLst>
              <a:ext uri="{FF2B5EF4-FFF2-40B4-BE49-F238E27FC236}">
                <a16:creationId xmlns:a16="http://schemas.microsoft.com/office/drawing/2014/main" id="{878D1C2E-D32C-D441-9269-B184D1946B76}"/>
              </a:ext>
            </a:extLst>
          </p:cNvPr>
          <p:cNvSpPr/>
          <p:nvPr/>
        </p:nvSpPr>
        <p:spPr>
          <a:xfrm>
            <a:off x="3686878" y="1770232"/>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pt-BR" b="1">
                <a:solidFill>
                  <a:schemeClr val="bg1"/>
                </a:solidFill>
                <a:latin typeface="Arial" panose="020B0604020202020204" pitchFamily="34" charset="0"/>
                <a:cs typeface="Arial" panose="020B0604020202020204" pitchFamily="34" charset="0"/>
              </a:rPr>
              <a:t>2 </a:t>
            </a:r>
            <a:br>
              <a:rPr lang="pt-BR" b="1">
                <a:solidFill>
                  <a:schemeClr val="bg1"/>
                </a:solidFill>
                <a:latin typeface="Arial" panose="020B0604020202020204" pitchFamily="34" charset="0"/>
                <a:cs typeface="Arial" panose="020B0604020202020204" pitchFamily="34" charset="0"/>
              </a:rPr>
            </a:br>
            <a:r>
              <a:rPr lang="pt-BR" b="1">
                <a:solidFill>
                  <a:schemeClr val="bg1"/>
                </a:solidFill>
                <a:latin typeface="Arial" panose="020B0604020202020204" pitchFamily="34" charset="0"/>
                <a:cs typeface="Arial" panose="020B0604020202020204" pitchFamily="34" charset="0"/>
              </a:rPr>
              <a:t>Novos associados</a:t>
            </a:r>
          </a:p>
        </p:txBody>
      </p:sp>
      <p:sp>
        <p:nvSpPr>
          <p:cNvPr id="17" name="Rectangle 16">
            <a:extLst>
              <a:ext uri="{FF2B5EF4-FFF2-40B4-BE49-F238E27FC236}">
                <a16:creationId xmlns:a16="http://schemas.microsoft.com/office/drawing/2014/main" id="{37B435C2-AA83-8F47-ACF7-35952E6918CF}"/>
              </a:ext>
            </a:extLst>
          </p:cNvPr>
          <p:cNvSpPr/>
          <p:nvPr/>
        </p:nvSpPr>
        <p:spPr>
          <a:xfrm>
            <a:off x="6297304" y="1808926"/>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pt-BR" b="1">
                <a:solidFill>
                  <a:schemeClr val="bg1"/>
                </a:solidFill>
                <a:latin typeface="Arial" panose="020B0604020202020204" pitchFamily="34" charset="0"/>
                <a:cs typeface="Arial" panose="020B0604020202020204" pitchFamily="34" charset="0"/>
              </a:rPr>
              <a:t>3</a:t>
            </a:r>
            <a:br>
              <a:rPr lang="pt-BR" b="1">
                <a:solidFill>
                  <a:schemeClr val="bg1"/>
                </a:solidFill>
                <a:latin typeface="Arial" panose="020B0604020202020204" pitchFamily="34" charset="0"/>
                <a:cs typeface="Arial" panose="020B0604020202020204" pitchFamily="34" charset="0"/>
              </a:rPr>
            </a:br>
            <a:r>
              <a:rPr lang="pt-BR" b="1">
                <a:solidFill>
                  <a:schemeClr val="bg1"/>
                </a:solidFill>
                <a:latin typeface="Arial" panose="020B0604020202020204" pitchFamily="34" charset="0"/>
                <a:cs typeface="Arial" panose="020B0604020202020204" pitchFamily="34" charset="0"/>
              </a:rPr>
              <a:t>Satisfação dos associados</a:t>
            </a:r>
          </a:p>
        </p:txBody>
      </p:sp>
      <p:sp>
        <p:nvSpPr>
          <p:cNvPr id="18" name="Rectangle 17">
            <a:extLst>
              <a:ext uri="{FF2B5EF4-FFF2-40B4-BE49-F238E27FC236}">
                <a16:creationId xmlns:a16="http://schemas.microsoft.com/office/drawing/2014/main" id="{33330FFC-F68A-3340-9304-7C7AD97599D9}"/>
              </a:ext>
            </a:extLst>
          </p:cNvPr>
          <p:cNvSpPr/>
          <p:nvPr/>
        </p:nvSpPr>
        <p:spPr>
          <a:xfrm>
            <a:off x="8915400" y="1808926"/>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pt-BR" b="1">
                <a:solidFill>
                  <a:schemeClr val="bg1"/>
                </a:solidFill>
                <a:latin typeface="Arial" panose="020B0604020202020204" pitchFamily="34" charset="0"/>
                <a:cs typeface="Arial" panose="020B0604020202020204" pitchFamily="34" charset="0"/>
              </a:rPr>
              <a:t>4 </a:t>
            </a:r>
            <a:br>
              <a:rPr lang="pt-BR" b="1">
                <a:solidFill>
                  <a:schemeClr val="bg1"/>
                </a:solidFill>
                <a:latin typeface="Arial" panose="020B0604020202020204" pitchFamily="34" charset="0"/>
                <a:cs typeface="Arial" panose="020B0604020202020204" pitchFamily="34" charset="0"/>
              </a:rPr>
            </a:br>
            <a:r>
              <a:rPr lang="pt-BR" b="1">
                <a:solidFill>
                  <a:schemeClr val="bg1"/>
                </a:solidFill>
                <a:latin typeface="Arial" panose="020B0604020202020204" pitchFamily="34" charset="0"/>
                <a:cs typeface="Arial" panose="020B0604020202020204" pitchFamily="34" charset="0"/>
              </a:rPr>
              <a:t>Apoio aos líderes</a:t>
            </a:r>
          </a:p>
        </p:txBody>
      </p:sp>
      <p:sp>
        <p:nvSpPr>
          <p:cNvPr id="19" name="Content Placeholder 2">
            <a:extLst>
              <a:ext uri="{FF2B5EF4-FFF2-40B4-BE49-F238E27FC236}">
                <a16:creationId xmlns:a16="http://schemas.microsoft.com/office/drawing/2014/main" id="{DC8E7DA0-5BA1-6041-BD14-6208B27DF0E2}"/>
              </a:ext>
            </a:extLst>
          </p:cNvPr>
          <p:cNvSpPr txBox="1">
            <a:spLocks/>
          </p:cNvSpPr>
          <p:nvPr/>
        </p:nvSpPr>
        <p:spPr>
          <a:xfrm>
            <a:off x="1061969" y="3108237"/>
            <a:ext cx="10017163" cy="2911563"/>
          </a:xfrm>
          <a:prstGeom prst="rect">
            <a:avLst/>
          </a:prstGeom>
        </p:spPr>
        <p:txBody>
          <a:bodyPr lIns="91440" tIns="45720" rIns="91440" bIns="45720" anchor="t"/>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14350" indent="-514350">
              <a:lnSpc>
                <a:spcPct val="110000"/>
              </a:lnSpc>
              <a:spcBef>
                <a:spcPts val="1200"/>
              </a:spcBef>
              <a:spcAft>
                <a:spcPts val="600"/>
              </a:spcAft>
              <a:buClr>
                <a:schemeClr val="tx1"/>
              </a:buClr>
              <a:buFont typeface="+mj-lt"/>
              <a:buAutoNum type="arabicParenR"/>
            </a:pPr>
            <a:r>
              <a:rPr lang="pt-BR" sz="2000" dirty="0"/>
              <a:t>Organizar em quatro grupos: um para cada área de enfoque</a:t>
            </a:r>
          </a:p>
          <a:p>
            <a:pPr marL="514350" indent="-514350">
              <a:lnSpc>
                <a:spcPct val="110000"/>
              </a:lnSpc>
              <a:spcBef>
                <a:spcPts val="1200"/>
              </a:spcBef>
              <a:spcAft>
                <a:spcPts val="600"/>
              </a:spcAft>
              <a:buClr>
                <a:schemeClr val="tx1"/>
              </a:buClr>
              <a:buFont typeface="+mj-lt"/>
              <a:buAutoNum type="arabicParenR"/>
            </a:pPr>
            <a:r>
              <a:rPr lang="pt-BR" sz="2000" dirty="0"/>
              <a:t>Cada grupo cria uma lista de ações possíveis, escolhe as melhores 2 ou 3 e adiciona descrições e intervalos de datas</a:t>
            </a:r>
          </a:p>
          <a:p>
            <a:pPr marL="514350" indent="-514350">
              <a:lnSpc>
                <a:spcPct val="110000"/>
              </a:lnSpc>
              <a:spcBef>
                <a:spcPts val="1200"/>
              </a:spcBef>
              <a:spcAft>
                <a:spcPts val="600"/>
              </a:spcAft>
              <a:buClr>
                <a:schemeClr val="tx1"/>
              </a:buClr>
              <a:buFont typeface="+mj-lt"/>
              <a:buAutoNum type="arabicParenR"/>
            </a:pPr>
            <a:r>
              <a:rPr lang="pt-BR" sz="2000" dirty="0"/>
              <a:t>Um representante de cada grupo compartilha suas ideias</a:t>
            </a:r>
          </a:p>
          <a:p>
            <a:pPr marL="514350" indent="-514350">
              <a:lnSpc>
                <a:spcPct val="110000"/>
              </a:lnSpc>
              <a:spcBef>
                <a:spcPts val="1200"/>
              </a:spcBef>
              <a:spcAft>
                <a:spcPts val="600"/>
              </a:spcAft>
              <a:buClr>
                <a:schemeClr val="tx1"/>
              </a:buClr>
              <a:buFont typeface="+mj-lt"/>
              <a:buAutoNum type="arabicParenR"/>
            </a:pPr>
            <a:r>
              <a:rPr lang="pt-BR" sz="2000" dirty="0"/>
              <a:t>Como um grupo, finalizaremos nossa lista de ações</a:t>
            </a:r>
          </a:p>
          <a:p>
            <a:pPr marL="457200" indent="-457200">
              <a:buClr>
                <a:schemeClr val="accent1"/>
              </a:buClr>
              <a:buFont typeface="Wingdings" panose="05000000000000000000" pitchFamily="2" charset="2"/>
              <a:buChar char="v"/>
            </a:pPr>
            <a:endParaRPr lang="en-US" kern="0" dirty="0"/>
          </a:p>
          <a:p>
            <a:pPr marL="457200" indent="-457200">
              <a:buClr>
                <a:schemeClr val="accent1"/>
              </a:buClr>
              <a:buFont typeface="Wingdings" panose="05000000000000000000" pitchFamily="2" charset="2"/>
              <a:buChar char="v"/>
            </a:pPr>
            <a:endParaRPr lang="en-US" kern="0" dirty="0"/>
          </a:p>
          <a:p>
            <a:pPr marL="457200" indent="-457200">
              <a:buClr>
                <a:schemeClr val="accent1"/>
              </a:buClr>
              <a:buFont typeface="Wingdings" panose="05000000000000000000" pitchFamily="2" charset="2"/>
              <a:buChar char="v"/>
            </a:pPr>
            <a:endParaRPr lang="en-US" kern="0" dirty="0"/>
          </a:p>
        </p:txBody>
      </p:sp>
    </p:spTree>
    <p:extLst>
      <p:ext uri="{BB962C8B-B14F-4D97-AF65-F5344CB8AC3E}">
        <p14:creationId xmlns:p14="http://schemas.microsoft.com/office/powerpoint/2010/main" val="416804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ackground - Solid">
            <a:extLst>
              <a:ext uri="{FF2B5EF4-FFF2-40B4-BE49-F238E27FC236}">
                <a16:creationId xmlns:a16="http://schemas.microsoft.com/office/drawing/2014/main" id="{80238ADF-17B9-074D-84D2-FCFA433FCFC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pt-BR">
                <a:solidFill>
                  <a:schemeClr val="lt1">
                    <a:alpha val="44000"/>
                  </a:schemeClr>
                </a:solidFill>
              </a:rPr>
              <a:t> </a:t>
            </a:r>
          </a:p>
        </p:txBody>
      </p:sp>
      <p:pic>
        <p:nvPicPr>
          <p:cNvPr id="15" name="Picture 14">
            <a:extLst>
              <a:ext uri="{FF2B5EF4-FFF2-40B4-BE49-F238E27FC236}">
                <a16:creationId xmlns:a16="http://schemas.microsoft.com/office/drawing/2014/main" id="{27E82D2D-F0DF-5E4A-8945-ED80B4F6844B}"/>
              </a:ext>
            </a:extLst>
          </p:cNvPr>
          <p:cNvPicPr>
            <a:picLocks noChangeAspect="1"/>
          </p:cNvPicPr>
          <p:nvPr/>
        </p:nvPicPr>
        <p:blipFill>
          <a:blip r:embed="rId3">
            <a:alphaModFix amt="80000"/>
          </a:blip>
          <a:srcRect/>
          <a:stretch/>
        </p:blipFill>
        <p:spPr>
          <a:xfrm>
            <a:off x="9906000" y="-1"/>
            <a:ext cx="2286000" cy="2286000"/>
          </a:xfrm>
          <a:prstGeom prst="rect">
            <a:avLst/>
          </a:prstGeom>
        </p:spPr>
      </p:pic>
      <p:pic>
        <p:nvPicPr>
          <p:cNvPr id="16" name="Picture 15">
            <a:extLst>
              <a:ext uri="{FF2B5EF4-FFF2-40B4-BE49-F238E27FC236}">
                <a16:creationId xmlns:a16="http://schemas.microsoft.com/office/drawing/2014/main" id="{5F77943E-40C1-0D42-B3C7-3D96ED576C62}"/>
              </a:ext>
            </a:extLst>
          </p:cNvPr>
          <p:cNvPicPr>
            <a:picLocks noChangeAspect="1"/>
          </p:cNvPicPr>
          <p:nvPr/>
        </p:nvPicPr>
        <p:blipFill>
          <a:blip r:embed="rId3">
            <a:alphaModFix amt="80000"/>
          </a:blip>
          <a:srcRect/>
          <a:stretch/>
        </p:blipFill>
        <p:spPr>
          <a:xfrm rot="10800000">
            <a:off x="-1" y="4572001"/>
            <a:ext cx="2286000" cy="2286000"/>
          </a:xfrm>
          <a:prstGeom prst="rect">
            <a:avLst/>
          </a:prstGeom>
        </p:spPr>
      </p:pic>
      <p:grpSp>
        <p:nvGrpSpPr>
          <p:cNvPr id="17" name="Quote">
            <a:extLst>
              <a:ext uri="{FF2B5EF4-FFF2-40B4-BE49-F238E27FC236}">
                <a16:creationId xmlns:a16="http://schemas.microsoft.com/office/drawing/2014/main" id="{E639F409-2115-254D-AC65-89E33A9B01EF}"/>
              </a:ext>
            </a:extLst>
          </p:cNvPr>
          <p:cNvGrpSpPr/>
          <p:nvPr/>
        </p:nvGrpSpPr>
        <p:grpSpPr>
          <a:xfrm>
            <a:off x="461097" y="766514"/>
            <a:ext cx="10788963" cy="5712510"/>
            <a:chOff x="461097" y="766514"/>
            <a:chExt cx="10788963" cy="5712510"/>
          </a:xfrm>
        </p:grpSpPr>
        <p:sp>
          <p:nvSpPr>
            <p:cNvPr id="18" name="Body Copy">
              <a:extLst>
                <a:ext uri="{FF2B5EF4-FFF2-40B4-BE49-F238E27FC236}">
                  <a16:creationId xmlns:a16="http://schemas.microsoft.com/office/drawing/2014/main" id="{4EAE00C4-3586-1D47-A400-BA8FEDC3A82E}"/>
                </a:ext>
              </a:extLst>
            </p:cNvPr>
            <p:cNvSpPr txBox="1">
              <a:spLocks/>
            </p:cNvSpPr>
            <p:nvPr/>
          </p:nvSpPr>
          <p:spPr>
            <a:xfrm>
              <a:off x="1600200" y="2680445"/>
              <a:ext cx="8520546" cy="96447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4400" b="1" dirty="0"/>
                <a:t>A menos que o compromisso seja feito,</a:t>
              </a:r>
            </a:p>
            <a:p>
              <a:r>
                <a:rPr lang="pt-BR" sz="4400" b="1" dirty="0"/>
                <a:t>existem apenas promessas e </a:t>
              </a:r>
            </a:p>
            <a:p>
              <a:r>
                <a:rPr lang="pt-BR" sz="4400" b="1" dirty="0"/>
                <a:t>esperanças; mas nenhum plano.</a:t>
              </a:r>
            </a:p>
          </p:txBody>
        </p:sp>
        <p:sp>
          <p:nvSpPr>
            <p:cNvPr id="19" name="Quote">
              <a:extLst>
                <a:ext uri="{FF2B5EF4-FFF2-40B4-BE49-F238E27FC236}">
                  <a16:creationId xmlns:a16="http://schemas.microsoft.com/office/drawing/2014/main" id="{B7FB3DAC-63D4-B148-88F5-75FA7D71423D}"/>
                </a:ext>
              </a:extLst>
            </p:cNvPr>
            <p:cNvSpPr/>
            <p:nvPr/>
          </p:nvSpPr>
          <p:spPr>
            <a:xfrm>
              <a:off x="461097" y="766514"/>
              <a:ext cx="1513719" cy="2834105"/>
            </a:xfrm>
            <a:prstGeom prst="rect">
              <a:avLst/>
            </a:prstGeom>
          </p:spPr>
          <p:txBody>
            <a:bodyPr wrap="square" lIns="63496" tIns="31748" rIns="63496" bIns="31748">
              <a:spAutoFit/>
            </a:bodyPr>
            <a:lstStyle/>
            <a:p>
              <a:pPr algn="ctr"/>
              <a:r>
                <a:rPr lang="pt-BR" sz="18000" b="1">
                  <a:solidFill>
                    <a:srgbClr val="EBB700"/>
                  </a:solidFill>
                  <a:latin typeface="Open Sans"/>
                  <a:cs typeface="Open Sans"/>
                </a:rPr>
                <a:t>“</a:t>
              </a:r>
            </a:p>
          </p:txBody>
        </p:sp>
        <p:sp>
          <p:nvSpPr>
            <p:cNvPr id="20" name="Quote">
              <a:extLst>
                <a:ext uri="{FF2B5EF4-FFF2-40B4-BE49-F238E27FC236}">
                  <a16:creationId xmlns:a16="http://schemas.microsoft.com/office/drawing/2014/main" id="{E3DAE31F-0978-3144-B36A-5737DFED62EE}"/>
                </a:ext>
              </a:extLst>
            </p:cNvPr>
            <p:cNvSpPr/>
            <p:nvPr/>
          </p:nvSpPr>
          <p:spPr>
            <a:xfrm>
              <a:off x="9736341" y="3644919"/>
              <a:ext cx="1513719" cy="2834105"/>
            </a:xfrm>
            <a:prstGeom prst="rect">
              <a:avLst/>
            </a:prstGeom>
          </p:spPr>
          <p:txBody>
            <a:bodyPr wrap="square" lIns="63496" tIns="31748" rIns="63496" bIns="31748">
              <a:spAutoFit/>
            </a:bodyPr>
            <a:lstStyle/>
            <a:p>
              <a:pPr algn="ctr"/>
              <a:r>
                <a:rPr lang="pt-BR" sz="18000" b="1">
                  <a:solidFill>
                    <a:srgbClr val="EBB700"/>
                  </a:solidFill>
                  <a:latin typeface="Open Sans"/>
                  <a:cs typeface="Open Sans"/>
                </a:rPr>
                <a:t>”</a:t>
              </a:r>
            </a:p>
          </p:txBody>
        </p:sp>
      </p:grpSp>
      <p:sp>
        <p:nvSpPr>
          <p:cNvPr id="21" name="Page Number - White">
            <a:extLst>
              <a:ext uri="{FF2B5EF4-FFF2-40B4-BE49-F238E27FC236}">
                <a16:creationId xmlns:a16="http://schemas.microsoft.com/office/drawing/2014/main" id="{9A896B92-828E-D448-BFB4-5A017EAA2D4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a:solidFill>
                <a:schemeClr val="bg1"/>
              </a:solidFill>
            </a:endParaRPr>
          </a:p>
        </p:txBody>
      </p:sp>
      <p:sp>
        <p:nvSpPr>
          <p:cNvPr id="22" name="Text Placeholder 1">
            <a:extLst>
              <a:ext uri="{FF2B5EF4-FFF2-40B4-BE49-F238E27FC236}">
                <a16:creationId xmlns:a16="http://schemas.microsoft.com/office/drawing/2014/main" id="{91433342-9F76-5442-8350-777BB1B7CA90}"/>
              </a:ext>
            </a:extLst>
          </p:cNvPr>
          <p:cNvSpPr txBox="1">
            <a:spLocks/>
          </p:cNvSpPr>
          <p:nvPr/>
        </p:nvSpPr>
        <p:spPr>
          <a:xfrm>
            <a:off x="7458226" y="5477352"/>
            <a:ext cx="2849895" cy="84801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pt-BR" sz="2400" b="1">
                <a:solidFill>
                  <a:schemeClr val="bg1"/>
                </a:solidFill>
              </a:rPr>
              <a:t>- Peter F. Drucker</a:t>
            </a:r>
          </a:p>
        </p:txBody>
      </p:sp>
    </p:spTree>
    <p:extLst>
      <p:ext uri="{BB962C8B-B14F-4D97-AF65-F5344CB8AC3E}">
        <p14:creationId xmlns:p14="http://schemas.microsoft.com/office/powerpoint/2010/main" val="2611409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Background - Solid">
            <a:extLst>
              <a:ext uri="{FF2B5EF4-FFF2-40B4-BE49-F238E27FC236}">
                <a16:creationId xmlns:a16="http://schemas.microsoft.com/office/drawing/2014/main" id="{27CA169A-25DF-D366-17AD-3C1DA1DD1267}"/>
              </a:ext>
            </a:extLst>
          </p:cNvPr>
          <p:cNvSpPr/>
          <p:nvPr/>
        </p:nvSpPr>
        <p:spPr>
          <a:xfrm>
            <a:off x="-3175" y="-7938"/>
            <a:ext cx="12192000" cy="939801"/>
          </a:xfrm>
          <a:prstGeom prst="rect">
            <a:avLst/>
          </a:prstGeom>
          <a:solidFill>
            <a:srgbClr val="0D2240"/>
          </a:solidFill>
          <a:ln w="12700" cap="flat" cmpd="sng" algn="ctr">
            <a:noFill/>
            <a:prstDash val="solid"/>
            <a:miter lim="800000"/>
            <a:headEnd type="none" w="med" len="med"/>
            <a:tailEnd type="none" w="med" len="med"/>
          </a:ln>
        </p:spPr>
        <p:txBody>
          <a:bodyPr lIns="94685" tIns="47343" rIns="94685" bIns="47343" anchor="ctr"/>
          <a:lstStyle/>
          <a:p>
            <a:pPr marL="0" marR="0" lvl="0" indent="0" algn="ctr" defTabSz="914377"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cs typeface="Arial"/>
            </a:endParaRPr>
          </a:p>
        </p:txBody>
      </p:sp>
      <p:grpSp>
        <p:nvGrpSpPr>
          <p:cNvPr id="3075" name="Group 7">
            <a:extLst>
              <a:ext uri="{FF2B5EF4-FFF2-40B4-BE49-F238E27FC236}">
                <a16:creationId xmlns:a16="http://schemas.microsoft.com/office/drawing/2014/main" id="{2622F512-3C95-4E60-944F-DA0AEFE6F543}"/>
              </a:ext>
            </a:extLst>
          </p:cNvPr>
          <p:cNvGrpSpPr>
            <a:grpSpLocks/>
          </p:cNvGrpSpPr>
          <p:nvPr/>
        </p:nvGrpSpPr>
        <p:grpSpPr bwMode="auto">
          <a:xfrm>
            <a:off x="0" y="722313"/>
            <a:ext cx="12192000" cy="217487"/>
            <a:chOff x="0" y="5696515"/>
            <a:chExt cx="12289367" cy="354756"/>
          </a:xfrm>
        </p:grpSpPr>
        <p:sp>
          <p:nvSpPr>
            <p:cNvPr id="4197" name="Background - Solid">
              <a:extLst>
                <a:ext uri="{FF2B5EF4-FFF2-40B4-BE49-F238E27FC236}">
                  <a16:creationId xmlns:a16="http://schemas.microsoft.com/office/drawing/2014/main" id="{E4F11ADB-B03E-F94F-0B4E-98D21770FCAC}"/>
                </a:ext>
              </a:extLst>
            </p:cNvPr>
            <p:cNvSpPr/>
            <p:nvPr/>
          </p:nvSpPr>
          <p:spPr>
            <a:xfrm>
              <a:off x="0" y="5696515"/>
              <a:ext cx="1761796" cy="354756"/>
            </a:xfrm>
            <a:prstGeom prst="rect">
              <a:avLst/>
            </a:prstGeom>
            <a:solidFill>
              <a:srgbClr val="00338D"/>
            </a:solidFill>
            <a:ln w="12700" cap="flat" cmpd="sng" algn="ctr">
              <a:noFill/>
              <a:prstDash val="solid"/>
              <a:miter lim="800000"/>
              <a:headEnd type="none" w="med" len="med"/>
              <a:tailEnd type="none" w="med" len="med"/>
            </a:ln>
          </p:spPr>
          <p:txBody>
            <a:bodyPr lIns="94685" tIns="47343" rIns="94685" bIns="47343" anchor="ctr"/>
            <a:lstStyle/>
            <a:p>
              <a:pPr marL="0" marR="0" lvl="0" indent="0" algn="ctr" defTabSz="914377"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cs typeface="Arial"/>
              </a:endParaRPr>
            </a:p>
          </p:txBody>
        </p:sp>
        <p:sp>
          <p:nvSpPr>
            <p:cNvPr id="4198" name="Background - Solid">
              <a:extLst>
                <a:ext uri="{FF2B5EF4-FFF2-40B4-BE49-F238E27FC236}">
                  <a16:creationId xmlns:a16="http://schemas.microsoft.com/office/drawing/2014/main" id="{13D82E1A-B445-ADD5-1286-AABD7F859EE4}"/>
                </a:ext>
              </a:extLst>
            </p:cNvPr>
            <p:cNvSpPr/>
            <p:nvPr/>
          </p:nvSpPr>
          <p:spPr>
            <a:xfrm>
              <a:off x="1755396" y="5696515"/>
              <a:ext cx="1760196" cy="354756"/>
            </a:xfrm>
            <a:prstGeom prst="rect">
              <a:avLst/>
            </a:prstGeom>
            <a:solidFill>
              <a:srgbClr val="00AC69"/>
            </a:solidFill>
            <a:ln w="12700" cap="flat" cmpd="sng" algn="ctr">
              <a:noFill/>
              <a:prstDash val="solid"/>
              <a:miter lim="800000"/>
              <a:headEnd type="none" w="med" len="med"/>
              <a:tailEnd type="none" w="med" len="med"/>
            </a:ln>
          </p:spPr>
          <p:txBody>
            <a:bodyPr lIns="94685" tIns="47343" rIns="94685" bIns="47343" anchor="ctr"/>
            <a:lstStyle/>
            <a:p>
              <a:pPr marL="0" marR="0" lvl="0" indent="0" algn="ctr" defTabSz="914377"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cs typeface="Arial"/>
              </a:endParaRPr>
            </a:p>
          </p:txBody>
        </p:sp>
        <p:sp>
          <p:nvSpPr>
            <p:cNvPr id="4199" name="Background - Solid">
              <a:extLst>
                <a:ext uri="{FF2B5EF4-FFF2-40B4-BE49-F238E27FC236}">
                  <a16:creationId xmlns:a16="http://schemas.microsoft.com/office/drawing/2014/main" id="{35D53ED9-56E9-2287-DBD2-937D8776454D}"/>
                </a:ext>
              </a:extLst>
            </p:cNvPr>
            <p:cNvSpPr/>
            <p:nvPr/>
          </p:nvSpPr>
          <p:spPr>
            <a:xfrm>
              <a:off x="3509191" y="5696515"/>
              <a:ext cx="1761795" cy="354756"/>
            </a:xfrm>
            <a:prstGeom prst="rect">
              <a:avLst/>
            </a:prstGeom>
            <a:solidFill>
              <a:srgbClr val="407CCA"/>
            </a:solidFill>
            <a:ln w="12700" cap="flat" cmpd="sng" algn="ctr">
              <a:noFill/>
              <a:prstDash val="solid"/>
              <a:miter lim="800000"/>
              <a:headEnd type="none" w="med" len="med"/>
              <a:tailEnd type="none" w="med" len="med"/>
            </a:ln>
          </p:spPr>
          <p:txBody>
            <a:bodyPr lIns="94685" tIns="47343" rIns="94685" bIns="47343" anchor="ctr"/>
            <a:lstStyle/>
            <a:p>
              <a:pPr marL="0" marR="0" lvl="0" indent="0" algn="ctr" defTabSz="914377"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cs typeface="Arial"/>
              </a:endParaRPr>
            </a:p>
          </p:txBody>
        </p:sp>
        <p:sp>
          <p:nvSpPr>
            <p:cNvPr id="4200" name="Background - Solid">
              <a:extLst>
                <a:ext uri="{FF2B5EF4-FFF2-40B4-BE49-F238E27FC236}">
                  <a16:creationId xmlns:a16="http://schemas.microsoft.com/office/drawing/2014/main" id="{6F4573D9-477C-AA65-275B-6E2220911CF4}"/>
                </a:ext>
              </a:extLst>
            </p:cNvPr>
            <p:cNvSpPr/>
            <p:nvPr/>
          </p:nvSpPr>
          <p:spPr>
            <a:xfrm>
              <a:off x="5264586" y="5696515"/>
              <a:ext cx="1760196" cy="354756"/>
            </a:xfrm>
            <a:prstGeom prst="rect">
              <a:avLst/>
            </a:prstGeom>
            <a:solidFill>
              <a:srgbClr val="FF5C35"/>
            </a:solidFill>
            <a:ln w="12700" cap="flat" cmpd="sng" algn="ctr">
              <a:noFill/>
              <a:prstDash val="solid"/>
              <a:miter lim="800000"/>
              <a:headEnd type="none" w="med" len="med"/>
              <a:tailEnd type="none" w="med" len="med"/>
            </a:ln>
          </p:spPr>
          <p:txBody>
            <a:bodyPr lIns="94685" tIns="47343" rIns="94685" bIns="47343" anchor="ctr"/>
            <a:lstStyle/>
            <a:p>
              <a:pPr marL="0" marR="0" lvl="0" indent="0" algn="ctr" defTabSz="914377"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cs typeface="Arial"/>
              </a:endParaRPr>
            </a:p>
          </p:txBody>
        </p:sp>
        <p:sp>
          <p:nvSpPr>
            <p:cNvPr id="4201" name="Background - Solid">
              <a:extLst>
                <a:ext uri="{FF2B5EF4-FFF2-40B4-BE49-F238E27FC236}">
                  <a16:creationId xmlns:a16="http://schemas.microsoft.com/office/drawing/2014/main" id="{4A6A862C-9A6A-BEC1-8702-893AECD6852F}"/>
                </a:ext>
              </a:extLst>
            </p:cNvPr>
            <p:cNvSpPr/>
            <p:nvPr/>
          </p:nvSpPr>
          <p:spPr>
            <a:xfrm>
              <a:off x="7018381" y="5696515"/>
              <a:ext cx="1761796" cy="354756"/>
            </a:xfrm>
            <a:prstGeom prst="rect">
              <a:avLst/>
            </a:prstGeom>
            <a:solidFill>
              <a:srgbClr val="EBB700"/>
            </a:solidFill>
            <a:ln w="12700" cap="flat" cmpd="sng" algn="ctr">
              <a:noFill/>
              <a:prstDash val="solid"/>
              <a:miter lim="800000"/>
              <a:headEnd type="none" w="med" len="med"/>
              <a:tailEnd type="none" w="med" len="med"/>
            </a:ln>
          </p:spPr>
          <p:txBody>
            <a:bodyPr lIns="94685" tIns="47343" rIns="94685" bIns="47343" anchor="ctr"/>
            <a:lstStyle/>
            <a:p>
              <a:pPr marL="0" marR="0" lvl="0" indent="0" algn="ctr" defTabSz="914377"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cs typeface="Arial"/>
              </a:endParaRPr>
            </a:p>
          </p:txBody>
        </p:sp>
        <p:sp>
          <p:nvSpPr>
            <p:cNvPr id="4202" name="Background - Solid">
              <a:extLst>
                <a:ext uri="{FF2B5EF4-FFF2-40B4-BE49-F238E27FC236}">
                  <a16:creationId xmlns:a16="http://schemas.microsoft.com/office/drawing/2014/main" id="{5B54EC7A-0916-2574-EB21-508B529ECB37}"/>
                </a:ext>
              </a:extLst>
            </p:cNvPr>
            <p:cNvSpPr/>
            <p:nvPr/>
          </p:nvSpPr>
          <p:spPr>
            <a:xfrm>
              <a:off x="8773776" y="5696515"/>
              <a:ext cx="1760196" cy="354756"/>
            </a:xfrm>
            <a:prstGeom prst="rect">
              <a:avLst/>
            </a:prstGeom>
            <a:solidFill>
              <a:srgbClr val="7A2682"/>
            </a:solidFill>
            <a:ln w="12700" cap="flat" cmpd="sng" algn="ctr">
              <a:noFill/>
              <a:prstDash val="solid"/>
              <a:miter lim="800000"/>
              <a:headEnd type="none" w="med" len="med"/>
              <a:tailEnd type="none" w="med" len="med"/>
            </a:ln>
          </p:spPr>
          <p:txBody>
            <a:bodyPr lIns="94685" tIns="47343" rIns="94685" bIns="47343" anchor="ctr"/>
            <a:lstStyle/>
            <a:p>
              <a:pPr marL="0" marR="0" lvl="0" indent="0" algn="ctr" defTabSz="914377"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cs typeface="Arial"/>
              </a:endParaRPr>
            </a:p>
          </p:txBody>
        </p:sp>
        <p:sp>
          <p:nvSpPr>
            <p:cNvPr id="4203" name="Background - Solid">
              <a:extLst>
                <a:ext uri="{FF2B5EF4-FFF2-40B4-BE49-F238E27FC236}">
                  <a16:creationId xmlns:a16="http://schemas.microsoft.com/office/drawing/2014/main" id="{6E3E8B55-72E0-6CA4-6F3A-E8C38CBA02C2}"/>
                </a:ext>
              </a:extLst>
            </p:cNvPr>
            <p:cNvSpPr/>
            <p:nvPr/>
          </p:nvSpPr>
          <p:spPr>
            <a:xfrm>
              <a:off x="10527572" y="5696515"/>
              <a:ext cx="1761795" cy="354756"/>
            </a:xfrm>
            <a:prstGeom prst="rect">
              <a:avLst/>
            </a:prstGeom>
            <a:solidFill>
              <a:srgbClr val="B3B2B1"/>
            </a:solidFill>
            <a:ln w="12700" cap="flat" cmpd="sng" algn="ctr">
              <a:noFill/>
              <a:prstDash val="solid"/>
              <a:miter lim="800000"/>
              <a:headEnd type="none" w="med" len="med"/>
              <a:tailEnd type="none" w="med" len="med"/>
            </a:ln>
          </p:spPr>
          <p:txBody>
            <a:bodyPr lIns="94685" tIns="47343" rIns="94685" bIns="47343" anchor="ctr"/>
            <a:lstStyle/>
            <a:p>
              <a:pPr marL="0" marR="0" lvl="0" indent="0" algn="ctr" defTabSz="914377"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cs typeface="Arial"/>
              </a:endParaRPr>
            </a:p>
          </p:txBody>
        </p:sp>
      </p:grpSp>
      <p:pic>
        <p:nvPicPr>
          <p:cNvPr id="3083" name="Picture 15">
            <a:extLst>
              <a:ext uri="{FF2B5EF4-FFF2-40B4-BE49-F238E27FC236}">
                <a16:creationId xmlns:a16="http://schemas.microsoft.com/office/drawing/2014/main" id="{55B9D8E6-5119-103D-D3C5-ED833B1E5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175" y="227013"/>
            <a:ext cx="9715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101" name="Title 3">
            <a:extLst>
              <a:ext uri="{FF2B5EF4-FFF2-40B4-BE49-F238E27FC236}">
                <a16:creationId xmlns:a16="http://schemas.microsoft.com/office/drawing/2014/main" id="{53632292-0767-DB64-6B2E-DAA4CB0EBB03}"/>
              </a:ext>
            </a:extLst>
          </p:cNvPr>
          <p:cNvSpPr>
            <a:spLocks noGrp="1"/>
          </p:cNvSpPr>
          <p:nvPr>
            <p:ph type="title" idx="4294967295"/>
          </p:nvPr>
        </p:nvSpPr>
        <p:spPr>
          <a:xfrm>
            <a:off x="-11113" y="1050925"/>
            <a:ext cx="12192001" cy="838200"/>
          </a:xfrm>
          <a:ln cap="flat" algn="ctr">
            <a:miter lim="800000"/>
            <a:headEnd type="none" w="med" len="med"/>
            <a:tailEnd type="none" w="med" len="med"/>
          </a:ln>
        </p:spPr>
        <p:txBody>
          <a:bodyPr>
            <a:noAutofit/>
          </a:bodyPr>
          <a:lstStyle/>
          <a:p>
            <a:r>
              <a:rPr lang="pt-BR" altLang="en-US" sz="3200" b="1">
                <a:solidFill>
                  <a:srgbClr val="0A5496"/>
                </a:solidFill>
              </a:rPr>
              <a:t>Exemplo de organização do grupo de trabalho</a:t>
            </a:r>
          </a:p>
        </p:txBody>
      </p:sp>
      <p:grpSp>
        <p:nvGrpSpPr>
          <p:cNvPr id="3085" name="Group 18">
            <a:extLst>
              <a:ext uri="{FF2B5EF4-FFF2-40B4-BE49-F238E27FC236}">
                <a16:creationId xmlns:a16="http://schemas.microsoft.com/office/drawing/2014/main" id="{73FE9988-A81B-3248-E769-FCB13626B26E}"/>
              </a:ext>
            </a:extLst>
          </p:cNvPr>
          <p:cNvGrpSpPr>
            <a:grpSpLocks/>
          </p:cNvGrpSpPr>
          <p:nvPr/>
        </p:nvGrpSpPr>
        <p:grpSpPr bwMode="auto">
          <a:xfrm>
            <a:off x="300038" y="6180138"/>
            <a:ext cx="4433889" cy="581025"/>
            <a:chOff x="2051501" y="4649255"/>
            <a:chExt cx="3324126" cy="435169"/>
          </a:xfrm>
        </p:grpSpPr>
        <p:pic>
          <p:nvPicPr>
            <p:cNvPr id="3086" name="Graphic 97" descr="User with solid fill">
              <a:extLst>
                <a:ext uri="{FF2B5EF4-FFF2-40B4-BE49-F238E27FC236}">
                  <a16:creationId xmlns:a16="http://schemas.microsoft.com/office/drawing/2014/main" id="{728718CB-5E3E-6B43-2467-4C98A176E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501" y="4712451"/>
              <a:ext cx="293360" cy="30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196" name="Google Shape;1393;p36">
              <a:extLst>
                <a:ext uri="{FF2B5EF4-FFF2-40B4-BE49-F238E27FC236}">
                  <a16:creationId xmlns:a16="http://schemas.microsoft.com/office/drawing/2014/main" id="{0C146C84-0AEB-544B-DB00-DEE43B43F8CB}"/>
                </a:ext>
              </a:extLst>
            </p:cNvPr>
            <p:cNvSpPr txBox="1"/>
            <p:nvPr/>
          </p:nvSpPr>
          <p:spPr>
            <a:xfrm>
              <a:off x="2257399" y="4649255"/>
              <a:ext cx="3118228" cy="435169"/>
            </a:xfrm>
            <a:prstGeom prst="rect">
              <a:avLst/>
            </a:prstGeom>
            <a:no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r>
                <a:rPr kumimoji="0" lang="pt-BR" sz="1800" b="0" i="0" u="none" strike="noStrike" kern="1200" cap="none" spc="0" normalizeH="0" baseline="0" noProof="0" dirty="0">
                  <a:ln>
                    <a:noFill/>
                  </a:ln>
                  <a:solidFill>
                    <a:srgbClr val="0D2240"/>
                  </a:solidFill>
                  <a:effectLst/>
                  <a:uLnTx/>
                  <a:uFillTx/>
                  <a:latin typeface="Helvetica Neue"/>
                  <a:ea typeface="Fira Sans Extra Condensed Medium"/>
                  <a:cs typeface="Fira Sans Extra Condensed Medium"/>
                  <a:sym typeface="Fira Sans Extra Condensed Medium"/>
                </a:rPr>
                <a:t>: Líder do Grupo de Trabalho</a:t>
              </a:r>
            </a:p>
          </p:txBody>
        </p:sp>
      </p:grpSp>
      <p:grpSp>
        <p:nvGrpSpPr>
          <p:cNvPr id="3088" name="Group 19">
            <a:extLst>
              <a:ext uri="{FF2B5EF4-FFF2-40B4-BE49-F238E27FC236}">
                <a16:creationId xmlns:a16="http://schemas.microsoft.com/office/drawing/2014/main" id="{EEDE3E0B-C88E-0D67-2F8F-88BDAB413A31}"/>
              </a:ext>
            </a:extLst>
          </p:cNvPr>
          <p:cNvGrpSpPr>
            <a:grpSpLocks/>
          </p:cNvGrpSpPr>
          <p:nvPr/>
        </p:nvGrpSpPr>
        <p:grpSpPr bwMode="auto">
          <a:xfrm>
            <a:off x="7408864" y="6126163"/>
            <a:ext cx="4591050" cy="581025"/>
            <a:chOff x="5073049" y="4616779"/>
            <a:chExt cx="3111100" cy="435169"/>
          </a:xfrm>
        </p:grpSpPr>
        <p:grpSp>
          <p:nvGrpSpPr>
            <p:cNvPr id="3089" name="Group 87">
              <a:extLst>
                <a:ext uri="{FF2B5EF4-FFF2-40B4-BE49-F238E27FC236}">
                  <a16:creationId xmlns:a16="http://schemas.microsoft.com/office/drawing/2014/main" id="{E0DAB97D-E764-8E5D-FA86-614589ED19E1}"/>
                </a:ext>
              </a:extLst>
            </p:cNvPr>
            <p:cNvGrpSpPr>
              <a:grpSpLocks/>
            </p:cNvGrpSpPr>
            <p:nvPr/>
          </p:nvGrpSpPr>
          <p:grpSpPr bwMode="auto">
            <a:xfrm>
              <a:off x="5073049" y="4649255"/>
              <a:ext cx="336909" cy="354617"/>
              <a:chOff x="4870450" y="4156575"/>
              <a:chExt cx="336909" cy="354617"/>
            </a:xfrm>
          </p:grpSpPr>
          <p:pic>
            <p:nvPicPr>
              <p:cNvPr id="3090" name="Group 89">
                <a:extLst>
                  <a:ext uri="{FF2B5EF4-FFF2-40B4-BE49-F238E27FC236}">
                    <a16:creationId xmlns:a16="http://schemas.microsoft.com/office/drawing/2014/main" id="{AA15E1AA-A780-CFA8-27AB-0EC74E80AD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0745" y="4155820"/>
                <a:ext cx="335047" cy="356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pic>
          <p:sp>
            <p:nvSpPr>
              <p:cNvPr id="4194" name="Google Shape;1197;p32">
                <a:extLst>
                  <a:ext uri="{FF2B5EF4-FFF2-40B4-BE49-F238E27FC236}">
                    <a16:creationId xmlns:a16="http://schemas.microsoft.com/office/drawing/2014/main" id="{BDF76D81-AC5E-F584-4D9E-3266D82CEF38}"/>
                  </a:ext>
                </a:extLst>
              </p:cNvPr>
              <p:cNvSpPr/>
              <p:nvPr/>
            </p:nvSpPr>
            <p:spPr>
              <a:xfrm>
                <a:off x="4957689" y="4382109"/>
                <a:ext cx="79187" cy="128411"/>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0D2240"/>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Helvetica Neue"/>
                  <a:cs typeface="Arial"/>
                </a:endParaRPr>
              </a:p>
            </p:txBody>
          </p:sp>
        </p:grpSp>
        <p:sp>
          <p:nvSpPr>
            <p:cNvPr id="4192" name="Google Shape;1393;p36">
              <a:extLst>
                <a:ext uri="{FF2B5EF4-FFF2-40B4-BE49-F238E27FC236}">
                  <a16:creationId xmlns:a16="http://schemas.microsoft.com/office/drawing/2014/main" id="{206240B5-6EE8-8588-08E2-5D8428DA50C7}"/>
                </a:ext>
              </a:extLst>
            </p:cNvPr>
            <p:cNvSpPr txBox="1"/>
            <p:nvPr/>
          </p:nvSpPr>
          <p:spPr>
            <a:xfrm>
              <a:off x="5396506" y="4616779"/>
              <a:ext cx="2787643" cy="435169"/>
            </a:xfrm>
            <a:prstGeom prst="rect">
              <a:avLst/>
            </a:prstGeom>
            <a:no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r>
                <a:rPr kumimoji="0" lang="pt-BR" sz="1800" b="0" i="0" u="none" strike="noStrike" kern="1200" cap="none" spc="0" normalizeH="0" baseline="0" noProof="0" dirty="0">
                  <a:ln>
                    <a:noFill/>
                  </a:ln>
                  <a:solidFill>
                    <a:srgbClr val="0D2240"/>
                  </a:solidFill>
                  <a:effectLst/>
                  <a:uLnTx/>
                  <a:uFillTx/>
                  <a:latin typeface="Helvetica Neue"/>
                  <a:ea typeface="Fira Sans Extra Condensed Medium"/>
                  <a:cs typeface="Fira Sans Extra Condensed Medium"/>
                  <a:sym typeface="Fira Sans Extra Condensed Medium"/>
                </a:rPr>
                <a:t>: Integrantes do Grupo de Trabalho</a:t>
              </a:r>
            </a:p>
          </p:txBody>
        </p:sp>
      </p:grpSp>
      <p:grpSp>
        <p:nvGrpSpPr>
          <p:cNvPr id="3093" name="Group 20">
            <a:extLst>
              <a:ext uri="{FF2B5EF4-FFF2-40B4-BE49-F238E27FC236}">
                <a16:creationId xmlns:a16="http://schemas.microsoft.com/office/drawing/2014/main" id="{6D1B1F50-5B85-1CDA-5D27-8D02CFACA6C3}"/>
              </a:ext>
            </a:extLst>
          </p:cNvPr>
          <p:cNvGrpSpPr>
            <a:grpSpLocks/>
          </p:cNvGrpSpPr>
          <p:nvPr/>
        </p:nvGrpSpPr>
        <p:grpSpPr bwMode="auto">
          <a:xfrm>
            <a:off x="2077247" y="1711325"/>
            <a:ext cx="8289131" cy="4321175"/>
            <a:chOff x="2650933" y="955830"/>
            <a:chExt cx="6216260" cy="3241136"/>
          </a:xfrm>
        </p:grpSpPr>
        <p:grpSp>
          <p:nvGrpSpPr>
            <p:cNvPr id="3094" name="Group 21">
              <a:extLst>
                <a:ext uri="{FF2B5EF4-FFF2-40B4-BE49-F238E27FC236}">
                  <a16:creationId xmlns:a16="http://schemas.microsoft.com/office/drawing/2014/main" id="{E08C1B02-B2A7-C3A9-95A8-8E72548E13CC}"/>
                </a:ext>
              </a:extLst>
            </p:cNvPr>
            <p:cNvGrpSpPr>
              <a:grpSpLocks/>
            </p:cNvGrpSpPr>
            <p:nvPr/>
          </p:nvGrpSpPr>
          <p:grpSpPr bwMode="auto">
            <a:xfrm>
              <a:off x="2650933" y="955830"/>
              <a:ext cx="6216260" cy="3241136"/>
              <a:chOff x="2354016" y="924825"/>
              <a:chExt cx="6216260" cy="3241136"/>
            </a:xfrm>
          </p:grpSpPr>
          <p:grpSp>
            <p:nvGrpSpPr>
              <p:cNvPr id="3095" name="Group 23">
                <a:extLst>
                  <a:ext uri="{FF2B5EF4-FFF2-40B4-BE49-F238E27FC236}">
                    <a16:creationId xmlns:a16="http://schemas.microsoft.com/office/drawing/2014/main" id="{422B33EE-44E1-CA09-0109-0C5DD5DF0890}"/>
                  </a:ext>
                </a:extLst>
              </p:cNvPr>
              <p:cNvGrpSpPr>
                <a:grpSpLocks/>
              </p:cNvGrpSpPr>
              <p:nvPr/>
            </p:nvGrpSpPr>
            <p:grpSpPr bwMode="auto">
              <a:xfrm>
                <a:off x="2354016" y="924825"/>
                <a:ext cx="6216260" cy="3241136"/>
                <a:chOff x="2853703" y="862828"/>
                <a:chExt cx="5705460" cy="3023831"/>
              </a:xfrm>
            </p:grpSpPr>
            <p:sp>
              <p:nvSpPr>
                <p:cNvPr id="4130" name="Google Shape;1160;p32">
                  <a:extLst>
                    <a:ext uri="{FF2B5EF4-FFF2-40B4-BE49-F238E27FC236}">
                      <a16:creationId xmlns:a16="http://schemas.microsoft.com/office/drawing/2014/main" id="{9C8FE480-9257-8C3A-1196-5A3B3AFF6524}"/>
                    </a:ext>
                  </a:extLst>
                </p:cNvPr>
                <p:cNvSpPr/>
                <p:nvPr/>
              </p:nvSpPr>
              <p:spPr>
                <a:xfrm rot="3120000">
                  <a:off x="4704771" y="1255148"/>
                  <a:ext cx="926479" cy="888354"/>
                </a:xfrm>
                <a:custGeom>
                  <a:avLst/>
                  <a:gdLst>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EBB700"/>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31" name="Google Shape;1160;p32">
                  <a:extLst>
                    <a:ext uri="{FF2B5EF4-FFF2-40B4-BE49-F238E27FC236}">
                      <a16:creationId xmlns:a16="http://schemas.microsoft.com/office/drawing/2014/main" id="{345E8EFB-25D1-D5C6-9ED3-26A0233D7ACD}"/>
                    </a:ext>
                  </a:extLst>
                </p:cNvPr>
                <p:cNvSpPr/>
                <p:nvPr/>
              </p:nvSpPr>
              <p:spPr>
                <a:xfrm rot="7560000">
                  <a:off x="5794171" y="1362913"/>
                  <a:ext cx="927589" cy="889447"/>
                </a:xfrm>
                <a:custGeom>
                  <a:avLst/>
                  <a:gdLst>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407CCA"/>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32" name="Google Shape;1160;p32">
                  <a:extLst>
                    <a:ext uri="{FF2B5EF4-FFF2-40B4-BE49-F238E27FC236}">
                      <a16:creationId xmlns:a16="http://schemas.microsoft.com/office/drawing/2014/main" id="{1E3062B8-B1AA-4827-4A07-50F83B31089E}"/>
                    </a:ext>
                  </a:extLst>
                </p:cNvPr>
                <p:cNvSpPr/>
                <p:nvPr/>
              </p:nvSpPr>
              <p:spPr>
                <a:xfrm rot="13740000">
                  <a:off x="5580550" y="2595432"/>
                  <a:ext cx="927590" cy="888354"/>
                </a:xfrm>
                <a:custGeom>
                  <a:avLst/>
                  <a:gdLst>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FF5C35"/>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33" name="Google Shape;1160;p32">
                  <a:extLst>
                    <a:ext uri="{FF2B5EF4-FFF2-40B4-BE49-F238E27FC236}">
                      <a16:creationId xmlns:a16="http://schemas.microsoft.com/office/drawing/2014/main" id="{B21B234A-56BB-4D86-B673-485739BADFBA}"/>
                    </a:ext>
                  </a:extLst>
                </p:cNvPr>
                <p:cNvSpPr/>
                <p:nvPr/>
              </p:nvSpPr>
              <p:spPr>
                <a:xfrm rot="19320000">
                  <a:off x="4479072" y="2325865"/>
                  <a:ext cx="926598" cy="888709"/>
                </a:xfrm>
                <a:custGeom>
                  <a:avLst/>
                  <a:gdLst>
                    <a:gd name="connsiteX0" fmla="*/ 21476 w 38537"/>
                    <a:gd name="connsiteY0" fmla="*/ 6373 h 35083"/>
                    <a:gd name="connsiteX1" fmla="*/ 9644 w 38537"/>
                    <a:gd name="connsiteY1" fmla="*/ 17193 h 35083"/>
                    <a:gd name="connsiteX2" fmla="*/ 9685 w 38537"/>
                    <a:gd name="connsiteY2" fmla="*/ 11959 h 35083"/>
                    <a:gd name="connsiteX3" fmla="*/ 3799 w 38537"/>
                    <a:gd name="connsiteY3" fmla="*/ 20979 h 35083"/>
                    <a:gd name="connsiteX4" fmla="*/ 4895 w 38537"/>
                    <a:gd name="connsiteY4" fmla="*/ 20081 h 35083"/>
                    <a:gd name="connsiteX5" fmla="*/ 2 w 38537"/>
                    <a:gd name="connsiteY5" fmla="*/ 20537 h 35083"/>
                    <a:gd name="connsiteX6" fmla="*/ 5453 w 38537"/>
                    <a:gd name="connsiteY6" fmla="*/ 22842 h 35083"/>
                    <a:gd name="connsiteX7" fmla="*/ 8554 w 38537"/>
                    <a:gd name="connsiteY7" fmla="*/ 25008 h 35083"/>
                    <a:gd name="connsiteX8" fmla="*/ 10149 w 38537"/>
                    <a:gd name="connsiteY8" fmla="*/ 26226 h 35083"/>
                    <a:gd name="connsiteX9" fmla="*/ 9105 w 38537"/>
                    <a:gd name="connsiteY9" fmla="*/ 23127 h 35083"/>
                    <a:gd name="connsiteX10" fmla="*/ 3799 w 38537"/>
                    <a:gd name="connsiteY10" fmla="*/ 22751 h 35083"/>
                    <a:gd name="connsiteX11" fmla="*/ 4171 w 38537"/>
                    <a:gd name="connsiteY11" fmla="*/ 18918 h 35083"/>
                    <a:gd name="connsiteX12" fmla="*/ 21476 w 38537"/>
                    <a:gd name="connsiteY12" fmla="*/ 35067 h 35083"/>
                    <a:gd name="connsiteX13" fmla="*/ 21487 w 38537"/>
                    <a:gd name="connsiteY13" fmla="*/ 29567 h 35083"/>
                    <a:gd name="connsiteX14" fmla="*/ 23178 w 38537"/>
                    <a:gd name="connsiteY14" fmla="*/ 25792 h 35083"/>
                    <a:gd name="connsiteX15" fmla="*/ 24226 w 38537"/>
                    <a:gd name="connsiteY15" fmla="*/ 24971 h 35083"/>
                    <a:gd name="connsiteX16" fmla="*/ 24893 w 38537"/>
                    <a:gd name="connsiteY16" fmla="*/ 24638 h 35083"/>
                    <a:gd name="connsiteX17" fmla="*/ 26832 w 38537"/>
                    <a:gd name="connsiteY17" fmla="*/ 24260 h 35083"/>
                    <a:gd name="connsiteX18" fmla="*/ 29655 w 38537"/>
                    <a:gd name="connsiteY18" fmla="*/ 24971 h 35083"/>
                    <a:gd name="connsiteX19" fmla="*/ 34346 w 38537"/>
                    <a:gd name="connsiteY19" fmla="*/ 26674 h 35083"/>
                    <a:gd name="connsiteX20" fmla="*/ 38537 w 38537"/>
                    <a:gd name="connsiteY20" fmla="*/ 21435 h 35083"/>
                    <a:gd name="connsiteX21" fmla="*/ 34346 w 38537"/>
                    <a:gd name="connsiteY21" fmla="*/ 16184 h 35083"/>
                    <a:gd name="connsiteX22" fmla="*/ 29655 w 38537"/>
                    <a:gd name="connsiteY22" fmla="*/ 17899 h 35083"/>
                    <a:gd name="connsiteX23" fmla="*/ 26837 w 38537"/>
                    <a:gd name="connsiteY23" fmla="*/ 18609 h 35083"/>
                    <a:gd name="connsiteX24" fmla="*/ 24893 w 38537"/>
                    <a:gd name="connsiteY24" fmla="*/ 18232 h 35083"/>
                    <a:gd name="connsiteX25" fmla="*/ 24226 w 38537"/>
                    <a:gd name="connsiteY25" fmla="*/ 17899 h 35083"/>
                    <a:gd name="connsiteX26" fmla="*/ 23178 w 38537"/>
                    <a:gd name="connsiteY26" fmla="*/ 17065 h 35083"/>
                    <a:gd name="connsiteX27" fmla="*/ 21499 w 38537"/>
                    <a:gd name="connsiteY27" fmla="*/ 13470 h 35083"/>
                    <a:gd name="connsiteX28" fmla="*/ 21487 w 38537"/>
                    <a:gd name="connsiteY28" fmla="*/ 13350 h 35083"/>
                    <a:gd name="connsiteX29" fmla="*/ 21487 w 38537"/>
                    <a:gd name="connsiteY29" fmla="*/ 12648 h 35083"/>
                    <a:gd name="connsiteX30" fmla="*/ 21476 w 38537"/>
                    <a:gd name="connsiteY30" fmla="*/ 12493 h 35083"/>
                    <a:gd name="connsiteX31" fmla="*/ 21476 w 38537"/>
                    <a:gd name="connsiteY31" fmla="*/ 12065 h 35083"/>
                    <a:gd name="connsiteX32" fmla="*/ 21476 w 38537"/>
                    <a:gd name="connsiteY32" fmla="*/ 6373 h 35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37" h="35083" extrusionOk="0">
                      <a:moveTo>
                        <a:pt x="21476" y="6373"/>
                      </a:moveTo>
                      <a:cubicBezTo>
                        <a:pt x="-10005" y="7266"/>
                        <a:pt x="10537" y="-14287"/>
                        <a:pt x="9644" y="17193"/>
                      </a:cubicBezTo>
                      <a:cubicBezTo>
                        <a:pt x="11569" y="17189"/>
                        <a:pt x="7760" y="11963"/>
                        <a:pt x="9685" y="11959"/>
                      </a:cubicBezTo>
                      <a:cubicBezTo>
                        <a:pt x="10340" y="11852"/>
                        <a:pt x="3382" y="21669"/>
                        <a:pt x="3799" y="20979"/>
                      </a:cubicBezTo>
                      <a:cubicBezTo>
                        <a:pt x="4227" y="20252"/>
                        <a:pt x="5180" y="20653"/>
                        <a:pt x="4895" y="20081"/>
                      </a:cubicBezTo>
                      <a:cubicBezTo>
                        <a:pt x="4680" y="19665"/>
                        <a:pt x="-91" y="20077"/>
                        <a:pt x="2" y="20537"/>
                      </a:cubicBezTo>
                      <a:cubicBezTo>
                        <a:pt x="95" y="20997"/>
                        <a:pt x="4028" y="22097"/>
                        <a:pt x="5453" y="22842"/>
                      </a:cubicBezTo>
                      <a:cubicBezTo>
                        <a:pt x="6878" y="23587"/>
                        <a:pt x="7771" y="24444"/>
                        <a:pt x="8554" y="25008"/>
                      </a:cubicBezTo>
                      <a:cubicBezTo>
                        <a:pt x="9337" y="25572"/>
                        <a:pt x="10363" y="25810"/>
                        <a:pt x="10149" y="26226"/>
                      </a:cubicBezTo>
                      <a:cubicBezTo>
                        <a:pt x="9863" y="26798"/>
                        <a:pt x="8664" y="22400"/>
                        <a:pt x="9105" y="23127"/>
                      </a:cubicBezTo>
                      <a:cubicBezTo>
                        <a:pt x="9545" y="23877"/>
                        <a:pt x="3216" y="22668"/>
                        <a:pt x="3799" y="22751"/>
                      </a:cubicBezTo>
                      <a:lnTo>
                        <a:pt x="4171" y="18918"/>
                      </a:lnTo>
                      <a:cubicBezTo>
                        <a:pt x="5028" y="3249"/>
                        <a:pt x="5795" y="35925"/>
                        <a:pt x="21476" y="35067"/>
                      </a:cubicBezTo>
                      <a:cubicBezTo>
                        <a:pt x="21480" y="33234"/>
                        <a:pt x="21483" y="31400"/>
                        <a:pt x="21487" y="29567"/>
                      </a:cubicBezTo>
                      <a:cubicBezTo>
                        <a:pt x="21678" y="28031"/>
                        <a:pt x="22273" y="26733"/>
                        <a:pt x="23178" y="25792"/>
                      </a:cubicBezTo>
                      <a:cubicBezTo>
                        <a:pt x="23488" y="25471"/>
                        <a:pt x="23833" y="25197"/>
                        <a:pt x="24226" y="24971"/>
                      </a:cubicBezTo>
                      <a:cubicBezTo>
                        <a:pt x="24440" y="24840"/>
                        <a:pt x="24655" y="24733"/>
                        <a:pt x="24893" y="24638"/>
                      </a:cubicBezTo>
                      <a:cubicBezTo>
                        <a:pt x="25501" y="24386"/>
                        <a:pt x="26156" y="24260"/>
                        <a:pt x="26832" y="24260"/>
                      </a:cubicBezTo>
                      <a:cubicBezTo>
                        <a:pt x="27756" y="24260"/>
                        <a:pt x="28720" y="24496"/>
                        <a:pt x="29655" y="24971"/>
                      </a:cubicBezTo>
                      <a:cubicBezTo>
                        <a:pt x="31239" y="25781"/>
                        <a:pt x="33560" y="26674"/>
                        <a:pt x="34346" y="26674"/>
                      </a:cubicBezTo>
                      <a:cubicBezTo>
                        <a:pt x="36656" y="26674"/>
                        <a:pt x="38537" y="24328"/>
                        <a:pt x="38537" y="21435"/>
                      </a:cubicBezTo>
                      <a:cubicBezTo>
                        <a:pt x="38537" y="18542"/>
                        <a:pt x="36656" y="16184"/>
                        <a:pt x="34346" y="16184"/>
                      </a:cubicBezTo>
                      <a:cubicBezTo>
                        <a:pt x="33560" y="16184"/>
                        <a:pt x="31239" y="17089"/>
                        <a:pt x="29655" y="17899"/>
                      </a:cubicBezTo>
                      <a:cubicBezTo>
                        <a:pt x="28720" y="18373"/>
                        <a:pt x="27760" y="18609"/>
                        <a:pt x="26837" y="18609"/>
                      </a:cubicBezTo>
                      <a:cubicBezTo>
                        <a:pt x="26162" y="18609"/>
                        <a:pt x="25506" y="18483"/>
                        <a:pt x="24893" y="18232"/>
                      </a:cubicBezTo>
                      <a:cubicBezTo>
                        <a:pt x="24655" y="18137"/>
                        <a:pt x="24440" y="18018"/>
                        <a:pt x="24226" y="17899"/>
                      </a:cubicBezTo>
                      <a:cubicBezTo>
                        <a:pt x="23833" y="17661"/>
                        <a:pt x="23488" y="17387"/>
                        <a:pt x="23178" y="17065"/>
                      </a:cubicBezTo>
                      <a:cubicBezTo>
                        <a:pt x="22297" y="16160"/>
                        <a:pt x="21714" y="14934"/>
                        <a:pt x="21499" y="13470"/>
                      </a:cubicBezTo>
                      <a:lnTo>
                        <a:pt x="21487" y="13350"/>
                      </a:lnTo>
                      <a:lnTo>
                        <a:pt x="21487" y="12648"/>
                      </a:lnTo>
                      <a:cubicBezTo>
                        <a:pt x="21483" y="12596"/>
                        <a:pt x="21480" y="12545"/>
                        <a:pt x="21476" y="12493"/>
                      </a:cubicBezTo>
                      <a:lnTo>
                        <a:pt x="21476" y="12065"/>
                      </a:lnTo>
                      <a:lnTo>
                        <a:pt x="21476" y="6373"/>
                      </a:lnTo>
                      <a:close/>
                    </a:path>
                  </a:pathLst>
                </a:custGeom>
                <a:solidFill>
                  <a:srgbClr val="B3B2B1"/>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grpSp>
              <p:nvGrpSpPr>
                <p:cNvPr id="3100" name="Group 30">
                  <a:extLst>
                    <a:ext uri="{FF2B5EF4-FFF2-40B4-BE49-F238E27FC236}">
                      <a16:creationId xmlns:a16="http://schemas.microsoft.com/office/drawing/2014/main" id="{55AF2284-9799-8C90-6B9D-6194496928FB}"/>
                    </a:ext>
                  </a:extLst>
                </p:cNvPr>
                <p:cNvGrpSpPr>
                  <a:grpSpLocks/>
                </p:cNvGrpSpPr>
                <p:nvPr/>
              </p:nvGrpSpPr>
              <p:grpSpPr bwMode="auto">
                <a:xfrm>
                  <a:off x="2853703" y="862828"/>
                  <a:ext cx="5705460" cy="3023831"/>
                  <a:chOff x="1697192" y="1266013"/>
                  <a:chExt cx="5928493" cy="2985137"/>
                </a:xfrm>
              </p:grpSpPr>
              <p:sp>
                <p:nvSpPr>
                  <p:cNvPr id="4135" name="Google Shape;1160;p32">
                    <a:extLst>
                      <a:ext uri="{FF2B5EF4-FFF2-40B4-BE49-F238E27FC236}">
                        <a16:creationId xmlns:a16="http://schemas.microsoft.com/office/drawing/2014/main" id="{5EF0E4AE-F044-6564-66F8-352661C967E1}"/>
                      </a:ext>
                    </a:extLst>
                  </p:cNvPr>
                  <p:cNvSpPr/>
                  <p:nvPr/>
                </p:nvSpPr>
                <p:spPr>
                  <a:xfrm>
                    <a:off x="3084082" y="1266013"/>
                    <a:ext cx="1872276" cy="1445412"/>
                  </a:xfrm>
                  <a:custGeom>
                    <a:avLst/>
                    <a:gdLst/>
                    <a:ahLst/>
                    <a:cxnLst/>
                    <a:rect l="l" t="t" r="r" b="b"/>
                    <a:pathLst>
                      <a:path w="74892" h="57818" extrusionOk="0">
                        <a:moveTo>
                          <a:pt x="57830" y="0"/>
                        </a:moveTo>
                        <a:cubicBezTo>
                          <a:pt x="26349" y="893"/>
                          <a:pt x="894" y="26337"/>
                          <a:pt x="1" y="57817"/>
                        </a:cubicBezTo>
                        <a:lnTo>
                          <a:pt x="5775" y="57805"/>
                        </a:lnTo>
                        <a:cubicBezTo>
                          <a:pt x="6430" y="57698"/>
                          <a:pt x="7240" y="57424"/>
                          <a:pt x="7657" y="56734"/>
                        </a:cubicBezTo>
                        <a:cubicBezTo>
                          <a:pt x="8085" y="56007"/>
                          <a:pt x="7823" y="55174"/>
                          <a:pt x="7538" y="54602"/>
                        </a:cubicBezTo>
                        <a:cubicBezTo>
                          <a:pt x="7323" y="54186"/>
                          <a:pt x="5466" y="50459"/>
                          <a:pt x="5466" y="48363"/>
                        </a:cubicBezTo>
                        <a:cubicBezTo>
                          <a:pt x="5466" y="44172"/>
                          <a:pt x="9347" y="40755"/>
                          <a:pt x="14122" y="40755"/>
                        </a:cubicBezTo>
                        <a:cubicBezTo>
                          <a:pt x="18896" y="40755"/>
                          <a:pt x="22778" y="44172"/>
                          <a:pt x="22778" y="48363"/>
                        </a:cubicBezTo>
                        <a:cubicBezTo>
                          <a:pt x="22778" y="50459"/>
                          <a:pt x="20908" y="54186"/>
                          <a:pt x="20694" y="54602"/>
                        </a:cubicBezTo>
                        <a:cubicBezTo>
                          <a:pt x="20408" y="55174"/>
                          <a:pt x="20146" y="56007"/>
                          <a:pt x="20587" y="56734"/>
                        </a:cubicBezTo>
                        <a:cubicBezTo>
                          <a:pt x="21027" y="57484"/>
                          <a:pt x="21992" y="57734"/>
                          <a:pt x="22575" y="57817"/>
                        </a:cubicBezTo>
                        <a:lnTo>
                          <a:pt x="28695" y="57817"/>
                        </a:lnTo>
                        <a:cubicBezTo>
                          <a:pt x="29552" y="42148"/>
                          <a:pt x="42149" y="29552"/>
                          <a:pt x="57830" y="28694"/>
                        </a:cubicBezTo>
                        <a:lnTo>
                          <a:pt x="57841" y="23194"/>
                        </a:lnTo>
                        <a:cubicBezTo>
                          <a:pt x="58032" y="21658"/>
                          <a:pt x="58627" y="20360"/>
                          <a:pt x="59532" y="19419"/>
                        </a:cubicBezTo>
                        <a:cubicBezTo>
                          <a:pt x="59842" y="19098"/>
                          <a:pt x="60187" y="18824"/>
                          <a:pt x="60580" y="18598"/>
                        </a:cubicBezTo>
                        <a:cubicBezTo>
                          <a:pt x="60794" y="18467"/>
                          <a:pt x="61009" y="18360"/>
                          <a:pt x="61247" y="18265"/>
                        </a:cubicBezTo>
                        <a:cubicBezTo>
                          <a:pt x="61855" y="18013"/>
                          <a:pt x="62510" y="17887"/>
                          <a:pt x="63186" y="17887"/>
                        </a:cubicBezTo>
                        <a:cubicBezTo>
                          <a:pt x="64110" y="17887"/>
                          <a:pt x="65074" y="18123"/>
                          <a:pt x="66009" y="18598"/>
                        </a:cubicBezTo>
                        <a:cubicBezTo>
                          <a:pt x="67593" y="19408"/>
                          <a:pt x="69914" y="20301"/>
                          <a:pt x="70700" y="20301"/>
                        </a:cubicBezTo>
                        <a:cubicBezTo>
                          <a:pt x="73010" y="20301"/>
                          <a:pt x="74891" y="17955"/>
                          <a:pt x="74891" y="15062"/>
                        </a:cubicBezTo>
                        <a:cubicBezTo>
                          <a:pt x="74891" y="12169"/>
                          <a:pt x="73010" y="9811"/>
                          <a:pt x="70700" y="9811"/>
                        </a:cubicBezTo>
                        <a:cubicBezTo>
                          <a:pt x="69914" y="9811"/>
                          <a:pt x="67593" y="10716"/>
                          <a:pt x="66009" y="11526"/>
                        </a:cubicBezTo>
                        <a:cubicBezTo>
                          <a:pt x="65074" y="12000"/>
                          <a:pt x="64114" y="12236"/>
                          <a:pt x="63191" y="12236"/>
                        </a:cubicBezTo>
                        <a:cubicBezTo>
                          <a:pt x="62516" y="12236"/>
                          <a:pt x="61860" y="12110"/>
                          <a:pt x="61247" y="11859"/>
                        </a:cubicBezTo>
                        <a:cubicBezTo>
                          <a:pt x="61009" y="11764"/>
                          <a:pt x="60794" y="11645"/>
                          <a:pt x="60580" y="11526"/>
                        </a:cubicBezTo>
                        <a:cubicBezTo>
                          <a:pt x="60187" y="11288"/>
                          <a:pt x="59842" y="11014"/>
                          <a:pt x="59532" y="10692"/>
                        </a:cubicBezTo>
                        <a:cubicBezTo>
                          <a:pt x="58651" y="9787"/>
                          <a:pt x="58068" y="8561"/>
                          <a:pt x="57853" y="7097"/>
                        </a:cubicBezTo>
                        <a:lnTo>
                          <a:pt x="57841" y="6977"/>
                        </a:lnTo>
                        <a:lnTo>
                          <a:pt x="57841" y="6275"/>
                        </a:lnTo>
                        <a:lnTo>
                          <a:pt x="57830" y="6120"/>
                        </a:lnTo>
                        <a:lnTo>
                          <a:pt x="57830" y="5692"/>
                        </a:lnTo>
                        <a:lnTo>
                          <a:pt x="57830" y="0"/>
                        </a:lnTo>
                        <a:close/>
                      </a:path>
                    </a:pathLst>
                  </a:custGeom>
                  <a:solidFill>
                    <a:srgbClr val="EBB700"/>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grpSp>
                <p:nvGrpSpPr>
                  <p:cNvPr id="3102" name="Google Shape;1169;p32">
                    <a:extLst>
                      <a:ext uri="{FF2B5EF4-FFF2-40B4-BE49-F238E27FC236}">
                        <a16:creationId xmlns:a16="http://schemas.microsoft.com/office/drawing/2014/main" id="{4048A9B2-C984-61B0-2C62-BCC94DFF4D64}"/>
                      </a:ext>
                    </a:extLst>
                  </p:cNvPr>
                  <p:cNvGrpSpPr>
                    <a:grpSpLocks/>
                  </p:cNvGrpSpPr>
                  <p:nvPr/>
                </p:nvGrpSpPr>
                <p:grpSpPr bwMode="auto">
                  <a:xfrm>
                    <a:off x="4188050" y="2796863"/>
                    <a:ext cx="2196648" cy="1445725"/>
                    <a:chOff x="4188050" y="2796863"/>
                    <a:chExt cx="2196648" cy="1445725"/>
                  </a:xfrm>
                </p:grpSpPr>
                <p:sp>
                  <p:nvSpPr>
                    <p:cNvPr id="3103" name="Google Shape;1172;p32">
                      <a:extLst>
                        <a:ext uri="{FF2B5EF4-FFF2-40B4-BE49-F238E27FC236}">
                          <a16:creationId xmlns:a16="http://schemas.microsoft.com/office/drawing/2014/main" id="{DAA82D5D-2DC1-3844-CB69-657A1E794DF0}"/>
                        </a:ext>
                      </a:extLst>
                    </p:cNvPr>
                    <p:cNvSpPr>
                      <a:spLocks noChangeShapeType="1"/>
                    </p:cNvSpPr>
                    <p:nvPr/>
                  </p:nvSpPr>
                  <p:spPr bwMode="auto">
                    <a:xfrm rot="10800000">
                      <a:off x="5662898" y="3530202"/>
                      <a:ext cx="721800" cy="0"/>
                    </a:xfrm>
                    <a:prstGeom prst="line">
                      <a:avLst/>
                    </a:prstGeom>
                    <a:noFill/>
                    <a:ln w="9525" algn="ctr">
                      <a:solidFill>
                        <a:srgbClr val="FF5C35"/>
                      </a:solidFill>
                      <a:round/>
                      <a:headEnd type="diamond"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sp>
                  <p:nvSpPr>
                    <p:cNvPr id="4190" name="Google Shape;1173;p32">
                      <a:extLst>
                        <a:ext uri="{FF2B5EF4-FFF2-40B4-BE49-F238E27FC236}">
                          <a16:creationId xmlns:a16="http://schemas.microsoft.com/office/drawing/2014/main" id="{16C38030-954C-C100-0A58-60A6D04EAFF3}"/>
                        </a:ext>
                      </a:extLst>
                    </p:cNvPr>
                    <p:cNvSpPr/>
                    <p:nvPr/>
                  </p:nvSpPr>
                  <p:spPr>
                    <a:xfrm>
                      <a:off x="4187692" y="2796965"/>
                      <a:ext cx="1872276" cy="1445411"/>
                    </a:xfrm>
                    <a:custGeom>
                      <a:avLst/>
                      <a:gdLst/>
                      <a:ahLst/>
                      <a:cxnLst/>
                      <a:rect l="l" t="t" r="r" b="b"/>
                      <a:pathLst>
                        <a:path w="74891" h="57829" extrusionOk="0">
                          <a:moveTo>
                            <a:pt x="46196" y="0"/>
                          </a:moveTo>
                          <a:cubicBezTo>
                            <a:pt x="45339" y="15681"/>
                            <a:pt x="32742" y="28277"/>
                            <a:pt x="17062" y="29135"/>
                          </a:cubicBezTo>
                          <a:lnTo>
                            <a:pt x="17050" y="35385"/>
                          </a:lnTo>
                          <a:cubicBezTo>
                            <a:pt x="16859" y="36921"/>
                            <a:pt x="16276" y="38219"/>
                            <a:pt x="15359" y="39160"/>
                          </a:cubicBezTo>
                          <a:cubicBezTo>
                            <a:pt x="15050" y="39481"/>
                            <a:pt x="14704" y="39755"/>
                            <a:pt x="14323" y="39981"/>
                          </a:cubicBezTo>
                          <a:cubicBezTo>
                            <a:pt x="14109" y="40112"/>
                            <a:pt x="13883" y="40219"/>
                            <a:pt x="13657" y="40315"/>
                          </a:cubicBezTo>
                          <a:cubicBezTo>
                            <a:pt x="13043" y="40566"/>
                            <a:pt x="12388" y="40692"/>
                            <a:pt x="11713" y="40692"/>
                          </a:cubicBezTo>
                          <a:cubicBezTo>
                            <a:pt x="10789" y="40692"/>
                            <a:pt x="9830" y="40456"/>
                            <a:pt x="8894" y="39981"/>
                          </a:cubicBezTo>
                          <a:cubicBezTo>
                            <a:pt x="7299" y="39172"/>
                            <a:pt x="4977" y="38279"/>
                            <a:pt x="4191" y="38279"/>
                          </a:cubicBezTo>
                          <a:cubicBezTo>
                            <a:pt x="1881" y="38279"/>
                            <a:pt x="0" y="40624"/>
                            <a:pt x="0" y="43517"/>
                          </a:cubicBezTo>
                          <a:cubicBezTo>
                            <a:pt x="0" y="46411"/>
                            <a:pt x="1881" y="48768"/>
                            <a:pt x="4191" y="48768"/>
                          </a:cubicBezTo>
                          <a:cubicBezTo>
                            <a:pt x="4989" y="48768"/>
                            <a:pt x="7299" y="47863"/>
                            <a:pt x="8894" y="47054"/>
                          </a:cubicBezTo>
                          <a:cubicBezTo>
                            <a:pt x="9823" y="46579"/>
                            <a:pt x="10783" y="46343"/>
                            <a:pt x="11709" y="46343"/>
                          </a:cubicBezTo>
                          <a:cubicBezTo>
                            <a:pt x="12385" y="46343"/>
                            <a:pt x="13043" y="46469"/>
                            <a:pt x="13657" y="46720"/>
                          </a:cubicBezTo>
                          <a:cubicBezTo>
                            <a:pt x="13883" y="46815"/>
                            <a:pt x="14109" y="46934"/>
                            <a:pt x="14323" y="47054"/>
                          </a:cubicBezTo>
                          <a:cubicBezTo>
                            <a:pt x="14704" y="47292"/>
                            <a:pt x="15050" y="47565"/>
                            <a:pt x="15359" y="47887"/>
                          </a:cubicBezTo>
                          <a:cubicBezTo>
                            <a:pt x="16240" y="48792"/>
                            <a:pt x="16824" y="50018"/>
                            <a:pt x="17038" y="51483"/>
                          </a:cubicBezTo>
                          <a:lnTo>
                            <a:pt x="17050" y="51602"/>
                          </a:lnTo>
                          <a:lnTo>
                            <a:pt x="17050" y="52304"/>
                          </a:lnTo>
                          <a:lnTo>
                            <a:pt x="17062" y="52459"/>
                          </a:lnTo>
                          <a:lnTo>
                            <a:pt x="17062" y="52888"/>
                          </a:lnTo>
                          <a:lnTo>
                            <a:pt x="17062" y="57829"/>
                          </a:lnTo>
                          <a:cubicBezTo>
                            <a:pt x="48554" y="56936"/>
                            <a:pt x="73997" y="31492"/>
                            <a:pt x="74890" y="0"/>
                          </a:cubicBezTo>
                          <a:lnTo>
                            <a:pt x="74890" y="0"/>
                          </a:lnTo>
                          <a:lnTo>
                            <a:pt x="68151" y="12"/>
                          </a:lnTo>
                          <a:cubicBezTo>
                            <a:pt x="67556" y="119"/>
                            <a:pt x="66818" y="369"/>
                            <a:pt x="66437" y="988"/>
                          </a:cubicBezTo>
                          <a:cubicBezTo>
                            <a:pt x="66056" y="1643"/>
                            <a:pt x="66294" y="2405"/>
                            <a:pt x="66556" y="2929"/>
                          </a:cubicBezTo>
                          <a:cubicBezTo>
                            <a:pt x="66758" y="3334"/>
                            <a:pt x="68532" y="6882"/>
                            <a:pt x="68532" y="8894"/>
                          </a:cubicBezTo>
                          <a:cubicBezTo>
                            <a:pt x="68532" y="12918"/>
                            <a:pt x="64806" y="16193"/>
                            <a:pt x="60234" y="16193"/>
                          </a:cubicBezTo>
                          <a:cubicBezTo>
                            <a:pt x="55650" y="16193"/>
                            <a:pt x="51935" y="12918"/>
                            <a:pt x="51935" y="8894"/>
                          </a:cubicBezTo>
                          <a:cubicBezTo>
                            <a:pt x="51935" y="6882"/>
                            <a:pt x="53709" y="3334"/>
                            <a:pt x="53912" y="2929"/>
                          </a:cubicBezTo>
                          <a:cubicBezTo>
                            <a:pt x="54174" y="2405"/>
                            <a:pt x="54412" y="1643"/>
                            <a:pt x="54019" y="988"/>
                          </a:cubicBezTo>
                          <a:cubicBezTo>
                            <a:pt x="53614" y="310"/>
                            <a:pt x="52745" y="83"/>
                            <a:pt x="52197" y="0"/>
                          </a:cubicBezTo>
                          <a:close/>
                        </a:path>
                      </a:pathLst>
                    </a:custGeom>
                    <a:solidFill>
                      <a:srgbClr val="FF5C35"/>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grpSp>
              <p:grpSp>
                <p:nvGrpSpPr>
                  <p:cNvPr id="3105" name="Google Shape;1178;p32">
                    <a:extLst>
                      <a:ext uri="{FF2B5EF4-FFF2-40B4-BE49-F238E27FC236}">
                        <a16:creationId xmlns:a16="http://schemas.microsoft.com/office/drawing/2014/main" id="{A65E2BFE-3625-9F7A-BBFF-5CA517BE150C}"/>
                      </a:ext>
                    </a:extLst>
                  </p:cNvPr>
                  <p:cNvGrpSpPr>
                    <a:grpSpLocks/>
                  </p:cNvGrpSpPr>
                  <p:nvPr/>
                </p:nvGrpSpPr>
                <p:grpSpPr bwMode="auto">
                  <a:xfrm>
                    <a:off x="2747122" y="2378875"/>
                    <a:ext cx="1782353" cy="1872275"/>
                    <a:chOff x="2747122" y="2378875"/>
                    <a:chExt cx="1782353" cy="1872275"/>
                  </a:xfrm>
                </p:grpSpPr>
                <p:sp>
                  <p:nvSpPr>
                    <p:cNvPr id="3106" name="Google Shape;1181;p32">
                      <a:extLst>
                        <a:ext uri="{FF2B5EF4-FFF2-40B4-BE49-F238E27FC236}">
                          <a16:creationId xmlns:a16="http://schemas.microsoft.com/office/drawing/2014/main" id="{C78D94BF-42D8-7C68-B786-41DD03F25F5A}"/>
                        </a:ext>
                      </a:extLst>
                    </p:cNvPr>
                    <p:cNvSpPr>
                      <a:spLocks noChangeShapeType="1"/>
                    </p:cNvSpPr>
                    <p:nvPr/>
                  </p:nvSpPr>
                  <p:spPr bwMode="auto">
                    <a:xfrm>
                      <a:off x="2747122" y="3503901"/>
                      <a:ext cx="736500" cy="0"/>
                    </a:xfrm>
                    <a:prstGeom prst="line">
                      <a:avLst/>
                    </a:prstGeom>
                    <a:noFill/>
                    <a:ln w="9525" algn="ctr">
                      <a:solidFill>
                        <a:srgbClr val="B3B2B1"/>
                      </a:solidFill>
                      <a:round/>
                      <a:headEnd type="diamond"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sp>
                  <p:nvSpPr>
                    <p:cNvPr id="4188" name="Google Shape;1182;p32">
                      <a:extLst>
                        <a:ext uri="{FF2B5EF4-FFF2-40B4-BE49-F238E27FC236}">
                          <a16:creationId xmlns:a16="http://schemas.microsoft.com/office/drawing/2014/main" id="{98CBC04B-3B10-A64A-A77B-A089856AA304}"/>
                        </a:ext>
                      </a:extLst>
                    </p:cNvPr>
                    <p:cNvSpPr/>
                    <p:nvPr/>
                  </p:nvSpPr>
                  <p:spPr>
                    <a:xfrm>
                      <a:off x="3082947" y="2379134"/>
                      <a:ext cx="1446500" cy="1872016"/>
                    </a:xfrm>
                    <a:custGeom>
                      <a:avLst/>
                      <a:gdLst/>
                      <a:ahLst/>
                      <a:cxnLst/>
                      <a:rect l="l" t="t" r="r" b="b"/>
                      <a:pathLst>
                        <a:path w="57830" h="74891" extrusionOk="0">
                          <a:moveTo>
                            <a:pt x="14122" y="0"/>
                          </a:moveTo>
                          <a:cubicBezTo>
                            <a:pt x="11229" y="0"/>
                            <a:pt x="8871" y="1882"/>
                            <a:pt x="8871" y="4191"/>
                          </a:cubicBezTo>
                          <a:cubicBezTo>
                            <a:pt x="8871" y="4977"/>
                            <a:pt x="9776" y="7299"/>
                            <a:pt x="10574" y="8883"/>
                          </a:cubicBezTo>
                          <a:cubicBezTo>
                            <a:pt x="11395" y="10502"/>
                            <a:pt x="11514" y="12192"/>
                            <a:pt x="10907" y="13645"/>
                          </a:cubicBezTo>
                          <a:cubicBezTo>
                            <a:pt x="10824" y="13883"/>
                            <a:pt x="10705" y="14097"/>
                            <a:pt x="10586" y="14312"/>
                          </a:cubicBezTo>
                          <a:cubicBezTo>
                            <a:pt x="9705" y="15776"/>
                            <a:pt x="8133" y="16741"/>
                            <a:pt x="6156" y="17038"/>
                          </a:cubicBezTo>
                          <a:lnTo>
                            <a:pt x="6037" y="17050"/>
                          </a:lnTo>
                          <a:lnTo>
                            <a:pt x="5335" y="17050"/>
                          </a:lnTo>
                          <a:lnTo>
                            <a:pt x="5180" y="17062"/>
                          </a:lnTo>
                          <a:lnTo>
                            <a:pt x="1" y="17062"/>
                          </a:lnTo>
                          <a:cubicBezTo>
                            <a:pt x="894" y="48542"/>
                            <a:pt x="26338" y="73998"/>
                            <a:pt x="57818" y="74891"/>
                          </a:cubicBezTo>
                          <a:lnTo>
                            <a:pt x="57818" y="68926"/>
                          </a:lnTo>
                          <a:cubicBezTo>
                            <a:pt x="57699" y="68271"/>
                            <a:pt x="57425" y="67461"/>
                            <a:pt x="56734" y="67044"/>
                          </a:cubicBezTo>
                          <a:cubicBezTo>
                            <a:pt x="56480" y="66891"/>
                            <a:pt x="56192" y="66815"/>
                            <a:pt x="55880" y="66815"/>
                          </a:cubicBezTo>
                          <a:cubicBezTo>
                            <a:pt x="55491" y="66815"/>
                            <a:pt x="55064" y="66932"/>
                            <a:pt x="54615" y="67164"/>
                          </a:cubicBezTo>
                          <a:cubicBezTo>
                            <a:pt x="54186" y="67378"/>
                            <a:pt x="50460" y="69235"/>
                            <a:pt x="48364" y="69235"/>
                          </a:cubicBezTo>
                          <a:cubicBezTo>
                            <a:pt x="44173" y="69235"/>
                            <a:pt x="40768" y="65354"/>
                            <a:pt x="40768" y="60579"/>
                          </a:cubicBezTo>
                          <a:cubicBezTo>
                            <a:pt x="40768" y="55805"/>
                            <a:pt x="44173" y="51924"/>
                            <a:pt x="48364" y="51924"/>
                          </a:cubicBezTo>
                          <a:cubicBezTo>
                            <a:pt x="50460" y="51924"/>
                            <a:pt x="54186" y="53793"/>
                            <a:pt x="54615" y="54007"/>
                          </a:cubicBezTo>
                          <a:cubicBezTo>
                            <a:pt x="55061" y="54230"/>
                            <a:pt x="55486" y="54345"/>
                            <a:pt x="55875" y="54345"/>
                          </a:cubicBezTo>
                          <a:cubicBezTo>
                            <a:pt x="56192" y="54345"/>
                            <a:pt x="56484" y="54269"/>
                            <a:pt x="56746" y="54114"/>
                          </a:cubicBezTo>
                          <a:cubicBezTo>
                            <a:pt x="57484" y="53674"/>
                            <a:pt x="57746" y="52709"/>
                            <a:pt x="57830" y="52126"/>
                          </a:cubicBezTo>
                          <a:lnTo>
                            <a:pt x="57830" y="46197"/>
                          </a:lnTo>
                          <a:cubicBezTo>
                            <a:pt x="42149" y="45339"/>
                            <a:pt x="29552" y="32743"/>
                            <a:pt x="28695" y="17062"/>
                          </a:cubicBezTo>
                          <a:lnTo>
                            <a:pt x="22254" y="17050"/>
                          </a:lnTo>
                          <a:cubicBezTo>
                            <a:pt x="20194" y="16800"/>
                            <a:pt x="18563" y="15824"/>
                            <a:pt x="17658" y="14312"/>
                          </a:cubicBezTo>
                          <a:cubicBezTo>
                            <a:pt x="17527" y="14097"/>
                            <a:pt x="17420" y="13883"/>
                            <a:pt x="17325" y="13645"/>
                          </a:cubicBezTo>
                          <a:cubicBezTo>
                            <a:pt x="16729" y="12192"/>
                            <a:pt x="16836" y="10502"/>
                            <a:pt x="17658" y="8883"/>
                          </a:cubicBezTo>
                          <a:cubicBezTo>
                            <a:pt x="18468" y="7299"/>
                            <a:pt x="19360" y="4977"/>
                            <a:pt x="19360" y="4191"/>
                          </a:cubicBezTo>
                          <a:cubicBezTo>
                            <a:pt x="19360" y="1882"/>
                            <a:pt x="17015" y="0"/>
                            <a:pt x="14122" y="0"/>
                          </a:cubicBezTo>
                          <a:close/>
                        </a:path>
                      </a:pathLst>
                    </a:custGeom>
                    <a:solidFill>
                      <a:srgbClr val="B3B2B1"/>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grpSp>
              <p:sp>
                <p:nvSpPr>
                  <p:cNvPr id="4138" name="Google Shape;1191;p32">
                    <a:extLst>
                      <a:ext uri="{FF2B5EF4-FFF2-40B4-BE49-F238E27FC236}">
                        <a16:creationId xmlns:a16="http://schemas.microsoft.com/office/drawing/2014/main" id="{865070BC-7019-2B01-AE08-71DD8B7ED401}"/>
                      </a:ext>
                    </a:extLst>
                  </p:cNvPr>
                  <p:cNvSpPr/>
                  <p:nvPr/>
                </p:nvSpPr>
                <p:spPr>
                  <a:xfrm>
                    <a:off x="4614602" y="1266013"/>
                    <a:ext cx="1445365" cy="1850083"/>
                  </a:xfrm>
                  <a:custGeom>
                    <a:avLst/>
                    <a:gdLst/>
                    <a:ahLst/>
                    <a:cxnLst/>
                    <a:rect l="l" t="t" r="r" b="b"/>
                    <a:pathLst>
                      <a:path w="57818" h="74022" extrusionOk="0">
                        <a:moveTo>
                          <a:pt x="1" y="0"/>
                        </a:moveTo>
                        <a:lnTo>
                          <a:pt x="13" y="6716"/>
                        </a:lnTo>
                        <a:cubicBezTo>
                          <a:pt x="120" y="7370"/>
                          <a:pt x="394" y="8180"/>
                          <a:pt x="1084" y="8597"/>
                        </a:cubicBezTo>
                        <a:cubicBezTo>
                          <a:pt x="1344" y="8750"/>
                          <a:pt x="1632" y="8826"/>
                          <a:pt x="1945" y="8826"/>
                        </a:cubicBezTo>
                        <a:cubicBezTo>
                          <a:pt x="2333" y="8826"/>
                          <a:pt x="2760" y="8709"/>
                          <a:pt x="3215" y="8478"/>
                        </a:cubicBezTo>
                        <a:cubicBezTo>
                          <a:pt x="3632" y="8263"/>
                          <a:pt x="7359" y="6406"/>
                          <a:pt x="9454" y="6406"/>
                        </a:cubicBezTo>
                        <a:cubicBezTo>
                          <a:pt x="13645" y="6406"/>
                          <a:pt x="17062" y="10287"/>
                          <a:pt x="17062" y="15062"/>
                        </a:cubicBezTo>
                        <a:cubicBezTo>
                          <a:pt x="17062" y="19836"/>
                          <a:pt x="13645" y="23718"/>
                          <a:pt x="9454" y="23718"/>
                        </a:cubicBezTo>
                        <a:cubicBezTo>
                          <a:pt x="7359" y="23718"/>
                          <a:pt x="3632" y="21848"/>
                          <a:pt x="3215" y="21634"/>
                        </a:cubicBezTo>
                        <a:cubicBezTo>
                          <a:pt x="2762" y="21411"/>
                          <a:pt x="2338" y="21296"/>
                          <a:pt x="1951" y="21296"/>
                        </a:cubicBezTo>
                        <a:cubicBezTo>
                          <a:pt x="1636" y="21296"/>
                          <a:pt x="1346" y="21372"/>
                          <a:pt x="1084" y="21527"/>
                        </a:cubicBezTo>
                        <a:cubicBezTo>
                          <a:pt x="334" y="21967"/>
                          <a:pt x="84" y="22932"/>
                          <a:pt x="1" y="23515"/>
                        </a:cubicBezTo>
                        <a:lnTo>
                          <a:pt x="1" y="28694"/>
                        </a:lnTo>
                        <a:cubicBezTo>
                          <a:pt x="15669" y="29552"/>
                          <a:pt x="28266" y="42148"/>
                          <a:pt x="29123" y="57817"/>
                        </a:cubicBezTo>
                        <a:lnTo>
                          <a:pt x="35446" y="57841"/>
                        </a:lnTo>
                        <a:cubicBezTo>
                          <a:pt x="36958" y="58019"/>
                          <a:pt x="38232" y="58615"/>
                          <a:pt x="39137" y="59532"/>
                        </a:cubicBezTo>
                        <a:cubicBezTo>
                          <a:pt x="39422" y="59817"/>
                          <a:pt x="39672" y="60127"/>
                          <a:pt x="39875" y="60472"/>
                        </a:cubicBezTo>
                        <a:cubicBezTo>
                          <a:pt x="39946" y="60591"/>
                          <a:pt x="40006" y="60710"/>
                          <a:pt x="40065" y="60829"/>
                        </a:cubicBezTo>
                        <a:cubicBezTo>
                          <a:pt x="40077" y="60841"/>
                          <a:pt x="40077" y="60865"/>
                          <a:pt x="40089" y="60877"/>
                        </a:cubicBezTo>
                        <a:cubicBezTo>
                          <a:pt x="40149" y="60996"/>
                          <a:pt x="40196" y="61115"/>
                          <a:pt x="40244" y="61234"/>
                        </a:cubicBezTo>
                        <a:cubicBezTo>
                          <a:pt x="40434" y="61746"/>
                          <a:pt x="40541" y="62282"/>
                          <a:pt x="40565" y="62841"/>
                        </a:cubicBezTo>
                        <a:lnTo>
                          <a:pt x="40565" y="62865"/>
                        </a:lnTo>
                        <a:cubicBezTo>
                          <a:pt x="40565" y="63044"/>
                          <a:pt x="40565" y="63222"/>
                          <a:pt x="40541" y="63413"/>
                        </a:cubicBezTo>
                        <a:cubicBezTo>
                          <a:pt x="40541" y="63425"/>
                          <a:pt x="40541" y="63437"/>
                          <a:pt x="40541" y="63449"/>
                        </a:cubicBezTo>
                        <a:cubicBezTo>
                          <a:pt x="40518" y="63806"/>
                          <a:pt x="40446" y="64163"/>
                          <a:pt x="40351" y="64520"/>
                        </a:cubicBezTo>
                        <a:cubicBezTo>
                          <a:pt x="40339" y="64544"/>
                          <a:pt x="40327" y="64568"/>
                          <a:pt x="40327" y="64604"/>
                        </a:cubicBezTo>
                        <a:cubicBezTo>
                          <a:pt x="40268" y="64770"/>
                          <a:pt x="40220" y="64937"/>
                          <a:pt x="40149" y="65104"/>
                        </a:cubicBezTo>
                        <a:cubicBezTo>
                          <a:pt x="40137" y="65127"/>
                          <a:pt x="40125" y="65163"/>
                          <a:pt x="40113" y="65187"/>
                        </a:cubicBezTo>
                        <a:cubicBezTo>
                          <a:pt x="40041" y="65366"/>
                          <a:pt x="39970" y="65532"/>
                          <a:pt x="39887" y="65711"/>
                        </a:cubicBezTo>
                        <a:cubicBezTo>
                          <a:pt x="39125" y="67211"/>
                          <a:pt x="38267" y="69390"/>
                          <a:pt x="38267" y="70128"/>
                        </a:cubicBezTo>
                        <a:cubicBezTo>
                          <a:pt x="38267" y="72271"/>
                          <a:pt x="40470" y="74021"/>
                          <a:pt x="43161" y="74021"/>
                        </a:cubicBezTo>
                        <a:cubicBezTo>
                          <a:pt x="45852" y="74021"/>
                          <a:pt x="48054" y="72271"/>
                          <a:pt x="48054" y="70128"/>
                        </a:cubicBezTo>
                        <a:cubicBezTo>
                          <a:pt x="48054" y="69390"/>
                          <a:pt x="47197" y="67211"/>
                          <a:pt x="46435" y="65711"/>
                        </a:cubicBezTo>
                        <a:cubicBezTo>
                          <a:pt x="46352" y="65532"/>
                          <a:pt x="46280" y="65366"/>
                          <a:pt x="46209" y="65199"/>
                        </a:cubicBezTo>
                        <a:cubicBezTo>
                          <a:pt x="46197" y="65163"/>
                          <a:pt x="46185" y="65139"/>
                          <a:pt x="46173" y="65104"/>
                        </a:cubicBezTo>
                        <a:cubicBezTo>
                          <a:pt x="46102" y="64937"/>
                          <a:pt x="46042" y="64770"/>
                          <a:pt x="45995" y="64604"/>
                        </a:cubicBezTo>
                        <a:cubicBezTo>
                          <a:pt x="45995" y="64568"/>
                          <a:pt x="45983" y="64544"/>
                          <a:pt x="45971" y="64520"/>
                        </a:cubicBezTo>
                        <a:cubicBezTo>
                          <a:pt x="45875" y="64163"/>
                          <a:pt x="45804" y="63806"/>
                          <a:pt x="45780" y="63449"/>
                        </a:cubicBezTo>
                        <a:cubicBezTo>
                          <a:pt x="45780" y="63437"/>
                          <a:pt x="45780" y="63425"/>
                          <a:pt x="45768" y="63413"/>
                        </a:cubicBezTo>
                        <a:cubicBezTo>
                          <a:pt x="45756" y="63234"/>
                          <a:pt x="45756" y="63044"/>
                          <a:pt x="45756" y="62865"/>
                        </a:cubicBezTo>
                        <a:cubicBezTo>
                          <a:pt x="45756" y="62865"/>
                          <a:pt x="45756" y="62853"/>
                          <a:pt x="45756" y="62841"/>
                        </a:cubicBezTo>
                        <a:cubicBezTo>
                          <a:pt x="45780" y="62282"/>
                          <a:pt x="45875" y="61746"/>
                          <a:pt x="46078" y="61234"/>
                        </a:cubicBezTo>
                        <a:cubicBezTo>
                          <a:pt x="46125" y="61115"/>
                          <a:pt x="46173" y="60996"/>
                          <a:pt x="46233" y="60877"/>
                        </a:cubicBezTo>
                        <a:cubicBezTo>
                          <a:pt x="46233" y="60865"/>
                          <a:pt x="46245" y="60841"/>
                          <a:pt x="46245" y="60829"/>
                        </a:cubicBezTo>
                        <a:cubicBezTo>
                          <a:pt x="46304" y="60710"/>
                          <a:pt x="46376" y="60591"/>
                          <a:pt x="46447" y="60472"/>
                        </a:cubicBezTo>
                        <a:cubicBezTo>
                          <a:pt x="46649" y="60127"/>
                          <a:pt x="46899" y="59817"/>
                          <a:pt x="47173" y="59532"/>
                        </a:cubicBezTo>
                        <a:cubicBezTo>
                          <a:pt x="48054" y="58650"/>
                          <a:pt x="49269" y="58067"/>
                          <a:pt x="50709" y="57853"/>
                        </a:cubicBezTo>
                        <a:lnTo>
                          <a:pt x="50828" y="57841"/>
                        </a:lnTo>
                        <a:lnTo>
                          <a:pt x="51495" y="57841"/>
                        </a:lnTo>
                        <a:lnTo>
                          <a:pt x="51638" y="57829"/>
                        </a:lnTo>
                        <a:lnTo>
                          <a:pt x="52055" y="57817"/>
                        </a:lnTo>
                        <a:lnTo>
                          <a:pt x="57817" y="57817"/>
                        </a:lnTo>
                        <a:cubicBezTo>
                          <a:pt x="56924" y="26337"/>
                          <a:pt x="31481" y="893"/>
                          <a:pt x="1" y="0"/>
                        </a:cubicBezTo>
                        <a:close/>
                      </a:path>
                    </a:pathLst>
                  </a:custGeom>
                  <a:solidFill>
                    <a:srgbClr val="407CCA"/>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grpSp>
                <p:nvGrpSpPr>
                  <p:cNvPr id="3109" name="Google Shape;1192;p32">
                    <a:extLst>
                      <a:ext uri="{FF2B5EF4-FFF2-40B4-BE49-F238E27FC236}">
                        <a16:creationId xmlns:a16="http://schemas.microsoft.com/office/drawing/2014/main" id="{3F8633EE-4DB1-E9F1-C5D6-E803A12AD553}"/>
                      </a:ext>
                    </a:extLst>
                  </p:cNvPr>
                  <p:cNvGrpSpPr>
                    <a:grpSpLocks/>
                  </p:cNvGrpSpPr>
                  <p:nvPr/>
                </p:nvGrpSpPr>
                <p:grpSpPr bwMode="auto">
                  <a:xfrm>
                    <a:off x="5312820" y="1885199"/>
                    <a:ext cx="350079" cy="350079"/>
                    <a:chOff x="3497300" y="3227275"/>
                    <a:chExt cx="296175" cy="296175"/>
                  </a:xfrm>
                </p:grpSpPr>
                <p:sp>
                  <p:nvSpPr>
                    <p:cNvPr id="4179" name="Google Shape;1193;p32">
                      <a:extLst>
                        <a:ext uri="{FF2B5EF4-FFF2-40B4-BE49-F238E27FC236}">
                          <a16:creationId xmlns:a16="http://schemas.microsoft.com/office/drawing/2014/main" id="{E45C9BC6-9757-1EAA-B0E2-C85469A61F7F}"/>
                        </a:ext>
                      </a:extLst>
                    </p:cNvPr>
                    <p:cNvSpPr/>
                    <p:nvPr/>
                  </p:nvSpPr>
                  <p:spPr>
                    <a:xfrm>
                      <a:off x="3609732" y="3339906"/>
                      <a:ext cx="69161" cy="68658"/>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80" name="Google Shape;1194;p32">
                      <a:extLst>
                        <a:ext uri="{FF2B5EF4-FFF2-40B4-BE49-F238E27FC236}">
                          <a16:creationId xmlns:a16="http://schemas.microsoft.com/office/drawing/2014/main" id="{A56AED53-7726-6DC4-FCBE-8934D2957204}"/>
                        </a:ext>
                      </a:extLst>
                    </p:cNvPr>
                    <p:cNvSpPr/>
                    <p:nvPr/>
                  </p:nvSpPr>
                  <p:spPr>
                    <a:xfrm>
                      <a:off x="3530965" y="3227641"/>
                      <a:ext cx="86452" cy="86286"/>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81" name="Google Shape;1195;p32">
                      <a:extLst>
                        <a:ext uri="{FF2B5EF4-FFF2-40B4-BE49-F238E27FC236}">
                          <a16:creationId xmlns:a16="http://schemas.microsoft.com/office/drawing/2014/main" id="{89A9F0B2-54EC-BA01-FF0D-7883FA7ACBE3}"/>
                        </a:ext>
                      </a:extLst>
                    </p:cNvPr>
                    <p:cNvSpPr/>
                    <p:nvPr/>
                  </p:nvSpPr>
                  <p:spPr>
                    <a:xfrm>
                      <a:off x="3670249" y="3227641"/>
                      <a:ext cx="86452" cy="86286"/>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82" name="Google Shape;1196;p32">
                      <a:extLst>
                        <a:ext uri="{FF2B5EF4-FFF2-40B4-BE49-F238E27FC236}">
                          <a16:creationId xmlns:a16="http://schemas.microsoft.com/office/drawing/2014/main" id="{730E8AF7-20BB-442B-1838-0068E7EA45C8}"/>
                        </a:ext>
                      </a:extLst>
                    </p:cNvPr>
                    <p:cNvSpPr/>
                    <p:nvPr/>
                  </p:nvSpPr>
                  <p:spPr>
                    <a:xfrm>
                      <a:off x="3622220" y="3422481"/>
                      <a:ext cx="42265" cy="25051"/>
                    </a:xfrm>
                    <a:custGeom>
                      <a:avLst/>
                      <a:gdLst/>
                      <a:ahLst/>
                      <a:cxnLst/>
                      <a:rect l="l" t="t" r="r" b="b"/>
                      <a:pathLst>
                        <a:path w="1670"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83" name="Google Shape;1197;p32">
                      <a:extLst>
                        <a:ext uri="{FF2B5EF4-FFF2-40B4-BE49-F238E27FC236}">
                          <a16:creationId xmlns:a16="http://schemas.microsoft.com/office/drawing/2014/main" id="{9E921A8D-4874-0F97-29E3-0C620FC1E30E}"/>
                        </a:ext>
                      </a:extLst>
                    </p:cNvPr>
                    <p:cNvSpPr/>
                    <p:nvPr/>
                  </p:nvSpPr>
                  <p:spPr>
                    <a:xfrm>
                      <a:off x="3566507" y="3416914"/>
                      <a:ext cx="70122" cy="10577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84" name="Google Shape;1198;p32">
                      <a:extLst>
                        <a:ext uri="{FF2B5EF4-FFF2-40B4-BE49-F238E27FC236}">
                          <a16:creationId xmlns:a16="http://schemas.microsoft.com/office/drawing/2014/main" id="{52F37710-39E5-50BC-0969-57404D422E5D}"/>
                        </a:ext>
                      </a:extLst>
                    </p:cNvPr>
                    <p:cNvSpPr/>
                    <p:nvPr/>
                  </p:nvSpPr>
                  <p:spPr>
                    <a:xfrm>
                      <a:off x="3652959" y="3416914"/>
                      <a:ext cx="70122" cy="106698"/>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85" name="Google Shape;1199;p32">
                      <a:extLst>
                        <a:ext uri="{FF2B5EF4-FFF2-40B4-BE49-F238E27FC236}">
                          <a16:creationId xmlns:a16="http://schemas.microsoft.com/office/drawing/2014/main" id="{7AD225DD-6463-63E4-A867-417BEED2C00B}"/>
                        </a:ext>
                      </a:extLst>
                    </p:cNvPr>
                    <p:cNvSpPr/>
                    <p:nvPr/>
                  </p:nvSpPr>
                  <p:spPr>
                    <a:xfrm>
                      <a:off x="3655840" y="3311144"/>
                      <a:ext cx="137363" cy="108553"/>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86" name="Google Shape;1200;p32">
                      <a:extLst>
                        <a:ext uri="{FF2B5EF4-FFF2-40B4-BE49-F238E27FC236}">
                          <a16:creationId xmlns:a16="http://schemas.microsoft.com/office/drawing/2014/main" id="{0C40AB71-6311-98DC-B701-88724F642049}"/>
                        </a:ext>
                      </a:extLst>
                    </p:cNvPr>
                    <p:cNvSpPr/>
                    <p:nvPr/>
                  </p:nvSpPr>
                  <p:spPr>
                    <a:xfrm>
                      <a:off x="3497345" y="3310216"/>
                      <a:ext cx="136402" cy="108554"/>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grpSp>
              <p:sp>
                <p:nvSpPr>
                  <p:cNvPr id="4140" name="Google Shape;1747;p42">
                    <a:extLst>
                      <a:ext uri="{FF2B5EF4-FFF2-40B4-BE49-F238E27FC236}">
                        <a16:creationId xmlns:a16="http://schemas.microsoft.com/office/drawing/2014/main" id="{1E4682F9-6664-6910-D8F7-73D8A68B0C56}"/>
                      </a:ext>
                    </a:extLst>
                  </p:cNvPr>
                  <p:cNvSpPr/>
                  <p:nvPr/>
                </p:nvSpPr>
                <p:spPr>
                  <a:xfrm>
                    <a:off x="4066204" y="1869182"/>
                    <a:ext cx="430316" cy="429895"/>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EBB700"/>
                    </a:solidFill>
                  </a:ln>
                </p:spPr>
                <p:txBody>
                  <a:bodyPr spcFirstLastPara="1" lIns="121900" tIns="121900" rIns="121900" bIns="121900" anchor="ctr"/>
                  <a:lstStyle/>
                  <a:p>
                    <a:pPr marL="0" marR="0" lvl="0" indent="0" algn="ctr" defTabSz="1219170" rtl="0" eaLnBrk="1" fontAlgn="auto" latinLnBrk="0" hangingPunct="1">
                      <a:lnSpc>
                        <a:spcPct val="100000"/>
                      </a:lnSpc>
                      <a:spcBef>
                        <a:spcPct val="0"/>
                      </a:spcBef>
                      <a:spcAft>
                        <a:spcPct val="0"/>
                      </a:spcAft>
                      <a:buClrTx/>
                      <a:buSzPts val="1100"/>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41" name="Google Shape;1747;p42">
                    <a:extLst>
                      <a:ext uri="{FF2B5EF4-FFF2-40B4-BE49-F238E27FC236}">
                        <a16:creationId xmlns:a16="http://schemas.microsoft.com/office/drawing/2014/main" id="{7895EDE9-BD66-4FDA-5C95-E539E9B5AEA1}"/>
                      </a:ext>
                    </a:extLst>
                  </p:cNvPr>
                  <p:cNvSpPr/>
                  <p:nvPr/>
                </p:nvSpPr>
                <p:spPr>
                  <a:xfrm>
                    <a:off x="5014263" y="2257403"/>
                    <a:ext cx="430317" cy="429895"/>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407CCA"/>
                    </a:solidFill>
                  </a:ln>
                </p:spPr>
                <p:txBody>
                  <a:bodyPr spcFirstLastPara="1" lIns="121900" tIns="121900" rIns="121900" bIns="121900" anchor="ctr"/>
                  <a:lstStyle>
                    <a:defPPr>
                      <a:defRPr lang="en-US"/>
                    </a:defPPr>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pitchFamily="34" charset="0"/>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pitchFamily="34" charset="0"/>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pitchFamily="34" charset="0"/>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pitchFamily="34" charset="0"/>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pitchFamily="34" charset="0"/>
                      </a:defRPr>
                    </a:lvl5pPr>
                  </a:lstStyle>
                  <a:p>
                    <a:pPr marL="0" marR="0" lvl="0" indent="0" algn="ctr" defTabSz="1217612" rtl="0" eaLnBrk="1" fontAlgn="base" latinLnBrk="0" hangingPunct="1">
                      <a:lnSpc>
                        <a:spcPct val="100000"/>
                      </a:lnSpc>
                      <a:spcBef>
                        <a:spcPct val="0"/>
                      </a:spcBef>
                      <a:spcAft>
                        <a:spcPct val="0"/>
                      </a:spcAft>
                      <a:buClrTx/>
                      <a:buSzTx/>
                      <a:buFontTx/>
                      <a:buNone/>
                      <a:tabLst/>
                      <a:defRPr/>
                    </a:pPr>
                    <a:r>
                      <a:rPr kumimoji="0" lang="pt-BR" altLang="en-US" sz="2267"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Fira Sans Extra Condensed Mediu"/>
                        <a:ea typeface="Fira Sans Extra Condensed Mediu"/>
                        <a:cs typeface="Arial" panose="020B0604020202020204" pitchFamily="34" charset="0"/>
                        <a:sym typeface="Fira Sans Extra Condensed Mediu"/>
                      </a:rPr>
                      <a:t>05</a:t>
                    </a:r>
                  </a:p>
                </p:txBody>
              </p:sp>
              <p:sp>
                <p:nvSpPr>
                  <p:cNvPr id="4142" name="Google Shape;1747;p42">
                    <a:extLst>
                      <a:ext uri="{FF2B5EF4-FFF2-40B4-BE49-F238E27FC236}">
                        <a16:creationId xmlns:a16="http://schemas.microsoft.com/office/drawing/2014/main" id="{05BD99FC-7102-39D8-2451-59F0D57ADDB6}"/>
                      </a:ext>
                    </a:extLst>
                  </p:cNvPr>
                  <p:cNvSpPr/>
                  <p:nvPr/>
                </p:nvSpPr>
                <p:spPr>
                  <a:xfrm>
                    <a:off x="4641852" y="3225763"/>
                    <a:ext cx="429181" cy="429895"/>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FF5C35"/>
                    </a:solidFill>
                  </a:ln>
                </p:spPr>
                <p:txBody>
                  <a:bodyPr spcFirstLastPara="1" lIns="121900" tIns="121900" rIns="121900" bIns="121900" anchor="ctr"/>
                  <a:lstStyle>
                    <a:defPPr>
                      <a:defRPr lang="en-US"/>
                    </a:defPPr>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pitchFamily="34" charset="0"/>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pitchFamily="34" charset="0"/>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pitchFamily="34" charset="0"/>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pitchFamily="34" charset="0"/>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pitchFamily="34" charset="0"/>
                      </a:defRPr>
                    </a:lvl5pPr>
                  </a:lstStyle>
                  <a:p>
                    <a:pPr marL="0" marR="0" lvl="0" indent="0" algn="ctr" defTabSz="1217612" rtl="0" eaLnBrk="1" fontAlgn="base" latinLnBrk="0" hangingPunct="1">
                      <a:lnSpc>
                        <a:spcPct val="100000"/>
                      </a:lnSpc>
                      <a:spcBef>
                        <a:spcPct val="0"/>
                      </a:spcBef>
                      <a:spcAft>
                        <a:spcPct val="0"/>
                      </a:spcAft>
                      <a:buClrTx/>
                      <a:buSzTx/>
                      <a:buFontTx/>
                      <a:buNone/>
                      <a:tabLst/>
                      <a:defRPr/>
                    </a:pPr>
                    <a:r>
                      <a:rPr kumimoji="0" lang="pt-BR" altLang="en-US" sz="2267"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Fira Sans Extra Condensed Mediu"/>
                        <a:ea typeface="Fira Sans Extra Condensed Mediu"/>
                        <a:cs typeface="Arial" panose="020B0604020202020204" pitchFamily="34" charset="0"/>
                        <a:sym typeface="Fira Sans Extra Condensed Mediu"/>
                      </a:rPr>
                      <a:t>05</a:t>
                    </a:r>
                  </a:p>
                </p:txBody>
              </p:sp>
              <p:sp>
                <p:nvSpPr>
                  <p:cNvPr id="4143" name="Google Shape;1747;p42">
                    <a:extLst>
                      <a:ext uri="{FF2B5EF4-FFF2-40B4-BE49-F238E27FC236}">
                        <a16:creationId xmlns:a16="http://schemas.microsoft.com/office/drawing/2014/main" id="{DC6092A9-166C-B0DB-6869-A8868A3305C6}"/>
                      </a:ext>
                    </a:extLst>
                  </p:cNvPr>
                  <p:cNvSpPr/>
                  <p:nvPr/>
                </p:nvSpPr>
                <p:spPr>
                  <a:xfrm>
                    <a:off x="3634752" y="2843025"/>
                    <a:ext cx="429181" cy="429895"/>
                  </a:xfrm>
                  <a:custGeom>
                    <a:avLst/>
                    <a:gdLst/>
                    <a:ahLst/>
                    <a:cxnLst/>
                    <a:rect l="l" t="t" r="r" b="b"/>
                    <a:pathLst>
                      <a:path w="12788" h="12789" extrusionOk="0">
                        <a:moveTo>
                          <a:pt x="6394" y="1"/>
                        </a:moveTo>
                        <a:cubicBezTo>
                          <a:pt x="2870" y="1"/>
                          <a:pt x="1" y="2858"/>
                          <a:pt x="1" y="6395"/>
                        </a:cubicBezTo>
                        <a:cubicBezTo>
                          <a:pt x="1" y="9919"/>
                          <a:pt x="2870" y="12788"/>
                          <a:pt x="6394" y="12788"/>
                        </a:cubicBezTo>
                        <a:cubicBezTo>
                          <a:pt x="9930" y="12788"/>
                          <a:pt x="12788" y="9919"/>
                          <a:pt x="12788" y="6395"/>
                        </a:cubicBezTo>
                        <a:cubicBezTo>
                          <a:pt x="12788" y="2858"/>
                          <a:pt x="9930" y="1"/>
                          <a:pt x="6394" y="1"/>
                        </a:cubicBezTo>
                        <a:close/>
                      </a:path>
                    </a:pathLst>
                  </a:custGeom>
                  <a:solidFill>
                    <a:srgbClr val="FFFFFF"/>
                  </a:solidFill>
                  <a:ln w="12700">
                    <a:solidFill>
                      <a:srgbClr val="B3B2B1"/>
                    </a:solidFill>
                  </a:ln>
                </p:spPr>
                <p:txBody>
                  <a:bodyPr spcFirstLastPara="1" lIns="121900" tIns="121900" rIns="121900" bIns="121900" anchor="ctr"/>
                  <a:lstStyle>
                    <a:defPPr>
                      <a:defRPr lang="en-US"/>
                    </a:defPPr>
                    <a:lvl1pPr marL="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pitchFamily="34" charset="0"/>
                      </a:defRPr>
                    </a:lvl1pPr>
                    <a:lvl2pPr marL="4572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pitchFamily="34" charset="0"/>
                      </a:defRPr>
                    </a:lvl2pPr>
                    <a:lvl3pPr marL="9144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pitchFamily="34" charset="0"/>
                      </a:defRPr>
                    </a:lvl3pPr>
                    <a:lvl4pPr marL="13716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pitchFamily="34" charset="0"/>
                      </a:defRPr>
                    </a:lvl4pPr>
                    <a:lvl5pPr marL="1828800" indent="0" algn="l" defTabSz="914400" rtl="0" eaLnBrk="1" fontAlgn="base" hangingPunct="1">
                      <a:lnSpc>
                        <a:spcPct val="100000"/>
                      </a:lnSpc>
                      <a:spcBef>
                        <a:spcPct val="0"/>
                      </a:spcBef>
                      <a:spcAft>
                        <a:spcPct val="0"/>
                      </a:spcAft>
                      <a:buClrTx/>
                      <a:buSzTx/>
                      <a:buFontTx/>
                      <a:buNone/>
                      <a:defRPr kumimoji="0" lang="en-US" altLang="en-US" sz="1800" b="0" i="0" u="none" baseline="0">
                        <a:solidFill>
                          <a:schemeClr val="tx1"/>
                        </a:solidFill>
                        <a:effectLst/>
                        <a:latin typeface="Calibri" pitchFamily="34" charset="0"/>
                      </a:defRPr>
                    </a:lvl5pPr>
                  </a:lstStyle>
                  <a:p>
                    <a:pPr marL="0" marR="0" lvl="0" indent="0" algn="ctr" defTabSz="1217612" rtl="0" eaLnBrk="1" fontAlgn="base" latinLnBrk="0" hangingPunct="1">
                      <a:lnSpc>
                        <a:spcPct val="100000"/>
                      </a:lnSpc>
                      <a:spcBef>
                        <a:spcPct val="0"/>
                      </a:spcBef>
                      <a:spcAft>
                        <a:spcPct val="0"/>
                      </a:spcAft>
                      <a:buClrTx/>
                      <a:buSzTx/>
                      <a:buFontTx/>
                      <a:buNone/>
                      <a:tabLst/>
                      <a:defRPr/>
                    </a:pPr>
                    <a:r>
                      <a:rPr kumimoji="0" lang="pt-BR" altLang="en-US" sz="2267" b="0" i="0" u="none" strike="noStrike" kern="1200" cap="none" spc="0" normalizeH="0" baseline="0" noProof="0">
                        <a:ln w="9525" cap="flat" cmpd="sng" algn="ctr">
                          <a:noFill/>
                          <a:prstDash val="solid"/>
                          <a:round/>
                          <a:headEnd type="none" w="med" len="med"/>
                          <a:tailEnd type="none" w="med" len="med"/>
                        </a:ln>
                        <a:solidFill>
                          <a:srgbClr val="FFFFFF"/>
                        </a:solidFill>
                        <a:effectLst/>
                        <a:uLnTx/>
                        <a:uFillTx/>
                        <a:latin typeface="Fira Sans Extra Condensed Mediu"/>
                        <a:ea typeface="Fira Sans Extra Condensed Mediu"/>
                        <a:cs typeface="Arial" panose="020B0604020202020204" pitchFamily="34" charset="0"/>
                        <a:sym typeface="Fira Sans Extra Condensed Mediu"/>
                      </a:rPr>
                      <a:t>05</a:t>
                    </a:r>
                  </a:p>
                </p:txBody>
              </p:sp>
              <p:sp>
                <p:nvSpPr>
                  <p:cNvPr id="4144" name="Google Shape;1393;p36">
                    <a:extLst>
                      <a:ext uri="{FF2B5EF4-FFF2-40B4-BE49-F238E27FC236}">
                        <a16:creationId xmlns:a16="http://schemas.microsoft.com/office/drawing/2014/main" id="{B96C05E9-28D8-6BAB-70ED-B2D7C20C5AAF}"/>
                      </a:ext>
                    </a:extLst>
                  </p:cNvPr>
                  <p:cNvSpPr txBox="1"/>
                  <p:nvPr/>
                </p:nvSpPr>
                <p:spPr>
                  <a:xfrm>
                    <a:off x="1697192" y="1557727"/>
                    <a:ext cx="1900660" cy="530789"/>
                  </a:xfrm>
                  <a:prstGeom prst="rect">
                    <a:avLst/>
                  </a:prstGeom>
                  <a:noFill/>
                  <a:ln>
                    <a:noFill/>
                  </a:ln>
                </p:spPr>
                <p:txBody>
                  <a:bodyPr spcFirstLastPara="1" lIns="121900" tIns="121900" rIns="121900" bIns="121900" anchor="ctr"/>
                  <a:lstStyle>
                    <a:defPPr marR="0" lvl="0" algn="l" rtl="0">
                      <a:lnSpc>
                        <a:spcPct val="100000"/>
                      </a:lnSpc>
                      <a:spcBef>
                        <a:spcPct val="0"/>
                      </a:spcBef>
                      <a:spcAft>
                        <a:spcPct val="0"/>
                      </a:spcAft>
                      <a:defRPr/>
                    </a:defPPr>
                    <a:lvl1pPr marL="0" indent="0" defTabSz="914400" eaLnBrk="1" fontAlgn="auto" latinLnBrk="0" hangingPunct="1">
                      <a:buClrTx/>
                      <a:buSzTx/>
                      <a:buFontTx/>
                      <a:buNone/>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pt-BR" sz="1800" b="1" i="0" u="none" strike="noStrike" kern="0" cap="none" spc="0" normalizeH="0" baseline="0" noProof="0" dirty="0">
                        <a:ln>
                          <a:noFill/>
                        </a:ln>
                        <a:solidFill>
                          <a:srgbClr val="EBB700"/>
                        </a:solidFill>
                        <a:effectLst>
                          <a:innerShdw blurRad="63500" dist="50800" dir="13500000">
                            <a:prstClr val="black">
                              <a:alpha val="50000"/>
                            </a:prstClr>
                          </a:innerShdw>
                        </a:effectLst>
                        <a:uLnTx/>
                        <a:uFillTx/>
                        <a:latin typeface="Helvetica Neue"/>
                        <a:sym typeface="Fira Sans Extra Condensed Medium"/>
                      </a:rPr>
                      <a:t>Área de enfoque 1:</a:t>
                    </a: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pt-BR" sz="1800" b="1" i="0" u="none" strike="noStrike" kern="0" cap="none" spc="0" normalizeH="0" baseline="0" noProof="0" dirty="0">
                        <a:ln>
                          <a:noFill/>
                        </a:ln>
                        <a:solidFill>
                          <a:srgbClr val="EBB700"/>
                        </a:solidFill>
                        <a:effectLst>
                          <a:innerShdw blurRad="63500" dist="50800" dir="13500000">
                            <a:prstClr val="black">
                              <a:alpha val="50000"/>
                            </a:prstClr>
                          </a:innerShdw>
                        </a:effectLst>
                        <a:uLnTx/>
                        <a:uFillTx/>
                        <a:latin typeface="Helvetica Neue"/>
                        <a:sym typeface="Fira Sans Extra Condensed Medium"/>
                      </a:rPr>
                      <a:t>Novos clubes</a:t>
                    </a:r>
                  </a:p>
                </p:txBody>
              </p:sp>
              <p:sp>
                <p:nvSpPr>
                  <p:cNvPr id="4145" name="Google Shape;1393;p36">
                    <a:extLst>
                      <a:ext uri="{FF2B5EF4-FFF2-40B4-BE49-F238E27FC236}">
                        <a16:creationId xmlns:a16="http://schemas.microsoft.com/office/drawing/2014/main" id="{6571EAFA-C50A-E743-D533-F6D530A0B494}"/>
                      </a:ext>
                    </a:extLst>
                  </p:cNvPr>
                  <p:cNvSpPr txBox="1"/>
                  <p:nvPr/>
                </p:nvSpPr>
                <p:spPr>
                  <a:xfrm>
                    <a:off x="5725025" y="1489003"/>
                    <a:ext cx="1900660" cy="530789"/>
                  </a:xfrm>
                  <a:prstGeom prst="rect">
                    <a:avLst/>
                  </a:prstGeom>
                  <a:noFill/>
                  <a:ln>
                    <a:noFill/>
                  </a:ln>
                </p:spPr>
                <p:txBody>
                  <a:bodyPr spcFirstLastPara="1" lIns="121900" tIns="121900" rIns="121900" bIns="121900" anchor="ctr"/>
                  <a:lstStyle>
                    <a:defPPr marR="0" lvl="0" algn="l" rtl="0">
                      <a:lnSpc>
                        <a:spcPct val="100000"/>
                      </a:lnSpc>
                      <a:spcBef>
                        <a:spcPct val="0"/>
                      </a:spcBef>
                      <a:spcAft>
                        <a:spcPct val="0"/>
                      </a:spcAft>
                    </a:defPPr>
                    <a:lvl1pPr marL="0" indent="0" defTabSz="914400" eaLnBrk="1" fontAlgn="auto" latinLnBrk="0" hangingPunct="1">
                      <a:buClrTx/>
                      <a:buSzTx/>
                      <a:buFontTx/>
                      <a:buNone/>
                      <a:defRPr kumimoji="0" b="1" kern="0" spc="0" normalizeH="0" baseline="0">
                        <a:ln>
                          <a:noFill/>
                        </a:ln>
                        <a:solidFill>
                          <a:srgbClr val="EC3A3B"/>
                        </a:solidFill>
                        <a:effectLst/>
                        <a:uLnTx/>
                        <a:uFillTx/>
                        <a:latin typeface="Helvetica Neue"/>
                        <a:ea typeface="Fira Sans Extra Condensed Medium"/>
                        <a:cs typeface="Fira Sans Extra Condensed Medium"/>
                      </a:defRPr>
                    </a:lvl1p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pt-BR" sz="1800" b="1" i="0" u="none" strike="noStrike" kern="0" cap="none" spc="0" normalizeH="0" baseline="0" noProof="0" dirty="0">
                        <a:ln>
                          <a:noFill/>
                        </a:ln>
                        <a:solidFill>
                          <a:srgbClr val="407CCA"/>
                        </a:solidFill>
                        <a:effectLst>
                          <a:innerShdw blurRad="63500" dist="50800" dir="13500000">
                            <a:prstClr val="black">
                              <a:alpha val="50000"/>
                            </a:prstClr>
                          </a:innerShdw>
                        </a:effectLst>
                        <a:uLnTx/>
                        <a:uFillTx/>
                        <a:latin typeface="Helvetica Neue"/>
                        <a:sym typeface="Fira Sans Extra Condensed Medium"/>
                      </a:rPr>
                      <a:t>Área de enfoque 2:</a:t>
                    </a: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pt-BR" sz="1800" b="1" i="0" u="none" strike="noStrike" kern="0" cap="none" spc="0" normalizeH="0" baseline="0" noProof="0" dirty="0">
                        <a:ln>
                          <a:noFill/>
                        </a:ln>
                        <a:solidFill>
                          <a:srgbClr val="407CCA"/>
                        </a:solidFill>
                        <a:effectLst>
                          <a:innerShdw blurRad="63500" dist="50800" dir="13500000">
                            <a:prstClr val="black">
                              <a:alpha val="50000"/>
                            </a:prstClr>
                          </a:innerShdw>
                        </a:effectLst>
                        <a:uLnTx/>
                        <a:uFillTx/>
                        <a:latin typeface="Helvetica Neue"/>
                        <a:sym typeface="Fira Sans Extra Condensed Medium"/>
                      </a:rPr>
                      <a:t>Novos Associados</a:t>
                    </a:r>
                  </a:p>
                </p:txBody>
              </p:sp>
              <p:pic>
                <p:nvPicPr>
                  <p:cNvPr id="3124" name="Graphic 42" descr="User with solid fill">
                    <a:extLst>
                      <a:ext uri="{FF2B5EF4-FFF2-40B4-BE49-F238E27FC236}">
                        <a16:creationId xmlns:a16="http://schemas.microsoft.com/office/drawing/2014/main" id="{8786F94E-1765-3706-DD10-F985754A60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6883" y="1928489"/>
                    <a:ext cx="305225" cy="30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pic>
              <p:pic>
                <p:nvPicPr>
                  <p:cNvPr id="3125" name="Graphic 43" descr="User with solid fill">
                    <a:extLst>
                      <a:ext uri="{FF2B5EF4-FFF2-40B4-BE49-F238E27FC236}">
                        <a16:creationId xmlns:a16="http://schemas.microsoft.com/office/drawing/2014/main" id="{EE065B74-B345-D8E0-6909-31A09245E7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3079" y="2320102"/>
                    <a:ext cx="300864" cy="30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pic>
              <p:pic>
                <p:nvPicPr>
                  <p:cNvPr id="3126" name="Graphic 44" descr="User with solid fill">
                    <a:extLst>
                      <a:ext uri="{FF2B5EF4-FFF2-40B4-BE49-F238E27FC236}">
                        <a16:creationId xmlns:a16="http://schemas.microsoft.com/office/drawing/2014/main" id="{8B12AA13-8AE5-EA32-66A7-10CC01427D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2449" y="3288605"/>
                    <a:ext cx="305225" cy="30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pic>
              <p:pic>
                <p:nvPicPr>
                  <p:cNvPr id="3127" name="Graphic 45" descr="User with solid fill">
                    <a:extLst>
                      <a:ext uri="{FF2B5EF4-FFF2-40B4-BE49-F238E27FC236}">
                        <a16:creationId xmlns:a16="http://schemas.microsoft.com/office/drawing/2014/main" id="{C17369A6-58FB-43F0-4F0A-FC6EB326BFA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5209" y="2905414"/>
                    <a:ext cx="305225" cy="303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Lst>
                </p:spPr>
              </p:pic>
              <p:sp>
                <p:nvSpPr>
                  <p:cNvPr id="4150" name="Google Shape;1393;p36">
                    <a:extLst>
                      <a:ext uri="{FF2B5EF4-FFF2-40B4-BE49-F238E27FC236}">
                        <a16:creationId xmlns:a16="http://schemas.microsoft.com/office/drawing/2014/main" id="{91DD17EA-823C-E99F-583A-AE856D89276A}"/>
                      </a:ext>
                    </a:extLst>
                  </p:cNvPr>
                  <p:cNvSpPr txBox="1"/>
                  <p:nvPr/>
                </p:nvSpPr>
                <p:spPr>
                  <a:xfrm>
                    <a:off x="1787184" y="3620709"/>
                    <a:ext cx="1900660" cy="530789"/>
                  </a:xfrm>
                  <a:prstGeom prst="rect">
                    <a:avLst/>
                  </a:prstGeom>
                  <a:noFill/>
                  <a:ln>
                    <a:noFill/>
                  </a:ln>
                </p:spPr>
                <p:txBody>
                  <a:bodyPr spcFirstLastPara="1" lIns="121900" tIns="121900" rIns="121900" bIns="121900" anchor="ct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pt-BR" sz="1800" b="1" i="0" u="none" strike="noStrike" kern="1200" cap="none" spc="0" normalizeH="0" baseline="0" noProof="0" dirty="0">
                        <a:ln>
                          <a:noFill/>
                        </a:ln>
                        <a:solidFill>
                          <a:srgbClr val="B3B2B1"/>
                        </a:solidFill>
                        <a:effectLst>
                          <a:innerShdw blurRad="63500" dist="50800" dir="13500000">
                            <a:prstClr val="black">
                              <a:alpha val="50000"/>
                            </a:prstClr>
                          </a:innerShdw>
                        </a:effectLst>
                        <a:uLnTx/>
                        <a:uFillTx/>
                        <a:latin typeface="Helvetica Neue"/>
                        <a:cs typeface="Arial"/>
                        <a:sym typeface="Fira Sans Extra Condensed Medium"/>
                      </a:rPr>
                      <a:t>Área de enfoque 4:</a:t>
                    </a: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pt-BR" sz="1800" b="1" i="0" u="none" strike="noStrike" kern="1200" cap="none" spc="0" normalizeH="0" baseline="0" noProof="0" dirty="0">
                        <a:ln>
                          <a:noFill/>
                        </a:ln>
                        <a:solidFill>
                          <a:srgbClr val="B3B2B1"/>
                        </a:solidFill>
                        <a:effectLst>
                          <a:innerShdw blurRad="63500" dist="50800" dir="13500000">
                            <a:prstClr val="black">
                              <a:alpha val="50000"/>
                            </a:prstClr>
                          </a:innerShdw>
                        </a:effectLst>
                        <a:uLnTx/>
                        <a:uFillTx/>
                        <a:latin typeface="Helvetica Neue"/>
                        <a:cs typeface="Arial"/>
                        <a:sym typeface="Fira Sans Extra Condensed Medium"/>
                      </a:rPr>
                      <a:t>Apoio aos líderes</a:t>
                    </a:r>
                  </a:p>
                </p:txBody>
              </p:sp>
              <p:sp>
                <p:nvSpPr>
                  <p:cNvPr id="4151" name="Google Shape;1393;p36">
                    <a:extLst>
                      <a:ext uri="{FF2B5EF4-FFF2-40B4-BE49-F238E27FC236}">
                        <a16:creationId xmlns:a16="http://schemas.microsoft.com/office/drawing/2014/main" id="{195D6949-A1E0-4720-3C8A-2B0F7C9896D7}"/>
                      </a:ext>
                    </a:extLst>
                  </p:cNvPr>
                  <p:cNvSpPr txBox="1"/>
                  <p:nvPr/>
                </p:nvSpPr>
                <p:spPr>
                  <a:xfrm>
                    <a:off x="5720703" y="3582406"/>
                    <a:ext cx="1900660" cy="535175"/>
                  </a:xfrm>
                  <a:prstGeom prst="rect">
                    <a:avLst/>
                  </a:prstGeom>
                  <a:noFill/>
                  <a:ln>
                    <a:noFill/>
                  </a:ln>
                </p:spPr>
                <p:txBody>
                  <a:bodyPr lIns="121900" tIns="121900" rIns="121900" bIns="121900" anchor="ctr"/>
                  <a:lstStyle>
                    <a:lvl1pPr defTabSz="1217613">
                      <a:defRPr>
                        <a:solidFill>
                          <a:srgbClr val="000000"/>
                        </a:solidFill>
                        <a:latin typeface="Calibri" panose="020F0502020204030204" pitchFamily="34" charset="0"/>
                        <a:cs typeface="Arial" panose="020B0604020202020204" pitchFamily="34" charset="0"/>
                      </a:defRPr>
                    </a:lvl1pPr>
                    <a:lvl2pPr defTabSz="1217613">
                      <a:defRPr>
                        <a:solidFill>
                          <a:srgbClr val="000000"/>
                        </a:solidFill>
                        <a:latin typeface="Calibri" panose="020F0502020204030204" pitchFamily="34" charset="0"/>
                        <a:cs typeface="Arial" panose="020B0604020202020204" pitchFamily="34" charset="0"/>
                      </a:defRPr>
                    </a:lvl2pPr>
                    <a:lvl3pPr defTabSz="1217613">
                      <a:defRPr>
                        <a:solidFill>
                          <a:srgbClr val="000000"/>
                        </a:solidFill>
                        <a:latin typeface="Calibri" panose="020F0502020204030204" pitchFamily="34" charset="0"/>
                        <a:cs typeface="Arial" panose="020B0604020202020204" pitchFamily="34" charset="0"/>
                      </a:defRPr>
                    </a:lvl3pPr>
                    <a:lvl4pPr defTabSz="1217613">
                      <a:defRPr>
                        <a:solidFill>
                          <a:srgbClr val="000000"/>
                        </a:solidFill>
                        <a:latin typeface="Calibri" panose="020F0502020204030204" pitchFamily="34" charset="0"/>
                        <a:cs typeface="Arial" panose="020B0604020202020204" pitchFamily="34" charset="0"/>
                      </a:defRPr>
                    </a:lvl4pPr>
                    <a:lvl5pPr defTabSz="1217613">
                      <a:defRPr>
                        <a:solidFill>
                          <a:srgbClr val="000000"/>
                        </a:solidFill>
                        <a:latin typeface="Calibri" panose="020F0502020204030204" pitchFamily="34" charset="0"/>
                        <a:cs typeface="Arial" panose="020B0604020202020204" pitchFamily="34" charset="0"/>
                      </a:defRPr>
                    </a:lvl5pPr>
                    <a:lvl6pPr defTabSz="1217613" fontAlgn="base">
                      <a:spcBef>
                        <a:spcPct val="0"/>
                      </a:spcBef>
                      <a:spcAft>
                        <a:spcPct val="0"/>
                      </a:spcAft>
                      <a:buSzPct val="100000"/>
                      <a:defRPr>
                        <a:solidFill>
                          <a:srgbClr val="000000"/>
                        </a:solidFill>
                        <a:latin typeface="Calibri" panose="020F0502020204030204" pitchFamily="34" charset="0"/>
                        <a:cs typeface="Arial" panose="020B0604020202020204" pitchFamily="34" charset="0"/>
                      </a:defRPr>
                    </a:lvl6pPr>
                    <a:lvl7pPr defTabSz="1217613" fontAlgn="base">
                      <a:spcBef>
                        <a:spcPct val="0"/>
                      </a:spcBef>
                      <a:spcAft>
                        <a:spcPct val="0"/>
                      </a:spcAft>
                      <a:buSzPct val="100000"/>
                      <a:defRPr>
                        <a:solidFill>
                          <a:srgbClr val="000000"/>
                        </a:solidFill>
                        <a:latin typeface="Calibri" panose="020F0502020204030204" pitchFamily="34" charset="0"/>
                        <a:cs typeface="Arial" panose="020B0604020202020204" pitchFamily="34" charset="0"/>
                      </a:defRPr>
                    </a:lvl7pPr>
                    <a:lvl8pPr defTabSz="1217613" fontAlgn="base">
                      <a:spcBef>
                        <a:spcPct val="0"/>
                      </a:spcBef>
                      <a:spcAft>
                        <a:spcPct val="0"/>
                      </a:spcAft>
                      <a:buSzPct val="100000"/>
                      <a:defRPr>
                        <a:solidFill>
                          <a:srgbClr val="000000"/>
                        </a:solidFill>
                        <a:latin typeface="Calibri" panose="020F0502020204030204" pitchFamily="34" charset="0"/>
                        <a:cs typeface="Arial" panose="020B0604020202020204" pitchFamily="34" charset="0"/>
                      </a:defRPr>
                    </a:lvl8pPr>
                    <a:lvl9pPr defTabSz="1217613" fontAlgn="base">
                      <a:spcBef>
                        <a:spcPct val="0"/>
                      </a:spcBef>
                      <a:spcAft>
                        <a:spcPct val="0"/>
                      </a:spcAft>
                      <a:buSzPct val="100000"/>
                      <a:defRPr>
                        <a:solidFill>
                          <a:srgbClr val="000000"/>
                        </a:solidFill>
                        <a:latin typeface="Calibri" panose="020F0502020204030204" pitchFamily="34" charset="0"/>
                        <a:cs typeface="Arial" panose="020B0604020202020204" pitchFamily="34" charset="0"/>
                      </a:defRPr>
                    </a:lvl9pPr>
                  </a:lstStyle>
                  <a:p>
                    <a:pPr marL="0" marR="0" lvl="0" indent="0" algn="l" defTabSz="1217613" rtl="0" eaLnBrk="1" fontAlgn="base" latinLnBrk="0" hangingPunct="1">
                      <a:lnSpc>
                        <a:spcPct val="100000"/>
                      </a:lnSpc>
                      <a:spcBef>
                        <a:spcPct val="0"/>
                      </a:spcBef>
                      <a:spcAft>
                        <a:spcPct val="0"/>
                      </a:spcAft>
                      <a:buClrTx/>
                      <a:buSzPct val="100000"/>
                      <a:buFontTx/>
                      <a:buNone/>
                      <a:tabLst/>
                      <a:defRPr/>
                    </a:pPr>
                    <a:r>
                      <a:rPr kumimoji="0" lang="pt-BR" altLang="en-US" sz="1800" b="1" i="0" u="none" strike="noStrike" kern="1200" cap="none" spc="0" normalizeH="0" baseline="0" noProof="0" dirty="0">
                        <a:ln>
                          <a:noFill/>
                        </a:ln>
                        <a:solidFill>
                          <a:srgbClr val="FF5C35"/>
                        </a:solidFill>
                        <a:effectLst>
                          <a:outerShdw blurRad="38100" dist="38100" dir="2700000" algn="tl">
                            <a:srgbClr val="C0C0C0"/>
                          </a:outerShdw>
                        </a:effectLst>
                        <a:uLnTx/>
                        <a:uFillTx/>
                        <a:latin typeface="Helvetica Neue"/>
                        <a:cs typeface="Fira Sans Extra Condensed Mediu" charset="0"/>
                        <a:sym typeface="Fira Sans Extra Condensed Mediu" charset="0"/>
                      </a:rPr>
                      <a:t>Área de enfoque 3:</a:t>
                    </a:r>
                  </a:p>
                  <a:p>
                    <a:pPr marL="0" marR="0" lvl="0" indent="0" algn="l" defTabSz="1217613" rtl="0" eaLnBrk="1" fontAlgn="base" latinLnBrk="0" hangingPunct="1">
                      <a:lnSpc>
                        <a:spcPct val="100000"/>
                      </a:lnSpc>
                      <a:spcBef>
                        <a:spcPct val="0"/>
                      </a:spcBef>
                      <a:spcAft>
                        <a:spcPct val="0"/>
                      </a:spcAft>
                      <a:buClrTx/>
                      <a:buSzPct val="100000"/>
                      <a:buFontTx/>
                      <a:buNone/>
                      <a:tabLst/>
                      <a:defRPr/>
                    </a:pPr>
                    <a:r>
                      <a:rPr kumimoji="0" lang="pt-BR" altLang="en-US" sz="1800" b="1" i="0" u="none" strike="noStrike" kern="1200" cap="none" spc="0" normalizeH="0" baseline="0" noProof="0" dirty="0">
                        <a:ln>
                          <a:noFill/>
                        </a:ln>
                        <a:solidFill>
                          <a:srgbClr val="FF5C35"/>
                        </a:solidFill>
                        <a:effectLst>
                          <a:outerShdw blurRad="38100" dist="38100" dir="2700000" algn="tl">
                            <a:srgbClr val="C0C0C0"/>
                          </a:outerShdw>
                        </a:effectLst>
                        <a:uLnTx/>
                        <a:uFillTx/>
                        <a:latin typeface="Helvetica Neue"/>
                        <a:cs typeface="Fira Sans Extra Condensed Mediu" charset="0"/>
                        <a:sym typeface="Fira Sans Extra Condensed Mediu" charset="0"/>
                      </a:rPr>
                      <a:t>Satisfação dos Associados</a:t>
                    </a:r>
                  </a:p>
                </p:txBody>
              </p:sp>
              <p:grpSp>
                <p:nvGrpSpPr>
                  <p:cNvPr id="3130" name="Google Shape;1192;p32">
                    <a:extLst>
                      <a:ext uri="{FF2B5EF4-FFF2-40B4-BE49-F238E27FC236}">
                        <a16:creationId xmlns:a16="http://schemas.microsoft.com/office/drawing/2014/main" id="{EBB0A931-467F-8B19-B2F5-D3F81BAE5E6A}"/>
                      </a:ext>
                    </a:extLst>
                  </p:cNvPr>
                  <p:cNvGrpSpPr>
                    <a:grpSpLocks/>
                  </p:cNvGrpSpPr>
                  <p:nvPr/>
                </p:nvGrpSpPr>
                <p:grpSpPr bwMode="auto">
                  <a:xfrm>
                    <a:off x="3634419" y="1756287"/>
                    <a:ext cx="350079" cy="350079"/>
                    <a:chOff x="3497300" y="3227275"/>
                    <a:chExt cx="296175" cy="296175"/>
                  </a:xfrm>
                </p:grpSpPr>
                <p:sp>
                  <p:nvSpPr>
                    <p:cNvPr id="4171" name="Google Shape;1193;p32">
                      <a:extLst>
                        <a:ext uri="{FF2B5EF4-FFF2-40B4-BE49-F238E27FC236}">
                          <a16:creationId xmlns:a16="http://schemas.microsoft.com/office/drawing/2014/main" id="{1BFE8C39-A9D3-E37A-58D0-615B2B9A8436}"/>
                        </a:ext>
                      </a:extLst>
                    </p:cNvPr>
                    <p:cNvSpPr/>
                    <p:nvPr/>
                  </p:nvSpPr>
                  <p:spPr>
                    <a:xfrm>
                      <a:off x="3609969" y="3339487"/>
                      <a:ext cx="69161" cy="68658"/>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72" name="Google Shape;1194;p32">
                      <a:extLst>
                        <a:ext uri="{FF2B5EF4-FFF2-40B4-BE49-F238E27FC236}">
                          <a16:creationId xmlns:a16="http://schemas.microsoft.com/office/drawing/2014/main" id="{1029D5A3-7C6D-E73B-78C1-91CBFFB4477E}"/>
                        </a:ext>
                      </a:extLst>
                    </p:cNvPr>
                    <p:cNvSpPr/>
                    <p:nvPr/>
                  </p:nvSpPr>
                  <p:spPr>
                    <a:xfrm>
                      <a:off x="3531202" y="3227222"/>
                      <a:ext cx="86452" cy="86286"/>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73" name="Google Shape;1195;p32">
                      <a:extLst>
                        <a:ext uri="{FF2B5EF4-FFF2-40B4-BE49-F238E27FC236}">
                          <a16:creationId xmlns:a16="http://schemas.microsoft.com/office/drawing/2014/main" id="{8E5AC1BD-8F49-EDA0-5144-25ED6B493DB8}"/>
                        </a:ext>
                      </a:extLst>
                    </p:cNvPr>
                    <p:cNvSpPr/>
                    <p:nvPr/>
                  </p:nvSpPr>
                  <p:spPr>
                    <a:xfrm>
                      <a:off x="3670486" y="3227222"/>
                      <a:ext cx="86452" cy="86286"/>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74" name="Google Shape;1196;p32">
                      <a:extLst>
                        <a:ext uri="{FF2B5EF4-FFF2-40B4-BE49-F238E27FC236}">
                          <a16:creationId xmlns:a16="http://schemas.microsoft.com/office/drawing/2014/main" id="{6F68EE74-DECA-5BB2-3723-0C892CA23F32}"/>
                        </a:ext>
                      </a:extLst>
                    </p:cNvPr>
                    <p:cNvSpPr/>
                    <p:nvPr/>
                  </p:nvSpPr>
                  <p:spPr>
                    <a:xfrm>
                      <a:off x="3622457" y="3422062"/>
                      <a:ext cx="42265" cy="25051"/>
                    </a:xfrm>
                    <a:custGeom>
                      <a:avLst/>
                      <a:gdLst/>
                      <a:ahLst/>
                      <a:cxnLst/>
                      <a:rect l="l" t="t" r="r" b="b"/>
                      <a:pathLst>
                        <a:path w="1670"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75" name="Google Shape;1197;p32">
                      <a:extLst>
                        <a:ext uri="{FF2B5EF4-FFF2-40B4-BE49-F238E27FC236}">
                          <a16:creationId xmlns:a16="http://schemas.microsoft.com/office/drawing/2014/main" id="{EB237D19-2E71-2C46-34EA-DCFB3CDDAF8A}"/>
                        </a:ext>
                      </a:extLst>
                    </p:cNvPr>
                    <p:cNvSpPr/>
                    <p:nvPr/>
                  </p:nvSpPr>
                  <p:spPr>
                    <a:xfrm>
                      <a:off x="3566743" y="3416495"/>
                      <a:ext cx="70122" cy="10577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76" name="Google Shape;1198;p32">
                      <a:extLst>
                        <a:ext uri="{FF2B5EF4-FFF2-40B4-BE49-F238E27FC236}">
                          <a16:creationId xmlns:a16="http://schemas.microsoft.com/office/drawing/2014/main" id="{3AC96DC0-6D06-0F00-173E-D0B9EF238184}"/>
                        </a:ext>
                      </a:extLst>
                    </p:cNvPr>
                    <p:cNvSpPr/>
                    <p:nvPr/>
                  </p:nvSpPr>
                  <p:spPr>
                    <a:xfrm>
                      <a:off x="3653195" y="3416495"/>
                      <a:ext cx="70122" cy="106698"/>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77" name="Google Shape;1199;p32">
                      <a:extLst>
                        <a:ext uri="{FF2B5EF4-FFF2-40B4-BE49-F238E27FC236}">
                          <a16:creationId xmlns:a16="http://schemas.microsoft.com/office/drawing/2014/main" id="{C3C0DF15-0360-526E-8500-29640B3EFCCF}"/>
                        </a:ext>
                      </a:extLst>
                    </p:cNvPr>
                    <p:cNvSpPr/>
                    <p:nvPr/>
                  </p:nvSpPr>
                  <p:spPr>
                    <a:xfrm>
                      <a:off x="3656077" y="3310725"/>
                      <a:ext cx="137363" cy="108553"/>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78" name="Google Shape;1200;p32">
                      <a:extLst>
                        <a:ext uri="{FF2B5EF4-FFF2-40B4-BE49-F238E27FC236}">
                          <a16:creationId xmlns:a16="http://schemas.microsoft.com/office/drawing/2014/main" id="{C5D13B83-A7A4-8E04-988A-B513822689DC}"/>
                        </a:ext>
                      </a:extLst>
                    </p:cNvPr>
                    <p:cNvSpPr/>
                    <p:nvPr/>
                  </p:nvSpPr>
                  <p:spPr>
                    <a:xfrm>
                      <a:off x="3497582" y="3309797"/>
                      <a:ext cx="136402" cy="108554"/>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grpSp>
              <p:grpSp>
                <p:nvGrpSpPr>
                  <p:cNvPr id="3139" name="Google Shape;1192;p32">
                    <a:extLst>
                      <a:ext uri="{FF2B5EF4-FFF2-40B4-BE49-F238E27FC236}">
                        <a16:creationId xmlns:a16="http://schemas.microsoft.com/office/drawing/2014/main" id="{3A1FD00F-86E3-368A-039B-DBF73381CE7E}"/>
                      </a:ext>
                    </a:extLst>
                  </p:cNvPr>
                  <p:cNvGrpSpPr>
                    <a:grpSpLocks/>
                  </p:cNvGrpSpPr>
                  <p:nvPr/>
                </p:nvGrpSpPr>
                <p:grpSpPr bwMode="auto">
                  <a:xfrm>
                    <a:off x="5119860" y="3467273"/>
                    <a:ext cx="350079" cy="350079"/>
                    <a:chOff x="3497300" y="3227275"/>
                    <a:chExt cx="296175" cy="296175"/>
                  </a:xfrm>
                </p:grpSpPr>
                <p:sp>
                  <p:nvSpPr>
                    <p:cNvPr id="4163" name="Google Shape;1193;p32">
                      <a:extLst>
                        <a:ext uri="{FF2B5EF4-FFF2-40B4-BE49-F238E27FC236}">
                          <a16:creationId xmlns:a16="http://schemas.microsoft.com/office/drawing/2014/main" id="{522B90C1-F26E-7DE1-C0BF-A581446B955C}"/>
                        </a:ext>
                      </a:extLst>
                    </p:cNvPr>
                    <p:cNvSpPr/>
                    <p:nvPr/>
                  </p:nvSpPr>
                  <p:spPr>
                    <a:xfrm>
                      <a:off x="3609683" y="3339335"/>
                      <a:ext cx="69161" cy="68658"/>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64" name="Google Shape;1194;p32">
                      <a:extLst>
                        <a:ext uri="{FF2B5EF4-FFF2-40B4-BE49-F238E27FC236}">
                          <a16:creationId xmlns:a16="http://schemas.microsoft.com/office/drawing/2014/main" id="{307C6C45-5BB5-3413-4EF3-AC9E13BEDC0F}"/>
                        </a:ext>
                      </a:extLst>
                    </p:cNvPr>
                    <p:cNvSpPr/>
                    <p:nvPr/>
                  </p:nvSpPr>
                  <p:spPr>
                    <a:xfrm>
                      <a:off x="3530916" y="3227070"/>
                      <a:ext cx="86452" cy="86286"/>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65" name="Google Shape;1195;p32">
                      <a:extLst>
                        <a:ext uri="{FF2B5EF4-FFF2-40B4-BE49-F238E27FC236}">
                          <a16:creationId xmlns:a16="http://schemas.microsoft.com/office/drawing/2014/main" id="{2C142256-A89E-053D-520D-C3C5555E5267}"/>
                        </a:ext>
                      </a:extLst>
                    </p:cNvPr>
                    <p:cNvSpPr/>
                    <p:nvPr/>
                  </p:nvSpPr>
                  <p:spPr>
                    <a:xfrm>
                      <a:off x="3670200" y="3227070"/>
                      <a:ext cx="86452" cy="86286"/>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66" name="Google Shape;1196;p32">
                      <a:extLst>
                        <a:ext uri="{FF2B5EF4-FFF2-40B4-BE49-F238E27FC236}">
                          <a16:creationId xmlns:a16="http://schemas.microsoft.com/office/drawing/2014/main" id="{D835F2C8-244E-3F95-5029-DA2B5D76EAEC}"/>
                        </a:ext>
                      </a:extLst>
                    </p:cNvPr>
                    <p:cNvSpPr/>
                    <p:nvPr/>
                  </p:nvSpPr>
                  <p:spPr>
                    <a:xfrm>
                      <a:off x="3622171" y="3421910"/>
                      <a:ext cx="42265" cy="25051"/>
                    </a:xfrm>
                    <a:custGeom>
                      <a:avLst/>
                      <a:gdLst/>
                      <a:ahLst/>
                      <a:cxnLst/>
                      <a:rect l="l" t="t" r="r" b="b"/>
                      <a:pathLst>
                        <a:path w="1670"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67" name="Google Shape;1197;p32">
                      <a:extLst>
                        <a:ext uri="{FF2B5EF4-FFF2-40B4-BE49-F238E27FC236}">
                          <a16:creationId xmlns:a16="http://schemas.microsoft.com/office/drawing/2014/main" id="{FA700639-24A1-F006-53AF-D10A31E98C44}"/>
                        </a:ext>
                      </a:extLst>
                    </p:cNvPr>
                    <p:cNvSpPr/>
                    <p:nvPr/>
                  </p:nvSpPr>
                  <p:spPr>
                    <a:xfrm>
                      <a:off x="3566458" y="3416343"/>
                      <a:ext cx="70122" cy="10577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68" name="Google Shape;1198;p32">
                      <a:extLst>
                        <a:ext uri="{FF2B5EF4-FFF2-40B4-BE49-F238E27FC236}">
                          <a16:creationId xmlns:a16="http://schemas.microsoft.com/office/drawing/2014/main" id="{06297F4C-8D65-9EEB-43E6-3A0764FAFB1F}"/>
                        </a:ext>
                      </a:extLst>
                    </p:cNvPr>
                    <p:cNvSpPr/>
                    <p:nvPr/>
                  </p:nvSpPr>
                  <p:spPr>
                    <a:xfrm>
                      <a:off x="3652910" y="3416343"/>
                      <a:ext cx="70122" cy="106698"/>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69" name="Google Shape;1199;p32">
                      <a:extLst>
                        <a:ext uri="{FF2B5EF4-FFF2-40B4-BE49-F238E27FC236}">
                          <a16:creationId xmlns:a16="http://schemas.microsoft.com/office/drawing/2014/main" id="{3AD846AB-1442-E96C-B091-DA13B29F32ED}"/>
                        </a:ext>
                      </a:extLst>
                    </p:cNvPr>
                    <p:cNvSpPr/>
                    <p:nvPr/>
                  </p:nvSpPr>
                  <p:spPr>
                    <a:xfrm>
                      <a:off x="3655791" y="3310573"/>
                      <a:ext cx="137363" cy="108553"/>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70" name="Google Shape;1200;p32">
                      <a:extLst>
                        <a:ext uri="{FF2B5EF4-FFF2-40B4-BE49-F238E27FC236}">
                          <a16:creationId xmlns:a16="http://schemas.microsoft.com/office/drawing/2014/main" id="{489A9415-3775-FC14-C439-39A71C63FD82}"/>
                        </a:ext>
                      </a:extLst>
                    </p:cNvPr>
                    <p:cNvSpPr/>
                    <p:nvPr/>
                  </p:nvSpPr>
                  <p:spPr>
                    <a:xfrm>
                      <a:off x="3497296" y="3309645"/>
                      <a:ext cx="136402" cy="108554"/>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grpSp>
              <p:grpSp>
                <p:nvGrpSpPr>
                  <p:cNvPr id="3148" name="Google Shape;1192;p32">
                    <a:extLst>
                      <a:ext uri="{FF2B5EF4-FFF2-40B4-BE49-F238E27FC236}">
                        <a16:creationId xmlns:a16="http://schemas.microsoft.com/office/drawing/2014/main" id="{609FAA73-F3DA-712C-D953-4630DDF8A4E4}"/>
                      </a:ext>
                    </a:extLst>
                  </p:cNvPr>
                  <p:cNvGrpSpPr>
                    <a:grpSpLocks/>
                  </p:cNvGrpSpPr>
                  <p:nvPr/>
                </p:nvGrpSpPr>
                <p:grpSpPr bwMode="auto">
                  <a:xfrm>
                    <a:off x="3515418" y="3339633"/>
                    <a:ext cx="350079" cy="350079"/>
                    <a:chOff x="3497300" y="3227275"/>
                    <a:chExt cx="296175" cy="296175"/>
                  </a:xfrm>
                </p:grpSpPr>
                <p:sp>
                  <p:nvSpPr>
                    <p:cNvPr id="4155" name="Google Shape;1193;p32">
                      <a:extLst>
                        <a:ext uri="{FF2B5EF4-FFF2-40B4-BE49-F238E27FC236}">
                          <a16:creationId xmlns:a16="http://schemas.microsoft.com/office/drawing/2014/main" id="{43C3F0AC-5F59-38D0-1392-6662BAEDAC48}"/>
                        </a:ext>
                      </a:extLst>
                    </p:cNvPr>
                    <p:cNvSpPr/>
                    <p:nvPr/>
                  </p:nvSpPr>
                  <p:spPr>
                    <a:xfrm>
                      <a:off x="3609786" y="3339696"/>
                      <a:ext cx="69161" cy="68658"/>
                    </a:xfrm>
                    <a:custGeom>
                      <a:avLst/>
                      <a:gdLst/>
                      <a:ahLst/>
                      <a:cxnLst/>
                      <a:rect l="l" t="t" r="r" b="b"/>
                      <a:pathLst>
                        <a:path w="2774" h="2742" extrusionOk="0">
                          <a:moveTo>
                            <a:pt x="1387" y="1"/>
                          </a:moveTo>
                          <a:cubicBezTo>
                            <a:pt x="631" y="1"/>
                            <a:pt x="1" y="631"/>
                            <a:pt x="1" y="1355"/>
                          </a:cubicBezTo>
                          <a:cubicBezTo>
                            <a:pt x="1" y="2112"/>
                            <a:pt x="631" y="2742"/>
                            <a:pt x="1387" y="2742"/>
                          </a:cubicBezTo>
                          <a:cubicBezTo>
                            <a:pt x="2143" y="2742"/>
                            <a:pt x="2773" y="2112"/>
                            <a:pt x="2773" y="1355"/>
                          </a:cubicBezTo>
                          <a:cubicBezTo>
                            <a:pt x="2773" y="631"/>
                            <a:pt x="2143" y="1"/>
                            <a:pt x="1387" y="1"/>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56" name="Google Shape;1194;p32">
                      <a:extLst>
                        <a:ext uri="{FF2B5EF4-FFF2-40B4-BE49-F238E27FC236}">
                          <a16:creationId xmlns:a16="http://schemas.microsoft.com/office/drawing/2014/main" id="{C322A8D9-8CA5-F264-E3C5-616AFFE3570D}"/>
                        </a:ext>
                      </a:extLst>
                    </p:cNvPr>
                    <p:cNvSpPr/>
                    <p:nvPr/>
                  </p:nvSpPr>
                  <p:spPr>
                    <a:xfrm>
                      <a:off x="3531019" y="3227431"/>
                      <a:ext cx="86452" cy="86286"/>
                    </a:xfrm>
                    <a:custGeom>
                      <a:avLst/>
                      <a:gdLst/>
                      <a:ahLst/>
                      <a:cxnLst/>
                      <a:rect l="l" t="t" r="r" b="b"/>
                      <a:pathLst>
                        <a:path w="3466" h="3467" extrusionOk="0">
                          <a:moveTo>
                            <a:pt x="1733" y="1"/>
                          </a:moveTo>
                          <a:cubicBezTo>
                            <a:pt x="788" y="1"/>
                            <a:pt x="0" y="788"/>
                            <a:pt x="0" y="1733"/>
                          </a:cubicBezTo>
                          <a:cubicBezTo>
                            <a:pt x="0" y="2678"/>
                            <a:pt x="788" y="3466"/>
                            <a:pt x="1733" y="3466"/>
                          </a:cubicBezTo>
                          <a:cubicBezTo>
                            <a:pt x="2741" y="3466"/>
                            <a:pt x="3466" y="2678"/>
                            <a:pt x="3466" y="1733"/>
                          </a:cubicBezTo>
                          <a:cubicBezTo>
                            <a:pt x="3466" y="788"/>
                            <a:pt x="2678" y="1"/>
                            <a:pt x="1733" y="1"/>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57" name="Google Shape;1195;p32">
                      <a:extLst>
                        <a:ext uri="{FF2B5EF4-FFF2-40B4-BE49-F238E27FC236}">
                          <a16:creationId xmlns:a16="http://schemas.microsoft.com/office/drawing/2014/main" id="{43702C96-58BB-86D9-E134-3870526AB520}"/>
                        </a:ext>
                      </a:extLst>
                    </p:cNvPr>
                    <p:cNvSpPr/>
                    <p:nvPr/>
                  </p:nvSpPr>
                  <p:spPr>
                    <a:xfrm>
                      <a:off x="3670302" y="3227431"/>
                      <a:ext cx="86452" cy="86286"/>
                    </a:xfrm>
                    <a:custGeom>
                      <a:avLst/>
                      <a:gdLst/>
                      <a:ahLst/>
                      <a:cxnLst/>
                      <a:rect l="l" t="t" r="r" b="b"/>
                      <a:pathLst>
                        <a:path w="3467" h="3467" extrusionOk="0">
                          <a:moveTo>
                            <a:pt x="1733" y="1"/>
                          </a:moveTo>
                          <a:cubicBezTo>
                            <a:pt x="788" y="1"/>
                            <a:pt x="1" y="788"/>
                            <a:pt x="1" y="1733"/>
                          </a:cubicBezTo>
                          <a:cubicBezTo>
                            <a:pt x="1" y="2678"/>
                            <a:pt x="788" y="3466"/>
                            <a:pt x="1733" y="3466"/>
                          </a:cubicBezTo>
                          <a:cubicBezTo>
                            <a:pt x="2679" y="3466"/>
                            <a:pt x="3466" y="2678"/>
                            <a:pt x="3466" y="1733"/>
                          </a:cubicBezTo>
                          <a:cubicBezTo>
                            <a:pt x="3466" y="788"/>
                            <a:pt x="2679" y="1"/>
                            <a:pt x="1733" y="1"/>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58" name="Google Shape;1196;p32">
                      <a:extLst>
                        <a:ext uri="{FF2B5EF4-FFF2-40B4-BE49-F238E27FC236}">
                          <a16:creationId xmlns:a16="http://schemas.microsoft.com/office/drawing/2014/main" id="{A3C1CE3C-310C-A78D-4803-F9C0303BDDA6}"/>
                        </a:ext>
                      </a:extLst>
                    </p:cNvPr>
                    <p:cNvSpPr/>
                    <p:nvPr/>
                  </p:nvSpPr>
                  <p:spPr>
                    <a:xfrm>
                      <a:off x="3622273" y="3422271"/>
                      <a:ext cx="42265" cy="25051"/>
                    </a:xfrm>
                    <a:custGeom>
                      <a:avLst/>
                      <a:gdLst/>
                      <a:ahLst/>
                      <a:cxnLst/>
                      <a:rect l="l" t="t" r="r" b="b"/>
                      <a:pathLst>
                        <a:path w="1670" h="1009" extrusionOk="0">
                          <a:moveTo>
                            <a:pt x="1" y="0"/>
                          </a:moveTo>
                          <a:lnTo>
                            <a:pt x="851" y="1008"/>
                          </a:lnTo>
                          <a:lnTo>
                            <a:pt x="1671" y="0"/>
                          </a:lnTo>
                          <a:lnTo>
                            <a:pt x="1671" y="0"/>
                          </a:lnTo>
                          <a:cubicBezTo>
                            <a:pt x="1450" y="126"/>
                            <a:pt x="1167" y="158"/>
                            <a:pt x="851" y="158"/>
                          </a:cubicBezTo>
                          <a:cubicBezTo>
                            <a:pt x="568" y="158"/>
                            <a:pt x="284" y="95"/>
                            <a:pt x="1" y="0"/>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59" name="Google Shape;1197;p32">
                      <a:extLst>
                        <a:ext uri="{FF2B5EF4-FFF2-40B4-BE49-F238E27FC236}">
                          <a16:creationId xmlns:a16="http://schemas.microsoft.com/office/drawing/2014/main" id="{6480C3A7-0FF1-CD6B-6627-57B27B384675}"/>
                        </a:ext>
                      </a:extLst>
                    </p:cNvPr>
                    <p:cNvSpPr/>
                    <p:nvPr/>
                  </p:nvSpPr>
                  <p:spPr>
                    <a:xfrm>
                      <a:off x="3566560" y="3416704"/>
                      <a:ext cx="70122" cy="105770"/>
                    </a:xfrm>
                    <a:custGeom>
                      <a:avLst/>
                      <a:gdLst/>
                      <a:ahLst/>
                      <a:cxnLst/>
                      <a:rect l="l" t="t" r="r" b="b"/>
                      <a:pathLst>
                        <a:path w="2805" h="4254" extrusionOk="0">
                          <a:moveTo>
                            <a:pt x="1261" y="1"/>
                          </a:moveTo>
                          <a:cubicBezTo>
                            <a:pt x="474" y="599"/>
                            <a:pt x="1" y="1513"/>
                            <a:pt x="1" y="2490"/>
                          </a:cubicBezTo>
                          <a:lnTo>
                            <a:pt x="1" y="3907"/>
                          </a:lnTo>
                          <a:cubicBezTo>
                            <a:pt x="1" y="4096"/>
                            <a:pt x="158" y="4254"/>
                            <a:pt x="379" y="4254"/>
                          </a:cubicBezTo>
                          <a:lnTo>
                            <a:pt x="2805" y="4254"/>
                          </a:lnTo>
                          <a:lnTo>
                            <a:pt x="2805" y="1891"/>
                          </a:lnTo>
                          <a:lnTo>
                            <a:pt x="1261" y="1"/>
                          </a:ln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60" name="Google Shape;1198;p32">
                      <a:extLst>
                        <a:ext uri="{FF2B5EF4-FFF2-40B4-BE49-F238E27FC236}">
                          <a16:creationId xmlns:a16="http://schemas.microsoft.com/office/drawing/2014/main" id="{242FD7B8-2EA2-E1FE-637B-9A928F9F3529}"/>
                        </a:ext>
                      </a:extLst>
                    </p:cNvPr>
                    <p:cNvSpPr/>
                    <p:nvPr/>
                  </p:nvSpPr>
                  <p:spPr>
                    <a:xfrm>
                      <a:off x="3653012" y="3416704"/>
                      <a:ext cx="70122" cy="106698"/>
                    </a:xfrm>
                    <a:custGeom>
                      <a:avLst/>
                      <a:gdLst/>
                      <a:ahLst/>
                      <a:cxnLst/>
                      <a:rect l="l" t="t" r="r" b="b"/>
                      <a:pathLst>
                        <a:path w="2805" h="4254" extrusionOk="0">
                          <a:moveTo>
                            <a:pt x="1544" y="0"/>
                          </a:moveTo>
                          <a:lnTo>
                            <a:pt x="1" y="1890"/>
                          </a:lnTo>
                          <a:lnTo>
                            <a:pt x="1" y="4253"/>
                          </a:lnTo>
                          <a:lnTo>
                            <a:pt x="2458" y="4253"/>
                          </a:lnTo>
                          <a:cubicBezTo>
                            <a:pt x="2647" y="4253"/>
                            <a:pt x="2804" y="4096"/>
                            <a:pt x="2804" y="3907"/>
                          </a:cubicBezTo>
                          <a:lnTo>
                            <a:pt x="2804" y="2489"/>
                          </a:lnTo>
                          <a:cubicBezTo>
                            <a:pt x="2773" y="1481"/>
                            <a:pt x="2300" y="567"/>
                            <a:pt x="1544" y="0"/>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61" name="Google Shape;1199;p32">
                      <a:extLst>
                        <a:ext uri="{FF2B5EF4-FFF2-40B4-BE49-F238E27FC236}">
                          <a16:creationId xmlns:a16="http://schemas.microsoft.com/office/drawing/2014/main" id="{5D059EF9-C9F9-0D56-401A-DC79708E12CA}"/>
                        </a:ext>
                      </a:extLst>
                    </p:cNvPr>
                    <p:cNvSpPr/>
                    <p:nvPr/>
                  </p:nvSpPr>
                  <p:spPr>
                    <a:xfrm>
                      <a:off x="3655894" y="3310934"/>
                      <a:ext cx="137362" cy="108553"/>
                    </a:xfrm>
                    <a:custGeom>
                      <a:avLst/>
                      <a:gdLst/>
                      <a:ahLst/>
                      <a:cxnLst/>
                      <a:rect l="l" t="t" r="r" b="b"/>
                      <a:pathLst>
                        <a:path w="5514" h="4348" extrusionOk="0">
                          <a:moveTo>
                            <a:pt x="3686" y="1512"/>
                          </a:moveTo>
                          <a:cubicBezTo>
                            <a:pt x="3907" y="1512"/>
                            <a:pt x="4064" y="1670"/>
                            <a:pt x="4064" y="1859"/>
                          </a:cubicBezTo>
                          <a:cubicBezTo>
                            <a:pt x="4064" y="2048"/>
                            <a:pt x="3907" y="2205"/>
                            <a:pt x="3686" y="2205"/>
                          </a:cubicBezTo>
                          <a:lnTo>
                            <a:pt x="2993" y="2205"/>
                          </a:lnTo>
                          <a:cubicBezTo>
                            <a:pt x="2804" y="2205"/>
                            <a:pt x="2646" y="2048"/>
                            <a:pt x="2646" y="1859"/>
                          </a:cubicBezTo>
                          <a:cubicBezTo>
                            <a:pt x="2646" y="1670"/>
                            <a:pt x="2804" y="1512"/>
                            <a:pt x="2993" y="1512"/>
                          </a:cubicBezTo>
                          <a:close/>
                          <a:moveTo>
                            <a:pt x="4127" y="0"/>
                          </a:moveTo>
                          <a:cubicBezTo>
                            <a:pt x="3686" y="536"/>
                            <a:pt x="3056" y="851"/>
                            <a:pt x="2331" y="851"/>
                          </a:cubicBezTo>
                          <a:cubicBezTo>
                            <a:pt x="1607" y="851"/>
                            <a:pt x="977" y="504"/>
                            <a:pt x="536" y="63"/>
                          </a:cubicBezTo>
                          <a:cubicBezTo>
                            <a:pt x="347" y="221"/>
                            <a:pt x="158" y="378"/>
                            <a:pt x="0" y="567"/>
                          </a:cubicBezTo>
                          <a:cubicBezTo>
                            <a:pt x="945" y="756"/>
                            <a:pt x="1638" y="1575"/>
                            <a:pt x="1638" y="2615"/>
                          </a:cubicBezTo>
                          <a:cubicBezTo>
                            <a:pt x="1638" y="2930"/>
                            <a:pt x="1575" y="3214"/>
                            <a:pt x="1449" y="3466"/>
                          </a:cubicBezTo>
                          <a:cubicBezTo>
                            <a:pt x="1859" y="3718"/>
                            <a:pt x="2205" y="4001"/>
                            <a:pt x="2520" y="4348"/>
                          </a:cubicBezTo>
                          <a:lnTo>
                            <a:pt x="5167" y="4348"/>
                          </a:lnTo>
                          <a:cubicBezTo>
                            <a:pt x="5356" y="4348"/>
                            <a:pt x="5513" y="4190"/>
                            <a:pt x="5513" y="4001"/>
                          </a:cubicBezTo>
                          <a:lnTo>
                            <a:pt x="5513" y="2615"/>
                          </a:lnTo>
                          <a:cubicBezTo>
                            <a:pt x="5482" y="1512"/>
                            <a:pt x="4915" y="567"/>
                            <a:pt x="4127" y="0"/>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sp>
                  <p:nvSpPr>
                    <p:cNvPr id="4162" name="Google Shape;1200;p32">
                      <a:extLst>
                        <a:ext uri="{FF2B5EF4-FFF2-40B4-BE49-F238E27FC236}">
                          <a16:creationId xmlns:a16="http://schemas.microsoft.com/office/drawing/2014/main" id="{E0C10715-A4E5-A8D6-45CA-35F21B8DF951}"/>
                        </a:ext>
                      </a:extLst>
                    </p:cNvPr>
                    <p:cNvSpPr/>
                    <p:nvPr/>
                  </p:nvSpPr>
                  <p:spPr>
                    <a:xfrm>
                      <a:off x="3497399" y="3310006"/>
                      <a:ext cx="136402" cy="108554"/>
                    </a:xfrm>
                    <a:custGeom>
                      <a:avLst/>
                      <a:gdLst/>
                      <a:ahLst/>
                      <a:cxnLst/>
                      <a:rect l="l" t="t" r="r" b="b"/>
                      <a:pathLst>
                        <a:path w="5451" h="4349" extrusionOk="0">
                          <a:moveTo>
                            <a:pt x="2426" y="1544"/>
                          </a:moveTo>
                          <a:cubicBezTo>
                            <a:pt x="2615" y="1544"/>
                            <a:pt x="2773" y="1702"/>
                            <a:pt x="2773" y="1891"/>
                          </a:cubicBezTo>
                          <a:cubicBezTo>
                            <a:pt x="2773" y="2080"/>
                            <a:pt x="2615" y="2237"/>
                            <a:pt x="2426" y="2237"/>
                          </a:cubicBezTo>
                          <a:lnTo>
                            <a:pt x="1733" y="2237"/>
                          </a:lnTo>
                          <a:cubicBezTo>
                            <a:pt x="1513" y="2237"/>
                            <a:pt x="1355" y="2080"/>
                            <a:pt x="1355" y="1891"/>
                          </a:cubicBezTo>
                          <a:cubicBezTo>
                            <a:pt x="1355" y="1702"/>
                            <a:pt x="1513" y="1544"/>
                            <a:pt x="1733" y="1544"/>
                          </a:cubicBezTo>
                          <a:close/>
                          <a:moveTo>
                            <a:pt x="1324" y="1"/>
                          </a:moveTo>
                          <a:cubicBezTo>
                            <a:pt x="536" y="568"/>
                            <a:pt x="1" y="1513"/>
                            <a:pt x="1" y="2552"/>
                          </a:cubicBezTo>
                          <a:lnTo>
                            <a:pt x="1" y="3939"/>
                          </a:lnTo>
                          <a:cubicBezTo>
                            <a:pt x="1" y="4191"/>
                            <a:pt x="95" y="4348"/>
                            <a:pt x="316" y="4348"/>
                          </a:cubicBezTo>
                          <a:lnTo>
                            <a:pt x="2930" y="4348"/>
                          </a:lnTo>
                          <a:cubicBezTo>
                            <a:pt x="3214" y="3970"/>
                            <a:pt x="3561" y="3655"/>
                            <a:pt x="4002" y="3466"/>
                          </a:cubicBezTo>
                          <a:cubicBezTo>
                            <a:pt x="3876" y="3183"/>
                            <a:pt x="3813" y="2930"/>
                            <a:pt x="3813" y="2615"/>
                          </a:cubicBezTo>
                          <a:cubicBezTo>
                            <a:pt x="3813" y="1607"/>
                            <a:pt x="4506" y="757"/>
                            <a:pt x="5451" y="568"/>
                          </a:cubicBezTo>
                          <a:cubicBezTo>
                            <a:pt x="5293" y="347"/>
                            <a:pt x="5104" y="190"/>
                            <a:pt x="4915" y="32"/>
                          </a:cubicBezTo>
                          <a:cubicBezTo>
                            <a:pt x="4474" y="505"/>
                            <a:pt x="3844" y="820"/>
                            <a:pt x="3151" y="820"/>
                          </a:cubicBezTo>
                          <a:cubicBezTo>
                            <a:pt x="2426" y="820"/>
                            <a:pt x="1796" y="505"/>
                            <a:pt x="1324" y="1"/>
                          </a:cubicBezTo>
                          <a:close/>
                        </a:path>
                      </a:pathLst>
                    </a:custGeom>
                    <a:solidFill>
                      <a:srgbClr val="FFFFFF"/>
                    </a:solidFill>
                    <a:ln>
                      <a:noFill/>
                    </a:ln>
                  </p:spPr>
                  <p:txBody>
                    <a:bodyPr spcFirstLastPara="1" lIns="121900" tIns="121900" rIns="121900" bIns="121900" anchor="ctr"/>
                    <a:lstStyle/>
                    <a:p>
                      <a:pPr marL="0" marR="0" lvl="0" indent="0" algn="l" defTabSz="1219170" rtl="0" eaLnBrk="1" fontAlgn="auto" latinLnBrk="0" hangingPunct="1">
                        <a:lnSpc>
                          <a:spcPct val="100000"/>
                        </a:lnSpc>
                        <a:spcBef>
                          <a:spcPct val="0"/>
                        </a:spcBef>
                        <a:spcAft>
                          <a:spcPct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Calibri" panose="020F0502020204030204"/>
                        <a:cs typeface="Arial"/>
                      </a:endParaRPr>
                    </a:p>
                  </p:txBody>
                </p:sp>
              </p:grpSp>
            </p:grpSp>
          </p:grpSp>
          <p:sp>
            <p:nvSpPr>
              <p:cNvPr id="3157" name="Google Shape;1181;p32">
                <a:extLst>
                  <a:ext uri="{FF2B5EF4-FFF2-40B4-BE49-F238E27FC236}">
                    <a16:creationId xmlns:a16="http://schemas.microsoft.com/office/drawing/2014/main" id="{B9F652E0-E89B-525E-9189-862E126D31E6}"/>
                  </a:ext>
                </a:extLst>
              </p:cNvPr>
              <p:cNvSpPr>
                <a:spLocks noChangeShapeType="1"/>
              </p:cNvSpPr>
              <p:nvPr/>
            </p:nvSpPr>
            <p:spPr bwMode="auto">
              <a:xfrm>
                <a:off x="3454908" y="1984015"/>
                <a:ext cx="772250" cy="0"/>
              </a:xfrm>
              <a:prstGeom prst="line">
                <a:avLst/>
              </a:prstGeom>
              <a:noFill/>
              <a:ln w="9525" algn="ctr">
                <a:solidFill>
                  <a:srgbClr val="EBB700"/>
                </a:solidFill>
                <a:round/>
                <a:headEnd type="diamond"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sp>
            <p:nvSpPr>
              <p:cNvPr id="3158" name="Google Shape;1172;p32">
                <a:extLst>
                  <a:ext uri="{FF2B5EF4-FFF2-40B4-BE49-F238E27FC236}">
                    <a16:creationId xmlns:a16="http://schemas.microsoft.com/office/drawing/2014/main" id="{DF1CA136-83CE-1A9C-98C6-6FD34206046B}"/>
                  </a:ext>
                </a:extLst>
              </p:cNvPr>
              <p:cNvSpPr>
                <a:spLocks noChangeShapeType="1"/>
              </p:cNvSpPr>
              <p:nvPr/>
            </p:nvSpPr>
            <p:spPr bwMode="auto">
              <a:xfrm rot="10800000">
                <a:off x="6512216" y="1975045"/>
                <a:ext cx="756836" cy="0"/>
              </a:xfrm>
              <a:prstGeom prst="line">
                <a:avLst/>
              </a:prstGeom>
              <a:noFill/>
              <a:ln w="9525" algn="ctr">
                <a:solidFill>
                  <a:srgbClr val="407CCA"/>
                </a:solidFill>
                <a:round/>
                <a:headEnd type="diamond" w="med" len="me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grpSp>
        <p:sp>
          <p:nvSpPr>
            <p:cNvPr id="4126" name="Rectangle 22">
              <a:extLst>
                <a:ext uri="{FF2B5EF4-FFF2-40B4-BE49-F238E27FC236}">
                  <a16:creationId xmlns:a16="http://schemas.microsoft.com/office/drawing/2014/main" id="{138C29BD-88EF-5A38-C22D-DE74DA99F1C7}"/>
                </a:ext>
              </a:extLst>
            </p:cNvPr>
            <p:cNvSpPr/>
            <p:nvPr/>
          </p:nvSpPr>
          <p:spPr>
            <a:xfrm>
              <a:off x="5010218" y="2162625"/>
              <a:ext cx="1292896" cy="722762"/>
            </a:xfrm>
            <a:prstGeom prst="rect">
              <a:avLst/>
            </a:prstGeom>
            <a:noFill/>
            <a:ln w="12700" cap="flat" cmpd="sng" algn="ctr">
              <a:noFill/>
              <a:prstDash val="solid"/>
              <a:miter lim="800000"/>
              <a:headEnd type="none" w="med" len="med"/>
              <a:tailEnd type="none" w="med" len="med"/>
            </a:ln>
          </p:spPr>
          <p:txBody>
            <a:bodyPr anchor="ct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pt-BR" sz="1067" b="1" i="0" u="none" strike="noStrike" kern="1200" cap="none" spc="0" normalizeH="0" baseline="0" noProof="0" dirty="0">
                  <a:ln>
                    <a:noFill/>
                  </a:ln>
                  <a:solidFill>
                    <a:srgbClr val="0D2240"/>
                  </a:solidFill>
                  <a:effectLst/>
                  <a:uLnTx/>
                  <a:uFillTx/>
                  <a:latin typeface="Helvetica Neue"/>
                  <a:ea typeface="+mn-ea" pitchFamily="34" charset="0"/>
                  <a:cs typeface="Arial"/>
                </a:rPr>
                <a:t>Líder de Apoio à Abordagem Global do Quadro Associativo</a:t>
              </a:r>
            </a:p>
          </p:txBody>
        </p:sp>
      </p:grpSp>
      <p:grpSp>
        <p:nvGrpSpPr>
          <p:cNvPr id="3160" name="Group 4">
            <a:extLst>
              <a:ext uri="{FF2B5EF4-FFF2-40B4-BE49-F238E27FC236}">
                <a16:creationId xmlns:a16="http://schemas.microsoft.com/office/drawing/2014/main" id="{0E21AADB-6D76-5E31-8CE2-5A6001AAB7EE}"/>
              </a:ext>
            </a:extLst>
          </p:cNvPr>
          <p:cNvGrpSpPr>
            <a:grpSpLocks/>
          </p:cNvGrpSpPr>
          <p:nvPr/>
        </p:nvGrpSpPr>
        <p:grpSpPr bwMode="auto">
          <a:xfrm>
            <a:off x="468313" y="2212975"/>
            <a:ext cx="1708150" cy="1069975"/>
            <a:chOff x="351691" y="1659988"/>
            <a:chExt cx="1280160" cy="801963"/>
          </a:xfrm>
        </p:grpSpPr>
        <p:sp>
          <p:nvSpPr>
            <p:cNvPr id="3161" name="Straight Connector 2">
              <a:extLst>
                <a:ext uri="{FF2B5EF4-FFF2-40B4-BE49-F238E27FC236}">
                  <a16:creationId xmlns:a16="http://schemas.microsoft.com/office/drawing/2014/main" id="{C8C7E5F2-CEBF-B99E-1ABA-6C67FCDA76A1}"/>
                </a:ext>
              </a:extLst>
            </p:cNvPr>
            <p:cNvSpPr>
              <a:spLocks noChangeShapeType="1"/>
            </p:cNvSpPr>
            <p:nvPr/>
          </p:nvSpPr>
          <p:spPr bwMode="auto">
            <a:xfrm>
              <a:off x="351691" y="1659988"/>
              <a:ext cx="1280160" cy="0"/>
            </a:xfrm>
            <a:prstGeom prst="line">
              <a:avLst/>
            </a:prstGeom>
            <a:noFill/>
            <a:ln w="9525" algn="ctr">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sp>
          <p:nvSpPr>
            <p:cNvPr id="3162" name="Straight Connector 99">
              <a:extLst>
                <a:ext uri="{FF2B5EF4-FFF2-40B4-BE49-F238E27FC236}">
                  <a16:creationId xmlns:a16="http://schemas.microsoft.com/office/drawing/2014/main" id="{F4B5A594-4F46-4064-5AE7-723D7F15E014}"/>
                </a:ext>
              </a:extLst>
            </p:cNvPr>
            <p:cNvSpPr>
              <a:spLocks noChangeShapeType="1"/>
            </p:cNvSpPr>
            <p:nvPr/>
          </p:nvSpPr>
          <p:spPr bwMode="auto">
            <a:xfrm>
              <a:off x="351691" y="1927309"/>
              <a:ext cx="1280160" cy="0"/>
            </a:xfrm>
            <a:prstGeom prst="line">
              <a:avLst/>
            </a:prstGeom>
            <a:noFill/>
            <a:ln w="9525" algn="ctr">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sp>
          <p:nvSpPr>
            <p:cNvPr id="3163" name="Straight Connector 100">
              <a:extLst>
                <a:ext uri="{FF2B5EF4-FFF2-40B4-BE49-F238E27FC236}">
                  <a16:creationId xmlns:a16="http://schemas.microsoft.com/office/drawing/2014/main" id="{EE86B919-AC62-6DF6-5C89-8F538D121B4E}"/>
                </a:ext>
              </a:extLst>
            </p:cNvPr>
            <p:cNvSpPr>
              <a:spLocks noChangeShapeType="1"/>
            </p:cNvSpPr>
            <p:nvPr/>
          </p:nvSpPr>
          <p:spPr bwMode="auto">
            <a:xfrm>
              <a:off x="351691" y="2194630"/>
              <a:ext cx="1280160" cy="0"/>
            </a:xfrm>
            <a:prstGeom prst="line">
              <a:avLst/>
            </a:prstGeom>
            <a:noFill/>
            <a:ln w="9525" algn="ctr">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sp>
          <p:nvSpPr>
            <p:cNvPr id="3164" name="Straight Connector 101">
              <a:extLst>
                <a:ext uri="{FF2B5EF4-FFF2-40B4-BE49-F238E27FC236}">
                  <a16:creationId xmlns:a16="http://schemas.microsoft.com/office/drawing/2014/main" id="{B4B24CF0-534C-F9CC-0364-3D21E1F546CF}"/>
                </a:ext>
              </a:extLst>
            </p:cNvPr>
            <p:cNvSpPr>
              <a:spLocks noChangeShapeType="1"/>
            </p:cNvSpPr>
            <p:nvPr/>
          </p:nvSpPr>
          <p:spPr bwMode="auto">
            <a:xfrm>
              <a:off x="351691" y="2461951"/>
              <a:ext cx="1280160" cy="0"/>
            </a:xfrm>
            <a:prstGeom prst="line">
              <a:avLst/>
            </a:prstGeom>
            <a:noFill/>
            <a:ln w="9525" algn="ctr">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grpSp>
      <p:grpSp>
        <p:nvGrpSpPr>
          <p:cNvPr id="3165" name="Group 106">
            <a:extLst>
              <a:ext uri="{FF2B5EF4-FFF2-40B4-BE49-F238E27FC236}">
                <a16:creationId xmlns:a16="http://schemas.microsoft.com/office/drawing/2014/main" id="{531E591D-29EF-F5B5-056B-845E53402A27}"/>
              </a:ext>
            </a:extLst>
          </p:cNvPr>
          <p:cNvGrpSpPr>
            <a:grpSpLocks/>
          </p:cNvGrpSpPr>
          <p:nvPr/>
        </p:nvGrpSpPr>
        <p:grpSpPr bwMode="auto">
          <a:xfrm>
            <a:off x="550863" y="4143375"/>
            <a:ext cx="1706562" cy="1068388"/>
            <a:chOff x="351691" y="1659988"/>
            <a:chExt cx="1280160" cy="801963"/>
          </a:xfrm>
        </p:grpSpPr>
        <p:sp>
          <p:nvSpPr>
            <p:cNvPr id="3166" name="Straight Connector 107">
              <a:extLst>
                <a:ext uri="{FF2B5EF4-FFF2-40B4-BE49-F238E27FC236}">
                  <a16:creationId xmlns:a16="http://schemas.microsoft.com/office/drawing/2014/main" id="{CEDCC656-3B0A-6724-3016-200EB0F013A8}"/>
                </a:ext>
              </a:extLst>
            </p:cNvPr>
            <p:cNvSpPr>
              <a:spLocks noChangeShapeType="1"/>
            </p:cNvSpPr>
            <p:nvPr/>
          </p:nvSpPr>
          <p:spPr bwMode="auto">
            <a:xfrm>
              <a:off x="351691" y="1659988"/>
              <a:ext cx="1280160" cy="0"/>
            </a:xfrm>
            <a:prstGeom prst="line">
              <a:avLst/>
            </a:prstGeom>
            <a:noFill/>
            <a:ln w="9525" algn="ctr">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sp>
          <p:nvSpPr>
            <p:cNvPr id="3167" name="Straight Connector 108">
              <a:extLst>
                <a:ext uri="{FF2B5EF4-FFF2-40B4-BE49-F238E27FC236}">
                  <a16:creationId xmlns:a16="http://schemas.microsoft.com/office/drawing/2014/main" id="{4663C81B-DD10-E692-47E8-35CFC5EF9353}"/>
                </a:ext>
              </a:extLst>
            </p:cNvPr>
            <p:cNvSpPr>
              <a:spLocks noChangeShapeType="1"/>
            </p:cNvSpPr>
            <p:nvPr/>
          </p:nvSpPr>
          <p:spPr bwMode="auto">
            <a:xfrm>
              <a:off x="351691" y="1927309"/>
              <a:ext cx="1280160" cy="0"/>
            </a:xfrm>
            <a:prstGeom prst="line">
              <a:avLst/>
            </a:prstGeom>
            <a:noFill/>
            <a:ln w="9525" algn="ctr">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sp>
          <p:nvSpPr>
            <p:cNvPr id="3168" name="Straight Connector 109">
              <a:extLst>
                <a:ext uri="{FF2B5EF4-FFF2-40B4-BE49-F238E27FC236}">
                  <a16:creationId xmlns:a16="http://schemas.microsoft.com/office/drawing/2014/main" id="{F8A21903-3A9F-EB27-00CA-4410FABAE040}"/>
                </a:ext>
              </a:extLst>
            </p:cNvPr>
            <p:cNvSpPr>
              <a:spLocks noChangeShapeType="1"/>
            </p:cNvSpPr>
            <p:nvPr/>
          </p:nvSpPr>
          <p:spPr bwMode="auto">
            <a:xfrm>
              <a:off x="351691" y="2194630"/>
              <a:ext cx="1280160" cy="0"/>
            </a:xfrm>
            <a:prstGeom prst="line">
              <a:avLst/>
            </a:prstGeom>
            <a:noFill/>
            <a:ln w="9525" algn="ctr">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sp>
          <p:nvSpPr>
            <p:cNvPr id="3169" name="Straight Connector 110">
              <a:extLst>
                <a:ext uri="{FF2B5EF4-FFF2-40B4-BE49-F238E27FC236}">
                  <a16:creationId xmlns:a16="http://schemas.microsoft.com/office/drawing/2014/main" id="{4E7AF88D-DC73-FD70-CCD5-9EBBB162C396}"/>
                </a:ext>
              </a:extLst>
            </p:cNvPr>
            <p:cNvSpPr>
              <a:spLocks noChangeShapeType="1"/>
            </p:cNvSpPr>
            <p:nvPr/>
          </p:nvSpPr>
          <p:spPr bwMode="auto">
            <a:xfrm>
              <a:off x="351691" y="2461951"/>
              <a:ext cx="1280160" cy="0"/>
            </a:xfrm>
            <a:prstGeom prst="line">
              <a:avLst/>
            </a:prstGeom>
            <a:noFill/>
            <a:ln w="9525" algn="ctr">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grpSp>
      <p:grpSp>
        <p:nvGrpSpPr>
          <p:cNvPr id="3170" name="Group 111">
            <a:extLst>
              <a:ext uri="{FF2B5EF4-FFF2-40B4-BE49-F238E27FC236}">
                <a16:creationId xmlns:a16="http://schemas.microsoft.com/office/drawing/2014/main" id="{09B2A510-C733-8E1B-001C-1D57B6ACF85B}"/>
              </a:ext>
            </a:extLst>
          </p:cNvPr>
          <p:cNvGrpSpPr>
            <a:grpSpLocks/>
          </p:cNvGrpSpPr>
          <p:nvPr/>
        </p:nvGrpSpPr>
        <p:grpSpPr bwMode="auto">
          <a:xfrm>
            <a:off x="10036175" y="2146300"/>
            <a:ext cx="1706563" cy="1069975"/>
            <a:chOff x="351691" y="1659988"/>
            <a:chExt cx="1280160" cy="801963"/>
          </a:xfrm>
        </p:grpSpPr>
        <p:sp>
          <p:nvSpPr>
            <p:cNvPr id="3171" name="Straight Connector 112">
              <a:extLst>
                <a:ext uri="{FF2B5EF4-FFF2-40B4-BE49-F238E27FC236}">
                  <a16:creationId xmlns:a16="http://schemas.microsoft.com/office/drawing/2014/main" id="{843A4F2E-D9BF-1DF3-587B-C803F217D0E0}"/>
                </a:ext>
              </a:extLst>
            </p:cNvPr>
            <p:cNvSpPr>
              <a:spLocks noChangeShapeType="1"/>
            </p:cNvSpPr>
            <p:nvPr/>
          </p:nvSpPr>
          <p:spPr bwMode="auto">
            <a:xfrm>
              <a:off x="351691" y="1659988"/>
              <a:ext cx="1280160" cy="0"/>
            </a:xfrm>
            <a:prstGeom prst="line">
              <a:avLst/>
            </a:prstGeom>
            <a:noFill/>
            <a:ln w="9525" algn="ctr">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sp>
          <p:nvSpPr>
            <p:cNvPr id="3172" name="Straight Connector 113">
              <a:extLst>
                <a:ext uri="{FF2B5EF4-FFF2-40B4-BE49-F238E27FC236}">
                  <a16:creationId xmlns:a16="http://schemas.microsoft.com/office/drawing/2014/main" id="{8961000F-E1E0-07A5-E07F-ED6507768126}"/>
                </a:ext>
              </a:extLst>
            </p:cNvPr>
            <p:cNvSpPr>
              <a:spLocks noChangeShapeType="1"/>
            </p:cNvSpPr>
            <p:nvPr/>
          </p:nvSpPr>
          <p:spPr bwMode="auto">
            <a:xfrm>
              <a:off x="351691" y="1927309"/>
              <a:ext cx="1280160" cy="0"/>
            </a:xfrm>
            <a:prstGeom prst="line">
              <a:avLst/>
            </a:prstGeom>
            <a:noFill/>
            <a:ln w="9525" algn="ctr">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sp>
          <p:nvSpPr>
            <p:cNvPr id="3173" name="Straight Connector 114">
              <a:extLst>
                <a:ext uri="{FF2B5EF4-FFF2-40B4-BE49-F238E27FC236}">
                  <a16:creationId xmlns:a16="http://schemas.microsoft.com/office/drawing/2014/main" id="{E528CC15-2126-E453-650D-33AC36C1EB5F}"/>
                </a:ext>
              </a:extLst>
            </p:cNvPr>
            <p:cNvSpPr>
              <a:spLocks noChangeShapeType="1"/>
            </p:cNvSpPr>
            <p:nvPr/>
          </p:nvSpPr>
          <p:spPr bwMode="auto">
            <a:xfrm>
              <a:off x="351691" y="2194630"/>
              <a:ext cx="1280160" cy="0"/>
            </a:xfrm>
            <a:prstGeom prst="line">
              <a:avLst/>
            </a:prstGeom>
            <a:noFill/>
            <a:ln w="9525" algn="ctr">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sp>
          <p:nvSpPr>
            <p:cNvPr id="3174" name="Straight Connector 115">
              <a:extLst>
                <a:ext uri="{FF2B5EF4-FFF2-40B4-BE49-F238E27FC236}">
                  <a16:creationId xmlns:a16="http://schemas.microsoft.com/office/drawing/2014/main" id="{06EDF5D3-D69F-47C4-4356-6D659DAC0C78}"/>
                </a:ext>
              </a:extLst>
            </p:cNvPr>
            <p:cNvSpPr>
              <a:spLocks noChangeShapeType="1"/>
            </p:cNvSpPr>
            <p:nvPr/>
          </p:nvSpPr>
          <p:spPr bwMode="auto">
            <a:xfrm>
              <a:off x="351691" y="2461951"/>
              <a:ext cx="1280160" cy="0"/>
            </a:xfrm>
            <a:prstGeom prst="line">
              <a:avLst/>
            </a:prstGeom>
            <a:noFill/>
            <a:ln w="9525" algn="ctr">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grpSp>
      <p:grpSp>
        <p:nvGrpSpPr>
          <p:cNvPr id="3175" name="Group 116">
            <a:extLst>
              <a:ext uri="{FF2B5EF4-FFF2-40B4-BE49-F238E27FC236}">
                <a16:creationId xmlns:a16="http://schemas.microsoft.com/office/drawing/2014/main" id="{7521BAFF-E7FE-3745-87A2-DE8DBE262525}"/>
              </a:ext>
            </a:extLst>
          </p:cNvPr>
          <p:cNvGrpSpPr>
            <a:grpSpLocks/>
          </p:cNvGrpSpPr>
          <p:nvPr/>
        </p:nvGrpSpPr>
        <p:grpSpPr bwMode="auto">
          <a:xfrm>
            <a:off x="10007600" y="4149725"/>
            <a:ext cx="1706563" cy="1068388"/>
            <a:chOff x="351691" y="1659988"/>
            <a:chExt cx="1280160" cy="801963"/>
          </a:xfrm>
        </p:grpSpPr>
        <p:sp>
          <p:nvSpPr>
            <p:cNvPr id="3176" name="Straight Connector 117">
              <a:extLst>
                <a:ext uri="{FF2B5EF4-FFF2-40B4-BE49-F238E27FC236}">
                  <a16:creationId xmlns:a16="http://schemas.microsoft.com/office/drawing/2014/main" id="{0D589489-0669-3BAE-8A18-BC39A5E531FA}"/>
                </a:ext>
              </a:extLst>
            </p:cNvPr>
            <p:cNvSpPr>
              <a:spLocks noChangeShapeType="1"/>
            </p:cNvSpPr>
            <p:nvPr/>
          </p:nvSpPr>
          <p:spPr bwMode="auto">
            <a:xfrm>
              <a:off x="351691" y="1659988"/>
              <a:ext cx="1280160" cy="0"/>
            </a:xfrm>
            <a:prstGeom prst="line">
              <a:avLst/>
            </a:prstGeom>
            <a:noFill/>
            <a:ln w="9525" algn="ctr">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sp>
          <p:nvSpPr>
            <p:cNvPr id="3177" name="Straight Connector 118">
              <a:extLst>
                <a:ext uri="{FF2B5EF4-FFF2-40B4-BE49-F238E27FC236}">
                  <a16:creationId xmlns:a16="http://schemas.microsoft.com/office/drawing/2014/main" id="{17E39487-E086-17C8-9C91-BC18BC971FB4}"/>
                </a:ext>
              </a:extLst>
            </p:cNvPr>
            <p:cNvSpPr>
              <a:spLocks noChangeShapeType="1"/>
            </p:cNvSpPr>
            <p:nvPr/>
          </p:nvSpPr>
          <p:spPr bwMode="auto">
            <a:xfrm>
              <a:off x="351691" y="1927309"/>
              <a:ext cx="1280160" cy="0"/>
            </a:xfrm>
            <a:prstGeom prst="line">
              <a:avLst/>
            </a:prstGeom>
            <a:noFill/>
            <a:ln w="9525" algn="ctr">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sp>
          <p:nvSpPr>
            <p:cNvPr id="3178" name="Straight Connector 119">
              <a:extLst>
                <a:ext uri="{FF2B5EF4-FFF2-40B4-BE49-F238E27FC236}">
                  <a16:creationId xmlns:a16="http://schemas.microsoft.com/office/drawing/2014/main" id="{E612DA84-47AC-3194-D07B-6D52B526D104}"/>
                </a:ext>
              </a:extLst>
            </p:cNvPr>
            <p:cNvSpPr>
              <a:spLocks noChangeShapeType="1"/>
            </p:cNvSpPr>
            <p:nvPr/>
          </p:nvSpPr>
          <p:spPr bwMode="auto">
            <a:xfrm>
              <a:off x="351691" y="2194630"/>
              <a:ext cx="1280160" cy="0"/>
            </a:xfrm>
            <a:prstGeom prst="line">
              <a:avLst/>
            </a:prstGeom>
            <a:noFill/>
            <a:ln w="9525" algn="ctr">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sp>
          <p:nvSpPr>
            <p:cNvPr id="3179" name="Straight Connector 120">
              <a:extLst>
                <a:ext uri="{FF2B5EF4-FFF2-40B4-BE49-F238E27FC236}">
                  <a16:creationId xmlns:a16="http://schemas.microsoft.com/office/drawing/2014/main" id="{DF42CF64-37CE-D4D1-C6E0-08CD29B78B5F}"/>
                </a:ext>
              </a:extLst>
            </p:cNvPr>
            <p:cNvSpPr>
              <a:spLocks noChangeShapeType="1"/>
            </p:cNvSpPr>
            <p:nvPr/>
          </p:nvSpPr>
          <p:spPr bwMode="auto">
            <a:xfrm>
              <a:off x="351691" y="2461951"/>
              <a:ext cx="1280160" cy="0"/>
            </a:xfrm>
            <a:prstGeom prst="line">
              <a:avLst/>
            </a:prstGeom>
            <a:noFill/>
            <a:ln w="9525" algn="ctr">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Pct val="100000"/>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pitchFamily="34" charset="0"/>
                <a:cs typeface="Arial" panose="020B0604020202020204" pitchFamily="34" charset="0"/>
              </a:endParaRPr>
            </a:p>
          </p:txBody>
        </p:sp>
      </p:gr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ce - Solid">
            <a:extLst>
              <a:ext uri="{FF2B5EF4-FFF2-40B4-BE49-F238E27FC236}">
                <a16:creationId xmlns:a16="http://schemas.microsoft.com/office/drawing/2014/main" id="{54AAAB83-600E-0C4A-B4A8-A87466B46B69}"/>
              </a:ext>
            </a:extLst>
          </p:cNvPr>
          <p:cNvSpPr/>
          <p:nvPr/>
        </p:nvSpPr>
        <p:spPr>
          <a:xfrm>
            <a:off x="1004871" y="-8021"/>
            <a:ext cx="11187129"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7" name="Headline">
            <a:extLst>
              <a:ext uri="{FF2B5EF4-FFF2-40B4-BE49-F238E27FC236}">
                <a16:creationId xmlns:a16="http://schemas.microsoft.com/office/drawing/2014/main" id="{9BD4C669-960D-E046-9460-5C2CDD3433F1}"/>
              </a:ext>
            </a:extLst>
          </p:cNvPr>
          <p:cNvSpPr txBox="1">
            <a:spLocks/>
          </p:cNvSpPr>
          <p:nvPr/>
        </p:nvSpPr>
        <p:spPr>
          <a:xfrm>
            <a:off x="2683981" y="86139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sz="3200">
                <a:solidFill>
                  <a:schemeClr val="bg1"/>
                </a:solidFill>
                <a:latin typeface="Arial" panose="020B0604020202020204" pitchFamily="34" charset="0"/>
                <a:cs typeface="Arial" panose="020B0604020202020204" pitchFamily="34" charset="0"/>
              </a:rPr>
              <a:t>Estamos juntos nesta jornada!</a:t>
            </a:r>
          </a:p>
        </p:txBody>
      </p:sp>
      <p:pic>
        <p:nvPicPr>
          <p:cNvPr id="18" name="Picture 17">
            <a:extLst>
              <a:ext uri="{FF2B5EF4-FFF2-40B4-BE49-F238E27FC236}">
                <a16:creationId xmlns:a16="http://schemas.microsoft.com/office/drawing/2014/main" id="{D36F4F91-7DCA-BF40-AEC6-C6AD747462DF}"/>
              </a:ext>
            </a:extLst>
          </p:cNvPr>
          <p:cNvPicPr>
            <a:picLocks noChangeAspect="1"/>
          </p:cNvPicPr>
          <p:nvPr/>
        </p:nvPicPr>
        <p:blipFill>
          <a:blip r:embed="rId3"/>
          <a:srcRect/>
          <a:stretch/>
        </p:blipFill>
        <p:spPr>
          <a:xfrm>
            <a:off x="459875" y="304800"/>
            <a:ext cx="1089992" cy="1089992"/>
          </a:xfrm>
          <a:prstGeom prst="rect">
            <a:avLst/>
          </a:prstGeom>
        </p:spPr>
      </p:pic>
      <p:sp>
        <p:nvSpPr>
          <p:cNvPr id="19" name="Yellow Bar">
            <a:extLst>
              <a:ext uri="{FF2B5EF4-FFF2-40B4-BE49-F238E27FC236}">
                <a16:creationId xmlns:a16="http://schemas.microsoft.com/office/drawing/2014/main" id="{A7D8EAEA-68F4-8247-8593-BC310E585E8A}"/>
              </a:ext>
            </a:extLst>
          </p:cNvPr>
          <p:cNvSpPr/>
          <p:nvPr/>
        </p:nvSpPr>
        <p:spPr>
          <a:xfrm>
            <a:off x="2752087" y="156571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0" name="Content Placeholder 2">
            <a:extLst>
              <a:ext uri="{FF2B5EF4-FFF2-40B4-BE49-F238E27FC236}">
                <a16:creationId xmlns:a16="http://schemas.microsoft.com/office/drawing/2014/main" id="{85811DD4-790F-AA4D-BDA8-F4146CC70F2B}"/>
              </a:ext>
            </a:extLst>
          </p:cNvPr>
          <p:cNvSpPr txBox="1">
            <a:spLocks/>
          </p:cNvSpPr>
          <p:nvPr/>
        </p:nvSpPr>
        <p:spPr>
          <a:xfrm>
            <a:off x="2752087" y="1940468"/>
            <a:ext cx="6476999" cy="446211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1200"/>
              </a:spcAft>
              <a:buFont typeface="Arial" panose="020B0604020202020204" pitchFamily="34" charset="0"/>
              <a:buNone/>
            </a:pPr>
            <a:r>
              <a:rPr lang="pt-BR" sz="2400" b="1" dirty="0">
                <a:solidFill>
                  <a:schemeClr val="bg1"/>
                </a:solidFill>
              </a:rPr>
              <a:t>O apoio está disponível...</a:t>
            </a:r>
          </a:p>
          <a:p>
            <a:pPr marL="457200" indent="-457200" fontAlgn="auto">
              <a:spcAft>
                <a:spcPts val="1200"/>
              </a:spcAft>
              <a:buFont typeface="+mj-lt"/>
              <a:buAutoNum type="arabicPeriod"/>
            </a:pPr>
            <a:r>
              <a:rPr lang="pt-BR" sz="1800" dirty="0">
                <a:solidFill>
                  <a:schemeClr val="bg1"/>
                </a:solidFill>
              </a:rPr>
              <a:t>Líderes da Equipe Global de Ação</a:t>
            </a:r>
          </a:p>
          <a:p>
            <a:pPr marL="457200" indent="-457200" fontAlgn="auto">
              <a:spcAft>
                <a:spcPts val="1200"/>
              </a:spcAft>
              <a:buFont typeface="+mj-lt"/>
              <a:buAutoNum type="arabicPeriod"/>
            </a:pPr>
            <a:r>
              <a:rPr lang="pt-BR" sz="1800" dirty="0">
                <a:solidFill>
                  <a:schemeClr val="bg1"/>
                </a:solidFill>
              </a:rPr>
              <a:t>Funcionários da GAT de Lions Clubs International</a:t>
            </a:r>
          </a:p>
          <a:p>
            <a:pPr marL="457200" indent="-457200" fontAlgn="auto">
              <a:spcAft>
                <a:spcPts val="1200"/>
              </a:spcAft>
              <a:buFont typeface="+mj-lt"/>
              <a:buAutoNum type="arabicPeriod"/>
            </a:pPr>
            <a:r>
              <a:rPr lang="pt-BR" sz="1800" dirty="0">
                <a:solidFill>
                  <a:schemeClr val="bg1"/>
                </a:solidFill>
              </a:rPr>
              <a:t>PIPs, PIDs, PCCs e PDGs </a:t>
            </a:r>
          </a:p>
          <a:p>
            <a:pPr marL="457200" indent="-457200" fontAlgn="auto">
              <a:spcAft>
                <a:spcPts val="1200"/>
              </a:spcAft>
              <a:buFont typeface="+mj-lt"/>
              <a:buAutoNum type="arabicPeriod"/>
            </a:pPr>
            <a:r>
              <a:rPr lang="pt-BR" sz="1800" dirty="0">
                <a:solidFill>
                  <a:schemeClr val="bg1"/>
                </a:solidFill>
              </a:rPr>
              <a:t>Comitês Existentes</a:t>
            </a:r>
          </a:p>
          <a:p>
            <a:pPr marL="489915" indent="-457200" fontAlgn="auto">
              <a:spcAft>
                <a:spcPts val="1200"/>
              </a:spcAft>
              <a:buFont typeface="+mj-lt"/>
              <a:buAutoNum type="arabicPeriod"/>
            </a:pPr>
            <a:r>
              <a:rPr lang="pt-BR" sz="1800" dirty="0">
                <a:solidFill>
                  <a:schemeClr val="bg1"/>
                </a:solidFill>
              </a:rPr>
              <a:t>DGs em outros distritos</a:t>
            </a:r>
          </a:p>
          <a:p>
            <a:pPr marL="489915" indent="-457200" fontAlgn="auto">
              <a:spcAft>
                <a:spcPts val="1200"/>
              </a:spcAft>
              <a:buFont typeface="+mj-lt"/>
              <a:buAutoNum type="arabicPeriod"/>
            </a:pPr>
            <a:r>
              <a:rPr lang="pt-BR" sz="1800" dirty="0">
                <a:solidFill>
                  <a:schemeClr val="bg1"/>
                </a:solidFill>
              </a:rPr>
              <a:t>Presidentes de divisão/região e Leões Orientadores Certificados</a:t>
            </a:r>
          </a:p>
          <a:p>
            <a:pPr marL="489915" indent="-457200" fontAlgn="auto">
              <a:spcAft>
                <a:spcPts val="1200"/>
              </a:spcAft>
              <a:buFont typeface="+mj-lt"/>
              <a:buAutoNum type="arabicPeriod"/>
            </a:pPr>
            <a:r>
              <a:rPr lang="pt-BR" sz="1800" dirty="0">
                <a:solidFill>
                  <a:schemeClr val="bg1"/>
                </a:solidFill>
              </a:rPr>
              <a:t>Liderança do clube e associados Leões</a:t>
            </a:r>
          </a:p>
        </p:txBody>
      </p:sp>
      <p:graphicFrame>
        <p:nvGraphicFramePr>
          <p:cNvPr id="21" name="Content Placeholder 4">
            <a:extLst>
              <a:ext uri="{FF2B5EF4-FFF2-40B4-BE49-F238E27FC236}">
                <a16:creationId xmlns:a16="http://schemas.microsoft.com/office/drawing/2014/main" id="{F21BD7BE-9521-7740-B3BB-A5014002FD05}"/>
              </a:ext>
            </a:extLst>
          </p:cNvPr>
          <p:cNvGraphicFramePr>
            <a:graphicFrameLocks/>
          </p:cNvGraphicFramePr>
          <p:nvPr/>
        </p:nvGraphicFramePr>
        <p:xfrm>
          <a:off x="8610600" y="1121548"/>
          <a:ext cx="3429000" cy="495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Page Number - White">
            <a:extLst>
              <a:ext uri="{FF2B5EF4-FFF2-40B4-BE49-F238E27FC236}">
                <a16:creationId xmlns:a16="http://schemas.microsoft.com/office/drawing/2014/main" id="{464D9DC9-7416-814C-81C0-B01E2019352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27</a:t>
            </a:fld>
            <a:endParaRPr lang="en-US" sz="1000">
              <a:solidFill>
                <a:schemeClr val="bg1"/>
              </a:solidFill>
            </a:endParaRPr>
          </a:p>
        </p:txBody>
      </p:sp>
    </p:spTree>
    <p:extLst>
      <p:ext uri="{BB962C8B-B14F-4D97-AF65-F5344CB8AC3E}">
        <p14:creationId xmlns:p14="http://schemas.microsoft.com/office/powerpoint/2010/main" val="392589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pt-BR" sz="3200" b="1">
                <a:solidFill>
                  <a:srgbClr val="0A5496"/>
                </a:solidFill>
                <a:latin typeface="Arial" charset="0"/>
                <a:ea typeface="Arial" charset="0"/>
                <a:cs typeface="Arial" charset="0"/>
              </a:rPr>
              <a:t>Recursos Disponíveis</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28</a:t>
            </a:fld>
            <a:endParaRPr lang="en-US" sz="100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00200" y="1905000"/>
            <a:ext cx="97536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pt-BR" sz="1400" b="1" dirty="0">
                <a:solidFill>
                  <a:srgbClr val="00338D"/>
                </a:solidFill>
                <a:latin typeface="Arial" charset="0"/>
                <a:ea typeface="Arial" charset="0"/>
                <a:cs typeface="Arial" charset="0"/>
              </a:rPr>
              <a:t>Rejuvenescer os distritos com novos clubes</a:t>
            </a:r>
          </a:p>
          <a:p>
            <a:pPr marL="0" indent="0" fontAlgn="auto">
              <a:lnSpc>
                <a:spcPct val="100000"/>
              </a:lnSpc>
              <a:spcBef>
                <a:spcPts val="0"/>
              </a:spcBef>
              <a:spcAft>
                <a:spcPts val="200"/>
              </a:spcAft>
              <a:buClr>
                <a:srgbClr val="FFC000"/>
              </a:buClr>
              <a:buNone/>
            </a:pPr>
            <a:endParaRPr lang="en-US" sz="1400" b="1" dirty="0">
              <a:solidFill>
                <a:srgbClr val="000000"/>
              </a:solidFill>
              <a:latin typeface="Arial" panose="020B0604020202020204" pitchFamily="34" charset="0"/>
              <a:cs typeface="Arial" panose="020B0604020202020204" pitchFamily="34" charset="0"/>
            </a:endParaRPr>
          </a:p>
        </p:txBody>
      </p:sp>
      <p:sp>
        <p:nvSpPr>
          <p:cNvPr id="29" name="Content Placeholder 4">
            <a:extLst>
              <a:ext uri="{FF2B5EF4-FFF2-40B4-BE49-F238E27FC236}">
                <a16:creationId xmlns:a16="http://schemas.microsoft.com/office/drawing/2014/main" id="{EB1A7708-AB00-47B1-870C-50192A9DD1E0}"/>
              </a:ext>
            </a:extLst>
          </p:cNvPr>
          <p:cNvSpPr txBox="1">
            <a:spLocks/>
          </p:cNvSpPr>
          <p:nvPr/>
        </p:nvSpPr>
        <p:spPr>
          <a:xfrm>
            <a:off x="1594888" y="2209800"/>
            <a:ext cx="4572000" cy="4185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pPr>
            <a:r>
              <a:rPr lang="pt-BR" sz="1400" b="1" dirty="0">
                <a:solidFill>
                  <a:srgbClr val="000000"/>
                </a:solidFill>
                <a:latin typeface="Arial" panose="020B0604020202020204" pitchFamily="34" charset="0"/>
                <a:cs typeface="Arial" panose="020B0604020202020204" pitchFamily="34" charset="0"/>
              </a:rPr>
              <a:t>Como começar</a:t>
            </a:r>
          </a:p>
          <a:p>
            <a:pPr fontAlgn="auto">
              <a:lnSpc>
                <a:spcPct val="100000"/>
              </a:lnSpc>
              <a:spcBef>
                <a:spcPts val="0"/>
              </a:spcBef>
              <a:spcAft>
                <a:spcPts val="0"/>
              </a:spcAft>
              <a:buClr>
                <a:srgbClr val="FFC000"/>
              </a:buClr>
              <a:buFont typeface="Wingdings" panose="05000000000000000000" pitchFamily="2" charset="2"/>
              <a:buChar char="Ø"/>
            </a:pPr>
            <a:endParaRPr lang="en-US" sz="1200" b="1" dirty="0">
              <a:solidFill>
                <a:srgbClr val="000000"/>
              </a:solidFill>
              <a:latin typeface="Arial" panose="020B0604020202020204" pitchFamily="34" charset="0"/>
              <a:cs typeface="Arial" panose="020B0604020202020204" pitchFamily="34" charset="0"/>
            </a:endParaRPr>
          </a:p>
          <a:p>
            <a:pPr fontAlgn="auto">
              <a:lnSpc>
                <a:spcPct val="100000"/>
              </a:lnSpc>
              <a:spcBef>
                <a:spcPts val="0"/>
              </a:spcBef>
              <a:spcAft>
                <a:spcPts val="0"/>
              </a:spcAft>
              <a:buClr>
                <a:srgbClr val="0A5496"/>
              </a:buClr>
            </a:pPr>
            <a:r>
              <a:rPr lang="pt-BR" sz="1400" dirty="0">
                <a:latin typeface="Arial" panose="020B0604020202020204" pitchFamily="34" charset="0"/>
                <a:cs typeface="Arial" panose="020B0604020202020204" pitchFamily="34" charset="0"/>
              </a:rPr>
              <a:t>O</a:t>
            </a:r>
            <a:r>
              <a:rPr lang="pt-BR" sz="1400" b="1" dirty="0">
                <a:solidFill>
                  <a:srgbClr val="0A5496"/>
                </a:solidFill>
                <a:latin typeface="Arial" panose="020B0604020202020204" pitchFamily="34" charset="0"/>
                <a:cs typeface="Arial" panose="020B0604020202020204" pitchFamily="34" charset="0"/>
              </a:rPr>
              <a:t> </a:t>
            </a:r>
            <a:r>
              <a:rPr lang="pt-BR"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Guia para o Desenvolvimento de Novos Clubes</a:t>
            </a:r>
            <a:r>
              <a:rPr lang="pt-BR" sz="1400" b="1" dirty="0">
                <a:solidFill>
                  <a:srgbClr val="0A5496"/>
                </a:solidFill>
                <a:latin typeface="Arial" panose="020B0604020202020204" pitchFamily="34" charset="0"/>
                <a:cs typeface="Arial" panose="020B0604020202020204" pitchFamily="34" charset="0"/>
              </a:rPr>
              <a:t> </a:t>
            </a:r>
            <a:r>
              <a:rPr lang="pt-BR" sz="1400" dirty="0">
                <a:latin typeface="Arial" panose="020B0604020202020204" pitchFamily="34" charset="0"/>
                <a:cs typeface="Arial" panose="020B0604020202020204" pitchFamily="34" charset="0"/>
              </a:rPr>
              <a:t>descreve as etapas para iniciar um novo clube</a:t>
            </a:r>
          </a:p>
          <a:p>
            <a:pPr fontAlgn="auto">
              <a:lnSpc>
                <a:spcPct val="100000"/>
              </a:lnSpc>
              <a:spcBef>
                <a:spcPts val="0"/>
              </a:spcBef>
              <a:spcAft>
                <a:spcPts val="0"/>
              </a:spcAft>
              <a:buClr>
                <a:srgbClr val="0A5496"/>
              </a:buClr>
            </a:pPr>
            <a:r>
              <a:rPr lang="pt-BR" sz="1400" dirty="0">
                <a:latin typeface="Arial" panose="020B0604020202020204" pitchFamily="34" charset="0"/>
                <a:cs typeface="Arial" panose="020B0604020202020204" pitchFamily="34" charset="0"/>
              </a:rPr>
              <a:t>Curso de treinamento on-line Desenvolvimento de Novos Clubes no </a:t>
            </a:r>
            <a:r>
              <a:rPr lang="pt-BR"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Centro Leonístico de Aprendizagem</a:t>
            </a:r>
            <a:r>
              <a:rPr lang="pt-BR" sz="1400" dirty="0">
                <a:latin typeface="Arial" panose="020B0604020202020204" pitchFamily="34" charset="0"/>
                <a:cs typeface="Arial" panose="020B0604020202020204" pitchFamily="34" charset="0"/>
              </a:rPr>
              <a:t>(LLC)</a:t>
            </a:r>
          </a:p>
          <a:p>
            <a:pPr fontAlgn="auto">
              <a:lnSpc>
                <a:spcPct val="100000"/>
              </a:lnSpc>
              <a:spcBef>
                <a:spcPts val="0"/>
              </a:spcBef>
              <a:spcAft>
                <a:spcPts val="0"/>
              </a:spcAft>
              <a:buClr>
                <a:srgbClr val="0A5496"/>
              </a:buClr>
            </a:pPr>
            <a:r>
              <a:rPr lang="pt-BR" sz="1400" b="1"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Folheto Olá </a:t>
            </a:r>
            <a:r>
              <a:rPr lang="pt-BR" sz="1400" dirty="0">
                <a:latin typeface="Arial" panose="020B0604020202020204" pitchFamily="34" charset="0"/>
                <a:cs typeface="Arial" panose="020B0604020202020204" pitchFamily="34" charset="0"/>
              </a:rPr>
              <a:t>cobre os benefícios de ser um Leão e a nossa missão. </a:t>
            </a:r>
          </a:p>
          <a:p>
            <a:pPr fontAlgn="auto">
              <a:lnSpc>
                <a:spcPct val="100000"/>
              </a:lnSpc>
              <a:spcBef>
                <a:spcPts val="0"/>
              </a:spcBef>
              <a:spcAft>
                <a:spcPts val="0"/>
              </a:spcAft>
              <a:buClr>
                <a:srgbClr val="0A5496"/>
              </a:buClr>
            </a:pPr>
            <a:r>
              <a:rPr lang="pt-BR" sz="1400" dirty="0">
                <a:latin typeface="Arial" panose="020B0604020202020204" pitchFamily="34" charset="0"/>
                <a:cs typeface="Arial" panose="020B0604020202020204" pitchFamily="34" charset="0"/>
              </a:rPr>
              <a:t>Webpage do </a:t>
            </a:r>
            <a:r>
              <a:rPr lang="pt-BR" sz="1400" b="1" dirty="0">
                <a:solidFill>
                  <a:srgbClr val="0A549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Programa Vamos nos Afiliar Juntos</a:t>
            </a:r>
            <a:r>
              <a:rPr lang="pt-BR" sz="1400" b="1" dirty="0">
                <a:solidFill>
                  <a:srgbClr val="0A5496"/>
                </a:solidFill>
                <a:latin typeface="Arial" panose="020B0604020202020204" pitchFamily="34" charset="0"/>
                <a:cs typeface="Arial" panose="020B0604020202020204" pitchFamily="34" charset="0"/>
              </a:rPr>
              <a:t> </a:t>
            </a:r>
            <a:r>
              <a:rPr lang="pt-BR" sz="1400" dirty="0">
                <a:latin typeface="Arial" panose="020B0604020202020204" pitchFamily="34" charset="0"/>
                <a:cs typeface="Arial" panose="020B0604020202020204" pitchFamily="34" charset="0"/>
              </a:rPr>
              <a:t>para a criação de clubes com outras organizações comunitárias</a:t>
            </a:r>
          </a:p>
          <a:p>
            <a:pPr fontAlgn="auto">
              <a:lnSpc>
                <a:spcPct val="100000"/>
              </a:lnSpc>
              <a:spcBef>
                <a:spcPts val="0"/>
              </a:spcBef>
              <a:spcAft>
                <a:spcPts val="0"/>
              </a:spcAft>
              <a:buClr>
                <a:srgbClr val="0A5496"/>
              </a:buClr>
            </a:pPr>
            <a:r>
              <a:rPr lang="pt-BR" sz="1400" dirty="0">
                <a:latin typeface="Arial" panose="020B0604020202020204" pitchFamily="34" charset="0"/>
                <a:cs typeface="Arial" panose="020B0604020202020204" pitchFamily="34" charset="0"/>
              </a:rPr>
              <a:t>Webpage do </a:t>
            </a:r>
            <a:r>
              <a:rPr lang="pt-BR" sz="1400" b="1" dirty="0">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Programa de Leão Orientador</a:t>
            </a:r>
            <a:r>
              <a:rPr lang="pt-BR" sz="1400" b="1" dirty="0">
                <a:solidFill>
                  <a:srgbClr val="0A5496"/>
                </a:solidFill>
                <a:latin typeface="Arial" panose="020B0604020202020204" pitchFamily="34" charset="0"/>
                <a:cs typeface="Arial" panose="020B0604020202020204" pitchFamily="34" charset="0"/>
              </a:rPr>
              <a:t> </a:t>
            </a:r>
            <a:r>
              <a:rPr lang="pt-BR" sz="1400" dirty="0">
                <a:latin typeface="Arial" panose="020B0604020202020204" pitchFamily="34" charset="0"/>
                <a:cs typeface="Arial" panose="020B0604020202020204" pitchFamily="34" charset="0"/>
              </a:rPr>
              <a:t>para preparar líderes Leões para o apoio dos clubes</a:t>
            </a:r>
          </a:p>
          <a:p>
            <a:pPr fontAlgn="auto">
              <a:lnSpc>
                <a:spcPct val="100000"/>
              </a:lnSpc>
              <a:spcBef>
                <a:spcPts val="0"/>
              </a:spcBef>
              <a:spcAft>
                <a:spcPts val="0"/>
              </a:spcAft>
              <a:buClr>
                <a:srgbClr val="0A5496"/>
              </a:buClr>
            </a:pPr>
            <a:r>
              <a:rPr lang="pt-BR" sz="1400" dirty="0">
                <a:latin typeface="Arial" panose="020B0604020202020204" pitchFamily="34" charset="0"/>
                <a:cs typeface="Arial" panose="020B0604020202020204" pitchFamily="34" charset="0"/>
              </a:rPr>
              <a:t>Webpage da</a:t>
            </a:r>
            <a:r>
              <a:rPr lang="pt-BR" sz="1400" b="1" dirty="0">
                <a:solidFill>
                  <a:srgbClr val="0A5496"/>
                </a:solidFill>
                <a:latin typeface="Arial" panose="020B0604020202020204" pitchFamily="34" charset="0"/>
                <a:cs typeface="Arial" panose="020B0604020202020204" pitchFamily="34" charset="0"/>
              </a:rPr>
              <a:t> </a:t>
            </a:r>
            <a:r>
              <a:rPr lang="pt-BR" sz="1400" b="1" dirty="0">
                <a:solidFill>
                  <a:srgbClr val="0A5496"/>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Orientação para Novos Associados</a:t>
            </a:r>
            <a:r>
              <a:rPr lang="pt-BR" sz="1400" b="1" dirty="0">
                <a:solidFill>
                  <a:srgbClr val="0A5496"/>
                </a:solidFill>
                <a:latin typeface="Arial" panose="020B0604020202020204" pitchFamily="34" charset="0"/>
                <a:cs typeface="Arial" panose="020B0604020202020204" pitchFamily="34" charset="0"/>
              </a:rPr>
              <a:t> </a:t>
            </a:r>
            <a:r>
              <a:rPr lang="pt-BR" sz="1400" dirty="0">
                <a:latin typeface="Arial" panose="020B0604020202020204" pitchFamily="34" charset="0"/>
                <a:cs typeface="Arial" panose="020B0604020202020204" pitchFamily="34" charset="0"/>
              </a:rPr>
              <a:t>e </a:t>
            </a:r>
            <a:r>
              <a:rPr lang="pt-BR" sz="1400" b="1" dirty="0">
                <a:solidFill>
                  <a:srgbClr val="0A5496"/>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vídeo</a:t>
            </a:r>
            <a:r>
              <a:rPr lang="pt-BR" sz="1400" b="1" dirty="0">
                <a:solidFill>
                  <a:srgbClr val="0A5496"/>
                </a:solidFill>
                <a:latin typeface="Arial" panose="020B0604020202020204" pitchFamily="34" charset="0"/>
                <a:cs typeface="Arial" panose="020B0604020202020204" pitchFamily="34" charset="0"/>
              </a:rPr>
              <a:t> </a:t>
            </a:r>
            <a:r>
              <a:rPr lang="pt-BR" sz="1400" dirty="0">
                <a:latin typeface="Arial" panose="020B0604020202020204" pitchFamily="34" charset="0"/>
                <a:cs typeface="Arial" panose="020B0604020202020204" pitchFamily="34" charset="0"/>
              </a:rPr>
              <a:t>para fornecer uma introdução sólida para os novos associados</a:t>
            </a:r>
          </a:p>
        </p:txBody>
      </p:sp>
      <p:sp>
        <p:nvSpPr>
          <p:cNvPr id="2" name="TextBox 1">
            <a:extLst>
              <a:ext uri="{FF2B5EF4-FFF2-40B4-BE49-F238E27FC236}">
                <a16:creationId xmlns:a16="http://schemas.microsoft.com/office/drawing/2014/main" id="{1800A727-8AF5-411B-AB1B-ADEB8AD05D11}"/>
              </a:ext>
            </a:extLst>
          </p:cNvPr>
          <p:cNvSpPr txBox="1"/>
          <p:nvPr/>
        </p:nvSpPr>
        <p:spPr>
          <a:xfrm>
            <a:off x="7315200" y="5740298"/>
            <a:ext cx="5029200" cy="369332"/>
          </a:xfrm>
          <a:prstGeom prst="rect">
            <a:avLst/>
          </a:prstGeom>
          <a:noFill/>
        </p:spPr>
        <p:txBody>
          <a:bodyPr wrap="square" rtlCol="0">
            <a:spAutoFit/>
          </a:bodyPr>
          <a:lstStyle/>
          <a:p>
            <a:pPr algn="ctr"/>
            <a:r>
              <a:rPr lang="pt-BR" dirty="0">
                <a:solidFill>
                  <a:srgbClr val="C00000"/>
                </a:solidFill>
                <a:hlinkClick r:id="rId11">
                  <a:extLst>
                    <a:ext uri="{A12FA001-AC4F-418D-AE19-62706E023703}">
                      <ahyp:hlinkClr xmlns:ahyp="http://schemas.microsoft.com/office/drawing/2018/hyperlinkcolor" val="tx"/>
                    </a:ext>
                  </a:extLst>
                </a:hlinkClick>
              </a:rPr>
              <a:t>www.lionsclubs.org/start-a-new-club</a:t>
            </a:r>
          </a:p>
        </p:txBody>
      </p:sp>
      <p:pic>
        <p:nvPicPr>
          <p:cNvPr id="3" name="Picture 2" descr="Qr code&#10;&#10;Description automatically generated">
            <a:extLst>
              <a:ext uri="{FF2B5EF4-FFF2-40B4-BE49-F238E27FC236}">
                <a16:creationId xmlns:a16="http://schemas.microsoft.com/office/drawing/2014/main" id="{B92A5239-57BE-C10C-41E1-3E9B8849FB3D}"/>
              </a:ext>
            </a:extLst>
          </p:cNvPr>
          <p:cNvPicPr>
            <a:picLocks noChangeAspect="1"/>
          </p:cNvPicPr>
          <p:nvPr/>
        </p:nvPicPr>
        <p:blipFill>
          <a:blip r:embed="rId12"/>
          <a:stretch>
            <a:fillRect/>
          </a:stretch>
        </p:blipFill>
        <p:spPr>
          <a:xfrm>
            <a:off x="9014573" y="1437786"/>
            <a:ext cx="1772508" cy="1737360"/>
          </a:xfrm>
          <a:prstGeom prst="rect">
            <a:avLst/>
          </a:prstGeom>
        </p:spPr>
      </p:pic>
      <p:sp>
        <p:nvSpPr>
          <p:cNvPr id="4" name="TextBox 3">
            <a:extLst>
              <a:ext uri="{FF2B5EF4-FFF2-40B4-BE49-F238E27FC236}">
                <a16:creationId xmlns:a16="http://schemas.microsoft.com/office/drawing/2014/main" id="{ADC436A9-83C5-069C-77AE-3E4EC9DD6BCE}"/>
              </a:ext>
            </a:extLst>
          </p:cNvPr>
          <p:cNvSpPr txBox="1"/>
          <p:nvPr/>
        </p:nvSpPr>
        <p:spPr>
          <a:xfrm>
            <a:off x="8153401" y="3275291"/>
            <a:ext cx="3437324" cy="307777"/>
          </a:xfrm>
          <a:prstGeom prst="rect">
            <a:avLst/>
          </a:prstGeom>
          <a:noFill/>
        </p:spPr>
        <p:txBody>
          <a:bodyPr wrap="square" rtlCol="0">
            <a:spAutoFit/>
          </a:bodyPr>
          <a:lstStyle/>
          <a:p>
            <a:r>
              <a:rPr lang="en-US" sz="1400" dirty="0" err="1">
                <a:solidFill>
                  <a:srgbClr val="C00000"/>
                </a:solidFill>
                <a:latin typeface="Arial" panose="020B0604020202020204" pitchFamily="34" charset="0"/>
                <a:cs typeface="Arial" panose="020B0604020202020204" pitchFamily="34" charset="0"/>
              </a:rPr>
              <a:t>Solicitar</a:t>
            </a:r>
            <a:r>
              <a:rPr lang="en-US" sz="1400" dirty="0">
                <a:solidFill>
                  <a:srgbClr val="C00000"/>
                </a:solidFill>
                <a:latin typeface="Arial" panose="020B0604020202020204" pitchFamily="34" charset="0"/>
                <a:cs typeface="Arial" panose="020B0604020202020204" pitchFamily="34" charset="0"/>
              </a:rPr>
              <a:t> </a:t>
            </a:r>
            <a:r>
              <a:rPr lang="en-US" sz="1400" dirty="0" err="1">
                <a:solidFill>
                  <a:srgbClr val="C00000"/>
                </a:solidFill>
                <a:latin typeface="Arial" panose="020B0604020202020204" pitchFamily="34" charset="0"/>
                <a:cs typeface="Arial" panose="020B0604020202020204" pitchFamily="34" charset="0"/>
              </a:rPr>
              <a:t>materiais</a:t>
            </a:r>
            <a:r>
              <a:rPr lang="en-US" sz="1400" dirty="0">
                <a:solidFill>
                  <a:srgbClr val="C00000"/>
                </a:solidFill>
                <a:latin typeface="Arial" panose="020B0604020202020204" pitchFamily="34" charset="0"/>
                <a:cs typeface="Arial" panose="020B0604020202020204" pitchFamily="34" charset="0"/>
              </a:rPr>
              <a:t> do kit de </a:t>
            </a:r>
            <a:r>
              <a:rPr lang="en-US" sz="1400" dirty="0" err="1">
                <a:solidFill>
                  <a:srgbClr val="C00000"/>
                </a:solidFill>
                <a:latin typeface="Arial" panose="020B0604020202020204" pitchFamily="34" charset="0"/>
                <a:cs typeface="Arial" panose="020B0604020202020204" pitchFamily="34" charset="0"/>
              </a:rPr>
              <a:t>novos</a:t>
            </a:r>
            <a:r>
              <a:rPr lang="en-US" sz="1400" dirty="0">
                <a:solidFill>
                  <a:srgbClr val="C00000"/>
                </a:solidFill>
                <a:latin typeface="Arial" panose="020B0604020202020204" pitchFamily="34" charset="0"/>
                <a:cs typeface="Arial" panose="020B0604020202020204" pitchFamily="34" charset="0"/>
              </a:rPr>
              <a:t> </a:t>
            </a:r>
            <a:r>
              <a:rPr lang="en-US" sz="1400" dirty="0" err="1">
                <a:solidFill>
                  <a:srgbClr val="C00000"/>
                </a:solidFill>
                <a:latin typeface="Arial" panose="020B0604020202020204" pitchFamily="34" charset="0"/>
                <a:cs typeface="Arial" panose="020B0604020202020204" pitchFamily="34" charset="0"/>
              </a:rPr>
              <a:t>clubes</a:t>
            </a:r>
            <a:endParaRPr lang="en-US" sz="1400" dirty="0">
              <a:solidFill>
                <a:srgbClr val="C00000"/>
              </a:solidFill>
            </a:endParaRPr>
          </a:p>
        </p:txBody>
      </p:sp>
      <p:pic>
        <p:nvPicPr>
          <p:cNvPr id="5" name="Picture 4" descr="Qr code&#10;&#10;Description automatically generated">
            <a:extLst>
              <a:ext uri="{FF2B5EF4-FFF2-40B4-BE49-F238E27FC236}">
                <a16:creationId xmlns:a16="http://schemas.microsoft.com/office/drawing/2014/main" id="{95E0B2CD-4176-33C8-4F6E-64E7A65E5708}"/>
              </a:ext>
            </a:extLst>
          </p:cNvPr>
          <p:cNvPicPr>
            <a:picLocks noChangeAspect="1"/>
          </p:cNvPicPr>
          <p:nvPr/>
        </p:nvPicPr>
        <p:blipFill>
          <a:blip r:embed="rId13"/>
          <a:stretch>
            <a:fillRect/>
          </a:stretch>
        </p:blipFill>
        <p:spPr>
          <a:xfrm>
            <a:off x="9064740" y="3985541"/>
            <a:ext cx="1722341" cy="1737360"/>
          </a:xfrm>
          <a:prstGeom prst="rect">
            <a:avLst/>
          </a:prstGeom>
        </p:spPr>
      </p:pic>
    </p:spTree>
    <p:extLst>
      <p:ext uri="{BB962C8B-B14F-4D97-AF65-F5344CB8AC3E}">
        <p14:creationId xmlns:p14="http://schemas.microsoft.com/office/powerpoint/2010/main" val="3947420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pt-BR" sz="3200" b="1">
                <a:solidFill>
                  <a:srgbClr val="0A5496"/>
                </a:solidFill>
                <a:latin typeface="Arial" charset="0"/>
                <a:ea typeface="Arial" charset="0"/>
                <a:cs typeface="Arial" charset="0"/>
              </a:rPr>
              <a:t>Recursos Disponíveis</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29</a:t>
            </a:fld>
            <a:endParaRPr lang="en-US" sz="100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00200" y="2152810"/>
            <a:ext cx="97536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pt-BR" sz="1400" b="1">
                <a:solidFill>
                  <a:srgbClr val="00338D"/>
                </a:solidFill>
                <a:latin typeface="Arial" charset="0"/>
                <a:ea typeface="Arial" charset="0"/>
                <a:cs typeface="Arial" charset="0"/>
              </a:rPr>
              <a:t>Rejuvenescer clubes com novos associados</a:t>
            </a:r>
          </a:p>
          <a:p>
            <a:pPr marL="0" indent="0" fontAlgn="auto">
              <a:lnSpc>
                <a:spcPct val="100000"/>
              </a:lnSpc>
              <a:spcBef>
                <a:spcPts val="0"/>
              </a:spcBef>
              <a:spcAft>
                <a:spcPts val="200"/>
              </a:spcAft>
              <a:buClr>
                <a:srgbClr val="FFC000"/>
              </a:buClr>
              <a:buNone/>
            </a:pPr>
            <a:endParaRPr lang="en-US" sz="1400" b="1" dirty="0">
              <a:solidFill>
                <a:srgbClr val="000000"/>
              </a:solidFill>
              <a:latin typeface="Arial" panose="020B0604020202020204" pitchFamily="34" charset="0"/>
              <a:cs typeface="Arial" panose="020B0604020202020204" pitchFamily="34" charset="0"/>
            </a:endParaRPr>
          </a:p>
        </p:txBody>
      </p:sp>
      <p:sp>
        <p:nvSpPr>
          <p:cNvPr id="4" name="Content Placeholder 4">
            <a:extLst>
              <a:ext uri="{FF2B5EF4-FFF2-40B4-BE49-F238E27FC236}">
                <a16:creationId xmlns:a16="http://schemas.microsoft.com/office/drawing/2014/main" id="{4DA32D72-325C-46B8-9B37-048676DA11F5}"/>
              </a:ext>
            </a:extLst>
          </p:cNvPr>
          <p:cNvSpPr txBox="1">
            <a:spLocks/>
          </p:cNvSpPr>
          <p:nvPr/>
        </p:nvSpPr>
        <p:spPr>
          <a:xfrm>
            <a:off x="1600200" y="2644443"/>
            <a:ext cx="4572000" cy="4185972"/>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pPr>
            <a:r>
              <a:rPr lang="pt-BR" sz="1400" b="1" dirty="0">
                <a:solidFill>
                  <a:srgbClr val="000000"/>
                </a:solidFill>
                <a:latin typeface="Arial" panose="020B0604020202020204" pitchFamily="34" charset="0"/>
                <a:cs typeface="Arial" panose="020B0604020202020204" pitchFamily="34" charset="0"/>
              </a:rPr>
              <a:t>Como começar</a:t>
            </a:r>
          </a:p>
          <a:p>
            <a:pPr fontAlgn="auto">
              <a:lnSpc>
                <a:spcPct val="100000"/>
              </a:lnSpc>
              <a:spcBef>
                <a:spcPts val="0"/>
              </a:spcBef>
              <a:spcAft>
                <a:spcPts val="0"/>
              </a:spcAft>
              <a:buClr>
                <a:srgbClr val="FFC000"/>
              </a:buClr>
              <a:buFont typeface="Wingdings" panose="05000000000000000000" pitchFamily="2" charset="2"/>
              <a:buChar char="Ø"/>
            </a:pPr>
            <a:endParaRPr lang="en-US" sz="1200" b="1" dirty="0">
              <a:solidFill>
                <a:srgbClr val="000000"/>
              </a:solidFill>
              <a:latin typeface="Arial" panose="020B0604020202020204" pitchFamily="34" charset="0"/>
              <a:cs typeface="Arial" panose="020B0604020202020204" pitchFamily="34" charset="0"/>
            </a:endParaRPr>
          </a:p>
          <a:p>
            <a:pPr>
              <a:lnSpc>
                <a:spcPct val="100000"/>
              </a:lnSpc>
              <a:spcBef>
                <a:spcPts val="0"/>
              </a:spcBef>
              <a:spcAft>
                <a:spcPts val="600"/>
              </a:spcAft>
              <a:buClr>
                <a:srgbClr val="0A5496"/>
              </a:buClr>
            </a:pPr>
            <a:r>
              <a:rPr lang="pt-BR" sz="1400" dirty="0">
                <a:latin typeface="Arial" panose="020B0604020202020204" pitchFamily="34" charset="0"/>
                <a:cs typeface="Arial" panose="020B0604020202020204" pitchFamily="34" charset="0"/>
              </a:rPr>
              <a:t>Webpage </a:t>
            </a:r>
            <a:r>
              <a:rPr lang="pt-BR"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Convidar novos associados</a:t>
            </a:r>
            <a:r>
              <a:rPr lang="pt-BR" sz="1400" dirty="0">
                <a:latin typeface="Arial" panose="020B0604020202020204" pitchFamily="34" charset="0"/>
                <a:cs typeface="Arial" panose="020B0604020202020204" pitchFamily="34" charset="0"/>
              </a:rPr>
              <a:t>, incluindo o Guia </a:t>
            </a:r>
            <a:r>
              <a:rPr lang="pt-BR"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Simplesmente Convide!</a:t>
            </a:r>
            <a:r>
              <a:rPr lang="pt-BR" sz="1400" dirty="0">
                <a:latin typeface="Arial" panose="020B0604020202020204" pitchFamily="34" charset="0"/>
                <a:cs typeface="Arial" panose="020B0604020202020204" pitchFamily="34" charset="0"/>
              </a:rPr>
              <a:t> e </a:t>
            </a:r>
            <a:r>
              <a:rPr lang="pt-BR" sz="1400" b="1"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Formulário de Inscrição</a:t>
            </a:r>
          </a:p>
          <a:p>
            <a:pPr>
              <a:lnSpc>
                <a:spcPct val="100000"/>
              </a:lnSpc>
              <a:spcBef>
                <a:spcPts val="0"/>
              </a:spcBef>
              <a:spcAft>
                <a:spcPts val="600"/>
              </a:spcAft>
              <a:buClr>
                <a:srgbClr val="0A5496"/>
              </a:buClr>
            </a:pPr>
            <a:r>
              <a:rPr lang="pt-BR" sz="1400" dirty="0">
                <a:latin typeface="Arial" panose="020B0604020202020204" pitchFamily="34" charset="0"/>
                <a:cs typeface="Arial" panose="020B0604020202020204" pitchFamily="34" charset="0"/>
              </a:rPr>
              <a:t>Webpage do </a:t>
            </a:r>
            <a:r>
              <a:rPr lang="pt-BR" sz="1400" b="1" dirty="0">
                <a:solidFill>
                  <a:srgbClr val="0A549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Programa de Mentor</a:t>
            </a:r>
          </a:p>
          <a:p>
            <a:pPr>
              <a:lnSpc>
                <a:spcPct val="100000"/>
              </a:lnSpc>
              <a:spcBef>
                <a:spcPts val="0"/>
              </a:spcBef>
              <a:spcAft>
                <a:spcPts val="600"/>
              </a:spcAft>
              <a:buClr>
                <a:srgbClr val="0A5496"/>
              </a:buClr>
            </a:pPr>
            <a:r>
              <a:rPr lang="pt-BR" sz="1400" b="1" dirty="0">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Os benefícios de ser um Leão</a:t>
            </a:r>
          </a:p>
          <a:p>
            <a:pPr>
              <a:lnSpc>
                <a:spcPct val="100000"/>
              </a:lnSpc>
              <a:spcBef>
                <a:spcPts val="0"/>
              </a:spcBef>
              <a:spcAft>
                <a:spcPts val="600"/>
              </a:spcAft>
              <a:buClr>
                <a:srgbClr val="0A5496"/>
              </a:buClr>
            </a:pPr>
            <a:r>
              <a:rPr lang="pt-BR" sz="1400" b="1" dirty="0">
                <a:solidFill>
                  <a:srgbClr val="0A5496"/>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Guia de Recrutamento de Novos Associados Simplesmente Convide!</a:t>
            </a:r>
          </a:p>
          <a:p>
            <a:pPr>
              <a:lnSpc>
                <a:spcPct val="100000"/>
              </a:lnSpc>
              <a:spcBef>
                <a:spcPts val="0"/>
              </a:spcBef>
              <a:spcAft>
                <a:spcPts val="600"/>
              </a:spcAft>
              <a:buClr>
                <a:srgbClr val="0A5496"/>
              </a:buClr>
            </a:pPr>
            <a:r>
              <a:rPr lang="pt-BR" sz="1400" b="1" dirty="0">
                <a:solidFill>
                  <a:srgbClr val="0A5496"/>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Folheto do Formulário de Inscrição de Associado</a:t>
            </a:r>
          </a:p>
          <a:p>
            <a:pPr>
              <a:lnSpc>
                <a:spcPct val="100000"/>
              </a:lnSpc>
              <a:spcBef>
                <a:spcPts val="0"/>
              </a:spcBef>
              <a:spcAft>
                <a:spcPts val="600"/>
              </a:spcAft>
              <a:buClr>
                <a:srgbClr val="0A5496"/>
              </a:buClr>
            </a:pPr>
            <a:r>
              <a:rPr lang="pt-BR" sz="1400" b="1" dirty="0">
                <a:solidFill>
                  <a:srgbClr val="0A5496"/>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PowerPoint da Noite de Recrutamento</a:t>
            </a:r>
          </a:p>
          <a:p>
            <a:pPr>
              <a:lnSpc>
                <a:spcPct val="100000"/>
              </a:lnSpc>
              <a:spcBef>
                <a:spcPts val="0"/>
              </a:spcBef>
              <a:spcAft>
                <a:spcPts val="600"/>
              </a:spcAft>
              <a:buClr>
                <a:srgbClr val="0A5496"/>
              </a:buClr>
            </a:pPr>
            <a:r>
              <a:rPr lang="pt-BR" sz="1400" b="1" dirty="0">
                <a:solidFill>
                  <a:srgbClr val="0A5496"/>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Cerimônias de Posse dos Novos Associados</a:t>
            </a:r>
          </a:p>
          <a:p>
            <a:pPr>
              <a:lnSpc>
                <a:spcPct val="100000"/>
              </a:lnSpc>
              <a:spcBef>
                <a:spcPts val="0"/>
              </a:spcBef>
              <a:spcAft>
                <a:spcPts val="600"/>
              </a:spcAft>
              <a:buClr>
                <a:srgbClr val="0A5496"/>
              </a:buClr>
            </a:pPr>
            <a:r>
              <a:rPr lang="pt-BR" sz="1400" b="1" dirty="0">
                <a:solidFill>
                  <a:srgbClr val="0A5496"/>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Orientação para Novos Associados</a:t>
            </a:r>
          </a:p>
        </p:txBody>
      </p:sp>
      <p:sp>
        <p:nvSpPr>
          <p:cNvPr id="5" name="TextBox 4">
            <a:extLst>
              <a:ext uri="{FF2B5EF4-FFF2-40B4-BE49-F238E27FC236}">
                <a16:creationId xmlns:a16="http://schemas.microsoft.com/office/drawing/2014/main" id="{0C13F5EC-F231-4758-8942-DF9B08AD475B}"/>
              </a:ext>
            </a:extLst>
          </p:cNvPr>
          <p:cNvSpPr txBox="1"/>
          <p:nvPr/>
        </p:nvSpPr>
        <p:spPr>
          <a:xfrm>
            <a:off x="7765013" y="2644443"/>
            <a:ext cx="3550687" cy="3462486"/>
          </a:xfrm>
          <a:prstGeom prst="rect">
            <a:avLst/>
          </a:prstGeom>
          <a:noFill/>
        </p:spPr>
        <p:txBody>
          <a:bodyPr wrap="square" rtlCol="0">
            <a:spAutoFit/>
          </a:bodyPr>
          <a:lstStyle/>
          <a:p>
            <a:pPr algn="l"/>
            <a:r>
              <a:rPr lang="pt-BR" sz="1400" b="1" i="0" dirty="0">
                <a:solidFill>
                  <a:srgbClr val="000000"/>
                </a:solidFill>
                <a:cs typeface="Arial" panose="020B0604020202020204" pitchFamily="34" charset="0"/>
              </a:rPr>
              <a:t>Associados em Potencial</a:t>
            </a:r>
          </a:p>
          <a:p>
            <a:pPr algn="l"/>
            <a:endParaRPr lang="en-US" sz="1400" b="1" i="0" dirty="0">
              <a:solidFill>
                <a:srgbClr val="000000"/>
              </a:solidFill>
              <a:effectLst/>
              <a:cs typeface="Arial" panose="020B0604020202020204" pitchFamily="34" charset="0"/>
            </a:endParaRPr>
          </a:p>
          <a:p>
            <a:pPr marL="285750" indent="-285750">
              <a:spcAft>
                <a:spcPts val="600"/>
              </a:spcAft>
              <a:buFont typeface="Arial" panose="020B0604020202020204" pitchFamily="34" charset="0"/>
              <a:buChar char="•"/>
            </a:pPr>
            <a:r>
              <a:rPr lang="pt-BR" sz="1400" dirty="0">
                <a:cs typeface="Arial" panose="020B0604020202020204" pitchFamily="34" charset="0"/>
              </a:rPr>
              <a:t>Webpage de </a:t>
            </a:r>
            <a:r>
              <a:rPr lang="pt-BR" sz="1400" b="1" dirty="0">
                <a:solidFill>
                  <a:srgbClr val="0A5496"/>
                </a:solidFill>
                <a:cs typeface="Arial" panose="020B0604020202020204" pitchFamily="34" charset="0"/>
                <a:hlinkClick r:id="rId14">
                  <a:extLst>
                    <a:ext uri="{A12FA001-AC4F-418D-AE19-62706E023703}">
                      <ahyp:hlinkClr xmlns:ahyp="http://schemas.microsoft.com/office/drawing/2018/hyperlinkcolor" val="tx"/>
                    </a:ext>
                  </a:extLst>
                </a:hlinkClick>
              </a:rPr>
              <a:t>Jovens adultos</a:t>
            </a:r>
            <a:r>
              <a:rPr lang="pt-BR" sz="1400" b="1" dirty="0">
                <a:solidFill>
                  <a:srgbClr val="0A5496"/>
                </a:solidFill>
                <a:cs typeface="Arial" panose="020B0604020202020204" pitchFamily="34" charset="0"/>
              </a:rPr>
              <a:t> </a:t>
            </a:r>
            <a:r>
              <a:rPr lang="pt-BR" sz="1400" dirty="0">
                <a:cs typeface="Arial" panose="020B0604020202020204" pitchFamily="34" charset="0"/>
              </a:rPr>
              <a:t>com ferramentas de recrutamento</a:t>
            </a:r>
          </a:p>
          <a:p>
            <a:pPr marL="285750" indent="-285750">
              <a:spcAft>
                <a:spcPts val="600"/>
              </a:spcAft>
              <a:buFont typeface="Arial" panose="020B0604020202020204" pitchFamily="34" charset="0"/>
              <a:buChar char="•"/>
            </a:pPr>
            <a:r>
              <a:rPr lang="pt-BR" sz="1400" dirty="0">
                <a:cs typeface="Arial" panose="020B0604020202020204" pitchFamily="34" charset="0"/>
              </a:rPr>
              <a:t>Ideias para </a:t>
            </a:r>
            <a:r>
              <a:rPr lang="pt-BR" sz="1400" b="1" dirty="0">
                <a:solidFill>
                  <a:srgbClr val="0A5496"/>
                </a:solidFill>
                <a:cs typeface="Arial" panose="020B0604020202020204" pitchFamily="34" charset="0"/>
                <a:hlinkClick r:id="rId15">
                  <a:extLst>
                    <a:ext uri="{A12FA001-AC4F-418D-AE19-62706E023703}">
                      <ahyp:hlinkClr xmlns:ahyp="http://schemas.microsoft.com/office/drawing/2018/hyperlinkcolor" val="tx"/>
                    </a:ext>
                  </a:extLst>
                </a:hlinkClick>
              </a:rPr>
              <a:t>recrutamento de influenciadores da comunidade</a:t>
            </a:r>
          </a:p>
          <a:p>
            <a:pPr marL="285750" indent="-285750">
              <a:spcAft>
                <a:spcPts val="600"/>
              </a:spcAft>
              <a:buFont typeface="Arial" panose="020B0604020202020204" pitchFamily="34" charset="0"/>
              <a:buChar char="•"/>
            </a:pPr>
            <a:r>
              <a:rPr lang="pt-BR" sz="1400" dirty="0">
                <a:cs typeface="Arial" panose="020B0604020202020204" pitchFamily="34" charset="0"/>
              </a:rPr>
              <a:t>Webpage da</a:t>
            </a:r>
            <a:r>
              <a:rPr lang="pt-BR" sz="1400" b="1" dirty="0">
                <a:solidFill>
                  <a:srgbClr val="0A5496"/>
                </a:solidFill>
                <a:cs typeface="Arial" panose="020B0604020202020204" pitchFamily="34" charset="0"/>
              </a:rPr>
              <a:t> </a:t>
            </a:r>
            <a:r>
              <a:rPr lang="pt-BR" sz="1400" b="1" dirty="0">
                <a:solidFill>
                  <a:srgbClr val="0A5496"/>
                </a:solidFill>
                <a:cs typeface="Arial" panose="020B0604020202020204" pitchFamily="34" charset="0"/>
                <a:hlinkClick r:id="rId16">
                  <a:extLst>
                    <a:ext uri="{A12FA001-AC4F-418D-AE19-62706E023703}">
                      <ahyp:hlinkClr xmlns:ahyp="http://schemas.microsoft.com/office/drawing/2018/hyperlinkcolor" val="tx"/>
                    </a:ext>
                  </a:extLst>
                </a:hlinkClick>
              </a:rPr>
              <a:t>Iniciativa de Novas Vozes</a:t>
            </a:r>
            <a:r>
              <a:rPr lang="pt-BR" sz="1400" b="1" dirty="0">
                <a:solidFill>
                  <a:srgbClr val="0A5496"/>
                </a:solidFill>
                <a:cs typeface="Arial" panose="020B0604020202020204" pitchFamily="34" charset="0"/>
              </a:rPr>
              <a:t> </a:t>
            </a:r>
          </a:p>
          <a:p>
            <a:pPr marL="285750" indent="-285750">
              <a:spcAft>
                <a:spcPts val="600"/>
              </a:spcAft>
              <a:buFont typeface="Arial" panose="020B0604020202020204" pitchFamily="34" charset="0"/>
              <a:buChar char="•"/>
            </a:pPr>
            <a:r>
              <a:rPr lang="pt-BR" sz="1400" dirty="0">
                <a:cs typeface="Arial" panose="020B0604020202020204" pitchFamily="34" charset="0"/>
              </a:rPr>
              <a:t>Folheto os </a:t>
            </a:r>
            <a:r>
              <a:rPr lang="pt-BR" sz="1400" b="1" dirty="0">
                <a:solidFill>
                  <a:srgbClr val="0A5496"/>
                </a:solidFill>
                <a:cs typeface="Arial" panose="020B0604020202020204" pitchFamily="34" charset="0"/>
                <a:hlinkClick r:id="rId17">
                  <a:extLst>
                    <a:ext uri="{A12FA001-AC4F-418D-AE19-62706E023703}">
                      <ahyp:hlinkClr xmlns:ahyp="http://schemas.microsoft.com/office/drawing/2018/hyperlinkcolor" val="tx"/>
                    </a:ext>
                  </a:extLst>
                </a:hlinkClick>
              </a:rPr>
              <a:t>Leões fazem a diferença</a:t>
            </a:r>
            <a:endParaRPr lang="pt-BR" sz="1400" b="1" dirty="0">
              <a:solidFill>
                <a:srgbClr val="0A5496"/>
              </a:solidFill>
              <a:cs typeface="Arial" panose="020B0604020202020204" pitchFamily="34" charset="0"/>
              <a:hlinkClick r:id="rId18">
                <a:extLst>
                  <a:ext uri="{A12FA001-AC4F-418D-AE19-62706E023703}">
                    <ahyp:hlinkClr xmlns:ahyp="http://schemas.microsoft.com/office/drawing/2018/hyperlinkcolor" val="tx"/>
                  </a:ext>
                </a:extLst>
              </a:hlinkClick>
            </a:endParaRPr>
          </a:p>
          <a:p>
            <a:pPr marL="285750" indent="-285750">
              <a:spcAft>
                <a:spcPts val="600"/>
              </a:spcAft>
              <a:buFont typeface="Arial" panose="020B0604020202020204" pitchFamily="34" charset="0"/>
              <a:buChar char="•"/>
            </a:pPr>
            <a:r>
              <a:rPr lang="pt-BR" sz="1400" dirty="0">
                <a:cs typeface="Arial" panose="020B0604020202020204" pitchFamily="34" charset="0"/>
              </a:rPr>
              <a:t>Webpage de </a:t>
            </a:r>
            <a:r>
              <a:rPr lang="pt-BR" sz="1400" b="1" dirty="0">
                <a:solidFill>
                  <a:srgbClr val="0A5496"/>
                </a:solidFill>
                <a:cs typeface="Arial" panose="020B0604020202020204" pitchFamily="34" charset="0"/>
                <a:hlinkClick r:id="rId19">
                  <a:extLst>
                    <a:ext uri="{A12FA001-AC4F-418D-AE19-62706E023703}">
                      <ahyp:hlinkClr xmlns:ahyp="http://schemas.microsoft.com/office/drawing/2018/hyperlinkcolor" val="tx"/>
                    </a:ext>
                  </a:extLst>
                </a:hlinkClick>
              </a:rPr>
              <a:t>Leo-Lion</a:t>
            </a:r>
          </a:p>
          <a:p>
            <a:br>
              <a:rPr lang="pt-BR" sz="1200" dirty="0"/>
            </a:br>
            <a:endParaRPr lang="pt-BR" sz="1200" dirty="0"/>
          </a:p>
          <a:p>
            <a:endParaRPr lang="en-US" sz="3000" dirty="0" err="1"/>
          </a:p>
        </p:txBody>
      </p:sp>
      <p:sp>
        <p:nvSpPr>
          <p:cNvPr id="3" name="TextBox 2">
            <a:extLst>
              <a:ext uri="{FF2B5EF4-FFF2-40B4-BE49-F238E27FC236}">
                <a16:creationId xmlns:a16="http://schemas.microsoft.com/office/drawing/2014/main" id="{6E83AEF9-6BEB-4D85-8362-0CDA05C74DB8}"/>
              </a:ext>
            </a:extLst>
          </p:cNvPr>
          <p:cNvSpPr txBox="1"/>
          <p:nvPr/>
        </p:nvSpPr>
        <p:spPr>
          <a:xfrm>
            <a:off x="5867400" y="5760552"/>
            <a:ext cx="5254314" cy="400110"/>
          </a:xfrm>
          <a:prstGeom prst="rect">
            <a:avLst/>
          </a:prstGeom>
          <a:noFill/>
        </p:spPr>
        <p:txBody>
          <a:bodyPr wrap="square" rtlCol="0">
            <a:spAutoFit/>
          </a:bodyPr>
          <a:lstStyle/>
          <a:p>
            <a:r>
              <a:rPr lang="pt-BR" sz="2000">
                <a:solidFill>
                  <a:srgbClr val="C00000"/>
                </a:solidFill>
                <a:hlinkClick r:id="rId20">
                  <a:extLst>
                    <a:ext uri="{A12FA001-AC4F-418D-AE19-62706E023703}">
                      <ahyp:hlinkClr xmlns:ahyp="http://schemas.microsoft.com/office/drawing/2018/hyperlinkcolor" val="tx"/>
                    </a:ext>
                  </a:extLst>
                </a:hlinkClick>
              </a:rPr>
              <a:t>www.lionsclubs.org/membership-chairperson</a:t>
            </a:r>
          </a:p>
        </p:txBody>
      </p:sp>
    </p:spTree>
    <p:extLst>
      <p:ext uri="{BB962C8B-B14F-4D97-AF65-F5344CB8AC3E}">
        <p14:creationId xmlns:p14="http://schemas.microsoft.com/office/powerpoint/2010/main" val="602012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44E8AD-7836-F94E-A8A7-70BF18C5C83D}"/>
              </a:ext>
            </a:extLst>
          </p:cNvPr>
          <p:cNvSpPr>
            <a:spLocks noGrp="1"/>
          </p:cNvSpPr>
          <p:nvPr>
            <p:ph type="title"/>
          </p:nvPr>
        </p:nvSpPr>
        <p:spPr/>
        <p:txBody>
          <a:bodyPr>
            <a:normAutofit fontScale="90000"/>
          </a:bodyPr>
          <a:lstStyle/>
          <a:p>
            <a:endParaRPr lang="en-US"/>
          </a:p>
        </p:txBody>
      </p:sp>
      <p:sp>
        <p:nvSpPr>
          <p:cNvPr id="8" name="Content Placeholder 7">
            <a:extLst>
              <a:ext uri="{FF2B5EF4-FFF2-40B4-BE49-F238E27FC236}">
                <a16:creationId xmlns:a16="http://schemas.microsoft.com/office/drawing/2014/main" id="{FD28F804-DF38-F841-97F2-C7314EB5D015}"/>
              </a:ext>
            </a:extLst>
          </p:cNvPr>
          <p:cNvSpPr>
            <a:spLocks noGrp="1"/>
          </p:cNvSpPr>
          <p:nvPr>
            <p:ph sz="quarter" idx="11"/>
          </p:nvPr>
        </p:nvSpPr>
        <p:spPr/>
        <p:txBody>
          <a:bodyPr/>
          <a:lstStyle/>
          <a:p>
            <a:endParaRPr lang="en-US"/>
          </a:p>
        </p:txBody>
      </p:sp>
      <p:sp>
        <p:nvSpPr>
          <p:cNvPr id="13" name="Background - Solid">
            <a:extLst>
              <a:ext uri="{FF2B5EF4-FFF2-40B4-BE49-F238E27FC236}">
                <a16:creationId xmlns:a16="http://schemas.microsoft.com/office/drawing/2014/main" id="{AB222F07-1756-3047-9000-E3967BA3981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Freeform 13">
            <a:extLst>
              <a:ext uri="{FF2B5EF4-FFF2-40B4-BE49-F238E27FC236}">
                <a16:creationId xmlns:a16="http://schemas.microsoft.com/office/drawing/2014/main" id="{47DD36B7-3536-8F42-A8E3-FA08FBA30B04}"/>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nvGrpSpPr>
          <p:cNvPr id="15" name="Group 14">
            <a:extLst>
              <a:ext uri="{FF2B5EF4-FFF2-40B4-BE49-F238E27FC236}">
                <a16:creationId xmlns:a16="http://schemas.microsoft.com/office/drawing/2014/main" id="{3E6E0A7D-16BF-954E-90F9-41E1B6108D84}"/>
              </a:ext>
            </a:extLst>
          </p:cNvPr>
          <p:cNvGrpSpPr/>
          <p:nvPr/>
        </p:nvGrpSpPr>
        <p:grpSpPr>
          <a:xfrm>
            <a:off x="4955038" y="0"/>
            <a:ext cx="1677492" cy="6858000"/>
            <a:chOff x="3697870" y="0"/>
            <a:chExt cx="1677492" cy="6858000"/>
          </a:xfrm>
        </p:grpSpPr>
        <p:sp>
          <p:nvSpPr>
            <p:cNvPr id="16" name="Freeform 15">
              <a:extLst>
                <a:ext uri="{FF2B5EF4-FFF2-40B4-BE49-F238E27FC236}">
                  <a16:creationId xmlns:a16="http://schemas.microsoft.com/office/drawing/2014/main" id="{3522818B-CDE0-854B-BC1C-DF6ED8F8F757}"/>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7" name="Freeform 16">
              <a:extLst>
                <a:ext uri="{FF2B5EF4-FFF2-40B4-BE49-F238E27FC236}">
                  <a16:creationId xmlns:a16="http://schemas.microsoft.com/office/drawing/2014/main" id="{EA299B56-AD1C-5B42-BE1E-C4E9B460A464}"/>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18" name="Large #">
            <a:extLst>
              <a:ext uri="{FF2B5EF4-FFF2-40B4-BE49-F238E27FC236}">
                <a16:creationId xmlns:a16="http://schemas.microsoft.com/office/drawing/2014/main" id="{FB7FA653-7EDF-F242-8EBE-62AAA5715C62}"/>
              </a:ext>
            </a:extLst>
          </p:cNvPr>
          <p:cNvSpPr txBox="1"/>
          <p:nvPr/>
        </p:nvSpPr>
        <p:spPr>
          <a:xfrm>
            <a:off x="227386" y="2595904"/>
            <a:ext cx="5092507" cy="1036951"/>
          </a:xfrm>
          <a:prstGeom prst="rect">
            <a:avLst/>
          </a:prstGeom>
          <a:noFill/>
        </p:spPr>
        <p:txBody>
          <a:bodyPr wrap="square" rtlCol="0" anchor="b">
            <a:spAutoFit/>
          </a:bodyPr>
          <a:lstStyle/>
          <a:p>
            <a:pPr algn="ctr">
              <a:lnSpc>
                <a:spcPts val="8000"/>
              </a:lnSpc>
            </a:pPr>
            <a:r>
              <a:rPr lang="pt-BR" sz="6000" b="1">
                <a:solidFill>
                  <a:schemeClr val="bg1"/>
                </a:solidFill>
                <a:latin typeface="Arial" panose="020B0604020202020204" pitchFamily="34" charset="0"/>
                <a:ea typeface="Arial" charset="0"/>
                <a:cs typeface="Arial" panose="020B0604020202020204" pitchFamily="34" charset="0"/>
              </a:rPr>
              <a:t>Agenda</a:t>
            </a:r>
          </a:p>
        </p:txBody>
      </p:sp>
      <p:sp>
        <p:nvSpPr>
          <p:cNvPr id="19" name="Page Number - Blue">
            <a:extLst>
              <a:ext uri="{FF2B5EF4-FFF2-40B4-BE49-F238E27FC236}">
                <a16:creationId xmlns:a16="http://schemas.microsoft.com/office/drawing/2014/main" id="{992B1A9E-6B84-9B4C-BF4F-F325A2E264E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a:solidFill>
                  <a:srgbClr val="00338D"/>
                </a:solidFill>
              </a:rPr>
              <a:pPr eaLnBrk="0" hangingPunct="0">
                <a:spcBef>
                  <a:spcPct val="50000"/>
                </a:spcBef>
                <a:defRPr/>
              </a:pPr>
              <a:t>3</a:t>
            </a:fld>
            <a:endParaRPr lang="en-US" sz="1000">
              <a:solidFill>
                <a:srgbClr val="00338D"/>
              </a:solidFill>
            </a:endParaRPr>
          </a:p>
          <a:p>
            <a:pPr eaLnBrk="0" hangingPunct="0">
              <a:spcBef>
                <a:spcPct val="50000"/>
              </a:spcBef>
              <a:defRPr/>
            </a:pPr>
            <a:endParaRPr lang="en-US" sz="1000" dirty="0">
              <a:solidFill>
                <a:srgbClr val="00338D"/>
              </a:solidFill>
            </a:endParaRPr>
          </a:p>
        </p:txBody>
      </p:sp>
      <p:sp>
        <p:nvSpPr>
          <p:cNvPr id="20" name="Body Copy">
            <a:extLst>
              <a:ext uri="{FF2B5EF4-FFF2-40B4-BE49-F238E27FC236}">
                <a16:creationId xmlns:a16="http://schemas.microsoft.com/office/drawing/2014/main" id="{5B1D2E91-AD15-AE49-8E2B-85E79CF5CA0D}"/>
              </a:ext>
            </a:extLst>
          </p:cNvPr>
          <p:cNvSpPr txBox="1">
            <a:spLocks/>
          </p:cNvSpPr>
          <p:nvPr/>
        </p:nvSpPr>
        <p:spPr>
          <a:xfrm>
            <a:off x="7678169" y="2057400"/>
            <a:ext cx="4971031" cy="4191000"/>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spcAft>
                <a:spcPts val="1200"/>
              </a:spcAft>
              <a:buClr>
                <a:srgbClr val="FFC000"/>
              </a:buClr>
              <a:buFont typeface=".Lucida Grande UI Regular"/>
              <a:buChar char="►"/>
            </a:pPr>
            <a:r>
              <a:rPr lang="pt-BR" sz="2800">
                <a:solidFill>
                  <a:schemeClr val="accent6">
                    <a:lumMod val="65000"/>
                    <a:lumOff val="35000"/>
                  </a:schemeClr>
                </a:solidFill>
              </a:rPr>
              <a:t>Análise do Distrito</a:t>
            </a:r>
          </a:p>
          <a:p>
            <a:pPr marL="342900" indent="-342900">
              <a:spcAft>
                <a:spcPts val="1200"/>
              </a:spcAft>
              <a:buClr>
                <a:srgbClr val="FFC000"/>
              </a:buClr>
              <a:buFont typeface=".Lucida Grande UI Regular"/>
              <a:buChar char="►"/>
            </a:pPr>
            <a:r>
              <a:rPr lang="pt-BR" sz="2800">
                <a:solidFill>
                  <a:schemeClr val="accent6">
                    <a:lumMod val="65000"/>
                    <a:lumOff val="35000"/>
                  </a:schemeClr>
                </a:solidFill>
              </a:rPr>
              <a:t>Plano de Ação</a:t>
            </a:r>
          </a:p>
          <a:p>
            <a:pPr marL="342900" indent="-342900">
              <a:spcAft>
                <a:spcPts val="1200"/>
              </a:spcAft>
              <a:buClr>
                <a:srgbClr val="FFC000"/>
              </a:buClr>
              <a:buFont typeface=".Lucida Grande UI Regular"/>
              <a:buChar char="►"/>
            </a:pPr>
            <a:r>
              <a:rPr lang="pt-BR" sz="2800">
                <a:solidFill>
                  <a:schemeClr val="accent6">
                    <a:lumMod val="65000"/>
                    <a:lumOff val="35000"/>
                  </a:schemeClr>
                </a:solidFill>
              </a:rPr>
              <a:t>Recursos</a:t>
            </a:r>
          </a:p>
          <a:p>
            <a:pPr marL="342900" indent="-342900">
              <a:spcAft>
                <a:spcPts val="1200"/>
              </a:spcAft>
              <a:buClr>
                <a:srgbClr val="FFC000"/>
              </a:buClr>
              <a:buFont typeface=".Lucida Grande UI Regular"/>
              <a:buChar char="►"/>
            </a:pPr>
            <a:r>
              <a:rPr lang="pt-BR" sz="2800">
                <a:solidFill>
                  <a:schemeClr val="accent6">
                    <a:lumMod val="65000"/>
                    <a:lumOff val="35000"/>
                  </a:schemeClr>
                </a:solidFill>
              </a:rPr>
              <a:t>Próximas Etapas</a:t>
            </a:r>
          </a:p>
          <a:p>
            <a:pPr marL="342900" indent="-342900">
              <a:spcAft>
                <a:spcPts val="1200"/>
              </a:spcAft>
              <a:buClr>
                <a:srgbClr val="FFC000"/>
              </a:buClr>
              <a:buFont typeface=".Lucida Grande UI Regular"/>
              <a:buChar char="►"/>
            </a:pPr>
            <a:endParaRPr lang="en-US" sz="2800" kern="0" dirty="0">
              <a:solidFill>
                <a:schemeClr val="accent6">
                  <a:lumMod val="65000"/>
                  <a:lumOff val="35000"/>
                </a:schemeClr>
              </a:solidFill>
            </a:endParaRPr>
          </a:p>
        </p:txBody>
      </p:sp>
      <p:pic>
        <p:nvPicPr>
          <p:cNvPr id="21" name="Picture 20">
            <a:extLst>
              <a:ext uri="{FF2B5EF4-FFF2-40B4-BE49-F238E27FC236}">
                <a16:creationId xmlns:a16="http://schemas.microsoft.com/office/drawing/2014/main" id="{C54ED626-E180-2446-B037-9BB48409D5DF}"/>
              </a:ext>
            </a:extLst>
          </p:cNvPr>
          <p:cNvPicPr>
            <a:picLocks noChangeAspect="1"/>
          </p:cNvPicPr>
          <p:nvPr/>
        </p:nvPicPr>
        <p:blipFill>
          <a:blip r:embed="rId3"/>
          <a:srcRect/>
          <a:stretch/>
        </p:blipFill>
        <p:spPr>
          <a:xfrm>
            <a:off x="273388" y="6114917"/>
            <a:ext cx="2755897" cy="463609"/>
          </a:xfrm>
          <a:prstGeom prst="rect">
            <a:avLst/>
          </a:prstGeom>
        </p:spPr>
      </p:pic>
      <p:sp>
        <p:nvSpPr>
          <p:cNvPr id="22" name="Yellow Bar">
            <a:extLst>
              <a:ext uri="{FF2B5EF4-FFF2-40B4-BE49-F238E27FC236}">
                <a16:creationId xmlns:a16="http://schemas.microsoft.com/office/drawing/2014/main" id="{8D3D2BFD-D495-664B-B835-EFD50E7A60BF}"/>
              </a:ext>
            </a:extLst>
          </p:cNvPr>
          <p:cNvSpPr/>
          <p:nvPr/>
        </p:nvSpPr>
        <p:spPr>
          <a:xfrm>
            <a:off x="1310598" y="3810000"/>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pt-BR">
                <a:latin typeface="Arial" charset="0"/>
                <a:ea typeface="Arial" charset="0"/>
                <a:cs typeface="Arial" charset="0"/>
              </a:rPr>
              <a:t> </a:t>
            </a:r>
          </a:p>
        </p:txBody>
      </p:sp>
    </p:spTree>
    <p:extLst>
      <p:ext uri="{BB962C8B-B14F-4D97-AF65-F5344CB8AC3E}">
        <p14:creationId xmlns:p14="http://schemas.microsoft.com/office/powerpoint/2010/main" val="4247800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pt-BR" sz="3200" b="1">
                <a:solidFill>
                  <a:srgbClr val="0A5496"/>
                </a:solidFill>
                <a:latin typeface="Arial" charset="0"/>
                <a:ea typeface="Arial" charset="0"/>
                <a:cs typeface="Arial" charset="0"/>
              </a:rPr>
              <a:t>Recursos Disponíveis</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30</a:t>
            </a:fld>
            <a:endParaRPr lang="en-US" sz="100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00200" y="2152810"/>
            <a:ext cx="9753600" cy="8373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pt-BR" sz="1400" b="1" dirty="0">
                <a:solidFill>
                  <a:srgbClr val="00338D"/>
                </a:solidFill>
                <a:latin typeface="Arial" charset="0"/>
                <a:ea typeface="Arial" charset="0"/>
                <a:cs typeface="Arial" charset="0"/>
              </a:rPr>
              <a:t>Voltar a motivar os associados com novo companheirismo e serviços interessantes</a:t>
            </a:r>
          </a:p>
          <a:p>
            <a:pPr marL="0" indent="0" fontAlgn="auto">
              <a:lnSpc>
                <a:spcPct val="100000"/>
              </a:lnSpc>
              <a:spcBef>
                <a:spcPts val="0"/>
              </a:spcBef>
              <a:spcAft>
                <a:spcPts val="200"/>
              </a:spcAft>
              <a:buClr>
                <a:srgbClr val="FFC000"/>
              </a:buClr>
              <a:buNone/>
            </a:pPr>
            <a:endParaRPr lang="en-US" sz="1400" b="1" dirty="0">
              <a:solidFill>
                <a:srgbClr val="000000"/>
              </a:solidFill>
              <a:latin typeface="Arial" panose="020B0604020202020204" pitchFamily="34" charset="0"/>
              <a:cs typeface="Arial" panose="020B0604020202020204" pitchFamily="34" charset="0"/>
            </a:endParaRPr>
          </a:p>
        </p:txBody>
      </p:sp>
      <p:sp>
        <p:nvSpPr>
          <p:cNvPr id="22" name="Content Placeholder 4">
            <a:extLst>
              <a:ext uri="{FF2B5EF4-FFF2-40B4-BE49-F238E27FC236}">
                <a16:creationId xmlns:a16="http://schemas.microsoft.com/office/drawing/2014/main" id="{058BBDB2-875B-40C1-92F8-895AF6329C68}"/>
              </a:ext>
            </a:extLst>
          </p:cNvPr>
          <p:cNvSpPr txBox="1">
            <a:spLocks/>
          </p:cNvSpPr>
          <p:nvPr/>
        </p:nvSpPr>
        <p:spPr>
          <a:xfrm>
            <a:off x="526132" y="2600253"/>
            <a:ext cx="6453129" cy="40291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0"/>
              </a:spcAft>
              <a:buFont typeface="Arial" panose="020B0604020202020204" pitchFamily="34" charset="0"/>
              <a:buNone/>
            </a:pPr>
            <a:r>
              <a:rPr lang="pt-BR" sz="1400" b="1" dirty="0">
                <a:solidFill>
                  <a:srgbClr val="000000"/>
                </a:solidFill>
                <a:latin typeface="Arial" panose="020B0604020202020204" pitchFamily="34" charset="0"/>
                <a:cs typeface="Arial" panose="020B0604020202020204" pitchFamily="34" charset="0"/>
              </a:rPr>
              <a:t>Serviços</a:t>
            </a:r>
          </a:p>
          <a:p>
            <a:pPr fontAlgn="auto">
              <a:lnSpc>
                <a:spcPct val="100000"/>
              </a:lnSpc>
              <a:spcBef>
                <a:spcPts val="0"/>
              </a:spcBef>
              <a:spcAft>
                <a:spcPts val="0"/>
              </a:spcAft>
              <a:buClr>
                <a:srgbClr val="FFC000"/>
              </a:buClr>
              <a:buFont typeface="Wingdings" panose="05000000000000000000" pitchFamily="2" charset="2"/>
              <a:buChar char="Ø"/>
            </a:pPr>
            <a:endParaRPr lang="en-US" sz="1400" b="1" dirty="0">
              <a:solidFill>
                <a:srgbClr val="000000"/>
              </a:solidFill>
              <a:latin typeface="Arial" panose="020B0604020202020204" pitchFamily="34" charset="0"/>
              <a:cs typeface="Arial" panose="020B0604020202020204" pitchFamily="34" charset="0"/>
            </a:endParaRPr>
          </a:p>
          <a:p>
            <a:pPr fontAlgn="auto">
              <a:lnSpc>
                <a:spcPct val="100000"/>
              </a:lnSpc>
              <a:spcBef>
                <a:spcPts val="0"/>
              </a:spcBef>
              <a:spcAft>
                <a:spcPts val="600"/>
              </a:spcAft>
              <a:buClr>
                <a:srgbClr val="0A5496"/>
              </a:buClr>
            </a:pPr>
            <a:r>
              <a:rPr lang="pt-BR"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Calendário de atividades do clube</a:t>
            </a:r>
            <a:r>
              <a:rPr lang="pt-BR" sz="1400" dirty="0">
                <a:solidFill>
                  <a:srgbClr val="000000"/>
                </a:solidFill>
                <a:latin typeface="Arial" panose="020B0604020202020204" pitchFamily="34" charset="0"/>
                <a:cs typeface="Arial" panose="020B0604020202020204" pitchFamily="34" charset="0"/>
              </a:rPr>
              <a:t>, </a:t>
            </a:r>
            <a:r>
              <a:rPr lang="pt-BR"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Histórias de impacto de serviço</a:t>
            </a:r>
            <a:r>
              <a:rPr lang="pt-BR" sz="1400" b="1" dirty="0">
                <a:solidFill>
                  <a:srgbClr val="0A5496"/>
                </a:solidFill>
                <a:latin typeface="Arial" panose="020B0604020202020204" pitchFamily="34" charset="0"/>
                <a:cs typeface="Arial" panose="020B0604020202020204" pitchFamily="34" charset="0"/>
              </a:rPr>
              <a:t> </a:t>
            </a:r>
            <a:r>
              <a:rPr lang="pt-BR" sz="1400" dirty="0">
                <a:solidFill>
                  <a:srgbClr val="000000"/>
                </a:solidFill>
                <a:latin typeface="Arial" panose="020B0604020202020204" pitchFamily="34" charset="0"/>
                <a:cs typeface="Arial" panose="020B0604020202020204" pitchFamily="34" charset="0"/>
              </a:rPr>
              <a:t>e poster das </a:t>
            </a:r>
            <a:r>
              <a:rPr lang="pt-BR" sz="1400" b="1"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Causas Globais</a:t>
            </a:r>
          </a:p>
          <a:p>
            <a:pPr fontAlgn="auto">
              <a:lnSpc>
                <a:spcPct val="100000"/>
              </a:lnSpc>
              <a:spcBef>
                <a:spcPts val="0"/>
              </a:spcBef>
              <a:spcAft>
                <a:spcPts val="600"/>
              </a:spcAft>
              <a:buClr>
                <a:srgbClr val="0A5496"/>
              </a:buClr>
            </a:pPr>
            <a:r>
              <a:rPr lang="pt-BR" sz="1400" dirty="0">
                <a:latin typeface="Arial" panose="020B0604020202020204" pitchFamily="34" charset="0"/>
                <a:cs typeface="Arial" panose="020B0604020202020204" pitchFamily="34" charset="0"/>
              </a:rPr>
              <a:t>Lista de </a:t>
            </a:r>
            <a:r>
              <a:rPr lang="pt-BR" sz="1400" b="1" dirty="0">
                <a:solidFill>
                  <a:srgbClr val="0A549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100 ideias de serviço</a:t>
            </a:r>
            <a:r>
              <a:rPr lang="pt-BR" sz="1400" b="1" dirty="0">
                <a:solidFill>
                  <a:srgbClr val="0A5496"/>
                </a:solidFill>
                <a:latin typeface="Arial" panose="020B0604020202020204" pitchFamily="34" charset="0"/>
                <a:cs typeface="Arial" panose="020B0604020202020204" pitchFamily="34" charset="0"/>
              </a:rPr>
              <a:t> </a:t>
            </a:r>
            <a:r>
              <a:rPr lang="pt-BR" sz="1400" dirty="0">
                <a:solidFill>
                  <a:srgbClr val="000000"/>
                </a:solidFill>
                <a:latin typeface="Arial" panose="020B0604020202020204" pitchFamily="34" charset="0"/>
                <a:cs typeface="Arial" panose="020B0604020202020204" pitchFamily="34" charset="0"/>
              </a:rPr>
              <a:t>e ideias de projetos de serviço específicos para </a:t>
            </a:r>
            <a:r>
              <a:rPr lang="pt-BR" sz="1400" b="1" dirty="0">
                <a:solidFill>
                  <a:srgbClr val="0A5496"/>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Câncer infantil</a:t>
            </a:r>
            <a:r>
              <a:rPr lang="pt-BR" sz="1400" b="1" dirty="0">
                <a:solidFill>
                  <a:srgbClr val="0A5496"/>
                </a:solidFill>
                <a:latin typeface="Arial" panose="020B0604020202020204" pitchFamily="34" charset="0"/>
                <a:cs typeface="Arial" panose="020B0604020202020204" pitchFamily="34" charset="0"/>
              </a:rPr>
              <a:t>, </a:t>
            </a:r>
            <a:r>
              <a:rPr lang="pt-BR" sz="1400" b="1" dirty="0">
                <a:solidFill>
                  <a:srgbClr val="0A5496"/>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Diabetes</a:t>
            </a:r>
            <a:r>
              <a:rPr lang="pt-BR" sz="1400" dirty="0">
                <a:solidFill>
                  <a:srgbClr val="000000"/>
                </a:solidFill>
                <a:latin typeface="Arial" panose="020B0604020202020204" pitchFamily="34" charset="0"/>
                <a:cs typeface="Arial" panose="020B0604020202020204" pitchFamily="34" charset="0"/>
              </a:rPr>
              <a:t>,</a:t>
            </a:r>
            <a:r>
              <a:rPr lang="pt-BR" sz="1400" b="1" dirty="0">
                <a:solidFill>
                  <a:srgbClr val="0A5496"/>
                </a:solidFill>
                <a:latin typeface="Arial" panose="020B0604020202020204" pitchFamily="34" charset="0"/>
                <a:cs typeface="Arial" panose="020B0604020202020204" pitchFamily="34" charset="0"/>
              </a:rPr>
              <a:t> </a:t>
            </a:r>
            <a:r>
              <a:rPr lang="pt-BR" sz="1400" b="1" dirty="0">
                <a:solidFill>
                  <a:srgbClr val="0A5496"/>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Meio Ambiente</a:t>
            </a:r>
            <a:r>
              <a:rPr lang="pt-BR" sz="1400" dirty="0">
                <a:solidFill>
                  <a:srgbClr val="000000"/>
                </a:solidFill>
                <a:latin typeface="Arial" panose="020B0604020202020204" pitchFamily="34" charset="0"/>
                <a:cs typeface="Arial" panose="020B0604020202020204" pitchFamily="34" charset="0"/>
              </a:rPr>
              <a:t>, </a:t>
            </a:r>
            <a:r>
              <a:rPr lang="pt-BR" sz="1400" b="1" dirty="0">
                <a:solidFill>
                  <a:srgbClr val="0A5496"/>
                </a:solidFill>
                <a:latin typeface="Arial" panose="020B0604020202020204" pitchFamily="34" charset="0"/>
                <a:cs typeface="Arial" panose="020B0604020202020204" pitchFamily="34" charset="0"/>
                <a:hlinkClick r:id="rId11">
                  <a:extLst>
                    <a:ext uri="{A12FA001-AC4F-418D-AE19-62706E023703}">
                      <ahyp:hlinkClr xmlns:ahyp="http://schemas.microsoft.com/office/drawing/2018/hyperlinkcolor" val="tx"/>
                    </a:ext>
                  </a:extLst>
                </a:hlinkClick>
              </a:rPr>
              <a:t>Fome</a:t>
            </a:r>
            <a:r>
              <a:rPr lang="pt-BR" sz="1400" dirty="0">
                <a:solidFill>
                  <a:srgbClr val="000000"/>
                </a:solidFill>
                <a:latin typeface="Arial" panose="020B0604020202020204" pitchFamily="34" charset="0"/>
                <a:cs typeface="Arial" panose="020B0604020202020204" pitchFamily="34" charset="0"/>
              </a:rPr>
              <a:t> e</a:t>
            </a:r>
            <a:r>
              <a:rPr lang="pt-BR" sz="1400" b="1" dirty="0">
                <a:solidFill>
                  <a:srgbClr val="0A5496"/>
                </a:solidFill>
                <a:latin typeface="Arial" panose="020B0604020202020204" pitchFamily="34" charset="0"/>
                <a:cs typeface="Arial" panose="020B0604020202020204" pitchFamily="34" charset="0"/>
              </a:rPr>
              <a:t> </a:t>
            </a:r>
            <a:r>
              <a:rPr lang="pt-BR" sz="1400" b="1" dirty="0">
                <a:solidFill>
                  <a:srgbClr val="0A5496"/>
                </a:solidFill>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Visão</a:t>
            </a:r>
          </a:p>
          <a:p>
            <a:pPr fontAlgn="auto">
              <a:lnSpc>
                <a:spcPct val="100000"/>
              </a:lnSpc>
              <a:spcBef>
                <a:spcPts val="0"/>
              </a:spcBef>
              <a:spcAft>
                <a:spcPts val="600"/>
              </a:spcAft>
              <a:buClr>
                <a:srgbClr val="0A5496"/>
              </a:buClr>
            </a:pPr>
            <a:r>
              <a:rPr lang="pt-BR" sz="1400" dirty="0">
                <a:solidFill>
                  <a:srgbClr val="000000"/>
                </a:solidFill>
                <a:latin typeface="Arial" panose="020B0604020202020204" pitchFamily="34" charset="0"/>
                <a:cs typeface="Arial" panose="020B0604020202020204" pitchFamily="34" charset="0"/>
              </a:rPr>
              <a:t>Webpage </a:t>
            </a:r>
            <a:r>
              <a:rPr lang="pt-BR" sz="1400" b="1" dirty="0">
                <a:solidFill>
                  <a:srgbClr val="0A5496"/>
                </a:solidFill>
                <a:latin typeface="Arial" panose="020B0604020202020204" pitchFamily="34" charset="0"/>
                <a:cs typeface="Arial" panose="020B0604020202020204" pitchFamily="34" charset="0"/>
                <a:hlinkClick r:id="rId13">
                  <a:extLst>
                    <a:ext uri="{A12FA001-AC4F-418D-AE19-62706E023703}">
                      <ahyp:hlinkClr xmlns:ahyp="http://schemas.microsoft.com/office/drawing/2018/hyperlinkcolor" val="tx"/>
                    </a:ext>
                  </a:extLst>
                </a:hlinkClick>
              </a:rPr>
              <a:t>Servindo com Segurança</a:t>
            </a:r>
            <a:r>
              <a:rPr lang="pt-BR" sz="1400" b="1" dirty="0">
                <a:solidFill>
                  <a:srgbClr val="0A5496"/>
                </a:solidFill>
                <a:latin typeface="Arial" panose="020B0604020202020204" pitchFamily="34" charset="0"/>
                <a:cs typeface="Arial" panose="020B0604020202020204" pitchFamily="34" charset="0"/>
              </a:rPr>
              <a:t> </a:t>
            </a:r>
            <a:r>
              <a:rPr lang="pt-BR" sz="1400" dirty="0">
                <a:solidFill>
                  <a:srgbClr val="000000"/>
                </a:solidFill>
                <a:latin typeface="Arial" panose="020B0604020202020204" pitchFamily="34" charset="0"/>
                <a:cs typeface="Arial" panose="020B0604020202020204" pitchFamily="34" charset="0"/>
              </a:rPr>
              <a:t>e gravação de webinar sobre </a:t>
            </a:r>
            <a:r>
              <a:rPr lang="pt-BR" sz="1400" b="1" dirty="0">
                <a:solidFill>
                  <a:srgbClr val="0A5496"/>
                </a:solidFill>
                <a:latin typeface="Arial" panose="020B0604020202020204" pitchFamily="34" charset="0"/>
                <a:cs typeface="Arial" panose="020B0604020202020204" pitchFamily="34" charset="0"/>
                <a:hlinkClick r:id="rId14">
                  <a:extLst>
                    <a:ext uri="{A12FA001-AC4F-418D-AE19-62706E023703}">
                      <ahyp:hlinkClr xmlns:ahyp="http://schemas.microsoft.com/office/drawing/2018/hyperlinkcolor" val="tx"/>
                    </a:ext>
                  </a:extLst>
                </a:hlinkClick>
              </a:rPr>
              <a:t>Atividades de serviço virtual</a:t>
            </a:r>
          </a:p>
          <a:p>
            <a:pPr fontAlgn="auto">
              <a:lnSpc>
                <a:spcPct val="100000"/>
              </a:lnSpc>
              <a:spcBef>
                <a:spcPts val="0"/>
              </a:spcBef>
              <a:spcAft>
                <a:spcPts val="600"/>
              </a:spcAft>
              <a:buClr>
                <a:srgbClr val="0A5496"/>
              </a:buClr>
            </a:pPr>
            <a:r>
              <a:rPr lang="pt-BR" sz="1400" b="1" dirty="0">
                <a:solidFill>
                  <a:srgbClr val="0A5496"/>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Gerenciadores de projetos de serviço</a:t>
            </a:r>
            <a:r>
              <a:rPr lang="pt-BR" sz="1400" dirty="0">
                <a:solidFill>
                  <a:srgbClr val="000000"/>
                </a:solidFill>
                <a:latin typeface="Arial" panose="020B0604020202020204" pitchFamily="34" charset="0"/>
                <a:cs typeface="Arial" panose="020B0604020202020204" pitchFamily="34" charset="0"/>
              </a:rPr>
              <a:t>, guias passo a passo para ajudar seu clube a servir de novas maneiras</a:t>
            </a:r>
          </a:p>
          <a:p>
            <a:pPr fontAlgn="auto">
              <a:lnSpc>
                <a:spcPct val="100000"/>
              </a:lnSpc>
              <a:spcBef>
                <a:spcPts val="0"/>
              </a:spcBef>
              <a:spcAft>
                <a:spcPts val="600"/>
              </a:spcAft>
              <a:buClr>
                <a:srgbClr val="0A5496"/>
              </a:buClr>
            </a:pPr>
            <a:r>
              <a:rPr lang="pt-BR" sz="1400" dirty="0">
                <a:latin typeface="Arial" panose="020B0604020202020204" pitchFamily="34" charset="0"/>
                <a:cs typeface="Arial" panose="020B0604020202020204" pitchFamily="34" charset="0"/>
              </a:rPr>
              <a:t>Webpage do </a:t>
            </a:r>
            <a:r>
              <a:rPr lang="pt-BR" sz="1400" b="1" dirty="0">
                <a:solidFill>
                  <a:srgbClr val="0A5496"/>
                </a:solidFill>
                <a:latin typeface="Arial" panose="020B0604020202020204" pitchFamily="34" charset="0"/>
                <a:cs typeface="Arial" panose="020B0604020202020204" pitchFamily="34" charset="0"/>
                <a:hlinkClick r:id="rId16">
                  <a:extLst>
                    <a:ext uri="{A12FA001-AC4F-418D-AE19-62706E023703}">
                      <ahyp:hlinkClr xmlns:ahyp="http://schemas.microsoft.com/office/drawing/2018/hyperlinkcolor" val="tx"/>
                    </a:ext>
                  </a:extLst>
                </a:hlinkClick>
              </a:rPr>
              <a:t>Kit de ferramentas de serviço</a:t>
            </a:r>
            <a:r>
              <a:rPr lang="pt-BR" sz="1400" dirty="0">
                <a:solidFill>
                  <a:srgbClr val="000000"/>
                </a:solidFill>
                <a:latin typeface="Arial" panose="020B0604020202020204" pitchFamily="34" charset="0"/>
                <a:cs typeface="Arial" panose="020B0604020202020204" pitchFamily="34" charset="0"/>
              </a:rPr>
              <a:t>, incluindo a </a:t>
            </a:r>
            <a:r>
              <a:rPr lang="pt-BR" sz="1400" b="1" dirty="0">
                <a:solidFill>
                  <a:srgbClr val="0A5496"/>
                </a:solidFill>
                <a:latin typeface="Arial" panose="020B060402020202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Avaliação das Necessidades Comunitárias</a:t>
            </a:r>
            <a:r>
              <a:rPr lang="pt-BR" sz="1400" dirty="0">
                <a:solidFill>
                  <a:srgbClr val="000000"/>
                </a:solidFill>
                <a:latin typeface="Arial" panose="020B0604020202020204" pitchFamily="34" charset="0"/>
                <a:cs typeface="Arial" panose="020B0604020202020204" pitchFamily="34" charset="0"/>
              </a:rPr>
              <a:t>, </a:t>
            </a:r>
            <a:r>
              <a:rPr lang="pt-BR" sz="1400" b="1" dirty="0">
                <a:solidFill>
                  <a:srgbClr val="0A5496"/>
                </a:solidFill>
                <a:latin typeface="Arial" panose="020B0604020202020204" pitchFamily="34" charset="0"/>
                <a:cs typeface="Arial" panose="020B0604020202020204" pitchFamily="34" charset="0"/>
                <a:hlinkClick r:id="rId18">
                  <a:extLst>
                    <a:ext uri="{A12FA001-AC4F-418D-AE19-62706E023703}">
                      <ahyp:hlinkClr xmlns:ahyp="http://schemas.microsoft.com/office/drawing/2018/hyperlinkcolor" val="tx"/>
                    </a:ext>
                  </a:extLst>
                </a:hlinkClick>
              </a:rPr>
              <a:t>Guia para Parcerias</a:t>
            </a:r>
            <a:r>
              <a:rPr lang="pt-BR" sz="1400" b="1" dirty="0">
                <a:solidFill>
                  <a:srgbClr val="0A5496"/>
                </a:solidFill>
                <a:latin typeface="Arial" panose="020B0604020202020204" pitchFamily="34" charset="0"/>
                <a:cs typeface="Arial" panose="020B0604020202020204" pitchFamily="34" charset="0"/>
              </a:rPr>
              <a:t> </a:t>
            </a:r>
            <a:r>
              <a:rPr lang="pt-BR" sz="1400" dirty="0">
                <a:solidFill>
                  <a:srgbClr val="000000"/>
                </a:solidFill>
                <a:latin typeface="Arial" panose="020B0604020202020204" pitchFamily="34" charset="0"/>
                <a:cs typeface="Arial" panose="020B0604020202020204" pitchFamily="34" charset="0"/>
              </a:rPr>
              <a:t>e </a:t>
            </a:r>
            <a:r>
              <a:rPr lang="pt-BR" sz="1400" b="1" dirty="0">
                <a:solidFill>
                  <a:srgbClr val="0A5496"/>
                </a:solidFill>
                <a:latin typeface="Arial" panose="020B0604020202020204" pitchFamily="34" charset="0"/>
                <a:cs typeface="Arial" panose="020B0604020202020204" pitchFamily="34" charset="0"/>
                <a:hlinkClick r:id="rId19">
                  <a:extLst>
                    <a:ext uri="{A12FA001-AC4F-418D-AE19-62706E023703}">
                      <ahyp:hlinkClr xmlns:ahyp="http://schemas.microsoft.com/office/drawing/2018/hyperlinkcolor" val="tx"/>
                    </a:ext>
                  </a:extLst>
                </a:hlinkClick>
              </a:rPr>
              <a:t>Guia de Angariação de Fundos </a:t>
            </a:r>
          </a:p>
          <a:p>
            <a:pPr fontAlgn="auto">
              <a:lnSpc>
                <a:spcPct val="100000"/>
              </a:lnSpc>
              <a:spcBef>
                <a:spcPts val="0"/>
              </a:spcBef>
              <a:spcAft>
                <a:spcPts val="600"/>
              </a:spcAft>
              <a:buClr>
                <a:srgbClr val="0A5496"/>
              </a:buClr>
            </a:pPr>
            <a:r>
              <a:rPr lang="pt-BR" sz="1400" dirty="0">
                <a:latin typeface="Arial" panose="020B0604020202020204" pitchFamily="34" charset="0"/>
                <a:cs typeface="Arial" panose="020B0604020202020204" pitchFamily="34" charset="0"/>
              </a:rPr>
              <a:t>Webpage de </a:t>
            </a:r>
            <a:r>
              <a:rPr lang="pt-BR" sz="1400" b="1" dirty="0">
                <a:solidFill>
                  <a:srgbClr val="0A5496"/>
                </a:solidFill>
                <a:latin typeface="Arial" panose="020B0604020202020204" pitchFamily="34" charset="0"/>
                <a:cs typeface="Arial" panose="020B0604020202020204" pitchFamily="34" charset="0"/>
                <a:hlinkClick r:id="rId20">
                  <a:extLst>
                    <a:ext uri="{A12FA001-AC4F-418D-AE19-62706E023703}">
                      <ahyp:hlinkClr xmlns:ahyp="http://schemas.microsoft.com/office/drawing/2018/hyperlinkcolor" val="tx"/>
                    </a:ext>
                  </a:extLst>
                </a:hlinkClick>
              </a:rPr>
              <a:t>Defesa de Causas do Lions</a:t>
            </a:r>
          </a:p>
          <a:p>
            <a:pPr fontAlgn="auto">
              <a:lnSpc>
                <a:spcPct val="100000"/>
              </a:lnSpc>
              <a:spcBef>
                <a:spcPts val="0"/>
              </a:spcBef>
              <a:spcAft>
                <a:spcPts val="600"/>
              </a:spcAft>
              <a:buClr>
                <a:srgbClr val="0A5496"/>
              </a:buClr>
            </a:pPr>
            <a:r>
              <a:rPr lang="pt-BR" sz="1400" dirty="0">
                <a:solidFill>
                  <a:srgbClr val="000000"/>
                </a:solidFill>
                <a:latin typeface="Arial" panose="020B0604020202020204" pitchFamily="34" charset="0"/>
                <a:cs typeface="Arial" panose="020B0604020202020204" pitchFamily="34" charset="0"/>
              </a:rPr>
              <a:t>A wewbpage </a:t>
            </a:r>
            <a:r>
              <a:rPr lang="pt-BR" sz="1400" b="1" dirty="0">
                <a:solidFill>
                  <a:srgbClr val="0A5496"/>
                </a:solidFill>
                <a:latin typeface="Arial" panose="020B0604020202020204" pitchFamily="34" charset="0"/>
                <a:cs typeface="Arial" panose="020B0604020202020204" pitchFamily="34" charset="0"/>
                <a:hlinkClick r:id="rId21">
                  <a:extLst>
                    <a:ext uri="{A12FA001-AC4F-418D-AE19-62706E023703}">
                      <ahyp:hlinkClr xmlns:ahyp="http://schemas.microsoft.com/office/drawing/2018/hyperlinkcolor" val="tx"/>
                    </a:ext>
                  </a:extLst>
                </a:hlinkClick>
              </a:rPr>
              <a:t>lionsclubs.org/service-reporting</a:t>
            </a:r>
            <a:r>
              <a:rPr lang="pt-BR" sz="1400" b="1" dirty="0">
                <a:solidFill>
                  <a:srgbClr val="0A5496"/>
                </a:solidFill>
                <a:latin typeface="Arial" panose="020B0604020202020204" pitchFamily="34" charset="0"/>
                <a:cs typeface="Arial" panose="020B0604020202020204" pitchFamily="34" charset="0"/>
              </a:rPr>
              <a:t> </a:t>
            </a:r>
            <a:r>
              <a:rPr lang="pt-BR" sz="1400" dirty="0">
                <a:solidFill>
                  <a:srgbClr val="000000"/>
                </a:solidFill>
                <a:latin typeface="Arial" panose="020B0604020202020204" pitchFamily="34" charset="0"/>
                <a:cs typeface="Arial" panose="020B0604020202020204" pitchFamily="34" charset="0"/>
              </a:rPr>
              <a:t>tem todas as informações sobre porque e como relatar atividades de serviço.</a:t>
            </a:r>
          </a:p>
          <a:p>
            <a:pPr fontAlgn="auto">
              <a:spcAft>
                <a:spcPts val="0"/>
              </a:spcAft>
            </a:pPr>
            <a:endParaRPr lang="en-US"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9D435EF-006F-499B-9E2D-98BEA0087DAF}"/>
              </a:ext>
            </a:extLst>
          </p:cNvPr>
          <p:cNvSpPr txBox="1"/>
          <p:nvPr/>
        </p:nvSpPr>
        <p:spPr>
          <a:xfrm>
            <a:off x="7162800" y="2600253"/>
            <a:ext cx="4572000" cy="3785652"/>
          </a:xfrm>
          <a:prstGeom prst="rect">
            <a:avLst/>
          </a:prstGeom>
          <a:noFill/>
        </p:spPr>
        <p:txBody>
          <a:bodyPr wrap="square" rtlCol="0">
            <a:spAutoFit/>
          </a:bodyPr>
          <a:lstStyle/>
          <a:p>
            <a:pPr algn="l"/>
            <a:r>
              <a:rPr lang="pt-BR" sz="1400" b="1" i="0" dirty="0">
                <a:solidFill>
                  <a:srgbClr val="000000"/>
                </a:solidFill>
                <a:cs typeface="Arial" panose="020B0604020202020204" pitchFamily="34" charset="0"/>
              </a:rPr>
              <a:t>Companheirismo</a:t>
            </a:r>
          </a:p>
          <a:p>
            <a:pPr algn="l"/>
            <a:endParaRPr lang="en-US" sz="1400" b="1" i="0" dirty="0">
              <a:solidFill>
                <a:srgbClr val="000000"/>
              </a:solidFill>
              <a:effectLst/>
              <a:cs typeface="Arial" panose="020B0604020202020204" pitchFamily="34" charset="0"/>
            </a:endParaRPr>
          </a:p>
          <a:p>
            <a:pPr marL="171450" indent="-171450" algn="l">
              <a:spcAft>
                <a:spcPts val="600"/>
              </a:spcAft>
              <a:buFont typeface="Arial" panose="020B0604020202020204" pitchFamily="34" charset="0"/>
              <a:buChar char="•"/>
            </a:pPr>
            <a:r>
              <a:rPr lang="pt-BR" sz="1400" i="0" dirty="0">
                <a:cs typeface="Arial" panose="020B0604020202020204" pitchFamily="34" charset="0"/>
              </a:rPr>
              <a:t>Webpage </a:t>
            </a:r>
            <a:r>
              <a:rPr lang="pt-BR" sz="1400" b="1" i="0" u="none" strike="noStrike" dirty="0">
                <a:solidFill>
                  <a:srgbClr val="0A5496"/>
                </a:solidFill>
                <a:cs typeface="Arial" panose="020B0604020202020204" pitchFamily="34" charset="0"/>
                <a:hlinkClick r:id="rId22">
                  <a:extLst>
                    <a:ext uri="{A12FA001-AC4F-418D-AE19-62706E023703}">
                      <ahyp:hlinkClr xmlns:ahyp="http://schemas.microsoft.com/office/drawing/2018/hyperlinkcolor" val="tx"/>
                    </a:ext>
                  </a:extLst>
                </a:hlinkClick>
              </a:rPr>
              <a:t>Melhorar a qualidade do clube</a:t>
            </a:r>
            <a:r>
              <a:rPr lang="pt-BR" sz="1400" b="1" i="0" dirty="0">
                <a:solidFill>
                  <a:srgbClr val="0A5496"/>
                </a:solidFill>
                <a:cs typeface="Arial" panose="020B0604020202020204" pitchFamily="34" charset="0"/>
              </a:rPr>
              <a:t> </a:t>
            </a:r>
            <a:r>
              <a:rPr lang="pt-BR" sz="1400" b="0" i="0" dirty="0">
                <a:cs typeface="Arial" panose="020B0604020202020204" pitchFamily="34" charset="0"/>
              </a:rPr>
              <a:t>com links para ferramentas, incluindo os guias </a:t>
            </a:r>
            <a:r>
              <a:rPr lang="pt-BR" sz="1400" b="1" i="0" u="none" strike="noStrike" dirty="0">
                <a:solidFill>
                  <a:srgbClr val="0A5496"/>
                </a:solidFill>
                <a:cs typeface="Arial" panose="020B0604020202020204" pitchFamily="34" charset="0"/>
                <a:hlinkClick r:id="rId23">
                  <a:extLst>
                    <a:ext uri="{A12FA001-AC4F-418D-AE19-62706E023703}">
                      <ahyp:hlinkClr xmlns:ahyp="http://schemas.microsoft.com/office/drawing/2018/hyperlinkcolor" val="tx"/>
                    </a:ext>
                  </a:extLst>
                </a:hlinkClick>
              </a:rPr>
              <a:t>Iniciativa para a Qualidade do Clube</a:t>
            </a:r>
            <a:r>
              <a:rPr lang="pt-BR" sz="1400" b="1" i="0" dirty="0">
                <a:solidFill>
                  <a:srgbClr val="0A5496"/>
                </a:solidFill>
                <a:cs typeface="Arial" panose="020B0604020202020204" pitchFamily="34" charset="0"/>
              </a:rPr>
              <a:t> </a:t>
            </a:r>
            <a:r>
              <a:rPr lang="pt-BR" sz="1400" b="0" i="0" dirty="0">
                <a:cs typeface="Arial" panose="020B0604020202020204" pitchFamily="34" charset="0"/>
              </a:rPr>
              <a:t>e </a:t>
            </a:r>
            <a:r>
              <a:rPr lang="pt-BR" sz="1400" b="1" i="0" u="none" strike="noStrike" dirty="0">
                <a:solidFill>
                  <a:srgbClr val="0A5496"/>
                </a:solidFill>
                <a:cs typeface="Arial" panose="020B0604020202020204" pitchFamily="34" charset="0"/>
                <a:hlinkClick r:id="rId24">
                  <a:extLst>
                    <a:ext uri="{A12FA001-AC4F-418D-AE19-62706E023703}">
                      <ahyp:hlinkClr xmlns:ahyp="http://schemas.microsoft.com/office/drawing/2018/hyperlinkcolor" val="tx"/>
                    </a:ext>
                  </a:extLst>
                </a:hlinkClick>
              </a:rPr>
              <a:t>Seu clube, a sua maneira</a:t>
            </a:r>
          </a:p>
          <a:p>
            <a:pPr marL="171450" indent="-171450" algn="l">
              <a:spcAft>
                <a:spcPts val="600"/>
              </a:spcAft>
              <a:buFont typeface="Arial" panose="020B0604020202020204" pitchFamily="34" charset="0"/>
              <a:buChar char="•"/>
            </a:pPr>
            <a:r>
              <a:rPr lang="pt-BR" sz="1400" i="0" dirty="0">
                <a:cs typeface="Arial" panose="020B0604020202020204" pitchFamily="34" charset="0"/>
              </a:rPr>
              <a:t>Guia de </a:t>
            </a:r>
            <a:r>
              <a:rPr lang="pt-BR" sz="1400" b="1" i="0" u="none" strike="noStrike" dirty="0">
                <a:solidFill>
                  <a:srgbClr val="0A5496"/>
                </a:solidFill>
                <a:cs typeface="Arial" panose="020B0604020202020204" pitchFamily="34" charset="0"/>
                <a:hlinkClick r:id="rId25">
                  <a:extLst>
                    <a:ext uri="{A12FA001-AC4F-418D-AE19-62706E023703}">
                      <ahyp:hlinkClr xmlns:ahyp="http://schemas.microsoft.com/office/drawing/2018/hyperlinkcolor" val="tx"/>
                    </a:ext>
                  </a:extLst>
                </a:hlinkClick>
              </a:rPr>
              <a:t>Satisfação dos Associados</a:t>
            </a:r>
          </a:p>
          <a:p>
            <a:pPr marL="171450" indent="-171450" algn="l">
              <a:spcAft>
                <a:spcPts val="600"/>
              </a:spcAft>
              <a:buFont typeface="Arial" panose="020B0604020202020204" pitchFamily="34" charset="0"/>
              <a:buChar char="•"/>
            </a:pPr>
            <a:r>
              <a:rPr lang="pt-BR" sz="1400" b="1" i="0" u="none" strike="noStrike" dirty="0">
                <a:solidFill>
                  <a:srgbClr val="0A5496"/>
                </a:solidFill>
                <a:cs typeface="Arial" panose="020B0604020202020204" pitchFamily="34" charset="0"/>
                <a:hlinkClick r:id="rId26">
                  <a:extLst>
                    <a:ext uri="{A12FA001-AC4F-418D-AE19-62706E023703}">
                      <ahyp:hlinkClr xmlns:ahyp="http://schemas.microsoft.com/office/drawing/2018/hyperlinkcolor" val="tx"/>
                    </a:ext>
                  </a:extLst>
                </a:hlinkClick>
              </a:rPr>
              <a:t>Manual da Arte do Reconhecimento</a:t>
            </a:r>
          </a:p>
          <a:p>
            <a:pPr marL="171450" indent="-171450" algn="l">
              <a:spcAft>
                <a:spcPts val="600"/>
              </a:spcAft>
              <a:buFont typeface="Arial" panose="020B0604020202020204" pitchFamily="34" charset="0"/>
              <a:buChar char="•"/>
            </a:pPr>
            <a:r>
              <a:rPr lang="pt-BR" sz="1400" i="0" dirty="0">
                <a:cs typeface="Arial" panose="020B0604020202020204" pitchFamily="34" charset="0"/>
              </a:rPr>
              <a:t>Relatórios de </a:t>
            </a:r>
            <a:r>
              <a:rPr lang="pt-BR" sz="1400" b="1" i="0" u="none" strike="noStrike" dirty="0">
                <a:solidFill>
                  <a:srgbClr val="0A5496"/>
                </a:solidFill>
                <a:cs typeface="Arial" panose="020B0604020202020204" pitchFamily="34" charset="0"/>
                <a:hlinkClick r:id="rId26">
                  <a:extLst>
                    <a:ext uri="{A12FA001-AC4F-418D-AE19-62706E023703}">
                      <ahyp:hlinkClr xmlns:ahyp="http://schemas.microsoft.com/office/drawing/2018/hyperlinkcolor" val="tx"/>
                    </a:ext>
                  </a:extLst>
                </a:hlinkClick>
              </a:rPr>
              <a:t>Avaliação da saúde dos clubes</a:t>
            </a:r>
            <a:r>
              <a:rPr lang="pt-BR" sz="1400" b="1" i="0" dirty="0">
                <a:solidFill>
                  <a:srgbClr val="0A5496"/>
                </a:solidFill>
                <a:cs typeface="Arial" panose="020B0604020202020204" pitchFamily="34" charset="0"/>
              </a:rPr>
              <a:t> </a:t>
            </a:r>
            <a:r>
              <a:rPr lang="pt-BR" sz="1400" b="0" i="0" dirty="0">
                <a:cs typeface="Arial" panose="020B0604020202020204" pitchFamily="34" charset="0"/>
              </a:rPr>
              <a:t>e </a:t>
            </a:r>
            <a:r>
              <a:rPr lang="pt-BR" sz="1400" b="1" i="0" u="none" strike="noStrike" dirty="0">
                <a:solidFill>
                  <a:srgbClr val="0A5496"/>
                </a:solidFill>
                <a:cs typeface="Arial" panose="020B0604020202020204" pitchFamily="34" charset="0"/>
                <a:hlinkClick r:id="rId27">
                  <a:extLst>
                    <a:ext uri="{A12FA001-AC4F-418D-AE19-62706E023703}">
                      <ahyp:hlinkClr xmlns:ahyp="http://schemas.microsoft.com/office/drawing/2018/hyperlinkcolor" val="tx"/>
                    </a:ext>
                  </a:extLst>
                </a:hlinkClick>
              </a:rPr>
              <a:t>Estratégias de Ação </a:t>
            </a:r>
            <a:r>
              <a:rPr lang="pt-BR" sz="1400" b="0" i="0" u="none" strike="noStrike" dirty="0">
                <a:solidFill>
                  <a:srgbClr val="0A5496"/>
                </a:solidFill>
                <a:cs typeface="Arial" panose="020B0604020202020204" pitchFamily="34" charset="0"/>
                <a:hlinkClick r:id="rId27">
                  <a:extLst>
                    <a:ext uri="{A12FA001-AC4F-418D-AE19-62706E023703}">
                      <ahyp:hlinkClr xmlns:ahyp="http://schemas.microsoft.com/office/drawing/2018/hyperlinkcolor" val="tx"/>
                    </a:ext>
                  </a:extLst>
                </a:hlinkClick>
              </a:rPr>
              <a:t>associadas</a:t>
            </a:r>
          </a:p>
          <a:p>
            <a:pPr marL="171450" indent="-171450" algn="l">
              <a:spcAft>
                <a:spcPts val="600"/>
              </a:spcAft>
              <a:buFont typeface="Arial" panose="020B0604020202020204" pitchFamily="34" charset="0"/>
              <a:buChar char="•"/>
            </a:pPr>
            <a:r>
              <a:rPr lang="pt-BR" sz="1400" i="0" dirty="0">
                <a:cs typeface="Arial" panose="020B0604020202020204" pitchFamily="34" charset="0"/>
              </a:rPr>
              <a:t>Lista de verificação de </a:t>
            </a:r>
            <a:r>
              <a:rPr lang="pt-BR" sz="1400" b="1" i="0" u="none" strike="noStrike" dirty="0">
                <a:solidFill>
                  <a:srgbClr val="0A5496"/>
                </a:solidFill>
                <a:cs typeface="Arial" panose="020B0604020202020204" pitchFamily="34" charset="0"/>
                <a:hlinkClick r:id="rId28">
                  <a:extLst>
                    <a:ext uri="{A12FA001-AC4F-418D-AE19-62706E023703}">
                      <ahyp:hlinkClr xmlns:ahyp="http://schemas.microsoft.com/office/drawing/2018/hyperlinkcolor" val="tx"/>
                    </a:ext>
                  </a:extLst>
                </a:hlinkClick>
              </a:rPr>
              <a:t>Avaliação dos Clubes</a:t>
            </a:r>
          </a:p>
          <a:p>
            <a:pPr marL="171450" indent="-171450" algn="l">
              <a:spcAft>
                <a:spcPts val="600"/>
              </a:spcAft>
              <a:buFont typeface="Arial" panose="020B0604020202020204" pitchFamily="34" charset="0"/>
              <a:buChar char="•"/>
            </a:pPr>
            <a:r>
              <a:rPr lang="pt-BR" sz="1400" b="1" i="0" u="none" strike="noStrike" dirty="0">
                <a:solidFill>
                  <a:srgbClr val="0A5496"/>
                </a:solidFill>
                <a:cs typeface="Arial" panose="020B0604020202020204" pitchFamily="34" charset="0"/>
                <a:hlinkClick r:id="rId29">
                  <a:extLst>
                    <a:ext uri="{A12FA001-AC4F-418D-AE19-62706E023703}">
                      <ahyp:hlinkClr xmlns:ahyp="http://schemas.microsoft.com/office/drawing/2018/hyperlinkcolor" val="tx"/>
                    </a:ext>
                  </a:extLst>
                </a:hlinkClick>
              </a:rPr>
              <a:t>Guia de solução de problemas</a:t>
            </a:r>
            <a:r>
              <a:rPr lang="pt-BR" sz="1400" b="1" i="0" dirty="0">
                <a:solidFill>
                  <a:srgbClr val="0A5496"/>
                </a:solidFill>
                <a:cs typeface="Arial" panose="020B0604020202020204" pitchFamily="34" charset="0"/>
              </a:rPr>
              <a:t> </a:t>
            </a:r>
            <a:r>
              <a:rPr lang="pt-BR" sz="1400" i="0" dirty="0">
                <a:cs typeface="Arial" panose="020B0604020202020204" pitchFamily="34" charset="0"/>
              </a:rPr>
              <a:t>para clubes e distritos</a:t>
            </a:r>
          </a:p>
          <a:p>
            <a:br>
              <a:rPr lang="pt-BR" sz="1400" dirty="0"/>
            </a:br>
            <a:endParaRPr lang="pt-BR" sz="1400" dirty="0"/>
          </a:p>
          <a:p>
            <a:endParaRPr lang="en-US" sz="1400" dirty="0" err="1"/>
          </a:p>
        </p:txBody>
      </p:sp>
    </p:spTree>
    <p:extLst>
      <p:ext uri="{BB962C8B-B14F-4D97-AF65-F5344CB8AC3E}">
        <p14:creationId xmlns:p14="http://schemas.microsoft.com/office/powerpoint/2010/main" val="16451246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pt-BR" sz="3200" b="1">
                <a:solidFill>
                  <a:srgbClr val="0A5496"/>
                </a:solidFill>
                <a:latin typeface="Arial" charset="0"/>
                <a:ea typeface="Arial" charset="0"/>
                <a:cs typeface="Arial" charset="0"/>
              </a:rPr>
              <a:t>Recursos Disponíveis</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31</a:t>
            </a:fld>
            <a:endParaRPr lang="en-US" sz="100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600200" y="2152810"/>
            <a:ext cx="9753600" cy="42024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200"/>
              </a:spcAft>
              <a:buFont typeface="Arial" panose="020B0604020202020204" pitchFamily="34" charset="0"/>
              <a:buNone/>
            </a:pPr>
            <a:r>
              <a:rPr lang="pt-BR" sz="1400" b="1" dirty="0">
                <a:solidFill>
                  <a:srgbClr val="00338D"/>
                </a:solidFill>
                <a:latin typeface="Arial" panose="020B0604020202020204" pitchFamily="34" charset="0"/>
                <a:cs typeface="Arial" panose="020B0604020202020204" pitchFamily="34" charset="0"/>
              </a:rPr>
              <a:t>Apoio aos líderes de distrito e clube</a:t>
            </a:r>
          </a:p>
          <a:p>
            <a:pPr fontAlgn="auto">
              <a:lnSpc>
                <a:spcPct val="100000"/>
              </a:lnSpc>
              <a:spcBef>
                <a:spcPts val="0"/>
              </a:spcBef>
              <a:spcAft>
                <a:spcPts val="200"/>
              </a:spcAft>
              <a:buClr>
                <a:srgbClr val="FFC000"/>
              </a:buClr>
              <a:buFont typeface="Wingdings" panose="05000000000000000000" pitchFamily="2" charset="2"/>
              <a:buChar char="Ø"/>
            </a:pPr>
            <a:endParaRPr lang="en-US" sz="1400" b="1" dirty="0">
              <a:solidFill>
                <a:srgbClr val="000000"/>
              </a:solidFill>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pt-BR" sz="1400" i="0" u="none" strike="noStrike" cap="none" normalizeH="0" baseline="0" noProof="0" dirty="0">
                <a:ln>
                  <a:noFill/>
                </a:ln>
                <a:uLnTx/>
                <a:uFillTx/>
                <a:latin typeface="Arial" panose="020B0604020202020204" pitchFamily="34" charset="0"/>
                <a:ea typeface="+mn-ea"/>
                <a:cs typeface="Arial" panose="020B0604020202020204" pitchFamily="34" charset="0"/>
              </a:rPr>
              <a:t>O </a:t>
            </a:r>
            <a:r>
              <a:rPr kumimoji="0" lang="pt-BR"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Centro Leonístico de Aprendizagem (LLC)</a:t>
            </a:r>
            <a:r>
              <a:rPr kumimoji="0" lang="pt-BR" sz="1400"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rPr>
              <a:t> </a:t>
            </a:r>
            <a:r>
              <a:rPr kumimoji="0" lang="pt-BR" sz="1400" b="0" i="0" u="none" strike="noStrike" cap="none" normalizeH="0" baseline="0" noProof="0" dirty="0">
                <a:ln>
                  <a:noFill/>
                </a:ln>
                <a:solidFill>
                  <a:srgbClr val="000000"/>
                </a:solidFill>
                <a:uLnTx/>
                <a:uFillTx/>
                <a:latin typeface="Arial" panose="020B0604020202020204" pitchFamily="34" charset="0"/>
                <a:ea typeface="+mn-ea"/>
                <a:cs typeface="Arial" panose="020B0604020202020204" pitchFamily="34" charset="0"/>
              </a:rPr>
              <a:t>oferece a todos os Leões e Leos a oportunidade de aprender e aprimorar o conhecimento sobre os fundamentos Leonísticos e habilidades de liderança por meio de cursos interativos on</a:t>
            </a:r>
            <a:r>
              <a:rPr kumimoji="0" lang="pt-BR" sz="1400" i="0" u="none" strike="noStrike" cap="none" normalizeH="0" baseline="0" noProof="0" dirty="0">
                <a:ln>
                  <a:noFill/>
                </a:ln>
                <a:uLnTx/>
                <a:uFillTx/>
                <a:latin typeface="Arial" panose="020B0604020202020204" pitchFamily="34" charset="0"/>
                <a:ea typeface="+mn-ea"/>
                <a:cs typeface="Arial" panose="020B0604020202020204" pitchFamily="34" charset="0"/>
              </a:rPr>
              <a:t>-line.</a:t>
            </a:r>
            <a:r>
              <a:rPr kumimoji="0" lang="pt-BR" sz="1400" b="0" i="0" u="none" strike="noStrike" cap="none" normalizeH="0" baseline="0" noProof="0" dirty="0">
                <a:ln>
                  <a:noFill/>
                </a:ln>
                <a:solidFill>
                  <a:srgbClr val="000000"/>
                </a:solidFill>
                <a:uLnTx/>
                <a:uFillTx/>
                <a:latin typeface="Arial" panose="020B0604020202020204" pitchFamily="34" charset="0"/>
                <a:ea typeface="+mn-ea"/>
                <a:cs typeface="Arial" panose="020B0604020202020204" pitchFamily="34" charset="0"/>
              </a:rPr>
              <a:t> </a:t>
            </a:r>
            <a:r>
              <a:rPr kumimoji="0" lang="pt-BR" sz="1400" i="0" u="none" strike="noStrike" cap="none" normalizeH="0" baseline="0" noProof="0" dirty="0">
                <a:ln>
                  <a:noFill/>
                </a:ln>
                <a:uLnTx/>
                <a:uFillTx/>
                <a:latin typeface="Arial" panose="020B0604020202020204" pitchFamily="34" charset="0"/>
                <a:ea typeface="+mn-ea"/>
                <a:cs typeface="Arial" panose="020B0604020202020204" pitchFamily="34" charset="0"/>
              </a:rPr>
              <a:t>(</a:t>
            </a:r>
            <a:r>
              <a:rPr kumimoji="0" lang="pt-BR"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Acessando o LLC</a:t>
            </a:r>
            <a:r>
              <a:rPr kumimoji="0" lang="pt-BR" sz="1400" b="0" i="0" u="none" strike="noStrike" cap="none" normalizeH="0" baseline="0" noProof="0" dirty="0">
                <a:ln>
                  <a:noFill/>
                </a:ln>
                <a:solidFill>
                  <a:srgbClr val="000000"/>
                </a:solidFill>
                <a:uLnTx/>
                <a:uFillTx/>
                <a:latin typeface="Arial" panose="020B0604020202020204" pitchFamily="34" charset="0"/>
                <a:ea typeface="+mn-ea"/>
                <a:cs typeface="Arial" panose="020B0604020202020204" pitchFamily="34" charset="0"/>
              </a:rPr>
              <a:t>)</a:t>
            </a:r>
            <a:r>
              <a:rPr kumimoji="0" lang="pt-BR" sz="1400" i="0" u="none" strike="noStrike" cap="none" normalizeH="0" baseline="0" noProof="0" dirty="0">
                <a:ln>
                  <a:noFill/>
                </a:ln>
                <a:uLnTx/>
                <a:uFillTx/>
                <a:latin typeface="Arial" panose="020B0604020202020204" pitchFamily="34" charset="0"/>
                <a:ea typeface="+mn-ea"/>
                <a:cs typeface="Arial" panose="020B0604020202020204" pitchFamily="34" charset="0"/>
              </a:rPr>
              <a:t> (</a:t>
            </a:r>
            <a:r>
              <a:rPr kumimoji="0" lang="pt-BR"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Perguntas frequentes sobre o LLC</a:t>
            </a:r>
            <a:r>
              <a:rPr kumimoji="0" lang="pt-BR" sz="1400" i="0" u="none" strike="noStrike" cap="none" normalizeH="0" baseline="0" noProof="0" dirty="0">
                <a:ln>
                  <a:noFill/>
                </a:ln>
                <a:uLnTx/>
                <a:uFillTx/>
                <a:latin typeface="Arial" panose="020B0604020202020204" pitchFamily="34" charset="0"/>
                <a:ea typeface="+mn-ea"/>
                <a:cs typeface="Arial" panose="020B0604020202020204" pitchFamily="34" charset="0"/>
              </a:rPr>
              <a:t>).</a:t>
            </a: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pt-BR" sz="1400" i="0" u="none" strike="noStrike" cap="none" normalizeH="0" baseline="0" noProof="0" dirty="0">
                <a:ln>
                  <a:noFill/>
                </a:ln>
                <a:uLnTx/>
                <a:uFillTx/>
                <a:latin typeface="Arial" panose="020B0604020202020204" pitchFamily="34" charset="0"/>
                <a:ea typeface="+mn-ea"/>
                <a:cs typeface="Arial" panose="020B0604020202020204" pitchFamily="34" charset="0"/>
              </a:rPr>
              <a:t>Webpage de </a:t>
            </a:r>
            <a:r>
              <a:rPr kumimoji="0" lang="pt-BR"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Dirigentes de clube</a:t>
            </a:r>
            <a:r>
              <a:rPr kumimoji="0" lang="pt-BR"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rPr>
              <a:t> </a:t>
            </a:r>
            <a:r>
              <a:rPr kumimoji="0" lang="pt-BR" sz="1400" b="0" i="0" u="none" strike="noStrike" cap="none" normalizeH="0" baseline="0" noProof="0" dirty="0">
                <a:ln>
                  <a:noFill/>
                </a:ln>
                <a:solidFill>
                  <a:srgbClr val="000000"/>
                </a:solidFill>
                <a:uLnTx/>
                <a:uFillTx/>
                <a:latin typeface="Arial" panose="020B0604020202020204" pitchFamily="34" charset="0"/>
                <a:ea typeface="+mn-ea"/>
                <a:cs typeface="Arial" panose="020B0604020202020204" pitchFamily="34" charset="0"/>
              </a:rPr>
              <a:t>e </a:t>
            </a:r>
            <a:r>
              <a:rPr kumimoji="0" lang="pt-BR"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hlinkClick r:id="rId8">
                  <a:extLst>
                    <a:ext uri="{A12FA001-AC4F-418D-AE19-62706E023703}">
                      <ahyp:hlinkClr xmlns:ahyp="http://schemas.microsoft.com/office/drawing/2018/hyperlinkcolor" val="tx"/>
                    </a:ext>
                  </a:extLst>
                </a:hlinkClick>
              </a:rPr>
              <a:t>Presidentes de divisão e região</a:t>
            </a:r>
            <a:r>
              <a:rPr kumimoji="0" lang="pt-BR"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rPr>
              <a:t> </a:t>
            </a:r>
            <a:r>
              <a:rPr kumimoji="0" lang="pt-BR" sz="1400" b="0" i="0" u="none" strike="noStrike" cap="none" normalizeH="0" baseline="0" noProof="0" dirty="0">
                <a:ln>
                  <a:noFill/>
                </a:ln>
                <a:solidFill>
                  <a:srgbClr val="000000"/>
                </a:solidFill>
                <a:uLnTx/>
                <a:uFillTx/>
                <a:latin typeface="Arial" panose="020B0604020202020204" pitchFamily="34" charset="0"/>
                <a:ea typeface="+mn-ea"/>
                <a:cs typeface="Arial" panose="020B0604020202020204" pitchFamily="34" charset="0"/>
              </a:rPr>
              <a:t>com links para e-books e outros materiais para cada cargo</a:t>
            </a: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pt-BR" sz="1400" i="0" u="none" strike="noStrike" cap="none" normalizeH="0" baseline="0" noProof="0" dirty="0">
                <a:ln>
                  <a:noFill/>
                </a:ln>
                <a:uLnTx/>
                <a:uFillTx/>
                <a:latin typeface="Arial" panose="020B0604020202020204" pitchFamily="34" charset="0"/>
                <a:ea typeface="+mn-ea"/>
                <a:cs typeface="Arial" panose="020B0604020202020204" pitchFamily="34" charset="0"/>
              </a:rPr>
              <a:t>Webpage de </a:t>
            </a:r>
            <a:r>
              <a:rPr kumimoji="0" lang="pt-BR"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hlinkClick r:id="rId9">
                  <a:extLst>
                    <a:ext uri="{A12FA001-AC4F-418D-AE19-62706E023703}">
                      <ahyp:hlinkClr xmlns:ahyp="http://schemas.microsoft.com/office/drawing/2018/hyperlinkcolor" val="tx"/>
                    </a:ext>
                  </a:extLst>
                </a:hlinkClick>
              </a:rPr>
              <a:t>Materiais de treinamento para presidente de divisão</a:t>
            </a: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pt-BR" sz="1400" i="0" u="none" strike="noStrike" cap="none" normalizeH="0" baseline="0" noProof="0" dirty="0">
                <a:ln>
                  <a:noFill/>
                </a:ln>
                <a:uLnTx/>
                <a:uFillTx/>
                <a:latin typeface="Arial" panose="020B0604020202020204" pitchFamily="34" charset="0"/>
                <a:ea typeface="+mn-ea"/>
                <a:cs typeface="Arial" panose="020B0604020202020204" pitchFamily="34" charset="0"/>
              </a:rPr>
              <a:t>Webpage dos </a:t>
            </a:r>
            <a:r>
              <a:rPr kumimoji="0" lang="pt-BR"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hlinkClick r:id="rId10">
                  <a:extLst>
                    <a:ext uri="{A12FA001-AC4F-418D-AE19-62706E023703}">
                      <ahyp:hlinkClr xmlns:ahyp="http://schemas.microsoft.com/office/drawing/2018/hyperlinkcolor" val="tx"/>
                    </a:ext>
                  </a:extLst>
                </a:hlinkClick>
              </a:rPr>
              <a:t>Institutos Regionais de Liderança Leonística</a:t>
            </a:r>
          </a:p>
          <a:p>
            <a:pPr marL="228600" marR="0" lvl="0" indent="-228600" algn="l" defTabSz="914400" rtl="0" eaLnBrk="1" fontAlgn="auto" latinLnBrk="0" hangingPunct="1">
              <a:lnSpc>
                <a:spcPct val="100000"/>
              </a:lnSpc>
              <a:spcBef>
                <a:spcPts val="0"/>
              </a:spcBef>
              <a:spcAft>
                <a:spcPts val="600"/>
              </a:spcAft>
              <a:buClr>
                <a:srgbClr val="0A5496"/>
              </a:buClr>
              <a:buSzTx/>
              <a:buFont typeface="Arial" panose="020B0604020202020204" pitchFamily="34" charset="0"/>
              <a:buChar char="•"/>
              <a:tabLst/>
              <a:defRPr/>
            </a:pPr>
            <a:r>
              <a:rPr kumimoji="0" lang="pt-BR" sz="1400" i="0" u="none" strike="noStrike" cap="none" normalizeH="0" baseline="0" noProof="0" dirty="0">
                <a:ln>
                  <a:noFill/>
                </a:ln>
                <a:uLnTx/>
                <a:uFillTx/>
                <a:latin typeface="Arial" panose="020B0604020202020204" pitchFamily="34" charset="0"/>
                <a:ea typeface="+mn-ea"/>
                <a:cs typeface="Arial" panose="020B0604020202020204" pitchFamily="34" charset="0"/>
              </a:rPr>
              <a:t>Modelo de </a:t>
            </a:r>
            <a:r>
              <a:rPr kumimoji="0" lang="pt-BR"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hlinkClick r:id="rId11">
                  <a:extLst>
                    <a:ext uri="{A12FA001-AC4F-418D-AE19-62706E023703}">
                      <ahyp:hlinkClr xmlns:ahyp="http://schemas.microsoft.com/office/drawing/2018/hyperlinkcolor" val="tx"/>
                    </a:ext>
                  </a:extLst>
                </a:hlinkClick>
              </a:rPr>
              <a:t>Certificado por Realizações</a:t>
            </a:r>
            <a:r>
              <a:rPr kumimoji="0" lang="pt-BR" sz="1400" b="1" i="0" u="none" strike="noStrike" cap="none" normalizeH="0" baseline="0" noProof="0" dirty="0">
                <a:ln>
                  <a:noFill/>
                </a:ln>
                <a:solidFill>
                  <a:srgbClr val="0A5496"/>
                </a:solidFill>
                <a:uLnTx/>
                <a:uFillTx/>
                <a:latin typeface="Arial" panose="020B0604020202020204" pitchFamily="34" charset="0"/>
                <a:ea typeface="+mn-ea"/>
                <a:cs typeface="Arial" panose="020B0604020202020204" pitchFamily="34" charset="0"/>
              </a:rPr>
              <a:t> </a:t>
            </a:r>
            <a:r>
              <a:rPr kumimoji="0" lang="pt-BR" sz="1400" b="0" i="0" u="none" strike="noStrike" cap="none" normalizeH="0" baseline="0" noProof="0" dirty="0">
                <a:ln>
                  <a:noFill/>
                </a:ln>
                <a:solidFill>
                  <a:srgbClr val="000000"/>
                </a:solidFill>
                <a:uLnTx/>
                <a:uFillTx/>
                <a:latin typeface="Arial" panose="020B0604020202020204" pitchFamily="34" charset="0"/>
                <a:ea typeface="+mn-ea"/>
                <a:cs typeface="Arial" panose="020B0604020202020204" pitchFamily="34" charset="0"/>
              </a:rPr>
              <a:t>para eventos locais de aprendizagem</a:t>
            </a:r>
          </a:p>
        </p:txBody>
      </p:sp>
    </p:spTree>
    <p:extLst>
      <p:ext uri="{BB962C8B-B14F-4D97-AF65-F5344CB8AC3E}">
        <p14:creationId xmlns:p14="http://schemas.microsoft.com/office/powerpoint/2010/main" val="9759856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pt-BR" sz="3200" b="1" dirty="0">
                <a:solidFill>
                  <a:srgbClr val="0A5496"/>
                </a:solidFill>
                <a:latin typeface="Arial" charset="0"/>
                <a:ea typeface="Arial" charset="0"/>
                <a:cs typeface="Arial" charset="0"/>
              </a:rPr>
              <a:t>Recursos de marketing disponíveis</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32</a:t>
            </a:fld>
            <a:endParaRPr lang="en-US" sz="100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3"/>
          <a:srcRect/>
          <a:stretch/>
        </p:blipFill>
        <p:spPr>
          <a:xfrm>
            <a:off x="383100" y="241354"/>
            <a:ext cx="971568" cy="971568"/>
          </a:xfrm>
          <a:prstGeom prst="rect">
            <a:avLst/>
          </a:prstGeom>
        </p:spPr>
      </p:pic>
      <p:sp>
        <p:nvSpPr>
          <p:cNvPr id="21" name="Content Placeholder 4">
            <a:extLst>
              <a:ext uri="{FF2B5EF4-FFF2-40B4-BE49-F238E27FC236}">
                <a16:creationId xmlns:a16="http://schemas.microsoft.com/office/drawing/2014/main" id="{D89E9576-B2A4-44A4-80E3-84E2C1F12082}"/>
              </a:ext>
            </a:extLst>
          </p:cNvPr>
          <p:cNvSpPr txBox="1">
            <a:spLocks/>
          </p:cNvSpPr>
          <p:nvPr/>
        </p:nvSpPr>
        <p:spPr>
          <a:xfrm>
            <a:off x="1828800" y="2400509"/>
            <a:ext cx="3124200" cy="16380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spcBef>
                <a:spcPts val="0"/>
              </a:spcBef>
              <a:spcAft>
                <a:spcPts val="200"/>
              </a:spcAft>
              <a:buFont typeface="Arial" panose="020B0604020202020204" pitchFamily="34" charset="0"/>
              <a:buNone/>
            </a:pPr>
            <a:r>
              <a:rPr lang="pt-BR" sz="1400" b="1" dirty="0">
                <a:solidFill>
                  <a:srgbClr val="000000"/>
                </a:solidFill>
                <a:latin typeface="Arial" panose="020B0604020202020204" pitchFamily="34" charset="0"/>
                <a:cs typeface="Arial" panose="020B0604020202020204" pitchFamily="34" charset="0"/>
              </a:rPr>
              <a:t>Lions Clubs International</a:t>
            </a:r>
          </a:p>
          <a:p>
            <a:pPr fontAlgn="auto">
              <a:lnSpc>
                <a:spcPct val="100000"/>
              </a:lnSpc>
              <a:spcBef>
                <a:spcPts val="0"/>
              </a:spcBef>
              <a:spcAft>
                <a:spcPts val="200"/>
              </a:spcAft>
              <a:buClr>
                <a:srgbClr val="FFC000"/>
              </a:buClr>
              <a:buFont typeface="Wingdings" panose="05000000000000000000" pitchFamily="2" charset="2"/>
              <a:buChar char="Ø"/>
            </a:pPr>
            <a:endParaRPr lang="en-US" sz="1400" b="1" dirty="0">
              <a:solidFill>
                <a:srgbClr val="000000"/>
              </a:solidFill>
              <a:latin typeface="Arial" panose="020B0604020202020204" pitchFamily="34" charset="0"/>
              <a:cs typeface="Arial" panose="020B0604020202020204" pitchFamily="34" charset="0"/>
            </a:endParaRPr>
          </a:p>
          <a:p>
            <a:pPr fontAlgn="auto">
              <a:lnSpc>
                <a:spcPct val="100000"/>
              </a:lnSpc>
              <a:spcBef>
                <a:spcPts val="0"/>
              </a:spcBef>
              <a:spcAft>
                <a:spcPts val="200"/>
              </a:spcAft>
              <a:buClr>
                <a:srgbClr val="0A5496"/>
              </a:buClr>
            </a:pPr>
            <a:r>
              <a:rPr lang="pt-BR" sz="1400" dirty="0">
                <a:latin typeface="Arial" panose="020B0604020202020204" pitchFamily="34" charset="0"/>
                <a:cs typeface="Arial" panose="020B0604020202020204" pitchFamily="34" charset="0"/>
              </a:rPr>
              <a:t>Lista de </a:t>
            </a:r>
            <a:r>
              <a:rPr lang="pt-BR" sz="1400" b="1" dirty="0">
                <a:solidFill>
                  <a:srgbClr val="0A5496"/>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vídeos disponíveis para download</a:t>
            </a:r>
          </a:p>
          <a:p>
            <a:pPr fontAlgn="auto">
              <a:lnSpc>
                <a:spcPct val="100000"/>
              </a:lnSpc>
              <a:spcBef>
                <a:spcPts val="0"/>
              </a:spcBef>
              <a:spcAft>
                <a:spcPts val="200"/>
              </a:spcAft>
              <a:buClr>
                <a:srgbClr val="0A5496"/>
              </a:buClr>
            </a:pPr>
            <a:r>
              <a:rPr lang="pt-BR" sz="1400" dirty="0">
                <a:latin typeface="Arial" panose="020B0604020202020204" pitchFamily="34" charset="0"/>
                <a:cs typeface="Arial" panose="020B0604020202020204" pitchFamily="34" charset="0"/>
              </a:rPr>
              <a:t>Webpage </a:t>
            </a:r>
            <a:r>
              <a:rPr lang="pt-BR" sz="1400" b="1"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Diretrizes para a marca</a:t>
            </a:r>
          </a:p>
          <a:p>
            <a:pPr marL="0" indent="0" fontAlgn="auto">
              <a:lnSpc>
                <a:spcPct val="100000"/>
              </a:lnSpc>
              <a:spcBef>
                <a:spcPts val="0"/>
              </a:spcBef>
              <a:spcAft>
                <a:spcPts val="200"/>
              </a:spcAft>
              <a:buNone/>
            </a:pPr>
            <a:br>
              <a:rPr lang="pt-BR" sz="1400" dirty="0">
                <a:latin typeface="Arial" panose="020B0604020202020204" pitchFamily="34" charset="0"/>
                <a:cs typeface="Arial" panose="020B0604020202020204" pitchFamily="34" charset="0"/>
              </a:rPr>
            </a:br>
            <a:endParaRPr lang="pt-BR" sz="14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008FFE4-102F-4297-A7C2-037B382EEA3A}"/>
              </a:ext>
            </a:extLst>
          </p:cNvPr>
          <p:cNvSpPr txBox="1"/>
          <p:nvPr/>
        </p:nvSpPr>
        <p:spPr>
          <a:xfrm>
            <a:off x="6553200" y="2438162"/>
            <a:ext cx="2937805" cy="160043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400" b="1" i="0" u="none" strike="noStrike" cap="none" normalizeH="0" baseline="0" noProof="0" dirty="0">
                <a:ln>
                  <a:noFill/>
                </a:ln>
                <a:solidFill>
                  <a:srgbClr val="000000"/>
                </a:solidFill>
                <a:uLnTx/>
                <a:uFillTx/>
                <a:latin typeface="Arial" pitchFamily="34" charset="0"/>
                <a:ea typeface="ヒラギノ角ゴ Pro W3" pitchFamily="125" charset="-128"/>
                <a:cs typeface="Arial" panose="020B0604020202020204" pitchFamily="34" charset="0"/>
              </a:rPr>
              <a:t>Fotos de Leões em ação</a:t>
            </a:r>
          </a:p>
          <a:p>
            <a:pPr marL="171450" marR="0" lvl="0" indent="-171450" algn="l" defTabSz="914400" rtl="0" eaLnBrk="1" fontAlgn="base" latinLnBrk="0" hangingPunct="1">
              <a:lnSpc>
                <a:spcPct val="100000"/>
              </a:lnSpc>
              <a:spcBef>
                <a:spcPct val="0"/>
              </a:spcBef>
              <a:spcAft>
                <a:spcPct val="0"/>
              </a:spcAft>
              <a:buClr>
                <a:srgbClr val="0A5496"/>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A5496"/>
              </a:solidFill>
              <a:effectLst/>
              <a:uLnTx/>
              <a:uFillTx/>
              <a:latin typeface="Arial" pitchFamily="34" charset="0"/>
              <a:ea typeface="ヒラギノ角ゴ Pro W3" pitchFamily="125" charset="-128"/>
              <a:cs typeface="Arial" panose="020B0604020202020204" pitchFamily="34"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pt-BR" sz="1400" b="1" i="0" u="none" strike="noStrike" cap="none" normalizeH="0" baseline="0" noProof="0" dirty="0">
                <a:ln>
                  <a:noFill/>
                </a:ln>
                <a:solidFill>
                  <a:srgbClr val="0A5496"/>
                </a:solidFill>
                <a:uLnTx/>
                <a:uFillTx/>
                <a:latin typeface="Arial" pitchFamily="34" charset="0"/>
                <a:ea typeface="ヒラギノ角ゴ Pro W3" pitchFamily="125" charset="-128"/>
                <a:cs typeface="Arial" panose="020B0604020202020204" pitchFamily="34" charset="0"/>
                <a:hlinkClick r:id="rId6">
                  <a:extLst>
                    <a:ext uri="{A12FA001-AC4F-418D-AE19-62706E023703}">
                      <ahyp:hlinkClr xmlns:ahyp="http://schemas.microsoft.com/office/drawing/2018/hyperlinkcolor" val="tx"/>
                    </a:ext>
                  </a:extLst>
                </a:hlinkClick>
              </a:rPr>
              <a:t>Limpeza de praia</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pt-BR" sz="1400" b="1" i="0" u="none" strike="noStrike" cap="none" normalizeH="0" baseline="0" noProof="0" dirty="0">
                <a:ln>
                  <a:noFill/>
                </a:ln>
                <a:solidFill>
                  <a:srgbClr val="0A5496"/>
                </a:solidFill>
                <a:uLnTx/>
                <a:uFillTx/>
                <a:latin typeface="Arial" pitchFamily="34" charset="0"/>
                <a:ea typeface="ヒラギノ角ゴ Pro W3" pitchFamily="125" charset="-128"/>
                <a:cs typeface="Arial" panose="020B0604020202020204" pitchFamily="34" charset="0"/>
                <a:hlinkClick r:id="rId7">
                  <a:extLst>
                    <a:ext uri="{A12FA001-AC4F-418D-AE19-62706E023703}">
                      <ahyp:hlinkClr xmlns:ahyp="http://schemas.microsoft.com/office/drawing/2018/hyperlinkcolor" val="tx"/>
                    </a:ext>
                  </a:extLst>
                </a:hlinkClick>
              </a:rPr>
              <a:t>Câncer Infantil</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pt-BR" sz="1400" b="1" i="0" u="none" strike="noStrike" cap="none" normalizeH="0" baseline="0" noProof="0" dirty="0">
                <a:ln>
                  <a:noFill/>
                </a:ln>
                <a:solidFill>
                  <a:srgbClr val="0A5496"/>
                </a:solidFill>
                <a:uLnTx/>
                <a:uFillTx/>
                <a:latin typeface="Arial" pitchFamily="34" charset="0"/>
                <a:ea typeface="ヒラギノ角ゴ Pro W3" pitchFamily="125" charset="-128"/>
                <a:cs typeface="Arial" panose="020B0604020202020204" pitchFamily="34" charset="0"/>
                <a:hlinkClick r:id="rId8">
                  <a:extLst>
                    <a:ext uri="{A12FA001-AC4F-418D-AE19-62706E023703}">
                      <ahyp:hlinkClr xmlns:ahyp="http://schemas.microsoft.com/office/drawing/2018/hyperlinkcolor" val="tx"/>
                    </a:ext>
                  </a:extLst>
                </a:hlinkClick>
              </a:rPr>
              <a:t>Horta comunitária</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pt-BR" sz="1400" b="1" i="0" u="none" strike="noStrike" cap="none" normalizeH="0" baseline="0" noProof="0" dirty="0">
                <a:ln>
                  <a:noFill/>
                </a:ln>
                <a:solidFill>
                  <a:srgbClr val="0A5496"/>
                </a:solidFill>
                <a:uLnTx/>
                <a:uFillTx/>
                <a:latin typeface="Arial" pitchFamily="34" charset="0"/>
                <a:ea typeface="ヒラギノ角ゴ Pro W3" pitchFamily="125" charset="-128"/>
                <a:cs typeface="Arial" panose="020B0604020202020204" pitchFamily="34" charset="0"/>
                <a:hlinkClick r:id="rId9">
                  <a:extLst>
                    <a:ext uri="{A12FA001-AC4F-418D-AE19-62706E023703}">
                      <ahyp:hlinkClr xmlns:ahyp="http://schemas.microsoft.com/office/drawing/2018/hyperlinkcolor" val="tx"/>
                    </a:ext>
                  </a:extLst>
                </a:hlinkClick>
              </a:rPr>
              <a:t>Diabetes</a:t>
            </a: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pt-BR" sz="1400" b="1" i="0" u="none" strike="noStrike" cap="none" normalizeH="0" baseline="0" noProof="0" dirty="0">
                <a:ln>
                  <a:noFill/>
                </a:ln>
                <a:solidFill>
                  <a:srgbClr val="0A5496"/>
                </a:solidFill>
                <a:uLnTx/>
                <a:uFillTx/>
                <a:latin typeface="Arial" pitchFamily="34" charset="0"/>
                <a:ea typeface="ヒラギノ角ゴ Pro W3" pitchFamily="125" charset="-128"/>
                <a:cs typeface="Arial" panose="020B0604020202020204" pitchFamily="34" charset="0"/>
                <a:hlinkClick r:id="rId10">
                  <a:extLst>
                    <a:ext uri="{A12FA001-AC4F-418D-AE19-62706E023703}">
                      <ahyp:hlinkClr xmlns:ahyp="http://schemas.microsoft.com/office/drawing/2018/hyperlinkcolor" val="tx"/>
                    </a:ext>
                  </a:extLst>
                </a:hlinkClick>
              </a:rPr>
              <a:t>Socorro após Catástrofes</a:t>
            </a:r>
          </a:p>
        </p:txBody>
      </p:sp>
      <p:sp>
        <p:nvSpPr>
          <p:cNvPr id="3" name="TextBox 2">
            <a:extLst>
              <a:ext uri="{FF2B5EF4-FFF2-40B4-BE49-F238E27FC236}">
                <a16:creationId xmlns:a16="http://schemas.microsoft.com/office/drawing/2014/main" id="{AE79F212-4266-6364-AEE9-B501E68FC95D}"/>
              </a:ext>
            </a:extLst>
          </p:cNvPr>
          <p:cNvSpPr txBox="1"/>
          <p:nvPr/>
        </p:nvSpPr>
        <p:spPr>
          <a:xfrm>
            <a:off x="2244853" y="4743132"/>
            <a:ext cx="7696200" cy="738664"/>
          </a:xfrm>
          <a:prstGeom prst="rect">
            <a:avLst/>
          </a:prstGeom>
          <a:noFill/>
        </p:spPr>
        <p:txBody>
          <a:bodyPr wrap="square" rtlCol="0">
            <a:spAutoFit/>
          </a:bodyPr>
          <a:lstStyle/>
          <a:p>
            <a:r>
              <a:rPr lang="en-US" sz="1400" b="1" dirty="0"/>
              <a:t>A webpage de </a:t>
            </a:r>
            <a:r>
              <a:rPr lang="en-US" sz="1400" b="1" dirty="0">
                <a:solidFill>
                  <a:srgbClr val="0A5496"/>
                </a:solidFill>
                <a:hlinkClick r:id="rId11">
                  <a:extLst>
                    <a:ext uri="{A12FA001-AC4F-418D-AE19-62706E023703}">
                      <ahyp:hlinkClr xmlns:ahyp="http://schemas.microsoft.com/office/drawing/2018/hyperlinkcolor" val="tx"/>
                    </a:ext>
                  </a:extLst>
                </a:hlinkClick>
              </a:rPr>
              <a:t>marketing</a:t>
            </a:r>
            <a:r>
              <a:rPr lang="en-US" sz="1400" b="1" dirty="0"/>
              <a:t> </a:t>
            </a:r>
            <a:r>
              <a:rPr lang="en-US" sz="1400" b="1" dirty="0" err="1"/>
              <a:t>oferece</a:t>
            </a:r>
            <a:r>
              <a:rPr lang="en-US" sz="1400" b="1" dirty="0"/>
              <a:t> </a:t>
            </a:r>
            <a:r>
              <a:rPr lang="en-US" sz="1400" b="1" dirty="0" err="1"/>
              <a:t>recursos</a:t>
            </a:r>
            <a:r>
              <a:rPr lang="en-US" sz="1400" b="1" dirty="0"/>
              <a:t> que </a:t>
            </a:r>
            <a:r>
              <a:rPr lang="en-US" sz="1400" b="1" dirty="0" err="1"/>
              <a:t>podem</a:t>
            </a:r>
            <a:r>
              <a:rPr lang="en-US" sz="1400" b="1" dirty="0"/>
              <a:t> </a:t>
            </a:r>
            <a:r>
              <a:rPr lang="en-US" sz="1400" b="1" dirty="0" err="1"/>
              <a:t>ajudar</a:t>
            </a:r>
            <a:r>
              <a:rPr lang="en-US" sz="1400" b="1" dirty="0"/>
              <a:t> a </a:t>
            </a:r>
            <a:r>
              <a:rPr lang="en-US" sz="1400" b="1" dirty="0" err="1"/>
              <a:t>aumentar</a:t>
            </a:r>
            <a:r>
              <a:rPr lang="en-US" sz="1400" b="1" dirty="0"/>
              <a:t> a </a:t>
            </a:r>
            <a:r>
              <a:rPr lang="en-US" sz="1400" b="1" dirty="0" err="1"/>
              <a:t>visibilidade</a:t>
            </a:r>
            <a:r>
              <a:rPr lang="en-US" sz="1400" b="1" dirty="0"/>
              <a:t> do </a:t>
            </a:r>
            <a:r>
              <a:rPr lang="en-US" sz="1400" b="1" dirty="0" err="1"/>
              <a:t>seu</a:t>
            </a:r>
            <a:r>
              <a:rPr lang="en-US" sz="1400" b="1" dirty="0"/>
              <a:t> </a:t>
            </a:r>
            <a:r>
              <a:rPr lang="en-US" sz="1400" b="1" dirty="0" err="1"/>
              <a:t>clube</a:t>
            </a:r>
            <a:r>
              <a:rPr lang="en-US" sz="1400" b="1" dirty="0"/>
              <a:t>. Caso </a:t>
            </a:r>
            <a:r>
              <a:rPr lang="en-US" sz="1400" b="1" dirty="0" err="1"/>
              <a:t>você</a:t>
            </a:r>
            <a:r>
              <a:rPr lang="en-US" sz="1400" b="1" dirty="0"/>
              <a:t> </a:t>
            </a:r>
            <a:r>
              <a:rPr lang="en-US" sz="1400" b="1" dirty="0" err="1"/>
              <a:t>esteja</a:t>
            </a:r>
            <a:r>
              <a:rPr lang="en-US" sz="1400" b="1" dirty="0"/>
              <a:t> </a:t>
            </a:r>
            <a:r>
              <a:rPr lang="en-US" sz="1400" b="1" dirty="0" err="1"/>
              <a:t>recrutando</a:t>
            </a:r>
            <a:r>
              <a:rPr lang="en-US" sz="1400" b="1" dirty="0"/>
              <a:t> </a:t>
            </a:r>
            <a:r>
              <a:rPr lang="en-US" sz="1400" b="1" dirty="0" err="1"/>
              <a:t>novos</a:t>
            </a:r>
            <a:r>
              <a:rPr lang="en-US" sz="1400" b="1" dirty="0"/>
              <a:t> </a:t>
            </a:r>
            <a:r>
              <a:rPr lang="en-US" sz="1400" b="1" dirty="0" err="1"/>
              <a:t>associados</a:t>
            </a:r>
            <a:r>
              <a:rPr lang="en-US" sz="1400" b="1" dirty="0"/>
              <a:t> </a:t>
            </a:r>
            <a:r>
              <a:rPr lang="en-US" sz="1400" b="1" dirty="0" err="1"/>
              <a:t>ou</a:t>
            </a:r>
            <a:r>
              <a:rPr lang="en-US" sz="1400" b="1" dirty="0"/>
              <a:t> </a:t>
            </a:r>
            <a:r>
              <a:rPr lang="en-US" sz="1400" b="1" dirty="0" err="1"/>
              <a:t>divulgando</a:t>
            </a:r>
            <a:r>
              <a:rPr lang="en-US" sz="1400" b="1" dirty="0"/>
              <a:t> um </a:t>
            </a:r>
            <a:r>
              <a:rPr lang="en-US" sz="1400" b="1" dirty="0" err="1"/>
              <a:t>projeto</a:t>
            </a:r>
            <a:r>
              <a:rPr lang="en-US" sz="1400" b="1" dirty="0"/>
              <a:t> </a:t>
            </a:r>
            <a:r>
              <a:rPr lang="en-US" sz="1400" b="1" dirty="0" err="1"/>
              <a:t>ou</a:t>
            </a:r>
            <a:r>
              <a:rPr lang="en-US" sz="1400" b="1" dirty="0"/>
              <a:t> </a:t>
            </a:r>
            <a:r>
              <a:rPr lang="en-US" sz="1400" b="1" dirty="0" err="1"/>
              <a:t>angariação</a:t>
            </a:r>
            <a:r>
              <a:rPr lang="en-US" sz="1400" b="1" dirty="0"/>
              <a:t> de </a:t>
            </a:r>
            <a:r>
              <a:rPr lang="en-US" sz="1400" b="1" dirty="0" err="1"/>
              <a:t>fundo</a:t>
            </a:r>
            <a:r>
              <a:rPr lang="en-US" sz="1400" b="1" dirty="0"/>
              <a:t>, </a:t>
            </a:r>
            <a:r>
              <a:rPr lang="en-US" sz="1400" b="1" dirty="0" err="1"/>
              <a:t>você</a:t>
            </a:r>
            <a:r>
              <a:rPr lang="en-US" sz="1400" b="1" dirty="0"/>
              <a:t> </a:t>
            </a:r>
            <a:r>
              <a:rPr lang="en-US" sz="1400" b="1" dirty="0" err="1"/>
              <a:t>pode</a:t>
            </a:r>
            <a:r>
              <a:rPr lang="en-US" sz="1400" b="1" dirty="0"/>
              <a:t> </a:t>
            </a:r>
            <a:r>
              <a:rPr lang="en-US" sz="1400" b="1" dirty="0" err="1"/>
              <a:t>encontrar</a:t>
            </a:r>
            <a:r>
              <a:rPr lang="en-US" sz="1400" b="1" dirty="0"/>
              <a:t> o que </a:t>
            </a:r>
            <a:r>
              <a:rPr lang="en-US" sz="1400" b="1" dirty="0" err="1"/>
              <a:t>precisa</a:t>
            </a:r>
            <a:r>
              <a:rPr lang="en-US" sz="1400" b="1" dirty="0"/>
              <a:t> </a:t>
            </a:r>
            <a:r>
              <a:rPr lang="en-US" sz="1400" b="1" dirty="0" err="1"/>
              <a:t>nesta</a:t>
            </a:r>
            <a:r>
              <a:rPr lang="en-US" sz="1400" b="1" dirty="0"/>
              <a:t> webpage.  </a:t>
            </a:r>
          </a:p>
        </p:txBody>
      </p:sp>
    </p:spTree>
    <p:extLst>
      <p:ext uri="{BB962C8B-B14F-4D97-AF65-F5344CB8AC3E}">
        <p14:creationId xmlns:p14="http://schemas.microsoft.com/office/powerpoint/2010/main" val="3373221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1660844" y="2152810"/>
            <a:ext cx="9311955" cy="4019390"/>
          </a:xfrm>
          <a:prstGeom prst="rect">
            <a:avLst/>
          </a:prstGeom>
        </p:spPr>
        <p:txBody>
          <a:bodyPr/>
          <a:lstStyle/>
          <a:p>
            <a:pPr>
              <a:spcBef>
                <a:spcPts val="0"/>
              </a:spcBef>
              <a:spcAft>
                <a:spcPts val="300"/>
              </a:spcAft>
              <a:buClr>
                <a:srgbClr val="F0C300"/>
              </a:buClr>
              <a:buFont typeface="Wingdings" pitchFamily="2" charset="2"/>
              <a:buChar char="§"/>
            </a:pPr>
            <a:r>
              <a:rPr lang="pt-BR" sz="18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Subsídio de Desenvolvimento do Quadro Associativo</a:t>
            </a:r>
            <a:r>
              <a:rPr lang="pt-BR" sz="1800" dirty="0">
                <a:latin typeface="Arial" panose="020B0604020202020204" pitchFamily="34" charset="0"/>
                <a:cs typeface="Arial" panose="020B0604020202020204" pitchFamily="34" charset="0"/>
              </a:rPr>
              <a:t> – os fundos apoiam uma grande variedade de esforços em prol do quadro associativo e atividades para o aumento de associados e início de novos clubes.</a:t>
            </a:r>
            <a:endParaRPr lang="en-US" sz="18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endParaRPr>
          </a:p>
          <a:p>
            <a:pPr>
              <a:spcBef>
                <a:spcPts val="0"/>
              </a:spcBef>
              <a:spcAft>
                <a:spcPts val="300"/>
              </a:spcAft>
              <a:buClr>
                <a:srgbClr val="F0C300"/>
              </a:buClr>
              <a:buFont typeface="Wingdings" pitchFamily="2" charset="2"/>
              <a:buChar char="§"/>
            </a:pPr>
            <a:r>
              <a:rPr lang="pt-BR" sz="18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Programa de Subsídio de Marketing </a:t>
            </a:r>
            <a:r>
              <a:rPr lang="pt-BR" sz="1800" dirty="0">
                <a:latin typeface="Arial" panose="020B0604020202020204" pitchFamily="34" charset="0"/>
                <a:cs typeface="Arial" panose="020B0604020202020204" pitchFamily="34" charset="0"/>
              </a:rPr>
              <a:t>– apoia os distritos múltiplos e únicos em várias atividades, tais como, propaganda, mídias sociais, marca e relações públicas.</a:t>
            </a:r>
          </a:p>
          <a:p>
            <a:pPr>
              <a:lnSpc>
                <a:spcPct val="100000"/>
              </a:lnSpc>
              <a:spcBef>
                <a:spcPts val="0"/>
              </a:spcBef>
              <a:spcAft>
                <a:spcPts val="300"/>
              </a:spcAft>
              <a:buClr>
                <a:srgbClr val="F0C300"/>
              </a:buClr>
              <a:buFont typeface="Wingdings" pitchFamily="2" charset="2"/>
              <a:buChar char="§"/>
            </a:pPr>
            <a:r>
              <a:rPr lang="en-US" sz="1800" dirty="0" err="1">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Programa</a:t>
            </a:r>
            <a:r>
              <a:rPr lang="en-US" sz="1800"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de </a:t>
            </a:r>
            <a:r>
              <a:rPr lang="en-US" sz="1800" dirty="0" err="1">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Subsídios</a:t>
            </a:r>
            <a:r>
              <a:rPr lang="en-US" sz="1800"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para o </a:t>
            </a:r>
            <a:r>
              <a:rPr lang="en-US" sz="1800" dirty="0" err="1">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Desenvolvimento</a:t>
            </a:r>
            <a:r>
              <a:rPr lang="en-US" sz="1800"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da </a:t>
            </a:r>
            <a:r>
              <a:rPr lang="en-US" sz="1800" dirty="0" err="1">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Liderança</a:t>
            </a:r>
            <a:r>
              <a:rPr lang="en-US" sz="1800"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de Distrito </a:t>
            </a:r>
            <a:r>
              <a:rPr lang="en-US" sz="1800" dirty="0" err="1">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Múltiplo</a:t>
            </a:r>
            <a:r>
              <a:rPr lang="en-US" sz="1800" dirty="0">
                <a:solidFill>
                  <a:srgbClr val="0A5496"/>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e Distrito </a:t>
            </a:r>
            <a:r>
              <a:rPr lang="en-US" sz="1800" dirty="0">
                <a:solidFill>
                  <a:srgbClr val="0A5496"/>
                </a:solidFill>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financiam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treinamentos</a:t>
            </a:r>
            <a:r>
              <a:rPr lang="en-US" sz="1800" dirty="0">
                <a:latin typeface="Arial" panose="020B0604020202020204" pitchFamily="34" charset="0"/>
                <a:cs typeface="Arial" panose="020B0604020202020204" pitchFamily="34" charset="0"/>
              </a:rPr>
              <a:t> para </a:t>
            </a:r>
            <a:r>
              <a:rPr lang="en-US" sz="1800" dirty="0" err="1">
                <a:latin typeface="Arial" panose="020B0604020202020204" pitchFamily="34" charset="0"/>
                <a:cs typeface="Arial" panose="020B0604020202020204" pitchFamily="34" charset="0"/>
              </a:rPr>
              <a:t>ajudar</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os</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líderes</a:t>
            </a:r>
            <a:r>
              <a:rPr lang="en-US" sz="1800" dirty="0">
                <a:latin typeface="Arial" panose="020B0604020202020204" pitchFamily="34" charset="0"/>
                <a:cs typeface="Arial" panose="020B0604020202020204" pitchFamily="34" charset="0"/>
              </a:rPr>
              <a:t> de </a:t>
            </a:r>
            <a:r>
              <a:rPr lang="en-US" sz="1800" dirty="0" err="1">
                <a:latin typeface="Arial" panose="020B0604020202020204" pitchFamily="34" charset="0"/>
                <a:cs typeface="Arial" panose="020B0604020202020204" pitchFamily="34" charset="0"/>
              </a:rPr>
              <a:t>distrito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múltiplo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primeiro</a:t>
            </a:r>
            <a:r>
              <a:rPr lang="en-US" sz="1800" dirty="0">
                <a:latin typeface="Arial" panose="020B0604020202020204" pitchFamily="34" charset="0"/>
                <a:cs typeface="Arial" panose="020B0604020202020204" pitchFamily="34" charset="0"/>
              </a:rPr>
              <a:t> e </a:t>
            </a:r>
            <a:r>
              <a:rPr lang="en-US" sz="1800" dirty="0" err="1">
                <a:latin typeface="Arial" panose="020B0604020202020204" pitchFamily="34" charset="0"/>
                <a:cs typeface="Arial" panose="020B0604020202020204" pitchFamily="34" charset="0"/>
              </a:rPr>
              <a:t>segundo</a:t>
            </a:r>
            <a:r>
              <a:rPr lang="en-US" sz="1800" dirty="0">
                <a:latin typeface="Arial" panose="020B0604020202020204" pitchFamily="34" charset="0"/>
                <a:cs typeface="Arial" panose="020B0604020202020204" pitchFamily="34" charset="0"/>
              </a:rPr>
              <a:t> vice-</a:t>
            </a:r>
            <a:r>
              <a:rPr lang="en-US" sz="1800" dirty="0" err="1">
                <a:latin typeface="Arial" panose="020B0604020202020204" pitchFamily="34" charset="0"/>
                <a:cs typeface="Arial" panose="020B0604020202020204" pitchFamily="34" charset="0"/>
              </a:rPr>
              <a:t>goverandores</a:t>
            </a:r>
            <a:r>
              <a:rPr lang="en-US" sz="1800" dirty="0">
                <a:latin typeface="Arial" panose="020B0604020202020204" pitchFamily="34" charset="0"/>
                <a:cs typeface="Arial" panose="020B0604020202020204" pitchFamily="34" charset="0"/>
              </a:rPr>
              <a:t> de </a:t>
            </a:r>
            <a:r>
              <a:rPr lang="en-US" sz="1800" dirty="0" err="1">
                <a:latin typeface="Arial" panose="020B0604020202020204" pitchFamily="34" charset="0"/>
                <a:cs typeface="Arial" panose="020B0604020202020204" pitchFamily="34" charset="0"/>
              </a:rPr>
              <a:t>distrito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ou</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distrito</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presidentes</a:t>
            </a:r>
            <a:r>
              <a:rPr lang="en-US" sz="1800" dirty="0">
                <a:latin typeface="Arial" panose="020B0604020202020204" pitchFamily="34" charset="0"/>
                <a:cs typeface="Arial" panose="020B0604020202020204" pitchFamily="34" charset="0"/>
              </a:rPr>
              <a:t> de </a:t>
            </a:r>
            <a:r>
              <a:rPr lang="en-US" sz="1800" dirty="0" err="1">
                <a:latin typeface="Arial" panose="020B0604020202020204" pitchFamily="34" charset="0"/>
                <a:cs typeface="Arial" panose="020B0604020202020204" pitchFamily="34" charset="0"/>
              </a:rPr>
              <a:t>divisão</a:t>
            </a:r>
            <a:r>
              <a:rPr lang="en-US" sz="1800" dirty="0">
                <a:latin typeface="Arial" panose="020B0604020202020204" pitchFamily="34" charset="0"/>
                <a:cs typeface="Arial" panose="020B0604020202020204" pitchFamily="34" charset="0"/>
              </a:rPr>
              <a:t>) a </a:t>
            </a:r>
            <a:r>
              <a:rPr lang="en-US" sz="1800" dirty="0" err="1">
                <a:latin typeface="Arial" panose="020B0604020202020204" pitchFamily="34" charset="0"/>
                <a:cs typeface="Arial" panose="020B0604020202020204" pitchFamily="34" charset="0"/>
              </a:rPr>
              <a:t>continuarem</a:t>
            </a:r>
            <a:r>
              <a:rPr lang="en-US" sz="1800" dirty="0">
                <a:latin typeface="Arial" panose="020B0604020202020204" pitchFamily="34" charset="0"/>
                <a:cs typeface="Arial" panose="020B0604020202020204" pitchFamily="34" charset="0"/>
              </a:rPr>
              <a:t> a </a:t>
            </a:r>
            <a:r>
              <a:rPr lang="en-US" sz="1800" dirty="0" err="1">
                <a:latin typeface="Arial" panose="020B0604020202020204" pitchFamily="34" charset="0"/>
                <a:cs typeface="Arial" panose="020B0604020202020204" pitchFamily="34" charset="0"/>
              </a:rPr>
              <a:t>crescer</a:t>
            </a:r>
            <a:r>
              <a:rPr lang="en-US" sz="1800" dirty="0">
                <a:latin typeface="Arial" panose="020B0604020202020204" pitchFamily="34" charset="0"/>
                <a:cs typeface="Arial" panose="020B0604020202020204" pitchFamily="34" charset="0"/>
              </a:rPr>
              <a:t> e </a:t>
            </a:r>
            <a:r>
              <a:rPr lang="en-US" sz="1800" dirty="0" err="1">
                <a:latin typeface="Arial" panose="020B0604020202020204" pitchFamily="34" charset="0"/>
                <a:cs typeface="Arial" panose="020B0604020202020204" pitchFamily="34" charset="0"/>
              </a:rPr>
              <a:t>serem</a:t>
            </a:r>
            <a:r>
              <a:rPr lang="en-US" sz="1800" dirty="0">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bem-sucedidos</a:t>
            </a:r>
            <a:r>
              <a:rPr lang="en-US" sz="1800" i="0" dirty="0">
                <a:effectLst/>
                <a:latin typeface="HelveticaNeue-Regular"/>
              </a:rPr>
              <a:t>.</a:t>
            </a:r>
            <a:endParaRPr lang="en-US" sz="1800" dirty="0">
              <a:latin typeface="Arial" panose="020B0604020202020204" pitchFamily="34" charset="0"/>
              <a:cs typeface="Arial" panose="020B0604020202020204" pitchFamily="34" charset="0"/>
            </a:endParaRPr>
          </a:p>
          <a:p>
            <a:pPr>
              <a:lnSpc>
                <a:spcPct val="100000"/>
              </a:lnSpc>
              <a:spcBef>
                <a:spcPts val="0"/>
              </a:spcBef>
              <a:spcAft>
                <a:spcPts val="300"/>
              </a:spcAft>
              <a:buClr>
                <a:srgbClr val="F0C300"/>
              </a:buClr>
              <a:buFont typeface="Wingdings" pitchFamily="2" charset="2"/>
              <a:buChar char="§"/>
            </a:pPr>
            <a:r>
              <a:rPr lang="en-US" sz="1800" dirty="0" err="1">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Programa</a:t>
            </a:r>
            <a:r>
              <a:rPr lang="en-US" sz="1800"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de </a:t>
            </a:r>
            <a:r>
              <a:rPr lang="en-US" sz="1800" dirty="0" err="1">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Subsídios</a:t>
            </a:r>
            <a:r>
              <a:rPr lang="en-US" sz="1800"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para </a:t>
            </a:r>
            <a:r>
              <a:rPr lang="en-US" sz="1800" dirty="0" err="1">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Institutos</a:t>
            </a:r>
            <a:r>
              <a:rPr lang="en-US" sz="1800"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de </a:t>
            </a:r>
            <a:r>
              <a:rPr lang="en-US" sz="1800" dirty="0" err="1">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Desenvolvimento</a:t>
            </a:r>
            <a:r>
              <a:rPr lang="en-US" sz="1800"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de </a:t>
            </a:r>
            <a:r>
              <a:rPr lang="en-US" sz="1800" dirty="0" err="1">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Liderança</a:t>
            </a:r>
            <a:r>
              <a:rPr lang="en-US" sz="1800" dirty="0">
                <a:solidFill>
                  <a:srgbClr val="0A5496"/>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 </a:t>
            </a:r>
            <a:r>
              <a:rPr lang="en-US" sz="1800" i="0" dirty="0" err="1">
                <a:effectLst/>
                <a:latin typeface="HelveticaNeue-Light"/>
              </a:rPr>
              <a:t>financia</a:t>
            </a:r>
            <a:r>
              <a:rPr lang="en-US" sz="1800" i="0" dirty="0">
                <a:effectLst/>
                <a:latin typeface="HelveticaNeue-Light"/>
              </a:rPr>
              <a:t> um </a:t>
            </a:r>
            <a:r>
              <a:rPr lang="en-US" sz="1800" i="0" dirty="0" err="1">
                <a:effectLst/>
                <a:latin typeface="HelveticaNeue-Light"/>
              </a:rPr>
              <a:t>Instito</a:t>
            </a:r>
            <a:r>
              <a:rPr lang="en-US" sz="1800" i="0" dirty="0">
                <a:effectLst/>
                <a:latin typeface="HelveticaNeue-Light"/>
              </a:rPr>
              <a:t> de </a:t>
            </a:r>
            <a:r>
              <a:rPr lang="en-US" sz="1800" i="0" dirty="0" err="1">
                <a:effectLst/>
                <a:latin typeface="HelveticaNeue-Light"/>
              </a:rPr>
              <a:t>Liderança</a:t>
            </a:r>
            <a:r>
              <a:rPr lang="en-US" sz="1800" i="0" dirty="0">
                <a:effectLst/>
                <a:latin typeface="HelveticaNeue-Light"/>
              </a:rPr>
              <a:t> para </a:t>
            </a:r>
            <a:r>
              <a:rPr lang="en-US" sz="1800" i="0" dirty="0" err="1">
                <a:effectLst/>
                <a:latin typeface="HelveticaNeue-Light"/>
              </a:rPr>
              <a:t>Leões</a:t>
            </a:r>
            <a:r>
              <a:rPr lang="en-US" sz="1800" i="0" dirty="0">
                <a:effectLst/>
                <a:latin typeface="HelveticaNeue-Light"/>
              </a:rPr>
              <a:t> </a:t>
            </a:r>
            <a:r>
              <a:rPr lang="en-US" sz="1800" i="0" dirty="0" err="1">
                <a:effectLst/>
                <a:latin typeface="HelveticaNeue-Light"/>
              </a:rPr>
              <a:t>Emergentes</a:t>
            </a:r>
            <a:r>
              <a:rPr lang="en-US" sz="1800" i="0" dirty="0">
                <a:effectLst/>
                <a:latin typeface="HelveticaNeue-Light"/>
              </a:rPr>
              <a:t> (ELLI) </a:t>
            </a:r>
            <a:r>
              <a:rPr lang="en-US" sz="1800" i="0" dirty="0" err="1">
                <a:effectLst/>
                <a:latin typeface="HelveticaNeue-Light"/>
              </a:rPr>
              <a:t>ou</a:t>
            </a:r>
            <a:r>
              <a:rPr lang="en-US" sz="1800" i="0" dirty="0">
                <a:effectLst/>
                <a:latin typeface="HelveticaNeue-Light"/>
              </a:rPr>
              <a:t> um Instituto Regional de </a:t>
            </a:r>
            <a:r>
              <a:rPr lang="en-US" sz="1800" i="0" dirty="0" err="1">
                <a:effectLst/>
                <a:latin typeface="HelveticaNeue-Light"/>
              </a:rPr>
              <a:t>Liderança</a:t>
            </a:r>
            <a:r>
              <a:rPr lang="en-US" sz="1800" i="0" dirty="0">
                <a:effectLst/>
                <a:latin typeface="HelveticaNeue-Light"/>
              </a:rPr>
              <a:t> Leonística (RLLI) </a:t>
            </a:r>
            <a:r>
              <a:rPr lang="en-US" sz="1800" i="0" dirty="0" err="1">
                <a:effectLst/>
                <a:latin typeface="HelveticaNeue-Light"/>
              </a:rPr>
              <a:t>em</a:t>
            </a:r>
            <a:r>
              <a:rPr lang="en-US" sz="1800" i="0" dirty="0">
                <a:effectLst/>
                <a:latin typeface="HelveticaNeue-Light"/>
              </a:rPr>
              <a:t> </a:t>
            </a:r>
            <a:r>
              <a:rPr lang="en-US" sz="1800" i="0" dirty="0" err="1">
                <a:effectLst/>
                <a:latin typeface="HelveticaNeue-Light"/>
              </a:rPr>
              <a:t>sua</a:t>
            </a:r>
            <a:r>
              <a:rPr lang="en-US" sz="1800" i="0" dirty="0">
                <a:effectLst/>
                <a:latin typeface="HelveticaNeue-Light"/>
              </a:rPr>
              <a:t> </a:t>
            </a:r>
            <a:r>
              <a:rPr lang="en-US" sz="1800" i="0" dirty="0" err="1">
                <a:effectLst/>
                <a:latin typeface="HelveticaNeue-Light"/>
              </a:rPr>
              <a:t>área</a:t>
            </a:r>
            <a:r>
              <a:rPr lang="en-US" sz="1800" i="0" dirty="0">
                <a:effectLst/>
                <a:latin typeface="HelveticaNeue-Light"/>
              </a:rPr>
              <a:t>.</a:t>
            </a:r>
            <a:endParaRPr lang="en-US" sz="1800"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a:p>
            <a:pPr>
              <a:lnSpc>
                <a:spcPct val="100000"/>
              </a:lnSpc>
              <a:spcBef>
                <a:spcPts val="0"/>
              </a:spcBef>
              <a:spcAft>
                <a:spcPts val="300"/>
              </a:spcAft>
              <a:buClr>
                <a:srgbClr val="F0C300"/>
              </a:buClr>
              <a:buFont typeface="Wingdings" pitchFamily="2" charset="2"/>
              <a:buChar char="§"/>
            </a:pPr>
            <a:r>
              <a:rPr lang="pt-BR" sz="1800" dirty="0">
                <a:solidFill>
                  <a:srgbClr val="0A5496"/>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Subsídios de LCIF </a:t>
            </a:r>
            <a:r>
              <a:rPr lang="pt-BR" sz="1800" dirty="0">
                <a:latin typeface="Arial" panose="020B0604020202020204" pitchFamily="34" charset="0"/>
                <a:cs typeface="Arial" panose="020B0604020202020204" pitchFamily="34" charset="0"/>
              </a:rPr>
              <a:t>– ajudam os Leões e Leos a ampliarem o alcance dos seus projetos de serviços.</a:t>
            </a:r>
            <a:endParaRPr lang="pt-BR" sz="1800"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endParaRPr>
          </a:p>
          <a:p>
            <a:pPr>
              <a:spcBef>
                <a:spcPts val="600"/>
              </a:spcBef>
              <a:buClr>
                <a:srgbClr val="F0C300"/>
              </a:buClr>
              <a:buFont typeface="Wingdings" pitchFamily="2" charset="2"/>
              <a:buChar char="§"/>
            </a:pPr>
            <a:endParaRPr lang="en-US" sz="1800"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endParaRPr>
          </a:p>
        </p:txBody>
      </p:sp>
      <p:sp>
        <p:nvSpPr>
          <p:cNvPr id="8" name="Body Copy">
            <a:extLst>
              <a:ext uri="{FF2B5EF4-FFF2-40B4-BE49-F238E27FC236}">
                <a16:creationId xmlns:a16="http://schemas.microsoft.com/office/drawing/2014/main" id="{27E90BEA-68E3-3140-A0F8-5D20F333BA07}"/>
              </a:ext>
            </a:extLst>
          </p:cNvPr>
          <p:cNvSpPr txBox="1">
            <a:spLocks/>
          </p:cNvSpPr>
          <p:nvPr/>
        </p:nvSpPr>
        <p:spPr>
          <a:xfrm>
            <a:off x="1600200" y="1315449"/>
            <a:ext cx="8382000"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pt-BR" sz="3200" b="1" dirty="0">
                <a:solidFill>
                  <a:srgbClr val="0A5496"/>
                </a:solidFill>
                <a:latin typeface="Arial" charset="0"/>
                <a:ea typeface="Arial" charset="0"/>
                <a:cs typeface="Arial" charset="0"/>
              </a:rPr>
              <a:t>Fontes de financiamento de LCI / LCIF</a:t>
            </a:r>
          </a:p>
        </p:txBody>
      </p:sp>
      <p:sp>
        <p:nvSpPr>
          <p:cNvPr id="10" name="Page Number - White">
            <a:extLst>
              <a:ext uri="{FF2B5EF4-FFF2-40B4-BE49-F238E27FC236}">
                <a16:creationId xmlns:a16="http://schemas.microsoft.com/office/drawing/2014/main" id="{6491F9D0-AAE2-B348-9B41-A9F157CD6730}"/>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33</a:t>
            </a:fld>
            <a:endParaRPr lang="en-US" sz="1000">
              <a:solidFill>
                <a:srgbClr val="0A5496"/>
              </a:solidFill>
            </a:endParaRPr>
          </a:p>
        </p:txBody>
      </p:sp>
      <p:sp>
        <p:nvSpPr>
          <p:cNvPr id="11" name="Background - Solid">
            <a:extLst>
              <a:ext uri="{FF2B5EF4-FFF2-40B4-BE49-F238E27FC236}">
                <a16:creationId xmlns:a16="http://schemas.microsoft.com/office/drawing/2014/main" id="{E1E49E9A-645A-2643-92E6-8BE801AD0FFF}"/>
              </a:ext>
            </a:extLst>
          </p:cNvPr>
          <p:cNvSpPr/>
          <p:nvPr/>
        </p:nvSpPr>
        <p:spPr>
          <a:xfrm>
            <a:off x="0" y="0"/>
            <a:ext cx="12192000" cy="921331"/>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nvGrpSpPr>
          <p:cNvPr id="12" name="Group 11">
            <a:extLst>
              <a:ext uri="{FF2B5EF4-FFF2-40B4-BE49-F238E27FC236}">
                <a16:creationId xmlns:a16="http://schemas.microsoft.com/office/drawing/2014/main" id="{C9C5F53C-8A5B-B34A-8CF7-AD3672B1E018}"/>
              </a:ext>
            </a:extLst>
          </p:cNvPr>
          <p:cNvGrpSpPr/>
          <p:nvPr/>
        </p:nvGrpSpPr>
        <p:grpSpPr>
          <a:xfrm>
            <a:off x="-3047" y="812799"/>
            <a:ext cx="12191999" cy="217065"/>
            <a:chOff x="0" y="5696515"/>
            <a:chExt cx="12289367" cy="354756"/>
          </a:xfrm>
        </p:grpSpPr>
        <p:sp>
          <p:nvSpPr>
            <p:cNvPr id="13" name="Background - Solid">
              <a:extLst>
                <a:ext uri="{FF2B5EF4-FFF2-40B4-BE49-F238E27FC236}">
                  <a16:creationId xmlns:a16="http://schemas.microsoft.com/office/drawing/2014/main" id="{C19A7F62-F859-2945-B135-90EC1DFB690B}"/>
                </a:ext>
              </a:extLst>
            </p:cNvPr>
            <p:cNvSpPr/>
            <p:nvPr/>
          </p:nvSpPr>
          <p:spPr>
            <a:xfrm>
              <a:off x="0" y="5696515"/>
              <a:ext cx="1761067" cy="354756"/>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Background - Solid">
              <a:extLst>
                <a:ext uri="{FF2B5EF4-FFF2-40B4-BE49-F238E27FC236}">
                  <a16:creationId xmlns:a16="http://schemas.microsoft.com/office/drawing/2014/main" id="{BFD0A18D-10BB-5648-8398-36F44052D95A}"/>
                </a:ext>
              </a:extLst>
            </p:cNvPr>
            <p:cNvSpPr/>
            <p:nvPr/>
          </p:nvSpPr>
          <p:spPr>
            <a:xfrm>
              <a:off x="1754717" y="5696515"/>
              <a:ext cx="1761067" cy="354756"/>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5" name="Background - Solid">
              <a:extLst>
                <a:ext uri="{FF2B5EF4-FFF2-40B4-BE49-F238E27FC236}">
                  <a16:creationId xmlns:a16="http://schemas.microsoft.com/office/drawing/2014/main" id="{50A06259-812F-A840-A52F-EE1C737F1603}"/>
                </a:ext>
              </a:extLst>
            </p:cNvPr>
            <p:cNvSpPr/>
            <p:nvPr/>
          </p:nvSpPr>
          <p:spPr>
            <a:xfrm>
              <a:off x="3509434" y="5696515"/>
              <a:ext cx="1761067" cy="354756"/>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6" name="Background - Solid">
              <a:extLst>
                <a:ext uri="{FF2B5EF4-FFF2-40B4-BE49-F238E27FC236}">
                  <a16:creationId xmlns:a16="http://schemas.microsoft.com/office/drawing/2014/main" id="{81C41EAE-DBDE-BA4B-A3F7-5241AE9E0AE8}"/>
                </a:ext>
              </a:extLst>
            </p:cNvPr>
            <p:cNvSpPr/>
            <p:nvPr/>
          </p:nvSpPr>
          <p:spPr>
            <a:xfrm>
              <a:off x="5264151" y="5696515"/>
              <a:ext cx="1761067" cy="354756"/>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Background - Solid">
              <a:extLst>
                <a:ext uri="{FF2B5EF4-FFF2-40B4-BE49-F238E27FC236}">
                  <a16:creationId xmlns:a16="http://schemas.microsoft.com/office/drawing/2014/main" id="{56F01680-5D11-2A47-AD2D-D692238F9774}"/>
                </a:ext>
              </a:extLst>
            </p:cNvPr>
            <p:cNvSpPr/>
            <p:nvPr/>
          </p:nvSpPr>
          <p:spPr>
            <a:xfrm>
              <a:off x="7018868" y="5696515"/>
              <a:ext cx="1761067" cy="354756"/>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6B374543-D8DA-2E4D-BAEF-CEF571185E65}"/>
                </a:ext>
              </a:extLst>
            </p:cNvPr>
            <p:cNvSpPr/>
            <p:nvPr/>
          </p:nvSpPr>
          <p:spPr>
            <a:xfrm>
              <a:off x="8773585" y="5696515"/>
              <a:ext cx="1761067" cy="354756"/>
            </a:xfrm>
            <a:prstGeom prst="rect">
              <a:avLst/>
            </a:prstGeom>
            <a:solidFill>
              <a:srgbClr val="7A2682"/>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3886C9F7-AFA5-7C49-B927-9854A98A2823}"/>
                </a:ext>
              </a:extLst>
            </p:cNvPr>
            <p:cNvSpPr/>
            <p:nvPr/>
          </p:nvSpPr>
          <p:spPr>
            <a:xfrm>
              <a:off x="10528300" y="5696515"/>
              <a:ext cx="1761067" cy="354756"/>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pic>
        <p:nvPicPr>
          <p:cNvPr id="20" name="Picture 19">
            <a:extLst>
              <a:ext uri="{FF2B5EF4-FFF2-40B4-BE49-F238E27FC236}">
                <a16:creationId xmlns:a16="http://schemas.microsoft.com/office/drawing/2014/main" id="{F9AF49F8-E681-3343-8942-1C005AAF5772}"/>
              </a:ext>
            </a:extLst>
          </p:cNvPr>
          <p:cNvPicPr>
            <a:picLocks noChangeAspect="1"/>
          </p:cNvPicPr>
          <p:nvPr/>
        </p:nvPicPr>
        <p:blipFill>
          <a:blip r:embed="rId9"/>
          <a:srcRect/>
          <a:stretch/>
        </p:blipFill>
        <p:spPr>
          <a:xfrm>
            <a:off x="383100" y="241354"/>
            <a:ext cx="971568" cy="971568"/>
          </a:xfrm>
          <a:prstGeom prst="rect">
            <a:avLst/>
          </a:prstGeom>
        </p:spPr>
      </p:pic>
    </p:spTree>
    <p:extLst>
      <p:ext uri="{BB962C8B-B14F-4D97-AF65-F5344CB8AC3E}">
        <p14:creationId xmlns:p14="http://schemas.microsoft.com/office/powerpoint/2010/main" val="1859168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057400" y="2809643"/>
            <a:ext cx="8915400" cy="3514957"/>
          </a:xfrm>
        </p:spPr>
        <p:txBody>
          <a:bodyPr anchor="t"/>
          <a:lstStyle/>
          <a:p>
            <a:pPr marL="457200" indent="-457200">
              <a:lnSpc>
                <a:spcPct val="110000"/>
              </a:lnSpc>
              <a:spcBef>
                <a:spcPts val="1200"/>
              </a:spcBef>
              <a:spcAft>
                <a:spcPts val="600"/>
              </a:spcAft>
              <a:buClr>
                <a:srgbClr val="56565A"/>
              </a:buClr>
              <a:buFont typeface="+mj-lt"/>
              <a:buAutoNum type="arabicParenR"/>
            </a:pPr>
            <a:r>
              <a:rPr lang="pt-BR" sz="2400" dirty="0">
                <a:solidFill>
                  <a:srgbClr val="56565A"/>
                </a:solidFill>
              </a:rPr>
              <a:t>Organizar em quatro grupos: um para cada área de enfoque</a:t>
            </a:r>
          </a:p>
          <a:p>
            <a:pPr marL="457200" indent="-457200">
              <a:lnSpc>
                <a:spcPct val="110000"/>
              </a:lnSpc>
              <a:spcBef>
                <a:spcPts val="1200"/>
              </a:spcBef>
              <a:spcAft>
                <a:spcPts val="600"/>
              </a:spcAft>
              <a:buClr>
                <a:srgbClr val="56565A"/>
              </a:buClr>
              <a:buFont typeface="+mj-lt"/>
              <a:buAutoNum type="arabicParenR"/>
            </a:pPr>
            <a:r>
              <a:rPr lang="pt-BR" sz="2400" dirty="0">
                <a:solidFill>
                  <a:srgbClr val="56565A"/>
                </a:solidFill>
              </a:rPr>
              <a:t>Adicionar líderes, recursos e um orçamento para cada ação</a:t>
            </a:r>
          </a:p>
          <a:p>
            <a:pPr marL="457200" indent="-457200">
              <a:lnSpc>
                <a:spcPct val="110000"/>
              </a:lnSpc>
              <a:spcBef>
                <a:spcPts val="1200"/>
              </a:spcBef>
              <a:spcAft>
                <a:spcPts val="600"/>
              </a:spcAft>
              <a:buClr>
                <a:srgbClr val="56565A"/>
              </a:buClr>
              <a:buFont typeface="+mj-lt"/>
              <a:buAutoNum type="arabicParenR"/>
            </a:pPr>
            <a:r>
              <a:rPr lang="pt-BR" sz="2400" dirty="0">
                <a:solidFill>
                  <a:srgbClr val="56565A"/>
                </a:solidFill>
              </a:rPr>
              <a:t>Um representante de cada grupo compartilha suas ideias</a:t>
            </a:r>
          </a:p>
          <a:p>
            <a:pPr marL="457200" indent="-457200">
              <a:lnSpc>
                <a:spcPct val="110000"/>
              </a:lnSpc>
              <a:spcBef>
                <a:spcPts val="1200"/>
              </a:spcBef>
              <a:spcAft>
                <a:spcPts val="600"/>
              </a:spcAft>
              <a:buClr>
                <a:srgbClr val="56565A"/>
              </a:buClr>
              <a:buFont typeface="+mj-lt"/>
              <a:buAutoNum type="arabicParenR"/>
            </a:pPr>
            <a:r>
              <a:rPr lang="pt-BR" sz="2400" dirty="0">
                <a:solidFill>
                  <a:srgbClr val="56565A"/>
                </a:solidFill>
              </a:rPr>
              <a:t>Como um grupo, finalizaremos este esboço do nosso plano</a:t>
            </a:r>
          </a:p>
        </p:txBody>
      </p:sp>
      <p:pic>
        <p:nvPicPr>
          <p:cNvPr id="24" name="Picture 23">
            <a:extLst>
              <a:ext uri="{FF2B5EF4-FFF2-40B4-BE49-F238E27FC236}">
                <a16:creationId xmlns:a16="http://schemas.microsoft.com/office/drawing/2014/main" id="{1C6DCF2B-DA07-3342-B55A-A4A9B03142B8}"/>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25" name="Title 3">
            <a:extLst>
              <a:ext uri="{FF2B5EF4-FFF2-40B4-BE49-F238E27FC236}">
                <a16:creationId xmlns:a16="http://schemas.microsoft.com/office/drawing/2014/main" id="{ECD080B6-8D6E-B840-9F36-DA4612ADD423}"/>
              </a:ext>
            </a:extLst>
          </p:cNvPr>
          <p:cNvSpPr txBox="1">
            <a:spLocks/>
          </p:cNvSpPr>
          <p:nvPr/>
        </p:nvSpPr>
        <p:spPr>
          <a:xfrm>
            <a:off x="-21265" y="6096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b="1">
                <a:solidFill>
                  <a:srgbClr val="0A5496"/>
                </a:solidFill>
              </a:rPr>
              <a:t>Identificar Líderes e Recursos</a:t>
            </a:r>
          </a:p>
        </p:txBody>
      </p:sp>
      <p:sp>
        <p:nvSpPr>
          <p:cNvPr id="26" name="Yellow Bar">
            <a:extLst>
              <a:ext uri="{FF2B5EF4-FFF2-40B4-BE49-F238E27FC236}">
                <a16:creationId xmlns:a16="http://schemas.microsoft.com/office/drawing/2014/main" id="{9FCDD1B8-76FC-AA45-9DAB-1EED938257FC}"/>
              </a:ext>
            </a:extLst>
          </p:cNvPr>
          <p:cNvSpPr/>
          <p:nvPr/>
        </p:nvSpPr>
        <p:spPr>
          <a:xfrm>
            <a:off x="4611695" y="13103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pt-BR">
                <a:latin typeface="Arial" charset="0"/>
                <a:ea typeface="Arial" charset="0"/>
                <a:cs typeface="Arial" charset="0"/>
              </a:rPr>
              <a:t> </a:t>
            </a:r>
          </a:p>
        </p:txBody>
      </p:sp>
      <p:pic>
        <p:nvPicPr>
          <p:cNvPr id="27" name="Picture 26">
            <a:extLst>
              <a:ext uri="{FF2B5EF4-FFF2-40B4-BE49-F238E27FC236}">
                <a16:creationId xmlns:a16="http://schemas.microsoft.com/office/drawing/2014/main" id="{50C62A0C-A4B0-EE49-9956-363CF59AF52D}"/>
              </a:ext>
            </a:extLst>
          </p:cNvPr>
          <p:cNvPicPr>
            <a:picLocks noChangeAspect="1"/>
          </p:cNvPicPr>
          <p:nvPr/>
        </p:nvPicPr>
        <p:blipFill>
          <a:blip r:embed="rId3"/>
          <a:stretch>
            <a:fillRect/>
          </a:stretch>
        </p:blipFill>
        <p:spPr>
          <a:xfrm>
            <a:off x="9906000" y="1817"/>
            <a:ext cx="2286000" cy="2286000"/>
          </a:xfrm>
          <a:prstGeom prst="rect">
            <a:avLst/>
          </a:prstGeom>
        </p:spPr>
      </p:pic>
      <p:sp>
        <p:nvSpPr>
          <p:cNvPr id="28" name="Rectangle 27">
            <a:extLst>
              <a:ext uri="{FF2B5EF4-FFF2-40B4-BE49-F238E27FC236}">
                <a16:creationId xmlns:a16="http://schemas.microsoft.com/office/drawing/2014/main" id="{5EEBBCE9-FDCC-5E45-9AC7-1E909E07AF7A}"/>
              </a:ext>
            </a:extLst>
          </p:cNvPr>
          <p:cNvSpPr/>
          <p:nvPr/>
        </p:nvSpPr>
        <p:spPr>
          <a:xfrm>
            <a:off x="1078759" y="16673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pt-BR" b="1">
                <a:solidFill>
                  <a:schemeClr val="bg1"/>
                </a:solidFill>
                <a:latin typeface="Arial" panose="020B0604020202020204" pitchFamily="34" charset="0"/>
                <a:cs typeface="Arial" panose="020B0604020202020204" pitchFamily="34" charset="0"/>
              </a:rPr>
              <a:t>1</a:t>
            </a:r>
            <a:br>
              <a:rPr lang="pt-BR" b="1">
                <a:solidFill>
                  <a:schemeClr val="bg1"/>
                </a:solidFill>
                <a:latin typeface="Arial" panose="020B0604020202020204" pitchFamily="34" charset="0"/>
                <a:cs typeface="Arial" panose="020B0604020202020204" pitchFamily="34" charset="0"/>
              </a:rPr>
            </a:br>
            <a:r>
              <a:rPr lang="pt-BR" b="1">
                <a:solidFill>
                  <a:schemeClr val="bg1"/>
                </a:solidFill>
                <a:latin typeface="Arial" panose="020B0604020202020204" pitchFamily="34" charset="0"/>
                <a:cs typeface="Arial" panose="020B0604020202020204" pitchFamily="34" charset="0"/>
              </a:rPr>
              <a:t>Novos clubes</a:t>
            </a:r>
          </a:p>
        </p:txBody>
      </p:sp>
      <p:sp>
        <p:nvSpPr>
          <p:cNvPr id="29" name="Rectangle 28">
            <a:extLst>
              <a:ext uri="{FF2B5EF4-FFF2-40B4-BE49-F238E27FC236}">
                <a16:creationId xmlns:a16="http://schemas.microsoft.com/office/drawing/2014/main" id="{193B7C8D-97F1-A046-8FB9-1BF1E456508D}"/>
              </a:ext>
            </a:extLst>
          </p:cNvPr>
          <p:cNvSpPr/>
          <p:nvPr/>
        </p:nvSpPr>
        <p:spPr>
          <a:xfrm>
            <a:off x="3686878" y="1667347"/>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pt-BR" b="1">
                <a:solidFill>
                  <a:schemeClr val="bg1"/>
                </a:solidFill>
                <a:latin typeface="Arial" panose="020B0604020202020204" pitchFamily="34" charset="0"/>
                <a:cs typeface="Arial" panose="020B0604020202020204" pitchFamily="34" charset="0"/>
              </a:rPr>
              <a:t>2 </a:t>
            </a:r>
            <a:br>
              <a:rPr lang="pt-BR" b="1">
                <a:solidFill>
                  <a:schemeClr val="bg1"/>
                </a:solidFill>
                <a:latin typeface="Arial" panose="020B0604020202020204" pitchFamily="34" charset="0"/>
                <a:cs typeface="Arial" panose="020B0604020202020204" pitchFamily="34" charset="0"/>
              </a:rPr>
            </a:br>
            <a:r>
              <a:rPr lang="pt-BR" b="1">
                <a:solidFill>
                  <a:schemeClr val="bg1"/>
                </a:solidFill>
                <a:latin typeface="Arial" panose="020B0604020202020204" pitchFamily="34" charset="0"/>
                <a:cs typeface="Arial" panose="020B0604020202020204" pitchFamily="34" charset="0"/>
              </a:rPr>
              <a:t>Novos associados</a:t>
            </a:r>
          </a:p>
        </p:txBody>
      </p:sp>
      <p:sp>
        <p:nvSpPr>
          <p:cNvPr id="30" name="Rectangle 29">
            <a:extLst>
              <a:ext uri="{FF2B5EF4-FFF2-40B4-BE49-F238E27FC236}">
                <a16:creationId xmlns:a16="http://schemas.microsoft.com/office/drawing/2014/main" id="{7411A709-A755-A343-8450-C7F0F7F90A9D}"/>
              </a:ext>
            </a:extLst>
          </p:cNvPr>
          <p:cNvSpPr/>
          <p:nvPr/>
        </p:nvSpPr>
        <p:spPr>
          <a:xfrm>
            <a:off x="6297304" y="17060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pt-BR" b="1">
                <a:solidFill>
                  <a:schemeClr val="bg1"/>
                </a:solidFill>
                <a:latin typeface="Arial" panose="020B0604020202020204" pitchFamily="34" charset="0"/>
                <a:cs typeface="Arial" panose="020B0604020202020204" pitchFamily="34" charset="0"/>
              </a:rPr>
              <a:t>3</a:t>
            </a:r>
            <a:br>
              <a:rPr lang="pt-BR" b="1">
                <a:solidFill>
                  <a:schemeClr val="bg1"/>
                </a:solidFill>
                <a:latin typeface="Arial" panose="020B0604020202020204" pitchFamily="34" charset="0"/>
                <a:cs typeface="Arial" panose="020B0604020202020204" pitchFamily="34" charset="0"/>
              </a:rPr>
            </a:br>
            <a:r>
              <a:rPr lang="pt-BR" b="1">
                <a:solidFill>
                  <a:schemeClr val="bg1"/>
                </a:solidFill>
                <a:latin typeface="Arial" panose="020B0604020202020204" pitchFamily="34" charset="0"/>
                <a:cs typeface="Arial" panose="020B0604020202020204" pitchFamily="34" charset="0"/>
              </a:rPr>
              <a:t>Satisfação dos associados</a:t>
            </a:r>
          </a:p>
        </p:txBody>
      </p:sp>
      <p:sp>
        <p:nvSpPr>
          <p:cNvPr id="31" name="Rectangle 30">
            <a:extLst>
              <a:ext uri="{FF2B5EF4-FFF2-40B4-BE49-F238E27FC236}">
                <a16:creationId xmlns:a16="http://schemas.microsoft.com/office/drawing/2014/main" id="{D0497636-4499-C447-B89B-1647E6AED15D}"/>
              </a:ext>
            </a:extLst>
          </p:cNvPr>
          <p:cNvSpPr/>
          <p:nvPr/>
        </p:nvSpPr>
        <p:spPr>
          <a:xfrm>
            <a:off x="8915400" y="1706041"/>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pt-BR" b="1">
                <a:solidFill>
                  <a:schemeClr val="bg1"/>
                </a:solidFill>
                <a:latin typeface="Arial" panose="020B0604020202020204" pitchFamily="34" charset="0"/>
                <a:cs typeface="Arial" panose="020B0604020202020204" pitchFamily="34" charset="0"/>
              </a:rPr>
              <a:t>4 </a:t>
            </a:r>
            <a:br>
              <a:rPr lang="pt-BR" b="1">
                <a:solidFill>
                  <a:schemeClr val="bg1"/>
                </a:solidFill>
                <a:latin typeface="Arial" panose="020B0604020202020204" pitchFamily="34" charset="0"/>
                <a:cs typeface="Arial" panose="020B0604020202020204" pitchFamily="34" charset="0"/>
              </a:rPr>
            </a:br>
            <a:r>
              <a:rPr lang="pt-BR" b="1">
                <a:solidFill>
                  <a:schemeClr val="bg1"/>
                </a:solidFill>
                <a:latin typeface="Arial" panose="020B0604020202020204" pitchFamily="34" charset="0"/>
                <a:cs typeface="Arial" panose="020B0604020202020204" pitchFamily="34" charset="0"/>
              </a:rPr>
              <a:t>Apoio aos líderes</a:t>
            </a:r>
          </a:p>
        </p:txBody>
      </p:sp>
    </p:spTree>
    <p:extLst>
      <p:ext uri="{BB962C8B-B14F-4D97-AF65-F5344CB8AC3E}">
        <p14:creationId xmlns:p14="http://schemas.microsoft.com/office/powerpoint/2010/main" val="366073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537C8900-BF8C-F44C-B8B3-E5B3343DCBDD}"/>
              </a:ext>
            </a:extLst>
          </p:cNvPr>
          <p:cNvSpPr txBox="1"/>
          <p:nvPr/>
        </p:nvSpPr>
        <p:spPr>
          <a:xfrm>
            <a:off x="1066800" y="2262172"/>
            <a:ext cx="2286000" cy="307777"/>
          </a:xfrm>
          <a:prstGeom prst="rect">
            <a:avLst/>
          </a:prstGeom>
          <a:noFill/>
        </p:spPr>
        <p:txBody>
          <a:bodyPr wrap="square" rtlCol="0">
            <a:spAutoFit/>
          </a:bodyPr>
          <a:lstStyle/>
          <a:p>
            <a:pPr algn="ctr"/>
            <a:r>
              <a:rPr lang="pt-BR" sz="1400" i="1" baseline="0" dirty="0">
                <a:latin typeface="Arial" panose="020B0604020202020204" pitchFamily="34" charset="0"/>
                <a:ea typeface="ヒラギノ角ゴ Pro W3"/>
                <a:cs typeface="Arial" panose="020B0604020202020204" pitchFamily="34" charset="0"/>
              </a:rPr>
              <a:t>Declaração de Alvo nº:</a:t>
            </a:r>
            <a:endParaRPr lang="pt-BR" sz="1400" dirty="0"/>
          </a:p>
        </p:txBody>
      </p:sp>
      <p:sp>
        <p:nvSpPr>
          <p:cNvPr id="39" name="Rectangle 38">
            <a:extLst>
              <a:ext uri="{FF2B5EF4-FFF2-40B4-BE49-F238E27FC236}">
                <a16:creationId xmlns:a16="http://schemas.microsoft.com/office/drawing/2014/main" id="{B363D114-8671-394E-8415-190ACE2AE363}"/>
              </a:ext>
            </a:extLst>
          </p:cNvPr>
          <p:cNvSpPr/>
          <p:nvPr/>
        </p:nvSpPr>
        <p:spPr bwMode="auto">
          <a:xfrm>
            <a:off x="1066800" y="2608633"/>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R="0" defTabSz="914400" rtl="0" eaLnBrk="1" fontAlgn="base" latinLnBrk="0" hangingPunct="1">
              <a:spcAft>
                <a:spcPct val="0"/>
              </a:spcAft>
              <a:buClrTx/>
              <a:buSzTx/>
              <a:buFont typeface="Helvetica" pitchFamily="84" charset="0"/>
              <a:buNone/>
              <a:tabLst/>
            </a:pPr>
            <a:r>
              <a:rPr kumimoji="0" lang="pt-BR" b="1" i="0" u="none" strike="noStrike" cap="none" normalizeH="0" dirty="0">
                <a:ln>
                  <a:noFill/>
                </a:ln>
                <a:solidFill>
                  <a:schemeClr val="tx2"/>
                </a:solidFill>
                <a:latin typeface="Arial" panose="020B0604020202020204" pitchFamily="34" charset="0"/>
                <a:ea typeface="ヒラギノ角ゴ Pro W3" pitchFamily="84" charset="-128"/>
                <a:cs typeface="Arial" panose="020B0604020202020204" pitchFamily="34" charset="0"/>
              </a:rPr>
              <a:t>Etapa de Ação</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Descrição</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Intervalo de datas</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Orçamento</a:t>
            </a:r>
          </a:p>
          <a:p>
            <a:pPr marR="0" algn="ctr" defTabSz="914400" rtl="0" eaLnBrk="1" fontAlgn="base" latinLnBrk="0" hangingPunct="1">
              <a:spcAft>
                <a:spcPct val="0"/>
              </a:spcAft>
              <a:buClrTx/>
              <a:buSzTx/>
              <a:buFont typeface="Helvetica" pitchFamily="84" charset="0"/>
              <a:buNone/>
              <a:tabLst/>
            </a:pPr>
            <a:endParaRPr kumimoji="0" lang="en-US" b="1" i="0" u="none" strike="noStrike" cap="none" normalizeH="0" dirty="0">
              <a:ln>
                <a:noFill/>
              </a:ln>
              <a:solidFill>
                <a:schemeClr val="tx2"/>
              </a:solidFill>
              <a:effectLst/>
              <a:latin typeface="Arial" panose="020B0604020202020204" pitchFamily="34" charset="0"/>
              <a:ea typeface="ヒラギノ角ゴ Pro W3" pitchFamily="84" charset="-128"/>
              <a:cs typeface="Arial" panose="020B0604020202020204" pitchFamily="34" charset="0"/>
            </a:endParaRPr>
          </a:p>
        </p:txBody>
      </p:sp>
      <p:sp>
        <p:nvSpPr>
          <p:cNvPr id="40" name="Rectangle 39">
            <a:extLst>
              <a:ext uri="{FF2B5EF4-FFF2-40B4-BE49-F238E27FC236}">
                <a16:creationId xmlns:a16="http://schemas.microsoft.com/office/drawing/2014/main" id="{BC8C9B14-9082-4F41-9D3A-CBF4F1E4BEC3}"/>
              </a:ext>
            </a:extLst>
          </p:cNvPr>
          <p:cNvSpPr/>
          <p:nvPr/>
        </p:nvSpPr>
        <p:spPr bwMode="auto">
          <a:xfrm>
            <a:off x="1066800" y="4714111"/>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pt-BR" b="1">
                <a:solidFill>
                  <a:schemeClr val="tx2"/>
                </a:solidFill>
                <a:latin typeface="Arial" panose="020B0604020202020204" pitchFamily="34" charset="0"/>
                <a:ea typeface="ヒラギノ角ゴ Pro W3" pitchFamily="84" charset="-128"/>
                <a:cs typeface="Arial" panose="020B0604020202020204" pitchFamily="34" charset="0"/>
              </a:rPr>
              <a:t>Etapa de Ação</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Descrição</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Intervalo de datas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Orçamento</a:t>
            </a:r>
          </a:p>
        </p:txBody>
      </p:sp>
      <p:pic>
        <p:nvPicPr>
          <p:cNvPr id="41" name="Picture 40">
            <a:extLst>
              <a:ext uri="{FF2B5EF4-FFF2-40B4-BE49-F238E27FC236}">
                <a16:creationId xmlns:a16="http://schemas.microsoft.com/office/drawing/2014/main" id="{C40DF8B2-7EF7-3749-A4B4-140004A9958D}"/>
              </a:ext>
            </a:extLst>
          </p:cNvPr>
          <p:cNvPicPr>
            <a:picLocks noChangeAspect="1"/>
          </p:cNvPicPr>
          <p:nvPr/>
        </p:nvPicPr>
        <p:blipFill>
          <a:blip r:embed="rId3"/>
          <a:stretch>
            <a:fillRect/>
          </a:stretch>
        </p:blipFill>
        <p:spPr>
          <a:xfrm rot="10800000">
            <a:off x="0" y="4599842"/>
            <a:ext cx="2286000" cy="2286000"/>
          </a:xfrm>
          <a:prstGeom prst="rect">
            <a:avLst/>
          </a:prstGeom>
        </p:spPr>
      </p:pic>
      <p:sp>
        <p:nvSpPr>
          <p:cNvPr id="42" name="Title 3">
            <a:extLst>
              <a:ext uri="{FF2B5EF4-FFF2-40B4-BE49-F238E27FC236}">
                <a16:creationId xmlns:a16="http://schemas.microsoft.com/office/drawing/2014/main" id="{B94FA1EC-4CD1-C94D-87AD-DD6BAE0E6302}"/>
              </a:ext>
            </a:extLst>
          </p:cNvPr>
          <p:cNvSpPr txBox="1">
            <a:spLocks/>
          </p:cNvSpPr>
          <p:nvPr/>
        </p:nvSpPr>
        <p:spPr>
          <a:xfrm>
            <a:off x="-21265" y="457200"/>
            <a:ext cx="12192000" cy="533400"/>
          </a:xfrm>
          <a:prstGeom prst="rect">
            <a:avLst/>
          </a:prstGeom>
        </p:spPr>
        <p:txBody>
          <a:bodyPr>
            <a:normAutofit fontScale="90000" lnSpcReduction="10000"/>
          </a:bodyP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b="1">
                <a:solidFill>
                  <a:srgbClr val="0A5496"/>
                </a:solidFill>
              </a:rPr>
              <a:t>Detalhamento do Plano de Ação</a:t>
            </a:r>
          </a:p>
        </p:txBody>
      </p:sp>
      <p:sp>
        <p:nvSpPr>
          <p:cNvPr id="43" name="Yellow Bar">
            <a:extLst>
              <a:ext uri="{FF2B5EF4-FFF2-40B4-BE49-F238E27FC236}">
                <a16:creationId xmlns:a16="http://schemas.microsoft.com/office/drawing/2014/main" id="{10B892FE-32A5-784F-80A3-0D6986D12CFB}"/>
              </a:ext>
            </a:extLst>
          </p:cNvPr>
          <p:cNvSpPr/>
          <p:nvPr/>
        </p:nvSpPr>
        <p:spPr>
          <a:xfrm>
            <a:off x="4611695" y="1081773"/>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pt-BR">
                <a:latin typeface="Arial" charset="0"/>
                <a:ea typeface="Arial" charset="0"/>
                <a:cs typeface="Arial" charset="0"/>
              </a:rPr>
              <a:t> </a:t>
            </a:r>
          </a:p>
        </p:txBody>
      </p:sp>
      <p:pic>
        <p:nvPicPr>
          <p:cNvPr id="44" name="Picture 43">
            <a:extLst>
              <a:ext uri="{FF2B5EF4-FFF2-40B4-BE49-F238E27FC236}">
                <a16:creationId xmlns:a16="http://schemas.microsoft.com/office/drawing/2014/main" id="{8DCE4664-9070-8F4D-88AA-6DE87343F200}"/>
              </a:ext>
            </a:extLst>
          </p:cNvPr>
          <p:cNvPicPr>
            <a:picLocks noChangeAspect="1"/>
          </p:cNvPicPr>
          <p:nvPr/>
        </p:nvPicPr>
        <p:blipFill>
          <a:blip r:embed="rId3"/>
          <a:stretch>
            <a:fillRect/>
          </a:stretch>
        </p:blipFill>
        <p:spPr>
          <a:xfrm>
            <a:off x="9917159" y="19880"/>
            <a:ext cx="2286000" cy="2286000"/>
          </a:xfrm>
          <a:prstGeom prst="rect">
            <a:avLst/>
          </a:prstGeom>
        </p:spPr>
      </p:pic>
      <p:sp>
        <p:nvSpPr>
          <p:cNvPr id="45" name="Rectangle 44">
            <a:extLst>
              <a:ext uri="{FF2B5EF4-FFF2-40B4-BE49-F238E27FC236}">
                <a16:creationId xmlns:a16="http://schemas.microsoft.com/office/drawing/2014/main" id="{DDC849BE-437E-8546-BBE4-8AD3F6460239}"/>
              </a:ext>
            </a:extLst>
          </p:cNvPr>
          <p:cNvSpPr/>
          <p:nvPr/>
        </p:nvSpPr>
        <p:spPr>
          <a:xfrm>
            <a:off x="1078759" y="1295400"/>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pt-BR" b="1" dirty="0">
                <a:solidFill>
                  <a:schemeClr val="bg1"/>
                </a:solidFill>
                <a:latin typeface="Arial" panose="020B0604020202020204" pitchFamily="34" charset="0"/>
                <a:cs typeface="Arial" panose="020B0604020202020204" pitchFamily="34" charset="0"/>
              </a:rPr>
              <a:t>1</a:t>
            </a:r>
            <a:br>
              <a:rPr lang="pt-BR" b="1" dirty="0">
                <a:solidFill>
                  <a:schemeClr val="bg1"/>
                </a:solidFill>
                <a:latin typeface="Arial" panose="020B0604020202020204" pitchFamily="34" charset="0"/>
                <a:cs typeface="Arial" panose="020B0604020202020204" pitchFamily="34" charset="0"/>
              </a:rPr>
            </a:br>
            <a:r>
              <a:rPr lang="pt-BR" b="1" dirty="0">
                <a:solidFill>
                  <a:schemeClr val="bg1"/>
                </a:solidFill>
                <a:latin typeface="Arial" panose="020B0604020202020204" pitchFamily="34" charset="0"/>
                <a:cs typeface="Arial" panose="020B0604020202020204" pitchFamily="34" charset="0"/>
              </a:rPr>
              <a:t>Novos clubes</a:t>
            </a:r>
          </a:p>
        </p:txBody>
      </p:sp>
      <p:sp>
        <p:nvSpPr>
          <p:cNvPr id="46" name="Rectangle 45">
            <a:extLst>
              <a:ext uri="{FF2B5EF4-FFF2-40B4-BE49-F238E27FC236}">
                <a16:creationId xmlns:a16="http://schemas.microsoft.com/office/drawing/2014/main" id="{546FBCAE-6AA2-CF40-9D40-E8F892F1D5BC}"/>
              </a:ext>
            </a:extLst>
          </p:cNvPr>
          <p:cNvSpPr/>
          <p:nvPr/>
        </p:nvSpPr>
        <p:spPr>
          <a:xfrm>
            <a:off x="3686878" y="1295400"/>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pt-BR" b="1">
                <a:solidFill>
                  <a:schemeClr val="bg1"/>
                </a:solidFill>
                <a:latin typeface="Arial" panose="020B0604020202020204" pitchFamily="34" charset="0"/>
                <a:cs typeface="Arial" panose="020B0604020202020204" pitchFamily="34" charset="0"/>
              </a:rPr>
              <a:t>2 </a:t>
            </a:r>
            <a:br>
              <a:rPr lang="pt-BR" b="1">
                <a:solidFill>
                  <a:schemeClr val="bg1"/>
                </a:solidFill>
                <a:latin typeface="Arial" panose="020B0604020202020204" pitchFamily="34" charset="0"/>
                <a:cs typeface="Arial" panose="020B0604020202020204" pitchFamily="34" charset="0"/>
              </a:rPr>
            </a:br>
            <a:r>
              <a:rPr lang="pt-BR" b="1">
                <a:solidFill>
                  <a:schemeClr val="bg1"/>
                </a:solidFill>
                <a:latin typeface="Arial" panose="020B0604020202020204" pitchFamily="34" charset="0"/>
                <a:cs typeface="Arial" panose="020B0604020202020204" pitchFamily="34" charset="0"/>
              </a:rPr>
              <a:t>Novos associados</a:t>
            </a:r>
          </a:p>
        </p:txBody>
      </p:sp>
      <p:sp>
        <p:nvSpPr>
          <p:cNvPr id="47" name="Rectangle 46">
            <a:extLst>
              <a:ext uri="{FF2B5EF4-FFF2-40B4-BE49-F238E27FC236}">
                <a16:creationId xmlns:a16="http://schemas.microsoft.com/office/drawing/2014/main" id="{A9E042B7-02F1-A643-9DE1-977023B21CBD}"/>
              </a:ext>
            </a:extLst>
          </p:cNvPr>
          <p:cNvSpPr/>
          <p:nvPr/>
        </p:nvSpPr>
        <p:spPr>
          <a:xfrm>
            <a:off x="6297304" y="1295400"/>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pt-BR" b="1" dirty="0">
                <a:solidFill>
                  <a:schemeClr val="bg1"/>
                </a:solidFill>
                <a:latin typeface="Arial" panose="020B0604020202020204" pitchFamily="34" charset="0"/>
                <a:cs typeface="Arial" panose="020B0604020202020204" pitchFamily="34" charset="0"/>
              </a:rPr>
              <a:t>3</a:t>
            </a:r>
            <a:br>
              <a:rPr lang="pt-BR" b="1" dirty="0">
                <a:solidFill>
                  <a:schemeClr val="bg1"/>
                </a:solidFill>
                <a:latin typeface="Arial" panose="020B0604020202020204" pitchFamily="34" charset="0"/>
                <a:cs typeface="Arial" panose="020B0604020202020204" pitchFamily="34" charset="0"/>
              </a:rPr>
            </a:br>
            <a:r>
              <a:rPr lang="pt-BR" b="1" dirty="0">
                <a:solidFill>
                  <a:schemeClr val="bg1"/>
                </a:solidFill>
                <a:latin typeface="Arial" panose="020B0604020202020204" pitchFamily="34" charset="0"/>
                <a:cs typeface="Arial" panose="020B0604020202020204" pitchFamily="34" charset="0"/>
              </a:rPr>
              <a:t>Satisfação dos associados</a:t>
            </a:r>
          </a:p>
        </p:txBody>
      </p:sp>
      <p:sp>
        <p:nvSpPr>
          <p:cNvPr id="48" name="Rectangle 47">
            <a:extLst>
              <a:ext uri="{FF2B5EF4-FFF2-40B4-BE49-F238E27FC236}">
                <a16:creationId xmlns:a16="http://schemas.microsoft.com/office/drawing/2014/main" id="{7F086108-AF98-804E-B56C-54B7A02D5C59}"/>
              </a:ext>
            </a:extLst>
          </p:cNvPr>
          <p:cNvSpPr/>
          <p:nvPr/>
        </p:nvSpPr>
        <p:spPr>
          <a:xfrm>
            <a:off x="8915400" y="1295400"/>
            <a:ext cx="2180522" cy="884759"/>
          </a:xfrm>
          <a:prstGeom prst="rect">
            <a:avLst/>
          </a:prstGeom>
          <a:solidFill>
            <a:srgbClr val="0A5496"/>
          </a:solidFill>
          <a:ln>
            <a:noFill/>
          </a:ln>
        </p:spPr>
        <p:style>
          <a:lnRef idx="2">
            <a:schemeClr val="dk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89192" tIns="89192" rIns="89192" bIns="89192" numCol="1" spcCol="1270" anchor="ctr" anchorCtr="0">
            <a:noAutofit/>
          </a:bodyPr>
          <a:lstStyle/>
          <a:p>
            <a:pPr lvl="0" algn="ctr" defTabSz="889000">
              <a:spcBef>
                <a:spcPct val="0"/>
              </a:spcBef>
              <a:spcAft>
                <a:spcPct val="35000"/>
              </a:spcAft>
            </a:pPr>
            <a:r>
              <a:rPr lang="pt-BR" b="1" dirty="0">
                <a:solidFill>
                  <a:schemeClr val="bg1"/>
                </a:solidFill>
                <a:latin typeface="Arial" panose="020B0604020202020204" pitchFamily="34" charset="0"/>
                <a:cs typeface="Arial" panose="020B0604020202020204" pitchFamily="34" charset="0"/>
              </a:rPr>
              <a:t>4 </a:t>
            </a:r>
            <a:br>
              <a:rPr lang="pt-BR" b="1" dirty="0">
                <a:solidFill>
                  <a:schemeClr val="bg1"/>
                </a:solidFill>
                <a:latin typeface="Arial" panose="020B0604020202020204" pitchFamily="34" charset="0"/>
                <a:cs typeface="Arial" panose="020B0604020202020204" pitchFamily="34" charset="0"/>
              </a:rPr>
            </a:br>
            <a:r>
              <a:rPr lang="pt-BR" b="1" dirty="0">
                <a:solidFill>
                  <a:schemeClr val="bg1"/>
                </a:solidFill>
                <a:latin typeface="Arial" panose="020B0604020202020204" pitchFamily="34" charset="0"/>
                <a:cs typeface="Arial" panose="020B0604020202020204" pitchFamily="34" charset="0"/>
              </a:rPr>
              <a:t>Apoio aos líderes</a:t>
            </a:r>
          </a:p>
        </p:txBody>
      </p:sp>
      <p:sp>
        <p:nvSpPr>
          <p:cNvPr id="49" name="Rectangle 48">
            <a:extLst>
              <a:ext uri="{FF2B5EF4-FFF2-40B4-BE49-F238E27FC236}">
                <a16:creationId xmlns:a16="http://schemas.microsoft.com/office/drawing/2014/main" id="{757E131B-7425-814C-8F81-2CF5D47BE5AA}"/>
              </a:ext>
            </a:extLst>
          </p:cNvPr>
          <p:cNvSpPr/>
          <p:nvPr/>
        </p:nvSpPr>
        <p:spPr bwMode="auto">
          <a:xfrm>
            <a:off x="3639519" y="259080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pt-BR" b="1">
                <a:solidFill>
                  <a:schemeClr val="tx2"/>
                </a:solidFill>
                <a:latin typeface="Arial" panose="020B0604020202020204" pitchFamily="34" charset="0"/>
                <a:ea typeface="ヒラギノ角ゴ Pro W3" pitchFamily="84" charset="-128"/>
                <a:cs typeface="Arial" panose="020B0604020202020204" pitchFamily="34" charset="0"/>
              </a:rPr>
              <a:t>Etapa de Ação</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Descrição</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Intervalo de datas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Orçamento</a:t>
            </a:r>
          </a:p>
        </p:txBody>
      </p:sp>
      <p:sp>
        <p:nvSpPr>
          <p:cNvPr id="50" name="Rectangle 49">
            <a:extLst>
              <a:ext uri="{FF2B5EF4-FFF2-40B4-BE49-F238E27FC236}">
                <a16:creationId xmlns:a16="http://schemas.microsoft.com/office/drawing/2014/main" id="{1C5D6ED0-C0C1-E845-B523-2B7B830834D9}"/>
              </a:ext>
            </a:extLst>
          </p:cNvPr>
          <p:cNvSpPr/>
          <p:nvPr/>
        </p:nvSpPr>
        <p:spPr bwMode="auto">
          <a:xfrm>
            <a:off x="3639519" y="4696278"/>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pt-BR" b="1">
                <a:solidFill>
                  <a:schemeClr val="tx2"/>
                </a:solidFill>
                <a:latin typeface="Arial" panose="020B0604020202020204" pitchFamily="34" charset="0"/>
                <a:ea typeface="ヒラギノ角ゴ Pro W3" pitchFamily="84" charset="-128"/>
                <a:cs typeface="Arial" panose="020B0604020202020204" pitchFamily="34" charset="0"/>
              </a:rPr>
              <a:t>Etapa de Ação</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Descrição</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Intervalo de datas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Orçamento</a:t>
            </a:r>
          </a:p>
        </p:txBody>
      </p:sp>
      <p:sp>
        <p:nvSpPr>
          <p:cNvPr id="51" name="Rectangle 50">
            <a:extLst>
              <a:ext uri="{FF2B5EF4-FFF2-40B4-BE49-F238E27FC236}">
                <a16:creationId xmlns:a16="http://schemas.microsoft.com/office/drawing/2014/main" id="{8F2D8E4A-1DEA-314F-9720-533F897F4384}"/>
              </a:ext>
            </a:extLst>
          </p:cNvPr>
          <p:cNvSpPr/>
          <p:nvPr/>
        </p:nvSpPr>
        <p:spPr bwMode="auto">
          <a:xfrm>
            <a:off x="6293429" y="259080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pt-BR" b="1" dirty="0">
                <a:solidFill>
                  <a:schemeClr val="tx2"/>
                </a:solidFill>
                <a:latin typeface="Arial" panose="020B0604020202020204" pitchFamily="34" charset="0"/>
                <a:ea typeface="ヒラギノ角ゴ Pro W3" pitchFamily="84" charset="-128"/>
                <a:cs typeface="Arial" panose="020B0604020202020204" pitchFamily="34" charset="0"/>
              </a:rPr>
              <a:t>Etapa de Ação</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Descrição</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Intervalo de datas</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pt-BR" dirty="0">
                <a:solidFill>
                  <a:srgbClr val="404040"/>
                </a:solidFill>
                <a:latin typeface="Arial" panose="020B0604020202020204" pitchFamily="34" charset="0"/>
                <a:ea typeface="ヒラギノ角ゴ Pro W3" pitchFamily="84" charset="-128"/>
                <a:cs typeface="Arial" panose="020B0604020202020204" pitchFamily="34" charset="0"/>
              </a:rPr>
              <a:t>Orçamento</a:t>
            </a:r>
          </a:p>
        </p:txBody>
      </p:sp>
      <p:sp>
        <p:nvSpPr>
          <p:cNvPr id="52" name="Rectangle 51">
            <a:extLst>
              <a:ext uri="{FF2B5EF4-FFF2-40B4-BE49-F238E27FC236}">
                <a16:creationId xmlns:a16="http://schemas.microsoft.com/office/drawing/2014/main" id="{62BDBA4A-8BB1-3047-BB1F-EA9185229F21}"/>
              </a:ext>
            </a:extLst>
          </p:cNvPr>
          <p:cNvSpPr/>
          <p:nvPr/>
        </p:nvSpPr>
        <p:spPr bwMode="auto">
          <a:xfrm>
            <a:off x="6293429" y="4696278"/>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pt-BR" b="1">
                <a:solidFill>
                  <a:schemeClr val="tx2"/>
                </a:solidFill>
                <a:latin typeface="Arial" panose="020B0604020202020204" pitchFamily="34" charset="0"/>
                <a:ea typeface="ヒラギノ角ゴ Pro W3" pitchFamily="84" charset="-128"/>
                <a:cs typeface="Arial" panose="020B0604020202020204" pitchFamily="34" charset="0"/>
              </a:rPr>
              <a:t>Etapa de Ação</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Descrição</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Intervalo de datas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Orçamento</a:t>
            </a:r>
          </a:p>
        </p:txBody>
      </p:sp>
      <p:sp>
        <p:nvSpPr>
          <p:cNvPr id="53" name="Rectangle 52">
            <a:extLst>
              <a:ext uri="{FF2B5EF4-FFF2-40B4-BE49-F238E27FC236}">
                <a16:creationId xmlns:a16="http://schemas.microsoft.com/office/drawing/2014/main" id="{F0281848-CA8C-1343-9C88-A6FDACA94A3C}"/>
              </a:ext>
            </a:extLst>
          </p:cNvPr>
          <p:cNvSpPr/>
          <p:nvPr/>
        </p:nvSpPr>
        <p:spPr bwMode="auto">
          <a:xfrm>
            <a:off x="8915474" y="2590800"/>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pt-BR" b="1">
                <a:solidFill>
                  <a:schemeClr val="tx2"/>
                </a:solidFill>
                <a:latin typeface="Arial" panose="020B0604020202020204" pitchFamily="34" charset="0"/>
                <a:ea typeface="ヒラギノ角ゴ Pro W3" pitchFamily="84" charset="-128"/>
                <a:cs typeface="Arial" panose="020B0604020202020204" pitchFamily="34" charset="0"/>
              </a:rPr>
              <a:t>Etapa de Ação</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Descrição</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Intervalo de datas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Orçamento</a:t>
            </a:r>
          </a:p>
        </p:txBody>
      </p:sp>
      <p:sp>
        <p:nvSpPr>
          <p:cNvPr id="54" name="Rectangle 53">
            <a:extLst>
              <a:ext uri="{FF2B5EF4-FFF2-40B4-BE49-F238E27FC236}">
                <a16:creationId xmlns:a16="http://schemas.microsoft.com/office/drawing/2014/main" id="{7B2ECBFA-C7E6-C841-9FAD-137E74064CE0}"/>
              </a:ext>
            </a:extLst>
          </p:cNvPr>
          <p:cNvSpPr/>
          <p:nvPr/>
        </p:nvSpPr>
        <p:spPr bwMode="auto">
          <a:xfrm>
            <a:off x="8915474" y="4696278"/>
            <a:ext cx="2286000" cy="1991489"/>
          </a:xfrm>
          <a:prstGeom prst="rect">
            <a:avLst/>
          </a:prstGeom>
          <a:ln>
            <a:solidFill>
              <a:srgbClr val="7B8694"/>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r>
              <a:rPr lang="pt-BR" b="1">
                <a:solidFill>
                  <a:schemeClr val="tx2"/>
                </a:solidFill>
                <a:latin typeface="Arial" panose="020B0604020202020204" pitchFamily="34" charset="0"/>
                <a:ea typeface="ヒラギノ角ゴ Pro W3" pitchFamily="84" charset="-128"/>
                <a:cs typeface="Arial" panose="020B0604020202020204" pitchFamily="34" charset="0"/>
              </a:rPr>
              <a:t>Etapa de Ação</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Descrição</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Intervalo de datas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Líder(es)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Recursos</a:t>
            </a:r>
          </a:p>
          <a:p>
            <a:pPr marL="401638" indent="-263525">
              <a:buFontTx/>
              <a:buChar char="-"/>
            </a:pPr>
            <a:r>
              <a:rPr lang="pt-BR">
                <a:solidFill>
                  <a:srgbClr val="404040"/>
                </a:solidFill>
                <a:latin typeface="Arial" panose="020B0604020202020204" pitchFamily="34" charset="0"/>
                <a:ea typeface="ヒラギノ角ゴ Pro W3" pitchFamily="84" charset="-128"/>
                <a:cs typeface="Arial" panose="020B0604020202020204" pitchFamily="34" charset="0"/>
              </a:rPr>
              <a:t>Orçamento</a:t>
            </a:r>
          </a:p>
        </p:txBody>
      </p:sp>
      <p:sp>
        <p:nvSpPr>
          <p:cNvPr id="55" name="Page Number - White">
            <a:extLst>
              <a:ext uri="{FF2B5EF4-FFF2-40B4-BE49-F238E27FC236}">
                <a16:creationId xmlns:a16="http://schemas.microsoft.com/office/drawing/2014/main" id="{3CF0CE94-2FDB-E448-AB5B-906CBC458D8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A5496"/>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35</a:t>
            </a:fld>
            <a:endParaRPr kumimoji="0" lang="en-US" sz="1000" b="0" i="0" u="none" strike="noStrike" kern="1200" cap="none" spc="0" normalizeH="0" baseline="0" noProof="0">
              <a:ln>
                <a:noFill/>
              </a:ln>
              <a:solidFill>
                <a:srgbClr val="0A5496"/>
              </a:solidFill>
              <a:effectLst/>
              <a:uLnTx/>
              <a:uFillTx/>
              <a:latin typeface="Arial" charset="0"/>
              <a:ea typeface="ヒラギノ角ゴ Pro W3" charset="0"/>
            </a:endParaRPr>
          </a:p>
        </p:txBody>
      </p:sp>
      <p:sp>
        <p:nvSpPr>
          <p:cNvPr id="2" name="TextBox 1">
            <a:extLst>
              <a:ext uri="{FF2B5EF4-FFF2-40B4-BE49-F238E27FC236}">
                <a16:creationId xmlns:a16="http://schemas.microsoft.com/office/drawing/2014/main" id="{2CE1F24C-36C7-32C8-3639-0E2CD77586C9}"/>
              </a:ext>
            </a:extLst>
          </p:cNvPr>
          <p:cNvSpPr txBox="1"/>
          <p:nvPr/>
        </p:nvSpPr>
        <p:spPr>
          <a:xfrm>
            <a:off x="3581400" y="2262171"/>
            <a:ext cx="2286000" cy="307777"/>
          </a:xfrm>
          <a:prstGeom prst="rect">
            <a:avLst/>
          </a:prstGeom>
          <a:noFill/>
        </p:spPr>
        <p:txBody>
          <a:bodyPr wrap="square" rtlCol="0">
            <a:spAutoFit/>
          </a:bodyPr>
          <a:lstStyle/>
          <a:p>
            <a:pPr algn="ctr"/>
            <a:r>
              <a:rPr lang="pt-BR" sz="1400" i="1" baseline="0" dirty="0">
                <a:latin typeface="Arial" panose="020B0604020202020204" pitchFamily="34" charset="0"/>
                <a:ea typeface="ヒラギノ角ゴ Pro W3"/>
                <a:cs typeface="Arial" panose="020B0604020202020204" pitchFamily="34" charset="0"/>
              </a:rPr>
              <a:t>Declaração de Alvo nº:</a:t>
            </a:r>
            <a:endParaRPr lang="pt-BR" sz="1400" dirty="0"/>
          </a:p>
        </p:txBody>
      </p:sp>
      <p:sp>
        <p:nvSpPr>
          <p:cNvPr id="3" name="TextBox 2">
            <a:extLst>
              <a:ext uri="{FF2B5EF4-FFF2-40B4-BE49-F238E27FC236}">
                <a16:creationId xmlns:a16="http://schemas.microsoft.com/office/drawing/2014/main" id="{95E7A533-9636-C1C4-79FF-C2A7DE40435F}"/>
              </a:ext>
            </a:extLst>
          </p:cNvPr>
          <p:cNvSpPr txBox="1"/>
          <p:nvPr/>
        </p:nvSpPr>
        <p:spPr>
          <a:xfrm>
            <a:off x="6196290" y="2226028"/>
            <a:ext cx="2286000" cy="307777"/>
          </a:xfrm>
          <a:prstGeom prst="rect">
            <a:avLst/>
          </a:prstGeom>
          <a:noFill/>
        </p:spPr>
        <p:txBody>
          <a:bodyPr wrap="square" rtlCol="0">
            <a:spAutoFit/>
          </a:bodyPr>
          <a:lstStyle/>
          <a:p>
            <a:pPr algn="ctr"/>
            <a:r>
              <a:rPr lang="pt-BR" sz="1400" i="1" baseline="0" dirty="0">
                <a:latin typeface="Arial" panose="020B0604020202020204" pitchFamily="34" charset="0"/>
                <a:ea typeface="ヒラギノ角ゴ Pro W3"/>
                <a:cs typeface="Arial" panose="020B0604020202020204" pitchFamily="34" charset="0"/>
              </a:rPr>
              <a:t>Declaração de Alvo nº:</a:t>
            </a:r>
            <a:endParaRPr lang="pt-BR" sz="1400" dirty="0"/>
          </a:p>
        </p:txBody>
      </p:sp>
    </p:spTree>
    <p:extLst>
      <p:ext uri="{BB962C8B-B14F-4D97-AF65-F5344CB8AC3E}">
        <p14:creationId xmlns:p14="http://schemas.microsoft.com/office/powerpoint/2010/main" val="3133108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cap="none" normalizeH="0" baseline="0" noProof="0">
                <a:ln>
                  <a:noFill/>
                </a:ln>
                <a:solidFill>
                  <a:prstClr val="white">
                    <a:alpha val="44000"/>
                  </a:prstClr>
                </a:solidFill>
                <a:uLnTx/>
                <a:uFillTx/>
                <a:latin typeface="Calibri" panose="020F0502020204030204"/>
                <a:ea typeface="+mn-ea"/>
                <a:cs typeface="+mn-cs"/>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a:blip r:embed="rId3"/>
          <a:srcRect/>
          <a:stretch/>
        </p:blipFill>
        <p:spPr>
          <a:xfrm>
            <a:off x="5475681" y="0"/>
            <a:ext cx="7173519" cy="6861174"/>
          </a:xfrm>
          <a:prstGeom prst="rect">
            <a:avLst/>
          </a:prstGeom>
          <a:solidFill>
            <a:srgbClr val="0D2240"/>
          </a:solidFill>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0" y="2601518"/>
            <a:ext cx="4681365" cy="282717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pt-BR" sz="20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Reúna-se com sua equipe para concluir seu plano de ação</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pt-BR" sz="20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Reveja o </a:t>
            </a:r>
            <a:r>
              <a:rPr kumimoji="0" lang="pt-BR" sz="2000" b="0" i="0" u="none" strike="noStrike" cap="none" normalizeH="0" baseline="0" noProof="0" dirty="0">
                <a:ln>
                  <a:noFill/>
                </a:ln>
                <a:solidFill>
                  <a:schemeClr val="bg1"/>
                </a:solidFill>
                <a:uLnTx/>
                <a:uFillTx/>
                <a:latin typeface="Arial" panose="020B0604020202020204" pitchFamily="34" charset="0"/>
                <a:ea typeface="+mn-ea"/>
                <a:cs typeface="Arial" panose="020B0604020202020204" pitchFamily="34" charset="0"/>
              </a:rPr>
              <a:t>modelo de plano de ação</a:t>
            </a:r>
            <a:endParaRPr kumimoji="0" lang="pt-BR" sz="2000" b="0" i="0" u="none" strike="noStrike" cap="none" normalizeH="0" baseline="0" noProof="0" dirty="0">
              <a:ln>
                <a:noFill/>
              </a:ln>
              <a:solidFill>
                <a:schemeClr val="bg1"/>
              </a:solidFill>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endParaRP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pt-BR" sz="20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Compartilhe nosso plano para obter feedback antes de enviá-lo como parte das metas do seu distrito!</a:t>
            </a:r>
          </a:p>
          <a:p>
            <a:pPr marL="228600" marR="0" lvl="0" indent="-228600" algn="l" defTabSz="914400" rtl="0" eaLnBrk="1" fontAlgn="auto" latinLnBrk="0" hangingPunct="1">
              <a:lnSpc>
                <a:spcPct val="90000"/>
              </a:lnSpc>
              <a:spcBef>
                <a:spcPts val="1000"/>
              </a:spcBef>
              <a:spcAft>
                <a:spcPts val="0"/>
              </a:spcAft>
              <a:buClr>
                <a:srgbClr val="F0C300"/>
              </a:buClr>
              <a:buSzTx/>
              <a:buFont typeface="Wingdings" pitchFamily="2" charset="2"/>
              <a:buChar char="§"/>
              <a:tabLst/>
              <a:defRPr/>
            </a:pPr>
            <a:r>
              <a:rPr kumimoji="0" lang="pt-BR" sz="2000" b="0" i="0" u="none" strike="noStrike" cap="none" normalizeH="0" baseline="0" noProof="0" dirty="0">
                <a:ln>
                  <a:noFill/>
                </a:ln>
                <a:solidFill>
                  <a:prstClr val="white"/>
                </a:solidFill>
                <a:uLnTx/>
                <a:uFillTx/>
                <a:latin typeface="Arial" panose="020B0604020202020204" pitchFamily="34" charset="0"/>
                <a:ea typeface="+mn-ea"/>
                <a:cs typeface="Arial" panose="020B0604020202020204" pitchFamily="34" charset="0"/>
              </a:rPr>
              <a:t>Seminário da Abordagem Global do Quadro Associativo: Criar Sucesso</a:t>
            </a:r>
          </a:p>
          <a:p>
            <a:pPr marL="274320" marR="0" lvl="0" indent="-274320" algn="l" defTabSz="914400" rtl="0" eaLnBrk="1" fontAlgn="base" latinLnBrk="0" hangingPunct="1">
              <a:lnSpc>
                <a:spcPct val="100000"/>
              </a:lnSpc>
              <a:spcBef>
                <a:spcPts val="0"/>
              </a:spcBef>
              <a:spcAft>
                <a:spcPts val="1800"/>
              </a:spcAft>
              <a:buClrTx/>
              <a:buSzPct val="120000"/>
              <a:buFont typeface="Arial" pitchFamily="34" charset="0"/>
              <a:buNone/>
              <a:tabLst/>
              <a:defRPr/>
            </a:pPr>
            <a:endParaRPr kumimoji="0" lang="en-US" sz="2000" b="0" i="0" u="none" strike="noStrike" kern="0" cap="none" spc="0" normalizeH="0" baseline="0" noProof="0" dirty="0">
              <a:ln>
                <a:noFill/>
              </a:ln>
              <a:solidFill>
                <a:prstClr val="white"/>
              </a:solidFill>
              <a:effectLst/>
              <a:uLnTx/>
              <a:uFillTx/>
              <a:latin typeface="Arial" charset="0"/>
              <a:ea typeface="Arial" charset="0"/>
              <a:cs typeface="Arial" charset="0"/>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1176045"/>
            <a:ext cx="5525035" cy="1013207"/>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pt-BR" sz="5000" b="1" i="0" u="none" strike="noStrike" cap="none" normalizeH="0" baseline="0" noProof="0" dirty="0">
                <a:ln>
                  <a:noFill/>
                </a:ln>
                <a:solidFill>
                  <a:prstClr val="white"/>
                </a:solidFill>
                <a:uLnTx/>
                <a:uFillTx/>
                <a:latin typeface="Arial" charset="0"/>
                <a:ea typeface="Arial" charset="0"/>
                <a:cs typeface="Arial" charset="0"/>
              </a:rPr>
              <a:t>Próximas Etapas</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276571"/>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7CAAAE34-12FE-E746-A90B-1EE720FC66A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36</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pic>
        <p:nvPicPr>
          <p:cNvPr id="10" name="Picture 9">
            <a:extLst>
              <a:ext uri="{FF2B5EF4-FFF2-40B4-BE49-F238E27FC236}">
                <a16:creationId xmlns:a16="http://schemas.microsoft.com/office/drawing/2014/main" id="{CAA5A05A-B830-9F4B-AF70-ADEF243B9536}"/>
              </a:ext>
            </a:extLst>
          </p:cNvPr>
          <p:cNvPicPr>
            <a:picLocks noChangeAspect="1"/>
          </p:cNvPicPr>
          <p:nvPr/>
        </p:nvPicPr>
        <p:blipFill>
          <a:blip r:embed="rId5"/>
          <a:srcRect/>
          <a:stretch/>
        </p:blipFill>
        <p:spPr>
          <a:xfrm>
            <a:off x="273388" y="6114917"/>
            <a:ext cx="2755897" cy="463609"/>
          </a:xfrm>
          <a:prstGeom prst="rect">
            <a:avLst/>
          </a:prstGeom>
        </p:spPr>
      </p:pic>
    </p:spTree>
    <p:extLst>
      <p:ext uri="{BB962C8B-B14F-4D97-AF65-F5344CB8AC3E}">
        <p14:creationId xmlns:p14="http://schemas.microsoft.com/office/powerpoint/2010/main" val="33461935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ackground - Image">
            <a:extLst>
              <a:ext uri="{FF2B5EF4-FFF2-40B4-BE49-F238E27FC236}">
                <a16:creationId xmlns:a16="http://schemas.microsoft.com/office/drawing/2014/main" id="{6018F4F7-F4EA-B141-BAD2-6DC052191AD2}"/>
              </a:ext>
            </a:extLst>
          </p:cNvPr>
          <p:cNvPicPr>
            <a:picLocks noChangeAspect="1"/>
          </p:cNvPicPr>
          <p:nvPr/>
        </p:nvPicPr>
        <p:blipFill>
          <a:blip r:embed="rId3"/>
          <a:stretch>
            <a:fillRect/>
          </a:stretch>
        </p:blipFill>
        <p:spPr>
          <a:xfrm>
            <a:off x="0" y="0"/>
            <a:ext cx="12192000" cy="6858000"/>
          </a:xfrm>
          <a:prstGeom prst="rect">
            <a:avLst/>
          </a:prstGeom>
        </p:spPr>
      </p:pic>
      <p:sp>
        <p:nvSpPr>
          <p:cNvPr id="9" name="Background - Overlay">
            <a:extLst>
              <a:ext uri="{FF2B5EF4-FFF2-40B4-BE49-F238E27FC236}">
                <a16:creationId xmlns:a16="http://schemas.microsoft.com/office/drawing/2014/main" id="{F6354131-1505-DD43-8FC9-B48FF847052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Emblem - White" descr="lionlogo_white.eps">
            <a:extLst>
              <a:ext uri="{FF2B5EF4-FFF2-40B4-BE49-F238E27FC236}">
                <a16:creationId xmlns:a16="http://schemas.microsoft.com/office/drawing/2014/main" id="{270D3D78-800C-1948-B8EA-27CBCEB48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1" name="Headline">
            <a:extLst>
              <a:ext uri="{FF2B5EF4-FFF2-40B4-BE49-F238E27FC236}">
                <a16:creationId xmlns:a16="http://schemas.microsoft.com/office/drawing/2014/main" id="{7DF3A14F-3DA8-2B43-9E31-22551C7FBE0D}"/>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pt-BR" sz="4800" b="1">
                <a:solidFill>
                  <a:schemeClr val="bg1"/>
                </a:solidFill>
                <a:latin typeface="Helvetica Neue" charset="0"/>
                <a:ea typeface="Helvetica Neue" charset="0"/>
                <a:cs typeface="Helvetica Neue" charset="0"/>
              </a:rPr>
              <a:t>Feedback?</a:t>
            </a:r>
          </a:p>
        </p:txBody>
      </p:sp>
      <p:sp>
        <p:nvSpPr>
          <p:cNvPr id="12" name="Gold Bar">
            <a:extLst>
              <a:ext uri="{FF2B5EF4-FFF2-40B4-BE49-F238E27FC236}">
                <a16:creationId xmlns:a16="http://schemas.microsoft.com/office/drawing/2014/main" id="{EE4B90EA-A411-1746-983F-925F00649C83}"/>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13" name="Copyright">
            <a:extLst>
              <a:ext uri="{FF2B5EF4-FFF2-40B4-BE49-F238E27FC236}">
                <a16:creationId xmlns:a16="http://schemas.microsoft.com/office/drawing/2014/main" id="{6CCED777-3F2C-284D-872C-5E333AC69120}"/>
              </a:ext>
            </a:extLst>
          </p:cNvPr>
          <p:cNvSpPr txBox="1"/>
          <p:nvPr/>
        </p:nvSpPr>
        <p:spPr>
          <a:xfrm>
            <a:off x="3171770" y="6248400"/>
            <a:ext cx="3399810" cy="338554"/>
          </a:xfrm>
          <a:prstGeom prst="rect">
            <a:avLst/>
          </a:prstGeom>
          <a:noFill/>
        </p:spPr>
        <p:txBody>
          <a:bodyPr wrap="square" rtlCol="0">
            <a:spAutoFit/>
          </a:bodyPr>
          <a:lstStyle/>
          <a:p>
            <a:r>
              <a:rPr lang="pt-BR" sz="1600" b="1">
                <a:solidFill>
                  <a:schemeClr val="bg1"/>
                </a:solidFill>
              </a:rPr>
              <a:t>© 2020 Lions Clubs International</a:t>
            </a:r>
          </a:p>
        </p:txBody>
      </p:sp>
      <p:sp>
        <p:nvSpPr>
          <p:cNvPr id="14" name="Date Lang Code">
            <a:extLst>
              <a:ext uri="{FF2B5EF4-FFF2-40B4-BE49-F238E27FC236}">
                <a16:creationId xmlns:a16="http://schemas.microsoft.com/office/drawing/2014/main" id="{5EB904C5-4EFC-404E-B24F-64B17C0C9826}"/>
              </a:ext>
            </a:extLst>
          </p:cNvPr>
          <p:cNvSpPr txBox="1"/>
          <p:nvPr/>
        </p:nvSpPr>
        <p:spPr>
          <a:xfrm>
            <a:off x="6829370" y="6248400"/>
            <a:ext cx="2695630" cy="338554"/>
          </a:xfrm>
          <a:prstGeom prst="rect">
            <a:avLst/>
          </a:prstGeom>
          <a:noFill/>
        </p:spPr>
        <p:txBody>
          <a:bodyPr wrap="square" rtlCol="0">
            <a:spAutoFit/>
          </a:bodyPr>
          <a:lstStyle/>
          <a:p>
            <a:r>
              <a:rPr lang="pt-BR" sz="1600" b="1" dirty="0">
                <a:solidFill>
                  <a:schemeClr val="bg1"/>
                </a:solidFill>
              </a:rPr>
              <a:t>Atualizado 20/05/2023 PO</a:t>
            </a:r>
          </a:p>
        </p:txBody>
      </p:sp>
      <p:sp>
        <p:nvSpPr>
          <p:cNvPr id="15" name="Page Number - White">
            <a:extLst>
              <a:ext uri="{FF2B5EF4-FFF2-40B4-BE49-F238E27FC236}">
                <a16:creationId xmlns:a16="http://schemas.microsoft.com/office/drawing/2014/main" id="{F9CC677F-3CD7-E841-81AA-BE48BFA8666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37</a:t>
            </a:fld>
            <a:endParaRPr lang="en-US" sz="1000">
              <a:solidFill>
                <a:schemeClr val="bg1"/>
              </a:solidFill>
            </a:endParaRPr>
          </a:p>
        </p:txBody>
      </p:sp>
    </p:spTree>
    <p:extLst>
      <p:ext uri="{BB962C8B-B14F-4D97-AF65-F5344CB8AC3E}">
        <p14:creationId xmlns:p14="http://schemas.microsoft.com/office/powerpoint/2010/main" val="2318771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ce - Solid">
            <a:extLst>
              <a:ext uri="{FF2B5EF4-FFF2-40B4-BE49-F238E27FC236}">
                <a16:creationId xmlns:a16="http://schemas.microsoft.com/office/drawing/2014/main" id="{884E2A9C-D7BE-7F49-977E-DC17133A6671}"/>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0" name="Body Copy">
            <a:extLst>
              <a:ext uri="{FF2B5EF4-FFF2-40B4-BE49-F238E27FC236}">
                <a16:creationId xmlns:a16="http://schemas.microsoft.com/office/drawing/2014/main" id="{FB1EA0DB-4126-F243-96FC-56FDB6AD1739}"/>
              </a:ext>
            </a:extLst>
          </p:cNvPr>
          <p:cNvSpPr txBox="1">
            <a:spLocks/>
          </p:cNvSpPr>
          <p:nvPr/>
        </p:nvSpPr>
        <p:spPr>
          <a:xfrm>
            <a:off x="2743201" y="686639"/>
            <a:ext cx="9119164"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pt-BR" sz="2600" b="1" dirty="0">
                <a:solidFill>
                  <a:schemeClr val="bg1"/>
                </a:solidFill>
                <a:latin typeface="Arial" charset="0"/>
                <a:ea typeface="Arial" charset="0"/>
                <a:cs typeface="Arial" charset="0"/>
              </a:rPr>
              <a:t>Processo da Abordagem Global do Quadro Associativo</a:t>
            </a:r>
          </a:p>
        </p:txBody>
      </p:sp>
      <p:sp>
        <p:nvSpPr>
          <p:cNvPr id="21" name="Page Number - Blue">
            <a:extLst>
              <a:ext uri="{FF2B5EF4-FFF2-40B4-BE49-F238E27FC236}">
                <a16:creationId xmlns:a16="http://schemas.microsoft.com/office/drawing/2014/main" id="{786F51F5-48DB-F647-869E-0162B4D65AE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a:solidFill>
                <a:schemeClr val="bg1"/>
              </a:solidFill>
            </a:endParaRPr>
          </a:p>
        </p:txBody>
      </p:sp>
      <p:grpSp>
        <p:nvGrpSpPr>
          <p:cNvPr id="22" name="Group 21">
            <a:extLst>
              <a:ext uri="{FF2B5EF4-FFF2-40B4-BE49-F238E27FC236}">
                <a16:creationId xmlns:a16="http://schemas.microsoft.com/office/drawing/2014/main" id="{8791A39F-ADFE-7E4C-9913-A30AA79D27A2}"/>
              </a:ext>
            </a:extLst>
          </p:cNvPr>
          <p:cNvGrpSpPr/>
          <p:nvPr/>
        </p:nvGrpSpPr>
        <p:grpSpPr>
          <a:xfrm>
            <a:off x="835415" y="2819398"/>
            <a:ext cx="10564392" cy="2560608"/>
            <a:chOff x="1071642" y="2793780"/>
            <a:chExt cx="9897207" cy="2398901"/>
          </a:xfrm>
        </p:grpSpPr>
        <p:sp>
          <p:nvSpPr>
            <p:cNvPr id="23" name="Oval 22">
              <a:extLst>
                <a:ext uri="{FF2B5EF4-FFF2-40B4-BE49-F238E27FC236}">
                  <a16:creationId xmlns:a16="http://schemas.microsoft.com/office/drawing/2014/main" id="{B5DE84F9-FD85-AF47-84AB-F59376D9154A}"/>
                </a:ext>
              </a:extLst>
            </p:cNvPr>
            <p:cNvSpPr/>
            <p:nvPr/>
          </p:nvSpPr>
          <p:spPr bwMode="auto">
            <a:xfrm>
              <a:off x="8569955" y="2793787"/>
              <a:ext cx="2398894" cy="2398894"/>
            </a:xfrm>
            <a:prstGeom prst="ellipse">
              <a:avLst/>
            </a:prstGeom>
            <a:solidFill>
              <a:srgbClr val="457DC8"/>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45720" algn="ctr">
                <a:spcBef>
                  <a:spcPts val="0"/>
                </a:spcBef>
                <a:spcAft>
                  <a:spcPts val="25"/>
                </a:spcAft>
                <a:buFont typeface="Helvetica" pitchFamily="84" charset="0"/>
                <a:buNone/>
              </a:pPr>
              <a:r>
                <a:rPr lang="pt-BR" sz="2800" b="1">
                  <a:solidFill>
                    <a:schemeClr val="bg1"/>
                  </a:solidFill>
                  <a:ea typeface="Arial" charset="0"/>
                  <a:cs typeface="Arial" panose="020B0604020202020204" pitchFamily="34" charset="0"/>
                </a:rPr>
                <a:t>Criar</a:t>
              </a:r>
            </a:p>
            <a:p>
              <a:pPr marL="45720" algn="ctr">
                <a:spcBef>
                  <a:spcPts val="0"/>
                </a:spcBef>
                <a:spcAft>
                  <a:spcPts val="25"/>
                </a:spcAft>
                <a:buFont typeface="Helvetica" pitchFamily="84" charset="0"/>
                <a:buNone/>
              </a:pPr>
              <a:r>
                <a:rPr lang="pt-BR" sz="2800" b="1">
                  <a:solidFill>
                    <a:schemeClr val="bg1"/>
                  </a:solidFill>
                  <a:ea typeface="Arial" charset="0"/>
                  <a:cs typeface="Arial" panose="020B0604020202020204" pitchFamily="34" charset="0"/>
                </a:rPr>
                <a:t>Sucesso</a:t>
              </a:r>
            </a:p>
          </p:txBody>
        </p:sp>
        <p:sp>
          <p:nvSpPr>
            <p:cNvPr id="24" name="Oval 23">
              <a:extLst>
                <a:ext uri="{FF2B5EF4-FFF2-40B4-BE49-F238E27FC236}">
                  <a16:creationId xmlns:a16="http://schemas.microsoft.com/office/drawing/2014/main" id="{390BF64E-9675-9945-8FB0-675C05206158}"/>
                </a:ext>
              </a:extLst>
            </p:cNvPr>
            <p:cNvSpPr/>
            <p:nvPr/>
          </p:nvSpPr>
          <p:spPr bwMode="auto">
            <a:xfrm>
              <a:off x="6043522" y="2793787"/>
              <a:ext cx="2398894" cy="2398894"/>
            </a:xfrm>
            <a:prstGeom prst="ellipse">
              <a:avLst/>
            </a:prstGeom>
            <a:solidFill>
              <a:srgbClr val="CD310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buFont typeface="Helvetica" pitchFamily="84" charset="0"/>
                <a:buNone/>
              </a:pPr>
              <a:r>
                <a:rPr lang="pt-BR" sz="2800" b="1" dirty="0">
                  <a:solidFill>
                    <a:schemeClr val="bg1"/>
                  </a:solidFill>
                  <a:ea typeface="Arial" charset="0"/>
                  <a:cs typeface="Arial" panose="020B0604020202020204" pitchFamily="34" charset="0"/>
                </a:rPr>
                <a:t>Criar uma </a:t>
              </a:r>
            </a:p>
            <a:p>
              <a:pPr algn="ctr">
                <a:buFont typeface="Helvetica" pitchFamily="84" charset="0"/>
                <a:buNone/>
              </a:pPr>
              <a:r>
                <a:rPr lang="pt-BR" sz="2800" b="1" dirty="0">
                  <a:solidFill>
                    <a:schemeClr val="bg1"/>
                  </a:solidFill>
                  <a:ea typeface="Arial" charset="0"/>
                  <a:cs typeface="Arial" panose="020B0604020202020204" pitchFamily="34" charset="0"/>
                </a:rPr>
                <a:t>Plano</a:t>
              </a:r>
            </a:p>
          </p:txBody>
        </p:sp>
        <p:sp>
          <p:nvSpPr>
            <p:cNvPr id="25" name="Oval 24">
              <a:extLst>
                <a:ext uri="{FF2B5EF4-FFF2-40B4-BE49-F238E27FC236}">
                  <a16:creationId xmlns:a16="http://schemas.microsoft.com/office/drawing/2014/main" id="{56F1B1B8-F106-9747-BC99-5C8AB69A1836}"/>
                </a:ext>
              </a:extLst>
            </p:cNvPr>
            <p:cNvSpPr/>
            <p:nvPr/>
          </p:nvSpPr>
          <p:spPr bwMode="auto">
            <a:xfrm>
              <a:off x="3557582" y="2793780"/>
              <a:ext cx="2398894" cy="2398894"/>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buFont typeface="Helvetica" pitchFamily="84" charset="0"/>
                <a:buNone/>
              </a:pPr>
              <a:r>
                <a:rPr lang="pt-BR" sz="2800" b="1" dirty="0">
                  <a:solidFill>
                    <a:schemeClr val="bg1"/>
                  </a:solidFill>
                  <a:ea typeface="Arial" charset="0"/>
                  <a:cs typeface="Arial" panose="020B0604020202020204" pitchFamily="34" charset="0"/>
                </a:rPr>
                <a:t>Criar uma</a:t>
              </a:r>
            </a:p>
            <a:p>
              <a:pPr algn="ctr">
                <a:buFont typeface="Helvetica" pitchFamily="84" charset="0"/>
                <a:buNone/>
              </a:pPr>
              <a:r>
                <a:rPr lang="pt-BR" sz="2800" b="1" dirty="0">
                  <a:solidFill>
                    <a:schemeClr val="bg1"/>
                  </a:solidFill>
                  <a:ea typeface="Arial" charset="0"/>
                  <a:cs typeface="Arial" panose="020B0604020202020204" pitchFamily="34" charset="0"/>
                </a:rPr>
                <a:t>Visão</a:t>
              </a:r>
            </a:p>
          </p:txBody>
        </p:sp>
        <p:sp>
          <p:nvSpPr>
            <p:cNvPr id="26" name="Oval 25">
              <a:extLst>
                <a:ext uri="{FF2B5EF4-FFF2-40B4-BE49-F238E27FC236}">
                  <a16:creationId xmlns:a16="http://schemas.microsoft.com/office/drawing/2014/main" id="{C3E8C0B8-FBB3-DE45-8D4F-F7C0AAA573B3}"/>
                </a:ext>
              </a:extLst>
            </p:cNvPr>
            <p:cNvSpPr/>
            <p:nvPr/>
          </p:nvSpPr>
          <p:spPr bwMode="auto">
            <a:xfrm>
              <a:off x="1071642" y="2793787"/>
              <a:ext cx="2398894" cy="2398894"/>
            </a:xfrm>
            <a:prstGeom prst="ellipse">
              <a:avLst/>
            </a:prstGeom>
            <a:solidFill>
              <a:srgbClr val="457DC8"/>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buFont typeface="Helvetica" pitchFamily="84" charset="0"/>
                <a:buNone/>
              </a:pPr>
              <a:r>
                <a:rPr lang="pt-BR" sz="2800" b="1" dirty="0">
                  <a:solidFill>
                    <a:schemeClr val="bg1"/>
                  </a:solidFill>
                  <a:ea typeface="Arial" charset="0"/>
                  <a:cs typeface="Arial" panose="020B0604020202020204" pitchFamily="34" charset="0"/>
                </a:rPr>
                <a:t>Criar uma</a:t>
              </a:r>
            </a:p>
            <a:p>
              <a:pPr algn="ctr">
                <a:buFont typeface="Helvetica" pitchFamily="84" charset="0"/>
                <a:buNone/>
              </a:pPr>
              <a:r>
                <a:rPr lang="pt-BR" sz="2800" b="1" dirty="0">
                  <a:solidFill>
                    <a:schemeClr val="bg1"/>
                  </a:solidFill>
                  <a:ea typeface="Arial" charset="0"/>
                  <a:cs typeface="Arial" panose="020B0604020202020204" pitchFamily="34" charset="0"/>
                </a:rPr>
                <a:t>Equipe</a:t>
              </a:r>
            </a:p>
          </p:txBody>
        </p:sp>
        <p:sp>
          <p:nvSpPr>
            <p:cNvPr id="27" name="Right Arrow 26">
              <a:extLst>
                <a:ext uri="{FF2B5EF4-FFF2-40B4-BE49-F238E27FC236}">
                  <a16:creationId xmlns:a16="http://schemas.microsoft.com/office/drawing/2014/main" id="{4D16A67A-3E29-1546-BAD3-55B9655F9014}"/>
                </a:ext>
              </a:extLst>
            </p:cNvPr>
            <p:cNvSpPr/>
            <p:nvPr/>
          </p:nvSpPr>
          <p:spPr>
            <a:xfrm>
              <a:off x="5611704" y="3793212"/>
              <a:ext cx="888009"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8" name="Picture 27">
            <a:extLst>
              <a:ext uri="{FF2B5EF4-FFF2-40B4-BE49-F238E27FC236}">
                <a16:creationId xmlns:a16="http://schemas.microsoft.com/office/drawing/2014/main" id="{111E6B76-27A6-B94D-93C8-AA64FAB84DD5}"/>
              </a:ext>
            </a:extLst>
          </p:cNvPr>
          <p:cNvPicPr>
            <a:picLocks noChangeAspect="1"/>
          </p:cNvPicPr>
          <p:nvPr/>
        </p:nvPicPr>
        <p:blipFill>
          <a:blip r:embed="rId3"/>
          <a:srcRect/>
          <a:stretch/>
        </p:blipFill>
        <p:spPr>
          <a:xfrm>
            <a:off x="533400" y="294963"/>
            <a:ext cx="1089992" cy="1089992"/>
          </a:xfrm>
          <a:prstGeom prst="rect">
            <a:avLst/>
          </a:prstGeom>
        </p:spPr>
      </p:pic>
      <p:sp>
        <p:nvSpPr>
          <p:cNvPr id="29" name="Right Arrow 28">
            <a:extLst>
              <a:ext uri="{FF2B5EF4-FFF2-40B4-BE49-F238E27FC236}">
                <a16:creationId xmlns:a16="http://schemas.microsoft.com/office/drawing/2014/main" id="{1BC87E8E-A9E2-794D-A59C-B1E36F5BF7E6}"/>
              </a:ext>
            </a:extLst>
          </p:cNvPr>
          <p:cNvSpPr/>
          <p:nvPr/>
        </p:nvSpPr>
        <p:spPr>
          <a:xfrm>
            <a:off x="3014529" y="3886200"/>
            <a:ext cx="947871" cy="641279"/>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a:extLst>
              <a:ext uri="{FF2B5EF4-FFF2-40B4-BE49-F238E27FC236}">
                <a16:creationId xmlns:a16="http://schemas.microsoft.com/office/drawing/2014/main" id="{2F722F31-9181-0740-9331-6A4B3A83D717}"/>
              </a:ext>
            </a:extLst>
          </p:cNvPr>
          <p:cNvSpPr/>
          <p:nvPr/>
        </p:nvSpPr>
        <p:spPr>
          <a:xfrm>
            <a:off x="8348529" y="3886200"/>
            <a:ext cx="947871" cy="641278"/>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Yellow Bar">
            <a:extLst>
              <a:ext uri="{FF2B5EF4-FFF2-40B4-BE49-F238E27FC236}">
                <a16:creationId xmlns:a16="http://schemas.microsoft.com/office/drawing/2014/main" id="{564D83CF-1563-C847-B479-BF229424CF6C}"/>
              </a:ext>
            </a:extLst>
          </p:cNvPr>
          <p:cNvSpPr/>
          <p:nvPr/>
        </p:nvSpPr>
        <p:spPr>
          <a:xfrm>
            <a:off x="5776984" y="135434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pt-BR">
                <a:latin typeface="Arial" charset="0"/>
                <a:ea typeface="Arial" charset="0"/>
                <a:cs typeface="Arial" charset="0"/>
              </a:rPr>
              <a:t> </a:t>
            </a:r>
          </a:p>
        </p:txBody>
      </p:sp>
    </p:spTree>
    <p:extLst>
      <p:ext uri="{BB962C8B-B14F-4D97-AF65-F5344CB8AC3E}">
        <p14:creationId xmlns:p14="http://schemas.microsoft.com/office/powerpoint/2010/main" val="32001036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1800" b="0" i="0" u="none" strike="noStrike" cap="none" normalizeH="0" baseline="0" noProof="0">
                <a:ln>
                  <a:noFill/>
                </a:ln>
                <a:solidFill>
                  <a:prstClr val="white">
                    <a:alpha val="44000"/>
                  </a:prstClr>
                </a:solidFill>
                <a:uLnTx/>
                <a:uFillTx/>
                <a:latin typeface="Calibri" panose="020F0502020204030204"/>
                <a:ea typeface="+mn-ea"/>
                <a:cs typeface="+mn-cs"/>
              </a:rPr>
              <a:t>aa</a:t>
            </a:r>
          </a:p>
        </p:txBody>
      </p:sp>
      <p:pic>
        <p:nvPicPr>
          <p:cNvPr id="21" name="Background - Image">
            <a:extLst>
              <a:ext uri="{FF2B5EF4-FFF2-40B4-BE49-F238E27FC236}">
                <a16:creationId xmlns:a16="http://schemas.microsoft.com/office/drawing/2014/main" id="{724387C4-EDA2-C547-8F28-B6C9906A09BD}"/>
              </a:ext>
            </a:extLst>
          </p:cNvPr>
          <p:cNvPicPr>
            <a:picLocks noChangeAspect="1"/>
          </p:cNvPicPr>
          <p:nvPr/>
        </p:nvPicPr>
        <p:blipFill rotWithShape="1">
          <a:blip r:embed="rId3"/>
          <a:srcRect l="-36957" t="6712" r="37905" b="9712"/>
          <a:stretch/>
        </p:blipFill>
        <p:spPr>
          <a:xfrm>
            <a:off x="0" y="0"/>
            <a:ext cx="12192000" cy="6858000"/>
          </a:xfrm>
          <a:prstGeom prst="rect">
            <a:avLst/>
          </a:prstGeom>
        </p:spPr>
      </p:pic>
      <p:sp>
        <p:nvSpPr>
          <p:cNvPr id="24" name="Freeform 23">
            <a:extLst>
              <a:ext uri="{FF2B5EF4-FFF2-40B4-BE49-F238E27FC236}">
                <a16:creationId xmlns:a16="http://schemas.microsoft.com/office/drawing/2014/main" id="{DDC8AA71-55A8-3649-9696-D505B3711E6E}"/>
              </a:ext>
            </a:extLst>
          </p:cNvPr>
          <p:cNvSpPr/>
          <p:nvPr/>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831160" y="2044008"/>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pt-BR" sz="4800" b="1" i="0" u="none" strike="noStrike" cap="none" normalizeH="0" baseline="0" noProof="0">
                <a:ln>
                  <a:noFill/>
                </a:ln>
                <a:solidFill>
                  <a:srgbClr val="00338D"/>
                </a:solidFill>
                <a:uLnTx/>
                <a:uFillTx/>
                <a:latin typeface="Arial" charset="0"/>
                <a:ea typeface="Arial" charset="0"/>
                <a:cs typeface="Arial" charset="0"/>
              </a:rPr>
              <a:t>Nossa Jornada de Serviços</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3039510" y="150853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C6691B12-FDA0-CD45-A90B-6752D9B84D7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4097592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age Number - Blue">
            <a:extLst>
              <a:ext uri="{FF2B5EF4-FFF2-40B4-BE49-F238E27FC236}">
                <a16:creationId xmlns:a16="http://schemas.microsoft.com/office/drawing/2014/main" id="{D7FA5B5B-697F-EA4F-A4A1-64706C86E42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a:solidFill>
                <a:schemeClr val="bg1"/>
              </a:solidFill>
            </a:endParaRPr>
          </a:p>
        </p:txBody>
      </p:sp>
      <p:sp>
        <p:nvSpPr>
          <p:cNvPr id="31" name="Rectangle 30">
            <a:extLst>
              <a:ext uri="{FF2B5EF4-FFF2-40B4-BE49-F238E27FC236}">
                <a16:creationId xmlns:a16="http://schemas.microsoft.com/office/drawing/2014/main" id="{A93DEF17-690E-5643-91B7-7CE829DD6127}"/>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2" name="Body Copy">
            <a:extLst>
              <a:ext uri="{FF2B5EF4-FFF2-40B4-BE49-F238E27FC236}">
                <a16:creationId xmlns:a16="http://schemas.microsoft.com/office/drawing/2014/main" id="{100A37EE-ACD5-FB4C-AA35-E8CEAE4B214B}"/>
              </a:ext>
            </a:extLst>
          </p:cNvPr>
          <p:cNvSpPr txBox="1">
            <a:spLocks/>
          </p:cNvSpPr>
          <p:nvPr/>
        </p:nvSpPr>
        <p:spPr>
          <a:xfrm>
            <a:off x="760626" y="1437600"/>
            <a:ext cx="5335374" cy="366779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lnSpc>
                <a:spcPct val="200000"/>
              </a:lnSpc>
              <a:buClr>
                <a:srgbClr val="FFCF00"/>
              </a:buClr>
              <a:buFont typeface="Wingdings" pitchFamily="2" charset="2"/>
              <a:buChar char="§"/>
            </a:pPr>
            <a:r>
              <a:rPr lang="pt-BR" sz="2400" dirty="0">
                <a:ea typeface="ヒラギノ角ゴ Pro W3"/>
              </a:rPr>
              <a:t>Potencializar nossos pontos fortes</a:t>
            </a:r>
          </a:p>
          <a:p>
            <a:pPr marL="342900" indent="-342900">
              <a:lnSpc>
                <a:spcPct val="200000"/>
              </a:lnSpc>
              <a:buClr>
                <a:srgbClr val="FFCF00"/>
              </a:buClr>
              <a:buFont typeface="Wingdings" pitchFamily="2" charset="2"/>
              <a:buChar char="§"/>
            </a:pPr>
            <a:r>
              <a:rPr lang="pt-BR" sz="2400" dirty="0">
                <a:ea typeface="ヒラギノ角ゴ Pro W3"/>
              </a:rPr>
              <a:t>Controlar nossas fraquezas</a:t>
            </a:r>
          </a:p>
          <a:p>
            <a:pPr marL="342900" indent="-342900">
              <a:lnSpc>
                <a:spcPct val="200000"/>
              </a:lnSpc>
              <a:buClr>
                <a:srgbClr val="FFCF00"/>
              </a:buClr>
              <a:buFont typeface="Wingdings" pitchFamily="2" charset="2"/>
              <a:buChar char="§"/>
            </a:pPr>
            <a:r>
              <a:rPr lang="pt-BR" sz="2400" dirty="0">
                <a:ea typeface="ヒラギノ角ゴ Pro W3"/>
              </a:rPr>
              <a:t>Tirar proveito das oportunidades</a:t>
            </a:r>
          </a:p>
          <a:p>
            <a:pPr marL="342900" indent="-342900">
              <a:lnSpc>
                <a:spcPct val="200000"/>
              </a:lnSpc>
              <a:buClr>
                <a:srgbClr val="FFCF00"/>
              </a:buClr>
              <a:buFont typeface="Wingdings" pitchFamily="2" charset="2"/>
              <a:buChar char="§"/>
            </a:pPr>
            <a:r>
              <a:rPr lang="pt-BR" sz="2400" dirty="0">
                <a:ea typeface="ヒラギノ角ゴ Pro W3"/>
              </a:rPr>
              <a:t>Minimizar o impacto das ameaças</a:t>
            </a:r>
          </a:p>
        </p:txBody>
      </p:sp>
      <p:sp>
        <p:nvSpPr>
          <p:cNvPr id="33" name="Body Copy">
            <a:extLst>
              <a:ext uri="{FF2B5EF4-FFF2-40B4-BE49-F238E27FC236}">
                <a16:creationId xmlns:a16="http://schemas.microsoft.com/office/drawing/2014/main" id="{58E140DB-BA6B-134C-8D34-2824EBCF6181}"/>
              </a:ext>
            </a:extLst>
          </p:cNvPr>
          <p:cNvSpPr txBox="1">
            <a:spLocks/>
          </p:cNvSpPr>
          <p:nvPr/>
        </p:nvSpPr>
        <p:spPr>
          <a:xfrm>
            <a:off x="747216" y="650827"/>
            <a:ext cx="7035338"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264"/>
              </a:spcBef>
              <a:buSzPct val="120000"/>
            </a:pPr>
            <a:r>
              <a:rPr lang="pt-BR" sz="3200" b="1">
                <a:solidFill>
                  <a:srgbClr val="0A5496"/>
                </a:solidFill>
                <a:latin typeface="Arial" charset="0"/>
                <a:ea typeface="Arial" charset="0"/>
                <a:cs typeface="Arial" charset="0"/>
              </a:rPr>
              <a:t>Exercício da análise do distrito</a:t>
            </a:r>
          </a:p>
        </p:txBody>
      </p:sp>
      <p:pic>
        <p:nvPicPr>
          <p:cNvPr id="34" name="Picture 33">
            <a:extLst>
              <a:ext uri="{FF2B5EF4-FFF2-40B4-BE49-F238E27FC236}">
                <a16:creationId xmlns:a16="http://schemas.microsoft.com/office/drawing/2014/main" id="{AC455544-16B4-F247-AD9B-982B7613E76B}"/>
              </a:ext>
            </a:extLst>
          </p:cNvPr>
          <p:cNvPicPr>
            <a:picLocks noChangeAspect="1"/>
          </p:cNvPicPr>
          <p:nvPr/>
        </p:nvPicPr>
        <p:blipFill>
          <a:blip r:embed="rId3"/>
          <a:srcRect/>
          <a:stretch/>
        </p:blipFill>
        <p:spPr>
          <a:xfrm>
            <a:off x="658006" y="5278128"/>
            <a:ext cx="1089992" cy="1089992"/>
          </a:xfrm>
          <a:prstGeom prst="rect">
            <a:avLst/>
          </a:prstGeom>
        </p:spPr>
      </p:pic>
      <p:sp>
        <p:nvSpPr>
          <p:cNvPr id="35" name="Page Number - Blue">
            <a:extLst>
              <a:ext uri="{FF2B5EF4-FFF2-40B4-BE49-F238E27FC236}">
                <a16:creationId xmlns:a16="http://schemas.microsoft.com/office/drawing/2014/main" id="{F5E29ADD-9722-5747-97C6-938802EB3D5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6</a:t>
            </a:fld>
            <a:endParaRPr lang="en-US" sz="1000">
              <a:solidFill>
                <a:srgbClr val="0A5496"/>
              </a:solidFill>
            </a:endParaRPr>
          </a:p>
        </p:txBody>
      </p:sp>
      <p:grpSp>
        <p:nvGrpSpPr>
          <p:cNvPr id="16" name="Group 15">
            <a:extLst>
              <a:ext uri="{FF2B5EF4-FFF2-40B4-BE49-F238E27FC236}">
                <a16:creationId xmlns:a16="http://schemas.microsoft.com/office/drawing/2014/main" id="{F1F54973-B631-48AA-90AE-7C184B8045A6}"/>
              </a:ext>
            </a:extLst>
          </p:cNvPr>
          <p:cNvGrpSpPr/>
          <p:nvPr/>
        </p:nvGrpSpPr>
        <p:grpSpPr>
          <a:xfrm>
            <a:off x="6553200" y="1447800"/>
            <a:ext cx="4876593" cy="4290529"/>
            <a:chOff x="6781800" y="1371600"/>
            <a:chExt cx="4876593" cy="4290529"/>
          </a:xfrm>
        </p:grpSpPr>
        <p:sp>
          <p:nvSpPr>
            <p:cNvPr id="17" name="Background - Solid">
              <a:extLst>
                <a:ext uri="{FF2B5EF4-FFF2-40B4-BE49-F238E27FC236}">
                  <a16:creationId xmlns:a16="http://schemas.microsoft.com/office/drawing/2014/main" id="{26E7669B-880E-4F5E-98B0-3B66CD7650E2}"/>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8" name="Background - Solid">
              <a:extLst>
                <a:ext uri="{FF2B5EF4-FFF2-40B4-BE49-F238E27FC236}">
                  <a16:creationId xmlns:a16="http://schemas.microsoft.com/office/drawing/2014/main" id="{F5C457BA-4572-4658-8821-D843B4979C8C}"/>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9" name="Background - Solid">
              <a:extLst>
                <a:ext uri="{FF2B5EF4-FFF2-40B4-BE49-F238E27FC236}">
                  <a16:creationId xmlns:a16="http://schemas.microsoft.com/office/drawing/2014/main" id="{A3BCAA8B-C439-4A6A-8A1E-C8367751C148}"/>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0" name="Body Copy">
              <a:extLst>
                <a:ext uri="{FF2B5EF4-FFF2-40B4-BE49-F238E27FC236}">
                  <a16:creationId xmlns:a16="http://schemas.microsoft.com/office/drawing/2014/main" id="{9B621996-38C7-4351-9C15-527BDB35FEF6}"/>
                </a:ext>
              </a:extLst>
            </p:cNvPr>
            <p:cNvSpPr txBox="1">
              <a:spLocks/>
            </p:cNvSpPr>
            <p:nvPr/>
          </p:nvSpPr>
          <p:spPr>
            <a:xfrm>
              <a:off x="9326036" y="3749958"/>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1800" b="1">
                  <a:solidFill>
                    <a:schemeClr val="bg1"/>
                  </a:solidFill>
                </a:rPr>
                <a:t>AMEAÇAS</a:t>
              </a:r>
            </a:p>
            <a:p>
              <a:pPr>
                <a:lnSpc>
                  <a:spcPct val="150000"/>
                </a:lnSpc>
              </a:pPr>
              <a:r>
                <a:rPr lang="pt-BR" sz="1800" b="1">
                  <a:solidFill>
                    <a:schemeClr val="bg1"/>
                  </a:solidFill>
                </a:rPr>
                <a:t>1.</a:t>
              </a:r>
            </a:p>
            <a:p>
              <a:pPr>
                <a:lnSpc>
                  <a:spcPct val="150000"/>
                </a:lnSpc>
              </a:pPr>
              <a:r>
                <a:rPr lang="pt-BR" sz="1800" b="1">
                  <a:solidFill>
                    <a:schemeClr val="bg1"/>
                  </a:solidFill>
                </a:rPr>
                <a:t>2.</a:t>
              </a:r>
            </a:p>
            <a:p>
              <a:pPr>
                <a:lnSpc>
                  <a:spcPct val="150000"/>
                </a:lnSpc>
              </a:pPr>
              <a:r>
                <a:rPr lang="pt-BR" sz="1800" b="1">
                  <a:solidFill>
                    <a:schemeClr val="bg1"/>
                  </a:solidFill>
                </a:rPr>
                <a:t>3.</a:t>
              </a:r>
            </a:p>
            <a:p>
              <a:endParaRPr lang="en-US" sz="1600" kern="0" dirty="0">
                <a:solidFill>
                  <a:schemeClr val="bg1"/>
                </a:solidFill>
              </a:endParaRPr>
            </a:p>
          </p:txBody>
        </p:sp>
        <p:sp>
          <p:nvSpPr>
            <p:cNvPr id="21" name="Body Copy">
              <a:extLst>
                <a:ext uri="{FF2B5EF4-FFF2-40B4-BE49-F238E27FC236}">
                  <a16:creationId xmlns:a16="http://schemas.microsoft.com/office/drawing/2014/main" id="{62989E5C-3311-4528-87E2-ED1DB0CB4ACB}"/>
                </a:ext>
              </a:extLst>
            </p:cNvPr>
            <p:cNvSpPr txBox="1">
              <a:spLocks/>
            </p:cNvSpPr>
            <p:nvPr/>
          </p:nvSpPr>
          <p:spPr>
            <a:xfrm>
              <a:off x="6934200" y="3756815"/>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1800" b="1">
                  <a:solidFill>
                    <a:schemeClr val="bg1"/>
                  </a:solidFill>
                </a:rPr>
                <a:t>OPORTUNIDADES</a:t>
              </a:r>
            </a:p>
            <a:p>
              <a:pPr>
                <a:lnSpc>
                  <a:spcPct val="150000"/>
                </a:lnSpc>
              </a:pPr>
              <a:r>
                <a:rPr lang="pt-BR" sz="1800" b="1">
                  <a:solidFill>
                    <a:schemeClr val="bg1"/>
                  </a:solidFill>
                </a:rPr>
                <a:t>1.</a:t>
              </a:r>
            </a:p>
            <a:p>
              <a:pPr>
                <a:lnSpc>
                  <a:spcPct val="150000"/>
                </a:lnSpc>
              </a:pPr>
              <a:r>
                <a:rPr lang="pt-BR" sz="1800" b="1">
                  <a:solidFill>
                    <a:schemeClr val="bg1"/>
                  </a:solidFill>
                </a:rPr>
                <a:t>2.</a:t>
              </a:r>
            </a:p>
            <a:p>
              <a:pPr>
                <a:lnSpc>
                  <a:spcPct val="150000"/>
                </a:lnSpc>
              </a:pPr>
              <a:r>
                <a:rPr lang="pt-BR" sz="1800" b="1">
                  <a:solidFill>
                    <a:schemeClr val="bg1"/>
                  </a:solidFill>
                </a:rPr>
                <a:t>3.</a:t>
              </a:r>
            </a:p>
            <a:p>
              <a:endParaRPr lang="en-US" sz="1600" kern="0" dirty="0">
                <a:solidFill>
                  <a:schemeClr val="bg1"/>
                </a:solidFill>
              </a:endParaRPr>
            </a:p>
          </p:txBody>
        </p:sp>
        <p:sp>
          <p:nvSpPr>
            <p:cNvPr id="36" name="Body Copy">
              <a:extLst>
                <a:ext uri="{FF2B5EF4-FFF2-40B4-BE49-F238E27FC236}">
                  <a16:creationId xmlns:a16="http://schemas.microsoft.com/office/drawing/2014/main" id="{E24C3EEE-BE7A-4165-8CDA-0EE1AABE8D89}"/>
                </a:ext>
              </a:extLst>
            </p:cNvPr>
            <p:cNvSpPr txBox="1">
              <a:spLocks/>
            </p:cNvSpPr>
            <p:nvPr/>
          </p:nvSpPr>
          <p:spPr>
            <a:xfrm>
              <a:off x="9326036" y="1590967"/>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1800" b="1">
                  <a:solidFill>
                    <a:schemeClr val="bg1"/>
                  </a:solidFill>
                </a:rPr>
                <a:t>FRAQUEZAS</a:t>
              </a:r>
            </a:p>
            <a:p>
              <a:pPr>
                <a:lnSpc>
                  <a:spcPct val="150000"/>
                </a:lnSpc>
              </a:pPr>
              <a:r>
                <a:rPr lang="pt-BR" sz="1800" b="1">
                  <a:solidFill>
                    <a:schemeClr val="bg1"/>
                  </a:solidFill>
                </a:rPr>
                <a:t>1.</a:t>
              </a:r>
            </a:p>
            <a:p>
              <a:pPr>
                <a:lnSpc>
                  <a:spcPct val="150000"/>
                </a:lnSpc>
              </a:pPr>
              <a:r>
                <a:rPr lang="pt-BR" sz="1800" b="1">
                  <a:solidFill>
                    <a:schemeClr val="bg1"/>
                  </a:solidFill>
                </a:rPr>
                <a:t>2.</a:t>
              </a:r>
            </a:p>
            <a:p>
              <a:pPr>
                <a:lnSpc>
                  <a:spcPct val="150000"/>
                </a:lnSpc>
              </a:pPr>
              <a:r>
                <a:rPr lang="pt-BR" sz="1800" b="1">
                  <a:solidFill>
                    <a:schemeClr val="bg1"/>
                  </a:solidFill>
                </a:rPr>
                <a:t>3.</a:t>
              </a:r>
            </a:p>
            <a:p>
              <a:endParaRPr lang="en-US" sz="1600" kern="0" dirty="0">
                <a:solidFill>
                  <a:schemeClr val="bg1"/>
                </a:solidFill>
              </a:endParaRPr>
            </a:p>
          </p:txBody>
        </p:sp>
        <p:sp>
          <p:nvSpPr>
            <p:cNvPr id="37" name="Background - Solid">
              <a:extLst>
                <a:ext uri="{FF2B5EF4-FFF2-40B4-BE49-F238E27FC236}">
                  <a16:creationId xmlns:a16="http://schemas.microsoft.com/office/drawing/2014/main" id="{63EECDB9-4614-41E6-817E-6CAB4F9CBCE8}"/>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8" name="Body Copy">
              <a:extLst>
                <a:ext uri="{FF2B5EF4-FFF2-40B4-BE49-F238E27FC236}">
                  <a16:creationId xmlns:a16="http://schemas.microsoft.com/office/drawing/2014/main" id="{00B30186-A6FA-40D5-8FB4-2FC9260331B3}"/>
                </a:ext>
              </a:extLst>
            </p:cNvPr>
            <p:cNvSpPr txBox="1">
              <a:spLocks/>
            </p:cNvSpPr>
            <p:nvPr/>
          </p:nvSpPr>
          <p:spPr>
            <a:xfrm>
              <a:off x="6934200" y="1597824"/>
              <a:ext cx="2332357" cy="190531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1800" b="1">
                  <a:solidFill>
                    <a:schemeClr val="bg1"/>
                  </a:solidFill>
                </a:rPr>
                <a:t>PONTOS FORTES</a:t>
              </a:r>
            </a:p>
            <a:p>
              <a:pPr>
                <a:lnSpc>
                  <a:spcPct val="150000"/>
                </a:lnSpc>
              </a:pPr>
              <a:r>
                <a:rPr lang="pt-BR" sz="1800" b="1">
                  <a:solidFill>
                    <a:schemeClr val="bg1"/>
                  </a:solidFill>
                </a:rPr>
                <a:t>1.</a:t>
              </a:r>
            </a:p>
            <a:p>
              <a:pPr>
                <a:lnSpc>
                  <a:spcPct val="150000"/>
                </a:lnSpc>
              </a:pPr>
              <a:r>
                <a:rPr lang="pt-BR" sz="1800" b="1">
                  <a:solidFill>
                    <a:schemeClr val="bg1"/>
                  </a:solidFill>
                </a:rPr>
                <a:t>2.</a:t>
              </a:r>
            </a:p>
            <a:p>
              <a:pPr>
                <a:lnSpc>
                  <a:spcPct val="150000"/>
                </a:lnSpc>
              </a:pPr>
              <a:r>
                <a:rPr lang="pt-BR" sz="1800" b="1">
                  <a:solidFill>
                    <a:schemeClr val="bg1"/>
                  </a:solidFill>
                </a:rPr>
                <a:t>3.</a:t>
              </a:r>
            </a:p>
            <a:p>
              <a:endParaRPr lang="en-US" sz="1600" kern="0" dirty="0">
                <a:solidFill>
                  <a:schemeClr val="bg1"/>
                </a:solidFill>
              </a:endParaRPr>
            </a:p>
          </p:txBody>
        </p:sp>
      </p:grpSp>
    </p:spTree>
    <p:extLst>
      <p:ext uri="{BB962C8B-B14F-4D97-AF65-F5344CB8AC3E}">
        <p14:creationId xmlns:p14="http://schemas.microsoft.com/office/powerpoint/2010/main" val="442975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ED268A1-E161-E34A-BB1B-13391630CED0}"/>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1056AC5C-0D0D-B746-AE5D-A0AB1020D777}"/>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pt-BR" sz="2400" b="1">
                <a:solidFill>
                  <a:srgbClr val="0A5496"/>
                </a:solidFill>
              </a:rPr>
              <a:t> </a:t>
            </a:r>
          </a:p>
          <a:p>
            <a:pPr>
              <a:lnSpc>
                <a:spcPct val="150000"/>
              </a:lnSpc>
              <a:buClr>
                <a:schemeClr val="tx2"/>
              </a:buClr>
              <a:buFont typeface="Wingdings" panose="05000000000000000000" pitchFamily="2" charset="2"/>
              <a:buChar char="§"/>
            </a:pPr>
            <a:r>
              <a:rPr lang="pt-BR" sz="2400" b="1">
                <a:solidFill>
                  <a:srgbClr val="0A5496"/>
                </a:solidFill>
              </a:rPr>
              <a:t> </a:t>
            </a:r>
          </a:p>
          <a:p>
            <a:pPr>
              <a:lnSpc>
                <a:spcPct val="150000"/>
              </a:lnSpc>
              <a:buClr>
                <a:schemeClr val="tx2"/>
              </a:buClr>
              <a:buFont typeface="Wingdings" panose="05000000000000000000" pitchFamily="2" charset="2"/>
              <a:buChar char="§"/>
            </a:pPr>
            <a:r>
              <a:rPr lang="pt-BR" sz="2400" b="1">
                <a:solidFill>
                  <a:srgbClr val="0A5496"/>
                </a:solidFill>
              </a:rPr>
              <a:t> </a:t>
            </a:r>
          </a:p>
          <a:p>
            <a:pPr>
              <a:lnSpc>
                <a:spcPct val="150000"/>
              </a:lnSpc>
              <a:buClr>
                <a:schemeClr val="tx2"/>
              </a:buClr>
              <a:buFont typeface="Wingdings" panose="05000000000000000000" pitchFamily="2" charset="2"/>
              <a:buChar char="§"/>
            </a:pPr>
            <a:r>
              <a:rPr lang="pt-BR" sz="2400" b="1">
                <a:solidFill>
                  <a:srgbClr val="0A5496"/>
                </a:solidFill>
              </a:rPr>
              <a:t> </a:t>
            </a:r>
          </a:p>
          <a:p>
            <a:pPr>
              <a:lnSpc>
                <a:spcPct val="150000"/>
              </a:lnSpc>
              <a:buClr>
                <a:schemeClr val="tx2"/>
              </a:buClr>
              <a:buFont typeface="Wingdings" panose="05000000000000000000" pitchFamily="2" charset="2"/>
              <a:buChar char="§"/>
            </a:pPr>
            <a:r>
              <a:rPr lang="pt-BR" sz="2400" b="1">
                <a:solidFill>
                  <a:srgbClr val="0A5496"/>
                </a:solidFill>
              </a:rPr>
              <a:t> </a:t>
            </a:r>
          </a:p>
          <a:p>
            <a:pPr>
              <a:lnSpc>
                <a:spcPct val="150000"/>
              </a:lnSpc>
              <a:buClr>
                <a:schemeClr val="tx2"/>
              </a:buClr>
              <a:buFont typeface="Wingdings" panose="05000000000000000000" pitchFamily="2" charset="2"/>
              <a:buChar char="§"/>
            </a:pPr>
            <a:r>
              <a:rPr lang="pt-BR" sz="2400" b="1">
                <a:solidFill>
                  <a:srgbClr val="0A5496"/>
                </a:solidFill>
              </a:rPr>
              <a:t> </a:t>
            </a:r>
          </a:p>
        </p:txBody>
      </p:sp>
      <p:sp>
        <p:nvSpPr>
          <p:cNvPr id="15" name="Title 3">
            <a:extLst>
              <a:ext uri="{FF2B5EF4-FFF2-40B4-BE49-F238E27FC236}">
                <a16:creationId xmlns:a16="http://schemas.microsoft.com/office/drawing/2014/main" id="{02A84CB6-C04E-2644-AD1F-78017DEE599D}"/>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sz="3200" b="1">
                <a:solidFill>
                  <a:srgbClr val="0A5496"/>
                </a:solidFill>
              </a:rPr>
              <a:t>Análise do distrito - Pontos Fortes</a:t>
            </a:r>
          </a:p>
        </p:txBody>
      </p:sp>
      <p:sp>
        <p:nvSpPr>
          <p:cNvPr id="20" name="Yellow Bar">
            <a:extLst>
              <a:ext uri="{FF2B5EF4-FFF2-40B4-BE49-F238E27FC236}">
                <a16:creationId xmlns:a16="http://schemas.microsoft.com/office/drawing/2014/main" id="{F6A41C4B-F422-724A-90D5-13663A6510CF}"/>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159019BA-D7AA-3D44-A511-E42B757956C6}"/>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7</a:t>
            </a:fld>
            <a:endParaRPr lang="en-US" sz="1000">
              <a:solidFill>
                <a:srgbClr val="0A5496"/>
              </a:solidFill>
            </a:endParaRPr>
          </a:p>
        </p:txBody>
      </p:sp>
      <p:grpSp>
        <p:nvGrpSpPr>
          <p:cNvPr id="6" name="Group 5">
            <a:extLst>
              <a:ext uri="{FF2B5EF4-FFF2-40B4-BE49-F238E27FC236}">
                <a16:creationId xmlns:a16="http://schemas.microsoft.com/office/drawing/2014/main" id="{EBCD55EF-E81A-4ACF-A7AB-E161EDACBD6F}"/>
              </a:ext>
            </a:extLst>
          </p:cNvPr>
          <p:cNvGrpSpPr/>
          <p:nvPr/>
        </p:nvGrpSpPr>
        <p:grpSpPr>
          <a:xfrm>
            <a:off x="714213" y="2305572"/>
            <a:ext cx="4248504" cy="3861731"/>
            <a:chOff x="533400" y="2153088"/>
            <a:chExt cx="4248504" cy="3861731"/>
          </a:xfrm>
        </p:grpSpPr>
        <p:grpSp>
          <p:nvGrpSpPr>
            <p:cNvPr id="22" name="Group 21">
              <a:extLst>
                <a:ext uri="{FF2B5EF4-FFF2-40B4-BE49-F238E27FC236}">
                  <a16:creationId xmlns:a16="http://schemas.microsoft.com/office/drawing/2014/main" id="{3B01D219-F250-4058-859B-884DA1A74B9D}"/>
                </a:ext>
              </a:extLst>
            </p:cNvPr>
            <p:cNvGrpSpPr/>
            <p:nvPr/>
          </p:nvGrpSpPr>
          <p:grpSpPr>
            <a:xfrm>
              <a:off x="533400" y="2153088"/>
              <a:ext cx="4221102" cy="3861731"/>
              <a:chOff x="6781800" y="1371600"/>
              <a:chExt cx="4862114" cy="4283673"/>
            </a:xfrm>
          </p:grpSpPr>
          <p:sp>
            <p:nvSpPr>
              <p:cNvPr id="23" name="Background - Solid">
                <a:extLst>
                  <a:ext uri="{FF2B5EF4-FFF2-40B4-BE49-F238E27FC236}">
                    <a16:creationId xmlns:a16="http://schemas.microsoft.com/office/drawing/2014/main" id="{2170D5A3-ADC3-4DBC-BE16-2C480E7021AB}"/>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Background - Solid">
                <a:extLst>
                  <a:ext uri="{FF2B5EF4-FFF2-40B4-BE49-F238E27FC236}">
                    <a16:creationId xmlns:a16="http://schemas.microsoft.com/office/drawing/2014/main" id="{7EDE83D0-2E6D-44E1-8F82-35B08E86BA9B}"/>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5" name="Background - Solid">
                <a:extLst>
                  <a:ext uri="{FF2B5EF4-FFF2-40B4-BE49-F238E27FC236}">
                    <a16:creationId xmlns:a16="http://schemas.microsoft.com/office/drawing/2014/main" id="{81A6675E-6866-4EAC-B1F2-EEB0BD1A320E}"/>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90E18F14-C9E5-40C1-8725-E9AC0639D170}"/>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 name="Body Copy">
              <a:extLst>
                <a:ext uri="{FF2B5EF4-FFF2-40B4-BE49-F238E27FC236}">
                  <a16:creationId xmlns:a16="http://schemas.microsoft.com/office/drawing/2014/main" id="{3987B502-5FB2-4AFC-9190-04C3BE8CEE66}"/>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1400" b="1">
                  <a:solidFill>
                    <a:schemeClr val="bg1"/>
                  </a:solidFill>
                </a:rPr>
                <a:t>PONTOS FORTES</a:t>
              </a:r>
            </a:p>
            <a:p>
              <a:pPr>
                <a:lnSpc>
                  <a:spcPct val="150000"/>
                </a:lnSpc>
              </a:pPr>
              <a:r>
                <a:rPr lang="pt-BR" sz="1400" b="1">
                  <a:solidFill>
                    <a:schemeClr val="bg1"/>
                  </a:solidFill>
                </a:rPr>
                <a:t>1.</a:t>
              </a:r>
            </a:p>
            <a:p>
              <a:pPr>
                <a:lnSpc>
                  <a:spcPct val="150000"/>
                </a:lnSpc>
              </a:pPr>
              <a:r>
                <a:rPr lang="pt-BR" sz="1400" b="1">
                  <a:solidFill>
                    <a:schemeClr val="bg1"/>
                  </a:solidFill>
                </a:rPr>
                <a:t>2.</a:t>
              </a:r>
            </a:p>
            <a:p>
              <a:pPr>
                <a:lnSpc>
                  <a:spcPct val="150000"/>
                </a:lnSpc>
              </a:pPr>
              <a:r>
                <a:rPr lang="pt-BR" sz="1400" b="1">
                  <a:solidFill>
                    <a:schemeClr val="bg1"/>
                  </a:solidFill>
                </a:rPr>
                <a:t>3.</a:t>
              </a:r>
            </a:p>
            <a:p>
              <a:endParaRPr lang="en-US" sz="1400" kern="0" dirty="0">
                <a:solidFill>
                  <a:schemeClr val="bg1"/>
                </a:solidFill>
              </a:endParaRPr>
            </a:p>
          </p:txBody>
        </p:sp>
        <p:sp>
          <p:nvSpPr>
            <p:cNvPr id="3" name="Body Copy">
              <a:extLst>
                <a:ext uri="{FF2B5EF4-FFF2-40B4-BE49-F238E27FC236}">
                  <a16:creationId xmlns:a16="http://schemas.microsoft.com/office/drawing/2014/main" id="{82421C95-BFC0-4520-B668-94EEF484139E}"/>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1400" b="1">
                  <a:solidFill>
                    <a:schemeClr val="bg1"/>
                  </a:solidFill>
                </a:rPr>
                <a:t>FRAQUEZAS</a:t>
              </a:r>
            </a:p>
            <a:p>
              <a:pPr>
                <a:lnSpc>
                  <a:spcPct val="150000"/>
                </a:lnSpc>
              </a:pPr>
              <a:r>
                <a:rPr lang="pt-BR" sz="1400" b="1">
                  <a:solidFill>
                    <a:schemeClr val="bg1"/>
                  </a:solidFill>
                </a:rPr>
                <a:t>1.</a:t>
              </a:r>
            </a:p>
            <a:p>
              <a:pPr>
                <a:lnSpc>
                  <a:spcPct val="150000"/>
                </a:lnSpc>
              </a:pPr>
              <a:r>
                <a:rPr lang="pt-BR" sz="1400" b="1">
                  <a:solidFill>
                    <a:schemeClr val="bg1"/>
                  </a:solidFill>
                </a:rPr>
                <a:t>2.</a:t>
              </a:r>
            </a:p>
            <a:p>
              <a:pPr>
                <a:lnSpc>
                  <a:spcPct val="150000"/>
                </a:lnSpc>
              </a:pPr>
              <a:r>
                <a:rPr lang="pt-BR" sz="1400" b="1">
                  <a:solidFill>
                    <a:schemeClr val="bg1"/>
                  </a:solidFill>
                </a:rPr>
                <a:t>3.</a:t>
              </a:r>
            </a:p>
            <a:p>
              <a:endParaRPr lang="en-US" sz="1400" kern="0" dirty="0">
                <a:solidFill>
                  <a:schemeClr val="bg1"/>
                </a:solidFill>
              </a:endParaRPr>
            </a:p>
          </p:txBody>
        </p:sp>
        <p:sp>
          <p:nvSpPr>
            <p:cNvPr id="4" name="Body Copy">
              <a:extLst>
                <a:ext uri="{FF2B5EF4-FFF2-40B4-BE49-F238E27FC236}">
                  <a16:creationId xmlns:a16="http://schemas.microsoft.com/office/drawing/2014/main" id="{BFB5E388-3486-4C88-A791-EB2F204513A9}"/>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1400" b="1">
                  <a:solidFill>
                    <a:schemeClr val="bg1"/>
                  </a:solidFill>
                </a:rPr>
                <a:t>AMEAÇAS</a:t>
              </a:r>
            </a:p>
            <a:p>
              <a:pPr>
                <a:lnSpc>
                  <a:spcPct val="150000"/>
                </a:lnSpc>
              </a:pPr>
              <a:r>
                <a:rPr lang="pt-BR" sz="1400" b="1">
                  <a:solidFill>
                    <a:schemeClr val="bg1"/>
                  </a:solidFill>
                </a:rPr>
                <a:t>1.</a:t>
              </a:r>
            </a:p>
            <a:p>
              <a:pPr>
                <a:lnSpc>
                  <a:spcPct val="150000"/>
                </a:lnSpc>
              </a:pPr>
              <a:r>
                <a:rPr lang="pt-BR" sz="1400" b="1">
                  <a:solidFill>
                    <a:schemeClr val="bg1"/>
                  </a:solidFill>
                </a:rPr>
                <a:t>2.</a:t>
              </a:r>
            </a:p>
            <a:p>
              <a:pPr>
                <a:lnSpc>
                  <a:spcPct val="150000"/>
                </a:lnSpc>
              </a:pPr>
              <a:r>
                <a:rPr lang="pt-BR" sz="1400" b="1">
                  <a:solidFill>
                    <a:schemeClr val="bg1"/>
                  </a:solidFill>
                </a:rPr>
                <a:t>3.</a:t>
              </a:r>
            </a:p>
            <a:p>
              <a:endParaRPr lang="en-US" sz="1400" kern="0" dirty="0">
                <a:solidFill>
                  <a:schemeClr val="bg1"/>
                </a:solidFill>
              </a:endParaRPr>
            </a:p>
          </p:txBody>
        </p:sp>
        <p:sp>
          <p:nvSpPr>
            <p:cNvPr id="5" name="Body Copy">
              <a:extLst>
                <a:ext uri="{FF2B5EF4-FFF2-40B4-BE49-F238E27FC236}">
                  <a16:creationId xmlns:a16="http://schemas.microsoft.com/office/drawing/2014/main" id="{FA3B9AD0-11FA-4252-8CA6-1562D33B72B6}"/>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1400" b="1">
                  <a:solidFill>
                    <a:schemeClr val="bg1"/>
                  </a:solidFill>
                </a:rPr>
                <a:t>OPORTUNIDADES</a:t>
              </a:r>
            </a:p>
            <a:p>
              <a:pPr>
                <a:lnSpc>
                  <a:spcPct val="150000"/>
                </a:lnSpc>
              </a:pPr>
              <a:r>
                <a:rPr lang="pt-BR" sz="1400" b="1">
                  <a:solidFill>
                    <a:schemeClr val="bg1"/>
                  </a:solidFill>
                </a:rPr>
                <a:t>1.</a:t>
              </a:r>
            </a:p>
            <a:p>
              <a:pPr>
                <a:lnSpc>
                  <a:spcPct val="150000"/>
                </a:lnSpc>
              </a:pPr>
              <a:r>
                <a:rPr lang="pt-BR" sz="1400" b="1">
                  <a:solidFill>
                    <a:schemeClr val="bg1"/>
                  </a:solidFill>
                </a:rPr>
                <a:t>2.</a:t>
              </a:r>
            </a:p>
            <a:p>
              <a:pPr>
                <a:lnSpc>
                  <a:spcPct val="150000"/>
                </a:lnSpc>
              </a:pPr>
              <a:r>
                <a:rPr lang="pt-BR" sz="1400" b="1">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3296425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0544912-BA79-2642-AF4B-49689A696613}"/>
              </a:ext>
            </a:extLst>
          </p:cNvPr>
          <p:cNvPicPr>
            <a:picLocks noChangeAspect="1"/>
          </p:cNvPicPr>
          <p:nvPr/>
        </p:nvPicPr>
        <p:blipFill>
          <a:blip r:embed="rId3"/>
          <a:srcRect/>
          <a:stretch/>
        </p:blipFill>
        <p:spPr>
          <a:xfrm>
            <a:off x="381000" y="209952"/>
            <a:ext cx="971568" cy="971568"/>
          </a:xfrm>
          <a:prstGeom prst="rect">
            <a:avLst/>
          </a:prstGeom>
        </p:spPr>
      </p:pic>
      <p:sp>
        <p:nvSpPr>
          <p:cNvPr id="11" name="Content Placeholder 4">
            <a:extLst>
              <a:ext uri="{FF2B5EF4-FFF2-40B4-BE49-F238E27FC236}">
                <a16:creationId xmlns:a16="http://schemas.microsoft.com/office/drawing/2014/main" id="{957BC240-D07A-3040-9BE8-531063832849}"/>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pt-BR" sz="2400" b="1">
                <a:solidFill>
                  <a:srgbClr val="0A5496"/>
                </a:solidFill>
              </a:rPr>
              <a:t> </a:t>
            </a:r>
          </a:p>
          <a:p>
            <a:pPr>
              <a:lnSpc>
                <a:spcPct val="150000"/>
              </a:lnSpc>
              <a:buClr>
                <a:schemeClr val="tx2"/>
              </a:buClr>
              <a:buFont typeface="Wingdings" panose="05000000000000000000" pitchFamily="2" charset="2"/>
              <a:buChar char="§"/>
            </a:pPr>
            <a:r>
              <a:rPr lang="pt-BR" sz="2400" b="1">
                <a:solidFill>
                  <a:srgbClr val="0A5496"/>
                </a:solidFill>
              </a:rPr>
              <a:t> </a:t>
            </a:r>
          </a:p>
          <a:p>
            <a:pPr>
              <a:lnSpc>
                <a:spcPct val="150000"/>
              </a:lnSpc>
              <a:buClr>
                <a:schemeClr val="tx2"/>
              </a:buClr>
              <a:buFont typeface="Wingdings" panose="05000000000000000000" pitchFamily="2" charset="2"/>
              <a:buChar char="§"/>
            </a:pPr>
            <a:r>
              <a:rPr lang="pt-BR" sz="2400" b="1">
                <a:solidFill>
                  <a:srgbClr val="0A5496"/>
                </a:solidFill>
              </a:rPr>
              <a:t> </a:t>
            </a:r>
          </a:p>
          <a:p>
            <a:pPr>
              <a:lnSpc>
                <a:spcPct val="150000"/>
              </a:lnSpc>
              <a:buClr>
                <a:schemeClr val="tx2"/>
              </a:buClr>
              <a:buFont typeface="Wingdings" panose="05000000000000000000" pitchFamily="2" charset="2"/>
              <a:buChar char="§"/>
            </a:pPr>
            <a:r>
              <a:rPr lang="pt-BR" sz="2400" b="1">
                <a:solidFill>
                  <a:srgbClr val="0A5496"/>
                </a:solidFill>
              </a:rPr>
              <a:t> </a:t>
            </a:r>
          </a:p>
          <a:p>
            <a:pPr>
              <a:lnSpc>
                <a:spcPct val="150000"/>
              </a:lnSpc>
              <a:buClr>
                <a:schemeClr val="tx2"/>
              </a:buClr>
              <a:buFont typeface="Wingdings" panose="05000000000000000000" pitchFamily="2" charset="2"/>
              <a:buChar char="§"/>
            </a:pPr>
            <a:r>
              <a:rPr lang="pt-BR" sz="2400" b="1">
                <a:solidFill>
                  <a:srgbClr val="0A5496"/>
                </a:solidFill>
              </a:rPr>
              <a:t> </a:t>
            </a:r>
          </a:p>
          <a:p>
            <a:pPr>
              <a:lnSpc>
                <a:spcPct val="150000"/>
              </a:lnSpc>
              <a:buClr>
                <a:schemeClr val="tx2"/>
              </a:buClr>
              <a:buFont typeface="Wingdings" panose="05000000000000000000" pitchFamily="2" charset="2"/>
              <a:buChar char="§"/>
            </a:pPr>
            <a:r>
              <a:rPr lang="pt-BR" sz="2400" b="1">
                <a:solidFill>
                  <a:srgbClr val="0A5496"/>
                </a:solidFill>
              </a:rPr>
              <a:t> </a:t>
            </a:r>
          </a:p>
        </p:txBody>
      </p:sp>
      <p:sp>
        <p:nvSpPr>
          <p:cNvPr id="20" name="Title 3">
            <a:extLst>
              <a:ext uri="{FF2B5EF4-FFF2-40B4-BE49-F238E27FC236}">
                <a16:creationId xmlns:a16="http://schemas.microsoft.com/office/drawing/2014/main" id="{931B0106-AB2E-4240-8ACE-B23918A4F5CC}"/>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sz="3200" b="1" dirty="0">
                <a:solidFill>
                  <a:srgbClr val="0A5496"/>
                </a:solidFill>
              </a:rPr>
              <a:t>Análise do distrito - Fraquezas</a:t>
            </a:r>
          </a:p>
        </p:txBody>
      </p:sp>
      <p:sp>
        <p:nvSpPr>
          <p:cNvPr id="34" name="Yellow Bar">
            <a:extLst>
              <a:ext uri="{FF2B5EF4-FFF2-40B4-BE49-F238E27FC236}">
                <a16:creationId xmlns:a16="http://schemas.microsoft.com/office/drawing/2014/main" id="{BDC21A82-3480-F442-A356-B4972B39270B}"/>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35" name="Page Number - Blue">
            <a:extLst>
              <a:ext uri="{FF2B5EF4-FFF2-40B4-BE49-F238E27FC236}">
                <a16:creationId xmlns:a16="http://schemas.microsoft.com/office/drawing/2014/main" id="{7F36A734-945E-1F4B-B3B8-26276596B0A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8</a:t>
            </a:fld>
            <a:endParaRPr lang="en-US" sz="1000">
              <a:solidFill>
                <a:srgbClr val="0A5496"/>
              </a:solidFill>
            </a:endParaRPr>
          </a:p>
        </p:txBody>
      </p:sp>
      <p:grpSp>
        <p:nvGrpSpPr>
          <p:cNvPr id="16" name="Group 15">
            <a:extLst>
              <a:ext uri="{FF2B5EF4-FFF2-40B4-BE49-F238E27FC236}">
                <a16:creationId xmlns:a16="http://schemas.microsoft.com/office/drawing/2014/main" id="{8A8CD9B3-0FCD-47E1-85E6-DB00B923878B}"/>
              </a:ext>
            </a:extLst>
          </p:cNvPr>
          <p:cNvGrpSpPr/>
          <p:nvPr/>
        </p:nvGrpSpPr>
        <p:grpSpPr>
          <a:xfrm>
            <a:off x="714213" y="2305572"/>
            <a:ext cx="4248504" cy="3861731"/>
            <a:chOff x="533400" y="2153088"/>
            <a:chExt cx="4248504" cy="3861731"/>
          </a:xfrm>
        </p:grpSpPr>
        <p:grpSp>
          <p:nvGrpSpPr>
            <p:cNvPr id="17" name="Group 16">
              <a:extLst>
                <a:ext uri="{FF2B5EF4-FFF2-40B4-BE49-F238E27FC236}">
                  <a16:creationId xmlns:a16="http://schemas.microsoft.com/office/drawing/2014/main" id="{0CD53E1E-8D5F-4B96-B1C4-565EF7682747}"/>
                </a:ext>
              </a:extLst>
            </p:cNvPr>
            <p:cNvGrpSpPr/>
            <p:nvPr/>
          </p:nvGrpSpPr>
          <p:grpSpPr>
            <a:xfrm>
              <a:off x="533400" y="2153088"/>
              <a:ext cx="4221102" cy="3861731"/>
              <a:chOff x="6781800" y="1371600"/>
              <a:chExt cx="4862114" cy="4283673"/>
            </a:xfrm>
          </p:grpSpPr>
          <p:sp>
            <p:nvSpPr>
              <p:cNvPr id="23" name="Background - Solid">
                <a:extLst>
                  <a:ext uri="{FF2B5EF4-FFF2-40B4-BE49-F238E27FC236}">
                    <a16:creationId xmlns:a16="http://schemas.microsoft.com/office/drawing/2014/main" id="{BF784F1A-0A62-4590-950D-85586E2A1B6D}"/>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4" name="Background - Solid">
                <a:extLst>
                  <a:ext uri="{FF2B5EF4-FFF2-40B4-BE49-F238E27FC236}">
                    <a16:creationId xmlns:a16="http://schemas.microsoft.com/office/drawing/2014/main" id="{2CE94CCB-FDF3-431E-93F8-0B794DFC9B77}"/>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5" name="Background - Solid">
                <a:extLst>
                  <a:ext uri="{FF2B5EF4-FFF2-40B4-BE49-F238E27FC236}">
                    <a16:creationId xmlns:a16="http://schemas.microsoft.com/office/drawing/2014/main" id="{FF653E82-5911-42B8-9F90-86F40D1349AA}"/>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6" name="Background - Solid">
                <a:extLst>
                  <a:ext uri="{FF2B5EF4-FFF2-40B4-BE49-F238E27FC236}">
                    <a16:creationId xmlns:a16="http://schemas.microsoft.com/office/drawing/2014/main" id="{67D5C706-5273-4015-9813-EA4FAB5DD0C3}"/>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18" name="Body Copy">
              <a:extLst>
                <a:ext uri="{FF2B5EF4-FFF2-40B4-BE49-F238E27FC236}">
                  <a16:creationId xmlns:a16="http://schemas.microsoft.com/office/drawing/2014/main" id="{2A38531B-EE67-4601-A790-350E85D3893A}"/>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1400" b="1">
                  <a:solidFill>
                    <a:schemeClr val="bg1"/>
                  </a:solidFill>
                </a:rPr>
                <a:t>PONTOS FORTES</a:t>
              </a:r>
            </a:p>
            <a:p>
              <a:pPr>
                <a:lnSpc>
                  <a:spcPct val="150000"/>
                </a:lnSpc>
              </a:pPr>
              <a:r>
                <a:rPr lang="pt-BR" sz="1400" b="1">
                  <a:solidFill>
                    <a:schemeClr val="bg1"/>
                  </a:solidFill>
                </a:rPr>
                <a:t>1.</a:t>
              </a:r>
            </a:p>
            <a:p>
              <a:pPr>
                <a:lnSpc>
                  <a:spcPct val="150000"/>
                </a:lnSpc>
              </a:pPr>
              <a:r>
                <a:rPr lang="pt-BR" sz="1400" b="1">
                  <a:solidFill>
                    <a:schemeClr val="bg1"/>
                  </a:solidFill>
                </a:rPr>
                <a:t>2.</a:t>
              </a:r>
            </a:p>
            <a:p>
              <a:pPr>
                <a:lnSpc>
                  <a:spcPct val="150000"/>
                </a:lnSpc>
              </a:pPr>
              <a:r>
                <a:rPr lang="pt-BR" sz="1400" b="1">
                  <a:solidFill>
                    <a:schemeClr val="bg1"/>
                  </a:solidFill>
                </a:rPr>
                <a:t>3.</a:t>
              </a:r>
            </a:p>
            <a:p>
              <a:endParaRPr lang="en-US" sz="1400" kern="0" dirty="0">
                <a:solidFill>
                  <a:schemeClr val="bg1"/>
                </a:solidFill>
              </a:endParaRPr>
            </a:p>
          </p:txBody>
        </p:sp>
        <p:sp>
          <p:nvSpPr>
            <p:cNvPr id="19" name="Body Copy">
              <a:extLst>
                <a:ext uri="{FF2B5EF4-FFF2-40B4-BE49-F238E27FC236}">
                  <a16:creationId xmlns:a16="http://schemas.microsoft.com/office/drawing/2014/main" id="{BCDBC416-A265-470C-AD24-8482FEE470F4}"/>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1400" b="1">
                  <a:solidFill>
                    <a:schemeClr val="bg1"/>
                  </a:solidFill>
                </a:rPr>
                <a:t>FRAQUEZAS</a:t>
              </a:r>
            </a:p>
            <a:p>
              <a:pPr>
                <a:lnSpc>
                  <a:spcPct val="150000"/>
                </a:lnSpc>
              </a:pPr>
              <a:r>
                <a:rPr lang="pt-BR" sz="1400" b="1">
                  <a:solidFill>
                    <a:schemeClr val="bg1"/>
                  </a:solidFill>
                </a:rPr>
                <a:t>1.</a:t>
              </a:r>
            </a:p>
            <a:p>
              <a:pPr>
                <a:lnSpc>
                  <a:spcPct val="150000"/>
                </a:lnSpc>
              </a:pPr>
              <a:r>
                <a:rPr lang="pt-BR" sz="1400" b="1">
                  <a:solidFill>
                    <a:schemeClr val="bg1"/>
                  </a:solidFill>
                </a:rPr>
                <a:t>2.</a:t>
              </a:r>
            </a:p>
            <a:p>
              <a:pPr>
                <a:lnSpc>
                  <a:spcPct val="150000"/>
                </a:lnSpc>
              </a:pPr>
              <a:r>
                <a:rPr lang="pt-BR" sz="1400" b="1">
                  <a:solidFill>
                    <a:schemeClr val="bg1"/>
                  </a:solidFill>
                </a:rPr>
                <a:t>3.</a:t>
              </a:r>
            </a:p>
            <a:p>
              <a:endParaRPr lang="en-US" sz="1400" kern="0" dirty="0">
                <a:solidFill>
                  <a:schemeClr val="bg1"/>
                </a:solidFill>
              </a:endParaRPr>
            </a:p>
          </p:txBody>
        </p:sp>
        <p:sp>
          <p:nvSpPr>
            <p:cNvPr id="21" name="Body Copy">
              <a:extLst>
                <a:ext uri="{FF2B5EF4-FFF2-40B4-BE49-F238E27FC236}">
                  <a16:creationId xmlns:a16="http://schemas.microsoft.com/office/drawing/2014/main" id="{985D74F0-6F5A-4BAE-8250-7BF38B30B82B}"/>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1400" b="1">
                  <a:solidFill>
                    <a:schemeClr val="bg1"/>
                  </a:solidFill>
                </a:rPr>
                <a:t>AMEAÇAS</a:t>
              </a:r>
            </a:p>
            <a:p>
              <a:pPr>
                <a:lnSpc>
                  <a:spcPct val="150000"/>
                </a:lnSpc>
              </a:pPr>
              <a:r>
                <a:rPr lang="pt-BR" sz="1400" b="1">
                  <a:solidFill>
                    <a:schemeClr val="bg1"/>
                  </a:solidFill>
                </a:rPr>
                <a:t>1.</a:t>
              </a:r>
            </a:p>
            <a:p>
              <a:pPr>
                <a:lnSpc>
                  <a:spcPct val="150000"/>
                </a:lnSpc>
              </a:pPr>
              <a:r>
                <a:rPr lang="pt-BR" sz="1400" b="1">
                  <a:solidFill>
                    <a:schemeClr val="bg1"/>
                  </a:solidFill>
                </a:rPr>
                <a:t>2.</a:t>
              </a:r>
            </a:p>
            <a:p>
              <a:pPr>
                <a:lnSpc>
                  <a:spcPct val="150000"/>
                </a:lnSpc>
              </a:pPr>
              <a:r>
                <a:rPr lang="pt-BR" sz="1400" b="1">
                  <a:solidFill>
                    <a:schemeClr val="bg1"/>
                  </a:solidFill>
                </a:rPr>
                <a:t>3.</a:t>
              </a:r>
            </a:p>
            <a:p>
              <a:endParaRPr lang="en-US" sz="1400" kern="0" dirty="0">
                <a:solidFill>
                  <a:schemeClr val="bg1"/>
                </a:solidFill>
              </a:endParaRPr>
            </a:p>
          </p:txBody>
        </p:sp>
        <p:sp>
          <p:nvSpPr>
            <p:cNvPr id="22" name="Body Copy">
              <a:extLst>
                <a:ext uri="{FF2B5EF4-FFF2-40B4-BE49-F238E27FC236}">
                  <a16:creationId xmlns:a16="http://schemas.microsoft.com/office/drawing/2014/main" id="{16E031A2-4B04-44E0-8B9E-76DE9A2A7C1D}"/>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1400" b="1">
                  <a:solidFill>
                    <a:schemeClr val="bg1"/>
                  </a:solidFill>
                </a:rPr>
                <a:t>OPORTUNIDADES</a:t>
              </a:r>
            </a:p>
            <a:p>
              <a:pPr>
                <a:lnSpc>
                  <a:spcPct val="150000"/>
                </a:lnSpc>
              </a:pPr>
              <a:r>
                <a:rPr lang="pt-BR" sz="1400" b="1">
                  <a:solidFill>
                    <a:schemeClr val="bg1"/>
                  </a:solidFill>
                </a:rPr>
                <a:t>1.</a:t>
              </a:r>
            </a:p>
            <a:p>
              <a:pPr>
                <a:lnSpc>
                  <a:spcPct val="150000"/>
                </a:lnSpc>
              </a:pPr>
              <a:r>
                <a:rPr lang="pt-BR" sz="1400" b="1">
                  <a:solidFill>
                    <a:schemeClr val="bg1"/>
                  </a:solidFill>
                </a:rPr>
                <a:t>2.</a:t>
              </a:r>
            </a:p>
            <a:p>
              <a:pPr>
                <a:lnSpc>
                  <a:spcPct val="150000"/>
                </a:lnSpc>
              </a:pPr>
              <a:r>
                <a:rPr lang="pt-BR" sz="1400" b="1">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1115600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B1FABA-DF2E-0F42-AF1E-8F9630A9727F}"/>
              </a:ext>
            </a:extLst>
          </p:cNvPr>
          <p:cNvPicPr>
            <a:picLocks noChangeAspect="1"/>
          </p:cNvPicPr>
          <p:nvPr/>
        </p:nvPicPr>
        <p:blipFill>
          <a:blip r:embed="rId3"/>
          <a:srcRect/>
          <a:stretch/>
        </p:blipFill>
        <p:spPr>
          <a:xfrm>
            <a:off x="381000" y="209952"/>
            <a:ext cx="971568" cy="971568"/>
          </a:xfrm>
          <a:prstGeom prst="rect">
            <a:avLst/>
          </a:prstGeom>
        </p:spPr>
      </p:pic>
      <p:sp>
        <p:nvSpPr>
          <p:cNvPr id="10" name="Content Placeholder 4">
            <a:extLst>
              <a:ext uri="{FF2B5EF4-FFF2-40B4-BE49-F238E27FC236}">
                <a16:creationId xmlns:a16="http://schemas.microsoft.com/office/drawing/2014/main" id="{8F9949F0-1589-8049-9D6F-1EAFD07B336C}"/>
              </a:ext>
            </a:extLst>
          </p:cNvPr>
          <p:cNvSpPr txBox="1">
            <a:spLocks/>
          </p:cNvSpPr>
          <p:nvPr/>
        </p:nvSpPr>
        <p:spPr>
          <a:xfrm>
            <a:off x="5370870" y="2305572"/>
            <a:ext cx="5267325" cy="4484222"/>
          </a:xfrm>
          <a:prstGeom prst="rect">
            <a:avLst/>
          </a:prstGeom>
          <a:noFill/>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50000"/>
              </a:lnSpc>
              <a:buClr>
                <a:schemeClr val="tx2"/>
              </a:buClr>
              <a:buFont typeface="Wingdings" panose="05000000000000000000" pitchFamily="2" charset="2"/>
              <a:buChar char="§"/>
            </a:pPr>
            <a:r>
              <a:rPr lang="pt-BR" sz="2400" b="1">
                <a:solidFill>
                  <a:srgbClr val="0A5496"/>
                </a:solidFill>
              </a:rPr>
              <a:t> </a:t>
            </a:r>
          </a:p>
          <a:p>
            <a:pPr>
              <a:lnSpc>
                <a:spcPct val="150000"/>
              </a:lnSpc>
              <a:buClr>
                <a:schemeClr val="tx2"/>
              </a:buClr>
              <a:buFont typeface="Wingdings" panose="05000000000000000000" pitchFamily="2" charset="2"/>
              <a:buChar char="§"/>
            </a:pPr>
            <a:r>
              <a:rPr lang="pt-BR" sz="2400" b="1">
                <a:solidFill>
                  <a:srgbClr val="0A5496"/>
                </a:solidFill>
              </a:rPr>
              <a:t> </a:t>
            </a:r>
          </a:p>
          <a:p>
            <a:pPr>
              <a:lnSpc>
                <a:spcPct val="150000"/>
              </a:lnSpc>
              <a:buClr>
                <a:schemeClr val="tx2"/>
              </a:buClr>
              <a:buFont typeface="Wingdings" panose="05000000000000000000" pitchFamily="2" charset="2"/>
              <a:buChar char="§"/>
            </a:pPr>
            <a:r>
              <a:rPr lang="pt-BR" sz="2400" b="1">
                <a:solidFill>
                  <a:srgbClr val="0A5496"/>
                </a:solidFill>
              </a:rPr>
              <a:t> </a:t>
            </a:r>
          </a:p>
          <a:p>
            <a:pPr>
              <a:lnSpc>
                <a:spcPct val="150000"/>
              </a:lnSpc>
              <a:buClr>
                <a:schemeClr val="tx2"/>
              </a:buClr>
              <a:buFont typeface="Wingdings" panose="05000000000000000000" pitchFamily="2" charset="2"/>
              <a:buChar char="§"/>
            </a:pPr>
            <a:r>
              <a:rPr lang="pt-BR" sz="2400" b="1">
                <a:solidFill>
                  <a:srgbClr val="0A5496"/>
                </a:solidFill>
              </a:rPr>
              <a:t> </a:t>
            </a:r>
          </a:p>
          <a:p>
            <a:pPr>
              <a:lnSpc>
                <a:spcPct val="150000"/>
              </a:lnSpc>
              <a:buClr>
                <a:schemeClr val="tx2"/>
              </a:buClr>
              <a:buFont typeface="Wingdings" panose="05000000000000000000" pitchFamily="2" charset="2"/>
              <a:buChar char="§"/>
            </a:pPr>
            <a:r>
              <a:rPr lang="pt-BR" sz="2400" b="1">
                <a:solidFill>
                  <a:srgbClr val="0A5496"/>
                </a:solidFill>
              </a:rPr>
              <a:t> </a:t>
            </a:r>
          </a:p>
          <a:p>
            <a:pPr>
              <a:lnSpc>
                <a:spcPct val="150000"/>
              </a:lnSpc>
              <a:buClr>
                <a:schemeClr val="tx2"/>
              </a:buClr>
              <a:buFont typeface="Wingdings" panose="05000000000000000000" pitchFamily="2" charset="2"/>
              <a:buChar char="§"/>
            </a:pPr>
            <a:r>
              <a:rPr lang="pt-BR" sz="2400" b="1">
                <a:solidFill>
                  <a:srgbClr val="0A5496"/>
                </a:solidFill>
              </a:rPr>
              <a:t> </a:t>
            </a:r>
          </a:p>
        </p:txBody>
      </p:sp>
      <p:sp>
        <p:nvSpPr>
          <p:cNvPr id="15" name="Title 3">
            <a:extLst>
              <a:ext uri="{FF2B5EF4-FFF2-40B4-BE49-F238E27FC236}">
                <a16:creationId xmlns:a16="http://schemas.microsoft.com/office/drawing/2014/main" id="{07FFCFE6-17DD-F246-9E0B-C9E1702877A0}"/>
              </a:ext>
            </a:extLst>
          </p:cNvPr>
          <p:cNvSpPr txBox="1">
            <a:spLocks/>
          </p:cNvSpPr>
          <p:nvPr/>
        </p:nvSpPr>
        <p:spPr>
          <a:xfrm>
            <a:off x="714213" y="762420"/>
            <a:ext cx="10875865" cy="838200"/>
          </a:xfrm>
          <a:prstGeom prst="rect">
            <a:avLst/>
          </a:prstGeom>
        </p:spPr>
        <p:txBody>
          <a:bodyPr anchor="ctr"/>
          <a:lst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pt-BR" sz="3200" b="1">
                <a:solidFill>
                  <a:srgbClr val="0A5496"/>
                </a:solidFill>
              </a:rPr>
              <a:t>Análise do distrito - Oportunidades</a:t>
            </a:r>
          </a:p>
        </p:txBody>
      </p:sp>
      <p:sp>
        <p:nvSpPr>
          <p:cNvPr id="20" name="Yellow Bar">
            <a:extLst>
              <a:ext uri="{FF2B5EF4-FFF2-40B4-BE49-F238E27FC236}">
                <a16:creationId xmlns:a16="http://schemas.microsoft.com/office/drawing/2014/main" id="{54854F48-06E8-0C49-A6A4-0AA6FBBF438E}"/>
              </a:ext>
            </a:extLst>
          </p:cNvPr>
          <p:cNvSpPr/>
          <p:nvPr/>
        </p:nvSpPr>
        <p:spPr>
          <a:xfrm>
            <a:off x="5370870" y="160062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21" name="Page Number - Blue">
            <a:extLst>
              <a:ext uri="{FF2B5EF4-FFF2-40B4-BE49-F238E27FC236}">
                <a16:creationId xmlns:a16="http://schemas.microsoft.com/office/drawing/2014/main" id="{6B8C47C5-7F24-9742-B880-ACF2616E16A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A5496"/>
                </a:solidFill>
              </a:rPr>
              <a:pPr eaLnBrk="0" hangingPunct="0">
                <a:spcBef>
                  <a:spcPct val="50000"/>
                </a:spcBef>
                <a:defRPr/>
              </a:pPr>
              <a:t>9</a:t>
            </a:fld>
            <a:endParaRPr lang="en-US" sz="1000">
              <a:solidFill>
                <a:srgbClr val="0A5496"/>
              </a:solidFill>
            </a:endParaRPr>
          </a:p>
        </p:txBody>
      </p:sp>
      <p:grpSp>
        <p:nvGrpSpPr>
          <p:cNvPr id="22" name="Group 21">
            <a:extLst>
              <a:ext uri="{FF2B5EF4-FFF2-40B4-BE49-F238E27FC236}">
                <a16:creationId xmlns:a16="http://schemas.microsoft.com/office/drawing/2014/main" id="{58B6516C-2D9D-48D8-ABEB-9D4E849E96E8}"/>
              </a:ext>
            </a:extLst>
          </p:cNvPr>
          <p:cNvGrpSpPr/>
          <p:nvPr/>
        </p:nvGrpSpPr>
        <p:grpSpPr>
          <a:xfrm>
            <a:off x="714213" y="2305572"/>
            <a:ext cx="4248504" cy="3861731"/>
            <a:chOff x="533400" y="2153088"/>
            <a:chExt cx="4248504" cy="3861731"/>
          </a:xfrm>
        </p:grpSpPr>
        <p:grpSp>
          <p:nvGrpSpPr>
            <p:cNvPr id="23" name="Group 22">
              <a:extLst>
                <a:ext uri="{FF2B5EF4-FFF2-40B4-BE49-F238E27FC236}">
                  <a16:creationId xmlns:a16="http://schemas.microsoft.com/office/drawing/2014/main" id="{14B9BF10-6CF6-4B34-A002-1087F2F7A101}"/>
                </a:ext>
              </a:extLst>
            </p:cNvPr>
            <p:cNvGrpSpPr/>
            <p:nvPr/>
          </p:nvGrpSpPr>
          <p:grpSpPr>
            <a:xfrm>
              <a:off x="533400" y="2153088"/>
              <a:ext cx="4221102" cy="3861731"/>
              <a:chOff x="6781800" y="1371600"/>
              <a:chExt cx="4862114" cy="4283673"/>
            </a:xfrm>
          </p:grpSpPr>
          <p:sp>
            <p:nvSpPr>
              <p:cNvPr id="28" name="Background - Solid">
                <a:extLst>
                  <a:ext uri="{FF2B5EF4-FFF2-40B4-BE49-F238E27FC236}">
                    <a16:creationId xmlns:a16="http://schemas.microsoft.com/office/drawing/2014/main" id="{0F57536A-9FA5-4FFB-997D-343611557091}"/>
                  </a:ext>
                </a:extLst>
              </p:cNvPr>
              <p:cNvSpPr/>
              <p:nvPr/>
            </p:nvSpPr>
            <p:spPr>
              <a:xfrm>
                <a:off x="9216325" y="3429001"/>
                <a:ext cx="2427589" cy="2226272"/>
              </a:xfrm>
              <a:prstGeom prst="rect">
                <a:avLst/>
              </a:prstGeom>
              <a:solidFill>
                <a:srgbClr val="B3B2B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29" name="Background - Solid">
                <a:extLst>
                  <a:ext uri="{FF2B5EF4-FFF2-40B4-BE49-F238E27FC236}">
                    <a16:creationId xmlns:a16="http://schemas.microsoft.com/office/drawing/2014/main" id="{1CB00DEE-EDDE-46D9-920F-102B845BFDE3}"/>
                  </a:ext>
                </a:extLst>
              </p:cNvPr>
              <p:cNvSpPr/>
              <p:nvPr/>
            </p:nvSpPr>
            <p:spPr>
              <a:xfrm>
                <a:off x="8991600" y="1371600"/>
                <a:ext cx="2652314" cy="2140101"/>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0" name="Background - Solid">
                <a:extLst>
                  <a:ext uri="{FF2B5EF4-FFF2-40B4-BE49-F238E27FC236}">
                    <a16:creationId xmlns:a16="http://schemas.microsoft.com/office/drawing/2014/main" id="{0BD9E3E1-B495-4115-B756-BFB82C9D9017}"/>
                  </a:ext>
                </a:extLst>
              </p:cNvPr>
              <p:cNvSpPr/>
              <p:nvPr/>
            </p:nvSpPr>
            <p:spPr>
              <a:xfrm>
                <a:off x="6781801" y="3460712"/>
                <a:ext cx="2434524" cy="2194560"/>
              </a:xfrm>
              <a:prstGeom prst="rect">
                <a:avLst/>
              </a:prstGeom>
              <a:solidFill>
                <a:srgbClr val="FF5C35"/>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1" name="Background - Solid">
                <a:extLst>
                  <a:ext uri="{FF2B5EF4-FFF2-40B4-BE49-F238E27FC236}">
                    <a16:creationId xmlns:a16="http://schemas.microsoft.com/office/drawing/2014/main" id="{BB600D5A-6A4E-4BC8-B862-72890CDEFB91}"/>
                  </a:ext>
                </a:extLst>
              </p:cNvPr>
              <p:cNvSpPr/>
              <p:nvPr/>
            </p:nvSpPr>
            <p:spPr>
              <a:xfrm>
                <a:off x="6781800" y="1371600"/>
                <a:ext cx="2434524" cy="2140101"/>
              </a:xfrm>
              <a:prstGeom prst="rect">
                <a:avLst/>
              </a:prstGeom>
              <a:solidFill>
                <a:srgbClr val="EBB70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grpSp>
        <p:sp>
          <p:nvSpPr>
            <p:cNvPr id="24" name="Body Copy">
              <a:extLst>
                <a:ext uri="{FF2B5EF4-FFF2-40B4-BE49-F238E27FC236}">
                  <a16:creationId xmlns:a16="http://schemas.microsoft.com/office/drawing/2014/main" id="{894D53DC-178E-4D3D-84A6-0136A086C613}"/>
                </a:ext>
              </a:extLst>
            </p:cNvPr>
            <p:cNvSpPr txBox="1">
              <a:spLocks/>
            </p:cNvSpPr>
            <p:nvPr/>
          </p:nvSpPr>
          <p:spPr>
            <a:xfrm>
              <a:off x="741276" y="2286000"/>
              <a:ext cx="1917409"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1400" b="1">
                  <a:solidFill>
                    <a:schemeClr val="bg1"/>
                  </a:solidFill>
                </a:rPr>
                <a:t>PONTOS FORTES</a:t>
              </a:r>
            </a:p>
            <a:p>
              <a:pPr>
                <a:lnSpc>
                  <a:spcPct val="150000"/>
                </a:lnSpc>
              </a:pPr>
              <a:r>
                <a:rPr lang="pt-BR" sz="1400" b="1">
                  <a:solidFill>
                    <a:schemeClr val="bg1"/>
                  </a:solidFill>
                </a:rPr>
                <a:t>1.</a:t>
              </a:r>
            </a:p>
            <a:p>
              <a:pPr>
                <a:lnSpc>
                  <a:spcPct val="150000"/>
                </a:lnSpc>
              </a:pPr>
              <a:r>
                <a:rPr lang="pt-BR" sz="1400" b="1">
                  <a:solidFill>
                    <a:schemeClr val="bg1"/>
                  </a:solidFill>
                </a:rPr>
                <a:t>2.</a:t>
              </a:r>
            </a:p>
            <a:p>
              <a:pPr>
                <a:lnSpc>
                  <a:spcPct val="150000"/>
                </a:lnSpc>
              </a:pPr>
              <a:r>
                <a:rPr lang="pt-BR" sz="1400" b="1">
                  <a:solidFill>
                    <a:schemeClr val="bg1"/>
                  </a:solidFill>
                </a:rPr>
                <a:t>3.</a:t>
              </a:r>
            </a:p>
            <a:p>
              <a:endParaRPr lang="en-US" sz="1400" kern="0" dirty="0">
                <a:solidFill>
                  <a:schemeClr val="bg1"/>
                </a:solidFill>
              </a:endParaRPr>
            </a:p>
          </p:txBody>
        </p:sp>
        <p:sp>
          <p:nvSpPr>
            <p:cNvPr id="25" name="Body Copy">
              <a:extLst>
                <a:ext uri="{FF2B5EF4-FFF2-40B4-BE49-F238E27FC236}">
                  <a16:creationId xmlns:a16="http://schemas.microsoft.com/office/drawing/2014/main" id="{0749213E-8B35-4DA6-B9B4-889CA3C613D1}"/>
                </a:ext>
              </a:extLst>
            </p:cNvPr>
            <p:cNvSpPr txBox="1">
              <a:spLocks/>
            </p:cNvSpPr>
            <p:nvPr/>
          </p:nvSpPr>
          <p:spPr>
            <a:xfrm>
              <a:off x="2801159" y="2286000"/>
              <a:ext cx="1971964"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1400" b="1">
                  <a:solidFill>
                    <a:schemeClr val="bg1"/>
                  </a:solidFill>
                </a:rPr>
                <a:t>FRAQUEZAS</a:t>
              </a:r>
            </a:p>
            <a:p>
              <a:pPr>
                <a:lnSpc>
                  <a:spcPct val="150000"/>
                </a:lnSpc>
              </a:pPr>
              <a:r>
                <a:rPr lang="pt-BR" sz="1400" b="1">
                  <a:solidFill>
                    <a:schemeClr val="bg1"/>
                  </a:solidFill>
                </a:rPr>
                <a:t>1.</a:t>
              </a:r>
            </a:p>
            <a:p>
              <a:pPr>
                <a:lnSpc>
                  <a:spcPct val="150000"/>
                </a:lnSpc>
              </a:pPr>
              <a:r>
                <a:rPr lang="pt-BR" sz="1400" b="1">
                  <a:solidFill>
                    <a:schemeClr val="bg1"/>
                  </a:solidFill>
                </a:rPr>
                <a:t>2.</a:t>
              </a:r>
            </a:p>
            <a:p>
              <a:pPr>
                <a:lnSpc>
                  <a:spcPct val="150000"/>
                </a:lnSpc>
              </a:pPr>
              <a:r>
                <a:rPr lang="pt-BR" sz="1400" b="1">
                  <a:solidFill>
                    <a:schemeClr val="bg1"/>
                  </a:solidFill>
                </a:rPr>
                <a:t>3.</a:t>
              </a:r>
            </a:p>
            <a:p>
              <a:endParaRPr lang="en-US" sz="1400" kern="0" dirty="0">
                <a:solidFill>
                  <a:schemeClr val="bg1"/>
                </a:solidFill>
              </a:endParaRPr>
            </a:p>
          </p:txBody>
        </p:sp>
        <p:sp>
          <p:nvSpPr>
            <p:cNvPr id="26" name="Body Copy">
              <a:extLst>
                <a:ext uri="{FF2B5EF4-FFF2-40B4-BE49-F238E27FC236}">
                  <a16:creationId xmlns:a16="http://schemas.microsoft.com/office/drawing/2014/main" id="{BAF2A798-295B-4685-9B95-78B29E4E8BBB}"/>
                </a:ext>
              </a:extLst>
            </p:cNvPr>
            <p:cNvSpPr txBox="1">
              <a:spLocks/>
            </p:cNvSpPr>
            <p:nvPr/>
          </p:nvSpPr>
          <p:spPr>
            <a:xfrm>
              <a:off x="2801159" y="4204015"/>
              <a:ext cx="1980745" cy="174335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1400" b="1">
                  <a:solidFill>
                    <a:schemeClr val="bg1"/>
                  </a:solidFill>
                </a:rPr>
                <a:t>AMEAÇAS</a:t>
              </a:r>
            </a:p>
            <a:p>
              <a:pPr>
                <a:lnSpc>
                  <a:spcPct val="150000"/>
                </a:lnSpc>
              </a:pPr>
              <a:r>
                <a:rPr lang="pt-BR" sz="1400" b="1">
                  <a:solidFill>
                    <a:schemeClr val="bg1"/>
                  </a:solidFill>
                </a:rPr>
                <a:t>1.</a:t>
              </a:r>
            </a:p>
            <a:p>
              <a:pPr>
                <a:lnSpc>
                  <a:spcPct val="150000"/>
                </a:lnSpc>
              </a:pPr>
              <a:r>
                <a:rPr lang="pt-BR" sz="1400" b="1">
                  <a:solidFill>
                    <a:schemeClr val="bg1"/>
                  </a:solidFill>
                </a:rPr>
                <a:t>2.</a:t>
              </a:r>
            </a:p>
            <a:p>
              <a:pPr>
                <a:lnSpc>
                  <a:spcPct val="150000"/>
                </a:lnSpc>
              </a:pPr>
              <a:r>
                <a:rPr lang="pt-BR" sz="1400" b="1">
                  <a:solidFill>
                    <a:schemeClr val="bg1"/>
                  </a:solidFill>
                </a:rPr>
                <a:t>3.</a:t>
              </a:r>
            </a:p>
            <a:p>
              <a:endParaRPr lang="en-US" sz="1400" kern="0" dirty="0">
                <a:solidFill>
                  <a:schemeClr val="bg1"/>
                </a:solidFill>
              </a:endParaRPr>
            </a:p>
          </p:txBody>
        </p:sp>
        <p:sp>
          <p:nvSpPr>
            <p:cNvPr id="27" name="Body Copy">
              <a:extLst>
                <a:ext uri="{FF2B5EF4-FFF2-40B4-BE49-F238E27FC236}">
                  <a16:creationId xmlns:a16="http://schemas.microsoft.com/office/drawing/2014/main" id="{62D26968-F10A-426F-A8A4-F20E10406282}"/>
                </a:ext>
              </a:extLst>
            </p:cNvPr>
            <p:cNvSpPr txBox="1">
              <a:spLocks/>
            </p:cNvSpPr>
            <p:nvPr/>
          </p:nvSpPr>
          <p:spPr>
            <a:xfrm>
              <a:off x="685800" y="4204016"/>
              <a:ext cx="1972886" cy="174335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pt-BR" sz="1400" b="1">
                  <a:solidFill>
                    <a:schemeClr val="bg1"/>
                  </a:solidFill>
                </a:rPr>
                <a:t>OPORTUNIDADES</a:t>
              </a:r>
            </a:p>
            <a:p>
              <a:pPr>
                <a:lnSpc>
                  <a:spcPct val="150000"/>
                </a:lnSpc>
              </a:pPr>
              <a:r>
                <a:rPr lang="pt-BR" sz="1400" b="1">
                  <a:solidFill>
                    <a:schemeClr val="bg1"/>
                  </a:solidFill>
                </a:rPr>
                <a:t>1.</a:t>
              </a:r>
            </a:p>
            <a:p>
              <a:pPr>
                <a:lnSpc>
                  <a:spcPct val="150000"/>
                </a:lnSpc>
              </a:pPr>
              <a:r>
                <a:rPr lang="pt-BR" sz="1400" b="1">
                  <a:solidFill>
                    <a:schemeClr val="bg1"/>
                  </a:solidFill>
                </a:rPr>
                <a:t>2.</a:t>
              </a:r>
            </a:p>
            <a:p>
              <a:pPr>
                <a:lnSpc>
                  <a:spcPct val="150000"/>
                </a:lnSpc>
              </a:pPr>
              <a:r>
                <a:rPr lang="pt-BR" sz="1400" b="1">
                  <a:solidFill>
                    <a:schemeClr val="bg1"/>
                  </a:solidFill>
                </a:rPr>
                <a:t>3.</a:t>
              </a:r>
            </a:p>
            <a:p>
              <a:endParaRPr lang="en-US" sz="1400" kern="0" dirty="0">
                <a:solidFill>
                  <a:schemeClr val="bg1"/>
                </a:solidFill>
              </a:endParaRPr>
            </a:p>
          </p:txBody>
        </p:sp>
      </p:grpSp>
    </p:spTree>
    <p:extLst>
      <p:ext uri="{BB962C8B-B14F-4D97-AF65-F5344CB8AC3E}">
        <p14:creationId xmlns:p14="http://schemas.microsoft.com/office/powerpoint/2010/main" val="1923805871"/>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2.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4.xml><?xml version="1.0" encoding="utf-8"?>
<ds:datastoreItem xmlns:ds="http://schemas.openxmlformats.org/officeDocument/2006/customXml" ds:itemID="{06A8C181-E056-415E-9B59-40F04FA43837}">
  <ds:schemaRefs>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http://purl.org/dc/terms/"/>
    <ds:schemaRef ds:uri="http://purl.org/dc/dcmitype/"/>
    <ds:schemaRef ds:uri="a7495015-d16d-4dd1-a72f-488cd8119f34"/>
    <ds:schemaRef ds:uri="http://schemas.microsoft.com/office/infopath/2007/PartnerControls"/>
    <ds:schemaRef ds:uri="http://purl.org/dc/elements/1.1/"/>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otalTime>5195</TotalTime>
  <Words>9605</Words>
  <Application>Microsoft Office PowerPoint</Application>
  <PresentationFormat>Widescreen</PresentationFormat>
  <Paragraphs>1125</Paragraphs>
  <Slides>37</Slides>
  <Notes>37</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37</vt:i4>
      </vt:variant>
    </vt:vector>
  </HeadingPairs>
  <TitlesOfParts>
    <vt:vector size="58" baseType="lpstr">
      <vt:lpstr>MS Gothic</vt:lpstr>
      <vt:lpstr>.Lucida Grande UI Regular</vt:lpstr>
      <vt:lpstr>Arial</vt:lpstr>
      <vt:lpstr>Calibri</vt:lpstr>
      <vt:lpstr>Calibri Light</vt:lpstr>
      <vt:lpstr>Century Gothic</vt:lpstr>
      <vt:lpstr>Fira Sans Extra Condensed Mediu</vt:lpstr>
      <vt:lpstr>Helvetica</vt:lpstr>
      <vt:lpstr>Helvetica Neue</vt:lpstr>
      <vt:lpstr>HelveticaNeue-Light</vt:lpstr>
      <vt:lpstr>HelveticaNeue-Regular</vt:lpstr>
      <vt:lpstr>Open Sans</vt:lpstr>
      <vt:lpstr>Segoe UI</vt:lpstr>
      <vt:lpstr>Segoe UI Semibold</vt:lpstr>
      <vt:lpstr>Segoe UI Symbol</vt:lpstr>
      <vt:lpstr>Times New Roman</vt:lpstr>
      <vt:lpstr>Wingdings</vt:lpstr>
      <vt:lpstr>Wingdings 3</vt:lpstr>
      <vt:lpstr>Light Background</vt:lpstr>
      <vt:lpstr>1_Light Background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Exemplo de organização do grupo de trabalho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Membership Approach</dc:title>
  <dc:creator>Gray, Tracy</dc:creator>
  <cp:lastModifiedBy>Gray, Tracy</cp:lastModifiedBy>
  <cp:revision>280</cp:revision>
  <dcterms:created xsi:type="dcterms:W3CDTF">2020-10-09T21:24:35Z</dcterms:created>
  <dcterms:modified xsi:type="dcterms:W3CDTF">2023-08-11T23:26:43Z</dcterms:modified>
</cp:coreProperties>
</file>