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140" r:id="rId2"/>
    <p:sldId id="874" r:id="rId3"/>
    <p:sldId id="873" r:id="rId4"/>
    <p:sldId id="953" r:id="rId5"/>
    <p:sldId id="1123" r:id="rId6"/>
    <p:sldId id="1114" r:id="rId7"/>
    <p:sldId id="1087" r:id="rId8"/>
    <p:sldId id="889" r:id="rId9"/>
    <p:sldId id="1106" r:id="rId10"/>
    <p:sldId id="1075" r:id="rId11"/>
    <p:sldId id="974" r:id="rId12"/>
    <p:sldId id="1121" r:id="rId13"/>
    <p:sldId id="952" r:id="rId14"/>
  </p:sldIdLst>
  <p:sldSz cx="12192000" cy="6858000"/>
  <p:notesSz cx="6858000" cy="1323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A"/>
    <a:srgbClr val="0D2240"/>
    <a:srgbClr val="00338D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3"/>
    <p:restoredTop sz="61447"/>
  </p:normalViewPr>
  <p:slideViewPr>
    <p:cSldViewPr snapToGrid="0" snapToObjects="1">
      <p:cViewPr varScale="1">
        <p:scale>
          <a:sx n="85" d="100"/>
          <a:sy n="85" d="100"/>
        </p:scale>
        <p:origin x="811" y="67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i="1">
                <a:solidFill>
                  <a:srgbClr val="55565A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코로나19는 우리가 살아가며 활동하고 봉사하는 방식을 변화시키고 있습니다. </a:t>
            </a:r>
            <a:r>
              <a:rPr lang="ko-KR" i="1"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라이온으로서 직면한 가장 큰 과제 중 하나는</a:t>
            </a:r>
            <a:r>
              <a:rPr lang="ko-KR" i="1">
                <a:solidFill>
                  <a:srgbClr val="FF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 [문제 기술 - 예) 사회적 거리두기 기간 중 회의 개최]</a:t>
            </a:r>
            <a:r>
              <a:rPr lang="ko-KR" i="1"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입니다.</a:t>
            </a:r>
            <a:r>
              <a:rPr lang="ko-KR" i="1">
                <a:solidFill>
                  <a:srgbClr val="55565A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 오늘, 우리는 </a:t>
            </a:r>
            <a:r>
              <a:rPr lang="ko-KR" i="1">
                <a:solidFill>
                  <a:srgbClr val="FF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[해결책 기술 – 예) 자신에게 적합한 가상의 회의 플랫폼을 찾는 방법]</a:t>
            </a:r>
            <a:r>
              <a:rPr lang="ko-KR" i="1">
                <a:solidFill>
                  <a:srgbClr val="55565A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에 대해 이야기하려고 합니다.</a:t>
            </a:r>
          </a:p>
          <a:p>
            <a:endParaRPr lang="en-US" i="1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i="1">
                <a:solidFill>
                  <a:srgbClr val="55565A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제 이름은 </a:t>
            </a:r>
            <a:r>
              <a:rPr lang="ko-KR" i="1">
                <a:solidFill>
                  <a:srgbClr val="FF000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[성명 입력]</a:t>
            </a:r>
            <a:r>
              <a:rPr lang="ko-KR" i="1">
                <a:solidFill>
                  <a:srgbClr val="55565A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이고, 라이온들만을 위해 마련된 이 특별한 웨비나를 진행할 예정입니다. 이제 시작하겠습니다!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dn2.webdamdb.com/md_ISYUIOJF5ZD7.jpg.pdf?v=1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10705" y="2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rgbClr val="EBB700"/>
                </a:solidFill>
                <a:latin typeface="+mn-ea"/>
                <a:ea typeface="+mn-ea"/>
              </a:rPr>
              <a:t>가상 클럽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+mn-ea"/>
                <a:ea typeface="+mn-ea"/>
              </a:rPr>
              <a:t>새로운 방식의 소통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3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r="11414"/>
          <a:stretch/>
        </p:blipFill>
        <p:spPr>
          <a:xfrm>
            <a:off x="3074937" y="0"/>
            <a:ext cx="911706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158056" y="105114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24539" y="133378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기존의 클럽을 조직할 때 사용하는 </a:t>
            </a:r>
            <a:r>
              <a:rPr lang="ko-KR" altLang="en-US" dirty="0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서류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를 </a:t>
            </a:r>
            <a:r>
              <a:rPr lang="ko-KR" altLang="en-US" dirty="0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동일하게 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작성합니다.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유일한 차이점은 </a:t>
            </a:r>
            <a:r>
              <a:rPr lang="ko-KR" dirty="0" err="1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차터</a:t>
            </a:r>
            <a:r>
              <a:rPr lang="en-US" altLang="ko-KR" dirty="0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 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관련 서류에 가상 클럽으로 확인되는 것입니다.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24539" y="635632"/>
            <a:ext cx="592081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2400" b="1" dirty="0">
                <a:solidFill>
                  <a:schemeClr val="bg1"/>
                </a:solidFill>
                <a:latin typeface="Arial" charset="0"/>
                <a:ea typeface="굴림" charset="0"/>
                <a:cs typeface="Arial" charset="0"/>
              </a:rPr>
              <a:t>가상 클럽 조직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74443" y="-99021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12662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 dirty="0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  <a:t>가상 옵션을 사용하려는 사용자 수에 적합한 가상 플랫폼을 선택합니다.</a:t>
            </a:r>
            <a:br>
              <a:rPr lang="ko-KR" dirty="0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</a:br>
            <a:endParaRPr lang="ko-KR" dirty="0">
              <a:solidFill>
                <a:srgbClr val="0D2240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 dirty="0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  <a:t>대부분의 가상 플랫폼들은 무료 테스트 기간을 제공하여 어떤 플랫폼이 클럽에 가장 적합한 지 시험해 볼 수 있습니다.</a:t>
            </a:r>
            <a:br>
              <a:rPr lang="ko-KR" dirty="0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</a:br>
            <a:endParaRPr lang="ko-KR" dirty="0">
              <a:solidFill>
                <a:srgbClr val="0D2240"/>
              </a:solidFill>
              <a:latin typeface="Arial" charset="0"/>
              <a:ea typeface="굴림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 dirty="0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  <a:t>유튜브를 통해 대부분의 가상 플랫폼 사용 방법을 배울</a:t>
            </a:r>
            <a:r>
              <a:rPr lang="en-US" altLang="ko-KR" dirty="0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  <a:t> </a:t>
            </a:r>
            <a:r>
              <a:rPr lang="ko-KR" dirty="0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  <a:t>수 있는 많은 사용 설명서를 확인할 수 있습니다. </a:t>
            </a: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 dirty="0">
                <a:solidFill>
                  <a:srgbClr val="0D2240"/>
                </a:solidFill>
                <a:latin typeface="Arial" charset="0"/>
                <a:ea typeface="굴림" charset="0"/>
                <a:cs typeface="Arial" charset="0"/>
              </a:rPr>
              <a:t>무료로 사용할 수 있는 가상 플랫폼들이 있습니다.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287420"/>
            <a:ext cx="5092507" cy="20213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ko-KR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가상 플랫폼</a:t>
            </a:r>
            <a:endParaRPr lang="en-US" altLang="ko-KR" sz="4800" b="1" dirty="0">
              <a:solidFill>
                <a:schemeClr val="bg1"/>
              </a:solidFill>
              <a:latin typeface="Arial" panose="020B0604020202020204" pitchFamily="34" charset="0"/>
              <a:ea typeface="굴림" charset="0"/>
              <a:cs typeface="Arial" panose="020B0604020202020204" pitchFamily="34" charset="0"/>
            </a:endParaRPr>
          </a:p>
          <a:p>
            <a:pPr algn="ctr">
              <a:lnSpc>
                <a:spcPts val="8000"/>
              </a:lnSpc>
            </a:pPr>
            <a:r>
              <a:rPr lang="ko-KR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선택 방법은</a:t>
            </a:r>
            <a:r>
              <a:rPr lang="en-US" altLang="ko-KR" sz="4800" b="1" dirty="0">
                <a:solidFill>
                  <a:schemeClr val="bg1"/>
                </a:solidFill>
                <a:latin typeface="Arial" panose="020B0604020202020204" pitchFamily="34" charset="0"/>
                <a:ea typeface="굴림" charset="0"/>
                <a:cs typeface="Arial" panose="020B0604020202020204" pitchFamily="34" charset="0"/>
              </a:rPr>
              <a:t>?</a:t>
            </a:r>
            <a:endParaRPr lang="ko-KR" sz="4800" b="1" dirty="0">
              <a:solidFill>
                <a:schemeClr val="bg1"/>
              </a:solidFill>
              <a:latin typeface="Arial" panose="020B0604020202020204" pitchFamily="34" charset="0"/>
              <a:ea typeface="굴림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986165" y="1113852"/>
            <a:ext cx="10159874" cy="400652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신입회원이 가상 플랫폼 사용 방법을 이해하도록 합니다.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플랫폼에서 교육하는 데 필요한 경우 신입회원들을 직접 만나십시오.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기술 자문 또는 기술 위원회를 구성합니다. 이를 통해 해당 구성원들이 가상 플랫폼에서 발생하는 모든 기술적 문제를 도울 것입니다.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클럽이 사용하는 모든 소셜 플랫폼에 신입회원을 초대합니다.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지역사회 봉사 일정이 기재된 클럽의 연간 주요 행사표를 신입회원들에게 발송합니다.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신입회원들이 협회 웹사이트(</a:t>
            </a:r>
            <a:r>
              <a:rPr lang="ko-KR" sz="1800" dirty="0" err="1">
                <a:solidFill>
                  <a:schemeClr val="bg1"/>
                </a:solidFill>
                <a:latin typeface="+mn-ea"/>
                <a:ea typeface="+mn-ea"/>
              </a:rPr>
              <a:t>lionsclubs.org</a:t>
            </a: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) 상의 신입회원 오리엔테이션 연수를 받도록 합니다.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ko-KR" altLang="en-US" sz="1800" dirty="0">
                <a:solidFill>
                  <a:schemeClr val="bg1"/>
                </a:solidFill>
                <a:latin typeface="+mn-ea"/>
              </a:rPr>
              <a:t>다음 링크를 따라 </a:t>
            </a: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신입회원 오리엔테이션 연수 안내서</a:t>
            </a: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를 확인하시기 바랍니다.</a:t>
            </a: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차기 온라인 회의에서 회원들을 소개합니다.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신입회원들과 함께 차기 지역사회 봉사사업에 참여할 수 있도록 계획을 세웁니다.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이를 통해 신입회원들은 </a:t>
            </a:r>
            <a:r>
              <a:rPr lang="ko-KR" sz="1800" dirty="0" err="1">
                <a:solidFill>
                  <a:schemeClr val="bg1"/>
                </a:solidFill>
                <a:latin typeface="+mn-ea"/>
                <a:ea typeface="+mn-ea"/>
              </a:rPr>
              <a:t>환영받고</a:t>
            </a:r>
            <a:r>
              <a:rPr lang="ko-KR" sz="1800" dirty="0">
                <a:solidFill>
                  <a:schemeClr val="bg1"/>
                </a:solidFill>
                <a:latin typeface="+mn-ea"/>
                <a:ea typeface="+mn-ea"/>
              </a:rPr>
              <a:t> 있다고 느낄 수 있고, 여러분은 참석한 클럽 회원들에게 신입회원들을 소개할 수 있습니다.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ko-KR" sz="1800" dirty="0">
                <a:solidFill>
                  <a:schemeClr val="bg1"/>
                </a:solidFill>
              </a:rPr>
              <a:t>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50560" y="8882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35483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bg1"/>
                </a:solidFill>
                <a:latin typeface="+mn-ea"/>
                <a:ea typeface="+mn-ea"/>
              </a:rPr>
              <a:t>가상 클럽 조직을 위한 팁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 dirty="0">
                <a:solidFill>
                  <a:schemeClr val="bg1"/>
                </a:solidFill>
                <a:latin typeface="Helvetica Neue" charset="0"/>
                <a:ea typeface="굴림" charset="0"/>
                <a:cs typeface="Helvetica Neue" charset="0"/>
              </a:rPr>
              <a:t>감사합니다</a:t>
            </a:r>
            <a:r>
              <a:rPr lang="en-US" altLang="ko-KR" sz="4800" b="1" dirty="0">
                <a:solidFill>
                  <a:schemeClr val="bg1"/>
                </a:solidFill>
                <a:latin typeface="Helvetica Neue" charset="0"/>
                <a:ea typeface="굴림" charset="0"/>
                <a:cs typeface="Helvetica Neue" charset="0"/>
              </a:rPr>
              <a:t>.</a:t>
            </a:r>
            <a:endParaRPr lang="ko-KR" sz="4800" b="1" dirty="0">
              <a:solidFill>
                <a:schemeClr val="bg1"/>
              </a:solidFill>
              <a:latin typeface="Helvetica Neue" charset="0"/>
              <a:ea typeface="굴림" charset="0"/>
              <a:cs typeface="Helvetica Neue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1800" b="1" dirty="0">
                <a:solidFill>
                  <a:schemeClr val="bg1"/>
                </a:solidFill>
                <a:latin typeface="Helvetica Neue" charset="0"/>
                <a:ea typeface="굴림" charset="0"/>
                <a:cs typeface="Helvetica Neue" charset="0"/>
              </a:rPr>
              <a:t>자세한 문의사항은 </a:t>
            </a:r>
            <a:r>
              <a:rPr lang="ko-KR" sz="1800" b="1" dirty="0" err="1">
                <a:solidFill>
                  <a:schemeClr val="bg1"/>
                </a:solidFill>
                <a:latin typeface="Helvetica Neue" charset="0"/>
                <a:ea typeface="굴림" charset="0"/>
                <a:cs typeface="Helvetica Neue" charset="0"/>
              </a:rPr>
              <a:t>membership@lionsclubs.org로</a:t>
            </a:r>
            <a:r>
              <a:rPr lang="ko-KR" sz="1800" b="1" dirty="0">
                <a:solidFill>
                  <a:schemeClr val="bg1"/>
                </a:solidFill>
                <a:latin typeface="Helvetica Neue" charset="0"/>
                <a:ea typeface="굴림" charset="0"/>
                <a:cs typeface="Helvetica Neue" charset="0"/>
              </a:rPr>
              <a:t> 연락 주십시오.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510239" y="6062172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600" b="1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5" b="-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+mn-ea"/>
                <a:ea typeface="+mn-ea"/>
              </a:rPr>
              <a:t>가상 클럽이란?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62001" y="99263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91556" y="429923"/>
            <a:ext cx="733324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+mn-ea"/>
                <a:ea typeface="+mn-ea"/>
              </a:rPr>
              <a:t>가상 클럽이란?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591003" y="1075332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9419B-F64A-47FE-8B6F-5B469CCA632C}"/>
              </a:ext>
            </a:extLst>
          </p:cNvPr>
          <p:cNvSpPr txBox="1"/>
          <p:nvPr/>
        </p:nvSpPr>
        <p:spPr>
          <a:xfrm>
            <a:off x="591556" y="1232452"/>
            <a:ext cx="108185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bg1"/>
                </a:solidFill>
                <a:latin typeface="+mn-ea"/>
              </a:rPr>
              <a:t>가상 </a:t>
            </a:r>
            <a:r>
              <a:rPr lang="ko-KR" sz="2800" dirty="0" err="1">
                <a:solidFill>
                  <a:schemeClr val="bg1"/>
                </a:solidFill>
                <a:latin typeface="+mn-ea"/>
              </a:rPr>
              <a:t>라이온스</a:t>
            </a:r>
            <a:r>
              <a:rPr lang="ko-KR" sz="2800" dirty="0">
                <a:solidFill>
                  <a:schemeClr val="bg1"/>
                </a:solidFill>
                <a:latin typeface="+mn-ea"/>
              </a:rPr>
              <a:t> 클럽은 다기능 플랫폼의 소프트웨어 앱을 활용하여 승인된 가상의 공간에서 클럽을 구성하는 대단히 중요한 클럽의 범주입니다. 가상 </a:t>
            </a:r>
            <a:r>
              <a:rPr lang="ko-KR" sz="2800" dirty="0" err="1">
                <a:solidFill>
                  <a:schemeClr val="bg1"/>
                </a:solidFill>
                <a:latin typeface="+mn-ea"/>
              </a:rPr>
              <a:t>라이온스</a:t>
            </a:r>
            <a:r>
              <a:rPr lang="ko-KR" sz="2800" dirty="0">
                <a:solidFill>
                  <a:schemeClr val="bg1"/>
                </a:solidFill>
                <a:latin typeface="+mn-ea"/>
              </a:rPr>
              <a:t> 클럽에는 사이버 클럽, WhatsApp 클럽, 전화 클럽 등의 플랫폼이 포함될 수 있습니다.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bg1"/>
                </a:solidFill>
                <a:latin typeface="+mn-ea"/>
              </a:rPr>
              <a:t>샌디에고 골든 트라이앵글(The </a:t>
            </a:r>
            <a:r>
              <a:rPr lang="ko-KR" sz="2800" dirty="0" err="1">
                <a:solidFill>
                  <a:schemeClr val="bg1"/>
                </a:solidFill>
                <a:latin typeface="+mn-ea"/>
              </a:rPr>
              <a:t>San</a:t>
            </a:r>
            <a:r>
              <a:rPr lang="ko-KR" sz="28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sz="2800" dirty="0" err="1">
                <a:solidFill>
                  <a:schemeClr val="bg1"/>
                </a:solidFill>
                <a:latin typeface="+mn-ea"/>
              </a:rPr>
              <a:t>Diego</a:t>
            </a:r>
            <a:r>
              <a:rPr lang="ko-KR" sz="28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sz="2800" dirty="0" err="1">
                <a:solidFill>
                  <a:schemeClr val="bg1"/>
                </a:solidFill>
                <a:latin typeface="+mn-ea"/>
              </a:rPr>
              <a:t>Golden</a:t>
            </a:r>
            <a:r>
              <a:rPr lang="ko-KR" sz="28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sz="2800" dirty="0" err="1">
                <a:solidFill>
                  <a:schemeClr val="bg1"/>
                </a:solidFill>
                <a:latin typeface="+mn-ea"/>
              </a:rPr>
              <a:t>Triangle</a:t>
            </a:r>
            <a:r>
              <a:rPr lang="ko-KR" sz="2800" dirty="0">
                <a:solidFill>
                  <a:schemeClr val="bg1"/>
                </a:solidFill>
                <a:latin typeface="+mn-ea"/>
              </a:rPr>
              <a:t>) </a:t>
            </a:r>
            <a:r>
              <a:rPr lang="ko-KR" sz="2800" dirty="0" err="1">
                <a:solidFill>
                  <a:schemeClr val="bg1"/>
                </a:solidFill>
                <a:latin typeface="+mn-ea"/>
              </a:rPr>
              <a:t>라이온스클럽은</a:t>
            </a:r>
            <a:r>
              <a:rPr lang="ko-KR" sz="2800" dirty="0">
                <a:solidFill>
                  <a:schemeClr val="bg1"/>
                </a:solidFill>
                <a:latin typeface="+mn-ea"/>
              </a:rPr>
              <a:t> ‘가상’ 회의 식별자를 조직 과정의 일환으로 사용한 첫</a:t>
            </a:r>
            <a:r>
              <a:rPr lang="en-US" altLang="ko-KR" sz="28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sz="2800" dirty="0">
                <a:solidFill>
                  <a:schemeClr val="bg1"/>
                </a:solidFill>
                <a:latin typeface="+mn-ea"/>
              </a:rPr>
              <a:t>번째 클럽이며, 1990년에 조직되었습니다.  </a:t>
            </a:r>
          </a:p>
        </p:txBody>
      </p:sp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" r="-159" b="12852"/>
          <a:stretch/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8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+mn-ea"/>
                <a:ea typeface="+mn-ea"/>
              </a:rPr>
              <a:t>왜 가상 클럽</a:t>
            </a:r>
            <a:r>
              <a:rPr lang="ko-KR" altLang="en-US" dirty="0">
                <a:latin typeface="+mn-ea"/>
                <a:ea typeface="+mn-ea"/>
              </a:rPr>
              <a:t>이 필요한가요</a:t>
            </a:r>
            <a:r>
              <a:rPr lang="ko-KR" dirty="0">
                <a:latin typeface="+mn-ea"/>
                <a:ea typeface="+mn-ea"/>
              </a:rPr>
              <a:t>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4970" y="-1"/>
            <a:ext cx="12192000" cy="685800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96571" y="145733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96072" y="862529"/>
            <a:ext cx="7113803" cy="31533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+mn-ea"/>
                <a:ea typeface="+mn-ea"/>
              </a:rPr>
              <a:t>가상의 환경에서 만나야</a:t>
            </a:r>
            <a:r>
              <a:rPr lang="en-US" altLang="ko-KR" dirty="0">
                <a:latin typeface="+mn-ea"/>
                <a:ea typeface="+mn-ea"/>
              </a:rPr>
              <a:t> </a:t>
            </a:r>
            <a:r>
              <a:rPr lang="ko-KR" dirty="0">
                <a:latin typeface="+mn-ea"/>
                <a:ea typeface="+mn-ea"/>
              </a:rPr>
              <a:t>하는 이유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0" y="1622258"/>
            <a:ext cx="9289281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800" dirty="0">
                <a:latin typeface="+mn-ea"/>
                <a:ea typeface="+mn-ea"/>
              </a:rPr>
              <a:t>라이온들은 </a:t>
            </a:r>
            <a:r>
              <a:rPr lang="ko-KR" altLang="en-US" sz="2800" dirty="0">
                <a:latin typeface="+mn-ea"/>
                <a:ea typeface="+mn-ea"/>
              </a:rPr>
              <a:t>기존 방식으로는</a:t>
            </a:r>
            <a:r>
              <a:rPr lang="ko-KR" sz="2800" dirty="0">
                <a:latin typeface="+mn-ea"/>
                <a:ea typeface="+mn-ea"/>
              </a:rPr>
              <a:t> 만날 수 없는 아주 먼 거리에 </a:t>
            </a:r>
            <a:r>
              <a:rPr lang="ko-KR" altLang="en-US" sz="2800" dirty="0">
                <a:latin typeface="+mn-ea"/>
                <a:ea typeface="+mn-ea"/>
              </a:rPr>
              <a:t>떨어져 </a:t>
            </a:r>
            <a:r>
              <a:rPr lang="ko-KR" sz="2800" dirty="0">
                <a:latin typeface="+mn-ea"/>
                <a:ea typeface="+mn-ea"/>
              </a:rPr>
              <a:t>살고 있습니다.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800" dirty="0">
                <a:latin typeface="+mn-ea"/>
                <a:ea typeface="+mn-ea"/>
              </a:rPr>
              <a:t>클럽은 모든 연령대</a:t>
            </a:r>
            <a:r>
              <a:rPr lang="ko-KR" altLang="en-US" sz="2800" dirty="0">
                <a:latin typeface="+mn-ea"/>
                <a:ea typeface="+mn-ea"/>
              </a:rPr>
              <a:t>의 회원들이</a:t>
            </a:r>
            <a:r>
              <a:rPr lang="ko-KR" sz="2800" dirty="0">
                <a:latin typeface="+mn-ea"/>
                <a:ea typeface="+mn-ea"/>
              </a:rPr>
              <a:t> 참</a:t>
            </a:r>
            <a:r>
              <a:rPr lang="ko-KR" altLang="en-US" sz="2800" dirty="0">
                <a:latin typeface="+mn-ea"/>
                <a:ea typeface="+mn-ea"/>
              </a:rPr>
              <a:t>여하기를 바랍</a:t>
            </a:r>
            <a:r>
              <a:rPr lang="ko-KR" sz="2800" dirty="0">
                <a:latin typeface="+mn-ea"/>
                <a:ea typeface="+mn-ea"/>
              </a:rPr>
              <a:t>니다.</a:t>
            </a:r>
          </a:p>
          <a:p>
            <a:pPr marL="804849" lvl="1" indent="-285750">
              <a:buFont typeface="Arial" panose="020B0604020202020204" pitchFamily="34" charset="0"/>
              <a:buChar char="•"/>
            </a:pPr>
            <a:r>
              <a:rPr lang="ko-KR" sz="2800" dirty="0">
                <a:solidFill>
                  <a:schemeClr val="bg1"/>
                </a:solidFill>
                <a:latin typeface="+mn-ea"/>
                <a:ea typeface="+mn-ea"/>
              </a:rPr>
              <a:t>만</a:t>
            </a:r>
            <a:r>
              <a:rPr lang="en-US" altLang="ko-KR" sz="28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sz="2800" dirty="0">
                <a:solidFill>
                  <a:schemeClr val="bg1"/>
                </a:solidFill>
                <a:latin typeface="+mn-ea"/>
                <a:ea typeface="+mn-ea"/>
              </a:rPr>
              <a:t>40세 미만</a:t>
            </a:r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 회원들에 대한</a:t>
            </a:r>
            <a:r>
              <a:rPr lang="ko-KR" sz="2800" dirty="0">
                <a:solidFill>
                  <a:schemeClr val="bg1"/>
                </a:solidFill>
                <a:latin typeface="+mn-ea"/>
                <a:ea typeface="+mn-ea"/>
              </a:rPr>
              <a:t> 참</a:t>
            </a:r>
            <a:r>
              <a:rPr lang="ko-KR" altLang="en-US" sz="2800" dirty="0">
                <a:solidFill>
                  <a:schemeClr val="bg1"/>
                </a:solidFill>
                <a:latin typeface="+mn-ea"/>
                <a:ea typeface="+mn-ea"/>
              </a:rPr>
              <a:t>여 기대</a:t>
            </a:r>
            <a:endParaRPr lang="ko-KR" sz="2800" dirty="0">
              <a:solidFill>
                <a:schemeClr val="bg1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2800" dirty="0">
                <a:latin typeface="+mn-ea"/>
                <a:ea typeface="+mn-ea"/>
              </a:rPr>
              <a:t>가상 클럽을 활용</a:t>
            </a:r>
            <a:r>
              <a:rPr lang="ko-KR" altLang="en-US" sz="2800" dirty="0">
                <a:latin typeface="+mn-ea"/>
                <a:ea typeface="+mn-ea"/>
              </a:rPr>
              <a:t>한</a:t>
            </a:r>
            <a:r>
              <a:rPr lang="ko-KR" sz="2800" dirty="0">
                <a:latin typeface="+mn-ea"/>
                <a:ea typeface="+mn-ea"/>
              </a:rPr>
              <a:t> 회원 경험</a:t>
            </a:r>
            <a:r>
              <a:rPr lang="en-US" altLang="ko-KR" sz="2800" dirty="0">
                <a:latin typeface="+mn-ea"/>
                <a:ea typeface="+mn-ea"/>
              </a:rPr>
              <a:t> </a:t>
            </a:r>
            <a:r>
              <a:rPr lang="ko-KR" altLang="en-US" sz="2800" dirty="0">
                <a:latin typeface="+mn-ea"/>
                <a:ea typeface="+mn-ea"/>
              </a:rPr>
              <a:t>향상</a:t>
            </a:r>
            <a:endParaRPr lang="ko-KR" sz="2800" dirty="0">
              <a:latin typeface="+mn-ea"/>
              <a:ea typeface="+mn-ea"/>
            </a:endParaRP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B7AB6-6AFC-4043-891D-1AEF2DA8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6DA1F-1D41-4943-85B5-EF1BF059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1886884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988080"/>
            <a:ext cx="862053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ko-KR" sz="2000" dirty="0"/>
          </a:p>
          <a:p>
            <a:r>
              <a:rPr lang="ko-KR" sz="2000" dirty="0">
                <a:latin typeface="+mn-ea"/>
                <a:ea typeface="+mn-ea"/>
              </a:rPr>
              <a:t>라이온들은 </a:t>
            </a:r>
            <a:r>
              <a:rPr lang="ko-KR" altLang="en-US" sz="2000" dirty="0">
                <a:latin typeface="+mn-ea"/>
                <a:ea typeface="+mn-ea"/>
              </a:rPr>
              <a:t>기존 방식으로는</a:t>
            </a:r>
            <a:r>
              <a:rPr lang="ko-KR" sz="2000" dirty="0">
                <a:latin typeface="+mn-ea"/>
                <a:ea typeface="+mn-ea"/>
              </a:rPr>
              <a:t> 만날 수 없는 아주 먼 거리에 </a:t>
            </a:r>
            <a:r>
              <a:rPr lang="ko-KR" altLang="en-US" sz="2000" dirty="0">
                <a:latin typeface="+mn-ea"/>
                <a:ea typeface="+mn-ea"/>
              </a:rPr>
              <a:t>떨어져 </a:t>
            </a:r>
            <a:r>
              <a:rPr lang="ko-KR" sz="2000" dirty="0">
                <a:latin typeface="+mn-ea"/>
                <a:ea typeface="+mn-ea"/>
              </a:rPr>
              <a:t>살고 있습니다.</a:t>
            </a:r>
          </a:p>
          <a:p>
            <a:endParaRPr lang="en-US" sz="2000" dirty="0">
              <a:latin typeface="+mn-ea"/>
              <a:ea typeface="+mn-ea"/>
            </a:endParaRPr>
          </a:p>
          <a:p>
            <a:r>
              <a:rPr lang="ko-KR" sz="2000" dirty="0">
                <a:latin typeface="+mn-ea"/>
                <a:ea typeface="+mn-ea"/>
              </a:rPr>
              <a:t>하와이 사이버(The </a:t>
            </a:r>
            <a:r>
              <a:rPr lang="ko-KR" sz="2000" dirty="0" err="1">
                <a:latin typeface="+mn-ea"/>
                <a:ea typeface="+mn-ea"/>
              </a:rPr>
              <a:t>Hawaii</a:t>
            </a:r>
            <a:r>
              <a:rPr lang="ko-KR" sz="2000" dirty="0">
                <a:latin typeface="+mn-ea"/>
                <a:ea typeface="+mn-ea"/>
              </a:rPr>
              <a:t> </a:t>
            </a:r>
            <a:r>
              <a:rPr lang="ko-KR" sz="2000" dirty="0" err="1">
                <a:latin typeface="+mn-ea"/>
                <a:ea typeface="+mn-ea"/>
              </a:rPr>
              <a:t>Cyber</a:t>
            </a:r>
            <a:r>
              <a:rPr lang="ko-KR" sz="2000" dirty="0">
                <a:latin typeface="+mn-ea"/>
                <a:ea typeface="+mn-ea"/>
              </a:rPr>
              <a:t>) 클럽은 섬 전체에 걸쳐 회원들이 활동하고 있기 때문에 가상 환경에서 만나고 있습니다.</a:t>
            </a:r>
          </a:p>
          <a:p>
            <a:endParaRPr lang="en-US" kern="0" dirty="0"/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2181343"/>
            <a:ext cx="999876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ko-KR" sz="2000" b="1" dirty="0">
                <a:solidFill>
                  <a:schemeClr val="bg1"/>
                </a:solidFill>
                <a:latin typeface="+mn-ea"/>
                <a:ea typeface="+mn-ea"/>
                <a:cs typeface="Arial" charset="0"/>
              </a:rPr>
              <a:t>운영 방법: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ko-KR" sz="2000" b="1" dirty="0">
                <a:latin typeface="+mn-ea"/>
                <a:ea typeface="+mn-ea"/>
                <a:cs typeface="Arial" charset="0"/>
              </a:rPr>
              <a:t>클럽은 가능한 봉사사업 및 다양한 클럽의 문제들을 논의하기 위해 모입니다.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ko-KR" altLang="ko-KR" sz="2000" b="1" dirty="0">
                <a:latin typeface="+mn-ea"/>
                <a:ea typeface="+mn-ea"/>
                <a:cs typeface="Arial" charset="0"/>
              </a:rPr>
              <a:t>서로의 생각을 </a:t>
            </a:r>
            <a:r>
              <a:rPr lang="ko-KR" altLang="en-US" sz="2000" b="1" dirty="0">
                <a:latin typeface="+mn-ea"/>
                <a:ea typeface="+mn-ea"/>
                <a:cs typeface="Arial" charset="0"/>
              </a:rPr>
              <a:t>의논하기 위해 </a:t>
            </a:r>
            <a:r>
              <a:rPr lang="ko-KR" sz="2000" b="1" dirty="0">
                <a:latin typeface="+mn-ea"/>
                <a:ea typeface="+mn-ea"/>
                <a:cs typeface="Arial" charset="0"/>
              </a:rPr>
              <a:t>이메일을</a:t>
            </a:r>
            <a:r>
              <a:rPr lang="en-US" altLang="ko-KR" sz="2000" b="1" dirty="0">
                <a:latin typeface="+mn-ea"/>
                <a:ea typeface="+mn-ea"/>
                <a:cs typeface="Arial" charset="0"/>
              </a:rPr>
              <a:t> </a:t>
            </a:r>
            <a:r>
              <a:rPr lang="ko-KR" altLang="en-US" sz="2000" b="1" dirty="0">
                <a:latin typeface="+mn-ea"/>
                <a:ea typeface="+mn-ea"/>
                <a:cs typeface="Arial" charset="0"/>
              </a:rPr>
              <a:t>주고받으며</a:t>
            </a:r>
            <a:r>
              <a:rPr lang="en-US" altLang="ko-KR" sz="2000" b="1" dirty="0">
                <a:latin typeface="+mn-ea"/>
                <a:ea typeface="+mn-ea"/>
                <a:cs typeface="Arial" charset="0"/>
              </a:rPr>
              <a:t>,</a:t>
            </a:r>
            <a:r>
              <a:rPr lang="ko-KR" altLang="en-US" sz="2000" b="1" dirty="0">
                <a:latin typeface="+mn-ea"/>
                <a:ea typeface="+mn-ea"/>
                <a:cs typeface="Arial" charset="0"/>
              </a:rPr>
              <a:t> </a:t>
            </a:r>
            <a:r>
              <a:rPr lang="ko-KR" altLang="ko-KR" sz="2000" b="1" dirty="0">
                <a:latin typeface="+mn-ea"/>
                <a:ea typeface="+mn-ea"/>
                <a:cs typeface="Arial" charset="0"/>
              </a:rPr>
              <a:t>일주일</a:t>
            </a:r>
            <a:r>
              <a:rPr lang="ko-KR" altLang="en-US" sz="2000" b="1" dirty="0">
                <a:latin typeface="+mn-ea"/>
                <a:ea typeface="+mn-ea"/>
                <a:cs typeface="Arial" charset="0"/>
              </a:rPr>
              <a:t> 동안 이메일을 교환할 수 있는 기간을 둡니다</a:t>
            </a:r>
            <a:r>
              <a:rPr lang="ko-KR" sz="2000" b="1" dirty="0">
                <a:latin typeface="+mn-ea"/>
                <a:ea typeface="+mn-ea"/>
                <a:cs typeface="Arial" charset="0"/>
              </a:rPr>
              <a:t>.</a:t>
            </a:r>
          </a:p>
          <a:p>
            <a:pPr marL="285750" lvl="1" indent="-285750" fontAlgn="auto">
              <a:buFont typeface="Arial" charset="0"/>
              <a:buChar char="•"/>
            </a:pPr>
            <a:r>
              <a:rPr lang="ko-KR" sz="2000" b="1" dirty="0">
                <a:solidFill>
                  <a:schemeClr val="bg1"/>
                </a:solidFill>
                <a:latin typeface="+mn-ea"/>
                <a:ea typeface="+mn-ea"/>
                <a:cs typeface="Arial" charset="0"/>
              </a:rPr>
              <a:t>클럽은 최근 월마트와 연계된 봉사사업을 진행했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  <a:ea typeface="+mn-ea"/>
                <a:cs typeface="Arial" charset="0"/>
              </a:rPr>
              <a:t>으며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  <a:ea typeface="+mn-ea"/>
                <a:cs typeface="Arial" charset="0"/>
              </a:rPr>
              <a:t>,</a:t>
            </a:r>
            <a:r>
              <a:rPr lang="ko-KR" sz="2000" b="1" dirty="0">
                <a:solidFill>
                  <a:schemeClr val="bg1"/>
                </a:solidFill>
                <a:latin typeface="+mn-ea"/>
                <a:ea typeface="+mn-ea"/>
                <a:cs typeface="Arial" charset="0"/>
              </a:rPr>
              <a:t> 클럽 회원들은 각자 가장 가까운 월마트로 가서 봉사사업에 참여했습니다.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latin typeface="+mn-ea"/>
                <a:ea typeface="+mn-ea"/>
              </a:rPr>
              <a:t>뉴욕 글로벌 </a:t>
            </a:r>
            <a:r>
              <a:rPr lang="ko-KR" sz="1800" dirty="0" err="1">
                <a:latin typeface="+mn-ea"/>
                <a:ea typeface="+mn-ea"/>
              </a:rPr>
              <a:t>리더스</a:t>
            </a:r>
            <a:r>
              <a:rPr lang="ko-KR" sz="1800" dirty="0">
                <a:latin typeface="+mn-ea"/>
                <a:ea typeface="+mn-ea"/>
              </a:rPr>
              <a:t>(The New York Global </a:t>
            </a:r>
            <a:r>
              <a:rPr lang="ko-KR" sz="1800" dirty="0" err="1">
                <a:latin typeface="+mn-ea"/>
                <a:ea typeface="+mn-ea"/>
              </a:rPr>
              <a:t>Leaders</a:t>
            </a:r>
            <a:r>
              <a:rPr lang="ko-KR" sz="1800" dirty="0">
                <a:latin typeface="+mn-ea"/>
                <a:ea typeface="+mn-ea"/>
              </a:rPr>
              <a:t>) </a:t>
            </a:r>
            <a:r>
              <a:rPr lang="ko-KR" sz="1800" dirty="0" err="1">
                <a:latin typeface="+mn-ea"/>
                <a:ea typeface="+mn-ea"/>
              </a:rPr>
              <a:t>라이온스</a:t>
            </a:r>
            <a:r>
              <a:rPr lang="ko-KR" sz="1800" dirty="0">
                <a:latin typeface="+mn-ea"/>
                <a:ea typeface="+mn-ea"/>
              </a:rPr>
              <a:t> 및 레오클럽은 모든 연령대가 참여하도록 가상의 클럽 플랫폼을 사용합니다.</a:t>
            </a:r>
          </a:p>
          <a:p>
            <a:endParaRPr lang="en-US" sz="1800" dirty="0">
              <a:latin typeface="+mn-ea"/>
              <a:ea typeface="+mn-ea"/>
            </a:endParaRPr>
          </a:p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ko-KR" sz="1800" b="1" dirty="0">
                <a:latin typeface="+mn-ea"/>
                <a:ea typeface="+mn-ea"/>
                <a:cs typeface="Arial" charset="0"/>
              </a:rPr>
              <a:t>운영 방법:</a:t>
            </a:r>
            <a:r>
              <a:rPr lang="ko-KR" sz="1800" b="1" dirty="0">
                <a:solidFill>
                  <a:srgbClr val="00338D"/>
                </a:solidFill>
                <a:latin typeface="+mn-ea"/>
                <a:ea typeface="+mn-ea"/>
                <a:cs typeface="Arial" charset="0"/>
              </a:rPr>
              <a:t> 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+mn-ea"/>
                <a:ea typeface="+mn-ea"/>
                <a:cs typeface="Arial" charset="0"/>
              </a:rPr>
              <a:t>해당 클럽은 기존 방식의 회의를 계속 진행하고 있습니다.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+mn-ea"/>
                <a:ea typeface="+mn-ea"/>
                <a:cs typeface="Arial" charset="0"/>
              </a:rPr>
              <a:t>기존 방식의 회의에 사람들이 이메일, 문자, 전화를 활용하도록 허용합니다.</a:t>
            </a:r>
          </a:p>
          <a:p>
            <a:pPr marL="742950" lvl="2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+mn-ea"/>
                <a:ea typeface="+mn-ea"/>
                <a:cs typeface="Arial" charset="0"/>
              </a:rPr>
              <a:t>이러한 선택사항을 통해 더 많은 레오들이 회의에 참석할 수 있습니다.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sz="1800" dirty="0">
                <a:latin typeface="+mn-ea"/>
                <a:ea typeface="+mn-ea"/>
                <a:cs typeface="Arial" charset="0"/>
              </a:rPr>
              <a:t>클럽은 청소년이 글로벌 지도력 역량을 발전시킬 수 있도록 돕기 위해 </a:t>
            </a:r>
            <a:r>
              <a:rPr lang="ko-KR" sz="1800" dirty="0" err="1">
                <a:latin typeface="+mn-ea"/>
                <a:ea typeface="+mn-ea"/>
                <a:cs typeface="Arial" charset="0"/>
              </a:rPr>
              <a:t>J</a:t>
            </a:r>
            <a:r>
              <a:rPr lang="ko-KR" sz="1800" dirty="0">
                <a:latin typeface="+mn-ea"/>
                <a:ea typeface="+mn-ea"/>
                <a:cs typeface="Arial" charset="0"/>
              </a:rPr>
              <a:t>. </a:t>
            </a:r>
            <a:r>
              <a:rPr lang="ko-KR" sz="1800" dirty="0" err="1">
                <a:latin typeface="+mn-ea"/>
                <a:ea typeface="+mn-ea"/>
                <a:cs typeface="Arial" charset="0"/>
              </a:rPr>
              <a:t>Luce</a:t>
            </a:r>
            <a:r>
              <a:rPr lang="ko-KR" sz="1800" dirty="0">
                <a:latin typeface="+mn-ea"/>
                <a:ea typeface="+mn-ea"/>
                <a:cs typeface="Arial" charset="0"/>
              </a:rPr>
              <a:t> 재단과 협력하고 있습니다.</a:t>
            </a:r>
          </a:p>
          <a:p>
            <a:endParaRPr lang="en-US" sz="1800" dirty="0">
              <a:latin typeface="+mn-ea"/>
              <a:ea typeface="+mn-ea"/>
            </a:endParaRPr>
          </a:p>
          <a:p>
            <a:endParaRPr lang="en-US" sz="1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모든 연령대의 참여</a:t>
            </a:r>
            <a:r>
              <a:rPr lang="ko-KR" altLang="en-US" sz="3200" dirty="0">
                <a:solidFill>
                  <a:srgbClr val="00338D"/>
                </a:solidFill>
                <a:latin typeface="+mn-ea"/>
                <a:ea typeface="+mn-ea"/>
              </a:rPr>
              <a:t>를 바라는 클럽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90461" y="1643089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altLang="en-US">
                <a:solidFill>
                  <a:schemeClr val="bg1"/>
                </a:solidFill>
                <a:latin typeface="+mn-ea"/>
                <a:ea typeface="+mn-ea"/>
              </a:rPr>
              <a:t>서로 온라인으로 </a:t>
            </a:r>
            <a:r>
              <a:rPr lang="ko-KR" altLang="en-US" dirty="0">
                <a:solidFill>
                  <a:schemeClr val="bg1"/>
                </a:solidFill>
                <a:latin typeface="+mn-ea"/>
                <a:ea typeface="+mn-ea"/>
              </a:rPr>
              <a:t>연락함으로써</a:t>
            </a:r>
            <a:r>
              <a:rPr lang="en-US" altLang="ko-KR" dirty="0">
                <a:solidFill>
                  <a:schemeClr val="bg1"/>
                </a:solidFill>
                <a:latin typeface="+mn-ea"/>
                <a:ea typeface="+mn-ea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+mn-ea"/>
                <a:ea typeface="+mn-ea"/>
              </a:rPr>
              <a:t>일반적으로는 참석하지 않을 수도 있는 회의에 참석할 수 있는 기회를 제공합니다</a:t>
            </a:r>
            <a:r>
              <a:rPr lang="en-US" altLang="ko-KR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lang="ko-KR" dirty="0">
              <a:solidFill>
                <a:schemeClr val="bg1"/>
              </a:solidFill>
              <a:latin typeface="+mn-ea"/>
              <a:ea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bg1"/>
                </a:solidFill>
                <a:latin typeface="+mn-ea"/>
                <a:ea typeface="+mn-ea"/>
              </a:rPr>
              <a:t>기존 방식의 회의는 여전히 라이온들이 개인적인 인간관계를 구축하는 데 중요한 요소가 될 것입니다.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bg1"/>
                </a:solidFill>
                <a:latin typeface="+mn-ea"/>
                <a:ea typeface="+mn-ea"/>
              </a:rPr>
              <a:t>가상 회의는 잦은 여행 일정, 바쁜 가정생활이나 학교 일정이 많은 사람들이 계속 참여할 수 있도록 </a:t>
            </a:r>
            <a:r>
              <a:rPr lang="ko-KR" dirty="0" err="1">
                <a:solidFill>
                  <a:schemeClr val="bg1"/>
                </a:solidFill>
                <a:latin typeface="+mn-ea"/>
                <a:ea typeface="+mn-ea"/>
              </a:rPr>
              <a:t>돕습니다</a:t>
            </a:r>
            <a:r>
              <a:rPr lang="ko-KR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dirty="0">
                <a:solidFill>
                  <a:schemeClr val="bg1"/>
                </a:solidFill>
                <a:latin typeface="+mn-ea"/>
                <a:ea typeface="+mn-ea"/>
              </a:rPr>
              <a:t>기존 방식의 회의는 클럽의 중요한 문제들을 논의하기 위해 여전히 필요할 것입니다.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0461" y="1428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99" y="987288"/>
            <a:ext cx="8875357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bg1"/>
                </a:solidFill>
                <a:latin typeface="+mn-ea"/>
                <a:ea typeface="+mn-ea"/>
              </a:rPr>
              <a:t>가상 회의 </a:t>
            </a:r>
            <a:r>
              <a:rPr lang="en-US" altLang="ko-KR" sz="3200" kern="0" dirty="0">
                <a:solidFill>
                  <a:schemeClr val="bg1"/>
                </a:solidFill>
                <a:latin typeface="+mn-ea"/>
                <a:ea typeface="+mn-ea"/>
              </a:rPr>
              <a:t>vs.</a:t>
            </a:r>
            <a:r>
              <a:rPr lang="ko-KR" sz="3200" dirty="0">
                <a:solidFill>
                  <a:schemeClr val="bg1"/>
                </a:solidFill>
                <a:latin typeface="+mn-ea"/>
                <a:ea typeface="+mn-ea"/>
              </a:rPr>
              <a:t> 기존 방식의 회의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828800" y="3206478"/>
            <a:ext cx="821634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+mn-ea"/>
                <a:ea typeface="+mn-ea"/>
              </a:rPr>
              <a:t>가상 클럽 조직 방법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38763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0C3-D959-D840-87B6-3F6E18C75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99282"/>
            <a:ext cx="836923" cy="7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53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3013</TotalTime>
  <Words>665</Words>
  <Application>Microsoft Office PowerPoint</Application>
  <PresentationFormat>와이드스크린</PresentationFormat>
  <Paragraphs>87</Paragraphs>
  <Slides>13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0" baseType="lpstr">
      <vt:lpstr>Helvetica Neue</vt:lpstr>
      <vt:lpstr>Lucida Grande</vt:lpstr>
      <vt:lpstr>굴림</vt:lpstr>
      <vt:lpstr>Arial</vt:lpstr>
      <vt:lpstr>Calibri</vt:lpstr>
      <vt:lpstr>Segoe UI</vt:lpstr>
      <vt:lpstr>MASTER SLIDE - BLANK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LEE YUNJIN</cp:lastModifiedBy>
  <cp:revision>239</cp:revision>
  <cp:lastPrinted>2019-06-19T16:24:35Z</cp:lastPrinted>
  <dcterms:created xsi:type="dcterms:W3CDTF">2018-11-12T16:45:52Z</dcterms:created>
  <dcterms:modified xsi:type="dcterms:W3CDTF">2020-05-29T06:16:53Z</dcterms:modified>
</cp:coreProperties>
</file>