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1140" r:id="rId2"/>
    <p:sldId id="874" r:id="rId3"/>
    <p:sldId id="873" r:id="rId4"/>
    <p:sldId id="953" r:id="rId5"/>
    <p:sldId id="1123" r:id="rId6"/>
    <p:sldId id="1114" r:id="rId7"/>
    <p:sldId id="1087" r:id="rId8"/>
    <p:sldId id="889" r:id="rId9"/>
    <p:sldId id="1106" r:id="rId10"/>
    <p:sldId id="1075" r:id="rId11"/>
    <p:sldId id="974" r:id="rId12"/>
    <p:sldId id="1121" r:id="rId13"/>
    <p:sldId id="952" r:id="rId14"/>
  </p:sldIdLst>
  <p:sldSz cx="12192000" cy="6858000"/>
  <p:notesSz cx="6858000" cy="13239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urns, Andrea" initials="BA" lastIdx="21" clrIdx="0">
    <p:extLst>
      <p:ext uri="{19B8F6BF-5375-455C-9EA6-DF929625EA0E}">
        <p15:presenceInfo xmlns:p15="http://schemas.microsoft.com/office/powerpoint/2012/main" userId="S::aburns@lionsclubs.org::a9d9e45e-56e8-4c87-b4e0-b1ceb4907a9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565A"/>
    <a:srgbClr val="0D2240"/>
    <a:srgbClr val="00338D"/>
    <a:srgbClr val="EBB700"/>
    <a:srgbClr val="7A2682"/>
    <a:srgbClr val="FF5C35"/>
    <a:srgbClr val="407CCA"/>
    <a:srgbClr val="00AC69"/>
    <a:srgbClr val="B3B2B1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243"/>
    <p:restoredTop sz="61447"/>
  </p:normalViewPr>
  <p:slideViewPr>
    <p:cSldViewPr snapToGrid="0" snapToObjects="1">
      <p:cViewPr varScale="1">
        <p:scale>
          <a:sx n="72" d="100"/>
          <a:sy n="72" d="100"/>
        </p:scale>
        <p:origin x="852" y="66"/>
      </p:cViewPr>
      <p:guideLst>
        <p:guide orient="horz" pos="2184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7" d="100"/>
          <a:sy n="97" d="100"/>
        </p:scale>
        <p:origin x="312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EC50FC-F9F0-994C-8ED5-9766C18DAC95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F38A34-01B5-8B47-8788-985DCB17B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430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COVID-19 is changing the way we live, work and serve. One of the biggest challenges we face as Lions is </a:t>
            </a:r>
            <a:r>
              <a:rPr lang="en-US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[state the problem – ex. hosting meetings in the age of social distancing.]</a:t>
            </a:r>
            <a:r>
              <a:rPr lang="en-US" i="1" dirty="0"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Today, we’re going to talk about </a:t>
            </a:r>
            <a:r>
              <a:rPr lang="en-US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[state the solution – ex. how you can find a virtual meeting platform that’s right for you.]</a:t>
            </a:r>
          </a:p>
          <a:p>
            <a:endParaRPr lang="en-US" i="1" dirty="0">
              <a:solidFill>
                <a:srgbClr val="5556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i="1" dirty="0"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name is </a:t>
            </a:r>
            <a:r>
              <a:rPr lang="en-US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[insert your name]</a:t>
            </a:r>
            <a:r>
              <a:rPr lang="en-US" i="1" dirty="0"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and I’ll be hosting this special webinar just for Lions. Let’s get started!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7073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062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0444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9733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cdn2.webdamdb.com/md_waKhcTuv1wD9.jpg.pdf?v=1" TargetMode="Externa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ckground - Image">
            <a:extLst>
              <a:ext uri="{FF2B5EF4-FFF2-40B4-BE49-F238E27FC236}">
                <a16:creationId xmlns:a16="http://schemas.microsoft.com/office/drawing/2014/main" id="{EE3AF1F3-18D9-3440-8175-06C7FDC286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38" b="42812"/>
          <a:stretch/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sp>
        <p:nvSpPr>
          <p:cNvPr id="13" name="Background - Overlay">
            <a:extLst>
              <a:ext uri="{FF2B5EF4-FFF2-40B4-BE49-F238E27FC236}">
                <a16:creationId xmlns:a16="http://schemas.microsoft.com/office/drawing/2014/main" id="{556C90B0-9C7D-8D4F-866C-362FA58528D1}"/>
              </a:ext>
            </a:extLst>
          </p:cNvPr>
          <p:cNvSpPr/>
          <p:nvPr/>
        </p:nvSpPr>
        <p:spPr>
          <a:xfrm>
            <a:off x="-100645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Yellow Bar">
            <a:extLst>
              <a:ext uri="{FF2B5EF4-FFF2-40B4-BE49-F238E27FC236}">
                <a16:creationId xmlns:a16="http://schemas.microsoft.com/office/drawing/2014/main" id="{64EEA7D3-3EFE-CE4D-AE89-2B7DA6B416D9}"/>
              </a:ext>
            </a:extLst>
          </p:cNvPr>
          <p:cNvSpPr/>
          <p:nvPr/>
        </p:nvSpPr>
        <p:spPr>
          <a:xfrm>
            <a:off x="5506829" y="3356240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pic>
        <p:nvPicPr>
          <p:cNvPr id="9" name="Emblem - White" descr="lionlogo_white.eps">
            <a:extLst>
              <a:ext uri="{FF2B5EF4-FFF2-40B4-BE49-F238E27FC236}">
                <a16:creationId xmlns:a16="http://schemas.microsoft.com/office/drawing/2014/main" id="{1EADB74F-C5D5-A94A-9986-74C53C0606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0" y="1242318"/>
            <a:ext cx="1751259" cy="1708354"/>
          </a:xfrm>
          <a:prstGeom prst="rect">
            <a:avLst/>
          </a:prstGeom>
        </p:spPr>
      </p:pic>
      <p:sp>
        <p:nvSpPr>
          <p:cNvPr id="10" name="Headline">
            <a:extLst>
              <a:ext uri="{FF2B5EF4-FFF2-40B4-BE49-F238E27FC236}">
                <a16:creationId xmlns:a16="http://schemas.microsoft.com/office/drawing/2014/main" id="{EAD956A8-6B12-6248-8B5F-6E0746CD6E73}"/>
              </a:ext>
            </a:extLst>
          </p:cNvPr>
          <p:cNvSpPr txBox="1">
            <a:spLocks/>
          </p:cNvSpPr>
          <p:nvPr/>
        </p:nvSpPr>
        <p:spPr>
          <a:xfrm>
            <a:off x="762000" y="3608362"/>
            <a:ext cx="10668000" cy="914400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>
                <a:solidFill>
                  <a:srgbClr val="EBB700"/>
                </a:solidFill>
              </a:rPr>
              <a:t>Virtual Clubs</a:t>
            </a:r>
          </a:p>
        </p:txBody>
      </p:sp>
      <p:sp>
        <p:nvSpPr>
          <p:cNvPr id="11" name="Subhead">
            <a:extLst>
              <a:ext uri="{FF2B5EF4-FFF2-40B4-BE49-F238E27FC236}">
                <a16:creationId xmlns:a16="http://schemas.microsoft.com/office/drawing/2014/main" id="{DA775879-761C-0241-882C-441AE5159163}"/>
              </a:ext>
            </a:extLst>
          </p:cNvPr>
          <p:cNvSpPr txBox="1">
            <a:spLocks/>
          </p:cNvSpPr>
          <p:nvPr/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/>
              <a:t>A New Way to Connect</a:t>
            </a:r>
          </a:p>
        </p:txBody>
      </p:sp>
      <p:sp>
        <p:nvSpPr>
          <p:cNvPr id="14" name="Page Number - White">
            <a:extLst>
              <a:ext uri="{FF2B5EF4-FFF2-40B4-BE49-F238E27FC236}">
                <a16:creationId xmlns:a16="http://schemas.microsoft.com/office/drawing/2014/main" id="{F5D8EBE0-2FCF-F143-8AE5-BF5B06A0A3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4387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5C446A39-8E9B-6A44-A58E-9E04CA77630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bg1">
                    <a:alpha val="44000"/>
                  </a:schemeClr>
                </a:solidFill>
              </a:rPr>
              <a:t>aa</a:t>
            </a:r>
          </a:p>
        </p:txBody>
      </p:sp>
      <p:pic>
        <p:nvPicPr>
          <p:cNvPr id="21" name="Background - Image">
            <a:extLst>
              <a:ext uri="{FF2B5EF4-FFF2-40B4-BE49-F238E27FC236}">
                <a16:creationId xmlns:a16="http://schemas.microsoft.com/office/drawing/2014/main" id="{724387C4-EDA2-C547-8F28-B6C9906A09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6" r="11414"/>
          <a:stretch/>
        </p:blipFill>
        <p:spPr>
          <a:xfrm>
            <a:off x="3074937" y="0"/>
            <a:ext cx="9117064" cy="6858000"/>
          </a:xfrm>
          <a:prstGeom prst="rect">
            <a:avLst/>
          </a:prstGeom>
        </p:spPr>
      </p:pic>
      <p:sp>
        <p:nvSpPr>
          <p:cNvPr id="24" name="Freeform 23">
            <a:extLst>
              <a:ext uri="{FF2B5EF4-FFF2-40B4-BE49-F238E27FC236}">
                <a16:creationId xmlns:a16="http://schemas.microsoft.com/office/drawing/2014/main" id="{DDC8AA71-55A8-3649-9696-D505B3711E6E}"/>
              </a:ext>
            </a:extLst>
          </p:cNvPr>
          <p:cNvSpPr/>
          <p:nvPr/>
        </p:nvSpPr>
        <p:spPr>
          <a:xfrm rot="16200000" flipV="1">
            <a:off x="158056" y="105114"/>
            <a:ext cx="6858000" cy="6647770"/>
          </a:xfrm>
          <a:custGeom>
            <a:avLst/>
            <a:gdLst>
              <a:gd name="connsiteX0" fmla="*/ 0 w 6858000"/>
              <a:gd name="connsiteY0" fmla="*/ 922089 h 6647770"/>
              <a:gd name="connsiteX1" fmla="*/ 0 w 6858000"/>
              <a:gd name="connsiteY1" fmla="*/ 2959412 h 6647770"/>
              <a:gd name="connsiteX2" fmla="*/ 0 w 6858000"/>
              <a:gd name="connsiteY2" fmla="*/ 4610448 h 6647770"/>
              <a:gd name="connsiteX3" fmla="*/ 0 w 6858000"/>
              <a:gd name="connsiteY3" fmla="*/ 6647770 h 6647770"/>
              <a:gd name="connsiteX4" fmla="*/ 6858000 w 6858000"/>
              <a:gd name="connsiteY4" fmla="*/ 6647770 h 6647770"/>
              <a:gd name="connsiteX5" fmla="*/ 6858000 w 6858000"/>
              <a:gd name="connsiteY5" fmla="*/ 4610448 h 6647770"/>
              <a:gd name="connsiteX6" fmla="*/ 6858000 w 6858000"/>
              <a:gd name="connsiteY6" fmla="*/ 2037322 h 6647770"/>
              <a:gd name="connsiteX7" fmla="*/ 6858000 w 6858000"/>
              <a:gd name="connsiteY7" fmla="*/ 0 h 664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6647770">
                <a:moveTo>
                  <a:pt x="0" y="922089"/>
                </a:moveTo>
                <a:lnTo>
                  <a:pt x="0" y="2959412"/>
                </a:lnTo>
                <a:lnTo>
                  <a:pt x="0" y="4610448"/>
                </a:lnTo>
                <a:lnTo>
                  <a:pt x="0" y="6647770"/>
                </a:lnTo>
                <a:lnTo>
                  <a:pt x="6858000" y="6647770"/>
                </a:lnTo>
                <a:lnTo>
                  <a:pt x="6858000" y="4610448"/>
                </a:lnTo>
                <a:lnTo>
                  <a:pt x="6858000" y="2037322"/>
                </a:lnTo>
                <a:lnTo>
                  <a:pt x="6858000" y="0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9" name="Body Copy">
            <a:extLst>
              <a:ext uri="{FF2B5EF4-FFF2-40B4-BE49-F238E27FC236}">
                <a16:creationId xmlns:a16="http://schemas.microsoft.com/office/drawing/2014/main" id="{4F9D6FC7-2D9D-0C42-93C1-8D451E9E3DCB}"/>
              </a:ext>
            </a:extLst>
          </p:cNvPr>
          <p:cNvSpPr txBox="1">
            <a:spLocks/>
          </p:cNvSpPr>
          <p:nvPr/>
        </p:nvSpPr>
        <p:spPr>
          <a:xfrm>
            <a:off x="824539" y="1333786"/>
            <a:ext cx="4357416" cy="2303095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>
              <a:buSzPct val="120000"/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You will fill out the same paperwork that you will use to charter a traditional club.</a:t>
            </a:r>
          </a:p>
          <a:p>
            <a:pPr>
              <a:buSzPct val="120000"/>
            </a:pPr>
            <a:endParaRPr lang="en-US" kern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457200" indent="-457200">
              <a:buSzPct val="120000"/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The only difference is to identify your club as virtual in the charter paperwork.</a:t>
            </a:r>
          </a:p>
        </p:txBody>
      </p:sp>
      <p:sp>
        <p:nvSpPr>
          <p:cNvPr id="11" name="Body Copy">
            <a:extLst>
              <a:ext uri="{FF2B5EF4-FFF2-40B4-BE49-F238E27FC236}">
                <a16:creationId xmlns:a16="http://schemas.microsoft.com/office/drawing/2014/main" id="{53D039E2-1404-564C-9861-E013CD08AEA8}"/>
              </a:ext>
            </a:extLst>
          </p:cNvPr>
          <p:cNvSpPr txBox="1">
            <a:spLocks/>
          </p:cNvSpPr>
          <p:nvPr/>
        </p:nvSpPr>
        <p:spPr>
          <a:xfrm>
            <a:off x="824539" y="635632"/>
            <a:ext cx="5920818" cy="83736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en-US" sz="2400" b="1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Chartering a Virtual Club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66CF88-24DB-A642-BA4B-2D0C90D4E9A6}"/>
              </a:ext>
            </a:extLst>
          </p:cNvPr>
          <p:cNvSpPr/>
          <p:nvPr/>
        </p:nvSpPr>
        <p:spPr>
          <a:xfrm rot="5400000" flipH="1">
            <a:off x="2974443" y="-990219"/>
            <a:ext cx="70852" cy="422728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Page Number - White">
            <a:extLst>
              <a:ext uri="{FF2B5EF4-FFF2-40B4-BE49-F238E27FC236}">
                <a16:creationId xmlns:a16="http://schemas.microsoft.com/office/drawing/2014/main" id="{7CAAAE34-12FE-E746-A90B-1EE720FC66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10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AA5A05A-B830-9F4B-AF70-ADEF243B953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73388" y="6114917"/>
            <a:ext cx="2755897" cy="46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4592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ackground - Solid">
            <a:extLst>
              <a:ext uri="{FF2B5EF4-FFF2-40B4-BE49-F238E27FC236}">
                <a16:creationId xmlns:a16="http://schemas.microsoft.com/office/drawing/2014/main" id="{26686E2C-7ED9-1544-816E-ED77CB499B7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E39E4B24-8DD0-8746-989F-ADE4C1B100E8}"/>
              </a:ext>
            </a:extLst>
          </p:cNvPr>
          <p:cNvSpPr/>
          <p:nvPr/>
        </p:nvSpPr>
        <p:spPr>
          <a:xfrm rot="16200000" flipV="1">
            <a:off x="-105115" y="105115"/>
            <a:ext cx="6858000" cy="6647770"/>
          </a:xfrm>
          <a:custGeom>
            <a:avLst/>
            <a:gdLst>
              <a:gd name="connsiteX0" fmla="*/ 0 w 6858000"/>
              <a:gd name="connsiteY0" fmla="*/ 922089 h 6647770"/>
              <a:gd name="connsiteX1" fmla="*/ 0 w 6858000"/>
              <a:gd name="connsiteY1" fmla="*/ 2959412 h 6647770"/>
              <a:gd name="connsiteX2" fmla="*/ 0 w 6858000"/>
              <a:gd name="connsiteY2" fmla="*/ 4610448 h 6647770"/>
              <a:gd name="connsiteX3" fmla="*/ 0 w 6858000"/>
              <a:gd name="connsiteY3" fmla="*/ 6647770 h 6647770"/>
              <a:gd name="connsiteX4" fmla="*/ 6858000 w 6858000"/>
              <a:gd name="connsiteY4" fmla="*/ 6647770 h 6647770"/>
              <a:gd name="connsiteX5" fmla="*/ 6858000 w 6858000"/>
              <a:gd name="connsiteY5" fmla="*/ 4610448 h 6647770"/>
              <a:gd name="connsiteX6" fmla="*/ 6858000 w 6858000"/>
              <a:gd name="connsiteY6" fmla="*/ 2037322 h 6647770"/>
              <a:gd name="connsiteX7" fmla="*/ 6858000 w 6858000"/>
              <a:gd name="connsiteY7" fmla="*/ 0 h 664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6647770">
                <a:moveTo>
                  <a:pt x="0" y="922089"/>
                </a:moveTo>
                <a:lnTo>
                  <a:pt x="0" y="2959412"/>
                </a:lnTo>
                <a:lnTo>
                  <a:pt x="0" y="4610448"/>
                </a:lnTo>
                <a:lnTo>
                  <a:pt x="0" y="6647770"/>
                </a:lnTo>
                <a:lnTo>
                  <a:pt x="6858000" y="6647770"/>
                </a:lnTo>
                <a:lnTo>
                  <a:pt x="6858000" y="4610448"/>
                </a:lnTo>
                <a:lnTo>
                  <a:pt x="6858000" y="2037322"/>
                </a:lnTo>
                <a:lnTo>
                  <a:pt x="6858000" y="0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4565E04-6750-604C-B216-14F6DB223BE5}"/>
              </a:ext>
            </a:extLst>
          </p:cNvPr>
          <p:cNvGrpSpPr/>
          <p:nvPr/>
        </p:nvGrpSpPr>
        <p:grpSpPr>
          <a:xfrm>
            <a:off x="4955038" y="0"/>
            <a:ext cx="1677492" cy="6858000"/>
            <a:chOff x="3697870" y="0"/>
            <a:chExt cx="1677492" cy="6858000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0ABA8735-21A0-D941-BAFF-2C6DFDE50D15}"/>
                </a:ext>
              </a:extLst>
            </p:cNvPr>
            <p:cNvSpPr/>
            <p:nvPr/>
          </p:nvSpPr>
          <p:spPr>
            <a:xfrm>
              <a:off x="3697870" y="0"/>
              <a:ext cx="1360969" cy="6858000"/>
            </a:xfrm>
            <a:custGeom>
              <a:avLst/>
              <a:gdLst>
                <a:gd name="connsiteX0" fmla="*/ 903769 w 1360969"/>
                <a:gd name="connsiteY0" fmla="*/ 0 h 6858000"/>
                <a:gd name="connsiteX1" fmla="*/ 1360969 w 1360969"/>
                <a:gd name="connsiteY1" fmla="*/ 0 h 6858000"/>
                <a:gd name="connsiteX2" fmla="*/ 457200 w 1360969"/>
                <a:gd name="connsiteY2" fmla="*/ 6858000 h 6858000"/>
                <a:gd name="connsiteX3" fmla="*/ 0 w 136096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0969" h="6858000">
                  <a:moveTo>
                    <a:pt x="903769" y="0"/>
                  </a:moveTo>
                  <a:lnTo>
                    <a:pt x="1360969" y="0"/>
                  </a:lnTo>
                  <a:lnTo>
                    <a:pt x="4572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4685" tIns="47343" rIns="94685" bIns="47343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1AABB41B-29AE-AA4C-A273-97195EE7BD4E}"/>
                </a:ext>
              </a:extLst>
            </p:cNvPr>
            <p:cNvSpPr/>
            <p:nvPr/>
          </p:nvSpPr>
          <p:spPr>
            <a:xfrm>
              <a:off x="4014393" y="0"/>
              <a:ext cx="1360969" cy="6858000"/>
            </a:xfrm>
            <a:custGeom>
              <a:avLst/>
              <a:gdLst>
                <a:gd name="connsiteX0" fmla="*/ 903769 w 1360969"/>
                <a:gd name="connsiteY0" fmla="*/ 0 h 6858000"/>
                <a:gd name="connsiteX1" fmla="*/ 1360969 w 1360969"/>
                <a:gd name="connsiteY1" fmla="*/ 0 h 6858000"/>
                <a:gd name="connsiteX2" fmla="*/ 457200 w 1360969"/>
                <a:gd name="connsiteY2" fmla="*/ 6858000 h 6858000"/>
                <a:gd name="connsiteX3" fmla="*/ 0 w 136096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0969" h="6858000">
                  <a:moveTo>
                    <a:pt x="903769" y="0"/>
                  </a:moveTo>
                  <a:lnTo>
                    <a:pt x="1360969" y="0"/>
                  </a:lnTo>
                  <a:lnTo>
                    <a:pt x="4572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4685" tIns="47343" rIns="94685" bIns="47343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26" name="Body Copy">
            <a:extLst>
              <a:ext uri="{FF2B5EF4-FFF2-40B4-BE49-F238E27FC236}">
                <a16:creationId xmlns:a16="http://schemas.microsoft.com/office/drawing/2014/main" id="{2E50E5EB-D1FE-7D49-B16E-C5870ABEC04F}"/>
              </a:ext>
            </a:extLst>
          </p:cNvPr>
          <p:cNvSpPr txBox="1">
            <a:spLocks/>
          </p:cNvSpPr>
          <p:nvPr/>
        </p:nvSpPr>
        <p:spPr>
          <a:xfrm>
            <a:off x="6796598" y="1126621"/>
            <a:ext cx="4914756" cy="351733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342900" indent="-342900">
              <a:buClr>
                <a:srgbClr val="EBB700"/>
              </a:buClr>
              <a:buSzPct val="100000"/>
              <a:buFont typeface="Lucida Grande" panose="020B0600040502020204" pitchFamily="34" charset="0"/>
              <a:buChar char="▶"/>
            </a:pPr>
            <a:r>
              <a:rPr lang="en-US" kern="0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Choose the Virtual Platform that will fit for the number of people that are looking to use the virtual option</a:t>
            </a:r>
            <a:br>
              <a:rPr lang="en-US" kern="0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</a:br>
            <a:endParaRPr lang="en-US" kern="0" dirty="0">
              <a:solidFill>
                <a:srgbClr val="0D2240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Clr>
                <a:srgbClr val="EBB700"/>
              </a:buClr>
              <a:buSzPct val="100000"/>
              <a:buFont typeface="Lucida Grande" panose="020B0600040502020204" pitchFamily="34" charset="0"/>
              <a:buChar char="▶"/>
            </a:pPr>
            <a:r>
              <a:rPr lang="en-US" kern="0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Many Virtual platforms offer free trial periods to test out what platform is best for your club.</a:t>
            </a:r>
            <a:br>
              <a:rPr lang="en-US" kern="0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</a:br>
            <a:endParaRPr lang="en-US" kern="0" dirty="0">
              <a:solidFill>
                <a:srgbClr val="0D2240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Clr>
                <a:srgbClr val="EBB700"/>
              </a:buClr>
              <a:buSzPct val="100000"/>
              <a:buFont typeface="Lucida Grande" panose="020B0600040502020204" pitchFamily="34" charset="0"/>
              <a:buChar char="▶"/>
            </a:pPr>
            <a:r>
              <a:rPr lang="en-US" kern="0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There are many tutorials on </a:t>
            </a:r>
            <a:r>
              <a:rPr lang="en-US" kern="0" dirty="0" err="1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Youtube</a:t>
            </a:r>
            <a:r>
              <a:rPr lang="en-US" kern="0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 to learn how to use most virtual platforms.</a:t>
            </a:r>
          </a:p>
          <a:p>
            <a:pPr>
              <a:buClr>
                <a:srgbClr val="EBB700"/>
              </a:buClr>
              <a:buSzPct val="100000"/>
            </a:pPr>
            <a:endParaRPr lang="en-US" kern="0" dirty="0">
              <a:solidFill>
                <a:srgbClr val="0D2240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Clr>
                <a:srgbClr val="EBB700"/>
              </a:buClr>
              <a:buSzPct val="100000"/>
              <a:buFont typeface="Lucida Grande" panose="020B0600040502020204" pitchFamily="34" charset="0"/>
              <a:buChar char="▶"/>
            </a:pPr>
            <a:r>
              <a:rPr lang="en-US" kern="0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There are virtual platforms that are free to use.</a:t>
            </a:r>
          </a:p>
        </p:txBody>
      </p:sp>
      <p:sp>
        <p:nvSpPr>
          <p:cNvPr id="25" name="Large #">
            <a:extLst>
              <a:ext uri="{FF2B5EF4-FFF2-40B4-BE49-F238E27FC236}">
                <a16:creationId xmlns:a16="http://schemas.microsoft.com/office/drawing/2014/main" id="{2E20D425-63F8-344E-9EAF-9DA816EF30EC}"/>
              </a:ext>
            </a:extLst>
          </p:cNvPr>
          <p:cNvSpPr txBox="1"/>
          <p:nvPr/>
        </p:nvSpPr>
        <p:spPr>
          <a:xfrm>
            <a:off x="179053" y="2281008"/>
            <a:ext cx="5092507" cy="202779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What Virtual Platform to Use?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F2A9514-7C35-AB43-B22D-AC06B53DD328}"/>
              </a:ext>
            </a:extLst>
          </p:cNvPr>
          <p:cNvSpPr/>
          <p:nvPr/>
        </p:nvSpPr>
        <p:spPr>
          <a:xfrm rot="5400000">
            <a:off x="2607323" y="2431482"/>
            <a:ext cx="185822" cy="406708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Page Number - Blue">
            <a:extLst>
              <a:ext uri="{FF2B5EF4-FFF2-40B4-BE49-F238E27FC236}">
                <a16:creationId xmlns:a16="http://schemas.microsoft.com/office/drawing/2014/main" id="{9EF8C11C-B97D-B04F-8EC2-671F9B1B84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11</a:t>
            </a:fld>
            <a:endParaRPr lang="en-US" sz="1000" dirty="0">
              <a:solidFill>
                <a:srgbClr val="00338D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71325D6-7824-F444-951E-D53971D53F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286103" y="202119"/>
            <a:ext cx="741108" cy="7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8979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12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1" name="Body Copy">
            <a:extLst>
              <a:ext uri="{FF2B5EF4-FFF2-40B4-BE49-F238E27FC236}">
                <a16:creationId xmlns:a16="http://schemas.microsoft.com/office/drawing/2014/main" id="{14B45C99-9127-3643-92CE-5F0614EE8BA5}"/>
              </a:ext>
            </a:extLst>
          </p:cNvPr>
          <p:cNvSpPr txBox="1">
            <a:spLocks/>
          </p:cNvSpPr>
          <p:nvPr/>
        </p:nvSpPr>
        <p:spPr>
          <a:xfrm>
            <a:off x="986165" y="1113852"/>
            <a:ext cx="10159874" cy="400652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Make sure the new member understands how to use the virtual platform.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Meet with them in person if needed to train them on the platform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Look to create a tech advisor or tech committee-these individuals will help with any tech issues that come up with the virtual platform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Invite the new member to any social platforms that the clubs uses.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Send the new member club calendars with community service dates listed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Ensure that the new member has the new member orientation training that is on lionsclubs.org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Here is the </a:t>
            </a:r>
            <a:r>
              <a:rPr lang="en-US" sz="180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guide. </a:t>
            </a:r>
            <a:endParaRPr lang="en-US" sz="18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Introduce the member at the next online meeting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Schedule to arrive at the next community service project with the new member.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This will help to ensure that the member feels welcome and you are able to introduce them to the participating club members.</a:t>
            </a:r>
          </a:p>
          <a:p>
            <a:endParaRPr lang="en-US" sz="1800" kern="0" dirty="0">
              <a:solidFill>
                <a:schemeClr val="bg1"/>
              </a:solidFill>
            </a:endParaRPr>
          </a:p>
          <a:p>
            <a:r>
              <a:rPr lang="en-US" sz="1800" kern="0" dirty="0">
                <a:solidFill>
                  <a:schemeClr val="bg1"/>
                </a:solidFill>
              </a:rPr>
              <a:t> </a:t>
            </a:r>
          </a:p>
          <a:p>
            <a:endParaRPr lang="en-US" sz="1800" kern="0" dirty="0">
              <a:solidFill>
                <a:schemeClr val="bg1"/>
              </a:solidFill>
            </a:endParaRPr>
          </a:p>
        </p:txBody>
      </p:sp>
      <p:sp>
        <p:nvSpPr>
          <p:cNvPr id="12" name="Yellow Bar">
            <a:extLst>
              <a:ext uri="{FF2B5EF4-FFF2-40B4-BE49-F238E27FC236}">
                <a16:creationId xmlns:a16="http://schemas.microsoft.com/office/drawing/2014/main" id="{AF9F7C8F-5725-4A49-B3AF-B006117735B9}"/>
              </a:ext>
            </a:extLst>
          </p:cNvPr>
          <p:cNvSpPr/>
          <p:nvPr/>
        </p:nvSpPr>
        <p:spPr>
          <a:xfrm>
            <a:off x="1150560" y="888230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4" name="Headline">
            <a:extLst>
              <a:ext uri="{FF2B5EF4-FFF2-40B4-BE49-F238E27FC236}">
                <a16:creationId xmlns:a16="http://schemas.microsoft.com/office/drawing/2014/main" id="{8411C976-731F-9341-A82C-E53E5FB023B2}"/>
              </a:ext>
            </a:extLst>
          </p:cNvPr>
          <p:cNvSpPr txBox="1">
            <a:spLocks/>
          </p:cNvSpPr>
          <p:nvPr/>
        </p:nvSpPr>
        <p:spPr>
          <a:xfrm>
            <a:off x="1027265" y="354830"/>
            <a:ext cx="8373905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kern="0" dirty="0">
                <a:solidFill>
                  <a:schemeClr val="bg1"/>
                </a:solidFill>
              </a:rPr>
              <a:t>Tips for Starting a Virtual Club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F6D475C-2038-A944-B3F4-ABFDC9D76E4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87693" y="5446458"/>
            <a:ext cx="896739" cy="84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0519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ackground - Image">
            <a:extLst>
              <a:ext uri="{FF2B5EF4-FFF2-40B4-BE49-F238E27FC236}">
                <a16:creationId xmlns:a16="http://schemas.microsoft.com/office/drawing/2014/main" id="{2EE2BF5C-B4A4-1B40-B3D6-5807C1E6D8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38" b="42812"/>
          <a:stretch/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sp>
        <p:nvSpPr>
          <p:cNvPr id="11" name="Background - Overlay">
            <a:extLst>
              <a:ext uri="{FF2B5EF4-FFF2-40B4-BE49-F238E27FC236}">
                <a16:creationId xmlns:a16="http://schemas.microsoft.com/office/drawing/2014/main" id="{FE160F02-72FD-634C-A0E2-F170E78E8F17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4" name="Emblem - White" descr="lionlogo_whit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610" y="1295401"/>
            <a:ext cx="1751259" cy="1708355"/>
          </a:xfrm>
          <a:prstGeom prst="rect">
            <a:avLst/>
          </a:prstGeom>
        </p:spPr>
      </p:pic>
      <p:sp>
        <p:nvSpPr>
          <p:cNvPr id="5" name="Headline"/>
          <p:cNvSpPr txBox="1">
            <a:spLocks/>
          </p:cNvSpPr>
          <p:nvPr/>
        </p:nvSpPr>
        <p:spPr>
          <a:xfrm>
            <a:off x="2238249" y="3034905"/>
            <a:ext cx="7772400" cy="1920033"/>
          </a:xfrm>
          <a:prstGeom prst="rect">
            <a:avLst/>
          </a:prstGeom>
        </p:spPr>
        <p:txBody>
          <a:bodyPr vert="horz" lIns="81527" tIns="40763" rIns="81527" bIns="40763" rtlCol="0" anchor="ctr">
            <a:noAutofit/>
          </a:bodyPr>
          <a:lstStyle>
            <a:lvl1pPr algn="ctr" defTabSz="407690" rtl="0" eaLnBrk="1" latinLnBrk="0" hangingPunct="1">
              <a:spcBef>
                <a:spcPct val="0"/>
              </a:spcBef>
              <a:buNone/>
              <a:defRPr sz="22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en-US" sz="48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Thank You</a:t>
            </a:r>
          </a:p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en-US" sz="18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For more any questions contact membership@lionsclubs.org</a:t>
            </a:r>
          </a:p>
        </p:txBody>
      </p:sp>
      <p:sp>
        <p:nvSpPr>
          <p:cNvPr id="6" name="Gold Bar"/>
          <p:cNvSpPr/>
          <p:nvPr/>
        </p:nvSpPr>
        <p:spPr>
          <a:xfrm>
            <a:off x="5379111" y="3321604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71" tIns="47336" rIns="94671" bIns="47336" rtlCol="0" anchor="ctr"/>
          <a:lstStyle/>
          <a:p>
            <a:pPr algn="ctr"/>
            <a:endParaRPr lang="en-US"/>
          </a:p>
        </p:txBody>
      </p:sp>
      <p:sp>
        <p:nvSpPr>
          <p:cNvPr id="7" name="Copyright"/>
          <p:cNvSpPr txBox="1"/>
          <p:nvPr/>
        </p:nvSpPr>
        <p:spPr>
          <a:xfrm>
            <a:off x="4510239" y="6062172"/>
            <a:ext cx="33998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© 2020 Lions Clubs International</a:t>
            </a:r>
          </a:p>
        </p:txBody>
      </p:sp>
      <p:sp>
        <p:nvSpPr>
          <p:cNvPr id="12" name="Page Number - White">
            <a:extLst>
              <a:ext uri="{FF2B5EF4-FFF2-40B4-BE49-F238E27FC236}">
                <a16:creationId xmlns:a16="http://schemas.microsoft.com/office/drawing/2014/main" id="{7D11791B-A09B-C447-8C0A-F079F842B6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13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365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- Image">
            <a:extLst>
              <a:ext uri="{FF2B5EF4-FFF2-40B4-BE49-F238E27FC236}">
                <a16:creationId xmlns:a16="http://schemas.microsoft.com/office/drawing/2014/main" id="{8BB30BA4-CC00-0C41-BC3E-81481A35DC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205" b="-7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Background - Overlay">
            <a:extLst>
              <a:ext uri="{FF2B5EF4-FFF2-40B4-BE49-F238E27FC236}">
                <a16:creationId xmlns:a16="http://schemas.microsoft.com/office/drawing/2014/main" id="{57A097A5-E818-E049-8FDC-E004EF874760}"/>
              </a:ext>
            </a:extLst>
          </p:cNvPr>
          <p:cNvSpPr/>
          <p:nvPr/>
        </p:nvSpPr>
        <p:spPr>
          <a:xfrm>
            <a:off x="-3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83479473-9EF7-934F-8036-05F8F4131C6D}"/>
              </a:ext>
            </a:extLst>
          </p:cNvPr>
          <p:cNvSpPr txBox="1">
            <a:spLocks/>
          </p:cNvSpPr>
          <p:nvPr/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/>
              <a:t>What is a Virtual Club?</a:t>
            </a:r>
          </a:p>
        </p:txBody>
      </p:sp>
      <p:sp>
        <p:nvSpPr>
          <p:cNvPr id="5" name="Yellow Bar">
            <a:extLst>
              <a:ext uri="{FF2B5EF4-FFF2-40B4-BE49-F238E27FC236}">
                <a16:creationId xmlns:a16="http://schemas.microsoft.com/office/drawing/2014/main" id="{04EC0EED-33A8-9346-B2E9-91432F1BB78F}"/>
              </a:ext>
            </a:extLst>
          </p:cNvPr>
          <p:cNvSpPr/>
          <p:nvPr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Page Number - White">
            <a:extLst>
              <a:ext uri="{FF2B5EF4-FFF2-40B4-BE49-F238E27FC236}">
                <a16:creationId xmlns:a16="http://schemas.microsoft.com/office/drawing/2014/main" id="{32F9EF3D-342F-B44E-B679-6B19F4FC88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B129129-D69E-474F-93F9-A060C0A1F8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0" y="0"/>
            <a:ext cx="2286000" cy="2286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B7696C6-B7AF-2A4E-93D5-D5EF0FB983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E14198-4178-D149-9867-21BDDD8BAA2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73388" y="6114917"/>
            <a:ext cx="2755897" cy="46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0456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19BCC7F-02E7-9543-AA27-F734AA7EB87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/>
        </p:blipFill>
        <p:spPr>
          <a:xfrm>
            <a:off x="9906000" y="-1"/>
            <a:ext cx="2286000" cy="2286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393229-8A6C-5B49-A6A0-5C9E90C73ED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/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>
            <a:off x="762001" y="992633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591556" y="429923"/>
            <a:ext cx="7333244" cy="44504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/>
              <a:t>What are Virtual Clubs?</a:t>
            </a:r>
          </a:p>
        </p:txBody>
      </p:sp>
      <p:sp>
        <p:nvSpPr>
          <p:cNvPr id="6" name="Subhead">
            <a:extLst>
              <a:ext uri="{FF2B5EF4-FFF2-40B4-BE49-F238E27FC236}">
                <a16:creationId xmlns:a16="http://schemas.microsoft.com/office/drawing/2014/main" id="{F84AA681-4BDD-0743-94A4-22BD62B5F3FC}"/>
              </a:ext>
            </a:extLst>
          </p:cNvPr>
          <p:cNvSpPr txBox="1">
            <a:spLocks/>
          </p:cNvSpPr>
          <p:nvPr/>
        </p:nvSpPr>
        <p:spPr>
          <a:xfrm>
            <a:off x="591003" y="1075332"/>
            <a:ext cx="7696200" cy="535194"/>
          </a:xfrm>
          <a:prstGeom prst="rect">
            <a:avLst/>
          </a:prstGeom>
        </p:spPr>
        <p:txBody>
          <a:bodyPr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30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kern="0" dirty="0"/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3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0CF7DA-DFB0-CC46-AEFA-A9304F90922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73388" y="6114917"/>
            <a:ext cx="2755897" cy="4636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F9419B-F64A-47FE-8B6F-5B469CCA632C}"/>
              </a:ext>
            </a:extLst>
          </p:cNvPr>
          <p:cNvSpPr txBox="1"/>
          <p:nvPr/>
        </p:nvSpPr>
        <p:spPr>
          <a:xfrm>
            <a:off x="591556" y="1232452"/>
            <a:ext cx="1081856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Virtual Lions Clubs is an overarching category for clubs that utilize software applications of multi-functional platforms to establish their presence in an identified virtual space.  Virtual Lions Clubs can include platforms such as cyber clubs, What App Clubs or telephonic clubs.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The San Diego Golden Triangle Lions club is the first club to use the identifier of meeting ‘virtually’ as part of its charting process.  They chartered in 1990.  </a:t>
            </a:r>
          </a:p>
        </p:txBody>
      </p:sp>
    </p:spTree>
    <p:extLst>
      <p:ext uri="{BB962C8B-B14F-4D97-AF65-F5344CB8AC3E}">
        <p14:creationId xmlns:p14="http://schemas.microsoft.com/office/powerpoint/2010/main" val="36797869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- Image">
            <a:extLst>
              <a:ext uri="{FF2B5EF4-FFF2-40B4-BE49-F238E27FC236}">
                <a16:creationId xmlns:a16="http://schemas.microsoft.com/office/drawing/2014/main" id="{8BB30BA4-CC00-0C41-BC3E-81481A35DC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40" r="-159" b="12852"/>
          <a:stretch/>
        </p:blipFill>
        <p:spPr>
          <a:xfrm>
            <a:off x="-3" y="0"/>
            <a:ext cx="12191999" cy="6858000"/>
          </a:xfrm>
          <a:prstGeom prst="rect">
            <a:avLst/>
          </a:prstGeom>
        </p:spPr>
      </p:pic>
      <p:sp>
        <p:nvSpPr>
          <p:cNvPr id="3" name="Background - Overlay">
            <a:extLst>
              <a:ext uri="{FF2B5EF4-FFF2-40B4-BE49-F238E27FC236}">
                <a16:creationId xmlns:a16="http://schemas.microsoft.com/office/drawing/2014/main" id="{57A097A5-E818-E049-8FDC-E004EF874760}"/>
              </a:ext>
            </a:extLst>
          </p:cNvPr>
          <p:cNvSpPr/>
          <p:nvPr/>
        </p:nvSpPr>
        <p:spPr>
          <a:xfrm>
            <a:off x="-8" y="-1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83479473-9EF7-934F-8036-05F8F4131C6D}"/>
              </a:ext>
            </a:extLst>
          </p:cNvPr>
          <p:cNvSpPr txBox="1">
            <a:spLocks/>
          </p:cNvSpPr>
          <p:nvPr/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/>
              <a:t>Why Virtual Clubs?</a:t>
            </a:r>
          </a:p>
        </p:txBody>
      </p:sp>
      <p:sp>
        <p:nvSpPr>
          <p:cNvPr id="5" name="Yellow Bar">
            <a:extLst>
              <a:ext uri="{FF2B5EF4-FFF2-40B4-BE49-F238E27FC236}">
                <a16:creationId xmlns:a16="http://schemas.microsoft.com/office/drawing/2014/main" id="{04EC0EED-33A8-9346-B2E9-91432F1BB78F}"/>
              </a:ext>
            </a:extLst>
          </p:cNvPr>
          <p:cNvSpPr/>
          <p:nvPr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Page Number - White">
            <a:extLst>
              <a:ext uri="{FF2B5EF4-FFF2-40B4-BE49-F238E27FC236}">
                <a16:creationId xmlns:a16="http://schemas.microsoft.com/office/drawing/2014/main" id="{F8F7C60F-FA98-9D49-B929-50B5CCDD5C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4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1FD43B3-3340-684D-889C-51B99200D3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0"/>
            <a:ext cx="2286000" cy="2286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94FFC11-E11E-0F41-9FCC-C3CEECD678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FBF915-E310-5D48-96E3-416654B23B6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73388" y="6114917"/>
            <a:ext cx="2755897" cy="46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8686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-4970" y="-1"/>
            <a:ext cx="12192000" cy="6858000"/>
          </a:xfrm>
          <a:prstGeom prst="rect">
            <a:avLst/>
          </a:prstGeom>
          <a:solidFill>
            <a:srgbClr val="555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9B528F7-FFCE-164D-B6B9-E5AA98D5738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/>
        </p:blipFill>
        <p:spPr>
          <a:xfrm>
            <a:off x="9906000" y="-1"/>
            <a:ext cx="2286000" cy="2286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2DA6FD9-0326-BB4A-94DB-C31C0BCB43A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/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>
            <a:off x="796571" y="1457331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696072" y="86252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/>
              <a:t>Reasons to meet Virtually</a:t>
            </a:r>
          </a:p>
        </p:txBody>
      </p:sp>
      <p:sp>
        <p:nvSpPr>
          <p:cNvPr id="6" name="Subhead">
            <a:extLst>
              <a:ext uri="{FF2B5EF4-FFF2-40B4-BE49-F238E27FC236}">
                <a16:creationId xmlns:a16="http://schemas.microsoft.com/office/drawing/2014/main" id="{F84AA681-4BDD-0743-94A4-22BD62B5F3FC}"/>
              </a:ext>
            </a:extLst>
          </p:cNvPr>
          <p:cNvSpPr txBox="1">
            <a:spLocks/>
          </p:cNvSpPr>
          <p:nvPr/>
        </p:nvSpPr>
        <p:spPr>
          <a:xfrm>
            <a:off x="762000" y="1622258"/>
            <a:ext cx="9289281" cy="535194"/>
          </a:xfrm>
          <a:prstGeom prst="rect">
            <a:avLst/>
          </a:prstGeom>
        </p:spPr>
        <p:txBody>
          <a:bodyPr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30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Lions live so far apart they can not meet traditionally.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The club is looking to engage people of all ages.</a:t>
            </a:r>
          </a:p>
          <a:p>
            <a:pPr marL="804849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Looking to engage people under 40.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Using virtual clubs to enhance the member experience.</a:t>
            </a:r>
          </a:p>
          <a:p>
            <a:endParaRPr lang="en-US" kern="0" dirty="0"/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5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0CF7DA-DFB0-CC46-AEFA-A9304F90922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73388" y="6114917"/>
            <a:ext cx="2755897" cy="46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1261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07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34B7AB6-6AFC-4043-891D-1AEF2DA82C4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0000"/>
          </a:blip>
          <a:srcRect/>
          <a:stretch/>
        </p:blipFill>
        <p:spPr>
          <a:xfrm>
            <a:off x="9906000" y="-1"/>
            <a:ext cx="2286000" cy="2286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DF6DA1F-1D41-4943-85B5-EF1BF059A3F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0000"/>
          </a:blip>
          <a:srcRect/>
          <a:stretch/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>
            <a:off x="886693" y="1886884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762000" y="1197940"/>
            <a:ext cx="8620539" cy="44504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dirty="0"/>
              <a:t>Lions live so far apart they can not meet traditionally</a:t>
            </a:r>
          </a:p>
          <a:p>
            <a:endParaRPr lang="en-US" sz="2000" dirty="0"/>
          </a:p>
          <a:p>
            <a:r>
              <a:rPr lang="en-US" sz="2000" dirty="0"/>
              <a:t>The Hawaii Cyber club meets virtually because they have members through out all the islands.</a:t>
            </a:r>
          </a:p>
          <a:p>
            <a:endParaRPr lang="en-US" kern="0" dirty="0"/>
          </a:p>
        </p:txBody>
      </p:sp>
      <p:sp>
        <p:nvSpPr>
          <p:cNvPr id="6" name="Subhead">
            <a:extLst>
              <a:ext uri="{FF2B5EF4-FFF2-40B4-BE49-F238E27FC236}">
                <a16:creationId xmlns:a16="http://schemas.microsoft.com/office/drawing/2014/main" id="{F84AA681-4BDD-0743-94A4-22BD62B5F3FC}"/>
              </a:ext>
            </a:extLst>
          </p:cNvPr>
          <p:cNvSpPr txBox="1">
            <a:spLocks/>
          </p:cNvSpPr>
          <p:nvPr/>
        </p:nvSpPr>
        <p:spPr>
          <a:xfrm>
            <a:off x="762001" y="2181343"/>
            <a:ext cx="9998764" cy="535194"/>
          </a:xfrm>
          <a:prstGeom prst="rect">
            <a:avLst/>
          </a:prstGeom>
        </p:spPr>
        <p:txBody>
          <a:bodyPr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30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lvl="1">
              <a:lnSpc>
                <a:spcPct val="105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How they operate:</a:t>
            </a:r>
          </a:p>
          <a:p>
            <a:pPr marL="285750" indent="-285750">
              <a:lnSpc>
                <a:spcPct val="105000"/>
              </a:lnSpc>
              <a:spcAft>
                <a:spcPts val="600"/>
              </a:spcAft>
              <a:buFont typeface="Arial" charset="0"/>
              <a:buChar char="•"/>
            </a:pPr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This club meets to discuss possible service projects and different club matters</a:t>
            </a:r>
          </a:p>
          <a:p>
            <a:pPr marL="285750" indent="-285750">
              <a:lnSpc>
                <a:spcPct val="105000"/>
              </a:lnSpc>
              <a:spcAft>
                <a:spcPts val="600"/>
              </a:spcAft>
              <a:buFont typeface="Arial" charset="0"/>
              <a:buChar char="•"/>
            </a:pPr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They exchange emails to discuss their ideas.  The club leaves motions open for one week to exchange emails</a:t>
            </a:r>
          </a:p>
          <a:p>
            <a:pPr marL="285750" lvl="1" indent="-285750" fontAlgn="auto">
              <a:buFont typeface="Arial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The club recently had a service project that was connect with Wal-Mart.  Each of the members went into their closest Wal-Mart and worked on the project.</a:t>
            </a:r>
          </a:p>
          <a:p>
            <a:endParaRPr lang="en-US" kern="0" dirty="0"/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6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0CF7DA-DFB0-CC46-AEFA-A9304F90922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73388" y="6114917"/>
            <a:ext cx="2755897" cy="46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6682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1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907733" y="1931246"/>
            <a:ext cx="8875358" cy="424180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dirty="0"/>
              <a:t>The New York Global Leaders Lions and Leo Club uses their virtual club platforms to engage all ages.</a:t>
            </a:r>
          </a:p>
          <a:p>
            <a:endParaRPr lang="en-US" sz="1800" dirty="0"/>
          </a:p>
          <a:p>
            <a:pPr marL="0" lvl="1">
              <a:lnSpc>
                <a:spcPct val="105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1800" b="1" dirty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How they </a:t>
            </a:r>
            <a:r>
              <a:rPr lang="en-US" sz="1800" b="1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operate</a:t>
            </a:r>
            <a:r>
              <a:rPr lang="en-US" sz="1800" b="1" dirty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: </a:t>
            </a:r>
          </a:p>
          <a:p>
            <a:pPr marL="285750" lvl="1" indent="-285750">
              <a:lnSpc>
                <a:spcPct val="105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They continue to have traditional meetings.</a:t>
            </a:r>
          </a:p>
          <a:p>
            <a:pPr marL="285750" lvl="1" indent="-285750">
              <a:lnSpc>
                <a:spcPct val="105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Have people email, text and call into their traditional meetings.</a:t>
            </a:r>
          </a:p>
          <a:p>
            <a:pPr marL="742950" lvl="2" indent="-285750">
              <a:lnSpc>
                <a:spcPct val="105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This option allows for more Leo’s to attend the meetings.</a:t>
            </a:r>
          </a:p>
          <a:p>
            <a:pPr marL="285750" lvl="1" indent="-285750">
              <a:lnSpc>
                <a:spcPct val="105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The Club has partnered with J. Luce Foundation to help grow youth in global leadership skills.</a:t>
            </a:r>
          </a:p>
          <a:p>
            <a:endParaRPr lang="en-US" sz="1800" dirty="0"/>
          </a:p>
          <a:p>
            <a:endParaRPr lang="en-US" sz="1800" dirty="0">
              <a:solidFill>
                <a:schemeClr val="accent6">
                  <a:lumMod val="50000"/>
                  <a:lumOff val="50000"/>
                </a:schemeClr>
              </a:solidFill>
            </a:endParaRPr>
          </a:p>
          <a:p>
            <a:endParaRPr lang="en-US" sz="1800" kern="0" dirty="0">
              <a:solidFill>
                <a:srgbClr val="55565A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29000" y="167335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918935" y="987288"/>
            <a:ext cx="8373905" cy="53340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kern="0" dirty="0">
                <a:solidFill>
                  <a:srgbClr val="00338D"/>
                </a:solidFill>
              </a:rPr>
              <a:t>Clubs Looking to Engage People of All Ages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5335DA3-992D-9440-B1BD-2CA57DF992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5594" y="5944675"/>
            <a:ext cx="741107" cy="702199"/>
          </a:xfrm>
          <a:prstGeom prst="rect">
            <a:avLst/>
          </a:prstGeom>
        </p:spPr>
      </p:pic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7</a:t>
            </a:fld>
            <a:endParaRPr lang="en-US" sz="100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8299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1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790461" y="1643089"/>
            <a:ext cx="8875358" cy="424180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chemeClr val="bg1"/>
                </a:solidFill>
              </a:rPr>
              <a:t>By having people connect virtually, it gives people the opportunity to attend meetings that they may not normally attend.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chemeClr val="bg1"/>
                </a:solidFill>
              </a:rPr>
              <a:t>Traditional meetings are still going to be a staple for Lions to build the personal relationships.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chemeClr val="bg1"/>
                </a:solidFill>
              </a:rPr>
              <a:t>Virtual meetings will help keep people engaged that could have a large travel schedule, busy family life or a large school requirement.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chemeClr val="bg1"/>
                </a:solidFill>
              </a:rPr>
              <a:t>Traditional meetings are still going to be needed to talk through large club matters. 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8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2790461" y="1428848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661799" y="987288"/>
            <a:ext cx="8875357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kern="0" dirty="0">
                <a:solidFill>
                  <a:schemeClr val="bg1"/>
                </a:solidFill>
              </a:rPr>
              <a:t>Virtual meetings vs. Traditional meetings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FA1A4D-4ABA-2F43-AED8-2CEFAAC3D6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5594" y="5944675"/>
            <a:ext cx="741108" cy="7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9911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033FD1D3-990D-A440-B7C2-71C43B4A89B9}"/>
              </a:ext>
            </a:extLst>
          </p:cNvPr>
          <p:cNvSpPr/>
          <p:nvPr/>
        </p:nvSpPr>
        <p:spPr>
          <a:xfrm>
            <a:off x="-2483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4" name="Background - Image">
            <a:extLst>
              <a:ext uri="{FF2B5EF4-FFF2-40B4-BE49-F238E27FC236}">
                <a16:creationId xmlns:a16="http://schemas.microsoft.com/office/drawing/2014/main" id="{B6FE224F-8160-EB45-B1E9-2A2EF8E494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"/>
          </a:blip>
          <a:srcRect l="8711" t="16425" r="13854" b="1176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Headline">
            <a:extLst>
              <a:ext uri="{FF2B5EF4-FFF2-40B4-BE49-F238E27FC236}">
                <a16:creationId xmlns:a16="http://schemas.microsoft.com/office/drawing/2014/main" id="{DB302187-9CA7-8D43-BA0A-B93259139B68}"/>
              </a:ext>
            </a:extLst>
          </p:cNvPr>
          <p:cNvSpPr txBox="1">
            <a:spLocks/>
          </p:cNvSpPr>
          <p:nvPr/>
        </p:nvSpPr>
        <p:spPr>
          <a:xfrm>
            <a:off x="1828800" y="3206478"/>
            <a:ext cx="8216348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>
                <a:solidFill>
                  <a:schemeClr val="bg1"/>
                </a:solidFill>
              </a:rPr>
              <a:t>How to charter a Virtual Club?</a:t>
            </a: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BB1323C2-86E0-EE4D-A8AE-3DDAADA40940}"/>
              </a:ext>
            </a:extLst>
          </p:cNvPr>
          <p:cNvSpPr/>
          <p:nvPr/>
        </p:nvSpPr>
        <p:spPr>
          <a:xfrm>
            <a:off x="5368387" y="3876388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age Number - Blue">
            <a:extLst>
              <a:ext uri="{FF2B5EF4-FFF2-40B4-BE49-F238E27FC236}">
                <a16:creationId xmlns:a16="http://schemas.microsoft.com/office/drawing/2014/main" id="{E941F36F-8306-BE4D-9BD0-B43EC4B64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9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0100C3-D959-D840-87B6-3F6E18C75B8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47686" y="5899282"/>
            <a:ext cx="836923" cy="79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915373"/>
      </p:ext>
    </p:extLst>
  </p:cSld>
  <p:clrMapOvr>
    <a:masterClrMapping/>
  </p:clrMapOvr>
</p:sld>
</file>

<file path=ppt/theme/theme1.xml><?xml version="1.0" encoding="utf-8"?>
<a:theme xmlns:a="http://schemas.openxmlformats.org/drawingml/2006/main" name="MASTER SLIDE - BLAN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2881</TotalTime>
  <Words>778</Words>
  <Application>Microsoft Office PowerPoint</Application>
  <PresentationFormat>Widescreen</PresentationFormat>
  <Paragraphs>85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Helvetica Neue</vt:lpstr>
      <vt:lpstr>Lucida Grande</vt:lpstr>
      <vt:lpstr>Segoe UI</vt:lpstr>
      <vt:lpstr>MASTER SLIDE - BLANK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Lynch, Jason</dc:creator>
  <cp:lastModifiedBy>Marsoun, Richard</cp:lastModifiedBy>
  <cp:revision>208</cp:revision>
  <cp:lastPrinted>2019-06-19T16:24:35Z</cp:lastPrinted>
  <dcterms:created xsi:type="dcterms:W3CDTF">2018-11-12T16:45:52Z</dcterms:created>
  <dcterms:modified xsi:type="dcterms:W3CDTF">2020-05-01T02:15:06Z</dcterms:modified>
</cp:coreProperties>
</file>