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  <p:sldMasterId id="2147483922" r:id="rId2"/>
  </p:sldMasterIdLst>
  <p:notesMasterIdLst>
    <p:notesMasterId r:id="rId23"/>
  </p:notesMasterIdLst>
  <p:sldIdLst>
    <p:sldId id="1145" r:id="rId3"/>
    <p:sldId id="1136" r:id="rId4"/>
    <p:sldId id="1140" r:id="rId5"/>
    <p:sldId id="1146" r:id="rId6"/>
    <p:sldId id="1105" r:id="rId7"/>
    <p:sldId id="1147" r:id="rId8"/>
    <p:sldId id="1156" r:id="rId9"/>
    <p:sldId id="1170" r:id="rId10"/>
    <p:sldId id="1163" r:id="rId11"/>
    <p:sldId id="1155" r:id="rId12"/>
    <p:sldId id="1148" r:id="rId13"/>
    <p:sldId id="1164" r:id="rId14"/>
    <p:sldId id="1159" r:id="rId15"/>
    <p:sldId id="1151" r:id="rId16"/>
    <p:sldId id="1162" r:id="rId17"/>
    <p:sldId id="1167" r:id="rId18"/>
    <p:sldId id="1168" r:id="rId19"/>
    <p:sldId id="1169" r:id="rId20"/>
    <p:sldId id="1154" r:id="rId21"/>
    <p:sldId id="1171" r:id="rId2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88" userDrawn="1">
          <p15:clr>
            <a:srgbClr val="A4A3A4"/>
          </p15:clr>
        </p15:guide>
        <p15:guide id="2" pos="1584" userDrawn="1">
          <p15:clr>
            <a:srgbClr val="A4A3A4"/>
          </p15:clr>
        </p15:guide>
        <p15:guide id="3" orient="horz" pos="7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rns, Andrea" initials="BA" lastIdx="21" clrIdx="0">
    <p:extLst>
      <p:ext uri="{19B8F6BF-5375-455C-9EA6-DF929625EA0E}">
        <p15:presenceInfo xmlns:p15="http://schemas.microsoft.com/office/powerpoint/2012/main" userId="S::aburns@lionsclubs.org::a9d9e45e-56e8-4c87-b4e0-b1ceb4907a9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D2240"/>
    <a:srgbClr val="00338D"/>
    <a:srgbClr val="EBB700"/>
    <a:srgbClr val="55565A"/>
    <a:srgbClr val="7A2682"/>
    <a:srgbClr val="FF5C35"/>
    <a:srgbClr val="407CCA"/>
    <a:srgbClr val="00AC69"/>
    <a:srgbClr val="B3B2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85" autoAdjust="0"/>
    <p:restoredTop sz="96120" autoAdjust="0"/>
  </p:normalViewPr>
  <p:slideViewPr>
    <p:cSldViewPr snapToGrid="0" snapToObjects="1">
      <p:cViewPr varScale="1">
        <p:scale>
          <a:sx n="99" d="100"/>
          <a:sy n="99" d="100"/>
        </p:scale>
        <p:origin x="1164" y="90"/>
      </p:cViewPr>
      <p:guideLst>
        <p:guide orient="horz" pos="888"/>
        <p:guide pos="1584"/>
        <p:guide orient="horz" pos="7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15156"/>
    </p:cViewPr>
  </p:sorter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5EC50FC-F9F0-994C-8ED5-9766C18DAC95}" type="datetimeFigureOut">
              <a:rPr lang="en-US" smtClean="0"/>
              <a:t>2/28/2024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5F38A34-01B5-8B47-8788-985DCB17BF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430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B834D-8B5C-4E6B-A3BC-D72999FAF0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99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B834D-8B5C-4E6B-A3BC-D72999FAF0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22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B834D-8B5C-4E6B-A3BC-D72999FAF05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461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-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44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Only">
    <p:bg>
      <p:bgPr>
        <a:solidFill>
          <a:schemeClr val="accent6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 userDrawn="1"/>
        </p:nvSpPr>
        <p:spPr bwMode="auto">
          <a:xfrm>
            <a:off x="114300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979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73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F7F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9"/>
          <p:cNvSpPr txBox="1">
            <a:spLocks noChangeArrowheads="1"/>
          </p:cNvSpPr>
          <p:nvPr/>
        </p:nvSpPr>
        <p:spPr bwMode="auto">
          <a:xfrm>
            <a:off x="11201400" y="6434351"/>
            <a:ext cx="558800" cy="17896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50A97F71-4074-4915-B539-DA1F00C94D01}" type="slidenum">
              <a:rPr lang="en-US" sz="563" smtClean="0">
                <a:solidFill>
                  <a:schemeClr val="bg1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56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456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</p:sldLayoutIdLst>
  <p:transition spd="slow"/>
  <p:hf hdr="0" ft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rgbClr val="000000"/>
          </a:solidFill>
          <a:latin typeface="Arial" charset="0"/>
          <a:ea typeface="ヒラギノ角ゴ Pro W3" charset="0"/>
          <a:cs typeface="Arial" panose="020B0604020202020204" pitchFamily="34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rgbClr val="000000"/>
          </a:solidFill>
          <a:latin typeface="Arial" charset="0"/>
          <a:ea typeface="ヒラギノ角ゴ Pro W3" charset="0"/>
          <a:cs typeface="Arial" panose="020B0604020202020204" pitchFamily="34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rgbClr val="000000"/>
          </a:solidFill>
          <a:latin typeface="Arial" charset="0"/>
          <a:ea typeface="ヒラギノ角ゴ Pro W3" charset="0"/>
          <a:cs typeface="Arial" panose="020B0604020202020204" pitchFamily="34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rgbClr val="000000"/>
          </a:solidFill>
          <a:latin typeface="Arial" charset="0"/>
          <a:ea typeface="ヒラギノ角ゴ Pro W3" charset="0"/>
          <a:cs typeface="Arial" panose="020B0604020202020204" pitchFamily="34" charset="0"/>
        </a:defRPr>
      </a:lvl5pPr>
      <a:lvl6pPr marL="257169" algn="l" rtl="0" eaLnBrk="1" fontAlgn="base" hangingPunct="1">
        <a:spcBef>
          <a:spcPct val="0"/>
        </a:spcBef>
        <a:spcAft>
          <a:spcPct val="0"/>
        </a:spcAft>
        <a:defRPr sz="1350">
          <a:solidFill>
            <a:schemeClr val="tx2"/>
          </a:solidFill>
          <a:latin typeface="Arial" charset="0"/>
        </a:defRPr>
      </a:lvl6pPr>
      <a:lvl7pPr marL="514337" algn="l" rtl="0" eaLnBrk="1" fontAlgn="base" hangingPunct="1">
        <a:spcBef>
          <a:spcPct val="0"/>
        </a:spcBef>
        <a:spcAft>
          <a:spcPct val="0"/>
        </a:spcAft>
        <a:defRPr sz="1350">
          <a:solidFill>
            <a:schemeClr val="tx2"/>
          </a:solidFill>
          <a:latin typeface="Arial" charset="0"/>
        </a:defRPr>
      </a:lvl7pPr>
      <a:lvl8pPr marL="771506" algn="l" rtl="0" eaLnBrk="1" fontAlgn="base" hangingPunct="1">
        <a:spcBef>
          <a:spcPct val="0"/>
        </a:spcBef>
        <a:spcAft>
          <a:spcPct val="0"/>
        </a:spcAft>
        <a:defRPr sz="1350">
          <a:solidFill>
            <a:schemeClr val="tx2"/>
          </a:solidFill>
          <a:latin typeface="Arial" charset="0"/>
        </a:defRPr>
      </a:lvl8pPr>
      <a:lvl9pPr marL="1028675" algn="l" rtl="0" eaLnBrk="1" fontAlgn="base" hangingPunct="1">
        <a:spcBef>
          <a:spcPct val="0"/>
        </a:spcBef>
        <a:spcAft>
          <a:spcPct val="0"/>
        </a:spcAft>
        <a:defRPr sz="1350">
          <a:solidFill>
            <a:schemeClr val="tx2"/>
          </a:solidFill>
          <a:latin typeface="Arial" charset="0"/>
        </a:defRPr>
      </a:lvl9pPr>
    </p:titleStyle>
    <p:bodyStyle>
      <a:lvl1pPr marL="128588" indent="-12858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975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marL="419100" indent="-127397" algn="l" rtl="0" eaLnBrk="1" fontAlgn="base" hangingPunct="1">
        <a:spcBef>
          <a:spcPct val="20000"/>
        </a:spcBef>
        <a:spcAft>
          <a:spcPct val="0"/>
        </a:spcAft>
        <a:buFont typeface="Segoe UI" panose="020B0502040204020203" pitchFamily="34" charset="0"/>
        <a:buChar char="—"/>
        <a:defRPr sz="9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2pPr>
      <a:lvl3pPr marL="642938" indent="-12858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75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3pPr>
      <a:lvl4pPr marL="898922" indent="-127397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▫"/>
        <a:defRPr>
          <a:solidFill>
            <a:schemeClr val="tx1"/>
          </a:solidFill>
          <a:latin typeface="+mn-lt"/>
          <a:ea typeface="ヒラギノ角ゴ Pro W3" charset="0"/>
          <a:cs typeface="ヒラギノ角ゴ Pro W3"/>
        </a:defRPr>
      </a:lvl4pPr>
      <a:lvl5pPr marL="1157288" indent="-12858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◦"/>
        <a:defRPr sz="900">
          <a:solidFill>
            <a:schemeClr val="tx1"/>
          </a:solidFill>
          <a:latin typeface="+mn-lt"/>
          <a:ea typeface="ヒラギノ角ゴ Pro W3" charset="0"/>
          <a:cs typeface="ヒラギノ角ゴ Pro W3"/>
        </a:defRPr>
      </a:lvl5pPr>
      <a:lvl6pPr marL="1285843" algn="l" rtl="0" eaLnBrk="1" fontAlgn="base" hangingPunct="1">
        <a:spcBef>
          <a:spcPct val="20000"/>
        </a:spcBef>
        <a:spcAft>
          <a:spcPct val="0"/>
        </a:spcAft>
        <a:buChar char="»"/>
        <a:defRPr sz="1350">
          <a:solidFill>
            <a:schemeClr val="tx1"/>
          </a:solidFill>
          <a:latin typeface="+mn-lt"/>
        </a:defRPr>
      </a:lvl6pPr>
      <a:lvl7pPr marL="1543011" algn="l" rtl="0" eaLnBrk="1" fontAlgn="base" hangingPunct="1">
        <a:spcBef>
          <a:spcPct val="20000"/>
        </a:spcBef>
        <a:spcAft>
          <a:spcPct val="0"/>
        </a:spcAft>
        <a:buChar char="»"/>
        <a:defRPr sz="1350">
          <a:solidFill>
            <a:schemeClr val="tx1"/>
          </a:solidFill>
          <a:latin typeface="+mn-lt"/>
        </a:defRPr>
      </a:lvl7pPr>
      <a:lvl8pPr marL="1800180" algn="l" rtl="0" eaLnBrk="1" fontAlgn="base" hangingPunct="1">
        <a:spcBef>
          <a:spcPct val="20000"/>
        </a:spcBef>
        <a:spcAft>
          <a:spcPct val="0"/>
        </a:spcAft>
        <a:buChar char="»"/>
        <a:defRPr sz="1350">
          <a:solidFill>
            <a:schemeClr val="tx1"/>
          </a:solidFill>
          <a:latin typeface="+mn-lt"/>
        </a:defRPr>
      </a:lvl8pPr>
      <a:lvl9pPr marL="2057349" algn="l" rtl="0" eaLnBrk="1" fontAlgn="base" hangingPunct="1">
        <a:spcBef>
          <a:spcPct val="20000"/>
        </a:spcBef>
        <a:spcAft>
          <a:spcPct val="0"/>
        </a:spcAft>
        <a:buChar char="»"/>
        <a:defRPr sz="135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ackground - Image">
            <a:extLst>
              <a:ext uri="{FF2B5EF4-FFF2-40B4-BE49-F238E27FC236}">
                <a16:creationId xmlns:a16="http://schemas.microsoft.com/office/drawing/2014/main" id="{4972701C-247A-3448-8A68-1078D203B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Background - Overlay">
            <a:extLst>
              <a:ext uri="{FF2B5EF4-FFF2-40B4-BE49-F238E27FC236}">
                <a16:creationId xmlns:a16="http://schemas.microsoft.com/office/drawing/2014/main" id="{FE160F02-72FD-634C-A0E2-F170E78E8F17}"/>
              </a:ext>
            </a:extLst>
          </p:cNvPr>
          <p:cNvSpPr/>
          <p:nvPr/>
        </p:nvSpPr>
        <p:spPr>
          <a:xfrm>
            <a:off x="-3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4" name="Emblem - White" descr="lionlogo_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610" y="1295401"/>
            <a:ext cx="1751259" cy="1708355"/>
          </a:xfrm>
          <a:prstGeom prst="rect">
            <a:avLst/>
          </a:prstGeom>
        </p:spPr>
      </p:pic>
      <p:sp>
        <p:nvSpPr>
          <p:cNvPr id="5" name="Headline"/>
          <p:cNvSpPr txBox="1">
            <a:spLocks/>
          </p:cNvSpPr>
          <p:nvPr/>
        </p:nvSpPr>
        <p:spPr>
          <a:xfrm>
            <a:off x="2238249" y="3387278"/>
            <a:ext cx="7772400" cy="1920033"/>
          </a:xfrm>
          <a:prstGeom prst="rect">
            <a:avLst/>
          </a:prstGeom>
        </p:spPr>
        <p:txBody>
          <a:bodyPr vert="horz" lIns="81527" tIns="40763" rIns="81527" bIns="40763" rtlCol="0" anchor="ctr">
            <a:noAutofit/>
          </a:bodyPr>
          <a:lstStyle>
            <a:lvl1pPr algn="ctr" defTabSz="40769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zh-TW" sz="5400" b="1" dirty="0">
                <a:solidFill>
                  <a:srgbClr val="EBB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 charset="0"/>
                <a:ea typeface="PMingLiU" charset="0"/>
                <a:cs typeface="Helvetica Neue" charset="0"/>
              </a:rPr>
              <a:t>評估分會健康</a:t>
            </a:r>
          </a:p>
        </p:txBody>
      </p:sp>
      <p:sp>
        <p:nvSpPr>
          <p:cNvPr id="6" name="Gold Bar"/>
          <p:cNvSpPr/>
          <p:nvPr/>
        </p:nvSpPr>
        <p:spPr>
          <a:xfrm>
            <a:off x="5379111" y="3321604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71" tIns="47336" rIns="94671" bIns="47336" rtlCol="0" anchor="ctr"/>
          <a:lstStyle/>
          <a:p>
            <a:pPr algn="ctr"/>
            <a:endParaRPr lang="en-US" dirty="0"/>
          </a:p>
        </p:txBody>
      </p:sp>
      <p:sp>
        <p:nvSpPr>
          <p:cNvPr id="12" name="Page Number - White">
            <a:extLst>
              <a:ext uri="{FF2B5EF4-FFF2-40B4-BE49-F238E27FC236}">
                <a16:creationId xmlns:a16="http://schemas.microsoft.com/office/drawing/2014/main" id="{7D11791B-A09B-C447-8C0A-F079F842B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0</a:t>
            </a:fld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49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-38160" y="-30823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sz="1400" b="1" kern="0" dirty="0">
              <a:solidFill>
                <a:srgbClr val="0A549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9</a:t>
            </a:fld>
            <a:endParaRPr lang="en-US" sz="1000">
              <a:solidFill>
                <a:srgbClr val="00338D"/>
              </a:solidFill>
            </a:endParaRP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4645633" y="142847"/>
            <a:ext cx="7654247" cy="1344713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zh-TW" sz="3200" dirty="0">
                <a:solidFill>
                  <a:srgbClr val="00338D"/>
                </a:solidFill>
              </a:rPr>
              <a:t>		 </a:t>
            </a:r>
            <a:r>
              <a:rPr lang="en-US" altLang="zh-TW" sz="3200" dirty="0">
                <a:solidFill>
                  <a:srgbClr val="00338D"/>
                </a:solidFill>
              </a:rPr>
              <a:t>  </a:t>
            </a:r>
            <a:r>
              <a:rPr lang="zh-TW" dirty="0">
                <a:solidFill>
                  <a:srgbClr val="0A5496"/>
                </a:solidFill>
                <a:latin typeface="Arial" charset="0"/>
                <a:ea typeface="PMingLiU"/>
                <a:cs typeface="Arial" charset="0"/>
              </a:rPr>
              <a:t>活動</a:t>
            </a:r>
          </a:p>
          <a:p>
            <a:r>
              <a:rPr lang="en-US" altLang="zh-TW" dirty="0">
                <a:solidFill>
                  <a:srgbClr val="0A5496"/>
                </a:solidFill>
                <a:latin typeface="Arial" charset="0"/>
                <a:ea typeface="PMingLiU" charset="0"/>
                <a:cs typeface="Arial" charset="0"/>
              </a:rPr>
              <a:t>          </a:t>
            </a:r>
            <a:r>
              <a:rPr lang="zh-TW" dirty="0">
                <a:solidFill>
                  <a:srgbClr val="0A5496"/>
                </a:solidFill>
                <a:latin typeface="Arial" charset="0"/>
                <a:ea typeface="PMingLiU" charset="0"/>
                <a:cs typeface="Arial" charset="0"/>
              </a:rPr>
              <a:t>分會健康評估</a:t>
            </a:r>
          </a:p>
          <a:p>
            <a:endParaRPr lang="en-US" sz="3200" kern="0" dirty="0">
              <a:solidFill>
                <a:srgbClr val="00338D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8E6FB5-4DDB-EC4A-8E8D-B84E48ADD7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06856" y="5720867"/>
            <a:ext cx="896741" cy="8496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167A00-C32E-4669-8EAD-242B80A1B9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51490"/>
            <a:ext cx="3719244" cy="21945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DE84104-2064-4E0A-8BC4-313BE757A90C}"/>
              </a:ext>
            </a:extLst>
          </p:cNvPr>
          <p:cNvSpPr txBox="1"/>
          <p:nvPr/>
        </p:nvSpPr>
        <p:spPr>
          <a:xfrm>
            <a:off x="38160" y="4239291"/>
            <a:ext cx="38925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sz="1500" b="1" i="1" dirty="0"/>
              <a:t>參閱</a:t>
            </a:r>
            <a:r>
              <a:rPr lang="en-US" altLang="zh-CN" sz="1500" b="1" i="1" dirty="0"/>
              <a:t>《</a:t>
            </a:r>
            <a:r>
              <a:rPr lang="zh-TW" sz="1500" b="1" i="1" dirty="0"/>
              <a:t>學員手冊</a:t>
            </a:r>
            <a:r>
              <a:rPr lang="en-US" altLang="zh-CN" sz="1500" b="1" i="1" dirty="0"/>
              <a:t>》</a:t>
            </a:r>
            <a:r>
              <a:rPr lang="zh-TW" sz="1500" b="1" i="1" dirty="0"/>
              <a:t>第 1-2 頁， </a:t>
            </a:r>
          </a:p>
          <a:p>
            <a:r>
              <a:rPr lang="zh-TW" sz="1500" b="1" i="1" dirty="0"/>
              <a:t>您有 10 分鐘的時間來完成此練習。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632B4B8-D3FE-4823-9D54-69D45052947E}"/>
              </a:ext>
            </a:extLst>
          </p:cNvPr>
          <p:cNvSpPr txBox="1">
            <a:spLocks/>
          </p:cNvSpPr>
          <p:nvPr/>
        </p:nvSpPr>
        <p:spPr>
          <a:xfrm>
            <a:off x="4345968" y="1445366"/>
            <a:ext cx="7403009" cy="3993679"/>
          </a:xfrm>
          <a:prstGeom prst="rect">
            <a:avLst/>
          </a:prstGeom>
        </p:spPr>
        <p:txBody>
          <a:bodyPr>
            <a:normAutofit/>
          </a:bodyPr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1200"/>
              </a:spcAft>
            </a:pPr>
            <a:r>
              <a:rPr lang="zh-TW" sz="3600" dirty="0">
                <a:latin typeface="+mn-ea"/>
                <a:ea typeface="+mn-ea"/>
                <a:cs typeface="Arial" charset="0"/>
              </a:rPr>
              <a:t>查看第 1-2 頁上的每一個情況。</a:t>
            </a:r>
          </a:p>
          <a:p>
            <a:pPr marL="228600" indent="-228600">
              <a:spcAft>
                <a:spcPts val="1200"/>
              </a:spcAft>
              <a:buClr>
                <a:schemeClr val="tx1"/>
              </a:buClr>
            </a:pPr>
            <a:r>
              <a:rPr lang="zh-TW" sz="3600" dirty="0">
                <a:latin typeface="+mn-ea"/>
                <a:ea typeface="+mn-ea"/>
                <a:cs typeface="Arial" charset="0"/>
              </a:rPr>
              <a:t>與您同桌的學員討論，您認為每個分會應該是處於什麼地位。</a:t>
            </a:r>
          </a:p>
          <a:p>
            <a:pPr marL="228600" indent="-228600">
              <a:buClr>
                <a:schemeClr val="tx1"/>
              </a:buClr>
            </a:pPr>
            <a:r>
              <a:rPr lang="zh-TW" sz="3600" dirty="0">
                <a:latin typeface="+mn-ea"/>
                <a:ea typeface="+mn-ea"/>
                <a:cs typeface="Arial" charset="0"/>
              </a:rPr>
              <a:t>準備好與其他的學員分享您的想法。</a:t>
            </a:r>
          </a:p>
          <a:p>
            <a:endParaRPr lang="en-US" sz="2000" kern="0" dirty="0">
              <a:solidFill>
                <a:schemeClr val="accent6">
                  <a:lumMod val="50000"/>
                  <a:lumOff val="50000"/>
                </a:schemeClr>
              </a:solidFill>
              <a:latin typeface="+mn-ea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587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ackground - Image">
            <a:extLst>
              <a:ext uri="{FF2B5EF4-FFF2-40B4-BE49-F238E27FC236}">
                <a16:creationId xmlns:a16="http://schemas.microsoft.com/office/drawing/2014/main" id="{4972701C-247A-3448-8A68-1078D203B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Background - Overlay">
            <a:extLst>
              <a:ext uri="{FF2B5EF4-FFF2-40B4-BE49-F238E27FC236}">
                <a16:creationId xmlns:a16="http://schemas.microsoft.com/office/drawing/2014/main" id="{FE160F02-72FD-634C-A0E2-F170E78E8F17}"/>
              </a:ext>
            </a:extLst>
          </p:cNvPr>
          <p:cNvSpPr/>
          <p:nvPr/>
        </p:nvSpPr>
        <p:spPr>
          <a:xfrm>
            <a:off x="-3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4" name="Emblem - White" descr="lionlogo_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610" y="1295401"/>
            <a:ext cx="1751259" cy="1708355"/>
          </a:xfrm>
          <a:prstGeom prst="rect">
            <a:avLst/>
          </a:prstGeom>
        </p:spPr>
      </p:pic>
      <p:sp>
        <p:nvSpPr>
          <p:cNvPr id="5" name="Headline"/>
          <p:cNvSpPr txBox="1">
            <a:spLocks/>
          </p:cNvSpPr>
          <p:nvPr/>
        </p:nvSpPr>
        <p:spPr>
          <a:xfrm>
            <a:off x="2238249" y="3387278"/>
            <a:ext cx="7772400" cy="1920033"/>
          </a:xfrm>
          <a:prstGeom prst="rect">
            <a:avLst/>
          </a:prstGeom>
        </p:spPr>
        <p:txBody>
          <a:bodyPr vert="horz" lIns="81527" tIns="40763" rIns="81527" bIns="40763" rtlCol="0" anchor="ctr">
            <a:noAutofit/>
          </a:bodyPr>
          <a:lstStyle>
            <a:lvl1pPr algn="ctr" defTabSz="40769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>
              <a:lnSpc>
                <a:spcPct val="108000"/>
              </a:lnSpc>
            </a:pPr>
            <a:r>
              <a:rPr lang="zh-TW" sz="4800" b="1">
                <a:solidFill>
                  <a:schemeClr val="bg1"/>
                </a:solidFill>
                <a:latin typeface="Helvetica Neue" charset="0"/>
                <a:ea typeface="PMingLiU" charset="0"/>
                <a:cs typeface="Helvetica Neue" charset="0"/>
              </a:rPr>
              <a:t>分會健康的資源</a:t>
            </a:r>
          </a:p>
        </p:txBody>
      </p:sp>
      <p:sp>
        <p:nvSpPr>
          <p:cNvPr id="6" name="Gold Bar"/>
          <p:cNvSpPr/>
          <p:nvPr/>
        </p:nvSpPr>
        <p:spPr>
          <a:xfrm>
            <a:off x="5379111" y="3321604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71" tIns="47336" rIns="94671" bIns="47336" rtlCol="0" anchor="ctr"/>
          <a:lstStyle/>
          <a:p>
            <a:pPr algn="ctr"/>
            <a:endParaRPr lang="en-US" dirty="0"/>
          </a:p>
        </p:txBody>
      </p:sp>
      <p:sp>
        <p:nvSpPr>
          <p:cNvPr id="12" name="Page Number - White">
            <a:extLst>
              <a:ext uri="{FF2B5EF4-FFF2-40B4-BE49-F238E27FC236}">
                <a16:creationId xmlns:a16="http://schemas.microsoft.com/office/drawing/2014/main" id="{7D11791B-A09B-C447-8C0A-F079F842B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10</a:t>
            </a:fld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4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2" y="-14780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11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557667" y="2815800"/>
            <a:ext cx="9137740" cy="5334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zh-TW" sz="5400" dirty="0">
                <a:solidFill>
                  <a:schemeClr val="bg1"/>
                </a:solidFill>
              </a:rPr>
              <a:t>有哪些資源可用來幫助</a:t>
            </a:r>
            <a:r>
              <a:rPr lang="zh-CN" altLang="en-US" sz="5400" dirty="0">
                <a:solidFill>
                  <a:schemeClr val="bg1"/>
                </a:solidFill>
              </a:rPr>
              <a:t>促進</a:t>
            </a:r>
            <a:br>
              <a:rPr lang="en-US" altLang="zh-CN" sz="5400" dirty="0">
                <a:solidFill>
                  <a:schemeClr val="bg1"/>
                </a:solidFill>
              </a:rPr>
            </a:br>
            <a:r>
              <a:rPr lang="zh-TW" sz="5400" dirty="0">
                <a:solidFill>
                  <a:schemeClr val="bg1"/>
                </a:solidFill>
              </a:rPr>
              <a:t>分會的健康？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FA1A4D-4ABA-2F43-AED8-2CEFAAC3D6E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676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12</a:t>
            </a:fld>
            <a:endParaRPr lang="en-US" sz="1000">
              <a:solidFill>
                <a:srgbClr val="00338D"/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1272001" y="1839137"/>
            <a:ext cx="9395265" cy="2009849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+mn-ea"/>
                <a:ea typeface="+mn-ea"/>
              </a:rPr>
              <a:t>《</a:t>
            </a:r>
            <a:r>
              <a:rPr lang="zh-TW" sz="2800" dirty="0">
                <a:latin typeface="+mn-ea"/>
                <a:ea typeface="+mn-ea"/>
              </a:rPr>
              <a:t>分會健康評估行動策略</a:t>
            </a:r>
            <a:r>
              <a:rPr lang="en-US" altLang="zh-CN" sz="2800" dirty="0">
                <a:latin typeface="+mn-ea"/>
                <a:ea typeface="+mn-ea"/>
              </a:rPr>
              <a:t>》</a:t>
            </a:r>
            <a:endParaRPr lang="zh-TW" sz="2800" dirty="0">
              <a:latin typeface="+mn-ea"/>
              <a:ea typeface="+mn-ea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sz="2800" dirty="0">
                <a:latin typeface="+mn-ea"/>
                <a:ea typeface="+mn-ea"/>
              </a:rPr>
              <a:t>改進分會品質的網頁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sz="2800" dirty="0">
                <a:latin typeface="+mn-ea"/>
                <a:ea typeface="+mn-ea"/>
              </a:rPr>
              <a:t>您的同儕</a:t>
            </a:r>
          </a:p>
          <a:p>
            <a:endParaRPr lang="en-US" sz="4000" kern="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5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1137330" y="1323042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>
                <a:latin typeface="Arial" charset="0"/>
                <a:ea typeface="PMingLiU" charset="0"/>
                <a:cs typeface="Arial" charset="0"/>
              </a:rPr>
              <a:t> </a:t>
            </a: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1059349" y="656293"/>
            <a:ext cx="8373905" cy="63719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zh-TW" sz="4000">
                <a:solidFill>
                  <a:srgbClr val="00338D"/>
                </a:solidFill>
              </a:rPr>
              <a:t>可用的分會健康資源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8E6FB5-4DDB-EC4A-8E8D-B84E48ADD7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87692" y="5446458"/>
            <a:ext cx="896741" cy="84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002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C86F852A-6CE1-3047-8475-8496114515E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D5697A-5111-024C-806E-93C4941AB983}"/>
              </a:ext>
            </a:extLst>
          </p:cNvPr>
          <p:cNvSpPr/>
          <p:nvPr/>
        </p:nvSpPr>
        <p:spPr>
          <a:xfrm>
            <a:off x="0" y="765048"/>
            <a:ext cx="457200" cy="37029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8541EB86-9526-D34E-999D-4BE3BCCA49ED}"/>
              </a:ext>
            </a:extLst>
          </p:cNvPr>
          <p:cNvSpPr txBox="1">
            <a:spLocks/>
          </p:cNvSpPr>
          <p:nvPr/>
        </p:nvSpPr>
        <p:spPr>
          <a:xfrm>
            <a:off x="1086850" y="708624"/>
            <a:ext cx="10851356" cy="457275"/>
          </a:xfrm>
          <a:prstGeom prst="rect">
            <a:avLst/>
          </a:prstGeom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zh-TW">
                <a:solidFill>
                  <a:srgbClr val="00338D"/>
                </a:solidFill>
              </a:rPr>
              <a:t>分會健康評估行動策略</a:t>
            </a:r>
          </a:p>
        </p:txBody>
      </p:sp>
      <p:sp>
        <p:nvSpPr>
          <p:cNvPr id="11" name="Page Number - Blue">
            <a:extLst>
              <a:ext uri="{FF2B5EF4-FFF2-40B4-BE49-F238E27FC236}">
                <a16:creationId xmlns:a16="http://schemas.microsoft.com/office/drawing/2014/main" id="{628102FD-8B5C-B048-8691-4BA6E521D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13</a:t>
            </a:fld>
            <a:endParaRPr lang="en-US" sz="1000">
              <a:solidFill>
                <a:srgbClr val="00338D"/>
              </a:solidFill>
            </a:endParaRPr>
          </a:p>
        </p:txBody>
      </p:sp>
      <p:pic>
        <p:nvPicPr>
          <p:cNvPr id="7" name="Picture 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A28E4282-A841-48B8-9943-BBFD85F1C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2741" y="1229868"/>
            <a:ext cx="7097806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568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C86F852A-6CE1-3047-8475-8496114515E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D5697A-5111-024C-806E-93C4941AB983}"/>
              </a:ext>
            </a:extLst>
          </p:cNvPr>
          <p:cNvSpPr/>
          <p:nvPr/>
        </p:nvSpPr>
        <p:spPr>
          <a:xfrm>
            <a:off x="0" y="765048"/>
            <a:ext cx="457200" cy="37029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8541EB86-9526-D34E-999D-4BE3BCCA49ED}"/>
              </a:ext>
            </a:extLst>
          </p:cNvPr>
          <p:cNvSpPr txBox="1">
            <a:spLocks/>
          </p:cNvSpPr>
          <p:nvPr/>
        </p:nvSpPr>
        <p:spPr>
          <a:xfrm>
            <a:off x="1022682" y="708624"/>
            <a:ext cx="10851356" cy="457275"/>
          </a:xfrm>
          <a:prstGeom prst="rect">
            <a:avLst/>
          </a:prstGeom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zh-TW">
                <a:solidFill>
                  <a:srgbClr val="00338D"/>
                </a:solidFill>
              </a:rPr>
              <a:t>分會健康評估行動策略</a:t>
            </a:r>
          </a:p>
        </p:txBody>
      </p:sp>
      <p:sp>
        <p:nvSpPr>
          <p:cNvPr id="11" name="Page Number - Blue">
            <a:extLst>
              <a:ext uri="{FF2B5EF4-FFF2-40B4-BE49-F238E27FC236}">
                <a16:creationId xmlns:a16="http://schemas.microsoft.com/office/drawing/2014/main" id="{628102FD-8B5C-B048-8691-4BA6E521D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14</a:t>
            </a:fld>
            <a:endParaRPr lang="en-US" sz="1000">
              <a:solidFill>
                <a:srgbClr val="00338D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216178-18FF-3C9C-9902-4D33EF2E3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385" y="1364993"/>
            <a:ext cx="7858425" cy="503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921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C86F852A-6CE1-3047-8475-8496114515EE}"/>
              </a:ext>
            </a:extLst>
          </p:cNvPr>
          <p:cNvSpPr/>
          <p:nvPr/>
        </p:nvSpPr>
        <p:spPr>
          <a:xfrm>
            <a:off x="1604211" y="1177252"/>
            <a:ext cx="9625264" cy="5680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D5697A-5111-024C-806E-93C4941AB983}"/>
              </a:ext>
            </a:extLst>
          </p:cNvPr>
          <p:cNvSpPr/>
          <p:nvPr/>
        </p:nvSpPr>
        <p:spPr>
          <a:xfrm>
            <a:off x="0" y="765048"/>
            <a:ext cx="457200" cy="37029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8541EB86-9526-D34E-999D-4BE3BCCA49ED}"/>
              </a:ext>
            </a:extLst>
          </p:cNvPr>
          <p:cNvSpPr txBox="1">
            <a:spLocks/>
          </p:cNvSpPr>
          <p:nvPr/>
        </p:nvSpPr>
        <p:spPr>
          <a:xfrm>
            <a:off x="1054766" y="722182"/>
            <a:ext cx="10851356" cy="457275"/>
          </a:xfrm>
          <a:prstGeom prst="rect">
            <a:avLst/>
          </a:prstGeom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zh-TW">
                <a:solidFill>
                  <a:srgbClr val="00338D"/>
                </a:solidFill>
              </a:rPr>
              <a:t>改進分會品質的網頁</a:t>
            </a:r>
          </a:p>
        </p:txBody>
      </p:sp>
      <p:sp>
        <p:nvSpPr>
          <p:cNvPr id="11" name="Page Number - Blue">
            <a:extLst>
              <a:ext uri="{FF2B5EF4-FFF2-40B4-BE49-F238E27FC236}">
                <a16:creationId xmlns:a16="http://schemas.microsoft.com/office/drawing/2014/main" id="{628102FD-8B5C-B048-8691-4BA6E521D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15</a:t>
            </a:fld>
            <a:endParaRPr lang="en-US" sz="1000">
              <a:solidFill>
                <a:srgbClr val="00338D"/>
              </a:solidFill>
            </a:endParaRP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4E523786-F91B-4FD5-81A4-BBC58B8AD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854" y="1806591"/>
            <a:ext cx="9424380" cy="431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735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C86F852A-6CE1-3047-8475-8496114515EE}"/>
              </a:ext>
            </a:extLst>
          </p:cNvPr>
          <p:cNvSpPr/>
          <p:nvPr/>
        </p:nvSpPr>
        <p:spPr>
          <a:xfrm>
            <a:off x="-1598" y="53209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D5697A-5111-024C-806E-93C4941AB983}"/>
              </a:ext>
            </a:extLst>
          </p:cNvPr>
          <p:cNvSpPr/>
          <p:nvPr/>
        </p:nvSpPr>
        <p:spPr>
          <a:xfrm>
            <a:off x="0" y="765048"/>
            <a:ext cx="457200" cy="37029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8541EB86-9526-D34E-999D-4BE3BCCA49ED}"/>
              </a:ext>
            </a:extLst>
          </p:cNvPr>
          <p:cNvSpPr txBox="1">
            <a:spLocks/>
          </p:cNvSpPr>
          <p:nvPr/>
        </p:nvSpPr>
        <p:spPr>
          <a:xfrm>
            <a:off x="1022682" y="708624"/>
            <a:ext cx="10851356" cy="457275"/>
          </a:xfrm>
          <a:prstGeom prst="rect">
            <a:avLst/>
          </a:prstGeom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zh-TW">
                <a:solidFill>
                  <a:srgbClr val="00338D"/>
                </a:solidFill>
              </a:rPr>
              <a:t>資源</a:t>
            </a:r>
          </a:p>
        </p:txBody>
      </p:sp>
      <p:sp>
        <p:nvSpPr>
          <p:cNvPr id="11" name="Page Number - Blue">
            <a:extLst>
              <a:ext uri="{FF2B5EF4-FFF2-40B4-BE49-F238E27FC236}">
                <a16:creationId xmlns:a16="http://schemas.microsoft.com/office/drawing/2014/main" id="{628102FD-8B5C-B048-8691-4BA6E521D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16</a:t>
            </a:fld>
            <a:endParaRPr lang="en-US" sz="1000">
              <a:solidFill>
                <a:srgbClr val="00338D"/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5F5F7334-0FE1-4FB1-BA56-B25506DAFF7B}"/>
              </a:ext>
            </a:extLst>
          </p:cNvPr>
          <p:cNvSpPr txBox="1">
            <a:spLocks/>
          </p:cNvSpPr>
          <p:nvPr/>
        </p:nvSpPr>
        <p:spPr>
          <a:xfrm>
            <a:off x="1104900" y="1419752"/>
            <a:ext cx="5256401" cy="214285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+mn-ea"/>
                <a:ea typeface="+mn-ea"/>
              </a:rPr>
              <a:t>《</a:t>
            </a:r>
            <a:r>
              <a:rPr lang="zh-TW" sz="2800" dirty="0">
                <a:latin typeface="+mn-ea"/>
                <a:ea typeface="+mn-ea"/>
              </a:rPr>
              <a:t>您的分會, 您的方式</a:t>
            </a:r>
            <a:r>
              <a:rPr lang="en-US" altLang="zh-CN" sz="2800" dirty="0">
                <a:latin typeface="+mn-ea"/>
                <a:ea typeface="+mn-ea"/>
              </a:rPr>
              <a:t>》</a:t>
            </a:r>
            <a:endParaRPr lang="zh-TW" sz="2800" dirty="0">
              <a:latin typeface="+mn-ea"/>
              <a:ea typeface="+mn-e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>
                <a:latin typeface="+mn-ea"/>
                <a:ea typeface="+mn-ea"/>
              </a:rPr>
              <a:t>《</a:t>
            </a:r>
            <a:r>
              <a:rPr lang="zh-CN" altLang="en-US" sz="2800">
                <a:latin typeface="+mn-ea"/>
                <a:ea typeface="+mn-ea"/>
              </a:rPr>
              <a:t>為分會的成功擬定計劃</a:t>
            </a:r>
            <a:r>
              <a:rPr lang="en-US" altLang="zh-CN" sz="2800">
                <a:latin typeface="+mn-ea"/>
                <a:ea typeface="+mn-ea"/>
              </a:rPr>
              <a:t>》</a:t>
            </a:r>
            <a:endParaRPr lang="zh-TW" sz="2800" dirty="0">
              <a:latin typeface="+mn-ea"/>
              <a:ea typeface="+mn-e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+mn-ea"/>
                <a:ea typeface="+mn-ea"/>
              </a:rPr>
              <a:t>《</a:t>
            </a:r>
            <a:r>
              <a:rPr lang="zh-TW" sz="2800" dirty="0">
                <a:latin typeface="+mn-ea"/>
                <a:ea typeface="+mn-ea"/>
              </a:rPr>
              <a:t>分會</a:t>
            </a:r>
            <a:r>
              <a:rPr lang="zh-CN" altLang="en-US" sz="2800" dirty="0">
                <a:latin typeface="+mn-ea"/>
                <a:ea typeface="+mn-ea"/>
              </a:rPr>
              <a:t>優質倡議</a:t>
            </a:r>
            <a:r>
              <a:rPr lang="en-US" altLang="zh-CN" sz="2800" dirty="0">
                <a:latin typeface="+mn-ea"/>
                <a:ea typeface="+mn-ea"/>
              </a:rPr>
              <a:t>》</a:t>
            </a:r>
            <a:endParaRPr lang="zh-TW" sz="2800" dirty="0">
              <a:latin typeface="+mn-ea"/>
              <a:ea typeface="+mn-e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sz="2800" dirty="0">
                <a:latin typeface="+mn-ea"/>
                <a:ea typeface="+mn-ea"/>
              </a:rPr>
              <a:t>分會傑出獎</a:t>
            </a:r>
            <a:r>
              <a:rPr lang="zh-CN" altLang="en-US" sz="2800" dirty="0">
                <a:latin typeface="+mn-ea"/>
                <a:ea typeface="+mn-ea"/>
              </a:rPr>
              <a:t>項等</a:t>
            </a:r>
            <a:endParaRPr lang="zh-TW" sz="2800" dirty="0">
              <a:latin typeface="+mn-ea"/>
              <a:ea typeface="+mn-ea"/>
            </a:endParaRPr>
          </a:p>
          <a:p>
            <a:endParaRPr lang="en-US" sz="4000" kern="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701032-228A-4527-992D-D1BB9ABBB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0987" y="4162956"/>
            <a:ext cx="1823683" cy="2103120"/>
          </a:xfrm>
          <a:prstGeom prst="rect">
            <a:avLst/>
          </a:prstGeom>
          <a:ln>
            <a:noFill/>
          </a:ln>
        </p:spPr>
      </p:pic>
      <p:pic>
        <p:nvPicPr>
          <p:cNvPr id="3" name="Picture 2" descr="A picture containing toy, man, table, cake&#10;&#10;Description automatically generated">
            <a:extLst>
              <a:ext uri="{FF2B5EF4-FFF2-40B4-BE49-F238E27FC236}">
                <a16:creationId xmlns:a16="http://schemas.microsoft.com/office/drawing/2014/main" id="{8E738286-A77B-4CFD-AB94-430B2C1BF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255" y="4208676"/>
            <a:ext cx="1753045" cy="21945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 descr="A picture containing laptop, sitting, computer, holding&#10;&#10;Description automatically generated">
            <a:extLst>
              <a:ext uri="{FF2B5EF4-FFF2-40B4-BE49-F238E27FC236}">
                <a16:creationId xmlns:a16="http://schemas.microsoft.com/office/drawing/2014/main" id="{4A56C66A-18F6-45D6-893A-3CF2C9A9C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7923" y="4185816"/>
            <a:ext cx="1681871" cy="21945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 descr="A picture containing food&#10;&#10;Description automatically generated">
            <a:extLst>
              <a:ext uri="{FF2B5EF4-FFF2-40B4-BE49-F238E27FC236}">
                <a16:creationId xmlns:a16="http://schemas.microsoft.com/office/drawing/2014/main" id="{603E5F0F-BB77-472F-9B71-76D278295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3777" y="4185816"/>
            <a:ext cx="1668867" cy="21945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07942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CE509-2A13-40A5-95E5-9AB235E5F03D}"/>
              </a:ext>
            </a:extLst>
          </p:cNvPr>
          <p:cNvSpPr/>
          <p:nvPr/>
        </p:nvSpPr>
        <p:spPr>
          <a:xfrm>
            <a:off x="2983264" y="1302963"/>
            <a:ext cx="6930190" cy="5448300"/>
          </a:xfrm>
          <a:prstGeom prst="rect">
            <a:avLst/>
          </a:prstGeom>
          <a:solidFill>
            <a:srgbClr val="0D22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C86F852A-6CE1-3047-8475-8496114515E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D5697A-5111-024C-806E-93C4941AB983}"/>
              </a:ext>
            </a:extLst>
          </p:cNvPr>
          <p:cNvSpPr/>
          <p:nvPr/>
        </p:nvSpPr>
        <p:spPr>
          <a:xfrm>
            <a:off x="0" y="765048"/>
            <a:ext cx="457200" cy="37029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8541EB86-9526-D34E-999D-4BE3BCCA49ED}"/>
              </a:ext>
            </a:extLst>
          </p:cNvPr>
          <p:cNvSpPr txBox="1">
            <a:spLocks/>
          </p:cNvSpPr>
          <p:nvPr/>
        </p:nvSpPr>
        <p:spPr>
          <a:xfrm>
            <a:off x="228600" y="3314311"/>
            <a:ext cx="10851356" cy="457275"/>
          </a:xfrm>
          <a:prstGeom prst="rect">
            <a:avLst/>
          </a:prstGeom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zh-TW">
                <a:solidFill>
                  <a:srgbClr val="00338D"/>
                </a:solidFill>
              </a:rPr>
              <a:t>您的同儕</a:t>
            </a:r>
          </a:p>
        </p:txBody>
      </p:sp>
      <p:sp>
        <p:nvSpPr>
          <p:cNvPr id="11" name="Page Number - Blue">
            <a:extLst>
              <a:ext uri="{FF2B5EF4-FFF2-40B4-BE49-F238E27FC236}">
                <a16:creationId xmlns:a16="http://schemas.microsoft.com/office/drawing/2014/main" id="{628102FD-8B5C-B048-8691-4BA6E521D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17</a:t>
            </a:fld>
            <a:endParaRPr lang="en-US" sz="1000">
              <a:solidFill>
                <a:srgbClr val="00338D"/>
              </a:solidFill>
            </a:endParaRPr>
          </a:p>
        </p:txBody>
      </p:sp>
      <p:pic>
        <p:nvPicPr>
          <p:cNvPr id="7" name="Picture 6" descr="A close up of a hand&#10;&#10;Description automatically generated">
            <a:extLst>
              <a:ext uri="{FF2B5EF4-FFF2-40B4-BE49-F238E27FC236}">
                <a16:creationId xmlns:a16="http://schemas.microsoft.com/office/drawing/2014/main" id="{D4AE2B2E-04DA-4CB1-93A7-10DC6AAEFF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09" r="1500" b="22758"/>
          <a:stretch/>
        </p:blipFill>
        <p:spPr>
          <a:xfrm>
            <a:off x="15240" y="-2"/>
            <a:ext cx="12161520" cy="696242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586CBC1-BCEC-41CD-BDA5-3DCC79ECE2F1}"/>
              </a:ext>
            </a:extLst>
          </p:cNvPr>
          <p:cNvSpPr/>
          <p:nvPr/>
        </p:nvSpPr>
        <p:spPr>
          <a:xfrm>
            <a:off x="0" y="-1"/>
            <a:ext cx="12192000" cy="6962425"/>
          </a:xfrm>
          <a:prstGeom prst="rect">
            <a:avLst/>
          </a:prstGeom>
          <a:solidFill>
            <a:schemeClr val="accent1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9F7975-B288-4129-82F3-26F15880B3F8}"/>
              </a:ext>
            </a:extLst>
          </p:cNvPr>
          <p:cNvSpPr txBox="1"/>
          <p:nvPr/>
        </p:nvSpPr>
        <p:spPr>
          <a:xfrm>
            <a:off x="1941096" y="2308196"/>
            <a:ext cx="84221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sz="72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您的同儕</a:t>
            </a:r>
          </a:p>
        </p:txBody>
      </p:sp>
      <p:sp>
        <p:nvSpPr>
          <p:cNvPr id="13" name="Gold Bar">
            <a:extLst>
              <a:ext uri="{FF2B5EF4-FFF2-40B4-BE49-F238E27FC236}">
                <a16:creationId xmlns:a16="http://schemas.microsoft.com/office/drawing/2014/main" id="{13B9F287-6B2F-4029-8170-6985321E9521}"/>
              </a:ext>
            </a:extLst>
          </p:cNvPr>
          <p:cNvSpPr/>
          <p:nvPr/>
        </p:nvSpPr>
        <p:spPr>
          <a:xfrm>
            <a:off x="5379111" y="3432025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71" tIns="47336" rIns="94671" bIns="47336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12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-38160" y="-30823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sz="1400" b="1" kern="0" dirty="0">
              <a:solidFill>
                <a:srgbClr val="0A549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18</a:t>
            </a:fld>
            <a:endParaRPr lang="en-US" sz="1000">
              <a:solidFill>
                <a:srgbClr val="00338D"/>
              </a:solidFill>
            </a:endParaRP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4485213" y="152412"/>
            <a:ext cx="7508207" cy="1257287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zh-TW" sz="3200" dirty="0">
                <a:solidFill>
                  <a:srgbClr val="00338D"/>
                </a:solidFill>
              </a:rPr>
              <a:t>		       </a:t>
            </a:r>
            <a:r>
              <a:rPr lang="en-US" altLang="zh-TW" sz="3200" dirty="0">
                <a:solidFill>
                  <a:srgbClr val="00338D"/>
                </a:solidFill>
              </a:rPr>
              <a:t>     </a:t>
            </a:r>
            <a:r>
              <a:rPr lang="zh-TW" dirty="0">
                <a:solidFill>
                  <a:srgbClr val="0A5496"/>
                </a:solidFill>
                <a:latin typeface="Arial" charset="0"/>
                <a:ea typeface="PMingLiU"/>
                <a:cs typeface="Arial" charset="0"/>
              </a:rPr>
              <a:t>活動</a:t>
            </a:r>
          </a:p>
          <a:p>
            <a:pPr algn="ctr"/>
            <a:r>
              <a:rPr lang="zh-TW" dirty="0">
                <a:solidFill>
                  <a:srgbClr val="0A5496"/>
                </a:solidFill>
                <a:latin typeface="Arial" charset="0"/>
                <a:ea typeface="PMingLiU" charset="0"/>
                <a:cs typeface="Arial" charset="0"/>
              </a:rPr>
              <a:t>使用分會健康的資源</a:t>
            </a:r>
          </a:p>
          <a:p>
            <a:endParaRPr lang="en-US" kern="0" dirty="0">
              <a:solidFill>
                <a:srgbClr val="0A5496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kern="0" dirty="0">
              <a:solidFill>
                <a:srgbClr val="0A5496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3200" kern="0" dirty="0">
              <a:solidFill>
                <a:srgbClr val="00338D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8E6FB5-4DDB-EC4A-8E8D-B84E48ADD7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06856" y="5720867"/>
            <a:ext cx="896741" cy="8496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167A00-C32E-4669-8EAD-242B80A1B9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51490"/>
            <a:ext cx="3719244" cy="21945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DE84104-2064-4E0A-8BC4-313BE757A90C}"/>
              </a:ext>
            </a:extLst>
          </p:cNvPr>
          <p:cNvSpPr txBox="1"/>
          <p:nvPr/>
        </p:nvSpPr>
        <p:spPr>
          <a:xfrm>
            <a:off x="38160" y="4239291"/>
            <a:ext cx="38925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sz="1500" b="1" i="1" dirty="0"/>
              <a:t>參閱</a:t>
            </a:r>
            <a:r>
              <a:rPr lang="en-US" altLang="zh-CN" sz="1500" b="1" i="1" dirty="0"/>
              <a:t>《</a:t>
            </a:r>
            <a:r>
              <a:rPr lang="zh-TW" sz="1500" b="1" i="1" dirty="0"/>
              <a:t>學員手冊</a:t>
            </a:r>
            <a:r>
              <a:rPr lang="en-US" altLang="zh-CN" sz="1500" b="1" i="1" dirty="0"/>
              <a:t>》</a:t>
            </a:r>
            <a:r>
              <a:rPr lang="zh-TW" sz="1500" b="1" i="1" dirty="0"/>
              <a:t>第 5 頁，
您有 </a:t>
            </a:r>
            <a:r>
              <a:rPr lang="en-US" altLang="zh-TW" sz="1500" b="1" i="1" dirty="0"/>
              <a:t>6</a:t>
            </a:r>
            <a:r>
              <a:rPr lang="zh-TW" sz="1500" b="1" i="1" dirty="0"/>
              <a:t> 分鐘的時間來完成此練習。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632B4B8-D3FE-4823-9D54-69D45052947E}"/>
              </a:ext>
            </a:extLst>
          </p:cNvPr>
          <p:cNvSpPr txBox="1">
            <a:spLocks/>
          </p:cNvSpPr>
          <p:nvPr/>
        </p:nvSpPr>
        <p:spPr>
          <a:xfrm>
            <a:off x="4668089" y="1489890"/>
            <a:ext cx="7217381" cy="3993679"/>
          </a:xfrm>
          <a:prstGeom prst="rect">
            <a:avLst/>
          </a:prstGeom>
        </p:spPr>
        <p:txBody>
          <a:bodyPr>
            <a:normAutofit/>
          </a:bodyPr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1200"/>
              </a:spcAft>
            </a:pPr>
            <a:r>
              <a:rPr lang="zh-TW" sz="3200" dirty="0">
                <a:latin typeface="+mn-ea"/>
                <a:ea typeface="+mn-ea"/>
                <a:cs typeface="Arial" charset="0"/>
              </a:rPr>
              <a:t>檢閱第 1-2 頁上每個分會的情況。</a:t>
            </a:r>
          </a:p>
          <a:p>
            <a:pPr>
              <a:spcAft>
                <a:spcPts val="1200"/>
              </a:spcAft>
            </a:pPr>
            <a:r>
              <a:rPr lang="zh-TW" sz="3200" dirty="0">
                <a:latin typeface="+mn-ea"/>
                <a:ea typeface="+mn-ea"/>
                <a:cs typeface="Arial" charset="0"/>
              </a:rPr>
              <a:t>寫下針對每個分會的情況，您將使用哪些資源。</a:t>
            </a:r>
          </a:p>
          <a:p>
            <a:r>
              <a:rPr lang="zh-TW" sz="3200" dirty="0">
                <a:latin typeface="+mn-ea"/>
                <a:ea typeface="+mn-ea"/>
                <a:cs typeface="Arial" charset="0"/>
              </a:rPr>
              <a:t>準備好與其他的學員分享您的想法。</a:t>
            </a:r>
          </a:p>
          <a:p>
            <a:endParaRPr lang="en-US" sz="2000" kern="0" dirty="0">
              <a:solidFill>
                <a:schemeClr val="accent6">
                  <a:lumMod val="50000"/>
                  <a:lumOff val="50000"/>
                </a:schemeClr>
              </a:solidFill>
              <a:latin typeface="+mn-ea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883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 - Solid">
            <a:extLst>
              <a:ext uri="{FF2B5EF4-FFF2-40B4-BE49-F238E27FC236}">
                <a16:creationId xmlns:a16="http://schemas.microsoft.com/office/drawing/2014/main" id="{26686E2C-7ED9-1544-816E-ED77CB499B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35" name="Background - Image">
            <a:extLst>
              <a:ext uri="{FF2B5EF4-FFF2-40B4-BE49-F238E27FC236}">
                <a16:creationId xmlns:a16="http://schemas.microsoft.com/office/drawing/2014/main" id="{B505A84F-7DD3-084E-B684-DF68B9720D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28031" t="1527" r="14635" b="8520"/>
          <a:stretch/>
        </p:blipFill>
        <p:spPr>
          <a:xfrm>
            <a:off x="353668" y="0"/>
            <a:ext cx="6556587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Freeform 12">
            <a:extLst>
              <a:ext uri="{FF2B5EF4-FFF2-40B4-BE49-F238E27FC236}">
                <a16:creationId xmlns:a16="http://schemas.microsoft.com/office/drawing/2014/main" id="{D6F230AD-C2C5-0C4C-B268-B00B0D5871CC}"/>
              </a:ext>
            </a:extLst>
          </p:cNvPr>
          <p:cNvSpPr/>
          <p:nvPr/>
        </p:nvSpPr>
        <p:spPr>
          <a:xfrm>
            <a:off x="-2736" y="1"/>
            <a:ext cx="1391326" cy="6858000"/>
          </a:xfrm>
          <a:custGeom>
            <a:avLst/>
            <a:gdLst>
              <a:gd name="connsiteX0" fmla="*/ 0 w 1391326"/>
              <a:gd name="connsiteY0" fmla="*/ 0 h 6858000"/>
              <a:gd name="connsiteX1" fmla="*/ 1391326 w 1391326"/>
              <a:gd name="connsiteY1" fmla="*/ 0 h 6858000"/>
              <a:gd name="connsiteX2" fmla="*/ 469237 w 1391326"/>
              <a:gd name="connsiteY2" fmla="*/ 6858000 h 6858000"/>
              <a:gd name="connsiteX3" fmla="*/ 0 w 1391326"/>
              <a:gd name="connsiteY3" fmla="*/ 6858000 h 6858000"/>
              <a:gd name="connsiteX4" fmla="*/ 0 w 1391326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1326" h="6858000">
                <a:moveTo>
                  <a:pt x="0" y="0"/>
                </a:moveTo>
                <a:lnTo>
                  <a:pt x="1391326" y="0"/>
                </a:lnTo>
                <a:lnTo>
                  <a:pt x="46923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0AA4A13-B96A-4343-B06C-9FDCD182AC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218" y="5877313"/>
            <a:ext cx="836923" cy="836923"/>
          </a:xfrm>
          <a:prstGeom prst="rect">
            <a:avLst/>
          </a:prstGeom>
        </p:spPr>
      </p:pic>
      <p:sp>
        <p:nvSpPr>
          <p:cNvPr id="33" name="Freeform 32">
            <a:extLst>
              <a:ext uri="{FF2B5EF4-FFF2-40B4-BE49-F238E27FC236}">
                <a16:creationId xmlns:a16="http://schemas.microsoft.com/office/drawing/2014/main" id="{0F146836-48DC-3C4E-B023-51949A426C75}"/>
              </a:ext>
            </a:extLst>
          </p:cNvPr>
          <p:cNvSpPr/>
          <p:nvPr/>
        </p:nvSpPr>
        <p:spPr>
          <a:xfrm rot="5400000" flipV="1">
            <a:off x="4559428" y="-782192"/>
            <a:ext cx="6858000" cy="8422384"/>
          </a:xfrm>
          <a:custGeom>
            <a:avLst/>
            <a:gdLst>
              <a:gd name="connsiteX0" fmla="*/ 0 w 6858000"/>
              <a:gd name="connsiteY0" fmla="*/ 922089 h 8422384"/>
              <a:gd name="connsiteX1" fmla="*/ 0 w 6858000"/>
              <a:gd name="connsiteY1" fmla="*/ 1511369 h 8422384"/>
              <a:gd name="connsiteX2" fmla="*/ 0 w 6858000"/>
              <a:gd name="connsiteY2" fmla="*/ 2107423 h 8422384"/>
              <a:gd name="connsiteX3" fmla="*/ 0 w 6858000"/>
              <a:gd name="connsiteY3" fmla="*/ 2696703 h 8422384"/>
              <a:gd name="connsiteX4" fmla="*/ 0 w 6858000"/>
              <a:gd name="connsiteY4" fmla="*/ 2959412 h 8422384"/>
              <a:gd name="connsiteX5" fmla="*/ 0 w 6858000"/>
              <a:gd name="connsiteY5" fmla="*/ 3548692 h 8422384"/>
              <a:gd name="connsiteX6" fmla="*/ 0 w 6858000"/>
              <a:gd name="connsiteY6" fmla="*/ 4144746 h 8422384"/>
              <a:gd name="connsiteX7" fmla="*/ 0 w 6858000"/>
              <a:gd name="connsiteY7" fmla="*/ 4610448 h 8422384"/>
              <a:gd name="connsiteX8" fmla="*/ 0 w 6858000"/>
              <a:gd name="connsiteY8" fmla="*/ 4734026 h 8422384"/>
              <a:gd name="connsiteX9" fmla="*/ 0 w 6858000"/>
              <a:gd name="connsiteY9" fmla="*/ 5199728 h 8422384"/>
              <a:gd name="connsiteX10" fmla="*/ 0 w 6858000"/>
              <a:gd name="connsiteY10" fmla="*/ 5795782 h 8422384"/>
              <a:gd name="connsiteX11" fmla="*/ 0 w 6858000"/>
              <a:gd name="connsiteY11" fmla="*/ 6385062 h 8422384"/>
              <a:gd name="connsiteX12" fmla="*/ 0 w 6858000"/>
              <a:gd name="connsiteY12" fmla="*/ 6647770 h 8422384"/>
              <a:gd name="connsiteX13" fmla="*/ 0 w 6858000"/>
              <a:gd name="connsiteY13" fmla="*/ 7237050 h 8422384"/>
              <a:gd name="connsiteX14" fmla="*/ 0 w 6858000"/>
              <a:gd name="connsiteY14" fmla="*/ 7833104 h 8422384"/>
              <a:gd name="connsiteX15" fmla="*/ 0 w 6858000"/>
              <a:gd name="connsiteY15" fmla="*/ 8422384 h 8422384"/>
              <a:gd name="connsiteX16" fmla="*/ 6858000 w 6858000"/>
              <a:gd name="connsiteY16" fmla="*/ 8422384 h 8422384"/>
              <a:gd name="connsiteX17" fmla="*/ 6858000 w 6858000"/>
              <a:gd name="connsiteY17" fmla="*/ 7833104 h 8422384"/>
              <a:gd name="connsiteX18" fmla="*/ 6858000 w 6858000"/>
              <a:gd name="connsiteY18" fmla="*/ 7237050 h 8422384"/>
              <a:gd name="connsiteX19" fmla="*/ 6858000 w 6858000"/>
              <a:gd name="connsiteY19" fmla="*/ 6647770 h 8422384"/>
              <a:gd name="connsiteX20" fmla="*/ 6858000 w 6858000"/>
              <a:gd name="connsiteY20" fmla="*/ 6385062 h 8422384"/>
              <a:gd name="connsiteX21" fmla="*/ 6858000 w 6858000"/>
              <a:gd name="connsiteY21" fmla="*/ 5795782 h 8422384"/>
              <a:gd name="connsiteX22" fmla="*/ 6858000 w 6858000"/>
              <a:gd name="connsiteY22" fmla="*/ 5199728 h 8422384"/>
              <a:gd name="connsiteX23" fmla="*/ 6858000 w 6858000"/>
              <a:gd name="connsiteY23" fmla="*/ 4610448 h 8422384"/>
              <a:gd name="connsiteX24" fmla="*/ 6858000 w 6858000"/>
              <a:gd name="connsiteY24" fmla="*/ 3811936 h 8422384"/>
              <a:gd name="connsiteX25" fmla="*/ 6858000 w 6858000"/>
              <a:gd name="connsiteY25" fmla="*/ 3222656 h 8422384"/>
              <a:gd name="connsiteX26" fmla="*/ 6858000 w 6858000"/>
              <a:gd name="connsiteY26" fmla="*/ 2626602 h 8422384"/>
              <a:gd name="connsiteX27" fmla="*/ 6858000 w 6858000"/>
              <a:gd name="connsiteY27" fmla="*/ 2037322 h 8422384"/>
              <a:gd name="connsiteX28" fmla="*/ 6858000 w 6858000"/>
              <a:gd name="connsiteY28" fmla="*/ 1774614 h 8422384"/>
              <a:gd name="connsiteX29" fmla="*/ 6858000 w 6858000"/>
              <a:gd name="connsiteY29" fmla="*/ 1185334 h 8422384"/>
              <a:gd name="connsiteX30" fmla="*/ 6858000 w 6858000"/>
              <a:gd name="connsiteY30" fmla="*/ 589280 h 8422384"/>
              <a:gd name="connsiteX31" fmla="*/ 6858000 w 6858000"/>
              <a:gd name="connsiteY31" fmla="*/ 0 h 842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858000" h="8422384">
                <a:moveTo>
                  <a:pt x="0" y="922089"/>
                </a:moveTo>
                <a:lnTo>
                  <a:pt x="0" y="1511369"/>
                </a:lnTo>
                <a:lnTo>
                  <a:pt x="0" y="2107423"/>
                </a:lnTo>
                <a:lnTo>
                  <a:pt x="0" y="2696703"/>
                </a:lnTo>
                <a:lnTo>
                  <a:pt x="0" y="2959412"/>
                </a:lnTo>
                <a:lnTo>
                  <a:pt x="0" y="3548692"/>
                </a:lnTo>
                <a:lnTo>
                  <a:pt x="0" y="4144746"/>
                </a:lnTo>
                <a:lnTo>
                  <a:pt x="0" y="4610448"/>
                </a:lnTo>
                <a:lnTo>
                  <a:pt x="0" y="4734026"/>
                </a:lnTo>
                <a:lnTo>
                  <a:pt x="0" y="5199728"/>
                </a:lnTo>
                <a:lnTo>
                  <a:pt x="0" y="5795782"/>
                </a:lnTo>
                <a:lnTo>
                  <a:pt x="0" y="6385062"/>
                </a:lnTo>
                <a:lnTo>
                  <a:pt x="0" y="6647770"/>
                </a:lnTo>
                <a:lnTo>
                  <a:pt x="0" y="7237050"/>
                </a:lnTo>
                <a:lnTo>
                  <a:pt x="0" y="7833104"/>
                </a:lnTo>
                <a:lnTo>
                  <a:pt x="0" y="8422384"/>
                </a:lnTo>
                <a:lnTo>
                  <a:pt x="6858000" y="8422384"/>
                </a:lnTo>
                <a:lnTo>
                  <a:pt x="6858000" y="7833104"/>
                </a:lnTo>
                <a:lnTo>
                  <a:pt x="6858000" y="7237050"/>
                </a:lnTo>
                <a:lnTo>
                  <a:pt x="6858000" y="6647770"/>
                </a:lnTo>
                <a:lnTo>
                  <a:pt x="6858000" y="6385062"/>
                </a:lnTo>
                <a:lnTo>
                  <a:pt x="6858000" y="5795782"/>
                </a:lnTo>
                <a:lnTo>
                  <a:pt x="6858000" y="5199728"/>
                </a:lnTo>
                <a:lnTo>
                  <a:pt x="6858000" y="4610448"/>
                </a:lnTo>
                <a:lnTo>
                  <a:pt x="6858000" y="3811936"/>
                </a:lnTo>
                <a:lnTo>
                  <a:pt x="6858000" y="3222656"/>
                </a:lnTo>
                <a:lnTo>
                  <a:pt x="6858000" y="2626602"/>
                </a:lnTo>
                <a:lnTo>
                  <a:pt x="6858000" y="2037322"/>
                </a:lnTo>
                <a:lnTo>
                  <a:pt x="6858000" y="1774614"/>
                </a:lnTo>
                <a:lnTo>
                  <a:pt x="6858000" y="1185334"/>
                </a:lnTo>
                <a:lnTo>
                  <a:pt x="6858000" y="589280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2" name="Page Number - Blue">
            <a:extLst>
              <a:ext uri="{FF2B5EF4-FFF2-40B4-BE49-F238E27FC236}">
                <a16:creationId xmlns:a16="http://schemas.microsoft.com/office/drawing/2014/main" id="{9EF8C11C-B97D-B04F-8EC2-671F9B1B8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</a:t>
            </a:fld>
            <a:endParaRPr lang="en-US" sz="1000">
              <a:solidFill>
                <a:srgbClr val="00338D"/>
              </a:solidFill>
            </a:endParaRPr>
          </a:p>
        </p:txBody>
      </p:sp>
      <p:sp>
        <p:nvSpPr>
          <p:cNvPr id="14" name="Large #">
            <a:extLst>
              <a:ext uri="{FF2B5EF4-FFF2-40B4-BE49-F238E27FC236}">
                <a16:creationId xmlns:a16="http://schemas.microsoft.com/office/drawing/2014/main" id="{516B959E-3BE4-024E-BECE-F90627F8E656}"/>
              </a:ext>
            </a:extLst>
          </p:cNvPr>
          <p:cNvSpPr txBox="1"/>
          <p:nvPr/>
        </p:nvSpPr>
        <p:spPr>
          <a:xfrm>
            <a:off x="5214307" y="727867"/>
            <a:ext cx="6775617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TW" sz="4000" b="1">
                <a:solidFill>
                  <a:srgbClr val="00338D"/>
                </a:solidFill>
                <a:latin typeface="Arial" panose="020B0604020202020204" pitchFamily="34" charset="0"/>
                <a:ea typeface="PMingLiU" charset="0"/>
                <a:cs typeface="Arial" panose="020B0604020202020204" pitchFamily="34" charset="0"/>
              </a:rPr>
              <a:t>課程目標</a:t>
            </a:r>
          </a:p>
        </p:txBody>
      </p:sp>
      <p:sp>
        <p:nvSpPr>
          <p:cNvPr id="16" name="Body Copy">
            <a:extLst>
              <a:ext uri="{FF2B5EF4-FFF2-40B4-BE49-F238E27FC236}">
                <a16:creationId xmlns:a16="http://schemas.microsoft.com/office/drawing/2014/main" id="{B75C058A-8A76-C44C-A435-FC9916EC2D6F}"/>
              </a:ext>
            </a:extLst>
          </p:cNvPr>
          <p:cNvSpPr txBox="1">
            <a:spLocks/>
          </p:cNvSpPr>
          <p:nvPr/>
        </p:nvSpPr>
        <p:spPr>
          <a:xfrm>
            <a:off x="5299850" y="1785343"/>
            <a:ext cx="5704852" cy="267023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spcAft>
                <a:spcPts val="1200"/>
              </a:spcAft>
              <a:buSzPct val="120000"/>
              <a:buFont typeface="Arial" panose="020B0604020202020204" pitchFamily="34" charset="0"/>
              <a:buChar char="•"/>
            </a:pPr>
            <a:r>
              <a:rPr lang="zh-TW" sz="2800" dirty="0">
                <a:latin typeface="Arial" charset="0"/>
                <a:ea typeface="PMingLiU" charset="0"/>
                <a:cs typeface="Arial" charset="0"/>
              </a:rPr>
              <a:t>確定健康分會的特徵</a:t>
            </a:r>
          </a:p>
          <a:p>
            <a:pPr marL="285750" indent="-285750">
              <a:spcAft>
                <a:spcPts val="1200"/>
              </a:spcAft>
              <a:buSzPct val="120000"/>
              <a:buFont typeface="Arial" panose="020B0604020202020204" pitchFamily="34" charset="0"/>
              <a:buChar char="•"/>
            </a:pPr>
            <a:r>
              <a:rPr lang="zh-TW" sz="2800" dirty="0">
                <a:latin typeface="Arial" charset="0"/>
                <a:ea typeface="PMingLiU" charset="0"/>
                <a:cs typeface="Arial" charset="0"/>
              </a:rPr>
              <a:t>分析分會健康評估報告</a:t>
            </a: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zh-TW" sz="2800" dirty="0">
                <a:latin typeface="Arial" charset="0"/>
                <a:ea typeface="PMingLiU" charset="0"/>
                <a:cs typeface="Arial" charset="0"/>
              </a:rPr>
              <a:t>使用資源以</a:t>
            </a:r>
            <a:r>
              <a:rPr lang="zh-CN" altLang="en-US" sz="2800" dirty="0">
                <a:latin typeface="Arial" charset="0"/>
                <a:ea typeface="PMingLiU" charset="0"/>
                <a:cs typeface="Arial" charset="0"/>
              </a:rPr>
              <a:t>促進</a:t>
            </a:r>
            <a:r>
              <a:rPr lang="zh-TW" sz="2800" dirty="0">
                <a:latin typeface="Arial" charset="0"/>
                <a:ea typeface="PMingLiU" charset="0"/>
                <a:cs typeface="Arial" charset="0"/>
              </a:rPr>
              <a:t>分會的健康</a:t>
            </a: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endParaRPr lang="en-US" sz="1800" kern="0" dirty="0">
              <a:solidFill>
                <a:srgbClr val="55565A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Yellow Bar">
            <a:extLst>
              <a:ext uri="{FF2B5EF4-FFF2-40B4-BE49-F238E27FC236}">
                <a16:creationId xmlns:a16="http://schemas.microsoft.com/office/drawing/2014/main" id="{95C3476D-AC48-6F41-B3F9-EB0E28C49728}"/>
              </a:ext>
            </a:extLst>
          </p:cNvPr>
          <p:cNvSpPr/>
          <p:nvPr/>
        </p:nvSpPr>
        <p:spPr>
          <a:xfrm>
            <a:off x="5353137" y="1454744"/>
            <a:ext cx="3454918" cy="125079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>
                <a:latin typeface="Arial" charset="0"/>
                <a:ea typeface="PMingLiU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24891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 - Solid">
            <a:extLst>
              <a:ext uri="{FF2B5EF4-FFF2-40B4-BE49-F238E27FC236}">
                <a16:creationId xmlns:a16="http://schemas.microsoft.com/office/drawing/2014/main" id="{26686E2C-7ED9-1544-816E-ED77CB499B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35" name="Background - Image">
            <a:extLst>
              <a:ext uri="{FF2B5EF4-FFF2-40B4-BE49-F238E27FC236}">
                <a16:creationId xmlns:a16="http://schemas.microsoft.com/office/drawing/2014/main" id="{B505A84F-7DD3-084E-B684-DF68B9720D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28031" t="1527" r="14635" b="8520"/>
          <a:stretch/>
        </p:blipFill>
        <p:spPr>
          <a:xfrm>
            <a:off x="353668" y="0"/>
            <a:ext cx="6556587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Freeform 12">
            <a:extLst>
              <a:ext uri="{FF2B5EF4-FFF2-40B4-BE49-F238E27FC236}">
                <a16:creationId xmlns:a16="http://schemas.microsoft.com/office/drawing/2014/main" id="{D6F230AD-C2C5-0C4C-B268-B00B0D5871CC}"/>
              </a:ext>
            </a:extLst>
          </p:cNvPr>
          <p:cNvSpPr/>
          <p:nvPr/>
        </p:nvSpPr>
        <p:spPr>
          <a:xfrm>
            <a:off x="-2736" y="1"/>
            <a:ext cx="1391326" cy="6858000"/>
          </a:xfrm>
          <a:custGeom>
            <a:avLst/>
            <a:gdLst>
              <a:gd name="connsiteX0" fmla="*/ 0 w 1391326"/>
              <a:gd name="connsiteY0" fmla="*/ 0 h 6858000"/>
              <a:gd name="connsiteX1" fmla="*/ 1391326 w 1391326"/>
              <a:gd name="connsiteY1" fmla="*/ 0 h 6858000"/>
              <a:gd name="connsiteX2" fmla="*/ 469237 w 1391326"/>
              <a:gd name="connsiteY2" fmla="*/ 6858000 h 6858000"/>
              <a:gd name="connsiteX3" fmla="*/ 0 w 1391326"/>
              <a:gd name="connsiteY3" fmla="*/ 6858000 h 6858000"/>
              <a:gd name="connsiteX4" fmla="*/ 0 w 1391326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1326" h="6858000">
                <a:moveTo>
                  <a:pt x="0" y="0"/>
                </a:moveTo>
                <a:lnTo>
                  <a:pt x="1391326" y="0"/>
                </a:lnTo>
                <a:lnTo>
                  <a:pt x="46923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0AA4A13-B96A-4343-B06C-9FDCD182AC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218" y="5877313"/>
            <a:ext cx="836923" cy="836923"/>
          </a:xfrm>
          <a:prstGeom prst="rect">
            <a:avLst/>
          </a:prstGeom>
        </p:spPr>
      </p:pic>
      <p:sp>
        <p:nvSpPr>
          <p:cNvPr id="33" name="Freeform 32">
            <a:extLst>
              <a:ext uri="{FF2B5EF4-FFF2-40B4-BE49-F238E27FC236}">
                <a16:creationId xmlns:a16="http://schemas.microsoft.com/office/drawing/2014/main" id="{0F146836-48DC-3C4E-B023-51949A426C75}"/>
              </a:ext>
            </a:extLst>
          </p:cNvPr>
          <p:cNvSpPr/>
          <p:nvPr/>
        </p:nvSpPr>
        <p:spPr>
          <a:xfrm rot="5400000" flipV="1">
            <a:off x="4559428" y="-782192"/>
            <a:ext cx="6858000" cy="8422384"/>
          </a:xfrm>
          <a:custGeom>
            <a:avLst/>
            <a:gdLst>
              <a:gd name="connsiteX0" fmla="*/ 0 w 6858000"/>
              <a:gd name="connsiteY0" fmla="*/ 922089 h 8422384"/>
              <a:gd name="connsiteX1" fmla="*/ 0 w 6858000"/>
              <a:gd name="connsiteY1" fmla="*/ 1511369 h 8422384"/>
              <a:gd name="connsiteX2" fmla="*/ 0 w 6858000"/>
              <a:gd name="connsiteY2" fmla="*/ 2107423 h 8422384"/>
              <a:gd name="connsiteX3" fmla="*/ 0 w 6858000"/>
              <a:gd name="connsiteY3" fmla="*/ 2696703 h 8422384"/>
              <a:gd name="connsiteX4" fmla="*/ 0 w 6858000"/>
              <a:gd name="connsiteY4" fmla="*/ 2959412 h 8422384"/>
              <a:gd name="connsiteX5" fmla="*/ 0 w 6858000"/>
              <a:gd name="connsiteY5" fmla="*/ 3548692 h 8422384"/>
              <a:gd name="connsiteX6" fmla="*/ 0 w 6858000"/>
              <a:gd name="connsiteY6" fmla="*/ 4144746 h 8422384"/>
              <a:gd name="connsiteX7" fmla="*/ 0 w 6858000"/>
              <a:gd name="connsiteY7" fmla="*/ 4610448 h 8422384"/>
              <a:gd name="connsiteX8" fmla="*/ 0 w 6858000"/>
              <a:gd name="connsiteY8" fmla="*/ 4734026 h 8422384"/>
              <a:gd name="connsiteX9" fmla="*/ 0 w 6858000"/>
              <a:gd name="connsiteY9" fmla="*/ 5199728 h 8422384"/>
              <a:gd name="connsiteX10" fmla="*/ 0 w 6858000"/>
              <a:gd name="connsiteY10" fmla="*/ 5795782 h 8422384"/>
              <a:gd name="connsiteX11" fmla="*/ 0 w 6858000"/>
              <a:gd name="connsiteY11" fmla="*/ 6385062 h 8422384"/>
              <a:gd name="connsiteX12" fmla="*/ 0 w 6858000"/>
              <a:gd name="connsiteY12" fmla="*/ 6647770 h 8422384"/>
              <a:gd name="connsiteX13" fmla="*/ 0 w 6858000"/>
              <a:gd name="connsiteY13" fmla="*/ 7237050 h 8422384"/>
              <a:gd name="connsiteX14" fmla="*/ 0 w 6858000"/>
              <a:gd name="connsiteY14" fmla="*/ 7833104 h 8422384"/>
              <a:gd name="connsiteX15" fmla="*/ 0 w 6858000"/>
              <a:gd name="connsiteY15" fmla="*/ 8422384 h 8422384"/>
              <a:gd name="connsiteX16" fmla="*/ 6858000 w 6858000"/>
              <a:gd name="connsiteY16" fmla="*/ 8422384 h 8422384"/>
              <a:gd name="connsiteX17" fmla="*/ 6858000 w 6858000"/>
              <a:gd name="connsiteY17" fmla="*/ 7833104 h 8422384"/>
              <a:gd name="connsiteX18" fmla="*/ 6858000 w 6858000"/>
              <a:gd name="connsiteY18" fmla="*/ 7237050 h 8422384"/>
              <a:gd name="connsiteX19" fmla="*/ 6858000 w 6858000"/>
              <a:gd name="connsiteY19" fmla="*/ 6647770 h 8422384"/>
              <a:gd name="connsiteX20" fmla="*/ 6858000 w 6858000"/>
              <a:gd name="connsiteY20" fmla="*/ 6385062 h 8422384"/>
              <a:gd name="connsiteX21" fmla="*/ 6858000 w 6858000"/>
              <a:gd name="connsiteY21" fmla="*/ 5795782 h 8422384"/>
              <a:gd name="connsiteX22" fmla="*/ 6858000 w 6858000"/>
              <a:gd name="connsiteY22" fmla="*/ 5199728 h 8422384"/>
              <a:gd name="connsiteX23" fmla="*/ 6858000 w 6858000"/>
              <a:gd name="connsiteY23" fmla="*/ 4610448 h 8422384"/>
              <a:gd name="connsiteX24" fmla="*/ 6858000 w 6858000"/>
              <a:gd name="connsiteY24" fmla="*/ 3811936 h 8422384"/>
              <a:gd name="connsiteX25" fmla="*/ 6858000 w 6858000"/>
              <a:gd name="connsiteY25" fmla="*/ 3222656 h 8422384"/>
              <a:gd name="connsiteX26" fmla="*/ 6858000 w 6858000"/>
              <a:gd name="connsiteY26" fmla="*/ 2626602 h 8422384"/>
              <a:gd name="connsiteX27" fmla="*/ 6858000 w 6858000"/>
              <a:gd name="connsiteY27" fmla="*/ 2037322 h 8422384"/>
              <a:gd name="connsiteX28" fmla="*/ 6858000 w 6858000"/>
              <a:gd name="connsiteY28" fmla="*/ 1774614 h 8422384"/>
              <a:gd name="connsiteX29" fmla="*/ 6858000 w 6858000"/>
              <a:gd name="connsiteY29" fmla="*/ 1185334 h 8422384"/>
              <a:gd name="connsiteX30" fmla="*/ 6858000 w 6858000"/>
              <a:gd name="connsiteY30" fmla="*/ 589280 h 8422384"/>
              <a:gd name="connsiteX31" fmla="*/ 6858000 w 6858000"/>
              <a:gd name="connsiteY31" fmla="*/ 0 h 842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858000" h="8422384">
                <a:moveTo>
                  <a:pt x="0" y="922089"/>
                </a:moveTo>
                <a:lnTo>
                  <a:pt x="0" y="1511369"/>
                </a:lnTo>
                <a:lnTo>
                  <a:pt x="0" y="2107423"/>
                </a:lnTo>
                <a:lnTo>
                  <a:pt x="0" y="2696703"/>
                </a:lnTo>
                <a:lnTo>
                  <a:pt x="0" y="2959412"/>
                </a:lnTo>
                <a:lnTo>
                  <a:pt x="0" y="3548692"/>
                </a:lnTo>
                <a:lnTo>
                  <a:pt x="0" y="4144746"/>
                </a:lnTo>
                <a:lnTo>
                  <a:pt x="0" y="4610448"/>
                </a:lnTo>
                <a:lnTo>
                  <a:pt x="0" y="4734026"/>
                </a:lnTo>
                <a:lnTo>
                  <a:pt x="0" y="5199728"/>
                </a:lnTo>
                <a:lnTo>
                  <a:pt x="0" y="5795782"/>
                </a:lnTo>
                <a:lnTo>
                  <a:pt x="0" y="6385062"/>
                </a:lnTo>
                <a:lnTo>
                  <a:pt x="0" y="6647770"/>
                </a:lnTo>
                <a:lnTo>
                  <a:pt x="0" y="7237050"/>
                </a:lnTo>
                <a:lnTo>
                  <a:pt x="0" y="7833104"/>
                </a:lnTo>
                <a:lnTo>
                  <a:pt x="0" y="8422384"/>
                </a:lnTo>
                <a:lnTo>
                  <a:pt x="6858000" y="8422384"/>
                </a:lnTo>
                <a:lnTo>
                  <a:pt x="6858000" y="7833104"/>
                </a:lnTo>
                <a:lnTo>
                  <a:pt x="6858000" y="7237050"/>
                </a:lnTo>
                <a:lnTo>
                  <a:pt x="6858000" y="6647770"/>
                </a:lnTo>
                <a:lnTo>
                  <a:pt x="6858000" y="6385062"/>
                </a:lnTo>
                <a:lnTo>
                  <a:pt x="6858000" y="5795782"/>
                </a:lnTo>
                <a:lnTo>
                  <a:pt x="6858000" y="5199728"/>
                </a:lnTo>
                <a:lnTo>
                  <a:pt x="6858000" y="4610448"/>
                </a:lnTo>
                <a:lnTo>
                  <a:pt x="6858000" y="3811936"/>
                </a:lnTo>
                <a:lnTo>
                  <a:pt x="6858000" y="3222656"/>
                </a:lnTo>
                <a:lnTo>
                  <a:pt x="6858000" y="2626602"/>
                </a:lnTo>
                <a:lnTo>
                  <a:pt x="6858000" y="2037322"/>
                </a:lnTo>
                <a:lnTo>
                  <a:pt x="6858000" y="1774614"/>
                </a:lnTo>
                <a:lnTo>
                  <a:pt x="6858000" y="1185334"/>
                </a:lnTo>
                <a:lnTo>
                  <a:pt x="6858000" y="589280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2" name="Page Number - Blue">
            <a:extLst>
              <a:ext uri="{FF2B5EF4-FFF2-40B4-BE49-F238E27FC236}">
                <a16:creationId xmlns:a16="http://schemas.microsoft.com/office/drawing/2014/main" id="{9EF8C11C-B97D-B04F-8EC2-671F9B1B8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19</a:t>
            </a:fld>
            <a:endParaRPr lang="en-US" sz="1000">
              <a:solidFill>
                <a:srgbClr val="00338D"/>
              </a:solidFill>
            </a:endParaRPr>
          </a:p>
        </p:txBody>
      </p:sp>
      <p:sp>
        <p:nvSpPr>
          <p:cNvPr id="14" name="Large #">
            <a:extLst>
              <a:ext uri="{FF2B5EF4-FFF2-40B4-BE49-F238E27FC236}">
                <a16:creationId xmlns:a16="http://schemas.microsoft.com/office/drawing/2014/main" id="{516B959E-3BE4-024E-BECE-F90627F8E656}"/>
              </a:ext>
            </a:extLst>
          </p:cNvPr>
          <p:cNvSpPr txBox="1"/>
          <p:nvPr/>
        </p:nvSpPr>
        <p:spPr>
          <a:xfrm>
            <a:off x="4969754" y="802295"/>
            <a:ext cx="6775617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TW" sz="4000" b="1">
                <a:solidFill>
                  <a:srgbClr val="00338D"/>
                </a:solidFill>
                <a:latin typeface="Arial" panose="020B0604020202020204" pitchFamily="34" charset="0"/>
                <a:ea typeface="PMingLiU" charset="0"/>
                <a:cs typeface="Arial" panose="020B0604020202020204" pitchFamily="34" charset="0"/>
              </a:rPr>
              <a:t>課程目標</a:t>
            </a:r>
          </a:p>
        </p:txBody>
      </p:sp>
      <p:sp>
        <p:nvSpPr>
          <p:cNvPr id="16" name="Body Copy">
            <a:extLst>
              <a:ext uri="{FF2B5EF4-FFF2-40B4-BE49-F238E27FC236}">
                <a16:creationId xmlns:a16="http://schemas.microsoft.com/office/drawing/2014/main" id="{B75C058A-8A76-C44C-A435-FC9916EC2D6F}"/>
              </a:ext>
            </a:extLst>
          </p:cNvPr>
          <p:cNvSpPr txBox="1">
            <a:spLocks/>
          </p:cNvSpPr>
          <p:nvPr/>
        </p:nvSpPr>
        <p:spPr>
          <a:xfrm>
            <a:off x="5246687" y="1859771"/>
            <a:ext cx="4875512" cy="236135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spcAft>
                <a:spcPts val="1200"/>
              </a:spcAft>
              <a:buSzPct val="120000"/>
              <a:buFont typeface="Arial" panose="020B0604020202020204" pitchFamily="34" charset="0"/>
              <a:buChar char="•"/>
            </a:pPr>
            <a:r>
              <a:rPr lang="zh-TW" sz="2800" dirty="0">
                <a:latin typeface="Arial" charset="0"/>
                <a:ea typeface="PMingLiU" charset="0"/>
                <a:cs typeface="Arial" charset="0"/>
              </a:rPr>
              <a:t>確定健康分會的特徵</a:t>
            </a:r>
          </a:p>
          <a:p>
            <a:pPr marL="285750" indent="-285750">
              <a:spcAft>
                <a:spcPts val="1200"/>
              </a:spcAft>
              <a:buSzPct val="120000"/>
              <a:buFont typeface="Arial" panose="020B0604020202020204" pitchFamily="34" charset="0"/>
              <a:buChar char="•"/>
            </a:pPr>
            <a:r>
              <a:rPr lang="zh-TW" sz="2800" dirty="0">
                <a:latin typeface="Arial" charset="0"/>
                <a:ea typeface="PMingLiU" charset="0"/>
                <a:cs typeface="Arial" charset="0"/>
              </a:rPr>
              <a:t>分析分會健康評估報告</a:t>
            </a: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zh-TW" sz="2800" dirty="0">
                <a:latin typeface="Arial" charset="0"/>
                <a:ea typeface="PMingLiU" charset="0"/>
                <a:cs typeface="Arial" charset="0"/>
              </a:rPr>
              <a:t>使用資源以</a:t>
            </a:r>
            <a:r>
              <a:rPr lang="zh-CN" altLang="en-US" sz="2800" dirty="0">
                <a:latin typeface="Arial" charset="0"/>
                <a:ea typeface="PMingLiU" charset="0"/>
                <a:cs typeface="Arial" charset="0"/>
              </a:rPr>
              <a:t>促進</a:t>
            </a:r>
            <a:r>
              <a:rPr lang="zh-TW" sz="2800" dirty="0">
                <a:latin typeface="Arial" charset="0"/>
                <a:ea typeface="PMingLiU" charset="0"/>
                <a:cs typeface="Arial" charset="0"/>
              </a:rPr>
              <a:t>分會的健康</a:t>
            </a: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endParaRPr lang="en-US" sz="1800" kern="0" dirty="0">
              <a:solidFill>
                <a:srgbClr val="55565A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Yellow Bar">
            <a:extLst>
              <a:ext uri="{FF2B5EF4-FFF2-40B4-BE49-F238E27FC236}">
                <a16:creationId xmlns:a16="http://schemas.microsoft.com/office/drawing/2014/main" id="{95C3476D-AC48-6F41-B3F9-EB0E28C49728}"/>
              </a:ext>
            </a:extLst>
          </p:cNvPr>
          <p:cNvSpPr/>
          <p:nvPr/>
        </p:nvSpPr>
        <p:spPr>
          <a:xfrm>
            <a:off x="5108584" y="1529172"/>
            <a:ext cx="3454918" cy="125079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>
                <a:latin typeface="Arial" charset="0"/>
                <a:ea typeface="PMingLiU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9316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ackground - Image">
            <a:extLst>
              <a:ext uri="{FF2B5EF4-FFF2-40B4-BE49-F238E27FC236}">
                <a16:creationId xmlns:a16="http://schemas.microsoft.com/office/drawing/2014/main" id="{4972701C-247A-3448-8A68-1078D203B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Background - Overlay">
            <a:extLst>
              <a:ext uri="{FF2B5EF4-FFF2-40B4-BE49-F238E27FC236}">
                <a16:creationId xmlns:a16="http://schemas.microsoft.com/office/drawing/2014/main" id="{FE160F02-72FD-634C-A0E2-F170E78E8F17}"/>
              </a:ext>
            </a:extLst>
          </p:cNvPr>
          <p:cNvSpPr/>
          <p:nvPr/>
        </p:nvSpPr>
        <p:spPr>
          <a:xfrm>
            <a:off x="-3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4" name="Emblem - White" descr="lionlogo_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610" y="1295401"/>
            <a:ext cx="1751259" cy="1708355"/>
          </a:xfrm>
          <a:prstGeom prst="rect">
            <a:avLst/>
          </a:prstGeom>
        </p:spPr>
      </p:pic>
      <p:sp>
        <p:nvSpPr>
          <p:cNvPr id="5" name="Headline"/>
          <p:cNvSpPr txBox="1">
            <a:spLocks/>
          </p:cNvSpPr>
          <p:nvPr/>
        </p:nvSpPr>
        <p:spPr>
          <a:xfrm>
            <a:off x="2238249" y="3387278"/>
            <a:ext cx="7772400" cy="1920033"/>
          </a:xfrm>
          <a:prstGeom prst="rect">
            <a:avLst/>
          </a:prstGeom>
        </p:spPr>
        <p:txBody>
          <a:bodyPr vert="horz" lIns="81527" tIns="40763" rIns="81527" bIns="40763" rtlCol="0" anchor="ctr">
            <a:noAutofit/>
          </a:bodyPr>
          <a:lstStyle>
            <a:lvl1pPr algn="ctr" defTabSz="40769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zh-TW" sz="4800" b="1">
                <a:solidFill>
                  <a:schemeClr val="bg1"/>
                </a:solidFill>
                <a:latin typeface="Helvetica Neue" charset="0"/>
                <a:ea typeface="PMingLiU" charset="0"/>
                <a:cs typeface="Helvetica Neue" charset="0"/>
              </a:rPr>
              <a:t>健康的分會</a:t>
            </a:r>
          </a:p>
        </p:txBody>
      </p:sp>
      <p:sp>
        <p:nvSpPr>
          <p:cNvPr id="6" name="Gold Bar"/>
          <p:cNvSpPr/>
          <p:nvPr/>
        </p:nvSpPr>
        <p:spPr>
          <a:xfrm>
            <a:off x="5379111" y="3321604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71" tIns="47336" rIns="94671" bIns="47336" rtlCol="0" anchor="ctr"/>
          <a:lstStyle/>
          <a:p>
            <a:pPr algn="ctr"/>
            <a:endParaRPr lang="en-US" dirty="0"/>
          </a:p>
        </p:txBody>
      </p:sp>
      <p:sp>
        <p:nvSpPr>
          <p:cNvPr id="12" name="Page Number - White">
            <a:extLst>
              <a:ext uri="{FF2B5EF4-FFF2-40B4-BE49-F238E27FC236}">
                <a16:creationId xmlns:a16="http://schemas.microsoft.com/office/drawing/2014/main" id="{7D11791B-A09B-C447-8C0A-F079F842B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2</a:t>
            </a:fld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48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2" y="-13404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3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366281" y="2148635"/>
            <a:ext cx="9137740" cy="5334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zh-TW" sz="5400" dirty="0">
                <a:solidFill>
                  <a:schemeClr val="bg1"/>
                </a:solidFill>
              </a:rPr>
              <a:t>健康分會的一些</a:t>
            </a:r>
          </a:p>
          <a:p>
            <a:pPr algn="ctr"/>
            <a:r>
              <a:rPr lang="zh-TW" altLang="en-US" sz="5400" dirty="0">
                <a:solidFill>
                  <a:schemeClr val="bg1"/>
                </a:solidFill>
              </a:rPr>
              <a:t>特徵是什麼？</a:t>
            </a:r>
            <a:endParaRPr lang="zh-TW" sz="54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FA1A4D-4ABA-2F43-AED8-2CEFAAC3D6E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755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8057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4</a:t>
            </a:fld>
            <a:endParaRPr lang="en-US" sz="1000">
              <a:solidFill>
                <a:srgbClr val="00338D"/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1345673" y="1668085"/>
            <a:ext cx="9371947" cy="3875233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en-US" sz="2800" dirty="0"/>
              <a:t>分會實現會員成長和保留新會員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sz="2800" dirty="0"/>
              <a:t>分會會員舉辦有意義的服務活動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sz="2800" dirty="0"/>
              <a:t>分會執行有效的內部溝通和外部溝通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sz="2800" dirty="0"/>
              <a:t>定期舉行積極和有意義的分會活動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sz="2800" dirty="0"/>
              <a:t>分會幹部參與領導培訓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sz="2800" dirty="0"/>
              <a:t>保持分會的正常地分並定期提交報告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kern="0" dirty="0">
              <a:solidFill>
                <a:srgbClr val="55565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kern="0" dirty="0">
              <a:solidFill>
                <a:srgbClr val="55565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kern="0" dirty="0">
              <a:solidFill>
                <a:srgbClr val="55565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kern="0" dirty="0">
              <a:solidFill>
                <a:srgbClr val="55565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kern="0" dirty="0">
              <a:solidFill>
                <a:srgbClr val="55565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kern="0" dirty="0">
              <a:solidFill>
                <a:srgbClr val="55565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kern="0" dirty="0">
              <a:solidFill>
                <a:srgbClr val="55565A"/>
              </a:solidFill>
            </a:endParaRPr>
          </a:p>
          <a:p>
            <a:endParaRPr lang="en-US" sz="1800" kern="0" dirty="0">
              <a:solidFill>
                <a:srgbClr val="55565A"/>
              </a:solidFill>
            </a:endParaRPr>
          </a:p>
        </p:txBody>
      </p:sp>
      <p:sp>
        <p:nvSpPr>
          <p:cNvPr id="15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1137330" y="1320128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>
                <a:latin typeface="Arial" charset="0"/>
                <a:ea typeface="PMingLiU" charset="0"/>
                <a:cs typeface="Arial" charset="0"/>
              </a:rPr>
              <a:t> </a:t>
            </a: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1027265" y="687522"/>
            <a:ext cx="9962952" cy="60925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zh-TW" sz="4000">
                <a:solidFill>
                  <a:srgbClr val="00338D"/>
                </a:solidFill>
              </a:rPr>
              <a:t>健康分會的要素</a:t>
            </a:r>
          </a:p>
        </p:txBody>
      </p:sp>
    </p:spTree>
    <p:extLst>
      <p:ext uri="{BB962C8B-B14F-4D97-AF65-F5344CB8AC3E}">
        <p14:creationId xmlns:p14="http://schemas.microsoft.com/office/powerpoint/2010/main" val="2180130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ackground - Image">
            <a:extLst>
              <a:ext uri="{FF2B5EF4-FFF2-40B4-BE49-F238E27FC236}">
                <a16:creationId xmlns:a16="http://schemas.microsoft.com/office/drawing/2014/main" id="{4972701C-247A-3448-8A68-1078D203B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Background - Overlay">
            <a:extLst>
              <a:ext uri="{FF2B5EF4-FFF2-40B4-BE49-F238E27FC236}">
                <a16:creationId xmlns:a16="http://schemas.microsoft.com/office/drawing/2014/main" id="{FE160F02-72FD-634C-A0E2-F170E78E8F17}"/>
              </a:ext>
            </a:extLst>
          </p:cNvPr>
          <p:cNvSpPr/>
          <p:nvPr/>
        </p:nvSpPr>
        <p:spPr>
          <a:xfrm>
            <a:off x="-3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4" name="Emblem - White" descr="lionlogo_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610" y="1295401"/>
            <a:ext cx="1751259" cy="1708355"/>
          </a:xfrm>
          <a:prstGeom prst="rect">
            <a:avLst/>
          </a:prstGeom>
        </p:spPr>
      </p:pic>
      <p:sp>
        <p:nvSpPr>
          <p:cNvPr id="5" name="Headline"/>
          <p:cNvSpPr txBox="1">
            <a:spLocks/>
          </p:cNvSpPr>
          <p:nvPr/>
        </p:nvSpPr>
        <p:spPr>
          <a:xfrm>
            <a:off x="2238249" y="3387278"/>
            <a:ext cx="7772400" cy="1920033"/>
          </a:xfrm>
          <a:prstGeom prst="rect">
            <a:avLst/>
          </a:prstGeom>
        </p:spPr>
        <p:txBody>
          <a:bodyPr vert="horz" lIns="81527" tIns="40763" rIns="81527" bIns="40763" rtlCol="0" anchor="ctr">
            <a:noAutofit/>
          </a:bodyPr>
          <a:lstStyle>
            <a:lvl1pPr algn="ctr" defTabSz="40769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zh-TW" sz="4800" b="1">
                <a:solidFill>
                  <a:schemeClr val="bg1"/>
                </a:solidFill>
                <a:latin typeface="Helvetica Neue" charset="0"/>
                <a:ea typeface="PMingLiU" charset="0"/>
                <a:cs typeface="Helvetica Neue" charset="0"/>
              </a:rPr>
              <a:t>分會健康 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zh-TW" sz="4800" b="1">
                <a:solidFill>
                  <a:schemeClr val="bg1"/>
                </a:solidFill>
                <a:latin typeface="Helvetica Neue" charset="0"/>
                <a:ea typeface="PMingLiU" charset="0"/>
                <a:cs typeface="Helvetica Neue" charset="0"/>
              </a:rPr>
              <a:t>評估報告</a:t>
            </a:r>
          </a:p>
        </p:txBody>
      </p:sp>
      <p:sp>
        <p:nvSpPr>
          <p:cNvPr id="6" name="Gold Bar"/>
          <p:cNvSpPr/>
          <p:nvPr/>
        </p:nvSpPr>
        <p:spPr>
          <a:xfrm>
            <a:off x="5379111" y="3321604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71" tIns="47336" rIns="94671" bIns="47336" rtlCol="0" anchor="ctr"/>
          <a:lstStyle/>
          <a:p>
            <a:pPr algn="ctr"/>
            <a:endParaRPr lang="en-US" dirty="0"/>
          </a:p>
        </p:txBody>
      </p:sp>
      <p:sp>
        <p:nvSpPr>
          <p:cNvPr id="12" name="Page Number - White">
            <a:extLst>
              <a:ext uri="{FF2B5EF4-FFF2-40B4-BE49-F238E27FC236}">
                <a16:creationId xmlns:a16="http://schemas.microsoft.com/office/drawing/2014/main" id="{7D11791B-A09B-C447-8C0A-F079F842B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5</a:t>
            </a:fld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2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2" y="-308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6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366281" y="2262935"/>
            <a:ext cx="9137740" cy="5334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zh-TW" sz="5400">
                <a:solidFill>
                  <a:schemeClr val="bg1"/>
                </a:solidFill>
              </a:rPr>
              <a:t>我應該使用什麼指標來確定我的分區分會是否健康？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FA1A4D-4ABA-2F43-AED8-2CEFAAC3D6E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378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22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703295" y="1045197"/>
            <a:ext cx="2743200" cy="5457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86B08A72-D8F2-2B4C-90A6-138848A9CEF3}"/>
              </a:ext>
            </a:extLst>
          </p:cNvPr>
          <p:cNvSpPr txBox="1">
            <a:spLocks/>
          </p:cNvSpPr>
          <p:nvPr/>
        </p:nvSpPr>
        <p:spPr>
          <a:xfrm>
            <a:off x="2576148" y="269913"/>
            <a:ext cx="6992470" cy="815821"/>
          </a:xfrm>
          <a:prstGeom prst="rect">
            <a:avLst/>
          </a:prstGeom>
        </p:spPr>
        <p:txBody>
          <a:bodyPr/>
          <a:lstStyle>
            <a:lvl1pPr marL="12858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975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419100" indent="-127397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64293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75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898922" indent="-127397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/>
              </a:defRPr>
            </a:lvl4pPr>
            <a:lvl5pPr marL="115728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◦"/>
              <a:defRPr sz="9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/>
              </a:defRPr>
            </a:lvl5pPr>
            <a:lvl6pPr marL="12858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+mn-lt"/>
              </a:defRPr>
            </a:lvl6pPr>
            <a:lvl7pPr marL="154301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+mn-lt"/>
              </a:defRPr>
            </a:lvl7pPr>
            <a:lvl8pPr marL="180018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+mn-lt"/>
              </a:defRPr>
            </a:lvl8pPr>
            <a:lvl9pPr marL="205734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zh-TW" sz="4000" b="1">
                <a:solidFill>
                  <a:schemeClr val="bg1"/>
                </a:solidFill>
                <a:latin typeface="Calibri Light" panose="020F0302020204030204" pitchFamily="34" charset="0"/>
                <a:ea typeface="PMingLiU"/>
                <a:cs typeface="Calibri Light" panose="020F0302020204030204" pitchFamily="34" charset="0"/>
              </a:rPr>
              <a:t>分會健康評估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6D045E5-C017-4ED0-945B-34983F7C2649}"/>
              </a:ext>
            </a:extLst>
          </p:cNvPr>
          <p:cNvGrpSpPr/>
          <p:nvPr/>
        </p:nvGrpSpPr>
        <p:grpSpPr>
          <a:xfrm>
            <a:off x="1142334" y="1434060"/>
            <a:ext cx="6658810" cy="5013173"/>
            <a:chOff x="4728533" y="1526746"/>
            <a:chExt cx="6658810" cy="5013173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4771BCD2-9B6A-4A1E-A572-C9C7416235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8533" y="1526746"/>
              <a:ext cx="6658810" cy="5013173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4C19A53-3020-4D31-B160-3726EA70BFDF}"/>
                </a:ext>
              </a:extLst>
            </p:cNvPr>
            <p:cNvGrpSpPr/>
            <p:nvPr/>
          </p:nvGrpSpPr>
          <p:grpSpPr>
            <a:xfrm>
              <a:off x="10585632" y="3356162"/>
              <a:ext cx="749457" cy="643105"/>
              <a:chOff x="7055186" y="2327432"/>
              <a:chExt cx="749457" cy="643105"/>
            </a:xfrm>
          </p:grpSpPr>
          <p:sp>
            <p:nvSpPr>
              <p:cNvPr id="10" name="Left Arrow 8">
                <a:extLst>
                  <a:ext uri="{FF2B5EF4-FFF2-40B4-BE49-F238E27FC236}">
                    <a16:creationId xmlns:a16="http://schemas.microsoft.com/office/drawing/2014/main" id="{7792ED74-22C9-4630-BBAF-FCDBAD080798}"/>
                  </a:ext>
                </a:extLst>
              </p:cNvPr>
              <p:cNvSpPr/>
              <p:nvPr/>
            </p:nvSpPr>
            <p:spPr>
              <a:xfrm>
                <a:off x="7055186" y="2327432"/>
                <a:ext cx="713299" cy="643105"/>
              </a:xfrm>
              <a:prstGeom prst="leftArrow">
                <a:avLst/>
              </a:prstGeom>
              <a:solidFill>
                <a:schemeClr val="bg1">
                  <a:alpha val="7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DF8493F-D432-4B30-A272-E18D75A25D36}"/>
                  </a:ext>
                </a:extLst>
              </p:cNvPr>
              <p:cNvSpPr txBox="1"/>
              <p:nvPr/>
            </p:nvSpPr>
            <p:spPr>
              <a:xfrm>
                <a:off x="7220248" y="2521384"/>
                <a:ext cx="58439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sz="1200" b="1"/>
                  <a:t>2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0249821-3147-4F8F-A744-1D149525E0AB}"/>
                </a:ext>
              </a:extLst>
            </p:cNvPr>
            <p:cNvGrpSpPr/>
            <p:nvPr/>
          </p:nvGrpSpPr>
          <p:grpSpPr>
            <a:xfrm>
              <a:off x="6729594" y="5767952"/>
              <a:ext cx="747593" cy="609600"/>
              <a:chOff x="3195900" y="5243899"/>
              <a:chExt cx="747593" cy="609600"/>
            </a:xfrm>
          </p:grpSpPr>
          <p:sp>
            <p:nvSpPr>
              <p:cNvPr id="16" name="Left Arrow 5">
                <a:extLst>
                  <a:ext uri="{FF2B5EF4-FFF2-40B4-BE49-F238E27FC236}">
                    <a16:creationId xmlns:a16="http://schemas.microsoft.com/office/drawing/2014/main" id="{FB2C98D0-4DA6-44C8-8D96-5589ED42A6D9}"/>
                  </a:ext>
                </a:extLst>
              </p:cNvPr>
              <p:cNvSpPr/>
              <p:nvPr/>
            </p:nvSpPr>
            <p:spPr>
              <a:xfrm flipV="1">
                <a:off x="3195900" y="5243899"/>
                <a:ext cx="747593" cy="609600"/>
              </a:xfrm>
              <a:prstGeom prst="leftArrow">
                <a:avLst/>
              </a:prstGeom>
              <a:solidFill>
                <a:schemeClr val="bg1">
                  <a:alpha val="7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6BDC6E7-C23D-4AD4-8738-35E808A6BEA0}"/>
                  </a:ext>
                </a:extLst>
              </p:cNvPr>
              <p:cNvSpPr txBox="1"/>
              <p:nvPr/>
            </p:nvSpPr>
            <p:spPr>
              <a:xfrm>
                <a:off x="3429854" y="5410200"/>
                <a:ext cx="51363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sz="1200" b="1"/>
                  <a:t>5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65B52D2-7114-49F1-8413-CF1BEC34B8DC}"/>
                </a:ext>
              </a:extLst>
            </p:cNvPr>
            <p:cNvGrpSpPr/>
            <p:nvPr/>
          </p:nvGrpSpPr>
          <p:grpSpPr>
            <a:xfrm>
              <a:off x="8954221" y="5052102"/>
              <a:ext cx="701337" cy="612648"/>
              <a:chOff x="4619624" y="4561011"/>
              <a:chExt cx="701337" cy="612648"/>
            </a:xfrm>
          </p:grpSpPr>
          <p:sp>
            <p:nvSpPr>
              <p:cNvPr id="19" name="Left Arrow 10">
                <a:extLst>
                  <a:ext uri="{FF2B5EF4-FFF2-40B4-BE49-F238E27FC236}">
                    <a16:creationId xmlns:a16="http://schemas.microsoft.com/office/drawing/2014/main" id="{7A7162B7-526B-4B9E-9C3D-A20842B2293B}"/>
                  </a:ext>
                </a:extLst>
              </p:cNvPr>
              <p:cNvSpPr/>
              <p:nvPr/>
            </p:nvSpPr>
            <p:spPr>
              <a:xfrm>
                <a:off x="4619624" y="4561011"/>
                <a:ext cx="701337" cy="612648"/>
              </a:xfrm>
              <a:prstGeom prst="leftArrow">
                <a:avLst/>
              </a:prstGeom>
              <a:solidFill>
                <a:schemeClr val="bg1">
                  <a:alpha val="7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95D3F75-B073-40AA-A1A1-1E37B914A61B}"/>
                  </a:ext>
                </a:extLst>
              </p:cNvPr>
              <p:cNvSpPr txBox="1"/>
              <p:nvPr/>
            </p:nvSpPr>
            <p:spPr>
              <a:xfrm>
                <a:off x="4832791" y="4717704"/>
                <a:ext cx="48817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sz="1200" b="1"/>
                  <a:t>4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5CD00F4-C2B2-4F31-A74F-9810B309EACF}"/>
                </a:ext>
              </a:extLst>
            </p:cNvPr>
            <p:cNvGrpSpPr/>
            <p:nvPr/>
          </p:nvGrpSpPr>
          <p:grpSpPr>
            <a:xfrm>
              <a:off x="9563296" y="4071461"/>
              <a:ext cx="701336" cy="597585"/>
              <a:chOff x="5288279" y="3328947"/>
              <a:chExt cx="701336" cy="597585"/>
            </a:xfrm>
          </p:grpSpPr>
          <p:sp>
            <p:nvSpPr>
              <p:cNvPr id="22" name="Left Arrow 6">
                <a:extLst>
                  <a:ext uri="{FF2B5EF4-FFF2-40B4-BE49-F238E27FC236}">
                    <a16:creationId xmlns:a16="http://schemas.microsoft.com/office/drawing/2014/main" id="{829292C8-14F5-4A14-BEE8-8A083803CE4A}"/>
                  </a:ext>
                </a:extLst>
              </p:cNvPr>
              <p:cNvSpPr/>
              <p:nvPr/>
            </p:nvSpPr>
            <p:spPr>
              <a:xfrm>
                <a:off x="5288279" y="3328947"/>
                <a:ext cx="701336" cy="597585"/>
              </a:xfrm>
              <a:prstGeom prst="leftArrow">
                <a:avLst/>
              </a:prstGeom>
              <a:solidFill>
                <a:schemeClr val="bg1">
                  <a:alpha val="7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5691F1E-8DFD-4E87-83E5-517C6622A112}"/>
                  </a:ext>
                </a:extLst>
              </p:cNvPr>
              <p:cNvSpPr txBox="1"/>
              <p:nvPr/>
            </p:nvSpPr>
            <p:spPr>
              <a:xfrm>
                <a:off x="5528589" y="3496851"/>
                <a:ext cx="434899" cy="276999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pPr algn="ctr"/>
                <a:r>
                  <a:rPr lang="zh-TW" sz="1200" b="1"/>
                  <a:t>3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F9EFF5E-F51E-4007-A0BF-79262B910354}"/>
                </a:ext>
              </a:extLst>
            </p:cNvPr>
            <p:cNvGrpSpPr/>
            <p:nvPr/>
          </p:nvGrpSpPr>
          <p:grpSpPr>
            <a:xfrm>
              <a:off x="7806319" y="1909487"/>
              <a:ext cx="717240" cy="612648"/>
              <a:chOff x="3486837" y="1625670"/>
              <a:chExt cx="717240" cy="612648"/>
            </a:xfrm>
          </p:grpSpPr>
          <p:sp>
            <p:nvSpPr>
              <p:cNvPr id="25" name="Left Arrow 7">
                <a:extLst>
                  <a:ext uri="{FF2B5EF4-FFF2-40B4-BE49-F238E27FC236}">
                    <a16:creationId xmlns:a16="http://schemas.microsoft.com/office/drawing/2014/main" id="{A7CE25C3-EA03-46DB-97EB-C0D967917C0A}"/>
                  </a:ext>
                </a:extLst>
              </p:cNvPr>
              <p:cNvSpPr/>
              <p:nvPr/>
            </p:nvSpPr>
            <p:spPr>
              <a:xfrm>
                <a:off x="3486837" y="1625670"/>
                <a:ext cx="713299" cy="612648"/>
              </a:xfrm>
              <a:prstGeom prst="leftArrow">
                <a:avLst/>
              </a:prstGeom>
              <a:solidFill>
                <a:schemeClr val="bg1">
                  <a:alpha val="7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D59280C-F997-4E99-B789-7F65646E9DE3}"/>
                  </a:ext>
                </a:extLst>
              </p:cNvPr>
              <p:cNvSpPr txBox="1"/>
              <p:nvPr/>
            </p:nvSpPr>
            <p:spPr>
              <a:xfrm>
                <a:off x="3587443" y="1780989"/>
                <a:ext cx="61663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sz="1200" b="1"/>
                  <a:t>1</a:t>
                </a:r>
              </a:p>
            </p:txBody>
          </p: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5FB94A8B-8030-4227-9089-BF588E717957}"/>
              </a:ext>
            </a:extLst>
          </p:cNvPr>
          <p:cNvSpPr txBox="1"/>
          <p:nvPr/>
        </p:nvSpPr>
        <p:spPr>
          <a:xfrm>
            <a:off x="7913952" y="1487658"/>
            <a:ext cx="4165359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sz="2400">
                <a:solidFill>
                  <a:schemeClr val="bg1"/>
                </a:solidFill>
                <a:latin typeface="HelveticaNeueLT Std Lt" panose="020B0403020202020204" pitchFamily="34" charset="0"/>
                <a:ea typeface="PMingLiU"/>
              </a:rPr>
              <a:t>提供一個快速瀏覽：</a:t>
            </a:r>
          </a:p>
          <a:p>
            <a:endParaRPr lang="en-US" sz="2000" dirty="0">
              <a:solidFill>
                <a:schemeClr val="bg1"/>
              </a:solidFill>
              <a:latin typeface="HelveticaNeueLT Std Lt" panose="020B0403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sz="2400">
                <a:solidFill>
                  <a:schemeClr val="bg1"/>
                </a:solidFill>
                <a:latin typeface="HelveticaNeueLT Std Lt" panose="020B0403020202020204" pitchFamily="34" charset="0"/>
                <a:ea typeface="PMingLiU"/>
              </a:rPr>
              <a:t>今年迄今為止的淨成長（Y-T-D）</a:t>
            </a:r>
          </a:p>
          <a:p>
            <a:pPr marL="457200" indent="-457200">
              <a:buFont typeface="+mj-lt"/>
              <a:buAutoNum type="arabicPeriod"/>
            </a:pPr>
            <a:endParaRPr lang="en-US" sz="1200" dirty="0">
              <a:solidFill>
                <a:schemeClr val="bg1"/>
              </a:solidFill>
              <a:latin typeface="HelveticaNeueLT Std Lt" panose="020B0403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sz="2400">
                <a:solidFill>
                  <a:schemeClr val="bg1"/>
                </a:solidFill>
                <a:latin typeface="HelveticaNeueLT Std Lt" panose="020B0403020202020204" pitchFamily="34" charset="0"/>
                <a:ea typeface="PMingLiU"/>
              </a:rPr>
              <a:t>服務活動報告</a:t>
            </a:r>
          </a:p>
          <a:p>
            <a:pPr marL="457200" indent="-457200">
              <a:buFont typeface="+mj-lt"/>
              <a:buAutoNum type="arabicPeriod"/>
            </a:pPr>
            <a:endParaRPr lang="en-US" sz="1400" dirty="0">
              <a:solidFill>
                <a:schemeClr val="bg1"/>
              </a:solidFill>
              <a:latin typeface="HelveticaNeueLT Std Lt" panose="020B0403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sz="2400">
                <a:solidFill>
                  <a:schemeClr val="bg1"/>
                </a:solidFill>
                <a:latin typeface="HelveticaNeueLT Std Lt" panose="020B0403020202020204" pitchFamily="34" charset="0"/>
                <a:ea typeface="PMingLiU"/>
              </a:rPr>
              <a:t>分會會長的輪值</a:t>
            </a:r>
          </a:p>
          <a:p>
            <a:pPr marL="457200" indent="-457200">
              <a:buFont typeface="+mj-lt"/>
              <a:buAutoNum type="arabicPeriod"/>
            </a:pPr>
            <a:endParaRPr lang="en-US" sz="1200" dirty="0">
              <a:solidFill>
                <a:schemeClr val="bg1"/>
              </a:solidFill>
              <a:latin typeface="HelveticaNeueLT Std Lt" panose="020B0403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sz="2400">
                <a:solidFill>
                  <a:schemeClr val="bg1"/>
                </a:solidFill>
                <a:latin typeface="HelveticaNeueLT Std Lt" panose="020B0403020202020204" pitchFamily="34" charset="0"/>
                <a:ea typeface="PMingLiU"/>
              </a:rPr>
              <a:t>會員發展報告的歷史</a:t>
            </a:r>
          </a:p>
          <a:p>
            <a:pPr marL="457200" indent="-457200">
              <a:buFont typeface="+mj-lt"/>
              <a:buAutoNum type="arabicPeriod"/>
            </a:pPr>
            <a:endParaRPr lang="en-US" sz="1200" dirty="0">
              <a:solidFill>
                <a:schemeClr val="bg1"/>
              </a:solidFill>
              <a:latin typeface="HelveticaNeueLT Std Lt" panose="020B0403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sz="2400">
                <a:solidFill>
                  <a:schemeClr val="bg1"/>
                </a:solidFill>
                <a:latin typeface="HelveticaNeueLT Std Lt" panose="020B0403020202020204" pitchFamily="34" charset="0"/>
                <a:ea typeface="PMingLiU"/>
              </a:rPr>
              <a:t>分會地位 </a:t>
            </a:r>
          </a:p>
          <a:p>
            <a:endParaRPr lang="en-US" sz="3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A218A5-D8DF-4A8C-81D3-0AE0596C21A9}"/>
              </a:ext>
            </a:extLst>
          </p:cNvPr>
          <p:cNvSpPr/>
          <p:nvPr/>
        </p:nvSpPr>
        <p:spPr bwMode="auto">
          <a:xfrm>
            <a:off x="3180668" y="1491501"/>
            <a:ext cx="3001894" cy="29785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3000" b="0" i="0" u="none" strike="noStrike" cap="none" normalizeH="0" dirty="0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4F115F-DD0E-499F-84BF-11608A0C3E03}"/>
              </a:ext>
            </a:extLst>
          </p:cNvPr>
          <p:cNvSpPr/>
          <p:nvPr/>
        </p:nvSpPr>
        <p:spPr bwMode="auto">
          <a:xfrm>
            <a:off x="5755341" y="6121101"/>
            <a:ext cx="1108038" cy="25818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3000" b="0" i="0" u="none" strike="noStrike" cap="none" normalizeH="0" dirty="0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A34CF4-F3B3-4D75-8678-75582257624D}"/>
              </a:ext>
            </a:extLst>
          </p:cNvPr>
          <p:cNvSpPr/>
          <p:nvPr/>
        </p:nvSpPr>
        <p:spPr bwMode="auto">
          <a:xfrm>
            <a:off x="1151043" y="2769324"/>
            <a:ext cx="269276" cy="332311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3000" b="0" i="0" u="none" strike="noStrike" cap="none" normalizeH="0" dirty="0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2150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8</a:t>
            </a:fld>
            <a:endParaRPr lang="en-US" sz="1000">
              <a:solidFill>
                <a:srgbClr val="00338D"/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833928" y="1230287"/>
            <a:ext cx="10453126" cy="108771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27432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sz="3200" dirty="0">
                <a:latin typeface="HelveticaNeueLT Std Lt" panose="020B0403020202020204" pitchFamily="34" charset="0"/>
                <a:ea typeface="PMingLiU"/>
              </a:rPr>
              <a:t>可以在「會員發展報告工具箱」的網頁上找到</a:t>
            </a:r>
          </a:p>
          <a:p>
            <a:pPr marL="514350" indent="-27432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sz="3200" dirty="0">
                <a:latin typeface="HelveticaNeueLT Std Lt" panose="020B0403020202020204" pitchFamily="34" charset="0"/>
                <a:ea typeface="PMingLiU"/>
              </a:rPr>
              <a:t>點擊「分會/區健康評估」的連結以取得報告</a:t>
            </a:r>
          </a:p>
          <a:p>
            <a:pPr>
              <a:spcBef>
                <a:spcPts val="0"/>
              </a:spcBef>
            </a:pPr>
            <a:endParaRPr lang="en-US" sz="4000" dirty="0">
              <a:solidFill>
                <a:srgbClr val="FF0000"/>
              </a:solidFill>
              <a:latin typeface="HelveticaNeueLT Std Lt" panose="020B0403020202020204" pitchFamily="34" charset="0"/>
            </a:endParaRPr>
          </a:p>
        </p:txBody>
      </p:sp>
      <p:sp>
        <p:nvSpPr>
          <p:cNvPr id="15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1137330" y="1081467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>
                <a:latin typeface="Arial" charset="0"/>
                <a:ea typeface="PMingLiU" charset="0"/>
                <a:cs typeface="Arial" charset="0"/>
              </a:rPr>
              <a:t> </a:t>
            </a: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1070810" y="416265"/>
            <a:ext cx="11164735" cy="5334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zh-TW" sz="3800" dirty="0">
                <a:solidFill>
                  <a:srgbClr val="00338D"/>
                </a:solidFill>
              </a:rPr>
              <a:t>取得分會健康評估報告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8E6FB5-4DDB-EC4A-8E8D-B84E48ADD7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87692" y="5446458"/>
            <a:ext cx="896741" cy="849661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769724CC-1D65-4FF2-9224-94FD550B9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954" y="2587714"/>
            <a:ext cx="5344092" cy="402336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6784549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SLIDE - 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PMingLiU"/>
        <a:cs typeface=""/>
      </a:majorFont>
      <a:minorFont>
        <a:latin typeface="Calibri" panose="020F0502020204030204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White Page Number">
  <a:themeElements>
    <a:clrScheme name="Lions Club International">
      <a:dk1>
        <a:srgbClr val="33373B"/>
      </a:dk1>
      <a:lt1>
        <a:sysClr val="window" lastClr="FFFFFF"/>
      </a:lt1>
      <a:dk2>
        <a:srgbClr val="002F87"/>
      </a:dk2>
      <a:lt2>
        <a:srgbClr val="FFD000"/>
      </a:lt2>
      <a:accent1>
        <a:srgbClr val="FFC000"/>
      </a:accent1>
      <a:accent2>
        <a:srgbClr val="D9D9D9"/>
      </a:accent2>
      <a:accent3>
        <a:srgbClr val="00A7DC"/>
      </a:accent3>
      <a:accent4>
        <a:srgbClr val="F65126"/>
      </a:accent4>
      <a:accent5>
        <a:srgbClr val="00AF66"/>
      </a:accent5>
      <a:accent6>
        <a:srgbClr val="000000"/>
      </a:accent6>
      <a:hlink>
        <a:srgbClr val="C3C3C3"/>
      </a:hlink>
      <a:folHlink>
        <a:srgbClr val="D9D9D9"/>
      </a:folHlink>
    </a:clrScheme>
    <a:fontScheme name="Custom 1">
      <a:majorFont>
        <a:latin typeface="Segoe UI Light"/>
        <a:ea typeface="PMingLiU"/>
        <a:cs typeface=""/>
      </a:majorFont>
      <a:minorFont>
        <a:latin typeface="Segoe UI Semibold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spcAft>
            <a:spcPct val="0"/>
          </a:spcAft>
          <a:buClrTx/>
          <a:buSzTx/>
          <a:buFont typeface="Helvetica" pitchFamily="84" charset="0"/>
          <a:buNone/>
          <a:tabLst/>
          <a:defRPr kumimoji="0" sz="3000" b="0" i="0" u="none" strike="noStrike" cap="none" normalizeH="0" dirty="0" err="1" smtClean="0">
            <a:ln>
              <a:noFill/>
            </a:ln>
            <a:solidFill>
              <a:srgbClr val="404040"/>
            </a:solidFill>
            <a:effectLst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 typeface="Helvetica" pitchFamily="84" charset="0"/>
          <a:buNone/>
          <a:tabLst/>
          <a:defRPr kumimoji="0" lang="en-US" sz="3200" b="0" i="0" u="none" strike="noStrike" cap="none" normalizeH="0" baseline="-25000" smtClean="0">
            <a:ln>
              <a:noFill/>
            </a:ln>
            <a:solidFill>
              <a:srgbClr val="404040"/>
            </a:solidFill>
            <a:effectLst/>
            <a:latin typeface="Helvetica" pitchFamily="84" charset="0"/>
            <a:ea typeface="ヒラギノ角ゴ Pro W3" pitchFamily="8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000" dirty="0" err="1" smtClean="0"/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PMingLiU"/>
        <a:cs typeface=""/>
      </a:majorFont>
      <a:minorFont>
        <a:latin typeface="Calibri" panose="020F0502020204030204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7619</TotalTime>
  <Words>711</Words>
  <Application>Microsoft Office PowerPoint</Application>
  <PresentationFormat>Widescreen</PresentationFormat>
  <Paragraphs>116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Calibri Light</vt:lpstr>
      <vt:lpstr>Helvetica</vt:lpstr>
      <vt:lpstr>Helvetica Neue</vt:lpstr>
      <vt:lpstr>HelveticaNeueLT Std Lt</vt:lpstr>
      <vt:lpstr>Segoe UI</vt:lpstr>
      <vt:lpstr>ヒラギノ角ゴ Pro W3</vt:lpstr>
      <vt:lpstr>MASTER SLIDE - BLANK</vt:lpstr>
      <vt:lpstr>2_White Page Number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Lynch, Jason</dc:creator>
  <cp:lastModifiedBy>Cermak, Wendy</cp:lastModifiedBy>
  <cp:revision>275</cp:revision>
  <cp:lastPrinted>2020-02-26T15:12:31Z</cp:lastPrinted>
  <dcterms:created xsi:type="dcterms:W3CDTF">2018-11-12T16:45:52Z</dcterms:created>
  <dcterms:modified xsi:type="dcterms:W3CDTF">2024-02-28T18:52:38Z</dcterms:modified>
</cp:coreProperties>
</file>