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  <p:sldMasterId id="2147483922" r:id="rId2"/>
  </p:sldMasterIdLst>
  <p:notesMasterIdLst>
    <p:notesMasterId r:id="rId23"/>
  </p:notesMasterIdLst>
  <p:sldIdLst>
    <p:sldId id="1145" r:id="rId3"/>
    <p:sldId id="1136" r:id="rId4"/>
    <p:sldId id="1140" r:id="rId5"/>
    <p:sldId id="1146" r:id="rId6"/>
    <p:sldId id="1105" r:id="rId7"/>
    <p:sldId id="1147" r:id="rId8"/>
    <p:sldId id="1156" r:id="rId9"/>
    <p:sldId id="1170" r:id="rId10"/>
    <p:sldId id="1163" r:id="rId11"/>
    <p:sldId id="1155" r:id="rId12"/>
    <p:sldId id="1148" r:id="rId13"/>
    <p:sldId id="1164" r:id="rId14"/>
    <p:sldId id="1159" r:id="rId15"/>
    <p:sldId id="1151" r:id="rId16"/>
    <p:sldId id="1162" r:id="rId17"/>
    <p:sldId id="1167" r:id="rId18"/>
    <p:sldId id="1168" r:id="rId19"/>
    <p:sldId id="1169" r:id="rId20"/>
    <p:sldId id="1154" r:id="rId21"/>
    <p:sldId id="1171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88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rns, Andrea" initials="BA" lastIdx="21" clrIdx="0">
    <p:extLst>
      <p:ext uri="{19B8F6BF-5375-455C-9EA6-DF929625EA0E}">
        <p15:presenceInfo xmlns:p15="http://schemas.microsoft.com/office/powerpoint/2012/main" userId="S::aburns@lionsclubs.org::a9d9e45e-56e8-4c87-b4e0-b1ceb4907a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D2240"/>
    <a:srgbClr val="00338D"/>
    <a:srgbClr val="EBB700"/>
    <a:srgbClr val="55565A"/>
    <a:srgbClr val="7A2682"/>
    <a:srgbClr val="FF5C35"/>
    <a:srgbClr val="407CCA"/>
    <a:srgbClr val="00AC69"/>
    <a:srgbClr val="B3B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4" autoAdjust="0"/>
    <p:restoredTop sz="86385" autoAdjust="0"/>
  </p:normalViewPr>
  <p:slideViewPr>
    <p:cSldViewPr snapToGrid="0" snapToObjects="1">
      <p:cViewPr>
        <p:scale>
          <a:sx n="75" d="100"/>
          <a:sy n="75" d="100"/>
        </p:scale>
        <p:origin x="943" y="48"/>
      </p:cViewPr>
      <p:guideLst>
        <p:guide orient="horz" pos="2688"/>
        <p:guide pos="696"/>
        <p:guide orient="horz" pos="7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668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5EC50FC-F9F0-994C-8ED5-9766C18DAC95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F38A34-01B5-8B47-8788-985DCB17BF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30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99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22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614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23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762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Only"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 userDrawn="1"/>
        </p:nvSpPr>
        <p:spPr bwMode="auto">
          <a:xfrm>
            <a:off x="11430000" y="6400726"/>
            <a:ext cx="5588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7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34351"/>
            <a:ext cx="558800" cy="17896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50A97F71-4074-4915-B539-DA1F00C94D01}" type="slidenum">
              <a:rPr lang="en-US" sz="563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563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45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</p:sldLayoutIdLst>
  <p:transition spd="slow"/>
  <p:hf hdr="0" ft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50">
          <a:solidFill>
            <a:srgbClr val="000000"/>
          </a:solidFill>
          <a:latin typeface="Arial" charset="0"/>
          <a:ea typeface="ヒラギノ角ゴ Pro W3" charset="0"/>
          <a:cs typeface="Arial" panose="020B0604020202020204" pitchFamily="34" charset="0"/>
        </a:defRPr>
      </a:lvl5pPr>
      <a:lvl6pPr marL="257169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6pPr>
      <a:lvl7pPr marL="514337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7pPr>
      <a:lvl8pPr marL="771506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8pPr>
      <a:lvl9pPr marL="1028675" algn="l" rtl="0" eaLnBrk="1" fontAlgn="base" hangingPunct="1">
        <a:spcBef>
          <a:spcPct val="0"/>
        </a:spcBef>
        <a:spcAft>
          <a:spcPct val="0"/>
        </a:spcAft>
        <a:defRPr sz="1350">
          <a:solidFill>
            <a:schemeClr val="tx2"/>
          </a:solidFill>
          <a:latin typeface="Arial" charset="0"/>
        </a:defRPr>
      </a:lvl9pPr>
    </p:titleStyle>
    <p:bodyStyle>
      <a:lvl1pPr marL="1285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975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419100" indent="-127397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9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64293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5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898922" indent="-127397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4pPr>
      <a:lvl5pPr marL="1157288" indent="-12858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◦"/>
        <a:defRPr sz="900">
          <a:solidFill>
            <a:schemeClr val="tx1"/>
          </a:solidFill>
          <a:latin typeface="+mn-lt"/>
          <a:ea typeface="ヒラギノ角ゴ Pro W3" charset="0"/>
          <a:cs typeface="ヒラギノ角ゴ Pro W3"/>
        </a:defRPr>
      </a:lvl5pPr>
      <a:lvl6pPr marL="1285843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6pPr>
      <a:lvl7pPr marL="1543011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7pPr>
      <a:lvl8pPr marL="1800180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8pPr>
      <a:lvl9pPr marL="2057349" algn="l" rtl="0" eaLnBrk="1" fontAlgn="base" hangingPunct="1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610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38249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ko-KR" sz="5400" b="1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Helvetica Neue" charset="0"/>
              </a:rPr>
              <a:t>클럽 건전성 평가</a:t>
            </a:r>
          </a:p>
        </p:txBody>
      </p:sp>
      <p:sp>
        <p:nvSpPr>
          <p:cNvPr id="6" name="Gold Bar"/>
          <p:cNvSpPr/>
          <p:nvPr/>
        </p:nvSpPr>
        <p:spPr>
          <a:xfrm>
            <a:off x="5379111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0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9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772491" y="847020"/>
            <a:ext cx="5758455" cy="134471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활동</a:t>
            </a:r>
            <a:r>
              <a:rPr lang="en-US" altLang="ko-KR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: </a:t>
            </a:r>
            <a:r>
              <a:rPr lang="ko-KR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 </a:t>
            </a:r>
            <a:r>
              <a:rPr lang="ko-KR" altLang="en-US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건전성 평가</a:t>
            </a:r>
            <a:endParaRPr lang="ko-KR" dirty="0">
              <a:solidFill>
                <a:srgbClr val="0A5496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algn="ctr">
              <a:lnSpc>
                <a:spcPct val="110000"/>
              </a:lnSpc>
            </a:pPr>
            <a:endParaRPr lang="en-US" sz="3200" kern="0" dirty="0">
              <a:solidFill>
                <a:srgbClr val="00338D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38160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500" b="1" i="1" dirty="0">
                <a:latin typeface="굴림" panose="020B0600000101010101" pitchFamily="50" charset="-127"/>
                <a:ea typeface="굴림" panose="020B0600000101010101" pitchFamily="50" charset="-127"/>
              </a:rPr>
              <a:t>참가자 지침서</a:t>
            </a:r>
            <a:r>
              <a:rPr lang="en-US" altLang="ko-KR" sz="1500" b="1" i="1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sz="1500" b="1" i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1-2</a:t>
            </a:r>
            <a:r>
              <a:rPr lang="ko-KR" altLang="en-US" sz="1500" b="1" i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쪽</a:t>
            </a:r>
            <a:r>
              <a:rPr lang="ko-KR" altLang="en-US" sz="1500" b="1" i="1" dirty="0">
                <a:latin typeface="굴림" panose="020B0600000101010101" pitchFamily="50" charset="-127"/>
                <a:ea typeface="굴림" panose="020B0600000101010101" pitchFamily="50" charset="-127"/>
              </a:rPr>
              <a:t>으로</a:t>
            </a:r>
            <a:r>
              <a:rPr lang="ko-KR" sz="1500" b="1" i="1" dirty="0">
                <a:latin typeface="굴림" panose="020B0600000101010101" pitchFamily="50" charset="-127"/>
                <a:ea typeface="굴림" panose="020B0600000101010101" pitchFamily="50" charset="-127"/>
              </a:rPr>
              <a:t> 이동. </a:t>
            </a:r>
          </a:p>
          <a:p>
            <a:r>
              <a:rPr lang="ko-KR" sz="1500" b="1" i="1" dirty="0">
                <a:latin typeface="굴림" panose="020B0600000101010101" pitchFamily="50" charset="-127"/>
                <a:ea typeface="굴림" panose="020B0600000101010101" pitchFamily="50" charset="-127"/>
              </a:rPr>
              <a:t>10분 동안 활동 실시.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426325" y="2219876"/>
            <a:ext cx="7217381" cy="3342616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1-2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쪽</a:t>
            </a: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에서 각 시나리오 검토</a:t>
            </a:r>
          </a:p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tx1"/>
              </a:buClr>
            </a:pP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각 클럽의 상태에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대해</a:t>
            </a: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팀원들과 논의</a:t>
            </a:r>
          </a:p>
          <a:p>
            <a:pPr marL="228600" indent="-228600">
              <a:lnSpc>
                <a:spcPct val="110000"/>
              </a:lnSpc>
              <a:spcAft>
                <a:spcPts val="1200"/>
              </a:spcAft>
              <a:buClr>
                <a:schemeClr val="tx1"/>
              </a:buClr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전체</a:t>
            </a: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참가자들에게 발표할 준비</a:t>
            </a:r>
          </a:p>
          <a:p>
            <a:pPr>
              <a:lnSpc>
                <a:spcPct val="110000"/>
              </a:lnSpc>
            </a:pP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5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87279"/>
            <a:ext cx="7772400" cy="1535596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108000"/>
              </a:lnSpc>
            </a:pPr>
            <a:r>
              <a:rPr 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Helvetica Neue" charset="0"/>
              </a:rPr>
              <a:t>클럽 건전성 </a:t>
            </a:r>
            <a:r>
              <a:rPr lang="ko-KR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Helvetica Neue" charset="0"/>
              </a:rPr>
              <a:t>증진 </a:t>
            </a:r>
            <a:r>
              <a:rPr 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Helvetica Neue" charset="0"/>
              </a:rPr>
              <a:t>자료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14780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381153" y="2476349"/>
            <a:ext cx="8122868" cy="1883763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클럽 건전성 증진</a:t>
            </a:r>
            <a:r>
              <a:rPr lang="ko-KR" altLang="en-US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에</a:t>
            </a:r>
            <a:r>
              <a:rPr 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br>
              <a:rPr lang="en-US" alt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활용 가능한</a:t>
            </a:r>
            <a:r>
              <a:rPr 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자료는?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762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398367" y="1853912"/>
            <a:ext cx="9395265" cy="3363961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건전성 증진 전략</a:t>
            </a:r>
            <a:endParaRPr 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 효율성 향상 웹페이지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동료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라이온</a:t>
            </a:r>
            <a:endParaRPr 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20000"/>
              </a:lnSpc>
            </a:pPr>
            <a:endParaRPr lang="en-US" sz="4000" kern="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304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59349" y="656293"/>
            <a:ext cx="8373905" cy="63719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altLang="en-US" sz="4000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활</a:t>
            </a:r>
            <a:r>
              <a:rPr lang="ko-KR" sz="4000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용 가능한 클럽 건전성 </a:t>
            </a:r>
            <a:r>
              <a:rPr lang="ko-KR" altLang="en-US" sz="4000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증진 자료</a:t>
            </a:r>
            <a:endParaRPr lang="ko-KR" sz="4000" dirty="0">
              <a:solidFill>
                <a:srgbClr val="00338D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02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295692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569693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86850" y="52620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클럽 </a:t>
            </a:r>
            <a:r>
              <a:rPr lang="ko-KR" altLang="en-US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건전성 증진 전략</a:t>
            </a:r>
            <a:endParaRPr lang="ko-KR" dirty="0">
              <a:solidFill>
                <a:srgbClr val="00338D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9" name="Picture 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FD51009-3818-4FB7-865C-93466EDD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652" y="1225261"/>
            <a:ext cx="7443545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68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601593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558104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클럽 </a:t>
            </a:r>
            <a:r>
              <a:rPr lang="ko-KR" altLang="en-US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건전성 증진 전략</a:t>
            </a:r>
            <a:endParaRPr lang="ko-KR" dirty="0">
              <a:solidFill>
                <a:srgbClr val="00338D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558CB37-22D1-4C14-9011-120EAEA5F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8157" y="1011658"/>
            <a:ext cx="7778782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21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1604211" y="1177252"/>
            <a:ext cx="9625264" cy="56807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616809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54766" y="573320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클럽 </a:t>
            </a:r>
            <a:r>
              <a:rPr lang="ko-KR" altLang="en-US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효율</a:t>
            </a:r>
            <a:r>
              <a:rPr lang="ko-KR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성 향상 웹페이지</a:t>
            </a: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03CF75D-EC61-409A-ADE7-7CE34E04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040" y="1409700"/>
            <a:ext cx="10565606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-1598" y="53209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667049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8541EB86-9526-D34E-999D-4BE3BCCA49ED}"/>
              </a:ext>
            </a:extLst>
          </p:cNvPr>
          <p:cNvSpPr txBox="1">
            <a:spLocks/>
          </p:cNvSpPr>
          <p:nvPr/>
        </p:nvSpPr>
        <p:spPr>
          <a:xfrm>
            <a:off x="1022682" y="623560"/>
            <a:ext cx="10851356" cy="457275"/>
          </a:xfrm>
          <a:prstGeom prst="rect">
            <a:avLst/>
          </a:prstGeom>
        </p:spPr>
        <p:txBody>
          <a:bodyPr anchor="ctr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ko-KR" altLang="en-US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자료</a:t>
            </a:r>
            <a:endParaRPr lang="ko-KR" dirty="0">
              <a:solidFill>
                <a:srgbClr val="00338D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16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5F5F7334-0FE1-4FB1-BA56-B25506DAFF7B}"/>
              </a:ext>
            </a:extLst>
          </p:cNvPr>
          <p:cNvSpPr txBox="1">
            <a:spLocks/>
          </p:cNvSpPr>
          <p:nvPr/>
        </p:nvSpPr>
        <p:spPr>
          <a:xfrm>
            <a:off x="1185547" y="1217642"/>
            <a:ext cx="6723256" cy="256745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우리 클럽, 우리 방식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 성공을 위한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계획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 개선 계획(CQI)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 우수상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및 기타 자료</a:t>
            </a:r>
            <a:endParaRPr 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en-US" sz="4000" kern="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B701032-228A-4527-992D-D1BB9ABBB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987" y="4249824"/>
            <a:ext cx="1823683" cy="2103120"/>
          </a:xfrm>
          <a:prstGeom prst="rect">
            <a:avLst/>
          </a:prstGeom>
          <a:ln>
            <a:noFill/>
          </a:ln>
        </p:spPr>
      </p:pic>
      <p:pic>
        <p:nvPicPr>
          <p:cNvPr id="3" name="Picture 2" descr="A picture containing man, toy, table, sitting&#10;&#10;Description automatically generated">
            <a:extLst>
              <a:ext uri="{FF2B5EF4-FFF2-40B4-BE49-F238E27FC236}">
                <a16:creationId xmlns:a16="http://schemas.microsoft.com/office/drawing/2014/main" id="{3734D227-7045-44C3-BB8A-55D80ABE5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744" y="4249824"/>
            <a:ext cx="1677540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A picture containing food, young, man, phone&#10;&#10;Description automatically generated">
            <a:extLst>
              <a:ext uri="{FF2B5EF4-FFF2-40B4-BE49-F238E27FC236}">
                <a16:creationId xmlns:a16="http://schemas.microsoft.com/office/drawing/2014/main" id="{0814028F-8772-4FF2-83B6-5204B3FEC9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121" y="4249824"/>
            <a:ext cx="1631832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0B92A3-58E7-A3BB-8817-40F5D72E5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039" y="4249824"/>
            <a:ext cx="1492475" cy="210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07942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CE509-2A13-40A5-95E5-9AB235E5F03D}"/>
              </a:ext>
            </a:extLst>
          </p:cNvPr>
          <p:cNvSpPr/>
          <p:nvPr/>
        </p:nvSpPr>
        <p:spPr>
          <a:xfrm>
            <a:off x="2983264" y="1302963"/>
            <a:ext cx="6930190" cy="5448300"/>
          </a:xfrm>
          <a:prstGeom prst="rect">
            <a:avLst/>
          </a:prstGeom>
          <a:solidFill>
            <a:srgbClr val="0D22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C86F852A-6CE1-3047-8475-8496114515E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D5697A-5111-024C-806E-93C4941AB983}"/>
              </a:ext>
            </a:extLst>
          </p:cNvPr>
          <p:cNvSpPr/>
          <p:nvPr/>
        </p:nvSpPr>
        <p:spPr>
          <a:xfrm>
            <a:off x="0" y="765048"/>
            <a:ext cx="457200" cy="370296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Page Number - Blue">
            <a:extLst>
              <a:ext uri="{FF2B5EF4-FFF2-40B4-BE49-F238E27FC236}">
                <a16:creationId xmlns:a16="http://schemas.microsoft.com/office/drawing/2014/main" id="{628102FD-8B5C-B048-8691-4BA6E521D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>
              <a:solidFill>
                <a:srgbClr val="00338D"/>
              </a:solidFill>
            </a:endParaRPr>
          </a:p>
        </p:txBody>
      </p:sp>
      <p:pic>
        <p:nvPicPr>
          <p:cNvPr id="7" name="Picture 6" descr="A close up of a hand&#10;&#10;Description automatically generated">
            <a:extLst>
              <a:ext uri="{FF2B5EF4-FFF2-40B4-BE49-F238E27FC236}">
                <a16:creationId xmlns:a16="http://schemas.microsoft.com/office/drawing/2014/main" id="{D4AE2B2E-04DA-4CB1-93A7-10DC6AAE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09" r="1500" b="22758"/>
          <a:stretch/>
        </p:blipFill>
        <p:spPr>
          <a:xfrm>
            <a:off x="15240" y="-2"/>
            <a:ext cx="12161520" cy="696242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86CBC1-BCEC-41CD-BDA5-3DCC79ECE2F1}"/>
              </a:ext>
            </a:extLst>
          </p:cNvPr>
          <p:cNvSpPr/>
          <p:nvPr/>
        </p:nvSpPr>
        <p:spPr>
          <a:xfrm>
            <a:off x="0" y="-1"/>
            <a:ext cx="12192000" cy="6962425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9F7975-B288-4129-82F3-26F15880B3F8}"/>
              </a:ext>
            </a:extLst>
          </p:cNvPr>
          <p:cNvSpPr txBox="1"/>
          <p:nvPr/>
        </p:nvSpPr>
        <p:spPr>
          <a:xfrm>
            <a:off x="1884946" y="2231164"/>
            <a:ext cx="8422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동료</a:t>
            </a:r>
            <a:r>
              <a:rPr lang="en-US" altLang="ko-KR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72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</a:rPr>
              <a:t>라이온</a:t>
            </a:r>
            <a:endParaRPr lang="ko-KR" sz="72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Gold Bar">
            <a:extLst>
              <a:ext uri="{FF2B5EF4-FFF2-40B4-BE49-F238E27FC236}">
                <a16:creationId xmlns:a16="http://schemas.microsoft.com/office/drawing/2014/main" id="{13B9F287-6B2F-4029-8170-6985321E9521}"/>
              </a:ext>
            </a:extLst>
          </p:cNvPr>
          <p:cNvSpPr/>
          <p:nvPr/>
        </p:nvSpPr>
        <p:spPr>
          <a:xfrm>
            <a:off x="5370871" y="341074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539661" y="561786"/>
            <a:ext cx="6565646" cy="125728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활동</a:t>
            </a:r>
            <a:r>
              <a:rPr lang="en-US" altLang="ko-KR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:</a:t>
            </a:r>
          </a:p>
          <a:p>
            <a:pPr algn="ctr">
              <a:lnSpc>
                <a:spcPct val="110000"/>
              </a:lnSpc>
            </a:pPr>
            <a:r>
              <a:rPr lang="ko-KR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 건전성 </a:t>
            </a:r>
            <a:r>
              <a:rPr lang="ko-KR" altLang="en-US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증진 </a:t>
            </a:r>
            <a:r>
              <a:rPr lang="ko-KR" dirty="0">
                <a:solidFill>
                  <a:srgbClr val="0A5496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자료 활용</a:t>
            </a:r>
          </a:p>
          <a:p>
            <a:pPr algn="ctr">
              <a:lnSpc>
                <a:spcPct val="110000"/>
              </a:lnSpc>
            </a:pPr>
            <a:endParaRPr lang="en-US" kern="0" dirty="0">
              <a:solidFill>
                <a:srgbClr val="0A5496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algn="ctr">
              <a:lnSpc>
                <a:spcPct val="110000"/>
              </a:lnSpc>
            </a:pPr>
            <a:endParaRPr lang="en-US" kern="0" dirty="0">
              <a:solidFill>
                <a:srgbClr val="0A5496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algn="ctr">
              <a:lnSpc>
                <a:spcPct val="110000"/>
              </a:lnSpc>
            </a:pPr>
            <a:endParaRPr lang="en-US" sz="3200" kern="0" dirty="0">
              <a:solidFill>
                <a:srgbClr val="00338D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1" y="4239291"/>
            <a:ext cx="37192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1500" b="1" i="1" dirty="0">
                <a:latin typeface="굴림" panose="020B0600000101010101" pitchFamily="50" charset="-127"/>
                <a:ea typeface="굴림" panose="020B0600000101010101" pitchFamily="50" charset="-127"/>
              </a:rPr>
              <a:t>참가자 지침서 </a:t>
            </a:r>
            <a:r>
              <a:rPr lang="ko-KR" sz="1500" b="1" i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5-6</a:t>
            </a:r>
            <a:r>
              <a:rPr lang="ko-KR" altLang="en-US" sz="1500" b="1" i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쪽</a:t>
            </a:r>
            <a:r>
              <a:rPr lang="ko-KR" altLang="en-US" sz="1500" b="1" i="1" dirty="0">
                <a:latin typeface="굴림" panose="020B0600000101010101" pitchFamily="50" charset="-127"/>
                <a:ea typeface="굴림" panose="020B0600000101010101" pitchFamily="50" charset="-127"/>
              </a:rPr>
              <a:t>으</a:t>
            </a:r>
            <a:r>
              <a:rPr lang="ko-KR" sz="1500" b="1" i="1" dirty="0">
                <a:latin typeface="굴림" panose="020B0600000101010101" pitchFamily="50" charset="-127"/>
                <a:ea typeface="굴림" panose="020B0600000101010101" pitchFamily="50" charset="-127"/>
              </a:rPr>
              <a:t>로 이동. </a:t>
            </a:r>
          </a:p>
          <a:p>
            <a:r>
              <a:rPr lang="ko-KR" sz="1500" b="1" i="1" dirty="0">
                <a:latin typeface="굴림" panose="020B0600000101010101" pitchFamily="50" charset="-127"/>
                <a:ea typeface="굴림" panose="020B0600000101010101" pitchFamily="50" charset="-127"/>
              </a:rPr>
              <a:t>10분 동안 활동 실시.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4468304" y="2380858"/>
            <a:ext cx="7615348" cy="3349863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1-2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쪽에서</a:t>
            </a: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각 클럽 시나리오 검토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시나리오별로 </a:t>
            </a: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활</a:t>
            </a: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용할 자료 기재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ko-KR" altLang="en-US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전체</a:t>
            </a:r>
            <a:r>
              <a:rPr lang="ko-KR" sz="32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참가자들에게 발표할 준비</a:t>
            </a:r>
          </a:p>
          <a:p>
            <a:pPr>
              <a:lnSpc>
                <a:spcPct val="110000"/>
              </a:lnSpc>
            </a:pPr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883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4" name="Large #">
            <a:extLst>
              <a:ext uri="{FF2B5EF4-FFF2-40B4-BE49-F238E27FC236}">
                <a16:creationId xmlns:a16="http://schemas.microsoft.com/office/drawing/2014/main" id="{516B959E-3BE4-024E-BECE-F90627F8E656}"/>
              </a:ext>
            </a:extLst>
          </p:cNvPr>
          <p:cNvSpPr txBox="1"/>
          <p:nvPr/>
        </p:nvSpPr>
        <p:spPr>
          <a:xfrm>
            <a:off x="4864036" y="557744"/>
            <a:ext cx="663678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sz="4000" b="1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세션 목표</a:t>
            </a:r>
          </a:p>
        </p:txBody>
      </p:sp>
      <p:sp>
        <p:nvSpPr>
          <p:cNvPr id="16" name="Body Copy">
            <a:extLst>
              <a:ext uri="{FF2B5EF4-FFF2-40B4-BE49-F238E27FC236}">
                <a16:creationId xmlns:a16="http://schemas.microsoft.com/office/drawing/2014/main" id="{B75C058A-8A76-C44C-A435-FC9916EC2D6F}"/>
              </a:ext>
            </a:extLst>
          </p:cNvPr>
          <p:cNvSpPr txBox="1">
            <a:spLocks/>
          </p:cNvSpPr>
          <p:nvPr/>
        </p:nvSpPr>
        <p:spPr>
          <a:xfrm>
            <a:off x="4810748" y="1770036"/>
            <a:ext cx="7541673" cy="233700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130000"/>
              </a:lnSpc>
              <a:buSzPct val="120000"/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건실한 클럽의 특성을 파악한다</a:t>
            </a:r>
          </a:p>
          <a:p>
            <a:pPr marL="285750" indent="-285750">
              <a:lnSpc>
                <a:spcPct val="130000"/>
              </a:lnSpc>
              <a:buSzPct val="120000"/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 현황 보고서를 분석한다</a:t>
            </a:r>
          </a:p>
          <a:p>
            <a:pPr marL="285750" indent="-285750">
              <a:lnSpc>
                <a:spcPct val="130000"/>
              </a:lnSpc>
              <a:buSzPct val="120000"/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 건전성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증진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을 위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한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 자료를 활용한다</a:t>
            </a:r>
          </a:p>
          <a:p>
            <a:pPr marL="285750" indent="-285750">
              <a:lnSpc>
                <a:spcPct val="130000"/>
              </a:lnSpc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24891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35" name="Background - Image">
            <a:extLst>
              <a:ext uri="{FF2B5EF4-FFF2-40B4-BE49-F238E27FC236}">
                <a16:creationId xmlns:a16="http://schemas.microsoft.com/office/drawing/2014/main" id="{B505A84F-7DD3-084E-B684-DF68B9720D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28031" t="1527" r="14635" b="8520"/>
          <a:stretch/>
        </p:blipFill>
        <p:spPr>
          <a:xfrm>
            <a:off x="353668" y="0"/>
            <a:ext cx="655658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6F230AD-C2C5-0C4C-B268-B00B0D5871CC}"/>
              </a:ext>
            </a:extLst>
          </p:cNvPr>
          <p:cNvSpPr/>
          <p:nvPr/>
        </p:nvSpPr>
        <p:spPr>
          <a:xfrm>
            <a:off x="-2736" y="1"/>
            <a:ext cx="1391326" cy="6858000"/>
          </a:xfrm>
          <a:custGeom>
            <a:avLst/>
            <a:gdLst>
              <a:gd name="connsiteX0" fmla="*/ 0 w 1391326"/>
              <a:gd name="connsiteY0" fmla="*/ 0 h 6858000"/>
              <a:gd name="connsiteX1" fmla="*/ 1391326 w 1391326"/>
              <a:gd name="connsiteY1" fmla="*/ 0 h 6858000"/>
              <a:gd name="connsiteX2" fmla="*/ 469237 w 1391326"/>
              <a:gd name="connsiteY2" fmla="*/ 6858000 h 6858000"/>
              <a:gd name="connsiteX3" fmla="*/ 0 w 1391326"/>
              <a:gd name="connsiteY3" fmla="*/ 6858000 h 6858000"/>
              <a:gd name="connsiteX4" fmla="*/ 0 w 139132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1326" h="6858000">
                <a:moveTo>
                  <a:pt x="0" y="0"/>
                </a:moveTo>
                <a:lnTo>
                  <a:pt x="1391326" y="0"/>
                </a:lnTo>
                <a:lnTo>
                  <a:pt x="46923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AA4A13-B96A-4343-B06C-9FDCD182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218" y="5877313"/>
            <a:ext cx="836923" cy="836923"/>
          </a:xfrm>
          <a:prstGeom prst="rect">
            <a:avLst/>
          </a:prstGeom>
        </p:spPr>
      </p:pic>
      <p:sp>
        <p:nvSpPr>
          <p:cNvPr id="33" name="Freeform 32">
            <a:extLst>
              <a:ext uri="{FF2B5EF4-FFF2-40B4-BE49-F238E27FC236}">
                <a16:creationId xmlns:a16="http://schemas.microsoft.com/office/drawing/2014/main" id="{0F146836-48DC-3C4E-B023-51949A426C75}"/>
              </a:ext>
            </a:extLst>
          </p:cNvPr>
          <p:cNvSpPr/>
          <p:nvPr/>
        </p:nvSpPr>
        <p:spPr>
          <a:xfrm rot="5400000" flipV="1">
            <a:off x="4559428" y="-782192"/>
            <a:ext cx="6858000" cy="8422384"/>
          </a:xfrm>
          <a:custGeom>
            <a:avLst/>
            <a:gdLst>
              <a:gd name="connsiteX0" fmla="*/ 0 w 6858000"/>
              <a:gd name="connsiteY0" fmla="*/ 922089 h 8422384"/>
              <a:gd name="connsiteX1" fmla="*/ 0 w 6858000"/>
              <a:gd name="connsiteY1" fmla="*/ 1511369 h 8422384"/>
              <a:gd name="connsiteX2" fmla="*/ 0 w 6858000"/>
              <a:gd name="connsiteY2" fmla="*/ 2107423 h 8422384"/>
              <a:gd name="connsiteX3" fmla="*/ 0 w 6858000"/>
              <a:gd name="connsiteY3" fmla="*/ 2696703 h 8422384"/>
              <a:gd name="connsiteX4" fmla="*/ 0 w 6858000"/>
              <a:gd name="connsiteY4" fmla="*/ 2959412 h 8422384"/>
              <a:gd name="connsiteX5" fmla="*/ 0 w 6858000"/>
              <a:gd name="connsiteY5" fmla="*/ 3548692 h 8422384"/>
              <a:gd name="connsiteX6" fmla="*/ 0 w 6858000"/>
              <a:gd name="connsiteY6" fmla="*/ 4144746 h 8422384"/>
              <a:gd name="connsiteX7" fmla="*/ 0 w 6858000"/>
              <a:gd name="connsiteY7" fmla="*/ 4610448 h 8422384"/>
              <a:gd name="connsiteX8" fmla="*/ 0 w 6858000"/>
              <a:gd name="connsiteY8" fmla="*/ 4734026 h 8422384"/>
              <a:gd name="connsiteX9" fmla="*/ 0 w 6858000"/>
              <a:gd name="connsiteY9" fmla="*/ 5199728 h 8422384"/>
              <a:gd name="connsiteX10" fmla="*/ 0 w 6858000"/>
              <a:gd name="connsiteY10" fmla="*/ 5795782 h 8422384"/>
              <a:gd name="connsiteX11" fmla="*/ 0 w 6858000"/>
              <a:gd name="connsiteY11" fmla="*/ 6385062 h 8422384"/>
              <a:gd name="connsiteX12" fmla="*/ 0 w 6858000"/>
              <a:gd name="connsiteY12" fmla="*/ 6647770 h 8422384"/>
              <a:gd name="connsiteX13" fmla="*/ 0 w 6858000"/>
              <a:gd name="connsiteY13" fmla="*/ 7237050 h 8422384"/>
              <a:gd name="connsiteX14" fmla="*/ 0 w 6858000"/>
              <a:gd name="connsiteY14" fmla="*/ 7833104 h 8422384"/>
              <a:gd name="connsiteX15" fmla="*/ 0 w 6858000"/>
              <a:gd name="connsiteY15" fmla="*/ 8422384 h 8422384"/>
              <a:gd name="connsiteX16" fmla="*/ 6858000 w 6858000"/>
              <a:gd name="connsiteY16" fmla="*/ 8422384 h 8422384"/>
              <a:gd name="connsiteX17" fmla="*/ 6858000 w 6858000"/>
              <a:gd name="connsiteY17" fmla="*/ 7833104 h 8422384"/>
              <a:gd name="connsiteX18" fmla="*/ 6858000 w 6858000"/>
              <a:gd name="connsiteY18" fmla="*/ 7237050 h 8422384"/>
              <a:gd name="connsiteX19" fmla="*/ 6858000 w 6858000"/>
              <a:gd name="connsiteY19" fmla="*/ 6647770 h 8422384"/>
              <a:gd name="connsiteX20" fmla="*/ 6858000 w 6858000"/>
              <a:gd name="connsiteY20" fmla="*/ 6385062 h 8422384"/>
              <a:gd name="connsiteX21" fmla="*/ 6858000 w 6858000"/>
              <a:gd name="connsiteY21" fmla="*/ 5795782 h 8422384"/>
              <a:gd name="connsiteX22" fmla="*/ 6858000 w 6858000"/>
              <a:gd name="connsiteY22" fmla="*/ 5199728 h 8422384"/>
              <a:gd name="connsiteX23" fmla="*/ 6858000 w 6858000"/>
              <a:gd name="connsiteY23" fmla="*/ 4610448 h 8422384"/>
              <a:gd name="connsiteX24" fmla="*/ 6858000 w 6858000"/>
              <a:gd name="connsiteY24" fmla="*/ 3811936 h 8422384"/>
              <a:gd name="connsiteX25" fmla="*/ 6858000 w 6858000"/>
              <a:gd name="connsiteY25" fmla="*/ 3222656 h 8422384"/>
              <a:gd name="connsiteX26" fmla="*/ 6858000 w 6858000"/>
              <a:gd name="connsiteY26" fmla="*/ 2626602 h 8422384"/>
              <a:gd name="connsiteX27" fmla="*/ 6858000 w 6858000"/>
              <a:gd name="connsiteY27" fmla="*/ 2037322 h 8422384"/>
              <a:gd name="connsiteX28" fmla="*/ 6858000 w 6858000"/>
              <a:gd name="connsiteY28" fmla="*/ 1774614 h 8422384"/>
              <a:gd name="connsiteX29" fmla="*/ 6858000 w 6858000"/>
              <a:gd name="connsiteY29" fmla="*/ 1185334 h 8422384"/>
              <a:gd name="connsiteX30" fmla="*/ 6858000 w 6858000"/>
              <a:gd name="connsiteY30" fmla="*/ 589280 h 8422384"/>
              <a:gd name="connsiteX31" fmla="*/ 6858000 w 6858000"/>
              <a:gd name="connsiteY31" fmla="*/ 0 h 8422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858000" h="8422384">
                <a:moveTo>
                  <a:pt x="0" y="922089"/>
                </a:moveTo>
                <a:lnTo>
                  <a:pt x="0" y="1511369"/>
                </a:lnTo>
                <a:lnTo>
                  <a:pt x="0" y="2107423"/>
                </a:lnTo>
                <a:lnTo>
                  <a:pt x="0" y="2696703"/>
                </a:lnTo>
                <a:lnTo>
                  <a:pt x="0" y="2959412"/>
                </a:lnTo>
                <a:lnTo>
                  <a:pt x="0" y="3548692"/>
                </a:lnTo>
                <a:lnTo>
                  <a:pt x="0" y="4144746"/>
                </a:lnTo>
                <a:lnTo>
                  <a:pt x="0" y="4610448"/>
                </a:lnTo>
                <a:lnTo>
                  <a:pt x="0" y="4734026"/>
                </a:lnTo>
                <a:lnTo>
                  <a:pt x="0" y="5199728"/>
                </a:lnTo>
                <a:lnTo>
                  <a:pt x="0" y="5795782"/>
                </a:lnTo>
                <a:lnTo>
                  <a:pt x="0" y="6385062"/>
                </a:lnTo>
                <a:lnTo>
                  <a:pt x="0" y="6647770"/>
                </a:lnTo>
                <a:lnTo>
                  <a:pt x="0" y="7237050"/>
                </a:lnTo>
                <a:lnTo>
                  <a:pt x="0" y="7833104"/>
                </a:lnTo>
                <a:lnTo>
                  <a:pt x="0" y="8422384"/>
                </a:lnTo>
                <a:lnTo>
                  <a:pt x="6858000" y="8422384"/>
                </a:lnTo>
                <a:lnTo>
                  <a:pt x="6858000" y="7833104"/>
                </a:lnTo>
                <a:lnTo>
                  <a:pt x="6858000" y="7237050"/>
                </a:lnTo>
                <a:lnTo>
                  <a:pt x="6858000" y="6647770"/>
                </a:lnTo>
                <a:lnTo>
                  <a:pt x="6858000" y="6385062"/>
                </a:lnTo>
                <a:lnTo>
                  <a:pt x="6858000" y="5795782"/>
                </a:lnTo>
                <a:lnTo>
                  <a:pt x="6858000" y="5199728"/>
                </a:lnTo>
                <a:lnTo>
                  <a:pt x="6858000" y="4610448"/>
                </a:lnTo>
                <a:lnTo>
                  <a:pt x="6858000" y="3811936"/>
                </a:lnTo>
                <a:lnTo>
                  <a:pt x="6858000" y="3222656"/>
                </a:lnTo>
                <a:lnTo>
                  <a:pt x="6858000" y="2626602"/>
                </a:lnTo>
                <a:lnTo>
                  <a:pt x="6858000" y="2037322"/>
                </a:lnTo>
                <a:lnTo>
                  <a:pt x="6858000" y="1774614"/>
                </a:lnTo>
                <a:lnTo>
                  <a:pt x="6858000" y="1185334"/>
                </a:lnTo>
                <a:lnTo>
                  <a:pt x="6858000" y="589280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2" name="Page Number - Blue">
            <a:extLst>
              <a:ext uri="{FF2B5EF4-FFF2-40B4-BE49-F238E27FC236}">
                <a16:creationId xmlns:a16="http://schemas.microsoft.com/office/drawing/2014/main" id="{9EF8C11C-B97D-B04F-8EC2-671F9B1B8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19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17" name="Yellow Bar">
            <a:extLst>
              <a:ext uri="{FF2B5EF4-FFF2-40B4-BE49-F238E27FC236}">
                <a16:creationId xmlns:a16="http://schemas.microsoft.com/office/drawing/2014/main" id="{95C3476D-AC48-6F41-B3F9-EB0E28C49728}"/>
              </a:ext>
            </a:extLst>
          </p:cNvPr>
          <p:cNvSpPr/>
          <p:nvPr/>
        </p:nvSpPr>
        <p:spPr>
          <a:xfrm>
            <a:off x="4864036" y="1284621"/>
            <a:ext cx="3454918" cy="125079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1" name="Large #">
            <a:extLst>
              <a:ext uri="{FF2B5EF4-FFF2-40B4-BE49-F238E27FC236}">
                <a16:creationId xmlns:a16="http://schemas.microsoft.com/office/drawing/2014/main" id="{09A09F07-6CE9-4AAD-A286-B0BD7DCF3006}"/>
              </a:ext>
            </a:extLst>
          </p:cNvPr>
          <p:cNvSpPr txBox="1"/>
          <p:nvPr/>
        </p:nvSpPr>
        <p:spPr>
          <a:xfrm>
            <a:off x="4779636" y="557744"/>
            <a:ext cx="67756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ko-KR" sz="4000" b="1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  <a:cs typeface="Arial" panose="020B0604020202020204" pitchFamily="34" charset="0"/>
              </a:rPr>
              <a:t>세션 목표</a:t>
            </a:r>
          </a:p>
        </p:txBody>
      </p:sp>
      <p:sp>
        <p:nvSpPr>
          <p:cNvPr id="19" name="Body Copy">
            <a:extLst>
              <a:ext uri="{FF2B5EF4-FFF2-40B4-BE49-F238E27FC236}">
                <a16:creationId xmlns:a16="http://schemas.microsoft.com/office/drawing/2014/main" id="{1E1A4467-D8E2-48CA-A9CA-B4967A755F90}"/>
              </a:ext>
            </a:extLst>
          </p:cNvPr>
          <p:cNvSpPr txBox="1">
            <a:spLocks/>
          </p:cNvSpPr>
          <p:nvPr/>
        </p:nvSpPr>
        <p:spPr>
          <a:xfrm>
            <a:off x="4810748" y="1770036"/>
            <a:ext cx="7541673" cy="233700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130000"/>
              </a:lnSpc>
              <a:buSzPct val="120000"/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건실한 클럽의 특성을 파악한다</a:t>
            </a:r>
            <a:endParaRPr lang="en-US" altLang="ko-KR" sz="2800" dirty="0"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  <a:p>
            <a:pPr marL="285750" indent="-285750">
              <a:lnSpc>
                <a:spcPct val="130000"/>
              </a:lnSpc>
              <a:buSzPct val="120000"/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 현황 보고서를 분석한다</a:t>
            </a:r>
          </a:p>
          <a:p>
            <a:pPr marL="285750" indent="-285750">
              <a:lnSpc>
                <a:spcPct val="130000"/>
              </a:lnSpc>
              <a:buSzPct val="120000"/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  <a:cs typeface="Arial" charset="0"/>
              </a:rPr>
              <a:t>클럽 건전성 증진을 위한 자료를 활용한다</a:t>
            </a:r>
          </a:p>
          <a:p>
            <a:pPr marL="285750" indent="-285750">
              <a:lnSpc>
                <a:spcPct val="130000"/>
              </a:lnSpc>
              <a:buSzPct val="120000"/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1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387278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Helvetica Neue" charset="0"/>
              </a:rPr>
              <a:t>건실한 클럽</a:t>
            </a: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94081" y="-13404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067490" y="2440601"/>
            <a:ext cx="7192389" cy="1976798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건실한 클럽</a:t>
            </a:r>
            <a:r>
              <a:rPr lang="ko-KR" altLang="en-US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의</a:t>
            </a:r>
            <a:r>
              <a:rPr 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br>
              <a:rPr lang="en-US" alt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altLang="en-US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특성은</a:t>
            </a:r>
            <a:r>
              <a:rPr 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 </a:t>
            </a:r>
          </a:p>
          <a:p>
            <a:pPr algn="ctr">
              <a:lnSpc>
                <a:spcPct val="110000"/>
              </a:lnSpc>
            </a:pPr>
            <a:endParaRPr lang="ko-KR" sz="5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5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805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4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1016063" y="1664708"/>
            <a:ext cx="10945566" cy="3875233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클럽이 회원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순증가</a:t>
            </a:r>
            <a:r>
              <a:rPr lang="ko-KR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달성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및</a:t>
            </a:r>
            <a:r>
              <a:rPr lang="ko-KR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신입회원 유지 </a:t>
            </a:r>
            <a:endParaRPr lang="en-US" alt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 회원들이 의미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있는 봉사 활동 수행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클럽이 효과적인 내부 및 외부 커뮤니케이션 실행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정기적으로 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긍정적이고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유의미한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클럽 행사 개최</a:t>
            </a: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 임원들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의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지도력 연수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회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참여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클럽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의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굿 </a:t>
            </a:r>
            <a:r>
              <a:rPr lang="ko-KR" sz="2800" dirty="0" err="1">
                <a:latin typeface="굴림" panose="020B0600000101010101" pitchFamily="50" charset="-127"/>
                <a:ea typeface="굴림" panose="020B0600000101010101" pitchFamily="50" charset="-127"/>
              </a:rPr>
              <a:t>스탠딩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상태 유지</a:t>
            </a:r>
            <a:r>
              <a:rPr lang="en-US" alt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및</a:t>
            </a:r>
            <a:r>
              <a:rPr lang="ko-KR" sz="2800" dirty="0">
                <a:latin typeface="굴림" panose="020B0600000101010101" pitchFamily="50" charset="-127"/>
                <a:ea typeface="굴림" panose="020B0600000101010101" pitchFamily="50" charset="-127"/>
              </a:rPr>
              <a:t> 정기적</a:t>
            </a:r>
            <a:r>
              <a:rPr lang="ko-KR" altLang="en-US" sz="2800" dirty="0">
                <a:latin typeface="굴림" panose="020B0600000101010101" pitchFamily="50" charset="-127"/>
                <a:ea typeface="굴림" panose="020B0600000101010101" pitchFamily="50" charset="-127"/>
              </a:rPr>
              <a:t>인 보고서 제출</a:t>
            </a:r>
            <a:endParaRPr lang="ko-KR" sz="28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10000"/>
              </a:lnSpc>
            </a:pPr>
            <a:endParaRPr lang="en-US" sz="3200" kern="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200" kern="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800" kern="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10000"/>
              </a:lnSpc>
            </a:pPr>
            <a:endParaRPr lang="en-US" sz="1800" kern="0" dirty="0">
              <a:solidFill>
                <a:srgbClr val="55565A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37330" y="1320128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1027265" y="687522"/>
            <a:ext cx="9962952" cy="60925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altLang="en-US" sz="4000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건실한 클럽의 요소</a:t>
            </a:r>
            <a:endParaRPr lang="ko-KR" sz="4000" dirty="0">
              <a:solidFill>
                <a:srgbClr val="00338D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- Image">
            <a:extLst>
              <a:ext uri="{FF2B5EF4-FFF2-40B4-BE49-F238E27FC236}">
                <a16:creationId xmlns:a16="http://schemas.microsoft.com/office/drawing/2014/main" id="{4972701C-247A-3448-8A68-1078D203B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ckground - Overlay">
            <a:extLst>
              <a:ext uri="{FF2B5EF4-FFF2-40B4-BE49-F238E27FC236}">
                <a16:creationId xmlns:a16="http://schemas.microsoft.com/office/drawing/2014/main" id="{FE160F02-72FD-634C-A0E2-F170E78E8F17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4" name="Emblem - White" descr="lionlogo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95401"/>
            <a:ext cx="1751259" cy="1708355"/>
          </a:xfrm>
          <a:prstGeom prst="rect">
            <a:avLst/>
          </a:prstGeom>
        </p:spPr>
      </p:pic>
      <p:sp>
        <p:nvSpPr>
          <p:cNvPr id="5" name="Headline"/>
          <p:cNvSpPr txBox="1">
            <a:spLocks/>
          </p:cNvSpPr>
          <p:nvPr/>
        </p:nvSpPr>
        <p:spPr>
          <a:xfrm>
            <a:off x="2209797" y="3431882"/>
            <a:ext cx="7772400" cy="1920033"/>
          </a:xfrm>
          <a:prstGeom prst="rect">
            <a:avLst/>
          </a:prstGeom>
        </p:spPr>
        <p:txBody>
          <a:bodyPr vert="horz" lIns="81527" tIns="40763" rIns="81527" bIns="40763" rtlCol="0" anchor="ctr">
            <a:noAutofit/>
          </a:bodyPr>
          <a:lstStyle>
            <a:lvl1pPr algn="ctr" defTabSz="40769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bg2"/>
                </a:solidFill>
                <a:latin typeface="Open Sans"/>
                <a:ea typeface="+mj-ea"/>
                <a:cs typeface="Open San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ko-K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anose="020B0600000101010101" pitchFamily="50" charset="-127"/>
                <a:ea typeface="굴림" panose="020B0600000101010101" pitchFamily="50" charset="-127"/>
                <a:cs typeface="Helvetica Neue" charset="0"/>
              </a:rPr>
              <a:t>클럽 현황 보고서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endParaRPr lang="ko-KR" sz="4800" b="1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  <a:cs typeface="Helvetica Neue" charset="0"/>
            </a:endParaRPr>
          </a:p>
        </p:txBody>
      </p:sp>
      <p:sp>
        <p:nvSpPr>
          <p:cNvPr id="6" name="Gold Bar"/>
          <p:cNvSpPr/>
          <p:nvPr/>
        </p:nvSpPr>
        <p:spPr>
          <a:xfrm>
            <a:off x="5370868" y="3321604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71" tIns="47336" rIns="94671" bIns="47336" rtlCol="0" anchor="ctr"/>
          <a:lstStyle/>
          <a:p>
            <a:pPr algn="ctr"/>
            <a:endParaRPr lang="en-US" dirty="0"/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7D11791B-A09B-C447-8C0A-F079F842B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3535871" y="2363056"/>
            <a:ext cx="7553896" cy="197193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</a:t>
            </a:r>
            <a:r>
              <a:rPr lang="ko-KR" altLang="en-US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대</a:t>
            </a:r>
            <a:r>
              <a:rPr 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내 클럽의 </a:t>
            </a:r>
            <a:br>
              <a:rPr lang="en-US" alt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</a:br>
            <a:r>
              <a:rPr 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건전성 판단</a:t>
            </a:r>
            <a:r>
              <a:rPr lang="en-US" alt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지표는</a:t>
            </a:r>
            <a:r>
              <a:rPr lang="en-US" altLang="ko-KR" sz="5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?</a:t>
            </a:r>
            <a:endParaRPr lang="ko-KR" sz="5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7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22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3295" y="1045197"/>
            <a:ext cx="2743200" cy="5457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1">
            <a:extLst>
              <a:ext uri="{FF2B5EF4-FFF2-40B4-BE49-F238E27FC236}">
                <a16:creationId xmlns:a16="http://schemas.microsoft.com/office/drawing/2014/main" id="{86B08A72-D8F2-2B4C-90A6-138848A9CEF3}"/>
              </a:ext>
            </a:extLst>
          </p:cNvPr>
          <p:cNvSpPr txBox="1">
            <a:spLocks/>
          </p:cNvSpPr>
          <p:nvPr/>
        </p:nvSpPr>
        <p:spPr>
          <a:xfrm>
            <a:off x="2576148" y="269913"/>
            <a:ext cx="6992470" cy="815821"/>
          </a:xfrm>
          <a:prstGeom prst="rect">
            <a:avLst/>
          </a:prstGeom>
        </p:spPr>
        <p:txBody>
          <a:bodyPr/>
          <a:lstStyle>
            <a:lvl1pPr marL="1285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75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419100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9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64293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75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898922" indent="-127397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4pPr>
            <a:lvl5pPr marL="1157288" indent="-128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◦"/>
              <a:defRPr sz="9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/>
              </a:defRPr>
            </a:lvl5pPr>
            <a:lvl6pPr marL="12858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6pPr>
            <a:lvl7pPr marL="154301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7pPr>
            <a:lvl8pPr marL="180018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8pPr>
            <a:lvl9pPr marL="205734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5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ko-KR" sz="4000" b="1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  <a:cs typeface="Calibri Light" panose="020F0302020204030204" pitchFamily="34" charset="0"/>
              </a:rPr>
              <a:t>클럽 현황 보고서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D045E5-C017-4ED0-945B-34983F7C2649}"/>
              </a:ext>
            </a:extLst>
          </p:cNvPr>
          <p:cNvGrpSpPr/>
          <p:nvPr/>
        </p:nvGrpSpPr>
        <p:grpSpPr>
          <a:xfrm>
            <a:off x="1142334" y="1434060"/>
            <a:ext cx="6658810" cy="5013173"/>
            <a:chOff x="4728533" y="1526746"/>
            <a:chExt cx="6658810" cy="5013173"/>
          </a:xfrm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4771BCD2-9B6A-4A1E-A572-C9C7416235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8533" y="1526746"/>
              <a:ext cx="6658810" cy="5013173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C19A53-3020-4D31-B160-3726EA70BFDF}"/>
                </a:ext>
              </a:extLst>
            </p:cNvPr>
            <p:cNvGrpSpPr/>
            <p:nvPr/>
          </p:nvGrpSpPr>
          <p:grpSpPr>
            <a:xfrm>
              <a:off x="10585632" y="3356162"/>
              <a:ext cx="749457" cy="643105"/>
              <a:chOff x="7055186" y="2327432"/>
              <a:chExt cx="749457" cy="643105"/>
            </a:xfrm>
          </p:grpSpPr>
          <p:sp>
            <p:nvSpPr>
              <p:cNvPr id="10" name="Left Arrow 8">
                <a:extLst>
                  <a:ext uri="{FF2B5EF4-FFF2-40B4-BE49-F238E27FC236}">
                    <a16:creationId xmlns:a16="http://schemas.microsoft.com/office/drawing/2014/main" id="{7792ED74-22C9-4630-BBAF-FCDBAD080798}"/>
                  </a:ext>
                </a:extLst>
              </p:cNvPr>
              <p:cNvSpPr/>
              <p:nvPr/>
            </p:nvSpPr>
            <p:spPr>
              <a:xfrm>
                <a:off x="7055186" y="2327432"/>
                <a:ext cx="713299" cy="64310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DF8493F-D432-4B30-A272-E18D75A25D36}"/>
                  </a:ext>
                </a:extLst>
              </p:cNvPr>
              <p:cNvSpPr txBox="1"/>
              <p:nvPr/>
            </p:nvSpPr>
            <p:spPr>
              <a:xfrm>
                <a:off x="7220248" y="2521384"/>
                <a:ext cx="58439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1200" b="1"/>
                  <a:t>2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0249821-3147-4F8F-A744-1D149525E0AB}"/>
                </a:ext>
              </a:extLst>
            </p:cNvPr>
            <p:cNvGrpSpPr/>
            <p:nvPr/>
          </p:nvGrpSpPr>
          <p:grpSpPr>
            <a:xfrm>
              <a:off x="6729594" y="5767952"/>
              <a:ext cx="747593" cy="609600"/>
              <a:chOff x="3195900" y="5243899"/>
              <a:chExt cx="747593" cy="609600"/>
            </a:xfrm>
          </p:grpSpPr>
          <p:sp>
            <p:nvSpPr>
              <p:cNvPr id="16" name="Left Arrow 5">
                <a:extLst>
                  <a:ext uri="{FF2B5EF4-FFF2-40B4-BE49-F238E27FC236}">
                    <a16:creationId xmlns:a16="http://schemas.microsoft.com/office/drawing/2014/main" id="{FB2C98D0-4DA6-44C8-8D96-5589ED42A6D9}"/>
                  </a:ext>
                </a:extLst>
              </p:cNvPr>
              <p:cNvSpPr/>
              <p:nvPr/>
            </p:nvSpPr>
            <p:spPr>
              <a:xfrm flipV="1">
                <a:off x="3195900" y="5243899"/>
                <a:ext cx="747593" cy="609600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6BDC6E7-C23D-4AD4-8738-35E808A6BEA0}"/>
                  </a:ext>
                </a:extLst>
              </p:cNvPr>
              <p:cNvSpPr txBox="1"/>
              <p:nvPr/>
            </p:nvSpPr>
            <p:spPr>
              <a:xfrm>
                <a:off x="3429854" y="5410200"/>
                <a:ext cx="51363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1200" b="1"/>
                  <a:t>5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65B52D2-7114-49F1-8413-CF1BEC34B8DC}"/>
                </a:ext>
              </a:extLst>
            </p:cNvPr>
            <p:cNvGrpSpPr/>
            <p:nvPr/>
          </p:nvGrpSpPr>
          <p:grpSpPr>
            <a:xfrm>
              <a:off x="8954221" y="5052102"/>
              <a:ext cx="701337" cy="612648"/>
              <a:chOff x="4619624" y="4561011"/>
              <a:chExt cx="701337" cy="612648"/>
            </a:xfrm>
          </p:grpSpPr>
          <p:sp>
            <p:nvSpPr>
              <p:cNvPr id="19" name="Left Arrow 10">
                <a:extLst>
                  <a:ext uri="{FF2B5EF4-FFF2-40B4-BE49-F238E27FC236}">
                    <a16:creationId xmlns:a16="http://schemas.microsoft.com/office/drawing/2014/main" id="{7A7162B7-526B-4B9E-9C3D-A20842B2293B}"/>
                  </a:ext>
                </a:extLst>
              </p:cNvPr>
              <p:cNvSpPr/>
              <p:nvPr/>
            </p:nvSpPr>
            <p:spPr>
              <a:xfrm>
                <a:off x="4619624" y="4561011"/>
                <a:ext cx="701337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95D3F75-B073-40AA-A1A1-1E37B914A61B}"/>
                  </a:ext>
                </a:extLst>
              </p:cNvPr>
              <p:cNvSpPr txBox="1"/>
              <p:nvPr/>
            </p:nvSpPr>
            <p:spPr>
              <a:xfrm>
                <a:off x="4832791" y="4717704"/>
                <a:ext cx="48817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1200" b="1"/>
                  <a:t>4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5CD00F4-C2B2-4F31-A74F-9810B309EACF}"/>
                </a:ext>
              </a:extLst>
            </p:cNvPr>
            <p:cNvGrpSpPr/>
            <p:nvPr/>
          </p:nvGrpSpPr>
          <p:grpSpPr>
            <a:xfrm>
              <a:off x="9563296" y="4071461"/>
              <a:ext cx="701336" cy="597585"/>
              <a:chOff x="5288279" y="3328947"/>
              <a:chExt cx="701336" cy="597585"/>
            </a:xfrm>
          </p:grpSpPr>
          <p:sp>
            <p:nvSpPr>
              <p:cNvPr id="22" name="Left Arrow 6">
                <a:extLst>
                  <a:ext uri="{FF2B5EF4-FFF2-40B4-BE49-F238E27FC236}">
                    <a16:creationId xmlns:a16="http://schemas.microsoft.com/office/drawing/2014/main" id="{829292C8-14F5-4A14-BEE8-8A083803CE4A}"/>
                  </a:ext>
                </a:extLst>
              </p:cNvPr>
              <p:cNvSpPr/>
              <p:nvPr/>
            </p:nvSpPr>
            <p:spPr>
              <a:xfrm>
                <a:off x="5288279" y="3328947"/>
                <a:ext cx="701336" cy="597585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5691F1E-8DFD-4E87-83E5-517C6622A112}"/>
                  </a:ext>
                </a:extLst>
              </p:cNvPr>
              <p:cNvSpPr txBox="1"/>
              <p:nvPr/>
            </p:nvSpPr>
            <p:spPr>
              <a:xfrm>
                <a:off x="5528589" y="3496851"/>
                <a:ext cx="434899" cy="276999"/>
              </a:xfrm>
              <a:prstGeom prst="rect">
                <a:avLst/>
              </a:prstGeom>
              <a:noFill/>
            </p:spPr>
            <p:txBody>
              <a:bodyPr wrap="square" rtlCol="0" anchor="b">
                <a:spAutoFit/>
              </a:bodyPr>
              <a:lstStyle/>
              <a:p>
                <a:pPr algn="ctr"/>
                <a:r>
                  <a:rPr lang="ko-KR" sz="1200" b="1"/>
                  <a:t>3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F9EFF5E-F51E-4007-A0BF-79262B910354}"/>
                </a:ext>
              </a:extLst>
            </p:cNvPr>
            <p:cNvGrpSpPr/>
            <p:nvPr/>
          </p:nvGrpSpPr>
          <p:grpSpPr>
            <a:xfrm>
              <a:off x="7806319" y="1909487"/>
              <a:ext cx="717240" cy="612648"/>
              <a:chOff x="3486837" y="1625670"/>
              <a:chExt cx="717240" cy="612648"/>
            </a:xfrm>
          </p:grpSpPr>
          <p:sp>
            <p:nvSpPr>
              <p:cNvPr id="25" name="Left Arrow 7">
                <a:extLst>
                  <a:ext uri="{FF2B5EF4-FFF2-40B4-BE49-F238E27FC236}">
                    <a16:creationId xmlns:a16="http://schemas.microsoft.com/office/drawing/2014/main" id="{A7CE25C3-EA03-46DB-97EB-C0D967917C0A}"/>
                  </a:ext>
                </a:extLst>
              </p:cNvPr>
              <p:cNvSpPr/>
              <p:nvPr/>
            </p:nvSpPr>
            <p:spPr>
              <a:xfrm>
                <a:off x="3486837" y="1625670"/>
                <a:ext cx="713299" cy="612648"/>
              </a:xfrm>
              <a:prstGeom prst="leftArrow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D59280C-F997-4E99-B789-7F65646E9DE3}"/>
                  </a:ext>
                </a:extLst>
              </p:cNvPr>
              <p:cNvSpPr txBox="1"/>
              <p:nvPr/>
            </p:nvSpPr>
            <p:spPr>
              <a:xfrm>
                <a:off x="3587443" y="1780989"/>
                <a:ext cx="61663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sz="1200" b="1"/>
                  <a:t>1</a:t>
                </a: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FB94A8B-8030-4227-9089-BF588E717957}"/>
              </a:ext>
            </a:extLst>
          </p:cNvPr>
          <p:cNvSpPr txBox="1"/>
          <p:nvPr/>
        </p:nvSpPr>
        <p:spPr>
          <a:xfrm>
            <a:off x="7913952" y="2063209"/>
            <a:ext cx="416535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간</a:t>
            </a:r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략</a:t>
            </a: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히 검토</a:t>
            </a:r>
          </a:p>
          <a:p>
            <a:endParaRPr lang="en-US" sz="20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이번 회기 </a:t>
            </a: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현재까지의 회원 순증</a:t>
            </a:r>
            <a:r>
              <a:rPr lang="ko-KR" altLang="en-US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가</a:t>
            </a:r>
            <a:endParaRPr lang="ko-KR" sz="2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봉사활동 보고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회장 연임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월별 회원 보고 이력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457200" indent="-457200">
              <a:buFont typeface="+mj-lt"/>
              <a:buAutoNum type="arabicPeriod"/>
            </a:pPr>
            <a:r>
              <a:rPr lang="ko-KR" sz="240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클럽 상태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9A218A5-D8DF-4A8C-81D3-0AE0596C21A9}"/>
              </a:ext>
            </a:extLst>
          </p:cNvPr>
          <p:cNvSpPr/>
          <p:nvPr/>
        </p:nvSpPr>
        <p:spPr bwMode="auto">
          <a:xfrm>
            <a:off x="3180668" y="1491501"/>
            <a:ext cx="3001894" cy="2978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4F115F-DD0E-499F-84BF-11608A0C3E03}"/>
              </a:ext>
            </a:extLst>
          </p:cNvPr>
          <p:cNvSpPr/>
          <p:nvPr/>
        </p:nvSpPr>
        <p:spPr bwMode="auto">
          <a:xfrm>
            <a:off x="5755341" y="6121101"/>
            <a:ext cx="1108038" cy="25818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A34CF4-F3B3-4D75-8678-75582257624D}"/>
              </a:ext>
            </a:extLst>
          </p:cNvPr>
          <p:cNvSpPr/>
          <p:nvPr/>
        </p:nvSpPr>
        <p:spPr bwMode="auto">
          <a:xfrm>
            <a:off x="1151043" y="2769324"/>
            <a:ext cx="269276" cy="332311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09600" marR="0" indent="-609600" algn="ctr" defTabSz="914400" rtl="0" eaLnBrk="1" fontAlgn="base" latinLnBrk="0" hangingPunct="1">
              <a:spcAft>
                <a:spcPct val="0"/>
              </a:spcAft>
              <a:buClrTx/>
              <a:buSzTx/>
              <a:buFont typeface="Helvetica" pitchFamily="84" charset="0"/>
              <a:buNone/>
              <a:tabLst/>
            </a:pPr>
            <a:endParaRPr kumimoji="0" lang="en-US" sz="3000" b="0" i="0" u="none" strike="noStrike" cap="none" normalizeH="0" dirty="0">
              <a:ln>
                <a:noFill/>
              </a:ln>
              <a:solidFill>
                <a:srgbClr val="404040"/>
              </a:solidFill>
              <a:effectLst/>
              <a:ea typeface="ヒラギノ角ゴ Pro W3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150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>
              <a:solidFill>
                <a:srgbClr val="00338D"/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647700" y="1296571"/>
            <a:ext cx="11676380" cy="2044244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‘</a:t>
            </a:r>
            <a:r>
              <a:rPr 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회원보고서 자료모음</a:t>
            </a:r>
            <a:r>
              <a:rPr lang="en-US" alt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’</a:t>
            </a:r>
            <a:r>
              <a:rPr 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 웹페이지</a:t>
            </a:r>
            <a:r>
              <a:rPr lang="ko-KR" altLang="en-US" sz="3000" dirty="0">
                <a:latin typeface="굴림" panose="020B0600000101010101" pitchFamily="50" charset="-127"/>
                <a:ea typeface="굴림" panose="020B0600000101010101" pitchFamily="50" charset="-127"/>
              </a:rPr>
              <a:t>에 게재</a:t>
            </a:r>
            <a:endParaRPr lang="ko-KR" sz="3000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marL="514350" indent="-27432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클럽/지구 현황 보고서 링크를 클릭해</a:t>
            </a:r>
            <a:r>
              <a:rPr lang="en-US" alt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sz="3000" dirty="0">
                <a:latin typeface="굴림" panose="020B0600000101010101" pitchFamily="50" charset="-127"/>
                <a:ea typeface="굴림" panose="020B0600000101010101" pitchFamily="50" charset="-127"/>
              </a:rPr>
              <a:t>보고서 접속</a:t>
            </a:r>
          </a:p>
          <a:p>
            <a:pPr indent="-274320">
              <a:spcBef>
                <a:spcPts val="0"/>
              </a:spcBef>
            </a:pPr>
            <a:endParaRPr lang="en-US" sz="4000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1165207" y="1106145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ko-KR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997087" y="367599"/>
            <a:ext cx="11164735" cy="5334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ko-KR" sz="3800" dirty="0">
                <a:solidFill>
                  <a:srgbClr val="00338D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클럽 현황 보고서 접속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692" y="5446458"/>
            <a:ext cx="896741" cy="849661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69724CC-1D65-4FF2-9224-94FD550B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75" y="2656186"/>
            <a:ext cx="5101179" cy="38404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678454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7548</TotalTime>
  <Words>309</Words>
  <Application>Microsoft Office PowerPoint</Application>
  <PresentationFormat>와이드스크린</PresentationFormat>
  <Paragraphs>112</Paragraphs>
  <Slides>20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ヒラギノ角ゴ Pro W3</vt:lpstr>
      <vt:lpstr>굴림</vt:lpstr>
      <vt:lpstr>Arial</vt:lpstr>
      <vt:lpstr>Calibri</vt:lpstr>
      <vt:lpstr>Helvetica</vt:lpstr>
      <vt:lpstr>Segoe UI</vt:lpstr>
      <vt:lpstr>MASTER SLIDE - BLANK</vt:lpstr>
      <vt:lpstr>2_White Page Number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Lynch, Jason</dc:creator>
  <cp:lastModifiedBy>Jineun Kim</cp:lastModifiedBy>
  <cp:revision>283</cp:revision>
  <cp:lastPrinted>2020-02-26T15:12:31Z</cp:lastPrinted>
  <dcterms:created xsi:type="dcterms:W3CDTF">2018-11-12T16:45:52Z</dcterms:created>
  <dcterms:modified xsi:type="dcterms:W3CDTF">2024-03-01T08:20:07Z</dcterms:modified>
</cp:coreProperties>
</file>