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3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63" r:id="rId11"/>
    <p:sldId id="1155" r:id="rId12"/>
    <p:sldId id="1148" r:id="rId13"/>
    <p:sldId id="1164" r:id="rId14"/>
    <p:sldId id="1159" r:id="rId15"/>
    <p:sldId id="1151" r:id="rId16"/>
    <p:sldId id="1162" r:id="rId17"/>
    <p:sldId id="1167" r:id="rId18"/>
    <p:sldId id="1168" r:id="rId19"/>
    <p:sldId id="1169" r:id="rId20"/>
    <p:sldId id="1154" r:id="rId21"/>
    <p:sldId id="117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D2240"/>
    <a:srgbClr val="00338D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5" autoAdjust="0"/>
    <p:restoredTop sz="92245" autoAdjust="0"/>
  </p:normalViewPr>
  <p:slideViewPr>
    <p:cSldViewPr snapToGrid="0" snapToObjects="1">
      <p:cViewPr varScale="1">
        <p:scale>
          <a:sx n="62" d="100"/>
          <a:sy n="62" d="100"/>
        </p:scale>
        <p:origin x="576" y="54"/>
      </p:cViewPr>
      <p:guideLst>
        <p:guide orient="horz" pos="2616"/>
        <p:guide pos="69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3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061478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15335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i-FI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Klubin hyvinvoinnin arvioiminen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08768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791075" y="142847"/>
            <a:ext cx="6327167" cy="119685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i-FI" dirty="0">
                <a:solidFill>
                  <a:srgbClr val="0A5496"/>
                </a:solidFill>
                <a:latin typeface="Arial" charset="0"/>
                <a:cs typeface="Arial" charset="0"/>
              </a:rPr>
              <a:t>Harjoitus </a:t>
            </a:r>
            <a:br>
              <a:rPr lang="fi-FI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fi-FI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Klubin terveystarkastus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1904655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21265" y="4292456"/>
            <a:ext cx="36810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i="1" dirty="0"/>
              <a:t>Siirry Osallistujan käsikirjan sivuille  </a:t>
            </a:r>
            <a:r>
              <a:rPr lang="fi-FI" sz="1500" b="1" i="1" dirty="0">
                <a:solidFill>
                  <a:srgbClr val="FF0000"/>
                </a:solidFill>
              </a:rPr>
              <a:t>1-2.</a:t>
            </a:r>
            <a:r>
              <a:rPr lang="fi-FI" sz="1500" b="1" i="1" dirty="0"/>
              <a:t> </a:t>
            </a:r>
          </a:p>
          <a:p>
            <a:r>
              <a:rPr lang="fi-FI" sz="1500" b="1" i="1" dirty="0"/>
              <a:t>Tehtävän suorittamiseen on aikaa 10 minuuttia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345968" y="1445366"/>
            <a:ext cx="7217381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3600" dirty="0">
                <a:ea typeface="Arial" charset="0"/>
                <a:cs typeface="Arial" charset="0"/>
              </a:rPr>
              <a:t>Lue tapahtumasarjat sivuilta 1-2</a:t>
            </a:r>
          </a:p>
          <a:p>
            <a:pPr marL="228600" indent="-228600">
              <a:buClr>
                <a:schemeClr val="tx1"/>
              </a:buClr>
            </a:pPr>
            <a:r>
              <a:rPr lang="fi-FI" sz="3600" dirty="0">
                <a:cs typeface="Arial" charset="0"/>
              </a:rPr>
              <a:t>Keskustelkaa pöydittäin ja antakaa arvionne kunkin klubin terveydentilasta.</a:t>
            </a:r>
          </a:p>
          <a:p>
            <a:pPr marL="228600" indent="-228600">
              <a:buClr>
                <a:schemeClr val="tx1"/>
              </a:buClr>
            </a:pPr>
            <a:r>
              <a:rPr lang="fi-FI" sz="3600" dirty="0">
                <a:cs typeface="Arial" charset="0"/>
              </a:rPr>
              <a:t>Valmistautukaa kertomaan vastauksenne muille.</a:t>
            </a: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12847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fi-FI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Klubin terveysresurssit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610836" y="2262934"/>
            <a:ext cx="9137740" cy="23409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i-FI" sz="5400" dirty="0">
                <a:solidFill>
                  <a:schemeClr val="bg1"/>
                </a:solidFill>
              </a:rPr>
              <a:t>Mitä resursseja on saatavilla klubien hyvinvoinnin tukemiseksi?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271433" y="1796609"/>
            <a:ext cx="9395265" cy="206301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Klubin terveystarkastuksen toimintastrategiat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Klubin toiminnan parantaminen -verkkosivut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Kollegat ja verkostot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59349" y="656293"/>
            <a:ext cx="8373905" cy="637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4000">
                <a:solidFill>
                  <a:srgbClr val="00338D"/>
                </a:solidFill>
              </a:rPr>
              <a:t>Klubin terveysresurssit saatavilla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5211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86850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dirty="0">
                <a:solidFill>
                  <a:srgbClr val="00338D"/>
                </a:solidFill>
              </a:rPr>
              <a:t>Klubin terveystarkastuksen toimintastrategiat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208FE-7A96-48FC-B2B5-35D39947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24" y="1143000"/>
            <a:ext cx="8145574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93784" y="8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5211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dirty="0">
                <a:solidFill>
                  <a:srgbClr val="00338D"/>
                </a:solidFill>
              </a:rPr>
              <a:t>Klubin terveystarkastuksen toimintastrategiat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11BB4-90F8-91F1-CCBB-E5EA31E02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46" y="1235392"/>
            <a:ext cx="7992403" cy="5563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92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1604211" y="1177252"/>
            <a:ext cx="9625264" cy="568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72218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>
                <a:solidFill>
                  <a:srgbClr val="00338D"/>
                </a:solidFill>
              </a:rPr>
              <a:t>Klubin toiminnan parantaminen -verkkosivut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76B7D85-C540-4C2F-924B-DC86528D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70" y="1401324"/>
            <a:ext cx="990885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598" y="5320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>
                <a:solidFill>
                  <a:srgbClr val="00338D"/>
                </a:solidFill>
              </a:rPr>
              <a:t>Resurssit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04900" y="1419752"/>
            <a:ext cx="7846060" cy="2142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Teidän klubinne, teidän tapanne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Suunnittele klubinne menestys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Klubin laatualoite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Klubin erinomaisuuspalkinto ja paljon muuta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987" y="4208676"/>
            <a:ext cx="1823683" cy="210312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toy, man, table, riding&#10;&#10;Description automatically generated">
            <a:extLst>
              <a:ext uri="{FF2B5EF4-FFF2-40B4-BE49-F238E27FC236}">
                <a16:creationId xmlns:a16="http://schemas.microsoft.com/office/drawing/2014/main" id="{2D4E5166-2621-4E2A-A96B-B6DD3E64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75" y="4177328"/>
            <a:ext cx="1780333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items, sitting, different, laptop&#10;&#10;Description automatically generated">
            <a:extLst>
              <a:ext uri="{FF2B5EF4-FFF2-40B4-BE49-F238E27FC236}">
                <a16:creationId xmlns:a16="http://schemas.microsoft.com/office/drawing/2014/main" id="{47CF75ED-0D6E-465B-B484-7D6A8769B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015" y="4171054"/>
            <a:ext cx="1616544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E468DA56-D771-4AF1-9B06-A58FBC0CB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66" y="4166292"/>
            <a:ext cx="1683613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fi-FI">
                <a:solidFill>
                  <a:srgbClr val="00338D"/>
                </a:solidFill>
              </a:rPr>
              <a:t>Muut osallistujat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95698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1884946" y="2807926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Kollegat</a:t>
            </a: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>
            <a:off x="5370871" y="393175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508750" y="248107"/>
            <a:ext cx="8644164" cy="10171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i-FI" dirty="0">
                <a:solidFill>
                  <a:srgbClr val="0A5496"/>
                </a:solidFill>
                <a:latin typeface="Arial" charset="0"/>
                <a:cs typeface="Arial" charset="0"/>
              </a:rPr>
              <a:t>Harjoitus </a:t>
            </a:r>
            <a:br>
              <a:rPr lang="fi-FI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fi-FI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Klubin terveysresurssien hyödyntäminen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98" y="1925921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31898" y="4313722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i="1" dirty="0"/>
              <a:t>Siirry Osallistujan käsikirjan sivuille</a:t>
            </a:r>
            <a:r>
              <a:rPr lang="fi-FI" sz="1500" b="1" i="1" dirty="0">
                <a:solidFill>
                  <a:srgbClr val="FF0000"/>
                </a:solidFill>
              </a:rPr>
              <a:t> 5.</a:t>
            </a:r>
            <a:r>
              <a:rPr lang="fi-FI" sz="1500" b="1" i="1" dirty="0"/>
              <a:t> </a:t>
            </a:r>
          </a:p>
          <a:p>
            <a:r>
              <a:rPr lang="fi-FI" sz="1500" b="1" i="1" dirty="0"/>
              <a:t>Tehtävän suorittamiseen on aikaa </a:t>
            </a:r>
            <a:r>
              <a:rPr lang="fi-FI" sz="1500" b="1" i="1" dirty="0">
                <a:solidFill>
                  <a:srgbClr val="FF0000"/>
                </a:solidFill>
              </a:rPr>
              <a:t>6</a:t>
            </a:r>
            <a:r>
              <a:rPr lang="fi-FI" sz="1500" b="1" i="1" dirty="0"/>
              <a:t> minuuttia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222142" y="1585585"/>
            <a:ext cx="7217381" cy="2901357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3200" dirty="0">
                <a:ea typeface="Arial" charset="0"/>
                <a:cs typeface="Arial" charset="0"/>
              </a:rPr>
              <a:t>Lue tapahtumasarjat sivuilta 1-2</a:t>
            </a:r>
          </a:p>
          <a:p>
            <a:r>
              <a:rPr lang="fi-FI" sz="3200" dirty="0">
                <a:ea typeface="Arial" charset="0"/>
                <a:cs typeface="Arial" charset="0"/>
              </a:rPr>
              <a:t>Kirjaa muistiin, mitä resursseja käyttäisit kunkin klubin auttamiseksi.</a:t>
            </a:r>
          </a:p>
          <a:p>
            <a:r>
              <a:rPr lang="fi-FI" sz="3200" dirty="0">
                <a:ea typeface="Arial" charset="0"/>
                <a:cs typeface="Arial" charset="0"/>
              </a:rPr>
              <a:t>Valmistautukaa kertomaan vastauksenne muille.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4000" b="1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Istunnon tavoitteet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778849" y="1679018"/>
            <a:ext cx="7541673" cy="26702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800" dirty="0">
                <a:latin typeface="Arial" charset="0"/>
                <a:ea typeface="Arial" charset="0"/>
                <a:cs typeface="Arial" charset="0"/>
              </a:rPr>
              <a:t>Terveiden klubien ominaisuuksien tunnistaminen</a:t>
            </a:r>
          </a:p>
          <a:p>
            <a:pPr marL="285750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800" dirty="0">
                <a:latin typeface="Arial" charset="0"/>
                <a:ea typeface="Arial" charset="0"/>
                <a:cs typeface="Arial" charset="0"/>
              </a:rPr>
              <a:t>Klubin terveystarkastusraporttien analysointi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fi-FI" sz="2800" dirty="0">
                <a:latin typeface="Arial" charset="0"/>
                <a:ea typeface="Arial" charset="0"/>
                <a:cs typeface="Arial" charset="0"/>
              </a:rPr>
              <a:t>Klubien terveyden parantamiseen tarkoitettujen resurssien tunnistaminen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677080" y="860496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Istunnon tavoitteet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618244" y="1966098"/>
            <a:ext cx="7541673" cy="26702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800" dirty="0">
                <a:latin typeface="Arial" charset="0"/>
                <a:ea typeface="Arial" charset="0"/>
                <a:cs typeface="Arial" charset="0"/>
              </a:rPr>
              <a:t>Tunnistaa terveiden klubien piirteet</a:t>
            </a:r>
          </a:p>
          <a:p>
            <a:pPr marL="285750" indent="-28575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800" dirty="0">
                <a:latin typeface="Arial" charset="0"/>
                <a:ea typeface="Arial" charset="0"/>
                <a:cs typeface="Arial" charset="0"/>
              </a:rPr>
              <a:t>Klubin terveystarkastusraporttien analysointi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fi-FI" sz="2800" dirty="0">
                <a:latin typeface="Arial" charset="0"/>
                <a:ea typeface="Arial" charset="0"/>
                <a:cs typeface="Arial" charset="0"/>
              </a:rPr>
              <a:t>Hyödyntää klubien terveyden parantamiseen tarkoitettuja resursseja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799683" y="1635499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3780228" y="3387278"/>
            <a:ext cx="4631538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i-FI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Terveet klubit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345307" y="2350187"/>
            <a:ext cx="8191849" cy="170035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i-FI" sz="5400" dirty="0">
                <a:solidFill>
                  <a:schemeClr val="bg1"/>
                </a:solidFill>
              </a:rPr>
              <a:t>Mitkä ovat terveen klubin merkit?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635064" y="1508594"/>
            <a:ext cx="11188342" cy="469018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Klubilla on jäsenkasvua ja se kykenee pitämään uudet jäsenet klubissa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Klubin jäsenet suorittavat mielekkäitä palveluprojekteja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Klubi viestii tehokkaasti niin klubin sisällä, kuin myös klubista ulos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Klubin tapahtumia järjestetään säännöllisesti ja ne ovat miellyttäviä</a:t>
            </a:r>
          </a:p>
          <a:p>
            <a:pPr>
              <a:spcAft>
                <a:spcPts val="600"/>
              </a:spcAft>
            </a:pPr>
            <a:r>
              <a:rPr lang="fi-FI" sz="2800" dirty="0"/>
              <a:t>   ja positiivisia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Klubivirkailijat osallistuvat johtajakoulutusohjelmiin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Klubi on hyvässä asemassa ja tekee ilmoitukset säännöllisesti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648231" y="132012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38166" y="687522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4000" dirty="0">
                <a:solidFill>
                  <a:srgbClr val="00338D"/>
                </a:solidFill>
              </a:rPr>
              <a:t>Terveen klubin elementit</a:t>
            </a: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i-FI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Klubin 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i-FI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Terveystarkastusraportit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518666" y="2262935"/>
            <a:ext cx="9137740" cy="247918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i-FI" sz="5400" dirty="0">
                <a:solidFill>
                  <a:schemeClr val="bg1"/>
                </a:solidFill>
              </a:rPr>
              <a:t>Mitä indikaattoreita tulisi käyttää määriteltäessä lohkon klubien terveyttä?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0783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i-FI" sz="4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Klubin terveystarkastus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D045E5-C017-4ED0-945B-34983F7C2649}"/>
              </a:ext>
            </a:extLst>
          </p:cNvPr>
          <p:cNvGrpSpPr/>
          <p:nvPr/>
        </p:nvGrpSpPr>
        <p:grpSpPr>
          <a:xfrm>
            <a:off x="802085" y="1434060"/>
            <a:ext cx="6658810" cy="5013173"/>
            <a:chOff x="4728533" y="1526746"/>
            <a:chExt cx="6658810" cy="501317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771BCD2-9B6A-4A1E-A572-C9C741623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533" y="1526746"/>
              <a:ext cx="6658810" cy="501317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C19A53-3020-4D31-B160-3726EA70BFDF}"/>
                </a:ext>
              </a:extLst>
            </p:cNvPr>
            <p:cNvGrpSpPr/>
            <p:nvPr/>
          </p:nvGrpSpPr>
          <p:grpSpPr>
            <a:xfrm>
              <a:off x="10585632" y="3356162"/>
              <a:ext cx="749457" cy="643105"/>
              <a:chOff x="7055186" y="2327432"/>
              <a:chExt cx="749457" cy="643105"/>
            </a:xfrm>
          </p:grpSpPr>
          <p:sp>
            <p:nvSpPr>
              <p:cNvPr id="10" name="Left Arrow 8">
                <a:extLst>
                  <a:ext uri="{FF2B5EF4-FFF2-40B4-BE49-F238E27FC236}">
                    <a16:creationId xmlns:a16="http://schemas.microsoft.com/office/drawing/2014/main" id="{7792ED74-22C9-4630-BBAF-FCDBAD080798}"/>
                  </a:ext>
                </a:extLst>
              </p:cNvPr>
              <p:cNvSpPr/>
              <p:nvPr/>
            </p:nvSpPr>
            <p:spPr>
              <a:xfrm>
                <a:off x="7055186" y="2327432"/>
                <a:ext cx="713299" cy="64310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F8493F-D432-4B30-A272-E18D75A25D36}"/>
                  </a:ext>
                </a:extLst>
              </p:cNvPr>
              <p:cNvSpPr txBox="1"/>
              <p:nvPr/>
            </p:nvSpPr>
            <p:spPr>
              <a:xfrm>
                <a:off x="7220248" y="2521384"/>
                <a:ext cx="58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200" b="1"/>
                  <a:t>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249821-3147-4F8F-A744-1D149525E0AB}"/>
                </a:ext>
              </a:extLst>
            </p:cNvPr>
            <p:cNvGrpSpPr/>
            <p:nvPr/>
          </p:nvGrpSpPr>
          <p:grpSpPr>
            <a:xfrm>
              <a:off x="6729594" y="5767952"/>
              <a:ext cx="747593" cy="609600"/>
              <a:chOff x="3195900" y="5243899"/>
              <a:chExt cx="747593" cy="609600"/>
            </a:xfrm>
          </p:grpSpPr>
          <p:sp>
            <p:nvSpPr>
              <p:cNvPr id="16" name="Left Arrow 5">
                <a:extLst>
                  <a:ext uri="{FF2B5EF4-FFF2-40B4-BE49-F238E27FC236}">
                    <a16:creationId xmlns:a16="http://schemas.microsoft.com/office/drawing/2014/main" id="{FB2C98D0-4DA6-44C8-8D96-5589ED42A6D9}"/>
                  </a:ext>
                </a:extLst>
              </p:cNvPr>
              <p:cNvSpPr/>
              <p:nvPr/>
            </p:nvSpPr>
            <p:spPr>
              <a:xfrm flipV="1">
                <a:off x="3195900" y="5243899"/>
                <a:ext cx="747593" cy="609600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BDC6E7-C23D-4AD4-8738-35E808A6BEA0}"/>
                  </a:ext>
                </a:extLst>
              </p:cNvPr>
              <p:cNvSpPr txBox="1"/>
              <p:nvPr/>
            </p:nvSpPr>
            <p:spPr>
              <a:xfrm>
                <a:off x="3429854" y="5410200"/>
                <a:ext cx="513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200" b="1"/>
                  <a:t>5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5B52D2-7114-49F1-8413-CF1BEC34B8DC}"/>
                </a:ext>
              </a:extLst>
            </p:cNvPr>
            <p:cNvGrpSpPr/>
            <p:nvPr/>
          </p:nvGrpSpPr>
          <p:grpSpPr>
            <a:xfrm>
              <a:off x="8954221" y="5052102"/>
              <a:ext cx="701337" cy="612648"/>
              <a:chOff x="4619624" y="4561011"/>
              <a:chExt cx="701337" cy="612648"/>
            </a:xfrm>
          </p:grpSpPr>
          <p:sp>
            <p:nvSpPr>
              <p:cNvPr id="19" name="Left Arrow 10">
                <a:extLst>
                  <a:ext uri="{FF2B5EF4-FFF2-40B4-BE49-F238E27FC236}">
                    <a16:creationId xmlns:a16="http://schemas.microsoft.com/office/drawing/2014/main" id="{7A7162B7-526B-4B9E-9C3D-A20842B2293B}"/>
                  </a:ext>
                </a:extLst>
              </p:cNvPr>
              <p:cNvSpPr/>
              <p:nvPr/>
            </p:nvSpPr>
            <p:spPr>
              <a:xfrm>
                <a:off x="4619624" y="4561011"/>
                <a:ext cx="701337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5D3F75-B073-40AA-A1A1-1E37B914A61B}"/>
                  </a:ext>
                </a:extLst>
              </p:cNvPr>
              <p:cNvSpPr txBox="1"/>
              <p:nvPr/>
            </p:nvSpPr>
            <p:spPr>
              <a:xfrm>
                <a:off x="4832791" y="4717704"/>
                <a:ext cx="4881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200" b="1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CD00F4-C2B2-4F31-A74F-9810B309EACF}"/>
                </a:ext>
              </a:extLst>
            </p:cNvPr>
            <p:cNvGrpSpPr/>
            <p:nvPr/>
          </p:nvGrpSpPr>
          <p:grpSpPr>
            <a:xfrm>
              <a:off x="9563296" y="4071461"/>
              <a:ext cx="701336" cy="597585"/>
              <a:chOff x="5288279" y="3328947"/>
              <a:chExt cx="701336" cy="597585"/>
            </a:xfrm>
          </p:grpSpPr>
          <p:sp>
            <p:nvSpPr>
              <p:cNvPr id="22" name="Left Arrow 6">
                <a:extLst>
                  <a:ext uri="{FF2B5EF4-FFF2-40B4-BE49-F238E27FC236}">
                    <a16:creationId xmlns:a16="http://schemas.microsoft.com/office/drawing/2014/main" id="{829292C8-14F5-4A14-BEE8-8A083803CE4A}"/>
                  </a:ext>
                </a:extLst>
              </p:cNvPr>
              <p:cNvSpPr/>
              <p:nvPr/>
            </p:nvSpPr>
            <p:spPr>
              <a:xfrm>
                <a:off x="5288279" y="3328947"/>
                <a:ext cx="701336" cy="59758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691F1E-8DFD-4E87-83E5-517C6622A112}"/>
                  </a:ext>
                </a:extLst>
              </p:cNvPr>
              <p:cNvSpPr txBox="1"/>
              <p:nvPr/>
            </p:nvSpPr>
            <p:spPr>
              <a:xfrm>
                <a:off x="5528589" y="3496851"/>
                <a:ext cx="434899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fi-FI" sz="1200" b="1"/>
                  <a:t>3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9EFF5E-F51E-4007-A0BF-79262B910354}"/>
                </a:ext>
              </a:extLst>
            </p:cNvPr>
            <p:cNvGrpSpPr/>
            <p:nvPr/>
          </p:nvGrpSpPr>
          <p:grpSpPr>
            <a:xfrm>
              <a:off x="7806319" y="1909487"/>
              <a:ext cx="717240" cy="612648"/>
              <a:chOff x="3486837" y="1625670"/>
              <a:chExt cx="717240" cy="612648"/>
            </a:xfrm>
          </p:grpSpPr>
          <p:sp>
            <p:nvSpPr>
              <p:cNvPr id="25" name="Left Arrow 7">
                <a:extLst>
                  <a:ext uri="{FF2B5EF4-FFF2-40B4-BE49-F238E27FC236}">
                    <a16:creationId xmlns:a16="http://schemas.microsoft.com/office/drawing/2014/main" id="{A7CE25C3-EA03-46DB-97EB-C0D967917C0A}"/>
                  </a:ext>
                </a:extLst>
              </p:cNvPr>
              <p:cNvSpPr/>
              <p:nvPr/>
            </p:nvSpPr>
            <p:spPr>
              <a:xfrm>
                <a:off x="3486837" y="1625670"/>
                <a:ext cx="713299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59280C-F997-4E99-B789-7F65646E9DE3}"/>
                  </a:ext>
                </a:extLst>
              </p:cNvPr>
              <p:cNvSpPr txBox="1"/>
              <p:nvPr/>
            </p:nvSpPr>
            <p:spPr>
              <a:xfrm>
                <a:off x="3587443" y="1780989"/>
                <a:ext cx="616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200" b="1"/>
                  <a:t>1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670956" y="1730567"/>
            <a:ext cx="41653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Tarjoaa nopean katsauksen: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Nettokasvuun vuoden alusta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Palveluaktiviteettien raportoimiseen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Presidenttien kiertoon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Jäsenilmoitusten tekemiseen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Klubin statukseen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A218A5-D8DF-4A8C-81D3-0AE0596C21A9}"/>
              </a:ext>
            </a:extLst>
          </p:cNvPr>
          <p:cNvSpPr/>
          <p:nvPr/>
        </p:nvSpPr>
        <p:spPr bwMode="auto">
          <a:xfrm>
            <a:off x="2840419" y="1491501"/>
            <a:ext cx="3001894" cy="2978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65142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901758" y="1095409"/>
            <a:ext cx="10813991" cy="17729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3200" dirty="0">
                <a:latin typeface="HelveticaNeueLT Std Lt" panose="020B0403020202020204" pitchFamily="34" charset="0"/>
              </a:rPr>
              <a:t>Löytyy sivulta Jäsenraportit -työkalut </a:t>
            </a:r>
          </a:p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3200" dirty="0">
                <a:latin typeface="HelveticaNeueLT Std Lt" panose="020B0403020202020204" pitchFamily="34" charset="0"/>
              </a:rPr>
              <a:t>Näpäytä Klubin/piirin terveystarkastus -linkkiä päästäksesi katselemaan raportteja.</a:t>
            </a: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9814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87692" y="346754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800" dirty="0">
                <a:solidFill>
                  <a:srgbClr val="00338D"/>
                </a:solidFill>
              </a:rPr>
              <a:t>Klubin terveystarkastusraporttien lataaminen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69724CC-1D65-4FF2-9224-94FD550B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11" y="2771776"/>
            <a:ext cx="5101179" cy="3840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</TotalTime>
  <Words>307</Words>
  <Application>Microsoft Office PowerPoint</Application>
  <PresentationFormat>Widescreen</PresentationFormat>
  <Paragraphs>115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Helvetica Neue</vt:lpstr>
      <vt:lpstr>HelveticaNeueLT Std Lt</vt:lpstr>
      <vt:lpstr>Segoe UI</vt:lpstr>
      <vt:lpstr>ヒラギノ角ゴ Pro W3</vt:lpstr>
      <vt:lpstr>MASTER SLIDE - BLANK</vt:lpstr>
      <vt:lpstr>2_White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Wozniak, Bernadette</cp:lastModifiedBy>
  <cp:revision>275</cp:revision>
  <cp:lastPrinted>2020-02-26T15:12:31Z</cp:lastPrinted>
  <dcterms:created xsi:type="dcterms:W3CDTF">2018-11-12T16:45:52Z</dcterms:created>
  <dcterms:modified xsi:type="dcterms:W3CDTF">2024-03-05T17:31:22Z</dcterms:modified>
</cp:coreProperties>
</file>