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  <p:sldMasterId id="2147483922" r:id="rId2"/>
  </p:sldMasterIdLst>
  <p:notesMasterIdLst>
    <p:notesMasterId r:id="rId23"/>
  </p:notesMasterIdLst>
  <p:sldIdLst>
    <p:sldId id="1145" r:id="rId3"/>
    <p:sldId id="1136" r:id="rId4"/>
    <p:sldId id="1140" r:id="rId5"/>
    <p:sldId id="1146" r:id="rId6"/>
    <p:sldId id="1105" r:id="rId7"/>
    <p:sldId id="1147" r:id="rId8"/>
    <p:sldId id="1156" r:id="rId9"/>
    <p:sldId id="1170" r:id="rId10"/>
    <p:sldId id="1163" r:id="rId11"/>
    <p:sldId id="1155" r:id="rId12"/>
    <p:sldId id="1148" r:id="rId13"/>
    <p:sldId id="1164" r:id="rId14"/>
    <p:sldId id="1159" r:id="rId15"/>
    <p:sldId id="1151" r:id="rId16"/>
    <p:sldId id="1162" r:id="rId17"/>
    <p:sldId id="1167" r:id="rId18"/>
    <p:sldId id="1168" r:id="rId19"/>
    <p:sldId id="1169" r:id="rId20"/>
    <p:sldId id="1154" r:id="rId21"/>
    <p:sldId id="1171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8" userDrawn="1">
          <p15:clr>
            <a:srgbClr val="A4A3A4"/>
          </p15:clr>
        </p15:guide>
        <p15:guide id="2" pos="696" userDrawn="1">
          <p15:clr>
            <a:srgbClr val="A4A3A4"/>
          </p15:clr>
        </p15:guide>
        <p15:guide id="3" orient="horz" pos="7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ns, Andrea" initials="BA" lastIdx="21" clrIdx="0">
    <p:extLst>
      <p:ext uri="{19B8F6BF-5375-455C-9EA6-DF929625EA0E}">
        <p15:presenceInfo xmlns:p15="http://schemas.microsoft.com/office/powerpoint/2012/main" userId="S::aburns@lionsclubs.org::a9d9e45e-56e8-4c87-b4e0-b1ceb4907a9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D2240"/>
    <a:srgbClr val="00338D"/>
    <a:srgbClr val="EBB700"/>
    <a:srgbClr val="55565A"/>
    <a:srgbClr val="7A2682"/>
    <a:srgbClr val="FF5C35"/>
    <a:srgbClr val="407CCA"/>
    <a:srgbClr val="00AC69"/>
    <a:srgbClr val="B3B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385" autoAdjust="0"/>
  </p:normalViewPr>
  <p:slideViewPr>
    <p:cSldViewPr snapToGrid="0" snapToObjects="1">
      <p:cViewPr>
        <p:scale>
          <a:sx n="125" d="100"/>
          <a:sy n="125" d="100"/>
        </p:scale>
        <p:origin x="-1668" y="-2694"/>
      </p:cViewPr>
      <p:guideLst>
        <p:guide orient="horz" pos="2688"/>
        <p:guide pos="696"/>
        <p:guide orient="horz" pos="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7" d="100"/>
        <a:sy n="87" d="100"/>
      </p:scale>
      <p:origin x="0" y="-208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EC50FC-F9F0-994C-8ED5-9766C18DAC95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F38A34-01B5-8B47-8788-985DCB17BF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3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99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157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22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6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 userDrawn="1"/>
        </p:nvSpPr>
        <p:spPr bwMode="auto">
          <a:xfrm>
            <a:off x="114300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7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01400" y="6434351"/>
            <a:ext cx="558800" cy="1789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50A97F71-4074-4915-B539-DA1F00C94D01}" type="slidenum">
              <a:rPr lang="en-US" sz="563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56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5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</p:sldLayoutIdLst>
  <p:transition spd="slow"/>
  <p:hf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charset="0"/>
          <a:ea typeface="ヒラギノ角ゴ Pro W3" charset="0"/>
          <a:cs typeface="Arial" panose="020B0604020202020204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charset="0"/>
          <a:ea typeface="ヒラギノ角ゴ Pro W3" charset="0"/>
          <a:cs typeface="Arial" panose="020B0604020202020204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charset="0"/>
          <a:ea typeface="ヒラギノ角ゴ Pro W3" charset="0"/>
          <a:cs typeface="Arial" panose="020B0604020202020204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charset="0"/>
          <a:ea typeface="ヒラギノ角ゴ Pro W3" charset="0"/>
          <a:cs typeface="Arial" panose="020B0604020202020204" pitchFamily="34" charset="0"/>
        </a:defRPr>
      </a:lvl5pPr>
      <a:lvl6pPr marL="257169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tx2"/>
          </a:solidFill>
          <a:latin typeface="Arial" charset="0"/>
        </a:defRPr>
      </a:lvl6pPr>
      <a:lvl7pPr marL="514337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tx2"/>
          </a:solidFill>
          <a:latin typeface="Arial" charset="0"/>
        </a:defRPr>
      </a:lvl7pPr>
      <a:lvl8pPr marL="771506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tx2"/>
          </a:solidFill>
          <a:latin typeface="Arial" charset="0"/>
        </a:defRPr>
      </a:lvl8pPr>
      <a:lvl9pPr marL="1028675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tx2"/>
          </a:solidFill>
          <a:latin typeface="Arial" charset="0"/>
        </a:defRPr>
      </a:lvl9pPr>
    </p:titleStyle>
    <p:bodyStyle>
      <a:lvl1pPr marL="128588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975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419100" indent="-127397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9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642938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5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898922" indent="-127397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4pPr>
      <a:lvl5pPr marL="1157288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◦"/>
        <a:defRPr sz="9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5pPr>
      <a:lvl6pPr marL="1285843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</a:defRPr>
      </a:lvl6pPr>
      <a:lvl7pPr marL="1543011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</a:defRPr>
      </a:lvl7pPr>
      <a:lvl8pPr marL="1800180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</a:defRPr>
      </a:lvl8pPr>
      <a:lvl9pPr marL="2057349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68" y="1040209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09797" y="3132086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de-DE" sz="5400" b="1" dirty="0">
                <a:solidFill>
                  <a:srgbClr val="EBB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Analyse des Clubzustandes</a:t>
            </a:r>
          </a:p>
        </p:txBody>
      </p:sp>
      <p:sp>
        <p:nvSpPr>
          <p:cNvPr id="6" name="Gold Bar"/>
          <p:cNvSpPr/>
          <p:nvPr/>
        </p:nvSpPr>
        <p:spPr>
          <a:xfrm>
            <a:off x="5370868" y="3066412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0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9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38160" y="-3082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sz="14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9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5139066" y="227911"/>
            <a:ext cx="5795539" cy="1344713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dirty="0">
                <a:solidFill>
                  <a:srgbClr val="0A5496"/>
                </a:solidFill>
                <a:latin typeface="Arial" charset="0"/>
                <a:cs typeface="Arial" charset="0"/>
              </a:rPr>
              <a:t>Übung: </a:t>
            </a:r>
            <a:br>
              <a:rPr lang="de-DE" dirty="0">
                <a:solidFill>
                  <a:srgbClr val="0A5496"/>
                </a:solidFill>
                <a:latin typeface="Arial" charset="0"/>
                <a:cs typeface="Arial" charset="0"/>
              </a:rPr>
            </a:br>
            <a:r>
              <a:rPr lang="de-DE" dirty="0">
                <a:solidFill>
                  <a:srgbClr val="0A5496"/>
                </a:solidFill>
                <a:latin typeface="Arial" charset="0"/>
                <a:cs typeface="Arial" charset="0"/>
              </a:rPr>
              <a:t>Analyse des Clubzustandes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52" y="2042878"/>
            <a:ext cx="3719244" cy="21945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E84104-2064-4E0A-8BC4-313BE757A90C}"/>
              </a:ext>
            </a:extLst>
          </p:cNvPr>
          <p:cNvSpPr txBox="1"/>
          <p:nvPr/>
        </p:nvSpPr>
        <p:spPr>
          <a:xfrm>
            <a:off x="-55351" y="4281817"/>
            <a:ext cx="38925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i="1" dirty="0"/>
              <a:t>Schlagen Sie bitte die </a:t>
            </a:r>
            <a:r>
              <a:rPr lang="de-DE" sz="1500" b="1" i="1" dirty="0">
                <a:solidFill>
                  <a:srgbClr val="FF0000"/>
                </a:solidFill>
              </a:rPr>
              <a:t>Seiten 1-2</a:t>
            </a:r>
            <a:r>
              <a:rPr lang="de-DE" sz="1500" b="1" i="1" dirty="0"/>
              <a:t> Ihres Teilnehmerhandbuchs auf.  Sie haben für diese Übung 10 Minuten Zeit.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632B4B8-D3FE-4823-9D54-69D45052947E}"/>
              </a:ext>
            </a:extLst>
          </p:cNvPr>
          <p:cNvSpPr txBox="1">
            <a:spLocks/>
          </p:cNvSpPr>
          <p:nvPr/>
        </p:nvSpPr>
        <p:spPr>
          <a:xfrm>
            <a:off x="4239638" y="1530430"/>
            <a:ext cx="7594395" cy="399367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de-DE" sz="3600" dirty="0">
                <a:ea typeface="Arial" charset="0"/>
                <a:cs typeface="Arial" charset="0"/>
              </a:rPr>
              <a:t>Sehen Sie sich nun jedes Szenario auf Seite 1-2 an.</a:t>
            </a:r>
          </a:p>
          <a:p>
            <a:pPr marL="228600" indent="-228600">
              <a:spcAft>
                <a:spcPts val="600"/>
              </a:spcAft>
              <a:buClr>
                <a:schemeClr val="tx1"/>
              </a:buClr>
            </a:pPr>
            <a:r>
              <a:rPr lang="de-DE" sz="3600" dirty="0">
                <a:cs typeface="Arial" charset="0"/>
              </a:rPr>
              <a:t>Erörtern Sie gemeinsam mit Ihren Tischkollegen, welcher Status jedem Club zugewiesen werden sollte.</a:t>
            </a:r>
          </a:p>
          <a:p>
            <a:pPr marL="228600" indent="-228600">
              <a:buClr>
                <a:schemeClr val="tx1"/>
              </a:buClr>
            </a:pPr>
            <a:r>
              <a:rPr lang="de-DE" sz="3600" dirty="0">
                <a:cs typeface="Arial" charset="0"/>
              </a:rPr>
              <a:t>Seien Sie darauf vorbereitet, den übrigen Teilnehmern Ihre Ideen vorzutragen.</a:t>
            </a:r>
          </a:p>
        </p:txBody>
      </p:sp>
    </p:spTree>
    <p:extLst>
      <p:ext uri="{BB962C8B-B14F-4D97-AF65-F5344CB8AC3E}">
        <p14:creationId xmlns:p14="http://schemas.microsoft.com/office/powerpoint/2010/main" val="1678587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68" y="1008322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1718089" y="3119113"/>
            <a:ext cx="8755816" cy="1622998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108000"/>
              </a:lnSpc>
            </a:pPr>
            <a:r>
              <a:rPr lang="de-DE" sz="4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Ressourcen zur Optimierung der Lage des Clubs</a:t>
            </a:r>
          </a:p>
        </p:txBody>
      </p:sp>
      <p:sp>
        <p:nvSpPr>
          <p:cNvPr id="6" name="Gold Bar"/>
          <p:cNvSpPr/>
          <p:nvPr/>
        </p:nvSpPr>
        <p:spPr>
          <a:xfrm>
            <a:off x="5370868" y="3034525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de-DE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14780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11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780952" y="2162688"/>
            <a:ext cx="9137740" cy="251108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sz="5400" dirty="0">
                <a:solidFill>
                  <a:schemeClr val="bg1"/>
                </a:solidFill>
              </a:rPr>
              <a:t>Welche Ressourcen stehen zur Optimierung der Lage des Clubs zur Verfügung?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76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de-DE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12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1037513" y="1924201"/>
            <a:ext cx="10030980" cy="230755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 err="1"/>
              <a:t>Handlungsstrategien</a:t>
            </a:r>
            <a:r>
              <a:rPr lang="en-US" sz="2800" kern="0" dirty="0"/>
              <a:t> </a:t>
            </a:r>
            <a:r>
              <a:rPr lang="de-DE" sz="2800" dirty="0">
                <a:effectLst/>
                <a:ea typeface="Times New Roman" panose="02020603050405020304" pitchFamily="18" charset="0"/>
              </a:rPr>
              <a:t>für</a:t>
            </a:r>
            <a:r>
              <a:rPr lang="en-US" sz="2800" kern="0" dirty="0"/>
              <a:t> die </a:t>
            </a:r>
            <a:r>
              <a:rPr lang="en-US" sz="2800" kern="0" dirty="0" err="1"/>
              <a:t>Analyse</a:t>
            </a:r>
            <a:r>
              <a:rPr lang="en-US" sz="2800" kern="0" dirty="0"/>
              <a:t> der Lage des Clubs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Webseite Verbesserung der Clubqualität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Ihre Amtskollegen</a:t>
            </a: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1222394" y="148253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de-DE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941817" y="712202"/>
            <a:ext cx="10489010" cy="85282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2800" dirty="0">
                <a:solidFill>
                  <a:srgbClr val="00338D"/>
                </a:solidFill>
              </a:rPr>
              <a:t>Verfügbare Ressourcen zur Optimierung der Lage des Clubs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87692" y="5446458"/>
            <a:ext cx="896741" cy="84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02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-654844" y="7584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de-DE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622536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1086850" y="579047"/>
            <a:ext cx="10991736" cy="45727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e-DE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Handlungsstrategien für die Analyse der Lage des Clubs</a:t>
            </a:r>
            <a:r>
              <a:rPr lang="de-DE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13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BAF52EE-E621-4BF8-AE23-841B77892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209" y="1257300"/>
            <a:ext cx="6655017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68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de-DE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535081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1022682" y="491592"/>
            <a:ext cx="10851356" cy="45727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e-DE" sz="2800" b="1" dirty="0">
                <a:effectLst/>
                <a:ea typeface="Times New Roman" panose="02020603050405020304" pitchFamily="18" charset="0"/>
              </a:rPr>
              <a:t>Handlungsstrategien für die Analyse der Lage des Clubs.</a:t>
            </a:r>
            <a:endParaRPr lang="en-US" sz="28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14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A652A71-F635-4BDB-84AA-38601E19F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527" y="1165879"/>
            <a:ext cx="8235665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21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1604211" y="1222946"/>
            <a:ext cx="9625264" cy="5680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de-DE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765671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1013222" y="765671"/>
            <a:ext cx="10851356" cy="45727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>
                <a:solidFill>
                  <a:srgbClr val="00338D"/>
                </a:solidFill>
              </a:rPr>
              <a:t>Webseite </a:t>
            </a:r>
            <a:r>
              <a:rPr lang="de-DE" dirty="0">
                <a:effectLst/>
                <a:ea typeface="Times New Roman" panose="02020603050405020304" pitchFamily="18" charset="0"/>
              </a:rPr>
              <a:t>Optimierung der Clubqualität</a:t>
            </a:r>
            <a:endParaRPr lang="de-DE" dirty="0">
              <a:solidFill>
                <a:srgbClr val="00338D"/>
              </a:solidFill>
            </a:endParaRP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15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D8BFAB-EB68-43FA-AD37-FB7D4C6FE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356" y="1474508"/>
            <a:ext cx="10049119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35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0" y="53209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de-DE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752113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1022682" y="708624"/>
            <a:ext cx="7185653" cy="45727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>
                <a:solidFill>
                  <a:srgbClr val="00338D"/>
                </a:solidFill>
              </a:rPr>
              <a:t>Ressourcen</a:t>
            </a: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16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5F5F7334-0FE1-4FB1-BA56-B25506DAFF7B}"/>
              </a:ext>
            </a:extLst>
          </p:cNvPr>
          <p:cNvSpPr txBox="1">
            <a:spLocks/>
          </p:cNvSpPr>
          <p:nvPr/>
        </p:nvSpPr>
        <p:spPr>
          <a:xfrm>
            <a:off x="1243122" y="1313076"/>
            <a:ext cx="6963345" cy="274457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Ihr Club auf Ihre Art!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Konzept für einen stärkeren Club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Club-Quality-Initiative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Club Excellence Auszeichnung und mehr...</a:t>
            </a:r>
          </a:p>
          <a:p>
            <a:endParaRPr lang="en-US" sz="4000" kern="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701032-228A-4527-992D-D1BB9ABB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906" y="4301664"/>
            <a:ext cx="1823683" cy="210312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A picture containing toy, table, man, sitting&#10;&#10;Description automatically generated">
            <a:extLst>
              <a:ext uri="{FF2B5EF4-FFF2-40B4-BE49-F238E27FC236}">
                <a16:creationId xmlns:a16="http://schemas.microsoft.com/office/drawing/2014/main" id="{4DB87E43-D08F-4B2C-85C9-F5807C8EC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99" y="4297605"/>
            <a:ext cx="1746109" cy="2103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picture containing laptop, computer, sitting, items&#10;&#10;Description automatically generated">
            <a:extLst>
              <a:ext uri="{FF2B5EF4-FFF2-40B4-BE49-F238E27FC236}">
                <a16:creationId xmlns:a16="http://schemas.microsoft.com/office/drawing/2014/main" id="{5EA22340-1729-49FC-8295-23D095719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5148" y="4292458"/>
            <a:ext cx="1648615" cy="2103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A picture containing food&#10;&#10;Description automatically generated">
            <a:extLst>
              <a:ext uri="{FF2B5EF4-FFF2-40B4-BE49-F238E27FC236}">
                <a16:creationId xmlns:a16="http://schemas.microsoft.com/office/drawing/2014/main" id="{0960358C-74D9-435A-9685-012C23435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1203" y="4299413"/>
            <a:ext cx="1595264" cy="21031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7942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CE509-2A13-40A5-95E5-9AB235E5F03D}"/>
              </a:ext>
            </a:extLst>
          </p:cNvPr>
          <p:cNvSpPr/>
          <p:nvPr/>
        </p:nvSpPr>
        <p:spPr>
          <a:xfrm>
            <a:off x="2983264" y="1302963"/>
            <a:ext cx="6930190" cy="5448300"/>
          </a:xfrm>
          <a:prstGeom prst="rect">
            <a:avLst/>
          </a:prstGeom>
          <a:solidFill>
            <a:srgbClr val="0D22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de-DE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228600" y="3314311"/>
            <a:ext cx="10851356" cy="45727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de-DE">
                <a:solidFill>
                  <a:srgbClr val="00338D"/>
                </a:solidFill>
              </a:rPr>
              <a:t>Ihre Amtskollegen</a:t>
            </a: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17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7" name="Picture 6" descr="A close up of a hand&#10;&#10;Description automatically generated">
            <a:extLst>
              <a:ext uri="{FF2B5EF4-FFF2-40B4-BE49-F238E27FC236}">
                <a16:creationId xmlns:a16="http://schemas.microsoft.com/office/drawing/2014/main" id="{D4AE2B2E-04DA-4CB1-93A7-10DC6AAEF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9" r="1500" b="22758"/>
          <a:stretch/>
        </p:blipFill>
        <p:spPr>
          <a:xfrm>
            <a:off x="15240" y="-2"/>
            <a:ext cx="12161520" cy="69624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586CBC1-BCEC-41CD-BDA5-3DCC79ECE2F1}"/>
              </a:ext>
            </a:extLst>
          </p:cNvPr>
          <p:cNvSpPr/>
          <p:nvPr/>
        </p:nvSpPr>
        <p:spPr>
          <a:xfrm>
            <a:off x="0" y="-1"/>
            <a:ext cx="12192000" cy="6962425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9F7975-B288-4129-82F3-26F15880B3F8}"/>
              </a:ext>
            </a:extLst>
          </p:cNvPr>
          <p:cNvSpPr txBox="1"/>
          <p:nvPr/>
        </p:nvSpPr>
        <p:spPr>
          <a:xfrm>
            <a:off x="1884946" y="2435784"/>
            <a:ext cx="8422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Ihre Amtskollegen</a:t>
            </a:r>
          </a:p>
        </p:txBody>
      </p:sp>
      <p:sp>
        <p:nvSpPr>
          <p:cNvPr id="13" name="Gold Bar">
            <a:extLst>
              <a:ext uri="{FF2B5EF4-FFF2-40B4-BE49-F238E27FC236}">
                <a16:creationId xmlns:a16="http://schemas.microsoft.com/office/drawing/2014/main" id="{13B9F287-6B2F-4029-8170-6985321E9521}"/>
              </a:ext>
            </a:extLst>
          </p:cNvPr>
          <p:cNvSpPr/>
          <p:nvPr/>
        </p:nvSpPr>
        <p:spPr>
          <a:xfrm>
            <a:off x="5370871" y="3559613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12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38160" y="-3082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sz="14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18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4485213" y="194944"/>
            <a:ext cx="7508207" cy="125728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dirty="0">
                <a:solidFill>
                  <a:srgbClr val="0A5496"/>
                </a:solidFill>
                <a:latin typeface="Arial" charset="0"/>
                <a:cs typeface="Arial" charset="0"/>
              </a:rPr>
              <a:t>Übung: </a:t>
            </a:r>
            <a:br>
              <a:rPr lang="de-DE" dirty="0">
                <a:solidFill>
                  <a:srgbClr val="0A5496"/>
                </a:solidFill>
                <a:latin typeface="Arial" charset="0"/>
                <a:cs typeface="Arial" charset="0"/>
              </a:rPr>
            </a:br>
            <a:r>
              <a:rPr lang="de-DE" dirty="0">
                <a:solidFill>
                  <a:srgbClr val="0A5496"/>
                </a:solidFill>
                <a:latin typeface="Arial" charset="0"/>
                <a:cs typeface="Arial" charset="0"/>
              </a:rPr>
              <a:t>Ressourcen zur Optimierung </a:t>
            </a:r>
            <a:br>
              <a:rPr lang="de-DE" dirty="0">
                <a:solidFill>
                  <a:srgbClr val="0A5496"/>
                </a:solidFill>
                <a:latin typeface="Arial" charset="0"/>
                <a:cs typeface="Arial" charset="0"/>
              </a:rPr>
            </a:br>
            <a:r>
              <a:rPr lang="de-DE" dirty="0">
                <a:solidFill>
                  <a:srgbClr val="0A5496"/>
                </a:solidFill>
                <a:latin typeface="Arial" charset="0"/>
                <a:cs typeface="Arial" charset="0"/>
              </a:rPr>
              <a:t>der Lage des Clubs verwenden</a:t>
            </a:r>
          </a:p>
          <a:p>
            <a:pPr algn="ctr"/>
            <a:endParaRPr lang="de-DE" dirty="0">
              <a:solidFill>
                <a:srgbClr val="0A5496"/>
              </a:solidFill>
              <a:latin typeface="Arial" charset="0"/>
              <a:cs typeface="Arial" charset="0"/>
            </a:endParaRPr>
          </a:p>
          <a:p>
            <a:pPr algn="ctr"/>
            <a:endParaRPr lang="en-US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3200" kern="0" dirty="0">
              <a:solidFill>
                <a:srgbClr val="00338D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2" y="1925921"/>
            <a:ext cx="3719244" cy="21945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E84104-2064-4E0A-8BC4-313BE757A90C}"/>
              </a:ext>
            </a:extLst>
          </p:cNvPr>
          <p:cNvSpPr txBox="1"/>
          <p:nvPr/>
        </p:nvSpPr>
        <p:spPr>
          <a:xfrm>
            <a:off x="-31898" y="4175493"/>
            <a:ext cx="37192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i="1" dirty="0"/>
              <a:t>Schlagen Sie bitte die </a:t>
            </a:r>
            <a:r>
              <a:rPr lang="de-DE" sz="1500" b="1" i="1" dirty="0">
                <a:solidFill>
                  <a:srgbClr val="FF0000"/>
                </a:solidFill>
              </a:rPr>
              <a:t>Seite 5</a:t>
            </a:r>
            <a:r>
              <a:rPr lang="de-DE" sz="1500" b="1" i="1" dirty="0"/>
              <a:t> Ihres Teilnehmerhandbuchs auf. </a:t>
            </a:r>
          </a:p>
          <a:p>
            <a:r>
              <a:rPr lang="de-DE" sz="1500" b="1" i="1" dirty="0"/>
              <a:t>Sie haben für diese Übung 6 Minuten Zeit.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632B4B8-D3FE-4823-9D54-69D45052947E}"/>
              </a:ext>
            </a:extLst>
          </p:cNvPr>
          <p:cNvSpPr txBox="1">
            <a:spLocks/>
          </p:cNvSpPr>
          <p:nvPr/>
        </p:nvSpPr>
        <p:spPr>
          <a:xfrm>
            <a:off x="4630626" y="1580548"/>
            <a:ext cx="7217381" cy="3993679"/>
          </a:xfrm>
          <a:prstGeom prst="rect">
            <a:avLst/>
          </a:prstGeom>
        </p:spPr>
        <p:txBody>
          <a:bodyPr>
            <a:normAutofit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3200" dirty="0">
                <a:ea typeface="Arial" charset="0"/>
                <a:cs typeface="Arial" charset="0"/>
              </a:rPr>
              <a:t>Sehen Sie sich nun jedes Szenario auf Seite 1-2 an.</a:t>
            </a:r>
          </a:p>
          <a:p>
            <a:r>
              <a:rPr lang="de-DE" sz="3200" dirty="0">
                <a:ea typeface="Arial" charset="0"/>
                <a:cs typeface="Arial" charset="0"/>
              </a:rPr>
              <a:t>Notieren Sie sich, welche Ressourcen Sie jeweils für jedes Szenario verwenden würden.</a:t>
            </a:r>
          </a:p>
          <a:p>
            <a:r>
              <a:rPr lang="de-DE" sz="3200" dirty="0">
                <a:ea typeface="Arial" charset="0"/>
                <a:cs typeface="Arial" charset="0"/>
              </a:rPr>
              <a:t>Seien Sie darauf vorbereitet, den übrigen Teilnehmern Ihre Ideen vorzutragen.</a:t>
            </a:r>
          </a:p>
          <a:p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83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5" name="Background - Image">
            <a:extLst>
              <a:ext uri="{FF2B5EF4-FFF2-40B4-BE49-F238E27FC236}">
                <a16:creationId xmlns:a16="http://schemas.microsoft.com/office/drawing/2014/main" id="{B505A84F-7DD3-084E-B684-DF68B9720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8031" t="1527" r="14635" b="8520"/>
          <a:stretch/>
        </p:blipFill>
        <p:spPr>
          <a:xfrm>
            <a:off x="353668" y="0"/>
            <a:ext cx="655658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D6F230AD-C2C5-0C4C-B268-B00B0D5871CC}"/>
              </a:ext>
            </a:extLst>
          </p:cNvPr>
          <p:cNvSpPr/>
          <p:nvPr/>
        </p:nvSpPr>
        <p:spPr>
          <a:xfrm>
            <a:off x="-2736" y="1"/>
            <a:ext cx="1391326" cy="6858000"/>
          </a:xfrm>
          <a:custGeom>
            <a:avLst/>
            <a:gdLst>
              <a:gd name="connsiteX0" fmla="*/ 0 w 1391326"/>
              <a:gd name="connsiteY0" fmla="*/ 0 h 6858000"/>
              <a:gd name="connsiteX1" fmla="*/ 1391326 w 1391326"/>
              <a:gd name="connsiteY1" fmla="*/ 0 h 6858000"/>
              <a:gd name="connsiteX2" fmla="*/ 469237 w 1391326"/>
              <a:gd name="connsiteY2" fmla="*/ 6858000 h 6858000"/>
              <a:gd name="connsiteX3" fmla="*/ 0 w 1391326"/>
              <a:gd name="connsiteY3" fmla="*/ 6858000 h 6858000"/>
              <a:gd name="connsiteX4" fmla="*/ 0 w 139132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326" h="6858000">
                <a:moveTo>
                  <a:pt x="0" y="0"/>
                </a:moveTo>
                <a:lnTo>
                  <a:pt x="1391326" y="0"/>
                </a:lnTo>
                <a:lnTo>
                  <a:pt x="46923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0AA4A13-B96A-4343-B06C-9FDCD182AC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218" y="5877313"/>
            <a:ext cx="836923" cy="836923"/>
          </a:xfrm>
          <a:prstGeom prst="rect">
            <a:avLst/>
          </a:prstGeom>
        </p:spPr>
      </p:pic>
      <p:sp>
        <p:nvSpPr>
          <p:cNvPr id="33" name="Freeform 32">
            <a:extLst>
              <a:ext uri="{FF2B5EF4-FFF2-40B4-BE49-F238E27FC236}">
                <a16:creationId xmlns:a16="http://schemas.microsoft.com/office/drawing/2014/main" id="{0F146836-48DC-3C4E-B023-51949A426C75}"/>
              </a:ext>
            </a:extLst>
          </p:cNvPr>
          <p:cNvSpPr/>
          <p:nvPr/>
        </p:nvSpPr>
        <p:spPr>
          <a:xfrm rot="5400000" flipV="1">
            <a:off x="4559428" y="-782192"/>
            <a:ext cx="6858000" cy="8422384"/>
          </a:xfrm>
          <a:custGeom>
            <a:avLst/>
            <a:gdLst>
              <a:gd name="connsiteX0" fmla="*/ 0 w 6858000"/>
              <a:gd name="connsiteY0" fmla="*/ 922089 h 8422384"/>
              <a:gd name="connsiteX1" fmla="*/ 0 w 6858000"/>
              <a:gd name="connsiteY1" fmla="*/ 1511369 h 8422384"/>
              <a:gd name="connsiteX2" fmla="*/ 0 w 6858000"/>
              <a:gd name="connsiteY2" fmla="*/ 2107423 h 8422384"/>
              <a:gd name="connsiteX3" fmla="*/ 0 w 6858000"/>
              <a:gd name="connsiteY3" fmla="*/ 2696703 h 8422384"/>
              <a:gd name="connsiteX4" fmla="*/ 0 w 6858000"/>
              <a:gd name="connsiteY4" fmla="*/ 2959412 h 8422384"/>
              <a:gd name="connsiteX5" fmla="*/ 0 w 6858000"/>
              <a:gd name="connsiteY5" fmla="*/ 3548692 h 8422384"/>
              <a:gd name="connsiteX6" fmla="*/ 0 w 6858000"/>
              <a:gd name="connsiteY6" fmla="*/ 4144746 h 8422384"/>
              <a:gd name="connsiteX7" fmla="*/ 0 w 6858000"/>
              <a:gd name="connsiteY7" fmla="*/ 4610448 h 8422384"/>
              <a:gd name="connsiteX8" fmla="*/ 0 w 6858000"/>
              <a:gd name="connsiteY8" fmla="*/ 4734026 h 8422384"/>
              <a:gd name="connsiteX9" fmla="*/ 0 w 6858000"/>
              <a:gd name="connsiteY9" fmla="*/ 5199728 h 8422384"/>
              <a:gd name="connsiteX10" fmla="*/ 0 w 6858000"/>
              <a:gd name="connsiteY10" fmla="*/ 5795782 h 8422384"/>
              <a:gd name="connsiteX11" fmla="*/ 0 w 6858000"/>
              <a:gd name="connsiteY11" fmla="*/ 6385062 h 8422384"/>
              <a:gd name="connsiteX12" fmla="*/ 0 w 6858000"/>
              <a:gd name="connsiteY12" fmla="*/ 6647770 h 8422384"/>
              <a:gd name="connsiteX13" fmla="*/ 0 w 6858000"/>
              <a:gd name="connsiteY13" fmla="*/ 7237050 h 8422384"/>
              <a:gd name="connsiteX14" fmla="*/ 0 w 6858000"/>
              <a:gd name="connsiteY14" fmla="*/ 7833104 h 8422384"/>
              <a:gd name="connsiteX15" fmla="*/ 0 w 6858000"/>
              <a:gd name="connsiteY15" fmla="*/ 8422384 h 8422384"/>
              <a:gd name="connsiteX16" fmla="*/ 6858000 w 6858000"/>
              <a:gd name="connsiteY16" fmla="*/ 8422384 h 8422384"/>
              <a:gd name="connsiteX17" fmla="*/ 6858000 w 6858000"/>
              <a:gd name="connsiteY17" fmla="*/ 7833104 h 8422384"/>
              <a:gd name="connsiteX18" fmla="*/ 6858000 w 6858000"/>
              <a:gd name="connsiteY18" fmla="*/ 7237050 h 8422384"/>
              <a:gd name="connsiteX19" fmla="*/ 6858000 w 6858000"/>
              <a:gd name="connsiteY19" fmla="*/ 6647770 h 8422384"/>
              <a:gd name="connsiteX20" fmla="*/ 6858000 w 6858000"/>
              <a:gd name="connsiteY20" fmla="*/ 6385062 h 8422384"/>
              <a:gd name="connsiteX21" fmla="*/ 6858000 w 6858000"/>
              <a:gd name="connsiteY21" fmla="*/ 5795782 h 8422384"/>
              <a:gd name="connsiteX22" fmla="*/ 6858000 w 6858000"/>
              <a:gd name="connsiteY22" fmla="*/ 5199728 h 8422384"/>
              <a:gd name="connsiteX23" fmla="*/ 6858000 w 6858000"/>
              <a:gd name="connsiteY23" fmla="*/ 4610448 h 8422384"/>
              <a:gd name="connsiteX24" fmla="*/ 6858000 w 6858000"/>
              <a:gd name="connsiteY24" fmla="*/ 3811936 h 8422384"/>
              <a:gd name="connsiteX25" fmla="*/ 6858000 w 6858000"/>
              <a:gd name="connsiteY25" fmla="*/ 3222656 h 8422384"/>
              <a:gd name="connsiteX26" fmla="*/ 6858000 w 6858000"/>
              <a:gd name="connsiteY26" fmla="*/ 2626602 h 8422384"/>
              <a:gd name="connsiteX27" fmla="*/ 6858000 w 6858000"/>
              <a:gd name="connsiteY27" fmla="*/ 2037322 h 8422384"/>
              <a:gd name="connsiteX28" fmla="*/ 6858000 w 6858000"/>
              <a:gd name="connsiteY28" fmla="*/ 1774614 h 8422384"/>
              <a:gd name="connsiteX29" fmla="*/ 6858000 w 6858000"/>
              <a:gd name="connsiteY29" fmla="*/ 1185334 h 8422384"/>
              <a:gd name="connsiteX30" fmla="*/ 6858000 w 6858000"/>
              <a:gd name="connsiteY30" fmla="*/ 589280 h 8422384"/>
              <a:gd name="connsiteX31" fmla="*/ 6858000 w 6858000"/>
              <a:gd name="connsiteY31" fmla="*/ 0 h 84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858000" h="8422384">
                <a:moveTo>
                  <a:pt x="0" y="922089"/>
                </a:moveTo>
                <a:lnTo>
                  <a:pt x="0" y="1511369"/>
                </a:lnTo>
                <a:lnTo>
                  <a:pt x="0" y="2107423"/>
                </a:lnTo>
                <a:lnTo>
                  <a:pt x="0" y="2696703"/>
                </a:lnTo>
                <a:lnTo>
                  <a:pt x="0" y="2959412"/>
                </a:lnTo>
                <a:lnTo>
                  <a:pt x="0" y="3548692"/>
                </a:lnTo>
                <a:lnTo>
                  <a:pt x="0" y="4144746"/>
                </a:lnTo>
                <a:lnTo>
                  <a:pt x="0" y="4610448"/>
                </a:lnTo>
                <a:lnTo>
                  <a:pt x="0" y="4734026"/>
                </a:lnTo>
                <a:lnTo>
                  <a:pt x="0" y="5199728"/>
                </a:lnTo>
                <a:lnTo>
                  <a:pt x="0" y="5795782"/>
                </a:lnTo>
                <a:lnTo>
                  <a:pt x="0" y="6385062"/>
                </a:lnTo>
                <a:lnTo>
                  <a:pt x="0" y="6647770"/>
                </a:lnTo>
                <a:lnTo>
                  <a:pt x="0" y="7237050"/>
                </a:lnTo>
                <a:lnTo>
                  <a:pt x="0" y="7833104"/>
                </a:lnTo>
                <a:lnTo>
                  <a:pt x="0" y="8422384"/>
                </a:lnTo>
                <a:lnTo>
                  <a:pt x="6858000" y="8422384"/>
                </a:lnTo>
                <a:lnTo>
                  <a:pt x="6858000" y="7833104"/>
                </a:lnTo>
                <a:lnTo>
                  <a:pt x="6858000" y="7237050"/>
                </a:lnTo>
                <a:lnTo>
                  <a:pt x="6858000" y="6647770"/>
                </a:lnTo>
                <a:lnTo>
                  <a:pt x="6858000" y="6385062"/>
                </a:lnTo>
                <a:lnTo>
                  <a:pt x="6858000" y="5795782"/>
                </a:lnTo>
                <a:lnTo>
                  <a:pt x="6858000" y="5199728"/>
                </a:lnTo>
                <a:lnTo>
                  <a:pt x="6858000" y="4610448"/>
                </a:lnTo>
                <a:lnTo>
                  <a:pt x="6858000" y="3811936"/>
                </a:lnTo>
                <a:lnTo>
                  <a:pt x="6858000" y="3222656"/>
                </a:lnTo>
                <a:lnTo>
                  <a:pt x="6858000" y="2626602"/>
                </a:lnTo>
                <a:lnTo>
                  <a:pt x="6858000" y="2037322"/>
                </a:lnTo>
                <a:lnTo>
                  <a:pt x="6858000" y="1774614"/>
                </a:lnTo>
                <a:lnTo>
                  <a:pt x="6858000" y="1185334"/>
                </a:lnTo>
                <a:lnTo>
                  <a:pt x="6858000" y="589280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Page Number - Blue">
            <a:extLst>
              <a:ext uri="{FF2B5EF4-FFF2-40B4-BE49-F238E27FC236}">
                <a16:creationId xmlns:a16="http://schemas.microsoft.com/office/drawing/2014/main" id="{9EF8C11C-B97D-B04F-8EC2-671F9B1B8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14" name="Large #">
            <a:extLst>
              <a:ext uri="{FF2B5EF4-FFF2-40B4-BE49-F238E27FC236}">
                <a16:creationId xmlns:a16="http://schemas.microsoft.com/office/drawing/2014/main" id="{516B959E-3BE4-024E-BECE-F90627F8E656}"/>
              </a:ext>
            </a:extLst>
          </p:cNvPr>
          <p:cNvSpPr txBox="1"/>
          <p:nvPr/>
        </p:nvSpPr>
        <p:spPr>
          <a:xfrm>
            <a:off x="4722553" y="1025900"/>
            <a:ext cx="677561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40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Seminarziele</a:t>
            </a:r>
          </a:p>
        </p:txBody>
      </p:sp>
      <p:sp>
        <p:nvSpPr>
          <p:cNvPr id="16" name="Body Copy">
            <a:extLst>
              <a:ext uri="{FF2B5EF4-FFF2-40B4-BE49-F238E27FC236}">
                <a16:creationId xmlns:a16="http://schemas.microsoft.com/office/drawing/2014/main" id="{B75C058A-8A76-C44C-A435-FC9916EC2D6F}"/>
              </a:ext>
            </a:extLst>
          </p:cNvPr>
          <p:cNvSpPr txBox="1">
            <a:spLocks/>
          </p:cNvSpPr>
          <p:nvPr/>
        </p:nvSpPr>
        <p:spPr>
          <a:xfrm>
            <a:off x="4812158" y="2163261"/>
            <a:ext cx="7541673" cy="253147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de-DE" sz="2800" dirty="0">
                <a:latin typeface="Arial" charset="0"/>
                <a:ea typeface="Arial" charset="0"/>
                <a:cs typeface="Arial" charset="0"/>
              </a:rPr>
              <a:t>Merkmale existenzfähiger Clubs erkennen</a:t>
            </a:r>
          </a:p>
          <a:p>
            <a:pPr marL="285750" indent="-285750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de-DE" sz="2800" dirty="0">
                <a:latin typeface="Arial" charset="0"/>
                <a:ea typeface="Arial" charset="0"/>
                <a:cs typeface="Arial" charset="0"/>
              </a:rPr>
              <a:t>Berichte zur Lage des Clubs analysieren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de-DE" sz="2800" dirty="0">
                <a:latin typeface="Arial" charset="0"/>
                <a:ea typeface="Arial" charset="0"/>
                <a:cs typeface="Arial" charset="0"/>
              </a:rPr>
              <a:t>Anhand verfügbarer Ressourcen die Lage des Clubs optimieren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Yellow Bar">
            <a:extLst>
              <a:ext uri="{FF2B5EF4-FFF2-40B4-BE49-F238E27FC236}">
                <a16:creationId xmlns:a16="http://schemas.microsoft.com/office/drawing/2014/main" id="{95C3476D-AC48-6F41-B3F9-EB0E28C49728}"/>
              </a:ext>
            </a:extLst>
          </p:cNvPr>
          <p:cNvSpPr/>
          <p:nvPr/>
        </p:nvSpPr>
        <p:spPr>
          <a:xfrm>
            <a:off x="5128076" y="1760834"/>
            <a:ext cx="3454918" cy="125079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de-DE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2489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5" name="Background - Image">
            <a:extLst>
              <a:ext uri="{FF2B5EF4-FFF2-40B4-BE49-F238E27FC236}">
                <a16:creationId xmlns:a16="http://schemas.microsoft.com/office/drawing/2014/main" id="{B505A84F-7DD3-084E-B684-DF68B9720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8031" t="1527" r="14635" b="8520"/>
          <a:stretch/>
        </p:blipFill>
        <p:spPr>
          <a:xfrm>
            <a:off x="353668" y="0"/>
            <a:ext cx="655658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D6F230AD-C2C5-0C4C-B268-B00B0D5871CC}"/>
              </a:ext>
            </a:extLst>
          </p:cNvPr>
          <p:cNvSpPr/>
          <p:nvPr/>
        </p:nvSpPr>
        <p:spPr>
          <a:xfrm>
            <a:off x="-2736" y="1"/>
            <a:ext cx="1391326" cy="6858000"/>
          </a:xfrm>
          <a:custGeom>
            <a:avLst/>
            <a:gdLst>
              <a:gd name="connsiteX0" fmla="*/ 0 w 1391326"/>
              <a:gd name="connsiteY0" fmla="*/ 0 h 6858000"/>
              <a:gd name="connsiteX1" fmla="*/ 1391326 w 1391326"/>
              <a:gd name="connsiteY1" fmla="*/ 0 h 6858000"/>
              <a:gd name="connsiteX2" fmla="*/ 469237 w 1391326"/>
              <a:gd name="connsiteY2" fmla="*/ 6858000 h 6858000"/>
              <a:gd name="connsiteX3" fmla="*/ 0 w 1391326"/>
              <a:gd name="connsiteY3" fmla="*/ 6858000 h 6858000"/>
              <a:gd name="connsiteX4" fmla="*/ 0 w 139132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326" h="6858000">
                <a:moveTo>
                  <a:pt x="0" y="0"/>
                </a:moveTo>
                <a:lnTo>
                  <a:pt x="1391326" y="0"/>
                </a:lnTo>
                <a:lnTo>
                  <a:pt x="46923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0AA4A13-B96A-4343-B06C-9FDCD182AC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218" y="5877313"/>
            <a:ext cx="836923" cy="836923"/>
          </a:xfrm>
          <a:prstGeom prst="rect">
            <a:avLst/>
          </a:prstGeom>
        </p:spPr>
      </p:pic>
      <p:sp>
        <p:nvSpPr>
          <p:cNvPr id="33" name="Freeform 32">
            <a:extLst>
              <a:ext uri="{FF2B5EF4-FFF2-40B4-BE49-F238E27FC236}">
                <a16:creationId xmlns:a16="http://schemas.microsoft.com/office/drawing/2014/main" id="{0F146836-48DC-3C4E-B023-51949A426C75}"/>
              </a:ext>
            </a:extLst>
          </p:cNvPr>
          <p:cNvSpPr/>
          <p:nvPr/>
        </p:nvSpPr>
        <p:spPr>
          <a:xfrm rot="5400000" flipV="1">
            <a:off x="4551808" y="-782191"/>
            <a:ext cx="6858000" cy="8422384"/>
          </a:xfrm>
          <a:custGeom>
            <a:avLst/>
            <a:gdLst>
              <a:gd name="connsiteX0" fmla="*/ 0 w 6858000"/>
              <a:gd name="connsiteY0" fmla="*/ 922089 h 8422384"/>
              <a:gd name="connsiteX1" fmla="*/ 0 w 6858000"/>
              <a:gd name="connsiteY1" fmla="*/ 1511369 h 8422384"/>
              <a:gd name="connsiteX2" fmla="*/ 0 w 6858000"/>
              <a:gd name="connsiteY2" fmla="*/ 2107423 h 8422384"/>
              <a:gd name="connsiteX3" fmla="*/ 0 w 6858000"/>
              <a:gd name="connsiteY3" fmla="*/ 2696703 h 8422384"/>
              <a:gd name="connsiteX4" fmla="*/ 0 w 6858000"/>
              <a:gd name="connsiteY4" fmla="*/ 2959412 h 8422384"/>
              <a:gd name="connsiteX5" fmla="*/ 0 w 6858000"/>
              <a:gd name="connsiteY5" fmla="*/ 3548692 h 8422384"/>
              <a:gd name="connsiteX6" fmla="*/ 0 w 6858000"/>
              <a:gd name="connsiteY6" fmla="*/ 4144746 h 8422384"/>
              <a:gd name="connsiteX7" fmla="*/ 0 w 6858000"/>
              <a:gd name="connsiteY7" fmla="*/ 4610448 h 8422384"/>
              <a:gd name="connsiteX8" fmla="*/ 0 w 6858000"/>
              <a:gd name="connsiteY8" fmla="*/ 4734026 h 8422384"/>
              <a:gd name="connsiteX9" fmla="*/ 0 w 6858000"/>
              <a:gd name="connsiteY9" fmla="*/ 5199728 h 8422384"/>
              <a:gd name="connsiteX10" fmla="*/ 0 w 6858000"/>
              <a:gd name="connsiteY10" fmla="*/ 5795782 h 8422384"/>
              <a:gd name="connsiteX11" fmla="*/ 0 w 6858000"/>
              <a:gd name="connsiteY11" fmla="*/ 6385062 h 8422384"/>
              <a:gd name="connsiteX12" fmla="*/ 0 w 6858000"/>
              <a:gd name="connsiteY12" fmla="*/ 6647770 h 8422384"/>
              <a:gd name="connsiteX13" fmla="*/ 0 w 6858000"/>
              <a:gd name="connsiteY13" fmla="*/ 7237050 h 8422384"/>
              <a:gd name="connsiteX14" fmla="*/ 0 w 6858000"/>
              <a:gd name="connsiteY14" fmla="*/ 7833104 h 8422384"/>
              <a:gd name="connsiteX15" fmla="*/ 0 w 6858000"/>
              <a:gd name="connsiteY15" fmla="*/ 8422384 h 8422384"/>
              <a:gd name="connsiteX16" fmla="*/ 6858000 w 6858000"/>
              <a:gd name="connsiteY16" fmla="*/ 8422384 h 8422384"/>
              <a:gd name="connsiteX17" fmla="*/ 6858000 w 6858000"/>
              <a:gd name="connsiteY17" fmla="*/ 7833104 h 8422384"/>
              <a:gd name="connsiteX18" fmla="*/ 6858000 w 6858000"/>
              <a:gd name="connsiteY18" fmla="*/ 7237050 h 8422384"/>
              <a:gd name="connsiteX19" fmla="*/ 6858000 w 6858000"/>
              <a:gd name="connsiteY19" fmla="*/ 6647770 h 8422384"/>
              <a:gd name="connsiteX20" fmla="*/ 6858000 w 6858000"/>
              <a:gd name="connsiteY20" fmla="*/ 6385062 h 8422384"/>
              <a:gd name="connsiteX21" fmla="*/ 6858000 w 6858000"/>
              <a:gd name="connsiteY21" fmla="*/ 5795782 h 8422384"/>
              <a:gd name="connsiteX22" fmla="*/ 6858000 w 6858000"/>
              <a:gd name="connsiteY22" fmla="*/ 5199728 h 8422384"/>
              <a:gd name="connsiteX23" fmla="*/ 6858000 w 6858000"/>
              <a:gd name="connsiteY23" fmla="*/ 4610448 h 8422384"/>
              <a:gd name="connsiteX24" fmla="*/ 6858000 w 6858000"/>
              <a:gd name="connsiteY24" fmla="*/ 3811936 h 8422384"/>
              <a:gd name="connsiteX25" fmla="*/ 6858000 w 6858000"/>
              <a:gd name="connsiteY25" fmla="*/ 3222656 h 8422384"/>
              <a:gd name="connsiteX26" fmla="*/ 6858000 w 6858000"/>
              <a:gd name="connsiteY26" fmla="*/ 2626602 h 8422384"/>
              <a:gd name="connsiteX27" fmla="*/ 6858000 w 6858000"/>
              <a:gd name="connsiteY27" fmla="*/ 2037322 h 8422384"/>
              <a:gd name="connsiteX28" fmla="*/ 6858000 w 6858000"/>
              <a:gd name="connsiteY28" fmla="*/ 1774614 h 8422384"/>
              <a:gd name="connsiteX29" fmla="*/ 6858000 w 6858000"/>
              <a:gd name="connsiteY29" fmla="*/ 1185334 h 8422384"/>
              <a:gd name="connsiteX30" fmla="*/ 6858000 w 6858000"/>
              <a:gd name="connsiteY30" fmla="*/ 589280 h 8422384"/>
              <a:gd name="connsiteX31" fmla="*/ 6858000 w 6858000"/>
              <a:gd name="connsiteY31" fmla="*/ 0 h 84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858000" h="8422384">
                <a:moveTo>
                  <a:pt x="0" y="922089"/>
                </a:moveTo>
                <a:lnTo>
                  <a:pt x="0" y="1511369"/>
                </a:lnTo>
                <a:lnTo>
                  <a:pt x="0" y="2107423"/>
                </a:lnTo>
                <a:lnTo>
                  <a:pt x="0" y="2696703"/>
                </a:lnTo>
                <a:lnTo>
                  <a:pt x="0" y="2959412"/>
                </a:lnTo>
                <a:lnTo>
                  <a:pt x="0" y="3548692"/>
                </a:lnTo>
                <a:lnTo>
                  <a:pt x="0" y="4144746"/>
                </a:lnTo>
                <a:lnTo>
                  <a:pt x="0" y="4610448"/>
                </a:lnTo>
                <a:lnTo>
                  <a:pt x="0" y="4734026"/>
                </a:lnTo>
                <a:lnTo>
                  <a:pt x="0" y="5199728"/>
                </a:lnTo>
                <a:lnTo>
                  <a:pt x="0" y="5795782"/>
                </a:lnTo>
                <a:lnTo>
                  <a:pt x="0" y="6385062"/>
                </a:lnTo>
                <a:lnTo>
                  <a:pt x="0" y="6647770"/>
                </a:lnTo>
                <a:lnTo>
                  <a:pt x="0" y="7237050"/>
                </a:lnTo>
                <a:lnTo>
                  <a:pt x="0" y="7833104"/>
                </a:lnTo>
                <a:lnTo>
                  <a:pt x="0" y="8422384"/>
                </a:lnTo>
                <a:lnTo>
                  <a:pt x="6858000" y="8422384"/>
                </a:lnTo>
                <a:lnTo>
                  <a:pt x="6858000" y="7833104"/>
                </a:lnTo>
                <a:lnTo>
                  <a:pt x="6858000" y="7237050"/>
                </a:lnTo>
                <a:lnTo>
                  <a:pt x="6858000" y="6647770"/>
                </a:lnTo>
                <a:lnTo>
                  <a:pt x="6858000" y="6385062"/>
                </a:lnTo>
                <a:lnTo>
                  <a:pt x="6858000" y="5795782"/>
                </a:lnTo>
                <a:lnTo>
                  <a:pt x="6858000" y="5199728"/>
                </a:lnTo>
                <a:lnTo>
                  <a:pt x="6858000" y="4610448"/>
                </a:lnTo>
                <a:lnTo>
                  <a:pt x="6858000" y="3811936"/>
                </a:lnTo>
                <a:lnTo>
                  <a:pt x="6858000" y="3222656"/>
                </a:lnTo>
                <a:lnTo>
                  <a:pt x="6858000" y="2626602"/>
                </a:lnTo>
                <a:lnTo>
                  <a:pt x="6858000" y="2037322"/>
                </a:lnTo>
                <a:lnTo>
                  <a:pt x="6858000" y="1774614"/>
                </a:lnTo>
                <a:lnTo>
                  <a:pt x="6858000" y="1185334"/>
                </a:lnTo>
                <a:lnTo>
                  <a:pt x="6858000" y="589280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Page Number - Blue">
            <a:extLst>
              <a:ext uri="{FF2B5EF4-FFF2-40B4-BE49-F238E27FC236}">
                <a16:creationId xmlns:a16="http://schemas.microsoft.com/office/drawing/2014/main" id="{9EF8C11C-B97D-B04F-8EC2-671F9B1B8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19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14" name="Large #">
            <a:extLst>
              <a:ext uri="{FF2B5EF4-FFF2-40B4-BE49-F238E27FC236}">
                <a16:creationId xmlns:a16="http://schemas.microsoft.com/office/drawing/2014/main" id="{516B959E-3BE4-024E-BECE-F90627F8E656}"/>
              </a:ext>
            </a:extLst>
          </p:cNvPr>
          <p:cNvSpPr txBox="1"/>
          <p:nvPr/>
        </p:nvSpPr>
        <p:spPr>
          <a:xfrm>
            <a:off x="4761539" y="767171"/>
            <a:ext cx="677561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40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Seminarziele</a:t>
            </a:r>
          </a:p>
        </p:txBody>
      </p:sp>
      <p:sp>
        <p:nvSpPr>
          <p:cNvPr id="16" name="Body Copy">
            <a:extLst>
              <a:ext uri="{FF2B5EF4-FFF2-40B4-BE49-F238E27FC236}">
                <a16:creationId xmlns:a16="http://schemas.microsoft.com/office/drawing/2014/main" id="{B75C058A-8A76-C44C-A435-FC9916EC2D6F}"/>
              </a:ext>
            </a:extLst>
          </p:cNvPr>
          <p:cNvSpPr txBox="1">
            <a:spLocks/>
          </p:cNvSpPr>
          <p:nvPr/>
        </p:nvSpPr>
        <p:spPr>
          <a:xfrm>
            <a:off x="4864036" y="1955462"/>
            <a:ext cx="7541673" cy="267023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de-DE" sz="2800" dirty="0">
                <a:latin typeface="Arial" charset="0"/>
                <a:ea typeface="Arial" charset="0"/>
                <a:cs typeface="Arial" charset="0"/>
              </a:rPr>
              <a:t>Merkmale existenzfähiger Clubs erkennen</a:t>
            </a:r>
          </a:p>
          <a:p>
            <a:pPr marL="285750" indent="-285750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de-DE" sz="2800" dirty="0">
                <a:latin typeface="Arial" charset="0"/>
                <a:ea typeface="Arial" charset="0"/>
                <a:cs typeface="Arial" charset="0"/>
              </a:rPr>
              <a:t>Berichte zur Lage des Clubs analysieren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de-DE" sz="2800" dirty="0">
                <a:latin typeface="Arial" charset="0"/>
                <a:ea typeface="Arial" charset="0"/>
                <a:cs typeface="Arial" charset="0"/>
              </a:rPr>
              <a:t>Anhand verfügbarer Ressourcen die Lage des Clubs optimieren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Yellow Bar">
            <a:extLst>
              <a:ext uri="{FF2B5EF4-FFF2-40B4-BE49-F238E27FC236}">
                <a16:creationId xmlns:a16="http://schemas.microsoft.com/office/drawing/2014/main" id="{95C3476D-AC48-6F41-B3F9-EB0E28C49728}"/>
              </a:ext>
            </a:extLst>
          </p:cNvPr>
          <p:cNvSpPr/>
          <p:nvPr/>
        </p:nvSpPr>
        <p:spPr>
          <a:xfrm>
            <a:off x="5087319" y="1503557"/>
            <a:ext cx="3454918" cy="125079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de-DE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9316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68" y="1295401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09797" y="3387278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de-DE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Existenzfähige Clubs</a:t>
            </a:r>
          </a:p>
        </p:txBody>
      </p:sp>
      <p:sp>
        <p:nvSpPr>
          <p:cNvPr id="6" name="Gold Bar"/>
          <p:cNvSpPr/>
          <p:nvPr/>
        </p:nvSpPr>
        <p:spPr>
          <a:xfrm>
            <a:off x="5370868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48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de-DE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13404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3216895" y="2213240"/>
            <a:ext cx="8478924" cy="241273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sz="5400" dirty="0">
                <a:solidFill>
                  <a:schemeClr val="bg1"/>
                </a:solidFill>
              </a:rPr>
              <a:t>Woran lassen sich existenzfähige Clubs erkennen? </a:t>
            </a:r>
          </a:p>
          <a:p>
            <a:pPr algn="ctr"/>
            <a:endParaRPr lang="de-DE" sz="54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55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8057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de-DE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4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814589" y="1508594"/>
            <a:ext cx="11115142" cy="466892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Der Club erzielt Mitgliedschaftswachstum und bindet neue Mitglieder an den Club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Clubmitglieder führen sinnvolle Hilfsprojekte durch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Der Club sorgt für effektive interne und externe Kommunikation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Regelmäßig durchgeführte Treffen werden positiv und sinnvoll gestaltet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Clubamtsträger nehmen an Weiterbildungsmaßnahmen für Führungskräfte teil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Der Club ist vollberechtigt und erstattet regelmäßig Bericht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</a:endParaRPr>
          </a:p>
          <a:p>
            <a:endParaRPr lang="en-US" sz="1800" kern="0" dirty="0">
              <a:solidFill>
                <a:srgbClr val="55565A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1137330" y="1320128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de-DE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718914" y="687522"/>
            <a:ext cx="9962952" cy="6092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4000" dirty="0">
                <a:solidFill>
                  <a:srgbClr val="00338D"/>
                </a:solidFill>
              </a:rPr>
              <a:t>Kennzeichen existenzfähiger Clubs</a:t>
            </a:r>
          </a:p>
        </p:txBody>
      </p:sp>
    </p:spTree>
    <p:extLst>
      <p:ext uri="{BB962C8B-B14F-4D97-AF65-F5344CB8AC3E}">
        <p14:creationId xmlns:p14="http://schemas.microsoft.com/office/powerpoint/2010/main" val="2180130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68" y="1295401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1797738" y="3449270"/>
            <a:ext cx="8596519" cy="126095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de-DE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Berichte zur Lage des Clubs </a:t>
            </a:r>
          </a:p>
        </p:txBody>
      </p:sp>
      <p:sp>
        <p:nvSpPr>
          <p:cNvPr id="6" name="Gold Bar"/>
          <p:cNvSpPr/>
          <p:nvPr/>
        </p:nvSpPr>
        <p:spPr>
          <a:xfrm>
            <a:off x="5370868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de-DE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308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6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440719" y="1777797"/>
            <a:ext cx="9520920" cy="320887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sz="5400" dirty="0">
                <a:solidFill>
                  <a:schemeClr val="bg1"/>
                </a:solidFill>
              </a:rPr>
              <a:t>Anhand welcher Indikatoren sollte ich ermitteln, ob die Clubs innerhalb meiner Zone existenzfähig sind?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78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703295" y="1045197"/>
            <a:ext cx="2743200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86B08A72-D8F2-2B4C-90A6-138848A9CEF3}"/>
              </a:ext>
            </a:extLst>
          </p:cNvPr>
          <p:cNvSpPr txBox="1">
            <a:spLocks/>
          </p:cNvSpPr>
          <p:nvPr/>
        </p:nvSpPr>
        <p:spPr>
          <a:xfrm>
            <a:off x="2576148" y="269913"/>
            <a:ext cx="6992470" cy="815821"/>
          </a:xfrm>
          <a:prstGeom prst="rect">
            <a:avLst/>
          </a:prstGeom>
        </p:spPr>
        <p:txBody>
          <a:bodyPr/>
          <a:lstStyle>
            <a:lvl1pPr marL="1285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419100" indent="-127397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6429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75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898922" indent="-12739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4pPr>
            <a:lvl5pPr marL="11572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◦"/>
              <a:defRPr sz="9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5pPr>
            <a:lvl6pPr marL="12858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6pPr>
            <a:lvl7pPr marL="154301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7pPr>
            <a:lvl8pPr marL="180018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8pPr>
            <a:lvl9pPr marL="205734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de-DE" sz="4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Berichte zur Lage des Clubs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D045E5-C017-4ED0-945B-34983F7C2649}"/>
              </a:ext>
            </a:extLst>
          </p:cNvPr>
          <p:cNvGrpSpPr/>
          <p:nvPr/>
        </p:nvGrpSpPr>
        <p:grpSpPr>
          <a:xfrm>
            <a:off x="1142334" y="1434060"/>
            <a:ext cx="6658810" cy="5013173"/>
            <a:chOff x="4728533" y="1526746"/>
            <a:chExt cx="6658810" cy="5013173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4771BCD2-9B6A-4A1E-A572-C9C7416235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533" y="1526746"/>
              <a:ext cx="6658810" cy="501317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4C19A53-3020-4D31-B160-3726EA70BFDF}"/>
                </a:ext>
              </a:extLst>
            </p:cNvPr>
            <p:cNvGrpSpPr/>
            <p:nvPr/>
          </p:nvGrpSpPr>
          <p:grpSpPr>
            <a:xfrm>
              <a:off x="10585632" y="3356162"/>
              <a:ext cx="749457" cy="643105"/>
              <a:chOff x="7055186" y="2327432"/>
              <a:chExt cx="749457" cy="643105"/>
            </a:xfrm>
          </p:grpSpPr>
          <p:sp>
            <p:nvSpPr>
              <p:cNvPr id="10" name="Left Arrow 8">
                <a:extLst>
                  <a:ext uri="{FF2B5EF4-FFF2-40B4-BE49-F238E27FC236}">
                    <a16:creationId xmlns:a16="http://schemas.microsoft.com/office/drawing/2014/main" id="{7792ED74-22C9-4630-BBAF-FCDBAD080798}"/>
                  </a:ext>
                </a:extLst>
              </p:cNvPr>
              <p:cNvSpPr/>
              <p:nvPr/>
            </p:nvSpPr>
            <p:spPr>
              <a:xfrm>
                <a:off x="7055186" y="2327432"/>
                <a:ext cx="713299" cy="643105"/>
              </a:xfrm>
              <a:prstGeom prst="leftArrow">
                <a:avLst/>
              </a:prstGeom>
              <a:solidFill>
                <a:schemeClr val="bg1">
                  <a:alpha val="7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F8493F-D432-4B30-A272-E18D75A25D36}"/>
                  </a:ext>
                </a:extLst>
              </p:cNvPr>
              <p:cNvSpPr txBox="1"/>
              <p:nvPr/>
            </p:nvSpPr>
            <p:spPr>
              <a:xfrm>
                <a:off x="7220248" y="2521384"/>
                <a:ext cx="5843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200" b="1"/>
                  <a:t>2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0249821-3147-4F8F-A744-1D149525E0AB}"/>
                </a:ext>
              </a:extLst>
            </p:cNvPr>
            <p:cNvGrpSpPr/>
            <p:nvPr/>
          </p:nvGrpSpPr>
          <p:grpSpPr>
            <a:xfrm>
              <a:off x="6729594" y="5767952"/>
              <a:ext cx="747593" cy="609600"/>
              <a:chOff x="3195900" y="5243899"/>
              <a:chExt cx="747593" cy="609600"/>
            </a:xfrm>
          </p:grpSpPr>
          <p:sp>
            <p:nvSpPr>
              <p:cNvPr id="16" name="Left Arrow 5">
                <a:extLst>
                  <a:ext uri="{FF2B5EF4-FFF2-40B4-BE49-F238E27FC236}">
                    <a16:creationId xmlns:a16="http://schemas.microsoft.com/office/drawing/2014/main" id="{FB2C98D0-4DA6-44C8-8D96-5589ED42A6D9}"/>
                  </a:ext>
                </a:extLst>
              </p:cNvPr>
              <p:cNvSpPr/>
              <p:nvPr/>
            </p:nvSpPr>
            <p:spPr>
              <a:xfrm flipV="1">
                <a:off x="3195900" y="5243899"/>
                <a:ext cx="747593" cy="609600"/>
              </a:xfrm>
              <a:prstGeom prst="leftArrow">
                <a:avLst/>
              </a:prstGeom>
              <a:solidFill>
                <a:schemeClr val="bg1">
                  <a:alpha val="7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6BDC6E7-C23D-4AD4-8738-35E808A6BEA0}"/>
                  </a:ext>
                </a:extLst>
              </p:cNvPr>
              <p:cNvSpPr txBox="1"/>
              <p:nvPr/>
            </p:nvSpPr>
            <p:spPr>
              <a:xfrm>
                <a:off x="3429854" y="5410200"/>
                <a:ext cx="5136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200" b="1"/>
                  <a:t>5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65B52D2-7114-49F1-8413-CF1BEC34B8DC}"/>
                </a:ext>
              </a:extLst>
            </p:cNvPr>
            <p:cNvGrpSpPr/>
            <p:nvPr/>
          </p:nvGrpSpPr>
          <p:grpSpPr>
            <a:xfrm>
              <a:off x="8954221" y="5052102"/>
              <a:ext cx="701337" cy="612648"/>
              <a:chOff x="4619624" y="4561011"/>
              <a:chExt cx="701337" cy="612648"/>
            </a:xfrm>
          </p:grpSpPr>
          <p:sp>
            <p:nvSpPr>
              <p:cNvPr id="19" name="Left Arrow 10">
                <a:extLst>
                  <a:ext uri="{FF2B5EF4-FFF2-40B4-BE49-F238E27FC236}">
                    <a16:creationId xmlns:a16="http://schemas.microsoft.com/office/drawing/2014/main" id="{7A7162B7-526B-4B9E-9C3D-A20842B2293B}"/>
                  </a:ext>
                </a:extLst>
              </p:cNvPr>
              <p:cNvSpPr/>
              <p:nvPr/>
            </p:nvSpPr>
            <p:spPr>
              <a:xfrm>
                <a:off x="4619624" y="4561011"/>
                <a:ext cx="701337" cy="612648"/>
              </a:xfrm>
              <a:prstGeom prst="leftArrow">
                <a:avLst/>
              </a:prstGeom>
              <a:solidFill>
                <a:schemeClr val="bg1">
                  <a:alpha val="7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95D3F75-B073-40AA-A1A1-1E37B914A61B}"/>
                  </a:ext>
                </a:extLst>
              </p:cNvPr>
              <p:cNvSpPr txBox="1"/>
              <p:nvPr/>
            </p:nvSpPr>
            <p:spPr>
              <a:xfrm>
                <a:off x="4832791" y="4717704"/>
                <a:ext cx="4881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200" b="1"/>
                  <a:t>4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5CD00F4-C2B2-4F31-A74F-9810B309EACF}"/>
                </a:ext>
              </a:extLst>
            </p:cNvPr>
            <p:cNvGrpSpPr/>
            <p:nvPr/>
          </p:nvGrpSpPr>
          <p:grpSpPr>
            <a:xfrm>
              <a:off x="9563296" y="4071461"/>
              <a:ext cx="701336" cy="597585"/>
              <a:chOff x="5288279" y="3328947"/>
              <a:chExt cx="701336" cy="597585"/>
            </a:xfrm>
          </p:grpSpPr>
          <p:sp>
            <p:nvSpPr>
              <p:cNvPr id="22" name="Left Arrow 6">
                <a:extLst>
                  <a:ext uri="{FF2B5EF4-FFF2-40B4-BE49-F238E27FC236}">
                    <a16:creationId xmlns:a16="http://schemas.microsoft.com/office/drawing/2014/main" id="{829292C8-14F5-4A14-BEE8-8A083803CE4A}"/>
                  </a:ext>
                </a:extLst>
              </p:cNvPr>
              <p:cNvSpPr/>
              <p:nvPr/>
            </p:nvSpPr>
            <p:spPr>
              <a:xfrm>
                <a:off x="5288279" y="3328947"/>
                <a:ext cx="701336" cy="597585"/>
              </a:xfrm>
              <a:prstGeom prst="leftArrow">
                <a:avLst/>
              </a:prstGeom>
              <a:solidFill>
                <a:schemeClr val="bg1">
                  <a:alpha val="7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691F1E-8DFD-4E87-83E5-517C6622A112}"/>
                  </a:ext>
                </a:extLst>
              </p:cNvPr>
              <p:cNvSpPr txBox="1"/>
              <p:nvPr/>
            </p:nvSpPr>
            <p:spPr>
              <a:xfrm>
                <a:off x="5528589" y="3496851"/>
                <a:ext cx="434899" cy="276999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de-DE" sz="1200" b="1"/>
                  <a:t>3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F9EFF5E-F51E-4007-A0BF-79262B910354}"/>
                </a:ext>
              </a:extLst>
            </p:cNvPr>
            <p:cNvGrpSpPr/>
            <p:nvPr/>
          </p:nvGrpSpPr>
          <p:grpSpPr>
            <a:xfrm>
              <a:off x="7806319" y="1909487"/>
              <a:ext cx="717240" cy="612648"/>
              <a:chOff x="3486837" y="1625670"/>
              <a:chExt cx="717240" cy="612648"/>
            </a:xfrm>
          </p:grpSpPr>
          <p:sp>
            <p:nvSpPr>
              <p:cNvPr id="25" name="Left Arrow 7">
                <a:extLst>
                  <a:ext uri="{FF2B5EF4-FFF2-40B4-BE49-F238E27FC236}">
                    <a16:creationId xmlns:a16="http://schemas.microsoft.com/office/drawing/2014/main" id="{A7CE25C3-EA03-46DB-97EB-C0D967917C0A}"/>
                  </a:ext>
                </a:extLst>
              </p:cNvPr>
              <p:cNvSpPr/>
              <p:nvPr/>
            </p:nvSpPr>
            <p:spPr>
              <a:xfrm>
                <a:off x="3486837" y="1625670"/>
                <a:ext cx="713299" cy="612648"/>
              </a:xfrm>
              <a:prstGeom prst="leftArrow">
                <a:avLst/>
              </a:prstGeom>
              <a:solidFill>
                <a:schemeClr val="bg1">
                  <a:alpha val="7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D59280C-F997-4E99-B789-7F65646E9DE3}"/>
                  </a:ext>
                </a:extLst>
              </p:cNvPr>
              <p:cNvSpPr txBox="1"/>
              <p:nvPr/>
            </p:nvSpPr>
            <p:spPr>
              <a:xfrm>
                <a:off x="3587443" y="1780989"/>
                <a:ext cx="6166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200" b="1"/>
                  <a:t>1</a:t>
                </a: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FB94A8B-8030-4227-9089-BF588E717957}"/>
              </a:ext>
            </a:extLst>
          </p:cNvPr>
          <p:cNvSpPr txBox="1"/>
          <p:nvPr/>
        </p:nvSpPr>
        <p:spPr>
          <a:xfrm>
            <a:off x="7913952" y="2063209"/>
            <a:ext cx="416535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Bieten eine Schnellübersicht zu:</a:t>
            </a:r>
          </a:p>
          <a:p>
            <a:endParaRPr lang="en-US" sz="20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Nettowachstum seit Jahresbeginn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Meldung von Hilfsaktivitäten</a:t>
            </a:r>
          </a:p>
          <a:p>
            <a:pPr marL="457200" indent="-457200">
              <a:buFont typeface="+mj-lt"/>
              <a:buAutoNum type="arabicPeriod"/>
            </a:pPr>
            <a:endParaRPr lang="en-US" sz="14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Präsidentennachfolge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Bisherige monatliche Mitgliedschaftsberichte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Clubstatus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A218A5-D8DF-4A8C-81D3-0AE0596C21A9}"/>
              </a:ext>
            </a:extLst>
          </p:cNvPr>
          <p:cNvSpPr/>
          <p:nvPr/>
        </p:nvSpPr>
        <p:spPr bwMode="auto">
          <a:xfrm>
            <a:off x="3180668" y="1491501"/>
            <a:ext cx="3001894" cy="2978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4F115F-DD0E-499F-84BF-11608A0C3E03}"/>
              </a:ext>
            </a:extLst>
          </p:cNvPr>
          <p:cNvSpPr/>
          <p:nvPr/>
        </p:nvSpPr>
        <p:spPr bwMode="auto">
          <a:xfrm>
            <a:off x="5755341" y="6121101"/>
            <a:ext cx="1108038" cy="25818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A34CF4-F3B3-4D75-8678-75582257624D}"/>
              </a:ext>
            </a:extLst>
          </p:cNvPr>
          <p:cNvSpPr/>
          <p:nvPr/>
        </p:nvSpPr>
        <p:spPr bwMode="auto">
          <a:xfrm>
            <a:off x="1151043" y="2769324"/>
            <a:ext cx="269276" cy="332311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2150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de-DE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8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144506" y="1066840"/>
            <a:ext cx="12042719" cy="210547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27432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3000" dirty="0">
                <a:latin typeface="HelveticaNeueLT Std Lt" panose="020B0403020202020204" pitchFamily="34" charset="0"/>
              </a:rPr>
              <a:t>Diese sind auf der Webseite „Toolbox für Mitgliedschaftsberichte“ zu finden</a:t>
            </a:r>
          </a:p>
          <a:p>
            <a:pPr marL="514350" indent="-27432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3000" dirty="0">
                <a:latin typeface="HelveticaNeueLT Std Lt" panose="020B0403020202020204" pitchFamily="34" charset="0"/>
              </a:rPr>
              <a:t>Klicken Sie auf den Link „Bericht zur Lage des Clubs/Distrikts“, um auf die Berichte zuzugreifen</a:t>
            </a:r>
          </a:p>
          <a:p>
            <a:pPr>
              <a:spcBef>
                <a:spcPts val="0"/>
              </a:spcBef>
            </a:pPr>
            <a:endParaRPr lang="en-US" sz="4000" dirty="0">
              <a:solidFill>
                <a:srgbClr val="FF0000"/>
              </a:solidFill>
              <a:latin typeface="HelveticaNeueLT Std Lt" panose="020B0403020202020204" pitchFamily="34" charset="0"/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494391" y="952881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de-DE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404057" y="244823"/>
            <a:ext cx="11164735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3800" dirty="0">
                <a:solidFill>
                  <a:srgbClr val="00338D"/>
                </a:solidFill>
              </a:rPr>
              <a:t>Auf Berichte zur Lage des Clubs zugreifen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87692" y="5446458"/>
            <a:ext cx="896741" cy="8496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5612742-3E28-422D-9DB2-35020C43B1DA}"/>
              </a:ext>
            </a:extLst>
          </p:cNvPr>
          <p:cNvSpPr txBox="1"/>
          <p:nvPr/>
        </p:nvSpPr>
        <p:spPr>
          <a:xfrm>
            <a:off x="2435729" y="3326802"/>
            <a:ext cx="584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34FB00-3052-496E-9292-7D1B41C4C0C7}"/>
              </a:ext>
            </a:extLst>
          </p:cNvPr>
          <p:cNvSpPr txBox="1"/>
          <p:nvPr/>
        </p:nvSpPr>
        <p:spPr>
          <a:xfrm>
            <a:off x="-1351417" y="5710941"/>
            <a:ext cx="513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F2EA1A-B00A-492B-B244-519FB721927A}"/>
              </a:ext>
            </a:extLst>
          </p:cNvPr>
          <p:cNvSpPr txBox="1"/>
          <p:nvPr/>
        </p:nvSpPr>
        <p:spPr>
          <a:xfrm>
            <a:off x="1488641" y="4016053"/>
            <a:ext cx="434899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endParaRPr lang="en-US" sz="1200" b="1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769724CC-1D65-4FF2-9224-94FD550B9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902" y="3260651"/>
            <a:ext cx="4372437" cy="32918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6784549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Whit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442</Words>
  <Application>Microsoft Office PowerPoint</Application>
  <PresentationFormat>Widescreen</PresentationFormat>
  <Paragraphs>114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Helvetica</vt:lpstr>
      <vt:lpstr>Helvetica Neue</vt:lpstr>
      <vt:lpstr>HelveticaNeueLT Std Lt</vt:lpstr>
      <vt:lpstr>Segoe UI</vt:lpstr>
      <vt:lpstr>Times New Roman</vt:lpstr>
      <vt:lpstr>ヒラギノ角ゴ Pro W3</vt:lpstr>
      <vt:lpstr>MASTER SLIDE - BLANK</vt:lpstr>
      <vt:lpstr>2_White Page Number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Lynch, Jason</dc:creator>
  <cp:lastModifiedBy>Wozniak, Bernadette</cp:lastModifiedBy>
  <cp:revision>283</cp:revision>
  <cp:lastPrinted>2020-02-26T15:12:31Z</cp:lastPrinted>
  <dcterms:created xsi:type="dcterms:W3CDTF">2018-11-12T16:45:52Z</dcterms:created>
  <dcterms:modified xsi:type="dcterms:W3CDTF">2024-03-04T20:00:51Z</dcterms:modified>
</cp:coreProperties>
</file>