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831" r:id="rId2"/>
  </p:sldMasterIdLst>
  <p:notesMasterIdLst>
    <p:notesMasterId r:id="rId24"/>
  </p:notesMasterIdLst>
  <p:sldIdLst>
    <p:sldId id="258" r:id="rId3"/>
    <p:sldId id="298" r:id="rId4"/>
    <p:sldId id="260" r:id="rId5"/>
    <p:sldId id="264" r:id="rId6"/>
    <p:sldId id="265" r:id="rId7"/>
    <p:sldId id="268" r:id="rId8"/>
    <p:sldId id="290" r:id="rId9"/>
    <p:sldId id="291" r:id="rId10"/>
    <p:sldId id="301" r:id="rId11"/>
    <p:sldId id="261" r:id="rId12"/>
    <p:sldId id="279" r:id="rId13"/>
    <p:sldId id="272" r:id="rId14"/>
    <p:sldId id="278" r:id="rId15"/>
    <p:sldId id="293" r:id="rId16"/>
    <p:sldId id="274" r:id="rId17"/>
    <p:sldId id="266" r:id="rId18"/>
    <p:sldId id="269" r:id="rId19"/>
    <p:sldId id="262" r:id="rId20"/>
    <p:sldId id="288" r:id="rId21"/>
    <p:sldId id="287" r:id="rId22"/>
    <p:sldId id="303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2" pos="1872" userDrawn="1">
          <p15:clr>
            <a:srgbClr val="A4A3A4"/>
          </p15:clr>
        </p15:guide>
        <p15:guide id="3" orient="horz" pos="744" userDrawn="1">
          <p15:clr>
            <a:srgbClr val="A4A3A4"/>
          </p15:clr>
        </p15:guide>
        <p15:guide id="4" orient="horz" pos="2520" userDrawn="1">
          <p15:clr>
            <a:srgbClr val="A4A3A4"/>
          </p15:clr>
        </p15:guide>
        <p15:guide id="5" orient="horz" pos="36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eno, Lisa" initials="SL" lastIdx="1" clrIdx="0">
    <p:extLst>
      <p:ext uri="{19B8F6BF-5375-455C-9EA6-DF929625EA0E}">
        <p15:presenceInfo xmlns:p15="http://schemas.microsoft.com/office/powerpoint/2012/main" userId="S::lsereno@lionsclubs.org::89d95bdf-8a28-4d77-9401-6d98e12741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1004AC"/>
    <a:srgbClr val="954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717" autoAdjust="0"/>
  </p:normalViewPr>
  <p:slideViewPr>
    <p:cSldViewPr snapToGrid="0">
      <p:cViewPr varScale="1">
        <p:scale>
          <a:sx n="80" d="100"/>
          <a:sy n="80" d="100"/>
        </p:scale>
        <p:origin x="115" y="48"/>
      </p:cViewPr>
      <p:guideLst>
        <p:guide orient="horz" pos="936"/>
        <p:guide pos="1872"/>
        <p:guide orient="horz" pos="744"/>
        <p:guide orient="horz" pos="2520"/>
        <p:guide orient="horz" pos="36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777502-8D06-4EF8-806F-3C6F2911B679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C406CD-269E-4C81-A569-F08FB0B619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3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9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406CD-269E-4C81-A569-F08FB0B619B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79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9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sz="180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66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2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Lorem ipsum dolor sit amet, illud </a:t>
            </a:r>
            <a:r>
              <a:rPr lang="en-US" sz="1800" dirty="0" err="1">
                <a:solidFill>
                  <a:schemeClr val="bg1"/>
                </a:solidFill>
              </a:rPr>
              <a:t>dolorem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voluptaria</a:t>
            </a:r>
            <a:r>
              <a:rPr lang="en-US" sz="1800" dirty="0">
                <a:solidFill>
                  <a:schemeClr val="bg1"/>
                </a:solidFill>
              </a:rPr>
              <a:t> id vel. Duo no </a:t>
            </a:r>
            <a:r>
              <a:rPr lang="en-US" sz="1800" dirty="0" err="1">
                <a:solidFill>
                  <a:schemeClr val="bg1"/>
                </a:solidFill>
              </a:rPr>
              <a:t>prompta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accusam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discere</a:t>
            </a:r>
            <a:r>
              <a:rPr lang="en-US" sz="1800" dirty="0">
                <a:solidFill>
                  <a:schemeClr val="bg1"/>
                </a:solidFill>
              </a:rPr>
              <a:t> minimum </a:t>
            </a:r>
            <a:r>
              <a:rPr lang="en-US" sz="1800" dirty="0" err="1">
                <a:solidFill>
                  <a:schemeClr val="bg1"/>
                </a:solidFill>
              </a:rPr>
              <a:t>corrumpit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vel</a:t>
            </a:r>
            <a:r>
              <a:rPr lang="en-US" sz="18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70" y="2847222"/>
            <a:ext cx="151371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61" y="4129887"/>
            <a:ext cx="151371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20040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 userDrawn="1">
          <p15:clr>
            <a:srgbClr val="F26B43"/>
          </p15:clr>
        </p15:guide>
        <p15:guide id="3" pos="2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30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69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1998" y="3839267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fr-FR" sz="600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Résolution des problèmes</a:t>
            </a:r>
          </a:p>
        </p:txBody>
      </p:sp>
    </p:spTree>
    <p:extLst>
      <p:ext uri="{BB962C8B-B14F-4D97-AF65-F5344CB8AC3E}">
        <p14:creationId xmlns:p14="http://schemas.microsoft.com/office/powerpoint/2010/main" val="32617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789400" y="2286000"/>
            <a:ext cx="6613200" cy="1139687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Appliquer la Méthode des 5 Pourquoi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75458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9452"/>
            <a:ext cx="11187128" cy="6947452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11939" y="1591733"/>
            <a:ext cx="8661432" cy="21180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800" dirty="0">
                <a:solidFill>
                  <a:srgbClr val="55565A"/>
                </a:solidFill>
              </a:rPr>
              <a:t>Quatre membres ont quitté un club de votre zone. Vous décidez de contacter des personnes de ce club pour obtenir plus de renseignements. Lisez l’étude de cas aux </a:t>
            </a:r>
            <a:r>
              <a:rPr lang="fr-FR" sz="2800" b="1" dirty="0"/>
              <a:t>pages 3 et 4 </a:t>
            </a:r>
            <a:r>
              <a:rPr lang="fr-FR" sz="2800" dirty="0">
                <a:solidFill>
                  <a:srgbClr val="55565A"/>
                </a:solidFill>
              </a:rPr>
              <a:t>de votre manuel du participant pour prendre connaissance de leurs commentaires.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550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696136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4000">
                <a:solidFill>
                  <a:srgbClr val="00338D"/>
                </a:solidFill>
              </a:rPr>
              <a:t>Étude de cas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88990E4B-284A-4D14-A95A-6F5EE00B9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r="2778"/>
          <a:stretch/>
        </p:blipFill>
        <p:spPr bwMode="auto">
          <a:xfrm>
            <a:off x="6391276" y="4095090"/>
            <a:ext cx="1227065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B9787492-7653-4EF0-97A2-0A8AC793A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108" y="4107430"/>
            <a:ext cx="1289533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295B6A3-6A91-45BB-85DA-1EA2B5215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5" r="12425"/>
          <a:stretch/>
        </p:blipFill>
        <p:spPr bwMode="auto">
          <a:xfrm>
            <a:off x="3123565" y="4078959"/>
            <a:ext cx="1329944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CC7B1-440B-4757-8DA6-F46F0437BFDA}"/>
              </a:ext>
            </a:extLst>
          </p:cNvPr>
          <p:cNvSpPr txBox="1"/>
          <p:nvPr/>
        </p:nvSpPr>
        <p:spPr>
          <a:xfrm>
            <a:off x="2552135" y="5830761"/>
            <a:ext cx="2472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Elena</a:t>
            </a:r>
          </a:p>
          <a:p>
            <a:pPr algn="ctr"/>
            <a:r>
              <a:rPr lang="fr-FR" b="1" dirty="0"/>
              <a:t>Présidente du club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5972ED-4774-4C40-8208-0BE10DEDD16B}"/>
              </a:ext>
            </a:extLst>
          </p:cNvPr>
          <p:cNvSpPr txBox="1"/>
          <p:nvPr/>
        </p:nvSpPr>
        <p:spPr>
          <a:xfrm>
            <a:off x="6257686" y="5836616"/>
            <a:ext cx="1509222" cy="17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Lion Marian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2202F-2C0D-4C1D-87EF-693F3FB5694F}"/>
              </a:ext>
            </a:extLst>
          </p:cNvPr>
          <p:cNvSpPr txBox="1"/>
          <p:nvPr/>
        </p:nvSpPr>
        <p:spPr>
          <a:xfrm>
            <a:off x="8898615" y="5843036"/>
            <a:ext cx="2709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Radha</a:t>
            </a:r>
            <a:r>
              <a:rPr lang="fr-FR" b="1" dirty="0"/>
              <a:t> </a:t>
            </a:r>
            <a:br>
              <a:rPr lang="fr-FR" b="1" dirty="0"/>
            </a:br>
            <a:r>
              <a:rPr lang="fr-FR" b="1" dirty="0"/>
              <a:t>Nouveau membre Lion</a:t>
            </a:r>
          </a:p>
        </p:txBody>
      </p:sp>
    </p:spTree>
    <p:extLst>
      <p:ext uri="{BB962C8B-B14F-4D97-AF65-F5344CB8AC3E}">
        <p14:creationId xmlns:p14="http://schemas.microsoft.com/office/powerpoint/2010/main" val="11569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-38160" y="-3082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sz="14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4746429" y="565398"/>
            <a:ext cx="6574055" cy="11640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dirty="0">
                <a:solidFill>
                  <a:srgbClr val="00338D"/>
                </a:solidFill>
              </a:rPr>
              <a:t>		     </a:t>
            </a:r>
            <a:r>
              <a:rPr lang="fr-FR" dirty="0">
                <a:solidFill>
                  <a:srgbClr val="0A5496"/>
                </a:solidFill>
                <a:latin typeface="Arial" charset="0"/>
                <a:cs typeface="Arial" charset="0"/>
              </a:rPr>
              <a:t>Activité</a:t>
            </a:r>
          </a:p>
          <a:p>
            <a:pPr algn="ctr"/>
            <a:r>
              <a:rPr lang="fr-FR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Étude de cas - les 5 </a:t>
            </a:r>
            <a:r>
              <a:rPr lang="fr-FR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Pourquoi</a:t>
            </a:r>
            <a:endParaRPr lang="fr-FR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E6FB5-4DDB-EC4A-8E8D-B84E48AD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856" y="5720867"/>
            <a:ext cx="896741" cy="84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67A00-C32E-4669-8EAD-242B80A1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" y="2007355"/>
            <a:ext cx="3719244" cy="2194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E84104-2064-4E0A-8BC4-313BE757A90C}"/>
              </a:ext>
            </a:extLst>
          </p:cNvPr>
          <p:cNvSpPr txBox="1"/>
          <p:nvPr/>
        </p:nvSpPr>
        <p:spPr>
          <a:xfrm>
            <a:off x="-34577" y="4239291"/>
            <a:ext cx="3806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/>
              <a:t>Rendez-vous aux </a:t>
            </a:r>
            <a:r>
              <a:rPr lang="fr-FR" sz="1500" b="1" i="1" dirty="0">
                <a:solidFill>
                  <a:srgbClr val="FF0000"/>
                </a:solidFill>
              </a:rPr>
              <a:t>pages 3 à 6 </a:t>
            </a:r>
            <a:r>
              <a:rPr lang="fr-FR" sz="1500" b="1" i="1" dirty="0"/>
              <a:t>de votre manuel du participant. Vous disposez de 10 minutes pour faire cet exercice.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632B4B8-D3FE-4823-9D54-69D45052947E}"/>
              </a:ext>
            </a:extLst>
          </p:cNvPr>
          <p:cNvSpPr txBox="1">
            <a:spLocks/>
          </p:cNvSpPr>
          <p:nvPr/>
        </p:nvSpPr>
        <p:spPr>
          <a:xfrm>
            <a:off x="4345968" y="1729495"/>
            <a:ext cx="7374977" cy="411863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Rendez-vous aux pages 3 et 4 du manuel du participant et lisez l’étude de cas.</a:t>
            </a:r>
          </a:p>
          <a:p>
            <a:r>
              <a:rPr lang="fr-FR" sz="2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Collaborez avec les participants de votre table pour répondre aux 5 Pourquoi de la page 5.</a:t>
            </a:r>
          </a:p>
          <a:p>
            <a:r>
              <a:rPr lang="fr-FR" sz="2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Demandez aux participants d'utiliser les 5 Pourquoi de la page 5 pour développer des mesures curatives sur la page 6.</a:t>
            </a:r>
          </a:p>
          <a:p>
            <a:r>
              <a:rPr lang="fr-FR" sz="2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Soyez prêt à communiquer vos résultats de groupe</a:t>
            </a:r>
          </a:p>
          <a:p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130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3232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452DE08C-F2BF-A54D-B326-B04A101D8C30}"/>
              </a:ext>
            </a:extLst>
          </p:cNvPr>
          <p:cNvSpPr/>
          <p:nvPr/>
        </p:nvSpPr>
        <p:spPr>
          <a:xfrm>
            <a:off x="30481" y="3409247"/>
            <a:ext cx="2377440" cy="3448751"/>
          </a:xfrm>
          <a:prstGeom prst="rect">
            <a:avLst/>
          </a:prstGeom>
          <a:solidFill>
            <a:srgbClr val="E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Background - Solid">
            <a:extLst>
              <a:ext uri="{FF2B5EF4-FFF2-40B4-BE49-F238E27FC236}">
                <a16:creationId xmlns:a16="http://schemas.microsoft.com/office/drawing/2014/main" id="{3ABBB681-35F2-E640-B821-4B731FF91872}"/>
              </a:ext>
            </a:extLst>
          </p:cNvPr>
          <p:cNvSpPr/>
          <p:nvPr/>
        </p:nvSpPr>
        <p:spPr>
          <a:xfrm>
            <a:off x="2436081" y="3409247"/>
            <a:ext cx="2468880" cy="3448751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Background - Solid">
            <a:extLst>
              <a:ext uri="{FF2B5EF4-FFF2-40B4-BE49-F238E27FC236}">
                <a16:creationId xmlns:a16="http://schemas.microsoft.com/office/drawing/2014/main" id="{C0A8A5F3-89AE-4044-85BB-A697E02A9A44}"/>
              </a:ext>
            </a:extLst>
          </p:cNvPr>
          <p:cNvSpPr/>
          <p:nvPr/>
        </p:nvSpPr>
        <p:spPr>
          <a:xfrm>
            <a:off x="4933121" y="3409247"/>
            <a:ext cx="2377440" cy="3448751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9" name="Background - Solid">
            <a:extLst>
              <a:ext uri="{FF2B5EF4-FFF2-40B4-BE49-F238E27FC236}">
                <a16:creationId xmlns:a16="http://schemas.microsoft.com/office/drawing/2014/main" id="{8955A863-4945-0940-9E42-DB7F1DB24754}"/>
              </a:ext>
            </a:extLst>
          </p:cNvPr>
          <p:cNvSpPr/>
          <p:nvPr/>
        </p:nvSpPr>
        <p:spPr>
          <a:xfrm>
            <a:off x="9838080" y="3409247"/>
            <a:ext cx="2377440" cy="34487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632960" y="14275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6160" y="642077"/>
            <a:ext cx="10186294" cy="89369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fr-F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 Pourquoi</a:t>
            </a: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9283FD6C-7DBF-7041-B27F-755487286E6C}"/>
              </a:ext>
            </a:extLst>
          </p:cNvPr>
          <p:cNvSpPr txBox="1">
            <a:spLocks/>
          </p:cNvSpPr>
          <p:nvPr/>
        </p:nvSpPr>
        <p:spPr>
          <a:xfrm>
            <a:off x="136852" y="3393064"/>
            <a:ext cx="2103120" cy="31594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Pourquoi ?</a:t>
            </a:r>
            <a:r>
              <a:rPr lang="fr-FR" sz="1800" dirty="0">
                <a:solidFill>
                  <a:schemeClr val="bg1"/>
                </a:solidFill>
              </a:rPr>
              <a:t/>
            </a:r>
            <a:br>
              <a:rPr lang="fr-FR" sz="1800" dirty="0">
                <a:solidFill>
                  <a:schemeClr val="bg1"/>
                </a:solidFill>
              </a:rPr>
            </a:br>
            <a:endParaRPr lang="en-US" sz="200" kern="0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fr-FR" dirty="0">
                <a:solidFill>
                  <a:schemeClr val="bg1"/>
                </a:solidFill>
              </a:rPr>
              <a:t>Mauvaise orientation des nouveaux membres</a:t>
            </a:r>
          </a:p>
        </p:txBody>
      </p:sp>
      <p:sp>
        <p:nvSpPr>
          <p:cNvPr id="21" name="Body Copy">
            <a:extLst>
              <a:ext uri="{FF2B5EF4-FFF2-40B4-BE49-F238E27FC236}">
                <a16:creationId xmlns:a16="http://schemas.microsoft.com/office/drawing/2014/main" id="{D25AA450-2FC6-294E-B094-F2FA3EE81BA9}"/>
              </a:ext>
            </a:extLst>
          </p:cNvPr>
          <p:cNvSpPr txBox="1">
            <a:spLocks/>
          </p:cNvSpPr>
          <p:nvPr/>
        </p:nvSpPr>
        <p:spPr>
          <a:xfrm>
            <a:off x="2604964" y="3393064"/>
            <a:ext cx="2108998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Pourquoi ?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Personne ne veut s'occuper de l'orientation.</a:t>
            </a:r>
          </a:p>
          <a:p>
            <a:pPr algn="ctr"/>
            <a:r>
              <a:rPr lang="fr-FR" sz="1800" dirty="0">
                <a:solidFill>
                  <a:schemeClr val="bg1"/>
                </a:solidFill>
              </a:rPr>
              <a:t/>
            </a:r>
            <a:br>
              <a:rPr lang="fr-FR" sz="1800" dirty="0">
                <a:solidFill>
                  <a:schemeClr val="bg1"/>
                </a:solidFill>
              </a:rPr>
            </a:br>
            <a:endParaRPr lang="fr-FR" sz="1800" dirty="0">
              <a:solidFill>
                <a:schemeClr val="bg1"/>
              </a:solidFill>
            </a:endParaRPr>
          </a:p>
          <a:p>
            <a:pPr algn="ctr"/>
            <a:endParaRPr lang="en-US" sz="1800" kern="0" dirty="0">
              <a:solidFill>
                <a:schemeClr val="bg1"/>
              </a:solidFill>
            </a:endParaRPr>
          </a:p>
          <a:p>
            <a:pPr algn="ctr"/>
            <a:endParaRPr lang="en-US" sz="1600" kern="0" dirty="0">
              <a:solidFill>
                <a:schemeClr val="bg1"/>
              </a:solidFill>
            </a:endParaRPr>
          </a:p>
        </p:txBody>
      </p:sp>
      <p:pic>
        <p:nvPicPr>
          <p:cNvPr id="24" name="Emblem - White" descr="lionlogo_white.eps">
            <a:extLst>
              <a:ext uri="{FF2B5EF4-FFF2-40B4-BE49-F238E27FC236}">
                <a16:creationId xmlns:a16="http://schemas.microsoft.com/office/drawing/2014/main" id="{9AE6649F-1131-9D41-90B4-68ED8B5076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534" y="238060"/>
            <a:ext cx="829848" cy="809517"/>
          </a:xfrm>
          <a:prstGeom prst="rect">
            <a:avLst/>
          </a:prstGeom>
        </p:spPr>
      </p:pic>
      <p:sp>
        <p:nvSpPr>
          <p:cNvPr id="25" name="Background - Solid">
            <a:extLst>
              <a:ext uri="{FF2B5EF4-FFF2-40B4-BE49-F238E27FC236}">
                <a16:creationId xmlns:a16="http://schemas.microsoft.com/office/drawing/2014/main" id="{E3F4E911-D35A-4E47-8641-68647A9423EE}"/>
              </a:ext>
            </a:extLst>
          </p:cNvPr>
          <p:cNvSpPr/>
          <p:nvPr/>
        </p:nvSpPr>
        <p:spPr>
          <a:xfrm>
            <a:off x="7344961" y="3405308"/>
            <a:ext cx="2468880" cy="3448751"/>
          </a:xfrm>
          <a:prstGeom prst="rect">
            <a:avLst/>
          </a:prstGeom>
          <a:solidFill>
            <a:srgbClr val="954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1F60FF47-35FA-4353-B53B-81398350B93D}"/>
              </a:ext>
            </a:extLst>
          </p:cNvPr>
          <p:cNvSpPr txBox="1">
            <a:spLocks/>
          </p:cNvSpPr>
          <p:nvPr/>
        </p:nvSpPr>
        <p:spPr>
          <a:xfrm>
            <a:off x="4929199" y="3393064"/>
            <a:ext cx="2415761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Pourquoi ?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Il est demandé aux nouveaux membres de consulter les documents d'orientation affichés sur le site web.</a:t>
            </a:r>
          </a:p>
        </p:txBody>
      </p:sp>
      <p:sp>
        <p:nvSpPr>
          <p:cNvPr id="27" name="Body Copy">
            <a:extLst>
              <a:ext uri="{FF2B5EF4-FFF2-40B4-BE49-F238E27FC236}">
                <a16:creationId xmlns:a16="http://schemas.microsoft.com/office/drawing/2014/main" id="{ACFCD810-D01B-4687-88BF-2A2885648980}"/>
              </a:ext>
            </a:extLst>
          </p:cNvPr>
          <p:cNvSpPr txBox="1">
            <a:spLocks/>
          </p:cNvSpPr>
          <p:nvPr/>
        </p:nvSpPr>
        <p:spPr>
          <a:xfrm>
            <a:off x="9813841" y="3393064"/>
            <a:ext cx="2408640" cy="309068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Pourquoi ?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Les nouveaux membres se sentent plus solidaires de nos causes lorsqu'ils apprennent aux côtés de membres expérimentés.</a:t>
            </a:r>
          </a:p>
        </p:txBody>
      </p:sp>
      <p:sp>
        <p:nvSpPr>
          <p:cNvPr id="28" name="Body Copy">
            <a:extLst>
              <a:ext uri="{FF2B5EF4-FFF2-40B4-BE49-F238E27FC236}">
                <a16:creationId xmlns:a16="http://schemas.microsoft.com/office/drawing/2014/main" id="{6686474F-A232-4584-A3EB-C221F557443B}"/>
              </a:ext>
            </a:extLst>
          </p:cNvPr>
          <p:cNvSpPr txBox="1">
            <a:spLocks/>
          </p:cNvSpPr>
          <p:nvPr/>
        </p:nvSpPr>
        <p:spPr>
          <a:xfrm>
            <a:off x="7416218" y="3393064"/>
            <a:ext cx="2328316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Pourquoi ?</a:t>
            </a:r>
            <a:r>
              <a:rPr lang="fr-F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dirty="0">
                <a:solidFill>
                  <a:schemeClr val="bg1"/>
                </a:solidFill>
              </a:rPr>
              <a:t>Les nouveaux membres veulent apprendre aux côtés d'autres membres  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7D58A81-0167-46A8-A358-2A363CAF62E8}"/>
              </a:ext>
            </a:extLst>
          </p:cNvPr>
          <p:cNvSpPr/>
          <p:nvPr/>
        </p:nvSpPr>
        <p:spPr>
          <a:xfrm>
            <a:off x="650240" y="624867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23CC1FA5-2B1A-4726-A084-1B780D8C8C34}"/>
              </a:ext>
            </a:extLst>
          </p:cNvPr>
          <p:cNvSpPr/>
          <p:nvPr/>
        </p:nvSpPr>
        <p:spPr>
          <a:xfrm>
            <a:off x="3086501" y="625883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41B5FCAA-04BB-41BF-B5B1-DEDD2DE7754A}"/>
              </a:ext>
            </a:extLst>
          </p:cNvPr>
          <p:cNvSpPr/>
          <p:nvPr/>
        </p:nvSpPr>
        <p:spPr>
          <a:xfrm>
            <a:off x="5522762" y="624867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07EA702-9AFE-492D-BE26-C4C7A95399B4}"/>
              </a:ext>
            </a:extLst>
          </p:cNvPr>
          <p:cNvSpPr/>
          <p:nvPr/>
        </p:nvSpPr>
        <p:spPr>
          <a:xfrm>
            <a:off x="7959023" y="6265644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5D224334-A717-4583-B36A-F574C37D883C}"/>
              </a:ext>
            </a:extLst>
          </p:cNvPr>
          <p:cNvSpPr txBox="1">
            <a:spLocks/>
          </p:cNvSpPr>
          <p:nvPr/>
        </p:nvSpPr>
        <p:spPr>
          <a:xfrm>
            <a:off x="136852" y="1877324"/>
            <a:ext cx="11916603" cy="585321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fr-FR" sz="3200" b="0" i="1" dirty="0">
                <a:solidFill>
                  <a:schemeClr val="bg1"/>
                </a:solidFill>
              </a:rPr>
              <a:t>Les réponses peuvent varier mais devraient ressembler aux réponses ci-dessous</a:t>
            </a:r>
            <a:r>
              <a:rPr lang="fr-FR" sz="3200" b="0" i="1" dirty="0" smtClean="0">
                <a:solidFill>
                  <a:schemeClr val="bg1"/>
                </a:solidFill>
              </a:rPr>
              <a:t>. </a:t>
            </a:r>
            <a:endParaRPr lang="fr-FR" sz="3200" b="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62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CFB98D53-731F-354B-8165-D3D6B5FAD8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91BDFD-39A3-CC49-8A5D-E1E895440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E5FEE6-C2C9-3544-A7EA-FE542E4F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7829" y="1733302"/>
            <a:ext cx="11738574" cy="49064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fr-F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Premier Pourquoi - </a:t>
            </a:r>
            <a:r>
              <a:rPr lang="fr-F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Assurer la consistance de l'orientation des membres</a:t>
            </a:r>
          </a:p>
          <a:p>
            <a:pPr marL="574675" indent="-342900">
              <a:spcBef>
                <a:spcPts val="300"/>
              </a:spcBef>
              <a:buClr>
                <a:schemeClr val="bg1"/>
              </a:buClr>
              <a:buSzPct val="100000"/>
            </a:pPr>
            <a:endParaRPr lang="en-US" sz="18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fr-F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Second Pourquoi - </a:t>
            </a:r>
            <a:r>
              <a:rPr lang="fr-F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Nommer un mentor en charge de l'orientation </a:t>
            </a:r>
          </a:p>
          <a:p>
            <a:pPr>
              <a:spcBef>
                <a:spcPts val="300"/>
              </a:spcBef>
              <a:buClr>
                <a:schemeClr val="bg1"/>
              </a:buClr>
              <a:buSzPct val="100000"/>
            </a:pPr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Troisième Pourquoi - </a:t>
            </a:r>
            <a:r>
              <a:rPr lang="fr-FR" dirty="0">
                <a:solidFill>
                  <a:schemeClr val="bg1"/>
                </a:solidFill>
                <a:latin typeface="Arial" charset="0"/>
                <a:cs typeface="Arial" charset="0"/>
              </a:rPr>
              <a:t>Demander au mentor Orientation de former les                        				nouveaux membres</a:t>
            </a:r>
          </a:p>
          <a:p>
            <a:pPr>
              <a:spcBef>
                <a:spcPts val="300"/>
              </a:spcBef>
              <a:buClr>
                <a:schemeClr val="bg1"/>
              </a:buClr>
              <a:buSzPct val="100000"/>
            </a:pPr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fr-FR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Quatrième Pourquoi - </a:t>
            </a:r>
            <a:r>
              <a:rPr lang="fr-FR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Assigner un membre de club expérimenté à 					chaque nouveau membre</a:t>
            </a:r>
          </a:p>
          <a:p>
            <a:pPr>
              <a:spcBef>
                <a:spcPts val="300"/>
              </a:spcBef>
              <a:buClr>
                <a:schemeClr val="bg1"/>
              </a:buClr>
              <a:buSzPct val="100000"/>
            </a:pPr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Cinquième Pourquoi - </a:t>
            </a:r>
            <a:r>
              <a:rPr lang="fr-FR" dirty="0">
                <a:solidFill>
                  <a:schemeClr val="bg1"/>
                </a:solidFill>
                <a:latin typeface="Arial" charset="0"/>
                <a:cs typeface="Arial" charset="0"/>
              </a:rPr>
              <a:t>Instaurer un environnement inclusif pour les 					</a:t>
            </a:r>
            <a:r>
              <a:rPr lang="fr-FR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nouveaux </a:t>
            </a:r>
            <a:r>
              <a:rPr lang="fr-FR" dirty="0">
                <a:solidFill>
                  <a:schemeClr val="bg1"/>
                </a:solidFill>
                <a:latin typeface="Arial" charset="0"/>
                <a:cs typeface="Arial" charset="0"/>
              </a:rPr>
              <a:t>membres </a:t>
            </a:r>
          </a:p>
          <a:p>
            <a:pPr>
              <a:spcBef>
                <a:spcPts val="300"/>
              </a:spcBef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22D44E70-7CE2-9E4F-ACB9-A50EC9CE5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A8972DA-5BCE-3E4A-ACC6-7B9A90047B83}"/>
              </a:ext>
            </a:extLst>
          </p:cNvPr>
          <p:cNvSpPr txBox="1">
            <a:spLocks/>
          </p:cNvSpPr>
          <p:nvPr/>
        </p:nvSpPr>
        <p:spPr>
          <a:xfrm>
            <a:off x="2799030" y="758851"/>
            <a:ext cx="659394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Mesures curatives possibles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60568D-8E28-A441-9BF8-DE3B5E783BFE}"/>
              </a:ext>
            </a:extLst>
          </p:cNvPr>
          <p:cNvSpPr/>
          <p:nvPr/>
        </p:nvSpPr>
        <p:spPr>
          <a:xfrm>
            <a:off x="4724400" y="1384458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7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132295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832605" y="1658636"/>
            <a:ext cx="9090303" cy="444082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/>
              <a:t>Se concentrer sur les symptômes plutôt que sur les causes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/>
              <a:t>Formuler les résultats en vous basant sur l'expérience de l'investigateur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/>
              <a:t>Identifier différentes causes primaires de plusieurs investigateurs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/>
              <a:t>Isoler une seule cause alors qu'il pourrait y </a:t>
            </a:r>
            <a:br>
              <a:rPr lang="fr-FR" sz="3200" dirty="0"/>
            </a:br>
            <a:r>
              <a:rPr lang="fr-FR" sz="3200" dirty="0"/>
              <a:t>en avoir plusieurs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2800" kern="0" dirty="0">
              <a:solidFill>
                <a:srgbClr val="FF0000"/>
              </a:solidFill>
            </a:endParaRPr>
          </a:p>
          <a:p>
            <a:endParaRPr lang="en-US" sz="2800" kern="0" dirty="0">
              <a:solidFill>
                <a:srgbClr val="FF0000"/>
              </a:solidFill>
            </a:endParaRPr>
          </a:p>
          <a:p>
            <a:endParaRPr lang="en-US" sz="3200" kern="0" dirty="0">
              <a:solidFill>
                <a:srgbClr val="55565A"/>
              </a:solidFill>
            </a:endParaRPr>
          </a:p>
          <a:p>
            <a:endParaRPr lang="en-US" sz="3200" b="1" dirty="0"/>
          </a:p>
          <a:p>
            <a:endParaRPr lang="en-US" sz="18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444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3" y="772883"/>
            <a:ext cx="8876825" cy="6520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4000" dirty="0">
                <a:solidFill>
                  <a:srgbClr val="00338D"/>
                </a:solidFill>
              </a:rPr>
              <a:t>Limites de l'utilisation des 5 Pourquoi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0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 noChangeAspect="1"/>
          </p:cNvSpPr>
          <p:nvPr/>
        </p:nvSpPr>
        <p:spPr>
          <a:xfrm>
            <a:off x="2554439" y="1617214"/>
            <a:ext cx="7950770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Inviter ceux affectés par le problème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Sélectionner un responsable </a:t>
            </a:r>
            <a:r>
              <a:rPr lang="fr-FR" sz="3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pour la </a:t>
            </a:r>
            <a:r>
              <a:rPr lang="fr-FR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réunion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Poser la question des Pourquoi</a:t>
            </a:r>
            <a:br>
              <a:rPr lang="fr-FR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FR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cinq fois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Désigner des responsables en </a:t>
            </a:r>
            <a:br>
              <a:rPr lang="fr-FR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FR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charge des mesures curatives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Communiquer les résultats au groupe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550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65641" y="675731"/>
            <a:ext cx="8907033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4000" dirty="0">
                <a:solidFill>
                  <a:srgbClr val="00338D"/>
                </a:solidFill>
              </a:rPr>
              <a:t>Résoudre les problèmes en groupe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6146" name="Picture 2" descr="Image result for meeting">
            <a:extLst>
              <a:ext uri="{FF2B5EF4-FFF2-40B4-BE49-F238E27FC236}">
                <a16:creationId xmlns:a16="http://schemas.microsoft.com/office/drawing/2014/main" id="{FE0F2F16-F976-4D00-AD2D-F196DCA6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499" y="2869434"/>
            <a:ext cx="2603943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81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1503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75220" y="1592681"/>
            <a:ext cx="9270415" cy="462108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/>
              <a:t>S'attacher aux processus et non aux </a:t>
            </a:r>
            <a:r>
              <a:rPr lang="fr-FR" sz="3000" dirty="0" smtClean="0"/>
              <a:t>actes des </a:t>
            </a:r>
            <a:r>
              <a:rPr lang="fr-FR" sz="3000" dirty="0"/>
              <a:t>personnes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/>
              <a:t>Enquêter sans formuler d'hypothèses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/>
              <a:t>Travailler en groupe pour résoudre les questions complexes des Pourquoi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/>
              <a:t>Mettre en pratique 5 techniques des Pourquoi pour gagner en efficacité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/>
              <a:t>Confirmer les causes primaires pour analyser et résoudre les problèmes </a:t>
            </a:r>
          </a:p>
          <a:p>
            <a:endParaRPr lang="en-US" sz="3200" dirty="0"/>
          </a:p>
          <a:p>
            <a:endParaRPr lang="en-US" sz="2800" dirty="0"/>
          </a:p>
          <a:p>
            <a:endParaRPr lang="en-US" sz="2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10789" y="140550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86423" y="664013"/>
            <a:ext cx="913971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4000" dirty="0">
                <a:solidFill>
                  <a:srgbClr val="00338D"/>
                </a:solidFill>
              </a:rPr>
              <a:t>Meilleures pratiques des 5 Pourquoi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3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263749" y="2296396"/>
            <a:ext cx="9664503" cy="1558636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Explorer en utilisant la Méthode des 5 Pourquoi dans votre zone. 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796144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-38160" y="-3082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sz="14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4469704" y="336081"/>
            <a:ext cx="7428842" cy="16032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dirty="0">
                <a:solidFill>
                  <a:srgbClr val="00338D"/>
                </a:solidFill>
              </a:rPr>
              <a:t>		     </a:t>
            </a:r>
            <a:r>
              <a:rPr lang="fr-FR" dirty="0">
                <a:solidFill>
                  <a:srgbClr val="0A5496"/>
                </a:solidFill>
                <a:latin typeface="Arial" charset="0"/>
                <a:cs typeface="Arial" charset="0"/>
              </a:rPr>
              <a:t>Activité</a:t>
            </a:r>
          </a:p>
          <a:p>
            <a:endParaRPr lang="en-US" sz="800" kern="0" dirty="0">
              <a:solidFill>
                <a:srgbClr val="0A5496"/>
              </a:solidFill>
              <a:latin typeface="Arial" charset="0"/>
              <a:cs typeface="Arial" charset="0"/>
            </a:endParaRPr>
          </a:p>
          <a:p>
            <a:pPr algn="ctr"/>
            <a:r>
              <a:rPr lang="fr-FR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Appliquer les 5 Pourquoi aux problèmes de votre zone</a:t>
            </a:r>
          </a:p>
          <a:p>
            <a:endParaRPr lang="en-US" sz="3200" kern="0" dirty="0">
              <a:solidFill>
                <a:srgbClr val="00338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E6FB5-4DDB-EC4A-8E8D-B84E48AD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856" y="5720867"/>
            <a:ext cx="896741" cy="84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67A00-C32E-4669-8EAD-242B80A1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72" y="1965791"/>
            <a:ext cx="3719244" cy="2194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E84104-2064-4E0A-8BC4-313BE757A90C}"/>
              </a:ext>
            </a:extLst>
          </p:cNvPr>
          <p:cNvSpPr txBox="1"/>
          <p:nvPr/>
        </p:nvSpPr>
        <p:spPr>
          <a:xfrm>
            <a:off x="-34577" y="4218509"/>
            <a:ext cx="3717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/>
              <a:t>Consultez les </a:t>
            </a:r>
            <a:r>
              <a:rPr lang="fr-FR" sz="1500" b="1" i="1" dirty="0">
                <a:solidFill>
                  <a:srgbClr val="FF0000"/>
                </a:solidFill>
              </a:rPr>
              <a:t>pages 7 et 8 </a:t>
            </a:r>
            <a:r>
              <a:rPr lang="fr-FR" sz="1500" b="1" i="1" dirty="0"/>
              <a:t>de votre manuel du participant. </a:t>
            </a:r>
          </a:p>
          <a:p>
            <a:r>
              <a:rPr lang="fr-FR" sz="1500" b="1" i="1" dirty="0"/>
              <a:t>Vous disposez de 10 minutes pour faire cet exercice.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632B4B8-D3FE-4823-9D54-69D45052947E}"/>
              </a:ext>
            </a:extLst>
          </p:cNvPr>
          <p:cNvSpPr txBox="1">
            <a:spLocks/>
          </p:cNvSpPr>
          <p:nvPr/>
        </p:nvSpPr>
        <p:spPr>
          <a:xfrm>
            <a:off x="4345968" y="1854672"/>
            <a:ext cx="7676314" cy="4057756"/>
          </a:xfrm>
          <a:prstGeom prst="rect">
            <a:avLst/>
          </a:prstGeom>
        </p:spPr>
        <p:txBody>
          <a:bodyPr>
            <a:norm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Vous trouverez les feuilles de travail des 5 Pourquoi aux pages 7 et 8 du manuel du participant.</a:t>
            </a:r>
          </a:p>
          <a:p>
            <a:r>
              <a:rPr lang="fr-F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Choisissez deux points faibles tirés de l'analyse SWOT réalisée pour l'exercice préparatoire de l'atelier des présidents de zone.</a:t>
            </a:r>
          </a:p>
          <a:p>
            <a:r>
              <a:rPr lang="fr-F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Utilisez les feuilles de travail des 5 Pourquoi pour traiter chaque problème.</a:t>
            </a:r>
          </a:p>
          <a:p>
            <a:r>
              <a:rPr lang="fr-FR" sz="2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Préparez-vous à présenter vos résultats.</a:t>
            </a:r>
          </a:p>
          <a:p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2043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784439"/>
            <a:ext cx="8629423" cy="296420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chemeClr val="bg1"/>
                </a:solidFill>
              </a:rPr>
              <a:t>Définir la Méthode des 5 Pourquoi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chemeClr val="bg1"/>
                </a:solidFill>
              </a:rPr>
              <a:t>Appliquer la Méthode des 5 Pourquoi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chemeClr val="bg1"/>
                </a:solidFill>
              </a:rPr>
              <a:t>Explorer l'utilisation de la Méthode des 5 Pourquoi dans votre zone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6696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07733" y="528881"/>
            <a:ext cx="8373905" cy="8529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Objectifs de la séance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628901" y="3120854"/>
            <a:ext cx="6900202" cy="160700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sz="4000" dirty="0"/>
              <a:t>Peut-être vous attardez-vous sur les branches au lieu d’étudier les </a:t>
            </a:r>
            <a:r>
              <a:rPr lang="fr-FR" sz="4000" dirty="0" smtClean="0"/>
              <a:t>racines.</a:t>
            </a:r>
            <a:endParaRPr lang="fr-FR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53491E-2F35-41A2-B660-3B43F4C6FCB7}"/>
              </a:ext>
            </a:extLst>
          </p:cNvPr>
          <p:cNvSpPr/>
          <p:nvPr/>
        </p:nvSpPr>
        <p:spPr>
          <a:xfrm>
            <a:off x="5715929" y="4911287"/>
            <a:ext cx="36471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Maulana</a:t>
            </a:r>
            <a:r>
              <a:rPr lang="fr-FR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Jalaluddin</a:t>
            </a:r>
            <a:r>
              <a:rPr lang="fr-FR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 </a:t>
            </a:r>
            <a:r>
              <a:rPr lang="fr-FR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Rumi</a:t>
            </a:r>
            <a:endParaRPr lang="fr-FR" sz="2400" i="1" dirty="0">
              <a:solidFill>
                <a:schemeClr val="bg1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algn="r"/>
            <a:r>
              <a:rPr lang="fr-FR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Poète</a:t>
            </a:r>
          </a:p>
        </p:txBody>
      </p:sp>
    </p:spTree>
    <p:extLst>
      <p:ext uri="{BB962C8B-B14F-4D97-AF65-F5344CB8AC3E}">
        <p14:creationId xmlns:p14="http://schemas.microsoft.com/office/powerpoint/2010/main" val="518264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8954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628587"/>
            <a:ext cx="8629423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chemeClr val="bg1"/>
                </a:solidFill>
              </a:rPr>
              <a:t>Définir la Méthode des 5 Pourquoi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chemeClr val="bg1"/>
                </a:solidFill>
              </a:rPr>
              <a:t>Appliquer la Méthode des 5 Pourquoi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chemeClr val="bg1"/>
                </a:solidFill>
              </a:rPr>
              <a:t>Explorer l'utilisation de la Méthode des 5 Pourquoi dans votre zone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461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538120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5400">
                <a:solidFill>
                  <a:schemeClr val="bg1"/>
                </a:solidFill>
              </a:rPr>
              <a:t>Objectifs de la séance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9" r="936" b="8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12774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15531" y="2171700"/>
            <a:ext cx="6360939" cy="121902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Définir la Méthode des 5 Pourquoi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0391"/>
            <a:ext cx="12226085" cy="6868391"/>
            <a:chOff x="0" y="-10391"/>
            <a:chExt cx="12226085" cy="6868391"/>
          </a:xfrm>
        </p:grpSpPr>
        <p:sp>
          <p:nvSpPr>
            <p:cNvPr id="8" name="Background - Solid">
              <a:extLst>
                <a:ext uri="{FF2B5EF4-FFF2-40B4-BE49-F238E27FC236}">
                  <a16:creationId xmlns:a16="http://schemas.microsoft.com/office/drawing/2014/main" id="{8B319C34-80B6-1C42-9976-109BC3094FE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r>
                <a:rPr lang="fr-FR" dirty="0" err="1" smtClean="0">
                  <a:solidFill>
                    <a:schemeClr val="lt1">
                      <a:alpha val="44000"/>
                    </a:schemeClr>
                  </a:solidFill>
                </a:rPr>
                <a:t>aaaaaaaaaaaaaaaaaaaaaaaaaaaaaaaaaaaaaaaa</a:t>
              </a:r>
              <a:endParaRPr lang="fr-FR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0" name="Slice - Solid">
              <a:extLst>
                <a:ext uri="{FF2B5EF4-FFF2-40B4-BE49-F238E27FC236}">
                  <a16:creationId xmlns:a16="http://schemas.microsoft.com/office/drawing/2014/main" id="{9CD3D0ED-E4E2-A049-B7B9-763B0D61FF42}"/>
                </a:ext>
              </a:extLst>
            </p:cNvPr>
            <p:cNvSpPr/>
            <p:nvPr/>
          </p:nvSpPr>
          <p:spPr>
            <a:xfrm>
              <a:off x="1038957" y="-10391"/>
              <a:ext cx="11187128" cy="6866021"/>
            </a:xfrm>
            <a:custGeom>
              <a:avLst/>
              <a:gdLst>
                <a:gd name="connsiteX0" fmla="*/ 1588447 w 11187128"/>
                <a:gd name="connsiteY0" fmla="*/ 0 h 6866021"/>
                <a:gd name="connsiteX1" fmla="*/ 5139450 w 11187128"/>
                <a:gd name="connsiteY1" fmla="*/ 4711 h 6866021"/>
                <a:gd name="connsiteX2" fmla="*/ 5140539 w 11187128"/>
                <a:gd name="connsiteY2" fmla="*/ 0 h 6866021"/>
                <a:gd name="connsiteX3" fmla="*/ 11187128 w 11187128"/>
                <a:gd name="connsiteY3" fmla="*/ 8021 h 6866021"/>
                <a:gd name="connsiteX4" fmla="*/ 11187128 w 11187128"/>
                <a:gd name="connsiteY4" fmla="*/ 6866021 h 6866021"/>
                <a:gd name="connsiteX5" fmla="*/ 7635036 w 11187128"/>
                <a:gd name="connsiteY5" fmla="*/ 6866021 h 6866021"/>
                <a:gd name="connsiteX6" fmla="*/ 3552092 w 11187128"/>
                <a:gd name="connsiteY6" fmla="*/ 6866021 h 6866021"/>
                <a:gd name="connsiteX7" fmla="*/ 0 w 11187128"/>
                <a:gd name="connsiteY7" fmla="*/ 6866021 h 686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7128" h="6866021">
                  <a:moveTo>
                    <a:pt x="1588447" y="0"/>
                  </a:moveTo>
                  <a:lnTo>
                    <a:pt x="5139450" y="4711"/>
                  </a:lnTo>
                  <a:lnTo>
                    <a:pt x="5140539" y="0"/>
                  </a:lnTo>
                  <a:lnTo>
                    <a:pt x="11187128" y="8021"/>
                  </a:lnTo>
                  <a:lnTo>
                    <a:pt x="11187128" y="6866021"/>
                  </a:lnTo>
                  <a:lnTo>
                    <a:pt x="7635036" y="6866021"/>
                  </a:lnTo>
                  <a:lnTo>
                    <a:pt x="3552092" y="6866021"/>
                  </a:lnTo>
                  <a:lnTo>
                    <a:pt x="0" y="68660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r>
                <a:rPr lang="en-US" dirty="0" smtClean="0">
                  <a:solidFill>
                    <a:schemeClr val="lt1">
                      <a:alpha val="44000"/>
                    </a:schemeClr>
                  </a:solidFill>
                </a:rPr>
                <a:t>a</a:t>
              </a:r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236820" y="13958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80277" y="639920"/>
            <a:ext cx="9853628" cy="74791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dirty="0">
                <a:solidFill>
                  <a:srgbClr val="00338D"/>
                </a:solidFill>
              </a:rPr>
              <a:t>Qu'est-ce que la </a:t>
            </a:r>
            <a:r>
              <a:rPr lang="fr-FR" dirty="0" smtClean="0">
                <a:solidFill>
                  <a:srgbClr val="00338D"/>
                </a:solidFill>
              </a:rPr>
              <a:t>Méthode des 5</a:t>
            </a:r>
            <a:r>
              <a:rPr lang="fr-FR" dirty="0">
                <a:solidFill>
                  <a:srgbClr val="00338D"/>
                </a:solidFill>
              </a:rPr>
              <a:t> Pourquoi 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5" name="Picture 4" descr="A close up of a persons hand&#10;&#10;Description automatically generated">
            <a:extLst>
              <a:ext uri="{FF2B5EF4-FFF2-40B4-BE49-F238E27FC236}">
                <a16:creationId xmlns:a16="http://schemas.microsoft.com/office/drawing/2014/main" id="{F9654B7C-E24A-4549-9A8D-5789DD2C9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732" y="3202478"/>
            <a:ext cx="2334789" cy="1554480"/>
          </a:xfrm>
          <a:prstGeom prst="rect">
            <a:avLst/>
          </a:prstGeom>
        </p:spPr>
      </p:pic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80277" y="1781169"/>
            <a:ext cx="8245312" cy="371477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55565A"/>
                </a:solidFill>
              </a:rPr>
              <a:t>Utilisée pour déterminer les causes primaires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55565A"/>
                </a:solidFill>
              </a:rPr>
              <a:t>Utilisée pour des problèmes mineurs</a:t>
            </a:r>
            <a:br>
              <a:rPr lang="fr-FR" sz="3200" dirty="0">
                <a:solidFill>
                  <a:srgbClr val="55565A"/>
                </a:solidFill>
              </a:rPr>
            </a:br>
            <a:r>
              <a:rPr lang="fr-FR" sz="3200" dirty="0">
                <a:solidFill>
                  <a:srgbClr val="55565A"/>
                </a:solidFill>
              </a:rPr>
              <a:t>ou modérément complexes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55565A"/>
                </a:solidFill>
              </a:rPr>
              <a:t>Utilisée individuellement ou en équipe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55565A"/>
                </a:solidFill>
              </a:rPr>
              <a:t>Utilisée pour résoudre les problèmes</a:t>
            </a:r>
          </a:p>
          <a:p>
            <a:endParaRPr lang="en-US" sz="18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8410"/>
            <a:ext cx="12192000" cy="6866021"/>
            <a:chOff x="0" y="-8021"/>
            <a:chExt cx="12192000" cy="6866021"/>
          </a:xfrm>
        </p:grpSpPr>
        <p:sp>
          <p:nvSpPr>
            <p:cNvPr id="8" name="Background - Solid">
              <a:extLst>
                <a:ext uri="{FF2B5EF4-FFF2-40B4-BE49-F238E27FC236}">
                  <a16:creationId xmlns:a16="http://schemas.microsoft.com/office/drawing/2014/main" id="{8B319C34-80B6-1C42-9976-109BC3094FE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r>
                <a:rPr lang="fr-FR">
                  <a:solidFill>
                    <a:schemeClr val="lt1">
                      <a:alpha val="44000"/>
                    </a:schemeClr>
                  </a:solidFill>
                </a:rPr>
                <a:t>aa</a:t>
              </a:r>
            </a:p>
          </p:txBody>
        </p:sp>
        <p:sp>
          <p:nvSpPr>
            <p:cNvPr id="10" name="Slice - Solid">
              <a:extLst>
                <a:ext uri="{FF2B5EF4-FFF2-40B4-BE49-F238E27FC236}">
                  <a16:creationId xmlns:a16="http://schemas.microsoft.com/office/drawing/2014/main" id="{9CD3D0ED-E4E2-A049-B7B9-763B0D61FF42}"/>
                </a:ext>
              </a:extLst>
            </p:cNvPr>
            <p:cNvSpPr/>
            <p:nvPr/>
          </p:nvSpPr>
          <p:spPr>
            <a:xfrm>
              <a:off x="1004872" y="-8021"/>
              <a:ext cx="11187128" cy="6866021"/>
            </a:xfrm>
            <a:custGeom>
              <a:avLst/>
              <a:gdLst>
                <a:gd name="connsiteX0" fmla="*/ 1588447 w 11187128"/>
                <a:gd name="connsiteY0" fmla="*/ 0 h 6866021"/>
                <a:gd name="connsiteX1" fmla="*/ 5139450 w 11187128"/>
                <a:gd name="connsiteY1" fmla="*/ 4711 h 6866021"/>
                <a:gd name="connsiteX2" fmla="*/ 5140539 w 11187128"/>
                <a:gd name="connsiteY2" fmla="*/ 0 h 6866021"/>
                <a:gd name="connsiteX3" fmla="*/ 11187128 w 11187128"/>
                <a:gd name="connsiteY3" fmla="*/ 8021 h 6866021"/>
                <a:gd name="connsiteX4" fmla="*/ 11187128 w 11187128"/>
                <a:gd name="connsiteY4" fmla="*/ 6866021 h 6866021"/>
                <a:gd name="connsiteX5" fmla="*/ 7635036 w 11187128"/>
                <a:gd name="connsiteY5" fmla="*/ 6866021 h 6866021"/>
                <a:gd name="connsiteX6" fmla="*/ 3552092 w 11187128"/>
                <a:gd name="connsiteY6" fmla="*/ 6866021 h 6866021"/>
                <a:gd name="connsiteX7" fmla="*/ 0 w 11187128"/>
                <a:gd name="connsiteY7" fmla="*/ 6866021 h 686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7128" h="6866021">
                  <a:moveTo>
                    <a:pt x="1588447" y="0"/>
                  </a:moveTo>
                  <a:lnTo>
                    <a:pt x="5139450" y="4711"/>
                  </a:lnTo>
                  <a:lnTo>
                    <a:pt x="5140539" y="0"/>
                  </a:lnTo>
                  <a:lnTo>
                    <a:pt x="11187128" y="8021"/>
                  </a:lnTo>
                  <a:lnTo>
                    <a:pt x="11187128" y="6866021"/>
                  </a:lnTo>
                  <a:lnTo>
                    <a:pt x="7635036" y="6866021"/>
                  </a:lnTo>
                  <a:lnTo>
                    <a:pt x="3552092" y="6866021"/>
                  </a:lnTo>
                  <a:lnTo>
                    <a:pt x="0" y="68660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66555" y="1946441"/>
            <a:ext cx="8629423" cy="295709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r-FR" sz="3200" dirty="0">
                <a:solidFill>
                  <a:srgbClr val="55565A"/>
                </a:solidFill>
              </a:rPr>
              <a:t>Définir le problème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>
                <a:solidFill>
                  <a:srgbClr val="55565A"/>
                </a:solidFill>
              </a:rPr>
              <a:t>Poser le premier « Pourquoi »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>
                <a:solidFill>
                  <a:srgbClr val="55565A"/>
                </a:solidFill>
              </a:rPr>
              <a:t>Demander Pourquoi quatre autres fois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>
                <a:solidFill>
                  <a:srgbClr val="55565A"/>
                </a:solidFill>
              </a:rPr>
              <a:t>Traiter les causes primaires et instaurer des mesures curatives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38054" y="1543619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473036" y="779951"/>
            <a:ext cx="9944100" cy="74603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500" dirty="0">
                <a:solidFill>
                  <a:srgbClr val="00338D"/>
                </a:solidFill>
              </a:rPr>
              <a:t>Comment utiliser la Méthode des 5 Pourquoi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2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3028999" y="2060808"/>
            <a:ext cx="5252555" cy="265666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3200" dirty="0">
                <a:solidFill>
                  <a:srgbClr val="55565A"/>
                </a:solidFill>
              </a:rPr>
              <a:t>Je devais rencontrer mon nouvel ami, mais il est en retard. Vous êtes étonné de ce retard et commencez à lui poser des questions. </a:t>
            </a:r>
            <a:endParaRPr lang="en-US" sz="3200" kern="0" dirty="0">
              <a:solidFill>
                <a:srgbClr val="55565A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493819" y="1064490"/>
            <a:ext cx="9590808" cy="6615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dirty="0">
                <a:solidFill>
                  <a:srgbClr val="00338D"/>
                </a:solidFill>
              </a:rPr>
              <a:t>Problème : votre nouvel </a:t>
            </a:r>
            <a:r>
              <a:rPr lang="fr-FR" dirty="0" smtClean="0">
                <a:solidFill>
                  <a:srgbClr val="00338D"/>
                </a:solidFill>
              </a:rPr>
              <a:t>ami est </a:t>
            </a:r>
            <a:r>
              <a:rPr lang="fr-FR" dirty="0">
                <a:solidFill>
                  <a:srgbClr val="00338D"/>
                </a:solidFill>
              </a:rPr>
              <a:t>en retard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026" name="Picture 2" descr="Image result for sleeping&quot;">
            <a:extLst>
              <a:ext uri="{FF2B5EF4-FFF2-40B4-BE49-F238E27FC236}">
                <a16:creationId xmlns:a16="http://schemas.microsoft.com/office/drawing/2014/main" id="{0403BE5E-45C4-47F9-A8AA-4805B8DF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030" y="2383300"/>
            <a:ext cx="35763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99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1607737"/>
            <a:ext cx="10834398" cy="476569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fr-FR" sz="3200" b="1" dirty="0">
                <a:solidFill>
                  <a:srgbClr val="00338D"/>
                </a:solidFill>
              </a:rPr>
              <a:t>Pourquoi étais-tu en retard 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fr-FR" sz="3200" b="1" dirty="0">
                <a:solidFill>
                  <a:srgbClr val="00338D"/>
                </a:solidFill>
              </a:rPr>
              <a:t>Pourquoi l'alarme de ton réveil n'a-t-elle pas sonné ?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fr-FR" sz="3200" b="1" dirty="0">
                <a:solidFill>
                  <a:srgbClr val="00338D"/>
                </a:solidFill>
              </a:rPr>
              <a:t>Pourquoi ton réveil n’était-il plus alimenté en courant électrique ?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fr-FR" sz="3200" b="1" dirty="0">
                <a:solidFill>
                  <a:srgbClr val="00338D"/>
                </a:solidFill>
              </a:rPr>
              <a:t>Pourquoi n'as-tu donc pas changé les piles ?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5"/>
            </a:pPr>
            <a:r>
              <a:rPr lang="fr-FR" sz="3200" b="1" dirty="0">
                <a:solidFill>
                  <a:srgbClr val="00338D"/>
                </a:solidFill>
              </a:rPr>
              <a:t>Pourquoi n'avais-tu pas de piles en réserve ?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42071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705960"/>
            <a:ext cx="10435392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4000" dirty="0">
                <a:solidFill>
                  <a:srgbClr val="00338D"/>
                </a:solidFill>
              </a:rPr>
              <a:t>5 questions Pourquoi à poser à votre ami</a:t>
            </a:r>
          </a:p>
        </p:txBody>
      </p:sp>
    </p:spTree>
    <p:extLst>
      <p:ext uri="{BB962C8B-B14F-4D97-AF65-F5344CB8AC3E}">
        <p14:creationId xmlns:p14="http://schemas.microsoft.com/office/powerpoint/2010/main" val="22116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81857" y="677833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4000">
                <a:solidFill>
                  <a:srgbClr val="00338D"/>
                </a:solidFill>
              </a:rPr>
              <a:t>Mesures curatives possibles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8D90BC80-92EA-4B33-9E1B-E48A88C0F223}"/>
              </a:ext>
            </a:extLst>
          </p:cNvPr>
          <p:cNvSpPr txBox="1">
            <a:spLocks/>
          </p:cNvSpPr>
          <p:nvPr/>
        </p:nvSpPr>
        <p:spPr>
          <a:xfrm>
            <a:off x="1100982" y="1505359"/>
            <a:ext cx="10776983" cy="586785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fr-FR" sz="3200" b="1">
                <a:solidFill>
                  <a:srgbClr val="00338D"/>
                </a:solidFill>
              </a:rPr>
              <a:t>Parce que l'alarme du réveil n'a pas sonné. 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fr-FR" sz="3200" b="1">
                <a:solidFill>
                  <a:srgbClr val="00338D"/>
                </a:solidFill>
              </a:rPr>
              <a:t>Parce qu'il n’était plus alimenté en courant électrique.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fr-FR" sz="3200" b="1">
                <a:solidFill>
                  <a:srgbClr val="00338D"/>
                </a:solidFill>
              </a:rPr>
              <a:t>Parce que les piles ne fonctionnaient plus.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fr-FR" sz="3200" b="1">
                <a:solidFill>
                  <a:srgbClr val="00338D"/>
                </a:solidFill>
              </a:rPr>
              <a:t>Parce qu'il n'avait pas de piles de rechange.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5"/>
            </a:pPr>
            <a:r>
              <a:rPr lang="fr-FR" sz="3200" b="1">
                <a:solidFill>
                  <a:srgbClr val="00338D"/>
                </a:solidFill>
              </a:rPr>
              <a:t>Parce qu'il a oublié d'acheter de nouvelles piles.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C8157F83-6C13-4B22-AC32-B6C322258945}"/>
              </a:ext>
            </a:extLst>
          </p:cNvPr>
          <p:cNvSpPr/>
          <p:nvPr/>
        </p:nvSpPr>
        <p:spPr>
          <a:xfrm>
            <a:off x="1137330" y="142071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1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44861" y="1926903"/>
            <a:ext cx="6520454" cy="30087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800" dirty="0">
                <a:solidFill>
                  <a:srgbClr val="55565A"/>
                </a:solidFill>
              </a:rPr>
              <a:t>Soyez respectueux et amical </a:t>
            </a:r>
            <a:r>
              <a:rPr lang="fr-FR" sz="2800" dirty="0" smtClean="0">
                <a:solidFill>
                  <a:srgbClr val="55565A"/>
                </a:solidFill>
              </a:rPr>
              <a:t>lorsque </a:t>
            </a:r>
            <a:r>
              <a:rPr lang="fr-FR" sz="2800" dirty="0">
                <a:solidFill>
                  <a:srgbClr val="55565A"/>
                </a:solidFill>
              </a:rPr>
              <a:t>vous posez les questions </a:t>
            </a:r>
            <a:r>
              <a:rPr lang="fr-FR" sz="2800" dirty="0" smtClean="0">
                <a:solidFill>
                  <a:srgbClr val="55565A"/>
                </a:solidFill>
              </a:rPr>
              <a:t>des </a:t>
            </a:r>
            <a:r>
              <a:rPr lang="fr-FR" sz="2800" dirty="0">
                <a:solidFill>
                  <a:srgbClr val="55565A"/>
                </a:solidFill>
              </a:rPr>
              <a:t>Pourquoi. </a:t>
            </a:r>
          </a:p>
          <a:p>
            <a:endParaRPr lang="en-US" sz="800" kern="0" dirty="0">
              <a:solidFill>
                <a:srgbClr val="55565A"/>
              </a:solidFill>
            </a:endParaRPr>
          </a:p>
          <a:p>
            <a:r>
              <a:rPr lang="fr-FR" sz="2800" dirty="0">
                <a:solidFill>
                  <a:srgbClr val="55565A"/>
                </a:solidFill>
              </a:rPr>
              <a:t>Il est déconcertant pour certaines personnes d'avoir à répondre à beaucoup de questions dans un court laps de temps.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451342" y="1160331"/>
            <a:ext cx="9103347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dirty="0">
                <a:solidFill>
                  <a:srgbClr val="00338D"/>
                </a:solidFill>
              </a:rPr>
              <a:t>Technique pour poser des questions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2" name="Picture 2" descr="Image result for image of older people conversation">
            <a:extLst>
              <a:ext uri="{FF2B5EF4-FFF2-40B4-BE49-F238E27FC236}">
                <a16:creationId xmlns:a16="http://schemas.microsoft.com/office/drawing/2014/main" id="{32D70376-5F20-47CB-ADB8-B4B129FD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618" y="2602617"/>
            <a:ext cx="2787916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30122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7018</TotalTime>
  <Words>448</Words>
  <Application>Microsoft Office PowerPoint</Application>
  <PresentationFormat>Widescreen</PresentationFormat>
  <Paragraphs>166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Helvetica Neue</vt:lpstr>
      <vt:lpstr>Lucida Grande</vt:lpstr>
      <vt:lpstr>Open sans</vt:lpstr>
      <vt:lpstr>ヒラギノ角ゴ Pro W3</vt:lpstr>
      <vt:lpstr>Arial</vt:lpstr>
      <vt:lpstr>Calibri</vt:lpstr>
      <vt:lpstr>Segoe UI</vt:lpstr>
      <vt:lpstr>Segoe UI Semibold</vt:lpstr>
      <vt:lpstr>MASTER SLIDE - BLANK</vt:lpstr>
      <vt:lpstr>White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Sereno, Lisa</dc:creator>
  <cp:lastModifiedBy>Romo, Paulina</cp:lastModifiedBy>
  <cp:revision>195</cp:revision>
  <cp:lastPrinted>2020-02-05T14:51:23Z</cp:lastPrinted>
  <dcterms:created xsi:type="dcterms:W3CDTF">2020-01-30T17:33:13Z</dcterms:created>
  <dcterms:modified xsi:type="dcterms:W3CDTF">2020-04-09T21:49:43Z</dcterms:modified>
</cp:coreProperties>
</file>