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61" r:id="rId1"/>
    <p:sldMasterId id="2147483857" r:id="rId2"/>
    <p:sldMasterId id="2147483831" r:id="rId3"/>
    <p:sldMasterId id="2147483648" r:id="rId4"/>
  </p:sldMasterIdLst>
  <p:notesMasterIdLst>
    <p:notesMasterId r:id="rId24"/>
  </p:notesMasterIdLst>
  <p:sldIdLst>
    <p:sldId id="307" r:id="rId5"/>
    <p:sldId id="313" r:id="rId6"/>
    <p:sldId id="309" r:id="rId7"/>
    <p:sldId id="322" r:id="rId8"/>
    <p:sldId id="267" r:id="rId9"/>
    <p:sldId id="324" r:id="rId10"/>
    <p:sldId id="333" r:id="rId11"/>
    <p:sldId id="323" r:id="rId12"/>
    <p:sldId id="311" r:id="rId13"/>
    <p:sldId id="295" r:id="rId14"/>
    <p:sldId id="327" r:id="rId15"/>
    <p:sldId id="328" r:id="rId16"/>
    <p:sldId id="326" r:id="rId17"/>
    <p:sldId id="332" r:id="rId18"/>
    <p:sldId id="310" r:id="rId19"/>
    <p:sldId id="331" r:id="rId20"/>
    <p:sldId id="268" r:id="rId21"/>
    <p:sldId id="329" r:id="rId22"/>
    <p:sldId id="33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5" autoAdjust="0"/>
    <p:restoredTop sz="77513" autoAdjust="0"/>
  </p:normalViewPr>
  <p:slideViewPr>
    <p:cSldViewPr snapToGrid="0">
      <p:cViewPr varScale="1">
        <p:scale>
          <a:sx n="49" d="100"/>
          <a:sy n="49" d="100"/>
        </p:scale>
        <p:origin x="82" y="2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B560E-A3D9-4D16-AD3A-A472AACA864C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834D-8B5C-4E6B-A3BC-D72999FAF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7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1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5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8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9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364961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Goal Setting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2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Lorem ipsum dolor sit amet, illud </a:t>
            </a:r>
            <a:r>
              <a:rPr lang="en-US" sz="1800" dirty="0" err="1">
                <a:solidFill>
                  <a:schemeClr val="bg1"/>
                </a:solidFill>
              </a:rPr>
              <a:t>dolorem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voluptaria</a:t>
            </a:r>
            <a:r>
              <a:rPr lang="en-US" sz="1800" dirty="0">
                <a:solidFill>
                  <a:schemeClr val="bg1"/>
                </a:solidFill>
              </a:rPr>
              <a:t> id vel. Duo no </a:t>
            </a:r>
            <a:r>
              <a:rPr lang="en-US" sz="1800" dirty="0" err="1">
                <a:solidFill>
                  <a:schemeClr val="bg1"/>
                </a:solidFill>
              </a:rPr>
              <a:t>prompta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accusam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discere</a:t>
            </a:r>
            <a:r>
              <a:rPr lang="en-US" sz="1800" dirty="0">
                <a:solidFill>
                  <a:schemeClr val="bg1"/>
                </a:solidFill>
              </a:rPr>
              <a:t> minimum </a:t>
            </a:r>
            <a:r>
              <a:rPr lang="en-US" sz="1800" dirty="0" err="1">
                <a:solidFill>
                  <a:schemeClr val="bg1"/>
                </a:solidFill>
              </a:rPr>
              <a:t>corrumpit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vel</a:t>
            </a:r>
            <a:r>
              <a:rPr lang="en-US" sz="18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1562170" y="2847222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8922961" y="4129887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6" y="4343400"/>
            <a:ext cx="1740311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3" y="1600613"/>
            <a:ext cx="2514236" cy="2380163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267" y="0"/>
            <a:ext cx="10777469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2" y="1"/>
            <a:ext cx="12189523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r>
              <a:rPr lang="en-US" sz="1800" dirty="0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0000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7" y="4048122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3" y="48040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30" y="51036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81777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0338D"/>
              </a:solidFill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58" r:id="rId3"/>
    <p:sldLayoutId id="2147483879" r:id="rId4"/>
    <p:sldLayoutId id="2147483877" r:id="rId5"/>
    <p:sldLayoutId id="2147483860" r:id="rId6"/>
    <p:sldLayoutId id="2147483876" r:id="rId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20040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45" r:id="rId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80472" y="43472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ja-JP" sz="6000">
                <a:solidFill>
                  <a:srgbClr val="EBB700"/>
                </a:solidFill>
              </a:rPr>
              <a:t>ゾーンの目標設定と</a:t>
            </a:r>
          </a:p>
          <a:p>
            <a:pPr>
              <a:spcBef>
                <a:spcPts val="0"/>
              </a:spcBef>
            </a:pPr>
            <a:r>
              <a:rPr lang="ja-JP" sz="6000">
                <a:solidFill>
                  <a:srgbClr val="EBB700"/>
                </a:solidFill>
              </a:rPr>
              <a:t> 行動計画</a:t>
            </a: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57400" y="3961678"/>
            <a:ext cx="7581900" cy="56269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54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spcBef>
                <a:spcPts val="0"/>
              </a:spcBef>
            </a:pPr>
            <a:endParaRPr lang="en-US" sz="54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spcBef>
                <a:spcPts val="0"/>
              </a:spcBef>
            </a:pPr>
            <a:r>
              <a:rPr 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「計画のない目標は、</a:t>
            </a:r>
            <a:endParaRPr lang="en-US" altLang="ja-JP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spcBef>
                <a:spcPts val="0"/>
              </a:spcBef>
            </a:pPr>
            <a:r>
              <a:rPr 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ただの願望である。」 </a:t>
            </a:r>
          </a:p>
          <a:p>
            <a:pPr>
              <a:spcBef>
                <a:spcPts val="0"/>
              </a:spcBef>
            </a:pPr>
            <a:r>
              <a:rPr 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</a:p>
          <a:p>
            <a:pPr>
              <a:spcBef>
                <a:spcPts val="0"/>
              </a:spcBef>
            </a:pPr>
            <a:endParaRPr lang="en-US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spcBef>
                <a:spcPts val="0"/>
              </a:spcBef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.</a:t>
            </a:r>
          </a:p>
          <a:p>
            <a:pPr marL="285750" indent="-285750" algn="r">
              <a:buFontTx/>
              <a:buChar char="-"/>
            </a:pPr>
            <a:r>
              <a:rPr lang="ja-JP" sz="2400" i="1" dirty="0">
                <a:latin typeface="MS Gothic" panose="020B0609070205080204" pitchFamily="49" charset="-128"/>
                <a:ea typeface="MS Gothic" panose="020B0609070205080204" pitchFamily="49" charset="-128"/>
              </a:rPr>
              <a:t>アントワーヌ・ド・サン=テグジュペリ</a:t>
            </a:r>
          </a:p>
          <a:p>
            <a:pPr algn="r"/>
            <a:r>
              <a:rPr lang="ja-JP" sz="2400" i="1" dirty="0">
                <a:latin typeface="MS Gothic" panose="020B0609070205080204" pitchFamily="49" charset="-128"/>
                <a:ea typeface="MS Gothic" panose="020B0609070205080204" pitchFamily="49" charset="-128"/>
              </a:rPr>
              <a:t>著述家</a:t>
            </a:r>
          </a:p>
          <a:p>
            <a:pPr algn="r">
              <a:spcBef>
                <a:spcPts val="0"/>
              </a:spcBef>
            </a:pPr>
            <a:endParaRPr lang="en-US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spcBef>
                <a:spcPts val="0"/>
              </a:spcBef>
            </a:pPr>
            <a:endParaRPr lang="en-US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61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832ECD-E144-4123-B8A9-353958F10D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88B870-79BB-46DA-B441-6E6A6D970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243" y="304800"/>
            <a:ext cx="9031949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179053" y="3078515"/>
            <a:ext cx="509250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ja-JP" sz="4800" b="1" dirty="0">
                <a:solidFill>
                  <a:srgbClr val="00338D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行動計画の要素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496997" y="1876165"/>
            <a:ext cx="5938503" cy="70220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6978" indent="-571500">
              <a:spcBef>
                <a:spcPts val="0"/>
              </a:spcBef>
            </a:pPr>
            <a:r>
              <a:rPr lang="ja-JP" sz="32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目標文</a:t>
            </a:r>
          </a:p>
          <a:p>
            <a:pPr marL="586978" indent="-571500">
              <a:spcBef>
                <a:spcPts val="0"/>
              </a:spcBef>
            </a:pPr>
            <a:r>
              <a:rPr lang="ja-JP" sz="32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行動手順</a:t>
            </a:r>
          </a:p>
          <a:p>
            <a:pPr marL="586978" indent="-571500">
              <a:spcBef>
                <a:spcPts val="0"/>
              </a:spcBef>
            </a:pPr>
            <a:r>
              <a:rPr lang="ja-JP" sz="32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責任者</a:t>
            </a:r>
          </a:p>
          <a:p>
            <a:pPr marL="586978" indent="-571500">
              <a:spcBef>
                <a:spcPts val="0"/>
              </a:spcBef>
            </a:pPr>
            <a:r>
              <a:rPr lang="ja-JP" sz="32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必要となるもの</a:t>
            </a:r>
          </a:p>
          <a:p>
            <a:pPr marL="586978" indent="-571500">
              <a:spcBef>
                <a:spcPts val="0"/>
              </a:spcBef>
            </a:pPr>
            <a:r>
              <a:rPr lang="ja-JP" sz="32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開始日/完了日</a:t>
            </a:r>
          </a:p>
          <a:p>
            <a:pPr marL="586978" indent="-571500">
              <a:spcBef>
                <a:spcPts val="0"/>
              </a:spcBef>
            </a:pPr>
            <a:r>
              <a:rPr lang="ja-JP" sz="32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進捗評価 </a:t>
            </a:r>
          </a:p>
          <a:p>
            <a:pPr marL="586978" indent="-571500">
              <a:spcBef>
                <a:spcPts val="0"/>
              </a:spcBef>
            </a:pPr>
            <a:r>
              <a:rPr lang="ja-JP" sz="32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修正点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F063BD-1218-47CA-A0D8-E2746F72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179053" y="2739147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ja-JP" sz="4800" b="1" dirty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SMARTな</a:t>
            </a:r>
            <a:endParaRPr lang="en-US" altLang="ja-JP" sz="4800" b="1" dirty="0">
              <a:solidFill>
                <a:srgbClr val="00338D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algn="ctr"/>
            <a:r>
              <a:rPr lang="ja-JP" sz="4800" b="1" dirty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行動手順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6925531" y="1148204"/>
            <a:ext cx="5087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78" indent="0"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15478" indent="0" algn="ctr">
              <a:spcBef>
                <a:spcPts val="0"/>
              </a:spcBef>
              <a:buNone/>
            </a:pPr>
            <a:r>
              <a:rPr lang="ja-JP" sz="3200" i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留意点：目標と同じように、行動手順もSMARTなものにできる</a:t>
            </a:r>
          </a:p>
        </p:txBody>
      </p:sp>
      <p:pic>
        <p:nvPicPr>
          <p:cNvPr id="14" name="Picture 2" descr="Doubt, Portrait, Doubts, Notion, Think">
            <a:extLst>
              <a:ext uri="{FF2B5EF4-FFF2-40B4-BE49-F238E27FC236}">
                <a16:creationId xmlns:a16="http://schemas.microsoft.com/office/drawing/2014/main" id="{16726A5F-DB47-4015-A2BB-878CD16E7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/>
        </p:blipFill>
        <p:spPr bwMode="auto">
          <a:xfrm>
            <a:off x="7888458" y="3523977"/>
            <a:ext cx="3363317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007DF7-207B-4D4A-9AFD-8A1B2456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1" y="-228638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525819" y="708917"/>
            <a:ext cx="5865090" cy="134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>
                <a:solidFill>
                  <a:srgbClr val="0A5496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実習</a:t>
            </a:r>
          </a:p>
          <a:p>
            <a:pPr algn="ctr"/>
            <a:r>
              <a:rPr lang="ja-JP">
                <a:solidFill>
                  <a:srgbClr val="0A5496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行動計画を立てる</a:t>
            </a:r>
          </a:p>
          <a:p>
            <a:pPr algn="ctr"/>
            <a:endParaRPr lang="en-US" sz="3200" kern="0" dirty="0">
              <a:solidFill>
                <a:srgbClr val="00338D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6B65B7-0A9E-484A-AD0E-E210DEF70802}"/>
              </a:ext>
            </a:extLst>
          </p:cNvPr>
          <p:cNvSpPr txBox="1">
            <a:spLocks/>
          </p:cNvSpPr>
          <p:nvPr/>
        </p:nvSpPr>
        <p:spPr>
          <a:xfrm>
            <a:off x="4233133" y="1809930"/>
            <a:ext cx="7696200" cy="4140090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ja-JP" sz="3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4つのグループに分かれる。</a:t>
            </a:r>
          </a:p>
          <a:p>
            <a:pPr>
              <a:spcBef>
                <a:spcPts val="0"/>
              </a:spcBef>
            </a:pPr>
            <a:r>
              <a:rPr lang="ja-JP" sz="3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各グループでもう一度「参加者マニュアル」2～3ページを開き、修正されたSMARTな目標文の中から一つを選ぶ。 </a:t>
            </a:r>
          </a:p>
          <a:p>
            <a:pPr>
              <a:spcBef>
                <a:spcPts val="0"/>
              </a:spcBef>
            </a:pPr>
            <a:r>
              <a:rPr lang="en-US" altLang="ja-JP" sz="3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</a:t>
            </a:r>
            <a:r>
              <a:rPr lang="ja-JP" altLang="en-US" sz="3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ページにある行動計画の定義を見ながら、グループで意見を出し合い、行動計画のテンプレートを埋める。</a:t>
            </a:r>
            <a:endParaRPr lang="en-US" sz="3300" kern="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292EE-FEB2-4894-B775-AFFC265174CA}"/>
              </a:ext>
            </a:extLst>
          </p:cNvPr>
          <p:cNvSpPr txBox="1"/>
          <p:nvPr/>
        </p:nvSpPr>
        <p:spPr>
          <a:xfrm>
            <a:off x="38160" y="4120822"/>
            <a:ext cx="40342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5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もう一度「参加者マニュアル」</a:t>
            </a:r>
            <a:r>
              <a:rPr lang="ja-JP" sz="1500" b="1" i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2～3ページ</a:t>
            </a:r>
            <a:r>
              <a:rPr lang="ja-JP" sz="15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を開く。</a:t>
            </a:r>
            <a:r>
              <a:rPr lang="ja-JP" sz="1500" b="1" i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4～5ページ</a:t>
            </a:r>
            <a:r>
              <a:rPr lang="ja-JP" sz="15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を使って実習を行う。</a:t>
            </a:r>
            <a:br>
              <a:rPr lang="en-US" altLang="ja-JP" sz="15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en-US" altLang="ja-JP" sz="15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8</a:t>
            </a:r>
            <a:r>
              <a:rPr lang="ja-JP" sz="15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分間で実習を終える。</a:t>
            </a:r>
          </a:p>
        </p:txBody>
      </p:sp>
    </p:spTree>
    <p:extLst>
      <p:ext uri="{BB962C8B-B14F-4D97-AF65-F5344CB8AC3E}">
        <p14:creationId xmlns:p14="http://schemas.microsoft.com/office/powerpoint/2010/main" val="189233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2483" y="0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809952" y="2501074"/>
            <a:ext cx="10418488" cy="428939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sz="6000" dirty="0">
                <a:solidFill>
                  <a:srgbClr val="00338D"/>
                </a:solidFill>
                <a:ea typeface="MS Gothic" panose="020B0609070205080204" pitchFamily="49" charset="-128"/>
              </a:rPr>
              <a:t>SMARTな目標と行動計画に関する知識を適用する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rgbClr val="00338D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C100A-A429-4FB0-B686-78409384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3D4C43-E312-4C83-B2EE-7896B695FC94}"/>
              </a:ext>
            </a:extLst>
          </p:cNvPr>
          <p:cNvSpPr/>
          <p:nvPr/>
        </p:nvSpPr>
        <p:spPr>
          <a:xfrm>
            <a:off x="2844800" y="45416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sz="3000" b="1" dirty="0">
                <a:solidFill>
                  <a:srgbClr val="0A5496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ja-JP" sz="4000" b="1" dirty="0">
                <a:solidFill>
                  <a:srgbClr val="0A5496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実習</a:t>
            </a:r>
          </a:p>
          <a:p>
            <a:pPr algn="ctr"/>
            <a:r>
              <a:rPr lang="ja-JP" sz="4000" b="1">
                <a:solidFill>
                  <a:srgbClr val="0A5496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ゾーン</a:t>
            </a:r>
            <a:r>
              <a:rPr lang="ja-JP" altLang="en-US" sz="4000" b="1">
                <a:solidFill>
                  <a:srgbClr val="0A5496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の</a:t>
            </a:r>
            <a:r>
              <a:rPr lang="ja-JP" sz="4000" b="1">
                <a:solidFill>
                  <a:srgbClr val="0A5496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目標と地区</a:t>
            </a:r>
            <a:r>
              <a:rPr lang="ja-JP" altLang="en-US" sz="4000" b="1">
                <a:solidFill>
                  <a:srgbClr val="0A5496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の</a:t>
            </a:r>
            <a:r>
              <a:rPr lang="ja-JP" sz="4000" b="1">
                <a:solidFill>
                  <a:srgbClr val="0A5496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目標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7BF2883-F91A-4849-B258-A9CAAAD2E56E}"/>
              </a:ext>
            </a:extLst>
          </p:cNvPr>
          <p:cNvSpPr txBox="1">
            <a:spLocks/>
          </p:cNvSpPr>
          <p:nvPr/>
        </p:nvSpPr>
        <p:spPr>
          <a:xfrm>
            <a:off x="4302363" y="1784767"/>
            <a:ext cx="7528275" cy="3729913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ja-JP" sz="320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立ててきたゾーン・チェアパーソンの目標と地区ガバナーの目標を使う。</a:t>
            </a:r>
          </a:p>
          <a:p>
            <a:pPr>
              <a:spcBef>
                <a:spcPts val="0"/>
              </a:spcBef>
            </a:pPr>
            <a:r>
              <a:rPr lang="ja-JP" sz="320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「参加者マニュアル」6ページを使ってゾーン・チェアパーソンの目標の行動計画を立てる。</a:t>
            </a:r>
          </a:p>
          <a:p>
            <a:pPr>
              <a:spcBef>
                <a:spcPts val="0"/>
              </a:spcBef>
            </a:pPr>
            <a:r>
              <a:rPr lang="ja-JP" sz="320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「参加者マニュアル」7ページを使って地区ガバナーの目標の行動計画を立てる。</a:t>
            </a:r>
          </a:p>
          <a:p>
            <a:pPr>
              <a:spcBef>
                <a:spcPts val="0"/>
              </a:spcBef>
            </a:pPr>
            <a:r>
              <a:rPr lang="ja-JP" sz="320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ギャラリーウォークに掲示できるよう、完成した行動計画を提出する。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49EE2-08A7-4E19-B41E-0A8497E347EF}"/>
              </a:ext>
            </a:extLst>
          </p:cNvPr>
          <p:cNvSpPr txBox="1"/>
          <p:nvPr/>
        </p:nvSpPr>
        <p:spPr>
          <a:xfrm>
            <a:off x="122035" y="4190118"/>
            <a:ext cx="39604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5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「参加者マニュアル」</a:t>
            </a:r>
            <a:r>
              <a:rPr lang="ja-JP" sz="1500" b="1" i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6～7ページ</a:t>
            </a:r>
            <a:r>
              <a:rPr lang="ja-JP" sz="15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を開く。 </a:t>
            </a:r>
          </a:p>
          <a:p>
            <a:endParaRPr lang="en-US" sz="400" b="1" i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500" b="1" i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15</a:t>
            </a:r>
            <a:r>
              <a:rPr lang="ja-JP" sz="1500" b="1" i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分間で実習を終える。</a:t>
            </a:r>
          </a:p>
        </p:txBody>
      </p:sp>
    </p:spTree>
    <p:extLst>
      <p:ext uri="{BB962C8B-B14F-4D97-AF65-F5344CB8AC3E}">
        <p14:creationId xmlns:p14="http://schemas.microsoft.com/office/powerpoint/2010/main" val="302757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39810" y="4295054"/>
            <a:ext cx="8403554" cy="441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目標に到達できないことが明らかな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ら</a:t>
            </a:r>
            <a:r>
              <a:rPr 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、目標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を変え</a:t>
            </a:r>
            <a:r>
              <a:rPr 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るのではなく、</a:t>
            </a:r>
            <a:b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そこへ到達する道</a:t>
            </a:r>
            <a:r>
              <a:rPr 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を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変え</a:t>
            </a:r>
            <a:r>
              <a:rPr 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なさい。</a:t>
            </a:r>
          </a:p>
          <a:p>
            <a:pPr algn="r"/>
            <a:endParaRPr lang="en-US" sz="2000" i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r"/>
            <a:r>
              <a:rPr lang="ja-JP" i="1" dirty="0">
                <a:latin typeface="MS Gothic" panose="020B0609070205080204" pitchFamily="49" charset="-128"/>
                <a:ea typeface="MS Gothic" panose="020B0609070205080204" pitchFamily="49" charset="-128"/>
              </a:rPr>
              <a:t>-孔子</a:t>
            </a:r>
          </a:p>
          <a:p>
            <a:pPr algn="r"/>
            <a:r>
              <a:rPr lang="ja-JP" sz="2400" i="1" dirty="0">
                <a:latin typeface="MS Gothic" panose="020B0609070205080204" pitchFamily="49" charset="-128"/>
                <a:ea typeface="MS Gothic" panose="020B0609070205080204" pitchFamily="49" charset="-128"/>
              </a:rPr>
              <a:t>哲学者、教師</a:t>
            </a:r>
          </a:p>
        </p:txBody>
      </p:sp>
    </p:spTree>
    <p:extLst>
      <p:ext uri="{BB962C8B-B14F-4D97-AF65-F5344CB8AC3E}">
        <p14:creationId xmlns:p14="http://schemas.microsoft.com/office/powerpoint/2010/main" val="203587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179053" y="3488090"/>
            <a:ext cx="509250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ja-JP" sz="4800" b="1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終わりに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E1136AB-A6B2-448B-9645-8D970A495298}"/>
              </a:ext>
            </a:extLst>
          </p:cNvPr>
          <p:cNvSpPr txBox="1">
            <a:spLocks/>
          </p:cNvSpPr>
          <p:nvPr/>
        </p:nvSpPr>
        <p:spPr>
          <a:xfrm>
            <a:off x="6826822" y="921464"/>
            <a:ext cx="4679377" cy="1253015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>
              <a:spcBef>
                <a:spcPts val="0"/>
              </a:spcBef>
              <a:buNone/>
            </a:pPr>
            <a:endParaRPr lang="en-US" sz="8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15478" indent="0" algn="ctr">
              <a:spcBef>
                <a:spcPts val="0"/>
              </a:spcBef>
              <a:buNone/>
            </a:pPr>
            <a:r>
              <a:rPr lang="ja-JP" sz="3200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「参加者マニュアル」やメモを見ないで、SMARTな目標</a:t>
            </a:r>
            <a:r>
              <a:rPr lang="ja-JP" altLang="en-US" sz="3200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の</a:t>
            </a:r>
            <a:r>
              <a:rPr lang="ja-JP" sz="3200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要素を一つひとつ言える人は？</a:t>
            </a:r>
          </a:p>
        </p:txBody>
      </p:sp>
      <p:pic>
        <p:nvPicPr>
          <p:cNvPr id="18" name="Picture 4" descr="Image result for raised hand">
            <a:extLst>
              <a:ext uri="{FF2B5EF4-FFF2-40B4-BE49-F238E27FC236}">
                <a16:creationId xmlns:a16="http://schemas.microsoft.com/office/drawing/2014/main" id="{2026EE7E-7C24-443B-BE42-4CDC8547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66" y="4100145"/>
            <a:ext cx="3302759" cy="13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E721B-FE2D-4D83-959E-D3FE57CC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lt1">
                    <a:alpha val="44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sz="3600">
                <a:solidFill>
                  <a:schemeClr val="bg1"/>
                </a:solidFill>
                <a:ea typeface="MS Gothic" panose="020B0609070205080204" pitchFamily="49" charset="-128"/>
              </a:rPr>
              <a:t>SMARTな目標を設定する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sz="3600">
                <a:solidFill>
                  <a:schemeClr val="bg1"/>
                </a:solidFill>
                <a:ea typeface="MS Gothic" panose="020B0609070205080204" pitchFamily="49" charset="-128"/>
              </a:rPr>
              <a:t>行動計画を立てる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sz="3600">
                <a:solidFill>
                  <a:schemeClr val="bg1"/>
                </a:solidFill>
                <a:ea typeface="MS Gothic" panose="020B0609070205080204" pitchFamily="49" charset="-128"/>
              </a:rPr>
              <a:t>SMARTな目標と行動計画に関する知識を適用する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ja-JP" sz="54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セッションの目標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lt1">
                    <a:alpha val="44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sz="3600" dirty="0">
                <a:solidFill>
                  <a:schemeClr val="bg1"/>
                </a:solidFill>
                <a:ea typeface="MS Gothic" panose="020B0609070205080204" pitchFamily="49" charset="-128"/>
              </a:rPr>
              <a:t>SMARTな目標を設定する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sz="3600" dirty="0">
                <a:solidFill>
                  <a:schemeClr val="bg1"/>
                </a:solidFill>
                <a:ea typeface="MS Gothic" panose="020B0609070205080204" pitchFamily="49" charset="-128"/>
              </a:rPr>
              <a:t>行動計画を立てる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sz="3600" dirty="0">
                <a:solidFill>
                  <a:schemeClr val="bg1"/>
                </a:solidFill>
                <a:ea typeface="MS Gothic" panose="020B0609070205080204" pitchFamily="49" charset="-128"/>
              </a:rPr>
              <a:t>SMARTな目標と行動計画に関する知識を適用する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ja-JP" sz="5400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セッションの目標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953819" y="2983957"/>
            <a:ext cx="91347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sz="6000" dirty="0">
                <a:solidFill>
                  <a:srgbClr val="00338D"/>
                </a:solidFill>
                <a:ea typeface="MS Gothic" panose="020B0609070205080204" pitchFamily="49" charset="-128"/>
              </a:rPr>
              <a:t>SMARTな目標を設定する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0B059-2BAE-49DB-AF99-0257FCAF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179053" y="2687708"/>
            <a:ext cx="4775985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ja-JP" sz="4800" b="1" dirty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SMARTな</a:t>
            </a:r>
            <a:br>
              <a:rPr lang="en-US" altLang="ja-JP" sz="4800" b="1" dirty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ja-JP" sz="4800" b="1" dirty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目標とは？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83984" y="2024710"/>
            <a:ext cx="5385230" cy="662998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ja-JP" sz="3600" b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SMARTな目標の要素をすべて言えますか？</a:t>
            </a:r>
          </a:p>
        </p:txBody>
      </p:sp>
      <p:pic>
        <p:nvPicPr>
          <p:cNvPr id="18" name="Picture 4" descr="Target, Goal, Success, Dart Board, Darts">
            <a:extLst>
              <a:ext uri="{FF2B5EF4-FFF2-40B4-BE49-F238E27FC236}">
                <a16:creationId xmlns:a16="http://schemas.microsoft.com/office/drawing/2014/main" id="{024D36AA-C1B5-4551-B664-113435EE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92" y="3620206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BB04B7-FFB4-410E-940A-A14EFC5B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6550" y="4173859"/>
            <a:ext cx="6038850" cy="13144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ja-JP" sz="3600" dirty="0">
                <a:ea typeface="MS Gothic" panose="020B0609070205080204" pitchFamily="49" charset="-128"/>
              </a:rPr>
              <a:t>目標を立てることは、</a:t>
            </a:r>
            <a:br>
              <a:rPr lang="en-US" altLang="ja-JP" sz="3600" dirty="0">
                <a:ea typeface="MS Gothic" panose="020B0609070205080204" pitchFamily="49" charset="-128"/>
              </a:rPr>
            </a:br>
            <a:r>
              <a:rPr lang="ja-JP" sz="3600" dirty="0">
                <a:ea typeface="MS Gothic" panose="020B0609070205080204" pitchFamily="49" charset="-128"/>
              </a:rPr>
              <a:t>見えないものを</a:t>
            </a:r>
            <a:br>
              <a:rPr lang="en-US" altLang="ja-JP" sz="3600" dirty="0">
                <a:ea typeface="MS Gothic" panose="020B0609070205080204" pitchFamily="49" charset="-128"/>
              </a:rPr>
            </a:br>
            <a:r>
              <a:rPr lang="ja-JP" sz="3600" dirty="0">
                <a:ea typeface="MS Gothic" panose="020B0609070205080204" pitchFamily="49" charset="-128"/>
              </a:rPr>
              <a:t>見えるようにする</a:t>
            </a:r>
            <a:br>
              <a:rPr lang="en-US" altLang="ja-JP" sz="3600" dirty="0">
                <a:ea typeface="MS Gothic" panose="020B0609070205080204" pitchFamily="49" charset="-128"/>
              </a:rPr>
            </a:br>
            <a:r>
              <a:rPr lang="ja-JP" sz="3600" dirty="0">
                <a:ea typeface="MS Gothic" panose="020B0609070205080204" pitchFamily="49" charset="-128"/>
              </a:rPr>
              <a:t>第一歩だ。</a:t>
            </a:r>
          </a:p>
          <a:p>
            <a:pPr>
              <a:spcBef>
                <a:spcPts val="0"/>
              </a:spcBef>
            </a:pPr>
            <a:endParaRPr lang="ja-JP" sz="3600" dirty="0">
              <a:ea typeface="MS Gothic" panose="020B0609070205080204" pitchFamily="49" charset="-128"/>
            </a:endParaRPr>
          </a:p>
          <a:p>
            <a:pPr algn="r"/>
            <a:r>
              <a:rPr lang="ja-JP" sz="2400" i="1" dirty="0">
                <a:ea typeface="MS Gothic" panose="020B0609070205080204" pitchFamily="49" charset="-128"/>
              </a:rPr>
              <a:t>トニー・ロビンズ</a:t>
            </a:r>
          </a:p>
          <a:p>
            <a:pPr algn="r"/>
            <a:r>
              <a:rPr lang="ja-JP" sz="2400" i="1" dirty="0">
                <a:ea typeface="MS Gothic" panose="020B0609070205080204" pitchFamily="49" charset="-128"/>
              </a:rPr>
              <a:t>著述家、ライフコーチ、慈善家 </a:t>
            </a:r>
          </a:p>
        </p:txBody>
      </p:sp>
    </p:spTree>
    <p:extLst>
      <p:ext uri="{BB962C8B-B14F-4D97-AF65-F5344CB8AC3E}">
        <p14:creationId xmlns:p14="http://schemas.microsoft.com/office/powerpoint/2010/main" val="51826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lt1">
                    <a:alpha val="44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70131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727416" y="108641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rgbClr val="00338D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22C1B3AF-4449-4710-A8EC-2C385F4AFF27}"/>
              </a:ext>
            </a:extLst>
          </p:cNvPr>
          <p:cNvSpPr txBox="1">
            <a:spLocks/>
          </p:cNvSpPr>
          <p:nvPr/>
        </p:nvSpPr>
        <p:spPr>
          <a:xfrm>
            <a:off x="2548474" y="369603"/>
            <a:ext cx="9647082" cy="70903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ja-JP" sz="4400" dirty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SMARTな目標を設定するには？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7CD7C896-102C-4672-9993-BEF448F8F785}"/>
              </a:ext>
            </a:extLst>
          </p:cNvPr>
          <p:cNvSpPr txBox="1">
            <a:spLocks/>
          </p:cNvSpPr>
          <p:nvPr/>
        </p:nvSpPr>
        <p:spPr>
          <a:xfrm>
            <a:off x="2660702" y="1250642"/>
            <a:ext cx="8875358" cy="16441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5478">
              <a:spcBef>
                <a:spcPts val="0"/>
              </a:spcBef>
            </a:pP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具体的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（</a:t>
            </a: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Specific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）</a:t>
            </a: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：</a:t>
            </a:r>
            <a:r>
              <a:rPr lang="ja-JP" sz="3600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 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ea typeface="MS Gothic" panose="020B0609070205080204" pitchFamily="49" charset="-128"/>
            </a:endParaRPr>
          </a:p>
          <a:p>
            <a:pPr marL="15478">
              <a:spcBef>
                <a:spcPts val="0"/>
              </a:spcBef>
            </a:pP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　</a:t>
            </a:r>
            <a:r>
              <a:rPr lang="ja-JP" sz="3600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達成しなければならないことは？</a:t>
            </a:r>
          </a:p>
          <a:p>
            <a:pPr marL="15478">
              <a:spcBef>
                <a:spcPts val="0"/>
              </a:spcBef>
            </a:pP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測定可能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（</a:t>
            </a: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Measurable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）</a:t>
            </a: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：</a:t>
            </a:r>
            <a:endParaRPr lang="en-US" altLang="ja-JP" sz="3600" b="1" dirty="0">
              <a:solidFill>
                <a:schemeClr val="tx1">
                  <a:lumMod val="75000"/>
                  <a:lumOff val="25000"/>
                </a:schemeClr>
              </a:solidFill>
              <a:ea typeface="MS Gothic" panose="020B0609070205080204" pitchFamily="49" charset="-128"/>
            </a:endParaRPr>
          </a:p>
          <a:p>
            <a:pPr marL="15478">
              <a:spcBef>
                <a:spcPts val="0"/>
              </a:spcBef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　</a:t>
            </a:r>
            <a:r>
              <a:rPr lang="ja-JP" sz="3600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それは測定できるか？</a:t>
            </a:r>
          </a:p>
          <a:p>
            <a:pPr marL="15478">
              <a:spcBef>
                <a:spcPts val="0"/>
              </a:spcBef>
            </a:pP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実行可能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（</a:t>
            </a: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Actionable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）</a:t>
            </a: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：</a:t>
            </a:r>
            <a:endParaRPr lang="en-US" altLang="ja-JP" sz="3600" b="1" dirty="0">
              <a:solidFill>
                <a:schemeClr val="tx1">
                  <a:lumMod val="75000"/>
                  <a:lumOff val="25000"/>
                </a:schemeClr>
              </a:solidFill>
              <a:ea typeface="MS Gothic" panose="020B0609070205080204" pitchFamily="49" charset="-128"/>
            </a:endParaRPr>
          </a:p>
          <a:p>
            <a:pPr marL="15478">
              <a:spcBef>
                <a:spcPts val="0"/>
              </a:spcBef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　</a:t>
            </a:r>
            <a:r>
              <a:rPr lang="ja-JP" sz="3600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それは実行できるか？</a:t>
            </a:r>
          </a:p>
          <a:p>
            <a:pPr marL="15478">
              <a:spcBef>
                <a:spcPts val="0"/>
              </a:spcBef>
            </a:pP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現実的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（</a:t>
            </a: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Realistic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）</a:t>
            </a: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：</a:t>
            </a:r>
            <a:endParaRPr lang="en-US" altLang="ja-JP" sz="3600" b="1" dirty="0">
              <a:solidFill>
                <a:schemeClr val="tx1">
                  <a:lumMod val="75000"/>
                  <a:lumOff val="25000"/>
                </a:schemeClr>
              </a:solidFill>
              <a:ea typeface="MS Gothic" panose="020B0609070205080204" pitchFamily="49" charset="-128"/>
            </a:endParaRPr>
          </a:p>
          <a:p>
            <a:pPr marL="15478">
              <a:spcBef>
                <a:spcPts val="0"/>
              </a:spcBef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　</a:t>
            </a:r>
            <a:r>
              <a:rPr lang="ja-JP" sz="3600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それは達成できるか？</a:t>
            </a:r>
          </a:p>
          <a:p>
            <a:pPr marL="15478">
              <a:spcBef>
                <a:spcPts val="0"/>
              </a:spcBef>
            </a:pP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期限付き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（</a:t>
            </a: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Time-bound</a:t>
            </a: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）</a:t>
            </a:r>
            <a:r>
              <a:rPr 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：</a:t>
            </a:r>
            <a:endParaRPr lang="en-US" altLang="ja-JP" sz="3600" b="1" dirty="0">
              <a:solidFill>
                <a:schemeClr val="tx1">
                  <a:lumMod val="75000"/>
                  <a:lumOff val="25000"/>
                </a:schemeClr>
              </a:solidFill>
              <a:ea typeface="MS Gothic" panose="020B0609070205080204" pitchFamily="49" charset="-128"/>
            </a:endParaRPr>
          </a:p>
          <a:p>
            <a:pPr marL="15478">
              <a:spcBef>
                <a:spcPts val="0"/>
              </a:spcBef>
            </a:pP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　</a:t>
            </a:r>
            <a:r>
              <a:rPr lang="ja-JP" sz="3600" dirty="0">
                <a:solidFill>
                  <a:schemeClr val="tx1">
                    <a:lumMod val="75000"/>
                    <a:lumOff val="25000"/>
                  </a:schemeClr>
                </a:solidFill>
                <a:ea typeface="MS Gothic" panose="020B0609070205080204" pitchFamily="49" charset="-128"/>
              </a:rPr>
              <a:t>いつまでに終わらせるか？</a:t>
            </a:r>
          </a:p>
        </p:txBody>
      </p:sp>
    </p:spTree>
    <p:extLst>
      <p:ext uri="{BB962C8B-B14F-4D97-AF65-F5344CB8AC3E}">
        <p14:creationId xmlns:p14="http://schemas.microsoft.com/office/powerpoint/2010/main" val="10098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179053" y="2010763"/>
            <a:ext cx="5092507" cy="23083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ja-JP" sz="4800" b="1" dirty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SMARTな目標を設定する </a:t>
            </a:r>
          </a:p>
          <a:p>
            <a:pPr algn="ctr"/>
            <a:endParaRPr lang="ja-JP" sz="4800" b="1" dirty="0">
              <a:solidFill>
                <a:srgbClr val="00338D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83983" y="2024709"/>
            <a:ext cx="5493385" cy="724717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ja-JP" sz="3600" b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この文をSMARTな</a:t>
            </a:r>
            <a:br>
              <a:rPr lang="en-US" altLang="ja-JP" sz="3600" b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ja-JP" sz="3600" b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目標に変えるには：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6925531" y="3541999"/>
            <a:ext cx="4705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i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「</a:t>
            </a:r>
            <a:r>
              <a:rPr lang="ja-JP" sz="3200" i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地区内のクラブ役員に</a:t>
            </a:r>
            <a:br>
              <a:rPr lang="en-US" altLang="ja-JP" sz="3200" i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ja-JP" sz="3200" i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研修を受けさせる</a:t>
            </a:r>
            <a:r>
              <a:rPr lang="ja-JP" altLang="en-US" sz="3200" i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」</a:t>
            </a:r>
            <a:endParaRPr lang="ja-JP" sz="3200" i="1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DA4E-5D0F-4BCD-86FF-DC15DFC3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rgbClr val="00338D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645633" y="708917"/>
            <a:ext cx="7654247" cy="134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ja-JP" sz="3200" dirty="0">
                <a:solidFill>
                  <a:srgbClr val="00338D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		 </a:t>
            </a:r>
            <a:r>
              <a:rPr lang="ja-JP" dirty="0">
                <a:solidFill>
                  <a:srgbClr val="0A5496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実習</a:t>
            </a:r>
          </a:p>
          <a:p>
            <a:r>
              <a:rPr lang="ja-JP" altLang="en-US" dirty="0">
                <a:solidFill>
                  <a:srgbClr val="0A5496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　</a:t>
            </a:r>
            <a:r>
              <a:rPr lang="ja-JP" dirty="0">
                <a:solidFill>
                  <a:srgbClr val="0A5496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SMARTな目標文</a:t>
            </a:r>
          </a:p>
          <a:p>
            <a:endParaRPr lang="en-US" sz="3200" kern="0" dirty="0">
              <a:solidFill>
                <a:srgbClr val="00338D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8160" y="4239291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5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「参加者マニュアル」</a:t>
            </a:r>
            <a:r>
              <a:rPr lang="ja-JP" sz="1500" b="1" i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1～3ページ</a:t>
            </a:r>
            <a:r>
              <a:rPr lang="ja-JP" sz="15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を開く。 </a:t>
            </a:r>
          </a:p>
          <a:p>
            <a:r>
              <a:rPr lang="en-US" altLang="ja-JP" sz="15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5</a:t>
            </a:r>
            <a:r>
              <a:rPr lang="ja-JP" sz="15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分間で実習を終える。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387831" y="1891615"/>
            <a:ext cx="7265076" cy="39304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sz="3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「参加者マニュアル」1～3ページを開き、SMARTな目標文に関する実習を見る。</a:t>
            </a:r>
          </a:p>
          <a:p>
            <a:r>
              <a:rPr lang="ja-JP" sz="3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それぞれの目標文に目を通す。</a:t>
            </a:r>
          </a:p>
          <a:p>
            <a:r>
              <a:rPr lang="ja-JP" sz="3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それぞれの目標文をSMARTな目標に変える。</a:t>
            </a:r>
          </a:p>
          <a:p>
            <a:r>
              <a:rPr lang="ja-JP" sz="3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修正した目標文を全体に発表する準備を整える。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827024" y="2973679"/>
            <a:ext cx="8549879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sz="6000">
                <a:solidFill>
                  <a:srgbClr val="00338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行動計画を立てる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rgbClr val="00338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AF22E-482C-411E-B3F4-ECD0ED0759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63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JHDMhHvF"/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3314</TotalTime>
  <Words>632</Words>
  <Application>Microsoft Office PowerPoint</Application>
  <PresentationFormat>ワイド画面</PresentationFormat>
  <Paragraphs>112</Paragraphs>
  <Slides>19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MS Gothic</vt:lpstr>
      <vt:lpstr>Arial</vt:lpstr>
      <vt:lpstr>Calibri</vt:lpstr>
      <vt:lpstr>Open sans</vt:lpstr>
      <vt:lpstr>Segoe UI</vt:lpstr>
      <vt:lpstr>No Page Number</vt:lpstr>
      <vt:lpstr>Blue Page Number</vt:lpstr>
      <vt:lpstr>White Page Number</vt:lpstr>
      <vt:lpstr>MASTER SLIDE - 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Gonzales, Carlie</dc:creator>
  <cp:lastModifiedBy>律子 藤原</cp:lastModifiedBy>
  <cp:revision>150</cp:revision>
  <dcterms:created xsi:type="dcterms:W3CDTF">2018-01-08T19:50:10Z</dcterms:created>
  <dcterms:modified xsi:type="dcterms:W3CDTF">2024-02-01T23:44:07Z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5140FD15-F6EE-4189-9E5A-AC7F844DDE56</vt:lpwstr>
  </property>
  <property fmtid="{D5CDD505-2E9C-101B-9397-08002B2CF9AE}" pid="3" name="ArticulatePath">
    <vt:lpwstr>Presentation1</vt:lpwstr>
  </property>
</Properties>
</file>