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861" r:id="rId1"/>
    <p:sldMasterId id="2147483857" r:id="rId2"/>
    <p:sldMasterId id="2147483831" r:id="rId3"/>
    <p:sldMasterId id="2147483648" r:id="rId4"/>
  </p:sldMasterIdLst>
  <p:notesMasterIdLst>
    <p:notesMasterId r:id="rId24"/>
  </p:notesMasterIdLst>
  <p:sldIdLst>
    <p:sldId id="307" r:id="rId5"/>
    <p:sldId id="313" r:id="rId6"/>
    <p:sldId id="309" r:id="rId7"/>
    <p:sldId id="322" r:id="rId8"/>
    <p:sldId id="267" r:id="rId9"/>
    <p:sldId id="324" r:id="rId10"/>
    <p:sldId id="333" r:id="rId11"/>
    <p:sldId id="323" r:id="rId12"/>
    <p:sldId id="311" r:id="rId13"/>
    <p:sldId id="295" r:id="rId14"/>
    <p:sldId id="327" r:id="rId15"/>
    <p:sldId id="328" r:id="rId16"/>
    <p:sldId id="326" r:id="rId17"/>
    <p:sldId id="332" r:id="rId18"/>
    <p:sldId id="310" r:id="rId19"/>
    <p:sldId id="331" r:id="rId20"/>
    <p:sldId id="268" r:id="rId21"/>
    <p:sldId id="329" r:id="rId22"/>
    <p:sldId id="330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8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70481" autoAdjust="0"/>
  </p:normalViewPr>
  <p:slideViewPr>
    <p:cSldViewPr snapToGrid="0">
      <p:cViewPr>
        <p:scale>
          <a:sx n="70" d="100"/>
          <a:sy n="70" d="100"/>
        </p:scale>
        <p:origin x="751" y="-3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B560E-A3D9-4D16-AD3A-A472AACA864C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B834D-8B5C-4E6B-A3BC-D72999FAF0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54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834D-8B5C-4E6B-A3BC-D72999FAF0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79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12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57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85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834D-8B5C-4E6B-A3BC-D72999FAF0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93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68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834D-8B5C-4E6B-A3BC-D72999FAF05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3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15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erlay">
            <a:extLst>
              <a:ext uri="{FF2B5EF4-FFF2-40B4-BE49-F238E27FC236}">
                <a16:creationId xmlns:a16="http://schemas.microsoft.com/office/drawing/2014/main" id="{89790728-0DD7-1F42-9A48-48A941B20D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800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000" y="3364961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700" b="1">
                <a:solidFill>
                  <a:schemeClr val="bg1"/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Goal Setting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1F6599DE-5FEF-F349-BA19-07E55E174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189206"/>
            <a:ext cx="7696200" cy="53519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7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</p:spTree>
    <p:extLst>
      <p:ext uri="{BB962C8B-B14F-4D97-AF65-F5344CB8AC3E}">
        <p14:creationId xmlns:p14="http://schemas.microsoft.com/office/powerpoint/2010/main" val="3539901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ai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Image" hidden="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Overlay">
            <a:extLst>
              <a:ext uri="{FF2B5EF4-FFF2-40B4-BE49-F238E27FC236}">
                <a16:creationId xmlns:a16="http://schemas.microsoft.com/office/drawing/2014/main" id="{38FBF2CF-0FA6-9943-84EB-29395595E7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800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8" name="Page number"/>
          <p:cNvSpPr txBox="1">
            <a:spLocks noChangeArrowheads="1"/>
          </p:cNvSpPr>
          <p:nvPr userDrawn="1"/>
        </p:nvSpPr>
        <p:spPr bwMode="auto">
          <a:xfrm>
            <a:off x="11201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75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chemeClr val="bg1"/>
              </a:solidFill>
            </a:endParaRPr>
          </a:p>
        </p:txBody>
      </p:sp>
      <p:pic>
        <p:nvPicPr>
          <p:cNvPr id="12" name="Logo" descr="lionlogo_white.eps">
            <a:extLst>
              <a:ext uri="{FF2B5EF4-FFF2-40B4-BE49-F238E27FC236}">
                <a16:creationId xmlns:a16="http://schemas.microsoft.com/office/drawing/2014/main" id="{814D9E97-17D2-5B41-946E-3E27ABF6EA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72" y="1242318"/>
            <a:ext cx="1751259" cy="1708354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3A89380-D473-6C42-ACCA-BB41175948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62200" y="3276600"/>
            <a:ext cx="7239000" cy="1752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</a:rPr>
              <a:t>Lorem ipsum dolor sit amet, illud </a:t>
            </a:r>
            <a:r>
              <a:rPr lang="en-US" sz="1800" dirty="0" err="1">
                <a:solidFill>
                  <a:schemeClr val="bg1"/>
                </a:solidFill>
              </a:rPr>
              <a:t>dolorem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voluptaria</a:t>
            </a:r>
            <a:r>
              <a:rPr lang="en-US" sz="1800" dirty="0">
                <a:solidFill>
                  <a:schemeClr val="bg1"/>
                </a:solidFill>
              </a:rPr>
              <a:t> id vel. Duo no </a:t>
            </a:r>
            <a:r>
              <a:rPr lang="en-US" sz="1800" dirty="0" err="1">
                <a:solidFill>
                  <a:schemeClr val="bg1"/>
                </a:solidFill>
              </a:rPr>
              <a:t>prompta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accusam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discere</a:t>
            </a:r>
            <a:r>
              <a:rPr lang="en-US" sz="1800" dirty="0">
                <a:solidFill>
                  <a:schemeClr val="bg1"/>
                </a:solidFill>
              </a:rPr>
              <a:t> minimum </a:t>
            </a:r>
            <a:r>
              <a:rPr lang="en-US" sz="1800" dirty="0" err="1">
                <a:solidFill>
                  <a:schemeClr val="bg1"/>
                </a:solidFill>
              </a:rPr>
              <a:t>corrumpit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vel</a:t>
            </a:r>
            <a:r>
              <a:rPr lang="en-US" sz="1800" dirty="0">
                <a:solidFill>
                  <a:schemeClr val="bg1"/>
                </a:solidFill>
              </a:rPr>
              <a:t> no.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6702AB-F472-3E42-8B73-5A9060BEBD56}"/>
              </a:ext>
            </a:extLst>
          </p:cNvPr>
          <p:cNvSpPr/>
          <p:nvPr userDrawn="1"/>
        </p:nvSpPr>
        <p:spPr>
          <a:xfrm>
            <a:off x="1562170" y="2847222"/>
            <a:ext cx="1513719" cy="1156083"/>
          </a:xfrm>
          <a:prstGeom prst="rect">
            <a:avLst/>
          </a:prstGeom>
        </p:spPr>
        <p:txBody>
          <a:bodyPr wrap="square" lIns="47622" tIns="23811" rIns="47622" bIns="23811">
            <a:spAutoFit/>
          </a:bodyPr>
          <a:lstStyle/>
          <a:p>
            <a:pPr algn="ctr"/>
            <a:r>
              <a:rPr lang="en-US" sz="7200" b="1" dirty="0">
                <a:solidFill>
                  <a:srgbClr val="FBC608"/>
                </a:solidFill>
                <a:latin typeface="Open sans"/>
                <a:cs typeface="Open sans"/>
              </a:rPr>
              <a:t>“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745428-B285-9548-963E-056B5B4D3C03}"/>
              </a:ext>
            </a:extLst>
          </p:cNvPr>
          <p:cNvSpPr/>
          <p:nvPr userDrawn="1"/>
        </p:nvSpPr>
        <p:spPr>
          <a:xfrm>
            <a:off x="8922961" y="4129887"/>
            <a:ext cx="1513719" cy="1156083"/>
          </a:xfrm>
          <a:prstGeom prst="rect">
            <a:avLst/>
          </a:prstGeom>
        </p:spPr>
        <p:txBody>
          <a:bodyPr wrap="square" lIns="47622" tIns="23811" rIns="47622" bIns="23811">
            <a:spAutoFit/>
          </a:bodyPr>
          <a:lstStyle/>
          <a:p>
            <a:pPr algn="ctr"/>
            <a:r>
              <a:rPr lang="en-US" sz="7200" b="1" dirty="0">
                <a:solidFill>
                  <a:srgbClr val="FBC608"/>
                </a:solidFill>
                <a:latin typeface="Open sans"/>
                <a:cs typeface="Open san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064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44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rgbClr val="0A5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8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rgbClr val="0A5496"/>
              </a:solidFill>
            </a:endParaRPr>
          </a:p>
        </p:txBody>
      </p:sp>
      <p:pic>
        <p:nvPicPr>
          <p:cNvPr id="5" name="Picture 2" descr="http://www.lionsclubs.org/cs-assets/_files/images/logos/lionlogo_2c.jpg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523" y="5701738"/>
            <a:ext cx="886508" cy="83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581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rporate 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9DD8C5-BFF5-8648-9A1A-E9B3DA1F3752}"/>
              </a:ext>
            </a:extLst>
          </p:cNvPr>
          <p:cNvSpPr/>
          <p:nvPr userDrawn="1"/>
        </p:nvSpPr>
        <p:spPr>
          <a:xfrm>
            <a:off x="5225846" y="4343400"/>
            <a:ext cx="1740311" cy="87312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217" tIns="42609" rIns="85217" bIns="42609" rtlCol="0" anchor="ctr"/>
          <a:lstStyle/>
          <a:p>
            <a:pPr algn="ctr"/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65598A-95CA-5A4E-8FC5-A9B0CA0F6D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883" y="1600613"/>
            <a:ext cx="2514236" cy="2380163"/>
          </a:xfrm>
          <a:prstGeom prst="rect">
            <a:avLst/>
          </a:prstGeom>
        </p:spPr>
      </p:pic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F88B8F7D-AFD9-F346-BF11-A1E5CF85B2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800600"/>
            <a:ext cx="10668000" cy="106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name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663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7267" y="0"/>
            <a:ext cx="10777469" cy="6858000"/>
          </a:xfrm>
          <a:prstGeom prst="rect">
            <a:avLst/>
          </a:prstGeom>
        </p:spPr>
      </p:pic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rgbClr val="0A5496"/>
              </a:solidFill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947430FC-FE32-B74E-974B-43A4E64504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1" y="1945758"/>
            <a:ext cx="5943600" cy="17118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700" b="1">
                <a:solidFill>
                  <a:srgbClr val="0A5496"/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algn="l"/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endParaRPr lang="en-US" sz="27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450F16-13B4-8641-BEC2-30D0F02A10B9}"/>
              </a:ext>
            </a:extLst>
          </p:cNvPr>
          <p:cNvSpPr/>
          <p:nvPr userDrawn="1"/>
        </p:nvSpPr>
        <p:spPr>
          <a:xfrm>
            <a:off x="0" y="1981200"/>
            <a:ext cx="426125" cy="129540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B10F788-B238-A047-9D63-9E7F4DF306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0" y="1752600"/>
            <a:ext cx="4267200" cy="3276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AEF310D-EEFB-A045-8822-B89AA367EF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3886200"/>
            <a:ext cx="5943600" cy="1295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389324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028674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371566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marL="0" indent="0">
              <a:buNone/>
            </a:pP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ad minim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veniam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nostrud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exercitation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ullamco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laboris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aliquip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ex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ea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commodo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aute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irure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dolor in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reprehenderit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voluptate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velit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esse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cillum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fugiat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pariatur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975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rgbClr val="0A5496"/>
              </a:solidFill>
            </a:endParaRPr>
          </a:p>
        </p:txBody>
      </p:sp>
      <p:pic>
        <p:nvPicPr>
          <p:cNvPr id="5" name="Picture 2" descr="http://www.lionsclubs.org/cs-assets/_files/images/logos/lionlogo_2c.jpg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523" y="5701738"/>
            <a:ext cx="886508" cy="83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581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rgbClr val="0A5496"/>
              </a:solidFill>
            </a:endParaRPr>
          </a:p>
        </p:txBody>
      </p:sp>
      <p:pic>
        <p:nvPicPr>
          <p:cNvPr id="5" name="Picture 2" descr="http://www.lionsclubs.org/cs-assets/_files/images/logos/lionlogo_2c.jpg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523" y="5701738"/>
            <a:ext cx="886508" cy="83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58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366BBF-229C-C44C-AF59-4ACC2BB0C3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23"/>
          <a:stretch/>
        </p:blipFill>
        <p:spPr>
          <a:xfrm>
            <a:off x="-2" y="1"/>
            <a:ext cx="12189523" cy="2057400"/>
          </a:xfrm>
          <a:prstGeom prst="rect">
            <a:avLst/>
          </a:prstGeom>
        </p:spPr>
      </p:pic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rgbClr val="0A5496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2DAA68-1FEC-B844-9D68-5B89C97E05F6}"/>
              </a:ext>
            </a:extLst>
          </p:cNvPr>
          <p:cNvSpPr/>
          <p:nvPr userDrawn="1"/>
        </p:nvSpPr>
        <p:spPr>
          <a:xfrm>
            <a:off x="2" y="2"/>
            <a:ext cx="12189524" cy="2057401"/>
          </a:xfrm>
          <a:prstGeom prst="rect">
            <a:avLst/>
          </a:prstGeom>
          <a:solidFill>
            <a:schemeClr val="tx1">
              <a:lumMod val="7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r>
              <a:rPr lang="en-US" sz="1800" dirty="0">
                <a:solidFill>
                  <a:schemeClr val="lt1">
                    <a:alpha val="44000"/>
                  </a:schemeClr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900005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sion breaker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erlay">
            <a:extLst>
              <a:ext uri="{FF2B5EF4-FFF2-40B4-BE49-F238E27FC236}">
                <a16:creationId xmlns:a16="http://schemas.microsoft.com/office/drawing/2014/main" id="{89790728-0DD7-1F42-9A48-48A941B20D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800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5" name="Page number">
            <a:extLst>
              <a:ext uri="{FF2B5EF4-FFF2-40B4-BE49-F238E27FC236}">
                <a16:creationId xmlns:a16="http://schemas.microsoft.com/office/drawing/2014/main" id="{7C1B2E00-2594-E34D-8908-64A6305E3B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01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75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chemeClr val="bg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7" y="4048122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E13CCD-82B0-8141-A54C-7576C8221ACF}"/>
              </a:ext>
            </a:extLst>
          </p:cNvPr>
          <p:cNvSpPr/>
          <p:nvPr userDrawn="1"/>
        </p:nvSpPr>
        <p:spPr>
          <a:xfrm>
            <a:off x="5370873" y="480404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E50CA8B0-FD4C-9440-884C-C4214E13D1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9530" y="5103606"/>
            <a:ext cx="5672943" cy="53519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</p:spTree>
    <p:extLst>
      <p:ext uri="{BB962C8B-B14F-4D97-AF65-F5344CB8AC3E}">
        <p14:creationId xmlns:p14="http://schemas.microsoft.com/office/powerpoint/2010/main" val="817771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45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24" userDrawn="1">
          <p15:clr>
            <a:srgbClr val="F26B43"/>
          </p15:clr>
        </p15:guide>
        <p15:guide id="3" pos="2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2268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750" smtClean="0">
                <a:solidFill>
                  <a:srgbClr val="00338D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rgbClr val="00338D"/>
              </a:solidFill>
            </a:endParaRPr>
          </a:p>
        </p:txBody>
      </p:sp>
    </p:spTree>
    <p:custDataLst>
      <p:tags r:id="rId9"/>
    </p:custDataLst>
    <p:extLst>
      <p:ext uri="{BB962C8B-B14F-4D97-AF65-F5344CB8AC3E}">
        <p14:creationId xmlns:p14="http://schemas.microsoft.com/office/powerpoint/2010/main" val="63192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4" r:id="rId2"/>
    <p:sldLayoutId id="2147483858" r:id="rId3"/>
    <p:sldLayoutId id="2147483879" r:id="rId4"/>
    <p:sldLayoutId id="2147483877" r:id="rId5"/>
    <p:sldLayoutId id="2147483860" r:id="rId6"/>
    <p:sldLayoutId id="2147483876" r:id="rId7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24" userDrawn="1">
          <p15:clr>
            <a:srgbClr val="F26B43"/>
          </p15:clr>
        </p15:guide>
        <p15:guide id="3" pos="25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201400" y="6420040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75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3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45" r:id="rId2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24" userDrawn="1">
          <p15:clr>
            <a:srgbClr val="F26B43"/>
          </p15:clr>
        </p15:guide>
        <p15:guide id="3" pos="256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 - Image">
            <a:extLst>
              <a:ext uri="{FF2B5EF4-FFF2-40B4-BE49-F238E27FC236}">
                <a16:creationId xmlns:a16="http://schemas.microsoft.com/office/drawing/2014/main" id="{EE3AF1F3-18D9-3440-8175-06C7FDC28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Background - Overlay">
            <a:extLst>
              <a:ext uri="{FF2B5EF4-FFF2-40B4-BE49-F238E27FC236}">
                <a16:creationId xmlns:a16="http://schemas.microsoft.com/office/drawing/2014/main" id="{556C90B0-9C7D-8D4F-866C-362FA58528D1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8" name="Yellow Bar">
            <a:extLst>
              <a:ext uri="{FF2B5EF4-FFF2-40B4-BE49-F238E27FC236}">
                <a16:creationId xmlns:a16="http://schemas.microsoft.com/office/drawing/2014/main" id="{64EEA7D3-3EFE-CE4D-AE89-2B7DA6B416D9}"/>
              </a:ext>
            </a:extLst>
          </p:cNvPr>
          <p:cNvSpPr/>
          <p:nvPr/>
        </p:nvSpPr>
        <p:spPr>
          <a:xfrm>
            <a:off x="5506829" y="3356240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pic>
        <p:nvPicPr>
          <p:cNvPr id="9" name="Emblem - White" descr="lionlogo_white.eps">
            <a:extLst>
              <a:ext uri="{FF2B5EF4-FFF2-40B4-BE49-F238E27FC236}">
                <a16:creationId xmlns:a16="http://schemas.microsoft.com/office/drawing/2014/main" id="{1EADB74F-C5D5-A94A-9986-74C53C0606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70" y="1242318"/>
            <a:ext cx="1751259" cy="1708354"/>
          </a:xfrm>
          <a:prstGeom prst="rect">
            <a:avLst/>
          </a:prstGeom>
        </p:spPr>
      </p:pic>
      <p:sp>
        <p:nvSpPr>
          <p:cNvPr id="10" name="Headline">
            <a:extLst>
              <a:ext uri="{FF2B5EF4-FFF2-40B4-BE49-F238E27FC236}">
                <a16:creationId xmlns:a16="http://schemas.microsoft.com/office/drawing/2014/main" id="{EAD956A8-6B12-6248-8B5F-6E0746CD6E73}"/>
              </a:ext>
            </a:extLst>
          </p:cNvPr>
          <p:cNvSpPr txBox="1">
            <a:spLocks/>
          </p:cNvSpPr>
          <p:nvPr/>
        </p:nvSpPr>
        <p:spPr>
          <a:xfrm>
            <a:off x="780472" y="4347262"/>
            <a:ext cx="10668000" cy="914400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fi-FI" sz="6000" dirty="0">
                <a:solidFill>
                  <a:srgbClr val="EBB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Lohkon tavoitteiden asettaminen ja</a:t>
            </a:r>
          </a:p>
          <a:p>
            <a:pPr>
              <a:spcBef>
                <a:spcPts val="0"/>
              </a:spcBef>
            </a:pPr>
            <a:r>
              <a:rPr lang="fi-FI" sz="6000" dirty="0">
                <a:solidFill>
                  <a:srgbClr val="EBB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toiminnan suunnittelu</a:t>
            </a:r>
          </a:p>
        </p:txBody>
      </p:sp>
    </p:spTree>
    <p:extLst>
      <p:ext uri="{BB962C8B-B14F-4D97-AF65-F5344CB8AC3E}">
        <p14:creationId xmlns:p14="http://schemas.microsoft.com/office/powerpoint/2010/main" val="4278533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057400" y="3590203"/>
            <a:ext cx="7581900" cy="562698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5400" b="1" dirty="0"/>
          </a:p>
          <a:p>
            <a:pPr>
              <a:spcBef>
                <a:spcPts val="0"/>
              </a:spcBef>
            </a:pPr>
            <a:endParaRPr lang="en-US" sz="5400" b="1" dirty="0"/>
          </a:p>
          <a:p>
            <a:pPr>
              <a:spcBef>
                <a:spcPts val="0"/>
              </a:spcBef>
            </a:pPr>
            <a:r>
              <a:rPr lang="fi-FI" sz="3600"/>
              <a:t>"Tavoite ilman suunnitelmaa  </a:t>
            </a:r>
          </a:p>
          <a:p>
            <a:pPr>
              <a:spcBef>
                <a:spcPts val="0"/>
              </a:spcBef>
            </a:pPr>
            <a:r>
              <a:rPr lang="fi-FI" sz="3600"/>
              <a:t>on vain toive.” </a:t>
            </a:r>
          </a:p>
          <a:p>
            <a:pPr>
              <a:spcBef>
                <a:spcPts val="0"/>
              </a:spcBef>
            </a:pPr>
            <a:endParaRPr lang="en-US" b="1" dirty="0"/>
          </a:p>
          <a:p>
            <a:pPr>
              <a:spcBef>
                <a:spcPts val="0"/>
              </a:spcBef>
            </a:pPr>
            <a:r>
              <a:rPr lang="fi-FI"/>
              <a:t>.</a:t>
            </a:r>
          </a:p>
          <a:p>
            <a:pPr marL="285750" indent="-285750" algn="r">
              <a:buFontTx/>
              <a:buChar char="-"/>
            </a:pPr>
            <a:r>
              <a:rPr lang="fi-FI" sz="2400" i="1"/>
              <a:t>Antoine de Saint-Exupéry</a:t>
            </a:r>
          </a:p>
          <a:p>
            <a:pPr algn="r"/>
            <a:r>
              <a:rPr lang="fi-FI" sz="2400" i="1"/>
              <a:t>Kirjailija</a:t>
            </a:r>
          </a:p>
          <a:p>
            <a:pPr algn="r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617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D9BC90B6-0FAA-9847-9F08-9267A2D376A7}"/>
              </a:ext>
            </a:extLst>
          </p:cNvPr>
          <p:cNvSpPr/>
          <p:nvPr/>
        </p:nvSpPr>
        <p:spPr>
          <a:xfrm>
            <a:off x="-2483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4" name="Background - Image">
            <a:extLst>
              <a:ext uri="{FF2B5EF4-FFF2-40B4-BE49-F238E27FC236}">
                <a16:creationId xmlns:a16="http://schemas.microsoft.com/office/drawing/2014/main" id="{B6FE224F-8160-EB45-B1E9-2A2EF8E494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8711" t="16425" r="13854" b="11766"/>
          <a:stretch/>
        </p:blipFill>
        <p:spPr>
          <a:xfrm>
            <a:off x="179880" y="74951"/>
            <a:ext cx="12192000" cy="6858000"/>
          </a:xfrm>
          <a:prstGeom prst="rect">
            <a:avLst/>
          </a:prstGeom>
        </p:spPr>
      </p:pic>
      <p:sp>
        <p:nvSpPr>
          <p:cNvPr id="7" name="Page Number - Blue">
            <a:extLst>
              <a:ext uri="{FF2B5EF4-FFF2-40B4-BE49-F238E27FC236}">
                <a16:creationId xmlns:a16="http://schemas.microsoft.com/office/drawing/2014/main" id="{E941F36F-8306-BE4D-9BD0-B43EC4B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10</a:t>
            </a:fld>
            <a:endParaRPr lang="en-US" sz="1000">
              <a:solidFill>
                <a:srgbClr val="00338D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832ECD-E144-4123-B8A9-353958F10D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9B4BF3-8811-45BE-B4FF-764FA3EB4A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416" y="296071"/>
            <a:ext cx="10144884" cy="635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36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0D2240">
                  <a:alpha val="44000"/>
                </a:srgb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A5E45F-A3AE-2E46-A663-87F532F6A4EC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4955038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4955038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5271561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25" name="Large #">
            <a:extLst>
              <a:ext uri="{FF2B5EF4-FFF2-40B4-BE49-F238E27FC236}">
                <a16:creationId xmlns:a16="http://schemas.microsoft.com/office/drawing/2014/main" id="{2E20D425-63F8-344E-9EAF-9DA816EF30EC}"/>
              </a:ext>
            </a:extLst>
          </p:cNvPr>
          <p:cNvSpPr txBox="1"/>
          <p:nvPr/>
        </p:nvSpPr>
        <p:spPr>
          <a:xfrm>
            <a:off x="179053" y="2010763"/>
            <a:ext cx="5092507" cy="230832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i-FI" sz="48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Toiminta-suunnitelman osat</a:t>
            </a: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225A5E7C-DEA0-714B-805B-03D83CE15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11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E30DD2B7-055A-4E92-B885-B1122561F4A5}"/>
              </a:ext>
            </a:extLst>
          </p:cNvPr>
          <p:cNvSpPr txBox="1">
            <a:spLocks/>
          </p:cNvSpPr>
          <p:nvPr/>
        </p:nvSpPr>
        <p:spPr>
          <a:xfrm>
            <a:off x="7119568" y="1885893"/>
            <a:ext cx="4926758" cy="702200"/>
          </a:xfrm>
          <a:prstGeom prst="rect">
            <a:avLst/>
          </a:prstGeom>
        </p:spPr>
        <p:txBody>
          <a:bodyPr vert="horz" wrap="square" lIns="81632" tIns="40816" rIns="81632" bIns="40816" numCol="1" spcCol="63487" rtlCol="0">
            <a:noAutofit/>
          </a:bodyPr>
          <a:lstStyle>
            <a:lvl1pPr marL="816479" indent="-81647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9038" indent="-68039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1597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10236" indent="-54431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8875" indent="-544319" algn="l" defTabSz="1088639" rtl="0" eaLnBrk="1" latinLnBrk="0" hangingPunct="1">
              <a:spcBef>
                <a:spcPct val="20000"/>
              </a:spcBef>
              <a:buFont typeface="Arial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7514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6153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4792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3431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6978" indent="-571500">
              <a:spcBef>
                <a:spcPts val="0"/>
              </a:spcBef>
            </a:pPr>
            <a:r>
              <a:rPr lang="fi-FI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Tavoitelausunto</a:t>
            </a:r>
          </a:p>
          <a:p>
            <a:pPr marL="586978" indent="-571500">
              <a:spcBef>
                <a:spcPts val="0"/>
              </a:spcBef>
            </a:pPr>
            <a:r>
              <a:rPr lang="fi-FI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Toimintavaihe</a:t>
            </a:r>
          </a:p>
          <a:p>
            <a:pPr marL="586978" indent="-571500">
              <a:spcBef>
                <a:spcPts val="0"/>
              </a:spcBef>
            </a:pPr>
            <a:r>
              <a:rPr lang="fi-FI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Vastuuhenkilö</a:t>
            </a:r>
          </a:p>
          <a:p>
            <a:pPr marL="586978" indent="-571500">
              <a:spcBef>
                <a:spcPts val="0"/>
              </a:spcBef>
            </a:pPr>
            <a:r>
              <a:rPr lang="fi-FI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Pakolliset resurssit</a:t>
            </a:r>
          </a:p>
          <a:p>
            <a:pPr marL="586978" indent="-571500">
              <a:spcBef>
                <a:spcPts val="0"/>
              </a:spcBef>
            </a:pPr>
            <a:r>
              <a:rPr lang="fi-FI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Aloituspäivä/Eräpäivä</a:t>
            </a:r>
          </a:p>
          <a:p>
            <a:pPr marL="586978" indent="-571500">
              <a:spcBef>
                <a:spcPts val="0"/>
              </a:spcBef>
            </a:pPr>
            <a:r>
              <a:rPr lang="fi-FI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Arviointi </a:t>
            </a:r>
          </a:p>
          <a:p>
            <a:pPr marL="586978" indent="-571500">
              <a:spcBef>
                <a:spcPts val="0"/>
              </a:spcBef>
            </a:pPr>
            <a:r>
              <a:rPr lang="fi-FI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Muutokset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F063BD-1218-47CA-A0D8-E2746F72FD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5594" y="5880021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38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0D2240">
                  <a:alpha val="44000"/>
                </a:srgb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A5E45F-A3AE-2E46-A663-87F532F6A4EC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4955038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4955038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5271561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25" name="Large #">
            <a:extLst>
              <a:ext uri="{FF2B5EF4-FFF2-40B4-BE49-F238E27FC236}">
                <a16:creationId xmlns:a16="http://schemas.microsoft.com/office/drawing/2014/main" id="{2E20D425-63F8-344E-9EAF-9DA816EF30EC}"/>
              </a:ext>
            </a:extLst>
          </p:cNvPr>
          <p:cNvSpPr txBox="1"/>
          <p:nvPr/>
        </p:nvSpPr>
        <p:spPr>
          <a:xfrm>
            <a:off x="179053" y="2739147"/>
            <a:ext cx="5092507" cy="156966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i-FI" sz="4800" b="1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SMART-toimintavaiheet</a:t>
            </a: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225A5E7C-DEA0-714B-805B-03D83CE15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12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7BACBA-6020-4CC6-AA96-19E30506202C}"/>
              </a:ext>
            </a:extLst>
          </p:cNvPr>
          <p:cNvSpPr/>
          <p:nvPr/>
        </p:nvSpPr>
        <p:spPr>
          <a:xfrm>
            <a:off x="6876177" y="1037485"/>
            <a:ext cx="50874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478" indent="0" algn="ctr">
              <a:spcBef>
                <a:spcPts val="0"/>
              </a:spcBef>
              <a:buNone/>
            </a:pPr>
            <a:r>
              <a:rPr lang="fi-FI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Muista, että toimintavaiheet voivat olla myös järkeviä, aivan kuten tavoitteet</a:t>
            </a:r>
          </a:p>
        </p:txBody>
      </p:sp>
      <p:pic>
        <p:nvPicPr>
          <p:cNvPr id="14" name="Picture 2" descr="Doubt, Portrait, Doubts, Notion, Think">
            <a:extLst>
              <a:ext uri="{FF2B5EF4-FFF2-40B4-BE49-F238E27FC236}">
                <a16:creationId xmlns:a16="http://schemas.microsoft.com/office/drawing/2014/main" id="{16726A5F-DB47-4015-A2BB-878CD16E7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7"/>
          <a:stretch/>
        </p:blipFill>
        <p:spPr bwMode="auto">
          <a:xfrm>
            <a:off x="7680573" y="3630982"/>
            <a:ext cx="3363317" cy="256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3007DF7-207B-4D4A-9AFD-8A1B2456EC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880021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50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-1" y="-14622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sz="14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13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5148688" y="539285"/>
            <a:ext cx="5865090" cy="100856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fi-FI" dirty="0">
                <a:solidFill>
                  <a:srgbClr val="0A5496"/>
                </a:solidFill>
                <a:latin typeface="Arial" charset="0"/>
                <a:cs typeface="Arial" charset="0"/>
              </a:rPr>
              <a:t>Harjoitus</a:t>
            </a:r>
          </a:p>
          <a:p>
            <a:pPr algn="ctr"/>
            <a:r>
              <a:rPr lang="fi-FI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Laadi toimintasuunnitelma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6856" y="5720867"/>
            <a:ext cx="896741" cy="849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167A00-C32E-4669-8EAD-242B80A1B9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51490"/>
            <a:ext cx="3719244" cy="2194560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C6B65B7-0A9E-484A-AD0E-E210DEF70802}"/>
              </a:ext>
            </a:extLst>
          </p:cNvPr>
          <p:cNvSpPr txBox="1">
            <a:spLocks/>
          </p:cNvSpPr>
          <p:nvPr/>
        </p:nvSpPr>
        <p:spPr>
          <a:xfrm>
            <a:off x="4233133" y="1809930"/>
            <a:ext cx="7696200" cy="4140090"/>
          </a:xfrm>
          <a:prstGeom prst="rect">
            <a:avLst/>
          </a:prstGeom>
        </p:spPr>
        <p:txBody>
          <a:bodyPr>
            <a:noAutofit/>
          </a:bodyPr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fi-FI" sz="3200" dirty="0">
                <a:ea typeface="Arial" charset="0"/>
                <a:cs typeface="Arial" charset="0"/>
              </a:rPr>
              <a:t>Muodostakaa neljä ryhmää.</a:t>
            </a:r>
          </a:p>
          <a:p>
            <a:pPr>
              <a:spcBef>
                <a:spcPts val="0"/>
              </a:spcBef>
            </a:pPr>
            <a:r>
              <a:rPr lang="fi-FI" sz="3200" dirty="0">
                <a:ea typeface="Arial" charset="0"/>
                <a:cs typeface="Arial" charset="0"/>
              </a:rPr>
              <a:t>Jokainen ryhmä palaa osallistujan käsikirjan sivuille 2-3 ja valitsee yhden esimerkin muokatuista SMART-tavoitteista. </a:t>
            </a:r>
          </a:p>
          <a:p>
            <a:pPr>
              <a:spcBef>
                <a:spcPts val="0"/>
              </a:spcBef>
            </a:pPr>
            <a:r>
              <a:rPr lang="fi-FI" sz="3200" dirty="0">
                <a:cs typeface="Arial" charset="0"/>
              </a:rPr>
              <a:t>Miettikää ryhmässä miten täytätte esimerkkinä olevan toimintasuunnitelman käyttämällä sivulla 4 kuvattua toimintasuunnitelman määritelmää. </a:t>
            </a:r>
          </a:p>
          <a:p>
            <a:pPr>
              <a:spcBef>
                <a:spcPts val="0"/>
              </a:spcBef>
            </a:pPr>
            <a:endParaRPr lang="en-US" sz="3300" kern="0" dirty="0">
              <a:latin typeface="Arial" charset="0"/>
              <a:cs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F292EE-FEB2-4894-B775-AFFC265174CA}"/>
              </a:ext>
            </a:extLst>
          </p:cNvPr>
          <p:cNvSpPr txBox="1"/>
          <p:nvPr/>
        </p:nvSpPr>
        <p:spPr>
          <a:xfrm>
            <a:off x="38160" y="4120822"/>
            <a:ext cx="4034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b="1" i="1" dirty="0"/>
              <a:t>Siirry takaisin </a:t>
            </a:r>
            <a:r>
              <a:rPr lang="fi-FI" sz="1500" b="1" i="1" dirty="0">
                <a:solidFill>
                  <a:srgbClr val="FF0000"/>
                </a:solidFill>
              </a:rPr>
              <a:t>sivuille 2-3 </a:t>
            </a:r>
            <a:r>
              <a:rPr lang="fi-FI" sz="1500" b="1" i="1" dirty="0"/>
              <a:t>osallistujan käsikirjassa. Käytä sitten </a:t>
            </a:r>
            <a:r>
              <a:rPr lang="fi-FI" sz="1500" b="1" i="1" dirty="0">
                <a:solidFill>
                  <a:srgbClr val="FF0000"/>
                </a:solidFill>
              </a:rPr>
              <a:t>sivuja 4-5 </a:t>
            </a:r>
            <a:r>
              <a:rPr lang="fi-FI" sz="1500" b="1" i="1" dirty="0"/>
              <a:t>suorittaaksesi harjoituksen loppuun. Tehtävän suorittamiseen on aikaa 8 minuuttia</a:t>
            </a:r>
          </a:p>
        </p:txBody>
      </p:sp>
    </p:spTree>
    <p:extLst>
      <p:ext uri="{BB962C8B-B14F-4D97-AF65-F5344CB8AC3E}">
        <p14:creationId xmlns:p14="http://schemas.microsoft.com/office/powerpoint/2010/main" val="1892338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D9BC90B6-0FAA-9847-9F08-9267A2D376A7}"/>
              </a:ext>
            </a:extLst>
          </p:cNvPr>
          <p:cNvSpPr/>
          <p:nvPr/>
        </p:nvSpPr>
        <p:spPr>
          <a:xfrm>
            <a:off x="-2483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4" name="Background - Image">
            <a:extLst>
              <a:ext uri="{FF2B5EF4-FFF2-40B4-BE49-F238E27FC236}">
                <a16:creationId xmlns:a16="http://schemas.microsoft.com/office/drawing/2014/main" id="{B6FE224F-8160-EB45-B1E9-2A2EF8E494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8711" t="16425" r="13854" b="1176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Headline">
            <a:extLst>
              <a:ext uri="{FF2B5EF4-FFF2-40B4-BE49-F238E27FC236}">
                <a16:creationId xmlns:a16="http://schemas.microsoft.com/office/drawing/2014/main" id="{DB302187-9CA7-8D43-BA0A-B93259139B68}"/>
              </a:ext>
            </a:extLst>
          </p:cNvPr>
          <p:cNvSpPr txBox="1">
            <a:spLocks/>
          </p:cNvSpPr>
          <p:nvPr/>
        </p:nvSpPr>
        <p:spPr>
          <a:xfrm>
            <a:off x="809951" y="2501074"/>
            <a:ext cx="10552547" cy="445043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i-FI" sz="6000">
                <a:solidFill>
                  <a:srgbClr val="00338D"/>
                </a:solidFill>
              </a:rPr>
              <a:t>Käytä järkeviä tavoitteita ja toimintasuunnitelmia</a:t>
            </a:r>
          </a:p>
        </p:txBody>
      </p:sp>
      <p:sp>
        <p:nvSpPr>
          <p:cNvPr id="4" name="Yellow Bar">
            <a:extLst>
              <a:ext uri="{FF2B5EF4-FFF2-40B4-BE49-F238E27FC236}">
                <a16:creationId xmlns:a16="http://schemas.microsoft.com/office/drawing/2014/main" id="{BB1323C2-86E0-EE4D-A8AE-3DDAADA40940}"/>
              </a:ext>
            </a:extLst>
          </p:cNvPr>
          <p:cNvSpPr/>
          <p:nvPr/>
        </p:nvSpPr>
        <p:spPr>
          <a:xfrm>
            <a:off x="5370871" y="3828838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age Number - Blue">
            <a:extLst>
              <a:ext uri="{FF2B5EF4-FFF2-40B4-BE49-F238E27FC236}">
                <a16:creationId xmlns:a16="http://schemas.microsoft.com/office/drawing/2014/main" id="{E941F36F-8306-BE4D-9BD0-B43EC4B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14</a:t>
            </a:fld>
            <a:endParaRPr lang="en-US" sz="1000">
              <a:solidFill>
                <a:srgbClr val="00338D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0C100A-A429-4FB0-B686-7840938487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5594" y="5880021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09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-38160" y="-71919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sz="14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15</a:t>
            </a:fld>
            <a:endParaRPr lang="en-US" sz="1000">
              <a:solidFill>
                <a:srgbClr val="00338D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6856" y="5720867"/>
            <a:ext cx="896741" cy="849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167A00-C32E-4669-8EAD-242B80A1B9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83" y="1900130"/>
            <a:ext cx="3719244" cy="219456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B3D4C43-E312-4C83-B2EE-7896B695FC94}"/>
              </a:ext>
            </a:extLst>
          </p:cNvPr>
          <p:cNvSpPr/>
          <p:nvPr/>
        </p:nvSpPr>
        <p:spPr>
          <a:xfrm>
            <a:off x="4403962" y="53468"/>
            <a:ext cx="76864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3000" b="1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sz="4000" b="1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Harjoitus</a:t>
            </a:r>
          </a:p>
          <a:p>
            <a:pPr algn="ctr"/>
            <a:r>
              <a:rPr lang="fi-FI" sz="4000" b="1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Lohkon ja piirin tavoitteet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7BF2883-F91A-4849-B258-A9CAAAD2E56E}"/>
              </a:ext>
            </a:extLst>
          </p:cNvPr>
          <p:cNvSpPr txBox="1">
            <a:spLocks/>
          </p:cNvSpPr>
          <p:nvPr/>
        </p:nvSpPr>
        <p:spPr>
          <a:xfrm>
            <a:off x="4302362" y="1507368"/>
            <a:ext cx="7889636" cy="5063160"/>
          </a:xfrm>
          <a:prstGeom prst="rect">
            <a:avLst/>
          </a:prstGeom>
        </p:spPr>
        <p:txBody>
          <a:bodyPr>
            <a:noAutofit/>
          </a:bodyPr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fi-FI" sz="3200" dirty="0">
                <a:ea typeface="Arial" charset="0"/>
                <a:cs typeface="Arial" charset="0"/>
              </a:rPr>
              <a:t>Käytä lohkon ja piirikuvernöörin tavoitteita, jotka toit työpajaan.</a:t>
            </a:r>
          </a:p>
          <a:p>
            <a:pPr>
              <a:spcBef>
                <a:spcPts val="0"/>
              </a:spcBef>
            </a:pPr>
            <a:r>
              <a:rPr lang="fi-FI" sz="3200" dirty="0">
                <a:ea typeface="Arial" charset="0"/>
                <a:cs typeface="Arial" charset="0"/>
              </a:rPr>
              <a:t>Luo lohkon puheenjohtajan tavoitteen toimintasuunnitelma osallistujan oppaan sivulla 6.</a:t>
            </a:r>
          </a:p>
          <a:p>
            <a:pPr>
              <a:spcBef>
                <a:spcPts val="0"/>
              </a:spcBef>
            </a:pPr>
            <a:r>
              <a:rPr lang="fi-FI" sz="3200" dirty="0">
                <a:cs typeface="Arial" charset="0"/>
              </a:rPr>
              <a:t>Luo piirikuvernöörin tavoitteen toimintasuunnitelma osallistujan oppaan sivulla 7.</a:t>
            </a:r>
          </a:p>
          <a:p>
            <a:pPr>
              <a:spcBef>
                <a:spcPts val="0"/>
              </a:spcBef>
            </a:pPr>
            <a:r>
              <a:rPr lang="fi-FI" sz="3200" dirty="0">
                <a:cs typeface="Arial" charset="0"/>
              </a:rPr>
              <a:t>Anna ohjaajalle valmiit toimintasuunnitelmat lisättäväksi kokoelmaan</a:t>
            </a:r>
          </a:p>
          <a:p>
            <a:pPr>
              <a:spcBef>
                <a:spcPts val="0"/>
              </a:spcBef>
            </a:pPr>
            <a:endParaRPr lang="en-US" sz="3300" kern="0" dirty="0">
              <a:latin typeface="Arial" charset="0"/>
              <a:cs typeface="Arial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C49EE2-08A7-4E19-B41E-0A8497E347EF}"/>
              </a:ext>
            </a:extLst>
          </p:cNvPr>
          <p:cNvSpPr txBox="1"/>
          <p:nvPr/>
        </p:nvSpPr>
        <p:spPr>
          <a:xfrm>
            <a:off x="-76320" y="4180391"/>
            <a:ext cx="39604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b="1" i="1" dirty="0"/>
              <a:t>Siirry Osallistujan käsikirjan sivuille 6-7. </a:t>
            </a:r>
          </a:p>
          <a:p>
            <a:endParaRPr lang="en-US" sz="400" b="1" i="1" dirty="0"/>
          </a:p>
          <a:p>
            <a:r>
              <a:rPr lang="fi-FI" sz="1500" b="1" i="1" dirty="0"/>
              <a:t>Tehtävän suorittamiseen on aikaa 15 minuuttia</a:t>
            </a:r>
          </a:p>
        </p:txBody>
      </p:sp>
    </p:spTree>
    <p:extLst>
      <p:ext uri="{BB962C8B-B14F-4D97-AF65-F5344CB8AC3E}">
        <p14:creationId xmlns:p14="http://schemas.microsoft.com/office/powerpoint/2010/main" val="3027577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478423" y="4120392"/>
            <a:ext cx="8058150" cy="56269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i-FI" sz="3600" dirty="0"/>
              <a:t>Kun on selvää, että tavoitteita ei voida saavuttaa, älä muokkaa tavoitteita, muokkaa toimintavaiheita.</a:t>
            </a:r>
          </a:p>
          <a:p>
            <a:pPr algn="r"/>
            <a:endParaRPr lang="en-US" sz="2000" i="1" dirty="0"/>
          </a:p>
          <a:p>
            <a:pPr algn="r"/>
            <a:r>
              <a:rPr lang="fi-FI" i="1" dirty="0"/>
              <a:t>-</a:t>
            </a:r>
            <a:r>
              <a:rPr lang="fi-FI" sz="2400" i="1" dirty="0"/>
              <a:t>Confucius</a:t>
            </a:r>
          </a:p>
          <a:p>
            <a:pPr algn="r"/>
            <a:r>
              <a:rPr lang="fi-FI" sz="2400" i="1" dirty="0"/>
              <a:t>Filosofi ja opettaja</a:t>
            </a:r>
          </a:p>
        </p:txBody>
      </p:sp>
    </p:spTree>
    <p:extLst>
      <p:ext uri="{BB962C8B-B14F-4D97-AF65-F5344CB8AC3E}">
        <p14:creationId xmlns:p14="http://schemas.microsoft.com/office/powerpoint/2010/main" val="2035879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0D2240">
                  <a:alpha val="44000"/>
                </a:srgb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A5E45F-A3AE-2E46-A663-87F532F6A4EC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4955038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4955038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5271561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25" name="Large #">
            <a:extLst>
              <a:ext uri="{FF2B5EF4-FFF2-40B4-BE49-F238E27FC236}">
                <a16:creationId xmlns:a16="http://schemas.microsoft.com/office/drawing/2014/main" id="{2E20D425-63F8-344E-9EAF-9DA816EF30EC}"/>
              </a:ext>
            </a:extLst>
          </p:cNvPr>
          <p:cNvSpPr txBox="1"/>
          <p:nvPr/>
        </p:nvSpPr>
        <p:spPr>
          <a:xfrm>
            <a:off x="195594" y="2598002"/>
            <a:ext cx="509250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i-FI" sz="48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Vielä yksi ajatus</a:t>
            </a: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225A5E7C-DEA0-714B-805B-03D83CE15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17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1E1136AB-A6B2-448B-9645-8D970A495298}"/>
              </a:ext>
            </a:extLst>
          </p:cNvPr>
          <p:cNvSpPr txBox="1">
            <a:spLocks/>
          </p:cNvSpPr>
          <p:nvPr/>
        </p:nvSpPr>
        <p:spPr>
          <a:xfrm>
            <a:off x="6826822" y="1147605"/>
            <a:ext cx="4679377" cy="1253015"/>
          </a:xfrm>
          <a:prstGeom prst="rect">
            <a:avLst/>
          </a:prstGeom>
        </p:spPr>
        <p:txBody>
          <a:bodyPr vert="horz" wrap="square" lIns="81632" tIns="40816" rIns="81632" bIns="40816" numCol="1" spcCol="63487" rtlCol="0">
            <a:noAutofit/>
          </a:bodyPr>
          <a:lstStyle>
            <a:lvl1pPr marL="816479" indent="-81647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9038" indent="-68039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1597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10236" indent="-54431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8875" indent="-544319" algn="l" defTabSz="1088639" rtl="0" eaLnBrk="1" latinLnBrk="0" hangingPunct="1">
              <a:spcBef>
                <a:spcPct val="20000"/>
              </a:spcBef>
              <a:buFont typeface="Arial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7514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6153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4792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3431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78" indent="0">
              <a:spcBef>
                <a:spcPts val="0"/>
              </a:spcBef>
              <a:buNone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478" indent="0" algn="ctr">
              <a:spcBef>
                <a:spcPts val="0"/>
              </a:spcBef>
              <a:buNone/>
            </a:pPr>
            <a:r>
              <a:rPr lang="fi-FI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Ilman, että katsotte osallistujan käsikirjaa tai muistiinpanoja, moniko teistä muista SMART-tavoitteen jokaisen ominaisuuden?</a:t>
            </a:r>
          </a:p>
        </p:txBody>
      </p:sp>
      <p:pic>
        <p:nvPicPr>
          <p:cNvPr id="18" name="Picture 4" descr="Image result for raised hand">
            <a:extLst>
              <a:ext uri="{FF2B5EF4-FFF2-40B4-BE49-F238E27FC236}">
                <a16:creationId xmlns:a16="http://schemas.microsoft.com/office/drawing/2014/main" id="{2026EE7E-7C24-443B-BE42-4CDC85477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516" y="4312710"/>
            <a:ext cx="3302759" cy="139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4E721B-FE2D-4D83-959E-D3FE57CCD8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880021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75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i-FI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2" y="-308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3379474" y="2424198"/>
            <a:ext cx="6873481" cy="270228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3600" dirty="0">
                <a:solidFill>
                  <a:schemeClr val="bg1"/>
                </a:solidFill>
              </a:rPr>
              <a:t>Aseta järkevät tavoitteet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3600" dirty="0">
                <a:solidFill>
                  <a:schemeClr val="bg1"/>
                </a:solidFill>
              </a:rPr>
              <a:t>Laadi toimintasuunnitelmat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3600" dirty="0">
                <a:solidFill>
                  <a:schemeClr val="bg1"/>
                </a:solidFill>
              </a:rPr>
              <a:t>Käytä järkeviä tavoitteita ja toimintasuunnitelmia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18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3500744" y="2091858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i-FI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3342530" y="1135323"/>
            <a:ext cx="6910425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i-FI" sz="5400" dirty="0">
                <a:solidFill>
                  <a:schemeClr val="bg1"/>
                </a:solidFill>
              </a:rPr>
              <a:t>Istunnon tavoitteet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9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i-FI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2" y="-308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3000093" y="2356102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3600" dirty="0">
                <a:solidFill>
                  <a:schemeClr val="bg1"/>
                </a:solidFill>
              </a:rPr>
              <a:t>Aseta järkevät tavoitteet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3600" dirty="0">
                <a:solidFill>
                  <a:schemeClr val="bg1"/>
                </a:solidFill>
              </a:rPr>
              <a:t>Laadi toimintasuunnitelmat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3600" dirty="0">
                <a:solidFill>
                  <a:schemeClr val="bg1"/>
                </a:solidFill>
              </a:rPr>
              <a:t>Käytä järkeviä tavoitteita ja toimintasuunnitelmia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3121363" y="202376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i-FI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63149" y="1067227"/>
            <a:ext cx="8373905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i-FI" sz="5400">
                <a:solidFill>
                  <a:schemeClr val="bg1"/>
                </a:solidFill>
              </a:rPr>
              <a:t>Istunnon tavoitteet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91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D9BC90B6-0FAA-9847-9F08-9267A2D376A7}"/>
              </a:ext>
            </a:extLst>
          </p:cNvPr>
          <p:cNvSpPr/>
          <p:nvPr/>
        </p:nvSpPr>
        <p:spPr>
          <a:xfrm>
            <a:off x="-2483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4" name="Background - Image">
            <a:extLst>
              <a:ext uri="{FF2B5EF4-FFF2-40B4-BE49-F238E27FC236}">
                <a16:creationId xmlns:a16="http://schemas.microsoft.com/office/drawing/2014/main" id="{B6FE224F-8160-EB45-B1E9-2A2EF8E494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8711" t="16425" r="13854" b="1176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Headline">
            <a:extLst>
              <a:ext uri="{FF2B5EF4-FFF2-40B4-BE49-F238E27FC236}">
                <a16:creationId xmlns:a16="http://schemas.microsoft.com/office/drawing/2014/main" id="{DB302187-9CA7-8D43-BA0A-B93259139B68}"/>
              </a:ext>
            </a:extLst>
          </p:cNvPr>
          <p:cNvSpPr txBox="1">
            <a:spLocks/>
          </p:cNvSpPr>
          <p:nvPr/>
        </p:nvSpPr>
        <p:spPr>
          <a:xfrm>
            <a:off x="2196890" y="2172301"/>
            <a:ext cx="7793254" cy="445043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i-FI" sz="6000" dirty="0">
                <a:solidFill>
                  <a:srgbClr val="00338D"/>
                </a:solidFill>
              </a:rPr>
              <a:t>Järkevien tavoitteiden asettaminen</a:t>
            </a:r>
          </a:p>
        </p:txBody>
      </p:sp>
      <p:sp>
        <p:nvSpPr>
          <p:cNvPr id="4" name="Yellow Bar">
            <a:extLst>
              <a:ext uri="{FF2B5EF4-FFF2-40B4-BE49-F238E27FC236}">
                <a16:creationId xmlns:a16="http://schemas.microsoft.com/office/drawing/2014/main" id="{BB1323C2-86E0-EE4D-A8AE-3DDAADA40940}"/>
              </a:ext>
            </a:extLst>
          </p:cNvPr>
          <p:cNvSpPr/>
          <p:nvPr/>
        </p:nvSpPr>
        <p:spPr>
          <a:xfrm>
            <a:off x="5370871" y="3828838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age Number - Blue">
            <a:extLst>
              <a:ext uri="{FF2B5EF4-FFF2-40B4-BE49-F238E27FC236}">
                <a16:creationId xmlns:a16="http://schemas.microsoft.com/office/drawing/2014/main" id="{E941F36F-8306-BE4D-9BD0-B43EC4B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2</a:t>
            </a:fld>
            <a:endParaRPr lang="en-US" sz="1000">
              <a:solidFill>
                <a:srgbClr val="00338D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B0B059-2BAE-49DB-AF99-0257FCAF9BA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5594" y="5880021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79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0D2240">
                  <a:alpha val="44000"/>
                </a:srgb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A5E45F-A3AE-2E46-A663-87F532F6A4EC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4955038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4955038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5271561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25" name="Large #">
            <a:extLst>
              <a:ext uri="{FF2B5EF4-FFF2-40B4-BE49-F238E27FC236}">
                <a16:creationId xmlns:a16="http://schemas.microsoft.com/office/drawing/2014/main" id="{2E20D425-63F8-344E-9EAF-9DA816EF30EC}"/>
              </a:ext>
            </a:extLst>
          </p:cNvPr>
          <p:cNvSpPr txBox="1"/>
          <p:nvPr/>
        </p:nvSpPr>
        <p:spPr>
          <a:xfrm>
            <a:off x="179053" y="2739902"/>
            <a:ext cx="5092507" cy="156966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i-FI" sz="4800" b="1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Mikä on järkevä (SMART) tavoite?</a:t>
            </a: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225A5E7C-DEA0-714B-805B-03D83CE15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3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E30DD2B7-055A-4E92-B885-B1122561F4A5}"/>
              </a:ext>
            </a:extLst>
          </p:cNvPr>
          <p:cNvSpPr txBox="1">
            <a:spLocks/>
          </p:cNvSpPr>
          <p:nvPr/>
        </p:nvSpPr>
        <p:spPr>
          <a:xfrm>
            <a:off x="6383983" y="1603471"/>
            <a:ext cx="5938503" cy="702200"/>
          </a:xfrm>
          <a:prstGeom prst="rect">
            <a:avLst/>
          </a:prstGeom>
        </p:spPr>
        <p:txBody>
          <a:bodyPr vert="horz" wrap="square" lIns="81632" tIns="40816" rIns="81632" bIns="40816" numCol="1" spcCol="63487" rtlCol="0">
            <a:noAutofit/>
          </a:bodyPr>
          <a:lstStyle>
            <a:lvl1pPr marL="816479" indent="-81647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9038" indent="-68039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1597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10236" indent="-54431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8875" indent="-544319" algn="l" defTabSz="1088639" rtl="0" eaLnBrk="1" latinLnBrk="0" hangingPunct="1">
              <a:spcBef>
                <a:spcPct val="20000"/>
              </a:spcBef>
              <a:buFont typeface="Arial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7514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6153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4792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3431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78" indent="0" algn="ctr">
              <a:spcBef>
                <a:spcPts val="0"/>
              </a:spcBef>
              <a:buNone/>
            </a:pPr>
            <a:r>
              <a:rPr lang="fi-FI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Pystytkö nimeämään kaikki SMART-tavoitteen ominaisuudet?</a:t>
            </a:r>
          </a:p>
        </p:txBody>
      </p:sp>
      <p:pic>
        <p:nvPicPr>
          <p:cNvPr id="18" name="Picture 4" descr="Target, Goal, Success, Dart Board, Darts">
            <a:extLst>
              <a:ext uri="{FF2B5EF4-FFF2-40B4-BE49-F238E27FC236}">
                <a16:creationId xmlns:a16="http://schemas.microsoft.com/office/drawing/2014/main" id="{024D36AA-C1B5-4551-B664-113435EEB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992" y="3620206"/>
            <a:ext cx="3429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4BB04B7-FFB4-410E-940A-A14EFC5BA6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880021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06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71108" y="2821021"/>
            <a:ext cx="6038850" cy="376914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i-FI" sz="3600" dirty="0"/>
              <a:t>Tavoitteiden asettaminen on vasta ensimmäinen askel näkymättömän asian tekemisessä näkyväksi</a:t>
            </a:r>
          </a:p>
          <a:p>
            <a:pPr>
              <a:spcBef>
                <a:spcPts val="0"/>
              </a:spcBef>
            </a:pPr>
            <a:r>
              <a:rPr lang="fi-FI" sz="1200" dirty="0"/>
              <a:t>.</a:t>
            </a:r>
          </a:p>
          <a:p>
            <a:pPr algn="r"/>
            <a:r>
              <a:rPr lang="fi-FI" sz="2400" i="1" dirty="0"/>
              <a:t>Tony Robbins</a:t>
            </a:r>
          </a:p>
          <a:p>
            <a:pPr algn="r"/>
            <a:r>
              <a:rPr lang="fi-FI" sz="2400" i="1" dirty="0"/>
              <a:t>Kirjailija, valmentaja ja hyväntekijä </a:t>
            </a:r>
          </a:p>
        </p:txBody>
      </p:sp>
    </p:spTree>
    <p:extLst>
      <p:ext uri="{BB962C8B-B14F-4D97-AF65-F5344CB8AC3E}">
        <p14:creationId xmlns:p14="http://schemas.microsoft.com/office/powerpoint/2010/main" val="518264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i-FI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70131" y="-8021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2576941" y="2012394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i-FI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335DA3-992D-9440-B1BD-2CA57DF992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5594" y="5944675"/>
            <a:ext cx="741107" cy="702199"/>
          </a:xfrm>
          <a:prstGeom prst="rect">
            <a:avLst/>
          </a:prstGeom>
        </p:spPr>
      </p:pic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5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12" name="Headline">
            <a:extLst>
              <a:ext uri="{FF2B5EF4-FFF2-40B4-BE49-F238E27FC236}">
                <a16:creationId xmlns:a16="http://schemas.microsoft.com/office/drawing/2014/main" id="{22C1B3AF-4449-4710-A8EC-2C385F4AFF27}"/>
              </a:ext>
            </a:extLst>
          </p:cNvPr>
          <p:cNvSpPr txBox="1">
            <a:spLocks/>
          </p:cNvSpPr>
          <p:nvPr/>
        </p:nvSpPr>
        <p:spPr>
          <a:xfrm>
            <a:off x="2455874" y="1237709"/>
            <a:ext cx="9647082" cy="70903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i-FI" sz="4400" dirty="0">
                <a:solidFill>
                  <a:srgbClr val="00338D"/>
                </a:solidFill>
              </a:rPr>
              <a:t>Miten luot järkevät tavoitteet?</a:t>
            </a:r>
          </a:p>
        </p:txBody>
      </p:sp>
      <p:sp>
        <p:nvSpPr>
          <p:cNvPr id="14" name="Body Copy">
            <a:extLst>
              <a:ext uri="{FF2B5EF4-FFF2-40B4-BE49-F238E27FC236}">
                <a16:creationId xmlns:a16="http://schemas.microsoft.com/office/drawing/2014/main" id="{7CD7C896-102C-4672-9993-BEF448F8F785}"/>
              </a:ext>
            </a:extLst>
          </p:cNvPr>
          <p:cNvSpPr txBox="1">
            <a:spLocks/>
          </p:cNvSpPr>
          <p:nvPr/>
        </p:nvSpPr>
        <p:spPr>
          <a:xfrm>
            <a:off x="2463926" y="2292382"/>
            <a:ext cx="9728073" cy="16441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15478">
              <a:spcBef>
                <a:spcPts val="0"/>
              </a:spcBef>
            </a:pPr>
            <a:r>
              <a:rPr lang="fi-FI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Tarkkoja (Specific):</a:t>
            </a:r>
            <a:r>
              <a:rPr lang="fi-FI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Mitä pitää tehdä?</a:t>
            </a:r>
          </a:p>
          <a:p>
            <a:pPr marL="15478">
              <a:spcBef>
                <a:spcPts val="0"/>
              </a:spcBef>
            </a:pPr>
            <a:r>
              <a:rPr lang="fi-FI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Mitattavia (Measurable):</a:t>
            </a:r>
            <a:r>
              <a:rPr lang="fi-FI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Voidaanko sitä mitata?</a:t>
            </a:r>
          </a:p>
          <a:p>
            <a:pPr marL="15478">
              <a:spcBef>
                <a:spcPts val="0"/>
              </a:spcBef>
            </a:pPr>
            <a:r>
              <a:rPr lang="fi-FI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Saavutettavissa oleva </a:t>
            </a:r>
          </a:p>
          <a:p>
            <a:pPr marL="15478">
              <a:spcBef>
                <a:spcPts val="0"/>
              </a:spcBef>
            </a:pPr>
            <a:r>
              <a:rPr lang="fi-FI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(Actionable):</a:t>
            </a:r>
            <a:r>
              <a:rPr lang="fi-FI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Voidaanko se tehdä?</a:t>
            </a:r>
          </a:p>
          <a:p>
            <a:pPr marL="15478">
              <a:spcBef>
                <a:spcPts val="0"/>
              </a:spcBef>
            </a:pPr>
            <a:r>
              <a:rPr lang="fi-FI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Realistinen (Realistic):</a:t>
            </a:r>
            <a:r>
              <a:rPr lang="fi-FI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Onko se saavutettavissa?</a:t>
            </a:r>
          </a:p>
          <a:p>
            <a:pPr marL="15478">
              <a:spcBef>
                <a:spcPts val="0"/>
              </a:spcBef>
            </a:pPr>
            <a:r>
              <a:rPr lang="fi-FI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Aikaan sidottu (Time-bound):</a:t>
            </a:r>
            <a:r>
              <a:rPr lang="fi-FI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Milloin se valmistuu?</a:t>
            </a:r>
          </a:p>
        </p:txBody>
      </p:sp>
    </p:spTree>
    <p:extLst>
      <p:ext uri="{BB962C8B-B14F-4D97-AF65-F5344CB8AC3E}">
        <p14:creationId xmlns:p14="http://schemas.microsoft.com/office/powerpoint/2010/main" val="1009829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0D2240">
                  <a:alpha val="44000"/>
                </a:srgb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A5E45F-A3AE-2E46-A663-87F532F6A4EC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4955038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4955038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5271561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25" name="Large #">
            <a:extLst>
              <a:ext uri="{FF2B5EF4-FFF2-40B4-BE49-F238E27FC236}">
                <a16:creationId xmlns:a16="http://schemas.microsoft.com/office/drawing/2014/main" id="{2E20D425-63F8-344E-9EAF-9DA816EF30EC}"/>
              </a:ext>
            </a:extLst>
          </p:cNvPr>
          <p:cNvSpPr txBox="1"/>
          <p:nvPr/>
        </p:nvSpPr>
        <p:spPr>
          <a:xfrm>
            <a:off x="550451" y="2644169"/>
            <a:ext cx="4590624" cy="156966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fi-FI" sz="48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Luo </a:t>
            </a:r>
          </a:p>
          <a:p>
            <a:pPr algn="ctr"/>
            <a:r>
              <a:rPr lang="fi-FI" sz="48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SMART-tavoite</a:t>
            </a: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225A5E7C-DEA0-714B-805B-03D83CE15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6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E30DD2B7-055A-4E92-B885-B1122561F4A5}"/>
              </a:ext>
            </a:extLst>
          </p:cNvPr>
          <p:cNvSpPr txBox="1">
            <a:spLocks/>
          </p:cNvSpPr>
          <p:nvPr/>
        </p:nvSpPr>
        <p:spPr>
          <a:xfrm>
            <a:off x="6383983" y="2024710"/>
            <a:ext cx="5938503" cy="702200"/>
          </a:xfrm>
          <a:prstGeom prst="rect">
            <a:avLst/>
          </a:prstGeom>
        </p:spPr>
        <p:txBody>
          <a:bodyPr vert="horz" wrap="square" lIns="81632" tIns="40816" rIns="81632" bIns="40816" numCol="1" spcCol="63487" rtlCol="0">
            <a:noAutofit/>
          </a:bodyPr>
          <a:lstStyle>
            <a:lvl1pPr marL="816479" indent="-81647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9038" indent="-68039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1597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10236" indent="-54431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8875" indent="-544319" algn="l" defTabSz="1088639" rtl="0" eaLnBrk="1" latinLnBrk="0" hangingPunct="1">
              <a:spcBef>
                <a:spcPct val="20000"/>
              </a:spcBef>
              <a:buFont typeface="Arial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7514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6153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4792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3431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78" indent="0" algn="ctr">
              <a:spcBef>
                <a:spcPts val="0"/>
              </a:spcBef>
              <a:buNone/>
            </a:pPr>
            <a:r>
              <a:rPr lang="fi-FI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Muuta tämä lausunto SMART-tavoitteeksi: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7BACBA-6020-4CC6-AA96-19E30506202C}"/>
              </a:ext>
            </a:extLst>
          </p:cNvPr>
          <p:cNvSpPr/>
          <p:nvPr/>
        </p:nvSpPr>
        <p:spPr>
          <a:xfrm>
            <a:off x="6925531" y="3541999"/>
            <a:ext cx="47055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3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Piirini klubivirkailijat suorittavat koulutuksen.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C90DA4E-5D0F-4BCD-86FF-DC15DFC395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5594" y="5880021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30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-38160" y="-3082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sz="14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7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5341512" y="738099"/>
            <a:ext cx="5383584" cy="101287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i-FI" sz="3200" dirty="0">
                <a:solidFill>
                  <a:srgbClr val="00338D"/>
                </a:solidFill>
              </a:rPr>
              <a:t>		 </a:t>
            </a:r>
            <a:r>
              <a:rPr lang="fi-FI" dirty="0">
                <a:solidFill>
                  <a:srgbClr val="0A5496"/>
                </a:solidFill>
                <a:latin typeface="Arial" charset="0"/>
                <a:cs typeface="Arial" charset="0"/>
              </a:rPr>
              <a:t>Harjoitus</a:t>
            </a:r>
          </a:p>
          <a:p>
            <a:r>
              <a:rPr lang="fi-FI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SMART-tavoitelausunto</a:t>
            </a:r>
          </a:p>
          <a:p>
            <a:endParaRPr lang="en-US" sz="3200" kern="0" dirty="0">
              <a:solidFill>
                <a:srgbClr val="00338D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6856" y="5720867"/>
            <a:ext cx="896741" cy="849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167A00-C32E-4669-8EAD-242B80A1B9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83" y="1900130"/>
            <a:ext cx="3719244" cy="21945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E84104-2064-4E0A-8BC4-313BE757A90C}"/>
              </a:ext>
            </a:extLst>
          </p:cNvPr>
          <p:cNvSpPr txBox="1"/>
          <p:nvPr/>
        </p:nvSpPr>
        <p:spPr>
          <a:xfrm>
            <a:off x="38160" y="4239291"/>
            <a:ext cx="38925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b="1" i="1" dirty="0"/>
              <a:t>Siirry Osallistujan käsikirjan </a:t>
            </a:r>
            <a:r>
              <a:rPr lang="fi-FI" sz="1500" b="1" i="1" dirty="0">
                <a:solidFill>
                  <a:srgbClr val="FF0000"/>
                </a:solidFill>
              </a:rPr>
              <a:t>sivuille 1-3. </a:t>
            </a:r>
          </a:p>
          <a:p>
            <a:r>
              <a:rPr lang="fi-FI" sz="1500" b="1" i="1" dirty="0"/>
              <a:t>Tehtävän suorittamiseen on aikaa 5 minuuttia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632B4B8-D3FE-4823-9D54-69D45052947E}"/>
              </a:ext>
            </a:extLst>
          </p:cNvPr>
          <p:cNvSpPr txBox="1">
            <a:spLocks/>
          </p:cNvSpPr>
          <p:nvPr/>
        </p:nvSpPr>
        <p:spPr>
          <a:xfrm>
            <a:off x="4145616" y="1891615"/>
            <a:ext cx="7775376" cy="399367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2575" indent="-282575"/>
            <a:r>
              <a:rPr lang="fi-FI" sz="3200" dirty="0">
                <a:ea typeface="Arial" charset="0"/>
                <a:cs typeface="Arial" panose="020B0604020202020204" pitchFamily="34" charset="0"/>
              </a:rPr>
              <a:t>Siirry osallistujan käsikirjan sivuille 1–3 löytääksesi SMART-tavoitelausuntoon liittyvän harjoituksen.</a:t>
            </a:r>
          </a:p>
          <a:p>
            <a:pPr marL="282575" indent="-282575"/>
            <a:r>
              <a:rPr lang="fi-FI" sz="3200" dirty="0">
                <a:ea typeface="Arial" charset="0"/>
                <a:cs typeface="Arial" panose="020B0604020202020204" pitchFamily="34" charset="0"/>
              </a:rPr>
              <a:t>Tutustu jokaiseen tavoitelausuntoon.</a:t>
            </a:r>
          </a:p>
          <a:p>
            <a:pPr marL="282575" indent="-282575"/>
            <a:r>
              <a:rPr lang="fi-FI" sz="3200" dirty="0">
                <a:ea typeface="Arial" charset="0"/>
                <a:cs typeface="Arial" panose="020B0604020202020204" pitchFamily="34" charset="0"/>
              </a:rPr>
              <a:t>Muuta jokainen tavoitelausunto SMART-tavoitteeksi.</a:t>
            </a:r>
          </a:p>
          <a:p>
            <a:pPr marL="282575" indent="-282575"/>
            <a:r>
              <a:rPr lang="fi-FI" sz="3200" dirty="0">
                <a:ea typeface="Arial" charset="0"/>
                <a:cs typeface="Arial" panose="020B0604020202020204" pitchFamily="34" charset="0"/>
              </a:rPr>
              <a:t>Valmistautukaa kertomaan esimerkkinne muille.</a:t>
            </a:r>
          </a:p>
          <a:p>
            <a:endParaRPr lang="en-US" sz="2000" kern="0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130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D9BC90B6-0FAA-9847-9F08-9267A2D376A7}"/>
              </a:ext>
            </a:extLst>
          </p:cNvPr>
          <p:cNvSpPr/>
          <p:nvPr/>
        </p:nvSpPr>
        <p:spPr>
          <a:xfrm>
            <a:off x="-2483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4" name="Background - Image">
            <a:extLst>
              <a:ext uri="{FF2B5EF4-FFF2-40B4-BE49-F238E27FC236}">
                <a16:creationId xmlns:a16="http://schemas.microsoft.com/office/drawing/2014/main" id="{B6FE224F-8160-EB45-B1E9-2A2EF8E494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8711" t="16425" r="13854" b="11766"/>
          <a:stretch/>
        </p:blipFill>
        <p:spPr>
          <a:xfrm>
            <a:off x="5963" y="-211126"/>
            <a:ext cx="12192000" cy="6858000"/>
          </a:xfrm>
          <a:prstGeom prst="rect">
            <a:avLst/>
          </a:prstGeom>
        </p:spPr>
      </p:pic>
      <p:sp>
        <p:nvSpPr>
          <p:cNvPr id="3" name="Headline">
            <a:extLst>
              <a:ext uri="{FF2B5EF4-FFF2-40B4-BE49-F238E27FC236}">
                <a16:creationId xmlns:a16="http://schemas.microsoft.com/office/drawing/2014/main" id="{DB302187-9CA7-8D43-BA0A-B93259139B68}"/>
              </a:ext>
            </a:extLst>
          </p:cNvPr>
          <p:cNvSpPr txBox="1">
            <a:spLocks/>
          </p:cNvSpPr>
          <p:nvPr/>
        </p:nvSpPr>
        <p:spPr>
          <a:xfrm>
            <a:off x="1827022" y="2742009"/>
            <a:ext cx="8549879" cy="445043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i-FI" sz="6000" dirty="0">
                <a:solidFill>
                  <a:srgbClr val="00338D"/>
                </a:solidFill>
              </a:rPr>
              <a:t>Laadi toimintasuunnitelma</a:t>
            </a:r>
          </a:p>
        </p:txBody>
      </p:sp>
      <p:sp>
        <p:nvSpPr>
          <p:cNvPr id="4" name="Yellow Bar">
            <a:extLst>
              <a:ext uri="{FF2B5EF4-FFF2-40B4-BE49-F238E27FC236}">
                <a16:creationId xmlns:a16="http://schemas.microsoft.com/office/drawing/2014/main" id="{BB1323C2-86E0-EE4D-A8AE-3DDAADA40940}"/>
              </a:ext>
            </a:extLst>
          </p:cNvPr>
          <p:cNvSpPr/>
          <p:nvPr/>
        </p:nvSpPr>
        <p:spPr>
          <a:xfrm>
            <a:off x="5376833" y="4112617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age Number - Blue">
            <a:extLst>
              <a:ext uri="{FF2B5EF4-FFF2-40B4-BE49-F238E27FC236}">
                <a16:creationId xmlns:a16="http://schemas.microsoft.com/office/drawing/2014/main" id="{E941F36F-8306-BE4D-9BD0-B43EC4B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8</a:t>
            </a:fld>
            <a:endParaRPr lang="en-US" sz="1000">
              <a:solidFill>
                <a:srgbClr val="00338D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2AF22E-482C-411E-B3F4-ECD0ED0759D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635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JHDMhHvF"/>
  <p:tag name="ARTICULATE_SLIDE_COUNT" val="8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o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hite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ASTER SLIDE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3241</TotalTime>
  <Words>389</Words>
  <Application>Microsoft Office PowerPoint</Application>
  <PresentationFormat>Widescreen</PresentationFormat>
  <Paragraphs>106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Open sans</vt:lpstr>
      <vt:lpstr>Segoe UI</vt:lpstr>
      <vt:lpstr>No Page Number</vt:lpstr>
      <vt:lpstr>Blue Page Number</vt:lpstr>
      <vt:lpstr>White Page Number</vt:lpstr>
      <vt:lpstr>MASTER SLIDE -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Lions Clubs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Gonzales, Carlie</dc:creator>
  <cp:lastModifiedBy>Saarinen, Tanja</cp:lastModifiedBy>
  <cp:revision>147</cp:revision>
  <dcterms:created xsi:type="dcterms:W3CDTF">2018-01-08T19:50:10Z</dcterms:created>
  <dcterms:modified xsi:type="dcterms:W3CDTF">2024-01-31T17:16:37Z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5140FD15-F6EE-4189-9E5A-AC7F844DDE56</vt:lpwstr>
  </property>
  <property fmtid="{D5CDD505-2E9C-101B-9397-08002B2CF9AE}" pid="3" name="ArticulatePath">
    <vt:lpwstr>Presentation1</vt:lpwstr>
  </property>
</Properties>
</file>