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61" r:id="rId1"/>
    <p:sldMasterId id="2147483857" r:id="rId2"/>
    <p:sldMasterId id="2147483831" r:id="rId3"/>
    <p:sldMasterId id="2147483648" r:id="rId4"/>
  </p:sldMasterIdLst>
  <p:notesMasterIdLst>
    <p:notesMasterId r:id="rId24"/>
  </p:notesMasterIdLst>
  <p:sldIdLst>
    <p:sldId id="307" r:id="rId5"/>
    <p:sldId id="313" r:id="rId6"/>
    <p:sldId id="309" r:id="rId7"/>
    <p:sldId id="322" r:id="rId8"/>
    <p:sldId id="267" r:id="rId9"/>
    <p:sldId id="324" r:id="rId10"/>
    <p:sldId id="333" r:id="rId11"/>
    <p:sldId id="323" r:id="rId12"/>
    <p:sldId id="311" r:id="rId13"/>
    <p:sldId id="295" r:id="rId14"/>
    <p:sldId id="327" r:id="rId15"/>
    <p:sldId id="328" r:id="rId16"/>
    <p:sldId id="326" r:id="rId17"/>
    <p:sldId id="332" r:id="rId18"/>
    <p:sldId id="310" r:id="rId19"/>
    <p:sldId id="331" r:id="rId20"/>
    <p:sldId id="268" r:id="rId21"/>
    <p:sldId id="329" r:id="rId22"/>
    <p:sldId id="33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44" autoAdjust="0"/>
    <p:restoredTop sz="94242" autoAdjust="0"/>
  </p:normalViewPr>
  <p:slideViewPr>
    <p:cSldViewPr snapToGrid="0">
      <p:cViewPr varScale="1">
        <p:scale>
          <a:sx n="49" d="100"/>
          <a:sy n="49" d="100"/>
        </p:scale>
        <p:origin x="18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60E-A3D9-4D16-AD3A-A472AACA864C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34D-8B5C-4E6B-A3BC-D72999FAF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8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36496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Goal Setting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2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70" y="2847222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61" y="4129887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6" y="4343400"/>
            <a:ext cx="1740311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1600613"/>
            <a:ext cx="2514236" cy="2380163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67" y="0"/>
            <a:ext cx="10777469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2" y="1"/>
            <a:ext cx="12189523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r>
              <a:rPr lang="en-US" sz="1800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7" y="404812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3" y="48040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30" y="51036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1777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0338D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58" r:id="rId3"/>
    <p:sldLayoutId id="2147483879" r:id="rId4"/>
    <p:sldLayoutId id="2147483877" r:id="rId5"/>
    <p:sldLayoutId id="2147483860" r:id="rId6"/>
    <p:sldLayoutId id="214748387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20040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5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25304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43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80472" y="3977609"/>
            <a:ext cx="10668000" cy="1488408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s-ES" sz="600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Fijar las metas de la zona y</a:t>
            </a:r>
          </a:p>
          <a:p>
            <a:pPr>
              <a:spcBef>
                <a:spcPts val="0"/>
              </a:spcBef>
            </a:pPr>
            <a:r>
              <a:rPr lang="es-ES" sz="600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planificar acciones</a:t>
            </a: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97285" y="2918995"/>
            <a:ext cx="6799635" cy="30051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3600" dirty="0"/>
              <a:t>Una meta sin un plan es </a:t>
            </a:r>
          </a:p>
          <a:p>
            <a:pPr>
              <a:spcBef>
                <a:spcPts val="0"/>
              </a:spcBef>
            </a:pPr>
            <a:r>
              <a:rPr lang="es-ES" sz="3600" dirty="0"/>
              <a:t>solo un deseo.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endParaRPr lang="en-US" b="1" dirty="0"/>
          </a:p>
          <a:p>
            <a:pPr marL="285750" indent="-285750" algn="r">
              <a:buFontTx/>
              <a:buChar char="-"/>
            </a:pPr>
            <a:r>
              <a:rPr lang="es-ES" sz="2400" i="1" dirty="0" err="1"/>
              <a:t>Antoine</a:t>
            </a:r>
            <a:r>
              <a:rPr lang="es-ES" sz="2400" i="1" dirty="0"/>
              <a:t> de Saint-</a:t>
            </a:r>
            <a:r>
              <a:rPr lang="es-ES" sz="2400" i="1" dirty="0" err="1"/>
              <a:t>Exupery</a:t>
            </a:r>
            <a:endParaRPr lang="es-ES" sz="2400" i="1" dirty="0"/>
          </a:p>
          <a:p>
            <a:pPr algn="r"/>
            <a:r>
              <a:rPr lang="es-ES" sz="2400" i="1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39236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832ECD-E144-4123-B8A9-353958F10D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0C7190-1854-4DA6-8A7E-220656EC2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642" y="234185"/>
            <a:ext cx="10040797" cy="64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382174" y="2506235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Partes de un plan de acción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594277" y="1525968"/>
            <a:ext cx="5555573" cy="3454592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978" indent="-571500">
              <a:spcBef>
                <a:spcPts val="0"/>
              </a:spcBef>
            </a:pPr>
            <a:r>
              <a:rPr lang="es-E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Enunciado de meta</a:t>
            </a:r>
          </a:p>
          <a:p>
            <a:pPr marL="586978" indent="-571500">
              <a:spcBef>
                <a:spcPts val="0"/>
              </a:spcBef>
            </a:pPr>
            <a:r>
              <a:rPr lang="es-E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</a:p>
          <a:p>
            <a:pPr marL="586978" indent="-571500">
              <a:spcBef>
                <a:spcPts val="0"/>
              </a:spcBef>
            </a:pPr>
            <a:r>
              <a:rPr lang="es-E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responsable</a:t>
            </a:r>
          </a:p>
          <a:p>
            <a:pPr marL="586978" indent="-571500">
              <a:spcBef>
                <a:spcPts val="0"/>
              </a:spcBef>
            </a:pPr>
            <a:r>
              <a:rPr lang="es-E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necesarios</a:t>
            </a:r>
          </a:p>
          <a:p>
            <a:pPr marL="586978" indent="-571500">
              <a:spcBef>
                <a:spcPts val="0"/>
              </a:spcBef>
            </a:pPr>
            <a:r>
              <a:rPr lang="es-E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inicio/fecha límite</a:t>
            </a:r>
          </a:p>
          <a:p>
            <a:pPr marL="586978" indent="-571500">
              <a:spcBef>
                <a:spcPts val="0"/>
              </a:spcBef>
            </a:pPr>
            <a:r>
              <a:rPr lang="es-E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</a:t>
            </a:r>
          </a:p>
          <a:p>
            <a:pPr marL="586978" indent="-571500">
              <a:spcBef>
                <a:spcPts val="0"/>
              </a:spcBef>
            </a:pPr>
            <a:r>
              <a:rPr lang="es-E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063BD-1218-47CA-A0D8-E2746F72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171079" y="2405879"/>
            <a:ext cx="53559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Pasos para acciones EMART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876177" y="892878"/>
            <a:ext cx="5087416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5478" indent="0" algn="ctr">
              <a:spcBef>
                <a:spcPts val="0"/>
              </a:spcBef>
              <a:buNone/>
            </a:pPr>
            <a:r>
              <a:rPr lang="es-E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Recuerde, al igual que los objetivos, los pasos a seguir para actuar también pueden ser EMART</a:t>
            </a:r>
          </a:p>
        </p:txBody>
      </p:sp>
      <p:pic>
        <p:nvPicPr>
          <p:cNvPr id="14" name="Picture 2" descr="Doubt, Portrait, Doubts, Notion, Think">
            <a:extLst>
              <a:ext uri="{FF2B5EF4-FFF2-40B4-BE49-F238E27FC236}">
                <a16:creationId xmlns:a16="http://schemas.microsoft.com/office/drawing/2014/main" id="{16726A5F-DB47-4015-A2BB-878CD16E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7689925" y="3397512"/>
            <a:ext cx="3459920" cy="263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07DF7-207B-4D4A-9AFD-8A1B2456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1" y="-22863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635388" y="426805"/>
            <a:ext cx="6869012" cy="1344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ES" dirty="0">
                <a:solidFill>
                  <a:srgbClr val="0A5496"/>
                </a:solidFill>
                <a:latin typeface="Arial" charset="0"/>
                <a:cs typeface="Arial" charset="0"/>
              </a:rPr>
              <a:t>Actividad</a:t>
            </a:r>
          </a:p>
          <a:p>
            <a:pPr algn="ctr"/>
            <a:r>
              <a:rPr lang="es-ES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Creación de un plan de acción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6B65B7-0A9E-484A-AD0E-E210DEF70802}"/>
              </a:ext>
            </a:extLst>
          </p:cNvPr>
          <p:cNvSpPr txBox="1">
            <a:spLocks/>
          </p:cNvSpPr>
          <p:nvPr/>
        </p:nvSpPr>
        <p:spPr>
          <a:xfrm>
            <a:off x="4233133" y="1809930"/>
            <a:ext cx="7673522" cy="4240674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39725" indent="-339725">
              <a:spcBef>
                <a:spcPts val="0"/>
              </a:spcBef>
              <a:spcAft>
                <a:spcPts val="1200"/>
              </a:spcAft>
            </a:pPr>
            <a:r>
              <a:rPr lang="es-ES" sz="3200" dirty="0">
                <a:ea typeface="Arial" charset="0"/>
                <a:cs typeface="Arial" charset="0"/>
              </a:rPr>
              <a:t>Divídanse en cuatro grupos.</a:t>
            </a:r>
          </a:p>
          <a:p>
            <a:pPr marL="339725" indent="-339725">
              <a:spcBef>
                <a:spcPts val="0"/>
              </a:spcBef>
              <a:spcAft>
                <a:spcPts val="1200"/>
              </a:spcAft>
            </a:pPr>
            <a:r>
              <a:rPr lang="es-ES" sz="3200" dirty="0">
                <a:ea typeface="Arial" charset="0"/>
                <a:cs typeface="Arial" charset="0"/>
              </a:rPr>
              <a:t>Cada grupo volverá a las páginas 2-3 del manual del participante y escogerá una de las declaraciones de meta EMART revisada. </a:t>
            </a:r>
          </a:p>
          <a:p>
            <a:pPr marL="339725" indent="-339725">
              <a:spcBef>
                <a:spcPts val="0"/>
              </a:spcBef>
            </a:pPr>
            <a:r>
              <a:rPr lang="es-ES" sz="3200" dirty="0">
                <a:cs typeface="Arial" charset="0"/>
              </a:rPr>
              <a:t>Conversen en sus grupos sobre cómo llenar el plan de acción de ejemplo usando las definiciones de planes de acción en la página 4. 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92EE-FEB2-4894-B775-AFFC265174CA}"/>
              </a:ext>
            </a:extLst>
          </p:cNvPr>
          <p:cNvSpPr txBox="1"/>
          <p:nvPr/>
        </p:nvSpPr>
        <p:spPr>
          <a:xfrm>
            <a:off x="18704" y="4120822"/>
            <a:ext cx="3932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/>
              <a:t>Vaya a las </a:t>
            </a:r>
            <a:r>
              <a:rPr lang="es-ES" sz="1500" b="1" i="1" dirty="0">
                <a:solidFill>
                  <a:srgbClr val="FF0000"/>
                </a:solidFill>
              </a:rPr>
              <a:t>páginas 2-3 </a:t>
            </a:r>
            <a:r>
              <a:rPr lang="es-ES" sz="1500" b="1" i="1" dirty="0"/>
              <a:t>del manual del participante. Luego use </a:t>
            </a:r>
            <a:r>
              <a:rPr lang="es-ES" sz="1500" b="1" i="1" dirty="0">
                <a:solidFill>
                  <a:srgbClr val="FF0000"/>
                </a:solidFill>
              </a:rPr>
              <a:t>páginas 4-5 </a:t>
            </a:r>
            <a:r>
              <a:rPr lang="es-ES" sz="1500" b="1" i="1" dirty="0"/>
              <a:t>para completar la actividad. Tiene </a:t>
            </a:r>
            <a:r>
              <a:rPr lang="es-ES" sz="1500" b="1" i="1" dirty="0">
                <a:solidFill>
                  <a:srgbClr val="FF0000"/>
                </a:solidFill>
              </a:rPr>
              <a:t>8</a:t>
            </a:r>
            <a:r>
              <a:rPr lang="es-ES" sz="1500" b="1" i="1" dirty="0"/>
              <a:t> minutos para completar el ejercicio.</a:t>
            </a:r>
          </a:p>
        </p:txBody>
      </p:sp>
    </p:spTree>
    <p:extLst>
      <p:ext uri="{BB962C8B-B14F-4D97-AF65-F5344CB8AC3E}">
        <p14:creationId xmlns:p14="http://schemas.microsoft.com/office/powerpoint/2010/main" val="18923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337193" y="1631199"/>
            <a:ext cx="7993581" cy="2879386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s-ES" sz="5400" dirty="0">
                <a:solidFill>
                  <a:srgbClr val="00338D"/>
                </a:solidFill>
              </a:rPr>
              <a:t>Aplicar metas EMART y conocimientos para el </a:t>
            </a:r>
          </a:p>
          <a:p>
            <a:pPr>
              <a:spcBef>
                <a:spcPts val="0"/>
              </a:spcBef>
            </a:pPr>
            <a:r>
              <a:rPr lang="es-ES" sz="5400" dirty="0">
                <a:solidFill>
                  <a:srgbClr val="00338D"/>
                </a:solidFill>
              </a:rPr>
              <a:t>plan de acción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608854" y="458760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C100A-A429-4FB0-B686-78409384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3" y="2007135"/>
            <a:ext cx="3719244" cy="2194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D4C43-E312-4C83-B2EE-7896B695FC94}"/>
              </a:ext>
            </a:extLst>
          </p:cNvPr>
          <p:cNvSpPr/>
          <p:nvPr/>
        </p:nvSpPr>
        <p:spPr>
          <a:xfrm>
            <a:off x="4206675" y="386064"/>
            <a:ext cx="7505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4000" b="1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Actividad</a:t>
            </a:r>
          </a:p>
          <a:p>
            <a:pPr algn="ctr"/>
            <a:r>
              <a:rPr lang="es-ES" sz="4000" b="1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Metas de la zona y del distrito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7BF2883-F91A-4849-B258-A9CAAAD2E56E}"/>
              </a:ext>
            </a:extLst>
          </p:cNvPr>
          <p:cNvSpPr txBox="1">
            <a:spLocks/>
          </p:cNvSpPr>
          <p:nvPr/>
        </p:nvSpPr>
        <p:spPr>
          <a:xfrm>
            <a:off x="4039144" y="1784767"/>
            <a:ext cx="7840493" cy="4859224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98463" indent="-398463">
              <a:spcBef>
                <a:spcPts val="0"/>
              </a:spcBef>
              <a:spcAft>
                <a:spcPts val="600"/>
              </a:spcAft>
            </a:pPr>
            <a:r>
              <a:rPr lang="es-ES" sz="2800" dirty="0">
                <a:ea typeface="Arial" charset="0"/>
                <a:cs typeface="Arial" charset="0"/>
              </a:rPr>
              <a:t>Use las metas para el jefe de zona y el gobernador de distrito que ha traído.</a:t>
            </a:r>
          </a:p>
          <a:p>
            <a:pPr marL="398463" indent="-398463">
              <a:spcBef>
                <a:spcPts val="0"/>
              </a:spcBef>
              <a:spcAft>
                <a:spcPts val="600"/>
              </a:spcAft>
            </a:pPr>
            <a:r>
              <a:rPr lang="es-ES" sz="2800" dirty="0">
                <a:ea typeface="Arial" charset="0"/>
                <a:cs typeface="Arial" charset="0"/>
              </a:rPr>
              <a:t>Cree un plan de acción con las metas del jefe de zona en la página 6 de su manual.</a:t>
            </a:r>
          </a:p>
          <a:p>
            <a:pPr marL="398463" indent="-398463">
              <a:spcBef>
                <a:spcPts val="0"/>
              </a:spcBef>
              <a:spcAft>
                <a:spcPts val="600"/>
              </a:spcAft>
            </a:pPr>
            <a:r>
              <a:rPr lang="es-ES" sz="2800" dirty="0">
                <a:cs typeface="Arial" charset="0"/>
              </a:rPr>
              <a:t>Cree un plan de acción con las metas del gobernador de distrito en la página 7 de su manual.</a:t>
            </a:r>
          </a:p>
          <a:p>
            <a:pPr marL="398463" indent="-398463">
              <a:spcBef>
                <a:spcPts val="0"/>
              </a:spcBef>
            </a:pPr>
            <a:r>
              <a:rPr lang="es-ES" sz="2800" dirty="0">
                <a:cs typeface="Arial" charset="0"/>
              </a:rPr>
              <a:t>Entregue al instructor sus planes de acción completos para ponerlos en la pared y que todos los puedan ver</a:t>
            </a:r>
          </a:p>
          <a:p>
            <a:pPr>
              <a:spcBef>
                <a:spcPts val="0"/>
              </a:spcBef>
            </a:pPr>
            <a:endParaRPr lang="en-US" sz="3000" kern="0" dirty="0">
              <a:latin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49EE2-08A7-4E19-B41E-0A8497E347EF}"/>
              </a:ext>
            </a:extLst>
          </p:cNvPr>
          <p:cNvSpPr txBox="1"/>
          <p:nvPr/>
        </p:nvSpPr>
        <p:spPr>
          <a:xfrm>
            <a:off x="-23883" y="4190118"/>
            <a:ext cx="3960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/>
              <a:t>Vaya a las </a:t>
            </a:r>
            <a:r>
              <a:rPr lang="es-ES" sz="1500" b="1" i="1" dirty="0">
                <a:solidFill>
                  <a:srgbClr val="FF0000"/>
                </a:solidFill>
              </a:rPr>
              <a:t>páginas 6-7 </a:t>
            </a:r>
            <a:r>
              <a:rPr lang="es-ES" sz="1500" b="1" i="1" dirty="0"/>
              <a:t>del manual del participante. Tiene </a:t>
            </a:r>
            <a:r>
              <a:rPr lang="es-ES" sz="1500" b="1" i="1" dirty="0">
                <a:solidFill>
                  <a:srgbClr val="FF0000"/>
                </a:solidFill>
              </a:rPr>
              <a:t>15</a:t>
            </a:r>
            <a:r>
              <a:rPr lang="es-ES" sz="1500" b="1" i="1" dirty="0"/>
              <a:t> minutos para completar el ejercicio.</a:t>
            </a:r>
          </a:p>
        </p:txBody>
      </p:sp>
    </p:spTree>
    <p:extLst>
      <p:ext uri="{BB962C8B-B14F-4D97-AF65-F5344CB8AC3E}">
        <p14:creationId xmlns:p14="http://schemas.microsoft.com/office/powerpoint/2010/main" val="302757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86361" y="3171216"/>
            <a:ext cx="8058150" cy="25943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3200" dirty="0"/>
              <a:t>Cuando es obvio que no se pueden alcanzar los objetivos, no ajuste los objetivos, ajuste los pasos de acción</a:t>
            </a:r>
            <a:endParaRPr lang="es-ES" sz="3600" dirty="0"/>
          </a:p>
          <a:p>
            <a:pPr algn="r"/>
            <a:endParaRPr lang="en-US" sz="2000" i="1" dirty="0"/>
          </a:p>
          <a:p>
            <a:pPr algn="r"/>
            <a:r>
              <a:rPr lang="es-ES" i="1" dirty="0"/>
              <a:t>-Confucio</a:t>
            </a:r>
          </a:p>
          <a:p>
            <a:pPr algn="r"/>
            <a:r>
              <a:rPr lang="es-ES" sz="2400" i="1" dirty="0"/>
              <a:t>Filósofo y maestro</a:t>
            </a:r>
          </a:p>
        </p:txBody>
      </p:sp>
    </p:spTree>
    <p:extLst>
      <p:ext uri="{BB962C8B-B14F-4D97-AF65-F5344CB8AC3E}">
        <p14:creationId xmlns:p14="http://schemas.microsoft.com/office/powerpoint/2010/main" val="20358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543015" y="2546534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Un comentario final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1136AB-A6B2-448B-9645-8D970A495298}"/>
              </a:ext>
            </a:extLst>
          </p:cNvPr>
          <p:cNvSpPr txBox="1">
            <a:spLocks/>
          </p:cNvSpPr>
          <p:nvPr/>
        </p:nvSpPr>
        <p:spPr>
          <a:xfrm>
            <a:off x="6517532" y="905718"/>
            <a:ext cx="5674468" cy="2771335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mirar el manual o las notas de los participantes, ¿cuántos de ustedes pueden nombrar cada paso para crear una meta EMART?</a:t>
            </a:r>
          </a:p>
        </p:txBody>
      </p:sp>
      <p:pic>
        <p:nvPicPr>
          <p:cNvPr id="18" name="Picture 4" descr="Image result for raised hand">
            <a:extLst>
              <a:ext uri="{FF2B5EF4-FFF2-40B4-BE49-F238E27FC236}">
                <a16:creationId xmlns:a16="http://schemas.microsoft.com/office/drawing/2014/main" id="{2026EE7E-7C24-443B-BE42-4CDC854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23" y="3975507"/>
            <a:ext cx="3649887" cy="15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721B-FE2D-4D83-959E-D3FE57CC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>
                <a:solidFill>
                  <a:schemeClr val="bg1"/>
                </a:solidFill>
              </a:rPr>
              <a:t>Fijar metas EMART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>
                <a:solidFill>
                  <a:schemeClr val="bg1"/>
                </a:solidFill>
              </a:rPr>
              <a:t>Crear planes de acción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>
                <a:solidFill>
                  <a:schemeClr val="bg1"/>
                </a:solidFill>
              </a:rPr>
              <a:t>Aplicar metas EMART y conocimientos para el plan de acción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5400">
                <a:solidFill>
                  <a:schemeClr val="bg1"/>
                </a:solidFill>
              </a:rPr>
              <a:t>Objetivos de la sesión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93574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</a:rPr>
              <a:t>Fijar metas EMART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</a:rPr>
              <a:t>Crear planes de acción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</a:rPr>
              <a:t>Aplicar metas EMART y conocimientos para el plan de acción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5400">
                <a:solidFill>
                  <a:schemeClr val="bg1"/>
                </a:solidFill>
              </a:rPr>
              <a:t>Objetivos de la sesión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199373" y="2587557"/>
            <a:ext cx="7793254" cy="8414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6000" dirty="0">
                <a:solidFill>
                  <a:srgbClr val="00338D"/>
                </a:solidFill>
              </a:rPr>
              <a:t>Fijar metas EMART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0B059-2BAE-49DB-AF99-0257FCAF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466929" y="2418890"/>
            <a:ext cx="4804632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¿Qué es una meta EMART?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16006" y="1547446"/>
            <a:ext cx="5875993" cy="1652954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¿Puede nombrar todas las partes de una meta EMART?</a:t>
            </a:r>
          </a:p>
        </p:txBody>
      </p:sp>
      <p:pic>
        <p:nvPicPr>
          <p:cNvPr id="18" name="Picture 4" descr="Target, Goal, Success, Dart Board, Darts">
            <a:extLst>
              <a:ext uri="{FF2B5EF4-FFF2-40B4-BE49-F238E27FC236}">
                <a16:creationId xmlns:a16="http://schemas.microsoft.com/office/drawing/2014/main" id="{024D36AA-C1B5-4551-B664-113435EE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02" y="3620206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04B7-FFB4-410E-940A-A14EFC5B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97286" y="3064212"/>
            <a:ext cx="7003915" cy="29205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" sz="3600" dirty="0"/>
              <a:t>Establecer metas es solo el primer paso para convertir lo invisible en visible</a:t>
            </a:r>
          </a:p>
          <a:p>
            <a:pPr algn="r"/>
            <a:r>
              <a:rPr lang="es-ES" sz="2400" i="1" dirty="0"/>
              <a:t>Tony Robbins</a:t>
            </a:r>
          </a:p>
          <a:p>
            <a:pPr algn="r"/>
            <a:r>
              <a:rPr lang="es-ES" sz="2400" i="1" dirty="0"/>
              <a:t>Autor, asesor personal y filántropo </a:t>
            </a:r>
          </a:p>
        </p:txBody>
      </p:sp>
    </p:spTree>
    <p:extLst>
      <p:ext uri="{BB962C8B-B14F-4D97-AF65-F5344CB8AC3E}">
        <p14:creationId xmlns:p14="http://schemas.microsoft.com/office/powerpoint/2010/main" val="5182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7013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576941" y="201239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2C1B3AF-4449-4710-A8EC-2C385F4AFF27}"/>
              </a:ext>
            </a:extLst>
          </p:cNvPr>
          <p:cNvSpPr txBox="1">
            <a:spLocks/>
          </p:cNvSpPr>
          <p:nvPr/>
        </p:nvSpPr>
        <p:spPr>
          <a:xfrm>
            <a:off x="2455874" y="1237709"/>
            <a:ext cx="9647082" cy="70903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4400">
                <a:solidFill>
                  <a:srgbClr val="00338D"/>
                </a:solidFill>
              </a:rPr>
              <a:t>¿Cómo crean metas EMART?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7CD7C896-102C-4672-9993-BEF448F8F785}"/>
              </a:ext>
            </a:extLst>
          </p:cNvPr>
          <p:cNvSpPr txBox="1">
            <a:spLocks/>
          </p:cNvSpPr>
          <p:nvPr/>
        </p:nvSpPr>
        <p:spPr>
          <a:xfrm>
            <a:off x="2356346" y="2253473"/>
            <a:ext cx="9846138" cy="32037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5478">
              <a:spcBef>
                <a:spcPts val="0"/>
              </a:spcBef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Específica: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¿Qué es lo que hay que hacer?</a:t>
            </a:r>
          </a:p>
          <a:p>
            <a:pPr marL="15478">
              <a:spcBef>
                <a:spcPts val="0"/>
              </a:spcBef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Medible: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¿Se puede medir?</a:t>
            </a:r>
          </a:p>
          <a:p>
            <a:pPr marL="15478">
              <a:spcBef>
                <a:spcPts val="0"/>
              </a:spcBef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Alcanzable: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 ¿Se puede hacer?</a:t>
            </a:r>
          </a:p>
          <a:p>
            <a:pPr marL="15478">
              <a:spcBef>
                <a:spcPts val="0"/>
              </a:spcBef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Realista: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 ¿Se puede alcanzar?</a:t>
            </a:r>
          </a:p>
          <a:p>
            <a:pPr marL="15478">
              <a:spcBef>
                <a:spcPts val="0"/>
              </a:spcBef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tiempo definido: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¿Cuándo se completará?</a:t>
            </a:r>
          </a:p>
        </p:txBody>
      </p:sp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467800" y="2375810"/>
            <a:ext cx="4645499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4800" b="1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Crear una </a:t>
            </a:r>
          </a:p>
          <a:p>
            <a:pPr algn="ctr"/>
            <a:r>
              <a:rPr lang="es-ES" sz="4800" b="1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 EMART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1859335"/>
            <a:ext cx="5808017" cy="117569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Cambie esta declaración </a:t>
            </a:r>
          </a:p>
          <a:p>
            <a:pPr marL="15478" indent="0" algn="ctr">
              <a:spcBef>
                <a:spcPts val="0"/>
              </a:spcBef>
              <a:buNone/>
            </a:pPr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una meta EMART: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860219" y="3294165"/>
            <a:ext cx="4855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dirigentes de clubes en mi distrito realizarán su capacitación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DA4E-5D0F-4BCD-86FF-DC15DFC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505245" y="708918"/>
            <a:ext cx="7231839" cy="104206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200" dirty="0">
                <a:solidFill>
                  <a:srgbClr val="00338D"/>
                </a:solidFill>
              </a:rPr>
              <a:t>		 </a:t>
            </a:r>
            <a:r>
              <a:rPr lang="es-ES" dirty="0">
                <a:solidFill>
                  <a:srgbClr val="0A5496"/>
                </a:solidFill>
                <a:latin typeface="Arial" charset="0"/>
                <a:cs typeface="Arial" charset="0"/>
              </a:rPr>
              <a:t>Actividad</a:t>
            </a:r>
          </a:p>
          <a:p>
            <a:r>
              <a:rPr lang="es-ES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Declaraciones de metas EMART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" y="193904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29936" y="4239291"/>
            <a:ext cx="3892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/>
              <a:t>Vaya a las </a:t>
            </a:r>
            <a:r>
              <a:rPr lang="es-ES" sz="1500" b="1" i="1" dirty="0">
                <a:solidFill>
                  <a:srgbClr val="FF0000"/>
                </a:solidFill>
              </a:rPr>
              <a:t>páginas 1-3 </a:t>
            </a:r>
            <a:r>
              <a:rPr lang="es-ES" sz="1500" b="1" i="1" dirty="0"/>
              <a:t>del manual del participante. Tiene </a:t>
            </a:r>
            <a:r>
              <a:rPr lang="es-ES" sz="1500" b="1" i="1" dirty="0">
                <a:solidFill>
                  <a:srgbClr val="FF0000"/>
                </a:solidFill>
              </a:rPr>
              <a:t>5</a:t>
            </a:r>
            <a:r>
              <a:rPr lang="es-ES" sz="1500" b="1" i="1" dirty="0"/>
              <a:t> minutos para completar el ejercicio.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369360" y="1891615"/>
            <a:ext cx="7503608" cy="42757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es-ES" sz="3200" dirty="0">
                <a:ea typeface="Arial" charset="0"/>
                <a:cs typeface="Arial" panose="020B0604020202020204" pitchFamily="34" charset="0"/>
              </a:rPr>
              <a:t>Vaya a las páginas 1-3 del manual del participante para encontrar la actividad de Declaraciones de objetivos EMART.</a:t>
            </a:r>
          </a:p>
          <a:p>
            <a:pPr marL="457200" indent="-457200">
              <a:spcAft>
                <a:spcPts val="600"/>
              </a:spcAft>
            </a:pPr>
            <a:r>
              <a:rPr lang="es-ES" sz="3200" dirty="0">
                <a:ea typeface="Arial" charset="0"/>
                <a:cs typeface="Arial" panose="020B0604020202020204" pitchFamily="34" charset="0"/>
              </a:rPr>
              <a:t>Lea cada declaración de objetivo.</a:t>
            </a:r>
          </a:p>
          <a:p>
            <a:pPr marL="457200" indent="-457200">
              <a:spcAft>
                <a:spcPts val="600"/>
              </a:spcAft>
            </a:pPr>
            <a:r>
              <a:rPr lang="es-ES" sz="3200" dirty="0">
                <a:ea typeface="Arial" charset="0"/>
                <a:cs typeface="Arial" panose="020B0604020202020204" pitchFamily="34" charset="0"/>
              </a:rPr>
              <a:t>Convierta cada declaración a una meta EMART.</a:t>
            </a:r>
          </a:p>
          <a:p>
            <a:pPr marL="457200" indent="-457200"/>
            <a:r>
              <a:rPr lang="es-ES" sz="3200" dirty="0">
                <a:ea typeface="Arial" charset="0"/>
                <a:cs typeface="Arial" panose="020B0604020202020204" pitchFamily="34" charset="0"/>
              </a:rPr>
              <a:t>Prepárese para compartir sus ejemplos en clase.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3368857" y="1731523"/>
            <a:ext cx="5454287" cy="16872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s-ES" sz="5400" dirty="0">
                <a:solidFill>
                  <a:srgbClr val="00338D"/>
                </a:solidFill>
              </a:rPr>
              <a:t>Creación de un </a:t>
            </a:r>
          </a:p>
          <a:p>
            <a:pPr>
              <a:spcBef>
                <a:spcPts val="0"/>
              </a:spcBef>
            </a:pPr>
            <a:r>
              <a:rPr lang="es-ES" sz="5400" dirty="0">
                <a:solidFill>
                  <a:srgbClr val="00338D"/>
                </a:solidFill>
              </a:rPr>
              <a:t>plan de acción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AF22E-482C-411E-B3F4-ECD0ED07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HDMhHvF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3433</TotalTime>
  <Words>581</Words>
  <Application>Microsoft Office PowerPoint</Application>
  <PresentationFormat>Widescreen</PresentationFormat>
  <Paragraphs>102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Open sans</vt:lpstr>
      <vt:lpstr>Segoe UI</vt:lpstr>
      <vt:lpstr>No Page Number</vt:lpstr>
      <vt:lpstr>Blue Page Number</vt:lpstr>
      <vt:lpstr>White Page Number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Cermak, Wendy</cp:lastModifiedBy>
  <cp:revision>150</cp:revision>
  <dcterms:created xsi:type="dcterms:W3CDTF">2018-01-08T19:50:10Z</dcterms:created>
  <dcterms:modified xsi:type="dcterms:W3CDTF">2024-03-06T14:18:14Z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5140FD15-F6EE-4189-9E5A-AC7F844DDE56</vt:lpwstr>
  </property>
  <property fmtid="{D5CDD505-2E9C-101B-9397-08002B2CF9AE}" pid="3" name="ArticulatePath">
    <vt:lpwstr>Presentation1</vt:lpwstr>
  </property>
</Properties>
</file>