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Lst>
  <p:notesMasterIdLst>
    <p:notesMasterId r:id="rId53"/>
  </p:notesMasterIdLst>
  <p:handoutMasterIdLst>
    <p:handoutMasterId r:id="rId54"/>
  </p:handoutMasterIdLst>
  <p:sldIdLst>
    <p:sldId id="871" r:id="rId9"/>
    <p:sldId id="1175" r:id="rId10"/>
    <p:sldId id="873" r:id="rId11"/>
    <p:sldId id="1155" r:id="rId12"/>
    <p:sldId id="936" r:id="rId13"/>
    <p:sldId id="1176" r:id="rId14"/>
    <p:sldId id="1221" r:id="rId15"/>
    <p:sldId id="1156" r:id="rId16"/>
    <p:sldId id="1220" r:id="rId17"/>
    <p:sldId id="1222" r:id="rId18"/>
    <p:sldId id="1110" r:id="rId19"/>
    <p:sldId id="1231" r:id="rId20"/>
    <p:sldId id="1223" r:id="rId21"/>
    <p:sldId id="1191" r:id="rId22"/>
    <p:sldId id="1109" r:id="rId23"/>
    <p:sldId id="1224" r:id="rId24"/>
    <p:sldId id="1122" r:id="rId25"/>
    <p:sldId id="1235" r:id="rId26"/>
    <p:sldId id="1131" r:id="rId27"/>
    <p:sldId id="1161" r:id="rId28"/>
    <p:sldId id="982" r:id="rId29"/>
    <p:sldId id="1196" r:id="rId30"/>
    <p:sldId id="1198" r:id="rId31"/>
    <p:sldId id="1195" r:id="rId32"/>
    <p:sldId id="1225" r:id="rId33"/>
    <p:sldId id="935" r:id="rId34"/>
    <p:sldId id="1200" r:id="rId35"/>
    <p:sldId id="1201" r:id="rId36"/>
    <p:sldId id="1226" r:id="rId37"/>
    <p:sldId id="1203" r:id="rId38"/>
    <p:sldId id="1204" r:id="rId39"/>
    <p:sldId id="1205" r:id="rId40"/>
    <p:sldId id="1206" r:id="rId41"/>
    <p:sldId id="1208" r:id="rId42"/>
    <p:sldId id="1209" r:id="rId43"/>
    <p:sldId id="1210" r:id="rId44"/>
    <p:sldId id="1227" r:id="rId45"/>
    <p:sldId id="1232" r:id="rId46"/>
    <p:sldId id="1228" r:id="rId47"/>
    <p:sldId id="1234" r:id="rId48"/>
    <p:sldId id="1233" r:id="rId49"/>
    <p:sldId id="1229" r:id="rId50"/>
    <p:sldId id="1236" r:id="rId51"/>
    <p:sldId id="1230" r:id="rId52"/>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521415D9-36F7-43E2-AB2F-B90AF26B5E84}">
      <p14:sectionLst xmlns:p14="http://schemas.microsoft.com/office/powerpoint/2010/main">
        <p14:section name="Seção padrão" id="{E1299AD8-F37B-4647-BE8A-B56B6EFADE02}">
          <p14:sldIdLst>
            <p14:sldId id="871"/>
          </p14:sldIdLst>
        </p14:section>
        <p14:section name="Untitled Section" id="{ACE82FD4-D6FB-4A93-9A1D-CE61820F467F}">
          <p14:sldIdLst>
            <p14:sldId id="1175"/>
            <p14:sldId id="873"/>
            <p14:sldId id="1155"/>
            <p14:sldId id="936"/>
            <p14:sldId id="1176"/>
            <p14:sldId id="1221"/>
            <p14:sldId id="1156"/>
            <p14:sldId id="1220"/>
            <p14:sldId id="1222"/>
            <p14:sldId id="1110"/>
            <p14:sldId id="1231"/>
            <p14:sldId id="1223"/>
            <p14:sldId id="1191"/>
            <p14:sldId id="1109"/>
            <p14:sldId id="1224"/>
            <p14:sldId id="1122"/>
            <p14:sldId id="1235"/>
            <p14:sldId id="1131"/>
            <p14:sldId id="1161"/>
            <p14:sldId id="982"/>
            <p14:sldId id="1196"/>
            <p14:sldId id="1198"/>
            <p14:sldId id="1195"/>
            <p14:sldId id="1225"/>
            <p14:sldId id="935"/>
            <p14:sldId id="1200"/>
            <p14:sldId id="1201"/>
            <p14:sldId id="1226"/>
            <p14:sldId id="1203"/>
            <p14:sldId id="1204"/>
            <p14:sldId id="1205"/>
            <p14:sldId id="1206"/>
            <p14:sldId id="1208"/>
            <p14:sldId id="1209"/>
            <p14:sldId id="1210"/>
            <p14:sldId id="1227"/>
            <p14:sldId id="1232"/>
            <p14:sldId id="1228"/>
            <p14:sldId id="1234"/>
            <p14:sldId id="1233"/>
            <p14:sldId id="1229"/>
            <p14:sldId id="1236"/>
            <p14:sldId id="123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888738-EE28-B73F-250D-7B90D0BC7EF5}" name="Lucas, Justin" initials="LJ" userId="S::JLucas@lionsclubs.org::e9b607f7-214d-46b8-a299-86411fb9e7d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7171"/>
    <a:srgbClr val="FF5C35"/>
    <a:srgbClr val="10233F"/>
    <a:srgbClr val="0070C0"/>
    <a:srgbClr val="007DA5"/>
    <a:srgbClr val="33373B"/>
    <a:srgbClr val="CDFFCD"/>
    <a:srgbClr val="006600"/>
    <a:srgbClr val="D8BEEC"/>
    <a:srgbClr val="BDE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36" autoAdjust="0"/>
    <p:restoredTop sz="68498" autoAdjust="0"/>
  </p:normalViewPr>
  <p:slideViewPr>
    <p:cSldViewPr showGuides="1">
      <p:cViewPr varScale="1">
        <p:scale>
          <a:sx n="72" d="100"/>
          <a:sy n="72" d="100"/>
        </p:scale>
        <p:origin x="1008" y="52"/>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20" d="100"/>
        <a:sy n="120" d="100"/>
      </p:scale>
      <p:origin x="0" y="0"/>
    </p:cViewPr>
  </p:notesTextViewPr>
  <p:sorterViewPr>
    <p:cViewPr>
      <p:scale>
        <a:sx n="65" d="100"/>
        <a:sy n="65" d="100"/>
      </p:scale>
      <p:origin x="0" y="0"/>
    </p:cViewPr>
  </p:sorterViewPr>
  <p:notesViewPr>
    <p:cSldViewPr showGuides="1">
      <p:cViewPr varScale="1">
        <p:scale>
          <a:sx n="76" d="100"/>
          <a:sy n="76" d="100"/>
        </p:scale>
        <p:origin x="2716"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commentAuthors" Target="commentAuthor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customXml" Target="../customXml/item5.xml"/><Relationship Id="rId19" Type="http://schemas.openxmlformats.org/officeDocument/2006/relationships/slide" Target="slides/slide1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presProps" Target="presProps.xml"/><Relationship Id="rId8" Type="http://schemas.openxmlformats.org/officeDocument/2006/relationships/slideMaster" Target="slideMasters/slideMaster3.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viewProps" Target="view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C135CD-9E72-40AD-B38C-C3ABE609053D}" type="doc">
      <dgm:prSet loTypeId="urn:microsoft.com/office/officeart/2005/8/layout/hProcess9" loCatId="process" qsTypeId="urn:microsoft.com/office/officeart/2005/8/quickstyle/simple1" qsCatId="simple" csTypeId="urn:microsoft.com/office/officeart/2005/8/colors/accent1_2" csCatId="accent1" phldr="1"/>
      <dgm:spPr/>
    </dgm:pt>
    <dgm:pt modelId="{BA958A39-810E-4DD9-AE6C-F6C5BF7D7593}">
      <dgm:prSet phldrT="[Text]" custT="1"/>
      <dgm:spPr/>
      <dgm:t>
        <a:bodyPr/>
        <a:lstStyle/>
        <a:p>
          <a:pPr>
            <a:buNone/>
          </a:pPr>
          <a:r>
            <a:rPr lang="pt-BR" sz="1500" b="1" i="0" baseline="0" dirty="0">
              <a:latin typeface="Arial" panose="020B0604020202020204" pitchFamily="34" charset="0"/>
              <a:ea typeface="+mn-ea"/>
              <a:cs typeface="Arial" panose="020B0604020202020204" pitchFamily="34" charset="0"/>
            </a:rPr>
            <a:t>1ª Etapa: </a:t>
          </a:r>
        </a:p>
        <a:p>
          <a:pPr>
            <a:buNone/>
          </a:pPr>
          <a:r>
            <a:rPr lang="pt-BR" sz="1500" b="1" i="0" baseline="0" dirty="0">
              <a:latin typeface="Arial" panose="020B0604020202020204" pitchFamily="34" charset="0"/>
              <a:ea typeface="+mn-ea"/>
              <a:cs typeface="Arial" panose="020B0604020202020204" pitchFamily="34" charset="0"/>
            </a:rPr>
            <a:t>Formar uma equipe</a:t>
          </a:r>
        </a:p>
      </dgm:t>
    </dgm:pt>
    <dgm:pt modelId="{7E9B973E-A54A-4F63-9A29-DCA2A97E4166}" type="parTrans" cxnId="{455D6966-712F-4C2B-B21B-4D70BD18EAB9}">
      <dgm:prSet/>
      <dgm:spPr/>
      <dgm:t>
        <a:bodyPr/>
        <a:lstStyle/>
        <a:p>
          <a:endParaRPr lang="en-US" sz="1500"/>
        </a:p>
      </dgm:t>
    </dgm:pt>
    <dgm:pt modelId="{60980DCB-0B97-4503-8069-68A76DCD6405}" type="sibTrans" cxnId="{455D6966-712F-4C2B-B21B-4D70BD18EAB9}">
      <dgm:prSet/>
      <dgm:spPr/>
      <dgm:t>
        <a:bodyPr/>
        <a:lstStyle/>
        <a:p>
          <a:endParaRPr lang="en-US" sz="1500"/>
        </a:p>
      </dgm:t>
    </dgm:pt>
    <dgm:pt modelId="{695E718B-97E5-48DB-8DC3-9609B04AA060}">
      <dgm:prSet phldrT="[Text]" custT="1"/>
      <dgm:spPr>
        <a:solidFill>
          <a:schemeClr val="accent4"/>
        </a:solidFill>
      </dgm:spPr>
      <dgm:t>
        <a:bodyPr/>
        <a:lstStyle/>
        <a:p>
          <a:pPr>
            <a:buNone/>
          </a:pPr>
          <a:r>
            <a:rPr lang="pt-BR" sz="1500" b="1" i="0" baseline="0" dirty="0">
              <a:latin typeface="Arial" panose="020B0604020202020204" pitchFamily="34" charset="0"/>
              <a:ea typeface="+mn-ea"/>
              <a:cs typeface="Arial" panose="020B0604020202020204" pitchFamily="34" charset="0"/>
            </a:rPr>
            <a:t>3ª Etapa: Promover o clube e Recrutar associados</a:t>
          </a:r>
        </a:p>
      </dgm:t>
    </dgm:pt>
    <dgm:pt modelId="{534A13B5-28CD-4AC6-8A02-4E5109B6510D}" type="parTrans" cxnId="{81012377-B9AE-4C38-BD12-98E120071CB6}">
      <dgm:prSet/>
      <dgm:spPr/>
      <dgm:t>
        <a:bodyPr/>
        <a:lstStyle/>
        <a:p>
          <a:endParaRPr lang="en-US" sz="1500"/>
        </a:p>
      </dgm:t>
    </dgm:pt>
    <dgm:pt modelId="{3F212395-02BE-4B31-8381-FFD1DBF18837}" type="sibTrans" cxnId="{81012377-B9AE-4C38-BD12-98E120071CB6}">
      <dgm:prSet/>
      <dgm:spPr/>
      <dgm:t>
        <a:bodyPr/>
        <a:lstStyle/>
        <a:p>
          <a:endParaRPr lang="en-US" sz="1500"/>
        </a:p>
      </dgm:t>
    </dgm:pt>
    <dgm:pt modelId="{98E2AB47-B3BA-4AD8-926D-0974267A988C}">
      <dgm:prSet phldrT="[Text]" custT="1"/>
      <dgm:spPr>
        <a:solidFill>
          <a:schemeClr val="accent5"/>
        </a:solidFill>
      </dgm:spPr>
      <dgm:t>
        <a:bodyPr/>
        <a:lstStyle/>
        <a:p>
          <a:r>
            <a:rPr lang="pt-BR" sz="1500" b="1" i="0" baseline="0" dirty="0">
              <a:solidFill>
                <a:prstClr val="white"/>
              </a:solidFill>
              <a:latin typeface="Arial" panose="020B0604020202020204" pitchFamily="34" charset="0"/>
              <a:ea typeface="+mn-ea"/>
              <a:cs typeface="Arial" panose="020B0604020202020204" pitchFamily="34" charset="0"/>
            </a:rPr>
            <a:t>4ª Etapa: Reuniões informativas e organizacionais </a:t>
          </a:r>
        </a:p>
      </dgm:t>
    </dgm:pt>
    <dgm:pt modelId="{06978FA6-8463-4ADD-9B28-BBFC9DC0D077}" type="parTrans" cxnId="{1D1133B3-0DE2-45CF-A282-55CA9DE7EF7F}">
      <dgm:prSet/>
      <dgm:spPr/>
      <dgm:t>
        <a:bodyPr/>
        <a:lstStyle/>
        <a:p>
          <a:endParaRPr lang="en-US" sz="1500"/>
        </a:p>
      </dgm:t>
    </dgm:pt>
    <dgm:pt modelId="{C3F69CE6-7BD6-4006-A9B2-18531E096F2B}" type="sibTrans" cxnId="{1D1133B3-0DE2-45CF-A282-55CA9DE7EF7F}">
      <dgm:prSet/>
      <dgm:spPr/>
      <dgm:t>
        <a:bodyPr/>
        <a:lstStyle/>
        <a:p>
          <a:endParaRPr lang="en-US" sz="1500"/>
        </a:p>
      </dgm:t>
    </dgm:pt>
    <dgm:pt modelId="{93D6EF7A-0882-48F1-A837-F3B1EC12C222}">
      <dgm:prSet phldrT="[Text]" custT="1"/>
      <dgm:spPr>
        <a:solidFill>
          <a:srgbClr val="00B0F0"/>
        </a:solidFill>
      </dgm:spPr>
      <dgm:t>
        <a:bodyPr/>
        <a:lstStyle/>
        <a:p>
          <a:pPr>
            <a:buNone/>
          </a:pPr>
          <a:r>
            <a:rPr lang="pt-BR" sz="1500" b="1" i="0" baseline="0" dirty="0">
              <a:latin typeface="Arial" panose="020B0604020202020204" pitchFamily="34" charset="0"/>
              <a:ea typeface="+mn-ea"/>
              <a:cs typeface="Arial" panose="020B0604020202020204" pitchFamily="34" charset="0"/>
            </a:rPr>
            <a:t>2ª Etapa: </a:t>
          </a:r>
        </a:p>
        <a:p>
          <a:pPr>
            <a:buNone/>
          </a:pPr>
          <a:r>
            <a:rPr lang="pt-BR" sz="1500" b="1" i="0" baseline="0" dirty="0">
              <a:solidFill>
                <a:schemeClr val="bg1"/>
              </a:solidFill>
              <a:latin typeface="Arial" panose="020B0604020202020204" pitchFamily="34" charset="0"/>
              <a:ea typeface="+mn-ea"/>
              <a:cs typeface="Arial" panose="020B0604020202020204" pitchFamily="34" charset="0"/>
            </a:rPr>
            <a:t>Áreas de oportunidade e </a:t>
          </a:r>
          <a:r>
            <a:rPr lang="pt-BR" sz="1500" b="1" i="0" baseline="0" dirty="0">
              <a:latin typeface="Arial" panose="020B0604020202020204" pitchFamily="34" charset="0"/>
              <a:ea typeface="+mn-ea"/>
              <a:cs typeface="Arial" panose="020B0604020202020204" pitchFamily="34" charset="0"/>
            </a:rPr>
            <a:t>Pesquisa do local</a:t>
          </a:r>
        </a:p>
      </dgm:t>
    </dgm:pt>
    <dgm:pt modelId="{28DD51B4-7EC4-4AAC-858C-1ACEA2FD96A0}" type="parTrans" cxnId="{ED2C0208-0F71-43B0-91B7-E952FB6E37F4}">
      <dgm:prSet/>
      <dgm:spPr/>
      <dgm:t>
        <a:bodyPr/>
        <a:lstStyle/>
        <a:p>
          <a:endParaRPr lang="en-US" sz="1500"/>
        </a:p>
      </dgm:t>
    </dgm:pt>
    <dgm:pt modelId="{068FC2D5-AEBE-49B0-8825-803E202AFE42}" type="sibTrans" cxnId="{ED2C0208-0F71-43B0-91B7-E952FB6E37F4}">
      <dgm:prSet/>
      <dgm:spPr/>
      <dgm:t>
        <a:bodyPr/>
        <a:lstStyle/>
        <a:p>
          <a:endParaRPr lang="en-US" sz="1500"/>
        </a:p>
      </dgm:t>
    </dgm:pt>
    <dgm:pt modelId="{09DAC6BE-FC9C-477D-BBA9-18C3620C44DB}" type="pres">
      <dgm:prSet presAssocID="{BAC135CD-9E72-40AD-B38C-C3ABE609053D}" presName="CompostProcess" presStyleCnt="0">
        <dgm:presLayoutVars>
          <dgm:dir/>
          <dgm:resizeHandles val="exact"/>
        </dgm:presLayoutVars>
      </dgm:prSet>
      <dgm:spPr/>
    </dgm:pt>
    <dgm:pt modelId="{ADBDFCE7-5800-4EA5-9AAE-0BB41783816E}" type="pres">
      <dgm:prSet presAssocID="{BAC135CD-9E72-40AD-B38C-C3ABE609053D}" presName="arrow" presStyleLbl="bgShp" presStyleIdx="0" presStyleCnt="1" custScaleX="113584"/>
      <dgm:spPr>
        <a:solidFill>
          <a:srgbClr val="002060"/>
        </a:solidFill>
      </dgm:spPr>
    </dgm:pt>
    <dgm:pt modelId="{0E30E914-A892-4498-BBCE-5507A4F452E1}" type="pres">
      <dgm:prSet presAssocID="{BAC135CD-9E72-40AD-B38C-C3ABE609053D}" presName="linearProcess" presStyleCnt="0"/>
      <dgm:spPr/>
    </dgm:pt>
    <dgm:pt modelId="{77FEE1C2-3DF5-4EC3-9FE2-7B5425972364}" type="pres">
      <dgm:prSet presAssocID="{BA958A39-810E-4DD9-AE6C-F6C5BF7D7593}" presName="textNode" presStyleLbl="node1" presStyleIdx="0" presStyleCnt="4">
        <dgm:presLayoutVars>
          <dgm:bulletEnabled val="1"/>
        </dgm:presLayoutVars>
      </dgm:prSet>
      <dgm:spPr/>
    </dgm:pt>
    <dgm:pt modelId="{20A66111-F498-420A-A8F1-1E0C01013A0C}" type="pres">
      <dgm:prSet presAssocID="{60980DCB-0B97-4503-8069-68A76DCD6405}" presName="sibTrans" presStyleCnt="0"/>
      <dgm:spPr/>
    </dgm:pt>
    <dgm:pt modelId="{5609761A-7DE6-4ED1-A6CE-3020E69F9E69}" type="pres">
      <dgm:prSet presAssocID="{93D6EF7A-0882-48F1-A837-F3B1EC12C222}" presName="textNode" presStyleLbl="node1" presStyleIdx="1" presStyleCnt="4">
        <dgm:presLayoutVars>
          <dgm:bulletEnabled val="1"/>
        </dgm:presLayoutVars>
      </dgm:prSet>
      <dgm:spPr/>
    </dgm:pt>
    <dgm:pt modelId="{7FF5A5C2-9A53-4BF1-9307-5DD3BE5AF308}" type="pres">
      <dgm:prSet presAssocID="{068FC2D5-AEBE-49B0-8825-803E202AFE42}" presName="sibTrans" presStyleCnt="0"/>
      <dgm:spPr/>
    </dgm:pt>
    <dgm:pt modelId="{4B05BF5E-F82C-4C1F-9BCC-86B48D14A73F}" type="pres">
      <dgm:prSet presAssocID="{695E718B-97E5-48DB-8DC3-9609B04AA060}" presName="textNode" presStyleLbl="node1" presStyleIdx="2" presStyleCnt="4">
        <dgm:presLayoutVars>
          <dgm:bulletEnabled val="1"/>
        </dgm:presLayoutVars>
      </dgm:prSet>
      <dgm:spPr/>
    </dgm:pt>
    <dgm:pt modelId="{DE3CEA7F-7E21-4B8D-8230-988DC06EB414}" type="pres">
      <dgm:prSet presAssocID="{3F212395-02BE-4B31-8381-FFD1DBF18837}" presName="sibTrans" presStyleCnt="0"/>
      <dgm:spPr/>
    </dgm:pt>
    <dgm:pt modelId="{F84B3C27-B563-41C1-9C18-DD42DA320954}" type="pres">
      <dgm:prSet presAssocID="{98E2AB47-B3BA-4AD8-926D-0974267A988C}" presName="textNode" presStyleLbl="node1" presStyleIdx="3" presStyleCnt="4">
        <dgm:presLayoutVars>
          <dgm:bulletEnabled val="1"/>
        </dgm:presLayoutVars>
      </dgm:prSet>
      <dgm:spPr/>
    </dgm:pt>
  </dgm:ptLst>
  <dgm:cxnLst>
    <dgm:cxn modelId="{ED2C0208-0F71-43B0-91B7-E952FB6E37F4}" srcId="{BAC135CD-9E72-40AD-B38C-C3ABE609053D}" destId="{93D6EF7A-0882-48F1-A837-F3B1EC12C222}" srcOrd="1" destOrd="0" parTransId="{28DD51B4-7EC4-4AAC-858C-1ACEA2FD96A0}" sibTransId="{068FC2D5-AEBE-49B0-8825-803E202AFE42}"/>
    <dgm:cxn modelId="{1CD2DB5F-9EE7-4BF6-AF5D-5DF8E4ACF48D}" type="presOf" srcId="{93D6EF7A-0882-48F1-A837-F3B1EC12C222}" destId="{5609761A-7DE6-4ED1-A6CE-3020E69F9E69}" srcOrd="0" destOrd="0" presId="urn:microsoft.com/office/officeart/2005/8/layout/hProcess9"/>
    <dgm:cxn modelId="{455D6966-712F-4C2B-B21B-4D70BD18EAB9}" srcId="{BAC135CD-9E72-40AD-B38C-C3ABE609053D}" destId="{BA958A39-810E-4DD9-AE6C-F6C5BF7D7593}" srcOrd="0" destOrd="0" parTransId="{7E9B973E-A54A-4F63-9A29-DCA2A97E4166}" sibTransId="{60980DCB-0B97-4503-8069-68A76DCD6405}"/>
    <dgm:cxn modelId="{2923356C-F734-49C1-8A7A-55FFC6CCC143}" type="presOf" srcId="{695E718B-97E5-48DB-8DC3-9609B04AA060}" destId="{4B05BF5E-F82C-4C1F-9BCC-86B48D14A73F}" srcOrd="0" destOrd="0" presId="urn:microsoft.com/office/officeart/2005/8/layout/hProcess9"/>
    <dgm:cxn modelId="{81012377-B9AE-4C38-BD12-98E120071CB6}" srcId="{BAC135CD-9E72-40AD-B38C-C3ABE609053D}" destId="{695E718B-97E5-48DB-8DC3-9609B04AA060}" srcOrd="2" destOrd="0" parTransId="{534A13B5-28CD-4AC6-8A02-4E5109B6510D}" sibTransId="{3F212395-02BE-4B31-8381-FFD1DBF18837}"/>
    <dgm:cxn modelId="{BBF2167C-5570-4C7A-AF45-DC39910E7B0C}" type="presOf" srcId="{98E2AB47-B3BA-4AD8-926D-0974267A988C}" destId="{F84B3C27-B563-41C1-9C18-DD42DA320954}" srcOrd="0" destOrd="0" presId="urn:microsoft.com/office/officeart/2005/8/layout/hProcess9"/>
    <dgm:cxn modelId="{9281D581-ADD1-4FB1-ADA7-C69BAC3368CB}" type="presOf" srcId="{BAC135CD-9E72-40AD-B38C-C3ABE609053D}" destId="{09DAC6BE-FC9C-477D-BBA9-18C3620C44DB}" srcOrd="0" destOrd="0" presId="urn:microsoft.com/office/officeart/2005/8/layout/hProcess9"/>
    <dgm:cxn modelId="{1D1133B3-0DE2-45CF-A282-55CA9DE7EF7F}" srcId="{BAC135CD-9E72-40AD-B38C-C3ABE609053D}" destId="{98E2AB47-B3BA-4AD8-926D-0974267A988C}" srcOrd="3" destOrd="0" parTransId="{06978FA6-8463-4ADD-9B28-BBFC9DC0D077}" sibTransId="{C3F69CE6-7BD6-4006-A9B2-18531E096F2B}"/>
    <dgm:cxn modelId="{2916AFC4-E9CE-4E89-B6AB-7F0953C78D06}" type="presOf" srcId="{BA958A39-810E-4DD9-AE6C-F6C5BF7D7593}" destId="{77FEE1C2-3DF5-4EC3-9FE2-7B5425972364}" srcOrd="0" destOrd="0" presId="urn:microsoft.com/office/officeart/2005/8/layout/hProcess9"/>
    <dgm:cxn modelId="{EBB56E75-6AF1-431C-8242-6CBF2CCF4DE5}" type="presParOf" srcId="{09DAC6BE-FC9C-477D-BBA9-18C3620C44DB}" destId="{ADBDFCE7-5800-4EA5-9AAE-0BB41783816E}" srcOrd="0" destOrd="0" presId="urn:microsoft.com/office/officeart/2005/8/layout/hProcess9"/>
    <dgm:cxn modelId="{B420B4E8-7F23-4BFE-A5B3-490AD37B1124}" type="presParOf" srcId="{09DAC6BE-FC9C-477D-BBA9-18C3620C44DB}" destId="{0E30E914-A892-4498-BBCE-5507A4F452E1}" srcOrd="1" destOrd="0" presId="urn:microsoft.com/office/officeart/2005/8/layout/hProcess9"/>
    <dgm:cxn modelId="{A07B728A-170B-44D9-A307-DB24D9B7D049}" type="presParOf" srcId="{0E30E914-A892-4498-BBCE-5507A4F452E1}" destId="{77FEE1C2-3DF5-4EC3-9FE2-7B5425972364}" srcOrd="0" destOrd="0" presId="urn:microsoft.com/office/officeart/2005/8/layout/hProcess9"/>
    <dgm:cxn modelId="{BAEB9967-364F-48EA-9678-BCA0A7F0C1B5}" type="presParOf" srcId="{0E30E914-A892-4498-BBCE-5507A4F452E1}" destId="{20A66111-F498-420A-A8F1-1E0C01013A0C}" srcOrd="1" destOrd="0" presId="urn:microsoft.com/office/officeart/2005/8/layout/hProcess9"/>
    <dgm:cxn modelId="{26DF20A9-E6DF-4E95-A92C-6E7826A3866B}" type="presParOf" srcId="{0E30E914-A892-4498-BBCE-5507A4F452E1}" destId="{5609761A-7DE6-4ED1-A6CE-3020E69F9E69}" srcOrd="2" destOrd="0" presId="urn:microsoft.com/office/officeart/2005/8/layout/hProcess9"/>
    <dgm:cxn modelId="{CE49BB28-3B74-479F-95C1-61875386AB39}" type="presParOf" srcId="{0E30E914-A892-4498-BBCE-5507A4F452E1}" destId="{7FF5A5C2-9A53-4BF1-9307-5DD3BE5AF308}" srcOrd="3" destOrd="0" presId="urn:microsoft.com/office/officeart/2005/8/layout/hProcess9"/>
    <dgm:cxn modelId="{0CA870FE-981E-41B9-A744-7269392E9065}" type="presParOf" srcId="{0E30E914-A892-4498-BBCE-5507A4F452E1}" destId="{4B05BF5E-F82C-4C1F-9BCC-86B48D14A73F}" srcOrd="4" destOrd="0" presId="urn:microsoft.com/office/officeart/2005/8/layout/hProcess9"/>
    <dgm:cxn modelId="{A0A16E40-DCFB-4A37-A064-C51805265F46}" type="presParOf" srcId="{0E30E914-A892-4498-BBCE-5507A4F452E1}" destId="{DE3CEA7F-7E21-4B8D-8230-988DC06EB414}" srcOrd="5" destOrd="0" presId="urn:microsoft.com/office/officeart/2005/8/layout/hProcess9"/>
    <dgm:cxn modelId="{8B5510C5-085A-42C1-9647-D157395E2E30}" type="presParOf" srcId="{0E30E914-A892-4498-BBCE-5507A4F452E1}" destId="{F84B3C27-B563-41C1-9C18-DD42DA320954}"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E488DB-881D-439C-9D88-F3E94EBFCBB3}" type="doc">
      <dgm:prSet loTypeId="urn:microsoft.com/office/officeart/2005/8/layout/StepDownProcess" loCatId="process" qsTypeId="urn:microsoft.com/office/officeart/2005/8/quickstyle/simple1" qsCatId="simple" csTypeId="urn:microsoft.com/office/officeart/2005/8/colors/colorful1" csCatId="colorful" phldr="1"/>
      <dgm:spPr/>
      <dgm:t>
        <a:bodyPr/>
        <a:lstStyle/>
        <a:p>
          <a:endParaRPr lang="en-US"/>
        </a:p>
      </dgm:t>
    </dgm:pt>
    <dgm:pt modelId="{32AEECC0-BC2B-4675-921D-7D8509D0CB92}">
      <dgm:prSet phldrT="[Text]"/>
      <dgm:spPr>
        <a:solidFill>
          <a:srgbClr val="7030A0"/>
        </a:solidFill>
      </dgm:spPr>
      <dgm:t>
        <a:bodyPr/>
        <a:lstStyle/>
        <a:p>
          <a:r>
            <a:rPr lang="pt-BR" b="1" dirty="0">
              <a:latin typeface="Arial" panose="020B0604020202020204" pitchFamily="34" charset="0"/>
              <a:cs typeface="Arial" panose="020B0604020202020204" pitchFamily="34" charset="0"/>
            </a:rPr>
            <a:t>Etapa 1</a:t>
          </a:r>
        </a:p>
      </dgm:t>
    </dgm:pt>
    <dgm:pt modelId="{2472D50C-82D8-4648-BD51-671E2EFA3E91}" type="parTrans" cxnId="{BA941FA8-407A-42F3-AAC2-33227133DF79}">
      <dgm:prSet/>
      <dgm:spPr/>
      <dgm:t>
        <a:bodyPr/>
        <a:lstStyle/>
        <a:p>
          <a:endParaRPr lang="en-US"/>
        </a:p>
      </dgm:t>
    </dgm:pt>
    <dgm:pt modelId="{E95A9AB3-61D3-4EDB-AF7C-A94C9723D1C9}" type="sibTrans" cxnId="{BA941FA8-407A-42F3-AAC2-33227133DF79}">
      <dgm:prSet/>
      <dgm:spPr/>
      <dgm:t>
        <a:bodyPr/>
        <a:lstStyle/>
        <a:p>
          <a:endParaRPr lang="en-US"/>
        </a:p>
      </dgm:t>
    </dgm:pt>
    <dgm:pt modelId="{D323EC44-A558-4B81-B6CE-CBEF9AB01A33}">
      <dgm:prSet phldrT="[Text]" custT="1"/>
      <dgm:spPr/>
      <dgm:t>
        <a:bodyPr/>
        <a:lstStyle/>
        <a:p>
          <a:pPr>
            <a:buClr>
              <a:srgbClr val="7030A0"/>
            </a:buClr>
            <a:buSzPct val="100000"/>
            <a:buFont typeface="Wingdings" panose="05000000000000000000" pitchFamily="2" charset="2"/>
            <a:buChar char="Ø"/>
          </a:pPr>
          <a:r>
            <a:rPr lang="pt-BR" sz="1800" b="1" dirty="0">
              <a:solidFill>
                <a:srgbClr val="7030A0"/>
              </a:solidFill>
              <a:latin typeface="Arial" panose="020B0604020202020204" pitchFamily="34" charset="0"/>
              <a:cs typeface="Arial" panose="020B0604020202020204" pitchFamily="34" charset="0"/>
            </a:rPr>
            <a:t>Determine a meta</a:t>
          </a:r>
        </a:p>
      </dgm:t>
    </dgm:pt>
    <dgm:pt modelId="{EA691497-E603-4FF3-B8C5-BC0F3EBAB1A8}" type="parTrans" cxnId="{E2CC84AC-4B0A-4FCD-9E2D-B92EAEAAF948}">
      <dgm:prSet/>
      <dgm:spPr/>
      <dgm:t>
        <a:bodyPr/>
        <a:lstStyle/>
        <a:p>
          <a:endParaRPr lang="en-US"/>
        </a:p>
      </dgm:t>
    </dgm:pt>
    <dgm:pt modelId="{EDFB39F4-6817-4E98-87AA-6B3F290BC98D}" type="sibTrans" cxnId="{E2CC84AC-4B0A-4FCD-9E2D-B92EAEAAF948}">
      <dgm:prSet/>
      <dgm:spPr/>
      <dgm:t>
        <a:bodyPr/>
        <a:lstStyle/>
        <a:p>
          <a:endParaRPr lang="en-US"/>
        </a:p>
      </dgm:t>
    </dgm:pt>
    <dgm:pt modelId="{2E59195F-CC1D-42AA-B8B0-50A7E902A729}">
      <dgm:prSet phldrT="[Text]"/>
      <dgm:spPr>
        <a:solidFill>
          <a:srgbClr val="767171"/>
        </a:solidFill>
      </dgm:spPr>
      <dgm:t>
        <a:bodyPr/>
        <a:lstStyle/>
        <a:p>
          <a:r>
            <a:rPr lang="pt-BR" b="1">
              <a:latin typeface="Arial" panose="020B0604020202020204" pitchFamily="34" charset="0"/>
              <a:cs typeface="Arial" panose="020B0604020202020204" pitchFamily="34" charset="0"/>
            </a:rPr>
            <a:t>Etapa 2</a:t>
          </a:r>
        </a:p>
      </dgm:t>
    </dgm:pt>
    <dgm:pt modelId="{FD9F0156-42DC-4363-80FF-BEB96D98E40B}" type="parTrans" cxnId="{6DA9A9AC-EC13-4FC7-BB7C-1027E81DE29E}">
      <dgm:prSet/>
      <dgm:spPr/>
      <dgm:t>
        <a:bodyPr/>
        <a:lstStyle/>
        <a:p>
          <a:endParaRPr lang="en-US"/>
        </a:p>
      </dgm:t>
    </dgm:pt>
    <dgm:pt modelId="{906BE5D1-CBF5-4965-8A88-A7B0CE67B4AC}" type="sibTrans" cxnId="{6DA9A9AC-EC13-4FC7-BB7C-1027E81DE29E}">
      <dgm:prSet/>
      <dgm:spPr/>
      <dgm:t>
        <a:bodyPr/>
        <a:lstStyle/>
        <a:p>
          <a:endParaRPr lang="en-US"/>
        </a:p>
      </dgm:t>
    </dgm:pt>
    <dgm:pt modelId="{ECD596C9-7666-440F-8D17-35FE5BD48F78}">
      <dgm:prSet phldrT="[Text]" custT="1"/>
      <dgm:spPr/>
      <dgm:t>
        <a:bodyPr/>
        <a:lstStyle/>
        <a:p>
          <a:pPr>
            <a:buClr>
              <a:srgbClr val="33373B"/>
            </a:buClr>
            <a:buSzPct val="100000"/>
            <a:buFont typeface="Wingdings" panose="05000000000000000000" pitchFamily="2" charset="2"/>
            <a:buChar char="Ø"/>
          </a:pPr>
          <a:r>
            <a:rPr lang="pt-BR" sz="1800" b="1" dirty="0">
              <a:solidFill>
                <a:srgbClr val="767171"/>
              </a:solidFill>
              <a:latin typeface="Arial" panose="020B0604020202020204" pitchFamily="34" charset="0"/>
              <a:cs typeface="Arial" panose="020B0604020202020204" pitchFamily="34" charset="0"/>
            </a:rPr>
            <a:t>Explique a </a:t>
          </a:r>
          <a:r>
            <a:rPr lang="en-US" sz="1800" b="1" dirty="0" err="1">
              <a:solidFill>
                <a:srgbClr val="767171"/>
              </a:solidFill>
              <a:latin typeface="Arial" panose="020B0604020202020204" pitchFamily="34" charset="0"/>
              <a:cs typeface="Arial" panose="020B0604020202020204" pitchFamily="34" charset="0"/>
            </a:rPr>
            <a:t>sua</a:t>
          </a:r>
          <a:r>
            <a:rPr lang="pt-BR" sz="1800" b="1" dirty="0">
              <a:solidFill>
                <a:srgbClr val="767171"/>
              </a:solidFill>
              <a:latin typeface="Arial" panose="020B0604020202020204" pitchFamily="34" charset="0"/>
              <a:cs typeface="Arial" panose="020B0604020202020204" pitchFamily="34" charset="0"/>
            </a:rPr>
            <a:t> solução</a:t>
          </a:r>
        </a:p>
      </dgm:t>
    </dgm:pt>
    <dgm:pt modelId="{87CBC4A9-F9F6-4DD7-8546-3BBE9F53DD28}" type="parTrans" cxnId="{986F06F8-2321-439C-AD95-17C28262B7BE}">
      <dgm:prSet/>
      <dgm:spPr/>
      <dgm:t>
        <a:bodyPr/>
        <a:lstStyle/>
        <a:p>
          <a:endParaRPr lang="en-US"/>
        </a:p>
      </dgm:t>
    </dgm:pt>
    <dgm:pt modelId="{73880567-D37C-4258-B888-2A7BBD8AB3C0}" type="sibTrans" cxnId="{986F06F8-2321-439C-AD95-17C28262B7BE}">
      <dgm:prSet/>
      <dgm:spPr/>
      <dgm:t>
        <a:bodyPr/>
        <a:lstStyle/>
        <a:p>
          <a:endParaRPr lang="en-US"/>
        </a:p>
      </dgm:t>
    </dgm:pt>
    <dgm:pt modelId="{C147D0AD-488A-41A4-9018-08516FF1F19A}">
      <dgm:prSet phldrT="[Text]"/>
      <dgm:spPr>
        <a:solidFill>
          <a:srgbClr val="D20000"/>
        </a:solidFill>
      </dgm:spPr>
      <dgm:t>
        <a:bodyPr/>
        <a:lstStyle/>
        <a:p>
          <a:r>
            <a:rPr lang="pt-BR" b="1">
              <a:latin typeface="Arial" panose="020B0604020202020204" pitchFamily="34" charset="0"/>
              <a:cs typeface="Arial" panose="020B0604020202020204" pitchFamily="34" charset="0"/>
            </a:rPr>
            <a:t>Etapa 3</a:t>
          </a:r>
        </a:p>
      </dgm:t>
    </dgm:pt>
    <dgm:pt modelId="{471B1B86-5EDC-4D9D-B9E9-35766BF6BFDF}" type="parTrans" cxnId="{DB36F143-7F3C-4C8B-A714-112FA9D0A802}">
      <dgm:prSet/>
      <dgm:spPr/>
      <dgm:t>
        <a:bodyPr/>
        <a:lstStyle/>
        <a:p>
          <a:endParaRPr lang="en-US"/>
        </a:p>
      </dgm:t>
    </dgm:pt>
    <dgm:pt modelId="{BE3C70FF-25D9-4F54-8774-1D7FAB21CF4D}" type="sibTrans" cxnId="{DB36F143-7F3C-4C8B-A714-112FA9D0A802}">
      <dgm:prSet/>
      <dgm:spPr/>
      <dgm:t>
        <a:bodyPr/>
        <a:lstStyle/>
        <a:p>
          <a:endParaRPr lang="en-US"/>
        </a:p>
      </dgm:t>
    </dgm:pt>
    <dgm:pt modelId="{A1BF5849-6121-466D-93DB-A317805FBB34}">
      <dgm:prSet phldrT="[Text]" custT="1"/>
      <dgm:spPr/>
      <dgm:t>
        <a:bodyPr/>
        <a:lstStyle/>
        <a:p>
          <a:pPr>
            <a:buFont typeface="Wingdings" panose="05000000000000000000" pitchFamily="2" charset="2"/>
            <a:buChar char="Ø"/>
          </a:pPr>
          <a:r>
            <a:rPr lang="pt-BR" sz="1800" b="1" dirty="0">
              <a:solidFill>
                <a:srgbClr val="D20000"/>
              </a:solidFill>
              <a:latin typeface="Arial" panose="020B0604020202020204" pitchFamily="34" charset="0"/>
              <a:cs typeface="Arial" panose="020B0604020202020204" pitchFamily="34" charset="0"/>
            </a:rPr>
            <a:t>Explique o que o torna diferente</a:t>
          </a:r>
        </a:p>
      </dgm:t>
    </dgm:pt>
    <dgm:pt modelId="{2E68B950-0C90-4EB9-ADB8-3A6C443F6CC8}" type="parTrans" cxnId="{9E3C0F60-15F3-4EF1-B498-2FD1BF878D4B}">
      <dgm:prSet/>
      <dgm:spPr/>
      <dgm:t>
        <a:bodyPr/>
        <a:lstStyle/>
        <a:p>
          <a:endParaRPr lang="en-US"/>
        </a:p>
      </dgm:t>
    </dgm:pt>
    <dgm:pt modelId="{617A0C9E-9D76-43E1-95D9-4F5E1E650543}" type="sibTrans" cxnId="{9E3C0F60-15F3-4EF1-B498-2FD1BF878D4B}">
      <dgm:prSet/>
      <dgm:spPr/>
      <dgm:t>
        <a:bodyPr/>
        <a:lstStyle/>
        <a:p>
          <a:endParaRPr lang="en-US"/>
        </a:p>
      </dgm:t>
    </dgm:pt>
    <dgm:pt modelId="{BAE86F1B-F2B8-400E-B4E9-DC71430857BB}">
      <dgm:prSet phldrT="[Text]"/>
      <dgm:spPr/>
      <dgm:t>
        <a:bodyPr/>
        <a:lstStyle/>
        <a:p>
          <a:r>
            <a:rPr lang="pt-BR" b="1">
              <a:latin typeface="Arial" panose="020B0604020202020204" pitchFamily="34" charset="0"/>
              <a:cs typeface="Arial" panose="020B0604020202020204" pitchFamily="34" charset="0"/>
            </a:rPr>
            <a:t>Etapa 4</a:t>
          </a:r>
        </a:p>
      </dgm:t>
    </dgm:pt>
    <dgm:pt modelId="{36F2769E-AAB3-414A-A733-22025316E14B}" type="parTrans" cxnId="{8C7CE110-CABC-4E31-BAF4-2C347B86F029}">
      <dgm:prSet/>
      <dgm:spPr/>
      <dgm:t>
        <a:bodyPr/>
        <a:lstStyle/>
        <a:p>
          <a:endParaRPr lang="en-US"/>
        </a:p>
      </dgm:t>
    </dgm:pt>
    <dgm:pt modelId="{CC9F2980-6086-4CA6-A670-69534FCAE600}" type="sibTrans" cxnId="{8C7CE110-CABC-4E31-BAF4-2C347B86F029}">
      <dgm:prSet/>
      <dgm:spPr/>
      <dgm:t>
        <a:bodyPr/>
        <a:lstStyle/>
        <a:p>
          <a:endParaRPr lang="en-US"/>
        </a:p>
      </dgm:t>
    </dgm:pt>
    <dgm:pt modelId="{A517C267-7D07-4649-95A3-C559A2D4A615}">
      <dgm:prSet phldrT="[Text]" custT="1"/>
      <dgm:spPr/>
      <dgm:t>
        <a:bodyPr/>
        <a:lstStyle/>
        <a:p>
          <a:pPr>
            <a:buClr>
              <a:schemeClr val="accent5"/>
            </a:buClr>
            <a:buSzPct val="100000"/>
            <a:buFont typeface="Wingdings" panose="05000000000000000000" pitchFamily="2" charset="2"/>
            <a:buChar char="Ø"/>
          </a:pPr>
          <a:r>
            <a:rPr lang="pt-BR" sz="1800" b="1" dirty="0">
              <a:solidFill>
                <a:schemeClr val="accent5"/>
              </a:solidFill>
              <a:latin typeface="Arial" panose="020B0604020202020204" pitchFamily="34" charset="0"/>
              <a:cs typeface="Arial" panose="020B0604020202020204" pitchFamily="34" charset="0"/>
            </a:rPr>
            <a:t>Feche o acordo</a:t>
          </a:r>
        </a:p>
      </dgm:t>
    </dgm:pt>
    <dgm:pt modelId="{0FB35096-1E64-4694-BA15-945A439A58F2}" type="parTrans" cxnId="{26E003F7-72B1-46A5-8429-315559D14E7D}">
      <dgm:prSet/>
      <dgm:spPr/>
      <dgm:t>
        <a:bodyPr/>
        <a:lstStyle/>
        <a:p>
          <a:endParaRPr lang="en-US"/>
        </a:p>
      </dgm:t>
    </dgm:pt>
    <dgm:pt modelId="{394CB7CE-B62E-4575-8A66-8B6F99D5EF62}" type="sibTrans" cxnId="{26E003F7-72B1-46A5-8429-315559D14E7D}">
      <dgm:prSet/>
      <dgm:spPr/>
      <dgm:t>
        <a:bodyPr/>
        <a:lstStyle/>
        <a:p>
          <a:endParaRPr lang="en-US"/>
        </a:p>
      </dgm:t>
    </dgm:pt>
    <dgm:pt modelId="{AFDF10F8-1925-429F-8703-5542C6E84E6D}">
      <dgm:prSet phldrT="[Text]"/>
      <dgm:spPr>
        <a:solidFill>
          <a:srgbClr val="00B0F0"/>
        </a:solidFill>
      </dgm:spPr>
      <dgm:t>
        <a:bodyPr/>
        <a:lstStyle/>
        <a:p>
          <a:r>
            <a:rPr lang="pt-BR" b="1">
              <a:latin typeface="Arial" panose="020B0604020202020204" pitchFamily="34" charset="0"/>
              <a:cs typeface="Arial" panose="020B0604020202020204" pitchFamily="34" charset="0"/>
            </a:rPr>
            <a:t>Etapa 5</a:t>
          </a:r>
        </a:p>
      </dgm:t>
    </dgm:pt>
    <dgm:pt modelId="{06320B2A-D8CA-4675-9F94-7765F4900892}" type="parTrans" cxnId="{6C46F940-8BCE-4F28-93A3-FC5106B80DE7}">
      <dgm:prSet/>
      <dgm:spPr/>
      <dgm:t>
        <a:bodyPr/>
        <a:lstStyle/>
        <a:p>
          <a:endParaRPr lang="en-US"/>
        </a:p>
      </dgm:t>
    </dgm:pt>
    <dgm:pt modelId="{80F99284-7838-4AB2-BB0E-A09B24F7A49C}" type="sibTrans" cxnId="{6C46F940-8BCE-4F28-93A3-FC5106B80DE7}">
      <dgm:prSet/>
      <dgm:spPr/>
      <dgm:t>
        <a:bodyPr/>
        <a:lstStyle/>
        <a:p>
          <a:endParaRPr lang="en-US"/>
        </a:p>
      </dgm:t>
    </dgm:pt>
    <dgm:pt modelId="{592C1FE2-70D8-4353-A08A-240D081B7610}">
      <dgm:prSet phldrT="[Text]" custT="1"/>
      <dgm:spPr/>
      <dgm:t>
        <a:bodyPr/>
        <a:lstStyle/>
        <a:p>
          <a:pPr>
            <a:buClr>
              <a:schemeClr val="accent3"/>
            </a:buClr>
            <a:buSzPct val="100000"/>
            <a:buFont typeface="Wingdings" panose="05000000000000000000" pitchFamily="2" charset="2"/>
            <a:buChar char="Ø"/>
          </a:pPr>
          <a:r>
            <a:rPr lang="pt-BR" sz="1800" b="1" dirty="0">
              <a:solidFill>
                <a:srgbClr val="00B0F0"/>
              </a:solidFill>
              <a:latin typeface="Arial" panose="020B0604020202020204" pitchFamily="34" charset="0"/>
              <a:cs typeface="Arial" panose="020B0604020202020204" pitchFamily="34" charset="0"/>
            </a:rPr>
            <a:t>Retoque e pratique</a:t>
          </a:r>
        </a:p>
      </dgm:t>
    </dgm:pt>
    <dgm:pt modelId="{53D1B036-AF12-4AF0-B928-2D7E594F10E3}" type="parTrans" cxnId="{9A8EF3DB-AAA3-4201-9B5D-5885993AC593}">
      <dgm:prSet/>
      <dgm:spPr/>
      <dgm:t>
        <a:bodyPr/>
        <a:lstStyle/>
        <a:p>
          <a:endParaRPr lang="en-US"/>
        </a:p>
      </dgm:t>
    </dgm:pt>
    <dgm:pt modelId="{02E7FDF4-AA6A-4543-A245-FE1BF04167B1}" type="sibTrans" cxnId="{9A8EF3DB-AAA3-4201-9B5D-5885993AC593}">
      <dgm:prSet/>
      <dgm:spPr/>
      <dgm:t>
        <a:bodyPr/>
        <a:lstStyle/>
        <a:p>
          <a:endParaRPr lang="en-US"/>
        </a:p>
      </dgm:t>
    </dgm:pt>
    <dgm:pt modelId="{CBB0A939-A1D4-4C46-9493-561BBD863904}" type="pres">
      <dgm:prSet presAssocID="{DFE488DB-881D-439C-9D88-F3E94EBFCBB3}" presName="rootnode" presStyleCnt="0">
        <dgm:presLayoutVars>
          <dgm:chMax/>
          <dgm:chPref/>
          <dgm:dir/>
          <dgm:animLvl val="lvl"/>
        </dgm:presLayoutVars>
      </dgm:prSet>
      <dgm:spPr/>
    </dgm:pt>
    <dgm:pt modelId="{1AAD838A-9719-4B70-93D7-DC282CB93A26}" type="pres">
      <dgm:prSet presAssocID="{32AEECC0-BC2B-4675-921D-7D8509D0CB92}" presName="composite" presStyleCnt="0"/>
      <dgm:spPr/>
    </dgm:pt>
    <dgm:pt modelId="{208EBAEC-0318-4EA0-9349-8CD3DE21DAD5}" type="pres">
      <dgm:prSet presAssocID="{32AEECC0-BC2B-4675-921D-7D8509D0CB92}" presName="bentUpArrow1" presStyleLbl="alignImgPlace1" presStyleIdx="0" presStyleCnt="4"/>
      <dgm:spPr>
        <a:solidFill>
          <a:srgbClr val="D08BFF"/>
        </a:solidFill>
      </dgm:spPr>
    </dgm:pt>
    <dgm:pt modelId="{6C833FA1-9CAE-4A5A-A967-3BEBFDABFA45}" type="pres">
      <dgm:prSet presAssocID="{32AEECC0-BC2B-4675-921D-7D8509D0CB92}" presName="ParentText" presStyleLbl="node1" presStyleIdx="0" presStyleCnt="5">
        <dgm:presLayoutVars>
          <dgm:chMax val="1"/>
          <dgm:chPref val="1"/>
          <dgm:bulletEnabled val="1"/>
        </dgm:presLayoutVars>
      </dgm:prSet>
      <dgm:spPr/>
    </dgm:pt>
    <dgm:pt modelId="{D49EDA4D-C5F7-458C-91DD-6D8B097EA4B2}" type="pres">
      <dgm:prSet presAssocID="{32AEECC0-BC2B-4675-921D-7D8509D0CB92}" presName="ChildText" presStyleLbl="revTx" presStyleIdx="0" presStyleCnt="5" custScaleX="399426" custLinFactX="70521" custLinFactNeighborX="100000" custLinFactNeighborY="-1592">
        <dgm:presLayoutVars>
          <dgm:chMax val="0"/>
          <dgm:chPref val="0"/>
          <dgm:bulletEnabled val="1"/>
        </dgm:presLayoutVars>
      </dgm:prSet>
      <dgm:spPr/>
    </dgm:pt>
    <dgm:pt modelId="{8FB9E387-88B0-4C75-BA90-C2B911A0BFE5}" type="pres">
      <dgm:prSet presAssocID="{E95A9AB3-61D3-4EDB-AF7C-A94C9723D1C9}" presName="sibTrans" presStyleCnt="0"/>
      <dgm:spPr/>
    </dgm:pt>
    <dgm:pt modelId="{9A022BEA-427A-4ABD-BA33-D022E0FC4137}" type="pres">
      <dgm:prSet presAssocID="{2E59195F-CC1D-42AA-B8B0-50A7E902A729}" presName="composite" presStyleCnt="0"/>
      <dgm:spPr/>
    </dgm:pt>
    <dgm:pt modelId="{12A8E60C-7220-494C-95FF-9FF95E92138C}" type="pres">
      <dgm:prSet presAssocID="{2E59195F-CC1D-42AA-B8B0-50A7E902A729}" presName="bentUpArrow1" presStyleLbl="alignImgPlace1" presStyleIdx="1" presStyleCnt="4"/>
      <dgm:spPr>
        <a:solidFill>
          <a:schemeClr val="bg1">
            <a:lumMod val="75000"/>
          </a:schemeClr>
        </a:solidFill>
      </dgm:spPr>
    </dgm:pt>
    <dgm:pt modelId="{C2B668C6-2F6F-4509-AEB0-88A9E8A9AB70}" type="pres">
      <dgm:prSet presAssocID="{2E59195F-CC1D-42AA-B8B0-50A7E902A729}" presName="ParentText" presStyleLbl="node1" presStyleIdx="1" presStyleCnt="5">
        <dgm:presLayoutVars>
          <dgm:chMax val="1"/>
          <dgm:chPref val="1"/>
          <dgm:bulletEnabled val="1"/>
        </dgm:presLayoutVars>
      </dgm:prSet>
      <dgm:spPr/>
    </dgm:pt>
    <dgm:pt modelId="{9613DF15-F0EC-4BC5-A109-D2728331966D}" type="pres">
      <dgm:prSet presAssocID="{2E59195F-CC1D-42AA-B8B0-50A7E902A729}" presName="ChildText" presStyleLbl="revTx" presStyleIdx="1" presStyleCnt="5" custScaleX="399426" custLinFactX="64429" custLinFactNeighborX="100000" custLinFactNeighborY="2192">
        <dgm:presLayoutVars>
          <dgm:chMax val="0"/>
          <dgm:chPref val="0"/>
          <dgm:bulletEnabled val="1"/>
        </dgm:presLayoutVars>
      </dgm:prSet>
      <dgm:spPr/>
    </dgm:pt>
    <dgm:pt modelId="{FBFFBAA0-D72C-46DA-9179-82F700420C10}" type="pres">
      <dgm:prSet presAssocID="{906BE5D1-CBF5-4965-8A88-A7B0CE67B4AC}" presName="sibTrans" presStyleCnt="0"/>
      <dgm:spPr/>
    </dgm:pt>
    <dgm:pt modelId="{52F79D6A-D05D-48D9-8AE7-F27B159D146F}" type="pres">
      <dgm:prSet presAssocID="{C147D0AD-488A-41A4-9018-08516FF1F19A}" presName="composite" presStyleCnt="0"/>
      <dgm:spPr/>
    </dgm:pt>
    <dgm:pt modelId="{F5A9C339-99C0-4B75-AB15-AA8AB8F747D1}" type="pres">
      <dgm:prSet presAssocID="{C147D0AD-488A-41A4-9018-08516FF1F19A}" presName="bentUpArrow1" presStyleLbl="alignImgPlace1" presStyleIdx="2" presStyleCnt="4"/>
      <dgm:spPr>
        <a:solidFill>
          <a:srgbClr val="FF8B8B"/>
        </a:solidFill>
      </dgm:spPr>
    </dgm:pt>
    <dgm:pt modelId="{A0E6D3B8-E872-46F9-AFD7-C46E36502BC5}" type="pres">
      <dgm:prSet presAssocID="{C147D0AD-488A-41A4-9018-08516FF1F19A}" presName="ParentText" presStyleLbl="node1" presStyleIdx="2" presStyleCnt="5">
        <dgm:presLayoutVars>
          <dgm:chMax val="1"/>
          <dgm:chPref val="1"/>
          <dgm:bulletEnabled val="1"/>
        </dgm:presLayoutVars>
      </dgm:prSet>
      <dgm:spPr/>
    </dgm:pt>
    <dgm:pt modelId="{96777DAA-842C-4140-8CA1-B879947FDF68}" type="pres">
      <dgm:prSet presAssocID="{C147D0AD-488A-41A4-9018-08516FF1F19A}" presName="ChildText" presStyleLbl="revTx" presStyleIdx="2" presStyleCnt="5" custScaleX="399426" custLinFactX="68997" custLinFactNeighborX="100000" custLinFactNeighborY="63">
        <dgm:presLayoutVars>
          <dgm:chMax val="0"/>
          <dgm:chPref val="0"/>
          <dgm:bulletEnabled val="1"/>
        </dgm:presLayoutVars>
      </dgm:prSet>
      <dgm:spPr/>
    </dgm:pt>
    <dgm:pt modelId="{623C36B9-A1B4-44BE-8AE6-191B73899E43}" type="pres">
      <dgm:prSet presAssocID="{BE3C70FF-25D9-4F54-8774-1D7FAB21CF4D}" presName="sibTrans" presStyleCnt="0"/>
      <dgm:spPr/>
    </dgm:pt>
    <dgm:pt modelId="{B6CE0002-E9EB-4650-9640-BCF3BEF2DEAE}" type="pres">
      <dgm:prSet presAssocID="{BAE86F1B-F2B8-400E-B4E9-DC71430857BB}" presName="composite" presStyleCnt="0"/>
      <dgm:spPr/>
    </dgm:pt>
    <dgm:pt modelId="{E965D5DD-6F74-4AB2-9E2B-F64AF5EE0917}" type="pres">
      <dgm:prSet presAssocID="{BAE86F1B-F2B8-400E-B4E9-DC71430857BB}" presName="bentUpArrow1" presStyleLbl="alignImgPlace1" presStyleIdx="3" presStyleCnt="4"/>
      <dgm:spPr>
        <a:solidFill>
          <a:srgbClr val="A3FFA3"/>
        </a:solidFill>
      </dgm:spPr>
    </dgm:pt>
    <dgm:pt modelId="{F7EF3E69-E29A-4925-96EC-80AEC6ED6B80}" type="pres">
      <dgm:prSet presAssocID="{BAE86F1B-F2B8-400E-B4E9-DC71430857BB}" presName="ParentText" presStyleLbl="node1" presStyleIdx="3" presStyleCnt="5">
        <dgm:presLayoutVars>
          <dgm:chMax val="1"/>
          <dgm:chPref val="1"/>
          <dgm:bulletEnabled val="1"/>
        </dgm:presLayoutVars>
      </dgm:prSet>
      <dgm:spPr/>
    </dgm:pt>
    <dgm:pt modelId="{9AB9027A-2EDE-4548-8417-5FDD5BAF79AC}" type="pres">
      <dgm:prSet presAssocID="{BAE86F1B-F2B8-400E-B4E9-DC71430857BB}" presName="ChildText" presStyleLbl="revTx" presStyleIdx="3" presStyleCnt="5" custScaleX="399426" custLinFactX="71975" custLinFactNeighborX="100000" custLinFactNeighborY="7737">
        <dgm:presLayoutVars>
          <dgm:chMax val="0"/>
          <dgm:chPref val="0"/>
          <dgm:bulletEnabled val="1"/>
        </dgm:presLayoutVars>
      </dgm:prSet>
      <dgm:spPr/>
    </dgm:pt>
    <dgm:pt modelId="{71164545-FC89-4503-8511-E154C05B5B6D}" type="pres">
      <dgm:prSet presAssocID="{CC9F2980-6086-4CA6-A670-69534FCAE600}" presName="sibTrans" presStyleCnt="0"/>
      <dgm:spPr/>
    </dgm:pt>
    <dgm:pt modelId="{B6C374A5-8E0F-48B7-867F-CD615D2703A7}" type="pres">
      <dgm:prSet presAssocID="{AFDF10F8-1925-429F-8703-5542C6E84E6D}" presName="composite" presStyleCnt="0"/>
      <dgm:spPr/>
    </dgm:pt>
    <dgm:pt modelId="{822C2EBB-7592-4D91-B7AF-9075C5B9198A}" type="pres">
      <dgm:prSet presAssocID="{AFDF10F8-1925-429F-8703-5542C6E84E6D}" presName="ParentText" presStyleLbl="node1" presStyleIdx="4" presStyleCnt="5">
        <dgm:presLayoutVars>
          <dgm:chMax val="1"/>
          <dgm:chPref val="1"/>
          <dgm:bulletEnabled val="1"/>
        </dgm:presLayoutVars>
      </dgm:prSet>
      <dgm:spPr/>
    </dgm:pt>
    <dgm:pt modelId="{9ED1295A-2F22-41EE-96DA-06D9FCE95ED0}" type="pres">
      <dgm:prSet presAssocID="{AFDF10F8-1925-429F-8703-5542C6E84E6D}" presName="FinalChildText" presStyleLbl="revTx" presStyleIdx="4" presStyleCnt="5" custScaleX="399426" custLinFactX="82651" custLinFactNeighborX="100000" custLinFactNeighborY="2505">
        <dgm:presLayoutVars>
          <dgm:chMax val="0"/>
          <dgm:chPref val="0"/>
          <dgm:bulletEnabled val="1"/>
        </dgm:presLayoutVars>
      </dgm:prSet>
      <dgm:spPr/>
    </dgm:pt>
  </dgm:ptLst>
  <dgm:cxnLst>
    <dgm:cxn modelId="{54CA1301-CF01-485E-9A28-3E156B0EE870}" type="presOf" srcId="{A1BF5849-6121-466D-93DB-A317805FBB34}" destId="{96777DAA-842C-4140-8CA1-B879947FDF68}" srcOrd="0" destOrd="0" presId="urn:microsoft.com/office/officeart/2005/8/layout/StepDownProcess"/>
    <dgm:cxn modelId="{5BEF5C0A-A62F-4819-8872-CE3CB83256C2}" type="presOf" srcId="{D323EC44-A558-4B81-B6CE-CBEF9AB01A33}" destId="{D49EDA4D-C5F7-458C-91DD-6D8B097EA4B2}" srcOrd="0" destOrd="0" presId="urn:microsoft.com/office/officeart/2005/8/layout/StepDownProcess"/>
    <dgm:cxn modelId="{8C7CE110-CABC-4E31-BAF4-2C347B86F029}" srcId="{DFE488DB-881D-439C-9D88-F3E94EBFCBB3}" destId="{BAE86F1B-F2B8-400E-B4E9-DC71430857BB}" srcOrd="3" destOrd="0" parTransId="{36F2769E-AAB3-414A-A733-22025316E14B}" sibTransId="{CC9F2980-6086-4CA6-A670-69534FCAE600}"/>
    <dgm:cxn modelId="{6C46F940-8BCE-4F28-93A3-FC5106B80DE7}" srcId="{DFE488DB-881D-439C-9D88-F3E94EBFCBB3}" destId="{AFDF10F8-1925-429F-8703-5542C6E84E6D}" srcOrd="4" destOrd="0" parTransId="{06320B2A-D8CA-4675-9F94-7765F4900892}" sibTransId="{80F99284-7838-4AB2-BB0E-A09B24F7A49C}"/>
    <dgm:cxn modelId="{9F9DA15D-3DA9-4439-A7C8-EA7C82D9F826}" type="presOf" srcId="{ECD596C9-7666-440F-8D17-35FE5BD48F78}" destId="{9613DF15-F0EC-4BC5-A109-D2728331966D}" srcOrd="0" destOrd="0" presId="urn:microsoft.com/office/officeart/2005/8/layout/StepDownProcess"/>
    <dgm:cxn modelId="{2B3E885E-A996-4823-AD7E-56703BE235B3}" type="presOf" srcId="{C147D0AD-488A-41A4-9018-08516FF1F19A}" destId="{A0E6D3B8-E872-46F9-AFD7-C46E36502BC5}" srcOrd="0" destOrd="0" presId="urn:microsoft.com/office/officeart/2005/8/layout/StepDownProcess"/>
    <dgm:cxn modelId="{9E3C0F60-15F3-4EF1-B498-2FD1BF878D4B}" srcId="{C147D0AD-488A-41A4-9018-08516FF1F19A}" destId="{A1BF5849-6121-466D-93DB-A317805FBB34}" srcOrd="0" destOrd="0" parTransId="{2E68B950-0C90-4EB9-ADB8-3A6C443F6CC8}" sibTransId="{617A0C9E-9D76-43E1-95D9-4F5E1E650543}"/>
    <dgm:cxn modelId="{DB36F143-7F3C-4C8B-A714-112FA9D0A802}" srcId="{DFE488DB-881D-439C-9D88-F3E94EBFCBB3}" destId="{C147D0AD-488A-41A4-9018-08516FF1F19A}" srcOrd="2" destOrd="0" parTransId="{471B1B86-5EDC-4D9D-B9E9-35766BF6BFDF}" sibTransId="{BE3C70FF-25D9-4F54-8774-1D7FAB21CF4D}"/>
    <dgm:cxn modelId="{9E83694E-A773-4C8E-8A8D-7DB3FD01B543}" type="presOf" srcId="{AFDF10F8-1925-429F-8703-5542C6E84E6D}" destId="{822C2EBB-7592-4D91-B7AF-9075C5B9198A}" srcOrd="0" destOrd="0" presId="urn:microsoft.com/office/officeart/2005/8/layout/StepDownProcess"/>
    <dgm:cxn modelId="{2CBBDA7E-9E27-41BC-9005-CC288B8FAF35}" type="presOf" srcId="{592C1FE2-70D8-4353-A08A-240D081B7610}" destId="{9ED1295A-2F22-41EE-96DA-06D9FCE95ED0}" srcOrd="0" destOrd="0" presId="urn:microsoft.com/office/officeart/2005/8/layout/StepDownProcess"/>
    <dgm:cxn modelId="{53A31292-707E-4BDD-AB2B-224EE612B5A3}" type="presOf" srcId="{DFE488DB-881D-439C-9D88-F3E94EBFCBB3}" destId="{CBB0A939-A1D4-4C46-9493-561BBD863904}" srcOrd="0" destOrd="0" presId="urn:microsoft.com/office/officeart/2005/8/layout/StepDownProcess"/>
    <dgm:cxn modelId="{BA941FA8-407A-42F3-AAC2-33227133DF79}" srcId="{DFE488DB-881D-439C-9D88-F3E94EBFCBB3}" destId="{32AEECC0-BC2B-4675-921D-7D8509D0CB92}" srcOrd="0" destOrd="0" parTransId="{2472D50C-82D8-4648-BD51-671E2EFA3E91}" sibTransId="{E95A9AB3-61D3-4EDB-AF7C-A94C9723D1C9}"/>
    <dgm:cxn modelId="{E2CC84AC-4B0A-4FCD-9E2D-B92EAEAAF948}" srcId="{32AEECC0-BC2B-4675-921D-7D8509D0CB92}" destId="{D323EC44-A558-4B81-B6CE-CBEF9AB01A33}" srcOrd="0" destOrd="0" parTransId="{EA691497-E603-4FF3-B8C5-BC0F3EBAB1A8}" sibTransId="{EDFB39F4-6817-4E98-87AA-6B3F290BC98D}"/>
    <dgm:cxn modelId="{6DA9A9AC-EC13-4FC7-BB7C-1027E81DE29E}" srcId="{DFE488DB-881D-439C-9D88-F3E94EBFCBB3}" destId="{2E59195F-CC1D-42AA-B8B0-50A7E902A729}" srcOrd="1" destOrd="0" parTransId="{FD9F0156-42DC-4363-80FF-BEB96D98E40B}" sibTransId="{906BE5D1-CBF5-4965-8A88-A7B0CE67B4AC}"/>
    <dgm:cxn modelId="{7C618BBA-B73C-49D9-969F-8EBD074E21B3}" type="presOf" srcId="{2E59195F-CC1D-42AA-B8B0-50A7E902A729}" destId="{C2B668C6-2F6F-4509-AEB0-88A9E8A9AB70}" srcOrd="0" destOrd="0" presId="urn:microsoft.com/office/officeart/2005/8/layout/StepDownProcess"/>
    <dgm:cxn modelId="{7E3C66CF-B8D5-446C-B8F1-FCAA63943962}" type="presOf" srcId="{A517C267-7D07-4649-95A3-C559A2D4A615}" destId="{9AB9027A-2EDE-4548-8417-5FDD5BAF79AC}" srcOrd="0" destOrd="0" presId="urn:microsoft.com/office/officeart/2005/8/layout/StepDownProcess"/>
    <dgm:cxn modelId="{9A8EF3DB-AAA3-4201-9B5D-5885993AC593}" srcId="{AFDF10F8-1925-429F-8703-5542C6E84E6D}" destId="{592C1FE2-70D8-4353-A08A-240D081B7610}" srcOrd="0" destOrd="0" parTransId="{53D1B036-AF12-4AF0-B928-2D7E594F10E3}" sibTransId="{02E7FDF4-AA6A-4543-A245-FE1BF04167B1}"/>
    <dgm:cxn modelId="{07544EE4-3526-454D-936C-261F20924138}" type="presOf" srcId="{32AEECC0-BC2B-4675-921D-7D8509D0CB92}" destId="{6C833FA1-9CAE-4A5A-A967-3BEBFDABFA45}" srcOrd="0" destOrd="0" presId="urn:microsoft.com/office/officeart/2005/8/layout/StepDownProcess"/>
    <dgm:cxn modelId="{10C9B5F2-070F-4900-AF1D-5B1DD9C1950E}" type="presOf" srcId="{BAE86F1B-F2B8-400E-B4E9-DC71430857BB}" destId="{F7EF3E69-E29A-4925-96EC-80AEC6ED6B80}" srcOrd="0" destOrd="0" presId="urn:microsoft.com/office/officeart/2005/8/layout/StepDownProcess"/>
    <dgm:cxn modelId="{26E003F7-72B1-46A5-8429-315559D14E7D}" srcId="{BAE86F1B-F2B8-400E-B4E9-DC71430857BB}" destId="{A517C267-7D07-4649-95A3-C559A2D4A615}" srcOrd="0" destOrd="0" parTransId="{0FB35096-1E64-4694-BA15-945A439A58F2}" sibTransId="{394CB7CE-B62E-4575-8A66-8B6F99D5EF62}"/>
    <dgm:cxn modelId="{986F06F8-2321-439C-AD95-17C28262B7BE}" srcId="{2E59195F-CC1D-42AA-B8B0-50A7E902A729}" destId="{ECD596C9-7666-440F-8D17-35FE5BD48F78}" srcOrd="0" destOrd="0" parTransId="{87CBC4A9-F9F6-4DD7-8546-3BBE9F53DD28}" sibTransId="{73880567-D37C-4258-B888-2A7BBD8AB3C0}"/>
    <dgm:cxn modelId="{FEAF99BD-0692-4722-9277-437FFCB998A6}" type="presParOf" srcId="{CBB0A939-A1D4-4C46-9493-561BBD863904}" destId="{1AAD838A-9719-4B70-93D7-DC282CB93A26}" srcOrd="0" destOrd="0" presId="urn:microsoft.com/office/officeart/2005/8/layout/StepDownProcess"/>
    <dgm:cxn modelId="{1D124A3F-D578-4CB4-A271-951360176E0A}" type="presParOf" srcId="{1AAD838A-9719-4B70-93D7-DC282CB93A26}" destId="{208EBAEC-0318-4EA0-9349-8CD3DE21DAD5}" srcOrd="0" destOrd="0" presId="urn:microsoft.com/office/officeart/2005/8/layout/StepDownProcess"/>
    <dgm:cxn modelId="{37E2C49C-D04C-44F4-BDF7-F9472B2F6060}" type="presParOf" srcId="{1AAD838A-9719-4B70-93D7-DC282CB93A26}" destId="{6C833FA1-9CAE-4A5A-A967-3BEBFDABFA45}" srcOrd="1" destOrd="0" presId="urn:microsoft.com/office/officeart/2005/8/layout/StepDownProcess"/>
    <dgm:cxn modelId="{C984EA97-22ED-4865-A44F-D44804B25BB7}" type="presParOf" srcId="{1AAD838A-9719-4B70-93D7-DC282CB93A26}" destId="{D49EDA4D-C5F7-458C-91DD-6D8B097EA4B2}" srcOrd="2" destOrd="0" presId="urn:microsoft.com/office/officeart/2005/8/layout/StepDownProcess"/>
    <dgm:cxn modelId="{76BF9AEE-2872-4ACA-BAA8-450A120F8DDF}" type="presParOf" srcId="{CBB0A939-A1D4-4C46-9493-561BBD863904}" destId="{8FB9E387-88B0-4C75-BA90-C2B911A0BFE5}" srcOrd="1" destOrd="0" presId="urn:microsoft.com/office/officeart/2005/8/layout/StepDownProcess"/>
    <dgm:cxn modelId="{6E96C0FC-C9C1-4F65-9A64-B832B861E4B9}" type="presParOf" srcId="{CBB0A939-A1D4-4C46-9493-561BBD863904}" destId="{9A022BEA-427A-4ABD-BA33-D022E0FC4137}" srcOrd="2" destOrd="0" presId="urn:microsoft.com/office/officeart/2005/8/layout/StepDownProcess"/>
    <dgm:cxn modelId="{94327F6F-6E32-44E6-8E4F-D67B8C38ECF3}" type="presParOf" srcId="{9A022BEA-427A-4ABD-BA33-D022E0FC4137}" destId="{12A8E60C-7220-494C-95FF-9FF95E92138C}" srcOrd="0" destOrd="0" presId="urn:microsoft.com/office/officeart/2005/8/layout/StepDownProcess"/>
    <dgm:cxn modelId="{5B9F8AE4-4C68-4FF2-8EC5-96A55C017D4D}" type="presParOf" srcId="{9A022BEA-427A-4ABD-BA33-D022E0FC4137}" destId="{C2B668C6-2F6F-4509-AEB0-88A9E8A9AB70}" srcOrd="1" destOrd="0" presId="urn:microsoft.com/office/officeart/2005/8/layout/StepDownProcess"/>
    <dgm:cxn modelId="{64E0394B-7174-4BD9-AF21-047A493B6E29}" type="presParOf" srcId="{9A022BEA-427A-4ABD-BA33-D022E0FC4137}" destId="{9613DF15-F0EC-4BC5-A109-D2728331966D}" srcOrd="2" destOrd="0" presId="urn:microsoft.com/office/officeart/2005/8/layout/StepDownProcess"/>
    <dgm:cxn modelId="{4643F415-6033-4DCA-95C0-B18ECE6ED39B}" type="presParOf" srcId="{CBB0A939-A1D4-4C46-9493-561BBD863904}" destId="{FBFFBAA0-D72C-46DA-9179-82F700420C10}" srcOrd="3" destOrd="0" presId="urn:microsoft.com/office/officeart/2005/8/layout/StepDownProcess"/>
    <dgm:cxn modelId="{05D80743-4649-4675-B91D-6E501C12E292}" type="presParOf" srcId="{CBB0A939-A1D4-4C46-9493-561BBD863904}" destId="{52F79D6A-D05D-48D9-8AE7-F27B159D146F}" srcOrd="4" destOrd="0" presId="urn:microsoft.com/office/officeart/2005/8/layout/StepDownProcess"/>
    <dgm:cxn modelId="{33953478-8769-4D94-83F0-7E2AEB106A1B}" type="presParOf" srcId="{52F79D6A-D05D-48D9-8AE7-F27B159D146F}" destId="{F5A9C339-99C0-4B75-AB15-AA8AB8F747D1}" srcOrd="0" destOrd="0" presId="urn:microsoft.com/office/officeart/2005/8/layout/StepDownProcess"/>
    <dgm:cxn modelId="{A1126BB1-C972-44D9-8EBB-C6D92BE6FD2D}" type="presParOf" srcId="{52F79D6A-D05D-48D9-8AE7-F27B159D146F}" destId="{A0E6D3B8-E872-46F9-AFD7-C46E36502BC5}" srcOrd="1" destOrd="0" presId="urn:microsoft.com/office/officeart/2005/8/layout/StepDownProcess"/>
    <dgm:cxn modelId="{B37F75C6-F67D-402E-9B79-E71EEB3F2F83}" type="presParOf" srcId="{52F79D6A-D05D-48D9-8AE7-F27B159D146F}" destId="{96777DAA-842C-4140-8CA1-B879947FDF68}" srcOrd="2" destOrd="0" presId="urn:microsoft.com/office/officeart/2005/8/layout/StepDownProcess"/>
    <dgm:cxn modelId="{8A85B65E-8F6F-4D01-8007-95F814E54B5E}" type="presParOf" srcId="{CBB0A939-A1D4-4C46-9493-561BBD863904}" destId="{623C36B9-A1B4-44BE-8AE6-191B73899E43}" srcOrd="5" destOrd="0" presId="urn:microsoft.com/office/officeart/2005/8/layout/StepDownProcess"/>
    <dgm:cxn modelId="{22ED8E82-0C9D-418B-903B-D93603DD1AF0}" type="presParOf" srcId="{CBB0A939-A1D4-4C46-9493-561BBD863904}" destId="{B6CE0002-E9EB-4650-9640-BCF3BEF2DEAE}" srcOrd="6" destOrd="0" presId="urn:microsoft.com/office/officeart/2005/8/layout/StepDownProcess"/>
    <dgm:cxn modelId="{8BFD0897-9DE9-496F-9F8D-2CCDC2071C4F}" type="presParOf" srcId="{B6CE0002-E9EB-4650-9640-BCF3BEF2DEAE}" destId="{E965D5DD-6F74-4AB2-9E2B-F64AF5EE0917}" srcOrd="0" destOrd="0" presId="urn:microsoft.com/office/officeart/2005/8/layout/StepDownProcess"/>
    <dgm:cxn modelId="{554B3F15-918C-4120-BA9B-39AFC0288497}" type="presParOf" srcId="{B6CE0002-E9EB-4650-9640-BCF3BEF2DEAE}" destId="{F7EF3E69-E29A-4925-96EC-80AEC6ED6B80}" srcOrd="1" destOrd="0" presId="urn:microsoft.com/office/officeart/2005/8/layout/StepDownProcess"/>
    <dgm:cxn modelId="{30B8428A-E313-4BB7-8344-EA45B96B0C8C}" type="presParOf" srcId="{B6CE0002-E9EB-4650-9640-BCF3BEF2DEAE}" destId="{9AB9027A-2EDE-4548-8417-5FDD5BAF79AC}" srcOrd="2" destOrd="0" presId="urn:microsoft.com/office/officeart/2005/8/layout/StepDownProcess"/>
    <dgm:cxn modelId="{5AFF36BA-E8F8-416B-B01E-875E5C5540F6}" type="presParOf" srcId="{CBB0A939-A1D4-4C46-9493-561BBD863904}" destId="{71164545-FC89-4503-8511-E154C05B5B6D}" srcOrd="7" destOrd="0" presId="urn:microsoft.com/office/officeart/2005/8/layout/StepDownProcess"/>
    <dgm:cxn modelId="{91613372-5530-4E62-B747-D4680A82E0B8}" type="presParOf" srcId="{CBB0A939-A1D4-4C46-9493-561BBD863904}" destId="{B6C374A5-8E0F-48B7-867F-CD615D2703A7}" srcOrd="8" destOrd="0" presId="urn:microsoft.com/office/officeart/2005/8/layout/StepDownProcess"/>
    <dgm:cxn modelId="{937CBC84-ABC7-446D-8AC3-7CEC7AC28D29}" type="presParOf" srcId="{B6C374A5-8E0F-48B7-867F-CD615D2703A7}" destId="{822C2EBB-7592-4D91-B7AF-9075C5B9198A}" srcOrd="0" destOrd="0" presId="urn:microsoft.com/office/officeart/2005/8/layout/StepDownProcess"/>
    <dgm:cxn modelId="{12A04CA5-63AD-4D24-A54D-5C9F51072C97}" type="presParOf" srcId="{B6C374A5-8E0F-48B7-867F-CD615D2703A7}" destId="{9ED1295A-2F22-41EE-96DA-06D9FCE95ED0}"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CFCF97-6C60-4F86-AD10-F2DBBABD957C}" type="doc">
      <dgm:prSet loTypeId="urn:microsoft.com/office/officeart/2005/8/layout/chart3" loCatId="cycle" qsTypeId="urn:microsoft.com/office/officeart/2005/8/quickstyle/simple1" qsCatId="simple" csTypeId="urn:microsoft.com/office/officeart/2005/8/colors/accent1_2" csCatId="accent1" phldr="1"/>
      <dgm:spPr/>
      <dgm:t>
        <a:bodyPr/>
        <a:lstStyle/>
        <a:p>
          <a:endParaRPr lang="en-US"/>
        </a:p>
      </dgm:t>
    </dgm:pt>
    <dgm:pt modelId="{023B1DC6-5394-4D8D-ABFC-9C40208C8813}">
      <dgm:prSet phldrT="[Text]" custT="1"/>
      <dgm:spPr>
        <a:solidFill>
          <a:schemeClr val="accent4"/>
        </a:solidFill>
      </dgm:spPr>
      <dgm:t>
        <a:bodyPr/>
        <a:lstStyle/>
        <a:p>
          <a:r>
            <a:rPr lang="pt-BR" sz="1800" b="1" dirty="0">
              <a:solidFill>
                <a:srgbClr val="FF5C35"/>
              </a:solidFill>
              <a:latin typeface="Calibri"/>
              <a:ea typeface="+mn-ea"/>
              <a:cs typeface="+mn-cs"/>
            </a:rPr>
            <a:t>*</a:t>
          </a:r>
        </a:p>
      </dgm:t>
    </dgm:pt>
    <dgm:pt modelId="{66E59655-7455-458C-BCC5-CD57F0A1B2E0}" type="parTrans" cxnId="{E1CAB8C0-9440-4203-9342-6976BFB916A4}">
      <dgm:prSet/>
      <dgm:spPr/>
      <dgm:t>
        <a:bodyPr/>
        <a:lstStyle/>
        <a:p>
          <a:endParaRPr lang="en-US"/>
        </a:p>
      </dgm:t>
    </dgm:pt>
    <dgm:pt modelId="{62513991-EBEC-4FA5-ABF7-1B05604787D1}" type="sibTrans" cxnId="{E1CAB8C0-9440-4203-9342-6976BFB916A4}">
      <dgm:prSet/>
      <dgm:spPr/>
      <dgm:t>
        <a:bodyPr/>
        <a:lstStyle/>
        <a:p>
          <a:endParaRPr lang="en-US"/>
        </a:p>
      </dgm:t>
    </dgm:pt>
    <dgm:pt modelId="{EBE0B070-CA0C-42F7-A197-E282750D793D}">
      <dgm:prSet phldrT="[Text]" custT="1"/>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r>
            <a:rPr lang="pt-BR" sz="1800" b="1" dirty="0">
              <a:solidFill>
                <a:schemeClr val="bg1"/>
              </a:solidFill>
              <a:latin typeface="Calibri"/>
              <a:ea typeface="+mn-ea"/>
              <a:cs typeface="+mn-cs"/>
            </a:rPr>
            <a:t>Parentes</a:t>
          </a:r>
        </a:p>
      </dgm:t>
    </dgm:pt>
    <dgm:pt modelId="{031A4CF0-6EDD-469A-81AA-3846FEB98E49}" type="parTrans" cxnId="{60B143A9-1AC4-40EC-9EB4-74283973D30C}">
      <dgm:prSet/>
      <dgm:spPr/>
      <dgm:t>
        <a:bodyPr/>
        <a:lstStyle/>
        <a:p>
          <a:endParaRPr lang="en-US"/>
        </a:p>
      </dgm:t>
    </dgm:pt>
    <dgm:pt modelId="{D4780D74-27AF-4963-ACB7-D3700CE8E325}" type="sibTrans" cxnId="{60B143A9-1AC4-40EC-9EB4-74283973D30C}">
      <dgm:prSet/>
      <dgm:spPr/>
      <dgm:t>
        <a:bodyPr/>
        <a:lstStyle/>
        <a:p>
          <a:endParaRPr lang="en-US"/>
        </a:p>
      </dgm:t>
    </dgm:pt>
    <dgm:pt modelId="{8C9CA6D6-C1F9-4BD8-9B09-9B54597F2F76}">
      <dgm:prSet phldrT="[Text]" custT="1"/>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r>
            <a:rPr lang="pt-BR" sz="1800" b="1" dirty="0">
              <a:solidFill>
                <a:schemeClr val="bg1"/>
              </a:solidFill>
              <a:latin typeface="Calibri"/>
              <a:ea typeface="+mn-ea"/>
              <a:cs typeface="+mn-cs"/>
            </a:rPr>
            <a:t>Amigos</a:t>
          </a:r>
        </a:p>
      </dgm:t>
    </dgm:pt>
    <dgm:pt modelId="{C70EAB1B-B13E-4BA4-AEB5-2D02041F7625}" type="parTrans" cxnId="{CE26967D-812E-443E-BF00-7C736D783A91}">
      <dgm:prSet/>
      <dgm:spPr/>
      <dgm:t>
        <a:bodyPr/>
        <a:lstStyle/>
        <a:p>
          <a:endParaRPr lang="en-US"/>
        </a:p>
      </dgm:t>
    </dgm:pt>
    <dgm:pt modelId="{05F5B15C-E595-4FDE-AAEF-02CE3D8E8E9F}" type="sibTrans" cxnId="{CE26967D-812E-443E-BF00-7C736D783A91}">
      <dgm:prSet/>
      <dgm:spPr/>
      <dgm:t>
        <a:bodyPr/>
        <a:lstStyle/>
        <a:p>
          <a:endParaRPr lang="en-US"/>
        </a:p>
      </dgm:t>
    </dgm:pt>
    <dgm:pt modelId="{B0E39762-3C39-4E2E-98D8-CB15993DECD6}">
      <dgm:prSet phldrT="[Text]" custT="1"/>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r>
            <a:rPr lang="pt-BR" sz="1800" b="1" dirty="0">
              <a:solidFill>
                <a:schemeClr val="bg1"/>
              </a:solidFill>
              <a:latin typeface="Calibri"/>
              <a:ea typeface="+mn-ea"/>
              <a:cs typeface="+mn-cs"/>
            </a:rPr>
            <a:t>Vizinhos</a:t>
          </a:r>
        </a:p>
      </dgm:t>
    </dgm:pt>
    <dgm:pt modelId="{42BDA587-1162-4A33-A7BC-028CE8E31E7A}" type="parTrans" cxnId="{D4780ACF-BFFE-43E7-AD23-2D28F6AB659B}">
      <dgm:prSet/>
      <dgm:spPr/>
      <dgm:t>
        <a:bodyPr/>
        <a:lstStyle/>
        <a:p>
          <a:endParaRPr lang="en-US"/>
        </a:p>
      </dgm:t>
    </dgm:pt>
    <dgm:pt modelId="{449B13EE-CBC7-4921-8AA9-CE2063533661}" type="sibTrans" cxnId="{D4780ACF-BFFE-43E7-AD23-2D28F6AB659B}">
      <dgm:prSet/>
      <dgm:spPr/>
      <dgm:t>
        <a:bodyPr/>
        <a:lstStyle/>
        <a:p>
          <a:endParaRPr lang="en-US"/>
        </a:p>
      </dgm:t>
    </dgm:pt>
    <dgm:pt modelId="{8E477B20-E4F4-42F0-8328-BE90B5592A3D}">
      <dgm:prSet phldrT="[Text]" custT="1"/>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r>
            <a:rPr lang="pt-BR" sz="1800" b="1" dirty="0">
              <a:solidFill>
                <a:schemeClr val="bg1"/>
              </a:solidFill>
              <a:latin typeface="Calibri"/>
              <a:ea typeface="+mn-ea"/>
              <a:cs typeface="+mn-cs"/>
            </a:rPr>
            <a:t>Religiosos </a:t>
          </a:r>
        </a:p>
      </dgm:t>
    </dgm:pt>
    <dgm:pt modelId="{3E6985A7-C6CE-4502-B88B-C69219D8D97A}" type="parTrans" cxnId="{17CF3FE8-4DAB-4699-B44E-CE3F297CF726}">
      <dgm:prSet/>
      <dgm:spPr/>
      <dgm:t>
        <a:bodyPr/>
        <a:lstStyle/>
        <a:p>
          <a:endParaRPr lang="en-US"/>
        </a:p>
      </dgm:t>
    </dgm:pt>
    <dgm:pt modelId="{1933B9EC-E048-4166-BC88-E540793BEFF9}" type="sibTrans" cxnId="{17CF3FE8-4DAB-4699-B44E-CE3F297CF726}">
      <dgm:prSet/>
      <dgm:spPr/>
      <dgm:t>
        <a:bodyPr/>
        <a:lstStyle/>
        <a:p>
          <a:endParaRPr lang="en-US"/>
        </a:p>
      </dgm:t>
    </dgm:pt>
    <dgm:pt modelId="{BB5EBEB1-8777-4A82-A2BB-DEC9B338ADA2}">
      <dgm:prSet phldrT="[Text]" custT="1"/>
      <dgm:spPr>
        <a:xfrm>
          <a:off x="541692" y="318668"/>
          <a:ext cx="2611526" cy="2611526"/>
        </a:xfrm>
        <a:solidFill>
          <a:schemeClr val="accent4"/>
        </a:solidFill>
        <a:ln w="25400" cap="flat" cmpd="sng" algn="ctr">
          <a:solidFill>
            <a:sysClr val="window" lastClr="FFFFFF">
              <a:hueOff val="0"/>
              <a:satOff val="0"/>
              <a:lumOff val="0"/>
              <a:alphaOff val="0"/>
            </a:sysClr>
          </a:solidFill>
          <a:prstDash val="solid"/>
        </a:ln>
        <a:effectLst/>
      </dgm:spPr>
      <dgm:t>
        <a:bodyPr/>
        <a:lstStyle/>
        <a:p>
          <a:pPr>
            <a:buNone/>
          </a:pPr>
          <a:r>
            <a:rPr lang="pt-BR" sz="1800" b="1" dirty="0">
              <a:solidFill>
                <a:srgbClr val="FF5C35"/>
              </a:solidFill>
              <a:latin typeface="Calibri"/>
              <a:ea typeface="+mn-ea"/>
              <a:cs typeface="+mn-cs"/>
            </a:rPr>
            <a:t>*</a:t>
          </a:r>
        </a:p>
      </dgm:t>
    </dgm:pt>
    <dgm:pt modelId="{BD859F66-B5EC-40DB-8EA7-25BCB36C003A}" type="parTrans" cxnId="{5D897E16-8227-414E-A502-4C6B95797317}">
      <dgm:prSet/>
      <dgm:spPr/>
      <dgm:t>
        <a:bodyPr/>
        <a:lstStyle/>
        <a:p>
          <a:endParaRPr lang="en-US"/>
        </a:p>
      </dgm:t>
    </dgm:pt>
    <dgm:pt modelId="{C14DD3AA-340D-4C7F-9277-7DF55503A784}" type="sibTrans" cxnId="{5D897E16-8227-414E-A502-4C6B95797317}">
      <dgm:prSet/>
      <dgm:spPr/>
      <dgm:t>
        <a:bodyPr/>
        <a:lstStyle/>
        <a:p>
          <a:endParaRPr lang="en-US"/>
        </a:p>
      </dgm:t>
    </dgm:pt>
    <dgm:pt modelId="{02D473FA-913A-40A1-928E-171CC626C3EE}">
      <dgm:prSet phldrT="[Text]" custT="1"/>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r>
            <a:rPr lang="pt-BR" sz="1800" b="1" dirty="0">
              <a:solidFill>
                <a:schemeClr val="bg1"/>
              </a:solidFill>
              <a:latin typeface="Calibri"/>
              <a:ea typeface="+mn-ea"/>
              <a:cs typeface="+mn-cs"/>
            </a:rPr>
            <a:t>   Pessoas com quem você tem relação de trabalho e colegas</a:t>
          </a:r>
        </a:p>
      </dgm:t>
    </dgm:pt>
    <dgm:pt modelId="{FEA3C5AC-B279-44DC-9841-E52891538B91}" type="parTrans" cxnId="{539F79AE-256A-450B-BD3D-BCC181EF2BF9}">
      <dgm:prSet/>
      <dgm:spPr/>
      <dgm:t>
        <a:bodyPr/>
        <a:lstStyle/>
        <a:p>
          <a:endParaRPr lang="en-US"/>
        </a:p>
      </dgm:t>
    </dgm:pt>
    <dgm:pt modelId="{D7598FAE-8B56-48D2-A649-D5E063E42FEC}" type="sibTrans" cxnId="{539F79AE-256A-450B-BD3D-BCC181EF2BF9}">
      <dgm:prSet/>
      <dgm:spPr/>
      <dgm:t>
        <a:bodyPr/>
        <a:lstStyle/>
        <a:p>
          <a:endParaRPr lang="en-US"/>
        </a:p>
      </dgm:t>
    </dgm:pt>
    <dgm:pt modelId="{20EFA8D1-8287-47A3-9F7E-FFB09FAD5FE3}" type="pres">
      <dgm:prSet presAssocID="{9DCFCF97-6C60-4F86-AD10-F2DBBABD957C}" presName="compositeShape" presStyleCnt="0">
        <dgm:presLayoutVars>
          <dgm:chMax val="7"/>
          <dgm:dir/>
          <dgm:resizeHandles val="exact"/>
        </dgm:presLayoutVars>
      </dgm:prSet>
      <dgm:spPr/>
    </dgm:pt>
    <dgm:pt modelId="{87897DBE-45D2-4844-A025-33509384EB4A}" type="pres">
      <dgm:prSet presAssocID="{9DCFCF97-6C60-4F86-AD10-F2DBBABD957C}" presName="wedge1" presStyleLbl="node1" presStyleIdx="0" presStyleCnt="7" custLinFactNeighborX="-2480" custLinFactNeighborY="5314"/>
      <dgm:spPr/>
    </dgm:pt>
    <dgm:pt modelId="{D794008E-B341-417A-8AC8-9B104A6A2BF8}" type="pres">
      <dgm:prSet presAssocID="{9DCFCF97-6C60-4F86-AD10-F2DBBABD957C}" presName="wedge1Tx" presStyleLbl="node1" presStyleIdx="0" presStyleCnt="7">
        <dgm:presLayoutVars>
          <dgm:chMax val="0"/>
          <dgm:chPref val="0"/>
          <dgm:bulletEnabled val="1"/>
        </dgm:presLayoutVars>
      </dgm:prSet>
      <dgm:spPr/>
    </dgm:pt>
    <dgm:pt modelId="{5C06C518-77D9-4B2C-856A-486E7854393F}" type="pres">
      <dgm:prSet presAssocID="{9DCFCF97-6C60-4F86-AD10-F2DBBABD957C}" presName="wedge2" presStyleLbl="node1" presStyleIdx="1" presStyleCnt="7"/>
      <dgm:spPr>
        <a:prstGeom prst="pie">
          <a:avLst>
            <a:gd name="adj1" fmla="val 19285716"/>
            <a:gd name="adj2" fmla="val 771428"/>
          </a:avLst>
        </a:prstGeom>
      </dgm:spPr>
    </dgm:pt>
    <dgm:pt modelId="{5AD81E53-6B0E-47C5-A805-B0252EF76F43}" type="pres">
      <dgm:prSet presAssocID="{9DCFCF97-6C60-4F86-AD10-F2DBBABD957C}" presName="wedge2Tx" presStyleLbl="node1" presStyleIdx="1" presStyleCnt="7">
        <dgm:presLayoutVars>
          <dgm:chMax val="0"/>
          <dgm:chPref val="0"/>
          <dgm:bulletEnabled val="1"/>
        </dgm:presLayoutVars>
      </dgm:prSet>
      <dgm:spPr/>
    </dgm:pt>
    <dgm:pt modelId="{91494CCB-08A7-418F-972C-B74B37CD67C5}" type="pres">
      <dgm:prSet presAssocID="{9DCFCF97-6C60-4F86-AD10-F2DBBABD957C}" presName="wedge3" presStyleLbl="node1" presStyleIdx="2" presStyleCnt="7"/>
      <dgm:spPr>
        <a:prstGeom prst="pie">
          <a:avLst>
            <a:gd name="adj1" fmla="val 771428"/>
            <a:gd name="adj2" fmla="val 3857143"/>
          </a:avLst>
        </a:prstGeom>
      </dgm:spPr>
    </dgm:pt>
    <dgm:pt modelId="{AA9F18AD-58EA-4619-AFF7-14E83391A7B5}" type="pres">
      <dgm:prSet presAssocID="{9DCFCF97-6C60-4F86-AD10-F2DBBABD957C}" presName="wedge3Tx" presStyleLbl="node1" presStyleIdx="2" presStyleCnt="7">
        <dgm:presLayoutVars>
          <dgm:chMax val="0"/>
          <dgm:chPref val="0"/>
          <dgm:bulletEnabled val="1"/>
        </dgm:presLayoutVars>
      </dgm:prSet>
      <dgm:spPr/>
    </dgm:pt>
    <dgm:pt modelId="{73C60A79-1925-4C51-A646-D783C04C5F80}" type="pres">
      <dgm:prSet presAssocID="{9DCFCF97-6C60-4F86-AD10-F2DBBABD957C}" presName="wedge4" presStyleLbl="node1" presStyleIdx="3" presStyleCnt="7"/>
      <dgm:spPr>
        <a:prstGeom prst="pie">
          <a:avLst>
            <a:gd name="adj1" fmla="val 3857226"/>
            <a:gd name="adj2" fmla="val 6942858"/>
          </a:avLst>
        </a:prstGeom>
      </dgm:spPr>
    </dgm:pt>
    <dgm:pt modelId="{180F5DF6-9002-45D5-AB67-30C3244F6815}" type="pres">
      <dgm:prSet presAssocID="{9DCFCF97-6C60-4F86-AD10-F2DBBABD957C}" presName="wedge4Tx" presStyleLbl="node1" presStyleIdx="3" presStyleCnt="7">
        <dgm:presLayoutVars>
          <dgm:chMax val="0"/>
          <dgm:chPref val="0"/>
          <dgm:bulletEnabled val="1"/>
        </dgm:presLayoutVars>
      </dgm:prSet>
      <dgm:spPr/>
    </dgm:pt>
    <dgm:pt modelId="{7A9D694E-6CB5-4F90-B535-59EE2852E7BF}" type="pres">
      <dgm:prSet presAssocID="{9DCFCF97-6C60-4F86-AD10-F2DBBABD957C}" presName="wedge5" presStyleLbl="node1" presStyleIdx="4" presStyleCnt="7"/>
      <dgm:spPr>
        <a:prstGeom prst="pie">
          <a:avLst>
            <a:gd name="adj1" fmla="val 6942858"/>
            <a:gd name="adj2" fmla="val 10028574"/>
          </a:avLst>
        </a:prstGeom>
      </dgm:spPr>
    </dgm:pt>
    <dgm:pt modelId="{176B7DA0-81DF-4F47-A7D9-FC729D4D1128}" type="pres">
      <dgm:prSet presAssocID="{9DCFCF97-6C60-4F86-AD10-F2DBBABD957C}" presName="wedge5Tx" presStyleLbl="node1" presStyleIdx="4" presStyleCnt="7">
        <dgm:presLayoutVars>
          <dgm:chMax val="0"/>
          <dgm:chPref val="0"/>
          <dgm:bulletEnabled val="1"/>
        </dgm:presLayoutVars>
      </dgm:prSet>
      <dgm:spPr/>
    </dgm:pt>
    <dgm:pt modelId="{B5D8FFB2-041D-4D6A-A2EE-84C58EB09C05}" type="pres">
      <dgm:prSet presAssocID="{9DCFCF97-6C60-4F86-AD10-F2DBBABD957C}" presName="wedge6" presStyleLbl="node1" presStyleIdx="5" presStyleCnt="7"/>
      <dgm:spPr>
        <a:prstGeom prst="pie">
          <a:avLst>
            <a:gd name="adj1" fmla="val 10028574"/>
            <a:gd name="adj2" fmla="val 13114284"/>
          </a:avLst>
        </a:prstGeom>
      </dgm:spPr>
    </dgm:pt>
    <dgm:pt modelId="{374A13CB-3BF3-415E-ADBA-7FAA0137F298}" type="pres">
      <dgm:prSet presAssocID="{9DCFCF97-6C60-4F86-AD10-F2DBBABD957C}" presName="wedge6Tx" presStyleLbl="node1" presStyleIdx="5" presStyleCnt="7">
        <dgm:presLayoutVars>
          <dgm:chMax val="0"/>
          <dgm:chPref val="0"/>
          <dgm:bulletEnabled val="1"/>
        </dgm:presLayoutVars>
      </dgm:prSet>
      <dgm:spPr/>
    </dgm:pt>
    <dgm:pt modelId="{259E753B-DE53-4EF9-BF8D-1BAA8D785381}" type="pres">
      <dgm:prSet presAssocID="{9DCFCF97-6C60-4F86-AD10-F2DBBABD957C}" presName="wedge7" presStyleLbl="node1" presStyleIdx="6" presStyleCnt="7"/>
      <dgm:spPr>
        <a:prstGeom prst="pie">
          <a:avLst>
            <a:gd name="adj1" fmla="val 13114284"/>
            <a:gd name="adj2" fmla="val 16200000"/>
          </a:avLst>
        </a:prstGeom>
      </dgm:spPr>
    </dgm:pt>
    <dgm:pt modelId="{66E0C74B-2074-4AE4-B26E-1A2EDDB5DC3E}" type="pres">
      <dgm:prSet presAssocID="{9DCFCF97-6C60-4F86-AD10-F2DBBABD957C}" presName="wedge7Tx" presStyleLbl="node1" presStyleIdx="6" presStyleCnt="7">
        <dgm:presLayoutVars>
          <dgm:chMax val="0"/>
          <dgm:chPref val="0"/>
          <dgm:bulletEnabled val="1"/>
        </dgm:presLayoutVars>
      </dgm:prSet>
      <dgm:spPr/>
    </dgm:pt>
  </dgm:ptLst>
  <dgm:cxnLst>
    <dgm:cxn modelId="{5D897E16-8227-414E-A502-4C6B95797317}" srcId="{9DCFCF97-6C60-4F86-AD10-F2DBBABD957C}" destId="{BB5EBEB1-8777-4A82-A2BB-DEC9B338ADA2}" srcOrd="5" destOrd="0" parTransId="{BD859F66-B5EC-40DB-8EA7-25BCB36C003A}" sibTransId="{C14DD3AA-340D-4C7F-9277-7DF55503A784}"/>
    <dgm:cxn modelId="{9E98A521-7440-4074-8AE4-23B8096EE3BC}" type="presOf" srcId="{8C9CA6D6-C1F9-4BD8-9B09-9B54597F2F76}" destId="{91494CCB-08A7-418F-972C-B74B37CD67C5}" srcOrd="0" destOrd="0" presId="urn:microsoft.com/office/officeart/2005/8/layout/chart3"/>
    <dgm:cxn modelId="{F9F5F266-B149-420F-8E49-072861F9C052}" type="presOf" srcId="{EBE0B070-CA0C-42F7-A197-E282750D793D}" destId="{5AD81E53-6B0E-47C5-A805-B0252EF76F43}" srcOrd="1" destOrd="0" presId="urn:microsoft.com/office/officeart/2005/8/layout/chart3"/>
    <dgm:cxn modelId="{05B99B68-F17E-4C8F-92DC-4399540793E3}" type="presOf" srcId="{BB5EBEB1-8777-4A82-A2BB-DEC9B338ADA2}" destId="{B5D8FFB2-041D-4D6A-A2EE-84C58EB09C05}" srcOrd="0" destOrd="0" presId="urn:microsoft.com/office/officeart/2005/8/layout/chart3"/>
    <dgm:cxn modelId="{D7941171-CEA5-44F1-82DF-C5A30649BD75}" type="presOf" srcId="{8E477B20-E4F4-42F0-8328-BE90B5592A3D}" destId="{7A9D694E-6CB5-4F90-B535-59EE2852E7BF}" srcOrd="0" destOrd="0" presId="urn:microsoft.com/office/officeart/2005/8/layout/chart3"/>
    <dgm:cxn modelId="{B3023152-471E-4B95-B261-3E5A812DCD1F}" type="presOf" srcId="{8E477B20-E4F4-42F0-8328-BE90B5592A3D}" destId="{176B7DA0-81DF-4F47-A7D9-FC729D4D1128}" srcOrd="1" destOrd="0" presId="urn:microsoft.com/office/officeart/2005/8/layout/chart3"/>
    <dgm:cxn modelId="{CD0C5972-FADD-44E6-A0E5-CD0EDF0FAFD7}" type="presOf" srcId="{8C9CA6D6-C1F9-4BD8-9B09-9B54597F2F76}" destId="{AA9F18AD-58EA-4619-AFF7-14E83391A7B5}" srcOrd="1" destOrd="0" presId="urn:microsoft.com/office/officeart/2005/8/layout/chart3"/>
    <dgm:cxn modelId="{CE26967D-812E-443E-BF00-7C736D783A91}" srcId="{9DCFCF97-6C60-4F86-AD10-F2DBBABD957C}" destId="{8C9CA6D6-C1F9-4BD8-9B09-9B54597F2F76}" srcOrd="2" destOrd="0" parTransId="{C70EAB1B-B13E-4BA4-AEB5-2D02041F7625}" sibTransId="{05F5B15C-E595-4FDE-AAEF-02CE3D8E8E9F}"/>
    <dgm:cxn modelId="{CE4DEC87-4B6B-4949-9A04-62291A6060F2}" type="presOf" srcId="{023B1DC6-5394-4D8D-ABFC-9C40208C8813}" destId="{D794008E-B341-417A-8AC8-9B104A6A2BF8}" srcOrd="1" destOrd="0" presId="urn:microsoft.com/office/officeart/2005/8/layout/chart3"/>
    <dgm:cxn modelId="{B376838D-7E9D-4167-A25E-22841508AA94}" type="presOf" srcId="{EBE0B070-CA0C-42F7-A197-E282750D793D}" destId="{5C06C518-77D9-4B2C-856A-486E7854393F}" srcOrd="0" destOrd="0" presId="urn:microsoft.com/office/officeart/2005/8/layout/chart3"/>
    <dgm:cxn modelId="{6E9F9F94-03F5-4D39-8CF4-C4557C2FC2A2}" type="presOf" srcId="{023B1DC6-5394-4D8D-ABFC-9C40208C8813}" destId="{87897DBE-45D2-4844-A025-33509384EB4A}" srcOrd="0" destOrd="0" presId="urn:microsoft.com/office/officeart/2005/8/layout/chart3"/>
    <dgm:cxn modelId="{0BA530A3-25D3-434E-A5A3-B21202945098}" type="presOf" srcId="{B0E39762-3C39-4E2E-98D8-CB15993DECD6}" destId="{73C60A79-1925-4C51-A646-D783C04C5F80}" srcOrd="0" destOrd="0" presId="urn:microsoft.com/office/officeart/2005/8/layout/chart3"/>
    <dgm:cxn modelId="{60B143A9-1AC4-40EC-9EB4-74283973D30C}" srcId="{9DCFCF97-6C60-4F86-AD10-F2DBBABD957C}" destId="{EBE0B070-CA0C-42F7-A197-E282750D793D}" srcOrd="1" destOrd="0" parTransId="{031A4CF0-6EDD-469A-81AA-3846FEB98E49}" sibTransId="{D4780D74-27AF-4963-ACB7-D3700CE8E325}"/>
    <dgm:cxn modelId="{539F79AE-256A-450B-BD3D-BCC181EF2BF9}" srcId="{9DCFCF97-6C60-4F86-AD10-F2DBBABD957C}" destId="{02D473FA-913A-40A1-928E-171CC626C3EE}" srcOrd="6" destOrd="0" parTransId="{FEA3C5AC-B279-44DC-9841-E52891538B91}" sibTransId="{D7598FAE-8B56-48D2-A649-D5E063E42FEC}"/>
    <dgm:cxn modelId="{CE844DBC-6B45-43D8-8091-E0EF8CEC26E2}" type="presOf" srcId="{02D473FA-913A-40A1-928E-171CC626C3EE}" destId="{259E753B-DE53-4EF9-BF8D-1BAA8D785381}" srcOrd="0" destOrd="0" presId="urn:microsoft.com/office/officeart/2005/8/layout/chart3"/>
    <dgm:cxn modelId="{EA8F61BF-4484-4149-A115-694E67B82473}" type="presOf" srcId="{02D473FA-913A-40A1-928E-171CC626C3EE}" destId="{66E0C74B-2074-4AE4-B26E-1A2EDDB5DC3E}" srcOrd="1" destOrd="0" presId="urn:microsoft.com/office/officeart/2005/8/layout/chart3"/>
    <dgm:cxn modelId="{E1CAB8C0-9440-4203-9342-6976BFB916A4}" srcId="{9DCFCF97-6C60-4F86-AD10-F2DBBABD957C}" destId="{023B1DC6-5394-4D8D-ABFC-9C40208C8813}" srcOrd="0" destOrd="0" parTransId="{66E59655-7455-458C-BCC5-CD57F0A1B2E0}" sibTransId="{62513991-EBEC-4FA5-ABF7-1B05604787D1}"/>
    <dgm:cxn modelId="{D4780ACF-BFFE-43E7-AD23-2D28F6AB659B}" srcId="{9DCFCF97-6C60-4F86-AD10-F2DBBABD957C}" destId="{B0E39762-3C39-4E2E-98D8-CB15993DECD6}" srcOrd="3" destOrd="0" parTransId="{42BDA587-1162-4A33-A7BC-028CE8E31E7A}" sibTransId="{449B13EE-CBC7-4921-8AA9-CE2063533661}"/>
    <dgm:cxn modelId="{708417D5-C165-438C-95AA-69A0C847F350}" type="presOf" srcId="{BB5EBEB1-8777-4A82-A2BB-DEC9B338ADA2}" destId="{374A13CB-3BF3-415E-ADBA-7FAA0137F298}" srcOrd="1" destOrd="0" presId="urn:microsoft.com/office/officeart/2005/8/layout/chart3"/>
    <dgm:cxn modelId="{2BDDBFE4-C8C9-49DA-B399-32F8F730B508}" type="presOf" srcId="{B0E39762-3C39-4E2E-98D8-CB15993DECD6}" destId="{180F5DF6-9002-45D5-AB67-30C3244F6815}" srcOrd="1" destOrd="0" presId="urn:microsoft.com/office/officeart/2005/8/layout/chart3"/>
    <dgm:cxn modelId="{17CF3FE8-4DAB-4699-B44E-CE3F297CF726}" srcId="{9DCFCF97-6C60-4F86-AD10-F2DBBABD957C}" destId="{8E477B20-E4F4-42F0-8328-BE90B5592A3D}" srcOrd="4" destOrd="0" parTransId="{3E6985A7-C6CE-4502-B88B-C69219D8D97A}" sibTransId="{1933B9EC-E048-4166-BC88-E540793BEFF9}"/>
    <dgm:cxn modelId="{5677CDED-EAD5-4151-855E-D3406CBE1D48}" type="presOf" srcId="{9DCFCF97-6C60-4F86-AD10-F2DBBABD957C}" destId="{20EFA8D1-8287-47A3-9F7E-FFB09FAD5FE3}" srcOrd="0" destOrd="0" presId="urn:microsoft.com/office/officeart/2005/8/layout/chart3"/>
    <dgm:cxn modelId="{5445461A-A1A7-4E2F-AAD0-7CB06A5B90F0}" type="presParOf" srcId="{20EFA8D1-8287-47A3-9F7E-FFB09FAD5FE3}" destId="{87897DBE-45D2-4844-A025-33509384EB4A}" srcOrd="0" destOrd="0" presId="urn:microsoft.com/office/officeart/2005/8/layout/chart3"/>
    <dgm:cxn modelId="{9782E9B1-6B5F-444E-B146-6466097C120D}" type="presParOf" srcId="{20EFA8D1-8287-47A3-9F7E-FFB09FAD5FE3}" destId="{D794008E-B341-417A-8AC8-9B104A6A2BF8}" srcOrd="1" destOrd="0" presId="urn:microsoft.com/office/officeart/2005/8/layout/chart3"/>
    <dgm:cxn modelId="{ECF25C7A-CCAD-4E84-96D7-DF5C516824EE}" type="presParOf" srcId="{20EFA8D1-8287-47A3-9F7E-FFB09FAD5FE3}" destId="{5C06C518-77D9-4B2C-856A-486E7854393F}" srcOrd="2" destOrd="0" presId="urn:microsoft.com/office/officeart/2005/8/layout/chart3"/>
    <dgm:cxn modelId="{04EE16F9-4155-4F28-8E2D-55DF1B582110}" type="presParOf" srcId="{20EFA8D1-8287-47A3-9F7E-FFB09FAD5FE3}" destId="{5AD81E53-6B0E-47C5-A805-B0252EF76F43}" srcOrd="3" destOrd="0" presId="urn:microsoft.com/office/officeart/2005/8/layout/chart3"/>
    <dgm:cxn modelId="{A8322E21-F6AA-4C71-9AB0-7B7A67504FA3}" type="presParOf" srcId="{20EFA8D1-8287-47A3-9F7E-FFB09FAD5FE3}" destId="{91494CCB-08A7-418F-972C-B74B37CD67C5}" srcOrd="4" destOrd="0" presId="urn:microsoft.com/office/officeart/2005/8/layout/chart3"/>
    <dgm:cxn modelId="{ABE3A902-5444-43CF-87FF-8A75B4DAE930}" type="presParOf" srcId="{20EFA8D1-8287-47A3-9F7E-FFB09FAD5FE3}" destId="{AA9F18AD-58EA-4619-AFF7-14E83391A7B5}" srcOrd="5" destOrd="0" presId="urn:microsoft.com/office/officeart/2005/8/layout/chart3"/>
    <dgm:cxn modelId="{ABE1E138-4976-4BD2-B4D7-EF63F4C139C9}" type="presParOf" srcId="{20EFA8D1-8287-47A3-9F7E-FFB09FAD5FE3}" destId="{73C60A79-1925-4C51-A646-D783C04C5F80}" srcOrd="6" destOrd="0" presId="urn:microsoft.com/office/officeart/2005/8/layout/chart3"/>
    <dgm:cxn modelId="{DEA96D99-F96E-4AA2-B455-BF050DA331F3}" type="presParOf" srcId="{20EFA8D1-8287-47A3-9F7E-FFB09FAD5FE3}" destId="{180F5DF6-9002-45D5-AB67-30C3244F6815}" srcOrd="7" destOrd="0" presId="urn:microsoft.com/office/officeart/2005/8/layout/chart3"/>
    <dgm:cxn modelId="{2A2E3052-9831-4434-B4B5-2E8920A1390A}" type="presParOf" srcId="{20EFA8D1-8287-47A3-9F7E-FFB09FAD5FE3}" destId="{7A9D694E-6CB5-4F90-B535-59EE2852E7BF}" srcOrd="8" destOrd="0" presId="urn:microsoft.com/office/officeart/2005/8/layout/chart3"/>
    <dgm:cxn modelId="{166AA5DF-83B9-447B-A6AE-4923A533A308}" type="presParOf" srcId="{20EFA8D1-8287-47A3-9F7E-FFB09FAD5FE3}" destId="{176B7DA0-81DF-4F47-A7D9-FC729D4D1128}" srcOrd="9" destOrd="0" presId="urn:microsoft.com/office/officeart/2005/8/layout/chart3"/>
    <dgm:cxn modelId="{2DA09AE2-0C37-4496-9D9B-AD6E5592F077}" type="presParOf" srcId="{20EFA8D1-8287-47A3-9F7E-FFB09FAD5FE3}" destId="{B5D8FFB2-041D-4D6A-A2EE-84C58EB09C05}" srcOrd="10" destOrd="0" presId="urn:microsoft.com/office/officeart/2005/8/layout/chart3"/>
    <dgm:cxn modelId="{E5A0A710-8E03-4356-AB5F-DF17E6EEE612}" type="presParOf" srcId="{20EFA8D1-8287-47A3-9F7E-FFB09FAD5FE3}" destId="{374A13CB-3BF3-415E-ADBA-7FAA0137F298}" srcOrd="11" destOrd="0" presId="urn:microsoft.com/office/officeart/2005/8/layout/chart3"/>
    <dgm:cxn modelId="{A2529701-783A-4012-9F80-5BDC767DC0F2}" type="presParOf" srcId="{20EFA8D1-8287-47A3-9F7E-FFB09FAD5FE3}" destId="{259E753B-DE53-4EF9-BF8D-1BAA8D785381}" srcOrd="12" destOrd="0" presId="urn:microsoft.com/office/officeart/2005/8/layout/chart3"/>
    <dgm:cxn modelId="{B3EA9517-B296-4383-8B3B-CECFB2FAE282}" type="presParOf" srcId="{20EFA8D1-8287-47A3-9F7E-FFB09FAD5FE3}" destId="{66E0C74B-2074-4AE4-B26E-1A2EDDB5DC3E}" srcOrd="13" destOrd="0" presId="urn:microsoft.com/office/officeart/2005/8/layout/char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DFCE7-5800-4EA5-9AAE-0BB41783816E}">
      <dsp:nvSpPr>
        <dsp:cNvPr id="0" name=""/>
        <dsp:cNvSpPr/>
      </dsp:nvSpPr>
      <dsp:spPr>
        <a:xfrm>
          <a:off x="153161" y="0"/>
          <a:ext cx="8563356" cy="3776133"/>
        </a:xfrm>
        <a:prstGeom prst="rightArrow">
          <a:avLst/>
        </a:prstGeom>
        <a:solidFill>
          <a:srgbClr val="002060"/>
        </a:solidFill>
        <a:ln>
          <a:noFill/>
        </a:ln>
        <a:effectLst/>
      </dsp:spPr>
      <dsp:style>
        <a:lnRef idx="0">
          <a:scrgbClr r="0" g="0" b="0"/>
        </a:lnRef>
        <a:fillRef idx="1">
          <a:scrgbClr r="0" g="0" b="0"/>
        </a:fillRef>
        <a:effectRef idx="0">
          <a:scrgbClr r="0" g="0" b="0"/>
        </a:effectRef>
        <a:fontRef idx="minor"/>
      </dsp:style>
    </dsp:sp>
    <dsp:sp modelId="{77FEE1C2-3DF5-4EC3-9FE2-7B5425972364}">
      <dsp:nvSpPr>
        <dsp:cNvPr id="0" name=""/>
        <dsp:cNvSpPr/>
      </dsp:nvSpPr>
      <dsp:spPr>
        <a:xfrm>
          <a:off x="3031" y="1132839"/>
          <a:ext cx="1969692" cy="15104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pt-BR" sz="1500" b="1" i="0" kern="1200" baseline="0" dirty="0">
              <a:latin typeface="Arial" panose="020B0604020202020204" pitchFamily="34" charset="0"/>
              <a:ea typeface="+mn-ea"/>
              <a:cs typeface="Arial" panose="020B0604020202020204" pitchFamily="34" charset="0"/>
            </a:rPr>
            <a:t>1ª Etapa: </a:t>
          </a:r>
        </a:p>
        <a:p>
          <a:pPr marL="0" lvl="0" indent="0" algn="ctr" defTabSz="666750">
            <a:lnSpc>
              <a:spcPct val="90000"/>
            </a:lnSpc>
            <a:spcBef>
              <a:spcPct val="0"/>
            </a:spcBef>
            <a:spcAft>
              <a:spcPct val="35000"/>
            </a:spcAft>
            <a:buNone/>
          </a:pPr>
          <a:r>
            <a:rPr lang="pt-BR" sz="1500" b="1" i="0" kern="1200" baseline="0" dirty="0">
              <a:latin typeface="Arial" panose="020B0604020202020204" pitchFamily="34" charset="0"/>
              <a:ea typeface="+mn-ea"/>
              <a:cs typeface="Arial" panose="020B0604020202020204" pitchFamily="34" charset="0"/>
            </a:rPr>
            <a:t>Formar uma equipe</a:t>
          </a:r>
        </a:p>
      </dsp:txBody>
      <dsp:txXfrm>
        <a:off x="76765" y="1206573"/>
        <a:ext cx="1822224" cy="1362985"/>
      </dsp:txXfrm>
    </dsp:sp>
    <dsp:sp modelId="{5609761A-7DE6-4ED1-A6CE-3020E69F9E69}">
      <dsp:nvSpPr>
        <dsp:cNvPr id="0" name=""/>
        <dsp:cNvSpPr/>
      </dsp:nvSpPr>
      <dsp:spPr>
        <a:xfrm>
          <a:off x="2301006" y="1132839"/>
          <a:ext cx="1969692" cy="1510453"/>
        </a:xfrm>
        <a:prstGeom prst="round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pt-BR" sz="1500" b="1" i="0" kern="1200" baseline="0" dirty="0">
              <a:latin typeface="Arial" panose="020B0604020202020204" pitchFamily="34" charset="0"/>
              <a:ea typeface="+mn-ea"/>
              <a:cs typeface="Arial" panose="020B0604020202020204" pitchFamily="34" charset="0"/>
            </a:rPr>
            <a:t>2ª Etapa: </a:t>
          </a:r>
        </a:p>
        <a:p>
          <a:pPr marL="0" lvl="0" indent="0" algn="ctr" defTabSz="666750">
            <a:lnSpc>
              <a:spcPct val="90000"/>
            </a:lnSpc>
            <a:spcBef>
              <a:spcPct val="0"/>
            </a:spcBef>
            <a:spcAft>
              <a:spcPct val="35000"/>
            </a:spcAft>
            <a:buNone/>
          </a:pPr>
          <a:r>
            <a:rPr lang="pt-BR" sz="1500" b="1" i="0" kern="1200" baseline="0" dirty="0">
              <a:solidFill>
                <a:schemeClr val="bg1"/>
              </a:solidFill>
              <a:latin typeface="Arial" panose="020B0604020202020204" pitchFamily="34" charset="0"/>
              <a:ea typeface="+mn-ea"/>
              <a:cs typeface="Arial" panose="020B0604020202020204" pitchFamily="34" charset="0"/>
            </a:rPr>
            <a:t>Áreas de oportunidade e </a:t>
          </a:r>
          <a:r>
            <a:rPr lang="pt-BR" sz="1500" b="1" i="0" kern="1200" baseline="0" dirty="0">
              <a:latin typeface="Arial" panose="020B0604020202020204" pitchFamily="34" charset="0"/>
              <a:ea typeface="+mn-ea"/>
              <a:cs typeface="Arial" panose="020B0604020202020204" pitchFamily="34" charset="0"/>
            </a:rPr>
            <a:t>Pesquisa do local</a:t>
          </a:r>
        </a:p>
      </dsp:txBody>
      <dsp:txXfrm>
        <a:off x="2374740" y="1206573"/>
        <a:ext cx="1822224" cy="1362985"/>
      </dsp:txXfrm>
    </dsp:sp>
    <dsp:sp modelId="{4B05BF5E-F82C-4C1F-9BCC-86B48D14A73F}">
      <dsp:nvSpPr>
        <dsp:cNvPr id="0" name=""/>
        <dsp:cNvSpPr/>
      </dsp:nvSpPr>
      <dsp:spPr>
        <a:xfrm>
          <a:off x="4598981" y="1132839"/>
          <a:ext cx="1969692" cy="1510453"/>
        </a:xfrm>
        <a:prstGeom prst="roundRect">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pt-BR" sz="1500" b="1" i="0" kern="1200" baseline="0" dirty="0">
              <a:latin typeface="Arial" panose="020B0604020202020204" pitchFamily="34" charset="0"/>
              <a:ea typeface="+mn-ea"/>
              <a:cs typeface="Arial" panose="020B0604020202020204" pitchFamily="34" charset="0"/>
            </a:rPr>
            <a:t>3ª Etapa: Promover o clube e Recrutar associados</a:t>
          </a:r>
        </a:p>
      </dsp:txBody>
      <dsp:txXfrm>
        <a:off x="4672715" y="1206573"/>
        <a:ext cx="1822224" cy="1362985"/>
      </dsp:txXfrm>
    </dsp:sp>
    <dsp:sp modelId="{F84B3C27-B563-41C1-9C18-DD42DA320954}">
      <dsp:nvSpPr>
        <dsp:cNvPr id="0" name=""/>
        <dsp:cNvSpPr/>
      </dsp:nvSpPr>
      <dsp:spPr>
        <a:xfrm>
          <a:off x="6896955" y="1132839"/>
          <a:ext cx="1969692" cy="1510453"/>
        </a:xfrm>
        <a:prstGeom prst="roundRect">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pt-BR" sz="1500" b="1" i="0" kern="1200" baseline="0" dirty="0">
              <a:solidFill>
                <a:prstClr val="white"/>
              </a:solidFill>
              <a:latin typeface="Arial" panose="020B0604020202020204" pitchFamily="34" charset="0"/>
              <a:ea typeface="+mn-ea"/>
              <a:cs typeface="Arial" panose="020B0604020202020204" pitchFamily="34" charset="0"/>
            </a:rPr>
            <a:t>4ª Etapa: Reuniões informativas e organizacionais </a:t>
          </a:r>
        </a:p>
      </dsp:txBody>
      <dsp:txXfrm>
        <a:off x="6970689" y="1206573"/>
        <a:ext cx="1822224" cy="13629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8EBAEC-0318-4EA0-9349-8CD3DE21DAD5}">
      <dsp:nvSpPr>
        <dsp:cNvPr id="0" name=""/>
        <dsp:cNvSpPr/>
      </dsp:nvSpPr>
      <dsp:spPr>
        <a:xfrm rot="5400000">
          <a:off x="1597882" y="708998"/>
          <a:ext cx="617030" cy="702467"/>
        </a:xfrm>
        <a:prstGeom prst="bentUpArrow">
          <a:avLst>
            <a:gd name="adj1" fmla="val 32840"/>
            <a:gd name="adj2" fmla="val 25000"/>
            <a:gd name="adj3" fmla="val 35780"/>
          </a:avLst>
        </a:prstGeom>
        <a:solidFill>
          <a:srgbClr val="D08B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833FA1-9CAE-4A5A-A967-3BEBFDABFA45}">
      <dsp:nvSpPr>
        <dsp:cNvPr id="0" name=""/>
        <dsp:cNvSpPr/>
      </dsp:nvSpPr>
      <dsp:spPr>
        <a:xfrm>
          <a:off x="1434406" y="25007"/>
          <a:ext cx="1038716" cy="727068"/>
        </a:xfrm>
        <a:prstGeom prst="roundRect">
          <a:avLst>
            <a:gd name="adj" fmla="val 16670"/>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t-BR" sz="1900" b="1" kern="1200" dirty="0">
              <a:latin typeface="Arial" panose="020B0604020202020204" pitchFamily="34" charset="0"/>
              <a:cs typeface="Arial" panose="020B0604020202020204" pitchFamily="34" charset="0"/>
            </a:rPr>
            <a:t>Etapa 1</a:t>
          </a:r>
        </a:p>
      </dsp:txBody>
      <dsp:txXfrm>
        <a:off x="1469905" y="60506"/>
        <a:ext cx="967718" cy="656070"/>
      </dsp:txXfrm>
    </dsp:sp>
    <dsp:sp modelId="{D49EDA4D-C5F7-458C-91DD-6D8B097EA4B2}">
      <dsp:nvSpPr>
        <dsp:cNvPr id="0" name=""/>
        <dsp:cNvSpPr/>
      </dsp:nvSpPr>
      <dsp:spPr>
        <a:xfrm>
          <a:off x="2630320" y="84994"/>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lr>
              <a:srgbClr val="7030A0"/>
            </a:buClr>
            <a:buSzPct val="100000"/>
            <a:buFont typeface="Wingdings" panose="05000000000000000000" pitchFamily="2" charset="2"/>
            <a:buChar char="Ø"/>
          </a:pPr>
          <a:r>
            <a:rPr lang="pt-BR" sz="1800" b="1" kern="1200" dirty="0">
              <a:solidFill>
                <a:srgbClr val="7030A0"/>
              </a:solidFill>
              <a:latin typeface="Arial" panose="020B0604020202020204" pitchFamily="34" charset="0"/>
              <a:cs typeface="Arial" panose="020B0604020202020204" pitchFamily="34" charset="0"/>
            </a:rPr>
            <a:t>Determine a meta</a:t>
          </a:r>
        </a:p>
      </dsp:txBody>
      <dsp:txXfrm>
        <a:off x="2630320" y="84994"/>
        <a:ext cx="3017518" cy="587648"/>
      </dsp:txXfrm>
    </dsp:sp>
    <dsp:sp modelId="{12A8E60C-7220-494C-95FF-9FF95E92138C}">
      <dsp:nvSpPr>
        <dsp:cNvPr id="0" name=""/>
        <dsp:cNvSpPr/>
      </dsp:nvSpPr>
      <dsp:spPr>
        <a:xfrm rot="5400000">
          <a:off x="3046291" y="1525736"/>
          <a:ext cx="617030" cy="702467"/>
        </a:xfrm>
        <a:prstGeom prst="bentUpArrow">
          <a:avLst>
            <a:gd name="adj1" fmla="val 32840"/>
            <a:gd name="adj2" fmla="val 25000"/>
            <a:gd name="adj3" fmla="val 35780"/>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B668C6-2F6F-4509-AEB0-88A9E8A9AB70}">
      <dsp:nvSpPr>
        <dsp:cNvPr id="0" name=""/>
        <dsp:cNvSpPr/>
      </dsp:nvSpPr>
      <dsp:spPr>
        <a:xfrm>
          <a:off x="2882815" y="841744"/>
          <a:ext cx="1038716" cy="727068"/>
        </a:xfrm>
        <a:prstGeom prst="roundRect">
          <a:avLst>
            <a:gd name="adj" fmla="val 16670"/>
          </a:avLst>
        </a:prstGeom>
        <a:solidFill>
          <a:srgbClr val="76717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t-BR" sz="1900" b="1" kern="1200">
              <a:latin typeface="Arial" panose="020B0604020202020204" pitchFamily="34" charset="0"/>
              <a:cs typeface="Arial" panose="020B0604020202020204" pitchFamily="34" charset="0"/>
            </a:rPr>
            <a:t>Etapa 2</a:t>
          </a:r>
        </a:p>
      </dsp:txBody>
      <dsp:txXfrm>
        <a:off x="2918314" y="877243"/>
        <a:ext cx="967718" cy="656070"/>
      </dsp:txXfrm>
    </dsp:sp>
    <dsp:sp modelId="{9613DF15-F0EC-4BC5-A109-D2728331966D}">
      <dsp:nvSpPr>
        <dsp:cNvPr id="0" name=""/>
        <dsp:cNvSpPr/>
      </dsp:nvSpPr>
      <dsp:spPr>
        <a:xfrm>
          <a:off x="4032706" y="923968"/>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lr>
              <a:srgbClr val="33373B"/>
            </a:buClr>
            <a:buSzPct val="100000"/>
            <a:buFont typeface="Wingdings" panose="05000000000000000000" pitchFamily="2" charset="2"/>
            <a:buChar char="Ø"/>
          </a:pPr>
          <a:r>
            <a:rPr lang="pt-BR" sz="1800" b="1" kern="1200" dirty="0">
              <a:solidFill>
                <a:srgbClr val="767171"/>
              </a:solidFill>
              <a:latin typeface="Arial" panose="020B0604020202020204" pitchFamily="34" charset="0"/>
              <a:cs typeface="Arial" panose="020B0604020202020204" pitchFamily="34" charset="0"/>
            </a:rPr>
            <a:t>Explique a </a:t>
          </a:r>
          <a:r>
            <a:rPr lang="en-US" sz="1800" b="1" kern="1200" dirty="0" err="1">
              <a:solidFill>
                <a:srgbClr val="767171"/>
              </a:solidFill>
              <a:latin typeface="Arial" panose="020B0604020202020204" pitchFamily="34" charset="0"/>
              <a:cs typeface="Arial" panose="020B0604020202020204" pitchFamily="34" charset="0"/>
            </a:rPr>
            <a:t>sua</a:t>
          </a:r>
          <a:r>
            <a:rPr lang="pt-BR" sz="1800" b="1" kern="1200" dirty="0">
              <a:solidFill>
                <a:srgbClr val="767171"/>
              </a:solidFill>
              <a:latin typeface="Arial" panose="020B0604020202020204" pitchFamily="34" charset="0"/>
              <a:cs typeface="Arial" panose="020B0604020202020204" pitchFamily="34" charset="0"/>
            </a:rPr>
            <a:t> solução</a:t>
          </a:r>
        </a:p>
      </dsp:txBody>
      <dsp:txXfrm>
        <a:off x="4032706" y="923968"/>
        <a:ext cx="3017518" cy="587648"/>
      </dsp:txXfrm>
    </dsp:sp>
    <dsp:sp modelId="{F5A9C339-99C0-4B75-AB15-AA8AB8F747D1}">
      <dsp:nvSpPr>
        <dsp:cNvPr id="0" name=""/>
        <dsp:cNvSpPr/>
      </dsp:nvSpPr>
      <dsp:spPr>
        <a:xfrm rot="5400000">
          <a:off x="4494700" y="2342473"/>
          <a:ext cx="617030" cy="702467"/>
        </a:xfrm>
        <a:prstGeom prst="bentUpArrow">
          <a:avLst>
            <a:gd name="adj1" fmla="val 32840"/>
            <a:gd name="adj2" fmla="val 25000"/>
            <a:gd name="adj3" fmla="val 35780"/>
          </a:avLst>
        </a:prstGeom>
        <a:solidFill>
          <a:srgbClr val="FF8B8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6D3B8-E872-46F9-AFD7-C46E36502BC5}">
      <dsp:nvSpPr>
        <dsp:cNvPr id="0" name=""/>
        <dsp:cNvSpPr/>
      </dsp:nvSpPr>
      <dsp:spPr>
        <a:xfrm>
          <a:off x="4331224" y="1658482"/>
          <a:ext cx="1038716" cy="727068"/>
        </a:xfrm>
        <a:prstGeom prst="roundRect">
          <a:avLst>
            <a:gd name="adj" fmla="val 16670"/>
          </a:avLst>
        </a:prstGeom>
        <a:solidFill>
          <a:srgbClr val="D2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t-BR" sz="1900" b="1" kern="1200">
              <a:latin typeface="Arial" panose="020B0604020202020204" pitchFamily="34" charset="0"/>
              <a:cs typeface="Arial" panose="020B0604020202020204" pitchFamily="34" charset="0"/>
            </a:rPr>
            <a:t>Etapa 3</a:t>
          </a:r>
        </a:p>
      </dsp:txBody>
      <dsp:txXfrm>
        <a:off x="4366723" y="1693981"/>
        <a:ext cx="967718" cy="656070"/>
      </dsp:txXfrm>
    </dsp:sp>
    <dsp:sp modelId="{96777DAA-842C-4140-8CA1-B879947FDF68}">
      <dsp:nvSpPr>
        <dsp:cNvPr id="0" name=""/>
        <dsp:cNvSpPr/>
      </dsp:nvSpPr>
      <dsp:spPr>
        <a:xfrm>
          <a:off x="5515625" y="1728195"/>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Font typeface="Wingdings" panose="05000000000000000000" pitchFamily="2" charset="2"/>
            <a:buChar char="Ø"/>
          </a:pPr>
          <a:r>
            <a:rPr lang="pt-BR" sz="1800" b="1" kern="1200" dirty="0">
              <a:solidFill>
                <a:srgbClr val="D20000"/>
              </a:solidFill>
              <a:latin typeface="Arial" panose="020B0604020202020204" pitchFamily="34" charset="0"/>
              <a:cs typeface="Arial" panose="020B0604020202020204" pitchFamily="34" charset="0"/>
            </a:rPr>
            <a:t>Explique o que o torna diferente</a:t>
          </a:r>
        </a:p>
      </dsp:txBody>
      <dsp:txXfrm>
        <a:off x="5515625" y="1728195"/>
        <a:ext cx="3017518" cy="587648"/>
      </dsp:txXfrm>
    </dsp:sp>
    <dsp:sp modelId="{E965D5DD-6F74-4AB2-9E2B-F64AF5EE0917}">
      <dsp:nvSpPr>
        <dsp:cNvPr id="0" name=""/>
        <dsp:cNvSpPr/>
      </dsp:nvSpPr>
      <dsp:spPr>
        <a:xfrm rot="5400000">
          <a:off x="5943109" y="3159211"/>
          <a:ext cx="617030" cy="702467"/>
        </a:xfrm>
        <a:prstGeom prst="bentUpArrow">
          <a:avLst>
            <a:gd name="adj1" fmla="val 32840"/>
            <a:gd name="adj2" fmla="val 25000"/>
            <a:gd name="adj3" fmla="val 35780"/>
          </a:avLst>
        </a:prstGeom>
        <a:solidFill>
          <a:srgbClr val="A3FFA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EF3E69-E29A-4925-96EC-80AEC6ED6B80}">
      <dsp:nvSpPr>
        <dsp:cNvPr id="0" name=""/>
        <dsp:cNvSpPr/>
      </dsp:nvSpPr>
      <dsp:spPr>
        <a:xfrm>
          <a:off x="5779633" y="2475219"/>
          <a:ext cx="1038716" cy="727068"/>
        </a:xfrm>
        <a:prstGeom prst="roundRect">
          <a:avLst>
            <a:gd name="adj" fmla="val 166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t-BR" sz="1900" b="1" kern="1200">
              <a:latin typeface="Arial" panose="020B0604020202020204" pitchFamily="34" charset="0"/>
              <a:cs typeface="Arial" panose="020B0604020202020204" pitchFamily="34" charset="0"/>
            </a:rPr>
            <a:t>Etapa 4</a:t>
          </a:r>
        </a:p>
      </dsp:txBody>
      <dsp:txXfrm>
        <a:off x="5815132" y="2510718"/>
        <a:ext cx="967718" cy="656070"/>
      </dsp:txXfrm>
    </dsp:sp>
    <dsp:sp modelId="{9AB9027A-2EDE-4548-8417-5FDD5BAF79AC}">
      <dsp:nvSpPr>
        <dsp:cNvPr id="0" name=""/>
        <dsp:cNvSpPr/>
      </dsp:nvSpPr>
      <dsp:spPr>
        <a:xfrm>
          <a:off x="6986531" y="2590028"/>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lr>
              <a:schemeClr val="accent5"/>
            </a:buClr>
            <a:buSzPct val="100000"/>
            <a:buFont typeface="Wingdings" panose="05000000000000000000" pitchFamily="2" charset="2"/>
            <a:buChar char="Ø"/>
          </a:pPr>
          <a:r>
            <a:rPr lang="pt-BR" sz="1800" b="1" kern="1200" dirty="0">
              <a:solidFill>
                <a:schemeClr val="accent5"/>
              </a:solidFill>
              <a:latin typeface="Arial" panose="020B0604020202020204" pitchFamily="34" charset="0"/>
              <a:cs typeface="Arial" panose="020B0604020202020204" pitchFamily="34" charset="0"/>
            </a:rPr>
            <a:t>Feche o acordo</a:t>
          </a:r>
        </a:p>
      </dsp:txBody>
      <dsp:txXfrm>
        <a:off x="6986531" y="2590028"/>
        <a:ext cx="3017518" cy="587648"/>
      </dsp:txXfrm>
    </dsp:sp>
    <dsp:sp modelId="{822C2EBB-7592-4D91-B7AF-9075C5B9198A}">
      <dsp:nvSpPr>
        <dsp:cNvPr id="0" name=""/>
        <dsp:cNvSpPr/>
      </dsp:nvSpPr>
      <dsp:spPr>
        <a:xfrm>
          <a:off x="7228042" y="3291957"/>
          <a:ext cx="1038716" cy="727068"/>
        </a:xfrm>
        <a:prstGeom prst="roundRect">
          <a:avLst>
            <a:gd name="adj" fmla="val 1667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t-BR" sz="1900" b="1" kern="1200">
              <a:latin typeface="Arial" panose="020B0604020202020204" pitchFamily="34" charset="0"/>
              <a:cs typeface="Arial" panose="020B0604020202020204" pitchFamily="34" charset="0"/>
            </a:rPr>
            <a:t>Etapa 5</a:t>
          </a:r>
        </a:p>
      </dsp:txBody>
      <dsp:txXfrm>
        <a:off x="7263541" y="3327456"/>
        <a:ext cx="967718" cy="656070"/>
      </dsp:txXfrm>
    </dsp:sp>
    <dsp:sp modelId="{9ED1295A-2F22-41EE-96DA-06D9FCE95ED0}">
      <dsp:nvSpPr>
        <dsp:cNvPr id="0" name=""/>
        <dsp:cNvSpPr/>
      </dsp:nvSpPr>
      <dsp:spPr>
        <a:xfrm>
          <a:off x="8477828" y="3376020"/>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lr>
              <a:schemeClr val="accent3"/>
            </a:buClr>
            <a:buSzPct val="100000"/>
            <a:buFont typeface="Wingdings" panose="05000000000000000000" pitchFamily="2" charset="2"/>
            <a:buChar char="Ø"/>
          </a:pPr>
          <a:r>
            <a:rPr lang="pt-BR" sz="1800" b="1" kern="1200" dirty="0">
              <a:solidFill>
                <a:srgbClr val="00B0F0"/>
              </a:solidFill>
              <a:latin typeface="Arial" panose="020B0604020202020204" pitchFamily="34" charset="0"/>
              <a:cs typeface="Arial" panose="020B0604020202020204" pitchFamily="34" charset="0"/>
            </a:rPr>
            <a:t>Retoque e pratique</a:t>
          </a:r>
        </a:p>
      </dsp:txBody>
      <dsp:txXfrm>
        <a:off x="8477828" y="3376020"/>
        <a:ext cx="3017518" cy="587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897DBE-45D2-4844-A025-33509384EB4A}">
      <dsp:nvSpPr>
        <dsp:cNvPr id="0" name=""/>
        <dsp:cNvSpPr/>
      </dsp:nvSpPr>
      <dsp:spPr>
        <a:xfrm>
          <a:off x="1618596" y="669291"/>
          <a:ext cx="5504383" cy="5504383"/>
        </a:xfrm>
        <a:prstGeom prst="pie">
          <a:avLst>
            <a:gd name="adj1" fmla="val 16200000"/>
            <a:gd name="adj2" fmla="val 19285716"/>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pt-BR" sz="1800" b="1" kern="1200" dirty="0">
              <a:solidFill>
                <a:srgbClr val="FF5C35"/>
              </a:solidFill>
              <a:latin typeface="Calibri"/>
              <a:ea typeface="+mn-ea"/>
              <a:cs typeface="+mn-cs"/>
            </a:rPr>
            <a:t>*</a:t>
          </a:r>
        </a:p>
      </dsp:txBody>
      <dsp:txXfrm>
        <a:off x="4425177" y="1193518"/>
        <a:ext cx="1507152" cy="950161"/>
      </dsp:txXfrm>
    </dsp:sp>
    <dsp:sp modelId="{5C06C518-77D9-4B2C-856A-486E7854393F}">
      <dsp:nvSpPr>
        <dsp:cNvPr id="0" name=""/>
        <dsp:cNvSpPr/>
      </dsp:nvSpPr>
      <dsp:spPr>
        <a:xfrm>
          <a:off x="1612908" y="671665"/>
          <a:ext cx="5504383" cy="5504383"/>
        </a:xfrm>
        <a:prstGeom prst="pie">
          <a:avLst>
            <a:gd name="adj1" fmla="val 19285716"/>
            <a:gd name="adj2" fmla="val 771428"/>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pt-BR" sz="1800" b="1" kern="1200" dirty="0">
              <a:solidFill>
                <a:schemeClr val="bg1"/>
              </a:solidFill>
              <a:latin typeface="Calibri"/>
              <a:ea typeface="+mn-ea"/>
              <a:cs typeface="+mn-cs"/>
            </a:rPr>
            <a:t>Parentes</a:t>
          </a:r>
        </a:p>
      </dsp:txBody>
      <dsp:txXfrm>
        <a:off x="5380790" y="2637517"/>
        <a:ext cx="1598892" cy="1015689"/>
      </dsp:txXfrm>
    </dsp:sp>
    <dsp:sp modelId="{91494CCB-08A7-418F-972C-B74B37CD67C5}">
      <dsp:nvSpPr>
        <dsp:cNvPr id="0" name=""/>
        <dsp:cNvSpPr/>
      </dsp:nvSpPr>
      <dsp:spPr>
        <a:xfrm>
          <a:off x="1612908" y="671665"/>
          <a:ext cx="5504383" cy="5504383"/>
        </a:xfrm>
        <a:prstGeom prst="pie">
          <a:avLst>
            <a:gd name="adj1" fmla="val 771428"/>
            <a:gd name="adj2" fmla="val 3857143"/>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pt-BR" sz="1800" b="1" kern="1200" dirty="0">
              <a:solidFill>
                <a:schemeClr val="bg1"/>
              </a:solidFill>
              <a:latin typeface="Calibri"/>
              <a:ea typeface="+mn-ea"/>
              <a:cs typeface="+mn-cs"/>
            </a:rPr>
            <a:t>Amigos</a:t>
          </a:r>
        </a:p>
      </dsp:txBody>
      <dsp:txXfrm>
        <a:off x="5151441" y="3948084"/>
        <a:ext cx="1441624" cy="1048454"/>
      </dsp:txXfrm>
    </dsp:sp>
    <dsp:sp modelId="{73C60A79-1925-4C51-A646-D783C04C5F80}">
      <dsp:nvSpPr>
        <dsp:cNvPr id="0" name=""/>
        <dsp:cNvSpPr/>
      </dsp:nvSpPr>
      <dsp:spPr>
        <a:xfrm>
          <a:off x="1612908" y="671665"/>
          <a:ext cx="5504383" cy="5504383"/>
        </a:xfrm>
        <a:prstGeom prst="pie">
          <a:avLst>
            <a:gd name="adj1" fmla="val 3857226"/>
            <a:gd name="adj2" fmla="val 6942858"/>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pt-BR" sz="1800" b="1" kern="1200" dirty="0">
              <a:solidFill>
                <a:schemeClr val="bg1"/>
              </a:solidFill>
              <a:latin typeface="Calibri"/>
              <a:ea typeface="+mn-ea"/>
              <a:cs typeface="+mn-cs"/>
            </a:rPr>
            <a:t>Vizinhos</a:t>
          </a:r>
        </a:p>
      </dsp:txBody>
      <dsp:txXfrm>
        <a:off x="3627906" y="4996538"/>
        <a:ext cx="1474388" cy="1048454"/>
      </dsp:txXfrm>
    </dsp:sp>
    <dsp:sp modelId="{7A9D694E-6CB5-4F90-B535-59EE2852E7BF}">
      <dsp:nvSpPr>
        <dsp:cNvPr id="0" name=""/>
        <dsp:cNvSpPr/>
      </dsp:nvSpPr>
      <dsp:spPr>
        <a:xfrm>
          <a:off x="1612908" y="671665"/>
          <a:ext cx="5504383" cy="5504383"/>
        </a:xfrm>
        <a:prstGeom prst="pie">
          <a:avLst>
            <a:gd name="adj1" fmla="val 6942858"/>
            <a:gd name="adj2" fmla="val 10028574"/>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pt-BR" sz="1800" b="1" kern="1200" dirty="0">
              <a:solidFill>
                <a:schemeClr val="bg1"/>
              </a:solidFill>
              <a:latin typeface="Calibri"/>
              <a:ea typeface="+mn-ea"/>
              <a:cs typeface="+mn-cs"/>
            </a:rPr>
            <a:t>Religiosos </a:t>
          </a:r>
        </a:p>
      </dsp:txBody>
      <dsp:txXfrm>
        <a:off x="2137135" y="3948084"/>
        <a:ext cx="1441624" cy="1048454"/>
      </dsp:txXfrm>
    </dsp:sp>
    <dsp:sp modelId="{B5D8FFB2-041D-4D6A-A2EE-84C58EB09C05}">
      <dsp:nvSpPr>
        <dsp:cNvPr id="0" name=""/>
        <dsp:cNvSpPr/>
      </dsp:nvSpPr>
      <dsp:spPr>
        <a:xfrm>
          <a:off x="1612908" y="671665"/>
          <a:ext cx="5504383" cy="5504383"/>
        </a:xfrm>
        <a:prstGeom prst="pie">
          <a:avLst>
            <a:gd name="adj1" fmla="val 10028574"/>
            <a:gd name="adj2" fmla="val 13114284"/>
          </a:avLst>
        </a:prstGeom>
        <a:solidFill>
          <a:schemeClr val="accent4"/>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pt-BR" sz="1800" b="1" kern="1200" dirty="0">
              <a:solidFill>
                <a:srgbClr val="FF5C35"/>
              </a:solidFill>
              <a:latin typeface="Calibri"/>
              <a:ea typeface="+mn-ea"/>
              <a:cs typeface="+mn-cs"/>
            </a:rPr>
            <a:t>*</a:t>
          </a:r>
        </a:p>
      </dsp:txBody>
      <dsp:txXfrm>
        <a:off x="1750518" y="2637517"/>
        <a:ext cx="1598892" cy="1015689"/>
      </dsp:txXfrm>
    </dsp:sp>
    <dsp:sp modelId="{259E753B-DE53-4EF9-BF8D-1BAA8D785381}">
      <dsp:nvSpPr>
        <dsp:cNvPr id="0" name=""/>
        <dsp:cNvSpPr/>
      </dsp:nvSpPr>
      <dsp:spPr>
        <a:xfrm>
          <a:off x="1612908" y="671665"/>
          <a:ext cx="5504383" cy="5504383"/>
        </a:xfrm>
        <a:prstGeom prst="pie">
          <a:avLst>
            <a:gd name="adj1" fmla="val 13114284"/>
            <a:gd name="adj2" fmla="val 16200000"/>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pt-BR" sz="1800" b="1" kern="1200" dirty="0">
              <a:solidFill>
                <a:schemeClr val="bg1"/>
              </a:solidFill>
              <a:latin typeface="Calibri"/>
              <a:ea typeface="+mn-ea"/>
              <a:cs typeface="+mn-cs"/>
            </a:rPr>
            <a:t>   Pessoas com quem você tem relação de trabalho e colegas</a:t>
          </a:r>
        </a:p>
      </dsp:txBody>
      <dsp:txXfrm>
        <a:off x="2805525" y="1195892"/>
        <a:ext cx="1507152" cy="95016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endParaRPr lang="en-US" dirty="0"/>
          </a:p>
        </p:txBody>
      </p:sp>
      <p:sp>
        <p:nvSpPr>
          <p:cNvPr id="4" name="Footer Placeholder 3"/>
          <p:cNvSpPr>
            <a:spLocks noGrp="1"/>
          </p:cNvSpPr>
          <p:nvPr>
            <p:ph type="ftr" sz="quarter" idx="2"/>
          </p:nvPr>
        </p:nvSpPr>
        <p:spPr>
          <a:xfrm>
            <a:off x="0" y="9118662"/>
            <a:ext cx="3170583" cy="480887"/>
          </a:xfrm>
          <a:prstGeom prst="rect">
            <a:avLst/>
          </a:prstGeom>
        </p:spPr>
        <p:txBody>
          <a:bodyPr vert="horz" lIns="95280" tIns="47640" rIns="95280" bIns="47640" rtlCol="0" anchor="b"/>
          <a:lstStyle>
            <a:lvl1pPr algn="l" fontAlgn="auto">
              <a:spcBef>
                <a:spcPts val="0"/>
              </a:spcBef>
              <a:spcAft>
                <a:spcPts val="0"/>
              </a:spcAft>
              <a:defRPr sz="13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4142962" y="9118662"/>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dirty="0"/>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4142962" y="0"/>
            <a:ext cx="3170583" cy="480887"/>
          </a:xfrm>
          <a:prstGeom prst="rect">
            <a:avLst/>
          </a:prstGeom>
        </p:spPr>
        <p:txBody>
          <a:bodyPr vert="horz" wrap="square" lIns="96329" tIns="48164" rIns="96329" bIns="48164" numCol="1" anchor="t" anchorCtr="0" compatLnSpc="1">
            <a:prstTxWarp prst="textNoShape">
              <a:avLst/>
            </a:prstTxWarp>
          </a:bodyPr>
          <a:lstStyle>
            <a:lvl1pPr algn="r">
              <a:defRPr sz="1300" smtClean="0">
                <a:latin typeface="Calibri" pitchFamily="34" charset="0"/>
              </a:defRPr>
            </a:lvl1pPr>
          </a:lstStyle>
          <a:p>
            <a:pPr>
              <a:defRPr/>
            </a:pPr>
            <a:fld id="{DA1377C3-FA04-4196-A641-E871B28A80A8}" type="datetimeFigureOut">
              <a:rPr lang="en-US"/>
              <a:pPr>
                <a:defRPr/>
              </a:pPr>
              <a:t>8/28/2023</a:t>
            </a:fld>
            <a:endParaRPr lang="en-US" dirty="0"/>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dirty="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8662"/>
            <a:ext cx="3170583" cy="480887"/>
          </a:xfrm>
          <a:prstGeom prst="rect">
            <a:avLst/>
          </a:prstGeom>
        </p:spPr>
        <p:txBody>
          <a:bodyPr vert="horz" lIns="96329" tIns="48164" rIns="96329" bIns="48164" rtlCol="0" anchor="b"/>
          <a:lstStyle>
            <a:lvl1pPr algn="l" fontAlgn="auto">
              <a:spcBef>
                <a:spcPts val="0"/>
              </a:spcBef>
              <a:spcAft>
                <a:spcPts val="0"/>
              </a:spcAft>
              <a:defRPr sz="13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4142962" y="9118662"/>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mailto:membership@lionsclubs.or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pPr marL="342900" indent="-342900">
              <a:buClr>
                <a:srgbClr val="10233F"/>
              </a:buClr>
              <a:buSzPct val="100000"/>
              <a:buFont typeface="Wingdings" panose="05000000000000000000" pitchFamily="2" charset="2"/>
              <a:buChar char="Ø"/>
            </a:pPr>
            <a:r>
              <a:rPr lang="pt-BR" sz="1200" dirty="0">
                <a:solidFill>
                  <a:schemeClr val="accent6">
                    <a:lumMod val="75000"/>
                    <a:lumOff val="25000"/>
                  </a:schemeClr>
                </a:solidFill>
                <a:latin typeface="Arial" charset="0"/>
                <a:ea typeface="Arial" charset="0"/>
                <a:cs typeface="Arial" charset="0"/>
              </a:rPr>
              <a:t>Ajudar a compreender a importância do desenvolvimento de novos clubes na comunidade.</a:t>
            </a:r>
          </a:p>
          <a:p>
            <a:pPr marL="342900" indent="-342900">
              <a:buClr>
                <a:srgbClr val="10233F"/>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pt-BR" sz="1200" dirty="0">
                <a:solidFill>
                  <a:schemeClr val="accent6">
                    <a:lumMod val="75000"/>
                    <a:lumOff val="25000"/>
                  </a:schemeClr>
                </a:solidFill>
                <a:latin typeface="Arial" charset="0"/>
                <a:ea typeface="Arial" charset="0"/>
                <a:cs typeface="Arial" charset="0"/>
              </a:rPr>
              <a:t>Adquirir compreensão dos métodos e ferramentas de recrutamento necessários para recrutar para os novos clubes.</a:t>
            </a:r>
          </a:p>
          <a:p>
            <a:pPr marL="342900" indent="-342900">
              <a:buClr>
                <a:srgbClr val="10233F"/>
              </a:buClr>
              <a:buSzPct val="100000"/>
              <a:buFont typeface="Wingdings" panose="05000000000000000000" pitchFamily="2" charset="2"/>
              <a:buChar char="Ø"/>
            </a:pPr>
            <a:endParaRPr lang="en-US" sz="1200" dirty="0">
              <a:solidFill>
                <a:schemeClr val="accent6">
                  <a:lumMod val="75000"/>
                  <a:lumOff val="25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pt-BR" sz="1200" dirty="0">
                <a:solidFill>
                  <a:schemeClr val="accent6">
                    <a:lumMod val="75000"/>
                    <a:lumOff val="25000"/>
                  </a:schemeClr>
                </a:solidFill>
                <a:latin typeface="Arial" charset="0"/>
                <a:ea typeface="Arial" charset="0"/>
                <a:cs typeface="Arial" charset="0"/>
              </a:rPr>
              <a:t>Obter conhecimento sobre como conduzir reuniões informativas e organizacionais para um novo clube.</a:t>
            </a:r>
          </a:p>
          <a:p>
            <a:pPr marL="342900" indent="-342900">
              <a:buClr>
                <a:srgbClr val="10233F"/>
              </a:buClr>
              <a:buSzPct val="100000"/>
              <a:buFont typeface="Wingdings" panose="05000000000000000000" pitchFamily="2" charset="2"/>
              <a:buChar char="Ø"/>
            </a:pPr>
            <a:endParaRPr lang="en-US" sz="1200" dirty="0">
              <a:solidFill>
                <a:schemeClr val="accent6">
                  <a:lumMod val="50000"/>
                  <a:lumOff val="50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pt-BR" sz="1200" dirty="0">
                <a:solidFill>
                  <a:schemeClr val="accent6">
                    <a:lumMod val="75000"/>
                    <a:lumOff val="25000"/>
                  </a:schemeClr>
                </a:solidFill>
                <a:latin typeface="Arial" charset="0"/>
                <a:ea typeface="Arial" charset="0"/>
                <a:cs typeface="Arial" charset="0"/>
              </a:rPr>
              <a:t>Compreender o processo de fundação de um novo clube.</a:t>
            </a:r>
          </a:p>
          <a:p>
            <a:pPr marL="342900" indent="-342900">
              <a:buClr>
                <a:srgbClr val="10233F"/>
              </a:buClr>
              <a:buSzPct val="100000"/>
              <a:buFont typeface="Wingdings" panose="05000000000000000000" pitchFamily="2" charset="2"/>
              <a:buChar char="Ø"/>
            </a:pPr>
            <a:endParaRPr lang="en-US" sz="1200" dirty="0">
              <a:solidFill>
                <a:schemeClr val="accent6">
                  <a:lumMod val="75000"/>
                  <a:lumOff val="25000"/>
                </a:schemeClr>
              </a:solidFill>
              <a:latin typeface="Arial" charset="0"/>
              <a:ea typeface="Arial" charset="0"/>
              <a:cs typeface="Arial" charset="0"/>
            </a:endParaRPr>
          </a:p>
          <a:p>
            <a:pPr marL="0" indent="0">
              <a:buClr>
                <a:srgbClr val="10233F"/>
              </a:buClr>
              <a:buSzPct val="100000"/>
              <a:buFont typeface="Wingdings" panose="05000000000000000000" pitchFamily="2" charset="2"/>
              <a:buNone/>
            </a:pPr>
            <a:endParaRPr lang="en-US" sz="1200" dirty="0">
              <a:solidFill>
                <a:schemeClr val="accent6">
                  <a:lumMod val="75000"/>
                  <a:lumOff val="25000"/>
                </a:schemeClr>
              </a:solidFill>
              <a:latin typeface="Arial" charset="0"/>
              <a:ea typeface="Arial" charset="0"/>
              <a:cs typeface="Arial"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2</a:t>
            </a:fld>
            <a:endParaRPr lang="en-US"/>
          </a:p>
        </p:txBody>
      </p:sp>
    </p:spTree>
    <p:extLst>
      <p:ext uri="{BB962C8B-B14F-4D97-AF65-F5344CB8AC3E}">
        <p14:creationId xmlns:p14="http://schemas.microsoft.com/office/powerpoint/2010/main" val="1216349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pt-BR" b="1" dirty="0"/>
              <a:t>Roteiro do orador:</a:t>
            </a:r>
          </a:p>
          <a:p>
            <a:r>
              <a:rPr lang="pt-BR" sz="1200" b="1" dirty="0">
                <a:solidFill>
                  <a:srgbClr val="33373B"/>
                </a:solidFill>
              </a:rPr>
              <a:t>Determinar a área para um clube é um componente chave para fundar um novo clube.  Uma Avaliação das Necessidades Comunitárias para o Desenvolvimento de Novos Clubes pode ajudar a determinar o melhor local com mais necessidades.</a:t>
            </a:r>
          </a:p>
          <a:p>
            <a:endParaRPr lang="en-US" dirty="0"/>
          </a:p>
          <a:p>
            <a:r>
              <a:rPr lang="pt-BR" dirty="0"/>
              <a:t>Ao determinar as áreas de oportunidade para um novo clube, deve considerar o seguinte: (Ler o slide) </a:t>
            </a:r>
          </a:p>
          <a:p>
            <a:endParaRPr lang="en-US" dirty="0"/>
          </a:p>
        </p:txBody>
      </p:sp>
    </p:spTree>
    <p:extLst>
      <p:ext uri="{BB962C8B-B14F-4D97-AF65-F5344CB8AC3E}">
        <p14:creationId xmlns:p14="http://schemas.microsoft.com/office/powerpoint/2010/main" val="1940662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b="1" dirty="0"/>
              <a:t>Anotações do orador:</a:t>
            </a:r>
          </a:p>
          <a:p>
            <a:r>
              <a:rPr lang="pt-BR" dirty="0"/>
              <a:t>O objetivo da pesquisa de desenvolvimento do local é avaliar as necessidades da comunidade, avaliar a viabilidade de fundar um clube e reunir outras informações pertinentes sobre a comunidade para determinar como um Lions clube pode beneficiar a comunidade.</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pt-BR" dirty="0"/>
              <a:t>(Ler o slide) </a:t>
            </a:r>
          </a:p>
          <a:p>
            <a:endParaRPr lang="en-US" dirty="0"/>
          </a:p>
        </p:txBody>
      </p:sp>
    </p:spTree>
    <p:extLst>
      <p:ext uri="{BB962C8B-B14F-4D97-AF65-F5344CB8AC3E}">
        <p14:creationId xmlns:p14="http://schemas.microsoft.com/office/powerpoint/2010/main" val="2634971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b="1" dirty="0"/>
              <a:t>Roteiro do orador:</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dirty="0"/>
              <a:t>É importante que o distrito crie um plano de promoção sólido. </a:t>
            </a:r>
            <a:r>
              <a:rPr lang="pt-BR" b="0" dirty="0">
                <a:solidFill>
                  <a:srgbClr val="33373B"/>
                </a:solidFill>
              </a:rPr>
              <a:t>Divulgar o novo clube é importante para que se tenha uma formação bem sucedida para ele. </a:t>
            </a:r>
          </a:p>
          <a:p>
            <a:endParaRPr lang="en-US" dirty="0"/>
          </a:p>
          <a:p>
            <a:r>
              <a:rPr lang="pt-BR" dirty="0"/>
              <a:t>O seguinte deve fazer parte do plano de recrutamento </a:t>
            </a:r>
          </a:p>
          <a:p>
            <a:endParaRPr lang="en-US" dirty="0"/>
          </a:p>
          <a:p>
            <a:r>
              <a:rPr lang="pt-BR" dirty="0"/>
              <a:t>Quem – Crie uma lista de associados em potencial </a:t>
            </a:r>
          </a:p>
          <a:p>
            <a:endParaRPr lang="en-US" dirty="0"/>
          </a:p>
          <a:p>
            <a:r>
              <a:rPr lang="pt-BR" dirty="0"/>
              <a:t>Onde – Ao pensar sobre onde promover o novo clube, tenha em mente quem são seus associados em potencial e qual seria a melhor maneira de alcançar esses números em potencial. Existem muitas maneiras de promover, e usar uma ampla variedade é a melhor maneira de alcançar o maior número possível de pessoas. </a:t>
            </a:r>
          </a:p>
          <a:p>
            <a:endParaRPr lang="en-US" dirty="0"/>
          </a:p>
          <a:p>
            <a:r>
              <a:rPr lang="pt-BR" dirty="0"/>
              <a:t>O que – Ter uma explicação rápida é uma fundamental no processo de recrutamento.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pt-BR" dirty="0"/>
              <a:t>Quando – Enquanto você está sondando, tenha informações com você, incluindo informações de contato, caso os associados em potencial tenham mais perguntas. Além disso, leve consigo os convites para a reunião informativa para que os associados em potencial possam planejar participar.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848892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pt-BR" b="1" dirty="0"/>
              <a:t>Roteiro do orador:</a:t>
            </a:r>
          </a:p>
          <a:p>
            <a:pPr marL="0" indent="0" algn="l">
              <a:buNone/>
            </a:pPr>
            <a:endParaRPr lang="en-US" b="1" u="sng" dirty="0">
              <a:solidFill>
                <a:srgbClr val="002060"/>
              </a:solidFill>
            </a:endParaRPr>
          </a:p>
          <a:p>
            <a:pPr marL="0" indent="0" algn="l">
              <a:buNone/>
            </a:pPr>
            <a:r>
              <a:rPr lang="pt-BR" b="1" u="sng" dirty="0">
                <a:solidFill>
                  <a:srgbClr val="002060"/>
                </a:solidFill>
              </a:rPr>
              <a:t>Escreva uma explicação rápida perfeita em cinco passos fáceis</a:t>
            </a:r>
          </a:p>
          <a:p>
            <a:pPr algn="ctr"/>
            <a:endParaRPr lang="en-US" b="1" u="sng" dirty="0">
              <a:solidFill>
                <a:srgbClr val="002060"/>
              </a:solidFill>
            </a:endParaRPr>
          </a:p>
          <a:p>
            <a:pPr lvl="1"/>
            <a:endParaRPr lang="en-US" dirty="0">
              <a:solidFill>
                <a:srgbClr val="002060"/>
              </a:solidFill>
            </a:endParaRPr>
          </a:p>
          <a:p>
            <a:pPr marL="1711291" lvl="3" indent="-342900">
              <a:spcBef>
                <a:spcPts val="0"/>
              </a:spcBef>
              <a:buClr>
                <a:srgbClr val="33373B"/>
              </a:buClr>
              <a:buSzPct val="100000"/>
              <a:buFont typeface="Wingdings" panose="05000000000000000000" pitchFamily="2" charset="2"/>
              <a:buChar char="Ø"/>
            </a:pPr>
            <a:r>
              <a:rPr lang="pt-BR" b="1" dirty="0">
                <a:solidFill>
                  <a:srgbClr val="002060"/>
                </a:solidFill>
              </a:rPr>
              <a:t>Etapa 1: Determine a meta</a:t>
            </a:r>
          </a:p>
          <a:p>
            <a:pPr marL="1711291" lvl="3" indent="-342900">
              <a:spcBef>
                <a:spcPts val="0"/>
              </a:spcBef>
              <a:buClr>
                <a:srgbClr val="33373B"/>
              </a:buClr>
              <a:buSzPct val="100000"/>
              <a:buFont typeface="Wingdings" panose="05000000000000000000" pitchFamily="2" charset="2"/>
              <a:buChar char="Ø"/>
            </a:pPr>
            <a:endParaRPr lang="en-US" dirty="0">
              <a:solidFill>
                <a:srgbClr val="002060"/>
              </a:solidFill>
            </a:endParaRPr>
          </a:p>
          <a:p>
            <a:pPr marL="1711291" lvl="3" indent="-342900">
              <a:spcBef>
                <a:spcPts val="0"/>
              </a:spcBef>
              <a:buClr>
                <a:srgbClr val="33373B"/>
              </a:buClr>
              <a:buSzPct val="100000"/>
              <a:buFont typeface="Wingdings" panose="05000000000000000000" pitchFamily="2" charset="2"/>
              <a:buChar char="Ø"/>
            </a:pPr>
            <a:r>
              <a:rPr lang="pt-BR" b="1" dirty="0">
                <a:solidFill>
                  <a:srgbClr val="002060"/>
                </a:solidFill>
              </a:rPr>
              <a:t>Etapa 2: Explique a sua solução</a:t>
            </a:r>
          </a:p>
          <a:p>
            <a:pPr marL="1711291" lvl="3" indent="-342900">
              <a:spcBef>
                <a:spcPts val="0"/>
              </a:spcBef>
              <a:buClr>
                <a:srgbClr val="33373B"/>
              </a:buClr>
              <a:buSzPct val="100000"/>
              <a:buFont typeface="Wingdings" panose="05000000000000000000" pitchFamily="2" charset="2"/>
              <a:buChar char="Ø"/>
            </a:pPr>
            <a:endParaRPr lang="en-US" b="1" dirty="0">
              <a:solidFill>
                <a:srgbClr val="002060"/>
              </a:solidFill>
            </a:endParaRPr>
          </a:p>
          <a:p>
            <a:pPr marL="1711291" lvl="3" indent="-342900">
              <a:spcBef>
                <a:spcPts val="0"/>
              </a:spcBef>
              <a:buClr>
                <a:srgbClr val="33373B"/>
              </a:buClr>
              <a:buSzPct val="100000"/>
              <a:buFont typeface="Wingdings" panose="05000000000000000000" pitchFamily="2" charset="2"/>
              <a:buChar char="Ø"/>
            </a:pPr>
            <a:r>
              <a:rPr lang="pt-BR" b="1" dirty="0">
                <a:solidFill>
                  <a:srgbClr val="002060"/>
                </a:solidFill>
              </a:rPr>
              <a:t>Etapa 3: Explique o que o torna diferente</a:t>
            </a:r>
          </a:p>
          <a:p>
            <a:pPr marL="1711291" lvl="3" indent="-342900">
              <a:spcBef>
                <a:spcPts val="0"/>
              </a:spcBef>
              <a:buClr>
                <a:srgbClr val="33373B"/>
              </a:buClr>
              <a:buSzPct val="100000"/>
              <a:buFont typeface="Wingdings" panose="05000000000000000000" pitchFamily="2" charset="2"/>
              <a:buChar char="Ø"/>
            </a:pPr>
            <a:endParaRPr lang="en-US" b="1" dirty="0">
              <a:solidFill>
                <a:srgbClr val="002060"/>
              </a:solidFill>
            </a:endParaRPr>
          </a:p>
          <a:p>
            <a:pPr marL="1711291" lvl="3" indent="-342900">
              <a:spcBef>
                <a:spcPts val="0"/>
              </a:spcBef>
              <a:buClr>
                <a:srgbClr val="33373B"/>
              </a:buClr>
              <a:buSzPct val="100000"/>
              <a:buFont typeface="Wingdings" panose="05000000000000000000" pitchFamily="2" charset="2"/>
              <a:buChar char="Ø"/>
            </a:pPr>
            <a:r>
              <a:rPr lang="pt-BR" b="1" dirty="0">
                <a:solidFill>
                  <a:srgbClr val="002060"/>
                </a:solidFill>
              </a:rPr>
              <a:t>Etapa 4: Feche o acordo</a:t>
            </a:r>
          </a:p>
          <a:p>
            <a:pPr marL="1711291" lvl="3" indent="-342900">
              <a:spcBef>
                <a:spcPts val="0"/>
              </a:spcBef>
              <a:buClr>
                <a:srgbClr val="33373B"/>
              </a:buClr>
              <a:buSzPct val="100000"/>
              <a:buFont typeface="Wingdings" panose="05000000000000000000" pitchFamily="2" charset="2"/>
              <a:buChar char="Ø"/>
            </a:pPr>
            <a:endParaRPr lang="en-US" b="1" dirty="0">
              <a:solidFill>
                <a:srgbClr val="002060"/>
              </a:solidFill>
            </a:endParaRPr>
          </a:p>
          <a:p>
            <a:pPr marL="1711291" lvl="3" indent="-342900">
              <a:spcBef>
                <a:spcPts val="0"/>
              </a:spcBef>
              <a:buClr>
                <a:srgbClr val="33373B"/>
              </a:buClr>
              <a:buSzPct val="100000"/>
              <a:buFont typeface="Wingdings" panose="05000000000000000000" pitchFamily="2" charset="2"/>
              <a:buChar char="Ø"/>
            </a:pPr>
            <a:r>
              <a:rPr lang="pt-BR" b="1" dirty="0">
                <a:solidFill>
                  <a:srgbClr val="002060"/>
                </a:solidFill>
              </a:rPr>
              <a:t>Etapa 5: Retoque e pratique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solidFill>
                  <a:srgbClr val="002060"/>
                </a:solidFill>
              </a:rPr>
              <a:t>É fundamental ter uma ótima explicação rápida.  A explicação deve durar 20-30 segundos, ser interessante, memorável e sucinta.</a:t>
            </a:r>
          </a:p>
          <a:p>
            <a:endParaRPr lang="en-US" dirty="0"/>
          </a:p>
        </p:txBody>
      </p:sp>
    </p:spTree>
    <p:extLst>
      <p:ext uri="{BB962C8B-B14F-4D97-AF65-F5344CB8AC3E}">
        <p14:creationId xmlns:p14="http://schemas.microsoft.com/office/powerpoint/2010/main" val="2496466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pt-BR" b="1" dirty="0"/>
              <a:t>Roteiro do orador:</a:t>
            </a:r>
          </a:p>
          <a:p>
            <a:r>
              <a:rPr lang="pt-BR" sz="1200" dirty="0">
                <a:solidFill>
                  <a:schemeClr val="tx1"/>
                </a:solidFill>
              </a:rPr>
              <a:t>É fundamental ter uma ótima explicação rápida.  A explicação deve durar 20-30 segundos, ser interessante, memorável e sucinta. </a:t>
            </a:r>
          </a:p>
          <a:p>
            <a:endParaRPr lang="en-US" sz="1200" dirty="0">
              <a:solidFill>
                <a:schemeClr val="tx1"/>
              </a:solidFill>
            </a:endParaRPr>
          </a:p>
          <a:p>
            <a:r>
              <a:rPr lang="pt-BR" sz="1200" dirty="0">
                <a:solidFill>
                  <a:schemeClr val="tx1"/>
                </a:solidFill>
              </a:rPr>
              <a:t>Veja abaixo um exemplo de explicação rápida. </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dirty="0"/>
              <a:t>(Ler o slide) </a:t>
            </a:r>
          </a:p>
          <a:p>
            <a:endParaRPr lang="en-US" dirty="0"/>
          </a:p>
        </p:txBody>
      </p:sp>
    </p:spTree>
    <p:extLst>
      <p:ext uri="{BB962C8B-B14F-4D97-AF65-F5344CB8AC3E}">
        <p14:creationId xmlns:p14="http://schemas.microsoft.com/office/powerpoint/2010/main" val="2615210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pt-BR" b="1" dirty="0"/>
              <a:t>Roteiro do orador:</a:t>
            </a:r>
          </a:p>
          <a:p>
            <a:endParaRPr lang="en-US" dirty="0">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dirty="0">
                <a:solidFill>
                  <a:schemeClr val="accent4"/>
                </a:solidFill>
                <a:ea typeface="Arial" charset="0"/>
                <a:cs typeface="Arial" panose="020B0604020202020204" pitchFamily="34" charset="0"/>
              </a:rPr>
              <a:t>Uma parte valiosa de ser Leão são os benefícios oferecidos aos associados.</a:t>
            </a:r>
          </a:p>
          <a:p>
            <a:endParaRPr lang="en-US" dirty="0">
              <a:cs typeface="Calibri"/>
            </a:endParaRPr>
          </a:p>
          <a:p>
            <a:r>
              <a:rPr lang="pt-BR" dirty="0"/>
              <a:t>(leia o slide)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20</a:t>
            </a:fld>
            <a:endParaRPr lang="en-US"/>
          </a:p>
        </p:txBody>
      </p:sp>
    </p:spTree>
    <p:extLst>
      <p:ext uri="{BB962C8B-B14F-4D97-AF65-F5344CB8AC3E}">
        <p14:creationId xmlns:p14="http://schemas.microsoft.com/office/powerpoint/2010/main" val="3905251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b="1" dirty="0"/>
              <a:t>Roteiro do orador:</a:t>
            </a:r>
          </a:p>
          <a:p>
            <a:r>
              <a:rPr lang="pt-BR" dirty="0"/>
              <a:t>Recrutar associados é a parte mais importante do desenvolvimento de um novo clube. Como equipe, você deve listar os nomes das pessoas com as quais acredita ser importante se conectar para compartilhar o valor do Lions. Se houver relacionamentos importantes que alguém da equipe de recrutamento tenha dentro da comunidade, essas são boas pessoas para começar. Eles são os indivíduos que podem ajudá-lo a determinar quem mais você deve contatar na comunidade.</a:t>
            </a:r>
          </a:p>
          <a:p>
            <a:endParaRPr lang="pt-BR" dirty="0"/>
          </a:p>
          <a:p>
            <a:r>
              <a:rPr lang="pt-BR" dirty="0"/>
              <a:t>A Roda de Recrutamento é um método eficaz para criar uma lista de pessoas que possam estar interessadas em se afiliarem ao clube.. (Leia do slide)</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dirty="0">
                <a:solidFill>
                  <a:srgbClr val="33373B"/>
                </a:solidFill>
              </a:rPr>
              <a:t>*Todo mundo é um futuro Leão em potencial e tem algo a contribuir para o Lions clube.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solidFill>
                <a:srgbClr val="33373B"/>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dirty="0">
                <a:solidFill>
                  <a:srgbClr val="33373B"/>
                </a:solidFill>
              </a:rPr>
              <a:t>Peça aos participantes que citem alguns que não estejam no slide: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solidFill>
                <a:srgbClr val="33373B"/>
              </a:solidFill>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pt-BR" sz="1200" dirty="0">
                <a:solidFill>
                  <a:srgbClr val="33373B"/>
                </a:solidFill>
              </a:rPr>
              <a:t>Grupos jovens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pt-BR" sz="1200" dirty="0">
                <a:solidFill>
                  <a:srgbClr val="33373B"/>
                </a:solidFill>
              </a:rPr>
              <a:t>Jovens Líderes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pt-BR" sz="1200" dirty="0">
                <a:solidFill>
                  <a:srgbClr val="33373B"/>
                </a:solidFill>
              </a:rPr>
              <a:t>Autoridades do governo</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pt-BR" sz="1200" dirty="0">
                <a:solidFill>
                  <a:srgbClr val="33373B"/>
                </a:solidFill>
              </a:rPr>
              <a:t>Etc.</a:t>
            </a:r>
          </a:p>
          <a:p>
            <a:endParaRPr lang="en-US" dirty="0"/>
          </a:p>
        </p:txBody>
      </p:sp>
    </p:spTree>
    <p:extLst>
      <p:ext uri="{BB962C8B-B14F-4D97-AF65-F5344CB8AC3E}">
        <p14:creationId xmlns:p14="http://schemas.microsoft.com/office/powerpoint/2010/main" val="1337249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b="1" dirty="0"/>
              <a:t>Roteiro do palestrante:</a:t>
            </a:r>
          </a:p>
          <a:p>
            <a:r>
              <a:rPr lang="pt-BR" dirty="0"/>
              <a:t>Em geral, existem 5 maneiras pelas quais um Lions clube pode ser desenvolvido. As 5 estratégias incluem:</a:t>
            </a:r>
          </a:p>
          <a:p>
            <a:r>
              <a:rPr lang="pt-BR" dirty="0"/>
              <a:t>(Leia, “Como vamos recrutar” no Slide. Sinta-se à vontade para dar exemplos pessoais durante esta parte)</a:t>
            </a:r>
          </a:p>
          <a:p>
            <a:endParaRPr lang="pt-BR" dirty="0"/>
          </a:p>
          <a:p>
            <a:r>
              <a:rPr lang="pt-BR" dirty="0"/>
              <a:t>A sondagem é o método mais amplamente utilizado. Isso geralmente é feito durante vários dias e ocorre no centro da cidade/área da rua principal ou em locais por toda a comunidade onde haja comércio local. Os proprietários de empresas são um foco porque têm interesse na comunidade. Não se faz sondagem em áreas residenciais.</a:t>
            </a:r>
          </a:p>
          <a:p>
            <a:r>
              <a:rPr lang="pt-BR" dirty="0"/>
              <a:t>Para relacionamentos pessoais (ex.: vizinhos), a equipe de recrutamento deve convidar pessoas para a reunião informativa. Pode ocorrer uma </a:t>
            </a:r>
            <a:r>
              <a:rPr lang="pt-BR" dirty="0" err="1"/>
              <a:t>pré</a:t>
            </a:r>
            <a:r>
              <a:rPr lang="pt-BR" dirty="0"/>
              <a:t>-sondagem pedindo às empresas locais que coloquem panfletos para promover uma reunião informativa.</a:t>
            </a:r>
          </a:p>
          <a:p>
            <a:endParaRPr lang="pt-BR" dirty="0"/>
          </a:p>
          <a:p>
            <a:r>
              <a:rPr lang="pt-BR" dirty="0"/>
              <a:t>Veja aqui algumas dicas para recrutamento e dicas de prospecção de sucesso.(Leia o slide)</a:t>
            </a:r>
          </a:p>
          <a:p>
            <a:endParaRPr lang="en-US" dirty="0"/>
          </a:p>
        </p:txBody>
      </p:sp>
    </p:spTree>
    <p:extLst>
      <p:ext uri="{BB962C8B-B14F-4D97-AF65-F5344CB8AC3E}">
        <p14:creationId xmlns:p14="http://schemas.microsoft.com/office/powerpoint/2010/main" val="1835300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pt-BR" sz="1200" b="0" dirty="0">
                <a:solidFill>
                  <a:schemeClr val="accent4"/>
                </a:solidFill>
              </a:rPr>
              <a:t>Pode-se solicitar </a:t>
            </a:r>
            <a:r>
              <a:rPr lang="pt-BR" sz="1200" b="1" dirty="0">
                <a:solidFill>
                  <a:schemeClr val="accent4"/>
                </a:solidFill>
              </a:rPr>
              <a:t>materiais de recrutamento </a:t>
            </a:r>
            <a:r>
              <a:rPr lang="pt-BR" sz="1200" b="0" dirty="0">
                <a:solidFill>
                  <a:schemeClr val="accent4"/>
                </a:solidFill>
              </a:rPr>
              <a:t>à Divisão do Quadro Associativo</a:t>
            </a:r>
            <a:r>
              <a:rPr lang="pt-BR" sz="1200" dirty="0">
                <a:solidFill>
                  <a:srgbClr val="33373B"/>
                </a:solidFill>
              </a:rPr>
              <a:t>. Para encomendá-los, visite a página Fundação de um novo clube ou usando este código QR.</a:t>
            </a:r>
          </a:p>
          <a:p>
            <a:r>
              <a:rPr lang="pt-BR" sz="1200" dirty="0">
                <a:solidFill>
                  <a:srgbClr val="33373B"/>
                </a:solidFill>
              </a:rPr>
              <a:t>Explique que se pode encomendar uma quantidade limitada de materiais de recrutamento e receber gratuitamente de Lions Club International.</a:t>
            </a:r>
            <a:r>
              <a:rPr lang="pt-BR" i="0" dirty="0"/>
              <a:t> </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23</a:t>
            </a:fld>
            <a:endParaRPr lang="en-US"/>
          </a:p>
        </p:txBody>
      </p:sp>
    </p:spTree>
    <p:extLst>
      <p:ext uri="{BB962C8B-B14F-4D97-AF65-F5344CB8AC3E}">
        <p14:creationId xmlns:p14="http://schemas.microsoft.com/office/powerpoint/2010/main" val="3009955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pt-BR" b="1" dirty="0"/>
              <a:t>Anotações do orador:</a:t>
            </a:r>
          </a:p>
          <a:p>
            <a:r>
              <a:rPr lang="pt-BR" dirty="0"/>
              <a:t>Em todos os anos de recrutamento de novos associados, descobriu-se que a principal razão de alguém não se afiliar a um Lions clube é simplesmente não ter sido convidado. Você pode usar o formulário de inscrição de associado fundador para obter as informações de contato necessárias ou pode usar a folha de recrutamento fornecida ao DG e organizador do clube. A coleta de informações deve ser responsabilidade de uma pessoa durante o período de angariação de votos. Todas as dicas devem ser entregues a uma pessoa que criará uma lista principal que será atualizada diariamente. (Ler o slide)</a:t>
            </a:r>
          </a:p>
          <a:p>
            <a:endParaRPr lang="en-US" dirty="0"/>
          </a:p>
          <a:p>
            <a:endParaRPr lang="en-US" i="0"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24</a:t>
            </a:fld>
            <a:endParaRPr lang="en-US"/>
          </a:p>
        </p:txBody>
      </p:sp>
    </p:spTree>
    <p:extLst>
      <p:ext uri="{BB962C8B-B14F-4D97-AF65-F5344CB8AC3E}">
        <p14:creationId xmlns:p14="http://schemas.microsoft.com/office/powerpoint/2010/main" val="4114354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pt-BR" b="1" dirty="0"/>
              <a:t>Roteiro do orador:</a:t>
            </a:r>
          </a:p>
          <a:p>
            <a:r>
              <a:rPr lang="pt-BR" dirty="0"/>
              <a:t>O seu distrito deu o primeiro passo para explorar a formação de novos clubes.  Antes de prosseguirmos, devemos entender “porque é importante organizar um novo clube” O Lions clube oferece às pessoas a oportunidade de retribuir à comunidade e ajudar os necessitados. Veja a seguir os benefícios de fundar um novo Lions clube.</a:t>
            </a:r>
          </a:p>
          <a:p>
            <a:endParaRPr lang="en-US" sz="1200" dirty="0"/>
          </a:p>
          <a:p>
            <a:pPr marL="342900" indent="-342900">
              <a:lnSpc>
                <a:spcPct val="200000"/>
              </a:lnSpc>
              <a:buClr>
                <a:srgbClr val="10233F"/>
              </a:buClr>
              <a:buSzPct val="100000"/>
              <a:buFont typeface="Wingdings" panose="05000000000000000000" pitchFamily="2" charset="2"/>
              <a:buChar char="Ø"/>
            </a:pPr>
            <a:r>
              <a:rPr lang="pt-BR" sz="1200" dirty="0">
                <a:solidFill>
                  <a:srgbClr val="10233F"/>
                </a:solidFill>
                <a:latin typeface="Arial" charset="0"/>
                <a:ea typeface="Arial" charset="0"/>
                <a:cs typeface="Arial" charset="0"/>
              </a:rPr>
              <a:t>Beneficia a comunidade</a:t>
            </a:r>
          </a:p>
          <a:p>
            <a:pPr marL="342900" indent="-342900">
              <a:lnSpc>
                <a:spcPct val="200000"/>
              </a:lnSpc>
              <a:buClr>
                <a:srgbClr val="10233F"/>
              </a:buClr>
              <a:buSzPct val="100000"/>
              <a:buFont typeface="Wingdings" panose="05000000000000000000" pitchFamily="2" charset="2"/>
              <a:buChar char="Ø"/>
            </a:pPr>
            <a:r>
              <a:rPr lang="pt-BR" sz="1200" dirty="0">
                <a:solidFill>
                  <a:srgbClr val="10233F"/>
                </a:solidFill>
                <a:latin typeface="Arial" charset="0"/>
                <a:ea typeface="Arial" charset="0"/>
                <a:cs typeface="Arial" charset="0"/>
              </a:rPr>
              <a:t>Oferece novas oportunidades de serviço</a:t>
            </a:r>
          </a:p>
          <a:p>
            <a:pPr marL="342900" indent="-342900">
              <a:lnSpc>
                <a:spcPct val="200000"/>
              </a:lnSpc>
              <a:buClr>
                <a:srgbClr val="10233F"/>
              </a:buClr>
              <a:buSzPct val="100000"/>
              <a:buFont typeface="Wingdings" panose="05000000000000000000" pitchFamily="2" charset="2"/>
              <a:buChar char="Ø"/>
            </a:pPr>
            <a:r>
              <a:rPr lang="pt-BR" sz="1200" dirty="0">
                <a:solidFill>
                  <a:srgbClr val="10233F"/>
                </a:solidFill>
                <a:latin typeface="Arial" charset="0"/>
                <a:ea typeface="Arial" charset="0"/>
                <a:cs typeface="Arial" charset="0"/>
              </a:rPr>
              <a:t>Satisfaz as necessidades não atendidas</a:t>
            </a:r>
          </a:p>
          <a:p>
            <a:pPr marL="342900" indent="-342900">
              <a:lnSpc>
                <a:spcPct val="200000"/>
              </a:lnSpc>
              <a:buClr>
                <a:srgbClr val="10233F"/>
              </a:buClr>
              <a:buSzPct val="100000"/>
              <a:buFont typeface="Wingdings" panose="05000000000000000000" pitchFamily="2" charset="2"/>
              <a:buChar char="Ø"/>
            </a:pPr>
            <a:r>
              <a:rPr lang="pt-BR" sz="1200" dirty="0">
                <a:solidFill>
                  <a:srgbClr val="10233F"/>
                </a:solidFill>
                <a:latin typeface="Arial" charset="0"/>
                <a:ea typeface="Arial" charset="0"/>
                <a:cs typeface="Arial" charset="0"/>
              </a:rPr>
              <a:t>Faz a diferença</a:t>
            </a:r>
          </a:p>
          <a:p>
            <a:pPr marL="342900" indent="-342900">
              <a:lnSpc>
                <a:spcPct val="200000"/>
              </a:lnSpc>
              <a:buClr>
                <a:srgbClr val="10233F"/>
              </a:buClr>
              <a:buSzPct val="100000"/>
              <a:buFont typeface="Wingdings" panose="05000000000000000000" pitchFamily="2" charset="2"/>
              <a:buChar char="Ø"/>
            </a:pPr>
            <a:r>
              <a:rPr lang="pt-BR" sz="1200" dirty="0">
                <a:solidFill>
                  <a:srgbClr val="10233F"/>
                </a:solidFill>
                <a:latin typeface="Arial" charset="0"/>
                <a:ea typeface="Arial" charset="0"/>
                <a:cs typeface="Arial" charset="0"/>
              </a:rPr>
              <a:t>Rejuvenesce o quadro associativo</a:t>
            </a:r>
          </a:p>
          <a:p>
            <a:pPr marL="342900" indent="-342900">
              <a:lnSpc>
                <a:spcPct val="200000"/>
              </a:lnSpc>
              <a:buClr>
                <a:srgbClr val="10233F"/>
              </a:buClr>
              <a:buSzPct val="100000"/>
              <a:buFont typeface="Wingdings" panose="05000000000000000000" pitchFamily="2" charset="2"/>
              <a:buChar char="Ø"/>
            </a:pPr>
            <a:r>
              <a:rPr lang="pt-BR" sz="1200" dirty="0">
                <a:solidFill>
                  <a:srgbClr val="10233F"/>
                </a:solidFill>
                <a:latin typeface="Arial" charset="0"/>
                <a:ea typeface="Arial" charset="0"/>
                <a:cs typeface="Arial" charset="0"/>
              </a:rPr>
              <a:t>Desenvolve novos líderes</a:t>
            </a:r>
          </a:p>
          <a:p>
            <a:pPr algn="just"/>
            <a:endParaRPr lang="en-US" sz="1600" dirty="0"/>
          </a:p>
        </p:txBody>
      </p:sp>
      <p:sp>
        <p:nvSpPr>
          <p:cNvPr id="4" name="Slide Number Placeholder 3"/>
          <p:cNvSpPr>
            <a:spLocks noGrp="1"/>
          </p:cNvSpPr>
          <p:nvPr>
            <p:ph type="sldNum" sz="quarter" idx="5"/>
          </p:nvPr>
        </p:nvSpPr>
        <p:spPr/>
        <p:txBody>
          <a:bodyPr/>
          <a:lstStyle/>
          <a:p>
            <a:fld id="{9F9FA9B6-D2BD-41BF-AB52-F7C9269A6FB7}" type="slidenum">
              <a:rPr lang="en-US" smtClean="0"/>
              <a:t>4</a:t>
            </a:fld>
            <a:endParaRPr lang="en-US"/>
          </a:p>
        </p:txBody>
      </p:sp>
      <p:sp>
        <p:nvSpPr>
          <p:cNvPr id="6" name="TextBox 5">
            <a:extLst>
              <a:ext uri="{FF2B5EF4-FFF2-40B4-BE49-F238E27FC236}">
                <a16:creationId xmlns:a16="http://schemas.microsoft.com/office/drawing/2014/main" id="{F42781AA-C87B-58E0-74A6-79AC6364A75E}"/>
              </a:ext>
            </a:extLst>
          </p:cNvPr>
          <p:cNvSpPr txBox="1"/>
          <p:nvPr/>
        </p:nvSpPr>
        <p:spPr>
          <a:xfrm>
            <a:off x="481167" y="4724400"/>
            <a:ext cx="6375245" cy="2031325"/>
          </a:xfrm>
          <a:prstGeom prst="rect">
            <a:avLst/>
          </a:prstGeom>
          <a:noFill/>
        </p:spPr>
        <p:txBody>
          <a:bodyPr wrap="square">
            <a:spAutoFit/>
          </a:bodyPr>
          <a:lstStyle/>
          <a:p>
            <a:r>
              <a:rPr lang="pt-BR" b="1"/>
              <a:t>Roteiro do palestrante:</a:t>
            </a:r>
          </a:p>
          <a:p>
            <a:r>
              <a:rPr lang="pt-BR"/>
              <a:t>Seu distrito deu o primeiro passo para explorar a formação de novos clubes.  Antes de prosseguirmos, devemos entender “por que é importante organizar um novo clube” O Lions clube oferece às pessoas a oportunidade de retribuir à comunidade e ajudar os necessitados. Veja a seguir os benefícios de fundar um novo Lions clube.</a:t>
            </a:r>
          </a:p>
        </p:txBody>
      </p:sp>
    </p:spTree>
    <p:extLst>
      <p:ext uri="{BB962C8B-B14F-4D97-AF65-F5344CB8AC3E}">
        <p14:creationId xmlns:p14="http://schemas.microsoft.com/office/powerpoint/2010/main" val="12163490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pt-BR" b="1" dirty="0"/>
              <a:t>Observações do orador:</a:t>
            </a:r>
          </a:p>
          <a:p>
            <a:r>
              <a:rPr lang="pt-BR" dirty="0"/>
              <a:t>A reunião informativa é a primeira vez que os possíveis associados se encontram para saber mais sobre o Lions e o novo clube.</a:t>
            </a:r>
          </a:p>
          <a:p>
            <a:r>
              <a:rPr lang="pt-BR" dirty="0"/>
              <a:t>O objetivo é começar a criar o quadro associativo do novo clube e prepará-lo para uma organização de sucesso.</a:t>
            </a:r>
          </a:p>
          <a:p>
            <a:endParaRPr lang="en-US" dirty="0"/>
          </a:p>
          <a:p>
            <a:r>
              <a:rPr lang="pt-BR" dirty="0"/>
              <a:t>Aproximadamente 20-25% das pessoas que se inscreveram participarão da reunião informativa.  Não desanime.    Existem algumas maneiras de aumentar o comparecimento:</a:t>
            </a:r>
          </a:p>
          <a:p>
            <a:pPr marL="171450" indent="-171450">
              <a:buFontTx/>
              <a:buChar char="-"/>
            </a:pPr>
            <a:r>
              <a:rPr lang="pt-BR" dirty="0"/>
              <a:t>Contate as dicas dentro de 48 horas após o contato inicial por telefone ou e-mail.</a:t>
            </a:r>
          </a:p>
          <a:p>
            <a:pPr marL="171450" indent="-171450">
              <a:buFontTx/>
              <a:buChar char="-"/>
            </a:pPr>
            <a:r>
              <a:rPr lang="pt-BR" dirty="0"/>
              <a:t>Convide associados em potencial para trazerem amigos</a:t>
            </a:r>
          </a:p>
          <a:p>
            <a:pPr marL="171450" indent="-171450">
              <a:buFontTx/>
              <a:buChar char="-"/>
            </a:pPr>
            <a:r>
              <a:rPr lang="pt-BR" dirty="0"/>
              <a:t>Promova reuniões informativas por meio de jornais locais e mídias sociais etc.</a:t>
            </a:r>
          </a:p>
          <a:p>
            <a:endParaRPr lang="en-US"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26</a:t>
            </a:fld>
            <a:endParaRPr lang="en-US"/>
          </a:p>
        </p:txBody>
      </p:sp>
    </p:spTree>
    <p:extLst>
      <p:ext uri="{BB962C8B-B14F-4D97-AF65-F5344CB8AC3E}">
        <p14:creationId xmlns:p14="http://schemas.microsoft.com/office/powerpoint/2010/main" val="176646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pt-BR" b="1" dirty="0"/>
              <a:t>Roteiro do orador:</a:t>
            </a:r>
          </a:p>
          <a:p>
            <a:r>
              <a:rPr lang="pt-BR" dirty="0"/>
              <a:t>A reunião organizacional é quando os associados do clube elegem os dirigentes e começam a planejar o primeiro projeto de serviço. Esta reunião é organizada da mesma forma que a reunião informativa. A equipe distrital de recrutamento deve participar da reunião organizacional e das reuniões subsequentes até que o clube seja fundado. A nova equipe de apoio ao clube está lá para fornecer orientação e apoio à equipe, NÃO para fazer o clube parecer com outros clubes. A reunião organizacional pode determinar como o novo associado verá Lions Club International e pode determinar o quão ativo ele será e por quanto tempo permanecerá no clube. A reunião organizacional deve ocorrer em várias reuniões, e os componentes acima podem acontecer em diferentes reuniões.</a:t>
            </a:r>
          </a:p>
          <a:p>
            <a:r>
              <a:rPr lang="pt-BR" dirty="0"/>
              <a:t>(Leia do slide)</a:t>
            </a:r>
          </a:p>
          <a:p>
            <a:endParaRPr lang="en-US"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27</a:t>
            </a:fld>
            <a:endParaRPr lang="en-US"/>
          </a:p>
        </p:txBody>
      </p:sp>
    </p:spTree>
    <p:extLst>
      <p:ext uri="{BB962C8B-B14F-4D97-AF65-F5344CB8AC3E}">
        <p14:creationId xmlns:p14="http://schemas.microsoft.com/office/powerpoint/2010/main" val="3433483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dirty="0">
                <a:solidFill>
                  <a:srgbClr val="33373B"/>
                </a:solidFill>
              </a:rPr>
              <a:t>Pode-se ser encontrar PowerPoints para as Reuniões Informativas e Organizacionais na página da Web de </a:t>
            </a:r>
            <a:r>
              <a:rPr lang="pt-BR" sz="1200" b="1" dirty="0">
                <a:solidFill>
                  <a:srgbClr val="33373B"/>
                </a:solidFill>
              </a:rPr>
              <a:t>Fundação de um Novo Clube</a:t>
            </a:r>
            <a:r>
              <a:rPr lang="pt-BR" sz="1200" dirty="0">
                <a:solidFill>
                  <a:srgbClr val="33373B"/>
                </a:solidFill>
              </a:rPr>
              <a:t>.</a:t>
            </a:r>
            <a:endParaRPr lang="en-US" i="0"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28</a:t>
            </a:fld>
            <a:endParaRPr lang="en-US"/>
          </a:p>
        </p:txBody>
      </p:sp>
    </p:spTree>
    <p:extLst>
      <p:ext uri="{BB962C8B-B14F-4D97-AF65-F5344CB8AC3E}">
        <p14:creationId xmlns:p14="http://schemas.microsoft.com/office/powerpoint/2010/main" val="41435034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8434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b="1" dirty="0"/>
              <a:t>Anotações do orador:</a:t>
            </a:r>
          </a:p>
          <a:p>
            <a:endParaRPr lang="en-US" dirty="0"/>
          </a:p>
          <a:p>
            <a:r>
              <a:rPr lang="pt-BR" dirty="0"/>
              <a:t>Assim que o clube obtiver os 20 associados, o distrito e/ou clube patrocinador pode iniciar o processo de pedido de carta constitutiva do novo clube. Existem 4 componentes principais para a inscrição do novo clube. Discutiremos esses componentes nos próximos 4 slides. Os componentes são: nome do clube, envio da inscrição, joia de fundação e quotas e aprovação de carta constitutiva.</a:t>
            </a:r>
          </a:p>
          <a:p>
            <a:endParaRPr lang="en-US" dirty="0"/>
          </a:p>
          <a:p>
            <a:r>
              <a:rPr lang="pt-BR" dirty="0"/>
              <a:t>(Leia do slide)</a:t>
            </a:r>
          </a:p>
          <a:p>
            <a:endParaRPr lang="en-US" dirty="0"/>
          </a:p>
        </p:txBody>
      </p:sp>
    </p:spTree>
    <p:extLst>
      <p:ext uri="{BB962C8B-B14F-4D97-AF65-F5344CB8AC3E}">
        <p14:creationId xmlns:p14="http://schemas.microsoft.com/office/powerpoint/2010/main" val="4014335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b="1" dirty="0"/>
              <a:t>Anotações do orador:</a:t>
            </a:r>
          </a:p>
          <a:p>
            <a:r>
              <a:rPr lang="pt-BR" dirty="0">
                <a:latin typeface="Arial" charset="0"/>
                <a:ea typeface="Arial" charset="0"/>
                <a:cs typeface="Arial" charset="0"/>
              </a:rPr>
              <a:t>Agora que o clube começou a se reunir, está na hora de enviar a inscrição para ser aprovada. Deve-se usar a planilha de solicitação de carta constitutiva como um guia para garantir que você coletou todas as informações necessárias para enviar a inscrição online. Os funcionários de LCI que trabalham com o programa e/ou a equipe de atendimento do </a:t>
            </a:r>
            <a:r>
              <a:rPr lang="pt-BR" dirty="0" err="1">
                <a:latin typeface="Arial" charset="0"/>
                <a:ea typeface="Arial" charset="0"/>
                <a:cs typeface="Arial" charset="0"/>
              </a:rPr>
              <a:t>MyLCI</a:t>
            </a:r>
            <a:r>
              <a:rPr lang="pt-BR" dirty="0">
                <a:latin typeface="Arial" charset="0"/>
                <a:ea typeface="Arial" charset="0"/>
                <a:cs typeface="Arial" charset="0"/>
              </a:rPr>
              <a:t> podem fornecer ajuda com a inscrição.</a:t>
            </a:r>
          </a:p>
          <a:p>
            <a:endParaRPr lang="en-US" dirty="0">
              <a:latin typeface="Arial" charset="0"/>
              <a:ea typeface="Arial" charset="0"/>
              <a:cs typeface="Arial" charset="0"/>
            </a:endParaRPr>
          </a:p>
          <a:p>
            <a:r>
              <a:rPr lang="pt-BR" dirty="0">
                <a:latin typeface="Arial" charset="0"/>
                <a:ea typeface="Arial" charset="0"/>
                <a:cs typeface="Arial" charset="0"/>
              </a:rPr>
              <a:t>Para enviar a inscrição, os itens a seguir são necessários. (Leia do slide)</a:t>
            </a:r>
          </a:p>
        </p:txBody>
      </p:sp>
    </p:spTree>
    <p:extLst>
      <p:ext uri="{BB962C8B-B14F-4D97-AF65-F5344CB8AC3E}">
        <p14:creationId xmlns:p14="http://schemas.microsoft.com/office/powerpoint/2010/main" val="41004673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b="1" dirty="0"/>
              <a:t>Anotações do orador:</a:t>
            </a:r>
          </a:p>
          <a:p>
            <a:pPr marL="0" indent="0">
              <a:spcBef>
                <a:spcPts val="300"/>
              </a:spcBef>
              <a:buNone/>
            </a:pPr>
            <a:r>
              <a:rPr lang="pt-BR" dirty="0">
                <a:latin typeface="Arial" charset="0"/>
                <a:ea typeface="Arial" charset="0"/>
                <a:cs typeface="Arial" charset="0"/>
              </a:rPr>
              <a:t>É importante que os associados do novo clube estabelecido entendam que existem algumas taxas e quotas associadas com a afiliação ao Lions.</a:t>
            </a:r>
          </a:p>
          <a:p>
            <a:pPr marL="0" indent="0">
              <a:spcBef>
                <a:spcPts val="300"/>
              </a:spcBef>
              <a:buNone/>
            </a:pPr>
            <a:r>
              <a:rPr lang="pt-BR" dirty="0">
                <a:latin typeface="Arial" charset="0"/>
                <a:ea typeface="Arial" charset="0"/>
                <a:cs typeface="Arial" charset="0"/>
              </a:rPr>
              <a:t>Não entender a estrutura de tarifas foi mencionado como uma das razões pelas quais os associados fundadores não permanecem nos clubes recém-fundados.</a:t>
            </a:r>
          </a:p>
          <a:p>
            <a:pPr marL="0" indent="0">
              <a:spcBef>
                <a:spcPts val="300"/>
              </a:spcBef>
              <a:buNone/>
            </a:pPr>
            <a:r>
              <a:rPr lang="pt-BR" dirty="0">
                <a:latin typeface="Arial" charset="0"/>
                <a:ea typeface="Arial" charset="0"/>
                <a:cs typeface="Arial" charset="0"/>
              </a:rPr>
              <a:t>As tarifas e quotas podem ser abordadas em geral durante a reunião informativa, mas devem ser discutidas com mais detalhes durante as reuniões organizacionais.  </a:t>
            </a:r>
          </a:p>
          <a:p>
            <a:pPr marL="0" indent="0">
              <a:spcBef>
                <a:spcPts val="300"/>
              </a:spcBef>
              <a:buNone/>
            </a:pPr>
            <a:endParaRPr lang="en-US" dirty="0">
              <a:latin typeface="Arial" charset="0"/>
              <a:ea typeface="Arial" charset="0"/>
              <a:cs typeface="Arial" charset="0"/>
            </a:endParaRPr>
          </a:p>
          <a:p>
            <a:pPr marL="0" indent="0">
              <a:spcBef>
                <a:spcPts val="300"/>
              </a:spcBef>
              <a:buNone/>
            </a:pPr>
            <a:r>
              <a:rPr lang="pt-BR" dirty="0">
                <a:latin typeface="Arial" charset="0"/>
                <a:ea typeface="Arial" charset="0"/>
                <a:cs typeface="Arial" charset="0"/>
              </a:rPr>
              <a:t>(Ler o slide)</a:t>
            </a:r>
          </a:p>
          <a:p>
            <a:endParaRPr lang="en-US" dirty="0"/>
          </a:p>
        </p:txBody>
      </p:sp>
    </p:spTree>
    <p:extLst>
      <p:ext uri="{BB962C8B-B14F-4D97-AF65-F5344CB8AC3E}">
        <p14:creationId xmlns:p14="http://schemas.microsoft.com/office/powerpoint/2010/main" val="3881255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dirty="0">
                <a:solidFill>
                  <a:srgbClr val="33373B"/>
                </a:solidFill>
              </a:rPr>
              <a:t>Consulte a </a:t>
            </a:r>
            <a:r>
              <a:rPr lang="pt-BR" sz="1200" b="1" dirty="0">
                <a:solidFill>
                  <a:srgbClr val="7030A0"/>
                </a:solidFill>
              </a:rPr>
              <a:t>Lista de verificação de solicitação de Carta Constitutiva</a:t>
            </a:r>
            <a:r>
              <a:rPr lang="pt-BR" sz="1200" dirty="0">
                <a:solidFill>
                  <a:srgbClr val="33373B"/>
                </a:solidFill>
              </a:rPr>
              <a:t> </a:t>
            </a:r>
            <a:r>
              <a:rPr lang="pt-BR" sz="1200" b="1" dirty="0">
                <a:solidFill>
                  <a:srgbClr val="7030A0"/>
                </a:solidFill>
              </a:rPr>
              <a:t>(TK40) </a:t>
            </a:r>
            <a:r>
              <a:rPr lang="pt-BR" sz="1200" dirty="0">
                <a:solidFill>
                  <a:srgbClr val="33373B"/>
                </a:solidFill>
              </a:rPr>
              <a:t>para obter os valores vigentes da joia de afiliação e quotas internacionais.</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dirty="0">
                <a:solidFill>
                  <a:srgbClr val="33373B"/>
                </a:solidFill>
              </a:rPr>
              <a:t>Este documento também está disponível na página de Fundação de um novo clube.</a:t>
            </a:r>
            <a:r>
              <a:rPr lang="pt-BR" i="0" dirty="0"/>
              <a:t> </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33</a:t>
            </a:fld>
            <a:endParaRPr lang="en-US"/>
          </a:p>
        </p:txBody>
      </p:sp>
    </p:spTree>
    <p:extLst>
      <p:ext uri="{BB962C8B-B14F-4D97-AF65-F5344CB8AC3E}">
        <p14:creationId xmlns:p14="http://schemas.microsoft.com/office/powerpoint/2010/main" val="42307869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O processo de fundação do novo clube pode levar até 45 dias. Existem 5 etapas para o processo e a duração do processo de inscrição depende do tempo de resposta da equipe que enviar a inscrição. Haverá um coordenador de LCI designado que dará assistência com a inscrição durante todo o processo.</a:t>
            </a:r>
          </a:p>
          <a:p>
            <a:endParaRPr lang="pt-BR" dirty="0"/>
          </a:p>
          <a:p>
            <a:r>
              <a:rPr lang="pt-BR" dirty="0"/>
              <a:t>Agora que o clube passou pelo processo de aprovação, devem ocorrer as seguintes atividades. O Leão Orientador, a equipe de extensão e o clube/distrito patrocinador ajudarão o clube ao longo das atividades de fundação.</a:t>
            </a:r>
          </a:p>
          <a:p>
            <a:endParaRPr lang="en-US" dirty="0"/>
          </a:p>
          <a:p>
            <a:r>
              <a:rPr lang="pt-BR" dirty="0"/>
              <a:t>(Leia do slide)</a:t>
            </a:r>
          </a:p>
          <a:p>
            <a:endParaRPr lang="en-US" dirty="0"/>
          </a:p>
        </p:txBody>
      </p:sp>
    </p:spTree>
    <p:extLst>
      <p:ext uri="{BB962C8B-B14F-4D97-AF65-F5344CB8AC3E}">
        <p14:creationId xmlns:p14="http://schemas.microsoft.com/office/powerpoint/2010/main" val="2854408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b="1" dirty="0"/>
              <a:t>Anotações do orador:</a:t>
            </a:r>
          </a:p>
          <a:p>
            <a:endParaRPr lang="en-US" b="1" dirty="0"/>
          </a:p>
          <a:p>
            <a:r>
              <a:rPr lang="pt-BR" dirty="0"/>
              <a:t>Assim que o clube estiver formado é importante continuar desenvolvendo-o para garantir que seja forte e viável. Uma das principais razões pelas quais os distritos não conseguem reter os novos clubes por mais de um ano é porque os clubes não têm um sistema de apoio forte.</a:t>
            </a:r>
          </a:p>
          <a:p>
            <a:endParaRPr lang="pt-BR" dirty="0"/>
          </a:p>
          <a:p>
            <a:r>
              <a:rPr lang="pt-BR" dirty="0"/>
              <a:t>O seguinte ajudará no desenvolvimento contínuo de novos clubes. (Leia do slide)</a:t>
            </a:r>
          </a:p>
          <a:p>
            <a:endParaRPr lang="en-US" dirty="0"/>
          </a:p>
        </p:txBody>
      </p:sp>
    </p:spTree>
    <p:extLst>
      <p:ext uri="{BB962C8B-B14F-4D97-AF65-F5344CB8AC3E}">
        <p14:creationId xmlns:p14="http://schemas.microsoft.com/office/powerpoint/2010/main" val="1321504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pt-BR" i="1" dirty="0"/>
              <a:t>Anotações do orador:  Esta é uma seção muito importante da apresentação.  Deve-se reiterar que o distrito deve fazer o que for melhor para a comunidade.  Os organizadores do clube devem entender cada tipo/formato de clube.  Você sempre pode encaminhá-los ao e-mail </a:t>
            </a:r>
            <a:r>
              <a:rPr lang="pt-BR" i="1" dirty="0">
                <a:hlinkClick r:id="rId3"/>
              </a:rPr>
              <a:t>membership@lionsclubs.org</a:t>
            </a:r>
            <a:r>
              <a:rPr lang="pt-BR" i="1" dirty="0"/>
              <a:t>, se tiverem perguntas específicas antes de enviar a inscrição.    </a:t>
            </a:r>
          </a:p>
          <a:p>
            <a:endParaRPr lang="en-US" sz="1100" b="1" dirty="0"/>
          </a:p>
          <a:p>
            <a:r>
              <a:rPr lang="pt-BR" sz="1100" dirty="0">
                <a:latin typeface="Arial" charset="0"/>
                <a:ea typeface="Arial" charset="0"/>
                <a:cs typeface="Arial" charset="0"/>
              </a:rPr>
              <a:t>O mundo está sempre mudando e queremos que o novo clube se encaixe na vida dos associados. </a:t>
            </a:r>
          </a:p>
          <a:p>
            <a:endParaRPr lang="en-US" sz="1100" dirty="0">
              <a:latin typeface="Arial" charset="0"/>
              <a:ea typeface="Arial" charset="0"/>
              <a:cs typeface="Arial" charset="0"/>
            </a:endParaRPr>
          </a:p>
          <a:p>
            <a:r>
              <a:rPr lang="pt-BR" sz="1100" dirty="0">
                <a:latin typeface="Arial" charset="0"/>
                <a:ea typeface="Arial" charset="0"/>
                <a:cs typeface="Arial" charset="0"/>
              </a:rPr>
              <a:t>Veja abaixo os tipos de clubes disponíveis.   </a:t>
            </a:r>
          </a:p>
          <a:p>
            <a:endParaRPr lang="en-US" sz="1100" dirty="0">
              <a:latin typeface="Arial" charset="0"/>
              <a:ea typeface="Arial" charset="0"/>
              <a:cs typeface="Arial" charset="0"/>
            </a:endParaRPr>
          </a:p>
          <a:p>
            <a:r>
              <a:rPr lang="pt-BR" sz="1100" dirty="0">
                <a:latin typeface="Arial" charset="0"/>
                <a:ea typeface="Arial" charset="0"/>
                <a:cs typeface="Arial" charset="0"/>
              </a:rPr>
              <a:t>(Leia do slide)</a:t>
            </a:r>
          </a:p>
          <a:p>
            <a:endParaRPr lang="en-US" dirty="0"/>
          </a:p>
        </p:txBody>
      </p:sp>
      <p:sp>
        <p:nvSpPr>
          <p:cNvPr id="4" name="Slide Number Placeholder 3"/>
          <p:cNvSpPr>
            <a:spLocks noGrp="1"/>
          </p:cNvSpPr>
          <p:nvPr>
            <p:ph type="sldNum" sz="quarter" idx="10"/>
          </p:nvPr>
        </p:nvSpPr>
        <p:spPr/>
        <p:txBody>
          <a:bodyPr/>
          <a:lstStyle/>
          <a:p>
            <a:fld id="{0B1C575A-FA3C-4170-BDE2-E20A38399392}" type="slidenum">
              <a:rPr lang="en-US" smtClean="0"/>
              <a:pPr/>
              <a:t>5</a:t>
            </a:fld>
            <a:endParaRPr lang="en-US"/>
          </a:p>
        </p:txBody>
      </p:sp>
    </p:spTree>
    <p:extLst>
      <p:ext uri="{BB962C8B-B14F-4D97-AF65-F5344CB8AC3E}">
        <p14:creationId xmlns:p14="http://schemas.microsoft.com/office/powerpoint/2010/main" val="12795401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Calibri"/>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36</a:t>
            </a:fld>
            <a:endParaRPr lang="en-US"/>
          </a:p>
        </p:txBody>
      </p:sp>
    </p:spTree>
    <p:extLst>
      <p:ext uri="{BB962C8B-B14F-4D97-AF65-F5344CB8AC3E}">
        <p14:creationId xmlns:p14="http://schemas.microsoft.com/office/powerpoint/2010/main" val="11174518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Calibri"/>
            </a:endParaRPr>
          </a:p>
          <a:p>
            <a:r>
              <a:rPr lang="pt-BR" b="1" dirty="0"/>
              <a:t>Anotações do orador:</a:t>
            </a:r>
          </a:p>
          <a:p>
            <a:endParaRPr lang="en-US" dirty="0"/>
          </a:p>
          <a:p>
            <a:r>
              <a:rPr lang="pt-BR" dirty="0"/>
              <a:t>Participar do desenvolvimento de novos clubes é uma conquista significativa.  Para enfatizar a importância do desenvolvimento de novos clubes, Lions Clubs International oferece uma série de prêmios especiais para reconhecer o valioso serviço prestado por Leões voltados para a extensão. (Leia do slide)</a:t>
            </a:r>
          </a:p>
          <a:p>
            <a:endParaRPr lang="en-US" dirty="0"/>
          </a:p>
          <a:p>
            <a:r>
              <a:rPr lang="pt-BR" dirty="0"/>
              <a:t>Há informações adicionais disponíveis na página da web de prêmios pelo desenvolvimento do quadro associativo.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38</a:t>
            </a:fld>
            <a:endParaRPr lang="en-US"/>
          </a:p>
        </p:txBody>
      </p:sp>
    </p:spTree>
    <p:extLst>
      <p:ext uri="{BB962C8B-B14F-4D97-AF65-F5344CB8AC3E}">
        <p14:creationId xmlns:p14="http://schemas.microsoft.com/office/powerpoint/2010/main" val="22435134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b="1" dirty="0">
                <a:solidFill>
                  <a:schemeClr val="accent4"/>
                </a:solidFill>
              </a:rPr>
              <a:t>Materiais de recrutamento </a:t>
            </a:r>
            <a:r>
              <a:rPr lang="pt-BR" sz="1200" dirty="0">
                <a:solidFill>
                  <a:srgbClr val="33373B"/>
                </a:solidFill>
              </a:rPr>
              <a:t>podem ser solicitados na Divisão do Quadro Associativo.  Para fazer encomendar, visite a página Fundação de um Novo Clube ou usando este código QR.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rgbClr val="33373B"/>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dirty="0">
                <a:solidFill>
                  <a:srgbClr val="33373B"/>
                </a:solidFill>
              </a:rPr>
              <a:t>As inscrições de associados e os documentos de apoio estão todos disponíveis online em formato PDF preenchível. </a:t>
            </a:r>
          </a:p>
          <a:p>
            <a:endParaRPr lang="en-US" dirty="0"/>
          </a:p>
        </p:txBody>
      </p:sp>
    </p:spTree>
    <p:extLst>
      <p:ext uri="{BB962C8B-B14F-4D97-AF65-F5344CB8AC3E}">
        <p14:creationId xmlns:p14="http://schemas.microsoft.com/office/powerpoint/2010/main" val="23793395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Calibri"/>
            </a:endParaRPr>
          </a:p>
          <a:p>
            <a:r>
              <a:rPr lang="pt-BR"/>
              <a:t>(leia o slide)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41</a:t>
            </a:fld>
            <a:endParaRPr lang="en-US"/>
          </a:p>
        </p:txBody>
      </p:sp>
    </p:spTree>
    <p:extLst>
      <p:ext uri="{BB962C8B-B14F-4D97-AF65-F5344CB8AC3E}">
        <p14:creationId xmlns:p14="http://schemas.microsoft.com/office/powerpoint/2010/main" val="10521323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62471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41019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pt-BR" b="1" dirty="0"/>
              <a:t>Anotações do orador:</a:t>
            </a:r>
          </a:p>
          <a:p>
            <a:r>
              <a:rPr lang="pt-BR" dirty="0"/>
              <a:t>As informações de clube listadas neste slide não estão listadas como “tipos de clube” no formulário de novo clube, mas devem ser consideradas designações de clube.</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dirty="0">
                <a:latin typeface="Arial" charset="0"/>
                <a:ea typeface="Arial" charset="0"/>
                <a:cs typeface="Arial" charset="0"/>
              </a:rPr>
              <a:t>(Leia do slide)</a:t>
            </a:r>
          </a:p>
          <a:p>
            <a:endParaRPr lang="en-US" dirty="0"/>
          </a:p>
        </p:txBody>
      </p:sp>
      <p:sp>
        <p:nvSpPr>
          <p:cNvPr id="4" name="Slide Number Placeholder 3"/>
          <p:cNvSpPr>
            <a:spLocks noGrp="1"/>
          </p:cNvSpPr>
          <p:nvPr>
            <p:ph type="sldNum" sz="quarter" idx="10"/>
          </p:nvPr>
        </p:nvSpPr>
        <p:spPr/>
        <p:txBody>
          <a:bodyPr/>
          <a:lstStyle/>
          <a:p>
            <a:fld id="{0B1C575A-FA3C-4170-BDE2-E20A38399392}" type="slidenum">
              <a:rPr lang="en-US" smtClean="0"/>
              <a:pPr/>
              <a:t>6</a:t>
            </a:fld>
            <a:endParaRPr lang="en-US"/>
          </a:p>
        </p:txBody>
      </p:sp>
    </p:spTree>
    <p:extLst>
      <p:ext uri="{BB962C8B-B14F-4D97-AF65-F5344CB8AC3E}">
        <p14:creationId xmlns:p14="http://schemas.microsoft.com/office/powerpoint/2010/main" val="3318407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52921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pt-BR" b="1" dirty="0"/>
              <a:t>Roteiro do orador:</a:t>
            </a:r>
          </a:p>
          <a:p>
            <a:endParaRPr lang="en-US" b="1" dirty="0"/>
          </a:p>
          <a:p>
            <a:r>
              <a:rPr lang="pt-BR" dirty="0"/>
              <a:t>Antes de iniciar o processo de criação de um novo clube, existem alguns itens que devem ser providenciados antes do envio da inscrição de um clube ou núcleo.</a:t>
            </a:r>
          </a:p>
          <a:p>
            <a:r>
              <a:rPr lang="pt-BR" dirty="0"/>
              <a:t>Para organizar um novo Lions clube, você vai precisar (Anotações do </a:t>
            </a:r>
            <a:r>
              <a:rPr lang="pt-BR" dirty="0" err="1"/>
              <a:t>orodor</a:t>
            </a:r>
            <a:r>
              <a:rPr lang="pt-BR" dirty="0"/>
              <a:t>:</a:t>
            </a:r>
            <a:r>
              <a:rPr lang="pt-BR" i="1" dirty="0"/>
              <a:t>  Você pode começar a ler diretamente do slide, as anotações abaixo são para expandir a conversa)</a:t>
            </a:r>
          </a:p>
          <a:p>
            <a:pPr marL="171450" indent="-171450">
              <a:buFontTx/>
              <a:buChar char="-"/>
            </a:pPr>
            <a:r>
              <a:rPr lang="pt-BR" i="1" dirty="0"/>
              <a:t>20 ou mais:  Você só precisa de um mínimo de 20 para iniciar a inscrição do novo clube, mas sempre o encorajamos a recrutar mais de 20 para contabilizar a possível perda de associado nos primeiros 6 meses.</a:t>
            </a:r>
          </a:p>
          <a:p>
            <a:pPr marL="171450" indent="-171450">
              <a:buFontTx/>
              <a:buChar char="-"/>
            </a:pPr>
            <a:r>
              <a:rPr lang="pt-BR" i="1" dirty="0"/>
              <a:t>Aprovação do DG – os </a:t>
            </a:r>
            <a:r>
              <a:rPr lang="pt-BR" i="1" dirty="0" err="1"/>
              <a:t>DGs</a:t>
            </a:r>
            <a:r>
              <a:rPr lang="pt-BR" i="1" dirty="0"/>
              <a:t> devem autorizar o clube </a:t>
            </a:r>
          </a:p>
          <a:p>
            <a:pPr marL="171450" indent="-171450">
              <a:buFontTx/>
              <a:buChar char="-"/>
            </a:pPr>
            <a:r>
              <a:rPr lang="pt-BR" i="1" dirty="0"/>
              <a:t>Joia de fundação e certificações - As joias de fundação são uma taxa única paga no momento da afiliação.  Estas taxas são isentas apenas para estudantes.  Existem planos de redução de quotas internacionais que serão discutidos posteriormente na apresentação</a:t>
            </a:r>
          </a:p>
          <a:p>
            <a:pPr marL="171450" indent="-171450">
              <a:buFontTx/>
              <a:buChar char="-"/>
            </a:pPr>
            <a:r>
              <a:rPr lang="pt-BR" i="1" dirty="0"/>
              <a:t>Patrocinador de novo clube - Todos os novos clubes devem ter um patrocinador de clube </a:t>
            </a:r>
          </a:p>
          <a:p>
            <a:pPr marL="171450" indent="-171450">
              <a:buFontTx/>
              <a:buChar char="-"/>
            </a:pPr>
            <a:r>
              <a:rPr lang="pt-BR" i="1" dirty="0"/>
              <a:t>Inscrição - Todas as inscrições são submetidas online. Discutido mais adiante na apresentação.</a:t>
            </a:r>
          </a:p>
          <a:p>
            <a:pPr marL="171450" indent="-171450">
              <a:buFontTx/>
              <a:buChar char="-"/>
            </a:pPr>
            <a:endParaRPr lang="en-US" i="1" dirty="0"/>
          </a:p>
          <a:p>
            <a:r>
              <a:rPr lang="pt-BR" i="1" dirty="0"/>
              <a:t>Núcleos são altamente recomendados se um clube não conseguir obter 20 associados dentro de 8 semanas após o início do processo de fundação.  Os Núcleos sempre podem ser convertidos em clubes regulares assim que tiverem 20 ou mais associados.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8</a:t>
            </a:fld>
            <a:endParaRPr lang="en-US"/>
          </a:p>
        </p:txBody>
      </p:sp>
    </p:spTree>
    <p:extLst>
      <p:ext uri="{BB962C8B-B14F-4D97-AF65-F5344CB8AC3E}">
        <p14:creationId xmlns:p14="http://schemas.microsoft.com/office/powerpoint/2010/main" val="3244021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64465" marR="0" algn="l">
              <a:spcBef>
                <a:spcPts val="0"/>
              </a:spcBef>
              <a:spcAft>
                <a:spcPts val="0"/>
              </a:spcAft>
            </a:pPr>
            <a:r>
              <a:rPr lang="pt-BR" sz="1400" dirty="0"/>
              <a:t>Observações do orador:  </a:t>
            </a:r>
            <a:r>
              <a:rPr lang="pt-BR" sz="1400" b="0" i="0" dirty="0">
                <a:effectLst/>
                <a:latin typeface="Calibri" panose="020F0502020204030204" pitchFamily="34" charset="0"/>
                <a:ea typeface="Calibri" panose="020F0502020204030204" pitchFamily="34" charset="0"/>
              </a:rPr>
              <a:t>Apresente as 4 etapas e assegure aos participantes que, após concluírem as 4 etapas, eles devem ter o conhecimento e os recursos para fundar um clube na comunidade.  </a:t>
            </a:r>
          </a:p>
          <a:p>
            <a:endParaRPr lang="en-US" b="1" dirty="0"/>
          </a:p>
        </p:txBody>
      </p:sp>
      <p:sp>
        <p:nvSpPr>
          <p:cNvPr id="4" name="Slide Number Placeholder 3"/>
          <p:cNvSpPr>
            <a:spLocks noGrp="1"/>
          </p:cNvSpPr>
          <p:nvPr>
            <p:ph type="sldNum" sz="quarter" idx="5"/>
          </p:nvPr>
        </p:nvSpPr>
        <p:spPr/>
        <p:txBody>
          <a:bodyPr/>
          <a:lstStyle/>
          <a:p>
            <a:fld id="{9F9FA9B6-D2BD-41BF-AB52-F7C9269A6FB7}" type="slidenum">
              <a:rPr lang="en-US" smtClean="0"/>
              <a:t>9</a:t>
            </a:fld>
            <a:endParaRPr lang="en-US"/>
          </a:p>
        </p:txBody>
      </p:sp>
    </p:spTree>
    <p:extLst>
      <p:ext uri="{BB962C8B-B14F-4D97-AF65-F5344CB8AC3E}">
        <p14:creationId xmlns:p14="http://schemas.microsoft.com/office/powerpoint/2010/main" val="606043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b="1" dirty="0"/>
              <a:t>Roteiro do orador:</a:t>
            </a:r>
          </a:p>
          <a:p>
            <a:r>
              <a:rPr lang="pt-BR" dirty="0"/>
              <a:t>O desenvolvimento de novos clubes requer um esforço de equipe.  Os membros da equipe devem adorar ser Leão e se comprometerem com o processo inteiro de formação do clube.  A sua equipe deve estar pronta para participar ativamente do processo de formação do clube, o que inclui:  Recrutamento comunitário e empresarial, reunião informativa e reunião organizacional.</a:t>
            </a:r>
          </a:p>
          <a:p>
            <a:endParaRPr lang="en-US" dirty="0"/>
          </a:p>
          <a:p>
            <a:r>
              <a:rPr lang="pt-BR" dirty="0"/>
              <a:t>(Leia do slide)  </a:t>
            </a:r>
          </a:p>
          <a:p>
            <a:endParaRPr lang="en-US" dirty="0"/>
          </a:p>
        </p:txBody>
      </p:sp>
    </p:spTree>
    <p:extLst>
      <p:ext uri="{BB962C8B-B14F-4D97-AF65-F5344CB8AC3E}">
        <p14:creationId xmlns:p14="http://schemas.microsoft.com/office/powerpoint/2010/main" val="3933196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b="1" dirty="0"/>
              <a:t>Roteiro do orador:</a:t>
            </a:r>
          </a:p>
          <a:p>
            <a:r>
              <a:rPr lang="pt-BR" dirty="0"/>
              <a:t>Criar uma equipe de recrutamento forte é uma das chaves para a formação bem-sucedida do clube.  Cada membro da equipe de recrutamento deve receber uma função que deve estar alinhada ao seu conforto e pontos fortes.  É a função de todos formar o quadro associativo e participar desses esforços.  </a:t>
            </a:r>
          </a:p>
          <a:p>
            <a:endParaRPr lang="en-US" dirty="0"/>
          </a:p>
          <a:p>
            <a:r>
              <a:rPr lang="pt-BR" dirty="0"/>
              <a:t>O gráfico mostra em detalhe as várias equipes necessárias para o recrutamento.  Você deve planejar um mínimo de 4-6 pessoas para recrutamento.   As subequipes servem como a equipe que apoia o recrutamento no campo.  Os membros devem se dividir nas seguintes subequipes: </a:t>
            </a:r>
          </a:p>
          <a:p>
            <a:endParaRPr lang="en-US" dirty="0"/>
          </a:p>
        </p:txBody>
      </p:sp>
    </p:spTree>
    <p:extLst>
      <p:ext uri="{BB962C8B-B14F-4D97-AF65-F5344CB8AC3E}">
        <p14:creationId xmlns:p14="http://schemas.microsoft.com/office/powerpoint/2010/main" val="14972980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195316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306225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    </a:t>
            </a:r>
          </a:p>
        </p:txBody>
      </p:sp>
    </p:spTree>
    <p:extLst>
      <p:ext uri="{BB962C8B-B14F-4D97-AF65-F5344CB8AC3E}">
        <p14:creationId xmlns:p14="http://schemas.microsoft.com/office/powerpoint/2010/main" val="2900005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83903597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774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413014056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973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711581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018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Media Placeholder 3">
            <a:extLst>
              <a:ext uri="{FF2B5EF4-FFF2-40B4-BE49-F238E27FC236}">
                <a16:creationId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dirty="0"/>
          </a:p>
        </p:txBody>
      </p:sp>
    </p:spTree>
    <p:extLst>
      <p:ext uri="{BB962C8B-B14F-4D97-AF65-F5344CB8AC3E}">
        <p14:creationId xmlns:p14="http://schemas.microsoft.com/office/powerpoint/2010/main" val="1022681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4105772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5280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755281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3.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82" r:id="rId4"/>
    <p:sldLayoutId id="2147483868" r:id="rId5"/>
    <p:sldLayoutId id="2147483869" r:id="rId6"/>
    <p:sldLayoutId id="2147483870" r:id="rId7"/>
    <p:sldLayoutId id="2147483871" r:id="rId8"/>
    <p:sldLayoutId id="2147483872" r:id="rId9"/>
    <p:sldLayoutId id="2147483873" r:id="rId10"/>
    <p:sldLayoutId id="2147483874" r:id="rId11"/>
    <p:sldLayoutId id="2147483880" r:id="rId12"/>
    <p:sldLayoutId id="2147483875" r:id="rId13"/>
    <p:sldLayoutId id="2147483878" r:id="rId14"/>
    <p:sldLayoutId id="2147483879" r:id="rId15"/>
    <p:sldLayoutId id="2147483876" r:id="rId16"/>
    <p:sldLayoutId id="2147483881" r:id="rId17"/>
    <p:sldLayoutId id="2147483883" r:id="rId18"/>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 id="2147483887" r:id="rId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65" r:id="rId3"/>
    <p:sldLayoutId id="2147483866" r:id="rId4"/>
    <p:sldLayoutId id="2147483886" r:id="rId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png"/><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png"/><Relationship Id="rId7" Type="http://schemas.openxmlformats.org/officeDocument/2006/relationships/diagramColors" Target="../diagrams/colors2.xm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4.png"/><Relationship Id="rId7" Type="http://schemas.openxmlformats.org/officeDocument/2006/relationships/diagramColors" Target="../diagrams/colors3.xml"/><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hyperlink" Target="http://www.lionsclubs.or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25.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rotWithShape="1">
          <a:blip r:embed="rId2"/>
          <a:srcRect l="-360" t="8313" r="360" b="5982"/>
          <a:stretch/>
        </p:blipFill>
        <p:spPr>
          <a:xfrm>
            <a:off x="-60960" y="0"/>
            <a:ext cx="12252960" cy="7000236"/>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0" y="0"/>
            <a:ext cx="12220832" cy="7000236"/>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9" name="Emblem - White" descr="lionlogo_white.eps">
            <a:extLst>
              <a:ext uri="{FF2B5EF4-FFF2-40B4-BE49-F238E27FC236}">
                <a16:creationId xmlns:a16="http://schemas.microsoft.com/office/drawing/2014/main" id="{1EADB74F-C5D5-A94A-9986-74C53C060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0" name="Headline">
            <a:extLst>
              <a:ext uri="{FF2B5EF4-FFF2-40B4-BE49-F238E27FC236}">
                <a16:creationId xmlns:a16="http://schemas.microsoft.com/office/drawing/2014/main" id="{EAD956A8-6B12-6248-8B5F-6E0746CD6E73}"/>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3100" dirty="0">
                <a:solidFill>
                  <a:schemeClr val="bg1"/>
                </a:solidFill>
              </a:rPr>
              <a:t>Treinamento para o Desenvolvimento de Novos Clubes</a:t>
            </a:r>
          </a:p>
        </p:txBody>
      </p:sp>
      <p:sp>
        <p:nvSpPr>
          <p:cNvPr id="11" name="Subhead">
            <a:extLst>
              <a:ext uri="{FF2B5EF4-FFF2-40B4-BE49-F238E27FC236}">
                <a16:creationId xmlns:a16="http://schemas.microsoft.com/office/drawing/2014/main" id="{DA775879-761C-0241-882C-441AE515916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kern="0" dirty="0"/>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a:solidFill>
                <a:schemeClr val="bg1"/>
              </a:solidFill>
            </a:endParaRPr>
          </a:p>
        </p:txBody>
      </p:sp>
    </p:spTree>
    <p:extLst>
      <p:ext uri="{BB962C8B-B14F-4D97-AF65-F5344CB8AC3E}">
        <p14:creationId xmlns:p14="http://schemas.microsoft.com/office/powerpoint/2010/main" val="4278533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2743200"/>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5014747" y="1158958"/>
            <a:ext cx="2162504"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dirty="0"/>
              <a:t>1ª Etapa:</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57DABE77-8213-764D-A577-BECB0436C992}"/>
              </a:ext>
            </a:extLst>
          </p:cNvPr>
          <p:cNvSpPr txBox="1"/>
          <p:nvPr/>
        </p:nvSpPr>
        <p:spPr>
          <a:xfrm>
            <a:off x="3916543" y="3180291"/>
            <a:ext cx="4358912" cy="584775"/>
          </a:xfrm>
          <a:prstGeom prst="rect">
            <a:avLst/>
          </a:prstGeom>
          <a:noFill/>
        </p:spPr>
        <p:txBody>
          <a:bodyPr wrap="square">
            <a:spAutoFit/>
          </a:bodyPr>
          <a:lstStyle/>
          <a:p>
            <a:pPr algn="ctr"/>
            <a:r>
              <a:rPr lang="pt-BR" sz="3200" dirty="0">
                <a:solidFill>
                  <a:schemeClr val="bg1"/>
                </a:solidFill>
              </a:rPr>
              <a:t>Formar uma equipe</a:t>
            </a:r>
          </a:p>
        </p:txBody>
      </p:sp>
    </p:spTree>
    <p:extLst>
      <p:ext uri="{BB962C8B-B14F-4D97-AF65-F5344CB8AC3E}">
        <p14:creationId xmlns:p14="http://schemas.microsoft.com/office/powerpoint/2010/main" val="978043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11</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4508740" y="167849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pt-BR">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2917961" y="993792"/>
            <a:ext cx="6604521" cy="616653"/>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pt-BR" dirty="0">
                <a:solidFill>
                  <a:srgbClr val="00338D"/>
                </a:solidFill>
                <a:latin typeface="Arial" panose="020B0604020202020204" pitchFamily="34" charset="0"/>
                <a:cs typeface="Arial" panose="020B0604020202020204" pitchFamily="34" charset="0"/>
              </a:rPr>
              <a:t>1ª Etapa: Formar uma equipe</a:t>
            </a:r>
          </a:p>
        </p:txBody>
      </p:sp>
      <p:sp>
        <p:nvSpPr>
          <p:cNvPr id="3" name="Text Placeholder 3">
            <a:extLst>
              <a:ext uri="{FF2B5EF4-FFF2-40B4-BE49-F238E27FC236}">
                <a16:creationId xmlns:a16="http://schemas.microsoft.com/office/drawing/2014/main" id="{4CE5DDDD-18F5-9BEC-E72E-10095F1DA9A8}"/>
              </a:ext>
            </a:extLst>
          </p:cNvPr>
          <p:cNvSpPr txBox="1">
            <a:spLocks/>
          </p:cNvSpPr>
          <p:nvPr/>
        </p:nvSpPr>
        <p:spPr>
          <a:xfrm>
            <a:off x="331829" y="1868528"/>
            <a:ext cx="11279901" cy="838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pt-BR" sz="2000" b="1" dirty="0"/>
              <a:t>O desenvolvimento de novos clubes requer um esforço de equipe.  Os membros da equipe devem demonstrar paixão por ser Leão e comprometimento com todo o processo de formação do clube.</a:t>
            </a:r>
          </a:p>
          <a:p>
            <a:pPr marL="0" indent="0">
              <a:buNone/>
            </a:pPr>
            <a:endParaRPr lang="en-US" b="1" kern="0" dirty="0">
              <a:solidFill>
                <a:srgbClr val="002060"/>
              </a:solidFill>
            </a:endParaRPr>
          </a:p>
          <a:p>
            <a:pPr marL="0" indent="0">
              <a:buClr>
                <a:srgbClr val="EBB700"/>
              </a:buClr>
              <a:buSzPct val="100000"/>
              <a:buNone/>
            </a:pPr>
            <a:endParaRPr lang="en-US" sz="2000" kern="0" dirty="0">
              <a:solidFill>
                <a:schemeClr val="accent6">
                  <a:lumMod val="75000"/>
                  <a:lumOff val="25000"/>
                </a:schemeClr>
              </a:solidFill>
            </a:endParaRPr>
          </a:p>
          <a:p>
            <a:pPr marL="0" indent="0">
              <a:buClr>
                <a:srgbClr val="EBB700"/>
              </a:buClr>
              <a:buSzPct val="100000"/>
              <a:buNone/>
            </a:pPr>
            <a:endParaRPr lang="en-US" sz="2000" kern="0" dirty="0">
              <a:solidFill>
                <a:schemeClr val="accent6">
                  <a:lumMod val="75000"/>
                  <a:lumOff val="25000"/>
                </a:schemeClr>
              </a:solidFill>
            </a:endParaRPr>
          </a:p>
          <a:p>
            <a:pPr marL="0" indent="0">
              <a:buClr>
                <a:srgbClr val="EBB700"/>
              </a:buClr>
              <a:buSzPct val="100000"/>
              <a:buNone/>
            </a:pPr>
            <a:endParaRPr lang="en-US" sz="2000" kern="0" dirty="0">
              <a:solidFill>
                <a:schemeClr val="accent6">
                  <a:lumMod val="75000"/>
                  <a:lumOff val="25000"/>
                </a:schemeClr>
              </a:solidFill>
            </a:endParaRPr>
          </a:p>
          <a:p>
            <a:pPr marL="0" indent="0">
              <a:buClr>
                <a:srgbClr val="EBB700"/>
              </a:buClr>
              <a:buSzPct val="100000"/>
              <a:buNone/>
            </a:pPr>
            <a:endParaRPr lang="en-US" kern="0" dirty="0">
              <a:solidFill>
                <a:srgbClr val="0D2240"/>
              </a:solidFill>
              <a:latin typeface="Arial" charset="0"/>
              <a:ea typeface="Arial" charset="0"/>
              <a:cs typeface="Arial" charset="0"/>
            </a:endParaRPr>
          </a:p>
          <a:p>
            <a:pPr marL="0" indent="0">
              <a:buNone/>
            </a:pPr>
            <a:endParaRPr lang="en-US" sz="2000" kern="0" dirty="0">
              <a:solidFill>
                <a:schemeClr val="accent6">
                  <a:lumMod val="75000"/>
                  <a:lumOff val="25000"/>
                </a:schemeClr>
              </a:solidFill>
            </a:endParaRPr>
          </a:p>
          <a:p>
            <a:pPr marL="0" indent="0">
              <a:buNone/>
            </a:pPr>
            <a:endParaRPr lang="en-US" sz="2000" kern="0" dirty="0"/>
          </a:p>
          <a:p>
            <a:pPr marL="0" indent="0">
              <a:buNone/>
            </a:pPr>
            <a:endParaRPr lang="en-US" kern="0" dirty="0"/>
          </a:p>
        </p:txBody>
      </p:sp>
      <p:sp>
        <p:nvSpPr>
          <p:cNvPr id="4" name="TextBox 3">
            <a:extLst>
              <a:ext uri="{FF2B5EF4-FFF2-40B4-BE49-F238E27FC236}">
                <a16:creationId xmlns:a16="http://schemas.microsoft.com/office/drawing/2014/main" id="{D389B1DB-F5FF-2283-EED2-9802A29A8E37}"/>
              </a:ext>
            </a:extLst>
          </p:cNvPr>
          <p:cNvSpPr txBox="1"/>
          <p:nvPr/>
        </p:nvSpPr>
        <p:spPr>
          <a:xfrm>
            <a:off x="759700" y="2970500"/>
            <a:ext cx="5212080" cy="3811300"/>
          </a:xfrm>
          <a:prstGeom prst="rect">
            <a:avLst/>
          </a:prstGeom>
          <a:noFill/>
        </p:spPr>
        <p:txBody>
          <a:bodyPr wrap="square" rtlCol="0">
            <a:spAutoFit/>
          </a:bodyPr>
          <a:lstStyle/>
          <a:p>
            <a:r>
              <a:rPr lang="pt-BR" sz="1900" b="1" dirty="0">
                <a:solidFill>
                  <a:srgbClr val="00338D"/>
                </a:solidFill>
              </a:rPr>
              <a:t>Os seguintes Leões são fundamentais no processo de formação do novo clube</a:t>
            </a:r>
            <a:r>
              <a:rPr lang="pt-BR" sz="1900" b="1" dirty="0">
                <a:solidFill>
                  <a:srgbClr val="002060"/>
                </a:solidFill>
              </a:rPr>
              <a:t>:</a:t>
            </a:r>
          </a:p>
          <a:p>
            <a:endParaRPr lang="en-US" i="1" dirty="0">
              <a:solidFill>
                <a:srgbClr val="0A5496"/>
              </a:solidFill>
            </a:endParaRPr>
          </a:p>
          <a:p>
            <a:pPr marL="342900" indent="-342900">
              <a:buClr>
                <a:srgbClr val="33373B"/>
              </a:buClr>
              <a:buSzPct val="100000"/>
              <a:buFont typeface="Wingdings" panose="05000000000000000000" pitchFamily="2" charset="2"/>
              <a:buChar char="Ø"/>
            </a:pPr>
            <a:r>
              <a:rPr lang="pt-BR" dirty="0">
                <a:solidFill>
                  <a:schemeClr val="accent6">
                    <a:lumMod val="75000"/>
                    <a:lumOff val="25000"/>
                  </a:schemeClr>
                </a:solidFill>
              </a:rPr>
              <a:t>Membros do Grupo de Trabalho da Abordagem Global do Quadro Associativo do distrito</a:t>
            </a:r>
          </a:p>
          <a:p>
            <a:pPr marL="342900" indent="-342900">
              <a:lnSpc>
                <a:spcPct val="150000"/>
              </a:lnSpc>
              <a:buClr>
                <a:srgbClr val="33373B"/>
              </a:buClr>
              <a:buSzPct val="100000"/>
              <a:buFont typeface="Wingdings" panose="05000000000000000000" pitchFamily="2" charset="2"/>
              <a:buChar char="Ø"/>
            </a:pPr>
            <a:r>
              <a:rPr lang="pt-BR" dirty="0">
                <a:solidFill>
                  <a:schemeClr val="accent6">
                    <a:lumMod val="75000"/>
                    <a:lumOff val="25000"/>
                  </a:schemeClr>
                </a:solidFill>
              </a:rPr>
              <a:t>Governador de Distrito</a:t>
            </a:r>
          </a:p>
          <a:p>
            <a:pPr marL="342900" indent="-342900">
              <a:lnSpc>
                <a:spcPct val="150000"/>
              </a:lnSpc>
              <a:buClr>
                <a:srgbClr val="33373B"/>
              </a:buClr>
              <a:buSzPct val="100000"/>
              <a:buFont typeface="Wingdings" panose="05000000000000000000" pitchFamily="2" charset="2"/>
              <a:buChar char="Ø"/>
            </a:pPr>
            <a:r>
              <a:rPr lang="pt-BR" dirty="0">
                <a:solidFill>
                  <a:schemeClr val="accent6">
                    <a:lumMod val="75000"/>
                    <a:lumOff val="25000"/>
                  </a:schemeClr>
                </a:solidFill>
              </a:rPr>
              <a:t>Coordenador da GET de Distrito</a:t>
            </a:r>
          </a:p>
          <a:p>
            <a:pPr marL="342900" indent="-342900">
              <a:lnSpc>
                <a:spcPct val="150000"/>
              </a:lnSpc>
              <a:buClr>
                <a:srgbClr val="33373B"/>
              </a:buClr>
              <a:buSzPct val="100000"/>
              <a:buFont typeface="Wingdings" panose="05000000000000000000" pitchFamily="2" charset="2"/>
              <a:buChar char="Ø"/>
            </a:pPr>
            <a:r>
              <a:rPr lang="pt-BR" dirty="0">
                <a:solidFill>
                  <a:schemeClr val="accent6">
                    <a:lumMod val="75000"/>
                    <a:lumOff val="25000"/>
                  </a:schemeClr>
                </a:solidFill>
              </a:rPr>
              <a:t>Leão Orientador para o clube</a:t>
            </a:r>
          </a:p>
          <a:p>
            <a:pPr marL="342900" indent="-342900">
              <a:lnSpc>
                <a:spcPct val="150000"/>
              </a:lnSpc>
              <a:buClr>
                <a:srgbClr val="33373B"/>
              </a:buClr>
              <a:buSzPct val="100000"/>
              <a:buFont typeface="Wingdings" panose="05000000000000000000" pitchFamily="2" charset="2"/>
              <a:buChar char="Ø"/>
            </a:pPr>
            <a:r>
              <a:rPr lang="pt-BR" dirty="0">
                <a:solidFill>
                  <a:schemeClr val="accent6">
                    <a:lumMod val="75000"/>
                    <a:lumOff val="25000"/>
                  </a:schemeClr>
                </a:solidFill>
              </a:rPr>
              <a:t>1º Vice-Governador de Distrito</a:t>
            </a:r>
          </a:p>
          <a:p>
            <a:pPr marL="342900" indent="-342900">
              <a:lnSpc>
                <a:spcPct val="150000"/>
              </a:lnSpc>
              <a:buClr>
                <a:srgbClr val="33373B"/>
              </a:buClr>
              <a:buSzPct val="100000"/>
              <a:buFont typeface="Wingdings" panose="05000000000000000000" pitchFamily="2" charset="2"/>
              <a:buChar char="Ø"/>
            </a:pPr>
            <a:r>
              <a:rPr lang="pt-BR" dirty="0">
                <a:solidFill>
                  <a:schemeClr val="accent6">
                    <a:lumMod val="75000"/>
                    <a:lumOff val="25000"/>
                  </a:schemeClr>
                </a:solidFill>
              </a:rPr>
              <a:t>Associados do Lions Clube patrocinador</a:t>
            </a:r>
          </a:p>
        </p:txBody>
      </p:sp>
      <p:sp>
        <p:nvSpPr>
          <p:cNvPr id="5" name="TextBox 4">
            <a:extLst>
              <a:ext uri="{FF2B5EF4-FFF2-40B4-BE49-F238E27FC236}">
                <a16:creationId xmlns:a16="http://schemas.microsoft.com/office/drawing/2014/main" id="{C61907E4-E1BE-0B41-83F7-600EC1CD0FB9}"/>
              </a:ext>
            </a:extLst>
          </p:cNvPr>
          <p:cNvSpPr txBox="1"/>
          <p:nvPr/>
        </p:nvSpPr>
        <p:spPr>
          <a:xfrm>
            <a:off x="6220222" y="2971800"/>
            <a:ext cx="5212080" cy="4462760"/>
          </a:xfrm>
          <a:prstGeom prst="rect">
            <a:avLst/>
          </a:prstGeom>
          <a:noFill/>
        </p:spPr>
        <p:txBody>
          <a:bodyPr wrap="square" rtlCol="0">
            <a:spAutoFit/>
          </a:bodyPr>
          <a:lstStyle/>
          <a:p>
            <a:r>
              <a:rPr lang="pt-BR" sz="1900" b="1" dirty="0">
                <a:solidFill>
                  <a:srgbClr val="00338D"/>
                </a:solidFill>
              </a:rPr>
              <a:t>Expectativas da equipe de recrutamento:</a:t>
            </a:r>
          </a:p>
          <a:p>
            <a:endParaRPr lang="en-US" b="1" dirty="0">
              <a:solidFill>
                <a:srgbClr val="002060"/>
              </a:solidFill>
            </a:endParaRPr>
          </a:p>
          <a:p>
            <a:pPr marL="342900" indent="-342900">
              <a:lnSpc>
                <a:spcPct val="150000"/>
              </a:lnSpc>
              <a:buClr>
                <a:srgbClr val="33373B"/>
              </a:buClr>
              <a:buSzPct val="100000"/>
              <a:buFont typeface="Wingdings" panose="05000000000000000000" pitchFamily="2" charset="2"/>
              <a:buChar char="Ø"/>
            </a:pPr>
            <a:r>
              <a:rPr lang="pt-BR" dirty="0">
                <a:solidFill>
                  <a:schemeClr val="accent6">
                    <a:lumMod val="75000"/>
                    <a:lumOff val="25000"/>
                  </a:schemeClr>
                </a:solidFill>
              </a:rPr>
              <a:t>Participar do treinamento presencial</a:t>
            </a:r>
          </a:p>
          <a:p>
            <a:pPr marL="342900" indent="-342900">
              <a:lnSpc>
                <a:spcPct val="150000"/>
              </a:lnSpc>
              <a:buClr>
                <a:srgbClr val="33373B"/>
              </a:buClr>
              <a:buSzPct val="100000"/>
              <a:buFont typeface="Wingdings" panose="05000000000000000000" pitchFamily="2" charset="2"/>
              <a:buChar char="Ø"/>
            </a:pPr>
            <a:r>
              <a:rPr lang="pt-BR" dirty="0">
                <a:solidFill>
                  <a:schemeClr val="accent6">
                    <a:lumMod val="75000"/>
                    <a:lumOff val="25000"/>
                  </a:schemeClr>
                </a:solidFill>
              </a:rPr>
              <a:t>Participar de no mínimo 1 dia de recrutamento</a:t>
            </a:r>
          </a:p>
          <a:p>
            <a:pPr marL="342900" indent="-342900">
              <a:lnSpc>
                <a:spcPct val="150000"/>
              </a:lnSpc>
              <a:buClr>
                <a:srgbClr val="33373B"/>
              </a:buClr>
              <a:buSzPct val="100000"/>
              <a:buFont typeface="Wingdings" panose="05000000000000000000" pitchFamily="2" charset="2"/>
              <a:buChar char="Ø"/>
            </a:pPr>
            <a:r>
              <a:rPr lang="pt-BR" dirty="0">
                <a:solidFill>
                  <a:schemeClr val="accent6">
                    <a:lumMod val="75000"/>
                    <a:lumOff val="25000"/>
                  </a:schemeClr>
                </a:solidFill>
              </a:rPr>
              <a:t>Participar da reunião informativa e organizacional</a:t>
            </a:r>
          </a:p>
          <a:p>
            <a:pPr marL="342900" indent="-342900">
              <a:lnSpc>
                <a:spcPct val="150000"/>
              </a:lnSpc>
              <a:buClr>
                <a:srgbClr val="33373B"/>
              </a:buClr>
              <a:buSzPct val="100000"/>
              <a:buFont typeface="Wingdings" panose="05000000000000000000" pitchFamily="2" charset="2"/>
              <a:buChar char="Ø"/>
            </a:pPr>
            <a:r>
              <a:rPr lang="pt-BR" dirty="0">
                <a:solidFill>
                  <a:schemeClr val="accent6">
                    <a:lumMod val="75000"/>
                    <a:lumOff val="25000"/>
                  </a:schemeClr>
                </a:solidFill>
              </a:rPr>
              <a:t>Apoiar o novo clube em todos os esforços da formação</a:t>
            </a:r>
          </a:p>
          <a:p>
            <a:pPr>
              <a:buClr>
                <a:srgbClr val="EBB700"/>
              </a:buClr>
              <a:buSzPct val="100000"/>
            </a:pPr>
            <a:endParaRPr lang="en-US" sz="200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457200" indent="-457200">
              <a:buFont typeface="Wingdings" panose="05000000000000000000" pitchFamily="2" charset="2"/>
              <a:buChar char="Ø"/>
            </a:pPr>
            <a:endParaRPr lang="en-US" sz="2000" dirty="0">
              <a:solidFill>
                <a:schemeClr val="accent6">
                  <a:lumMod val="75000"/>
                  <a:lumOff val="25000"/>
                </a:schemeClr>
              </a:solidFill>
            </a:endParaRPr>
          </a:p>
        </p:txBody>
      </p:sp>
    </p:spTree>
    <p:extLst>
      <p:ext uri="{BB962C8B-B14F-4D97-AF65-F5344CB8AC3E}">
        <p14:creationId xmlns:p14="http://schemas.microsoft.com/office/powerpoint/2010/main" val="317936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45C86-C111-B456-B6B6-5F3E2C78D017}"/>
              </a:ext>
            </a:extLst>
          </p:cNvPr>
          <p:cNvSpPr txBox="1">
            <a:spLocks/>
          </p:cNvSpPr>
          <p:nvPr/>
        </p:nvSpPr>
        <p:spPr>
          <a:xfrm>
            <a:off x="770964" y="304800"/>
            <a:ext cx="10591800" cy="533400"/>
          </a:xfrm>
          <a:prstGeom prst="rect">
            <a:avLst/>
          </a:prstGeom>
        </p:spPr>
        <p:txBody>
          <a:bodyPr>
            <a:noAutofit/>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pt-BR" sz="3000" b="1" dirty="0">
                <a:solidFill>
                  <a:srgbClr val="00338D"/>
                </a:solidFill>
              </a:rPr>
              <a:t>1ª Etapa: Formar uma equipe – Criar subequipes</a:t>
            </a:r>
          </a:p>
        </p:txBody>
      </p:sp>
      <p:graphicFrame>
        <p:nvGraphicFramePr>
          <p:cNvPr id="3" name="Content Placeholder 5">
            <a:extLst>
              <a:ext uri="{FF2B5EF4-FFF2-40B4-BE49-F238E27FC236}">
                <a16:creationId xmlns:a16="http://schemas.microsoft.com/office/drawing/2014/main" id="{BEB27E92-3D99-A7BF-A8EC-1428BF14106F}"/>
              </a:ext>
            </a:extLst>
          </p:cNvPr>
          <p:cNvGraphicFramePr>
            <a:graphicFrameLocks/>
          </p:cNvGraphicFramePr>
          <p:nvPr>
            <p:extLst>
              <p:ext uri="{D42A27DB-BD31-4B8C-83A1-F6EECF244321}">
                <p14:modId xmlns:p14="http://schemas.microsoft.com/office/powerpoint/2010/main" val="3154927921"/>
              </p:ext>
            </p:extLst>
          </p:nvPr>
        </p:nvGraphicFramePr>
        <p:xfrm>
          <a:off x="381000" y="1905000"/>
          <a:ext cx="11506200" cy="4757319"/>
        </p:xfrm>
        <a:graphic>
          <a:graphicData uri="http://schemas.openxmlformats.org/drawingml/2006/table">
            <a:tbl>
              <a:tblPr firstRow="1" firstCol="1" bandRow="1">
                <a:tableStyleId>{5C22544A-7EE6-4342-B048-85BDC9FD1C3A}</a:tableStyleId>
              </a:tblPr>
              <a:tblGrid>
                <a:gridCol w="1600200">
                  <a:extLst>
                    <a:ext uri="{9D8B030D-6E8A-4147-A177-3AD203B41FA5}">
                      <a16:colId xmlns:a16="http://schemas.microsoft.com/office/drawing/2014/main" val="20000"/>
                    </a:ext>
                  </a:extLst>
                </a:gridCol>
                <a:gridCol w="6705600">
                  <a:extLst>
                    <a:ext uri="{9D8B030D-6E8A-4147-A177-3AD203B41FA5}">
                      <a16:colId xmlns:a16="http://schemas.microsoft.com/office/drawing/2014/main" val="20001"/>
                    </a:ext>
                  </a:extLst>
                </a:gridCol>
                <a:gridCol w="3200400">
                  <a:extLst>
                    <a:ext uri="{9D8B030D-6E8A-4147-A177-3AD203B41FA5}">
                      <a16:colId xmlns:a16="http://schemas.microsoft.com/office/drawing/2014/main" val="20002"/>
                    </a:ext>
                  </a:extLst>
                </a:gridCol>
              </a:tblGrid>
              <a:tr h="376112">
                <a:tc>
                  <a:txBody>
                    <a:bodyPr/>
                    <a:lstStyle/>
                    <a:p>
                      <a:pPr marL="0" marR="0" algn="ctr">
                        <a:lnSpc>
                          <a:spcPct val="115000"/>
                        </a:lnSpc>
                        <a:spcBef>
                          <a:spcPts val="0"/>
                        </a:spcBef>
                        <a:spcAft>
                          <a:spcPts val="0"/>
                        </a:spcAft>
                      </a:pPr>
                      <a:r>
                        <a:rPr lang="pt-BR" sz="2000">
                          <a:effectLst/>
                        </a:rPr>
                        <a:t> </a:t>
                      </a:r>
                    </a:p>
                  </a:txBody>
                  <a:tcPr marL="74979" marR="74979" marT="0" marB="0"/>
                </a:tc>
                <a:tc>
                  <a:txBody>
                    <a:bodyPr/>
                    <a:lstStyle/>
                    <a:p>
                      <a:pPr marL="0" marR="0" algn="ctr">
                        <a:lnSpc>
                          <a:spcPct val="115000"/>
                        </a:lnSpc>
                        <a:spcBef>
                          <a:spcPts val="0"/>
                        </a:spcBef>
                        <a:spcAft>
                          <a:spcPts val="0"/>
                        </a:spcAft>
                      </a:pPr>
                      <a:r>
                        <a:rPr lang="pt-BR" sz="2000" dirty="0">
                          <a:effectLst/>
                        </a:rPr>
                        <a:t>Responsabilidades</a:t>
                      </a:r>
                    </a:p>
                  </a:txBody>
                  <a:tcPr marL="74979" marR="74979" marT="0" marB="0"/>
                </a:tc>
                <a:tc>
                  <a:txBody>
                    <a:bodyPr/>
                    <a:lstStyle/>
                    <a:p>
                      <a:pPr marL="102870" marR="0" indent="-114300" algn="ctr">
                        <a:lnSpc>
                          <a:spcPct val="115000"/>
                        </a:lnSpc>
                        <a:spcBef>
                          <a:spcPts val="0"/>
                        </a:spcBef>
                        <a:spcAft>
                          <a:spcPts val="0"/>
                        </a:spcAft>
                      </a:pPr>
                      <a:r>
                        <a:rPr lang="pt-BR" sz="2000">
                          <a:effectLst/>
                        </a:rPr>
                        <a:t>Qualidades</a:t>
                      </a:r>
                    </a:p>
                  </a:txBody>
                  <a:tcPr marL="74979" marR="74979" marT="0" marB="0"/>
                </a:tc>
                <a:extLst>
                  <a:ext uri="{0D108BD9-81ED-4DB2-BD59-A6C34878D82A}">
                    <a16:rowId xmlns:a16="http://schemas.microsoft.com/office/drawing/2014/main" val="10000"/>
                  </a:ext>
                </a:extLst>
              </a:tr>
              <a:tr h="975886">
                <a:tc>
                  <a:txBody>
                    <a:bodyPr/>
                    <a:lstStyle/>
                    <a:p>
                      <a:pPr marL="0" marR="0">
                        <a:lnSpc>
                          <a:spcPct val="115000"/>
                        </a:lnSpc>
                        <a:spcBef>
                          <a:spcPts val="0"/>
                        </a:spcBef>
                        <a:spcAft>
                          <a:spcPts val="0"/>
                        </a:spcAft>
                      </a:pPr>
                      <a:r>
                        <a:rPr lang="pt-BR" sz="2000">
                          <a:effectLst/>
                        </a:rPr>
                        <a:t>Equipe líder</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pt-BR" sz="1300" b="0" dirty="0">
                          <a:solidFill>
                            <a:srgbClr val="00338D"/>
                          </a:solidFill>
                          <a:effectLst/>
                          <a:latin typeface="Arial" panose="020B0604020202020204" pitchFamily="34" charset="0"/>
                          <a:cs typeface="Arial" panose="020B0604020202020204" pitchFamily="34" charset="0"/>
                        </a:rPr>
                        <a:t>Contatar a rede de Leões via telefone e e-mail</a:t>
                      </a:r>
                    </a:p>
                    <a:p>
                      <a:pPr marL="171450" marR="0" lvl="0" indent="-171450">
                        <a:lnSpc>
                          <a:spcPct val="115000"/>
                        </a:lnSpc>
                        <a:spcBef>
                          <a:spcPts val="0"/>
                        </a:spcBef>
                        <a:spcAft>
                          <a:spcPts val="0"/>
                        </a:spcAft>
                        <a:buFont typeface="Arial" pitchFamily="34" charset="0"/>
                        <a:buChar char="•"/>
                      </a:pPr>
                      <a:r>
                        <a:rPr lang="pt-BR" sz="1300" b="0" dirty="0">
                          <a:solidFill>
                            <a:srgbClr val="00338D"/>
                          </a:solidFill>
                          <a:effectLst/>
                          <a:latin typeface="Arial" panose="020B0604020202020204" pitchFamily="34" charset="0"/>
                          <a:cs typeface="Arial" panose="020B0604020202020204" pitchFamily="34" charset="0"/>
                        </a:rPr>
                        <a:t>Pesquisar líderes importantes</a:t>
                      </a:r>
                    </a:p>
                    <a:p>
                      <a:pPr marL="171450" marR="0" lvl="0" indent="-171450">
                        <a:lnSpc>
                          <a:spcPct val="115000"/>
                        </a:lnSpc>
                        <a:spcBef>
                          <a:spcPts val="0"/>
                        </a:spcBef>
                        <a:spcAft>
                          <a:spcPts val="0"/>
                        </a:spcAft>
                        <a:buFont typeface="Arial" pitchFamily="34" charset="0"/>
                        <a:buChar char="•"/>
                      </a:pPr>
                      <a:r>
                        <a:rPr lang="pt-BR" sz="1300" b="0" dirty="0">
                          <a:solidFill>
                            <a:srgbClr val="00338D"/>
                          </a:solidFill>
                          <a:effectLst/>
                          <a:latin typeface="Arial" panose="020B0604020202020204" pitchFamily="34" charset="0"/>
                          <a:cs typeface="Arial" panose="020B0604020202020204" pitchFamily="34" charset="0"/>
                        </a:rPr>
                        <a:t>Marcar reuniões com líderes</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pt-BR" sz="1300" b="0" dirty="0">
                          <a:solidFill>
                            <a:srgbClr val="00338D"/>
                          </a:solidFill>
                          <a:effectLst/>
                          <a:latin typeface="Arial" panose="020B0604020202020204" pitchFamily="34" charset="0"/>
                          <a:cs typeface="Arial" panose="020B0604020202020204" pitchFamily="34" charset="0"/>
                        </a:rPr>
                        <a:t>Organizada</a:t>
                      </a:r>
                    </a:p>
                    <a:p>
                      <a:pPr marL="171450" marR="0" lvl="0" indent="-171450">
                        <a:lnSpc>
                          <a:spcPct val="115000"/>
                        </a:lnSpc>
                        <a:spcBef>
                          <a:spcPts val="0"/>
                        </a:spcBef>
                        <a:spcAft>
                          <a:spcPts val="0"/>
                        </a:spcAft>
                        <a:buFont typeface="Arial" pitchFamily="34" charset="0"/>
                        <a:buChar char="•"/>
                      </a:pPr>
                      <a:r>
                        <a:rPr lang="pt-BR" sz="1300" b="0" dirty="0">
                          <a:solidFill>
                            <a:srgbClr val="00338D"/>
                          </a:solidFill>
                          <a:effectLst/>
                          <a:latin typeface="Arial" panose="020B0604020202020204" pitchFamily="34" charset="0"/>
                          <a:cs typeface="Arial" panose="020B0604020202020204" pitchFamily="34" charset="0"/>
                        </a:rPr>
                        <a:t>Entender de informática</a:t>
                      </a:r>
                    </a:p>
                    <a:p>
                      <a:pPr marL="171450" marR="0" lvl="0" indent="-171450">
                        <a:lnSpc>
                          <a:spcPct val="115000"/>
                        </a:lnSpc>
                        <a:spcBef>
                          <a:spcPts val="0"/>
                        </a:spcBef>
                        <a:spcAft>
                          <a:spcPts val="0"/>
                        </a:spcAft>
                        <a:buFont typeface="Arial" pitchFamily="34" charset="0"/>
                        <a:buChar char="•"/>
                      </a:pPr>
                      <a:r>
                        <a:rPr lang="pt-BR" sz="1300" b="0" dirty="0">
                          <a:solidFill>
                            <a:srgbClr val="00338D"/>
                          </a:solidFill>
                          <a:effectLst/>
                          <a:latin typeface="Arial" panose="020B0604020202020204" pitchFamily="34" charset="0"/>
                          <a:cs typeface="Arial" panose="020B0604020202020204" pitchFamily="34" charset="0"/>
                        </a:rPr>
                        <a:t>À vontade no telefone</a:t>
                      </a:r>
                    </a:p>
                    <a:p>
                      <a:pPr marL="171450" marR="0" lvl="0" indent="-171450">
                        <a:lnSpc>
                          <a:spcPct val="115000"/>
                        </a:lnSpc>
                        <a:spcBef>
                          <a:spcPts val="0"/>
                        </a:spcBef>
                        <a:spcAft>
                          <a:spcPts val="0"/>
                        </a:spcAft>
                        <a:buFont typeface="Arial" pitchFamily="34" charset="0"/>
                        <a:buChar char="•"/>
                      </a:pPr>
                      <a:r>
                        <a:rPr lang="pt-BR" sz="1300" b="0" dirty="0">
                          <a:solidFill>
                            <a:srgbClr val="00338D"/>
                          </a:solidFill>
                          <a:effectLst/>
                          <a:latin typeface="Arial" panose="020B0604020202020204" pitchFamily="34" charset="0"/>
                          <a:cs typeface="Arial" panose="020B0604020202020204" pitchFamily="34" charset="0"/>
                        </a:rPr>
                        <a:t>Ter habilidades de redação fortes</a:t>
                      </a:r>
                    </a:p>
                  </a:txBody>
                  <a:tcPr marL="74979" marR="74979" marT="0" marB="0"/>
                </a:tc>
                <a:extLst>
                  <a:ext uri="{0D108BD9-81ED-4DB2-BD59-A6C34878D82A}">
                    <a16:rowId xmlns:a16="http://schemas.microsoft.com/office/drawing/2014/main" val="10001"/>
                  </a:ext>
                </a:extLst>
              </a:tr>
              <a:tr h="1518703">
                <a:tc>
                  <a:txBody>
                    <a:bodyPr/>
                    <a:lstStyle/>
                    <a:p>
                      <a:pPr marL="0" marR="0">
                        <a:lnSpc>
                          <a:spcPct val="115000"/>
                        </a:lnSpc>
                        <a:spcBef>
                          <a:spcPts val="0"/>
                        </a:spcBef>
                        <a:spcAft>
                          <a:spcPts val="0"/>
                        </a:spcAft>
                      </a:pPr>
                      <a:r>
                        <a:rPr lang="pt-BR" sz="2000" dirty="0">
                          <a:effectLst/>
                        </a:rPr>
                        <a:t>Equipe de campo</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pt-BR" sz="1300" b="0" dirty="0">
                          <a:solidFill>
                            <a:srgbClr val="00338D"/>
                          </a:solidFill>
                          <a:effectLst/>
                          <a:latin typeface="Arial" panose="020B0604020202020204" pitchFamily="34" charset="0"/>
                          <a:cs typeface="Arial" panose="020B0604020202020204" pitchFamily="34" charset="0"/>
                        </a:rPr>
                        <a:t>Desenvolver um plano de alcance para os principais líderes empresariais da comunidade</a:t>
                      </a:r>
                    </a:p>
                    <a:p>
                      <a:pPr marL="171450" marR="0" lvl="0" indent="-171450">
                        <a:lnSpc>
                          <a:spcPct val="115000"/>
                        </a:lnSpc>
                        <a:spcBef>
                          <a:spcPts val="0"/>
                        </a:spcBef>
                        <a:spcAft>
                          <a:spcPts val="0"/>
                        </a:spcAft>
                        <a:buFont typeface="Arial" pitchFamily="34" charset="0"/>
                        <a:buChar char="•"/>
                      </a:pPr>
                      <a:r>
                        <a:rPr lang="pt-BR" sz="1300" b="0" dirty="0">
                          <a:solidFill>
                            <a:srgbClr val="00338D"/>
                          </a:solidFill>
                          <a:effectLst/>
                          <a:latin typeface="Arial" panose="020B0604020202020204" pitchFamily="34" charset="0"/>
                          <a:cs typeface="Arial" panose="020B0604020202020204" pitchFamily="34" charset="0"/>
                        </a:rPr>
                        <a:t>Visitar líderes empresariais e convidá-los a se associar ao Lions ou participar da reunião informativa</a:t>
                      </a:r>
                    </a:p>
                    <a:p>
                      <a:pPr marL="171450" marR="0" lvl="0" indent="-171450">
                        <a:lnSpc>
                          <a:spcPct val="115000"/>
                        </a:lnSpc>
                        <a:spcBef>
                          <a:spcPts val="0"/>
                        </a:spcBef>
                        <a:spcAft>
                          <a:spcPts val="0"/>
                        </a:spcAft>
                        <a:buFont typeface="Arial" pitchFamily="34" charset="0"/>
                        <a:buChar char="•"/>
                      </a:pPr>
                      <a:r>
                        <a:rPr lang="pt-BR" sz="1300" b="0" dirty="0">
                          <a:solidFill>
                            <a:srgbClr val="00338D"/>
                          </a:solidFill>
                          <a:effectLst/>
                          <a:latin typeface="Arial" panose="020B0604020202020204" pitchFamily="34" charset="0"/>
                          <a:cs typeface="Arial" panose="020B0604020202020204" pitchFamily="34" charset="0"/>
                        </a:rPr>
                        <a:t>Colocar folhetos informativos em áreas de grande visibilidade e em estabelecimentos comerciais</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pt-BR" sz="1300" b="0" dirty="0">
                          <a:solidFill>
                            <a:srgbClr val="00338D"/>
                          </a:solidFill>
                          <a:effectLst/>
                          <a:latin typeface="Arial" panose="020B0604020202020204" pitchFamily="34" charset="0"/>
                          <a:cs typeface="Arial" panose="020B0604020202020204" pitchFamily="34" charset="0"/>
                        </a:rPr>
                        <a:t>Sociável</a:t>
                      </a:r>
                    </a:p>
                    <a:p>
                      <a:pPr marL="171450" marR="0" lvl="0" indent="-171450">
                        <a:lnSpc>
                          <a:spcPct val="115000"/>
                        </a:lnSpc>
                        <a:spcBef>
                          <a:spcPts val="0"/>
                        </a:spcBef>
                        <a:spcAft>
                          <a:spcPts val="0"/>
                        </a:spcAft>
                        <a:buFont typeface="Arial" pitchFamily="34" charset="0"/>
                        <a:buChar char="•"/>
                      </a:pPr>
                      <a:r>
                        <a:rPr lang="pt-BR" sz="1300" b="0" dirty="0">
                          <a:solidFill>
                            <a:srgbClr val="00338D"/>
                          </a:solidFill>
                          <a:effectLst/>
                          <a:latin typeface="Arial" panose="020B0604020202020204" pitchFamily="34" charset="0"/>
                          <a:cs typeface="Arial" panose="020B0604020202020204" pitchFamily="34" charset="0"/>
                        </a:rPr>
                        <a:t>Ter conduta profissional</a:t>
                      </a:r>
                    </a:p>
                    <a:p>
                      <a:pPr marL="171450" marR="0" lvl="0" indent="-171450">
                        <a:lnSpc>
                          <a:spcPct val="115000"/>
                        </a:lnSpc>
                        <a:spcBef>
                          <a:spcPts val="0"/>
                        </a:spcBef>
                        <a:spcAft>
                          <a:spcPts val="0"/>
                        </a:spcAft>
                        <a:buFont typeface="Arial" pitchFamily="34" charset="0"/>
                        <a:buChar char="•"/>
                      </a:pPr>
                      <a:r>
                        <a:rPr lang="pt-BR" sz="1300" b="0" dirty="0">
                          <a:solidFill>
                            <a:srgbClr val="00338D"/>
                          </a:solidFill>
                          <a:effectLst/>
                          <a:latin typeface="Arial" panose="020B0604020202020204" pitchFamily="34" charset="0"/>
                          <a:cs typeface="Arial" panose="020B0604020202020204" pitchFamily="34" charset="0"/>
                        </a:rPr>
                        <a:t>Pensar rápido</a:t>
                      </a:r>
                    </a:p>
                    <a:p>
                      <a:pPr marL="171450" marR="0" lvl="0" indent="-171450">
                        <a:lnSpc>
                          <a:spcPct val="115000"/>
                        </a:lnSpc>
                        <a:spcBef>
                          <a:spcPts val="0"/>
                        </a:spcBef>
                        <a:spcAft>
                          <a:spcPts val="0"/>
                        </a:spcAft>
                        <a:buFont typeface="Arial" pitchFamily="34" charset="0"/>
                        <a:buChar char="•"/>
                      </a:pPr>
                      <a:r>
                        <a:rPr lang="pt-BR" sz="1300" b="0" dirty="0">
                          <a:solidFill>
                            <a:srgbClr val="00338D"/>
                          </a:solidFill>
                          <a:effectLst/>
                          <a:latin typeface="Arial" panose="020B0604020202020204" pitchFamily="34" charset="0"/>
                          <a:cs typeface="Arial" panose="020B0604020202020204" pitchFamily="34" charset="0"/>
                        </a:rPr>
                        <a:t>Ter habilidades interpessoais fortes</a:t>
                      </a:r>
                    </a:p>
                  </a:txBody>
                  <a:tcPr marL="74979" marR="74979" marT="0" marB="0"/>
                </a:tc>
                <a:extLst>
                  <a:ext uri="{0D108BD9-81ED-4DB2-BD59-A6C34878D82A}">
                    <a16:rowId xmlns:a16="http://schemas.microsoft.com/office/drawing/2014/main" val="10002"/>
                  </a:ext>
                </a:extLst>
              </a:tr>
              <a:tr h="843497">
                <a:tc>
                  <a:txBody>
                    <a:bodyPr/>
                    <a:lstStyle/>
                    <a:p>
                      <a:pPr marL="0" marR="0">
                        <a:lnSpc>
                          <a:spcPct val="115000"/>
                        </a:lnSpc>
                        <a:spcBef>
                          <a:spcPts val="0"/>
                        </a:spcBef>
                        <a:spcAft>
                          <a:spcPts val="0"/>
                        </a:spcAft>
                      </a:pPr>
                      <a:r>
                        <a:rPr lang="pt-BR" sz="2000">
                          <a:effectLst/>
                        </a:rPr>
                        <a:t>Equipe de base</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pt-BR" sz="1300" b="0" dirty="0">
                          <a:solidFill>
                            <a:srgbClr val="00338D"/>
                          </a:solidFill>
                          <a:effectLst/>
                          <a:latin typeface="Arial" panose="020B0604020202020204" pitchFamily="34" charset="0"/>
                          <a:cs typeface="Arial" panose="020B0604020202020204" pitchFamily="34" charset="0"/>
                        </a:rPr>
                        <a:t>Desenvolver um plano de alcance para abordar os membros da comunidade</a:t>
                      </a:r>
                    </a:p>
                    <a:p>
                      <a:pPr marL="171450" marR="0" lvl="0" indent="-171450">
                        <a:lnSpc>
                          <a:spcPct val="115000"/>
                        </a:lnSpc>
                        <a:spcBef>
                          <a:spcPts val="0"/>
                        </a:spcBef>
                        <a:spcAft>
                          <a:spcPts val="0"/>
                        </a:spcAft>
                        <a:buFont typeface="Arial" pitchFamily="34" charset="0"/>
                        <a:buChar char="•"/>
                      </a:pPr>
                      <a:r>
                        <a:rPr lang="pt-BR" sz="1300" b="0" dirty="0">
                          <a:solidFill>
                            <a:srgbClr val="00338D"/>
                          </a:solidFill>
                          <a:effectLst/>
                          <a:latin typeface="Arial" panose="020B0604020202020204" pitchFamily="34" charset="0"/>
                          <a:cs typeface="Arial" panose="020B0604020202020204" pitchFamily="34" charset="0"/>
                        </a:rPr>
                        <a:t>Estabelecer postos de divulgação na comunidade</a:t>
                      </a:r>
                    </a:p>
                    <a:p>
                      <a:pPr marL="171450" marR="0" lvl="0" indent="-171450">
                        <a:lnSpc>
                          <a:spcPct val="115000"/>
                        </a:lnSpc>
                        <a:spcBef>
                          <a:spcPts val="0"/>
                        </a:spcBef>
                        <a:spcAft>
                          <a:spcPts val="0"/>
                        </a:spcAft>
                        <a:buFont typeface="Arial" pitchFamily="34" charset="0"/>
                        <a:buChar char="•"/>
                      </a:pPr>
                      <a:r>
                        <a:rPr lang="pt-BR" sz="1300" b="0" dirty="0">
                          <a:solidFill>
                            <a:srgbClr val="00338D"/>
                          </a:solidFill>
                          <a:effectLst/>
                          <a:latin typeface="Arial" pitchFamily="34" charset="0"/>
                          <a:ea typeface="Calibri"/>
                          <a:cs typeface="Arial" pitchFamily="34" charset="0"/>
                        </a:rPr>
                        <a:t>Convidar líderes comunitários para participar de projetos de serviço do clube</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pt-BR" sz="1300" b="0" dirty="0">
                          <a:solidFill>
                            <a:srgbClr val="00338D"/>
                          </a:solidFill>
                          <a:effectLst/>
                          <a:latin typeface="Arial" panose="020B0604020202020204" pitchFamily="34" charset="0"/>
                          <a:cs typeface="Arial" panose="020B0604020202020204" pitchFamily="34" charset="0"/>
                        </a:rPr>
                        <a:t>Sociável</a:t>
                      </a:r>
                    </a:p>
                    <a:p>
                      <a:pPr marL="171450" marR="0" lvl="0" indent="-171450">
                        <a:lnSpc>
                          <a:spcPct val="115000"/>
                        </a:lnSpc>
                        <a:spcBef>
                          <a:spcPts val="0"/>
                        </a:spcBef>
                        <a:spcAft>
                          <a:spcPts val="0"/>
                        </a:spcAft>
                        <a:buFont typeface="Arial" pitchFamily="34" charset="0"/>
                        <a:buChar char="•"/>
                      </a:pPr>
                      <a:r>
                        <a:rPr lang="pt-BR" sz="1300" b="0" dirty="0">
                          <a:solidFill>
                            <a:srgbClr val="00338D"/>
                          </a:solidFill>
                          <a:effectLst/>
                          <a:latin typeface="Arial" panose="020B0604020202020204" pitchFamily="34" charset="0"/>
                          <a:cs typeface="Arial" panose="020B0604020202020204" pitchFamily="34" charset="0"/>
                        </a:rPr>
                        <a:t>Ter conduta profissional</a:t>
                      </a:r>
                    </a:p>
                    <a:p>
                      <a:pPr marL="171450" marR="0" lvl="0" indent="-171450">
                        <a:lnSpc>
                          <a:spcPct val="115000"/>
                        </a:lnSpc>
                        <a:spcBef>
                          <a:spcPts val="0"/>
                        </a:spcBef>
                        <a:spcAft>
                          <a:spcPts val="0"/>
                        </a:spcAft>
                        <a:buFont typeface="Arial" pitchFamily="34" charset="0"/>
                        <a:buChar char="•"/>
                      </a:pPr>
                      <a:r>
                        <a:rPr lang="pt-BR" sz="1300" b="0" dirty="0">
                          <a:solidFill>
                            <a:srgbClr val="00338D"/>
                          </a:solidFill>
                          <a:effectLst/>
                          <a:latin typeface="Arial" panose="020B0604020202020204" pitchFamily="34" charset="0"/>
                          <a:cs typeface="Arial" panose="020B0604020202020204" pitchFamily="34" charset="0"/>
                        </a:rPr>
                        <a:t>Ter habilidades interpessoais fortes</a:t>
                      </a:r>
                    </a:p>
                  </a:txBody>
                  <a:tcPr marL="74979" marR="74979" marT="0" marB="0"/>
                </a:tc>
                <a:extLst>
                  <a:ext uri="{0D108BD9-81ED-4DB2-BD59-A6C34878D82A}">
                    <a16:rowId xmlns:a16="http://schemas.microsoft.com/office/drawing/2014/main" val="10003"/>
                  </a:ext>
                </a:extLst>
              </a:tr>
              <a:tr h="1043121">
                <a:tc>
                  <a:txBody>
                    <a:bodyPr/>
                    <a:lstStyle/>
                    <a:p>
                      <a:pPr marL="0" marR="0">
                        <a:lnSpc>
                          <a:spcPct val="115000"/>
                        </a:lnSpc>
                        <a:spcBef>
                          <a:spcPts val="0"/>
                        </a:spcBef>
                        <a:spcAft>
                          <a:spcPts val="0"/>
                        </a:spcAft>
                      </a:pPr>
                      <a:r>
                        <a:rPr lang="pt-BR" sz="2000" dirty="0">
                          <a:effectLst/>
                        </a:rPr>
                        <a:t>Equipe de resposta</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pt-BR" sz="1300" b="0">
                          <a:solidFill>
                            <a:srgbClr val="00338D"/>
                          </a:solidFill>
                          <a:effectLst/>
                          <a:latin typeface="Arial" panose="020B0604020202020204" pitchFamily="34" charset="0"/>
                          <a:cs typeface="Arial" panose="020B0604020202020204" pitchFamily="34" charset="0"/>
                        </a:rPr>
                        <a:t>Fazer acompanhamento junto aos possíveis associados</a:t>
                      </a:r>
                    </a:p>
                    <a:p>
                      <a:pPr marL="171450" marR="0" lvl="0" indent="-171450">
                        <a:lnSpc>
                          <a:spcPct val="115000"/>
                        </a:lnSpc>
                        <a:spcBef>
                          <a:spcPts val="0"/>
                        </a:spcBef>
                        <a:spcAft>
                          <a:spcPts val="0"/>
                        </a:spcAft>
                        <a:buFont typeface="Arial" pitchFamily="34" charset="0"/>
                        <a:buChar char="•"/>
                      </a:pPr>
                      <a:r>
                        <a:rPr lang="pt-BR" sz="1300" b="0">
                          <a:solidFill>
                            <a:srgbClr val="00338D"/>
                          </a:solidFill>
                          <a:effectLst/>
                          <a:latin typeface="Arial" panose="020B0604020202020204" pitchFamily="34" charset="0"/>
                          <a:cs typeface="Arial" panose="020B0604020202020204" pitchFamily="34" charset="0"/>
                        </a:rPr>
                        <a:t>Manter os novos associados informados sobre horários e novidades relativas às reuniões</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pt-BR" sz="1300" b="0" dirty="0">
                          <a:solidFill>
                            <a:srgbClr val="00338D"/>
                          </a:solidFill>
                          <a:effectLst/>
                          <a:latin typeface="Arial" panose="020B0604020202020204" pitchFamily="34" charset="0"/>
                          <a:cs typeface="Arial" panose="020B0604020202020204" pitchFamily="34" charset="0"/>
                        </a:rPr>
                        <a:t>Organizada</a:t>
                      </a:r>
                    </a:p>
                    <a:p>
                      <a:pPr marL="171450" marR="0" lvl="0" indent="-171450">
                        <a:lnSpc>
                          <a:spcPct val="115000"/>
                        </a:lnSpc>
                        <a:spcBef>
                          <a:spcPts val="0"/>
                        </a:spcBef>
                        <a:spcAft>
                          <a:spcPts val="0"/>
                        </a:spcAft>
                        <a:buFont typeface="Arial" pitchFamily="34" charset="0"/>
                        <a:buChar char="•"/>
                      </a:pPr>
                      <a:r>
                        <a:rPr lang="pt-BR" sz="1300" b="0" dirty="0">
                          <a:solidFill>
                            <a:srgbClr val="00338D"/>
                          </a:solidFill>
                          <a:effectLst/>
                          <a:latin typeface="Arial" panose="020B0604020202020204" pitchFamily="34" charset="0"/>
                          <a:cs typeface="Arial" panose="020B0604020202020204" pitchFamily="34" charset="0"/>
                        </a:rPr>
                        <a:t>Entender de informática</a:t>
                      </a:r>
                    </a:p>
                    <a:p>
                      <a:pPr marL="171450" marR="0" lvl="0" indent="-171450">
                        <a:lnSpc>
                          <a:spcPct val="115000"/>
                        </a:lnSpc>
                        <a:spcBef>
                          <a:spcPts val="0"/>
                        </a:spcBef>
                        <a:spcAft>
                          <a:spcPts val="0"/>
                        </a:spcAft>
                        <a:buFont typeface="Arial" pitchFamily="34" charset="0"/>
                        <a:buChar char="•"/>
                      </a:pPr>
                      <a:r>
                        <a:rPr lang="pt-BR" sz="1300" b="0" dirty="0">
                          <a:solidFill>
                            <a:srgbClr val="00338D"/>
                          </a:solidFill>
                          <a:effectLst/>
                          <a:latin typeface="Arial" panose="020B0604020202020204" pitchFamily="34" charset="0"/>
                          <a:cs typeface="Arial" panose="020B0604020202020204" pitchFamily="34" charset="0"/>
                        </a:rPr>
                        <a:t>À vontade no telefone</a:t>
                      </a:r>
                    </a:p>
                    <a:p>
                      <a:pPr marL="171450" marR="0" lvl="0" indent="-171450">
                        <a:lnSpc>
                          <a:spcPct val="115000"/>
                        </a:lnSpc>
                        <a:spcBef>
                          <a:spcPts val="0"/>
                        </a:spcBef>
                        <a:spcAft>
                          <a:spcPts val="0"/>
                        </a:spcAft>
                        <a:buFont typeface="Arial" pitchFamily="34" charset="0"/>
                        <a:buChar char="•"/>
                      </a:pPr>
                      <a:r>
                        <a:rPr lang="pt-BR" sz="1300" b="0" dirty="0">
                          <a:solidFill>
                            <a:srgbClr val="00338D"/>
                          </a:solidFill>
                          <a:effectLst/>
                          <a:latin typeface="Arial" panose="020B0604020202020204" pitchFamily="34" charset="0"/>
                          <a:cs typeface="Arial" panose="020B0604020202020204" pitchFamily="34" charset="0"/>
                        </a:rPr>
                        <a:t>Ter habilidades de redação fortes</a:t>
                      </a:r>
                    </a:p>
                  </a:txBody>
                  <a:tcPr marL="74979" marR="74979" marT="0" marB="0"/>
                </a:tc>
                <a:extLst>
                  <a:ext uri="{0D108BD9-81ED-4DB2-BD59-A6C34878D82A}">
                    <a16:rowId xmlns:a16="http://schemas.microsoft.com/office/drawing/2014/main" val="10004"/>
                  </a:ext>
                </a:extLst>
              </a:tr>
            </a:tbl>
          </a:graphicData>
        </a:graphic>
      </p:graphicFrame>
      <p:sp>
        <p:nvSpPr>
          <p:cNvPr id="4" name="TextBox 3">
            <a:extLst>
              <a:ext uri="{FF2B5EF4-FFF2-40B4-BE49-F238E27FC236}">
                <a16:creationId xmlns:a16="http://schemas.microsoft.com/office/drawing/2014/main" id="{CC72C1FF-0B49-3264-15DF-2A67BBE7B19B}"/>
              </a:ext>
            </a:extLst>
          </p:cNvPr>
          <p:cNvSpPr txBox="1"/>
          <p:nvPr/>
        </p:nvSpPr>
        <p:spPr>
          <a:xfrm>
            <a:off x="770964" y="1219200"/>
            <a:ext cx="10773335" cy="646331"/>
          </a:xfrm>
          <a:prstGeom prst="rect">
            <a:avLst/>
          </a:prstGeom>
          <a:noFill/>
        </p:spPr>
        <p:txBody>
          <a:bodyPr wrap="square">
            <a:spAutoFit/>
          </a:bodyPr>
          <a:lstStyle/>
          <a:p>
            <a:r>
              <a:rPr lang="pt-BR" dirty="0">
                <a:solidFill>
                  <a:srgbClr val="33373B"/>
                </a:solidFill>
              </a:rPr>
              <a:t>As subequipes servem como a equipe que apoia o recrutamento no campo.  Os membros devem se dividir nas seguintes subequipes: </a:t>
            </a:r>
          </a:p>
        </p:txBody>
      </p:sp>
      <p:sp>
        <p:nvSpPr>
          <p:cNvPr id="5" name="Yellow Bar">
            <a:extLst>
              <a:ext uri="{FF2B5EF4-FFF2-40B4-BE49-F238E27FC236}">
                <a16:creationId xmlns:a16="http://schemas.microsoft.com/office/drawing/2014/main" id="{B04F3B86-AE53-5671-6B74-42EDF5841D01}"/>
              </a:ext>
            </a:extLst>
          </p:cNvPr>
          <p:cNvSpPr/>
          <p:nvPr/>
        </p:nvSpPr>
        <p:spPr>
          <a:xfrm>
            <a:off x="786730" y="9144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pt-BR">
                <a:latin typeface="Arial" charset="0"/>
                <a:ea typeface="Arial" charset="0"/>
                <a:cs typeface="Arial" charset="0"/>
              </a:rPr>
              <a:t> </a:t>
            </a:r>
          </a:p>
        </p:txBody>
      </p:sp>
    </p:spTree>
    <p:extLst>
      <p:ext uri="{BB962C8B-B14F-4D97-AF65-F5344CB8AC3E}">
        <p14:creationId xmlns:p14="http://schemas.microsoft.com/office/powerpoint/2010/main" val="2224382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2971800"/>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5027227" y="1366415"/>
            <a:ext cx="2137543"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dirty="0"/>
              <a:t>2ª Etapa:</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3" name="TextBox 2">
            <a:extLst>
              <a:ext uri="{FF2B5EF4-FFF2-40B4-BE49-F238E27FC236}">
                <a16:creationId xmlns:a16="http://schemas.microsoft.com/office/drawing/2014/main" id="{6BD45398-03BA-49C6-4E61-4F613FE3F300}"/>
              </a:ext>
            </a:extLst>
          </p:cNvPr>
          <p:cNvSpPr txBox="1"/>
          <p:nvPr/>
        </p:nvSpPr>
        <p:spPr>
          <a:xfrm>
            <a:off x="3634990" y="3339141"/>
            <a:ext cx="4922018" cy="978729"/>
          </a:xfrm>
          <a:prstGeom prst="rect">
            <a:avLst/>
          </a:prstGeom>
          <a:noFill/>
        </p:spPr>
        <p:txBody>
          <a:bodyPr wrap="square">
            <a:spAutoFit/>
          </a:bodyPr>
          <a:lstStyle/>
          <a:p>
            <a:pPr marL="0" lvl="0" indent="0" algn="ctr" defTabSz="889000">
              <a:lnSpc>
                <a:spcPct val="90000"/>
              </a:lnSpc>
              <a:spcBef>
                <a:spcPct val="0"/>
              </a:spcBef>
              <a:spcAft>
                <a:spcPct val="35000"/>
              </a:spcAft>
              <a:buNone/>
            </a:pPr>
            <a:r>
              <a:rPr lang="pt-BR" sz="3200" i="0" baseline="0" dirty="0">
                <a:solidFill>
                  <a:schemeClr val="bg1"/>
                </a:solidFill>
                <a:latin typeface="Arial" panose="020B0604020202020204" pitchFamily="34" charset="0"/>
                <a:ea typeface="+mn-ea"/>
                <a:cs typeface="Arial" panose="020B0604020202020204" pitchFamily="34" charset="0"/>
              </a:rPr>
              <a:t>Áreas de oportunidade e pesquisa do local</a:t>
            </a:r>
          </a:p>
        </p:txBody>
      </p:sp>
    </p:spTree>
    <p:extLst>
      <p:ext uri="{BB962C8B-B14F-4D97-AF65-F5344CB8AC3E}">
        <p14:creationId xmlns:p14="http://schemas.microsoft.com/office/powerpoint/2010/main" val="2637146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14</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851926"/>
            <a:ext cx="2926080" cy="61227"/>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pt-BR">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248679"/>
            <a:ext cx="11426274"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pt-BR">
                <a:solidFill>
                  <a:srgbClr val="00338D"/>
                </a:solidFill>
                <a:latin typeface="Arial" panose="020B0604020202020204" pitchFamily="34" charset="0"/>
                <a:cs typeface="Arial" panose="020B0604020202020204" pitchFamily="34" charset="0"/>
              </a:rPr>
              <a:t>2ª Etapa: Determinar áreas de oportunidades</a:t>
            </a:r>
          </a:p>
        </p:txBody>
      </p:sp>
      <p:sp>
        <p:nvSpPr>
          <p:cNvPr id="6" name="TextBox 5">
            <a:extLst>
              <a:ext uri="{FF2B5EF4-FFF2-40B4-BE49-F238E27FC236}">
                <a16:creationId xmlns:a16="http://schemas.microsoft.com/office/drawing/2014/main" id="{9E913A35-B103-CA5C-6BC1-7FA9B130E873}"/>
              </a:ext>
            </a:extLst>
          </p:cNvPr>
          <p:cNvSpPr txBox="1"/>
          <p:nvPr/>
        </p:nvSpPr>
        <p:spPr>
          <a:xfrm>
            <a:off x="552502" y="2016094"/>
            <a:ext cx="10964163" cy="969496"/>
          </a:xfrm>
          <a:prstGeom prst="rect">
            <a:avLst/>
          </a:prstGeom>
          <a:noFill/>
        </p:spPr>
        <p:txBody>
          <a:bodyPr wrap="square" rtlCol="0">
            <a:spAutoFit/>
          </a:bodyPr>
          <a:lstStyle/>
          <a:p>
            <a:r>
              <a:rPr lang="pt-BR" sz="1900" b="1" dirty="0">
                <a:solidFill>
                  <a:srgbClr val="33373B"/>
                </a:solidFill>
              </a:rPr>
              <a:t>Determinar a área para um clube é um componente chave para fundar um novo clube.  Uma Avaliação das Necessidades Comunitárias para o Desenvolvimento de Novos Clubes pode ajudar a determinar o melhor local para as necessidades mais imediatas.</a:t>
            </a:r>
          </a:p>
        </p:txBody>
      </p:sp>
      <p:sp>
        <p:nvSpPr>
          <p:cNvPr id="7" name="Text Placeholder 3">
            <a:extLst>
              <a:ext uri="{FF2B5EF4-FFF2-40B4-BE49-F238E27FC236}">
                <a16:creationId xmlns:a16="http://schemas.microsoft.com/office/drawing/2014/main" id="{AD60E20C-B616-A387-F501-168657F15A8D}"/>
              </a:ext>
            </a:extLst>
          </p:cNvPr>
          <p:cNvSpPr txBox="1">
            <a:spLocks/>
          </p:cNvSpPr>
          <p:nvPr/>
        </p:nvSpPr>
        <p:spPr>
          <a:xfrm>
            <a:off x="990600" y="3045644"/>
            <a:ext cx="10744200" cy="310809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pt-BR" sz="1700" b="1" dirty="0">
                <a:solidFill>
                  <a:srgbClr val="00338D"/>
                </a:solidFill>
              </a:rPr>
              <a:t>Deve ter-se em conta o seguinte:</a:t>
            </a:r>
          </a:p>
          <a:p>
            <a:pPr marL="342900" indent="-342900">
              <a:lnSpc>
                <a:spcPct val="150000"/>
              </a:lnSpc>
              <a:buClr>
                <a:srgbClr val="33373B"/>
              </a:buClr>
              <a:buSzPct val="100000"/>
              <a:buFont typeface="Wingdings" panose="05000000000000000000" pitchFamily="2" charset="2"/>
              <a:buChar char="Ø"/>
            </a:pPr>
            <a:r>
              <a:rPr lang="pt-BR" sz="1700" dirty="0">
                <a:solidFill>
                  <a:srgbClr val="33373B"/>
                </a:solidFill>
              </a:rPr>
              <a:t>Tamanho da população </a:t>
            </a:r>
          </a:p>
          <a:p>
            <a:pPr marL="342900" indent="-342900">
              <a:lnSpc>
                <a:spcPct val="150000"/>
              </a:lnSpc>
              <a:buClr>
                <a:srgbClr val="33373B"/>
              </a:buClr>
              <a:buSzPct val="100000"/>
              <a:buFont typeface="Wingdings" panose="05000000000000000000" pitchFamily="2" charset="2"/>
              <a:buChar char="Ø"/>
            </a:pPr>
            <a:r>
              <a:rPr lang="pt-BR" sz="1700" dirty="0">
                <a:solidFill>
                  <a:srgbClr val="33373B"/>
                </a:solidFill>
              </a:rPr>
              <a:t>Possibilidades para projetos locais</a:t>
            </a:r>
          </a:p>
          <a:p>
            <a:pPr marL="342900" indent="-342900">
              <a:lnSpc>
                <a:spcPct val="150000"/>
              </a:lnSpc>
              <a:buClr>
                <a:srgbClr val="33373B"/>
              </a:buClr>
              <a:buSzPct val="100000"/>
              <a:buFont typeface="Wingdings" panose="05000000000000000000" pitchFamily="2" charset="2"/>
              <a:buChar char="Ø"/>
            </a:pPr>
            <a:r>
              <a:rPr lang="pt-BR" sz="1700" dirty="0">
                <a:solidFill>
                  <a:srgbClr val="33373B"/>
                </a:solidFill>
              </a:rPr>
              <a:t>Atuais clubes de serviço e organizações comunitárias</a:t>
            </a:r>
          </a:p>
          <a:p>
            <a:pPr marL="342900" indent="-342900">
              <a:lnSpc>
                <a:spcPct val="150000"/>
              </a:lnSpc>
              <a:buClr>
                <a:srgbClr val="33373B"/>
              </a:buClr>
              <a:buSzPct val="100000"/>
              <a:buFont typeface="Wingdings" panose="05000000000000000000" pitchFamily="2" charset="2"/>
              <a:buChar char="Ø"/>
            </a:pPr>
            <a:r>
              <a:rPr lang="pt-BR" sz="1700" dirty="0">
                <a:solidFill>
                  <a:srgbClr val="33373B"/>
                </a:solidFill>
              </a:rPr>
              <a:t>Grupos de pessoas que não estejam sendo recrutadas por Lions clubes</a:t>
            </a:r>
          </a:p>
          <a:p>
            <a:pPr marL="342900" indent="-342900">
              <a:lnSpc>
                <a:spcPct val="150000"/>
              </a:lnSpc>
              <a:buClr>
                <a:srgbClr val="33373B"/>
              </a:buClr>
              <a:buSzPct val="100000"/>
              <a:buFont typeface="Wingdings" panose="05000000000000000000" pitchFamily="2" charset="2"/>
              <a:buChar char="Ø"/>
            </a:pPr>
            <a:r>
              <a:rPr lang="pt-BR" sz="1700" dirty="0">
                <a:solidFill>
                  <a:srgbClr val="33373B"/>
                </a:solidFill>
              </a:rPr>
              <a:t>Locais dos Lions clubes mais próximos</a:t>
            </a:r>
          </a:p>
          <a:p>
            <a:pPr marL="342900" indent="-342900">
              <a:lnSpc>
                <a:spcPct val="150000"/>
              </a:lnSpc>
              <a:buClr>
                <a:srgbClr val="33373B"/>
              </a:buClr>
              <a:buSzPct val="100000"/>
              <a:buFont typeface="Wingdings" panose="05000000000000000000" pitchFamily="2" charset="2"/>
              <a:buChar char="Ø"/>
            </a:pPr>
            <a:r>
              <a:rPr lang="pt-BR" sz="1700" dirty="0">
                <a:solidFill>
                  <a:srgbClr val="33373B"/>
                </a:solidFill>
              </a:rPr>
              <a:t>Comunidades com jovens adultos, mulheres, diversas comunidades e outros grupos </a:t>
            </a:r>
            <a:r>
              <a:rPr lang="pt-BR" sz="1700" dirty="0" err="1">
                <a:solidFill>
                  <a:srgbClr val="33373B"/>
                </a:solidFill>
              </a:rPr>
              <a:t>sub-representados</a:t>
            </a:r>
            <a:r>
              <a:rPr lang="pt-BR" sz="1700" dirty="0">
                <a:solidFill>
                  <a:srgbClr val="33373B"/>
                </a:solidFill>
              </a:rPr>
              <a:t>  </a:t>
            </a:r>
          </a:p>
          <a:p>
            <a:pPr>
              <a:buClr>
                <a:srgbClr val="EBB700"/>
              </a:buClr>
              <a:buSzPct val="100000"/>
            </a:pPr>
            <a:endParaRPr lang="en-US" kern="0" dirty="0">
              <a:solidFill>
                <a:schemeClr val="accent6">
                  <a:lumMod val="75000"/>
                  <a:lumOff val="25000"/>
                </a:schemeClr>
              </a:solidFill>
            </a:endParaRPr>
          </a:p>
          <a:p>
            <a:pPr marL="0" indent="0">
              <a:buClr>
                <a:srgbClr val="EBB700"/>
              </a:buClr>
              <a:buSzPct val="100000"/>
              <a:buNone/>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endParaRPr lang="en-US" kern="0" dirty="0">
              <a:solidFill>
                <a:schemeClr val="accent6">
                  <a:lumMod val="75000"/>
                  <a:lumOff val="25000"/>
                </a:schemeClr>
              </a:solidFill>
            </a:endParaRPr>
          </a:p>
        </p:txBody>
      </p:sp>
      <p:sp>
        <p:nvSpPr>
          <p:cNvPr id="2" name="Text Placeholder 2">
            <a:extLst>
              <a:ext uri="{FF2B5EF4-FFF2-40B4-BE49-F238E27FC236}">
                <a16:creationId xmlns:a16="http://schemas.microsoft.com/office/drawing/2014/main" id="{0084A634-639A-61E9-74D9-569A8F79800C}"/>
              </a:ext>
            </a:extLst>
          </p:cNvPr>
          <p:cNvSpPr txBox="1">
            <a:spLocks/>
          </p:cNvSpPr>
          <p:nvPr/>
        </p:nvSpPr>
        <p:spPr>
          <a:xfrm>
            <a:off x="1356294" y="6270682"/>
            <a:ext cx="9235506" cy="750992"/>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pt-BR" sz="1600" dirty="0">
                <a:solidFill>
                  <a:srgbClr val="0070C0"/>
                </a:solidFill>
              </a:rPr>
              <a:t>A Avaliação das Necessidades Comunitárias para o Desenvolvimento de Novos Clubes está localizada na página “</a:t>
            </a:r>
            <a:r>
              <a:rPr lang="pt-BR" sz="1600" dirty="0">
                <a:solidFill>
                  <a:srgbClr val="FF5C35"/>
                </a:solidFill>
              </a:rPr>
              <a:t>Fundação de um novo clube</a:t>
            </a:r>
            <a:r>
              <a:rPr lang="pt-BR" sz="1600" dirty="0">
                <a:solidFill>
                  <a:srgbClr val="0070C0"/>
                </a:solidFill>
              </a:rPr>
              <a:t>" .</a:t>
            </a:r>
          </a:p>
        </p:txBody>
      </p:sp>
    </p:spTree>
    <p:extLst>
      <p:ext uri="{BB962C8B-B14F-4D97-AF65-F5344CB8AC3E}">
        <p14:creationId xmlns:p14="http://schemas.microsoft.com/office/powerpoint/2010/main" val="739454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3" name="Background - Solid">
            <a:extLst>
              <a:ext uri="{FF2B5EF4-FFF2-40B4-BE49-F238E27FC236}">
                <a16:creationId xmlns:a16="http://schemas.microsoft.com/office/drawing/2014/main" id="{39DEA152-9DD4-0D44-A4E0-DE46220E5B32}"/>
              </a:ext>
            </a:extLst>
          </p:cNvPr>
          <p:cNvSpPr/>
          <p:nvPr/>
        </p:nvSpPr>
        <p:spPr>
          <a:xfrm>
            <a:off x="0" y="812800"/>
            <a:ext cx="12192000" cy="60452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endParaRPr lang="en-US" sz="1800" dirty="0"/>
          </a:p>
        </p:txBody>
      </p:sp>
      <p:grpSp>
        <p:nvGrpSpPr>
          <p:cNvPr id="44" name="Group 43">
            <a:extLst>
              <a:ext uri="{FF2B5EF4-FFF2-40B4-BE49-F238E27FC236}">
                <a16:creationId xmlns:a16="http://schemas.microsoft.com/office/drawing/2014/main" id="{FDB0BB58-2D4A-084E-AF49-B430C7D2CBA6}"/>
              </a:ext>
            </a:extLst>
          </p:cNvPr>
          <p:cNvGrpSpPr/>
          <p:nvPr/>
        </p:nvGrpSpPr>
        <p:grpSpPr>
          <a:xfrm>
            <a:off x="-3047" y="704266"/>
            <a:ext cx="12191999" cy="217065"/>
            <a:chOff x="0" y="5696515"/>
            <a:chExt cx="12289367" cy="354756"/>
          </a:xfrm>
        </p:grpSpPr>
        <p:sp>
          <p:nvSpPr>
            <p:cNvPr id="45" name="Background - Solid">
              <a:extLst>
                <a:ext uri="{FF2B5EF4-FFF2-40B4-BE49-F238E27FC236}">
                  <a16:creationId xmlns:a16="http://schemas.microsoft.com/office/drawing/2014/main" id="{C1178A10-4535-E243-9246-4C78E0256457}"/>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6" name="Background - Solid">
              <a:extLst>
                <a:ext uri="{FF2B5EF4-FFF2-40B4-BE49-F238E27FC236}">
                  <a16:creationId xmlns:a16="http://schemas.microsoft.com/office/drawing/2014/main" id="{4536977D-A24D-1442-95A1-1EE2B8945C39}"/>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7" name="Background - Solid">
              <a:extLst>
                <a:ext uri="{FF2B5EF4-FFF2-40B4-BE49-F238E27FC236}">
                  <a16:creationId xmlns:a16="http://schemas.microsoft.com/office/drawing/2014/main" id="{AC7B519C-EDF9-3249-B5C2-D72B10DB6C67}"/>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8" name="Background - Solid">
              <a:extLst>
                <a:ext uri="{FF2B5EF4-FFF2-40B4-BE49-F238E27FC236}">
                  <a16:creationId xmlns:a16="http://schemas.microsoft.com/office/drawing/2014/main" id="{75D8E041-2290-AD40-800B-4C05B8BDB7DC}"/>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9" name="Background - Solid">
              <a:extLst>
                <a:ext uri="{FF2B5EF4-FFF2-40B4-BE49-F238E27FC236}">
                  <a16:creationId xmlns:a16="http://schemas.microsoft.com/office/drawing/2014/main" id="{280C1D10-4C9B-F14A-B5EF-6F8C026FC6E6}"/>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0" name="Background - Solid">
              <a:extLst>
                <a:ext uri="{FF2B5EF4-FFF2-40B4-BE49-F238E27FC236}">
                  <a16:creationId xmlns:a16="http://schemas.microsoft.com/office/drawing/2014/main" id="{B3645C5D-6C54-C242-B922-40B6602BE3F2}"/>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1" name="Background - Solid">
              <a:extLst>
                <a:ext uri="{FF2B5EF4-FFF2-40B4-BE49-F238E27FC236}">
                  <a16:creationId xmlns:a16="http://schemas.microsoft.com/office/drawing/2014/main" id="{C03FFDA1-1B33-6840-AFD0-DF13BE1382D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52" name="Picture 51">
            <a:extLst>
              <a:ext uri="{FF2B5EF4-FFF2-40B4-BE49-F238E27FC236}">
                <a16:creationId xmlns:a16="http://schemas.microsoft.com/office/drawing/2014/main" id="{D54714B7-D58F-E24A-8244-427C68AAF60B}"/>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15</a:t>
            </a:fld>
            <a:endParaRPr lang="en-US" sz="1000">
              <a:solidFill>
                <a:schemeClr val="bg1"/>
              </a:solidFill>
            </a:endParaRPr>
          </a:p>
        </p:txBody>
      </p:sp>
      <p:sp>
        <p:nvSpPr>
          <p:cNvPr id="54" name="Yellow Bar">
            <a:extLst>
              <a:ext uri="{FF2B5EF4-FFF2-40B4-BE49-F238E27FC236}">
                <a16:creationId xmlns:a16="http://schemas.microsoft.com/office/drawing/2014/main" id="{4584BA9B-4495-294E-91B1-4A04F45725DC}"/>
              </a:ext>
            </a:extLst>
          </p:cNvPr>
          <p:cNvSpPr/>
          <p:nvPr/>
        </p:nvSpPr>
        <p:spPr>
          <a:xfrm>
            <a:off x="762000" y="2010979"/>
            <a:ext cx="2926080" cy="61227"/>
          </a:xfrm>
          <a:prstGeom prst="rect">
            <a:avLst/>
          </a:prstGeom>
          <a:solidFill>
            <a:srgbClr val="FFC000"/>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pt-BR">
                <a:latin typeface="Arial" charset="0"/>
                <a:ea typeface="Arial" charset="0"/>
                <a:cs typeface="Arial" charset="0"/>
              </a:rPr>
              <a:t> </a:t>
            </a:r>
          </a:p>
        </p:txBody>
      </p:sp>
      <p:sp>
        <p:nvSpPr>
          <p:cNvPr id="55" name="Headline">
            <a:extLst>
              <a:ext uri="{FF2B5EF4-FFF2-40B4-BE49-F238E27FC236}">
                <a16:creationId xmlns:a16="http://schemas.microsoft.com/office/drawing/2014/main" id="{9405897F-791F-0C4E-9D31-D3A52B120262}"/>
              </a:ext>
            </a:extLst>
          </p:cNvPr>
          <p:cNvSpPr txBox="1">
            <a:spLocks/>
          </p:cNvSpPr>
          <p:nvPr/>
        </p:nvSpPr>
        <p:spPr>
          <a:xfrm>
            <a:off x="609600" y="1306724"/>
            <a:ext cx="11430000"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pt-BR" sz="3050" dirty="0">
                <a:solidFill>
                  <a:srgbClr val="00B0F0"/>
                </a:solidFill>
                <a:latin typeface="Arial" panose="020B0604020202020204" pitchFamily="34" charset="0"/>
                <a:cs typeface="Arial" panose="020B0604020202020204" pitchFamily="34" charset="0"/>
              </a:rPr>
              <a:t>2ª Etapa - Conduza a pesquisa de desenvolvimento do local</a:t>
            </a:r>
          </a:p>
        </p:txBody>
      </p:sp>
      <p:sp>
        <p:nvSpPr>
          <p:cNvPr id="4" name="TextBox 3">
            <a:extLst>
              <a:ext uri="{FF2B5EF4-FFF2-40B4-BE49-F238E27FC236}">
                <a16:creationId xmlns:a16="http://schemas.microsoft.com/office/drawing/2014/main" id="{9CBFB04A-C2C5-01F5-F75E-A04789079CA5}"/>
              </a:ext>
            </a:extLst>
          </p:cNvPr>
          <p:cNvSpPr txBox="1"/>
          <p:nvPr/>
        </p:nvSpPr>
        <p:spPr>
          <a:xfrm>
            <a:off x="685800" y="2286000"/>
            <a:ext cx="10896600" cy="1015663"/>
          </a:xfrm>
          <a:prstGeom prst="rect">
            <a:avLst/>
          </a:prstGeom>
          <a:noFill/>
        </p:spPr>
        <p:txBody>
          <a:bodyPr wrap="square" rtlCol="0">
            <a:spAutoFit/>
          </a:bodyPr>
          <a:lstStyle/>
          <a:p>
            <a:r>
              <a:rPr lang="pt-BR" sz="2000" b="1" dirty="0">
                <a:solidFill>
                  <a:schemeClr val="bg1"/>
                </a:solidFill>
              </a:rPr>
              <a:t>O propósito da pesquisa sobre o local é avaliar as necessidades comunitárias, identificar a viabilidade de fundar um novo clube e reunir outras informações pertinentes sobre a comunidade. </a:t>
            </a:r>
          </a:p>
        </p:txBody>
      </p:sp>
      <p:sp>
        <p:nvSpPr>
          <p:cNvPr id="5" name="TextBox 4">
            <a:extLst>
              <a:ext uri="{FF2B5EF4-FFF2-40B4-BE49-F238E27FC236}">
                <a16:creationId xmlns:a16="http://schemas.microsoft.com/office/drawing/2014/main" id="{5E6BA2AC-5847-5750-073B-434396D9C818}"/>
              </a:ext>
            </a:extLst>
          </p:cNvPr>
          <p:cNvSpPr txBox="1"/>
          <p:nvPr/>
        </p:nvSpPr>
        <p:spPr>
          <a:xfrm>
            <a:off x="735382" y="3525114"/>
            <a:ext cx="5486400" cy="3323987"/>
          </a:xfrm>
          <a:prstGeom prst="rect">
            <a:avLst/>
          </a:prstGeom>
          <a:noFill/>
        </p:spPr>
        <p:txBody>
          <a:bodyPr wrap="square" rtlCol="0">
            <a:spAutoFit/>
          </a:bodyPr>
          <a:lstStyle/>
          <a:p>
            <a:r>
              <a:rPr lang="pt-BR" sz="1900" b="1" dirty="0">
                <a:solidFill>
                  <a:srgbClr val="00B0F0"/>
                </a:solidFill>
              </a:rPr>
              <a:t>Os líderes e atividades comunitárias a seguir devem fazer parte da pesquisa:</a:t>
            </a:r>
          </a:p>
          <a:p>
            <a:endParaRPr lang="en-US" sz="1800" b="1" dirty="0">
              <a:solidFill>
                <a:schemeClr val="bg1"/>
              </a:solidFill>
            </a:endParaRPr>
          </a:p>
          <a:p>
            <a:pPr marL="285750" indent="-285750">
              <a:buFont typeface="Wingdings" panose="05000000000000000000" pitchFamily="2" charset="2"/>
              <a:buChar char="Ø"/>
            </a:pPr>
            <a:r>
              <a:rPr lang="pt-BR" sz="1800" dirty="0">
                <a:solidFill>
                  <a:schemeClr val="bg1"/>
                </a:solidFill>
              </a:rPr>
              <a:t>Prefeito e outros líderes comunitários </a:t>
            </a:r>
          </a:p>
          <a:p>
            <a:pPr marL="285750" indent="-285750">
              <a:buFont typeface="Wingdings" panose="05000000000000000000" pitchFamily="2" charset="2"/>
              <a:buChar char="Ø"/>
            </a:pPr>
            <a:r>
              <a:rPr lang="pt-BR" sz="1800" dirty="0">
                <a:solidFill>
                  <a:schemeClr val="bg1"/>
                </a:solidFill>
              </a:rPr>
              <a:t>Presidente da Câmara de Comércio </a:t>
            </a:r>
          </a:p>
          <a:p>
            <a:pPr marL="285750" indent="-285750">
              <a:buFont typeface="Wingdings" panose="05000000000000000000" pitchFamily="2" charset="2"/>
              <a:buChar char="Ø"/>
            </a:pPr>
            <a:r>
              <a:rPr lang="pt-BR" sz="1800" dirty="0">
                <a:solidFill>
                  <a:schemeClr val="bg1"/>
                </a:solidFill>
              </a:rPr>
              <a:t>Administradores de escolas (Superintendentes e Diretores de escolas)</a:t>
            </a:r>
          </a:p>
          <a:p>
            <a:pPr marL="285750" indent="-285750">
              <a:buFont typeface="Wingdings" panose="05000000000000000000" pitchFamily="2" charset="2"/>
              <a:buChar char="Ø"/>
            </a:pPr>
            <a:r>
              <a:rPr lang="pt-BR" sz="1800" dirty="0">
                <a:solidFill>
                  <a:schemeClr val="bg1"/>
                </a:solidFill>
              </a:rPr>
              <a:t>Oficiais de polícia responsáveis pela segurança pública, Corpo de Bombeiros, organizações de Assistência Social, grupos empresariais</a:t>
            </a:r>
          </a:p>
          <a:p>
            <a:pPr marL="171450" indent="-171450">
              <a:buClr>
                <a:schemeClr val="tx1">
                  <a:lumMod val="60000"/>
                  <a:lumOff val="40000"/>
                </a:schemeClr>
              </a:buClr>
              <a:buFont typeface="Wingdings" panose="05000000000000000000" pitchFamily="2" charset="2"/>
              <a:buChar char="Ø"/>
            </a:pPr>
            <a:endParaRPr lang="en-US" sz="1000" b="1" dirty="0">
              <a:solidFill>
                <a:schemeClr val="bg1"/>
              </a:solidFill>
            </a:endParaRPr>
          </a:p>
          <a:p>
            <a:pPr>
              <a:buClr>
                <a:schemeClr val="tx1">
                  <a:lumMod val="60000"/>
                  <a:lumOff val="40000"/>
                </a:schemeClr>
              </a:buClr>
            </a:pPr>
            <a:r>
              <a:rPr lang="pt-BR" sz="2000" b="1" dirty="0">
                <a:solidFill>
                  <a:schemeClr val="bg1"/>
                </a:solidFill>
              </a:rPr>
              <a:t>				</a:t>
            </a:r>
          </a:p>
        </p:txBody>
      </p:sp>
      <p:sp>
        <p:nvSpPr>
          <p:cNvPr id="6" name="TextBox 5">
            <a:extLst>
              <a:ext uri="{FF2B5EF4-FFF2-40B4-BE49-F238E27FC236}">
                <a16:creationId xmlns:a16="http://schemas.microsoft.com/office/drawing/2014/main" id="{2A646926-F534-859A-95E5-6A7A51E317DA}"/>
              </a:ext>
            </a:extLst>
          </p:cNvPr>
          <p:cNvSpPr txBox="1"/>
          <p:nvPr/>
        </p:nvSpPr>
        <p:spPr>
          <a:xfrm>
            <a:off x="6679346" y="3556338"/>
            <a:ext cx="5486400" cy="2616101"/>
          </a:xfrm>
          <a:prstGeom prst="rect">
            <a:avLst/>
          </a:prstGeom>
          <a:noFill/>
        </p:spPr>
        <p:txBody>
          <a:bodyPr wrap="square" rtlCol="0">
            <a:spAutoFit/>
          </a:bodyPr>
          <a:lstStyle/>
          <a:p>
            <a:pPr>
              <a:buClr>
                <a:schemeClr val="tx1">
                  <a:lumMod val="60000"/>
                  <a:lumOff val="40000"/>
                </a:schemeClr>
              </a:buClr>
            </a:pPr>
            <a:r>
              <a:rPr lang="pt-BR" sz="1900" b="1" dirty="0">
                <a:solidFill>
                  <a:srgbClr val="00B0F0"/>
                </a:solidFill>
              </a:rPr>
              <a:t>Visite possíveis locais/oportunidades de recrutamento: </a:t>
            </a:r>
          </a:p>
          <a:p>
            <a:pPr>
              <a:buClr>
                <a:schemeClr val="tx1">
                  <a:lumMod val="60000"/>
                  <a:lumOff val="40000"/>
                </a:schemeClr>
              </a:buClr>
            </a:pPr>
            <a:endParaRPr lang="en-US" sz="1800" b="1" dirty="0">
              <a:solidFill>
                <a:schemeClr val="bg1"/>
              </a:solidFill>
            </a:endParaRPr>
          </a:p>
          <a:p>
            <a:pPr marL="285750" indent="-285750">
              <a:buClr>
                <a:schemeClr val="tx1">
                  <a:lumMod val="60000"/>
                  <a:lumOff val="40000"/>
                </a:schemeClr>
              </a:buClr>
              <a:buFont typeface="Wingdings" panose="05000000000000000000" pitchFamily="2" charset="2"/>
              <a:buChar char="Ø"/>
            </a:pPr>
            <a:r>
              <a:rPr lang="pt-BR" sz="1800" dirty="0">
                <a:solidFill>
                  <a:schemeClr val="bg1"/>
                </a:solidFill>
                <a:latin typeface="Arial" panose="020B0604020202020204" pitchFamily="34" charset="0"/>
                <a:cs typeface="Arial" panose="020B0604020202020204" pitchFamily="34" charset="0"/>
              </a:rPr>
              <a:t>Locais de encontro de veteranos </a:t>
            </a:r>
          </a:p>
          <a:p>
            <a:pPr marL="285750" indent="-285750">
              <a:buClr>
                <a:schemeClr val="tx1">
                  <a:lumMod val="60000"/>
                  <a:lumOff val="40000"/>
                </a:schemeClr>
              </a:buClr>
              <a:buFont typeface="Wingdings" panose="05000000000000000000" pitchFamily="2" charset="2"/>
              <a:buChar char="Ø"/>
            </a:pPr>
            <a:r>
              <a:rPr lang="pt-BR" sz="1800" dirty="0">
                <a:solidFill>
                  <a:schemeClr val="bg1"/>
                </a:solidFill>
                <a:latin typeface="Arial" panose="020B0604020202020204" pitchFamily="34" charset="0"/>
                <a:cs typeface="Arial" panose="020B0604020202020204" pitchFamily="34" charset="0"/>
              </a:rPr>
              <a:t>Igrejas </a:t>
            </a:r>
          </a:p>
          <a:p>
            <a:pPr marL="285750" indent="-285750">
              <a:buClr>
                <a:schemeClr val="tx1">
                  <a:lumMod val="60000"/>
                  <a:lumOff val="40000"/>
                </a:schemeClr>
              </a:buClr>
              <a:buFont typeface="Wingdings" panose="05000000000000000000" pitchFamily="2" charset="2"/>
              <a:buChar char="Ø"/>
            </a:pPr>
            <a:r>
              <a:rPr lang="pt-BR" dirty="0">
                <a:solidFill>
                  <a:schemeClr val="bg1"/>
                </a:solidFill>
                <a:cs typeface="Arial" panose="020B0604020202020204" pitchFamily="34" charset="0"/>
              </a:rPr>
              <a:t>Centros Comunitários</a:t>
            </a:r>
          </a:p>
          <a:p>
            <a:pPr marL="285750" indent="-285750">
              <a:buClr>
                <a:schemeClr val="tx1">
                  <a:lumMod val="60000"/>
                  <a:lumOff val="40000"/>
                </a:schemeClr>
              </a:buClr>
              <a:buFont typeface="Wingdings" panose="05000000000000000000" pitchFamily="2" charset="2"/>
              <a:buChar char="Ø"/>
            </a:pPr>
            <a:r>
              <a:rPr lang="pt-BR" sz="1800" dirty="0">
                <a:solidFill>
                  <a:schemeClr val="bg1"/>
                </a:solidFill>
                <a:latin typeface="Arial" panose="020B0604020202020204" pitchFamily="34" charset="0"/>
                <a:cs typeface="Arial" panose="020B0604020202020204" pitchFamily="34" charset="0"/>
              </a:rPr>
              <a:t>Grupos Sociais/Cívicos</a:t>
            </a:r>
          </a:p>
          <a:p>
            <a:pPr marL="285750" indent="-285750">
              <a:buClr>
                <a:schemeClr val="tx1">
                  <a:lumMod val="60000"/>
                  <a:lumOff val="40000"/>
                </a:schemeClr>
              </a:buClr>
              <a:buFont typeface="Wingdings" panose="05000000000000000000" pitchFamily="2" charset="2"/>
              <a:buChar char="Ø"/>
            </a:pPr>
            <a:r>
              <a:rPr lang="pt-BR" sz="1800" dirty="0">
                <a:solidFill>
                  <a:schemeClr val="bg1"/>
                </a:solidFill>
                <a:latin typeface="Arial" panose="020B0604020202020204" pitchFamily="34" charset="0"/>
                <a:cs typeface="Arial" panose="020B0604020202020204" pitchFamily="34" charset="0"/>
              </a:rPr>
              <a:t>Faculdades</a:t>
            </a:r>
          </a:p>
          <a:p>
            <a:pPr marL="285750" indent="-285750">
              <a:buClr>
                <a:schemeClr val="tx1">
                  <a:lumMod val="60000"/>
                  <a:lumOff val="40000"/>
                </a:schemeClr>
              </a:buClr>
              <a:buFont typeface="Wingdings" panose="05000000000000000000" pitchFamily="2" charset="2"/>
              <a:buChar char="Ø"/>
            </a:pPr>
            <a:r>
              <a:rPr lang="pt-BR" sz="1800" dirty="0">
                <a:solidFill>
                  <a:schemeClr val="bg1"/>
                </a:solidFill>
                <a:latin typeface="Arial" panose="020B0604020202020204" pitchFamily="34" charset="0"/>
                <a:cs typeface="Arial" panose="020B0604020202020204" pitchFamily="34" charset="0"/>
              </a:rPr>
              <a:t>Negócios locais</a:t>
            </a:r>
          </a:p>
        </p:txBody>
      </p:sp>
    </p:spTree>
    <p:extLst>
      <p:ext uri="{BB962C8B-B14F-4D97-AF65-F5344CB8AC3E}">
        <p14:creationId xmlns:p14="http://schemas.microsoft.com/office/powerpoint/2010/main" val="381415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rgbClr val="FF5C35">
                  <a:shade val="30000"/>
                  <a:satMod val="115000"/>
                </a:srgbClr>
              </a:gs>
              <a:gs pos="50000">
                <a:srgbClr val="FF5C35">
                  <a:shade val="67500"/>
                  <a:satMod val="115000"/>
                </a:srgbClr>
              </a:gs>
              <a:gs pos="100000">
                <a:srgbClr val="FF5C35">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2" y="2971800"/>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952999" y="1397613"/>
            <a:ext cx="2286000"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dirty="0"/>
              <a:t>3ª Etapa:</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9D7B86D8-A973-73E4-FCEB-28293C756AD4}"/>
              </a:ext>
            </a:extLst>
          </p:cNvPr>
          <p:cNvSpPr txBox="1"/>
          <p:nvPr/>
        </p:nvSpPr>
        <p:spPr>
          <a:xfrm>
            <a:off x="3493895" y="3429000"/>
            <a:ext cx="5204209" cy="978729"/>
          </a:xfrm>
          <a:prstGeom prst="rect">
            <a:avLst/>
          </a:prstGeom>
          <a:noFill/>
        </p:spPr>
        <p:txBody>
          <a:bodyPr wrap="square">
            <a:spAutoFit/>
          </a:bodyPr>
          <a:lstStyle/>
          <a:p>
            <a:pPr marL="0" lvl="0" indent="0" algn="ctr" defTabSz="889000">
              <a:lnSpc>
                <a:spcPct val="90000"/>
              </a:lnSpc>
              <a:spcBef>
                <a:spcPct val="0"/>
              </a:spcBef>
              <a:spcAft>
                <a:spcPct val="35000"/>
              </a:spcAft>
              <a:buNone/>
            </a:pPr>
            <a:r>
              <a:rPr lang="pt-BR" sz="3200" i="0" baseline="0" dirty="0">
                <a:solidFill>
                  <a:schemeClr val="bg1"/>
                </a:solidFill>
                <a:latin typeface="Arial" panose="020B0604020202020204" pitchFamily="34" charset="0"/>
                <a:ea typeface="+mn-ea"/>
                <a:cs typeface="Arial" panose="020B0604020202020204" pitchFamily="34" charset="0"/>
              </a:rPr>
              <a:t>Promover o clube e Recrutar associados</a:t>
            </a:r>
          </a:p>
        </p:txBody>
      </p:sp>
    </p:spTree>
    <p:extLst>
      <p:ext uri="{BB962C8B-B14F-4D97-AF65-F5344CB8AC3E}">
        <p14:creationId xmlns:p14="http://schemas.microsoft.com/office/powerpoint/2010/main" val="559792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29985"/>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515477" y="1386552"/>
            <a:ext cx="7315200" cy="90051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pt-BR" b="1" dirty="0">
                <a:solidFill>
                  <a:srgbClr val="33373B"/>
                </a:solidFill>
              </a:rPr>
              <a:t>Divulgar o novo clube é importante para que se tenha uma formação bem sucedida para ele. </a:t>
            </a:r>
          </a:p>
          <a:p>
            <a:pPr algn="ctr"/>
            <a:r>
              <a:rPr lang="pt-BR" sz="2000" dirty="0">
                <a:solidFill>
                  <a:schemeClr val="accent4"/>
                </a:solidFill>
              </a:rPr>
              <a:t>O seguinte deve constar como parte do plano de recrutamento: </a:t>
            </a:r>
          </a:p>
          <a:p>
            <a:pPr algn="ctr"/>
            <a:endParaRPr lang="en-US" b="1" dirty="0">
              <a:solidFill>
                <a:srgbClr val="33373B"/>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4657277" y="115331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pt-BR">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1933365" y="554711"/>
            <a:ext cx="8373905" cy="5334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pt-BR">
                <a:solidFill>
                  <a:srgbClr val="00338D"/>
                </a:solidFill>
                <a:latin typeface="Arial" panose="020B0604020202020204" pitchFamily="34" charset="0"/>
                <a:cs typeface="Arial" panose="020B0604020202020204" pitchFamily="34" charset="0"/>
              </a:rPr>
              <a:t>3ª Etapa: Promover o novo clube</a:t>
            </a:r>
          </a:p>
        </p:txBody>
      </p:sp>
      <p:pic>
        <p:nvPicPr>
          <p:cNvPr id="24" name="Emblem - White">
            <a:extLst>
              <a:ext uri="{FF2B5EF4-FFF2-40B4-BE49-F238E27FC236}">
                <a16:creationId xmlns:a16="http://schemas.microsoft.com/office/drawing/2014/main" id="{9AE6649F-1131-9D41-90B4-68ED8B50760C}"/>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144534" y="249678"/>
            <a:ext cx="829848" cy="786280"/>
          </a:xfrm>
          <a:prstGeom prst="rect">
            <a:avLst/>
          </a:prstGeom>
        </p:spPr>
      </p:pic>
      <p:grpSp>
        <p:nvGrpSpPr>
          <p:cNvPr id="3" name="Group 2">
            <a:extLst>
              <a:ext uri="{FF2B5EF4-FFF2-40B4-BE49-F238E27FC236}">
                <a16:creationId xmlns:a16="http://schemas.microsoft.com/office/drawing/2014/main" id="{DC680B33-E99A-B736-1B8F-75558A143085}"/>
              </a:ext>
            </a:extLst>
          </p:cNvPr>
          <p:cNvGrpSpPr/>
          <p:nvPr/>
        </p:nvGrpSpPr>
        <p:grpSpPr>
          <a:xfrm>
            <a:off x="0" y="2808617"/>
            <a:ext cx="15468600" cy="4049383"/>
            <a:chOff x="0" y="3567382"/>
            <a:chExt cx="12192000" cy="3459941"/>
          </a:xfrm>
        </p:grpSpPr>
        <p:sp>
          <p:nvSpPr>
            <p:cNvPr id="10" name="Background - Solid">
              <a:extLst>
                <a:ext uri="{FF2B5EF4-FFF2-40B4-BE49-F238E27FC236}">
                  <a16:creationId xmlns:a16="http://schemas.microsoft.com/office/drawing/2014/main" id="{452DE08C-F2BF-A54D-B326-B04A101D8C30}"/>
                </a:ext>
              </a:extLst>
            </p:cNvPr>
            <p:cNvSpPr/>
            <p:nvPr/>
          </p:nvSpPr>
          <p:spPr>
            <a:xfrm>
              <a:off x="0" y="3578572"/>
              <a:ext cx="2377440" cy="344875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3ABBB681-35F2-E640-B821-4B731FF91872}"/>
                </a:ext>
              </a:extLst>
            </p:cNvPr>
            <p:cNvSpPr/>
            <p:nvPr/>
          </p:nvSpPr>
          <p:spPr>
            <a:xfrm>
              <a:off x="2410706" y="3578572"/>
              <a:ext cx="2377440" cy="344875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C0A8A5F3-89AE-4044-85BB-A697E02A9A44}"/>
                </a:ext>
              </a:extLst>
            </p:cNvPr>
            <p:cNvSpPr/>
            <p:nvPr/>
          </p:nvSpPr>
          <p:spPr>
            <a:xfrm>
              <a:off x="4823896" y="3578572"/>
              <a:ext cx="2377440" cy="3448751"/>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8955A863-4945-0940-9E42-DB7F1DB24754}"/>
                </a:ext>
              </a:extLst>
            </p:cNvPr>
            <p:cNvSpPr/>
            <p:nvPr/>
          </p:nvSpPr>
          <p:spPr>
            <a:xfrm>
              <a:off x="7243602" y="3573393"/>
              <a:ext cx="2377440" cy="3448751"/>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570048"/>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a:solidFill>
                  <a:schemeClr val="bg1"/>
                </a:solidFill>
              </a:endParaRPr>
            </a:p>
          </p:txBody>
        </p:sp>
        <p:sp>
          <p:nvSpPr>
            <p:cNvPr id="20" name="Body Copy">
              <a:extLst>
                <a:ext uri="{FF2B5EF4-FFF2-40B4-BE49-F238E27FC236}">
                  <a16:creationId xmlns:a16="http://schemas.microsoft.com/office/drawing/2014/main" id="{9283FD6C-7DBF-7041-B27F-755487286E6C}"/>
                </a:ext>
              </a:extLst>
            </p:cNvPr>
            <p:cNvSpPr txBox="1">
              <a:spLocks/>
            </p:cNvSpPr>
            <p:nvPr/>
          </p:nvSpPr>
          <p:spPr>
            <a:xfrm>
              <a:off x="70092" y="3573393"/>
              <a:ext cx="2360060" cy="338328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2200" b="1" dirty="0">
                  <a:solidFill>
                    <a:schemeClr val="bg1"/>
                  </a:solidFill>
                </a:rPr>
                <a:t>QUEM</a:t>
              </a:r>
            </a:p>
            <a:p>
              <a:endParaRPr lang="en-US" sz="400" b="1" kern="0" dirty="0">
                <a:solidFill>
                  <a:schemeClr val="bg1"/>
                </a:solidFill>
              </a:endParaRPr>
            </a:p>
            <a:p>
              <a:pPr marL="285750" indent="-285750">
                <a:buFont typeface="Arial" panose="020B0604020202020204" pitchFamily="34" charset="0"/>
                <a:buChar char="•"/>
              </a:pPr>
              <a:r>
                <a:rPr lang="pt-BR" dirty="0">
                  <a:solidFill>
                    <a:schemeClr val="bg1"/>
                  </a:solidFill>
                </a:rPr>
                <a:t>Associados em potencial </a:t>
              </a:r>
            </a:p>
          </p:txBody>
        </p:sp>
        <p:sp>
          <p:nvSpPr>
            <p:cNvPr id="21" name="Body Copy">
              <a:extLst>
                <a:ext uri="{FF2B5EF4-FFF2-40B4-BE49-F238E27FC236}">
                  <a16:creationId xmlns:a16="http://schemas.microsoft.com/office/drawing/2014/main" id="{D25AA450-2FC6-294E-B094-F2FA3EE81BA9}"/>
                </a:ext>
              </a:extLst>
            </p:cNvPr>
            <p:cNvSpPr txBox="1">
              <a:spLocks/>
            </p:cNvSpPr>
            <p:nvPr/>
          </p:nvSpPr>
          <p:spPr>
            <a:xfrm>
              <a:off x="2518756" y="3573393"/>
              <a:ext cx="2344545" cy="338328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chemeClr val="tx1">
                    <a:lumMod val="60000"/>
                    <a:lumOff val="40000"/>
                  </a:schemeClr>
                </a:buClr>
              </a:pPr>
              <a:r>
                <a:rPr lang="pt-BR" sz="2200" b="1" dirty="0">
                  <a:solidFill>
                    <a:schemeClr val="bg1"/>
                  </a:solidFill>
                </a:rPr>
                <a:t>ONDE</a:t>
              </a:r>
            </a:p>
            <a:p>
              <a:pPr>
                <a:buClr>
                  <a:schemeClr val="tx1">
                    <a:lumMod val="60000"/>
                    <a:lumOff val="40000"/>
                  </a:schemeClr>
                </a:buClr>
              </a:pPr>
              <a:endParaRPr lang="en-US" sz="400" b="1" kern="0" dirty="0">
                <a:solidFill>
                  <a:schemeClr val="bg1"/>
                </a:solidFill>
              </a:endParaRPr>
            </a:p>
            <a:p>
              <a:pPr marL="285750" indent="-285750">
                <a:buClr>
                  <a:schemeClr val="bg1"/>
                </a:buClr>
                <a:buFont typeface="Arial" panose="020B0604020202020204" pitchFamily="34" charset="0"/>
                <a:buChar char="•"/>
              </a:pPr>
              <a:r>
                <a:rPr lang="pt-BR" dirty="0">
                  <a:solidFill>
                    <a:schemeClr val="bg1"/>
                  </a:solidFill>
                </a:rPr>
                <a:t>E-mail </a:t>
              </a:r>
            </a:p>
            <a:p>
              <a:pPr marL="285750" indent="-285750">
                <a:buClr>
                  <a:schemeClr val="bg1"/>
                </a:buClr>
                <a:buFont typeface="Arial" panose="020B0604020202020204" pitchFamily="34" charset="0"/>
                <a:buChar char="•"/>
              </a:pPr>
              <a:r>
                <a:rPr lang="pt-BR" dirty="0">
                  <a:solidFill>
                    <a:schemeClr val="bg1"/>
                  </a:solidFill>
                </a:rPr>
                <a:t>Anúncios de mídia social</a:t>
              </a:r>
            </a:p>
            <a:p>
              <a:pPr marL="285750" indent="-285750">
                <a:buClr>
                  <a:schemeClr val="bg1"/>
                </a:buClr>
                <a:buFont typeface="Arial" panose="020B0604020202020204" pitchFamily="34" charset="0"/>
                <a:buChar char="•"/>
              </a:pPr>
              <a:r>
                <a:rPr lang="pt-BR" dirty="0">
                  <a:solidFill>
                    <a:schemeClr val="bg1"/>
                  </a:solidFill>
                </a:rPr>
                <a:t>Site do distrito</a:t>
              </a:r>
            </a:p>
            <a:p>
              <a:pPr marL="285750" indent="-285750">
                <a:buClr>
                  <a:schemeClr val="bg1"/>
                </a:buClr>
                <a:buFont typeface="Arial" panose="020B0604020202020204" pitchFamily="34" charset="0"/>
                <a:buChar char="•"/>
              </a:pPr>
              <a:r>
                <a:rPr lang="pt-BR" dirty="0">
                  <a:solidFill>
                    <a:schemeClr val="bg1"/>
                  </a:solidFill>
                  <a:cs typeface="Arial" panose="020B0604020202020204" pitchFamily="34" charset="0"/>
                </a:rPr>
                <a:t>Anúncios de rádio</a:t>
              </a:r>
            </a:p>
            <a:p>
              <a:pPr marL="285750" indent="-285750">
                <a:buClr>
                  <a:schemeClr val="bg1"/>
                </a:buClr>
                <a:buFont typeface="Arial" panose="020B0604020202020204" pitchFamily="34" charset="0"/>
                <a:buChar char="•"/>
              </a:pPr>
              <a:r>
                <a:rPr lang="pt-BR" dirty="0">
                  <a:solidFill>
                    <a:schemeClr val="bg1"/>
                  </a:solidFill>
                  <a:cs typeface="Arial" panose="020B0604020202020204" pitchFamily="34" charset="0"/>
                </a:rPr>
                <a:t>Quadros de avisos comunitários</a:t>
              </a:r>
            </a:p>
            <a:p>
              <a:pPr marL="285750" indent="-285750">
                <a:buClr>
                  <a:schemeClr val="bg1"/>
                </a:buClr>
                <a:buFont typeface="Arial" panose="020B0604020202020204" pitchFamily="34" charset="0"/>
                <a:buChar char="•"/>
              </a:pPr>
              <a:r>
                <a:rPr lang="pt-BR" dirty="0" err="1">
                  <a:solidFill>
                    <a:schemeClr val="bg1"/>
                  </a:solidFill>
                </a:rPr>
                <a:t>Whatsapp</a:t>
              </a:r>
              <a:endParaRPr lang="pt-BR" dirty="0">
                <a:solidFill>
                  <a:schemeClr val="bg1"/>
                </a:solidFill>
              </a:endParaRPr>
            </a:p>
            <a:p>
              <a:pPr marL="285750" indent="-285750">
                <a:buClr>
                  <a:schemeClr val="bg1"/>
                </a:buClr>
                <a:buFont typeface="Arial" panose="020B0604020202020204" pitchFamily="34" charset="0"/>
                <a:buChar char="•"/>
              </a:pPr>
              <a:r>
                <a:rPr lang="pt-BR" dirty="0">
                  <a:solidFill>
                    <a:schemeClr val="bg1"/>
                  </a:solidFill>
                  <a:cs typeface="Arial" panose="020B0604020202020204" pitchFamily="34" charset="0"/>
                </a:rPr>
                <a:t>Grupos de comunidades digitais</a:t>
              </a:r>
            </a:p>
            <a:p>
              <a:pPr marL="285750" indent="-285750">
                <a:buClr>
                  <a:schemeClr val="tx1">
                    <a:lumMod val="60000"/>
                    <a:lumOff val="40000"/>
                  </a:schemeClr>
                </a:buClr>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endParaRPr lang="en-US" sz="1800" kern="0" dirty="0">
                <a:solidFill>
                  <a:schemeClr val="bg1"/>
                </a:solidFill>
              </a:endParaRPr>
            </a:p>
          </p:txBody>
        </p:sp>
        <p:sp>
          <p:nvSpPr>
            <p:cNvPr id="22" name="Body Copy">
              <a:extLst>
                <a:ext uri="{FF2B5EF4-FFF2-40B4-BE49-F238E27FC236}">
                  <a16:creationId xmlns:a16="http://schemas.microsoft.com/office/drawing/2014/main" id="{0BB80D65-9701-204D-BE31-1A1AF88C6587}"/>
                </a:ext>
              </a:extLst>
            </p:cNvPr>
            <p:cNvSpPr txBox="1">
              <a:spLocks/>
            </p:cNvSpPr>
            <p:nvPr/>
          </p:nvSpPr>
          <p:spPr>
            <a:xfrm>
              <a:off x="4878378" y="3567382"/>
              <a:ext cx="2328716"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2200" b="1" dirty="0">
                  <a:solidFill>
                    <a:schemeClr val="bg1"/>
                  </a:solidFill>
                </a:rPr>
                <a:t>O QUE</a:t>
              </a:r>
            </a:p>
            <a:p>
              <a:endParaRPr lang="en-US" sz="400" b="1" kern="0" dirty="0">
                <a:solidFill>
                  <a:schemeClr val="bg1"/>
                </a:solidFill>
              </a:endParaRPr>
            </a:p>
            <a:p>
              <a:pPr marL="285750" indent="-285750">
                <a:buFont typeface="Arial" panose="020B0604020202020204" pitchFamily="34" charset="0"/>
                <a:buChar char="•"/>
              </a:pPr>
              <a:r>
                <a:rPr lang="pt-BR" dirty="0">
                  <a:solidFill>
                    <a:schemeClr val="bg1"/>
                  </a:solidFill>
                </a:rPr>
                <a:t>Explicação rápida</a:t>
              </a:r>
            </a:p>
            <a:p>
              <a:pPr marL="285750" indent="-285750">
                <a:buFont typeface="Arial" panose="020B0604020202020204" pitchFamily="34" charset="0"/>
                <a:buChar char="•"/>
              </a:pPr>
              <a:r>
                <a:rPr lang="pt-BR" dirty="0">
                  <a:solidFill>
                    <a:schemeClr val="bg1"/>
                  </a:solidFill>
                </a:rPr>
                <a:t>Projetos atuais de serviço do clube</a:t>
              </a:r>
            </a:p>
          </p:txBody>
        </p:sp>
      </p:grpSp>
      <p:sp>
        <p:nvSpPr>
          <p:cNvPr id="4" name="Body Copy">
            <a:extLst>
              <a:ext uri="{FF2B5EF4-FFF2-40B4-BE49-F238E27FC236}">
                <a16:creationId xmlns:a16="http://schemas.microsoft.com/office/drawing/2014/main" id="{A52F3C55-BB8F-4399-A589-2A63D8F71A29}"/>
              </a:ext>
            </a:extLst>
          </p:cNvPr>
          <p:cNvSpPr txBox="1">
            <a:spLocks/>
          </p:cNvSpPr>
          <p:nvPr/>
        </p:nvSpPr>
        <p:spPr>
          <a:xfrm>
            <a:off x="9315430" y="2804321"/>
            <a:ext cx="2190770"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2200" b="1" dirty="0">
                <a:solidFill>
                  <a:schemeClr val="bg1"/>
                </a:solidFill>
              </a:rPr>
              <a:t>QUANDO</a:t>
            </a:r>
          </a:p>
          <a:p>
            <a:endParaRPr lang="en-US" sz="400" b="1" kern="0" dirty="0">
              <a:solidFill>
                <a:schemeClr val="bg1"/>
              </a:solidFill>
            </a:endParaRPr>
          </a:p>
          <a:p>
            <a:pPr marL="285750" indent="-285750">
              <a:buFont typeface="Arial" panose="020B0604020202020204" pitchFamily="34" charset="0"/>
              <a:buChar char="•"/>
            </a:pPr>
            <a:r>
              <a:rPr lang="pt-BR" dirty="0">
                <a:solidFill>
                  <a:schemeClr val="bg1"/>
                </a:solidFill>
              </a:rPr>
              <a:t>Reunião informativa </a:t>
            </a:r>
          </a:p>
          <a:p>
            <a:pPr marL="285750" indent="-285750">
              <a:buFont typeface="Arial" panose="020B0604020202020204" pitchFamily="34" charset="0"/>
              <a:buChar char="•"/>
            </a:pPr>
            <a:r>
              <a:rPr lang="pt-BR" dirty="0">
                <a:solidFill>
                  <a:schemeClr val="bg1"/>
                </a:solidFill>
              </a:rPr>
              <a:t>Sondagem</a:t>
            </a:r>
          </a:p>
        </p:txBody>
      </p:sp>
    </p:spTree>
    <p:extLst>
      <p:ext uri="{BB962C8B-B14F-4D97-AF65-F5344CB8AC3E}">
        <p14:creationId xmlns:p14="http://schemas.microsoft.com/office/powerpoint/2010/main" val="3512499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18</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851926"/>
            <a:ext cx="2926080" cy="61227"/>
          </a:xfrm>
          <a:prstGeom prst="rect">
            <a:avLst/>
          </a:prstGeom>
          <a:solidFill>
            <a:srgbClr val="FF5C3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pt-BR">
                <a:latin typeface="Arial" charset="0"/>
                <a:ea typeface="Arial" charset="0"/>
                <a:cs typeface="Arial" charset="0"/>
              </a:rPr>
              <a:t> </a:t>
            </a:r>
          </a:p>
        </p:txBody>
      </p:sp>
      <p:sp>
        <p:nvSpPr>
          <p:cNvPr id="3" name="Headline">
            <a:extLst>
              <a:ext uri="{FF2B5EF4-FFF2-40B4-BE49-F238E27FC236}">
                <a16:creationId xmlns:a16="http://schemas.microsoft.com/office/drawing/2014/main" id="{9E8C8472-EF2D-DAC6-E54A-3A30504F25D8}"/>
              </a:ext>
            </a:extLst>
          </p:cNvPr>
          <p:cNvSpPr txBox="1">
            <a:spLocks/>
          </p:cNvSpPr>
          <p:nvPr/>
        </p:nvSpPr>
        <p:spPr>
          <a:xfrm>
            <a:off x="552502" y="1142434"/>
            <a:ext cx="8373905" cy="5334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pt-BR">
                <a:solidFill>
                  <a:srgbClr val="00338D"/>
                </a:solidFill>
                <a:latin typeface="Arial" panose="020B0604020202020204" pitchFamily="34" charset="0"/>
                <a:cs typeface="Arial" panose="020B0604020202020204" pitchFamily="34" charset="0"/>
              </a:rPr>
              <a:t>3ª Etapa: Promover o novo clube</a:t>
            </a:r>
          </a:p>
        </p:txBody>
      </p:sp>
      <p:sp>
        <p:nvSpPr>
          <p:cNvPr id="4" name="TextBox 3">
            <a:extLst>
              <a:ext uri="{FF2B5EF4-FFF2-40B4-BE49-F238E27FC236}">
                <a16:creationId xmlns:a16="http://schemas.microsoft.com/office/drawing/2014/main" id="{C01D3FB0-0B5F-D9E5-9E07-71CF158805FA}"/>
              </a:ext>
            </a:extLst>
          </p:cNvPr>
          <p:cNvSpPr txBox="1"/>
          <p:nvPr/>
        </p:nvSpPr>
        <p:spPr>
          <a:xfrm>
            <a:off x="1374687" y="2054507"/>
            <a:ext cx="9441172" cy="400110"/>
          </a:xfrm>
          <a:prstGeom prst="rect">
            <a:avLst/>
          </a:prstGeom>
          <a:noFill/>
        </p:spPr>
        <p:txBody>
          <a:bodyPr wrap="square" rtlCol="0">
            <a:spAutoFit/>
          </a:bodyPr>
          <a:lstStyle/>
          <a:p>
            <a:pPr algn="ctr"/>
            <a:r>
              <a:rPr lang="pt-BR" sz="2000" b="1">
                <a:solidFill>
                  <a:schemeClr val="accent4"/>
                </a:solidFill>
              </a:rPr>
              <a:t>Escreva uma explicação rápida perfeita em cinco passos fáceis</a:t>
            </a:r>
          </a:p>
        </p:txBody>
      </p:sp>
      <p:graphicFrame>
        <p:nvGraphicFramePr>
          <p:cNvPr id="5" name="Diagram 4">
            <a:extLst>
              <a:ext uri="{FF2B5EF4-FFF2-40B4-BE49-F238E27FC236}">
                <a16:creationId xmlns:a16="http://schemas.microsoft.com/office/drawing/2014/main" id="{516117B6-D77D-760C-44D6-7273E5C75478}"/>
              </a:ext>
            </a:extLst>
          </p:cNvPr>
          <p:cNvGraphicFramePr/>
          <p:nvPr>
            <p:extLst>
              <p:ext uri="{D42A27DB-BD31-4B8C-83A1-F6EECF244321}">
                <p14:modId xmlns:p14="http://schemas.microsoft.com/office/powerpoint/2010/main" val="4257334456"/>
              </p:ext>
            </p:extLst>
          </p:nvPr>
        </p:nvGraphicFramePr>
        <p:xfrm>
          <a:off x="-3047" y="2646116"/>
          <a:ext cx="11495347" cy="40440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064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graphicEl>
                                              <a:dgm id="{208EBAEC-0318-4EA0-9349-8CD3DE21DAD5}"/>
                                            </p:graphicEl>
                                          </p:spTgt>
                                        </p:tgtEl>
                                        <p:attrNameLst>
                                          <p:attrName>style.visibility</p:attrName>
                                        </p:attrNameLst>
                                      </p:cBhvr>
                                      <p:to>
                                        <p:strVal val="visible"/>
                                      </p:to>
                                    </p:set>
                                    <p:anim calcmode="lin" valueType="num">
                                      <p:cBhvr>
                                        <p:cTn id="7" dur="500" fill="hold"/>
                                        <p:tgtEl>
                                          <p:spTgt spid="5">
                                            <p:graphicEl>
                                              <a:dgm id="{208EBAEC-0318-4EA0-9349-8CD3DE21DAD5}"/>
                                            </p:graphicEl>
                                          </p:spTgt>
                                        </p:tgtEl>
                                        <p:attrNameLst>
                                          <p:attrName>ppt_w</p:attrName>
                                        </p:attrNameLst>
                                      </p:cBhvr>
                                      <p:tavLst>
                                        <p:tav tm="0">
                                          <p:val>
                                            <p:fltVal val="0"/>
                                          </p:val>
                                        </p:tav>
                                        <p:tav tm="100000">
                                          <p:val>
                                            <p:strVal val="#ppt_w"/>
                                          </p:val>
                                        </p:tav>
                                      </p:tavLst>
                                    </p:anim>
                                    <p:anim calcmode="lin" valueType="num">
                                      <p:cBhvr>
                                        <p:cTn id="8" dur="500" fill="hold"/>
                                        <p:tgtEl>
                                          <p:spTgt spid="5">
                                            <p:graphicEl>
                                              <a:dgm id="{208EBAEC-0318-4EA0-9349-8CD3DE21DAD5}"/>
                                            </p:graphicEl>
                                          </p:spTgt>
                                        </p:tgtEl>
                                        <p:attrNameLst>
                                          <p:attrName>ppt_h</p:attrName>
                                        </p:attrNameLst>
                                      </p:cBhvr>
                                      <p:tavLst>
                                        <p:tav tm="0">
                                          <p:val>
                                            <p:fltVal val="0"/>
                                          </p:val>
                                        </p:tav>
                                        <p:tav tm="100000">
                                          <p:val>
                                            <p:strVal val="#ppt_h"/>
                                          </p:val>
                                        </p:tav>
                                      </p:tavLst>
                                    </p:anim>
                                    <p:animEffect transition="in" filter="fade">
                                      <p:cBhvr>
                                        <p:cTn id="9" dur="500"/>
                                        <p:tgtEl>
                                          <p:spTgt spid="5">
                                            <p:graphicEl>
                                              <a:dgm id="{208EBAEC-0318-4EA0-9349-8CD3DE21DAD5}"/>
                                            </p:graphic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graphicEl>
                                              <a:dgm id="{6C833FA1-9CAE-4A5A-A967-3BEBFDABFA45}"/>
                                            </p:graphicEl>
                                          </p:spTgt>
                                        </p:tgtEl>
                                        <p:attrNameLst>
                                          <p:attrName>style.visibility</p:attrName>
                                        </p:attrNameLst>
                                      </p:cBhvr>
                                      <p:to>
                                        <p:strVal val="visible"/>
                                      </p:to>
                                    </p:set>
                                    <p:anim calcmode="lin" valueType="num">
                                      <p:cBhvr>
                                        <p:cTn id="12" dur="500" fill="hold"/>
                                        <p:tgtEl>
                                          <p:spTgt spid="5">
                                            <p:graphicEl>
                                              <a:dgm id="{6C833FA1-9CAE-4A5A-A967-3BEBFDABFA45}"/>
                                            </p:graphicEl>
                                          </p:spTgt>
                                        </p:tgtEl>
                                        <p:attrNameLst>
                                          <p:attrName>ppt_w</p:attrName>
                                        </p:attrNameLst>
                                      </p:cBhvr>
                                      <p:tavLst>
                                        <p:tav tm="0">
                                          <p:val>
                                            <p:fltVal val="0"/>
                                          </p:val>
                                        </p:tav>
                                        <p:tav tm="100000">
                                          <p:val>
                                            <p:strVal val="#ppt_w"/>
                                          </p:val>
                                        </p:tav>
                                      </p:tavLst>
                                    </p:anim>
                                    <p:anim calcmode="lin" valueType="num">
                                      <p:cBhvr>
                                        <p:cTn id="13" dur="500" fill="hold"/>
                                        <p:tgtEl>
                                          <p:spTgt spid="5">
                                            <p:graphicEl>
                                              <a:dgm id="{6C833FA1-9CAE-4A5A-A967-3BEBFDABFA45}"/>
                                            </p:graphicEl>
                                          </p:spTgt>
                                        </p:tgtEl>
                                        <p:attrNameLst>
                                          <p:attrName>ppt_h</p:attrName>
                                        </p:attrNameLst>
                                      </p:cBhvr>
                                      <p:tavLst>
                                        <p:tav tm="0">
                                          <p:val>
                                            <p:fltVal val="0"/>
                                          </p:val>
                                        </p:tav>
                                        <p:tav tm="100000">
                                          <p:val>
                                            <p:strVal val="#ppt_h"/>
                                          </p:val>
                                        </p:tav>
                                      </p:tavLst>
                                    </p:anim>
                                    <p:animEffect transition="in" filter="fade">
                                      <p:cBhvr>
                                        <p:cTn id="14" dur="500"/>
                                        <p:tgtEl>
                                          <p:spTgt spid="5">
                                            <p:graphicEl>
                                              <a:dgm id="{6C833FA1-9CAE-4A5A-A967-3BEBFDABFA45}"/>
                                            </p:graphic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graphicEl>
                                              <a:dgm id="{D49EDA4D-C5F7-458C-91DD-6D8B097EA4B2}"/>
                                            </p:graphicEl>
                                          </p:spTgt>
                                        </p:tgtEl>
                                        <p:attrNameLst>
                                          <p:attrName>style.visibility</p:attrName>
                                        </p:attrNameLst>
                                      </p:cBhvr>
                                      <p:to>
                                        <p:strVal val="visible"/>
                                      </p:to>
                                    </p:set>
                                    <p:anim calcmode="lin" valueType="num">
                                      <p:cBhvr>
                                        <p:cTn id="17" dur="500" fill="hold"/>
                                        <p:tgtEl>
                                          <p:spTgt spid="5">
                                            <p:graphicEl>
                                              <a:dgm id="{D49EDA4D-C5F7-458C-91DD-6D8B097EA4B2}"/>
                                            </p:graphicEl>
                                          </p:spTgt>
                                        </p:tgtEl>
                                        <p:attrNameLst>
                                          <p:attrName>ppt_w</p:attrName>
                                        </p:attrNameLst>
                                      </p:cBhvr>
                                      <p:tavLst>
                                        <p:tav tm="0">
                                          <p:val>
                                            <p:fltVal val="0"/>
                                          </p:val>
                                        </p:tav>
                                        <p:tav tm="100000">
                                          <p:val>
                                            <p:strVal val="#ppt_w"/>
                                          </p:val>
                                        </p:tav>
                                      </p:tavLst>
                                    </p:anim>
                                    <p:anim calcmode="lin" valueType="num">
                                      <p:cBhvr>
                                        <p:cTn id="18" dur="500" fill="hold"/>
                                        <p:tgtEl>
                                          <p:spTgt spid="5">
                                            <p:graphicEl>
                                              <a:dgm id="{D49EDA4D-C5F7-458C-91DD-6D8B097EA4B2}"/>
                                            </p:graphicEl>
                                          </p:spTgt>
                                        </p:tgtEl>
                                        <p:attrNameLst>
                                          <p:attrName>ppt_h</p:attrName>
                                        </p:attrNameLst>
                                      </p:cBhvr>
                                      <p:tavLst>
                                        <p:tav tm="0">
                                          <p:val>
                                            <p:fltVal val="0"/>
                                          </p:val>
                                        </p:tav>
                                        <p:tav tm="100000">
                                          <p:val>
                                            <p:strVal val="#ppt_h"/>
                                          </p:val>
                                        </p:tav>
                                      </p:tavLst>
                                    </p:anim>
                                    <p:animEffect transition="in" filter="fade">
                                      <p:cBhvr>
                                        <p:cTn id="19" dur="500"/>
                                        <p:tgtEl>
                                          <p:spTgt spid="5">
                                            <p:graphicEl>
                                              <a:dgm id="{D49EDA4D-C5F7-458C-91DD-6D8B097EA4B2}"/>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5">
                                            <p:graphicEl>
                                              <a:dgm id="{12A8E60C-7220-494C-95FF-9FF95E92138C}"/>
                                            </p:graphicEl>
                                          </p:spTgt>
                                        </p:tgtEl>
                                        <p:attrNameLst>
                                          <p:attrName>style.visibility</p:attrName>
                                        </p:attrNameLst>
                                      </p:cBhvr>
                                      <p:to>
                                        <p:strVal val="visible"/>
                                      </p:to>
                                    </p:set>
                                    <p:anim calcmode="lin" valueType="num">
                                      <p:cBhvr>
                                        <p:cTn id="24" dur="500" fill="hold"/>
                                        <p:tgtEl>
                                          <p:spTgt spid="5">
                                            <p:graphicEl>
                                              <a:dgm id="{12A8E60C-7220-494C-95FF-9FF95E92138C}"/>
                                            </p:graphicEl>
                                          </p:spTgt>
                                        </p:tgtEl>
                                        <p:attrNameLst>
                                          <p:attrName>ppt_w</p:attrName>
                                        </p:attrNameLst>
                                      </p:cBhvr>
                                      <p:tavLst>
                                        <p:tav tm="0">
                                          <p:val>
                                            <p:fltVal val="0"/>
                                          </p:val>
                                        </p:tav>
                                        <p:tav tm="100000">
                                          <p:val>
                                            <p:strVal val="#ppt_w"/>
                                          </p:val>
                                        </p:tav>
                                      </p:tavLst>
                                    </p:anim>
                                    <p:anim calcmode="lin" valueType="num">
                                      <p:cBhvr>
                                        <p:cTn id="25" dur="500" fill="hold"/>
                                        <p:tgtEl>
                                          <p:spTgt spid="5">
                                            <p:graphicEl>
                                              <a:dgm id="{12A8E60C-7220-494C-95FF-9FF95E92138C}"/>
                                            </p:graphicEl>
                                          </p:spTgt>
                                        </p:tgtEl>
                                        <p:attrNameLst>
                                          <p:attrName>ppt_h</p:attrName>
                                        </p:attrNameLst>
                                      </p:cBhvr>
                                      <p:tavLst>
                                        <p:tav tm="0">
                                          <p:val>
                                            <p:fltVal val="0"/>
                                          </p:val>
                                        </p:tav>
                                        <p:tav tm="100000">
                                          <p:val>
                                            <p:strVal val="#ppt_h"/>
                                          </p:val>
                                        </p:tav>
                                      </p:tavLst>
                                    </p:anim>
                                    <p:animEffect transition="in" filter="fade">
                                      <p:cBhvr>
                                        <p:cTn id="26" dur="500"/>
                                        <p:tgtEl>
                                          <p:spTgt spid="5">
                                            <p:graphicEl>
                                              <a:dgm id="{12A8E60C-7220-494C-95FF-9FF95E92138C}"/>
                                            </p:graphicEl>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5">
                                            <p:graphicEl>
                                              <a:dgm id="{C2B668C6-2F6F-4509-AEB0-88A9E8A9AB70}"/>
                                            </p:graphicEl>
                                          </p:spTgt>
                                        </p:tgtEl>
                                        <p:attrNameLst>
                                          <p:attrName>style.visibility</p:attrName>
                                        </p:attrNameLst>
                                      </p:cBhvr>
                                      <p:to>
                                        <p:strVal val="visible"/>
                                      </p:to>
                                    </p:set>
                                    <p:anim calcmode="lin" valueType="num">
                                      <p:cBhvr>
                                        <p:cTn id="29" dur="500" fill="hold"/>
                                        <p:tgtEl>
                                          <p:spTgt spid="5">
                                            <p:graphicEl>
                                              <a:dgm id="{C2B668C6-2F6F-4509-AEB0-88A9E8A9AB70}"/>
                                            </p:graphicEl>
                                          </p:spTgt>
                                        </p:tgtEl>
                                        <p:attrNameLst>
                                          <p:attrName>ppt_w</p:attrName>
                                        </p:attrNameLst>
                                      </p:cBhvr>
                                      <p:tavLst>
                                        <p:tav tm="0">
                                          <p:val>
                                            <p:fltVal val="0"/>
                                          </p:val>
                                        </p:tav>
                                        <p:tav tm="100000">
                                          <p:val>
                                            <p:strVal val="#ppt_w"/>
                                          </p:val>
                                        </p:tav>
                                      </p:tavLst>
                                    </p:anim>
                                    <p:anim calcmode="lin" valueType="num">
                                      <p:cBhvr>
                                        <p:cTn id="30" dur="500" fill="hold"/>
                                        <p:tgtEl>
                                          <p:spTgt spid="5">
                                            <p:graphicEl>
                                              <a:dgm id="{C2B668C6-2F6F-4509-AEB0-88A9E8A9AB70}"/>
                                            </p:graphicEl>
                                          </p:spTgt>
                                        </p:tgtEl>
                                        <p:attrNameLst>
                                          <p:attrName>ppt_h</p:attrName>
                                        </p:attrNameLst>
                                      </p:cBhvr>
                                      <p:tavLst>
                                        <p:tav tm="0">
                                          <p:val>
                                            <p:fltVal val="0"/>
                                          </p:val>
                                        </p:tav>
                                        <p:tav tm="100000">
                                          <p:val>
                                            <p:strVal val="#ppt_h"/>
                                          </p:val>
                                        </p:tav>
                                      </p:tavLst>
                                    </p:anim>
                                    <p:animEffect transition="in" filter="fade">
                                      <p:cBhvr>
                                        <p:cTn id="31" dur="500"/>
                                        <p:tgtEl>
                                          <p:spTgt spid="5">
                                            <p:graphicEl>
                                              <a:dgm id="{C2B668C6-2F6F-4509-AEB0-88A9E8A9AB70}"/>
                                            </p:graphicEl>
                                          </p:spTgt>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5">
                                            <p:graphicEl>
                                              <a:dgm id="{9613DF15-F0EC-4BC5-A109-D2728331966D}"/>
                                            </p:graphicEl>
                                          </p:spTgt>
                                        </p:tgtEl>
                                        <p:attrNameLst>
                                          <p:attrName>style.visibility</p:attrName>
                                        </p:attrNameLst>
                                      </p:cBhvr>
                                      <p:to>
                                        <p:strVal val="visible"/>
                                      </p:to>
                                    </p:set>
                                    <p:anim calcmode="lin" valueType="num">
                                      <p:cBhvr>
                                        <p:cTn id="34" dur="500" fill="hold"/>
                                        <p:tgtEl>
                                          <p:spTgt spid="5">
                                            <p:graphicEl>
                                              <a:dgm id="{9613DF15-F0EC-4BC5-A109-D2728331966D}"/>
                                            </p:graphicEl>
                                          </p:spTgt>
                                        </p:tgtEl>
                                        <p:attrNameLst>
                                          <p:attrName>ppt_w</p:attrName>
                                        </p:attrNameLst>
                                      </p:cBhvr>
                                      <p:tavLst>
                                        <p:tav tm="0">
                                          <p:val>
                                            <p:fltVal val="0"/>
                                          </p:val>
                                        </p:tav>
                                        <p:tav tm="100000">
                                          <p:val>
                                            <p:strVal val="#ppt_w"/>
                                          </p:val>
                                        </p:tav>
                                      </p:tavLst>
                                    </p:anim>
                                    <p:anim calcmode="lin" valueType="num">
                                      <p:cBhvr>
                                        <p:cTn id="35" dur="500" fill="hold"/>
                                        <p:tgtEl>
                                          <p:spTgt spid="5">
                                            <p:graphicEl>
                                              <a:dgm id="{9613DF15-F0EC-4BC5-A109-D2728331966D}"/>
                                            </p:graphicEl>
                                          </p:spTgt>
                                        </p:tgtEl>
                                        <p:attrNameLst>
                                          <p:attrName>ppt_h</p:attrName>
                                        </p:attrNameLst>
                                      </p:cBhvr>
                                      <p:tavLst>
                                        <p:tav tm="0">
                                          <p:val>
                                            <p:fltVal val="0"/>
                                          </p:val>
                                        </p:tav>
                                        <p:tav tm="100000">
                                          <p:val>
                                            <p:strVal val="#ppt_h"/>
                                          </p:val>
                                        </p:tav>
                                      </p:tavLst>
                                    </p:anim>
                                    <p:animEffect transition="in" filter="fade">
                                      <p:cBhvr>
                                        <p:cTn id="36" dur="500"/>
                                        <p:tgtEl>
                                          <p:spTgt spid="5">
                                            <p:graphicEl>
                                              <a:dgm id="{9613DF15-F0EC-4BC5-A109-D2728331966D}"/>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
                                            <p:graphicEl>
                                              <a:dgm id="{F5A9C339-99C0-4B75-AB15-AA8AB8F747D1}"/>
                                            </p:graphicEl>
                                          </p:spTgt>
                                        </p:tgtEl>
                                        <p:attrNameLst>
                                          <p:attrName>style.visibility</p:attrName>
                                        </p:attrNameLst>
                                      </p:cBhvr>
                                      <p:to>
                                        <p:strVal val="visible"/>
                                      </p:to>
                                    </p:set>
                                    <p:anim calcmode="lin" valueType="num">
                                      <p:cBhvr>
                                        <p:cTn id="41" dur="500" fill="hold"/>
                                        <p:tgtEl>
                                          <p:spTgt spid="5">
                                            <p:graphicEl>
                                              <a:dgm id="{F5A9C339-99C0-4B75-AB15-AA8AB8F747D1}"/>
                                            </p:graphicEl>
                                          </p:spTgt>
                                        </p:tgtEl>
                                        <p:attrNameLst>
                                          <p:attrName>ppt_w</p:attrName>
                                        </p:attrNameLst>
                                      </p:cBhvr>
                                      <p:tavLst>
                                        <p:tav tm="0">
                                          <p:val>
                                            <p:fltVal val="0"/>
                                          </p:val>
                                        </p:tav>
                                        <p:tav tm="100000">
                                          <p:val>
                                            <p:strVal val="#ppt_w"/>
                                          </p:val>
                                        </p:tav>
                                      </p:tavLst>
                                    </p:anim>
                                    <p:anim calcmode="lin" valueType="num">
                                      <p:cBhvr>
                                        <p:cTn id="42" dur="500" fill="hold"/>
                                        <p:tgtEl>
                                          <p:spTgt spid="5">
                                            <p:graphicEl>
                                              <a:dgm id="{F5A9C339-99C0-4B75-AB15-AA8AB8F747D1}"/>
                                            </p:graphicEl>
                                          </p:spTgt>
                                        </p:tgtEl>
                                        <p:attrNameLst>
                                          <p:attrName>ppt_h</p:attrName>
                                        </p:attrNameLst>
                                      </p:cBhvr>
                                      <p:tavLst>
                                        <p:tav tm="0">
                                          <p:val>
                                            <p:fltVal val="0"/>
                                          </p:val>
                                        </p:tav>
                                        <p:tav tm="100000">
                                          <p:val>
                                            <p:strVal val="#ppt_h"/>
                                          </p:val>
                                        </p:tav>
                                      </p:tavLst>
                                    </p:anim>
                                    <p:animEffect transition="in" filter="fade">
                                      <p:cBhvr>
                                        <p:cTn id="43" dur="500"/>
                                        <p:tgtEl>
                                          <p:spTgt spid="5">
                                            <p:graphicEl>
                                              <a:dgm id="{F5A9C339-99C0-4B75-AB15-AA8AB8F747D1}"/>
                                            </p:graphicEl>
                                          </p:spTgt>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5">
                                            <p:graphicEl>
                                              <a:dgm id="{A0E6D3B8-E872-46F9-AFD7-C46E36502BC5}"/>
                                            </p:graphicEl>
                                          </p:spTgt>
                                        </p:tgtEl>
                                        <p:attrNameLst>
                                          <p:attrName>style.visibility</p:attrName>
                                        </p:attrNameLst>
                                      </p:cBhvr>
                                      <p:to>
                                        <p:strVal val="visible"/>
                                      </p:to>
                                    </p:set>
                                    <p:anim calcmode="lin" valueType="num">
                                      <p:cBhvr>
                                        <p:cTn id="46" dur="500" fill="hold"/>
                                        <p:tgtEl>
                                          <p:spTgt spid="5">
                                            <p:graphicEl>
                                              <a:dgm id="{A0E6D3B8-E872-46F9-AFD7-C46E36502BC5}"/>
                                            </p:graphicEl>
                                          </p:spTgt>
                                        </p:tgtEl>
                                        <p:attrNameLst>
                                          <p:attrName>ppt_w</p:attrName>
                                        </p:attrNameLst>
                                      </p:cBhvr>
                                      <p:tavLst>
                                        <p:tav tm="0">
                                          <p:val>
                                            <p:fltVal val="0"/>
                                          </p:val>
                                        </p:tav>
                                        <p:tav tm="100000">
                                          <p:val>
                                            <p:strVal val="#ppt_w"/>
                                          </p:val>
                                        </p:tav>
                                      </p:tavLst>
                                    </p:anim>
                                    <p:anim calcmode="lin" valueType="num">
                                      <p:cBhvr>
                                        <p:cTn id="47" dur="500" fill="hold"/>
                                        <p:tgtEl>
                                          <p:spTgt spid="5">
                                            <p:graphicEl>
                                              <a:dgm id="{A0E6D3B8-E872-46F9-AFD7-C46E36502BC5}"/>
                                            </p:graphicEl>
                                          </p:spTgt>
                                        </p:tgtEl>
                                        <p:attrNameLst>
                                          <p:attrName>ppt_h</p:attrName>
                                        </p:attrNameLst>
                                      </p:cBhvr>
                                      <p:tavLst>
                                        <p:tav tm="0">
                                          <p:val>
                                            <p:fltVal val="0"/>
                                          </p:val>
                                        </p:tav>
                                        <p:tav tm="100000">
                                          <p:val>
                                            <p:strVal val="#ppt_h"/>
                                          </p:val>
                                        </p:tav>
                                      </p:tavLst>
                                    </p:anim>
                                    <p:animEffect transition="in" filter="fade">
                                      <p:cBhvr>
                                        <p:cTn id="48" dur="500"/>
                                        <p:tgtEl>
                                          <p:spTgt spid="5">
                                            <p:graphicEl>
                                              <a:dgm id="{A0E6D3B8-E872-46F9-AFD7-C46E36502BC5}"/>
                                            </p:graphic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5">
                                            <p:graphicEl>
                                              <a:dgm id="{96777DAA-842C-4140-8CA1-B879947FDF68}"/>
                                            </p:graphicEl>
                                          </p:spTgt>
                                        </p:tgtEl>
                                        <p:attrNameLst>
                                          <p:attrName>style.visibility</p:attrName>
                                        </p:attrNameLst>
                                      </p:cBhvr>
                                      <p:to>
                                        <p:strVal val="visible"/>
                                      </p:to>
                                    </p:set>
                                    <p:anim calcmode="lin" valueType="num">
                                      <p:cBhvr>
                                        <p:cTn id="51" dur="500" fill="hold"/>
                                        <p:tgtEl>
                                          <p:spTgt spid="5">
                                            <p:graphicEl>
                                              <a:dgm id="{96777DAA-842C-4140-8CA1-B879947FDF68}"/>
                                            </p:graphicEl>
                                          </p:spTgt>
                                        </p:tgtEl>
                                        <p:attrNameLst>
                                          <p:attrName>ppt_w</p:attrName>
                                        </p:attrNameLst>
                                      </p:cBhvr>
                                      <p:tavLst>
                                        <p:tav tm="0">
                                          <p:val>
                                            <p:fltVal val="0"/>
                                          </p:val>
                                        </p:tav>
                                        <p:tav tm="100000">
                                          <p:val>
                                            <p:strVal val="#ppt_w"/>
                                          </p:val>
                                        </p:tav>
                                      </p:tavLst>
                                    </p:anim>
                                    <p:anim calcmode="lin" valueType="num">
                                      <p:cBhvr>
                                        <p:cTn id="52" dur="500" fill="hold"/>
                                        <p:tgtEl>
                                          <p:spTgt spid="5">
                                            <p:graphicEl>
                                              <a:dgm id="{96777DAA-842C-4140-8CA1-B879947FDF68}"/>
                                            </p:graphicEl>
                                          </p:spTgt>
                                        </p:tgtEl>
                                        <p:attrNameLst>
                                          <p:attrName>ppt_h</p:attrName>
                                        </p:attrNameLst>
                                      </p:cBhvr>
                                      <p:tavLst>
                                        <p:tav tm="0">
                                          <p:val>
                                            <p:fltVal val="0"/>
                                          </p:val>
                                        </p:tav>
                                        <p:tav tm="100000">
                                          <p:val>
                                            <p:strVal val="#ppt_h"/>
                                          </p:val>
                                        </p:tav>
                                      </p:tavLst>
                                    </p:anim>
                                    <p:animEffect transition="in" filter="fade">
                                      <p:cBhvr>
                                        <p:cTn id="53" dur="500"/>
                                        <p:tgtEl>
                                          <p:spTgt spid="5">
                                            <p:graphicEl>
                                              <a:dgm id="{96777DAA-842C-4140-8CA1-B879947FDF68}"/>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5">
                                            <p:graphicEl>
                                              <a:dgm id="{E965D5DD-6F74-4AB2-9E2B-F64AF5EE0917}"/>
                                            </p:graphicEl>
                                          </p:spTgt>
                                        </p:tgtEl>
                                        <p:attrNameLst>
                                          <p:attrName>style.visibility</p:attrName>
                                        </p:attrNameLst>
                                      </p:cBhvr>
                                      <p:to>
                                        <p:strVal val="visible"/>
                                      </p:to>
                                    </p:set>
                                    <p:anim calcmode="lin" valueType="num">
                                      <p:cBhvr>
                                        <p:cTn id="58" dur="500" fill="hold"/>
                                        <p:tgtEl>
                                          <p:spTgt spid="5">
                                            <p:graphicEl>
                                              <a:dgm id="{E965D5DD-6F74-4AB2-9E2B-F64AF5EE0917}"/>
                                            </p:graphicEl>
                                          </p:spTgt>
                                        </p:tgtEl>
                                        <p:attrNameLst>
                                          <p:attrName>ppt_w</p:attrName>
                                        </p:attrNameLst>
                                      </p:cBhvr>
                                      <p:tavLst>
                                        <p:tav tm="0">
                                          <p:val>
                                            <p:fltVal val="0"/>
                                          </p:val>
                                        </p:tav>
                                        <p:tav tm="100000">
                                          <p:val>
                                            <p:strVal val="#ppt_w"/>
                                          </p:val>
                                        </p:tav>
                                      </p:tavLst>
                                    </p:anim>
                                    <p:anim calcmode="lin" valueType="num">
                                      <p:cBhvr>
                                        <p:cTn id="59" dur="500" fill="hold"/>
                                        <p:tgtEl>
                                          <p:spTgt spid="5">
                                            <p:graphicEl>
                                              <a:dgm id="{E965D5DD-6F74-4AB2-9E2B-F64AF5EE0917}"/>
                                            </p:graphicEl>
                                          </p:spTgt>
                                        </p:tgtEl>
                                        <p:attrNameLst>
                                          <p:attrName>ppt_h</p:attrName>
                                        </p:attrNameLst>
                                      </p:cBhvr>
                                      <p:tavLst>
                                        <p:tav tm="0">
                                          <p:val>
                                            <p:fltVal val="0"/>
                                          </p:val>
                                        </p:tav>
                                        <p:tav tm="100000">
                                          <p:val>
                                            <p:strVal val="#ppt_h"/>
                                          </p:val>
                                        </p:tav>
                                      </p:tavLst>
                                    </p:anim>
                                    <p:animEffect transition="in" filter="fade">
                                      <p:cBhvr>
                                        <p:cTn id="60" dur="500"/>
                                        <p:tgtEl>
                                          <p:spTgt spid="5">
                                            <p:graphicEl>
                                              <a:dgm id="{E965D5DD-6F74-4AB2-9E2B-F64AF5EE0917}"/>
                                            </p:graphicEl>
                                          </p:spTgt>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5">
                                            <p:graphicEl>
                                              <a:dgm id="{F7EF3E69-E29A-4925-96EC-80AEC6ED6B80}"/>
                                            </p:graphicEl>
                                          </p:spTgt>
                                        </p:tgtEl>
                                        <p:attrNameLst>
                                          <p:attrName>style.visibility</p:attrName>
                                        </p:attrNameLst>
                                      </p:cBhvr>
                                      <p:to>
                                        <p:strVal val="visible"/>
                                      </p:to>
                                    </p:set>
                                    <p:anim calcmode="lin" valueType="num">
                                      <p:cBhvr>
                                        <p:cTn id="63" dur="500" fill="hold"/>
                                        <p:tgtEl>
                                          <p:spTgt spid="5">
                                            <p:graphicEl>
                                              <a:dgm id="{F7EF3E69-E29A-4925-96EC-80AEC6ED6B80}"/>
                                            </p:graphicEl>
                                          </p:spTgt>
                                        </p:tgtEl>
                                        <p:attrNameLst>
                                          <p:attrName>ppt_w</p:attrName>
                                        </p:attrNameLst>
                                      </p:cBhvr>
                                      <p:tavLst>
                                        <p:tav tm="0">
                                          <p:val>
                                            <p:fltVal val="0"/>
                                          </p:val>
                                        </p:tav>
                                        <p:tav tm="100000">
                                          <p:val>
                                            <p:strVal val="#ppt_w"/>
                                          </p:val>
                                        </p:tav>
                                      </p:tavLst>
                                    </p:anim>
                                    <p:anim calcmode="lin" valueType="num">
                                      <p:cBhvr>
                                        <p:cTn id="64" dur="500" fill="hold"/>
                                        <p:tgtEl>
                                          <p:spTgt spid="5">
                                            <p:graphicEl>
                                              <a:dgm id="{F7EF3E69-E29A-4925-96EC-80AEC6ED6B80}"/>
                                            </p:graphicEl>
                                          </p:spTgt>
                                        </p:tgtEl>
                                        <p:attrNameLst>
                                          <p:attrName>ppt_h</p:attrName>
                                        </p:attrNameLst>
                                      </p:cBhvr>
                                      <p:tavLst>
                                        <p:tav tm="0">
                                          <p:val>
                                            <p:fltVal val="0"/>
                                          </p:val>
                                        </p:tav>
                                        <p:tav tm="100000">
                                          <p:val>
                                            <p:strVal val="#ppt_h"/>
                                          </p:val>
                                        </p:tav>
                                      </p:tavLst>
                                    </p:anim>
                                    <p:animEffect transition="in" filter="fade">
                                      <p:cBhvr>
                                        <p:cTn id="65" dur="500"/>
                                        <p:tgtEl>
                                          <p:spTgt spid="5">
                                            <p:graphicEl>
                                              <a:dgm id="{F7EF3E69-E29A-4925-96EC-80AEC6ED6B80}"/>
                                            </p:graphicEl>
                                          </p:spTgt>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5">
                                            <p:graphicEl>
                                              <a:dgm id="{9AB9027A-2EDE-4548-8417-5FDD5BAF79AC}"/>
                                            </p:graphicEl>
                                          </p:spTgt>
                                        </p:tgtEl>
                                        <p:attrNameLst>
                                          <p:attrName>style.visibility</p:attrName>
                                        </p:attrNameLst>
                                      </p:cBhvr>
                                      <p:to>
                                        <p:strVal val="visible"/>
                                      </p:to>
                                    </p:set>
                                    <p:anim calcmode="lin" valueType="num">
                                      <p:cBhvr>
                                        <p:cTn id="68" dur="500" fill="hold"/>
                                        <p:tgtEl>
                                          <p:spTgt spid="5">
                                            <p:graphicEl>
                                              <a:dgm id="{9AB9027A-2EDE-4548-8417-5FDD5BAF79AC}"/>
                                            </p:graphicEl>
                                          </p:spTgt>
                                        </p:tgtEl>
                                        <p:attrNameLst>
                                          <p:attrName>ppt_w</p:attrName>
                                        </p:attrNameLst>
                                      </p:cBhvr>
                                      <p:tavLst>
                                        <p:tav tm="0">
                                          <p:val>
                                            <p:fltVal val="0"/>
                                          </p:val>
                                        </p:tav>
                                        <p:tav tm="100000">
                                          <p:val>
                                            <p:strVal val="#ppt_w"/>
                                          </p:val>
                                        </p:tav>
                                      </p:tavLst>
                                    </p:anim>
                                    <p:anim calcmode="lin" valueType="num">
                                      <p:cBhvr>
                                        <p:cTn id="69" dur="500" fill="hold"/>
                                        <p:tgtEl>
                                          <p:spTgt spid="5">
                                            <p:graphicEl>
                                              <a:dgm id="{9AB9027A-2EDE-4548-8417-5FDD5BAF79AC}"/>
                                            </p:graphicEl>
                                          </p:spTgt>
                                        </p:tgtEl>
                                        <p:attrNameLst>
                                          <p:attrName>ppt_h</p:attrName>
                                        </p:attrNameLst>
                                      </p:cBhvr>
                                      <p:tavLst>
                                        <p:tav tm="0">
                                          <p:val>
                                            <p:fltVal val="0"/>
                                          </p:val>
                                        </p:tav>
                                        <p:tav tm="100000">
                                          <p:val>
                                            <p:strVal val="#ppt_h"/>
                                          </p:val>
                                        </p:tav>
                                      </p:tavLst>
                                    </p:anim>
                                    <p:animEffect transition="in" filter="fade">
                                      <p:cBhvr>
                                        <p:cTn id="70" dur="500"/>
                                        <p:tgtEl>
                                          <p:spTgt spid="5">
                                            <p:graphicEl>
                                              <a:dgm id="{9AB9027A-2EDE-4548-8417-5FDD5BAF79AC}"/>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5">
                                            <p:graphicEl>
                                              <a:dgm id="{822C2EBB-7592-4D91-B7AF-9075C5B9198A}"/>
                                            </p:graphicEl>
                                          </p:spTgt>
                                        </p:tgtEl>
                                        <p:attrNameLst>
                                          <p:attrName>style.visibility</p:attrName>
                                        </p:attrNameLst>
                                      </p:cBhvr>
                                      <p:to>
                                        <p:strVal val="visible"/>
                                      </p:to>
                                    </p:set>
                                    <p:anim calcmode="lin" valueType="num">
                                      <p:cBhvr>
                                        <p:cTn id="75" dur="500" fill="hold"/>
                                        <p:tgtEl>
                                          <p:spTgt spid="5">
                                            <p:graphicEl>
                                              <a:dgm id="{822C2EBB-7592-4D91-B7AF-9075C5B9198A}"/>
                                            </p:graphicEl>
                                          </p:spTgt>
                                        </p:tgtEl>
                                        <p:attrNameLst>
                                          <p:attrName>ppt_w</p:attrName>
                                        </p:attrNameLst>
                                      </p:cBhvr>
                                      <p:tavLst>
                                        <p:tav tm="0">
                                          <p:val>
                                            <p:fltVal val="0"/>
                                          </p:val>
                                        </p:tav>
                                        <p:tav tm="100000">
                                          <p:val>
                                            <p:strVal val="#ppt_w"/>
                                          </p:val>
                                        </p:tav>
                                      </p:tavLst>
                                    </p:anim>
                                    <p:anim calcmode="lin" valueType="num">
                                      <p:cBhvr>
                                        <p:cTn id="76" dur="500" fill="hold"/>
                                        <p:tgtEl>
                                          <p:spTgt spid="5">
                                            <p:graphicEl>
                                              <a:dgm id="{822C2EBB-7592-4D91-B7AF-9075C5B9198A}"/>
                                            </p:graphicEl>
                                          </p:spTgt>
                                        </p:tgtEl>
                                        <p:attrNameLst>
                                          <p:attrName>ppt_h</p:attrName>
                                        </p:attrNameLst>
                                      </p:cBhvr>
                                      <p:tavLst>
                                        <p:tav tm="0">
                                          <p:val>
                                            <p:fltVal val="0"/>
                                          </p:val>
                                        </p:tav>
                                        <p:tav tm="100000">
                                          <p:val>
                                            <p:strVal val="#ppt_h"/>
                                          </p:val>
                                        </p:tav>
                                      </p:tavLst>
                                    </p:anim>
                                    <p:animEffect transition="in" filter="fade">
                                      <p:cBhvr>
                                        <p:cTn id="77" dur="500"/>
                                        <p:tgtEl>
                                          <p:spTgt spid="5">
                                            <p:graphicEl>
                                              <a:dgm id="{822C2EBB-7592-4D91-B7AF-9075C5B9198A}"/>
                                            </p:graphicEl>
                                          </p:spTgt>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5">
                                            <p:graphicEl>
                                              <a:dgm id="{9ED1295A-2F22-41EE-96DA-06D9FCE95ED0}"/>
                                            </p:graphicEl>
                                          </p:spTgt>
                                        </p:tgtEl>
                                        <p:attrNameLst>
                                          <p:attrName>style.visibility</p:attrName>
                                        </p:attrNameLst>
                                      </p:cBhvr>
                                      <p:to>
                                        <p:strVal val="visible"/>
                                      </p:to>
                                    </p:set>
                                    <p:anim calcmode="lin" valueType="num">
                                      <p:cBhvr>
                                        <p:cTn id="80" dur="500" fill="hold"/>
                                        <p:tgtEl>
                                          <p:spTgt spid="5">
                                            <p:graphicEl>
                                              <a:dgm id="{9ED1295A-2F22-41EE-96DA-06D9FCE95ED0}"/>
                                            </p:graphicEl>
                                          </p:spTgt>
                                        </p:tgtEl>
                                        <p:attrNameLst>
                                          <p:attrName>ppt_w</p:attrName>
                                        </p:attrNameLst>
                                      </p:cBhvr>
                                      <p:tavLst>
                                        <p:tav tm="0">
                                          <p:val>
                                            <p:fltVal val="0"/>
                                          </p:val>
                                        </p:tav>
                                        <p:tav tm="100000">
                                          <p:val>
                                            <p:strVal val="#ppt_w"/>
                                          </p:val>
                                        </p:tav>
                                      </p:tavLst>
                                    </p:anim>
                                    <p:anim calcmode="lin" valueType="num">
                                      <p:cBhvr>
                                        <p:cTn id="81" dur="500" fill="hold"/>
                                        <p:tgtEl>
                                          <p:spTgt spid="5">
                                            <p:graphicEl>
                                              <a:dgm id="{9ED1295A-2F22-41EE-96DA-06D9FCE95ED0}"/>
                                            </p:graphicEl>
                                          </p:spTgt>
                                        </p:tgtEl>
                                        <p:attrNameLst>
                                          <p:attrName>ppt_h</p:attrName>
                                        </p:attrNameLst>
                                      </p:cBhvr>
                                      <p:tavLst>
                                        <p:tav tm="0">
                                          <p:val>
                                            <p:fltVal val="0"/>
                                          </p:val>
                                        </p:tav>
                                        <p:tav tm="100000">
                                          <p:val>
                                            <p:strVal val="#ppt_h"/>
                                          </p:val>
                                        </p:tav>
                                      </p:tavLst>
                                    </p:anim>
                                    <p:animEffect transition="in" filter="fade">
                                      <p:cBhvr>
                                        <p:cTn id="82" dur="500"/>
                                        <p:tgtEl>
                                          <p:spTgt spid="5">
                                            <p:graphicEl>
                                              <a:dgm id="{9ED1295A-2F22-41EE-96DA-06D9FCE95ED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Text Placeholder 18">
            <a:extLst>
              <a:ext uri="{FF2B5EF4-FFF2-40B4-BE49-F238E27FC236}">
                <a16:creationId xmlns:a16="http://schemas.microsoft.com/office/drawing/2014/main" id="{1B08C74E-F016-264D-9377-2FC26BCD21C6}"/>
              </a:ext>
            </a:extLst>
          </p:cNvPr>
          <p:cNvSpPr txBox="1">
            <a:spLocks/>
          </p:cNvSpPr>
          <p:nvPr/>
        </p:nvSpPr>
        <p:spPr>
          <a:xfrm>
            <a:off x="666590" y="176935"/>
            <a:ext cx="8305799"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dirty="0">
                <a:solidFill>
                  <a:schemeClr val="bg1"/>
                </a:solidFill>
                <a:latin typeface="Arial" charset="0"/>
                <a:ea typeface="Arial" charset="0"/>
                <a:cs typeface="Arial" charset="0"/>
              </a:rPr>
              <a:t>3ª Etapa: Promover o novo clube</a:t>
            </a:r>
          </a:p>
        </p:txBody>
      </p:sp>
      <p:sp>
        <p:nvSpPr>
          <p:cNvPr id="12" name="Rectangle 11">
            <a:extLst>
              <a:ext uri="{FF2B5EF4-FFF2-40B4-BE49-F238E27FC236}">
                <a16:creationId xmlns:a16="http://schemas.microsoft.com/office/drawing/2014/main" id="{606E2743-2C2E-4F47-A2A6-4C9B7397EE32}"/>
              </a:ext>
            </a:extLst>
          </p:cNvPr>
          <p:cNvSpPr/>
          <p:nvPr/>
        </p:nvSpPr>
        <p:spPr>
          <a:xfrm>
            <a:off x="15930" y="304800"/>
            <a:ext cx="426125" cy="1456113"/>
          </a:xfrm>
          <a:prstGeom prst="rect">
            <a:avLst/>
          </a:prstGeom>
          <a:solidFill>
            <a:srgbClr val="FF5C3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3" name="Text Placeholder 9">
            <a:extLst>
              <a:ext uri="{FF2B5EF4-FFF2-40B4-BE49-F238E27FC236}">
                <a16:creationId xmlns:a16="http://schemas.microsoft.com/office/drawing/2014/main" id="{D9A2FCC8-F5E1-CA42-A4C2-8A348EA5846B}"/>
              </a:ext>
            </a:extLst>
          </p:cNvPr>
          <p:cNvSpPr txBox="1">
            <a:spLocks/>
          </p:cNvSpPr>
          <p:nvPr/>
        </p:nvSpPr>
        <p:spPr>
          <a:xfrm>
            <a:off x="685800" y="3549006"/>
            <a:ext cx="5943600" cy="12954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dirty="0">
              <a:solidFill>
                <a:srgbClr val="33373B"/>
              </a:solidFill>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19</a:t>
            </a:fld>
            <a:endParaRPr lang="en-US" sz="100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3"/>
          <a:srcRect/>
          <a:stretch/>
        </p:blipFill>
        <p:spPr>
          <a:xfrm>
            <a:off x="11286103" y="202119"/>
            <a:ext cx="741107" cy="702199"/>
          </a:xfrm>
          <a:prstGeom prst="rect">
            <a:avLst/>
          </a:prstGeom>
        </p:spPr>
      </p:pic>
      <p:sp>
        <p:nvSpPr>
          <p:cNvPr id="2" name="TextBox 1">
            <a:extLst>
              <a:ext uri="{FF2B5EF4-FFF2-40B4-BE49-F238E27FC236}">
                <a16:creationId xmlns:a16="http://schemas.microsoft.com/office/drawing/2014/main" id="{BC46D5C5-EA51-5F04-E72D-4D69ED1CA8A0}"/>
              </a:ext>
            </a:extLst>
          </p:cNvPr>
          <p:cNvSpPr txBox="1"/>
          <p:nvPr/>
        </p:nvSpPr>
        <p:spPr>
          <a:xfrm>
            <a:off x="790396" y="1752600"/>
            <a:ext cx="10752703" cy="1846659"/>
          </a:xfrm>
          <a:prstGeom prst="rect">
            <a:avLst/>
          </a:prstGeom>
          <a:noFill/>
        </p:spPr>
        <p:txBody>
          <a:bodyPr wrap="square" rtlCol="0">
            <a:spAutoFit/>
          </a:bodyPr>
          <a:lstStyle/>
          <a:p>
            <a:r>
              <a:rPr lang="pt-BR" sz="2400" dirty="0">
                <a:solidFill>
                  <a:schemeClr val="accent4"/>
                </a:solidFill>
              </a:rPr>
              <a:t>É fundamental ter uma ótima explicação rápida.  A explicação deve durar 20-30 segundos, ser interessante, memorável e sucinta. </a:t>
            </a:r>
          </a:p>
          <a:p>
            <a:endParaRPr lang="en-US" sz="2400" dirty="0">
              <a:solidFill>
                <a:schemeClr val="accent4"/>
              </a:solidFill>
            </a:endParaRPr>
          </a:p>
          <a:p>
            <a:r>
              <a:rPr lang="pt-BR" sz="2400" dirty="0">
                <a:solidFill>
                  <a:schemeClr val="accent4"/>
                </a:solidFill>
              </a:rPr>
              <a:t>Veja abaixo um exemplo de explicação rápida. </a:t>
            </a:r>
          </a:p>
          <a:p>
            <a:endParaRPr lang="en-US" dirty="0">
              <a:solidFill>
                <a:schemeClr val="accent4"/>
              </a:solidFill>
            </a:endParaRPr>
          </a:p>
        </p:txBody>
      </p:sp>
      <p:sp>
        <p:nvSpPr>
          <p:cNvPr id="3" name="Text Placeholder 3">
            <a:extLst>
              <a:ext uri="{FF2B5EF4-FFF2-40B4-BE49-F238E27FC236}">
                <a16:creationId xmlns:a16="http://schemas.microsoft.com/office/drawing/2014/main" id="{539075B0-1E7A-1DC8-C4D2-6C70F2A56BE6}"/>
              </a:ext>
            </a:extLst>
          </p:cNvPr>
          <p:cNvSpPr txBox="1">
            <a:spLocks/>
          </p:cNvSpPr>
          <p:nvPr/>
        </p:nvSpPr>
        <p:spPr>
          <a:xfrm>
            <a:off x="1385837" y="3657600"/>
            <a:ext cx="8763000" cy="3613996"/>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pt-BR" sz="2200" dirty="0">
                <a:solidFill>
                  <a:schemeClr val="bg1"/>
                </a:solidFill>
              </a:rPr>
              <a:t>Leões são homens e mulheres que fazem a diferença – todos os dias, em todos os lugares. Com mais de 1,4 milhão de associados em mais de 200 países ou áreas geográficas, os Leões ajudam os cegos e deficientes visuais, prestam assistência aos jovens, alimentam os famintos, combatem epidemias globais como a do diabetes, estão prontos para ajudar quando há uma catástrofe e se comprometem seriamente em atender as necessidades de outras comunidades espalhadas pelo mundo.</a:t>
            </a:r>
          </a:p>
          <a:p>
            <a:endParaRPr lang="en-US" sz="2000" kern="0" dirty="0">
              <a:solidFill>
                <a:schemeClr val="bg1"/>
              </a:solidFill>
            </a:endParaRPr>
          </a:p>
        </p:txBody>
      </p:sp>
    </p:spTree>
    <p:extLst>
      <p:ext uri="{BB962C8B-B14F-4D97-AF65-F5344CB8AC3E}">
        <p14:creationId xmlns:p14="http://schemas.microsoft.com/office/powerpoint/2010/main" val="158008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31068" y="-2480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066800"/>
            <a:ext cx="4914756" cy="502920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10233F"/>
              </a:buClr>
              <a:buSzPct val="100000"/>
              <a:buFont typeface="Wingdings" panose="05000000000000000000" pitchFamily="2" charset="2"/>
              <a:buChar char="Ø"/>
            </a:pPr>
            <a:r>
              <a:rPr lang="pt-BR" sz="2000" dirty="0">
                <a:solidFill>
                  <a:schemeClr val="accent6">
                    <a:lumMod val="75000"/>
                    <a:lumOff val="25000"/>
                  </a:schemeClr>
                </a:solidFill>
                <a:latin typeface="Arial" charset="0"/>
                <a:ea typeface="Arial" charset="0"/>
                <a:cs typeface="Arial" charset="0"/>
              </a:rPr>
              <a:t>Ajudar a compreender a importância do desenvolvimento de novos clubes na comunidade.</a:t>
            </a:r>
          </a:p>
          <a:p>
            <a:pPr marL="342900" indent="-342900">
              <a:buClr>
                <a:srgbClr val="10233F"/>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pt-BR" sz="2000" dirty="0">
                <a:solidFill>
                  <a:schemeClr val="accent6">
                    <a:lumMod val="75000"/>
                    <a:lumOff val="25000"/>
                  </a:schemeClr>
                </a:solidFill>
                <a:latin typeface="Arial" charset="0"/>
                <a:ea typeface="Arial" charset="0"/>
                <a:cs typeface="Arial" charset="0"/>
              </a:rPr>
              <a:t>Adquirir compreensão dos métodos e ferramentas de recrutamento necessários para recrutar para os novos clubes.</a:t>
            </a:r>
          </a:p>
          <a:p>
            <a:pPr marL="342900" indent="-342900">
              <a:buClr>
                <a:srgbClr val="10233F"/>
              </a:buClr>
              <a:buSzPct val="100000"/>
              <a:buFont typeface="Wingdings" panose="05000000000000000000" pitchFamily="2" charset="2"/>
              <a:buChar char="Ø"/>
            </a:pPr>
            <a:endParaRPr lang="en-US" sz="2000" dirty="0">
              <a:solidFill>
                <a:schemeClr val="accent6">
                  <a:lumMod val="75000"/>
                  <a:lumOff val="25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pt-BR" sz="2000" dirty="0">
                <a:solidFill>
                  <a:schemeClr val="accent6">
                    <a:lumMod val="75000"/>
                    <a:lumOff val="25000"/>
                  </a:schemeClr>
                </a:solidFill>
                <a:latin typeface="Arial" charset="0"/>
                <a:ea typeface="Arial" charset="0"/>
                <a:cs typeface="Arial" charset="0"/>
              </a:rPr>
              <a:t>Obter conhecimento sobre como conduzir reuniões informativas e organizacionais para um novo clube.</a:t>
            </a:r>
          </a:p>
          <a:p>
            <a:pPr marL="342900" indent="-342900">
              <a:buClr>
                <a:srgbClr val="10233F"/>
              </a:buClr>
              <a:buSzPct val="100000"/>
              <a:buFont typeface="Wingdings" panose="05000000000000000000" pitchFamily="2" charset="2"/>
              <a:buChar char="Ø"/>
            </a:pPr>
            <a:endParaRPr lang="en-US" sz="2000" dirty="0">
              <a:solidFill>
                <a:schemeClr val="accent6">
                  <a:lumMod val="50000"/>
                  <a:lumOff val="50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pt-BR" sz="2000" dirty="0">
                <a:solidFill>
                  <a:schemeClr val="accent6">
                    <a:lumMod val="75000"/>
                    <a:lumOff val="25000"/>
                  </a:schemeClr>
                </a:solidFill>
                <a:latin typeface="Arial" charset="0"/>
                <a:ea typeface="Arial" charset="0"/>
                <a:cs typeface="Arial" charset="0"/>
              </a:rPr>
              <a:t>Compreender o processo de fundação de um novo clube.</a:t>
            </a:r>
          </a:p>
          <a:p>
            <a:pPr marL="342900" indent="-342900">
              <a:buClr>
                <a:srgbClr val="10233F"/>
              </a:buClr>
              <a:buSzPct val="100000"/>
              <a:buFont typeface="Wingdings" panose="05000000000000000000" pitchFamily="2" charset="2"/>
              <a:buChar char="Ø"/>
            </a:pPr>
            <a:endParaRPr lang="en-US" sz="2000" dirty="0">
              <a:solidFill>
                <a:schemeClr val="accent6">
                  <a:lumMod val="50000"/>
                  <a:lumOff val="50000"/>
                </a:schemeClr>
              </a:solidFill>
              <a:latin typeface="Arial" charset="0"/>
              <a:ea typeface="Arial" charset="0"/>
              <a:cs typeface="Arial" charset="0"/>
            </a:endParaRPr>
          </a:p>
          <a:p>
            <a:pPr>
              <a:buClr>
                <a:srgbClr val="EBB700"/>
              </a:buClr>
              <a:buSzPct val="100000"/>
            </a:pPr>
            <a:br>
              <a:rPr lang="pt-BR" dirty="0">
                <a:solidFill>
                  <a:srgbClr val="0D2240"/>
                </a:solidFill>
                <a:latin typeface="Arial" charset="0"/>
                <a:ea typeface="Arial" charset="0"/>
                <a:cs typeface="Arial" charset="0"/>
              </a:rPr>
            </a:br>
            <a:endParaRPr lang="pt-BR"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a:t>
            </a:fld>
            <a:endParaRPr lang="en-US" sz="100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
        <p:nvSpPr>
          <p:cNvPr id="13" name="Large #">
            <a:extLst>
              <a:ext uri="{FF2B5EF4-FFF2-40B4-BE49-F238E27FC236}">
                <a16:creationId xmlns:a16="http://schemas.microsoft.com/office/drawing/2014/main" id="{F379B869-F40E-4A3E-864E-0855D0FF4ED4}"/>
              </a:ext>
            </a:extLst>
          </p:cNvPr>
          <p:cNvSpPr txBox="1"/>
          <p:nvPr/>
        </p:nvSpPr>
        <p:spPr>
          <a:xfrm>
            <a:off x="179053" y="2362200"/>
            <a:ext cx="5092507" cy="990207"/>
          </a:xfrm>
          <a:prstGeom prst="rect">
            <a:avLst/>
          </a:prstGeom>
          <a:noFill/>
        </p:spPr>
        <p:txBody>
          <a:bodyPr wrap="square" rtlCol="0" anchor="b">
            <a:spAutoFit/>
          </a:bodyPr>
          <a:lstStyle/>
          <a:p>
            <a:pPr algn="ctr">
              <a:lnSpc>
                <a:spcPts val="8000"/>
              </a:lnSpc>
            </a:pPr>
            <a:r>
              <a:rPr lang="pt-BR" sz="4400" b="1">
                <a:solidFill>
                  <a:schemeClr val="bg1"/>
                </a:solidFill>
                <a:ea typeface="Arial" charset="0"/>
                <a:cs typeface="Arial" panose="020B0604020202020204" pitchFamily="34" charset="0"/>
              </a:rPr>
              <a:t>Objetivos</a:t>
            </a:r>
          </a:p>
        </p:txBody>
      </p:sp>
      <p:sp>
        <p:nvSpPr>
          <p:cNvPr id="14" name="Rectangle 13">
            <a:extLst>
              <a:ext uri="{FF2B5EF4-FFF2-40B4-BE49-F238E27FC236}">
                <a16:creationId xmlns:a16="http://schemas.microsoft.com/office/drawing/2014/main" id="{BD79D8E2-AE33-4C50-99B5-C435D200DF33}"/>
              </a:ext>
            </a:extLst>
          </p:cNvPr>
          <p:cNvSpPr/>
          <p:nvPr/>
        </p:nvSpPr>
        <p:spPr>
          <a:xfrm rot="5400000">
            <a:off x="2654514" y="1517393"/>
            <a:ext cx="91440"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95200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1000"/>
                                        <p:tgtEl>
                                          <p:spTgt spid="26">
                                            <p:txEl>
                                              <p:pRg st="0" end="0"/>
                                            </p:txEl>
                                          </p:spTgt>
                                        </p:tgtEl>
                                      </p:cBhvr>
                                    </p:animEffect>
                                    <p:anim calcmode="lin" valueType="num">
                                      <p:cBhvr>
                                        <p:cTn id="8"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xEl>
                                              <p:pRg st="2" end="2"/>
                                            </p:txEl>
                                          </p:spTgt>
                                        </p:tgtEl>
                                        <p:attrNameLst>
                                          <p:attrName>style.visibility</p:attrName>
                                        </p:attrNameLst>
                                      </p:cBhvr>
                                      <p:to>
                                        <p:strVal val="visible"/>
                                      </p:to>
                                    </p:set>
                                    <p:animEffect transition="in" filter="fade">
                                      <p:cBhvr>
                                        <p:cTn id="14" dur="1000"/>
                                        <p:tgtEl>
                                          <p:spTgt spid="26">
                                            <p:txEl>
                                              <p:pRg st="2" end="2"/>
                                            </p:txEl>
                                          </p:spTgt>
                                        </p:tgtEl>
                                      </p:cBhvr>
                                    </p:animEffect>
                                    <p:anim calcmode="lin" valueType="num">
                                      <p:cBhvr>
                                        <p:cTn id="15" dur="1000" fill="hold"/>
                                        <p:tgtEl>
                                          <p:spTgt spid="2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xEl>
                                              <p:pRg st="4" end="4"/>
                                            </p:txEl>
                                          </p:spTgt>
                                        </p:tgtEl>
                                        <p:attrNameLst>
                                          <p:attrName>style.visibility</p:attrName>
                                        </p:attrNameLst>
                                      </p:cBhvr>
                                      <p:to>
                                        <p:strVal val="visible"/>
                                      </p:to>
                                    </p:set>
                                    <p:animEffect transition="in" filter="fade">
                                      <p:cBhvr>
                                        <p:cTn id="21" dur="1000"/>
                                        <p:tgtEl>
                                          <p:spTgt spid="26">
                                            <p:txEl>
                                              <p:pRg st="4" end="4"/>
                                            </p:txEl>
                                          </p:spTgt>
                                        </p:tgtEl>
                                      </p:cBhvr>
                                    </p:animEffect>
                                    <p:anim calcmode="lin" valueType="num">
                                      <p:cBhvr>
                                        <p:cTn id="22" dur="1000" fill="hold"/>
                                        <p:tgtEl>
                                          <p:spTgt spid="2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6">
                                            <p:txEl>
                                              <p:pRg st="6" end="6"/>
                                            </p:txEl>
                                          </p:spTgt>
                                        </p:tgtEl>
                                        <p:attrNameLst>
                                          <p:attrName>style.visibility</p:attrName>
                                        </p:attrNameLst>
                                      </p:cBhvr>
                                      <p:to>
                                        <p:strVal val="visible"/>
                                      </p:to>
                                    </p:set>
                                    <p:animEffect transition="in" filter="fade">
                                      <p:cBhvr>
                                        <p:cTn id="28" dur="1000"/>
                                        <p:tgtEl>
                                          <p:spTgt spid="26">
                                            <p:txEl>
                                              <p:pRg st="6" end="6"/>
                                            </p:txEl>
                                          </p:spTgt>
                                        </p:tgtEl>
                                      </p:cBhvr>
                                    </p:animEffect>
                                    <p:anim calcmode="lin" valueType="num">
                                      <p:cBhvr>
                                        <p:cTn id="29" dur="1000" fill="hold"/>
                                        <p:tgtEl>
                                          <p:spTgt spid="26">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670333"/>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EBB700"/>
              </a:buClr>
              <a:buSzPct val="100000"/>
            </a:pPr>
            <a:br>
              <a:rPr lang="pt-BR">
                <a:solidFill>
                  <a:srgbClr val="0D2240"/>
                </a:solidFill>
                <a:latin typeface="Arial" charset="0"/>
                <a:ea typeface="Arial" charset="0"/>
                <a:cs typeface="Arial" charset="0"/>
              </a:rPr>
            </a:br>
            <a:endParaRPr lang="pt-BR">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509754" y="3414282"/>
            <a:ext cx="5092507" cy="1843518"/>
          </a:xfrm>
          <a:prstGeom prst="rect">
            <a:avLst/>
          </a:prstGeom>
          <a:noFill/>
        </p:spPr>
        <p:txBody>
          <a:bodyPr wrap="square" rtlCol="0" anchor="b">
            <a:spAutoFit/>
          </a:bodyPr>
          <a:lstStyle/>
          <a:p>
            <a:r>
              <a:rPr lang="pt-BR" sz="2000" dirty="0">
                <a:solidFill>
                  <a:schemeClr val="accent4"/>
                </a:solidFill>
                <a:ea typeface="Arial" charset="0"/>
                <a:cs typeface="Arial" panose="020B0604020202020204" pitchFamily="34" charset="0"/>
              </a:rPr>
              <a:t>Uma parte importante de ser Leão são os benefícios oferecidos aos associados.</a:t>
            </a:r>
          </a:p>
          <a:p>
            <a:endParaRPr lang="en-US" sz="2000" dirty="0">
              <a:solidFill>
                <a:schemeClr val="accent4"/>
              </a:solidFill>
              <a:ea typeface="Arial" charset="0"/>
              <a:cs typeface="Arial" panose="020B0604020202020204" pitchFamily="34" charset="0"/>
            </a:endParaRPr>
          </a:p>
          <a:p>
            <a:pPr>
              <a:lnSpc>
                <a:spcPts val="8000"/>
              </a:lnSpc>
            </a:pPr>
            <a:endParaRPr lang="en-US" sz="2000" dirty="0">
              <a:solidFill>
                <a:schemeClr val="accent4"/>
              </a:solidFill>
              <a:latin typeface="Arial" panose="020B0604020202020204" pitchFamily="34" charset="0"/>
              <a:ea typeface="Arial" charset="0"/>
              <a:cs typeface="Arial" panose="020B0604020202020204" pitchFamily="34" charset="0"/>
            </a:endParaRP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533364" y="1173479"/>
            <a:ext cx="91440" cy="41148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20</a:t>
            </a:fld>
            <a:endParaRPr lang="en-US" sz="1000">
              <a:solidFill>
                <a:srgbClr val="00338D"/>
              </a:solidFill>
            </a:endParaRPr>
          </a:p>
        </p:txBody>
      </p:sp>
      <p:sp>
        <p:nvSpPr>
          <p:cNvPr id="6" name="TextBox 5">
            <a:extLst>
              <a:ext uri="{FF2B5EF4-FFF2-40B4-BE49-F238E27FC236}">
                <a16:creationId xmlns:a16="http://schemas.microsoft.com/office/drawing/2014/main" id="{A795A200-D617-4A7B-BEF5-2EABABA85E38}"/>
              </a:ext>
            </a:extLst>
          </p:cNvPr>
          <p:cNvSpPr txBox="1"/>
          <p:nvPr/>
        </p:nvSpPr>
        <p:spPr>
          <a:xfrm>
            <a:off x="6629902" y="572946"/>
            <a:ext cx="5715974" cy="6285054"/>
          </a:xfrm>
          <a:prstGeom prst="rect">
            <a:avLst/>
          </a:prstGeom>
          <a:noFill/>
        </p:spPr>
        <p:txBody>
          <a:bodyPr wrap="square" rtlCol="0">
            <a:spAutoFit/>
          </a:bodyPr>
          <a:lstStyle/>
          <a:p>
            <a:pPr>
              <a:buClr>
                <a:srgbClr val="33373B"/>
              </a:buClr>
              <a:buSzPct val="100000"/>
            </a:pPr>
            <a:r>
              <a:rPr lang="pt-BR" sz="2000" dirty="0">
                <a:solidFill>
                  <a:schemeClr val="accent4"/>
                </a:solidFill>
                <a:latin typeface="Arial" panose="020B0604020202020204" pitchFamily="34" charset="0"/>
                <a:ea typeface="Arial" charset="0"/>
                <a:cs typeface="Arial" panose="020B0604020202020204" pitchFamily="34" charset="0"/>
              </a:rPr>
              <a:t>Quais são os benefícios de ser Leão?</a:t>
            </a:r>
          </a:p>
          <a:p>
            <a:pPr marL="342900" indent="-342900">
              <a:lnSpc>
                <a:spcPct val="200000"/>
              </a:lnSpc>
              <a:buClr>
                <a:srgbClr val="33373B"/>
              </a:buClr>
              <a:buSzPct val="100000"/>
              <a:buFont typeface="Wingdings" panose="05000000000000000000" pitchFamily="2" charset="2"/>
              <a:buChar char="Ø"/>
            </a:pPr>
            <a:r>
              <a:rPr lang="pt-BR" dirty="0">
                <a:solidFill>
                  <a:schemeClr val="accent6">
                    <a:lumMod val="75000"/>
                    <a:lumOff val="25000"/>
                  </a:schemeClr>
                </a:solidFill>
                <a:ea typeface="Calibri" panose="020F0502020204030204" pitchFamily="34" charset="0"/>
                <a:cs typeface="Times New Roman" panose="02020603050405020304" pitchFamily="18" charset="0"/>
              </a:rPr>
              <a:t>Fazer a diferença</a:t>
            </a:r>
          </a:p>
          <a:p>
            <a:pPr marL="342900" indent="-342900">
              <a:lnSpc>
                <a:spcPct val="200000"/>
              </a:lnSpc>
              <a:buClr>
                <a:srgbClr val="33373B"/>
              </a:buClr>
              <a:buSzPct val="100000"/>
              <a:buFont typeface="Wingdings" panose="05000000000000000000" pitchFamily="2" charset="2"/>
              <a:buChar char="Ø"/>
            </a:pPr>
            <a:r>
              <a:rPr lang="pt-BR" dirty="0">
                <a:solidFill>
                  <a:schemeClr val="accent6">
                    <a:lumMod val="75000"/>
                    <a:lumOff val="25000"/>
                  </a:schemeClr>
                </a:solidFill>
                <a:ea typeface="Calibri" panose="020F0502020204030204" pitchFamily="34" charset="0"/>
                <a:cs typeface="Times New Roman" panose="02020603050405020304" pitchFamily="18" charset="0"/>
              </a:rPr>
              <a:t>Servir com orgulho</a:t>
            </a:r>
          </a:p>
          <a:p>
            <a:pPr marL="342900" indent="-342900">
              <a:lnSpc>
                <a:spcPct val="200000"/>
              </a:lnSpc>
              <a:buClr>
                <a:srgbClr val="33373B"/>
              </a:buClr>
              <a:buSzPct val="100000"/>
              <a:buFont typeface="Wingdings" panose="05000000000000000000" pitchFamily="2" charset="2"/>
              <a:buChar char="Ø"/>
            </a:pPr>
            <a:r>
              <a:rPr lang="pt-BR" dirty="0">
                <a:solidFill>
                  <a:schemeClr val="accent6">
                    <a:lumMod val="75000"/>
                    <a:lumOff val="25000"/>
                  </a:schemeClr>
                </a:solidFill>
                <a:ea typeface="Calibri" panose="020F0502020204030204" pitchFamily="34" charset="0"/>
                <a:cs typeface="Times New Roman" panose="02020603050405020304" pitchFamily="18" charset="0"/>
              </a:rPr>
              <a:t>Construir uma rede de relacionamentos</a:t>
            </a:r>
          </a:p>
          <a:p>
            <a:pPr marL="342900" indent="-342900">
              <a:lnSpc>
                <a:spcPct val="200000"/>
              </a:lnSpc>
              <a:buClr>
                <a:srgbClr val="33373B"/>
              </a:buClr>
              <a:buSzPct val="100000"/>
              <a:buFont typeface="Wingdings" panose="05000000000000000000" pitchFamily="2" charset="2"/>
              <a:buChar char="Ø"/>
            </a:pPr>
            <a:r>
              <a:rPr lang="pt-BR" dirty="0">
                <a:solidFill>
                  <a:schemeClr val="accent6">
                    <a:lumMod val="75000"/>
                    <a:lumOff val="25000"/>
                  </a:schemeClr>
                </a:solidFill>
                <a:ea typeface="Calibri" panose="020F0502020204030204" pitchFamily="34" charset="0"/>
                <a:cs typeface="Times New Roman" panose="02020603050405020304" pitchFamily="18" charset="0"/>
              </a:rPr>
              <a:t>Obter credibilidade como Leão</a:t>
            </a:r>
          </a:p>
          <a:p>
            <a:pPr marL="342900" indent="-342900">
              <a:lnSpc>
                <a:spcPct val="200000"/>
              </a:lnSpc>
              <a:buClr>
                <a:srgbClr val="33373B"/>
              </a:buClr>
              <a:buSzPct val="100000"/>
              <a:buFont typeface="Wingdings" panose="05000000000000000000" pitchFamily="2" charset="2"/>
              <a:buChar char="Ø"/>
            </a:pPr>
            <a:r>
              <a:rPr lang="pt-BR" dirty="0">
                <a:solidFill>
                  <a:schemeClr val="accent6">
                    <a:lumMod val="75000"/>
                    <a:lumOff val="25000"/>
                  </a:schemeClr>
                </a:solidFill>
                <a:ea typeface="Calibri" panose="020F0502020204030204" pitchFamily="34" charset="0"/>
                <a:cs typeface="Times New Roman" panose="02020603050405020304" pitchFamily="18" charset="0"/>
              </a:rPr>
              <a:t>Desenvolver novas amizades</a:t>
            </a:r>
          </a:p>
          <a:p>
            <a:pPr marL="342900" indent="-342900">
              <a:lnSpc>
                <a:spcPct val="200000"/>
              </a:lnSpc>
              <a:buClr>
                <a:srgbClr val="33373B"/>
              </a:buClr>
              <a:buSzPct val="100000"/>
              <a:buFont typeface="Wingdings" panose="05000000000000000000" pitchFamily="2" charset="2"/>
              <a:buChar char="Ø"/>
            </a:pPr>
            <a:r>
              <a:rPr lang="pt-BR" dirty="0">
                <a:solidFill>
                  <a:schemeClr val="accent6">
                    <a:lumMod val="75000"/>
                    <a:lumOff val="25000"/>
                  </a:schemeClr>
                </a:solidFill>
                <a:ea typeface="Calibri" panose="020F0502020204030204" pitchFamily="34" charset="0"/>
                <a:cs typeface="Times New Roman" panose="02020603050405020304" pitchFamily="18" charset="0"/>
              </a:rPr>
              <a:t>Demonstrar a sua liderança</a:t>
            </a:r>
          </a:p>
          <a:p>
            <a:pPr marL="342900" indent="-342900">
              <a:lnSpc>
                <a:spcPct val="200000"/>
              </a:lnSpc>
              <a:buClr>
                <a:srgbClr val="33373B"/>
              </a:buClr>
              <a:buSzPct val="100000"/>
              <a:buFont typeface="Wingdings" panose="05000000000000000000" pitchFamily="2" charset="2"/>
              <a:buChar char="Ø"/>
            </a:pPr>
            <a:r>
              <a:rPr lang="pt-BR" dirty="0">
                <a:solidFill>
                  <a:schemeClr val="accent6">
                    <a:lumMod val="75000"/>
                    <a:lumOff val="25000"/>
                  </a:schemeClr>
                </a:solidFill>
                <a:ea typeface="Calibri" panose="020F0502020204030204" pitchFamily="34" charset="0"/>
                <a:cs typeface="Times New Roman" panose="02020603050405020304" pitchFamily="18" charset="0"/>
              </a:rPr>
              <a:t>Receber apoio global</a:t>
            </a:r>
          </a:p>
          <a:p>
            <a:pPr marL="342900" indent="-342900">
              <a:lnSpc>
                <a:spcPct val="200000"/>
              </a:lnSpc>
              <a:buClr>
                <a:srgbClr val="33373B"/>
              </a:buClr>
              <a:buSzPct val="100000"/>
              <a:buFont typeface="Wingdings" panose="05000000000000000000" pitchFamily="2" charset="2"/>
              <a:buChar char="Ø"/>
            </a:pPr>
            <a:endParaRPr lang="pt-BR" sz="700" dirty="0">
              <a:solidFill>
                <a:schemeClr val="accent6">
                  <a:lumMod val="75000"/>
                  <a:lumOff val="25000"/>
                </a:schemeClr>
              </a:solidFill>
              <a:ea typeface="Calibri" panose="020F0502020204030204" pitchFamily="34" charset="0"/>
              <a:cs typeface="Times New Roman" panose="02020603050405020304" pitchFamily="18" charset="0"/>
            </a:endParaRPr>
          </a:p>
          <a:p>
            <a:pPr marL="342900" indent="-342900">
              <a:buClr>
                <a:srgbClr val="33373B"/>
              </a:buClr>
              <a:buSzPct val="100000"/>
              <a:buFont typeface="Wingdings" panose="05000000000000000000" pitchFamily="2" charset="2"/>
              <a:buChar char="Ø"/>
            </a:pPr>
            <a:r>
              <a:rPr lang="pt-BR" dirty="0">
                <a:solidFill>
                  <a:schemeClr val="accent6">
                    <a:lumMod val="75000"/>
                    <a:lumOff val="25000"/>
                  </a:schemeClr>
                </a:solidFill>
                <a:ea typeface="Calibri" panose="020F0502020204030204" pitchFamily="34" charset="0"/>
                <a:cs typeface="Times New Roman" panose="02020603050405020304" pitchFamily="18" charset="0"/>
              </a:rPr>
              <a:t>Aulas gratuitas de desenvolvimento pessoal no LLC</a:t>
            </a:r>
          </a:p>
          <a:p>
            <a:pPr>
              <a:lnSpc>
                <a:spcPct val="200000"/>
              </a:lnSpc>
              <a:buClr>
                <a:srgbClr val="33373B"/>
              </a:buClr>
              <a:buSzPct val="100000"/>
            </a:pPr>
            <a:endParaRPr lang="en-US" altLang="en-US" sz="700" dirty="0">
              <a:solidFill>
                <a:schemeClr val="accent6">
                  <a:lumMod val="75000"/>
                  <a:lumOff val="25000"/>
                </a:schemeClr>
              </a:solidFill>
              <a:ea typeface="Calibri" panose="020F0502020204030204" pitchFamily="34" charset="0"/>
              <a:cs typeface="Times New Roman" panose="02020603050405020304" pitchFamily="18" charset="0"/>
            </a:endParaRPr>
          </a:p>
          <a:p>
            <a:pPr marL="342900" indent="-342900">
              <a:buClr>
                <a:srgbClr val="33373B"/>
              </a:buClr>
              <a:buSzPct val="100000"/>
              <a:buFont typeface="Wingdings" panose="05000000000000000000" pitchFamily="2" charset="2"/>
              <a:buChar char="Ø"/>
            </a:pPr>
            <a:r>
              <a:rPr lang="pt-BR" dirty="0">
                <a:solidFill>
                  <a:schemeClr val="accent6">
                    <a:lumMod val="75000"/>
                    <a:lumOff val="25000"/>
                  </a:schemeClr>
                </a:solidFill>
                <a:ea typeface="Calibri" panose="020F0502020204030204" pitchFamily="34" charset="0"/>
                <a:cs typeface="Times New Roman" panose="02020603050405020304" pitchFamily="18" charset="0"/>
              </a:rPr>
              <a:t>Torne-se parte do legado de uma organização  com mais de 100 anos de serviço</a:t>
            </a:r>
          </a:p>
          <a:p>
            <a:pPr>
              <a:lnSpc>
                <a:spcPct val="200000"/>
              </a:lnSpc>
              <a:buClr>
                <a:srgbClr val="33373B"/>
              </a:buClr>
              <a:buSzPct val="100000"/>
            </a:pPr>
            <a:r>
              <a:rPr lang="pt-BR" dirty="0">
                <a:solidFill>
                  <a:schemeClr val="accent6">
                    <a:lumMod val="75000"/>
                    <a:lumOff val="25000"/>
                  </a:schemeClr>
                </a:solidFill>
                <a:ea typeface="Calibri" panose="020F0502020204030204" pitchFamily="34" charset="0"/>
                <a:cs typeface="Times New Roman" panose="02020603050405020304" pitchFamily="18" charset="0"/>
              </a:rPr>
              <a:t> </a:t>
            </a:r>
          </a:p>
        </p:txBody>
      </p:sp>
      <p:sp>
        <p:nvSpPr>
          <p:cNvPr id="3" name="Large #">
            <a:extLst>
              <a:ext uri="{FF2B5EF4-FFF2-40B4-BE49-F238E27FC236}">
                <a16:creationId xmlns:a16="http://schemas.microsoft.com/office/drawing/2014/main" id="{6392AD0A-AC92-48FA-5821-56097331D41F}"/>
              </a:ext>
            </a:extLst>
          </p:cNvPr>
          <p:cNvSpPr txBox="1"/>
          <p:nvPr/>
        </p:nvSpPr>
        <p:spPr>
          <a:xfrm>
            <a:off x="450421" y="1141274"/>
            <a:ext cx="5092507" cy="1754326"/>
          </a:xfrm>
          <a:prstGeom prst="rect">
            <a:avLst/>
          </a:prstGeom>
          <a:noFill/>
        </p:spPr>
        <p:txBody>
          <a:bodyPr wrap="square" rtlCol="0" anchor="b">
            <a:spAutoFit/>
          </a:bodyPr>
          <a:lstStyle/>
          <a:p>
            <a:r>
              <a:rPr lang="pt-BR" sz="3600" b="1" dirty="0">
                <a:solidFill>
                  <a:schemeClr val="bg1"/>
                </a:solidFill>
              </a:rPr>
              <a:t>3ª Etapa:  </a:t>
            </a:r>
          </a:p>
          <a:p>
            <a:r>
              <a:rPr lang="pt-BR" sz="3600" b="1" dirty="0">
                <a:solidFill>
                  <a:schemeClr val="bg1"/>
                </a:solidFill>
              </a:rPr>
              <a:t>Recrutar associados fundadores</a:t>
            </a:r>
          </a:p>
        </p:txBody>
      </p:sp>
    </p:spTree>
    <p:extLst>
      <p:ext uri="{BB962C8B-B14F-4D97-AF65-F5344CB8AC3E}">
        <p14:creationId xmlns:p14="http://schemas.microsoft.com/office/powerpoint/2010/main" val="1621253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3" name="Group 2">
            <a:extLst>
              <a:ext uri="{FF2B5EF4-FFF2-40B4-BE49-F238E27FC236}">
                <a16:creationId xmlns:a16="http://schemas.microsoft.com/office/drawing/2014/main" id="{74A5E45F-A3AE-2E46-A663-87F532F6A4EC}"/>
              </a:ext>
            </a:extLst>
          </p:cNvPr>
          <p:cNvGrpSpPr/>
          <p:nvPr/>
        </p:nvGrpSpPr>
        <p:grpSpPr>
          <a:xfrm>
            <a:off x="4955038" y="0"/>
            <a:ext cx="1677492" cy="6858000"/>
            <a:chOff x="4955038"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5" name="Large #">
            <a:extLst>
              <a:ext uri="{FF2B5EF4-FFF2-40B4-BE49-F238E27FC236}">
                <a16:creationId xmlns:a16="http://schemas.microsoft.com/office/drawing/2014/main" id="{2E20D425-63F8-344E-9EAF-9DA816EF30EC}"/>
              </a:ext>
            </a:extLst>
          </p:cNvPr>
          <p:cNvSpPr txBox="1"/>
          <p:nvPr/>
        </p:nvSpPr>
        <p:spPr>
          <a:xfrm>
            <a:off x="345104" y="303937"/>
            <a:ext cx="5092507" cy="1754326"/>
          </a:xfrm>
          <a:prstGeom prst="rect">
            <a:avLst/>
          </a:prstGeom>
          <a:noFill/>
        </p:spPr>
        <p:txBody>
          <a:bodyPr wrap="square" rtlCol="0" anchor="b">
            <a:spAutoFit/>
          </a:bodyPr>
          <a:lstStyle/>
          <a:p>
            <a:r>
              <a:rPr lang="pt-BR" sz="3600" b="1">
                <a:solidFill>
                  <a:srgbClr val="00338D"/>
                </a:solidFill>
              </a:rPr>
              <a:t>3ª Etapa:  </a:t>
            </a:r>
          </a:p>
          <a:p>
            <a:r>
              <a:rPr lang="pt-BR" sz="3600" b="1">
                <a:solidFill>
                  <a:srgbClr val="00338D"/>
                </a:solidFill>
              </a:rPr>
              <a:t>Recrutar associados fundadores</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363076" y="141066"/>
            <a:ext cx="91440" cy="406708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White">
            <a:extLst>
              <a:ext uri="{FF2B5EF4-FFF2-40B4-BE49-F238E27FC236}">
                <a16:creationId xmlns:a16="http://schemas.microsoft.com/office/drawing/2014/main" id="{225A5E7C-DEA0-714B-805B-03D83CE15FA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21</a:t>
            </a:fld>
            <a:endParaRPr lang="en-US" sz="1000">
              <a:solidFill>
                <a:schemeClr val="bg1"/>
              </a:solidFill>
            </a:endParaRPr>
          </a:p>
        </p:txBody>
      </p:sp>
      <p:pic>
        <p:nvPicPr>
          <p:cNvPr id="13" name="Picture 12">
            <a:extLst>
              <a:ext uri="{FF2B5EF4-FFF2-40B4-BE49-F238E27FC236}">
                <a16:creationId xmlns:a16="http://schemas.microsoft.com/office/drawing/2014/main" id="{BE0D3F9F-984D-824C-9AE7-FE50AD070310}"/>
              </a:ext>
            </a:extLst>
          </p:cNvPr>
          <p:cNvPicPr>
            <a:picLocks noChangeAspect="1"/>
          </p:cNvPicPr>
          <p:nvPr/>
        </p:nvPicPr>
        <p:blipFill>
          <a:blip r:embed="rId3"/>
          <a:srcRect/>
          <a:stretch/>
        </p:blipFill>
        <p:spPr>
          <a:xfrm>
            <a:off x="11286103" y="202119"/>
            <a:ext cx="741107" cy="702199"/>
          </a:xfrm>
          <a:prstGeom prst="rect">
            <a:avLst/>
          </a:prstGeom>
        </p:spPr>
      </p:pic>
      <p:sp>
        <p:nvSpPr>
          <p:cNvPr id="2" name="TextBox 1">
            <a:extLst>
              <a:ext uri="{FF2B5EF4-FFF2-40B4-BE49-F238E27FC236}">
                <a16:creationId xmlns:a16="http://schemas.microsoft.com/office/drawing/2014/main" id="{B95C7895-0F42-4E11-5B93-A80D4FF71C51}"/>
              </a:ext>
            </a:extLst>
          </p:cNvPr>
          <p:cNvSpPr txBox="1"/>
          <p:nvPr/>
        </p:nvSpPr>
        <p:spPr>
          <a:xfrm>
            <a:off x="375253" y="2369285"/>
            <a:ext cx="5092507" cy="3477875"/>
          </a:xfrm>
          <a:prstGeom prst="rect">
            <a:avLst/>
          </a:prstGeom>
          <a:noFill/>
        </p:spPr>
        <p:txBody>
          <a:bodyPr wrap="square" rtlCol="0">
            <a:spAutoFit/>
          </a:bodyPr>
          <a:lstStyle/>
          <a:p>
            <a:r>
              <a:rPr lang="pt-BR" sz="2000" dirty="0">
                <a:solidFill>
                  <a:srgbClr val="33373B"/>
                </a:solidFill>
              </a:rPr>
              <a:t>O recrutamento de associados é a parte mais importante do desenvolvimento de um novo clube. A Roda de Recrutamento é um método eficaz de compilar listas de pessoas que podem ser convidadas a ingressar no clube.</a:t>
            </a:r>
          </a:p>
          <a:p>
            <a:endParaRPr lang="pt-BR" sz="2000" dirty="0">
              <a:solidFill>
                <a:srgbClr val="33373B"/>
              </a:solidFill>
            </a:endParaRPr>
          </a:p>
          <a:p>
            <a:r>
              <a:rPr lang="pt-BR" sz="2000" dirty="0">
                <a:solidFill>
                  <a:srgbClr val="33373B"/>
                </a:solidFill>
              </a:rPr>
              <a:t>*Todo mundo é um futuro Leão em potencial e tem algo a contribuir para um Lions Clube.</a:t>
            </a:r>
          </a:p>
          <a:p>
            <a:endParaRPr lang="en-US" sz="2000" dirty="0">
              <a:solidFill>
                <a:srgbClr val="33373B"/>
              </a:solidFill>
            </a:endParaRPr>
          </a:p>
        </p:txBody>
      </p:sp>
      <p:graphicFrame>
        <p:nvGraphicFramePr>
          <p:cNvPr id="4" name="Diagram 3">
            <a:extLst>
              <a:ext uri="{FF2B5EF4-FFF2-40B4-BE49-F238E27FC236}">
                <a16:creationId xmlns:a16="http://schemas.microsoft.com/office/drawing/2014/main" id="{51A65474-AE18-6BEF-235B-4B8E89D3F23F}"/>
              </a:ext>
            </a:extLst>
          </p:cNvPr>
          <p:cNvGraphicFramePr/>
          <p:nvPr>
            <p:extLst>
              <p:ext uri="{D42A27DB-BD31-4B8C-83A1-F6EECF244321}">
                <p14:modId xmlns:p14="http://schemas.microsoft.com/office/powerpoint/2010/main" val="3025523311"/>
              </p:ext>
            </p:extLst>
          </p:nvPr>
        </p:nvGraphicFramePr>
        <p:xfrm>
          <a:off x="4800600" y="152580"/>
          <a:ext cx="8872398" cy="65528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 Placeholder 2">
            <a:extLst>
              <a:ext uri="{FF2B5EF4-FFF2-40B4-BE49-F238E27FC236}">
                <a16:creationId xmlns:a16="http://schemas.microsoft.com/office/drawing/2014/main" id="{27E6EDF0-69BF-FEA6-2960-BF272EA933D5}"/>
              </a:ext>
            </a:extLst>
          </p:cNvPr>
          <p:cNvSpPr txBox="1">
            <a:spLocks/>
          </p:cNvSpPr>
          <p:nvPr/>
        </p:nvSpPr>
        <p:spPr>
          <a:xfrm>
            <a:off x="311582" y="5542629"/>
            <a:ext cx="4377997" cy="750992"/>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1600" b="1" dirty="0">
                <a:solidFill>
                  <a:srgbClr val="0070C0"/>
                </a:solidFill>
              </a:rPr>
              <a:t>DICA:  </a:t>
            </a:r>
            <a:r>
              <a:rPr lang="pt-BR" sz="1600" dirty="0">
                <a:solidFill>
                  <a:srgbClr val="33373B"/>
                </a:solidFill>
              </a:rPr>
              <a:t>O </a:t>
            </a:r>
            <a:r>
              <a:rPr lang="pt-BR" sz="1600" b="1" dirty="0">
                <a:solidFill>
                  <a:schemeClr val="accent4"/>
                </a:solidFill>
              </a:rPr>
              <a:t>GUIA SIMPLESMENTE CONVIDE </a:t>
            </a:r>
            <a:r>
              <a:rPr lang="pt-BR" sz="1600" dirty="0">
                <a:solidFill>
                  <a:srgbClr val="33373B"/>
                </a:solidFill>
              </a:rPr>
              <a:t>é um ótimo recurso e está disponível na página “Fundação de um novo clube”. </a:t>
            </a:r>
          </a:p>
        </p:txBody>
      </p:sp>
      <p:sp>
        <p:nvSpPr>
          <p:cNvPr id="6" name="Text Box 22">
            <a:extLst>
              <a:ext uri="{FF2B5EF4-FFF2-40B4-BE49-F238E27FC236}">
                <a16:creationId xmlns:a16="http://schemas.microsoft.com/office/drawing/2014/main" id="{AFA7F9CB-DADB-F17B-737F-3B39F3C760CF}"/>
              </a:ext>
            </a:extLst>
          </p:cNvPr>
          <p:cNvSpPr txBox="1"/>
          <p:nvPr/>
        </p:nvSpPr>
        <p:spPr>
          <a:xfrm>
            <a:off x="9242940" y="1524000"/>
            <a:ext cx="1498414" cy="6978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pt-BR" b="1" dirty="0">
                <a:solidFill>
                  <a:srgbClr val="FFFFFF"/>
                </a:solidFill>
                <a:effectLst/>
                <a:latin typeface="Calibri" panose="020F0502020204030204" pitchFamily="34" charset="0"/>
                <a:ea typeface="+mn-ea"/>
                <a:cs typeface="Calibri" panose="020F0502020204030204" pitchFamily="34" charset="0"/>
              </a:rPr>
              <a:t>Líderes comunitários</a:t>
            </a:r>
          </a:p>
          <a:p>
            <a:pPr marL="0" marR="0">
              <a:spcBef>
                <a:spcPts val="0"/>
              </a:spcBef>
              <a:spcAft>
                <a:spcPts val="0"/>
              </a:spcAft>
            </a:pPr>
            <a:r>
              <a:rPr lang="pt-BR" dirty="0">
                <a:effectLst/>
                <a:latin typeface="Calibri" panose="020F0502020204030204" pitchFamily="34" charset="0"/>
                <a:ea typeface="Arial" panose="020B0604020202020204" pitchFamily="34" charset="0"/>
                <a:cs typeface="Calibri" panose="020F0502020204030204" pitchFamily="34" charset="0"/>
              </a:rPr>
              <a:t> </a:t>
            </a:r>
          </a:p>
        </p:txBody>
      </p:sp>
      <p:sp>
        <p:nvSpPr>
          <p:cNvPr id="7" name="Text Box 22">
            <a:extLst>
              <a:ext uri="{FF2B5EF4-FFF2-40B4-BE49-F238E27FC236}">
                <a16:creationId xmlns:a16="http://schemas.microsoft.com/office/drawing/2014/main" id="{110FF548-295B-7E1E-1A28-194D81D446C9}"/>
              </a:ext>
            </a:extLst>
          </p:cNvPr>
          <p:cNvSpPr txBox="1"/>
          <p:nvPr/>
        </p:nvSpPr>
        <p:spPr>
          <a:xfrm>
            <a:off x="6581466" y="2895600"/>
            <a:ext cx="1800534" cy="6978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pt-BR" b="1" dirty="0">
                <a:solidFill>
                  <a:srgbClr val="FFFFFF"/>
                </a:solidFill>
                <a:effectLst/>
                <a:latin typeface="Calibri" panose="020F0502020204030204" pitchFamily="34" charset="0"/>
                <a:ea typeface="+mn-ea"/>
                <a:cs typeface="Calibri" panose="020F0502020204030204" pitchFamily="34" charset="0"/>
              </a:rPr>
              <a:t>Profissionais locais</a:t>
            </a:r>
          </a:p>
          <a:p>
            <a:pPr marL="0" marR="0">
              <a:spcBef>
                <a:spcPts val="0"/>
              </a:spcBef>
              <a:spcAft>
                <a:spcPts val="0"/>
              </a:spcAft>
            </a:pPr>
            <a:r>
              <a:rPr lang="pt-BR" dirty="0">
                <a:effectLst/>
                <a:latin typeface="Calibri" panose="020F0502020204030204" pitchFamily="34" charset="0"/>
                <a:ea typeface="Arial" panose="020B0604020202020204" pitchFamily="34" charset="0"/>
                <a:cs typeface="Calibri" panose="020F0502020204030204" pitchFamily="34" charset="0"/>
              </a:rPr>
              <a:t> </a:t>
            </a:r>
          </a:p>
        </p:txBody>
      </p:sp>
    </p:spTree>
    <p:extLst>
      <p:ext uri="{BB962C8B-B14F-4D97-AF65-F5344CB8AC3E}">
        <p14:creationId xmlns:p14="http://schemas.microsoft.com/office/powerpoint/2010/main" val="419490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22</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962292"/>
            <a:ext cx="2926080" cy="6122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pt-BR">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308960"/>
            <a:ext cx="10130874"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pt-BR">
                <a:solidFill>
                  <a:srgbClr val="00338D"/>
                </a:solidFill>
                <a:latin typeface="Arial" panose="020B0604020202020204" pitchFamily="34" charset="0"/>
                <a:cs typeface="Arial" panose="020B0604020202020204" pitchFamily="34" charset="0"/>
              </a:rPr>
              <a:t>3ª Etapa: Recrutar associados fundadores</a:t>
            </a:r>
          </a:p>
        </p:txBody>
      </p:sp>
      <p:sp>
        <p:nvSpPr>
          <p:cNvPr id="2" name="Text Placeholder 3">
            <a:extLst>
              <a:ext uri="{FF2B5EF4-FFF2-40B4-BE49-F238E27FC236}">
                <a16:creationId xmlns:a16="http://schemas.microsoft.com/office/drawing/2014/main" id="{D52F99C7-A2E9-5663-2911-ACF4F32D990F}"/>
              </a:ext>
            </a:extLst>
          </p:cNvPr>
          <p:cNvSpPr txBox="1">
            <a:spLocks/>
          </p:cNvSpPr>
          <p:nvPr/>
        </p:nvSpPr>
        <p:spPr>
          <a:xfrm>
            <a:off x="552502" y="2245946"/>
            <a:ext cx="5924498" cy="3847207"/>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pt-BR" sz="1700" b="1" dirty="0">
                <a:solidFill>
                  <a:schemeClr val="accent4"/>
                </a:solidFill>
              </a:rPr>
              <a:t>Como vamos recrutar? </a:t>
            </a:r>
          </a:p>
          <a:p>
            <a:pPr marL="342900" indent="-342900">
              <a:buClr>
                <a:srgbClr val="33373B"/>
              </a:buClr>
              <a:buSzPct val="100000"/>
              <a:buFont typeface="Wingdings" panose="05000000000000000000" pitchFamily="2" charset="2"/>
              <a:buChar char="Ø"/>
            </a:pPr>
            <a:r>
              <a:rPr lang="pt-BR" sz="1600" b="1" dirty="0">
                <a:solidFill>
                  <a:srgbClr val="33373B"/>
                </a:solidFill>
              </a:rPr>
              <a:t>Sondagem: </a:t>
            </a:r>
            <a:r>
              <a:rPr lang="pt-BR" sz="1600" dirty="0">
                <a:solidFill>
                  <a:srgbClr val="33373B"/>
                </a:solidFill>
              </a:rPr>
              <a:t>Recrutar líderes comunitários e empresariais por meio de visitas informais</a:t>
            </a:r>
          </a:p>
          <a:p>
            <a:pPr marL="342900" indent="-342900">
              <a:buClr>
                <a:srgbClr val="33373B"/>
              </a:buClr>
              <a:buSzPct val="100000"/>
              <a:buFont typeface="Wingdings" panose="05000000000000000000" pitchFamily="2" charset="2"/>
              <a:buChar char="Ø"/>
            </a:pPr>
            <a:r>
              <a:rPr lang="pt-BR" sz="1600" b="1" dirty="0">
                <a:solidFill>
                  <a:srgbClr val="33373B"/>
                </a:solidFill>
              </a:rPr>
              <a:t>Recrutamento direcionado: </a:t>
            </a:r>
            <a:r>
              <a:rPr lang="pt-BR" sz="1600" dirty="0">
                <a:solidFill>
                  <a:srgbClr val="33373B"/>
                </a:solidFill>
              </a:rPr>
              <a:t>Pessoas recomendadas por outros Leões ou líderes comunitários importantes</a:t>
            </a:r>
          </a:p>
          <a:p>
            <a:pPr marL="342900" indent="-342900">
              <a:buClr>
                <a:srgbClr val="33373B"/>
              </a:buClr>
              <a:buSzPct val="100000"/>
              <a:buFont typeface="Wingdings" panose="05000000000000000000" pitchFamily="2" charset="2"/>
              <a:buChar char="Ø"/>
            </a:pPr>
            <a:r>
              <a:rPr lang="pt-BR" sz="1600" b="1" dirty="0">
                <a:solidFill>
                  <a:srgbClr val="33373B"/>
                </a:solidFill>
              </a:rPr>
              <a:t>Conversão de grupos: </a:t>
            </a:r>
            <a:r>
              <a:rPr lang="pt-BR" sz="1600" dirty="0">
                <a:solidFill>
                  <a:srgbClr val="33373B"/>
                </a:solidFill>
              </a:rPr>
              <a:t>Reunir-se com um grupo já estabelecido</a:t>
            </a:r>
          </a:p>
          <a:p>
            <a:pPr marL="342900" indent="-342900">
              <a:buClr>
                <a:srgbClr val="33373B"/>
              </a:buClr>
              <a:buSzPct val="100000"/>
              <a:buFont typeface="Wingdings" panose="05000000000000000000" pitchFamily="2" charset="2"/>
              <a:buChar char="Ø"/>
            </a:pPr>
            <a:r>
              <a:rPr lang="pt-BR" sz="1600" b="1" dirty="0">
                <a:solidFill>
                  <a:srgbClr val="33373B"/>
                </a:solidFill>
              </a:rPr>
              <a:t>Recrutamento de grupos: </a:t>
            </a:r>
            <a:r>
              <a:rPr lang="pt-BR" sz="1600" dirty="0">
                <a:solidFill>
                  <a:srgbClr val="33373B"/>
                </a:solidFill>
              </a:rPr>
              <a:t>Mesas de informação na comunidade alvo</a:t>
            </a:r>
          </a:p>
          <a:p>
            <a:pPr marL="342900" indent="-342900">
              <a:buClr>
                <a:srgbClr val="33373B"/>
              </a:buClr>
              <a:buSzPct val="100000"/>
              <a:buFont typeface="Wingdings" panose="05000000000000000000" pitchFamily="2" charset="2"/>
              <a:buChar char="Ø"/>
            </a:pPr>
            <a:r>
              <a:rPr lang="pt-BR" sz="1600" b="1" dirty="0">
                <a:solidFill>
                  <a:srgbClr val="33373B"/>
                </a:solidFill>
              </a:rPr>
              <a:t>Recrutamento pela mídia social</a:t>
            </a:r>
            <a:r>
              <a:rPr lang="pt-BR" sz="1600" dirty="0">
                <a:solidFill>
                  <a:srgbClr val="33373B"/>
                </a:solidFill>
              </a:rPr>
              <a:t>: Publique informações sobre o novo clube que está sendo formado em vários sites de mídia social.</a:t>
            </a:r>
          </a:p>
          <a:p>
            <a:pPr marL="342900" indent="-342900">
              <a:buClr>
                <a:srgbClr val="33373B"/>
              </a:buClr>
              <a:buSzPct val="100000"/>
              <a:buFont typeface="Wingdings" panose="05000000000000000000" pitchFamily="2" charset="2"/>
              <a:buChar char="Ø"/>
            </a:pPr>
            <a:r>
              <a:rPr lang="pt-BR" sz="1600" b="1" dirty="0">
                <a:solidFill>
                  <a:srgbClr val="33373B"/>
                </a:solidFill>
              </a:rPr>
              <a:t>Formação de núcleos: </a:t>
            </a:r>
            <a:r>
              <a:rPr lang="pt-BR" sz="1600" dirty="0">
                <a:solidFill>
                  <a:srgbClr val="33373B"/>
                </a:solidFill>
              </a:rPr>
              <a:t>Um pequeno grupo que se junta a um clube matriz existente, mas com foco em um projeto específico.</a:t>
            </a:r>
          </a:p>
          <a:p>
            <a:pPr marL="342900" indent="-342900">
              <a:buClr>
                <a:srgbClr val="EBB700"/>
              </a:buClr>
              <a:buSzPct val="100000"/>
              <a:buFont typeface="Lucida Grande" panose="020B0600040502020204" pitchFamily="34" charset="0"/>
              <a:buChar char="▶"/>
            </a:pPr>
            <a:endParaRPr lang="en-US" sz="1700" kern="0" dirty="0"/>
          </a:p>
          <a:p>
            <a:pPr marL="342900" indent="-342900">
              <a:buClr>
                <a:srgbClr val="EBB700"/>
              </a:buClr>
              <a:buSzPct val="100000"/>
              <a:buFont typeface="Lucida Grande" panose="020B0600040502020204" pitchFamily="34" charset="0"/>
              <a:buChar char="▶"/>
            </a:pPr>
            <a:endParaRPr lang="en-US" sz="1700"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sz="1700"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sz="1700"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sz="1700"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sz="1700" kern="0" dirty="0"/>
          </a:p>
          <a:p>
            <a:endParaRPr lang="en-US" sz="1700" kern="0" dirty="0"/>
          </a:p>
        </p:txBody>
      </p:sp>
      <p:sp>
        <p:nvSpPr>
          <p:cNvPr id="6" name="Rectangle 5">
            <a:extLst>
              <a:ext uri="{FF2B5EF4-FFF2-40B4-BE49-F238E27FC236}">
                <a16:creationId xmlns:a16="http://schemas.microsoft.com/office/drawing/2014/main" id="{FF75BD2F-66B6-440C-A446-05D5AE562ED6}"/>
              </a:ext>
            </a:extLst>
          </p:cNvPr>
          <p:cNvSpPr/>
          <p:nvPr/>
        </p:nvSpPr>
        <p:spPr>
          <a:xfrm>
            <a:off x="6598610" y="2245946"/>
            <a:ext cx="5334000" cy="2893100"/>
          </a:xfrm>
          <a:prstGeom prst="rect">
            <a:avLst/>
          </a:prstGeom>
        </p:spPr>
        <p:txBody>
          <a:bodyPr wrap="square">
            <a:spAutoFit/>
          </a:bodyPr>
          <a:lstStyle/>
          <a:p>
            <a:r>
              <a:rPr lang="pt-BR" sz="2000" b="1" dirty="0">
                <a:solidFill>
                  <a:schemeClr val="accent4"/>
                </a:solidFill>
              </a:rPr>
              <a:t>Dicas para o recrutamento: </a:t>
            </a:r>
          </a:p>
          <a:p>
            <a:pPr marL="342900" indent="-342900">
              <a:lnSpc>
                <a:spcPct val="150000"/>
              </a:lnSpc>
              <a:buClr>
                <a:srgbClr val="33373B"/>
              </a:buClr>
              <a:buSzPct val="100000"/>
              <a:buFont typeface="Wingdings" panose="05000000000000000000" pitchFamily="2" charset="2"/>
              <a:buChar char="Ø"/>
            </a:pPr>
            <a:r>
              <a:rPr lang="pt-BR" sz="1600" dirty="0">
                <a:solidFill>
                  <a:srgbClr val="33373B"/>
                </a:solidFill>
              </a:rPr>
              <a:t>Vista-se </a:t>
            </a:r>
            <a:r>
              <a:rPr lang="pt-BR" sz="1600" dirty="0" err="1">
                <a:solidFill>
                  <a:srgbClr val="33373B"/>
                </a:solidFill>
              </a:rPr>
              <a:t>apropridamente</a:t>
            </a:r>
            <a:r>
              <a:rPr lang="pt-BR" sz="1600" dirty="0">
                <a:solidFill>
                  <a:srgbClr val="33373B"/>
                </a:solidFill>
              </a:rPr>
              <a:t> - sem colete do Lions</a:t>
            </a:r>
          </a:p>
          <a:p>
            <a:pPr marL="342900" indent="-342900">
              <a:lnSpc>
                <a:spcPct val="150000"/>
              </a:lnSpc>
              <a:buClr>
                <a:srgbClr val="33373B"/>
              </a:buClr>
              <a:buSzPct val="100000"/>
              <a:buFont typeface="Wingdings" panose="05000000000000000000" pitchFamily="2" charset="2"/>
              <a:buChar char="Ø"/>
            </a:pPr>
            <a:r>
              <a:rPr lang="pt-BR" sz="1600" dirty="0">
                <a:solidFill>
                  <a:srgbClr val="33373B"/>
                </a:solidFill>
              </a:rPr>
              <a:t>Comece pelo alto, fale com o gerente ou supervisor</a:t>
            </a:r>
          </a:p>
          <a:p>
            <a:pPr marL="342900" indent="-342900">
              <a:lnSpc>
                <a:spcPct val="150000"/>
              </a:lnSpc>
              <a:buClr>
                <a:srgbClr val="33373B"/>
              </a:buClr>
              <a:buSzPct val="100000"/>
              <a:buFont typeface="Wingdings" panose="05000000000000000000" pitchFamily="2" charset="2"/>
              <a:buChar char="Ø"/>
            </a:pPr>
            <a:r>
              <a:rPr lang="pt-BR" sz="1600" dirty="0">
                <a:solidFill>
                  <a:srgbClr val="33373B"/>
                </a:solidFill>
              </a:rPr>
              <a:t>Não espere mais do que 10 minutos.</a:t>
            </a:r>
          </a:p>
          <a:p>
            <a:pPr marL="342900" indent="-342900">
              <a:lnSpc>
                <a:spcPct val="150000"/>
              </a:lnSpc>
              <a:buClr>
                <a:srgbClr val="33373B"/>
              </a:buClr>
              <a:buSzPct val="100000"/>
              <a:buFont typeface="Wingdings" panose="05000000000000000000" pitchFamily="2" charset="2"/>
              <a:buChar char="Ø"/>
            </a:pPr>
            <a:r>
              <a:rPr lang="pt-BR" sz="1600" dirty="0">
                <a:solidFill>
                  <a:srgbClr val="33373B"/>
                </a:solidFill>
              </a:rPr>
              <a:t>Não leve muito material informativo</a:t>
            </a:r>
          </a:p>
          <a:p>
            <a:pPr marL="342900" indent="-342900">
              <a:lnSpc>
                <a:spcPct val="150000"/>
              </a:lnSpc>
              <a:buClr>
                <a:srgbClr val="33373B"/>
              </a:buClr>
              <a:buSzPct val="100000"/>
              <a:buFont typeface="Wingdings" panose="05000000000000000000" pitchFamily="2" charset="2"/>
              <a:buChar char="Ø"/>
            </a:pPr>
            <a:r>
              <a:rPr lang="pt-BR" sz="1600" dirty="0">
                <a:solidFill>
                  <a:srgbClr val="33373B"/>
                </a:solidFill>
              </a:rPr>
              <a:t>Capture pistas do escritório para os pontos a abordar</a:t>
            </a:r>
          </a:p>
          <a:p>
            <a:pPr marL="342900" indent="-342900">
              <a:lnSpc>
                <a:spcPct val="150000"/>
              </a:lnSpc>
              <a:buClr>
                <a:srgbClr val="33373B"/>
              </a:buClr>
              <a:buSzPct val="100000"/>
              <a:buFont typeface="Wingdings" panose="05000000000000000000" pitchFamily="2" charset="2"/>
              <a:buChar char="Ø"/>
            </a:pPr>
            <a:r>
              <a:rPr lang="pt-BR" sz="1600" dirty="0">
                <a:solidFill>
                  <a:srgbClr val="33373B"/>
                </a:solidFill>
              </a:rPr>
              <a:t>Peça referências</a:t>
            </a:r>
          </a:p>
          <a:p>
            <a:pPr marL="342900" indent="-342900">
              <a:buClr>
                <a:srgbClr val="EBB700"/>
              </a:buClr>
              <a:buSzPct val="100000"/>
              <a:buFont typeface="Lucida Grande" panose="020B0600040502020204" pitchFamily="34" charset="0"/>
              <a:buChar char="▶"/>
            </a:pPr>
            <a:endParaRPr lang="en-US" dirty="0">
              <a:solidFill>
                <a:schemeClr val="accent6">
                  <a:lumMod val="75000"/>
                  <a:lumOff val="25000"/>
                </a:schemeClr>
              </a:solidFill>
            </a:endParaRPr>
          </a:p>
        </p:txBody>
      </p:sp>
      <p:sp>
        <p:nvSpPr>
          <p:cNvPr id="7" name="Text Placeholder 2">
            <a:extLst>
              <a:ext uri="{FF2B5EF4-FFF2-40B4-BE49-F238E27FC236}">
                <a16:creationId xmlns:a16="http://schemas.microsoft.com/office/drawing/2014/main" id="{9F56F5C1-D34B-BEF8-25DD-085A8830B122}"/>
              </a:ext>
            </a:extLst>
          </p:cNvPr>
          <p:cNvSpPr txBox="1">
            <a:spLocks/>
          </p:cNvSpPr>
          <p:nvPr/>
        </p:nvSpPr>
        <p:spPr>
          <a:xfrm>
            <a:off x="2743200" y="6248400"/>
            <a:ext cx="8001000" cy="750992"/>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1600" b="1" dirty="0">
                <a:solidFill>
                  <a:schemeClr val="accent4"/>
                </a:solidFill>
              </a:rPr>
              <a:t>Dica:  </a:t>
            </a:r>
            <a:r>
              <a:rPr lang="pt-BR" sz="1600" dirty="0">
                <a:solidFill>
                  <a:srgbClr val="33373B"/>
                </a:solidFill>
              </a:rPr>
              <a:t>Deve-se fornecer as informações de contato dos organizadores do clube aos novos associados. Poderia ser um cartão de visita, etiqueta no verso de um folheto. </a:t>
            </a:r>
          </a:p>
        </p:txBody>
      </p:sp>
    </p:spTree>
    <p:extLst>
      <p:ext uri="{BB962C8B-B14F-4D97-AF65-F5344CB8AC3E}">
        <p14:creationId xmlns:p14="http://schemas.microsoft.com/office/powerpoint/2010/main" val="1134403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77E245-D0B2-0129-4EC6-4F9C536314C0}"/>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2" name="Title 1"/>
          <p:cNvSpPr>
            <a:spLocks noGrp="1"/>
          </p:cNvSpPr>
          <p:nvPr>
            <p:ph type="title" idx="4294967295"/>
          </p:nvPr>
        </p:nvSpPr>
        <p:spPr>
          <a:xfrm>
            <a:off x="838200" y="457200"/>
            <a:ext cx="11352234" cy="457200"/>
          </a:xfrm>
        </p:spPr>
        <p:txBody>
          <a:bodyPr/>
          <a:lstStyle/>
          <a:p>
            <a:pPr algn="l"/>
            <a:r>
              <a:rPr lang="pt-BR" sz="3600" b="1">
                <a:solidFill>
                  <a:srgbClr val="00338D"/>
                </a:solidFill>
              </a:rPr>
              <a:t>3ª Etapa: Recrutar associados fundadores</a:t>
            </a:r>
          </a:p>
        </p:txBody>
      </p:sp>
      <p:sp>
        <p:nvSpPr>
          <p:cNvPr id="5" name="TextBox 4">
            <a:extLst>
              <a:ext uri="{FF2B5EF4-FFF2-40B4-BE49-F238E27FC236}">
                <a16:creationId xmlns:a16="http://schemas.microsoft.com/office/drawing/2014/main" id="{2A1251A8-8862-4882-9413-8AEAEC2DEDA2}"/>
              </a:ext>
            </a:extLst>
          </p:cNvPr>
          <p:cNvSpPr txBox="1"/>
          <p:nvPr/>
        </p:nvSpPr>
        <p:spPr>
          <a:xfrm>
            <a:off x="903832" y="2392789"/>
            <a:ext cx="5753100" cy="2677656"/>
          </a:xfrm>
          <a:prstGeom prst="rect">
            <a:avLst/>
          </a:prstGeom>
          <a:noFill/>
        </p:spPr>
        <p:txBody>
          <a:bodyPr wrap="square" rtlCol="0">
            <a:spAutoFit/>
          </a:bodyPr>
          <a:lstStyle/>
          <a:p>
            <a:r>
              <a:rPr lang="pt-BR" sz="2800" dirty="0">
                <a:solidFill>
                  <a:srgbClr val="33373B"/>
                </a:solidFill>
              </a:rPr>
              <a:t>Pode-se solicitar </a:t>
            </a:r>
            <a:r>
              <a:rPr lang="pt-BR" sz="2800" b="1" dirty="0">
                <a:solidFill>
                  <a:schemeClr val="accent4"/>
                </a:solidFill>
              </a:rPr>
              <a:t>materiais de recrutamento </a:t>
            </a:r>
            <a:r>
              <a:rPr lang="pt-BR" sz="2800" dirty="0">
                <a:solidFill>
                  <a:srgbClr val="33373B"/>
                </a:solidFill>
              </a:rPr>
              <a:t>à Divisão do Quadro Associativo. Para encomendá-los, visite a página Fundação de um novo clube ou use este código QR.</a:t>
            </a:r>
          </a:p>
        </p:txBody>
      </p:sp>
      <p:sp>
        <p:nvSpPr>
          <p:cNvPr id="3" name="Rectangle 2">
            <a:extLst>
              <a:ext uri="{FF2B5EF4-FFF2-40B4-BE49-F238E27FC236}">
                <a16:creationId xmlns:a16="http://schemas.microsoft.com/office/drawing/2014/main" id="{ACF5FF3D-4D73-4A26-8EFA-9751DCF4629A}"/>
              </a:ext>
            </a:extLst>
          </p:cNvPr>
          <p:cNvSpPr/>
          <p:nvPr/>
        </p:nvSpPr>
        <p:spPr bwMode="auto">
          <a:xfrm>
            <a:off x="990600" y="1143000"/>
            <a:ext cx="5334000" cy="76200"/>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grpSp>
        <p:nvGrpSpPr>
          <p:cNvPr id="6" name="Group 5">
            <a:extLst>
              <a:ext uri="{FF2B5EF4-FFF2-40B4-BE49-F238E27FC236}">
                <a16:creationId xmlns:a16="http://schemas.microsoft.com/office/drawing/2014/main" id="{5B976C6A-A18F-CF59-0558-FC48E7643FAE}"/>
              </a:ext>
            </a:extLst>
          </p:cNvPr>
          <p:cNvGrpSpPr>
            <a:grpSpLocks/>
          </p:cNvGrpSpPr>
          <p:nvPr/>
        </p:nvGrpSpPr>
        <p:grpSpPr bwMode="auto">
          <a:xfrm>
            <a:off x="7696200" y="2076450"/>
            <a:ext cx="3181985" cy="3181350"/>
            <a:chOff x="802" y="802"/>
            <a:chExt cx="5011" cy="5010"/>
          </a:xfrm>
        </p:grpSpPr>
        <p:sp>
          <p:nvSpPr>
            <p:cNvPr id="7" name="docshape2">
              <a:extLst>
                <a:ext uri="{FF2B5EF4-FFF2-40B4-BE49-F238E27FC236}">
                  <a16:creationId xmlns:a16="http://schemas.microsoft.com/office/drawing/2014/main" id="{2CB1A6BE-A20F-DBDA-8903-532462134329}"/>
                </a:ext>
              </a:extLst>
            </p:cNvPr>
            <p:cNvSpPr>
              <a:spLocks/>
            </p:cNvSpPr>
            <p:nvPr/>
          </p:nvSpPr>
          <p:spPr bwMode="auto">
            <a:xfrm>
              <a:off x="810" y="945"/>
              <a:ext cx="3915" cy="2970"/>
            </a:xfrm>
            <a:custGeom>
              <a:avLst/>
              <a:gdLst>
                <a:gd name="T0" fmla="+- 0 810 810"/>
                <a:gd name="T1" fmla="*/ T0 w 3915"/>
                <a:gd name="T2" fmla="+- 0 3780 945"/>
                <a:gd name="T3" fmla="*/ 3780 h 2970"/>
                <a:gd name="T4" fmla="+- 0 1215 810"/>
                <a:gd name="T5" fmla="*/ T4 w 3915"/>
                <a:gd name="T6" fmla="+- 0 3510 945"/>
                <a:gd name="T7" fmla="*/ 3510 h 2970"/>
                <a:gd name="T8" fmla="+- 0 1215 810"/>
                <a:gd name="T9" fmla="*/ T8 w 3915"/>
                <a:gd name="T10" fmla="+- 0 3510 945"/>
                <a:gd name="T11" fmla="*/ 3510 h 2970"/>
                <a:gd name="T12" fmla="+- 0 1350 810"/>
                <a:gd name="T13" fmla="*/ T12 w 3915"/>
                <a:gd name="T14" fmla="+- 0 3510 945"/>
                <a:gd name="T15" fmla="*/ 3510 h 2970"/>
                <a:gd name="T16" fmla="+- 0 1350 810"/>
                <a:gd name="T17" fmla="*/ T16 w 3915"/>
                <a:gd name="T18" fmla="+- 0 2430 945"/>
                <a:gd name="T19" fmla="*/ 2430 h 2970"/>
                <a:gd name="T20" fmla="+- 0 1350 810"/>
                <a:gd name="T21" fmla="*/ T20 w 3915"/>
                <a:gd name="T22" fmla="+- 0 2025 945"/>
                <a:gd name="T23" fmla="*/ 2025 h 2970"/>
                <a:gd name="T24" fmla="+- 0 1755 810"/>
                <a:gd name="T25" fmla="*/ T24 w 3915"/>
                <a:gd name="T26" fmla="+- 0 3510 945"/>
                <a:gd name="T27" fmla="*/ 3510 h 2970"/>
                <a:gd name="T28" fmla="+- 0 1485 810"/>
                <a:gd name="T29" fmla="*/ T28 w 3915"/>
                <a:gd name="T30" fmla="+- 0 3510 945"/>
                <a:gd name="T31" fmla="*/ 3510 h 2970"/>
                <a:gd name="T32" fmla="+- 0 1215 810"/>
                <a:gd name="T33" fmla="*/ T32 w 3915"/>
                <a:gd name="T34" fmla="+- 0 3780 945"/>
                <a:gd name="T35" fmla="*/ 3780 h 2970"/>
                <a:gd name="T36" fmla="+- 0 1485 810"/>
                <a:gd name="T37" fmla="*/ T36 w 3915"/>
                <a:gd name="T38" fmla="+- 0 3780 945"/>
                <a:gd name="T39" fmla="*/ 3780 h 2970"/>
                <a:gd name="T40" fmla="+- 0 1755 810"/>
                <a:gd name="T41" fmla="*/ T40 w 3915"/>
                <a:gd name="T42" fmla="+- 0 3510 945"/>
                <a:gd name="T43" fmla="*/ 3510 h 2970"/>
                <a:gd name="T44" fmla="+- 0 1485 810"/>
                <a:gd name="T45" fmla="*/ T44 w 3915"/>
                <a:gd name="T46" fmla="+- 0 2295 945"/>
                <a:gd name="T47" fmla="*/ 2295 h 2970"/>
                <a:gd name="T48" fmla="+- 0 2025 810"/>
                <a:gd name="T49" fmla="*/ T48 w 3915"/>
                <a:gd name="T50" fmla="+- 0 3645 945"/>
                <a:gd name="T51" fmla="*/ 3645 h 2970"/>
                <a:gd name="T52" fmla="+- 0 1890 810"/>
                <a:gd name="T53" fmla="*/ T52 w 3915"/>
                <a:gd name="T54" fmla="+- 0 3780 945"/>
                <a:gd name="T55" fmla="*/ 3780 h 2970"/>
                <a:gd name="T56" fmla="+- 0 1890 810"/>
                <a:gd name="T57" fmla="*/ T56 w 3915"/>
                <a:gd name="T58" fmla="+- 0 3375 945"/>
                <a:gd name="T59" fmla="*/ 3375 h 2970"/>
                <a:gd name="T60" fmla="+- 0 2025 810"/>
                <a:gd name="T61" fmla="*/ T60 w 3915"/>
                <a:gd name="T62" fmla="+- 0 3510 945"/>
                <a:gd name="T63" fmla="*/ 3510 h 2970"/>
                <a:gd name="T64" fmla="+- 0 1890 810"/>
                <a:gd name="T65" fmla="*/ T64 w 3915"/>
                <a:gd name="T66" fmla="+- 0 3240 945"/>
                <a:gd name="T67" fmla="*/ 3240 h 2970"/>
                <a:gd name="T68" fmla="+- 0 1890 810"/>
                <a:gd name="T69" fmla="*/ T68 w 3915"/>
                <a:gd name="T70" fmla="+- 0 1890 945"/>
                <a:gd name="T71" fmla="*/ 1890 h 2970"/>
                <a:gd name="T72" fmla="+- 0 1485 810"/>
                <a:gd name="T73" fmla="*/ T72 w 3915"/>
                <a:gd name="T74" fmla="+- 0 2025 945"/>
                <a:gd name="T75" fmla="*/ 2025 h 2970"/>
                <a:gd name="T76" fmla="+- 0 1890 810"/>
                <a:gd name="T77" fmla="*/ T76 w 3915"/>
                <a:gd name="T78" fmla="+- 0 2160 945"/>
                <a:gd name="T79" fmla="*/ 2160 h 2970"/>
                <a:gd name="T80" fmla="+- 0 2160 810"/>
                <a:gd name="T81" fmla="*/ T80 w 3915"/>
                <a:gd name="T82" fmla="+- 0 3240 945"/>
                <a:gd name="T83" fmla="*/ 3240 h 2970"/>
                <a:gd name="T84" fmla="+- 0 2160 810"/>
                <a:gd name="T85" fmla="*/ T84 w 3915"/>
                <a:gd name="T86" fmla="+- 0 3240 945"/>
                <a:gd name="T87" fmla="*/ 3240 h 2970"/>
                <a:gd name="T88" fmla="+- 0 2160 810"/>
                <a:gd name="T89" fmla="*/ T88 w 3915"/>
                <a:gd name="T90" fmla="+- 0 3645 945"/>
                <a:gd name="T91" fmla="*/ 3645 h 2970"/>
                <a:gd name="T92" fmla="+- 0 2295 810"/>
                <a:gd name="T93" fmla="*/ T92 w 3915"/>
                <a:gd name="T94" fmla="+- 0 3510 945"/>
                <a:gd name="T95" fmla="*/ 3510 h 2970"/>
                <a:gd name="T96" fmla="+- 0 2160 810"/>
                <a:gd name="T97" fmla="*/ T96 w 3915"/>
                <a:gd name="T98" fmla="+- 0 2160 945"/>
                <a:gd name="T99" fmla="*/ 2160 h 2970"/>
                <a:gd name="T100" fmla="+- 0 1755 810"/>
                <a:gd name="T101" fmla="*/ T100 w 3915"/>
                <a:gd name="T102" fmla="+- 0 2295 945"/>
                <a:gd name="T103" fmla="*/ 2295 h 2970"/>
                <a:gd name="T104" fmla="+- 0 1485 810"/>
                <a:gd name="T105" fmla="*/ T104 w 3915"/>
                <a:gd name="T106" fmla="+- 0 2565 945"/>
                <a:gd name="T107" fmla="*/ 2565 h 2970"/>
                <a:gd name="T108" fmla="+- 0 1890 810"/>
                <a:gd name="T109" fmla="*/ T108 w 3915"/>
                <a:gd name="T110" fmla="+- 0 2700 945"/>
                <a:gd name="T111" fmla="*/ 2700 h 2970"/>
                <a:gd name="T112" fmla="+- 0 2025 810"/>
                <a:gd name="T113" fmla="*/ T112 w 3915"/>
                <a:gd name="T114" fmla="+- 0 2565 945"/>
                <a:gd name="T115" fmla="*/ 2565 h 2970"/>
                <a:gd name="T116" fmla="+- 0 2295 810"/>
                <a:gd name="T117" fmla="*/ T116 w 3915"/>
                <a:gd name="T118" fmla="+- 0 2565 945"/>
                <a:gd name="T119" fmla="*/ 2565 h 2970"/>
                <a:gd name="T120" fmla="+- 0 2295 810"/>
                <a:gd name="T121" fmla="*/ T120 w 3915"/>
                <a:gd name="T122" fmla="+- 0 2025 945"/>
                <a:gd name="T123" fmla="*/ 2025 h 2970"/>
                <a:gd name="T124" fmla="+- 0 2160 810"/>
                <a:gd name="T125" fmla="*/ T124 w 3915"/>
                <a:gd name="T126" fmla="+- 0 3240 945"/>
                <a:gd name="T127" fmla="*/ 3240 h 2970"/>
                <a:gd name="T128" fmla="+- 0 2565 810"/>
                <a:gd name="T129" fmla="*/ T128 w 3915"/>
                <a:gd name="T130" fmla="+- 0 3645 945"/>
                <a:gd name="T131" fmla="*/ 3645 h 2970"/>
                <a:gd name="T132" fmla="+- 0 2565 810"/>
                <a:gd name="T133" fmla="*/ T132 w 3915"/>
                <a:gd name="T134" fmla="+- 0 3645 945"/>
                <a:gd name="T135" fmla="*/ 3645 h 2970"/>
                <a:gd name="T136" fmla="+- 0 2565 810"/>
                <a:gd name="T137" fmla="*/ T136 w 3915"/>
                <a:gd name="T138" fmla="+- 0 3375 945"/>
                <a:gd name="T139" fmla="*/ 3375 h 2970"/>
                <a:gd name="T140" fmla="+- 0 2430 810"/>
                <a:gd name="T141" fmla="*/ T140 w 3915"/>
                <a:gd name="T142" fmla="+- 0 1755 945"/>
                <a:gd name="T143" fmla="*/ 1755 h 2970"/>
                <a:gd name="T144" fmla="+- 0 2430 810"/>
                <a:gd name="T145" fmla="*/ T144 w 3915"/>
                <a:gd name="T146" fmla="+- 0 2025 945"/>
                <a:gd name="T147" fmla="*/ 2025 h 2970"/>
                <a:gd name="T148" fmla="+- 0 2565 810"/>
                <a:gd name="T149" fmla="*/ T148 w 3915"/>
                <a:gd name="T150" fmla="+- 0 1620 945"/>
                <a:gd name="T151" fmla="*/ 1620 h 2970"/>
                <a:gd name="T152" fmla="+- 0 2700 810"/>
                <a:gd name="T153" fmla="*/ T152 w 3915"/>
                <a:gd name="T154" fmla="+- 0 1620 945"/>
                <a:gd name="T155" fmla="*/ 1620 h 2970"/>
                <a:gd name="T156" fmla="+- 0 2700 810"/>
                <a:gd name="T157" fmla="*/ T156 w 3915"/>
                <a:gd name="T158" fmla="+- 0 1755 945"/>
                <a:gd name="T159" fmla="*/ 1755 h 2970"/>
                <a:gd name="T160" fmla="+- 0 2700 810"/>
                <a:gd name="T161" fmla="*/ T160 w 3915"/>
                <a:gd name="T162" fmla="+- 0 1350 945"/>
                <a:gd name="T163" fmla="*/ 1350 h 2970"/>
                <a:gd name="T164" fmla="+- 0 2970 810"/>
                <a:gd name="T165" fmla="*/ T164 w 3915"/>
                <a:gd name="T166" fmla="+- 0 1755 945"/>
                <a:gd name="T167" fmla="*/ 1755 h 2970"/>
                <a:gd name="T168" fmla="+- 0 2970 810"/>
                <a:gd name="T169" fmla="*/ T168 w 3915"/>
                <a:gd name="T170" fmla="+- 0 2025 945"/>
                <a:gd name="T171" fmla="*/ 2025 h 2970"/>
                <a:gd name="T172" fmla="+- 0 2970 810"/>
                <a:gd name="T173" fmla="*/ T172 w 3915"/>
                <a:gd name="T174" fmla="+- 0 1350 945"/>
                <a:gd name="T175" fmla="*/ 1350 h 2970"/>
                <a:gd name="T176" fmla="+- 0 2970 810"/>
                <a:gd name="T177" fmla="*/ T176 w 3915"/>
                <a:gd name="T178" fmla="+- 0 1620 945"/>
                <a:gd name="T179" fmla="*/ 1620 h 2970"/>
                <a:gd name="T180" fmla="+- 0 3105 810"/>
                <a:gd name="T181" fmla="*/ T180 w 3915"/>
                <a:gd name="T182" fmla="+- 0 1485 945"/>
                <a:gd name="T183" fmla="*/ 1485 h 2970"/>
                <a:gd name="T184" fmla="+- 0 4050 810"/>
                <a:gd name="T185" fmla="*/ T184 w 3915"/>
                <a:gd name="T186" fmla="+- 0 1080 945"/>
                <a:gd name="T187" fmla="*/ 1080 h 2970"/>
                <a:gd name="T188" fmla="+- 0 4185 810"/>
                <a:gd name="T189" fmla="*/ T188 w 3915"/>
                <a:gd name="T190" fmla="+- 0 1215 945"/>
                <a:gd name="T191" fmla="*/ 1215 h 2970"/>
                <a:gd name="T192" fmla="+- 0 4320 810"/>
                <a:gd name="T193" fmla="*/ T192 w 3915"/>
                <a:gd name="T194" fmla="+- 0 945 945"/>
                <a:gd name="T195" fmla="*/ 945 h 2970"/>
                <a:gd name="T196" fmla="+- 0 4590 810"/>
                <a:gd name="T197" fmla="*/ T196 w 3915"/>
                <a:gd name="T198" fmla="+- 0 1080 945"/>
                <a:gd name="T199" fmla="*/ 1080 h 2970"/>
                <a:gd name="T200" fmla="+- 0 4320 810"/>
                <a:gd name="T201" fmla="*/ T200 w 3915"/>
                <a:gd name="T202" fmla="+- 0 1350 945"/>
                <a:gd name="T203" fmla="*/ 1350 h 2970"/>
                <a:gd name="T204" fmla="+- 0 4590 810"/>
                <a:gd name="T205" fmla="*/ T204 w 3915"/>
                <a:gd name="T206" fmla="+- 0 1080 945"/>
                <a:gd name="T207" fmla="*/ 1080 h 2970"/>
                <a:gd name="T208" fmla="+- 0 4590 810"/>
                <a:gd name="T209" fmla="*/ T208 w 3915"/>
                <a:gd name="T210" fmla="+- 0 1620 945"/>
                <a:gd name="T211" fmla="*/ 1620 h 29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3915" h="2970">
                  <a:moveTo>
                    <a:pt x="270" y="2700"/>
                  </a:moveTo>
                  <a:lnTo>
                    <a:pt x="135" y="2700"/>
                  </a:lnTo>
                  <a:lnTo>
                    <a:pt x="0" y="2700"/>
                  </a:lnTo>
                  <a:lnTo>
                    <a:pt x="0" y="2835"/>
                  </a:lnTo>
                  <a:lnTo>
                    <a:pt x="135" y="2835"/>
                  </a:lnTo>
                  <a:lnTo>
                    <a:pt x="270" y="2835"/>
                  </a:lnTo>
                  <a:lnTo>
                    <a:pt x="270" y="2700"/>
                  </a:lnTo>
                  <a:close/>
                  <a:moveTo>
                    <a:pt x="405" y="2565"/>
                  </a:moveTo>
                  <a:lnTo>
                    <a:pt x="270" y="2565"/>
                  </a:lnTo>
                  <a:lnTo>
                    <a:pt x="270" y="2700"/>
                  </a:lnTo>
                  <a:lnTo>
                    <a:pt x="405" y="2700"/>
                  </a:lnTo>
                  <a:lnTo>
                    <a:pt x="405" y="2565"/>
                  </a:lnTo>
                  <a:close/>
                  <a:moveTo>
                    <a:pt x="540" y="2430"/>
                  </a:moveTo>
                  <a:lnTo>
                    <a:pt x="405" y="2430"/>
                  </a:lnTo>
                  <a:lnTo>
                    <a:pt x="405" y="2565"/>
                  </a:lnTo>
                  <a:lnTo>
                    <a:pt x="540" y="2565"/>
                  </a:lnTo>
                  <a:lnTo>
                    <a:pt x="540" y="2430"/>
                  </a:lnTo>
                  <a:close/>
                  <a:moveTo>
                    <a:pt x="675" y="1350"/>
                  </a:moveTo>
                  <a:lnTo>
                    <a:pt x="540" y="1350"/>
                  </a:lnTo>
                  <a:lnTo>
                    <a:pt x="540" y="1485"/>
                  </a:lnTo>
                  <a:lnTo>
                    <a:pt x="675" y="1485"/>
                  </a:lnTo>
                  <a:lnTo>
                    <a:pt x="675" y="1350"/>
                  </a:lnTo>
                  <a:close/>
                  <a:moveTo>
                    <a:pt x="675" y="1080"/>
                  </a:moveTo>
                  <a:lnTo>
                    <a:pt x="540" y="1080"/>
                  </a:lnTo>
                  <a:lnTo>
                    <a:pt x="540" y="1215"/>
                  </a:lnTo>
                  <a:lnTo>
                    <a:pt x="675" y="1215"/>
                  </a:lnTo>
                  <a:lnTo>
                    <a:pt x="675" y="1080"/>
                  </a:lnTo>
                  <a:close/>
                  <a:moveTo>
                    <a:pt x="945" y="2565"/>
                  </a:moveTo>
                  <a:lnTo>
                    <a:pt x="810" y="2565"/>
                  </a:lnTo>
                  <a:lnTo>
                    <a:pt x="810" y="2430"/>
                  </a:lnTo>
                  <a:lnTo>
                    <a:pt x="675" y="2430"/>
                  </a:lnTo>
                  <a:lnTo>
                    <a:pt x="675" y="2565"/>
                  </a:lnTo>
                  <a:lnTo>
                    <a:pt x="540" y="2565"/>
                  </a:lnTo>
                  <a:lnTo>
                    <a:pt x="540" y="2700"/>
                  </a:lnTo>
                  <a:lnTo>
                    <a:pt x="405" y="2700"/>
                  </a:lnTo>
                  <a:lnTo>
                    <a:pt x="405" y="2835"/>
                  </a:lnTo>
                  <a:lnTo>
                    <a:pt x="405" y="2970"/>
                  </a:lnTo>
                  <a:lnTo>
                    <a:pt x="540" y="2970"/>
                  </a:lnTo>
                  <a:lnTo>
                    <a:pt x="540" y="2835"/>
                  </a:lnTo>
                  <a:lnTo>
                    <a:pt x="675" y="2835"/>
                  </a:lnTo>
                  <a:lnTo>
                    <a:pt x="810" y="2835"/>
                  </a:lnTo>
                  <a:lnTo>
                    <a:pt x="810" y="2700"/>
                  </a:lnTo>
                  <a:lnTo>
                    <a:pt x="945" y="2700"/>
                  </a:lnTo>
                  <a:lnTo>
                    <a:pt x="945" y="2565"/>
                  </a:lnTo>
                  <a:close/>
                  <a:moveTo>
                    <a:pt x="945" y="1215"/>
                  </a:moveTo>
                  <a:lnTo>
                    <a:pt x="810" y="1215"/>
                  </a:lnTo>
                  <a:lnTo>
                    <a:pt x="675" y="1215"/>
                  </a:lnTo>
                  <a:lnTo>
                    <a:pt x="675" y="1350"/>
                  </a:lnTo>
                  <a:lnTo>
                    <a:pt x="810" y="1350"/>
                  </a:lnTo>
                  <a:lnTo>
                    <a:pt x="945" y="1350"/>
                  </a:lnTo>
                  <a:lnTo>
                    <a:pt x="945" y="1215"/>
                  </a:lnTo>
                  <a:close/>
                  <a:moveTo>
                    <a:pt x="1215" y="2700"/>
                  </a:moveTo>
                  <a:lnTo>
                    <a:pt x="1080" y="2700"/>
                  </a:lnTo>
                  <a:lnTo>
                    <a:pt x="945" y="2700"/>
                  </a:lnTo>
                  <a:lnTo>
                    <a:pt x="945" y="2835"/>
                  </a:lnTo>
                  <a:lnTo>
                    <a:pt x="1080" y="2835"/>
                  </a:lnTo>
                  <a:lnTo>
                    <a:pt x="1215" y="2835"/>
                  </a:lnTo>
                  <a:lnTo>
                    <a:pt x="1215" y="2700"/>
                  </a:lnTo>
                  <a:close/>
                  <a:moveTo>
                    <a:pt x="1215" y="2430"/>
                  </a:moveTo>
                  <a:lnTo>
                    <a:pt x="1080" y="2430"/>
                  </a:lnTo>
                  <a:lnTo>
                    <a:pt x="945" y="2430"/>
                  </a:lnTo>
                  <a:lnTo>
                    <a:pt x="945" y="2565"/>
                  </a:lnTo>
                  <a:lnTo>
                    <a:pt x="1080" y="2565"/>
                  </a:lnTo>
                  <a:lnTo>
                    <a:pt x="1215" y="2565"/>
                  </a:lnTo>
                  <a:lnTo>
                    <a:pt x="1215" y="2430"/>
                  </a:lnTo>
                  <a:close/>
                  <a:moveTo>
                    <a:pt x="1215" y="2160"/>
                  </a:moveTo>
                  <a:lnTo>
                    <a:pt x="1080" y="2160"/>
                  </a:lnTo>
                  <a:lnTo>
                    <a:pt x="1080" y="2295"/>
                  </a:lnTo>
                  <a:lnTo>
                    <a:pt x="1215" y="2295"/>
                  </a:lnTo>
                  <a:lnTo>
                    <a:pt x="1215" y="2160"/>
                  </a:lnTo>
                  <a:close/>
                  <a:moveTo>
                    <a:pt x="1215" y="945"/>
                  </a:moveTo>
                  <a:lnTo>
                    <a:pt x="1080" y="945"/>
                  </a:lnTo>
                  <a:lnTo>
                    <a:pt x="945" y="945"/>
                  </a:lnTo>
                  <a:lnTo>
                    <a:pt x="810" y="945"/>
                  </a:lnTo>
                  <a:lnTo>
                    <a:pt x="675" y="945"/>
                  </a:lnTo>
                  <a:lnTo>
                    <a:pt x="675" y="1080"/>
                  </a:lnTo>
                  <a:lnTo>
                    <a:pt x="810" y="1080"/>
                  </a:lnTo>
                  <a:lnTo>
                    <a:pt x="945" y="1080"/>
                  </a:lnTo>
                  <a:lnTo>
                    <a:pt x="945" y="1215"/>
                  </a:lnTo>
                  <a:lnTo>
                    <a:pt x="1080" y="1215"/>
                  </a:lnTo>
                  <a:lnTo>
                    <a:pt x="1215" y="1215"/>
                  </a:lnTo>
                  <a:lnTo>
                    <a:pt x="1215" y="1080"/>
                  </a:lnTo>
                  <a:lnTo>
                    <a:pt x="1215" y="945"/>
                  </a:lnTo>
                  <a:close/>
                  <a:moveTo>
                    <a:pt x="1350" y="2295"/>
                  </a:moveTo>
                  <a:lnTo>
                    <a:pt x="1215" y="2295"/>
                  </a:lnTo>
                  <a:lnTo>
                    <a:pt x="1215" y="2430"/>
                  </a:lnTo>
                  <a:lnTo>
                    <a:pt x="1350" y="2430"/>
                  </a:lnTo>
                  <a:lnTo>
                    <a:pt x="1350" y="2295"/>
                  </a:lnTo>
                  <a:close/>
                  <a:moveTo>
                    <a:pt x="1485" y="2430"/>
                  </a:moveTo>
                  <a:lnTo>
                    <a:pt x="1350" y="2430"/>
                  </a:lnTo>
                  <a:lnTo>
                    <a:pt x="1350" y="2565"/>
                  </a:lnTo>
                  <a:lnTo>
                    <a:pt x="1350" y="2700"/>
                  </a:lnTo>
                  <a:lnTo>
                    <a:pt x="1350" y="2835"/>
                  </a:lnTo>
                  <a:lnTo>
                    <a:pt x="1485" y="2835"/>
                  </a:lnTo>
                  <a:lnTo>
                    <a:pt x="1485" y="2700"/>
                  </a:lnTo>
                  <a:lnTo>
                    <a:pt x="1485" y="2565"/>
                  </a:lnTo>
                  <a:lnTo>
                    <a:pt x="1485" y="2430"/>
                  </a:lnTo>
                  <a:close/>
                  <a:moveTo>
                    <a:pt x="1485" y="1080"/>
                  </a:moveTo>
                  <a:lnTo>
                    <a:pt x="1350" y="1080"/>
                  </a:lnTo>
                  <a:lnTo>
                    <a:pt x="1350" y="1215"/>
                  </a:lnTo>
                  <a:lnTo>
                    <a:pt x="1215" y="1215"/>
                  </a:lnTo>
                  <a:lnTo>
                    <a:pt x="1215" y="1350"/>
                  </a:lnTo>
                  <a:lnTo>
                    <a:pt x="1080" y="1350"/>
                  </a:lnTo>
                  <a:lnTo>
                    <a:pt x="945" y="1350"/>
                  </a:lnTo>
                  <a:lnTo>
                    <a:pt x="945" y="1485"/>
                  </a:lnTo>
                  <a:lnTo>
                    <a:pt x="810" y="1485"/>
                  </a:lnTo>
                  <a:lnTo>
                    <a:pt x="675" y="1485"/>
                  </a:lnTo>
                  <a:lnTo>
                    <a:pt x="675" y="1620"/>
                  </a:lnTo>
                  <a:lnTo>
                    <a:pt x="810" y="1620"/>
                  </a:lnTo>
                  <a:lnTo>
                    <a:pt x="945" y="1620"/>
                  </a:lnTo>
                  <a:lnTo>
                    <a:pt x="1080" y="1620"/>
                  </a:lnTo>
                  <a:lnTo>
                    <a:pt x="1080" y="1755"/>
                  </a:lnTo>
                  <a:lnTo>
                    <a:pt x="1215" y="1755"/>
                  </a:lnTo>
                  <a:lnTo>
                    <a:pt x="1350" y="1755"/>
                  </a:lnTo>
                  <a:lnTo>
                    <a:pt x="1350" y="1620"/>
                  </a:lnTo>
                  <a:lnTo>
                    <a:pt x="1215" y="1620"/>
                  </a:lnTo>
                  <a:lnTo>
                    <a:pt x="1215" y="1485"/>
                  </a:lnTo>
                  <a:lnTo>
                    <a:pt x="1350" y="1485"/>
                  </a:lnTo>
                  <a:lnTo>
                    <a:pt x="1350" y="1620"/>
                  </a:lnTo>
                  <a:lnTo>
                    <a:pt x="1485" y="1620"/>
                  </a:lnTo>
                  <a:lnTo>
                    <a:pt x="1485" y="1485"/>
                  </a:lnTo>
                  <a:lnTo>
                    <a:pt x="1485" y="1350"/>
                  </a:lnTo>
                  <a:lnTo>
                    <a:pt x="1485" y="1215"/>
                  </a:lnTo>
                  <a:lnTo>
                    <a:pt x="1485" y="1080"/>
                  </a:lnTo>
                  <a:close/>
                  <a:moveTo>
                    <a:pt x="1620" y="2160"/>
                  </a:moveTo>
                  <a:lnTo>
                    <a:pt x="1485" y="2160"/>
                  </a:lnTo>
                  <a:lnTo>
                    <a:pt x="1350" y="2160"/>
                  </a:lnTo>
                  <a:lnTo>
                    <a:pt x="1350" y="2295"/>
                  </a:lnTo>
                  <a:lnTo>
                    <a:pt x="1485" y="2295"/>
                  </a:lnTo>
                  <a:lnTo>
                    <a:pt x="1620" y="2295"/>
                  </a:lnTo>
                  <a:lnTo>
                    <a:pt x="1620" y="2160"/>
                  </a:lnTo>
                  <a:close/>
                  <a:moveTo>
                    <a:pt x="1755" y="2700"/>
                  </a:moveTo>
                  <a:lnTo>
                    <a:pt x="1620" y="2700"/>
                  </a:lnTo>
                  <a:lnTo>
                    <a:pt x="1620" y="2835"/>
                  </a:lnTo>
                  <a:lnTo>
                    <a:pt x="1755" y="2835"/>
                  </a:lnTo>
                  <a:lnTo>
                    <a:pt x="1755" y="2700"/>
                  </a:lnTo>
                  <a:close/>
                  <a:moveTo>
                    <a:pt x="1755" y="2295"/>
                  </a:moveTo>
                  <a:lnTo>
                    <a:pt x="1620" y="2295"/>
                  </a:lnTo>
                  <a:lnTo>
                    <a:pt x="1620" y="2430"/>
                  </a:lnTo>
                  <a:lnTo>
                    <a:pt x="1755" y="2430"/>
                  </a:lnTo>
                  <a:lnTo>
                    <a:pt x="1755" y="2295"/>
                  </a:lnTo>
                  <a:close/>
                  <a:moveTo>
                    <a:pt x="1755" y="675"/>
                  </a:moveTo>
                  <a:lnTo>
                    <a:pt x="1620" y="675"/>
                  </a:lnTo>
                  <a:lnTo>
                    <a:pt x="1620" y="810"/>
                  </a:lnTo>
                  <a:lnTo>
                    <a:pt x="1620" y="945"/>
                  </a:lnTo>
                  <a:lnTo>
                    <a:pt x="1485" y="945"/>
                  </a:lnTo>
                  <a:lnTo>
                    <a:pt x="1485" y="1080"/>
                  </a:lnTo>
                  <a:lnTo>
                    <a:pt x="1620" y="1080"/>
                  </a:lnTo>
                  <a:lnTo>
                    <a:pt x="1755" y="1080"/>
                  </a:lnTo>
                  <a:lnTo>
                    <a:pt x="1755" y="945"/>
                  </a:lnTo>
                  <a:lnTo>
                    <a:pt x="1755" y="810"/>
                  </a:lnTo>
                  <a:lnTo>
                    <a:pt x="1755" y="675"/>
                  </a:lnTo>
                  <a:close/>
                  <a:moveTo>
                    <a:pt x="1890" y="540"/>
                  </a:moveTo>
                  <a:lnTo>
                    <a:pt x="1755" y="540"/>
                  </a:lnTo>
                  <a:lnTo>
                    <a:pt x="1755" y="675"/>
                  </a:lnTo>
                  <a:lnTo>
                    <a:pt x="1890" y="675"/>
                  </a:lnTo>
                  <a:lnTo>
                    <a:pt x="1890" y="540"/>
                  </a:lnTo>
                  <a:close/>
                  <a:moveTo>
                    <a:pt x="2025" y="675"/>
                  </a:moveTo>
                  <a:lnTo>
                    <a:pt x="1890" y="675"/>
                  </a:lnTo>
                  <a:lnTo>
                    <a:pt x="1890" y="810"/>
                  </a:lnTo>
                  <a:lnTo>
                    <a:pt x="2025" y="810"/>
                  </a:lnTo>
                  <a:lnTo>
                    <a:pt x="2025" y="675"/>
                  </a:lnTo>
                  <a:close/>
                  <a:moveTo>
                    <a:pt x="2025" y="405"/>
                  </a:moveTo>
                  <a:lnTo>
                    <a:pt x="1890" y="405"/>
                  </a:lnTo>
                  <a:lnTo>
                    <a:pt x="1890" y="540"/>
                  </a:lnTo>
                  <a:lnTo>
                    <a:pt x="2025" y="540"/>
                  </a:lnTo>
                  <a:lnTo>
                    <a:pt x="2025" y="405"/>
                  </a:lnTo>
                  <a:close/>
                  <a:moveTo>
                    <a:pt x="2160" y="810"/>
                  </a:moveTo>
                  <a:lnTo>
                    <a:pt x="2025" y="810"/>
                  </a:lnTo>
                  <a:lnTo>
                    <a:pt x="2025" y="945"/>
                  </a:lnTo>
                  <a:lnTo>
                    <a:pt x="2025" y="1080"/>
                  </a:lnTo>
                  <a:lnTo>
                    <a:pt x="2160" y="1080"/>
                  </a:lnTo>
                  <a:lnTo>
                    <a:pt x="2160" y="945"/>
                  </a:lnTo>
                  <a:lnTo>
                    <a:pt x="2160" y="810"/>
                  </a:lnTo>
                  <a:close/>
                  <a:moveTo>
                    <a:pt x="2295" y="405"/>
                  </a:moveTo>
                  <a:lnTo>
                    <a:pt x="2160" y="405"/>
                  </a:lnTo>
                  <a:lnTo>
                    <a:pt x="2160" y="540"/>
                  </a:lnTo>
                  <a:lnTo>
                    <a:pt x="2025" y="540"/>
                  </a:lnTo>
                  <a:lnTo>
                    <a:pt x="2025" y="675"/>
                  </a:lnTo>
                  <a:lnTo>
                    <a:pt x="2160" y="675"/>
                  </a:lnTo>
                  <a:lnTo>
                    <a:pt x="2160" y="810"/>
                  </a:lnTo>
                  <a:lnTo>
                    <a:pt x="2295" y="810"/>
                  </a:lnTo>
                  <a:lnTo>
                    <a:pt x="2295" y="675"/>
                  </a:lnTo>
                  <a:lnTo>
                    <a:pt x="2295" y="540"/>
                  </a:lnTo>
                  <a:lnTo>
                    <a:pt x="2295" y="405"/>
                  </a:lnTo>
                  <a:close/>
                  <a:moveTo>
                    <a:pt x="3510" y="135"/>
                  </a:moveTo>
                  <a:lnTo>
                    <a:pt x="3375" y="135"/>
                  </a:lnTo>
                  <a:lnTo>
                    <a:pt x="3240" y="135"/>
                  </a:lnTo>
                  <a:lnTo>
                    <a:pt x="3105" y="135"/>
                  </a:lnTo>
                  <a:lnTo>
                    <a:pt x="3105" y="270"/>
                  </a:lnTo>
                  <a:lnTo>
                    <a:pt x="3240" y="270"/>
                  </a:lnTo>
                  <a:lnTo>
                    <a:pt x="3375" y="270"/>
                  </a:lnTo>
                  <a:lnTo>
                    <a:pt x="3510" y="270"/>
                  </a:lnTo>
                  <a:lnTo>
                    <a:pt x="3510" y="135"/>
                  </a:lnTo>
                  <a:close/>
                  <a:moveTo>
                    <a:pt x="3645" y="0"/>
                  </a:moveTo>
                  <a:lnTo>
                    <a:pt x="3510" y="0"/>
                  </a:lnTo>
                  <a:lnTo>
                    <a:pt x="3510" y="135"/>
                  </a:lnTo>
                  <a:lnTo>
                    <a:pt x="3645" y="135"/>
                  </a:lnTo>
                  <a:lnTo>
                    <a:pt x="3645" y="0"/>
                  </a:lnTo>
                  <a:close/>
                  <a:moveTo>
                    <a:pt x="3780" y="135"/>
                  </a:moveTo>
                  <a:lnTo>
                    <a:pt x="3645" y="135"/>
                  </a:lnTo>
                  <a:lnTo>
                    <a:pt x="3645" y="270"/>
                  </a:lnTo>
                  <a:lnTo>
                    <a:pt x="3510" y="270"/>
                  </a:lnTo>
                  <a:lnTo>
                    <a:pt x="3510" y="405"/>
                  </a:lnTo>
                  <a:lnTo>
                    <a:pt x="3645" y="405"/>
                  </a:lnTo>
                  <a:lnTo>
                    <a:pt x="3780" y="405"/>
                  </a:lnTo>
                  <a:lnTo>
                    <a:pt x="3780" y="270"/>
                  </a:lnTo>
                  <a:lnTo>
                    <a:pt x="3780" y="135"/>
                  </a:lnTo>
                  <a:close/>
                  <a:moveTo>
                    <a:pt x="3915" y="405"/>
                  </a:moveTo>
                  <a:lnTo>
                    <a:pt x="3780" y="405"/>
                  </a:lnTo>
                  <a:lnTo>
                    <a:pt x="3780" y="540"/>
                  </a:lnTo>
                  <a:lnTo>
                    <a:pt x="3780" y="675"/>
                  </a:lnTo>
                  <a:lnTo>
                    <a:pt x="3915" y="675"/>
                  </a:lnTo>
                  <a:lnTo>
                    <a:pt x="3915" y="540"/>
                  </a:lnTo>
                  <a:lnTo>
                    <a:pt x="3915" y="405"/>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8" name="docshape3">
              <a:extLst>
                <a:ext uri="{FF2B5EF4-FFF2-40B4-BE49-F238E27FC236}">
                  <a16:creationId xmlns:a16="http://schemas.microsoft.com/office/drawing/2014/main" id="{F92C226E-62AA-5D7D-033B-1C63B1993268}"/>
                </a:ext>
              </a:extLst>
            </p:cNvPr>
            <p:cNvSpPr>
              <a:spLocks/>
            </p:cNvSpPr>
            <p:nvPr/>
          </p:nvSpPr>
          <p:spPr bwMode="auto">
            <a:xfrm>
              <a:off x="1215" y="3780"/>
              <a:ext cx="1485" cy="675"/>
            </a:xfrm>
            <a:custGeom>
              <a:avLst/>
              <a:gdLst>
                <a:gd name="T0" fmla="+- 0 1755 1215"/>
                <a:gd name="T1" fmla="*/ T0 w 1485"/>
                <a:gd name="T2" fmla="+- 0 4050 3780"/>
                <a:gd name="T3" fmla="*/ 4050 h 675"/>
                <a:gd name="T4" fmla="+- 0 1620 1215"/>
                <a:gd name="T5" fmla="*/ T4 w 1485"/>
                <a:gd name="T6" fmla="+- 0 4050 3780"/>
                <a:gd name="T7" fmla="*/ 4050 h 675"/>
                <a:gd name="T8" fmla="+- 0 1485 1215"/>
                <a:gd name="T9" fmla="*/ T8 w 1485"/>
                <a:gd name="T10" fmla="+- 0 4050 3780"/>
                <a:gd name="T11" fmla="*/ 4050 h 675"/>
                <a:gd name="T12" fmla="+- 0 1350 1215"/>
                <a:gd name="T13" fmla="*/ T12 w 1485"/>
                <a:gd name="T14" fmla="+- 0 4050 3780"/>
                <a:gd name="T15" fmla="*/ 4050 h 675"/>
                <a:gd name="T16" fmla="+- 0 1350 1215"/>
                <a:gd name="T17" fmla="*/ T16 w 1485"/>
                <a:gd name="T18" fmla="+- 0 3915 3780"/>
                <a:gd name="T19" fmla="*/ 3915 h 675"/>
                <a:gd name="T20" fmla="+- 0 1350 1215"/>
                <a:gd name="T21" fmla="*/ T20 w 1485"/>
                <a:gd name="T22" fmla="+- 0 3780 3780"/>
                <a:gd name="T23" fmla="*/ 3780 h 675"/>
                <a:gd name="T24" fmla="+- 0 1215 1215"/>
                <a:gd name="T25" fmla="*/ T24 w 1485"/>
                <a:gd name="T26" fmla="+- 0 3780 3780"/>
                <a:gd name="T27" fmla="*/ 3780 h 675"/>
                <a:gd name="T28" fmla="+- 0 1215 1215"/>
                <a:gd name="T29" fmla="*/ T28 w 1485"/>
                <a:gd name="T30" fmla="+- 0 3915 3780"/>
                <a:gd name="T31" fmla="*/ 3915 h 675"/>
                <a:gd name="T32" fmla="+- 0 1215 1215"/>
                <a:gd name="T33" fmla="*/ T32 w 1485"/>
                <a:gd name="T34" fmla="+- 0 4050 3780"/>
                <a:gd name="T35" fmla="*/ 4050 h 675"/>
                <a:gd name="T36" fmla="+- 0 1215 1215"/>
                <a:gd name="T37" fmla="*/ T36 w 1485"/>
                <a:gd name="T38" fmla="+- 0 4185 3780"/>
                <a:gd name="T39" fmla="*/ 4185 h 675"/>
                <a:gd name="T40" fmla="+- 0 1350 1215"/>
                <a:gd name="T41" fmla="*/ T40 w 1485"/>
                <a:gd name="T42" fmla="+- 0 4185 3780"/>
                <a:gd name="T43" fmla="*/ 4185 h 675"/>
                <a:gd name="T44" fmla="+- 0 1485 1215"/>
                <a:gd name="T45" fmla="*/ T44 w 1485"/>
                <a:gd name="T46" fmla="+- 0 4185 3780"/>
                <a:gd name="T47" fmla="*/ 4185 h 675"/>
                <a:gd name="T48" fmla="+- 0 1620 1215"/>
                <a:gd name="T49" fmla="*/ T48 w 1485"/>
                <a:gd name="T50" fmla="+- 0 4185 3780"/>
                <a:gd name="T51" fmla="*/ 4185 h 675"/>
                <a:gd name="T52" fmla="+- 0 1755 1215"/>
                <a:gd name="T53" fmla="*/ T52 w 1485"/>
                <a:gd name="T54" fmla="+- 0 4185 3780"/>
                <a:gd name="T55" fmla="*/ 4185 h 675"/>
                <a:gd name="T56" fmla="+- 0 1755 1215"/>
                <a:gd name="T57" fmla="*/ T56 w 1485"/>
                <a:gd name="T58" fmla="+- 0 4050 3780"/>
                <a:gd name="T59" fmla="*/ 4050 h 675"/>
                <a:gd name="T60" fmla="+- 0 1890 1215"/>
                <a:gd name="T61" fmla="*/ T60 w 1485"/>
                <a:gd name="T62" fmla="+- 0 3780 3780"/>
                <a:gd name="T63" fmla="*/ 3780 h 675"/>
                <a:gd name="T64" fmla="+- 0 1755 1215"/>
                <a:gd name="T65" fmla="*/ T64 w 1485"/>
                <a:gd name="T66" fmla="+- 0 3780 3780"/>
                <a:gd name="T67" fmla="*/ 3780 h 675"/>
                <a:gd name="T68" fmla="+- 0 1620 1215"/>
                <a:gd name="T69" fmla="*/ T68 w 1485"/>
                <a:gd name="T70" fmla="+- 0 3780 3780"/>
                <a:gd name="T71" fmla="*/ 3780 h 675"/>
                <a:gd name="T72" fmla="+- 0 1620 1215"/>
                <a:gd name="T73" fmla="*/ T72 w 1485"/>
                <a:gd name="T74" fmla="+- 0 3915 3780"/>
                <a:gd name="T75" fmla="*/ 3915 h 675"/>
                <a:gd name="T76" fmla="+- 0 1755 1215"/>
                <a:gd name="T77" fmla="*/ T76 w 1485"/>
                <a:gd name="T78" fmla="+- 0 3915 3780"/>
                <a:gd name="T79" fmla="*/ 3915 h 675"/>
                <a:gd name="T80" fmla="+- 0 1755 1215"/>
                <a:gd name="T81" fmla="*/ T80 w 1485"/>
                <a:gd name="T82" fmla="+- 0 4050 3780"/>
                <a:gd name="T83" fmla="*/ 4050 h 675"/>
                <a:gd name="T84" fmla="+- 0 1890 1215"/>
                <a:gd name="T85" fmla="*/ T84 w 1485"/>
                <a:gd name="T86" fmla="+- 0 4050 3780"/>
                <a:gd name="T87" fmla="*/ 4050 h 675"/>
                <a:gd name="T88" fmla="+- 0 1890 1215"/>
                <a:gd name="T89" fmla="*/ T88 w 1485"/>
                <a:gd name="T90" fmla="+- 0 3915 3780"/>
                <a:gd name="T91" fmla="*/ 3915 h 675"/>
                <a:gd name="T92" fmla="+- 0 1890 1215"/>
                <a:gd name="T93" fmla="*/ T92 w 1485"/>
                <a:gd name="T94" fmla="+- 0 3780 3780"/>
                <a:gd name="T95" fmla="*/ 3780 h 675"/>
                <a:gd name="T96" fmla="+- 0 2700 1215"/>
                <a:gd name="T97" fmla="*/ T96 w 1485"/>
                <a:gd name="T98" fmla="+- 0 4050 3780"/>
                <a:gd name="T99" fmla="*/ 4050 h 675"/>
                <a:gd name="T100" fmla="+- 0 2565 1215"/>
                <a:gd name="T101" fmla="*/ T100 w 1485"/>
                <a:gd name="T102" fmla="+- 0 4050 3780"/>
                <a:gd name="T103" fmla="*/ 4050 h 675"/>
                <a:gd name="T104" fmla="+- 0 2565 1215"/>
                <a:gd name="T105" fmla="*/ T104 w 1485"/>
                <a:gd name="T106" fmla="+- 0 3915 3780"/>
                <a:gd name="T107" fmla="*/ 3915 h 675"/>
                <a:gd name="T108" fmla="+- 0 2565 1215"/>
                <a:gd name="T109" fmla="*/ T108 w 1485"/>
                <a:gd name="T110" fmla="+- 0 3780 3780"/>
                <a:gd name="T111" fmla="*/ 3780 h 675"/>
                <a:gd name="T112" fmla="+- 0 2430 1215"/>
                <a:gd name="T113" fmla="*/ T112 w 1485"/>
                <a:gd name="T114" fmla="+- 0 3780 3780"/>
                <a:gd name="T115" fmla="*/ 3780 h 675"/>
                <a:gd name="T116" fmla="+- 0 2295 1215"/>
                <a:gd name="T117" fmla="*/ T116 w 1485"/>
                <a:gd name="T118" fmla="+- 0 3780 3780"/>
                <a:gd name="T119" fmla="*/ 3780 h 675"/>
                <a:gd name="T120" fmla="+- 0 2295 1215"/>
                <a:gd name="T121" fmla="*/ T120 w 1485"/>
                <a:gd name="T122" fmla="+- 0 3915 3780"/>
                <a:gd name="T123" fmla="*/ 3915 h 675"/>
                <a:gd name="T124" fmla="+- 0 2430 1215"/>
                <a:gd name="T125" fmla="*/ T124 w 1485"/>
                <a:gd name="T126" fmla="+- 0 3915 3780"/>
                <a:gd name="T127" fmla="*/ 3915 h 675"/>
                <a:gd name="T128" fmla="+- 0 2430 1215"/>
                <a:gd name="T129" fmla="*/ T128 w 1485"/>
                <a:gd name="T130" fmla="+- 0 4050 3780"/>
                <a:gd name="T131" fmla="*/ 4050 h 675"/>
                <a:gd name="T132" fmla="+- 0 2430 1215"/>
                <a:gd name="T133" fmla="*/ T132 w 1485"/>
                <a:gd name="T134" fmla="+- 0 4185 3780"/>
                <a:gd name="T135" fmla="*/ 4185 h 675"/>
                <a:gd name="T136" fmla="+- 0 2295 1215"/>
                <a:gd name="T137" fmla="*/ T136 w 1485"/>
                <a:gd name="T138" fmla="+- 0 4185 3780"/>
                <a:gd name="T139" fmla="*/ 4185 h 675"/>
                <a:gd name="T140" fmla="+- 0 2295 1215"/>
                <a:gd name="T141" fmla="*/ T140 w 1485"/>
                <a:gd name="T142" fmla="+- 0 4320 3780"/>
                <a:gd name="T143" fmla="*/ 4320 h 675"/>
                <a:gd name="T144" fmla="+- 0 2160 1215"/>
                <a:gd name="T145" fmla="*/ T144 w 1485"/>
                <a:gd name="T146" fmla="+- 0 4320 3780"/>
                <a:gd name="T147" fmla="*/ 4320 h 675"/>
                <a:gd name="T148" fmla="+- 0 2160 1215"/>
                <a:gd name="T149" fmla="*/ T148 w 1485"/>
                <a:gd name="T150" fmla="+- 0 4185 3780"/>
                <a:gd name="T151" fmla="*/ 4185 h 675"/>
                <a:gd name="T152" fmla="+- 0 2295 1215"/>
                <a:gd name="T153" fmla="*/ T152 w 1485"/>
                <a:gd name="T154" fmla="+- 0 4185 3780"/>
                <a:gd name="T155" fmla="*/ 4185 h 675"/>
                <a:gd name="T156" fmla="+- 0 2295 1215"/>
                <a:gd name="T157" fmla="*/ T156 w 1485"/>
                <a:gd name="T158" fmla="+- 0 4050 3780"/>
                <a:gd name="T159" fmla="*/ 4050 h 675"/>
                <a:gd name="T160" fmla="+- 0 2295 1215"/>
                <a:gd name="T161" fmla="*/ T160 w 1485"/>
                <a:gd name="T162" fmla="+- 0 3915 3780"/>
                <a:gd name="T163" fmla="*/ 3915 h 675"/>
                <a:gd name="T164" fmla="+- 0 2160 1215"/>
                <a:gd name="T165" fmla="*/ T164 w 1485"/>
                <a:gd name="T166" fmla="+- 0 3915 3780"/>
                <a:gd name="T167" fmla="*/ 3915 h 675"/>
                <a:gd name="T168" fmla="+- 0 2160 1215"/>
                <a:gd name="T169" fmla="*/ T168 w 1485"/>
                <a:gd name="T170" fmla="+- 0 4050 3780"/>
                <a:gd name="T171" fmla="*/ 4050 h 675"/>
                <a:gd name="T172" fmla="+- 0 2025 1215"/>
                <a:gd name="T173" fmla="*/ T172 w 1485"/>
                <a:gd name="T174" fmla="+- 0 4050 3780"/>
                <a:gd name="T175" fmla="*/ 4050 h 675"/>
                <a:gd name="T176" fmla="+- 0 2025 1215"/>
                <a:gd name="T177" fmla="*/ T176 w 1485"/>
                <a:gd name="T178" fmla="+- 0 4185 3780"/>
                <a:gd name="T179" fmla="*/ 4185 h 675"/>
                <a:gd name="T180" fmla="+- 0 2025 1215"/>
                <a:gd name="T181" fmla="*/ T180 w 1485"/>
                <a:gd name="T182" fmla="+- 0 4320 3780"/>
                <a:gd name="T183" fmla="*/ 4320 h 675"/>
                <a:gd name="T184" fmla="+- 0 2025 1215"/>
                <a:gd name="T185" fmla="*/ T184 w 1485"/>
                <a:gd name="T186" fmla="+- 0 4455 3780"/>
                <a:gd name="T187" fmla="*/ 4455 h 675"/>
                <a:gd name="T188" fmla="+- 0 2160 1215"/>
                <a:gd name="T189" fmla="*/ T188 w 1485"/>
                <a:gd name="T190" fmla="+- 0 4455 3780"/>
                <a:gd name="T191" fmla="*/ 4455 h 675"/>
                <a:gd name="T192" fmla="+- 0 2295 1215"/>
                <a:gd name="T193" fmla="*/ T192 w 1485"/>
                <a:gd name="T194" fmla="+- 0 4455 3780"/>
                <a:gd name="T195" fmla="*/ 4455 h 675"/>
                <a:gd name="T196" fmla="+- 0 2430 1215"/>
                <a:gd name="T197" fmla="*/ T196 w 1485"/>
                <a:gd name="T198" fmla="+- 0 4455 3780"/>
                <a:gd name="T199" fmla="*/ 4455 h 675"/>
                <a:gd name="T200" fmla="+- 0 2565 1215"/>
                <a:gd name="T201" fmla="*/ T200 w 1485"/>
                <a:gd name="T202" fmla="+- 0 4455 3780"/>
                <a:gd name="T203" fmla="*/ 4455 h 675"/>
                <a:gd name="T204" fmla="+- 0 2700 1215"/>
                <a:gd name="T205" fmla="*/ T204 w 1485"/>
                <a:gd name="T206" fmla="+- 0 4455 3780"/>
                <a:gd name="T207" fmla="*/ 4455 h 675"/>
                <a:gd name="T208" fmla="+- 0 2700 1215"/>
                <a:gd name="T209" fmla="*/ T208 w 1485"/>
                <a:gd name="T210" fmla="+- 0 4320 3780"/>
                <a:gd name="T211" fmla="*/ 4320 h 675"/>
                <a:gd name="T212" fmla="+- 0 2565 1215"/>
                <a:gd name="T213" fmla="*/ T212 w 1485"/>
                <a:gd name="T214" fmla="+- 0 4320 3780"/>
                <a:gd name="T215" fmla="*/ 4320 h 675"/>
                <a:gd name="T216" fmla="+- 0 2565 1215"/>
                <a:gd name="T217" fmla="*/ T216 w 1485"/>
                <a:gd name="T218" fmla="+- 0 4185 3780"/>
                <a:gd name="T219" fmla="*/ 4185 h 675"/>
                <a:gd name="T220" fmla="+- 0 2700 1215"/>
                <a:gd name="T221" fmla="*/ T220 w 1485"/>
                <a:gd name="T222" fmla="+- 0 4185 3780"/>
                <a:gd name="T223" fmla="*/ 4185 h 675"/>
                <a:gd name="T224" fmla="+- 0 2700 1215"/>
                <a:gd name="T225" fmla="*/ T224 w 1485"/>
                <a:gd name="T226" fmla="+- 0 4050 3780"/>
                <a:gd name="T227" fmla="*/ 4050 h 67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1485" h="675">
                  <a:moveTo>
                    <a:pt x="540" y="270"/>
                  </a:moveTo>
                  <a:lnTo>
                    <a:pt x="405" y="270"/>
                  </a:lnTo>
                  <a:lnTo>
                    <a:pt x="270" y="270"/>
                  </a:lnTo>
                  <a:lnTo>
                    <a:pt x="135" y="270"/>
                  </a:lnTo>
                  <a:lnTo>
                    <a:pt x="135" y="135"/>
                  </a:lnTo>
                  <a:lnTo>
                    <a:pt x="135" y="0"/>
                  </a:lnTo>
                  <a:lnTo>
                    <a:pt x="0" y="0"/>
                  </a:lnTo>
                  <a:lnTo>
                    <a:pt x="0" y="135"/>
                  </a:lnTo>
                  <a:lnTo>
                    <a:pt x="0" y="270"/>
                  </a:lnTo>
                  <a:lnTo>
                    <a:pt x="0" y="405"/>
                  </a:lnTo>
                  <a:lnTo>
                    <a:pt x="135" y="405"/>
                  </a:lnTo>
                  <a:lnTo>
                    <a:pt x="270" y="405"/>
                  </a:lnTo>
                  <a:lnTo>
                    <a:pt x="405" y="405"/>
                  </a:lnTo>
                  <a:lnTo>
                    <a:pt x="540" y="405"/>
                  </a:lnTo>
                  <a:lnTo>
                    <a:pt x="540" y="270"/>
                  </a:lnTo>
                  <a:close/>
                  <a:moveTo>
                    <a:pt x="675" y="0"/>
                  </a:moveTo>
                  <a:lnTo>
                    <a:pt x="540" y="0"/>
                  </a:lnTo>
                  <a:lnTo>
                    <a:pt x="405" y="0"/>
                  </a:lnTo>
                  <a:lnTo>
                    <a:pt x="405" y="135"/>
                  </a:lnTo>
                  <a:lnTo>
                    <a:pt x="540" y="135"/>
                  </a:lnTo>
                  <a:lnTo>
                    <a:pt x="540" y="270"/>
                  </a:lnTo>
                  <a:lnTo>
                    <a:pt x="675" y="270"/>
                  </a:lnTo>
                  <a:lnTo>
                    <a:pt x="675" y="135"/>
                  </a:lnTo>
                  <a:lnTo>
                    <a:pt x="675" y="0"/>
                  </a:lnTo>
                  <a:close/>
                  <a:moveTo>
                    <a:pt x="1485" y="270"/>
                  </a:moveTo>
                  <a:lnTo>
                    <a:pt x="1350" y="270"/>
                  </a:lnTo>
                  <a:lnTo>
                    <a:pt x="1350" y="135"/>
                  </a:lnTo>
                  <a:lnTo>
                    <a:pt x="1350" y="0"/>
                  </a:lnTo>
                  <a:lnTo>
                    <a:pt x="1215" y="0"/>
                  </a:lnTo>
                  <a:lnTo>
                    <a:pt x="1080" y="0"/>
                  </a:lnTo>
                  <a:lnTo>
                    <a:pt x="1080" y="135"/>
                  </a:lnTo>
                  <a:lnTo>
                    <a:pt x="1215" y="135"/>
                  </a:lnTo>
                  <a:lnTo>
                    <a:pt x="1215" y="270"/>
                  </a:lnTo>
                  <a:lnTo>
                    <a:pt x="1215" y="405"/>
                  </a:lnTo>
                  <a:lnTo>
                    <a:pt x="1080" y="405"/>
                  </a:lnTo>
                  <a:lnTo>
                    <a:pt x="1080" y="540"/>
                  </a:lnTo>
                  <a:lnTo>
                    <a:pt x="945" y="540"/>
                  </a:lnTo>
                  <a:lnTo>
                    <a:pt x="945" y="405"/>
                  </a:lnTo>
                  <a:lnTo>
                    <a:pt x="1080" y="405"/>
                  </a:lnTo>
                  <a:lnTo>
                    <a:pt x="1080" y="270"/>
                  </a:lnTo>
                  <a:lnTo>
                    <a:pt x="1080" y="135"/>
                  </a:lnTo>
                  <a:lnTo>
                    <a:pt x="945" y="135"/>
                  </a:lnTo>
                  <a:lnTo>
                    <a:pt x="945" y="270"/>
                  </a:lnTo>
                  <a:lnTo>
                    <a:pt x="810" y="270"/>
                  </a:lnTo>
                  <a:lnTo>
                    <a:pt x="810" y="405"/>
                  </a:lnTo>
                  <a:lnTo>
                    <a:pt x="810" y="540"/>
                  </a:lnTo>
                  <a:lnTo>
                    <a:pt x="810" y="675"/>
                  </a:lnTo>
                  <a:lnTo>
                    <a:pt x="945" y="675"/>
                  </a:lnTo>
                  <a:lnTo>
                    <a:pt x="1080" y="675"/>
                  </a:lnTo>
                  <a:lnTo>
                    <a:pt x="1215" y="675"/>
                  </a:lnTo>
                  <a:lnTo>
                    <a:pt x="1350" y="675"/>
                  </a:lnTo>
                  <a:lnTo>
                    <a:pt x="1485" y="675"/>
                  </a:lnTo>
                  <a:lnTo>
                    <a:pt x="1485" y="540"/>
                  </a:lnTo>
                  <a:lnTo>
                    <a:pt x="1350" y="540"/>
                  </a:lnTo>
                  <a:lnTo>
                    <a:pt x="1350" y="405"/>
                  </a:lnTo>
                  <a:lnTo>
                    <a:pt x="1485" y="405"/>
                  </a:lnTo>
                  <a:lnTo>
                    <a:pt x="1485" y="27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9" name="docshape4">
              <a:extLst>
                <a:ext uri="{FF2B5EF4-FFF2-40B4-BE49-F238E27FC236}">
                  <a16:creationId xmlns:a16="http://schemas.microsoft.com/office/drawing/2014/main" id="{DC47DD3E-9CDD-89C4-8919-F706F06F9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5" y="2715"/>
              <a:ext cx="1185" cy="1185"/>
            </a:xfrm>
            <a:prstGeom prst="rect">
              <a:avLst/>
            </a:prstGeom>
            <a:noFill/>
            <a:extLst>
              <a:ext uri="{909E8E84-426E-40DD-AFC4-6F175D3DCCD1}">
                <a14:hiddenFill xmlns:a14="http://schemas.microsoft.com/office/drawing/2010/main">
                  <a:solidFill>
                    <a:srgbClr val="FFFFFF"/>
                  </a:solidFill>
                </a14:hiddenFill>
              </a:ext>
            </a:extLst>
          </p:spPr>
        </p:pic>
        <p:sp>
          <p:nvSpPr>
            <p:cNvPr id="10" name="docshape5">
              <a:extLst>
                <a:ext uri="{FF2B5EF4-FFF2-40B4-BE49-F238E27FC236}">
                  <a16:creationId xmlns:a16="http://schemas.microsoft.com/office/drawing/2014/main" id="{71ACBDF7-6A83-982B-9779-C5540EB09596}"/>
                </a:ext>
              </a:extLst>
            </p:cNvPr>
            <p:cNvSpPr>
              <a:spLocks/>
            </p:cNvSpPr>
            <p:nvPr/>
          </p:nvSpPr>
          <p:spPr bwMode="auto">
            <a:xfrm>
              <a:off x="802" y="802"/>
              <a:ext cx="961" cy="960"/>
            </a:xfrm>
            <a:custGeom>
              <a:avLst/>
              <a:gdLst>
                <a:gd name="T0" fmla="+- 0 1763 802"/>
                <a:gd name="T1" fmla="*/ T0 w 961"/>
                <a:gd name="T2" fmla="+- 0 802 802"/>
                <a:gd name="T3" fmla="*/ 802 h 960"/>
                <a:gd name="T4" fmla="+- 0 802 802"/>
                <a:gd name="T5" fmla="*/ T4 w 961"/>
                <a:gd name="T6" fmla="+- 0 802 802"/>
                <a:gd name="T7" fmla="*/ 802 h 960"/>
                <a:gd name="T8" fmla="+- 0 802 802"/>
                <a:gd name="T9" fmla="*/ T8 w 961"/>
                <a:gd name="T10" fmla="+- 0 940 802"/>
                <a:gd name="T11" fmla="*/ 940 h 960"/>
                <a:gd name="T12" fmla="+- 0 802 802"/>
                <a:gd name="T13" fmla="*/ T12 w 961"/>
                <a:gd name="T14" fmla="+- 0 1626 802"/>
                <a:gd name="T15" fmla="*/ 1626 h 960"/>
                <a:gd name="T16" fmla="+- 0 802 802"/>
                <a:gd name="T17" fmla="*/ T16 w 961"/>
                <a:gd name="T18" fmla="+- 0 1762 802"/>
                <a:gd name="T19" fmla="*/ 1762 h 960"/>
                <a:gd name="T20" fmla="+- 0 1763 802"/>
                <a:gd name="T21" fmla="*/ T20 w 961"/>
                <a:gd name="T22" fmla="+- 0 1762 802"/>
                <a:gd name="T23" fmla="*/ 1762 h 960"/>
                <a:gd name="T24" fmla="+- 0 1763 802"/>
                <a:gd name="T25" fmla="*/ T24 w 961"/>
                <a:gd name="T26" fmla="+- 0 1626 802"/>
                <a:gd name="T27" fmla="*/ 1626 h 960"/>
                <a:gd name="T28" fmla="+- 0 939 802"/>
                <a:gd name="T29" fmla="*/ T28 w 961"/>
                <a:gd name="T30" fmla="+- 0 1626 802"/>
                <a:gd name="T31" fmla="*/ 1626 h 960"/>
                <a:gd name="T32" fmla="+- 0 939 802"/>
                <a:gd name="T33" fmla="*/ T32 w 961"/>
                <a:gd name="T34" fmla="+- 0 940 802"/>
                <a:gd name="T35" fmla="*/ 940 h 960"/>
                <a:gd name="T36" fmla="+- 0 1626 802"/>
                <a:gd name="T37" fmla="*/ T36 w 961"/>
                <a:gd name="T38" fmla="+- 0 940 802"/>
                <a:gd name="T39" fmla="*/ 940 h 960"/>
                <a:gd name="T40" fmla="+- 0 1626 802"/>
                <a:gd name="T41" fmla="*/ T40 w 961"/>
                <a:gd name="T42" fmla="+- 0 1626 802"/>
                <a:gd name="T43" fmla="*/ 1626 h 960"/>
                <a:gd name="T44" fmla="+- 0 1763 802"/>
                <a:gd name="T45" fmla="*/ T44 w 961"/>
                <a:gd name="T46" fmla="+- 0 1626 802"/>
                <a:gd name="T47" fmla="*/ 1626 h 960"/>
                <a:gd name="T48" fmla="+- 0 1763 802"/>
                <a:gd name="T49" fmla="*/ T48 w 961"/>
                <a:gd name="T50" fmla="+- 0 940 802"/>
                <a:gd name="T51" fmla="*/ 940 h 960"/>
                <a:gd name="T52" fmla="+- 0 1763 802"/>
                <a:gd name="T53" fmla="*/ T52 w 961"/>
                <a:gd name="T54" fmla="+- 0 939 802"/>
                <a:gd name="T55" fmla="*/ 939 h 960"/>
                <a:gd name="T56" fmla="+- 0 1763 802"/>
                <a:gd name="T57" fmla="*/ T56 w 961"/>
                <a:gd name="T58" fmla="+- 0 802 802"/>
                <a:gd name="T59" fmla="*/ 80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 name="docshape6">
              <a:extLst>
                <a:ext uri="{FF2B5EF4-FFF2-40B4-BE49-F238E27FC236}">
                  <a16:creationId xmlns:a16="http://schemas.microsoft.com/office/drawing/2014/main" id="{B80EA454-6387-5946-566E-54D516651B74}"/>
                </a:ext>
              </a:extLst>
            </p:cNvPr>
            <p:cNvSpPr>
              <a:spLocks/>
            </p:cNvSpPr>
            <p:nvPr/>
          </p:nvSpPr>
          <p:spPr bwMode="auto">
            <a:xfrm>
              <a:off x="1080" y="810"/>
              <a:ext cx="3780" cy="1350"/>
            </a:xfrm>
            <a:custGeom>
              <a:avLst/>
              <a:gdLst>
                <a:gd name="T0" fmla="+- 0 1080 1080"/>
                <a:gd name="T1" fmla="*/ T0 w 3780"/>
                <a:gd name="T2" fmla="+- 0 2025 810"/>
                <a:gd name="T3" fmla="*/ 2025 h 1350"/>
                <a:gd name="T4" fmla="+- 0 2295 1080"/>
                <a:gd name="T5" fmla="*/ T4 w 3780"/>
                <a:gd name="T6" fmla="+- 0 1620 810"/>
                <a:gd name="T7" fmla="*/ 1620 h 1350"/>
                <a:gd name="T8" fmla="+- 0 2295 1080"/>
                <a:gd name="T9" fmla="*/ T8 w 3780"/>
                <a:gd name="T10" fmla="+- 0 1755 810"/>
                <a:gd name="T11" fmla="*/ 1755 h 1350"/>
                <a:gd name="T12" fmla="+- 0 2160 1080"/>
                <a:gd name="T13" fmla="*/ T12 w 3780"/>
                <a:gd name="T14" fmla="+- 0 945 810"/>
                <a:gd name="T15" fmla="*/ 945 h 1350"/>
                <a:gd name="T16" fmla="+- 0 2025 1080"/>
                <a:gd name="T17" fmla="*/ T16 w 3780"/>
                <a:gd name="T18" fmla="+- 0 945 810"/>
                <a:gd name="T19" fmla="*/ 945 h 1350"/>
                <a:gd name="T20" fmla="+- 0 1890 1080"/>
                <a:gd name="T21" fmla="*/ T20 w 3780"/>
                <a:gd name="T22" fmla="+- 0 1215 810"/>
                <a:gd name="T23" fmla="*/ 1215 h 1350"/>
                <a:gd name="T24" fmla="+- 0 1890 1080"/>
                <a:gd name="T25" fmla="*/ T24 w 3780"/>
                <a:gd name="T26" fmla="+- 0 1620 810"/>
                <a:gd name="T27" fmla="*/ 1620 h 1350"/>
                <a:gd name="T28" fmla="+- 0 2025 1080"/>
                <a:gd name="T29" fmla="*/ T28 w 3780"/>
                <a:gd name="T30" fmla="+- 0 1620 810"/>
                <a:gd name="T31" fmla="*/ 1620 h 1350"/>
                <a:gd name="T32" fmla="+- 0 2160 1080"/>
                <a:gd name="T33" fmla="*/ T32 w 3780"/>
                <a:gd name="T34" fmla="+- 0 1350 810"/>
                <a:gd name="T35" fmla="*/ 1350 h 1350"/>
                <a:gd name="T36" fmla="+- 0 2295 1080"/>
                <a:gd name="T37" fmla="*/ T36 w 3780"/>
                <a:gd name="T38" fmla="+- 0 1350 810"/>
                <a:gd name="T39" fmla="*/ 1350 h 1350"/>
                <a:gd name="T40" fmla="+- 0 2025 1080"/>
                <a:gd name="T41" fmla="*/ T40 w 3780"/>
                <a:gd name="T42" fmla="+- 0 1215 810"/>
                <a:gd name="T43" fmla="*/ 1215 h 1350"/>
                <a:gd name="T44" fmla="+- 0 2295 1080"/>
                <a:gd name="T45" fmla="*/ T44 w 3780"/>
                <a:gd name="T46" fmla="+- 0 1080 810"/>
                <a:gd name="T47" fmla="*/ 1080 h 1350"/>
                <a:gd name="T48" fmla="+- 0 2295 1080"/>
                <a:gd name="T49" fmla="*/ T48 w 3780"/>
                <a:gd name="T50" fmla="+- 0 810 810"/>
                <a:gd name="T51" fmla="*/ 810 h 1350"/>
                <a:gd name="T52" fmla="+- 0 2430 1080"/>
                <a:gd name="T53" fmla="*/ T52 w 3780"/>
                <a:gd name="T54" fmla="+- 0 810 810"/>
                <a:gd name="T55" fmla="*/ 810 h 1350"/>
                <a:gd name="T56" fmla="+- 0 2430 1080"/>
                <a:gd name="T57" fmla="*/ T56 w 3780"/>
                <a:gd name="T58" fmla="+- 0 1215 810"/>
                <a:gd name="T59" fmla="*/ 1215 h 1350"/>
                <a:gd name="T60" fmla="+- 0 2295 1080"/>
                <a:gd name="T61" fmla="*/ T60 w 3780"/>
                <a:gd name="T62" fmla="+- 0 1485 810"/>
                <a:gd name="T63" fmla="*/ 1485 h 1350"/>
                <a:gd name="T64" fmla="+- 0 2565 1080"/>
                <a:gd name="T65" fmla="*/ T64 w 3780"/>
                <a:gd name="T66" fmla="+- 0 1620 810"/>
                <a:gd name="T67" fmla="*/ 1620 h 1350"/>
                <a:gd name="T68" fmla="+- 0 2700 1080"/>
                <a:gd name="T69" fmla="*/ T68 w 3780"/>
                <a:gd name="T70" fmla="+- 0 1350 810"/>
                <a:gd name="T71" fmla="*/ 1350 h 1350"/>
                <a:gd name="T72" fmla="+- 0 2700 1080"/>
                <a:gd name="T73" fmla="*/ T72 w 3780"/>
                <a:gd name="T74" fmla="+- 0 2025 810"/>
                <a:gd name="T75" fmla="*/ 2025 h 1350"/>
                <a:gd name="T76" fmla="+- 0 2430 1080"/>
                <a:gd name="T77" fmla="*/ T76 w 3780"/>
                <a:gd name="T78" fmla="+- 0 2160 810"/>
                <a:gd name="T79" fmla="*/ 2160 h 1350"/>
                <a:gd name="T80" fmla="+- 0 2835 1080"/>
                <a:gd name="T81" fmla="*/ T80 w 3780"/>
                <a:gd name="T82" fmla="+- 0 2160 810"/>
                <a:gd name="T83" fmla="*/ 2160 h 1350"/>
                <a:gd name="T84" fmla="+- 0 3105 1080"/>
                <a:gd name="T85" fmla="*/ T84 w 3780"/>
                <a:gd name="T86" fmla="+- 0 1080 810"/>
                <a:gd name="T87" fmla="*/ 1080 h 1350"/>
                <a:gd name="T88" fmla="+- 0 2970 1080"/>
                <a:gd name="T89" fmla="*/ T88 w 3780"/>
                <a:gd name="T90" fmla="+- 0 810 810"/>
                <a:gd name="T91" fmla="*/ 810 h 1350"/>
                <a:gd name="T92" fmla="+- 0 2565 1080"/>
                <a:gd name="T93" fmla="*/ T92 w 3780"/>
                <a:gd name="T94" fmla="+- 0 810 810"/>
                <a:gd name="T95" fmla="*/ 810 h 1350"/>
                <a:gd name="T96" fmla="+- 0 2430 1080"/>
                <a:gd name="T97" fmla="*/ T96 w 3780"/>
                <a:gd name="T98" fmla="+- 0 1080 810"/>
                <a:gd name="T99" fmla="*/ 1080 h 1350"/>
                <a:gd name="T100" fmla="+- 0 2835 1080"/>
                <a:gd name="T101" fmla="*/ T100 w 3780"/>
                <a:gd name="T102" fmla="+- 0 1080 810"/>
                <a:gd name="T103" fmla="*/ 1080 h 1350"/>
                <a:gd name="T104" fmla="+- 0 3105 1080"/>
                <a:gd name="T105" fmla="*/ T104 w 3780"/>
                <a:gd name="T106" fmla="+- 0 1215 810"/>
                <a:gd name="T107" fmla="*/ 1215 h 1350"/>
                <a:gd name="T108" fmla="+- 0 3375 1080"/>
                <a:gd name="T109" fmla="*/ T108 w 3780"/>
                <a:gd name="T110" fmla="+- 0 1620 810"/>
                <a:gd name="T111" fmla="*/ 1620 h 1350"/>
                <a:gd name="T112" fmla="+- 0 3240 1080"/>
                <a:gd name="T113" fmla="*/ T112 w 3780"/>
                <a:gd name="T114" fmla="+- 0 1890 810"/>
                <a:gd name="T115" fmla="*/ 1890 h 1350"/>
                <a:gd name="T116" fmla="+- 0 3375 1080"/>
                <a:gd name="T117" fmla="*/ T116 w 3780"/>
                <a:gd name="T118" fmla="+- 0 1620 810"/>
                <a:gd name="T119" fmla="*/ 1620 h 1350"/>
                <a:gd name="T120" fmla="+- 0 3375 1080"/>
                <a:gd name="T121" fmla="*/ T120 w 3780"/>
                <a:gd name="T122" fmla="+- 0 2025 810"/>
                <a:gd name="T123" fmla="*/ 2025 h 1350"/>
                <a:gd name="T124" fmla="+- 0 3510 1080"/>
                <a:gd name="T125" fmla="*/ T124 w 3780"/>
                <a:gd name="T126" fmla="+- 0 1215 810"/>
                <a:gd name="T127" fmla="*/ 1215 h 1350"/>
                <a:gd name="T128" fmla="+- 0 3240 1080"/>
                <a:gd name="T129" fmla="*/ T128 w 3780"/>
                <a:gd name="T130" fmla="+- 0 1350 810"/>
                <a:gd name="T131" fmla="*/ 1350 h 1350"/>
                <a:gd name="T132" fmla="+- 0 3510 1080"/>
                <a:gd name="T133" fmla="*/ T132 w 3780"/>
                <a:gd name="T134" fmla="+- 0 1485 810"/>
                <a:gd name="T135" fmla="*/ 1485 h 1350"/>
                <a:gd name="T136" fmla="+- 0 3915 1080"/>
                <a:gd name="T137" fmla="*/ T136 w 3780"/>
                <a:gd name="T138" fmla="+- 0 1620 810"/>
                <a:gd name="T139" fmla="*/ 1620 h 1350"/>
                <a:gd name="T140" fmla="+- 0 3645 1080"/>
                <a:gd name="T141" fmla="*/ T140 w 3780"/>
                <a:gd name="T142" fmla="+- 0 1755 810"/>
                <a:gd name="T143" fmla="*/ 1755 h 1350"/>
                <a:gd name="T144" fmla="+- 0 3510 1080"/>
                <a:gd name="T145" fmla="*/ T144 w 3780"/>
                <a:gd name="T146" fmla="+- 0 1755 810"/>
                <a:gd name="T147" fmla="*/ 1755 h 1350"/>
                <a:gd name="T148" fmla="+- 0 3645 1080"/>
                <a:gd name="T149" fmla="*/ T148 w 3780"/>
                <a:gd name="T150" fmla="+- 0 2025 810"/>
                <a:gd name="T151" fmla="*/ 2025 h 1350"/>
                <a:gd name="T152" fmla="+- 0 3915 1080"/>
                <a:gd name="T153" fmla="*/ T152 w 3780"/>
                <a:gd name="T154" fmla="+- 0 1890 810"/>
                <a:gd name="T155" fmla="*/ 1890 h 1350"/>
                <a:gd name="T156" fmla="+- 0 4050 1080"/>
                <a:gd name="T157" fmla="*/ T156 w 3780"/>
                <a:gd name="T158" fmla="+- 0 810 810"/>
                <a:gd name="T159" fmla="*/ 810 h 1350"/>
                <a:gd name="T160" fmla="+- 0 3645 1080"/>
                <a:gd name="T161" fmla="*/ T160 w 3780"/>
                <a:gd name="T162" fmla="+- 0 810 810"/>
                <a:gd name="T163" fmla="*/ 810 h 1350"/>
                <a:gd name="T164" fmla="+- 0 3375 1080"/>
                <a:gd name="T165" fmla="*/ T164 w 3780"/>
                <a:gd name="T166" fmla="+- 0 945 810"/>
                <a:gd name="T167" fmla="*/ 945 h 1350"/>
                <a:gd name="T168" fmla="+- 0 3375 1080"/>
                <a:gd name="T169" fmla="*/ T168 w 3780"/>
                <a:gd name="T170" fmla="+- 0 1080 810"/>
                <a:gd name="T171" fmla="*/ 1080 h 1350"/>
                <a:gd name="T172" fmla="+- 0 3645 1080"/>
                <a:gd name="T173" fmla="*/ T172 w 3780"/>
                <a:gd name="T174" fmla="+- 0 1215 810"/>
                <a:gd name="T175" fmla="*/ 1215 h 1350"/>
                <a:gd name="T176" fmla="+- 0 3780 1080"/>
                <a:gd name="T177" fmla="*/ T176 w 3780"/>
                <a:gd name="T178" fmla="+- 0 1215 810"/>
                <a:gd name="T179" fmla="*/ 1215 h 1350"/>
                <a:gd name="T180" fmla="+- 0 3645 1080"/>
                <a:gd name="T181" fmla="*/ T180 w 3780"/>
                <a:gd name="T182" fmla="+- 0 945 810"/>
                <a:gd name="T183" fmla="*/ 945 h 1350"/>
                <a:gd name="T184" fmla="+- 0 4050 1080"/>
                <a:gd name="T185" fmla="*/ T184 w 3780"/>
                <a:gd name="T186" fmla="+- 0 945 810"/>
                <a:gd name="T187" fmla="*/ 945 h 1350"/>
                <a:gd name="T188" fmla="+- 0 4050 1080"/>
                <a:gd name="T189" fmla="*/ T188 w 3780"/>
                <a:gd name="T190" fmla="+- 0 1485 810"/>
                <a:gd name="T191" fmla="*/ 1485 h 1350"/>
                <a:gd name="T192" fmla="+- 0 4185 1080"/>
                <a:gd name="T193" fmla="*/ T192 w 3780"/>
                <a:gd name="T194" fmla="+- 0 1755 810"/>
                <a:gd name="T195" fmla="*/ 1755 h 1350"/>
                <a:gd name="T196" fmla="+- 0 4455 1080"/>
                <a:gd name="T197" fmla="*/ T196 w 3780"/>
                <a:gd name="T198" fmla="+- 0 1350 810"/>
                <a:gd name="T199" fmla="*/ 1350 h 1350"/>
                <a:gd name="T200" fmla="+- 0 4185 1080"/>
                <a:gd name="T201" fmla="*/ T200 w 3780"/>
                <a:gd name="T202" fmla="+- 0 1485 810"/>
                <a:gd name="T203" fmla="*/ 1485 h 1350"/>
                <a:gd name="T204" fmla="+- 0 4455 1080"/>
                <a:gd name="T205" fmla="*/ T204 w 3780"/>
                <a:gd name="T206" fmla="+- 0 1350 810"/>
                <a:gd name="T207" fmla="*/ 1350 h 1350"/>
                <a:gd name="T208" fmla="+- 0 4725 1080"/>
                <a:gd name="T209" fmla="*/ T208 w 3780"/>
                <a:gd name="T210" fmla="+- 0 1755 810"/>
                <a:gd name="T211" fmla="*/ 1755 h 1350"/>
                <a:gd name="T212" fmla="+- 0 4590 1080"/>
                <a:gd name="T213" fmla="*/ T212 w 3780"/>
                <a:gd name="T214" fmla="+- 0 1755 810"/>
                <a:gd name="T215" fmla="*/ 1755 h 1350"/>
                <a:gd name="T216" fmla="+- 0 4320 1080"/>
                <a:gd name="T217" fmla="*/ T216 w 3780"/>
                <a:gd name="T218" fmla="+- 0 1620 810"/>
                <a:gd name="T219" fmla="*/ 1620 h 1350"/>
                <a:gd name="T220" fmla="+- 0 4185 1080"/>
                <a:gd name="T221" fmla="*/ T220 w 3780"/>
                <a:gd name="T222" fmla="+- 0 1890 810"/>
                <a:gd name="T223" fmla="*/ 1890 h 1350"/>
                <a:gd name="T224" fmla="+- 0 4455 1080"/>
                <a:gd name="T225" fmla="*/ T224 w 3780"/>
                <a:gd name="T226" fmla="+- 0 2025 810"/>
                <a:gd name="T227" fmla="*/ 2025 h 1350"/>
                <a:gd name="T228" fmla="+- 0 4590 1080"/>
                <a:gd name="T229" fmla="*/ T228 w 3780"/>
                <a:gd name="T230" fmla="+- 0 2025 810"/>
                <a:gd name="T231" fmla="*/ 2025 h 1350"/>
                <a:gd name="T232" fmla="+- 0 4860 1080"/>
                <a:gd name="T233" fmla="*/ T232 w 3780"/>
                <a:gd name="T234" fmla="+- 0 1890 810"/>
                <a:gd name="T235" fmla="*/ 1890 h 13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3780" h="1350">
                  <a:moveTo>
                    <a:pt x="135" y="1080"/>
                  </a:moveTo>
                  <a:lnTo>
                    <a:pt x="0" y="1080"/>
                  </a:lnTo>
                  <a:lnTo>
                    <a:pt x="0" y="1215"/>
                  </a:lnTo>
                  <a:lnTo>
                    <a:pt x="135" y="1215"/>
                  </a:lnTo>
                  <a:lnTo>
                    <a:pt x="135" y="1080"/>
                  </a:lnTo>
                  <a:close/>
                  <a:moveTo>
                    <a:pt x="1215" y="810"/>
                  </a:moveTo>
                  <a:lnTo>
                    <a:pt x="1080" y="810"/>
                  </a:lnTo>
                  <a:lnTo>
                    <a:pt x="1080" y="945"/>
                  </a:lnTo>
                  <a:lnTo>
                    <a:pt x="1215" y="945"/>
                  </a:lnTo>
                  <a:lnTo>
                    <a:pt x="1215" y="810"/>
                  </a:lnTo>
                  <a:close/>
                  <a:moveTo>
                    <a:pt x="1215" y="135"/>
                  </a:moveTo>
                  <a:lnTo>
                    <a:pt x="1080" y="135"/>
                  </a:lnTo>
                  <a:lnTo>
                    <a:pt x="1080" y="0"/>
                  </a:lnTo>
                  <a:lnTo>
                    <a:pt x="945" y="0"/>
                  </a:lnTo>
                  <a:lnTo>
                    <a:pt x="945" y="135"/>
                  </a:lnTo>
                  <a:lnTo>
                    <a:pt x="810" y="135"/>
                  </a:lnTo>
                  <a:lnTo>
                    <a:pt x="810" y="270"/>
                  </a:lnTo>
                  <a:lnTo>
                    <a:pt x="810" y="405"/>
                  </a:lnTo>
                  <a:lnTo>
                    <a:pt x="810" y="540"/>
                  </a:lnTo>
                  <a:lnTo>
                    <a:pt x="810" y="675"/>
                  </a:lnTo>
                  <a:lnTo>
                    <a:pt x="810" y="810"/>
                  </a:lnTo>
                  <a:lnTo>
                    <a:pt x="810" y="945"/>
                  </a:lnTo>
                  <a:lnTo>
                    <a:pt x="945" y="945"/>
                  </a:lnTo>
                  <a:lnTo>
                    <a:pt x="945" y="810"/>
                  </a:lnTo>
                  <a:lnTo>
                    <a:pt x="945" y="675"/>
                  </a:lnTo>
                  <a:lnTo>
                    <a:pt x="945" y="540"/>
                  </a:lnTo>
                  <a:lnTo>
                    <a:pt x="1080" y="540"/>
                  </a:lnTo>
                  <a:lnTo>
                    <a:pt x="1080" y="675"/>
                  </a:lnTo>
                  <a:lnTo>
                    <a:pt x="1215" y="675"/>
                  </a:lnTo>
                  <a:lnTo>
                    <a:pt x="1215" y="540"/>
                  </a:lnTo>
                  <a:lnTo>
                    <a:pt x="1215" y="405"/>
                  </a:lnTo>
                  <a:lnTo>
                    <a:pt x="1080" y="405"/>
                  </a:lnTo>
                  <a:lnTo>
                    <a:pt x="945" y="405"/>
                  </a:lnTo>
                  <a:lnTo>
                    <a:pt x="945" y="270"/>
                  </a:lnTo>
                  <a:lnTo>
                    <a:pt x="1080" y="270"/>
                  </a:lnTo>
                  <a:lnTo>
                    <a:pt x="1215" y="270"/>
                  </a:lnTo>
                  <a:lnTo>
                    <a:pt x="1215" y="135"/>
                  </a:lnTo>
                  <a:close/>
                  <a:moveTo>
                    <a:pt x="1350" y="0"/>
                  </a:moveTo>
                  <a:lnTo>
                    <a:pt x="1215" y="0"/>
                  </a:lnTo>
                  <a:lnTo>
                    <a:pt x="1215" y="135"/>
                  </a:lnTo>
                  <a:lnTo>
                    <a:pt x="1350" y="135"/>
                  </a:lnTo>
                  <a:lnTo>
                    <a:pt x="1350" y="0"/>
                  </a:lnTo>
                  <a:close/>
                  <a:moveTo>
                    <a:pt x="1620" y="405"/>
                  </a:moveTo>
                  <a:lnTo>
                    <a:pt x="1485" y="405"/>
                  </a:lnTo>
                  <a:lnTo>
                    <a:pt x="1350" y="405"/>
                  </a:lnTo>
                  <a:lnTo>
                    <a:pt x="1350" y="540"/>
                  </a:lnTo>
                  <a:lnTo>
                    <a:pt x="1350" y="675"/>
                  </a:lnTo>
                  <a:lnTo>
                    <a:pt x="1215" y="675"/>
                  </a:lnTo>
                  <a:lnTo>
                    <a:pt x="1215" y="810"/>
                  </a:lnTo>
                  <a:lnTo>
                    <a:pt x="1350" y="810"/>
                  </a:lnTo>
                  <a:lnTo>
                    <a:pt x="1485" y="810"/>
                  </a:lnTo>
                  <a:lnTo>
                    <a:pt x="1485" y="675"/>
                  </a:lnTo>
                  <a:lnTo>
                    <a:pt x="1485" y="540"/>
                  </a:lnTo>
                  <a:lnTo>
                    <a:pt x="1620" y="540"/>
                  </a:lnTo>
                  <a:lnTo>
                    <a:pt x="1620" y="405"/>
                  </a:lnTo>
                  <a:close/>
                  <a:moveTo>
                    <a:pt x="1755" y="1215"/>
                  </a:moveTo>
                  <a:lnTo>
                    <a:pt x="1620" y="1215"/>
                  </a:lnTo>
                  <a:lnTo>
                    <a:pt x="1485" y="1215"/>
                  </a:lnTo>
                  <a:lnTo>
                    <a:pt x="1350" y="1215"/>
                  </a:lnTo>
                  <a:lnTo>
                    <a:pt x="1350" y="1350"/>
                  </a:lnTo>
                  <a:lnTo>
                    <a:pt x="1485" y="1350"/>
                  </a:lnTo>
                  <a:lnTo>
                    <a:pt x="1620" y="1350"/>
                  </a:lnTo>
                  <a:lnTo>
                    <a:pt x="1755" y="1350"/>
                  </a:lnTo>
                  <a:lnTo>
                    <a:pt x="1755" y="1215"/>
                  </a:lnTo>
                  <a:close/>
                  <a:moveTo>
                    <a:pt x="2160" y="270"/>
                  </a:moveTo>
                  <a:lnTo>
                    <a:pt x="2025" y="270"/>
                  </a:lnTo>
                  <a:lnTo>
                    <a:pt x="2025" y="135"/>
                  </a:lnTo>
                  <a:lnTo>
                    <a:pt x="1890" y="135"/>
                  </a:lnTo>
                  <a:lnTo>
                    <a:pt x="1890" y="0"/>
                  </a:lnTo>
                  <a:lnTo>
                    <a:pt x="1755" y="0"/>
                  </a:lnTo>
                  <a:lnTo>
                    <a:pt x="1620" y="0"/>
                  </a:lnTo>
                  <a:lnTo>
                    <a:pt x="1485" y="0"/>
                  </a:lnTo>
                  <a:lnTo>
                    <a:pt x="1485" y="135"/>
                  </a:lnTo>
                  <a:lnTo>
                    <a:pt x="1350" y="135"/>
                  </a:lnTo>
                  <a:lnTo>
                    <a:pt x="1350" y="270"/>
                  </a:lnTo>
                  <a:lnTo>
                    <a:pt x="1485" y="270"/>
                  </a:lnTo>
                  <a:lnTo>
                    <a:pt x="1620" y="270"/>
                  </a:lnTo>
                  <a:lnTo>
                    <a:pt x="1755" y="270"/>
                  </a:lnTo>
                  <a:lnTo>
                    <a:pt x="1890" y="270"/>
                  </a:lnTo>
                  <a:lnTo>
                    <a:pt x="1890" y="405"/>
                  </a:lnTo>
                  <a:lnTo>
                    <a:pt x="2025" y="405"/>
                  </a:lnTo>
                  <a:lnTo>
                    <a:pt x="2160" y="405"/>
                  </a:lnTo>
                  <a:lnTo>
                    <a:pt x="2160" y="270"/>
                  </a:lnTo>
                  <a:close/>
                  <a:moveTo>
                    <a:pt x="2295" y="810"/>
                  </a:moveTo>
                  <a:lnTo>
                    <a:pt x="2160" y="810"/>
                  </a:lnTo>
                  <a:lnTo>
                    <a:pt x="2160" y="945"/>
                  </a:lnTo>
                  <a:lnTo>
                    <a:pt x="2160" y="1080"/>
                  </a:lnTo>
                  <a:lnTo>
                    <a:pt x="2295" y="1080"/>
                  </a:lnTo>
                  <a:lnTo>
                    <a:pt x="2295" y="945"/>
                  </a:lnTo>
                  <a:lnTo>
                    <a:pt x="2295" y="810"/>
                  </a:lnTo>
                  <a:close/>
                  <a:moveTo>
                    <a:pt x="2430" y="1080"/>
                  </a:moveTo>
                  <a:lnTo>
                    <a:pt x="2295" y="1080"/>
                  </a:lnTo>
                  <a:lnTo>
                    <a:pt x="2295" y="1215"/>
                  </a:lnTo>
                  <a:lnTo>
                    <a:pt x="2430" y="1215"/>
                  </a:lnTo>
                  <a:lnTo>
                    <a:pt x="2430" y="1080"/>
                  </a:lnTo>
                  <a:close/>
                  <a:moveTo>
                    <a:pt x="2430" y="405"/>
                  </a:moveTo>
                  <a:lnTo>
                    <a:pt x="2295" y="405"/>
                  </a:lnTo>
                  <a:lnTo>
                    <a:pt x="2160" y="405"/>
                  </a:lnTo>
                  <a:lnTo>
                    <a:pt x="2160" y="540"/>
                  </a:lnTo>
                  <a:lnTo>
                    <a:pt x="2160" y="675"/>
                  </a:lnTo>
                  <a:lnTo>
                    <a:pt x="2295" y="675"/>
                  </a:lnTo>
                  <a:lnTo>
                    <a:pt x="2430" y="675"/>
                  </a:lnTo>
                  <a:lnTo>
                    <a:pt x="2430" y="540"/>
                  </a:lnTo>
                  <a:lnTo>
                    <a:pt x="2430" y="405"/>
                  </a:lnTo>
                  <a:close/>
                  <a:moveTo>
                    <a:pt x="2835" y="810"/>
                  </a:moveTo>
                  <a:lnTo>
                    <a:pt x="2700" y="810"/>
                  </a:lnTo>
                  <a:lnTo>
                    <a:pt x="2700" y="945"/>
                  </a:lnTo>
                  <a:lnTo>
                    <a:pt x="2565" y="945"/>
                  </a:lnTo>
                  <a:lnTo>
                    <a:pt x="2565" y="810"/>
                  </a:lnTo>
                  <a:lnTo>
                    <a:pt x="2430" y="810"/>
                  </a:lnTo>
                  <a:lnTo>
                    <a:pt x="2430" y="945"/>
                  </a:lnTo>
                  <a:lnTo>
                    <a:pt x="2430" y="1080"/>
                  </a:lnTo>
                  <a:lnTo>
                    <a:pt x="2565" y="1080"/>
                  </a:lnTo>
                  <a:lnTo>
                    <a:pt x="2565" y="1215"/>
                  </a:lnTo>
                  <a:lnTo>
                    <a:pt x="2700" y="1215"/>
                  </a:lnTo>
                  <a:lnTo>
                    <a:pt x="2835" y="1215"/>
                  </a:lnTo>
                  <a:lnTo>
                    <a:pt x="2835" y="1080"/>
                  </a:lnTo>
                  <a:lnTo>
                    <a:pt x="2835" y="945"/>
                  </a:lnTo>
                  <a:lnTo>
                    <a:pt x="2835" y="810"/>
                  </a:lnTo>
                  <a:close/>
                  <a:moveTo>
                    <a:pt x="2970" y="0"/>
                  </a:moveTo>
                  <a:lnTo>
                    <a:pt x="2835" y="0"/>
                  </a:lnTo>
                  <a:lnTo>
                    <a:pt x="2700" y="0"/>
                  </a:lnTo>
                  <a:lnTo>
                    <a:pt x="2565" y="0"/>
                  </a:lnTo>
                  <a:lnTo>
                    <a:pt x="2430" y="0"/>
                  </a:lnTo>
                  <a:lnTo>
                    <a:pt x="2295" y="0"/>
                  </a:lnTo>
                  <a:lnTo>
                    <a:pt x="2295" y="135"/>
                  </a:lnTo>
                  <a:lnTo>
                    <a:pt x="2160" y="135"/>
                  </a:lnTo>
                  <a:lnTo>
                    <a:pt x="2160" y="270"/>
                  </a:lnTo>
                  <a:lnTo>
                    <a:pt x="2295" y="270"/>
                  </a:lnTo>
                  <a:lnTo>
                    <a:pt x="2430" y="270"/>
                  </a:lnTo>
                  <a:lnTo>
                    <a:pt x="2430" y="405"/>
                  </a:lnTo>
                  <a:lnTo>
                    <a:pt x="2565" y="405"/>
                  </a:lnTo>
                  <a:lnTo>
                    <a:pt x="2565" y="540"/>
                  </a:lnTo>
                  <a:lnTo>
                    <a:pt x="2700" y="540"/>
                  </a:lnTo>
                  <a:lnTo>
                    <a:pt x="2700" y="405"/>
                  </a:lnTo>
                  <a:lnTo>
                    <a:pt x="2700" y="270"/>
                  </a:lnTo>
                  <a:lnTo>
                    <a:pt x="2565" y="270"/>
                  </a:lnTo>
                  <a:lnTo>
                    <a:pt x="2565" y="135"/>
                  </a:lnTo>
                  <a:lnTo>
                    <a:pt x="2700" y="135"/>
                  </a:lnTo>
                  <a:lnTo>
                    <a:pt x="2835" y="135"/>
                  </a:lnTo>
                  <a:lnTo>
                    <a:pt x="2970" y="135"/>
                  </a:lnTo>
                  <a:lnTo>
                    <a:pt x="2970" y="0"/>
                  </a:lnTo>
                  <a:close/>
                  <a:moveTo>
                    <a:pt x="3105" y="675"/>
                  </a:moveTo>
                  <a:lnTo>
                    <a:pt x="2970" y="675"/>
                  </a:lnTo>
                  <a:lnTo>
                    <a:pt x="2970" y="810"/>
                  </a:lnTo>
                  <a:lnTo>
                    <a:pt x="2970" y="945"/>
                  </a:lnTo>
                  <a:lnTo>
                    <a:pt x="3105" y="945"/>
                  </a:lnTo>
                  <a:lnTo>
                    <a:pt x="3105" y="810"/>
                  </a:lnTo>
                  <a:lnTo>
                    <a:pt x="3105" y="675"/>
                  </a:lnTo>
                  <a:close/>
                  <a:moveTo>
                    <a:pt x="3375" y="540"/>
                  </a:moveTo>
                  <a:lnTo>
                    <a:pt x="3240" y="540"/>
                  </a:lnTo>
                  <a:lnTo>
                    <a:pt x="3105" y="540"/>
                  </a:lnTo>
                  <a:lnTo>
                    <a:pt x="3105" y="675"/>
                  </a:lnTo>
                  <a:lnTo>
                    <a:pt x="3240" y="675"/>
                  </a:lnTo>
                  <a:lnTo>
                    <a:pt x="3375" y="675"/>
                  </a:lnTo>
                  <a:lnTo>
                    <a:pt x="3375" y="540"/>
                  </a:lnTo>
                  <a:close/>
                  <a:moveTo>
                    <a:pt x="3780" y="1080"/>
                  </a:moveTo>
                  <a:lnTo>
                    <a:pt x="3645" y="1080"/>
                  </a:lnTo>
                  <a:lnTo>
                    <a:pt x="3645" y="945"/>
                  </a:lnTo>
                  <a:lnTo>
                    <a:pt x="3645" y="810"/>
                  </a:lnTo>
                  <a:lnTo>
                    <a:pt x="3510" y="810"/>
                  </a:lnTo>
                  <a:lnTo>
                    <a:pt x="3510" y="945"/>
                  </a:lnTo>
                  <a:lnTo>
                    <a:pt x="3375" y="945"/>
                  </a:lnTo>
                  <a:lnTo>
                    <a:pt x="3375" y="810"/>
                  </a:lnTo>
                  <a:lnTo>
                    <a:pt x="3240" y="810"/>
                  </a:lnTo>
                  <a:lnTo>
                    <a:pt x="3240" y="945"/>
                  </a:lnTo>
                  <a:lnTo>
                    <a:pt x="3240" y="1080"/>
                  </a:lnTo>
                  <a:lnTo>
                    <a:pt x="3105" y="1080"/>
                  </a:lnTo>
                  <a:lnTo>
                    <a:pt x="3105" y="1215"/>
                  </a:lnTo>
                  <a:lnTo>
                    <a:pt x="3240" y="1215"/>
                  </a:lnTo>
                  <a:lnTo>
                    <a:pt x="3375" y="1215"/>
                  </a:lnTo>
                  <a:lnTo>
                    <a:pt x="3375" y="1080"/>
                  </a:lnTo>
                  <a:lnTo>
                    <a:pt x="3510" y="1080"/>
                  </a:lnTo>
                  <a:lnTo>
                    <a:pt x="3510" y="1215"/>
                  </a:lnTo>
                  <a:lnTo>
                    <a:pt x="3645" y="1215"/>
                  </a:lnTo>
                  <a:lnTo>
                    <a:pt x="3780" y="1215"/>
                  </a:lnTo>
                  <a:lnTo>
                    <a:pt x="3780" y="108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docshape7">
              <a:extLst>
                <a:ext uri="{FF2B5EF4-FFF2-40B4-BE49-F238E27FC236}">
                  <a16:creationId xmlns:a16="http://schemas.microsoft.com/office/drawing/2014/main" id="{D38121BD-8FBA-2C0C-B63E-8BC07A20F81B}"/>
                </a:ext>
              </a:extLst>
            </p:cNvPr>
            <p:cNvSpPr>
              <a:spLocks/>
            </p:cNvSpPr>
            <p:nvPr/>
          </p:nvSpPr>
          <p:spPr bwMode="auto">
            <a:xfrm>
              <a:off x="945" y="1890"/>
              <a:ext cx="4860" cy="810"/>
            </a:xfrm>
            <a:custGeom>
              <a:avLst/>
              <a:gdLst>
                <a:gd name="T0" fmla="+- 0 1350 945"/>
                <a:gd name="T1" fmla="*/ T0 w 4860"/>
                <a:gd name="T2" fmla="+- 0 2565 1890"/>
                <a:gd name="T3" fmla="*/ 2565 h 810"/>
                <a:gd name="T4" fmla="+- 0 1215 945"/>
                <a:gd name="T5" fmla="*/ T4 w 4860"/>
                <a:gd name="T6" fmla="+- 0 2295 1890"/>
                <a:gd name="T7" fmla="*/ 2295 h 810"/>
                <a:gd name="T8" fmla="+- 0 945 945"/>
                <a:gd name="T9" fmla="*/ T8 w 4860"/>
                <a:gd name="T10" fmla="+- 0 2160 1890"/>
                <a:gd name="T11" fmla="*/ 2160 h 810"/>
                <a:gd name="T12" fmla="+- 0 1080 945"/>
                <a:gd name="T13" fmla="*/ T12 w 4860"/>
                <a:gd name="T14" fmla="+- 0 2430 1890"/>
                <a:gd name="T15" fmla="*/ 2430 h 810"/>
                <a:gd name="T16" fmla="+- 0 1080 945"/>
                <a:gd name="T17" fmla="*/ T16 w 4860"/>
                <a:gd name="T18" fmla="+- 0 2565 1890"/>
                <a:gd name="T19" fmla="*/ 2565 h 810"/>
                <a:gd name="T20" fmla="+- 0 1350 945"/>
                <a:gd name="T21" fmla="*/ T20 w 4860"/>
                <a:gd name="T22" fmla="+- 0 2700 1890"/>
                <a:gd name="T23" fmla="*/ 2700 h 810"/>
                <a:gd name="T24" fmla="+- 0 1620 945"/>
                <a:gd name="T25" fmla="*/ T24 w 4860"/>
                <a:gd name="T26" fmla="+- 0 2565 1890"/>
                <a:gd name="T27" fmla="*/ 2565 h 810"/>
                <a:gd name="T28" fmla="+- 0 2295 945"/>
                <a:gd name="T29" fmla="*/ T28 w 4860"/>
                <a:gd name="T30" fmla="+- 0 2700 1890"/>
                <a:gd name="T31" fmla="*/ 2700 h 810"/>
                <a:gd name="T32" fmla="+- 0 2565 945"/>
                <a:gd name="T33" fmla="*/ T32 w 4860"/>
                <a:gd name="T34" fmla="+- 0 2160 1890"/>
                <a:gd name="T35" fmla="*/ 2160 h 810"/>
                <a:gd name="T36" fmla="+- 0 2565 945"/>
                <a:gd name="T37" fmla="*/ T36 w 4860"/>
                <a:gd name="T38" fmla="+- 0 2295 1890"/>
                <a:gd name="T39" fmla="*/ 2295 h 810"/>
                <a:gd name="T40" fmla="+- 0 3240 945"/>
                <a:gd name="T41" fmla="*/ T40 w 4860"/>
                <a:gd name="T42" fmla="+- 0 2430 1890"/>
                <a:gd name="T43" fmla="*/ 2430 h 810"/>
                <a:gd name="T44" fmla="+- 0 3375 945"/>
                <a:gd name="T45" fmla="*/ T44 w 4860"/>
                <a:gd name="T46" fmla="+- 0 2430 1890"/>
                <a:gd name="T47" fmla="*/ 2430 h 810"/>
                <a:gd name="T48" fmla="+- 0 3240 945"/>
                <a:gd name="T49" fmla="*/ T48 w 4860"/>
                <a:gd name="T50" fmla="+- 0 2025 1890"/>
                <a:gd name="T51" fmla="*/ 2025 h 810"/>
                <a:gd name="T52" fmla="+- 0 2835 945"/>
                <a:gd name="T53" fmla="*/ T52 w 4860"/>
                <a:gd name="T54" fmla="+- 0 2025 1890"/>
                <a:gd name="T55" fmla="*/ 2025 h 810"/>
                <a:gd name="T56" fmla="+- 0 2700 945"/>
                <a:gd name="T57" fmla="*/ T56 w 4860"/>
                <a:gd name="T58" fmla="+- 0 2295 1890"/>
                <a:gd name="T59" fmla="*/ 2295 h 810"/>
                <a:gd name="T60" fmla="+- 0 2430 945"/>
                <a:gd name="T61" fmla="*/ T60 w 4860"/>
                <a:gd name="T62" fmla="+- 0 2430 1890"/>
                <a:gd name="T63" fmla="*/ 2430 h 810"/>
                <a:gd name="T64" fmla="+- 0 2700 945"/>
                <a:gd name="T65" fmla="*/ T64 w 4860"/>
                <a:gd name="T66" fmla="+- 0 2565 1890"/>
                <a:gd name="T67" fmla="*/ 2565 h 810"/>
                <a:gd name="T68" fmla="+- 0 2970 945"/>
                <a:gd name="T69" fmla="*/ T68 w 4860"/>
                <a:gd name="T70" fmla="+- 0 2430 1890"/>
                <a:gd name="T71" fmla="*/ 2430 h 810"/>
                <a:gd name="T72" fmla="+- 0 3105 945"/>
                <a:gd name="T73" fmla="*/ T72 w 4860"/>
                <a:gd name="T74" fmla="+- 0 2160 1890"/>
                <a:gd name="T75" fmla="*/ 2160 h 810"/>
                <a:gd name="T76" fmla="+- 0 3375 945"/>
                <a:gd name="T77" fmla="*/ T76 w 4860"/>
                <a:gd name="T78" fmla="+- 0 2295 1890"/>
                <a:gd name="T79" fmla="*/ 2295 h 810"/>
                <a:gd name="T80" fmla="+- 0 3510 945"/>
                <a:gd name="T81" fmla="*/ T80 w 4860"/>
                <a:gd name="T82" fmla="+- 0 2295 1890"/>
                <a:gd name="T83" fmla="*/ 2295 h 810"/>
                <a:gd name="T84" fmla="+- 0 3645 945"/>
                <a:gd name="T85" fmla="*/ T84 w 4860"/>
                <a:gd name="T86" fmla="+- 0 2430 1890"/>
                <a:gd name="T87" fmla="*/ 2430 h 810"/>
                <a:gd name="T88" fmla="+- 0 3645 945"/>
                <a:gd name="T89" fmla="*/ T88 w 4860"/>
                <a:gd name="T90" fmla="+- 0 2565 1890"/>
                <a:gd name="T91" fmla="*/ 2565 h 810"/>
                <a:gd name="T92" fmla="+- 0 3645 945"/>
                <a:gd name="T93" fmla="*/ T92 w 4860"/>
                <a:gd name="T94" fmla="+- 0 2160 1890"/>
                <a:gd name="T95" fmla="*/ 2160 h 810"/>
                <a:gd name="T96" fmla="+- 0 3780 945"/>
                <a:gd name="T97" fmla="*/ T96 w 4860"/>
                <a:gd name="T98" fmla="+- 0 2160 1890"/>
                <a:gd name="T99" fmla="*/ 2160 h 810"/>
                <a:gd name="T100" fmla="+- 0 3780 945"/>
                <a:gd name="T101" fmla="*/ T100 w 4860"/>
                <a:gd name="T102" fmla="+- 0 2160 1890"/>
                <a:gd name="T103" fmla="*/ 2160 h 810"/>
                <a:gd name="T104" fmla="+- 0 4455 945"/>
                <a:gd name="T105" fmla="*/ T104 w 4860"/>
                <a:gd name="T106" fmla="+- 0 2025 1890"/>
                <a:gd name="T107" fmla="*/ 2025 h 810"/>
                <a:gd name="T108" fmla="+- 0 4050 945"/>
                <a:gd name="T109" fmla="*/ T108 w 4860"/>
                <a:gd name="T110" fmla="+- 0 2025 1890"/>
                <a:gd name="T111" fmla="*/ 2025 h 810"/>
                <a:gd name="T112" fmla="+- 0 3915 945"/>
                <a:gd name="T113" fmla="*/ T112 w 4860"/>
                <a:gd name="T114" fmla="+- 0 2295 1890"/>
                <a:gd name="T115" fmla="*/ 2295 h 810"/>
                <a:gd name="T116" fmla="+- 0 3780 945"/>
                <a:gd name="T117" fmla="*/ T116 w 4860"/>
                <a:gd name="T118" fmla="+- 0 2565 1890"/>
                <a:gd name="T119" fmla="*/ 2565 h 810"/>
                <a:gd name="T120" fmla="+- 0 4185 945"/>
                <a:gd name="T121" fmla="*/ T120 w 4860"/>
                <a:gd name="T122" fmla="+- 0 2565 1890"/>
                <a:gd name="T123" fmla="*/ 2565 h 810"/>
                <a:gd name="T124" fmla="+- 0 4185 945"/>
                <a:gd name="T125" fmla="*/ T124 w 4860"/>
                <a:gd name="T126" fmla="+- 0 2160 1890"/>
                <a:gd name="T127" fmla="*/ 2160 h 810"/>
                <a:gd name="T128" fmla="+- 0 4455 945"/>
                <a:gd name="T129" fmla="*/ T128 w 4860"/>
                <a:gd name="T130" fmla="+- 0 2025 1890"/>
                <a:gd name="T131" fmla="*/ 2025 h 810"/>
                <a:gd name="T132" fmla="+- 0 4860 945"/>
                <a:gd name="T133" fmla="*/ T132 w 4860"/>
                <a:gd name="T134" fmla="+- 0 2430 1890"/>
                <a:gd name="T135" fmla="*/ 2430 h 810"/>
                <a:gd name="T136" fmla="+- 0 4725 945"/>
                <a:gd name="T137" fmla="*/ T136 w 4860"/>
                <a:gd name="T138" fmla="+- 0 2430 1890"/>
                <a:gd name="T139" fmla="*/ 2430 h 810"/>
                <a:gd name="T140" fmla="+- 0 4995 945"/>
                <a:gd name="T141" fmla="*/ T140 w 4860"/>
                <a:gd name="T142" fmla="+- 0 2295 1890"/>
                <a:gd name="T143" fmla="*/ 2295 h 810"/>
                <a:gd name="T144" fmla="+- 0 4725 945"/>
                <a:gd name="T145" fmla="*/ T144 w 4860"/>
                <a:gd name="T146" fmla="+- 0 2160 1890"/>
                <a:gd name="T147" fmla="*/ 2160 h 810"/>
                <a:gd name="T148" fmla="+- 0 4590 945"/>
                <a:gd name="T149" fmla="*/ T148 w 4860"/>
                <a:gd name="T150" fmla="+- 0 2160 1890"/>
                <a:gd name="T151" fmla="*/ 2160 h 810"/>
                <a:gd name="T152" fmla="+- 0 4320 945"/>
                <a:gd name="T153" fmla="*/ T152 w 4860"/>
                <a:gd name="T154" fmla="+- 0 2295 1890"/>
                <a:gd name="T155" fmla="*/ 2295 h 810"/>
                <a:gd name="T156" fmla="+- 0 4590 945"/>
                <a:gd name="T157" fmla="*/ T156 w 4860"/>
                <a:gd name="T158" fmla="+- 0 2430 1890"/>
                <a:gd name="T159" fmla="*/ 2430 h 810"/>
                <a:gd name="T160" fmla="+- 0 4320 945"/>
                <a:gd name="T161" fmla="*/ T160 w 4860"/>
                <a:gd name="T162" fmla="+- 0 2565 1890"/>
                <a:gd name="T163" fmla="*/ 2565 h 810"/>
                <a:gd name="T164" fmla="+- 0 4590 945"/>
                <a:gd name="T165" fmla="*/ T164 w 4860"/>
                <a:gd name="T166" fmla="+- 0 2700 1890"/>
                <a:gd name="T167" fmla="*/ 2700 h 810"/>
                <a:gd name="T168" fmla="+- 0 4995 945"/>
                <a:gd name="T169" fmla="*/ T168 w 4860"/>
                <a:gd name="T170" fmla="+- 0 2700 1890"/>
                <a:gd name="T171" fmla="*/ 2700 h 810"/>
                <a:gd name="T172" fmla="+- 0 5130 945"/>
                <a:gd name="T173" fmla="*/ T172 w 4860"/>
                <a:gd name="T174" fmla="+- 0 2430 1890"/>
                <a:gd name="T175" fmla="*/ 2430 h 810"/>
                <a:gd name="T176" fmla="+- 0 5130 945"/>
                <a:gd name="T177" fmla="*/ T176 w 4860"/>
                <a:gd name="T178" fmla="+- 0 2295 1890"/>
                <a:gd name="T179" fmla="*/ 2295 h 810"/>
                <a:gd name="T180" fmla="+- 0 5400 945"/>
                <a:gd name="T181" fmla="*/ T180 w 4860"/>
                <a:gd name="T182" fmla="+- 0 2295 1890"/>
                <a:gd name="T183" fmla="*/ 2295 h 810"/>
                <a:gd name="T184" fmla="+- 0 5400 945"/>
                <a:gd name="T185" fmla="*/ T184 w 4860"/>
                <a:gd name="T186" fmla="+- 0 2430 1890"/>
                <a:gd name="T187" fmla="*/ 2430 h 810"/>
                <a:gd name="T188" fmla="+- 0 5400 945"/>
                <a:gd name="T189" fmla="*/ T188 w 4860"/>
                <a:gd name="T190" fmla="+- 0 2565 1890"/>
                <a:gd name="T191" fmla="*/ 2565 h 810"/>
                <a:gd name="T192" fmla="+- 0 5535 945"/>
                <a:gd name="T193" fmla="*/ T192 w 4860"/>
                <a:gd name="T194" fmla="+- 0 2565 1890"/>
                <a:gd name="T195" fmla="*/ 2565 h 810"/>
                <a:gd name="T196" fmla="+- 0 5400 945"/>
                <a:gd name="T197" fmla="*/ T196 w 4860"/>
                <a:gd name="T198" fmla="+- 0 2295 1890"/>
                <a:gd name="T199" fmla="*/ 2295 h 810"/>
                <a:gd name="T200" fmla="+- 0 5670 945"/>
                <a:gd name="T201" fmla="*/ T200 w 4860"/>
                <a:gd name="T202" fmla="+- 0 1890 1890"/>
                <a:gd name="T203" fmla="*/ 1890 h 810"/>
                <a:gd name="T204" fmla="+- 0 5265 945"/>
                <a:gd name="T205" fmla="*/ T204 w 4860"/>
                <a:gd name="T206" fmla="+- 0 1890 1890"/>
                <a:gd name="T207" fmla="*/ 1890 h 810"/>
                <a:gd name="T208" fmla="+- 0 4995 945"/>
                <a:gd name="T209" fmla="*/ T208 w 4860"/>
                <a:gd name="T210" fmla="+- 0 2025 1890"/>
                <a:gd name="T211" fmla="*/ 2025 h 810"/>
                <a:gd name="T212" fmla="+- 0 5400 945"/>
                <a:gd name="T213" fmla="*/ T212 w 4860"/>
                <a:gd name="T214" fmla="+- 0 2025 1890"/>
                <a:gd name="T215" fmla="*/ 2025 h 810"/>
                <a:gd name="T216" fmla="+- 0 5670 945"/>
                <a:gd name="T217" fmla="*/ T216 w 4860"/>
                <a:gd name="T218" fmla="+- 0 1890 1890"/>
                <a:gd name="T219" fmla="*/ 1890 h 810"/>
                <a:gd name="T220" fmla="+- 0 5670 945"/>
                <a:gd name="T221" fmla="*/ T220 w 4860"/>
                <a:gd name="T222" fmla="+- 0 2700 1890"/>
                <a:gd name="T223" fmla="*/ 2700 h 810"/>
                <a:gd name="T224" fmla="+- 0 5805 945"/>
                <a:gd name="T225" fmla="*/ T224 w 4860"/>
                <a:gd name="T226" fmla="+- 0 2025 1890"/>
                <a:gd name="T227" fmla="*/ 2025 h 810"/>
                <a:gd name="T228" fmla="+- 0 5670 945"/>
                <a:gd name="T229" fmla="*/ T228 w 4860"/>
                <a:gd name="T230" fmla="+- 0 2295 1890"/>
                <a:gd name="T231" fmla="*/ 2295 h 810"/>
                <a:gd name="T232" fmla="+- 0 5805 945"/>
                <a:gd name="T233" fmla="*/ T232 w 4860"/>
                <a:gd name="T234" fmla="+- 0 2295 1890"/>
                <a:gd name="T235" fmla="*/ 2295 h 8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4860" h="810">
                  <a:moveTo>
                    <a:pt x="675" y="675"/>
                  </a:moveTo>
                  <a:lnTo>
                    <a:pt x="540" y="675"/>
                  </a:lnTo>
                  <a:lnTo>
                    <a:pt x="405" y="675"/>
                  </a:lnTo>
                  <a:lnTo>
                    <a:pt x="270" y="675"/>
                  </a:lnTo>
                  <a:lnTo>
                    <a:pt x="270" y="540"/>
                  </a:lnTo>
                  <a:lnTo>
                    <a:pt x="270" y="405"/>
                  </a:lnTo>
                  <a:lnTo>
                    <a:pt x="270" y="270"/>
                  </a:lnTo>
                  <a:lnTo>
                    <a:pt x="135" y="270"/>
                  </a:lnTo>
                  <a:lnTo>
                    <a:pt x="0" y="270"/>
                  </a:lnTo>
                  <a:lnTo>
                    <a:pt x="0" y="405"/>
                  </a:lnTo>
                  <a:lnTo>
                    <a:pt x="135" y="405"/>
                  </a:lnTo>
                  <a:lnTo>
                    <a:pt x="135" y="540"/>
                  </a:lnTo>
                  <a:lnTo>
                    <a:pt x="0" y="540"/>
                  </a:lnTo>
                  <a:lnTo>
                    <a:pt x="0" y="675"/>
                  </a:lnTo>
                  <a:lnTo>
                    <a:pt x="135" y="675"/>
                  </a:lnTo>
                  <a:lnTo>
                    <a:pt x="135" y="810"/>
                  </a:lnTo>
                  <a:lnTo>
                    <a:pt x="270" y="810"/>
                  </a:lnTo>
                  <a:lnTo>
                    <a:pt x="405" y="810"/>
                  </a:lnTo>
                  <a:lnTo>
                    <a:pt x="540" y="810"/>
                  </a:lnTo>
                  <a:lnTo>
                    <a:pt x="675" y="810"/>
                  </a:lnTo>
                  <a:lnTo>
                    <a:pt x="675" y="675"/>
                  </a:lnTo>
                  <a:close/>
                  <a:moveTo>
                    <a:pt x="1485" y="675"/>
                  </a:moveTo>
                  <a:lnTo>
                    <a:pt x="1350" y="675"/>
                  </a:lnTo>
                  <a:lnTo>
                    <a:pt x="1350" y="810"/>
                  </a:lnTo>
                  <a:lnTo>
                    <a:pt x="1485" y="810"/>
                  </a:lnTo>
                  <a:lnTo>
                    <a:pt x="1485" y="675"/>
                  </a:lnTo>
                  <a:close/>
                  <a:moveTo>
                    <a:pt x="1620" y="270"/>
                  </a:moveTo>
                  <a:lnTo>
                    <a:pt x="1485" y="270"/>
                  </a:lnTo>
                  <a:lnTo>
                    <a:pt x="1485" y="405"/>
                  </a:lnTo>
                  <a:lnTo>
                    <a:pt x="1620" y="405"/>
                  </a:lnTo>
                  <a:lnTo>
                    <a:pt x="1620" y="270"/>
                  </a:lnTo>
                  <a:close/>
                  <a:moveTo>
                    <a:pt x="2430" y="540"/>
                  </a:moveTo>
                  <a:lnTo>
                    <a:pt x="2295" y="540"/>
                  </a:lnTo>
                  <a:lnTo>
                    <a:pt x="2295" y="675"/>
                  </a:lnTo>
                  <a:lnTo>
                    <a:pt x="2430" y="675"/>
                  </a:lnTo>
                  <a:lnTo>
                    <a:pt x="2430" y="540"/>
                  </a:lnTo>
                  <a:close/>
                  <a:moveTo>
                    <a:pt x="2565" y="135"/>
                  </a:moveTo>
                  <a:lnTo>
                    <a:pt x="2430" y="135"/>
                  </a:lnTo>
                  <a:lnTo>
                    <a:pt x="2295" y="135"/>
                  </a:lnTo>
                  <a:lnTo>
                    <a:pt x="2160" y="135"/>
                  </a:lnTo>
                  <a:lnTo>
                    <a:pt x="2025" y="135"/>
                  </a:lnTo>
                  <a:lnTo>
                    <a:pt x="1890" y="135"/>
                  </a:lnTo>
                  <a:lnTo>
                    <a:pt x="1755" y="135"/>
                  </a:lnTo>
                  <a:lnTo>
                    <a:pt x="1755" y="270"/>
                  </a:lnTo>
                  <a:lnTo>
                    <a:pt x="1755" y="405"/>
                  </a:lnTo>
                  <a:lnTo>
                    <a:pt x="1620" y="405"/>
                  </a:lnTo>
                  <a:lnTo>
                    <a:pt x="1620" y="540"/>
                  </a:lnTo>
                  <a:lnTo>
                    <a:pt x="1485" y="540"/>
                  </a:lnTo>
                  <a:lnTo>
                    <a:pt x="1485" y="675"/>
                  </a:lnTo>
                  <a:lnTo>
                    <a:pt x="1620" y="675"/>
                  </a:lnTo>
                  <a:lnTo>
                    <a:pt x="1755" y="675"/>
                  </a:lnTo>
                  <a:lnTo>
                    <a:pt x="1890" y="675"/>
                  </a:lnTo>
                  <a:lnTo>
                    <a:pt x="2025" y="675"/>
                  </a:lnTo>
                  <a:lnTo>
                    <a:pt x="2025" y="540"/>
                  </a:lnTo>
                  <a:lnTo>
                    <a:pt x="2025" y="405"/>
                  </a:lnTo>
                  <a:lnTo>
                    <a:pt x="2160" y="405"/>
                  </a:lnTo>
                  <a:lnTo>
                    <a:pt x="2160" y="270"/>
                  </a:lnTo>
                  <a:lnTo>
                    <a:pt x="2295" y="270"/>
                  </a:lnTo>
                  <a:lnTo>
                    <a:pt x="2295" y="405"/>
                  </a:lnTo>
                  <a:lnTo>
                    <a:pt x="2430" y="405"/>
                  </a:lnTo>
                  <a:lnTo>
                    <a:pt x="2430" y="540"/>
                  </a:lnTo>
                  <a:lnTo>
                    <a:pt x="2565" y="540"/>
                  </a:lnTo>
                  <a:lnTo>
                    <a:pt x="2565" y="405"/>
                  </a:lnTo>
                  <a:lnTo>
                    <a:pt x="2565" y="270"/>
                  </a:lnTo>
                  <a:lnTo>
                    <a:pt x="2565" y="135"/>
                  </a:lnTo>
                  <a:close/>
                  <a:moveTo>
                    <a:pt x="2700" y="540"/>
                  </a:moveTo>
                  <a:lnTo>
                    <a:pt x="2565" y="540"/>
                  </a:lnTo>
                  <a:lnTo>
                    <a:pt x="2565" y="675"/>
                  </a:lnTo>
                  <a:lnTo>
                    <a:pt x="2700" y="675"/>
                  </a:lnTo>
                  <a:lnTo>
                    <a:pt x="2700" y="540"/>
                  </a:lnTo>
                  <a:close/>
                  <a:moveTo>
                    <a:pt x="2835" y="270"/>
                  </a:moveTo>
                  <a:lnTo>
                    <a:pt x="2700" y="270"/>
                  </a:lnTo>
                  <a:lnTo>
                    <a:pt x="2700" y="405"/>
                  </a:lnTo>
                  <a:lnTo>
                    <a:pt x="2835" y="405"/>
                  </a:lnTo>
                  <a:lnTo>
                    <a:pt x="2835" y="270"/>
                  </a:lnTo>
                  <a:close/>
                  <a:moveTo>
                    <a:pt x="2970" y="135"/>
                  </a:moveTo>
                  <a:lnTo>
                    <a:pt x="2835" y="135"/>
                  </a:lnTo>
                  <a:lnTo>
                    <a:pt x="2835" y="270"/>
                  </a:lnTo>
                  <a:lnTo>
                    <a:pt x="2970" y="270"/>
                  </a:lnTo>
                  <a:lnTo>
                    <a:pt x="2970" y="135"/>
                  </a:lnTo>
                  <a:close/>
                  <a:moveTo>
                    <a:pt x="3510" y="135"/>
                  </a:moveTo>
                  <a:lnTo>
                    <a:pt x="3375" y="135"/>
                  </a:lnTo>
                  <a:lnTo>
                    <a:pt x="3240" y="135"/>
                  </a:lnTo>
                  <a:lnTo>
                    <a:pt x="3105" y="135"/>
                  </a:lnTo>
                  <a:lnTo>
                    <a:pt x="3105" y="270"/>
                  </a:lnTo>
                  <a:lnTo>
                    <a:pt x="3105" y="405"/>
                  </a:lnTo>
                  <a:lnTo>
                    <a:pt x="2970" y="405"/>
                  </a:lnTo>
                  <a:lnTo>
                    <a:pt x="2970" y="540"/>
                  </a:lnTo>
                  <a:lnTo>
                    <a:pt x="2835" y="540"/>
                  </a:lnTo>
                  <a:lnTo>
                    <a:pt x="2835" y="675"/>
                  </a:lnTo>
                  <a:lnTo>
                    <a:pt x="2970" y="675"/>
                  </a:lnTo>
                  <a:lnTo>
                    <a:pt x="3105" y="675"/>
                  </a:lnTo>
                  <a:lnTo>
                    <a:pt x="3240" y="675"/>
                  </a:lnTo>
                  <a:lnTo>
                    <a:pt x="3240" y="540"/>
                  </a:lnTo>
                  <a:lnTo>
                    <a:pt x="3240" y="405"/>
                  </a:lnTo>
                  <a:lnTo>
                    <a:pt x="3240" y="270"/>
                  </a:lnTo>
                  <a:lnTo>
                    <a:pt x="3375" y="270"/>
                  </a:lnTo>
                  <a:lnTo>
                    <a:pt x="3510" y="270"/>
                  </a:lnTo>
                  <a:lnTo>
                    <a:pt x="3510" y="135"/>
                  </a:lnTo>
                  <a:close/>
                  <a:moveTo>
                    <a:pt x="4185" y="540"/>
                  </a:moveTo>
                  <a:lnTo>
                    <a:pt x="4050" y="540"/>
                  </a:lnTo>
                  <a:lnTo>
                    <a:pt x="3915" y="540"/>
                  </a:lnTo>
                  <a:lnTo>
                    <a:pt x="3915" y="675"/>
                  </a:lnTo>
                  <a:lnTo>
                    <a:pt x="3780" y="675"/>
                  </a:lnTo>
                  <a:lnTo>
                    <a:pt x="3780" y="540"/>
                  </a:lnTo>
                  <a:lnTo>
                    <a:pt x="3780" y="405"/>
                  </a:lnTo>
                  <a:lnTo>
                    <a:pt x="3915" y="405"/>
                  </a:lnTo>
                  <a:lnTo>
                    <a:pt x="4050" y="405"/>
                  </a:lnTo>
                  <a:lnTo>
                    <a:pt x="4050" y="270"/>
                  </a:lnTo>
                  <a:lnTo>
                    <a:pt x="3915" y="270"/>
                  </a:lnTo>
                  <a:lnTo>
                    <a:pt x="3780" y="270"/>
                  </a:lnTo>
                  <a:lnTo>
                    <a:pt x="3780" y="135"/>
                  </a:lnTo>
                  <a:lnTo>
                    <a:pt x="3645" y="135"/>
                  </a:lnTo>
                  <a:lnTo>
                    <a:pt x="3645" y="270"/>
                  </a:lnTo>
                  <a:lnTo>
                    <a:pt x="3645" y="405"/>
                  </a:lnTo>
                  <a:lnTo>
                    <a:pt x="3510" y="405"/>
                  </a:lnTo>
                  <a:lnTo>
                    <a:pt x="3375" y="405"/>
                  </a:lnTo>
                  <a:lnTo>
                    <a:pt x="3375" y="540"/>
                  </a:lnTo>
                  <a:lnTo>
                    <a:pt x="3510" y="540"/>
                  </a:lnTo>
                  <a:lnTo>
                    <a:pt x="3645" y="540"/>
                  </a:lnTo>
                  <a:lnTo>
                    <a:pt x="3645" y="675"/>
                  </a:lnTo>
                  <a:lnTo>
                    <a:pt x="3510" y="675"/>
                  </a:lnTo>
                  <a:lnTo>
                    <a:pt x="3375" y="675"/>
                  </a:lnTo>
                  <a:lnTo>
                    <a:pt x="3375" y="810"/>
                  </a:lnTo>
                  <a:lnTo>
                    <a:pt x="3510" y="810"/>
                  </a:lnTo>
                  <a:lnTo>
                    <a:pt x="3645" y="810"/>
                  </a:lnTo>
                  <a:lnTo>
                    <a:pt x="3780" y="810"/>
                  </a:lnTo>
                  <a:lnTo>
                    <a:pt x="3915" y="810"/>
                  </a:lnTo>
                  <a:lnTo>
                    <a:pt x="4050" y="810"/>
                  </a:lnTo>
                  <a:lnTo>
                    <a:pt x="4050" y="675"/>
                  </a:lnTo>
                  <a:lnTo>
                    <a:pt x="4185" y="675"/>
                  </a:lnTo>
                  <a:lnTo>
                    <a:pt x="4185" y="540"/>
                  </a:lnTo>
                  <a:close/>
                  <a:moveTo>
                    <a:pt x="4320" y="270"/>
                  </a:moveTo>
                  <a:lnTo>
                    <a:pt x="4185" y="270"/>
                  </a:lnTo>
                  <a:lnTo>
                    <a:pt x="4185" y="405"/>
                  </a:lnTo>
                  <a:lnTo>
                    <a:pt x="4320" y="405"/>
                  </a:lnTo>
                  <a:lnTo>
                    <a:pt x="4320" y="270"/>
                  </a:lnTo>
                  <a:close/>
                  <a:moveTo>
                    <a:pt x="4455" y="405"/>
                  </a:moveTo>
                  <a:lnTo>
                    <a:pt x="4320" y="405"/>
                  </a:lnTo>
                  <a:lnTo>
                    <a:pt x="4320" y="540"/>
                  </a:lnTo>
                  <a:lnTo>
                    <a:pt x="4455" y="540"/>
                  </a:lnTo>
                  <a:lnTo>
                    <a:pt x="4455" y="405"/>
                  </a:lnTo>
                  <a:close/>
                  <a:moveTo>
                    <a:pt x="4590" y="675"/>
                  </a:moveTo>
                  <a:lnTo>
                    <a:pt x="4455" y="675"/>
                  </a:lnTo>
                  <a:lnTo>
                    <a:pt x="4455" y="810"/>
                  </a:lnTo>
                  <a:lnTo>
                    <a:pt x="4590" y="810"/>
                  </a:lnTo>
                  <a:lnTo>
                    <a:pt x="4590" y="675"/>
                  </a:lnTo>
                  <a:close/>
                  <a:moveTo>
                    <a:pt x="4590" y="270"/>
                  </a:moveTo>
                  <a:lnTo>
                    <a:pt x="4455" y="270"/>
                  </a:lnTo>
                  <a:lnTo>
                    <a:pt x="4455" y="405"/>
                  </a:lnTo>
                  <a:lnTo>
                    <a:pt x="4590" y="405"/>
                  </a:lnTo>
                  <a:lnTo>
                    <a:pt x="4590" y="270"/>
                  </a:lnTo>
                  <a:close/>
                  <a:moveTo>
                    <a:pt x="4725" y="0"/>
                  </a:moveTo>
                  <a:lnTo>
                    <a:pt x="4590" y="0"/>
                  </a:lnTo>
                  <a:lnTo>
                    <a:pt x="4455" y="0"/>
                  </a:lnTo>
                  <a:lnTo>
                    <a:pt x="4320" y="0"/>
                  </a:lnTo>
                  <a:lnTo>
                    <a:pt x="4185" y="0"/>
                  </a:lnTo>
                  <a:lnTo>
                    <a:pt x="4050" y="0"/>
                  </a:lnTo>
                  <a:lnTo>
                    <a:pt x="4050" y="135"/>
                  </a:lnTo>
                  <a:lnTo>
                    <a:pt x="4185" y="135"/>
                  </a:lnTo>
                  <a:lnTo>
                    <a:pt x="4320" y="135"/>
                  </a:lnTo>
                  <a:lnTo>
                    <a:pt x="4455" y="135"/>
                  </a:lnTo>
                  <a:lnTo>
                    <a:pt x="4590" y="135"/>
                  </a:lnTo>
                  <a:lnTo>
                    <a:pt x="4725" y="135"/>
                  </a:lnTo>
                  <a:lnTo>
                    <a:pt x="4725" y="0"/>
                  </a:lnTo>
                  <a:close/>
                  <a:moveTo>
                    <a:pt x="4860" y="675"/>
                  </a:moveTo>
                  <a:lnTo>
                    <a:pt x="4725" y="675"/>
                  </a:lnTo>
                  <a:lnTo>
                    <a:pt x="4725" y="810"/>
                  </a:lnTo>
                  <a:lnTo>
                    <a:pt x="4860" y="810"/>
                  </a:lnTo>
                  <a:lnTo>
                    <a:pt x="4860" y="675"/>
                  </a:lnTo>
                  <a:close/>
                  <a:moveTo>
                    <a:pt x="4860" y="135"/>
                  </a:moveTo>
                  <a:lnTo>
                    <a:pt x="4725" y="135"/>
                  </a:lnTo>
                  <a:lnTo>
                    <a:pt x="4725" y="270"/>
                  </a:lnTo>
                  <a:lnTo>
                    <a:pt x="4725" y="405"/>
                  </a:lnTo>
                  <a:lnTo>
                    <a:pt x="4725" y="540"/>
                  </a:lnTo>
                  <a:lnTo>
                    <a:pt x="4860" y="540"/>
                  </a:lnTo>
                  <a:lnTo>
                    <a:pt x="4860" y="405"/>
                  </a:lnTo>
                  <a:lnTo>
                    <a:pt x="4860" y="270"/>
                  </a:lnTo>
                  <a:lnTo>
                    <a:pt x="4860" y="135"/>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 name="docshape8">
              <a:extLst>
                <a:ext uri="{FF2B5EF4-FFF2-40B4-BE49-F238E27FC236}">
                  <a16:creationId xmlns:a16="http://schemas.microsoft.com/office/drawing/2014/main" id="{58E3BD4A-9D52-9C8D-79A1-B55F1AA35A5C}"/>
                </a:ext>
              </a:extLst>
            </p:cNvPr>
            <p:cNvSpPr>
              <a:spLocks/>
            </p:cNvSpPr>
            <p:nvPr/>
          </p:nvSpPr>
          <p:spPr bwMode="auto">
            <a:xfrm>
              <a:off x="810" y="2565"/>
              <a:ext cx="4995" cy="1350"/>
            </a:xfrm>
            <a:custGeom>
              <a:avLst/>
              <a:gdLst>
                <a:gd name="T0" fmla="+- 0 810 810"/>
                <a:gd name="T1" fmla="*/ T0 w 4995"/>
                <a:gd name="T2" fmla="+- 0 3105 2565"/>
                <a:gd name="T3" fmla="*/ 3105 h 1350"/>
                <a:gd name="T4" fmla="+- 0 1485 810"/>
                <a:gd name="T5" fmla="*/ T4 w 4995"/>
                <a:gd name="T6" fmla="+- 0 3105 2565"/>
                <a:gd name="T7" fmla="*/ 3105 h 1350"/>
                <a:gd name="T8" fmla="+- 0 1350 810"/>
                <a:gd name="T9" fmla="*/ T8 w 4995"/>
                <a:gd name="T10" fmla="+- 0 2835 2565"/>
                <a:gd name="T11" fmla="*/ 2835 h 1350"/>
                <a:gd name="T12" fmla="+- 0 1080 810"/>
                <a:gd name="T13" fmla="*/ T12 w 4995"/>
                <a:gd name="T14" fmla="+- 0 2970 2565"/>
                <a:gd name="T15" fmla="*/ 2970 h 1350"/>
                <a:gd name="T16" fmla="+- 0 945 810"/>
                <a:gd name="T17" fmla="*/ T16 w 4995"/>
                <a:gd name="T18" fmla="+- 0 3240 2565"/>
                <a:gd name="T19" fmla="*/ 3240 h 1350"/>
                <a:gd name="T20" fmla="+- 0 1350 810"/>
                <a:gd name="T21" fmla="*/ T20 w 4995"/>
                <a:gd name="T22" fmla="+- 0 3240 2565"/>
                <a:gd name="T23" fmla="*/ 3240 h 1350"/>
                <a:gd name="T24" fmla="+- 0 2295 810"/>
                <a:gd name="T25" fmla="*/ T24 w 4995"/>
                <a:gd name="T26" fmla="+- 0 2835 2565"/>
                <a:gd name="T27" fmla="*/ 2835 h 1350"/>
                <a:gd name="T28" fmla="+- 0 2025 810"/>
                <a:gd name="T29" fmla="*/ T28 w 4995"/>
                <a:gd name="T30" fmla="+- 0 2970 2565"/>
                <a:gd name="T31" fmla="*/ 2970 h 1350"/>
                <a:gd name="T32" fmla="+- 0 1620 810"/>
                <a:gd name="T33" fmla="*/ T32 w 4995"/>
                <a:gd name="T34" fmla="+- 0 2970 2565"/>
                <a:gd name="T35" fmla="*/ 2970 h 1350"/>
                <a:gd name="T36" fmla="+- 0 1755 810"/>
                <a:gd name="T37" fmla="*/ T36 w 4995"/>
                <a:gd name="T38" fmla="+- 0 2700 2565"/>
                <a:gd name="T39" fmla="*/ 2700 h 1350"/>
                <a:gd name="T40" fmla="+- 0 1350 810"/>
                <a:gd name="T41" fmla="*/ T40 w 4995"/>
                <a:gd name="T42" fmla="+- 0 2700 2565"/>
                <a:gd name="T43" fmla="*/ 2700 h 1350"/>
                <a:gd name="T44" fmla="+- 0 1485 810"/>
                <a:gd name="T45" fmla="*/ T44 w 4995"/>
                <a:gd name="T46" fmla="+- 0 2970 2565"/>
                <a:gd name="T47" fmla="*/ 2970 h 1350"/>
                <a:gd name="T48" fmla="+- 0 1755 810"/>
                <a:gd name="T49" fmla="*/ T48 w 4995"/>
                <a:gd name="T50" fmla="+- 0 3105 2565"/>
                <a:gd name="T51" fmla="*/ 3105 h 1350"/>
                <a:gd name="T52" fmla="+- 0 1890 810"/>
                <a:gd name="T53" fmla="*/ T52 w 4995"/>
                <a:gd name="T54" fmla="+- 0 3105 2565"/>
                <a:gd name="T55" fmla="*/ 3105 h 1350"/>
                <a:gd name="T56" fmla="+- 0 2295 810"/>
                <a:gd name="T57" fmla="*/ T56 w 4995"/>
                <a:gd name="T58" fmla="+- 0 3105 2565"/>
                <a:gd name="T59" fmla="*/ 3105 h 1350"/>
                <a:gd name="T60" fmla="+- 0 2565 810"/>
                <a:gd name="T61" fmla="*/ T60 w 4995"/>
                <a:gd name="T62" fmla="+- 0 2700 2565"/>
                <a:gd name="T63" fmla="*/ 2700 h 1350"/>
                <a:gd name="T64" fmla="+- 0 2295 810"/>
                <a:gd name="T65" fmla="*/ T64 w 4995"/>
                <a:gd name="T66" fmla="+- 0 2835 2565"/>
                <a:gd name="T67" fmla="*/ 2835 h 1350"/>
                <a:gd name="T68" fmla="+- 0 2430 810"/>
                <a:gd name="T69" fmla="*/ T68 w 4995"/>
                <a:gd name="T70" fmla="+- 0 3105 2565"/>
                <a:gd name="T71" fmla="*/ 3105 h 1350"/>
                <a:gd name="T72" fmla="+- 0 2565 810"/>
                <a:gd name="T73" fmla="*/ T72 w 4995"/>
                <a:gd name="T74" fmla="+- 0 2835 2565"/>
                <a:gd name="T75" fmla="*/ 2835 h 1350"/>
                <a:gd name="T76" fmla="+- 0 4185 810"/>
                <a:gd name="T77" fmla="*/ T76 w 4995"/>
                <a:gd name="T78" fmla="+- 0 2700 2565"/>
                <a:gd name="T79" fmla="*/ 2700 h 1350"/>
                <a:gd name="T80" fmla="+- 0 4185 810"/>
                <a:gd name="T81" fmla="*/ T80 w 4995"/>
                <a:gd name="T82" fmla="+- 0 2835 2565"/>
                <a:gd name="T83" fmla="*/ 2835 h 1350"/>
                <a:gd name="T84" fmla="+- 0 4455 810"/>
                <a:gd name="T85" fmla="*/ T84 w 4995"/>
                <a:gd name="T86" fmla="+- 0 2835 2565"/>
                <a:gd name="T87" fmla="*/ 2835 h 1350"/>
                <a:gd name="T88" fmla="+- 0 4455 810"/>
                <a:gd name="T89" fmla="*/ T88 w 4995"/>
                <a:gd name="T90" fmla="+- 0 2970 2565"/>
                <a:gd name="T91" fmla="*/ 2970 h 1350"/>
                <a:gd name="T92" fmla="+- 0 4455 810"/>
                <a:gd name="T93" fmla="*/ T92 w 4995"/>
                <a:gd name="T94" fmla="+- 0 2700 2565"/>
                <a:gd name="T95" fmla="*/ 2700 h 1350"/>
                <a:gd name="T96" fmla="+- 0 4590 810"/>
                <a:gd name="T97" fmla="*/ T96 w 4995"/>
                <a:gd name="T98" fmla="+- 0 2700 2565"/>
                <a:gd name="T99" fmla="*/ 2700 h 1350"/>
                <a:gd name="T100" fmla="+- 0 4590 810"/>
                <a:gd name="T101" fmla="*/ T100 w 4995"/>
                <a:gd name="T102" fmla="+- 0 3375 2565"/>
                <a:gd name="T103" fmla="*/ 3375 h 1350"/>
                <a:gd name="T104" fmla="+- 0 4320 810"/>
                <a:gd name="T105" fmla="*/ T104 w 4995"/>
                <a:gd name="T106" fmla="+- 0 3510 2565"/>
                <a:gd name="T107" fmla="*/ 3510 h 1350"/>
                <a:gd name="T108" fmla="+- 0 4320 810"/>
                <a:gd name="T109" fmla="*/ T108 w 4995"/>
                <a:gd name="T110" fmla="+- 0 3645 2565"/>
                <a:gd name="T111" fmla="*/ 3645 h 1350"/>
                <a:gd name="T112" fmla="+- 0 4185 810"/>
                <a:gd name="T113" fmla="*/ T112 w 4995"/>
                <a:gd name="T114" fmla="+- 0 3645 2565"/>
                <a:gd name="T115" fmla="*/ 3645 h 1350"/>
                <a:gd name="T116" fmla="+- 0 4185 810"/>
                <a:gd name="T117" fmla="*/ T116 w 4995"/>
                <a:gd name="T118" fmla="+- 0 3780 2565"/>
                <a:gd name="T119" fmla="*/ 3780 h 1350"/>
                <a:gd name="T120" fmla="+- 0 4455 810"/>
                <a:gd name="T121" fmla="*/ T120 w 4995"/>
                <a:gd name="T122" fmla="+- 0 3915 2565"/>
                <a:gd name="T123" fmla="*/ 3915 h 1350"/>
                <a:gd name="T124" fmla="+- 0 4725 810"/>
                <a:gd name="T125" fmla="*/ T124 w 4995"/>
                <a:gd name="T126" fmla="+- 0 3780 2565"/>
                <a:gd name="T127" fmla="*/ 3780 h 1350"/>
                <a:gd name="T128" fmla="+- 0 4725 810"/>
                <a:gd name="T129" fmla="*/ T128 w 4995"/>
                <a:gd name="T130" fmla="+- 0 3645 2565"/>
                <a:gd name="T131" fmla="*/ 3645 h 1350"/>
                <a:gd name="T132" fmla="+- 0 4590 810"/>
                <a:gd name="T133" fmla="*/ T132 w 4995"/>
                <a:gd name="T134" fmla="+- 0 2835 2565"/>
                <a:gd name="T135" fmla="*/ 2835 h 1350"/>
                <a:gd name="T136" fmla="+- 0 4455 810"/>
                <a:gd name="T137" fmla="*/ T136 w 4995"/>
                <a:gd name="T138" fmla="+- 0 3105 2565"/>
                <a:gd name="T139" fmla="*/ 3105 h 1350"/>
                <a:gd name="T140" fmla="+- 0 4725 810"/>
                <a:gd name="T141" fmla="*/ T140 w 4995"/>
                <a:gd name="T142" fmla="+- 0 2970 2565"/>
                <a:gd name="T143" fmla="*/ 2970 h 1350"/>
                <a:gd name="T144" fmla="+- 0 4995 810"/>
                <a:gd name="T145" fmla="*/ T144 w 4995"/>
                <a:gd name="T146" fmla="+- 0 3645 2565"/>
                <a:gd name="T147" fmla="*/ 3645 h 1350"/>
                <a:gd name="T148" fmla="+- 0 5130 810"/>
                <a:gd name="T149" fmla="*/ T148 w 4995"/>
                <a:gd name="T150" fmla="+- 0 3915 2565"/>
                <a:gd name="T151" fmla="*/ 3915 h 1350"/>
                <a:gd name="T152" fmla="+- 0 5130 810"/>
                <a:gd name="T153" fmla="*/ T152 w 4995"/>
                <a:gd name="T154" fmla="+- 0 2835 2565"/>
                <a:gd name="T155" fmla="*/ 2835 h 1350"/>
                <a:gd name="T156" fmla="+- 0 4860 810"/>
                <a:gd name="T157" fmla="*/ T156 w 4995"/>
                <a:gd name="T158" fmla="+- 0 2970 2565"/>
                <a:gd name="T159" fmla="*/ 2970 h 1350"/>
                <a:gd name="T160" fmla="+- 0 5130 810"/>
                <a:gd name="T161" fmla="*/ T160 w 4995"/>
                <a:gd name="T162" fmla="+- 0 3105 2565"/>
                <a:gd name="T163" fmla="*/ 3105 h 1350"/>
                <a:gd name="T164" fmla="+- 0 5535 810"/>
                <a:gd name="T165" fmla="*/ T164 w 4995"/>
                <a:gd name="T166" fmla="+- 0 2700 2565"/>
                <a:gd name="T167" fmla="*/ 2700 h 1350"/>
                <a:gd name="T168" fmla="+- 0 5265 810"/>
                <a:gd name="T169" fmla="*/ T168 w 4995"/>
                <a:gd name="T170" fmla="+- 0 2835 2565"/>
                <a:gd name="T171" fmla="*/ 2835 h 1350"/>
                <a:gd name="T172" fmla="+- 0 5400 810"/>
                <a:gd name="T173" fmla="*/ T172 w 4995"/>
                <a:gd name="T174" fmla="+- 0 2835 2565"/>
                <a:gd name="T175" fmla="*/ 2835 h 1350"/>
                <a:gd name="T176" fmla="+- 0 5670 810"/>
                <a:gd name="T177" fmla="*/ T176 w 4995"/>
                <a:gd name="T178" fmla="+- 0 3375 2565"/>
                <a:gd name="T179" fmla="*/ 3375 h 1350"/>
                <a:gd name="T180" fmla="+- 0 5670 810"/>
                <a:gd name="T181" fmla="*/ T180 w 4995"/>
                <a:gd name="T182" fmla="+- 0 3510 2565"/>
                <a:gd name="T183" fmla="*/ 3510 h 1350"/>
                <a:gd name="T184" fmla="+- 0 5670 810"/>
                <a:gd name="T185" fmla="*/ T184 w 4995"/>
                <a:gd name="T186" fmla="+- 0 3510 2565"/>
                <a:gd name="T187" fmla="*/ 3510 h 1350"/>
                <a:gd name="T188" fmla="+- 0 5400 810"/>
                <a:gd name="T189" fmla="*/ T188 w 4995"/>
                <a:gd name="T190" fmla="+- 0 3645 2565"/>
                <a:gd name="T191" fmla="*/ 3645 h 1350"/>
                <a:gd name="T192" fmla="+- 0 5535 810"/>
                <a:gd name="T193" fmla="*/ T192 w 4995"/>
                <a:gd name="T194" fmla="+- 0 3375 2565"/>
                <a:gd name="T195" fmla="*/ 3375 h 1350"/>
                <a:gd name="T196" fmla="+- 0 5265 810"/>
                <a:gd name="T197" fmla="*/ T196 w 4995"/>
                <a:gd name="T198" fmla="+- 0 3240 2565"/>
                <a:gd name="T199" fmla="*/ 3240 h 1350"/>
                <a:gd name="T200" fmla="+- 0 4995 810"/>
                <a:gd name="T201" fmla="*/ T200 w 4995"/>
                <a:gd name="T202" fmla="+- 0 3375 2565"/>
                <a:gd name="T203" fmla="*/ 3375 h 1350"/>
                <a:gd name="T204" fmla="+- 0 4725 810"/>
                <a:gd name="T205" fmla="*/ T204 w 4995"/>
                <a:gd name="T206" fmla="+- 0 3510 2565"/>
                <a:gd name="T207" fmla="*/ 3510 h 1350"/>
                <a:gd name="T208" fmla="+- 0 4995 810"/>
                <a:gd name="T209" fmla="*/ T208 w 4995"/>
                <a:gd name="T210" fmla="+- 0 3645 2565"/>
                <a:gd name="T211" fmla="*/ 3645 h 1350"/>
                <a:gd name="T212" fmla="+- 0 5265 810"/>
                <a:gd name="T213" fmla="*/ T212 w 4995"/>
                <a:gd name="T214" fmla="+- 0 3510 2565"/>
                <a:gd name="T215" fmla="*/ 3510 h 1350"/>
                <a:gd name="T216" fmla="+- 0 5400 810"/>
                <a:gd name="T217" fmla="*/ T216 w 4995"/>
                <a:gd name="T218" fmla="+- 0 3780 2565"/>
                <a:gd name="T219" fmla="*/ 3780 h 1350"/>
                <a:gd name="T220" fmla="+- 0 5670 810"/>
                <a:gd name="T221" fmla="*/ T220 w 4995"/>
                <a:gd name="T222" fmla="+- 0 3915 2565"/>
                <a:gd name="T223" fmla="*/ 3915 h 1350"/>
                <a:gd name="T224" fmla="+- 0 5805 810"/>
                <a:gd name="T225" fmla="*/ T224 w 4995"/>
                <a:gd name="T226" fmla="+- 0 3645 2565"/>
                <a:gd name="T227" fmla="*/ 3645 h 1350"/>
                <a:gd name="T228" fmla="+- 0 5670 810"/>
                <a:gd name="T229" fmla="*/ T228 w 4995"/>
                <a:gd name="T230" fmla="+- 0 3240 2565"/>
                <a:gd name="T231" fmla="*/ 3240 h 1350"/>
                <a:gd name="T232" fmla="+- 0 5805 810"/>
                <a:gd name="T233" fmla="*/ T232 w 4995"/>
                <a:gd name="T234" fmla="+- 0 3240 2565"/>
                <a:gd name="T235" fmla="*/ 3240 h 1350"/>
                <a:gd name="T236" fmla="+- 0 5670 810"/>
                <a:gd name="T237" fmla="*/ T236 w 4995"/>
                <a:gd name="T238" fmla="+- 0 2700 2565"/>
                <a:gd name="T239" fmla="*/ 2700 h 1350"/>
                <a:gd name="T240" fmla="+- 0 5805 810"/>
                <a:gd name="T241" fmla="*/ T240 w 4995"/>
                <a:gd name="T242" fmla="+- 0 2970 2565"/>
                <a:gd name="T243" fmla="*/ 2970 h 1350"/>
                <a:gd name="T244" fmla="+- 0 5805 810"/>
                <a:gd name="T245" fmla="*/ T244 w 4995"/>
                <a:gd name="T246" fmla="+- 0 2565 2565"/>
                <a:gd name="T247" fmla="*/ 2565 h 13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4995" h="1350">
                  <a:moveTo>
                    <a:pt x="135" y="405"/>
                  </a:moveTo>
                  <a:lnTo>
                    <a:pt x="0" y="405"/>
                  </a:lnTo>
                  <a:lnTo>
                    <a:pt x="0" y="540"/>
                  </a:lnTo>
                  <a:lnTo>
                    <a:pt x="135" y="540"/>
                  </a:lnTo>
                  <a:lnTo>
                    <a:pt x="135" y="405"/>
                  </a:lnTo>
                  <a:close/>
                  <a:moveTo>
                    <a:pt x="675" y="540"/>
                  </a:moveTo>
                  <a:lnTo>
                    <a:pt x="540" y="540"/>
                  </a:lnTo>
                  <a:lnTo>
                    <a:pt x="540" y="405"/>
                  </a:lnTo>
                  <a:lnTo>
                    <a:pt x="540" y="270"/>
                  </a:lnTo>
                  <a:lnTo>
                    <a:pt x="405" y="270"/>
                  </a:lnTo>
                  <a:lnTo>
                    <a:pt x="405" y="405"/>
                  </a:lnTo>
                  <a:lnTo>
                    <a:pt x="270" y="405"/>
                  </a:lnTo>
                  <a:lnTo>
                    <a:pt x="270" y="540"/>
                  </a:lnTo>
                  <a:lnTo>
                    <a:pt x="135" y="540"/>
                  </a:lnTo>
                  <a:lnTo>
                    <a:pt x="135" y="675"/>
                  </a:lnTo>
                  <a:lnTo>
                    <a:pt x="270" y="675"/>
                  </a:lnTo>
                  <a:lnTo>
                    <a:pt x="405" y="675"/>
                  </a:lnTo>
                  <a:lnTo>
                    <a:pt x="540" y="675"/>
                  </a:lnTo>
                  <a:lnTo>
                    <a:pt x="675" y="675"/>
                  </a:lnTo>
                  <a:lnTo>
                    <a:pt x="675" y="540"/>
                  </a:lnTo>
                  <a:close/>
                  <a:moveTo>
                    <a:pt x="1485" y="270"/>
                  </a:moveTo>
                  <a:lnTo>
                    <a:pt x="1350" y="270"/>
                  </a:lnTo>
                  <a:lnTo>
                    <a:pt x="1350" y="405"/>
                  </a:lnTo>
                  <a:lnTo>
                    <a:pt x="1215" y="405"/>
                  </a:lnTo>
                  <a:lnTo>
                    <a:pt x="1080" y="405"/>
                  </a:lnTo>
                  <a:lnTo>
                    <a:pt x="945" y="405"/>
                  </a:lnTo>
                  <a:lnTo>
                    <a:pt x="810" y="405"/>
                  </a:lnTo>
                  <a:lnTo>
                    <a:pt x="810" y="270"/>
                  </a:lnTo>
                  <a:lnTo>
                    <a:pt x="945" y="270"/>
                  </a:lnTo>
                  <a:lnTo>
                    <a:pt x="945" y="135"/>
                  </a:lnTo>
                  <a:lnTo>
                    <a:pt x="810" y="135"/>
                  </a:lnTo>
                  <a:lnTo>
                    <a:pt x="675" y="135"/>
                  </a:lnTo>
                  <a:lnTo>
                    <a:pt x="540" y="135"/>
                  </a:lnTo>
                  <a:lnTo>
                    <a:pt x="540" y="270"/>
                  </a:lnTo>
                  <a:lnTo>
                    <a:pt x="675" y="270"/>
                  </a:lnTo>
                  <a:lnTo>
                    <a:pt x="675" y="405"/>
                  </a:lnTo>
                  <a:lnTo>
                    <a:pt x="675" y="540"/>
                  </a:lnTo>
                  <a:lnTo>
                    <a:pt x="810" y="540"/>
                  </a:lnTo>
                  <a:lnTo>
                    <a:pt x="945" y="540"/>
                  </a:lnTo>
                  <a:lnTo>
                    <a:pt x="945" y="675"/>
                  </a:lnTo>
                  <a:lnTo>
                    <a:pt x="1080" y="675"/>
                  </a:lnTo>
                  <a:lnTo>
                    <a:pt x="1080" y="540"/>
                  </a:lnTo>
                  <a:lnTo>
                    <a:pt x="1215" y="540"/>
                  </a:lnTo>
                  <a:lnTo>
                    <a:pt x="1350" y="540"/>
                  </a:lnTo>
                  <a:lnTo>
                    <a:pt x="1485" y="540"/>
                  </a:lnTo>
                  <a:lnTo>
                    <a:pt x="1485" y="405"/>
                  </a:lnTo>
                  <a:lnTo>
                    <a:pt x="1485" y="270"/>
                  </a:lnTo>
                  <a:close/>
                  <a:moveTo>
                    <a:pt x="1755" y="135"/>
                  </a:moveTo>
                  <a:lnTo>
                    <a:pt x="1620" y="135"/>
                  </a:lnTo>
                  <a:lnTo>
                    <a:pt x="1485" y="135"/>
                  </a:lnTo>
                  <a:lnTo>
                    <a:pt x="1485" y="270"/>
                  </a:lnTo>
                  <a:lnTo>
                    <a:pt x="1620" y="270"/>
                  </a:lnTo>
                  <a:lnTo>
                    <a:pt x="1620" y="405"/>
                  </a:lnTo>
                  <a:lnTo>
                    <a:pt x="1620" y="540"/>
                  </a:lnTo>
                  <a:lnTo>
                    <a:pt x="1755" y="540"/>
                  </a:lnTo>
                  <a:lnTo>
                    <a:pt x="1755" y="405"/>
                  </a:lnTo>
                  <a:lnTo>
                    <a:pt x="1755" y="270"/>
                  </a:lnTo>
                  <a:lnTo>
                    <a:pt x="1755" y="135"/>
                  </a:lnTo>
                  <a:close/>
                  <a:moveTo>
                    <a:pt x="3510" y="135"/>
                  </a:moveTo>
                  <a:lnTo>
                    <a:pt x="3375" y="135"/>
                  </a:lnTo>
                  <a:lnTo>
                    <a:pt x="3240" y="135"/>
                  </a:lnTo>
                  <a:lnTo>
                    <a:pt x="3240" y="270"/>
                  </a:lnTo>
                  <a:lnTo>
                    <a:pt x="3375" y="270"/>
                  </a:lnTo>
                  <a:lnTo>
                    <a:pt x="3510" y="270"/>
                  </a:lnTo>
                  <a:lnTo>
                    <a:pt x="3510" y="135"/>
                  </a:lnTo>
                  <a:close/>
                  <a:moveTo>
                    <a:pt x="3645" y="270"/>
                  </a:moveTo>
                  <a:lnTo>
                    <a:pt x="3510" y="270"/>
                  </a:lnTo>
                  <a:lnTo>
                    <a:pt x="3510" y="405"/>
                  </a:lnTo>
                  <a:lnTo>
                    <a:pt x="3645" y="405"/>
                  </a:lnTo>
                  <a:lnTo>
                    <a:pt x="3645" y="270"/>
                  </a:lnTo>
                  <a:close/>
                  <a:moveTo>
                    <a:pt x="3780" y="135"/>
                  </a:moveTo>
                  <a:lnTo>
                    <a:pt x="3645" y="135"/>
                  </a:lnTo>
                  <a:lnTo>
                    <a:pt x="3645" y="270"/>
                  </a:lnTo>
                  <a:lnTo>
                    <a:pt x="3780" y="270"/>
                  </a:lnTo>
                  <a:lnTo>
                    <a:pt x="3780" y="135"/>
                  </a:lnTo>
                  <a:close/>
                  <a:moveTo>
                    <a:pt x="3915" y="945"/>
                  </a:moveTo>
                  <a:lnTo>
                    <a:pt x="3780" y="945"/>
                  </a:lnTo>
                  <a:lnTo>
                    <a:pt x="3780" y="810"/>
                  </a:lnTo>
                  <a:lnTo>
                    <a:pt x="3645" y="810"/>
                  </a:lnTo>
                  <a:lnTo>
                    <a:pt x="3510" y="810"/>
                  </a:lnTo>
                  <a:lnTo>
                    <a:pt x="3510" y="945"/>
                  </a:lnTo>
                  <a:lnTo>
                    <a:pt x="3645" y="945"/>
                  </a:lnTo>
                  <a:lnTo>
                    <a:pt x="3645" y="1080"/>
                  </a:lnTo>
                  <a:lnTo>
                    <a:pt x="3510" y="1080"/>
                  </a:lnTo>
                  <a:lnTo>
                    <a:pt x="3510" y="945"/>
                  </a:lnTo>
                  <a:lnTo>
                    <a:pt x="3375" y="945"/>
                  </a:lnTo>
                  <a:lnTo>
                    <a:pt x="3375" y="1080"/>
                  </a:lnTo>
                  <a:lnTo>
                    <a:pt x="3240" y="1080"/>
                  </a:lnTo>
                  <a:lnTo>
                    <a:pt x="3240" y="1215"/>
                  </a:lnTo>
                  <a:lnTo>
                    <a:pt x="3375" y="1215"/>
                  </a:lnTo>
                  <a:lnTo>
                    <a:pt x="3510" y="1215"/>
                  </a:lnTo>
                  <a:lnTo>
                    <a:pt x="3645" y="1215"/>
                  </a:lnTo>
                  <a:lnTo>
                    <a:pt x="3645" y="1350"/>
                  </a:lnTo>
                  <a:lnTo>
                    <a:pt x="3780" y="1350"/>
                  </a:lnTo>
                  <a:lnTo>
                    <a:pt x="3915" y="1350"/>
                  </a:lnTo>
                  <a:lnTo>
                    <a:pt x="3915" y="1215"/>
                  </a:lnTo>
                  <a:lnTo>
                    <a:pt x="3780" y="1215"/>
                  </a:lnTo>
                  <a:lnTo>
                    <a:pt x="3780" y="1080"/>
                  </a:lnTo>
                  <a:lnTo>
                    <a:pt x="3915" y="1080"/>
                  </a:lnTo>
                  <a:lnTo>
                    <a:pt x="3915" y="945"/>
                  </a:lnTo>
                  <a:close/>
                  <a:moveTo>
                    <a:pt x="3915" y="270"/>
                  </a:moveTo>
                  <a:lnTo>
                    <a:pt x="3780" y="270"/>
                  </a:lnTo>
                  <a:lnTo>
                    <a:pt x="3780" y="405"/>
                  </a:lnTo>
                  <a:lnTo>
                    <a:pt x="3645" y="405"/>
                  </a:lnTo>
                  <a:lnTo>
                    <a:pt x="3645" y="540"/>
                  </a:lnTo>
                  <a:lnTo>
                    <a:pt x="3780" y="540"/>
                  </a:lnTo>
                  <a:lnTo>
                    <a:pt x="3915" y="540"/>
                  </a:lnTo>
                  <a:lnTo>
                    <a:pt x="3915" y="405"/>
                  </a:lnTo>
                  <a:lnTo>
                    <a:pt x="3915" y="270"/>
                  </a:lnTo>
                  <a:close/>
                  <a:moveTo>
                    <a:pt x="4320" y="1080"/>
                  </a:moveTo>
                  <a:lnTo>
                    <a:pt x="4185" y="1080"/>
                  </a:lnTo>
                  <a:lnTo>
                    <a:pt x="4185" y="1215"/>
                  </a:lnTo>
                  <a:lnTo>
                    <a:pt x="4185" y="1350"/>
                  </a:lnTo>
                  <a:lnTo>
                    <a:pt x="4320" y="1350"/>
                  </a:lnTo>
                  <a:lnTo>
                    <a:pt x="4320" y="1215"/>
                  </a:lnTo>
                  <a:lnTo>
                    <a:pt x="4320" y="1080"/>
                  </a:lnTo>
                  <a:close/>
                  <a:moveTo>
                    <a:pt x="4320" y="270"/>
                  </a:moveTo>
                  <a:lnTo>
                    <a:pt x="4185" y="270"/>
                  </a:lnTo>
                  <a:lnTo>
                    <a:pt x="4050" y="270"/>
                  </a:lnTo>
                  <a:lnTo>
                    <a:pt x="4050" y="405"/>
                  </a:lnTo>
                  <a:lnTo>
                    <a:pt x="4050" y="540"/>
                  </a:lnTo>
                  <a:lnTo>
                    <a:pt x="4185" y="540"/>
                  </a:lnTo>
                  <a:lnTo>
                    <a:pt x="4320" y="540"/>
                  </a:lnTo>
                  <a:lnTo>
                    <a:pt x="4320" y="405"/>
                  </a:lnTo>
                  <a:lnTo>
                    <a:pt x="4320" y="270"/>
                  </a:lnTo>
                  <a:close/>
                  <a:moveTo>
                    <a:pt x="4725" y="135"/>
                  </a:moveTo>
                  <a:lnTo>
                    <a:pt x="4590" y="135"/>
                  </a:lnTo>
                  <a:lnTo>
                    <a:pt x="4455" y="135"/>
                  </a:lnTo>
                  <a:lnTo>
                    <a:pt x="4455" y="270"/>
                  </a:lnTo>
                  <a:lnTo>
                    <a:pt x="4455" y="405"/>
                  </a:lnTo>
                  <a:lnTo>
                    <a:pt x="4590" y="405"/>
                  </a:lnTo>
                  <a:lnTo>
                    <a:pt x="4590" y="270"/>
                  </a:lnTo>
                  <a:lnTo>
                    <a:pt x="4725" y="270"/>
                  </a:lnTo>
                  <a:lnTo>
                    <a:pt x="4725" y="135"/>
                  </a:lnTo>
                  <a:close/>
                  <a:moveTo>
                    <a:pt x="4860" y="810"/>
                  </a:moveTo>
                  <a:lnTo>
                    <a:pt x="4725" y="810"/>
                  </a:lnTo>
                  <a:lnTo>
                    <a:pt x="4725" y="945"/>
                  </a:lnTo>
                  <a:lnTo>
                    <a:pt x="4860" y="945"/>
                  </a:lnTo>
                  <a:lnTo>
                    <a:pt x="4860" y="810"/>
                  </a:lnTo>
                  <a:close/>
                  <a:moveTo>
                    <a:pt x="4995" y="945"/>
                  </a:moveTo>
                  <a:lnTo>
                    <a:pt x="4860" y="945"/>
                  </a:lnTo>
                  <a:lnTo>
                    <a:pt x="4860" y="1080"/>
                  </a:lnTo>
                  <a:lnTo>
                    <a:pt x="4725" y="1080"/>
                  </a:lnTo>
                  <a:lnTo>
                    <a:pt x="4590" y="1080"/>
                  </a:lnTo>
                  <a:lnTo>
                    <a:pt x="4590" y="945"/>
                  </a:lnTo>
                  <a:lnTo>
                    <a:pt x="4590" y="810"/>
                  </a:lnTo>
                  <a:lnTo>
                    <a:pt x="4725" y="810"/>
                  </a:lnTo>
                  <a:lnTo>
                    <a:pt x="4725" y="675"/>
                  </a:lnTo>
                  <a:lnTo>
                    <a:pt x="4590" y="675"/>
                  </a:lnTo>
                  <a:lnTo>
                    <a:pt x="4455" y="675"/>
                  </a:lnTo>
                  <a:lnTo>
                    <a:pt x="4455" y="810"/>
                  </a:lnTo>
                  <a:lnTo>
                    <a:pt x="4320" y="810"/>
                  </a:lnTo>
                  <a:lnTo>
                    <a:pt x="4185" y="810"/>
                  </a:lnTo>
                  <a:lnTo>
                    <a:pt x="4050" y="810"/>
                  </a:lnTo>
                  <a:lnTo>
                    <a:pt x="3915" y="810"/>
                  </a:lnTo>
                  <a:lnTo>
                    <a:pt x="3915" y="945"/>
                  </a:lnTo>
                  <a:lnTo>
                    <a:pt x="4050" y="945"/>
                  </a:lnTo>
                  <a:lnTo>
                    <a:pt x="4050" y="1080"/>
                  </a:lnTo>
                  <a:lnTo>
                    <a:pt x="4185" y="1080"/>
                  </a:lnTo>
                  <a:lnTo>
                    <a:pt x="4185" y="945"/>
                  </a:lnTo>
                  <a:lnTo>
                    <a:pt x="4320" y="945"/>
                  </a:lnTo>
                  <a:lnTo>
                    <a:pt x="4455" y="945"/>
                  </a:lnTo>
                  <a:lnTo>
                    <a:pt x="4455" y="1080"/>
                  </a:lnTo>
                  <a:lnTo>
                    <a:pt x="4455" y="1215"/>
                  </a:lnTo>
                  <a:lnTo>
                    <a:pt x="4590" y="1215"/>
                  </a:lnTo>
                  <a:lnTo>
                    <a:pt x="4725" y="1215"/>
                  </a:lnTo>
                  <a:lnTo>
                    <a:pt x="4860" y="1215"/>
                  </a:lnTo>
                  <a:lnTo>
                    <a:pt x="4860" y="1350"/>
                  </a:lnTo>
                  <a:lnTo>
                    <a:pt x="4995" y="1350"/>
                  </a:lnTo>
                  <a:lnTo>
                    <a:pt x="4995" y="1215"/>
                  </a:lnTo>
                  <a:lnTo>
                    <a:pt x="4995" y="1080"/>
                  </a:lnTo>
                  <a:lnTo>
                    <a:pt x="4995" y="945"/>
                  </a:lnTo>
                  <a:close/>
                  <a:moveTo>
                    <a:pt x="4995" y="675"/>
                  </a:moveTo>
                  <a:lnTo>
                    <a:pt x="4860" y="675"/>
                  </a:lnTo>
                  <a:lnTo>
                    <a:pt x="4860" y="810"/>
                  </a:lnTo>
                  <a:lnTo>
                    <a:pt x="4995" y="810"/>
                  </a:lnTo>
                  <a:lnTo>
                    <a:pt x="4995" y="675"/>
                  </a:lnTo>
                  <a:close/>
                  <a:moveTo>
                    <a:pt x="4995" y="0"/>
                  </a:moveTo>
                  <a:lnTo>
                    <a:pt x="4860" y="0"/>
                  </a:lnTo>
                  <a:lnTo>
                    <a:pt x="4860" y="135"/>
                  </a:lnTo>
                  <a:lnTo>
                    <a:pt x="4860" y="270"/>
                  </a:lnTo>
                  <a:lnTo>
                    <a:pt x="4860" y="405"/>
                  </a:lnTo>
                  <a:lnTo>
                    <a:pt x="4995" y="405"/>
                  </a:lnTo>
                  <a:lnTo>
                    <a:pt x="4995" y="270"/>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 name="docshape9">
              <a:extLst>
                <a:ext uri="{FF2B5EF4-FFF2-40B4-BE49-F238E27FC236}">
                  <a16:creationId xmlns:a16="http://schemas.microsoft.com/office/drawing/2014/main" id="{586D385A-327C-F4C5-9051-A78AC3A49BCC}"/>
                </a:ext>
              </a:extLst>
            </p:cNvPr>
            <p:cNvSpPr>
              <a:spLocks/>
            </p:cNvSpPr>
            <p:nvPr/>
          </p:nvSpPr>
          <p:spPr bwMode="auto">
            <a:xfrm>
              <a:off x="810" y="3105"/>
              <a:ext cx="4995" cy="1485"/>
            </a:xfrm>
            <a:custGeom>
              <a:avLst/>
              <a:gdLst>
                <a:gd name="T0" fmla="+- 0 945 810"/>
                <a:gd name="T1" fmla="*/ T0 w 4995"/>
                <a:gd name="T2" fmla="+- 0 3375 3105"/>
                <a:gd name="T3" fmla="*/ 3375 h 1485"/>
                <a:gd name="T4" fmla="+- 0 945 810"/>
                <a:gd name="T5" fmla="*/ T4 w 4995"/>
                <a:gd name="T6" fmla="+- 0 4050 3105"/>
                <a:gd name="T7" fmla="*/ 4050 h 1485"/>
                <a:gd name="T8" fmla="+- 0 945 810"/>
                <a:gd name="T9" fmla="*/ T8 w 4995"/>
                <a:gd name="T10" fmla="+- 0 3510 3105"/>
                <a:gd name="T11" fmla="*/ 3510 h 1485"/>
                <a:gd name="T12" fmla="+- 0 1080 810"/>
                <a:gd name="T13" fmla="*/ T12 w 4995"/>
                <a:gd name="T14" fmla="+- 0 3645 3105"/>
                <a:gd name="T15" fmla="*/ 3645 h 1485"/>
                <a:gd name="T16" fmla="+- 0 1080 810"/>
                <a:gd name="T17" fmla="*/ T16 w 4995"/>
                <a:gd name="T18" fmla="+- 0 3510 3105"/>
                <a:gd name="T19" fmla="*/ 3510 h 1485"/>
                <a:gd name="T20" fmla="+- 0 1620 810"/>
                <a:gd name="T21" fmla="*/ T20 w 4995"/>
                <a:gd name="T22" fmla="+- 0 3240 3105"/>
                <a:gd name="T23" fmla="*/ 3240 h 1485"/>
                <a:gd name="T24" fmla="+- 0 1215 810"/>
                <a:gd name="T25" fmla="*/ T24 w 4995"/>
                <a:gd name="T26" fmla="+- 0 3375 3105"/>
                <a:gd name="T27" fmla="*/ 3375 h 1485"/>
                <a:gd name="T28" fmla="+- 0 1755 810"/>
                <a:gd name="T29" fmla="*/ T28 w 4995"/>
                <a:gd name="T30" fmla="+- 0 3375 3105"/>
                <a:gd name="T31" fmla="*/ 3375 h 1485"/>
                <a:gd name="T32" fmla="+- 0 1620 810"/>
                <a:gd name="T33" fmla="*/ T32 w 4995"/>
                <a:gd name="T34" fmla="+- 0 4320 3105"/>
                <a:gd name="T35" fmla="*/ 4320 h 1485"/>
                <a:gd name="T36" fmla="+- 0 1350 810"/>
                <a:gd name="T37" fmla="*/ T36 w 4995"/>
                <a:gd name="T38" fmla="+- 0 4320 3105"/>
                <a:gd name="T39" fmla="*/ 4320 h 1485"/>
                <a:gd name="T40" fmla="+- 0 945 810"/>
                <a:gd name="T41" fmla="*/ T40 w 4995"/>
                <a:gd name="T42" fmla="+- 0 4185 3105"/>
                <a:gd name="T43" fmla="*/ 4185 h 1485"/>
                <a:gd name="T44" fmla="+- 0 945 810"/>
                <a:gd name="T45" fmla="*/ T44 w 4995"/>
                <a:gd name="T46" fmla="+- 0 4455 3105"/>
                <a:gd name="T47" fmla="*/ 4455 h 1485"/>
                <a:gd name="T48" fmla="+- 0 1485 810"/>
                <a:gd name="T49" fmla="*/ T48 w 4995"/>
                <a:gd name="T50" fmla="+- 0 4455 3105"/>
                <a:gd name="T51" fmla="*/ 4455 h 1485"/>
                <a:gd name="T52" fmla="+- 0 1755 810"/>
                <a:gd name="T53" fmla="*/ T52 w 4995"/>
                <a:gd name="T54" fmla="+- 0 4455 3105"/>
                <a:gd name="T55" fmla="*/ 4455 h 1485"/>
                <a:gd name="T56" fmla="+- 0 2970 810"/>
                <a:gd name="T57" fmla="*/ T56 w 4995"/>
                <a:gd name="T58" fmla="+- 0 4050 3105"/>
                <a:gd name="T59" fmla="*/ 4050 h 1485"/>
                <a:gd name="T60" fmla="+- 0 2835 810"/>
                <a:gd name="T61" fmla="*/ T60 w 4995"/>
                <a:gd name="T62" fmla="+- 0 4455 3105"/>
                <a:gd name="T63" fmla="*/ 4455 h 1485"/>
                <a:gd name="T64" fmla="+- 0 3105 810"/>
                <a:gd name="T65" fmla="*/ T64 w 4995"/>
                <a:gd name="T66" fmla="+- 0 4455 3105"/>
                <a:gd name="T67" fmla="*/ 4455 h 1485"/>
                <a:gd name="T68" fmla="+- 0 3240 810"/>
                <a:gd name="T69" fmla="*/ T68 w 4995"/>
                <a:gd name="T70" fmla="+- 0 4455 3105"/>
                <a:gd name="T71" fmla="*/ 4455 h 1485"/>
                <a:gd name="T72" fmla="+- 0 3240 810"/>
                <a:gd name="T73" fmla="*/ T72 w 4995"/>
                <a:gd name="T74" fmla="+- 0 4455 3105"/>
                <a:gd name="T75" fmla="*/ 4455 h 1485"/>
                <a:gd name="T76" fmla="+- 0 3375 810"/>
                <a:gd name="T77" fmla="*/ T76 w 4995"/>
                <a:gd name="T78" fmla="+- 0 4320 3105"/>
                <a:gd name="T79" fmla="*/ 4320 h 1485"/>
                <a:gd name="T80" fmla="+- 0 3375 810"/>
                <a:gd name="T81" fmla="*/ T80 w 4995"/>
                <a:gd name="T82" fmla="+- 0 4590 3105"/>
                <a:gd name="T83" fmla="*/ 4590 h 1485"/>
                <a:gd name="T84" fmla="+- 0 3510 810"/>
                <a:gd name="T85" fmla="*/ T84 w 4995"/>
                <a:gd name="T86" fmla="+- 0 4185 3105"/>
                <a:gd name="T87" fmla="*/ 4185 h 1485"/>
                <a:gd name="T88" fmla="+- 0 3915 810"/>
                <a:gd name="T89" fmla="*/ T88 w 4995"/>
                <a:gd name="T90" fmla="+- 0 4050 3105"/>
                <a:gd name="T91" fmla="*/ 4050 h 1485"/>
                <a:gd name="T92" fmla="+- 0 3915 810"/>
                <a:gd name="T93" fmla="*/ T92 w 4995"/>
                <a:gd name="T94" fmla="+- 0 4050 3105"/>
                <a:gd name="T95" fmla="*/ 4050 h 1485"/>
                <a:gd name="T96" fmla="+- 0 4050 810"/>
                <a:gd name="T97" fmla="*/ T96 w 4995"/>
                <a:gd name="T98" fmla="+- 0 3240 3105"/>
                <a:gd name="T99" fmla="*/ 3240 h 1485"/>
                <a:gd name="T100" fmla="+- 0 4320 810"/>
                <a:gd name="T101" fmla="*/ T100 w 4995"/>
                <a:gd name="T102" fmla="+- 0 3240 3105"/>
                <a:gd name="T103" fmla="*/ 3240 h 1485"/>
                <a:gd name="T104" fmla="+- 0 4320 810"/>
                <a:gd name="T105" fmla="*/ T104 w 4995"/>
                <a:gd name="T106" fmla="+- 0 4320 3105"/>
                <a:gd name="T107" fmla="*/ 4320 h 1485"/>
                <a:gd name="T108" fmla="+- 0 4320 810"/>
                <a:gd name="T109" fmla="*/ T108 w 4995"/>
                <a:gd name="T110" fmla="+- 0 4050 3105"/>
                <a:gd name="T111" fmla="*/ 4050 h 1485"/>
                <a:gd name="T112" fmla="+- 0 4050 810"/>
                <a:gd name="T113" fmla="*/ T112 w 4995"/>
                <a:gd name="T114" fmla="+- 0 4050 3105"/>
                <a:gd name="T115" fmla="*/ 4050 h 1485"/>
                <a:gd name="T116" fmla="+- 0 3915 810"/>
                <a:gd name="T117" fmla="*/ T116 w 4995"/>
                <a:gd name="T118" fmla="+- 0 4455 3105"/>
                <a:gd name="T119" fmla="*/ 4455 h 1485"/>
                <a:gd name="T120" fmla="+- 0 3645 810"/>
                <a:gd name="T121" fmla="*/ T120 w 4995"/>
                <a:gd name="T122" fmla="+- 0 4455 3105"/>
                <a:gd name="T123" fmla="*/ 4455 h 1485"/>
                <a:gd name="T124" fmla="+- 0 4050 810"/>
                <a:gd name="T125" fmla="*/ T124 w 4995"/>
                <a:gd name="T126" fmla="+- 0 4590 3105"/>
                <a:gd name="T127" fmla="*/ 4590 h 1485"/>
                <a:gd name="T128" fmla="+- 0 4455 810"/>
                <a:gd name="T129" fmla="*/ T128 w 4995"/>
                <a:gd name="T130" fmla="+- 0 4455 3105"/>
                <a:gd name="T131" fmla="*/ 4455 h 1485"/>
                <a:gd name="T132" fmla="+- 0 4455 810"/>
                <a:gd name="T133" fmla="*/ T132 w 4995"/>
                <a:gd name="T134" fmla="+- 0 3915 3105"/>
                <a:gd name="T135" fmla="*/ 3915 h 1485"/>
                <a:gd name="T136" fmla="+- 0 4995 810"/>
                <a:gd name="T137" fmla="*/ T136 w 4995"/>
                <a:gd name="T138" fmla="+- 0 4320 3105"/>
                <a:gd name="T139" fmla="*/ 4320 h 1485"/>
                <a:gd name="T140" fmla="+- 0 4860 810"/>
                <a:gd name="T141" fmla="*/ T140 w 4995"/>
                <a:gd name="T142" fmla="+- 0 4455 3105"/>
                <a:gd name="T143" fmla="*/ 4455 h 1485"/>
                <a:gd name="T144" fmla="+- 0 4995 810"/>
                <a:gd name="T145" fmla="*/ T144 w 4995"/>
                <a:gd name="T146" fmla="+- 0 3915 3105"/>
                <a:gd name="T147" fmla="*/ 3915 h 1485"/>
                <a:gd name="T148" fmla="+- 0 5130 810"/>
                <a:gd name="T149" fmla="*/ T148 w 4995"/>
                <a:gd name="T150" fmla="+- 0 4050 3105"/>
                <a:gd name="T151" fmla="*/ 4050 h 1485"/>
                <a:gd name="T152" fmla="+- 0 4860 810"/>
                <a:gd name="T153" fmla="*/ T152 w 4995"/>
                <a:gd name="T154" fmla="+- 0 3105 3105"/>
                <a:gd name="T155" fmla="*/ 3105 h 1485"/>
                <a:gd name="T156" fmla="+- 0 4455 810"/>
                <a:gd name="T157" fmla="*/ T156 w 4995"/>
                <a:gd name="T158" fmla="+- 0 3240 3105"/>
                <a:gd name="T159" fmla="*/ 3240 h 1485"/>
                <a:gd name="T160" fmla="+- 0 4725 810"/>
                <a:gd name="T161" fmla="*/ T160 w 4995"/>
                <a:gd name="T162" fmla="+- 0 3240 3105"/>
                <a:gd name="T163" fmla="*/ 3240 h 1485"/>
                <a:gd name="T164" fmla="+- 0 5130 810"/>
                <a:gd name="T165" fmla="*/ T164 w 4995"/>
                <a:gd name="T166" fmla="+- 0 3105 3105"/>
                <a:gd name="T167" fmla="*/ 3105 h 1485"/>
                <a:gd name="T168" fmla="+- 0 5265 810"/>
                <a:gd name="T169" fmla="*/ T168 w 4995"/>
                <a:gd name="T170" fmla="+- 0 3915 3105"/>
                <a:gd name="T171" fmla="*/ 3915 h 1485"/>
                <a:gd name="T172" fmla="+- 0 5130 810"/>
                <a:gd name="T173" fmla="*/ T172 w 4995"/>
                <a:gd name="T174" fmla="+- 0 4320 3105"/>
                <a:gd name="T175" fmla="*/ 4320 h 1485"/>
                <a:gd name="T176" fmla="+- 0 5400 810"/>
                <a:gd name="T177" fmla="*/ T176 w 4995"/>
                <a:gd name="T178" fmla="+- 0 4320 3105"/>
                <a:gd name="T179" fmla="*/ 4320 h 1485"/>
                <a:gd name="T180" fmla="+- 0 5400 810"/>
                <a:gd name="T181" fmla="*/ T180 w 4995"/>
                <a:gd name="T182" fmla="+- 0 4050 3105"/>
                <a:gd name="T183" fmla="*/ 4050 h 1485"/>
                <a:gd name="T184" fmla="+- 0 5265 810"/>
                <a:gd name="T185" fmla="*/ T184 w 4995"/>
                <a:gd name="T186" fmla="+- 0 3105 3105"/>
                <a:gd name="T187" fmla="*/ 3105 h 1485"/>
                <a:gd name="T188" fmla="+- 0 5535 810"/>
                <a:gd name="T189" fmla="*/ T188 w 4995"/>
                <a:gd name="T190" fmla="+- 0 3105 3105"/>
                <a:gd name="T191" fmla="*/ 3105 h 1485"/>
                <a:gd name="T192" fmla="+- 0 5535 810"/>
                <a:gd name="T193" fmla="*/ T192 w 4995"/>
                <a:gd name="T194" fmla="+- 0 4320 3105"/>
                <a:gd name="T195" fmla="*/ 4320 h 1485"/>
                <a:gd name="T196" fmla="+- 0 5805 810"/>
                <a:gd name="T197" fmla="*/ T196 w 4995"/>
                <a:gd name="T198" fmla="+- 0 4320 3105"/>
                <a:gd name="T199" fmla="*/ 4320 h 1485"/>
                <a:gd name="T200" fmla="+- 0 5670 810"/>
                <a:gd name="T201" fmla="*/ T200 w 4995"/>
                <a:gd name="T202" fmla="+- 0 3915 3105"/>
                <a:gd name="T203" fmla="*/ 3915 h 1485"/>
                <a:gd name="T204" fmla="+- 0 5805 810"/>
                <a:gd name="T205" fmla="*/ T204 w 4995"/>
                <a:gd name="T206" fmla="+- 0 4050 3105"/>
                <a:gd name="T207" fmla="*/ 4050 h 1485"/>
                <a:gd name="T208" fmla="+- 0 5670 810"/>
                <a:gd name="T209" fmla="*/ T208 w 4995"/>
                <a:gd name="T210" fmla="+- 0 3105 3105"/>
                <a:gd name="T211" fmla="*/ 3105 h 148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4995" h="1485">
                  <a:moveTo>
                    <a:pt x="135" y="135"/>
                  </a:moveTo>
                  <a:lnTo>
                    <a:pt x="0" y="135"/>
                  </a:lnTo>
                  <a:lnTo>
                    <a:pt x="0" y="270"/>
                  </a:lnTo>
                  <a:lnTo>
                    <a:pt x="135" y="270"/>
                  </a:lnTo>
                  <a:lnTo>
                    <a:pt x="135" y="135"/>
                  </a:lnTo>
                  <a:close/>
                  <a:moveTo>
                    <a:pt x="270" y="810"/>
                  </a:moveTo>
                  <a:lnTo>
                    <a:pt x="135" y="810"/>
                  </a:lnTo>
                  <a:lnTo>
                    <a:pt x="135" y="945"/>
                  </a:lnTo>
                  <a:lnTo>
                    <a:pt x="270" y="945"/>
                  </a:lnTo>
                  <a:lnTo>
                    <a:pt x="270" y="810"/>
                  </a:lnTo>
                  <a:close/>
                  <a:moveTo>
                    <a:pt x="270" y="405"/>
                  </a:moveTo>
                  <a:lnTo>
                    <a:pt x="135" y="405"/>
                  </a:lnTo>
                  <a:lnTo>
                    <a:pt x="0" y="405"/>
                  </a:lnTo>
                  <a:lnTo>
                    <a:pt x="0" y="540"/>
                  </a:lnTo>
                  <a:lnTo>
                    <a:pt x="135" y="540"/>
                  </a:lnTo>
                  <a:lnTo>
                    <a:pt x="270" y="540"/>
                  </a:lnTo>
                  <a:lnTo>
                    <a:pt x="270" y="405"/>
                  </a:lnTo>
                  <a:close/>
                  <a:moveTo>
                    <a:pt x="405" y="270"/>
                  </a:moveTo>
                  <a:lnTo>
                    <a:pt x="270" y="270"/>
                  </a:lnTo>
                  <a:lnTo>
                    <a:pt x="270" y="405"/>
                  </a:lnTo>
                  <a:lnTo>
                    <a:pt x="405" y="405"/>
                  </a:lnTo>
                  <a:lnTo>
                    <a:pt x="405" y="270"/>
                  </a:lnTo>
                  <a:close/>
                  <a:moveTo>
                    <a:pt x="945" y="135"/>
                  </a:moveTo>
                  <a:lnTo>
                    <a:pt x="810" y="135"/>
                  </a:lnTo>
                  <a:lnTo>
                    <a:pt x="675" y="135"/>
                  </a:lnTo>
                  <a:lnTo>
                    <a:pt x="540" y="135"/>
                  </a:lnTo>
                  <a:lnTo>
                    <a:pt x="405" y="135"/>
                  </a:lnTo>
                  <a:lnTo>
                    <a:pt x="405" y="270"/>
                  </a:lnTo>
                  <a:lnTo>
                    <a:pt x="540" y="270"/>
                  </a:lnTo>
                  <a:lnTo>
                    <a:pt x="675" y="270"/>
                  </a:lnTo>
                  <a:lnTo>
                    <a:pt x="810" y="270"/>
                  </a:lnTo>
                  <a:lnTo>
                    <a:pt x="945" y="270"/>
                  </a:lnTo>
                  <a:lnTo>
                    <a:pt x="945" y="135"/>
                  </a:lnTo>
                  <a:close/>
                  <a:moveTo>
                    <a:pt x="1080" y="1215"/>
                  </a:moveTo>
                  <a:lnTo>
                    <a:pt x="945" y="1215"/>
                  </a:lnTo>
                  <a:lnTo>
                    <a:pt x="810" y="1215"/>
                  </a:lnTo>
                  <a:lnTo>
                    <a:pt x="810" y="1080"/>
                  </a:lnTo>
                  <a:lnTo>
                    <a:pt x="675" y="1080"/>
                  </a:lnTo>
                  <a:lnTo>
                    <a:pt x="540" y="1080"/>
                  </a:lnTo>
                  <a:lnTo>
                    <a:pt x="540" y="1215"/>
                  </a:lnTo>
                  <a:lnTo>
                    <a:pt x="405" y="1215"/>
                  </a:lnTo>
                  <a:lnTo>
                    <a:pt x="270" y="1215"/>
                  </a:lnTo>
                  <a:lnTo>
                    <a:pt x="270" y="1080"/>
                  </a:lnTo>
                  <a:lnTo>
                    <a:pt x="135" y="1080"/>
                  </a:lnTo>
                  <a:lnTo>
                    <a:pt x="135" y="1215"/>
                  </a:lnTo>
                  <a:lnTo>
                    <a:pt x="0" y="1215"/>
                  </a:lnTo>
                  <a:lnTo>
                    <a:pt x="0" y="1350"/>
                  </a:lnTo>
                  <a:lnTo>
                    <a:pt x="135" y="1350"/>
                  </a:lnTo>
                  <a:lnTo>
                    <a:pt x="270" y="1350"/>
                  </a:lnTo>
                  <a:lnTo>
                    <a:pt x="405" y="1350"/>
                  </a:lnTo>
                  <a:lnTo>
                    <a:pt x="540" y="1350"/>
                  </a:lnTo>
                  <a:lnTo>
                    <a:pt x="675" y="1350"/>
                  </a:lnTo>
                  <a:lnTo>
                    <a:pt x="675" y="1485"/>
                  </a:lnTo>
                  <a:lnTo>
                    <a:pt x="810" y="1485"/>
                  </a:lnTo>
                  <a:lnTo>
                    <a:pt x="810" y="1350"/>
                  </a:lnTo>
                  <a:lnTo>
                    <a:pt x="945" y="1350"/>
                  </a:lnTo>
                  <a:lnTo>
                    <a:pt x="1080" y="1350"/>
                  </a:lnTo>
                  <a:lnTo>
                    <a:pt x="1080" y="1215"/>
                  </a:lnTo>
                  <a:close/>
                  <a:moveTo>
                    <a:pt x="2295" y="945"/>
                  </a:moveTo>
                  <a:lnTo>
                    <a:pt x="2160" y="945"/>
                  </a:lnTo>
                  <a:lnTo>
                    <a:pt x="2160" y="1080"/>
                  </a:lnTo>
                  <a:lnTo>
                    <a:pt x="2160" y="1215"/>
                  </a:lnTo>
                  <a:lnTo>
                    <a:pt x="2025" y="1215"/>
                  </a:lnTo>
                  <a:lnTo>
                    <a:pt x="2025" y="1350"/>
                  </a:lnTo>
                  <a:lnTo>
                    <a:pt x="2025" y="1485"/>
                  </a:lnTo>
                  <a:lnTo>
                    <a:pt x="2160" y="1485"/>
                  </a:lnTo>
                  <a:lnTo>
                    <a:pt x="2160" y="1350"/>
                  </a:lnTo>
                  <a:lnTo>
                    <a:pt x="2295" y="1350"/>
                  </a:lnTo>
                  <a:lnTo>
                    <a:pt x="2295" y="1215"/>
                  </a:lnTo>
                  <a:lnTo>
                    <a:pt x="2295" y="1080"/>
                  </a:lnTo>
                  <a:lnTo>
                    <a:pt x="2295" y="945"/>
                  </a:lnTo>
                  <a:close/>
                  <a:moveTo>
                    <a:pt x="2430" y="1350"/>
                  </a:moveTo>
                  <a:lnTo>
                    <a:pt x="2295" y="1350"/>
                  </a:lnTo>
                  <a:lnTo>
                    <a:pt x="2295" y="1485"/>
                  </a:lnTo>
                  <a:lnTo>
                    <a:pt x="2430" y="1485"/>
                  </a:lnTo>
                  <a:lnTo>
                    <a:pt x="2430" y="1350"/>
                  </a:lnTo>
                  <a:close/>
                  <a:moveTo>
                    <a:pt x="2565" y="1080"/>
                  </a:moveTo>
                  <a:lnTo>
                    <a:pt x="2430" y="1080"/>
                  </a:lnTo>
                  <a:lnTo>
                    <a:pt x="2430" y="1215"/>
                  </a:lnTo>
                  <a:lnTo>
                    <a:pt x="2565" y="1215"/>
                  </a:lnTo>
                  <a:lnTo>
                    <a:pt x="2565" y="1080"/>
                  </a:lnTo>
                  <a:close/>
                  <a:moveTo>
                    <a:pt x="2700" y="1350"/>
                  </a:moveTo>
                  <a:lnTo>
                    <a:pt x="2565" y="1350"/>
                  </a:lnTo>
                  <a:lnTo>
                    <a:pt x="2565" y="1485"/>
                  </a:lnTo>
                  <a:lnTo>
                    <a:pt x="2700" y="1485"/>
                  </a:lnTo>
                  <a:lnTo>
                    <a:pt x="2700" y="1350"/>
                  </a:lnTo>
                  <a:close/>
                  <a:moveTo>
                    <a:pt x="2835" y="1080"/>
                  </a:moveTo>
                  <a:lnTo>
                    <a:pt x="2700" y="1080"/>
                  </a:lnTo>
                  <a:lnTo>
                    <a:pt x="2700" y="1215"/>
                  </a:lnTo>
                  <a:lnTo>
                    <a:pt x="2835" y="1215"/>
                  </a:lnTo>
                  <a:lnTo>
                    <a:pt x="2835" y="1080"/>
                  </a:lnTo>
                  <a:close/>
                  <a:moveTo>
                    <a:pt x="3105" y="945"/>
                  </a:moveTo>
                  <a:lnTo>
                    <a:pt x="2970" y="945"/>
                  </a:lnTo>
                  <a:lnTo>
                    <a:pt x="2970" y="1080"/>
                  </a:lnTo>
                  <a:lnTo>
                    <a:pt x="3105" y="1080"/>
                  </a:lnTo>
                  <a:lnTo>
                    <a:pt x="3105" y="945"/>
                  </a:lnTo>
                  <a:close/>
                  <a:moveTo>
                    <a:pt x="3510" y="0"/>
                  </a:moveTo>
                  <a:lnTo>
                    <a:pt x="3375" y="0"/>
                  </a:lnTo>
                  <a:lnTo>
                    <a:pt x="3375" y="135"/>
                  </a:lnTo>
                  <a:lnTo>
                    <a:pt x="3240" y="135"/>
                  </a:lnTo>
                  <a:lnTo>
                    <a:pt x="3240" y="270"/>
                  </a:lnTo>
                  <a:lnTo>
                    <a:pt x="3375" y="270"/>
                  </a:lnTo>
                  <a:lnTo>
                    <a:pt x="3510" y="270"/>
                  </a:lnTo>
                  <a:lnTo>
                    <a:pt x="3510" y="135"/>
                  </a:lnTo>
                  <a:lnTo>
                    <a:pt x="3510" y="0"/>
                  </a:lnTo>
                  <a:close/>
                  <a:moveTo>
                    <a:pt x="3780" y="1215"/>
                  </a:moveTo>
                  <a:lnTo>
                    <a:pt x="3645" y="1215"/>
                  </a:lnTo>
                  <a:lnTo>
                    <a:pt x="3510" y="1215"/>
                  </a:lnTo>
                  <a:lnTo>
                    <a:pt x="3375" y="1215"/>
                  </a:lnTo>
                  <a:lnTo>
                    <a:pt x="3375" y="1080"/>
                  </a:lnTo>
                  <a:lnTo>
                    <a:pt x="3510" y="1080"/>
                  </a:lnTo>
                  <a:lnTo>
                    <a:pt x="3510" y="945"/>
                  </a:lnTo>
                  <a:lnTo>
                    <a:pt x="3510" y="810"/>
                  </a:lnTo>
                  <a:lnTo>
                    <a:pt x="3375" y="810"/>
                  </a:lnTo>
                  <a:lnTo>
                    <a:pt x="3375" y="945"/>
                  </a:lnTo>
                  <a:lnTo>
                    <a:pt x="3240" y="945"/>
                  </a:lnTo>
                  <a:lnTo>
                    <a:pt x="3240" y="1080"/>
                  </a:lnTo>
                  <a:lnTo>
                    <a:pt x="3240" y="1215"/>
                  </a:lnTo>
                  <a:lnTo>
                    <a:pt x="3240" y="1350"/>
                  </a:lnTo>
                  <a:lnTo>
                    <a:pt x="3105" y="1350"/>
                  </a:lnTo>
                  <a:lnTo>
                    <a:pt x="2970" y="1350"/>
                  </a:lnTo>
                  <a:lnTo>
                    <a:pt x="2970" y="1215"/>
                  </a:lnTo>
                  <a:lnTo>
                    <a:pt x="2835" y="1215"/>
                  </a:lnTo>
                  <a:lnTo>
                    <a:pt x="2835" y="1350"/>
                  </a:lnTo>
                  <a:lnTo>
                    <a:pt x="2835" y="1485"/>
                  </a:lnTo>
                  <a:lnTo>
                    <a:pt x="2970" y="1485"/>
                  </a:lnTo>
                  <a:lnTo>
                    <a:pt x="3105" y="1485"/>
                  </a:lnTo>
                  <a:lnTo>
                    <a:pt x="3240" y="1485"/>
                  </a:lnTo>
                  <a:lnTo>
                    <a:pt x="3375" y="1485"/>
                  </a:lnTo>
                  <a:lnTo>
                    <a:pt x="3375" y="1350"/>
                  </a:lnTo>
                  <a:lnTo>
                    <a:pt x="3510" y="1350"/>
                  </a:lnTo>
                  <a:lnTo>
                    <a:pt x="3645" y="1350"/>
                  </a:lnTo>
                  <a:lnTo>
                    <a:pt x="3780" y="1350"/>
                  </a:lnTo>
                  <a:lnTo>
                    <a:pt x="3780" y="1215"/>
                  </a:lnTo>
                  <a:close/>
                  <a:moveTo>
                    <a:pt x="3780" y="810"/>
                  </a:moveTo>
                  <a:lnTo>
                    <a:pt x="3645" y="810"/>
                  </a:lnTo>
                  <a:lnTo>
                    <a:pt x="3645" y="945"/>
                  </a:lnTo>
                  <a:lnTo>
                    <a:pt x="3780" y="945"/>
                  </a:lnTo>
                  <a:lnTo>
                    <a:pt x="3780" y="810"/>
                  </a:lnTo>
                  <a:close/>
                  <a:moveTo>
                    <a:pt x="4185" y="1215"/>
                  </a:moveTo>
                  <a:lnTo>
                    <a:pt x="4050" y="1215"/>
                  </a:lnTo>
                  <a:lnTo>
                    <a:pt x="3915" y="1215"/>
                  </a:lnTo>
                  <a:lnTo>
                    <a:pt x="3915" y="1350"/>
                  </a:lnTo>
                  <a:lnTo>
                    <a:pt x="4050" y="1350"/>
                  </a:lnTo>
                  <a:lnTo>
                    <a:pt x="4185" y="1350"/>
                  </a:lnTo>
                  <a:lnTo>
                    <a:pt x="4185" y="1215"/>
                  </a:lnTo>
                  <a:close/>
                  <a:moveTo>
                    <a:pt x="4320" y="810"/>
                  </a:moveTo>
                  <a:lnTo>
                    <a:pt x="4185" y="810"/>
                  </a:lnTo>
                  <a:lnTo>
                    <a:pt x="4050" y="810"/>
                  </a:lnTo>
                  <a:lnTo>
                    <a:pt x="4050" y="945"/>
                  </a:lnTo>
                  <a:lnTo>
                    <a:pt x="4185" y="945"/>
                  </a:lnTo>
                  <a:lnTo>
                    <a:pt x="4320" y="945"/>
                  </a:lnTo>
                  <a:lnTo>
                    <a:pt x="4320" y="810"/>
                  </a:lnTo>
                  <a:close/>
                  <a:moveTo>
                    <a:pt x="4320" y="0"/>
                  </a:moveTo>
                  <a:lnTo>
                    <a:pt x="4185" y="0"/>
                  </a:lnTo>
                  <a:lnTo>
                    <a:pt x="4050" y="0"/>
                  </a:lnTo>
                  <a:lnTo>
                    <a:pt x="3915" y="0"/>
                  </a:lnTo>
                  <a:lnTo>
                    <a:pt x="3780" y="0"/>
                  </a:lnTo>
                  <a:lnTo>
                    <a:pt x="3645" y="0"/>
                  </a:lnTo>
                  <a:lnTo>
                    <a:pt x="3645" y="135"/>
                  </a:lnTo>
                  <a:lnTo>
                    <a:pt x="3645" y="270"/>
                  </a:lnTo>
                  <a:lnTo>
                    <a:pt x="3780" y="270"/>
                  </a:lnTo>
                  <a:lnTo>
                    <a:pt x="3780" y="135"/>
                  </a:lnTo>
                  <a:lnTo>
                    <a:pt x="3915" y="135"/>
                  </a:lnTo>
                  <a:lnTo>
                    <a:pt x="4050" y="135"/>
                  </a:lnTo>
                  <a:lnTo>
                    <a:pt x="4185" y="135"/>
                  </a:lnTo>
                  <a:lnTo>
                    <a:pt x="4320" y="135"/>
                  </a:lnTo>
                  <a:lnTo>
                    <a:pt x="4320" y="0"/>
                  </a:lnTo>
                  <a:close/>
                  <a:moveTo>
                    <a:pt x="4455" y="675"/>
                  </a:moveTo>
                  <a:lnTo>
                    <a:pt x="4320" y="675"/>
                  </a:lnTo>
                  <a:lnTo>
                    <a:pt x="4320" y="810"/>
                  </a:lnTo>
                  <a:lnTo>
                    <a:pt x="4455" y="810"/>
                  </a:lnTo>
                  <a:lnTo>
                    <a:pt x="4455" y="675"/>
                  </a:lnTo>
                  <a:close/>
                  <a:moveTo>
                    <a:pt x="4590" y="1215"/>
                  </a:moveTo>
                  <a:lnTo>
                    <a:pt x="4455" y="1215"/>
                  </a:lnTo>
                  <a:lnTo>
                    <a:pt x="4320" y="1215"/>
                  </a:lnTo>
                  <a:lnTo>
                    <a:pt x="4320" y="1350"/>
                  </a:lnTo>
                  <a:lnTo>
                    <a:pt x="4455" y="1350"/>
                  </a:lnTo>
                  <a:lnTo>
                    <a:pt x="4590" y="1350"/>
                  </a:lnTo>
                  <a:lnTo>
                    <a:pt x="4590" y="1215"/>
                  </a:lnTo>
                  <a:close/>
                  <a:moveTo>
                    <a:pt x="4590" y="810"/>
                  </a:moveTo>
                  <a:lnTo>
                    <a:pt x="4455" y="810"/>
                  </a:lnTo>
                  <a:lnTo>
                    <a:pt x="4455" y="945"/>
                  </a:lnTo>
                  <a:lnTo>
                    <a:pt x="4590" y="945"/>
                  </a:lnTo>
                  <a:lnTo>
                    <a:pt x="4590" y="810"/>
                  </a:lnTo>
                  <a:close/>
                  <a:moveTo>
                    <a:pt x="4725" y="0"/>
                  </a:moveTo>
                  <a:lnTo>
                    <a:pt x="4590" y="0"/>
                  </a:lnTo>
                  <a:lnTo>
                    <a:pt x="4455" y="0"/>
                  </a:lnTo>
                  <a:lnTo>
                    <a:pt x="4455" y="135"/>
                  </a:lnTo>
                  <a:lnTo>
                    <a:pt x="4590" y="135"/>
                  </a:lnTo>
                  <a:lnTo>
                    <a:pt x="4725" y="135"/>
                  </a:lnTo>
                  <a:lnTo>
                    <a:pt x="4725" y="0"/>
                  </a:lnTo>
                  <a:close/>
                  <a:moveTo>
                    <a:pt x="4995" y="1080"/>
                  </a:moveTo>
                  <a:lnTo>
                    <a:pt x="4860" y="1080"/>
                  </a:lnTo>
                  <a:lnTo>
                    <a:pt x="4860" y="1215"/>
                  </a:lnTo>
                  <a:lnTo>
                    <a:pt x="4725" y="1215"/>
                  </a:lnTo>
                  <a:lnTo>
                    <a:pt x="4725" y="1350"/>
                  </a:lnTo>
                  <a:lnTo>
                    <a:pt x="4860" y="1350"/>
                  </a:lnTo>
                  <a:lnTo>
                    <a:pt x="4995" y="1350"/>
                  </a:lnTo>
                  <a:lnTo>
                    <a:pt x="4995" y="1215"/>
                  </a:lnTo>
                  <a:lnTo>
                    <a:pt x="4995" y="1080"/>
                  </a:lnTo>
                  <a:close/>
                  <a:moveTo>
                    <a:pt x="4995" y="675"/>
                  </a:moveTo>
                  <a:lnTo>
                    <a:pt x="4860" y="675"/>
                  </a:lnTo>
                  <a:lnTo>
                    <a:pt x="4860" y="810"/>
                  </a:lnTo>
                  <a:lnTo>
                    <a:pt x="4725" y="810"/>
                  </a:lnTo>
                  <a:lnTo>
                    <a:pt x="4725" y="945"/>
                  </a:lnTo>
                  <a:lnTo>
                    <a:pt x="4860" y="945"/>
                  </a:lnTo>
                  <a:lnTo>
                    <a:pt x="4995" y="945"/>
                  </a:lnTo>
                  <a:lnTo>
                    <a:pt x="4995" y="810"/>
                  </a:lnTo>
                  <a:lnTo>
                    <a:pt x="4995" y="675"/>
                  </a:lnTo>
                  <a:close/>
                  <a:moveTo>
                    <a:pt x="4995" y="0"/>
                  </a:moveTo>
                  <a:lnTo>
                    <a:pt x="4860" y="0"/>
                  </a:lnTo>
                  <a:lnTo>
                    <a:pt x="4860" y="135"/>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 name="docshape10">
              <a:extLst>
                <a:ext uri="{FF2B5EF4-FFF2-40B4-BE49-F238E27FC236}">
                  <a16:creationId xmlns:a16="http://schemas.microsoft.com/office/drawing/2014/main" id="{2F1D5404-C464-0A98-D041-3C613CF468FC}"/>
                </a:ext>
              </a:extLst>
            </p:cNvPr>
            <p:cNvSpPr>
              <a:spLocks/>
            </p:cNvSpPr>
            <p:nvPr/>
          </p:nvSpPr>
          <p:spPr bwMode="auto">
            <a:xfrm>
              <a:off x="810" y="4455"/>
              <a:ext cx="4995" cy="1080"/>
            </a:xfrm>
            <a:custGeom>
              <a:avLst/>
              <a:gdLst>
                <a:gd name="T0" fmla="+- 0 1485 810"/>
                <a:gd name="T1" fmla="*/ T0 w 4995"/>
                <a:gd name="T2" fmla="+- 0 4590 4455"/>
                <a:gd name="T3" fmla="*/ 4590 h 1080"/>
                <a:gd name="T4" fmla="+- 0 1080 810"/>
                <a:gd name="T5" fmla="*/ T4 w 4995"/>
                <a:gd name="T6" fmla="+- 0 4590 4455"/>
                <a:gd name="T7" fmla="*/ 4590 h 1080"/>
                <a:gd name="T8" fmla="+- 0 810 810"/>
                <a:gd name="T9" fmla="*/ T8 w 4995"/>
                <a:gd name="T10" fmla="+- 0 4725 4455"/>
                <a:gd name="T11" fmla="*/ 4725 h 1080"/>
                <a:gd name="T12" fmla="+- 0 1215 810"/>
                <a:gd name="T13" fmla="*/ T12 w 4995"/>
                <a:gd name="T14" fmla="+- 0 4725 4455"/>
                <a:gd name="T15" fmla="*/ 4725 h 1080"/>
                <a:gd name="T16" fmla="+- 0 1620 810"/>
                <a:gd name="T17" fmla="*/ T16 w 4995"/>
                <a:gd name="T18" fmla="+- 0 4725 4455"/>
                <a:gd name="T19" fmla="*/ 4725 h 1080"/>
                <a:gd name="T20" fmla="+- 0 2160 810"/>
                <a:gd name="T21" fmla="*/ T20 w 4995"/>
                <a:gd name="T22" fmla="+- 0 4590 4455"/>
                <a:gd name="T23" fmla="*/ 4590 h 1080"/>
                <a:gd name="T24" fmla="+- 0 2160 810"/>
                <a:gd name="T25" fmla="*/ T24 w 4995"/>
                <a:gd name="T26" fmla="+- 0 4725 4455"/>
                <a:gd name="T27" fmla="*/ 4725 h 1080"/>
                <a:gd name="T28" fmla="+- 0 2835 810"/>
                <a:gd name="T29" fmla="*/ T28 w 4995"/>
                <a:gd name="T30" fmla="+- 0 4725 4455"/>
                <a:gd name="T31" fmla="*/ 4725 h 1080"/>
                <a:gd name="T32" fmla="+- 0 2565 810"/>
                <a:gd name="T33" fmla="*/ T32 w 4995"/>
                <a:gd name="T34" fmla="+- 0 4590 4455"/>
                <a:gd name="T35" fmla="*/ 4590 h 1080"/>
                <a:gd name="T36" fmla="+- 0 2295 810"/>
                <a:gd name="T37" fmla="*/ T36 w 4995"/>
                <a:gd name="T38" fmla="+- 0 4725 4455"/>
                <a:gd name="T39" fmla="*/ 4725 h 1080"/>
                <a:gd name="T40" fmla="+- 0 2025 810"/>
                <a:gd name="T41" fmla="*/ T40 w 4995"/>
                <a:gd name="T42" fmla="+- 0 4860 4455"/>
                <a:gd name="T43" fmla="*/ 4860 h 1080"/>
                <a:gd name="T44" fmla="+- 0 1890 810"/>
                <a:gd name="T45" fmla="*/ T44 w 4995"/>
                <a:gd name="T46" fmla="+- 0 4860 4455"/>
                <a:gd name="T47" fmla="*/ 4860 h 1080"/>
                <a:gd name="T48" fmla="+- 0 2160 810"/>
                <a:gd name="T49" fmla="*/ T48 w 4995"/>
                <a:gd name="T50" fmla="+- 0 4995 4455"/>
                <a:gd name="T51" fmla="*/ 4995 h 1080"/>
                <a:gd name="T52" fmla="+- 0 2430 810"/>
                <a:gd name="T53" fmla="*/ T52 w 4995"/>
                <a:gd name="T54" fmla="+- 0 4860 4455"/>
                <a:gd name="T55" fmla="*/ 4860 h 1080"/>
                <a:gd name="T56" fmla="+- 0 2835 810"/>
                <a:gd name="T57" fmla="*/ T56 w 4995"/>
                <a:gd name="T58" fmla="+- 0 4860 4455"/>
                <a:gd name="T59" fmla="*/ 4860 h 1080"/>
                <a:gd name="T60" fmla="+- 0 3510 810"/>
                <a:gd name="T61" fmla="*/ T60 w 4995"/>
                <a:gd name="T62" fmla="+- 0 4860 4455"/>
                <a:gd name="T63" fmla="*/ 4860 h 1080"/>
                <a:gd name="T64" fmla="+- 0 3510 810"/>
                <a:gd name="T65" fmla="*/ T64 w 4995"/>
                <a:gd name="T66" fmla="+- 0 4995 4455"/>
                <a:gd name="T67" fmla="*/ 4995 h 1080"/>
                <a:gd name="T68" fmla="+- 0 3375 810"/>
                <a:gd name="T69" fmla="*/ T68 w 4995"/>
                <a:gd name="T70" fmla="+- 0 4590 4455"/>
                <a:gd name="T71" fmla="*/ 4590 h 1080"/>
                <a:gd name="T72" fmla="+- 0 3105 810"/>
                <a:gd name="T73" fmla="*/ T72 w 4995"/>
                <a:gd name="T74" fmla="+- 0 4725 4455"/>
                <a:gd name="T75" fmla="*/ 4725 h 1080"/>
                <a:gd name="T76" fmla="+- 0 3375 810"/>
                <a:gd name="T77" fmla="*/ T76 w 4995"/>
                <a:gd name="T78" fmla="+- 0 4860 4455"/>
                <a:gd name="T79" fmla="*/ 4860 h 1080"/>
                <a:gd name="T80" fmla="+- 0 3510 810"/>
                <a:gd name="T81" fmla="*/ T80 w 4995"/>
                <a:gd name="T82" fmla="+- 0 4590 4455"/>
                <a:gd name="T83" fmla="*/ 4590 h 1080"/>
                <a:gd name="T84" fmla="+- 0 3510 810"/>
                <a:gd name="T85" fmla="*/ T84 w 4995"/>
                <a:gd name="T86" fmla="+- 0 5130 4455"/>
                <a:gd name="T87" fmla="*/ 5130 h 1080"/>
                <a:gd name="T88" fmla="+- 0 3240 810"/>
                <a:gd name="T89" fmla="*/ T88 w 4995"/>
                <a:gd name="T90" fmla="+- 0 4995 4455"/>
                <a:gd name="T91" fmla="*/ 4995 h 1080"/>
                <a:gd name="T92" fmla="+- 0 2970 810"/>
                <a:gd name="T93" fmla="*/ T92 w 4995"/>
                <a:gd name="T94" fmla="+- 0 5130 4455"/>
                <a:gd name="T95" fmla="*/ 5130 h 1080"/>
                <a:gd name="T96" fmla="+- 0 3240 810"/>
                <a:gd name="T97" fmla="*/ T96 w 4995"/>
                <a:gd name="T98" fmla="+- 0 5265 4455"/>
                <a:gd name="T99" fmla="*/ 5265 h 1080"/>
                <a:gd name="T100" fmla="+- 0 3510 810"/>
                <a:gd name="T101" fmla="*/ T100 w 4995"/>
                <a:gd name="T102" fmla="+- 0 5400 4455"/>
                <a:gd name="T103" fmla="*/ 5400 h 1080"/>
                <a:gd name="T104" fmla="+- 0 3645 810"/>
                <a:gd name="T105" fmla="*/ T104 w 4995"/>
                <a:gd name="T106" fmla="+- 0 5130 4455"/>
                <a:gd name="T107" fmla="*/ 5130 h 1080"/>
                <a:gd name="T108" fmla="+- 0 3645 810"/>
                <a:gd name="T109" fmla="*/ T108 w 4995"/>
                <a:gd name="T110" fmla="+- 0 5400 4455"/>
                <a:gd name="T111" fmla="*/ 5400 h 1080"/>
                <a:gd name="T112" fmla="+- 0 3645 810"/>
                <a:gd name="T113" fmla="*/ T112 w 4995"/>
                <a:gd name="T114" fmla="+- 0 5535 4455"/>
                <a:gd name="T115" fmla="*/ 5535 h 1080"/>
                <a:gd name="T116" fmla="+- 0 4185 810"/>
                <a:gd name="T117" fmla="*/ T116 w 4995"/>
                <a:gd name="T118" fmla="+- 0 4860 4455"/>
                <a:gd name="T119" fmla="*/ 4860 h 1080"/>
                <a:gd name="T120" fmla="+- 0 3915 810"/>
                <a:gd name="T121" fmla="*/ T120 w 4995"/>
                <a:gd name="T122" fmla="+- 0 4725 4455"/>
                <a:gd name="T123" fmla="*/ 4725 h 1080"/>
                <a:gd name="T124" fmla="+- 0 3780 810"/>
                <a:gd name="T125" fmla="*/ T124 w 4995"/>
                <a:gd name="T126" fmla="+- 0 4725 4455"/>
                <a:gd name="T127" fmla="*/ 4725 h 1080"/>
                <a:gd name="T128" fmla="+- 0 3645 810"/>
                <a:gd name="T129" fmla="*/ T128 w 4995"/>
                <a:gd name="T130" fmla="+- 0 4725 4455"/>
                <a:gd name="T131" fmla="*/ 4725 h 1080"/>
                <a:gd name="T132" fmla="+- 0 3645 810"/>
                <a:gd name="T133" fmla="*/ T132 w 4995"/>
                <a:gd name="T134" fmla="+- 0 4860 4455"/>
                <a:gd name="T135" fmla="*/ 4860 h 1080"/>
                <a:gd name="T136" fmla="+- 0 3915 810"/>
                <a:gd name="T137" fmla="*/ T136 w 4995"/>
                <a:gd name="T138" fmla="+- 0 4995 4455"/>
                <a:gd name="T139" fmla="*/ 4995 h 1080"/>
                <a:gd name="T140" fmla="+- 0 4050 810"/>
                <a:gd name="T141" fmla="*/ T140 w 4995"/>
                <a:gd name="T142" fmla="+- 0 5265 4455"/>
                <a:gd name="T143" fmla="*/ 5265 h 1080"/>
                <a:gd name="T144" fmla="+- 0 4185 810"/>
                <a:gd name="T145" fmla="*/ T144 w 4995"/>
                <a:gd name="T146" fmla="+- 0 4995 4455"/>
                <a:gd name="T147" fmla="*/ 4995 h 1080"/>
                <a:gd name="T148" fmla="+- 0 4050 810"/>
                <a:gd name="T149" fmla="*/ T148 w 4995"/>
                <a:gd name="T150" fmla="+- 0 4455 4455"/>
                <a:gd name="T151" fmla="*/ 4455 h 1080"/>
                <a:gd name="T152" fmla="+- 0 4185 810"/>
                <a:gd name="T153" fmla="*/ T152 w 4995"/>
                <a:gd name="T154" fmla="+- 0 4455 4455"/>
                <a:gd name="T155" fmla="*/ 4455 h 1080"/>
                <a:gd name="T156" fmla="+- 0 4320 810"/>
                <a:gd name="T157" fmla="*/ T156 w 4995"/>
                <a:gd name="T158" fmla="+- 0 4860 4455"/>
                <a:gd name="T159" fmla="*/ 4860 h 1080"/>
                <a:gd name="T160" fmla="+- 0 4455 810"/>
                <a:gd name="T161" fmla="*/ T160 w 4995"/>
                <a:gd name="T162" fmla="+- 0 4860 4455"/>
                <a:gd name="T163" fmla="*/ 4860 h 1080"/>
                <a:gd name="T164" fmla="+- 0 4320 810"/>
                <a:gd name="T165" fmla="*/ T164 w 4995"/>
                <a:gd name="T166" fmla="+- 0 4455 4455"/>
                <a:gd name="T167" fmla="*/ 4455 h 1080"/>
                <a:gd name="T168" fmla="+- 0 4455 810"/>
                <a:gd name="T169" fmla="*/ T168 w 4995"/>
                <a:gd name="T170" fmla="+- 0 4455 4455"/>
                <a:gd name="T171" fmla="*/ 4455 h 1080"/>
                <a:gd name="T172" fmla="+- 0 5265 810"/>
                <a:gd name="T173" fmla="*/ T172 w 4995"/>
                <a:gd name="T174" fmla="+- 0 4590 4455"/>
                <a:gd name="T175" fmla="*/ 4590 h 1080"/>
                <a:gd name="T176" fmla="+- 0 4995 810"/>
                <a:gd name="T177" fmla="*/ T176 w 4995"/>
                <a:gd name="T178" fmla="+- 0 4455 4455"/>
                <a:gd name="T179" fmla="*/ 4455 h 1080"/>
                <a:gd name="T180" fmla="+- 0 4725 810"/>
                <a:gd name="T181" fmla="*/ T180 w 4995"/>
                <a:gd name="T182" fmla="+- 0 4590 4455"/>
                <a:gd name="T183" fmla="*/ 4590 h 1080"/>
                <a:gd name="T184" fmla="+- 0 4455 810"/>
                <a:gd name="T185" fmla="*/ T184 w 4995"/>
                <a:gd name="T186" fmla="+- 0 4725 4455"/>
                <a:gd name="T187" fmla="*/ 4725 h 1080"/>
                <a:gd name="T188" fmla="+- 0 4590 810"/>
                <a:gd name="T189" fmla="*/ T188 w 4995"/>
                <a:gd name="T190" fmla="+- 0 4995 4455"/>
                <a:gd name="T191" fmla="*/ 4995 h 1080"/>
                <a:gd name="T192" fmla="+- 0 4725 810"/>
                <a:gd name="T193" fmla="*/ T192 w 4995"/>
                <a:gd name="T194" fmla="+- 0 4725 4455"/>
                <a:gd name="T195" fmla="*/ 4725 h 1080"/>
                <a:gd name="T196" fmla="+- 0 5130 810"/>
                <a:gd name="T197" fmla="*/ T196 w 4995"/>
                <a:gd name="T198" fmla="+- 0 4725 4455"/>
                <a:gd name="T199" fmla="*/ 4725 h 1080"/>
                <a:gd name="T200" fmla="+- 0 5400 810"/>
                <a:gd name="T201" fmla="*/ T200 w 4995"/>
                <a:gd name="T202" fmla="+- 0 4860 4455"/>
                <a:gd name="T203" fmla="*/ 4860 h 1080"/>
                <a:gd name="T204" fmla="+- 0 5670 810"/>
                <a:gd name="T205" fmla="*/ T204 w 4995"/>
                <a:gd name="T206" fmla="+- 0 4455 4455"/>
                <a:gd name="T207" fmla="*/ 4455 h 1080"/>
                <a:gd name="T208" fmla="+- 0 5535 810"/>
                <a:gd name="T209" fmla="*/ T208 w 4995"/>
                <a:gd name="T210" fmla="+- 0 4725 4455"/>
                <a:gd name="T211" fmla="*/ 4725 h 1080"/>
                <a:gd name="T212" fmla="+- 0 5805 810"/>
                <a:gd name="T213" fmla="*/ T212 w 4995"/>
                <a:gd name="T214" fmla="+- 0 4860 4455"/>
                <a:gd name="T215" fmla="*/ 4860 h 1080"/>
                <a:gd name="T216" fmla="+- 0 5805 810"/>
                <a:gd name="T217" fmla="*/ T216 w 4995"/>
                <a:gd name="T218" fmla="+- 0 4455 4455"/>
                <a:gd name="T219" fmla="*/ 4455 h 10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4995" h="1080">
                  <a:moveTo>
                    <a:pt x="945" y="135"/>
                  </a:moveTo>
                  <a:lnTo>
                    <a:pt x="810" y="135"/>
                  </a:lnTo>
                  <a:lnTo>
                    <a:pt x="675" y="135"/>
                  </a:lnTo>
                  <a:lnTo>
                    <a:pt x="540" y="135"/>
                  </a:lnTo>
                  <a:lnTo>
                    <a:pt x="405" y="135"/>
                  </a:lnTo>
                  <a:lnTo>
                    <a:pt x="270" y="135"/>
                  </a:lnTo>
                  <a:lnTo>
                    <a:pt x="135" y="135"/>
                  </a:lnTo>
                  <a:lnTo>
                    <a:pt x="0" y="135"/>
                  </a:lnTo>
                  <a:lnTo>
                    <a:pt x="0" y="270"/>
                  </a:lnTo>
                  <a:lnTo>
                    <a:pt x="135" y="270"/>
                  </a:lnTo>
                  <a:lnTo>
                    <a:pt x="270" y="270"/>
                  </a:lnTo>
                  <a:lnTo>
                    <a:pt x="405" y="270"/>
                  </a:lnTo>
                  <a:lnTo>
                    <a:pt x="540" y="270"/>
                  </a:lnTo>
                  <a:lnTo>
                    <a:pt x="675" y="270"/>
                  </a:lnTo>
                  <a:lnTo>
                    <a:pt x="810" y="270"/>
                  </a:lnTo>
                  <a:lnTo>
                    <a:pt x="945" y="270"/>
                  </a:lnTo>
                  <a:lnTo>
                    <a:pt x="945" y="135"/>
                  </a:lnTo>
                  <a:close/>
                  <a:moveTo>
                    <a:pt x="1350" y="135"/>
                  </a:moveTo>
                  <a:lnTo>
                    <a:pt x="1215" y="135"/>
                  </a:lnTo>
                  <a:lnTo>
                    <a:pt x="1215" y="270"/>
                  </a:lnTo>
                  <a:lnTo>
                    <a:pt x="1350" y="270"/>
                  </a:lnTo>
                  <a:lnTo>
                    <a:pt x="1350" y="135"/>
                  </a:lnTo>
                  <a:close/>
                  <a:moveTo>
                    <a:pt x="2160" y="270"/>
                  </a:moveTo>
                  <a:lnTo>
                    <a:pt x="2025" y="270"/>
                  </a:lnTo>
                  <a:lnTo>
                    <a:pt x="1890" y="270"/>
                  </a:lnTo>
                  <a:lnTo>
                    <a:pt x="1890" y="135"/>
                  </a:lnTo>
                  <a:lnTo>
                    <a:pt x="1755" y="135"/>
                  </a:lnTo>
                  <a:lnTo>
                    <a:pt x="1620" y="135"/>
                  </a:lnTo>
                  <a:lnTo>
                    <a:pt x="1485" y="135"/>
                  </a:lnTo>
                  <a:lnTo>
                    <a:pt x="1485" y="270"/>
                  </a:lnTo>
                  <a:lnTo>
                    <a:pt x="1350" y="270"/>
                  </a:lnTo>
                  <a:lnTo>
                    <a:pt x="1350" y="405"/>
                  </a:lnTo>
                  <a:lnTo>
                    <a:pt x="1215" y="405"/>
                  </a:lnTo>
                  <a:lnTo>
                    <a:pt x="1215" y="270"/>
                  </a:lnTo>
                  <a:lnTo>
                    <a:pt x="1080" y="270"/>
                  </a:lnTo>
                  <a:lnTo>
                    <a:pt x="1080" y="405"/>
                  </a:lnTo>
                  <a:lnTo>
                    <a:pt x="1080" y="540"/>
                  </a:lnTo>
                  <a:lnTo>
                    <a:pt x="1215" y="540"/>
                  </a:lnTo>
                  <a:lnTo>
                    <a:pt x="1350" y="540"/>
                  </a:lnTo>
                  <a:lnTo>
                    <a:pt x="1485" y="540"/>
                  </a:lnTo>
                  <a:lnTo>
                    <a:pt x="1485" y="405"/>
                  </a:lnTo>
                  <a:lnTo>
                    <a:pt x="1620" y="405"/>
                  </a:lnTo>
                  <a:lnTo>
                    <a:pt x="1755" y="405"/>
                  </a:lnTo>
                  <a:lnTo>
                    <a:pt x="1890" y="405"/>
                  </a:lnTo>
                  <a:lnTo>
                    <a:pt x="2025" y="405"/>
                  </a:lnTo>
                  <a:lnTo>
                    <a:pt x="2160" y="405"/>
                  </a:lnTo>
                  <a:lnTo>
                    <a:pt x="2160" y="270"/>
                  </a:lnTo>
                  <a:close/>
                  <a:moveTo>
                    <a:pt x="2700" y="405"/>
                  </a:moveTo>
                  <a:lnTo>
                    <a:pt x="2565" y="405"/>
                  </a:lnTo>
                  <a:lnTo>
                    <a:pt x="2565" y="540"/>
                  </a:lnTo>
                  <a:lnTo>
                    <a:pt x="2700" y="540"/>
                  </a:lnTo>
                  <a:lnTo>
                    <a:pt x="2700" y="405"/>
                  </a:lnTo>
                  <a:close/>
                  <a:moveTo>
                    <a:pt x="2700" y="135"/>
                  </a:moveTo>
                  <a:lnTo>
                    <a:pt x="2565" y="135"/>
                  </a:lnTo>
                  <a:lnTo>
                    <a:pt x="2430" y="135"/>
                  </a:lnTo>
                  <a:lnTo>
                    <a:pt x="2295" y="135"/>
                  </a:lnTo>
                  <a:lnTo>
                    <a:pt x="2295" y="270"/>
                  </a:lnTo>
                  <a:lnTo>
                    <a:pt x="2295" y="405"/>
                  </a:lnTo>
                  <a:lnTo>
                    <a:pt x="2430" y="405"/>
                  </a:lnTo>
                  <a:lnTo>
                    <a:pt x="2565" y="405"/>
                  </a:lnTo>
                  <a:lnTo>
                    <a:pt x="2565" y="270"/>
                  </a:lnTo>
                  <a:lnTo>
                    <a:pt x="2700" y="270"/>
                  </a:lnTo>
                  <a:lnTo>
                    <a:pt x="2700" y="135"/>
                  </a:lnTo>
                  <a:close/>
                  <a:moveTo>
                    <a:pt x="2835" y="540"/>
                  </a:moveTo>
                  <a:lnTo>
                    <a:pt x="2700" y="540"/>
                  </a:lnTo>
                  <a:lnTo>
                    <a:pt x="2700" y="675"/>
                  </a:lnTo>
                  <a:lnTo>
                    <a:pt x="2565" y="675"/>
                  </a:lnTo>
                  <a:lnTo>
                    <a:pt x="2430" y="675"/>
                  </a:lnTo>
                  <a:lnTo>
                    <a:pt x="2430" y="540"/>
                  </a:lnTo>
                  <a:lnTo>
                    <a:pt x="2295" y="540"/>
                  </a:lnTo>
                  <a:lnTo>
                    <a:pt x="2295" y="675"/>
                  </a:lnTo>
                  <a:lnTo>
                    <a:pt x="2160" y="675"/>
                  </a:lnTo>
                  <a:lnTo>
                    <a:pt x="2160" y="810"/>
                  </a:lnTo>
                  <a:lnTo>
                    <a:pt x="2295" y="810"/>
                  </a:lnTo>
                  <a:lnTo>
                    <a:pt x="2430" y="810"/>
                  </a:lnTo>
                  <a:lnTo>
                    <a:pt x="2565" y="810"/>
                  </a:lnTo>
                  <a:lnTo>
                    <a:pt x="2565" y="945"/>
                  </a:lnTo>
                  <a:lnTo>
                    <a:pt x="2700" y="945"/>
                  </a:lnTo>
                  <a:lnTo>
                    <a:pt x="2700" y="810"/>
                  </a:lnTo>
                  <a:lnTo>
                    <a:pt x="2835" y="810"/>
                  </a:lnTo>
                  <a:lnTo>
                    <a:pt x="2835" y="675"/>
                  </a:lnTo>
                  <a:lnTo>
                    <a:pt x="2835" y="540"/>
                  </a:lnTo>
                  <a:close/>
                  <a:moveTo>
                    <a:pt x="2970" y="945"/>
                  </a:moveTo>
                  <a:lnTo>
                    <a:pt x="2835" y="945"/>
                  </a:lnTo>
                  <a:lnTo>
                    <a:pt x="2700" y="945"/>
                  </a:lnTo>
                  <a:lnTo>
                    <a:pt x="2700" y="1080"/>
                  </a:lnTo>
                  <a:lnTo>
                    <a:pt x="2835" y="1080"/>
                  </a:lnTo>
                  <a:lnTo>
                    <a:pt x="2970" y="1080"/>
                  </a:lnTo>
                  <a:lnTo>
                    <a:pt x="2970" y="945"/>
                  </a:lnTo>
                  <a:close/>
                  <a:moveTo>
                    <a:pt x="3375" y="405"/>
                  </a:moveTo>
                  <a:lnTo>
                    <a:pt x="3240" y="405"/>
                  </a:lnTo>
                  <a:lnTo>
                    <a:pt x="3240" y="270"/>
                  </a:lnTo>
                  <a:lnTo>
                    <a:pt x="3105" y="270"/>
                  </a:lnTo>
                  <a:lnTo>
                    <a:pt x="3105" y="405"/>
                  </a:lnTo>
                  <a:lnTo>
                    <a:pt x="2970" y="405"/>
                  </a:lnTo>
                  <a:lnTo>
                    <a:pt x="2970" y="270"/>
                  </a:lnTo>
                  <a:lnTo>
                    <a:pt x="2970" y="135"/>
                  </a:lnTo>
                  <a:lnTo>
                    <a:pt x="2835" y="135"/>
                  </a:lnTo>
                  <a:lnTo>
                    <a:pt x="2835" y="270"/>
                  </a:lnTo>
                  <a:lnTo>
                    <a:pt x="2700" y="270"/>
                  </a:lnTo>
                  <a:lnTo>
                    <a:pt x="2700" y="405"/>
                  </a:lnTo>
                  <a:lnTo>
                    <a:pt x="2835" y="405"/>
                  </a:lnTo>
                  <a:lnTo>
                    <a:pt x="2835" y="540"/>
                  </a:lnTo>
                  <a:lnTo>
                    <a:pt x="2970" y="540"/>
                  </a:lnTo>
                  <a:lnTo>
                    <a:pt x="3105" y="540"/>
                  </a:lnTo>
                  <a:lnTo>
                    <a:pt x="3105" y="675"/>
                  </a:lnTo>
                  <a:lnTo>
                    <a:pt x="3105" y="810"/>
                  </a:lnTo>
                  <a:lnTo>
                    <a:pt x="3240" y="810"/>
                  </a:lnTo>
                  <a:lnTo>
                    <a:pt x="3240" y="675"/>
                  </a:lnTo>
                  <a:lnTo>
                    <a:pt x="3375" y="675"/>
                  </a:lnTo>
                  <a:lnTo>
                    <a:pt x="3375" y="540"/>
                  </a:lnTo>
                  <a:lnTo>
                    <a:pt x="3375" y="405"/>
                  </a:lnTo>
                  <a:close/>
                  <a:moveTo>
                    <a:pt x="3375" y="0"/>
                  </a:moveTo>
                  <a:lnTo>
                    <a:pt x="3240" y="0"/>
                  </a:lnTo>
                  <a:lnTo>
                    <a:pt x="3240" y="135"/>
                  </a:lnTo>
                  <a:lnTo>
                    <a:pt x="3375" y="135"/>
                  </a:lnTo>
                  <a:lnTo>
                    <a:pt x="3375" y="0"/>
                  </a:lnTo>
                  <a:close/>
                  <a:moveTo>
                    <a:pt x="3645" y="270"/>
                  </a:moveTo>
                  <a:lnTo>
                    <a:pt x="3510" y="270"/>
                  </a:lnTo>
                  <a:lnTo>
                    <a:pt x="3510" y="405"/>
                  </a:lnTo>
                  <a:lnTo>
                    <a:pt x="3510" y="540"/>
                  </a:lnTo>
                  <a:lnTo>
                    <a:pt x="3645" y="540"/>
                  </a:lnTo>
                  <a:lnTo>
                    <a:pt x="3645" y="405"/>
                  </a:lnTo>
                  <a:lnTo>
                    <a:pt x="3645" y="270"/>
                  </a:lnTo>
                  <a:close/>
                  <a:moveTo>
                    <a:pt x="3645" y="0"/>
                  </a:moveTo>
                  <a:lnTo>
                    <a:pt x="3510" y="0"/>
                  </a:lnTo>
                  <a:lnTo>
                    <a:pt x="3510" y="135"/>
                  </a:lnTo>
                  <a:lnTo>
                    <a:pt x="3645" y="135"/>
                  </a:lnTo>
                  <a:lnTo>
                    <a:pt x="3645" y="0"/>
                  </a:lnTo>
                  <a:close/>
                  <a:moveTo>
                    <a:pt x="4590" y="270"/>
                  </a:moveTo>
                  <a:lnTo>
                    <a:pt x="4455" y="270"/>
                  </a:lnTo>
                  <a:lnTo>
                    <a:pt x="4455" y="135"/>
                  </a:lnTo>
                  <a:lnTo>
                    <a:pt x="4455" y="0"/>
                  </a:lnTo>
                  <a:lnTo>
                    <a:pt x="4320" y="0"/>
                  </a:lnTo>
                  <a:lnTo>
                    <a:pt x="4185" y="0"/>
                  </a:lnTo>
                  <a:lnTo>
                    <a:pt x="4050" y="0"/>
                  </a:lnTo>
                  <a:lnTo>
                    <a:pt x="3915" y="0"/>
                  </a:lnTo>
                  <a:lnTo>
                    <a:pt x="3915" y="135"/>
                  </a:lnTo>
                  <a:lnTo>
                    <a:pt x="3780" y="135"/>
                  </a:lnTo>
                  <a:lnTo>
                    <a:pt x="3645" y="135"/>
                  </a:lnTo>
                  <a:lnTo>
                    <a:pt x="3645" y="270"/>
                  </a:lnTo>
                  <a:lnTo>
                    <a:pt x="3780" y="270"/>
                  </a:lnTo>
                  <a:lnTo>
                    <a:pt x="3780" y="405"/>
                  </a:lnTo>
                  <a:lnTo>
                    <a:pt x="3780" y="540"/>
                  </a:lnTo>
                  <a:lnTo>
                    <a:pt x="3915" y="540"/>
                  </a:lnTo>
                  <a:lnTo>
                    <a:pt x="3915" y="405"/>
                  </a:lnTo>
                  <a:lnTo>
                    <a:pt x="3915" y="270"/>
                  </a:lnTo>
                  <a:lnTo>
                    <a:pt x="4050" y="270"/>
                  </a:lnTo>
                  <a:lnTo>
                    <a:pt x="4185" y="270"/>
                  </a:lnTo>
                  <a:lnTo>
                    <a:pt x="4320" y="270"/>
                  </a:lnTo>
                  <a:lnTo>
                    <a:pt x="4320" y="405"/>
                  </a:lnTo>
                  <a:lnTo>
                    <a:pt x="4455" y="405"/>
                  </a:lnTo>
                  <a:lnTo>
                    <a:pt x="4590" y="405"/>
                  </a:lnTo>
                  <a:lnTo>
                    <a:pt x="4590" y="270"/>
                  </a:lnTo>
                  <a:close/>
                  <a:moveTo>
                    <a:pt x="4995" y="0"/>
                  </a:moveTo>
                  <a:lnTo>
                    <a:pt x="4860" y="0"/>
                  </a:lnTo>
                  <a:lnTo>
                    <a:pt x="4725" y="0"/>
                  </a:lnTo>
                  <a:lnTo>
                    <a:pt x="4725" y="135"/>
                  </a:lnTo>
                  <a:lnTo>
                    <a:pt x="4725" y="270"/>
                  </a:lnTo>
                  <a:lnTo>
                    <a:pt x="4860" y="270"/>
                  </a:lnTo>
                  <a:lnTo>
                    <a:pt x="4860" y="405"/>
                  </a:lnTo>
                  <a:lnTo>
                    <a:pt x="4995" y="405"/>
                  </a:lnTo>
                  <a:lnTo>
                    <a:pt x="4995" y="270"/>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 name="docshape11">
              <a:extLst>
                <a:ext uri="{FF2B5EF4-FFF2-40B4-BE49-F238E27FC236}">
                  <a16:creationId xmlns:a16="http://schemas.microsoft.com/office/drawing/2014/main" id="{2925F027-097C-216B-8B65-93A91619C6D1}"/>
                </a:ext>
              </a:extLst>
            </p:cNvPr>
            <p:cNvSpPr>
              <a:spLocks/>
            </p:cNvSpPr>
            <p:nvPr/>
          </p:nvSpPr>
          <p:spPr bwMode="auto">
            <a:xfrm>
              <a:off x="1890" y="4860"/>
              <a:ext cx="3915" cy="945"/>
            </a:xfrm>
            <a:custGeom>
              <a:avLst/>
              <a:gdLst>
                <a:gd name="T0" fmla="+- 0 1890 1890"/>
                <a:gd name="T1" fmla="*/ T0 w 3915"/>
                <a:gd name="T2" fmla="+- 0 5130 4860"/>
                <a:gd name="T3" fmla="*/ 5130 h 945"/>
                <a:gd name="T4" fmla="+- 0 2565 1890"/>
                <a:gd name="T5" fmla="*/ T4 w 3915"/>
                <a:gd name="T6" fmla="+- 0 5400 4860"/>
                <a:gd name="T7" fmla="*/ 5400 h 945"/>
                <a:gd name="T8" fmla="+- 0 2430 1890"/>
                <a:gd name="T9" fmla="*/ T8 w 3915"/>
                <a:gd name="T10" fmla="+- 0 5130 4860"/>
                <a:gd name="T11" fmla="*/ 5130 h 945"/>
                <a:gd name="T12" fmla="+- 0 2295 1890"/>
                <a:gd name="T13" fmla="*/ T12 w 3915"/>
                <a:gd name="T14" fmla="+- 0 5265 4860"/>
                <a:gd name="T15" fmla="*/ 5265 h 945"/>
                <a:gd name="T16" fmla="+- 0 2160 1890"/>
                <a:gd name="T17" fmla="*/ T16 w 3915"/>
                <a:gd name="T18" fmla="+- 0 5265 4860"/>
                <a:gd name="T19" fmla="*/ 5265 h 945"/>
                <a:gd name="T20" fmla="+- 0 2160 1890"/>
                <a:gd name="T21" fmla="*/ T20 w 3915"/>
                <a:gd name="T22" fmla="+- 0 4995 4860"/>
                <a:gd name="T23" fmla="*/ 4995 h 945"/>
                <a:gd name="T24" fmla="+- 0 2025 1890"/>
                <a:gd name="T25" fmla="*/ T24 w 3915"/>
                <a:gd name="T26" fmla="+- 0 5265 4860"/>
                <a:gd name="T27" fmla="*/ 5265 h 945"/>
                <a:gd name="T28" fmla="+- 0 1890 1890"/>
                <a:gd name="T29" fmla="*/ T28 w 3915"/>
                <a:gd name="T30" fmla="+- 0 5535 4860"/>
                <a:gd name="T31" fmla="*/ 5535 h 945"/>
                <a:gd name="T32" fmla="+- 0 2160 1890"/>
                <a:gd name="T33" fmla="*/ T32 w 3915"/>
                <a:gd name="T34" fmla="+- 0 5670 4860"/>
                <a:gd name="T35" fmla="*/ 5670 h 945"/>
                <a:gd name="T36" fmla="+- 0 2430 1890"/>
                <a:gd name="T37" fmla="*/ T36 w 3915"/>
                <a:gd name="T38" fmla="+- 0 5535 4860"/>
                <a:gd name="T39" fmla="*/ 5535 h 945"/>
                <a:gd name="T40" fmla="+- 0 2700 1890"/>
                <a:gd name="T41" fmla="*/ T40 w 3915"/>
                <a:gd name="T42" fmla="+- 0 5670 4860"/>
                <a:gd name="T43" fmla="*/ 5670 h 945"/>
                <a:gd name="T44" fmla="+- 0 2295 1890"/>
                <a:gd name="T45" fmla="*/ T44 w 3915"/>
                <a:gd name="T46" fmla="+- 0 5670 4860"/>
                <a:gd name="T47" fmla="*/ 5670 h 945"/>
                <a:gd name="T48" fmla="+- 0 2565 1890"/>
                <a:gd name="T49" fmla="*/ T48 w 3915"/>
                <a:gd name="T50" fmla="+- 0 5805 4860"/>
                <a:gd name="T51" fmla="*/ 5805 h 945"/>
                <a:gd name="T52" fmla="+- 0 2835 1890"/>
                <a:gd name="T53" fmla="*/ T52 w 3915"/>
                <a:gd name="T54" fmla="+- 0 5535 4860"/>
                <a:gd name="T55" fmla="*/ 5535 h 945"/>
                <a:gd name="T56" fmla="+- 0 2835 1890"/>
                <a:gd name="T57" fmla="*/ T56 w 3915"/>
                <a:gd name="T58" fmla="+- 0 5670 4860"/>
                <a:gd name="T59" fmla="*/ 5670 h 945"/>
                <a:gd name="T60" fmla="+- 0 2700 1890"/>
                <a:gd name="T61" fmla="*/ T60 w 3915"/>
                <a:gd name="T62" fmla="+- 0 5265 4860"/>
                <a:gd name="T63" fmla="*/ 5265 h 945"/>
                <a:gd name="T64" fmla="+- 0 2565 1890"/>
                <a:gd name="T65" fmla="*/ T64 w 3915"/>
                <a:gd name="T66" fmla="+- 0 4995 4860"/>
                <a:gd name="T67" fmla="*/ 4995 h 945"/>
                <a:gd name="T68" fmla="+- 0 2565 1890"/>
                <a:gd name="T69" fmla="*/ T68 w 3915"/>
                <a:gd name="T70" fmla="+- 0 5400 4860"/>
                <a:gd name="T71" fmla="*/ 5400 h 945"/>
                <a:gd name="T72" fmla="+- 0 2835 1890"/>
                <a:gd name="T73" fmla="*/ T72 w 3915"/>
                <a:gd name="T74" fmla="+- 0 5265 4860"/>
                <a:gd name="T75" fmla="*/ 5265 h 945"/>
                <a:gd name="T76" fmla="+- 0 2835 1890"/>
                <a:gd name="T77" fmla="*/ T76 w 3915"/>
                <a:gd name="T78" fmla="+- 0 5805 4860"/>
                <a:gd name="T79" fmla="*/ 5805 h 945"/>
                <a:gd name="T80" fmla="+- 0 3510 1890"/>
                <a:gd name="T81" fmla="*/ T80 w 3915"/>
                <a:gd name="T82" fmla="+- 0 5670 4860"/>
                <a:gd name="T83" fmla="*/ 5670 h 945"/>
                <a:gd name="T84" fmla="+- 0 3240 1890"/>
                <a:gd name="T85" fmla="*/ T84 w 3915"/>
                <a:gd name="T86" fmla="+- 0 5535 4860"/>
                <a:gd name="T87" fmla="*/ 5535 h 945"/>
                <a:gd name="T88" fmla="+- 0 3105 1890"/>
                <a:gd name="T89" fmla="*/ T88 w 3915"/>
                <a:gd name="T90" fmla="+- 0 5265 4860"/>
                <a:gd name="T91" fmla="*/ 5265 h 945"/>
                <a:gd name="T92" fmla="+- 0 2835 1890"/>
                <a:gd name="T93" fmla="*/ T92 w 3915"/>
                <a:gd name="T94" fmla="+- 0 5400 4860"/>
                <a:gd name="T95" fmla="*/ 5400 h 945"/>
                <a:gd name="T96" fmla="+- 0 2970 1890"/>
                <a:gd name="T97" fmla="*/ T96 w 3915"/>
                <a:gd name="T98" fmla="+- 0 5670 4860"/>
                <a:gd name="T99" fmla="*/ 5670 h 945"/>
                <a:gd name="T100" fmla="+- 0 3240 1890"/>
                <a:gd name="T101" fmla="*/ T100 w 3915"/>
                <a:gd name="T102" fmla="+- 0 5805 4860"/>
                <a:gd name="T103" fmla="*/ 5805 h 945"/>
                <a:gd name="T104" fmla="+- 0 3510 1890"/>
                <a:gd name="T105" fmla="*/ T104 w 3915"/>
                <a:gd name="T106" fmla="+- 0 5670 4860"/>
                <a:gd name="T107" fmla="*/ 5670 h 945"/>
                <a:gd name="T108" fmla="+- 0 3780 1890"/>
                <a:gd name="T109" fmla="*/ T108 w 3915"/>
                <a:gd name="T110" fmla="+- 0 5670 4860"/>
                <a:gd name="T111" fmla="*/ 5670 h 945"/>
                <a:gd name="T112" fmla="+- 0 3780 1890"/>
                <a:gd name="T113" fmla="*/ T112 w 3915"/>
                <a:gd name="T114" fmla="+- 0 5805 4860"/>
                <a:gd name="T115" fmla="*/ 5805 h 945"/>
                <a:gd name="T116" fmla="+- 0 4050 1890"/>
                <a:gd name="T117" fmla="*/ T116 w 3915"/>
                <a:gd name="T118" fmla="+- 0 5670 4860"/>
                <a:gd name="T119" fmla="*/ 5670 h 945"/>
                <a:gd name="T120" fmla="+- 0 3915 1890"/>
                <a:gd name="T121" fmla="*/ T120 w 3915"/>
                <a:gd name="T122" fmla="+- 0 5535 4860"/>
                <a:gd name="T123" fmla="*/ 5535 h 945"/>
                <a:gd name="T124" fmla="+- 0 4725 1890"/>
                <a:gd name="T125" fmla="*/ T124 w 3915"/>
                <a:gd name="T126" fmla="+- 0 5535 4860"/>
                <a:gd name="T127" fmla="*/ 5535 h 945"/>
                <a:gd name="T128" fmla="+- 0 4725 1890"/>
                <a:gd name="T129" fmla="*/ T128 w 3915"/>
                <a:gd name="T130" fmla="+- 0 5670 4860"/>
                <a:gd name="T131" fmla="*/ 5670 h 945"/>
                <a:gd name="T132" fmla="+- 0 4860 1890"/>
                <a:gd name="T133" fmla="*/ T132 w 3915"/>
                <a:gd name="T134" fmla="+- 0 4860 4860"/>
                <a:gd name="T135" fmla="*/ 4860 h 945"/>
                <a:gd name="T136" fmla="+- 0 4995 1890"/>
                <a:gd name="T137" fmla="*/ T136 w 3915"/>
                <a:gd name="T138" fmla="+- 0 4860 4860"/>
                <a:gd name="T139" fmla="*/ 4860 h 945"/>
                <a:gd name="T140" fmla="+- 0 5535 1890"/>
                <a:gd name="T141" fmla="*/ T140 w 3915"/>
                <a:gd name="T142" fmla="+- 0 4860 4860"/>
                <a:gd name="T143" fmla="*/ 4860 h 945"/>
                <a:gd name="T144" fmla="+- 0 5130 1890"/>
                <a:gd name="T145" fmla="*/ T144 w 3915"/>
                <a:gd name="T146" fmla="+- 0 4860 4860"/>
                <a:gd name="T147" fmla="*/ 4860 h 945"/>
                <a:gd name="T148" fmla="+- 0 4995 1890"/>
                <a:gd name="T149" fmla="*/ T148 w 3915"/>
                <a:gd name="T150" fmla="+- 0 5130 4860"/>
                <a:gd name="T151" fmla="*/ 5130 h 945"/>
                <a:gd name="T152" fmla="+- 0 4725 1890"/>
                <a:gd name="T153" fmla="*/ T152 w 3915"/>
                <a:gd name="T154" fmla="+- 0 4995 4860"/>
                <a:gd name="T155" fmla="*/ 4995 h 945"/>
                <a:gd name="T156" fmla="+- 0 4590 1890"/>
                <a:gd name="T157" fmla="*/ T156 w 3915"/>
                <a:gd name="T158" fmla="+- 0 4995 4860"/>
                <a:gd name="T159" fmla="*/ 4995 h 945"/>
                <a:gd name="T160" fmla="+- 0 4455 1890"/>
                <a:gd name="T161" fmla="*/ T160 w 3915"/>
                <a:gd name="T162" fmla="+- 0 5265 4860"/>
                <a:gd name="T163" fmla="*/ 5265 h 945"/>
                <a:gd name="T164" fmla="+- 0 4320 1890"/>
                <a:gd name="T165" fmla="*/ T164 w 3915"/>
                <a:gd name="T166" fmla="+- 0 5535 4860"/>
                <a:gd name="T167" fmla="*/ 5535 h 945"/>
                <a:gd name="T168" fmla="+- 0 4590 1890"/>
                <a:gd name="T169" fmla="*/ T168 w 3915"/>
                <a:gd name="T170" fmla="+- 0 5400 4860"/>
                <a:gd name="T171" fmla="*/ 5400 h 945"/>
                <a:gd name="T172" fmla="+- 0 4860 1890"/>
                <a:gd name="T173" fmla="*/ T172 w 3915"/>
                <a:gd name="T174" fmla="+- 0 5265 4860"/>
                <a:gd name="T175" fmla="*/ 5265 h 945"/>
                <a:gd name="T176" fmla="+- 0 5130 1890"/>
                <a:gd name="T177" fmla="*/ T176 w 3915"/>
                <a:gd name="T178" fmla="+- 0 5400 4860"/>
                <a:gd name="T179" fmla="*/ 5400 h 945"/>
                <a:gd name="T180" fmla="+- 0 5265 1890"/>
                <a:gd name="T181" fmla="*/ T180 w 3915"/>
                <a:gd name="T182" fmla="+- 0 5670 4860"/>
                <a:gd name="T183" fmla="*/ 5670 h 945"/>
                <a:gd name="T184" fmla="+- 0 5265 1890"/>
                <a:gd name="T185" fmla="*/ T184 w 3915"/>
                <a:gd name="T186" fmla="+- 0 5535 4860"/>
                <a:gd name="T187" fmla="*/ 5535 h 945"/>
                <a:gd name="T188" fmla="+- 0 5265 1890"/>
                <a:gd name="T189" fmla="*/ T188 w 3915"/>
                <a:gd name="T190" fmla="+- 0 5130 4860"/>
                <a:gd name="T191" fmla="*/ 5130 h 945"/>
                <a:gd name="T192" fmla="+- 0 5535 1890"/>
                <a:gd name="T193" fmla="*/ T192 w 3915"/>
                <a:gd name="T194" fmla="+- 0 4995 4860"/>
                <a:gd name="T195" fmla="*/ 4995 h 945"/>
                <a:gd name="T196" fmla="+- 0 5535 1890"/>
                <a:gd name="T197" fmla="*/ T196 w 3915"/>
                <a:gd name="T198" fmla="+- 0 5130 4860"/>
                <a:gd name="T199" fmla="*/ 5130 h 945"/>
                <a:gd name="T200" fmla="+- 0 5670 1890"/>
                <a:gd name="T201" fmla="*/ T200 w 3915"/>
                <a:gd name="T202" fmla="+- 0 5400 4860"/>
                <a:gd name="T203" fmla="*/ 5400 h 945"/>
                <a:gd name="T204" fmla="+- 0 5400 1890"/>
                <a:gd name="T205" fmla="*/ T204 w 3915"/>
                <a:gd name="T206" fmla="+- 0 5265 4860"/>
                <a:gd name="T207" fmla="*/ 5265 h 945"/>
                <a:gd name="T208" fmla="+- 0 5535 1890"/>
                <a:gd name="T209" fmla="*/ T208 w 3915"/>
                <a:gd name="T210" fmla="+- 0 5535 4860"/>
                <a:gd name="T211" fmla="*/ 5535 h 945"/>
                <a:gd name="T212" fmla="+- 0 5805 1890"/>
                <a:gd name="T213" fmla="*/ T212 w 3915"/>
                <a:gd name="T214" fmla="+- 0 5400 4860"/>
                <a:gd name="T215" fmla="*/ 5400 h 945"/>
                <a:gd name="T216" fmla="+- 0 5805 1890"/>
                <a:gd name="T217" fmla="*/ T216 w 3915"/>
                <a:gd name="T218" fmla="+- 0 4995 4860"/>
                <a:gd name="T219" fmla="*/ 4995 h 9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3915" h="945">
                  <a:moveTo>
                    <a:pt x="135" y="135"/>
                  </a:moveTo>
                  <a:lnTo>
                    <a:pt x="0" y="135"/>
                  </a:lnTo>
                  <a:lnTo>
                    <a:pt x="0" y="270"/>
                  </a:lnTo>
                  <a:lnTo>
                    <a:pt x="135" y="270"/>
                  </a:lnTo>
                  <a:lnTo>
                    <a:pt x="135" y="135"/>
                  </a:lnTo>
                  <a:close/>
                  <a:moveTo>
                    <a:pt x="675" y="540"/>
                  </a:moveTo>
                  <a:lnTo>
                    <a:pt x="540" y="540"/>
                  </a:lnTo>
                  <a:lnTo>
                    <a:pt x="540" y="405"/>
                  </a:lnTo>
                  <a:lnTo>
                    <a:pt x="540" y="270"/>
                  </a:lnTo>
                  <a:lnTo>
                    <a:pt x="540" y="135"/>
                  </a:lnTo>
                  <a:lnTo>
                    <a:pt x="405" y="135"/>
                  </a:lnTo>
                  <a:lnTo>
                    <a:pt x="405" y="405"/>
                  </a:lnTo>
                  <a:lnTo>
                    <a:pt x="405" y="540"/>
                  </a:lnTo>
                  <a:lnTo>
                    <a:pt x="270" y="540"/>
                  </a:lnTo>
                  <a:lnTo>
                    <a:pt x="270" y="405"/>
                  </a:lnTo>
                  <a:lnTo>
                    <a:pt x="405" y="405"/>
                  </a:lnTo>
                  <a:lnTo>
                    <a:pt x="405" y="135"/>
                  </a:lnTo>
                  <a:lnTo>
                    <a:pt x="270" y="135"/>
                  </a:lnTo>
                  <a:lnTo>
                    <a:pt x="270" y="270"/>
                  </a:lnTo>
                  <a:lnTo>
                    <a:pt x="135" y="270"/>
                  </a:lnTo>
                  <a:lnTo>
                    <a:pt x="135" y="405"/>
                  </a:lnTo>
                  <a:lnTo>
                    <a:pt x="135" y="540"/>
                  </a:lnTo>
                  <a:lnTo>
                    <a:pt x="0" y="540"/>
                  </a:lnTo>
                  <a:lnTo>
                    <a:pt x="0" y="675"/>
                  </a:lnTo>
                  <a:lnTo>
                    <a:pt x="135" y="675"/>
                  </a:lnTo>
                  <a:lnTo>
                    <a:pt x="135" y="810"/>
                  </a:lnTo>
                  <a:lnTo>
                    <a:pt x="270" y="810"/>
                  </a:lnTo>
                  <a:lnTo>
                    <a:pt x="405" y="810"/>
                  </a:lnTo>
                  <a:lnTo>
                    <a:pt x="405" y="675"/>
                  </a:lnTo>
                  <a:lnTo>
                    <a:pt x="540" y="675"/>
                  </a:lnTo>
                  <a:lnTo>
                    <a:pt x="675" y="675"/>
                  </a:lnTo>
                  <a:lnTo>
                    <a:pt x="675" y="540"/>
                  </a:lnTo>
                  <a:close/>
                  <a:moveTo>
                    <a:pt x="810" y="810"/>
                  </a:moveTo>
                  <a:lnTo>
                    <a:pt x="675" y="810"/>
                  </a:lnTo>
                  <a:lnTo>
                    <a:pt x="540" y="810"/>
                  </a:lnTo>
                  <a:lnTo>
                    <a:pt x="405" y="810"/>
                  </a:lnTo>
                  <a:lnTo>
                    <a:pt x="405" y="945"/>
                  </a:lnTo>
                  <a:lnTo>
                    <a:pt x="540" y="945"/>
                  </a:lnTo>
                  <a:lnTo>
                    <a:pt x="675" y="945"/>
                  </a:lnTo>
                  <a:lnTo>
                    <a:pt x="810" y="945"/>
                  </a:lnTo>
                  <a:lnTo>
                    <a:pt x="810" y="810"/>
                  </a:lnTo>
                  <a:close/>
                  <a:moveTo>
                    <a:pt x="945" y="675"/>
                  </a:moveTo>
                  <a:lnTo>
                    <a:pt x="810" y="675"/>
                  </a:lnTo>
                  <a:lnTo>
                    <a:pt x="810" y="810"/>
                  </a:lnTo>
                  <a:lnTo>
                    <a:pt x="945" y="810"/>
                  </a:lnTo>
                  <a:lnTo>
                    <a:pt x="945" y="675"/>
                  </a:lnTo>
                  <a:close/>
                  <a:moveTo>
                    <a:pt x="945" y="405"/>
                  </a:moveTo>
                  <a:lnTo>
                    <a:pt x="810" y="405"/>
                  </a:lnTo>
                  <a:lnTo>
                    <a:pt x="810" y="270"/>
                  </a:lnTo>
                  <a:lnTo>
                    <a:pt x="810" y="135"/>
                  </a:lnTo>
                  <a:lnTo>
                    <a:pt x="675" y="135"/>
                  </a:lnTo>
                  <a:lnTo>
                    <a:pt x="675" y="270"/>
                  </a:lnTo>
                  <a:lnTo>
                    <a:pt x="675" y="405"/>
                  </a:lnTo>
                  <a:lnTo>
                    <a:pt x="675" y="540"/>
                  </a:lnTo>
                  <a:lnTo>
                    <a:pt x="810" y="540"/>
                  </a:lnTo>
                  <a:lnTo>
                    <a:pt x="945" y="540"/>
                  </a:lnTo>
                  <a:lnTo>
                    <a:pt x="945" y="405"/>
                  </a:lnTo>
                  <a:close/>
                  <a:moveTo>
                    <a:pt x="1080" y="810"/>
                  </a:moveTo>
                  <a:lnTo>
                    <a:pt x="945" y="810"/>
                  </a:lnTo>
                  <a:lnTo>
                    <a:pt x="945" y="945"/>
                  </a:lnTo>
                  <a:lnTo>
                    <a:pt x="1080" y="945"/>
                  </a:lnTo>
                  <a:lnTo>
                    <a:pt x="1080" y="810"/>
                  </a:lnTo>
                  <a:close/>
                  <a:moveTo>
                    <a:pt x="1620" y="810"/>
                  </a:moveTo>
                  <a:lnTo>
                    <a:pt x="1485" y="810"/>
                  </a:lnTo>
                  <a:lnTo>
                    <a:pt x="1485" y="675"/>
                  </a:lnTo>
                  <a:lnTo>
                    <a:pt x="1350" y="675"/>
                  </a:lnTo>
                  <a:lnTo>
                    <a:pt x="1350" y="540"/>
                  </a:lnTo>
                  <a:lnTo>
                    <a:pt x="1350" y="405"/>
                  </a:lnTo>
                  <a:lnTo>
                    <a:pt x="1215" y="405"/>
                  </a:lnTo>
                  <a:lnTo>
                    <a:pt x="1080" y="405"/>
                  </a:lnTo>
                  <a:lnTo>
                    <a:pt x="1080" y="540"/>
                  </a:lnTo>
                  <a:lnTo>
                    <a:pt x="945" y="540"/>
                  </a:lnTo>
                  <a:lnTo>
                    <a:pt x="945" y="675"/>
                  </a:lnTo>
                  <a:lnTo>
                    <a:pt x="1080" y="675"/>
                  </a:lnTo>
                  <a:lnTo>
                    <a:pt x="1080" y="810"/>
                  </a:lnTo>
                  <a:lnTo>
                    <a:pt x="1215" y="810"/>
                  </a:lnTo>
                  <a:lnTo>
                    <a:pt x="1350" y="810"/>
                  </a:lnTo>
                  <a:lnTo>
                    <a:pt x="1350" y="945"/>
                  </a:lnTo>
                  <a:lnTo>
                    <a:pt x="1485" y="945"/>
                  </a:lnTo>
                  <a:lnTo>
                    <a:pt x="1620" y="945"/>
                  </a:lnTo>
                  <a:lnTo>
                    <a:pt x="1620" y="810"/>
                  </a:lnTo>
                  <a:close/>
                  <a:moveTo>
                    <a:pt x="2160" y="810"/>
                  </a:moveTo>
                  <a:lnTo>
                    <a:pt x="2025" y="810"/>
                  </a:lnTo>
                  <a:lnTo>
                    <a:pt x="1890" y="810"/>
                  </a:lnTo>
                  <a:lnTo>
                    <a:pt x="1755" y="810"/>
                  </a:lnTo>
                  <a:lnTo>
                    <a:pt x="1755" y="945"/>
                  </a:lnTo>
                  <a:lnTo>
                    <a:pt x="1890" y="945"/>
                  </a:lnTo>
                  <a:lnTo>
                    <a:pt x="2025" y="945"/>
                  </a:lnTo>
                  <a:lnTo>
                    <a:pt x="2160" y="945"/>
                  </a:lnTo>
                  <a:lnTo>
                    <a:pt x="2160" y="810"/>
                  </a:lnTo>
                  <a:close/>
                  <a:moveTo>
                    <a:pt x="2160" y="540"/>
                  </a:moveTo>
                  <a:lnTo>
                    <a:pt x="2025" y="540"/>
                  </a:lnTo>
                  <a:lnTo>
                    <a:pt x="2025" y="675"/>
                  </a:lnTo>
                  <a:lnTo>
                    <a:pt x="2160" y="675"/>
                  </a:lnTo>
                  <a:lnTo>
                    <a:pt x="2160" y="540"/>
                  </a:lnTo>
                  <a:close/>
                  <a:moveTo>
                    <a:pt x="2835" y="675"/>
                  </a:moveTo>
                  <a:lnTo>
                    <a:pt x="2700" y="675"/>
                  </a:lnTo>
                  <a:lnTo>
                    <a:pt x="2700" y="810"/>
                  </a:lnTo>
                  <a:lnTo>
                    <a:pt x="2835" y="810"/>
                  </a:lnTo>
                  <a:lnTo>
                    <a:pt x="2835" y="675"/>
                  </a:lnTo>
                  <a:close/>
                  <a:moveTo>
                    <a:pt x="3105" y="0"/>
                  </a:moveTo>
                  <a:lnTo>
                    <a:pt x="2970" y="0"/>
                  </a:lnTo>
                  <a:lnTo>
                    <a:pt x="2970" y="135"/>
                  </a:lnTo>
                  <a:lnTo>
                    <a:pt x="3105" y="135"/>
                  </a:lnTo>
                  <a:lnTo>
                    <a:pt x="3105" y="0"/>
                  </a:lnTo>
                  <a:close/>
                  <a:moveTo>
                    <a:pt x="3915" y="0"/>
                  </a:moveTo>
                  <a:lnTo>
                    <a:pt x="3780" y="0"/>
                  </a:lnTo>
                  <a:lnTo>
                    <a:pt x="3645" y="0"/>
                  </a:lnTo>
                  <a:lnTo>
                    <a:pt x="3510" y="0"/>
                  </a:lnTo>
                  <a:lnTo>
                    <a:pt x="3375" y="0"/>
                  </a:lnTo>
                  <a:lnTo>
                    <a:pt x="3240" y="0"/>
                  </a:lnTo>
                  <a:lnTo>
                    <a:pt x="3240" y="135"/>
                  </a:lnTo>
                  <a:lnTo>
                    <a:pt x="3240" y="270"/>
                  </a:lnTo>
                  <a:lnTo>
                    <a:pt x="3105" y="270"/>
                  </a:lnTo>
                  <a:lnTo>
                    <a:pt x="2970" y="270"/>
                  </a:lnTo>
                  <a:lnTo>
                    <a:pt x="2835" y="270"/>
                  </a:lnTo>
                  <a:lnTo>
                    <a:pt x="2835" y="135"/>
                  </a:lnTo>
                  <a:lnTo>
                    <a:pt x="2835" y="0"/>
                  </a:lnTo>
                  <a:lnTo>
                    <a:pt x="2700" y="0"/>
                  </a:lnTo>
                  <a:lnTo>
                    <a:pt x="2700" y="135"/>
                  </a:lnTo>
                  <a:lnTo>
                    <a:pt x="2565" y="135"/>
                  </a:lnTo>
                  <a:lnTo>
                    <a:pt x="2565" y="270"/>
                  </a:lnTo>
                  <a:lnTo>
                    <a:pt x="2565" y="405"/>
                  </a:lnTo>
                  <a:lnTo>
                    <a:pt x="2430" y="405"/>
                  </a:lnTo>
                  <a:lnTo>
                    <a:pt x="2430" y="540"/>
                  </a:lnTo>
                  <a:lnTo>
                    <a:pt x="2430" y="675"/>
                  </a:lnTo>
                  <a:lnTo>
                    <a:pt x="2565" y="675"/>
                  </a:lnTo>
                  <a:lnTo>
                    <a:pt x="2565" y="540"/>
                  </a:lnTo>
                  <a:lnTo>
                    <a:pt x="2700" y="540"/>
                  </a:lnTo>
                  <a:lnTo>
                    <a:pt x="2700" y="405"/>
                  </a:lnTo>
                  <a:lnTo>
                    <a:pt x="2835" y="405"/>
                  </a:lnTo>
                  <a:lnTo>
                    <a:pt x="2970" y="405"/>
                  </a:lnTo>
                  <a:lnTo>
                    <a:pt x="3105" y="405"/>
                  </a:lnTo>
                  <a:lnTo>
                    <a:pt x="3240" y="405"/>
                  </a:lnTo>
                  <a:lnTo>
                    <a:pt x="3240" y="540"/>
                  </a:lnTo>
                  <a:lnTo>
                    <a:pt x="3240" y="675"/>
                  </a:lnTo>
                  <a:lnTo>
                    <a:pt x="3240" y="810"/>
                  </a:lnTo>
                  <a:lnTo>
                    <a:pt x="3375" y="810"/>
                  </a:lnTo>
                  <a:lnTo>
                    <a:pt x="3510" y="810"/>
                  </a:lnTo>
                  <a:lnTo>
                    <a:pt x="3510" y="675"/>
                  </a:lnTo>
                  <a:lnTo>
                    <a:pt x="3375" y="675"/>
                  </a:lnTo>
                  <a:lnTo>
                    <a:pt x="3375" y="540"/>
                  </a:lnTo>
                  <a:lnTo>
                    <a:pt x="3375" y="405"/>
                  </a:lnTo>
                  <a:lnTo>
                    <a:pt x="3375" y="270"/>
                  </a:lnTo>
                  <a:lnTo>
                    <a:pt x="3510" y="270"/>
                  </a:lnTo>
                  <a:lnTo>
                    <a:pt x="3510" y="135"/>
                  </a:lnTo>
                  <a:lnTo>
                    <a:pt x="3645" y="135"/>
                  </a:lnTo>
                  <a:lnTo>
                    <a:pt x="3780" y="135"/>
                  </a:lnTo>
                  <a:lnTo>
                    <a:pt x="3780" y="270"/>
                  </a:lnTo>
                  <a:lnTo>
                    <a:pt x="3645" y="270"/>
                  </a:lnTo>
                  <a:lnTo>
                    <a:pt x="3645" y="405"/>
                  </a:lnTo>
                  <a:lnTo>
                    <a:pt x="3780" y="405"/>
                  </a:lnTo>
                  <a:lnTo>
                    <a:pt x="3780" y="540"/>
                  </a:lnTo>
                  <a:lnTo>
                    <a:pt x="3645" y="540"/>
                  </a:lnTo>
                  <a:lnTo>
                    <a:pt x="3645" y="405"/>
                  </a:lnTo>
                  <a:lnTo>
                    <a:pt x="3510" y="405"/>
                  </a:lnTo>
                  <a:lnTo>
                    <a:pt x="3510" y="540"/>
                  </a:lnTo>
                  <a:lnTo>
                    <a:pt x="3510" y="675"/>
                  </a:lnTo>
                  <a:lnTo>
                    <a:pt x="3645" y="675"/>
                  </a:lnTo>
                  <a:lnTo>
                    <a:pt x="3780" y="675"/>
                  </a:lnTo>
                  <a:lnTo>
                    <a:pt x="3915" y="675"/>
                  </a:lnTo>
                  <a:lnTo>
                    <a:pt x="3915" y="540"/>
                  </a:lnTo>
                  <a:lnTo>
                    <a:pt x="3915" y="405"/>
                  </a:lnTo>
                  <a:lnTo>
                    <a:pt x="3915" y="270"/>
                  </a:lnTo>
                  <a:lnTo>
                    <a:pt x="3915" y="135"/>
                  </a:lnTo>
                  <a:lnTo>
                    <a:pt x="391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 name="docshape12">
              <a:extLst>
                <a:ext uri="{FF2B5EF4-FFF2-40B4-BE49-F238E27FC236}">
                  <a16:creationId xmlns:a16="http://schemas.microsoft.com/office/drawing/2014/main" id="{EAC0F55E-FD8A-6055-F273-D2DC767533AB}"/>
                </a:ext>
              </a:extLst>
            </p:cNvPr>
            <p:cNvSpPr>
              <a:spLocks/>
            </p:cNvSpPr>
            <p:nvPr/>
          </p:nvSpPr>
          <p:spPr bwMode="auto">
            <a:xfrm>
              <a:off x="1076" y="1076"/>
              <a:ext cx="4729" cy="4729"/>
            </a:xfrm>
            <a:custGeom>
              <a:avLst/>
              <a:gdLst>
                <a:gd name="T0" fmla="+- 0 1488 1077"/>
                <a:gd name="T1" fmla="*/ T0 w 4729"/>
                <a:gd name="T2" fmla="+- 0 1077 1077"/>
                <a:gd name="T3" fmla="*/ 1077 h 4729"/>
                <a:gd name="T4" fmla="+- 0 1077 1077"/>
                <a:gd name="T5" fmla="*/ T4 w 4729"/>
                <a:gd name="T6" fmla="+- 0 1077 1077"/>
                <a:gd name="T7" fmla="*/ 1077 h 4729"/>
                <a:gd name="T8" fmla="+- 0 1077 1077"/>
                <a:gd name="T9" fmla="*/ T8 w 4729"/>
                <a:gd name="T10" fmla="+- 0 1488 1077"/>
                <a:gd name="T11" fmla="*/ 1488 h 4729"/>
                <a:gd name="T12" fmla="+- 0 1488 1077"/>
                <a:gd name="T13" fmla="*/ T12 w 4729"/>
                <a:gd name="T14" fmla="+- 0 1488 1077"/>
                <a:gd name="T15" fmla="*/ 1488 h 4729"/>
                <a:gd name="T16" fmla="+- 0 1488 1077"/>
                <a:gd name="T17" fmla="*/ T16 w 4729"/>
                <a:gd name="T18" fmla="+- 0 1077 1077"/>
                <a:gd name="T19" fmla="*/ 1077 h 4729"/>
                <a:gd name="T20" fmla="+- 0 4320 1077"/>
                <a:gd name="T21" fmla="*/ T20 w 4729"/>
                <a:gd name="T22" fmla="+- 0 5670 1077"/>
                <a:gd name="T23" fmla="*/ 5670 h 4729"/>
                <a:gd name="T24" fmla="+- 0 4185 1077"/>
                <a:gd name="T25" fmla="*/ T24 w 4729"/>
                <a:gd name="T26" fmla="+- 0 5670 1077"/>
                <a:gd name="T27" fmla="*/ 5670 h 4729"/>
                <a:gd name="T28" fmla="+- 0 4050 1077"/>
                <a:gd name="T29" fmla="*/ T28 w 4729"/>
                <a:gd name="T30" fmla="+- 0 5670 1077"/>
                <a:gd name="T31" fmla="*/ 5670 h 4729"/>
                <a:gd name="T32" fmla="+- 0 3915 1077"/>
                <a:gd name="T33" fmla="*/ T32 w 4729"/>
                <a:gd name="T34" fmla="+- 0 5670 1077"/>
                <a:gd name="T35" fmla="*/ 5670 h 4729"/>
                <a:gd name="T36" fmla="+- 0 3915 1077"/>
                <a:gd name="T37" fmla="*/ T36 w 4729"/>
                <a:gd name="T38" fmla="+- 0 5805 1077"/>
                <a:gd name="T39" fmla="*/ 5805 h 4729"/>
                <a:gd name="T40" fmla="+- 0 4050 1077"/>
                <a:gd name="T41" fmla="*/ T40 w 4729"/>
                <a:gd name="T42" fmla="+- 0 5805 1077"/>
                <a:gd name="T43" fmla="*/ 5805 h 4729"/>
                <a:gd name="T44" fmla="+- 0 4185 1077"/>
                <a:gd name="T45" fmla="*/ T44 w 4729"/>
                <a:gd name="T46" fmla="+- 0 5805 1077"/>
                <a:gd name="T47" fmla="*/ 5805 h 4729"/>
                <a:gd name="T48" fmla="+- 0 4320 1077"/>
                <a:gd name="T49" fmla="*/ T48 w 4729"/>
                <a:gd name="T50" fmla="+- 0 5805 1077"/>
                <a:gd name="T51" fmla="*/ 5805 h 4729"/>
                <a:gd name="T52" fmla="+- 0 4320 1077"/>
                <a:gd name="T53" fmla="*/ T52 w 4729"/>
                <a:gd name="T54" fmla="+- 0 5670 1077"/>
                <a:gd name="T55" fmla="*/ 5670 h 4729"/>
                <a:gd name="T56" fmla="+- 0 4725 1077"/>
                <a:gd name="T57" fmla="*/ T56 w 4729"/>
                <a:gd name="T58" fmla="+- 0 5670 1077"/>
                <a:gd name="T59" fmla="*/ 5670 h 4729"/>
                <a:gd name="T60" fmla="+- 0 4590 1077"/>
                <a:gd name="T61" fmla="*/ T60 w 4729"/>
                <a:gd name="T62" fmla="+- 0 5670 1077"/>
                <a:gd name="T63" fmla="*/ 5670 h 4729"/>
                <a:gd name="T64" fmla="+- 0 4590 1077"/>
                <a:gd name="T65" fmla="*/ T64 w 4729"/>
                <a:gd name="T66" fmla="+- 0 5805 1077"/>
                <a:gd name="T67" fmla="*/ 5805 h 4729"/>
                <a:gd name="T68" fmla="+- 0 4725 1077"/>
                <a:gd name="T69" fmla="*/ T68 w 4729"/>
                <a:gd name="T70" fmla="+- 0 5805 1077"/>
                <a:gd name="T71" fmla="*/ 5805 h 4729"/>
                <a:gd name="T72" fmla="+- 0 4725 1077"/>
                <a:gd name="T73" fmla="*/ T72 w 4729"/>
                <a:gd name="T74" fmla="+- 0 5670 1077"/>
                <a:gd name="T75" fmla="*/ 5670 h 4729"/>
                <a:gd name="T76" fmla="+- 0 5400 1077"/>
                <a:gd name="T77" fmla="*/ T76 w 4729"/>
                <a:gd name="T78" fmla="+- 0 5670 1077"/>
                <a:gd name="T79" fmla="*/ 5670 h 4729"/>
                <a:gd name="T80" fmla="+- 0 5265 1077"/>
                <a:gd name="T81" fmla="*/ T80 w 4729"/>
                <a:gd name="T82" fmla="+- 0 5670 1077"/>
                <a:gd name="T83" fmla="*/ 5670 h 4729"/>
                <a:gd name="T84" fmla="+- 0 5130 1077"/>
                <a:gd name="T85" fmla="*/ T84 w 4729"/>
                <a:gd name="T86" fmla="+- 0 5670 1077"/>
                <a:gd name="T87" fmla="*/ 5670 h 4729"/>
                <a:gd name="T88" fmla="+- 0 4995 1077"/>
                <a:gd name="T89" fmla="*/ T88 w 4729"/>
                <a:gd name="T90" fmla="+- 0 5670 1077"/>
                <a:gd name="T91" fmla="*/ 5670 h 4729"/>
                <a:gd name="T92" fmla="+- 0 4995 1077"/>
                <a:gd name="T93" fmla="*/ T92 w 4729"/>
                <a:gd name="T94" fmla="+- 0 5805 1077"/>
                <a:gd name="T95" fmla="*/ 5805 h 4729"/>
                <a:gd name="T96" fmla="+- 0 5130 1077"/>
                <a:gd name="T97" fmla="*/ T96 w 4729"/>
                <a:gd name="T98" fmla="+- 0 5805 1077"/>
                <a:gd name="T99" fmla="*/ 5805 h 4729"/>
                <a:gd name="T100" fmla="+- 0 5265 1077"/>
                <a:gd name="T101" fmla="*/ T100 w 4729"/>
                <a:gd name="T102" fmla="+- 0 5805 1077"/>
                <a:gd name="T103" fmla="*/ 5805 h 4729"/>
                <a:gd name="T104" fmla="+- 0 5400 1077"/>
                <a:gd name="T105" fmla="*/ T104 w 4729"/>
                <a:gd name="T106" fmla="+- 0 5805 1077"/>
                <a:gd name="T107" fmla="*/ 5805 h 4729"/>
                <a:gd name="T108" fmla="+- 0 5400 1077"/>
                <a:gd name="T109" fmla="*/ T108 w 4729"/>
                <a:gd name="T110" fmla="+- 0 5670 1077"/>
                <a:gd name="T111" fmla="*/ 5670 h 4729"/>
                <a:gd name="T112" fmla="+- 0 5805 1077"/>
                <a:gd name="T113" fmla="*/ T112 w 4729"/>
                <a:gd name="T114" fmla="+- 0 5670 1077"/>
                <a:gd name="T115" fmla="*/ 5670 h 4729"/>
                <a:gd name="T116" fmla="+- 0 5670 1077"/>
                <a:gd name="T117" fmla="*/ T116 w 4729"/>
                <a:gd name="T118" fmla="+- 0 5670 1077"/>
                <a:gd name="T119" fmla="*/ 5670 h 4729"/>
                <a:gd name="T120" fmla="+- 0 5670 1077"/>
                <a:gd name="T121" fmla="*/ T120 w 4729"/>
                <a:gd name="T122" fmla="+- 0 5805 1077"/>
                <a:gd name="T123" fmla="*/ 5805 h 4729"/>
                <a:gd name="T124" fmla="+- 0 5805 1077"/>
                <a:gd name="T125" fmla="*/ T124 w 4729"/>
                <a:gd name="T126" fmla="+- 0 5805 1077"/>
                <a:gd name="T127" fmla="*/ 5805 h 4729"/>
                <a:gd name="T128" fmla="+- 0 5805 1077"/>
                <a:gd name="T129" fmla="*/ T128 w 4729"/>
                <a:gd name="T130" fmla="+- 0 5670 1077"/>
                <a:gd name="T131" fmla="*/ 5670 h 47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729" h="4729">
                  <a:moveTo>
                    <a:pt x="411" y="0"/>
                  </a:moveTo>
                  <a:lnTo>
                    <a:pt x="0" y="0"/>
                  </a:lnTo>
                  <a:lnTo>
                    <a:pt x="0" y="411"/>
                  </a:lnTo>
                  <a:lnTo>
                    <a:pt x="411" y="411"/>
                  </a:lnTo>
                  <a:lnTo>
                    <a:pt x="411" y="0"/>
                  </a:lnTo>
                  <a:close/>
                  <a:moveTo>
                    <a:pt x="3243" y="4593"/>
                  </a:moveTo>
                  <a:lnTo>
                    <a:pt x="3108" y="4593"/>
                  </a:lnTo>
                  <a:lnTo>
                    <a:pt x="2973" y="4593"/>
                  </a:lnTo>
                  <a:lnTo>
                    <a:pt x="2838" y="4593"/>
                  </a:lnTo>
                  <a:lnTo>
                    <a:pt x="2838" y="4728"/>
                  </a:lnTo>
                  <a:lnTo>
                    <a:pt x="2973" y="4728"/>
                  </a:lnTo>
                  <a:lnTo>
                    <a:pt x="3108" y="4728"/>
                  </a:lnTo>
                  <a:lnTo>
                    <a:pt x="3243" y="4728"/>
                  </a:lnTo>
                  <a:lnTo>
                    <a:pt x="3243" y="4593"/>
                  </a:lnTo>
                  <a:close/>
                  <a:moveTo>
                    <a:pt x="3648" y="4593"/>
                  </a:moveTo>
                  <a:lnTo>
                    <a:pt x="3513" y="4593"/>
                  </a:lnTo>
                  <a:lnTo>
                    <a:pt x="3513" y="4728"/>
                  </a:lnTo>
                  <a:lnTo>
                    <a:pt x="3648" y="4728"/>
                  </a:lnTo>
                  <a:lnTo>
                    <a:pt x="3648" y="4593"/>
                  </a:lnTo>
                  <a:close/>
                  <a:moveTo>
                    <a:pt x="4323" y="4593"/>
                  </a:moveTo>
                  <a:lnTo>
                    <a:pt x="4188" y="4593"/>
                  </a:lnTo>
                  <a:lnTo>
                    <a:pt x="4053" y="4593"/>
                  </a:lnTo>
                  <a:lnTo>
                    <a:pt x="3918" y="4593"/>
                  </a:lnTo>
                  <a:lnTo>
                    <a:pt x="3918" y="4728"/>
                  </a:lnTo>
                  <a:lnTo>
                    <a:pt x="4053" y="4728"/>
                  </a:lnTo>
                  <a:lnTo>
                    <a:pt x="4188" y="4728"/>
                  </a:lnTo>
                  <a:lnTo>
                    <a:pt x="4323" y="4728"/>
                  </a:lnTo>
                  <a:lnTo>
                    <a:pt x="4323" y="4593"/>
                  </a:lnTo>
                  <a:close/>
                  <a:moveTo>
                    <a:pt x="4728" y="4593"/>
                  </a:moveTo>
                  <a:lnTo>
                    <a:pt x="4593" y="4593"/>
                  </a:lnTo>
                  <a:lnTo>
                    <a:pt x="4593" y="4728"/>
                  </a:lnTo>
                  <a:lnTo>
                    <a:pt x="4728" y="4728"/>
                  </a:lnTo>
                  <a:lnTo>
                    <a:pt x="4728" y="4593"/>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 name="docshape13">
              <a:extLst>
                <a:ext uri="{FF2B5EF4-FFF2-40B4-BE49-F238E27FC236}">
                  <a16:creationId xmlns:a16="http://schemas.microsoft.com/office/drawing/2014/main" id="{79D86956-A81A-699A-8440-E21309640943}"/>
                </a:ext>
              </a:extLst>
            </p:cNvPr>
            <p:cNvSpPr>
              <a:spLocks/>
            </p:cNvSpPr>
            <p:nvPr/>
          </p:nvSpPr>
          <p:spPr bwMode="auto">
            <a:xfrm>
              <a:off x="802" y="4852"/>
              <a:ext cx="961" cy="960"/>
            </a:xfrm>
            <a:custGeom>
              <a:avLst/>
              <a:gdLst>
                <a:gd name="T0" fmla="+- 0 1763 802"/>
                <a:gd name="T1" fmla="*/ T0 w 961"/>
                <a:gd name="T2" fmla="+- 0 4852 4852"/>
                <a:gd name="T3" fmla="*/ 4852 h 960"/>
                <a:gd name="T4" fmla="+- 0 802 802"/>
                <a:gd name="T5" fmla="*/ T4 w 961"/>
                <a:gd name="T6" fmla="+- 0 4852 4852"/>
                <a:gd name="T7" fmla="*/ 4852 h 960"/>
                <a:gd name="T8" fmla="+- 0 802 802"/>
                <a:gd name="T9" fmla="*/ T8 w 961"/>
                <a:gd name="T10" fmla="+- 0 4990 4852"/>
                <a:gd name="T11" fmla="*/ 4990 h 960"/>
                <a:gd name="T12" fmla="+- 0 802 802"/>
                <a:gd name="T13" fmla="*/ T12 w 961"/>
                <a:gd name="T14" fmla="+- 0 5676 4852"/>
                <a:gd name="T15" fmla="*/ 5676 h 960"/>
                <a:gd name="T16" fmla="+- 0 802 802"/>
                <a:gd name="T17" fmla="*/ T16 w 961"/>
                <a:gd name="T18" fmla="+- 0 5812 4852"/>
                <a:gd name="T19" fmla="*/ 5812 h 960"/>
                <a:gd name="T20" fmla="+- 0 1763 802"/>
                <a:gd name="T21" fmla="*/ T20 w 961"/>
                <a:gd name="T22" fmla="+- 0 5812 4852"/>
                <a:gd name="T23" fmla="*/ 5812 h 960"/>
                <a:gd name="T24" fmla="+- 0 1763 802"/>
                <a:gd name="T25" fmla="*/ T24 w 961"/>
                <a:gd name="T26" fmla="+- 0 5676 4852"/>
                <a:gd name="T27" fmla="*/ 5676 h 960"/>
                <a:gd name="T28" fmla="+- 0 939 802"/>
                <a:gd name="T29" fmla="*/ T28 w 961"/>
                <a:gd name="T30" fmla="+- 0 5676 4852"/>
                <a:gd name="T31" fmla="*/ 5676 h 960"/>
                <a:gd name="T32" fmla="+- 0 939 802"/>
                <a:gd name="T33" fmla="*/ T32 w 961"/>
                <a:gd name="T34" fmla="+- 0 4990 4852"/>
                <a:gd name="T35" fmla="*/ 4990 h 960"/>
                <a:gd name="T36" fmla="+- 0 1626 802"/>
                <a:gd name="T37" fmla="*/ T36 w 961"/>
                <a:gd name="T38" fmla="+- 0 4990 4852"/>
                <a:gd name="T39" fmla="*/ 4990 h 960"/>
                <a:gd name="T40" fmla="+- 0 1626 802"/>
                <a:gd name="T41" fmla="*/ T40 w 961"/>
                <a:gd name="T42" fmla="+- 0 5676 4852"/>
                <a:gd name="T43" fmla="*/ 5676 h 960"/>
                <a:gd name="T44" fmla="+- 0 1763 802"/>
                <a:gd name="T45" fmla="*/ T44 w 961"/>
                <a:gd name="T46" fmla="+- 0 5676 4852"/>
                <a:gd name="T47" fmla="*/ 5676 h 960"/>
                <a:gd name="T48" fmla="+- 0 1763 802"/>
                <a:gd name="T49" fmla="*/ T48 w 961"/>
                <a:gd name="T50" fmla="+- 0 4990 4852"/>
                <a:gd name="T51" fmla="*/ 4990 h 960"/>
                <a:gd name="T52" fmla="+- 0 1763 802"/>
                <a:gd name="T53" fmla="*/ T52 w 961"/>
                <a:gd name="T54" fmla="+- 0 4989 4852"/>
                <a:gd name="T55" fmla="*/ 4989 h 960"/>
                <a:gd name="T56" fmla="+- 0 1763 802"/>
                <a:gd name="T57" fmla="*/ T56 w 961"/>
                <a:gd name="T58" fmla="+- 0 4852 4852"/>
                <a:gd name="T59" fmla="*/ 485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9" name="docshape14">
              <a:extLst>
                <a:ext uri="{FF2B5EF4-FFF2-40B4-BE49-F238E27FC236}">
                  <a16:creationId xmlns:a16="http://schemas.microsoft.com/office/drawing/2014/main" id="{144E6B7B-457F-0FFF-2E62-09B13A643478}"/>
                </a:ext>
              </a:extLst>
            </p:cNvPr>
            <p:cNvSpPr>
              <a:spLocks noChangeArrowheads="1"/>
            </p:cNvSpPr>
            <p:nvPr/>
          </p:nvSpPr>
          <p:spPr bwMode="auto">
            <a:xfrm>
              <a:off x="1076" y="5126"/>
              <a:ext cx="412" cy="412"/>
            </a:xfrm>
            <a:prstGeom prst="rect">
              <a:avLst/>
            </a:prstGeom>
            <a:solidFill>
              <a:srgbClr val="0033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0" name="docshape15">
              <a:extLst>
                <a:ext uri="{FF2B5EF4-FFF2-40B4-BE49-F238E27FC236}">
                  <a16:creationId xmlns:a16="http://schemas.microsoft.com/office/drawing/2014/main" id="{C7818CEA-FF5E-B7C2-8D3E-93DCFFBBF4D6}"/>
                </a:ext>
              </a:extLst>
            </p:cNvPr>
            <p:cNvSpPr>
              <a:spLocks/>
            </p:cNvSpPr>
            <p:nvPr/>
          </p:nvSpPr>
          <p:spPr bwMode="auto">
            <a:xfrm>
              <a:off x="4852" y="802"/>
              <a:ext cx="961" cy="960"/>
            </a:xfrm>
            <a:custGeom>
              <a:avLst/>
              <a:gdLst>
                <a:gd name="T0" fmla="+- 0 5813 4852"/>
                <a:gd name="T1" fmla="*/ T0 w 961"/>
                <a:gd name="T2" fmla="+- 0 802 802"/>
                <a:gd name="T3" fmla="*/ 802 h 960"/>
                <a:gd name="T4" fmla="+- 0 4852 4852"/>
                <a:gd name="T5" fmla="*/ T4 w 961"/>
                <a:gd name="T6" fmla="+- 0 802 802"/>
                <a:gd name="T7" fmla="*/ 802 h 960"/>
                <a:gd name="T8" fmla="+- 0 4852 4852"/>
                <a:gd name="T9" fmla="*/ T8 w 961"/>
                <a:gd name="T10" fmla="+- 0 940 802"/>
                <a:gd name="T11" fmla="*/ 940 h 960"/>
                <a:gd name="T12" fmla="+- 0 4852 4852"/>
                <a:gd name="T13" fmla="*/ T12 w 961"/>
                <a:gd name="T14" fmla="+- 0 1626 802"/>
                <a:gd name="T15" fmla="*/ 1626 h 960"/>
                <a:gd name="T16" fmla="+- 0 4852 4852"/>
                <a:gd name="T17" fmla="*/ T16 w 961"/>
                <a:gd name="T18" fmla="+- 0 1762 802"/>
                <a:gd name="T19" fmla="*/ 1762 h 960"/>
                <a:gd name="T20" fmla="+- 0 5813 4852"/>
                <a:gd name="T21" fmla="*/ T20 w 961"/>
                <a:gd name="T22" fmla="+- 0 1762 802"/>
                <a:gd name="T23" fmla="*/ 1762 h 960"/>
                <a:gd name="T24" fmla="+- 0 5813 4852"/>
                <a:gd name="T25" fmla="*/ T24 w 961"/>
                <a:gd name="T26" fmla="+- 0 1626 802"/>
                <a:gd name="T27" fmla="*/ 1626 h 960"/>
                <a:gd name="T28" fmla="+- 0 4989 4852"/>
                <a:gd name="T29" fmla="*/ T28 w 961"/>
                <a:gd name="T30" fmla="+- 0 1626 802"/>
                <a:gd name="T31" fmla="*/ 1626 h 960"/>
                <a:gd name="T32" fmla="+- 0 4989 4852"/>
                <a:gd name="T33" fmla="*/ T32 w 961"/>
                <a:gd name="T34" fmla="+- 0 940 802"/>
                <a:gd name="T35" fmla="*/ 940 h 960"/>
                <a:gd name="T36" fmla="+- 0 5676 4852"/>
                <a:gd name="T37" fmla="*/ T36 w 961"/>
                <a:gd name="T38" fmla="+- 0 940 802"/>
                <a:gd name="T39" fmla="*/ 940 h 960"/>
                <a:gd name="T40" fmla="+- 0 5676 4852"/>
                <a:gd name="T41" fmla="*/ T40 w 961"/>
                <a:gd name="T42" fmla="+- 0 1626 802"/>
                <a:gd name="T43" fmla="*/ 1626 h 960"/>
                <a:gd name="T44" fmla="+- 0 5813 4852"/>
                <a:gd name="T45" fmla="*/ T44 w 961"/>
                <a:gd name="T46" fmla="+- 0 1626 802"/>
                <a:gd name="T47" fmla="*/ 1626 h 960"/>
                <a:gd name="T48" fmla="+- 0 5813 4852"/>
                <a:gd name="T49" fmla="*/ T48 w 961"/>
                <a:gd name="T50" fmla="+- 0 940 802"/>
                <a:gd name="T51" fmla="*/ 940 h 960"/>
                <a:gd name="T52" fmla="+- 0 5813 4852"/>
                <a:gd name="T53" fmla="*/ T52 w 961"/>
                <a:gd name="T54" fmla="+- 0 939 802"/>
                <a:gd name="T55" fmla="*/ 939 h 960"/>
                <a:gd name="T56" fmla="+- 0 5813 4852"/>
                <a:gd name="T57" fmla="*/ T56 w 961"/>
                <a:gd name="T58" fmla="+- 0 802 802"/>
                <a:gd name="T59" fmla="*/ 80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 name="docshape16">
              <a:extLst>
                <a:ext uri="{FF2B5EF4-FFF2-40B4-BE49-F238E27FC236}">
                  <a16:creationId xmlns:a16="http://schemas.microsoft.com/office/drawing/2014/main" id="{E816CFD8-BF01-9B21-8402-6978CC6AB202}"/>
                </a:ext>
              </a:extLst>
            </p:cNvPr>
            <p:cNvSpPr>
              <a:spLocks noChangeArrowheads="1"/>
            </p:cNvSpPr>
            <p:nvPr/>
          </p:nvSpPr>
          <p:spPr bwMode="auto">
            <a:xfrm>
              <a:off x="5126" y="1076"/>
              <a:ext cx="412" cy="412"/>
            </a:xfrm>
            <a:prstGeom prst="rect">
              <a:avLst/>
            </a:prstGeom>
            <a:solidFill>
              <a:srgbClr val="0033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grpSp>
    </p:spTree>
    <p:extLst>
      <p:ext uri="{BB962C8B-B14F-4D97-AF65-F5344CB8AC3E}">
        <p14:creationId xmlns:p14="http://schemas.microsoft.com/office/powerpoint/2010/main" val="593774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B89CB70-284A-3FF5-16E4-669619CE8A65}"/>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2" name="Title 1"/>
          <p:cNvSpPr>
            <a:spLocks noGrp="1"/>
          </p:cNvSpPr>
          <p:nvPr>
            <p:ph type="title" idx="4294967295"/>
          </p:nvPr>
        </p:nvSpPr>
        <p:spPr>
          <a:xfrm>
            <a:off x="683239" y="423323"/>
            <a:ext cx="11352234" cy="457200"/>
          </a:xfrm>
        </p:spPr>
        <p:txBody>
          <a:bodyPr/>
          <a:lstStyle/>
          <a:p>
            <a:pPr algn="l"/>
            <a:r>
              <a:rPr lang="pt-BR" sz="3200" b="1">
                <a:solidFill>
                  <a:srgbClr val="00338D"/>
                </a:solidFill>
                <a:latin typeface="Arial" charset="0"/>
                <a:ea typeface="Arial" charset="0"/>
                <a:cs typeface="Arial" charset="0"/>
              </a:rPr>
              <a:t>3ª Etapa:  Recrutar associados fundadores</a:t>
            </a:r>
          </a:p>
        </p:txBody>
      </p:sp>
      <p:sp>
        <p:nvSpPr>
          <p:cNvPr id="3" name="Rectangle 2">
            <a:extLst>
              <a:ext uri="{FF2B5EF4-FFF2-40B4-BE49-F238E27FC236}">
                <a16:creationId xmlns:a16="http://schemas.microsoft.com/office/drawing/2014/main" id="{ACF5FF3D-4D73-4A26-8EFA-9751DCF4629A}"/>
              </a:ext>
            </a:extLst>
          </p:cNvPr>
          <p:cNvSpPr/>
          <p:nvPr/>
        </p:nvSpPr>
        <p:spPr bwMode="auto">
          <a:xfrm>
            <a:off x="683239" y="1066159"/>
            <a:ext cx="5334000" cy="76200"/>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Text Placeholder 7">
            <a:extLst>
              <a:ext uri="{FF2B5EF4-FFF2-40B4-BE49-F238E27FC236}">
                <a16:creationId xmlns:a16="http://schemas.microsoft.com/office/drawing/2014/main" id="{12FFC988-814D-3024-2165-4E78E7AA63B3}"/>
              </a:ext>
            </a:extLst>
          </p:cNvPr>
          <p:cNvSpPr txBox="1">
            <a:spLocks/>
          </p:cNvSpPr>
          <p:nvPr/>
        </p:nvSpPr>
        <p:spPr>
          <a:xfrm>
            <a:off x="683239" y="1446519"/>
            <a:ext cx="10439400" cy="67479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pt-BR" b="1">
                <a:solidFill>
                  <a:schemeClr val="accent6">
                    <a:lumMod val="75000"/>
                    <a:lumOff val="25000"/>
                  </a:schemeClr>
                </a:solidFill>
              </a:rPr>
              <a:t>Coletar todos os dias informações de cada equipe sobre os novos associados e indicações de associados em potencial e as distribua em cinco categorias:</a:t>
            </a:r>
          </a:p>
        </p:txBody>
      </p:sp>
      <p:graphicFrame>
        <p:nvGraphicFramePr>
          <p:cNvPr id="6" name="Content Placeholder 3">
            <a:extLst>
              <a:ext uri="{FF2B5EF4-FFF2-40B4-BE49-F238E27FC236}">
                <a16:creationId xmlns:a16="http://schemas.microsoft.com/office/drawing/2014/main" id="{8B11DF1D-8464-6A1A-349B-31F41FE21C02}"/>
              </a:ext>
            </a:extLst>
          </p:cNvPr>
          <p:cNvGraphicFramePr>
            <a:graphicFrameLocks/>
          </p:cNvGraphicFramePr>
          <p:nvPr>
            <p:extLst>
              <p:ext uri="{D42A27DB-BD31-4B8C-83A1-F6EECF244321}">
                <p14:modId xmlns:p14="http://schemas.microsoft.com/office/powerpoint/2010/main" val="3403778067"/>
              </p:ext>
            </p:extLst>
          </p:nvPr>
        </p:nvGraphicFramePr>
        <p:xfrm>
          <a:off x="685800" y="2121311"/>
          <a:ext cx="10820400" cy="4056874"/>
        </p:xfrm>
        <a:graphic>
          <a:graphicData uri="http://schemas.openxmlformats.org/drawingml/2006/table">
            <a:tbl>
              <a:tblPr firstRow="1" firstCol="1" bandRow="1">
                <a:tableStyleId>{5C22544A-7EE6-4342-B048-85BDC9FD1C3A}</a:tableStyleId>
              </a:tblPr>
              <a:tblGrid>
                <a:gridCol w="1182075">
                  <a:extLst>
                    <a:ext uri="{9D8B030D-6E8A-4147-A177-3AD203B41FA5}">
                      <a16:colId xmlns:a16="http://schemas.microsoft.com/office/drawing/2014/main" val="20000"/>
                    </a:ext>
                  </a:extLst>
                </a:gridCol>
                <a:gridCol w="2208534">
                  <a:extLst>
                    <a:ext uri="{9D8B030D-6E8A-4147-A177-3AD203B41FA5}">
                      <a16:colId xmlns:a16="http://schemas.microsoft.com/office/drawing/2014/main" val="20001"/>
                    </a:ext>
                  </a:extLst>
                </a:gridCol>
                <a:gridCol w="3223670">
                  <a:extLst>
                    <a:ext uri="{9D8B030D-6E8A-4147-A177-3AD203B41FA5}">
                      <a16:colId xmlns:a16="http://schemas.microsoft.com/office/drawing/2014/main" val="20002"/>
                    </a:ext>
                  </a:extLst>
                </a:gridCol>
                <a:gridCol w="4206121">
                  <a:extLst>
                    <a:ext uri="{9D8B030D-6E8A-4147-A177-3AD203B41FA5}">
                      <a16:colId xmlns:a16="http://schemas.microsoft.com/office/drawing/2014/main" val="20003"/>
                    </a:ext>
                  </a:extLst>
                </a:gridCol>
              </a:tblGrid>
              <a:tr h="778266">
                <a:tc>
                  <a:txBody>
                    <a:bodyPr/>
                    <a:lstStyle/>
                    <a:p>
                      <a:pPr marL="0" marR="0">
                        <a:lnSpc>
                          <a:spcPts val="1200"/>
                        </a:lnSpc>
                        <a:spcBef>
                          <a:spcPts val="0"/>
                        </a:spcBef>
                        <a:spcAft>
                          <a:spcPts val="0"/>
                        </a:spcAft>
                      </a:pPr>
                      <a:r>
                        <a:rPr lang="pt-BR" sz="1800">
                          <a:effectLst/>
                        </a:rPr>
                        <a:t> </a:t>
                      </a:r>
                    </a:p>
                  </a:txBody>
                  <a:tcPr marL="74300" marR="74300" marT="0" marB="0" anchor="ctr">
                    <a:solidFill>
                      <a:srgbClr val="F76639"/>
                    </a:solidFill>
                  </a:tcPr>
                </a:tc>
                <a:tc>
                  <a:txBody>
                    <a:bodyPr/>
                    <a:lstStyle/>
                    <a:p>
                      <a:pPr marL="0" marR="0">
                        <a:lnSpc>
                          <a:spcPts val="1200"/>
                        </a:lnSpc>
                        <a:spcBef>
                          <a:spcPts val="0"/>
                        </a:spcBef>
                        <a:spcAft>
                          <a:spcPts val="0"/>
                        </a:spcAft>
                      </a:pPr>
                      <a:r>
                        <a:rPr lang="pt-BR" sz="1800">
                          <a:effectLst/>
                        </a:rPr>
                        <a:t>Categoria</a:t>
                      </a:r>
                    </a:p>
                  </a:txBody>
                  <a:tcPr marL="74300" marR="74300" marT="0" marB="0" anchor="ctr">
                    <a:solidFill>
                      <a:srgbClr val="F76639"/>
                    </a:solidFill>
                  </a:tcPr>
                </a:tc>
                <a:tc>
                  <a:txBody>
                    <a:bodyPr/>
                    <a:lstStyle/>
                    <a:p>
                      <a:pPr marL="0" marR="0">
                        <a:lnSpc>
                          <a:spcPts val="1200"/>
                        </a:lnSpc>
                        <a:spcBef>
                          <a:spcPts val="0"/>
                        </a:spcBef>
                        <a:spcAft>
                          <a:spcPts val="0"/>
                        </a:spcAft>
                      </a:pPr>
                      <a:r>
                        <a:rPr lang="pt-BR" sz="1800">
                          <a:effectLst/>
                        </a:rPr>
                        <a:t>Medidas tomadas</a:t>
                      </a:r>
                    </a:p>
                  </a:txBody>
                  <a:tcPr marL="74300" marR="74300" marT="0" marB="0" anchor="ctr">
                    <a:solidFill>
                      <a:srgbClr val="F76639"/>
                    </a:solidFill>
                  </a:tcPr>
                </a:tc>
                <a:tc>
                  <a:txBody>
                    <a:bodyPr/>
                    <a:lstStyle/>
                    <a:p>
                      <a:pPr marL="0" marR="0">
                        <a:lnSpc>
                          <a:spcPts val="1200"/>
                        </a:lnSpc>
                        <a:spcBef>
                          <a:spcPts val="0"/>
                        </a:spcBef>
                        <a:spcAft>
                          <a:spcPts val="0"/>
                        </a:spcAft>
                      </a:pPr>
                      <a:r>
                        <a:rPr lang="pt-BR" sz="1800">
                          <a:effectLst/>
                        </a:rPr>
                        <a:t>Medidas necessárias</a:t>
                      </a:r>
                    </a:p>
                  </a:txBody>
                  <a:tcPr marL="74300" marR="74300" marT="0" marB="0" anchor="ctr">
                    <a:solidFill>
                      <a:srgbClr val="F76639"/>
                    </a:solidFill>
                  </a:tcPr>
                </a:tc>
                <a:extLst>
                  <a:ext uri="{0D108BD9-81ED-4DB2-BD59-A6C34878D82A}">
                    <a16:rowId xmlns:a16="http://schemas.microsoft.com/office/drawing/2014/main" val="10000"/>
                  </a:ext>
                </a:extLst>
              </a:tr>
              <a:tr h="731570">
                <a:tc>
                  <a:txBody>
                    <a:bodyPr/>
                    <a:lstStyle/>
                    <a:p>
                      <a:pPr marL="0" marR="0">
                        <a:lnSpc>
                          <a:spcPts val="1200"/>
                        </a:lnSpc>
                        <a:spcBef>
                          <a:spcPts val="0"/>
                        </a:spcBef>
                        <a:spcAft>
                          <a:spcPts val="0"/>
                        </a:spcAft>
                      </a:pPr>
                      <a:r>
                        <a:rPr lang="pt-BR" sz="1800">
                          <a:effectLst/>
                        </a:rPr>
                        <a:t>Grupo 1</a:t>
                      </a:r>
                    </a:p>
                  </a:txBody>
                  <a:tcPr marL="74300" marR="74300" marT="0" marB="0" anchor="ctr">
                    <a:solidFill>
                      <a:srgbClr val="F76639"/>
                    </a:solidFill>
                  </a:tcPr>
                </a:tc>
                <a:tc>
                  <a:txBody>
                    <a:bodyPr/>
                    <a:lstStyle/>
                    <a:p>
                      <a:pPr marL="0" marR="0">
                        <a:lnSpc>
                          <a:spcPts val="1200"/>
                        </a:lnSpc>
                        <a:spcBef>
                          <a:spcPts val="600"/>
                        </a:spcBef>
                        <a:spcAft>
                          <a:spcPts val="0"/>
                        </a:spcAft>
                      </a:pPr>
                      <a:r>
                        <a:rPr lang="pt-BR" sz="1400" dirty="0">
                          <a:solidFill>
                            <a:schemeClr val="accent6"/>
                          </a:solidFill>
                          <a:effectLst/>
                        </a:rPr>
                        <a:t>Primeiros recrutados</a:t>
                      </a:r>
                    </a:p>
                  </a:txBody>
                  <a:tcPr marL="74300" marR="74300" marT="0" marB="0" anchor="ctr">
                    <a:solidFill>
                      <a:srgbClr val="FDD1C3"/>
                    </a:solidFill>
                  </a:tcPr>
                </a:tc>
                <a:tc>
                  <a:txBody>
                    <a:bodyPr/>
                    <a:lstStyle/>
                    <a:p>
                      <a:pPr marL="0" marR="0" algn="l">
                        <a:lnSpc>
                          <a:spcPts val="1200"/>
                        </a:lnSpc>
                        <a:spcBef>
                          <a:spcPts val="600"/>
                        </a:spcBef>
                        <a:spcAft>
                          <a:spcPts val="0"/>
                        </a:spcAft>
                      </a:pPr>
                      <a:r>
                        <a:rPr lang="pt-BR" sz="1400">
                          <a:solidFill>
                            <a:schemeClr val="accent6"/>
                          </a:solidFill>
                          <a:effectLst/>
                        </a:rPr>
                        <a:t>Preencheram o formulário e pagaram a joia de fundação.</a:t>
                      </a:r>
                    </a:p>
                  </a:txBody>
                  <a:tcPr marL="74300" marR="74300" marT="0" marB="0" anchor="ctr">
                    <a:solidFill>
                      <a:srgbClr val="FDD1C3"/>
                    </a:solidFill>
                  </a:tcPr>
                </a:tc>
                <a:tc>
                  <a:txBody>
                    <a:bodyPr/>
                    <a:lstStyle/>
                    <a:p>
                      <a:pPr marL="0" marR="0" algn="l">
                        <a:lnSpc>
                          <a:spcPct val="100000"/>
                        </a:lnSpc>
                        <a:spcBef>
                          <a:spcPts val="600"/>
                        </a:spcBef>
                        <a:spcAft>
                          <a:spcPts val="0"/>
                        </a:spcAft>
                      </a:pPr>
                      <a:r>
                        <a:rPr lang="pt-BR" sz="1400" dirty="0">
                          <a:solidFill>
                            <a:schemeClr val="accent6"/>
                          </a:solidFill>
                          <a:effectLst/>
                        </a:rPr>
                        <a:t>Envie uma carta parabenizando o associado, contendo data, horário e local da primeira reunião do clube.</a:t>
                      </a:r>
                    </a:p>
                  </a:txBody>
                  <a:tcPr marL="74300" marR="74300" marT="0" marB="0" anchor="ctr">
                    <a:solidFill>
                      <a:srgbClr val="FDD1C3"/>
                    </a:solidFill>
                  </a:tcPr>
                </a:tc>
                <a:extLst>
                  <a:ext uri="{0D108BD9-81ED-4DB2-BD59-A6C34878D82A}">
                    <a16:rowId xmlns:a16="http://schemas.microsoft.com/office/drawing/2014/main" val="10001"/>
                  </a:ext>
                </a:extLst>
              </a:tr>
              <a:tr h="621807">
                <a:tc>
                  <a:txBody>
                    <a:bodyPr/>
                    <a:lstStyle/>
                    <a:p>
                      <a:pPr marL="0" marR="0">
                        <a:lnSpc>
                          <a:spcPts val="1200"/>
                        </a:lnSpc>
                        <a:spcBef>
                          <a:spcPts val="0"/>
                        </a:spcBef>
                        <a:spcAft>
                          <a:spcPts val="0"/>
                        </a:spcAft>
                      </a:pPr>
                      <a:r>
                        <a:rPr lang="pt-BR" sz="1800">
                          <a:effectLst/>
                        </a:rPr>
                        <a:t>Grupo 2</a:t>
                      </a:r>
                    </a:p>
                  </a:txBody>
                  <a:tcPr marL="74300" marR="74300" marT="0" marB="0" anchor="ctr">
                    <a:solidFill>
                      <a:srgbClr val="F76639"/>
                    </a:solidFill>
                  </a:tcPr>
                </a:tc>
                <a:tc>
                  <a:txBody>
                    <a:bodyPr/>
                    <a:lstStyle/>
                    <a:p>
                      <a:pPr marL="0" marR="0">
                        <a:lnSpc>
                          <a:spcPct val="100000"/>
                        </a:lnSpc>
                        <a:spcBef>
                          <a:spcPts val="600"/>
                        </a:spcBef>
                        <a:spcAft>
                          <a:spcPts val="0"/>
                        </a:spcAft>
                      </a:pPr>
                      <a:r>
                        <a:rPr lang="pt-BR" sz="1400">
                          <a:solidFill>
                            <a:schemeClr val="accent6"/>
                          </a:solidFill>
                          <a:effectLst/>
                        </a:rPr>
                        <a:t>Possíveis associados com muito interesse</a:t>
                      </a:r>
                    </a:p>
                  </a:txBody>
                  <a:tcPr marL="74300" marR="74300" marT="0" marB="0" anchor="ctr">
                    <a:solidFill>
                      <a:srgbClr val="FCAE96"/>
                    </a:solidFill>
                  </a:tcPr>
                </a:tc>
                <a:tc>
                  <a:txBody>
                    <a:bodyPr/>
                    <a:lstStyle/>
                    <a:p>
                      <a:pPr marL="0" marR="0">
                        <a:lnSpc>
                          <a:spcPct val="100000"/>
                        </a:lnSpc>
                        <a:spcBef>
                          <a:spcPts val="600"/>
                        </a:spcBef>
                        <a:spcAft>
                          <a:spcPts val="0"/>
                        </a:spcAft>
                      </a:pPr>
                      <a:r>
                        <a:rPr lang="pt-BR" sz="1400">
                          <a:solidFill>
                            <a:schemeClr val="accent6"/>
                          </a:solidFill>
                          <a:effectLst/>
                        </a:rPr>
                        <a:t>Talvez compareçam a uma reunião de clube, mas não preencheram o formulário.</a:t>
                      </a:r>
                    </a:p>
                  </a:txBody>
                  <a:tcPr marL="74300" marR="74300" marT="0" marB="0" anchor="ctr">
                    <a:solidFill>
                      <a:srgbClr val="FCAE96"/>
                    </a:solidFill>
                  </a:tcPr>
                </a:tc>
                <a:tc>
                  <a:txBody>
                    <a:bodyPr/>
                    <a:lstStyle/>
                    <a:p>
                      <a:pPr marL="0" marR="0">
                        <a:lnSpc>
                          <a:spcPct val="100000"/>
                        </a:lnSpc>
                        <a:spcBef>
                          <a:spcPts val="600"/>
                        </a:spcBef>
                        <a:spcAft>
                          <a:spcPts val="0"/>
                        </a:spcAft>
                      </a:pPr>
                      <a:r>
                        <a:rPr lang="pt-BR" sz="1400">
                          <a:solidFill>
                            <a:schemeClr val="accent6"/>
                          </a:solidFill>
                          <a:effectLst/>
                        </a:rPr>
                        <a:t>Envie uma carta convidando-os para uma reunião.</a:t>
                      </a:r>
                    </a:p>
                  </a:txBody>
                  <a:tcPr marL="74300" marR="74300" marT="0" marB="0" anchor="ctr">
                    <a:solidFill>
                      <a:srgbClr val="FCAE96"/>
                    </a:solidFill>
                  </a:tcPr>
                </a:tc>
                <a:extLst>
                  <a:ext uri="{0D108BD9-81ED-4DB2-BD59-A6C34878D82A}">
                    <a16:rowId xmlns:a16="http://schemas.microsoft.com/office/drawing/2014/main" val="10002"/>
                  </a:ext>
                </a:extLst>
              </a:tr>
              <a:tr h="871658">
                <a:tc>
                  <a:txBody>
                    <a:bodyPr/>
                    <a:lstStyle/>
                    <a:p>
                      <a:pPr marL="0" marR="0">
                        <a:lnSpc>
                          <a:spcPts val="1200"/>
                        </a:lnSpc>
                        <a:spcBef>
                          <a:spcPts val="0"/>
                        </a:spcBef>
                        <a:spcAft>
                          <a:spcPts val="0"/>
                        </a:spcAft>
                      </a:pPr>
                      <a:r>
                        <a:rPr lang="pt-BR" sz="1800">
                          <a:effectLst/>
                        </a:rPr>
                        <a:t>Grupo 3</a:t>
                      </a:r>
                    </a:p>
                  </a:txBody>
                  <a:tcPr marL="74300" marR="74300" marT="0" marB="0" anchor="ctr">
                    <a:solidFill>
                      <a:srgbClr val="F76639"/>
                    </a:solidFill>
                  </a:tcPr>
                </a:tc>
                <a:tc>
                  <a:txBody>
                    <a:bodyPr/>
                    <a:lstStyle/>
                    <a:p>
                      <a:pPr marL="0" marR="0">
                        <a:lnSpc>
                          <a:spcPct val="100000"/>
                        </a:lnSpc>
                        <a:spcBef>
                          <a:spcPts val="600"/>
                        </a:spcBef>
                        <a:spcAft>
                          <a:spcPts val="0"/>
                        </a:spcAft>
                      </a:pPr>
                      <a:r>
                        <a:rPr lang="pt-BR" sz="1400">
                          <a:solidFill>
                            <a:schemeClr val="accent6"/>
                          </a:solidFill>
                          <a:effectLst/>
                        </a:rPr>
                        <a:t>Outros possíveis associados</a:t>
                      </a:r>
                    </a:p>
                  </a:txBody>
                  <a:tcPr marL="74300" marR="74300" marT="0" marB="0" anchor="ctr">
                    <a:solidFill>
                      <a:srgbClr val="FDD1C3"/>
                    </a:solidFill>
                  </a:tcPr>
                </a:tc>
                <a:tc>
                  <a:txBody>
                    <a:bodyPr/>
                    <a:lstStyle/>
                    <a:p>
                      <a:pPr marL="0" marR="0">
                        <a:lnSpc>
                          <a:spcPct val="100000"/>
                        </a:lnSpc>
                        <a:spcBef>
                          <a:spcPts val="600"/>
                        </a:spcBef>
                        <a:spcAft>
                          <a:spcPts val="0"/>
                        </a:spcAft>
                      </a:pPr>
                      <a:r>
                        <a:rPr lang="pt-BR" sz="1400" dirty="0">
                          <a:solidFill>
                            <a:schemeClr val="accent6"/>
                          </a:solidFill>
                          <a:effectLst/>
                        </a:rPr>
                        <a:t>Talvez tenham se interessado, mas não puderam ir à reunião do clube.</a:t>
                      </a:r>
                    </a:p>
                  </a:txBody>
                  <a:tcPr marL="74300" marR="74300" marT="0" marB="0" anchor="ctr">
                    <a:solidFill>
                      <a:srgbClr val="FDD1C3"/>
                    </a:solidFill>
                  </a:tcPr>
                </a:tc>
                <a:tc>
                  <a:txBody>
                    <a:bodyPr/>
                    <a:lstStyle/>
                    <a:p>
                      <a:pPr marL="0" marR="0">
                        <a:lnSpc>
                          <a:spcPct val="100000"/>
                        </a:lnSpc>
                        <a:spcBef>
                          <a:spcPts val="600"/>
                        </a:spcBef>
                        <a:spcAft>
                          <a:spcPts val="0"/>
                        </a:spcAft>
                      </a:pPr>
                      <a:r>
                        <a:rPr lang="pt-BR" sz="1400">
                          <a:solidFill>
                            <a:schemeClr val="accent6"/>
                          </a:solidFill>
                          <a:effectLst/>
                        </a:rPr>
                        <a:t>Mantenha-os na lista de correspondência e entre em contato com eles após a primeira reunião com notícias sobre o progresso do clube. Continue a convidá-los para que se envolvam.</a:t>
                      </a:r>
                    </a:p>
                  </a:txBody>
                  <a:tcPr marL="74300" marR="74300" marT="0" marB="0" anchor="ctr">
                    <a:solidFill>
                      <a:srgbClr val="FDD1C3"/>
                    </a:solidFill>
                  </a:tcPr>
                </a:tc>
                <a:extLst>
                  <a:ext uri="{0D108BD9-81ED-4DB2-BD59-A6C34878D82A}">
                    <a16:rowId xmlns:a16="http://schemas.microsoft.com/office/drawing/2014/main" val="10003"/>
                  </a:ext>
                </a:extLst>
              </a:tr>
              <a:tr h="509454">
                <a:tc>
                  <a:txBody>
                    <a:bodyPr/>
                    <a:lstStyle/>
                    <a:p>
                      <a:pPr marL="0" marR="0">
                        <a:lnSpc>
                          <a:spcPts val="1200"/>
                        </a:lnSpc>
                        <a:spcBef>
                          <a:spcPts val="0"/>
                        </a:spcBef>
                        <a:spcAft>
                          <a:spcPts val="0"/>
                        </a:spcAft>
                      </a:pPr>
                      <a:r>
                        <a:rPr lang="pt-BR" sz="1800">
                          <a:effectLst/>
                        </a:rPr>
                        <a:t>Grupo 4</a:t>
                      </a:r>
                    </a:p>
                  </a:txBody>
                  <a:tcPr marL="74300" marR="74300" marT="0" marB="0" anchor="ctr">
                    <a:solidFill>
                      <a:srgbClr val="F76639"/>
                    </a:solidFill>
                  </a:tcPr>
                </a:tc>
                <a:tc>
                  <a:txBody>
                    <a:bodyPr/>
                    <a:lstStyle/>
                    <a:p>
                      <a:pPr marL="0" marR="0">
                        <a:lnSpc>
                          <a:spcPct val="100000"/>
                        </a:lnSpc>
                        <a:spcBef>
                          <a:spcPts val="1200"/>
                        </a:spcBef>
                        <a:spcAft>
                          <a:spcPts val="0"/>
                        </a:spcAft>
                      </a:pPr>
                      <a:r>
                        <a:rPr lang="pt-BR" sz="1400">
                          <a:solidFill>
                            <a:schemeClr val="accent6"/>
                          </a:solidFill>
                          <a:effectLst/>
                        </a:rPr>
                        <a:t>Possíveis novos associados</a:t>
                      </a:r>
                    </a:p>
                  </a:txBody>
                  <a:tcPr marL="74300" marR="74300" marT="0" marB="0" anchor="ctr">
                    <a:solidFill>
                      <a:srgbClr val="FCAE96"/>
                    </a:solidFill>
                  </a:tcPr>
                </a:tc>
                <a:tc>
                  <a:txBody>
                    <a:bodyPr/>
                    <a:lstStyle/>
                    <a:p>
                      <a:pPr marL="0" marR="0">
                        <a:lnSpc>
                          <a:spcPct val="100000"/>
                        </a:lnSpc>
                        <a:spcBef>
                          <a:spcPts val="600"/>
                        </a:spcBef>
                        <a:spcAft>
                          <a:spcPts val="0"/>
                        </a:spcAft>
                      </a:pPr>
                      <a:r>
                        <a:rPr lang="pt-BR" sz="1400">
                          <a:solidFill>
                            <a:schemeClr val="accent6"/>
                          </a:solidFill>
                          <a:effectLst/>
                        </a:rPr>
                        <a:t>Nomes de pessoas que possam estar interessadas.</a:t>
                      </a:r>
                    </a:p>
                  </a:txBody>
                  <a:tcPr marL="74300" marR="74300" marT="0" marB="0" anchor="ctr">
                    <a:solidFill>
                      <a:srgbClr val="FCAE96"/>
                    </a:solidFill>
                  </a:tcPr>
                </a:tc>
                <a:tc>
                  <a:txBody>
                    <a:bodyPr/>
                    <a:lstStyle/>
                    <a:p>
                      <a:pPr marL="0" marR="0">
                        <a:lnSpc>
                          <a:spcPct val="100000"/>
                        </a:lnSpc>
                        <a:spcBef>
                          <a:spcPts val="600"/>
                        </a:spcBef>
                        <a:spcAft>
                          <a:spcPts val="0"/>
                        </a:spcAft>
                      </a:pPr>
                      <a:r>
                        <a:rPr lang="pt-BR" sz="1400">
                          <a:solidFill>
                            <a:schemeClr val="accent6"/>
                          </a:solidFill>
                          <a:effectLst/>
                        </a:rPr>
                        <a:t>Determine um horário para contatá-los pessoalmente.</a:t>
                      </a:r>
                    </a:p>
                  </a:txBody>
                  <a:tcPr marL="74300" marR="74300" marT="0" marB="0" anchor="ctr">
                    <a:solidFill>
                      <a:srgbClr val="FCAE96"/>
                    </a:solidFill>
                  </a:tcPr>
                </a:tc>
                <a:extLst>
                  <a:ext uri="{0D108BD9-81ED-4DB2-BD59-A6C34878D82A}">
                    <a16:rowId xmlns:a16="http://schemas.microsoft.com/office/drawing/2014/main" val="10004"/>
                  </a:ext>
                </a:extLst>
              </a:tr>
              <a:tr h="525846">
                <a:tc>
                  <a:txBody>
                    <a:bodyPr/>
                    <a:lstStyle/>
                    <a:p>
                      <a:pPr marL="0" marR="0">
                        <a:lnSpc>
                          <a:spcPts val="1200"/>
                        </a:lnSpc>
                        <a:spcBef>
                          <a:spcPts val="0"/>
                        </a:spcBef>
                        <a:spcAft>
                          <a:spcPts val="0"/>
                        </a:spcAft>
                      </a:pPr>
                      <a:r>
                        <a:rPr lang="pt-BR" sz="1800">
                          <a:effectLst/>
                        </a:rPr>
                        <a:t>Grupo 5</a:t>
                      </a:r>
                    </a:p>
                  </a:txBody>
                  <a:tcPr marL="74300" marR="74300" marT="0" marB="0" anchor="ctr">
                    <a:solidFill>
                      <a:srgbClr val="F76639"/>
                    </a:solidFill>
                  </a:tcPr>
                </a:tc>
                <a:tc>
                  <a:txBody>
                    <a:bodyPr/>
                    <a:lstStyle/>
                    <a:p>
                      <a:pPr marL="0" marR="0">
                        <a:lnSpc>
                          <a:spcPct val="100000"/>
                        </a:lnSpc>
                        <a:spcBef>
                          <a:spcPts val="600"/>
                        </a:spcBef>
                        <a:spcAft>
                          <a:spcPts val="0"/>
                        </a:spcAft>
                      </a:pPr>
                      <a:r>
                        <a:rPr lang="pt-BR" sz="1400" dirty="0">
                          <a:solidFill>
                            <a:schemeClr val="accent6"/>
                          </a:solidFill>
                          <a:effectLst/>
                        </a:rPr>
                        <a:t>Não interessados </a:t>
                      </a:r>
                    </a:p>
                  </a:txBody>
                  <a:tcPr marL="74300" marR="74300" marT="0" marB="0" anchor="ctr">
                    <a:solidFill>
                      <a:srgbClr val="FDD1C3"/>
                    </a:solidFill>
                  </a:tcPr>
                </a:tc>
                <a:tc>
                  <a:txBody>
                    <a:bodyPr/>
                    <a:lstStyle/>
                    <a:p>
                      <a:pPr marL="0" marR="0">
                        <a:lnSpc>
                          <a:spcPct val="100000"/>
                        </a:lnSpc>
                        <a:spcBef>
                          <a:spcPts val="600"/>
                        </a:spcBef>
                        <a:spcAft>
                          <a:spcPts val="0"/>
                        </a:spcAft>
                      </a:pPr>
                      <a:r>
                        <a:rPr lang="pt-BR" sz="1400">
                          <a:solidFill>
                            <a:schemeClr val="accent6"/>
                          </a:solidFill>
                          <a:effectLst/>
                        </a:rPr>
                        <a:t>Demonstraram falta de interesse em se associar no momento.</a:t>
                      </a:r>
                    </a:p>
                  </a:txBody>
                  <a:tcPr marL="74300" marR="74300" marT="0" marB="0" anchor="ctr">
                    <a:solidFill>
                      <a:srgbClr val="FDD1C3"/>
                    </a:solidFill>
                  </a:tcPr>
                </a:tc>
                <a:tc>
                  <a:txBody>
                    <a:bodyPr/>
                    <a:lstStyle/>
                    <a:p>
                      <a:pPr marL="0" marR="0">
                        <a:lnSpc>
                          <a:spcPct val="100000"/>
                        </a:lnSpc>
                        <a:spcBef>
                          <a:spcPts val="600"/>
                        </a:spcBef>
                        <a:spcAft>
                          <a:spcPts val="0"/>
                        </a:spcAft>
                      </a:pPr>
                      <a:r>
                        <a:rPr lang="pt-BR" sz="1400" dirty="0">
                          <a:solidFill>
                            <a:schemeClr val="accent6"/>
                          </a:solidFill>
                          <a:effectLst/>
                        </a:rPr>
                        <a:t>Mantenha-os na lista de correspondência para futuros projetos e eventos do novo clube.</a:t>
                      </a:r>
                    </a:p>
                  </a:txBody>
                  <a:tcPr marL="74300" marR="74300" marT="0" marB="0" anchor="ctr">
                    <a:solidFill>
                      <a:srgbClr val="FDD1C3"/>
                    </a:solidFill>
                  </a:tcPr>
                </a:tc>
                <a:extLst>
                  <a:ext uri="{0D108BD9-81ED-4DB2-BD59-A6C34878D82A}">
                    <a16:rowId xmlns:a16="http://schemas.microsoft.com/office/drawing/2014/main" val="10005"/>
                  </a:ext>
                </a:extLst>
              </a:tr>
            </a:tbl>
          </a:graphicData>
        </a:graphic>
      </p:graphicFrame>
      <p:sp>
        <p:nvSpPr>
          <p:cNvPr id="7" name="Text Placeholder 8">
            <a:extLst>
              <a:ext uri="{FF2B5EF4-FFF2-40B4-BE49-F238E27FC236}">
                <a16:creationId xmlns:a16="http://schemas.microsoft.com/office/drawing/2014/main" id="{3CBB3A6B-B78B-E86D-6A7F-F9AA76D7DD68}"/>
              </a:ext>
            </a:extLst>
          </p:cNvPr>
          <p:cNvSpPr txBox="1">
            <a:spLocks/>
          </p:cNvSpPr>
          <p:nvPr/>
        </p:nvSpPr>
        <p:spPr>
          <a:xfrm>
            <a:off x="683239" y="6333278"/>
            <a:ext cx="11013461" cy="47773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b="1" dirty="0">
                <a:solidFill>
                  <a:srgbClr val="00338D"/>
                </a:solidFill>
              </a:rPr>
              <a:t>Dica:  </a:t>
            </a:r>
            <a:r>
              <a:rPr lang="pt-BR" dirty="0"/>
              <a:t>Envie um e-mail de seguimento para todos com data, hora e local da reunião dentro de 24 horas.</a:t>
            </a:r>
          </a:p>
        </p:txBody>
      </p:sp>
      <p:pic>
        <p:nvPicPr>
          <p:cNvPr id="5" name="Picture 4">
            <a:extLst>
              <a:ext uri="{FF2B5EF4-FFF2-40B4-BE49-F238E27FC236}">
                <a16:creationId xmlns:a16="http://schemas.microsoft.com/office/drawing/2014/main" id="{5CAB88B9-8C18-04DD-594E-E460442DB437}"/>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2246029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395432" y="3048000"/>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841600" y="1589833"/>
            <a:ext cx="2286000"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dirty="0"/>
              <a:t>4ª Etapa:</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25</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3" name="TextBox 2">
            <a:extLst>
              <a:ext uri="{FF2B5EF4-FFF2-40B4-BE49-F238E27FC236}">
                <a16:creationId xmlns:a16="http://schemas.microsoft.com/office/drawing/2014/main" id="{AA0AF9EE-6B3E-1F6E-B623-FD1C4A2F28BB}"/>
              </a:ext>
            </a:extLst>
          </p:cNvPr>
          <p:cNvSpPr txBox="1"/>
          <p:nvPr/>
        </p:nvSpPr>
        <p:spPr>
          <a:xfrm>
            <a:off x="3493895" y="3367702"/>
            <a:ext cx="5204209" cy="1077218"/>
          </a:xfrm>
          <a:prstGeom prst="rect">
            <a:avLst/>
          </a:prstGeom>
          <a:noFill/>
        </p:spPr>
        <p:txBody>
          <a:bodyPr wrap="square">
            <a:spAutoFit/>
          </a:bodyPr>
          <a:lstStyle/>
          <a:p>
            <a:pPr lvl="0" algn="ctr"/>
            <a:r>
              <a:rPr lang="pt-BR" sz="3200" i="0" baseline="0">
                <a:solidFill>
                  <a:prstClr val="white"/>
                </a:solidFill>
                <a:latin typeface="Arial" panose="020B0604020202020204" pitchFamily="34" charset="0"/>
                <a:ea typeface="+mn-ea"/>
                <a:cs typeface="Arial" panose="020B0604020202020204" pitchFamily="34" charset="0"/>
              </a:rPr>
              <a:t>Sessões informativas e organizacionais </a:t>
            </a:r>
          </a:p>
        </p:txBody>
      </p:sp>
    </p:spTree>
    <p:extLst>
      <p:ext uri="{BB962C8B-B14F-4D97-AF65-F5344CB8AC3E}">
        <p14:creationId xmlns:p14="http://schemas.microsoft.com/office/powerpoint/2010/main" val="361417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D280FB-41C5-A978-EEC4-614ABFE0A0EE}"/>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Freeform 3"/>
          <p:cNvSpPr/>
          <p:nvPr/>
        </p:nvSpPr>
        <p:spPr>
          <a:xfrm>
            <a:off x="1766711" y="1986379"/>
            <a:ext cx="2241946" cy="118872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accent5"/>
          </a:solidFill>
          <a:ln w="38100">
            <a:solidFill>
              <a:srgbClr val="00338D"/>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Bef>
                <a:spcPct val="0"/>
              </a:spcBef>
              <a:spcAft>
                <a:spcPct val="35000"/>
              </a:spcAft>
            </a:pPr>
            <a:r>
              <a:rPr lang="pt-BR" sz="2000">
                <a:latin typeface="Arial" charset="0"/>
                <a:ea typeface="Arial" charset="0"/>
                <a:cs typeface="Arial" charset="0"/>
              </a:rPr>
              <a:t>Preparar-se para a reunião</a:t>
            </a:r>
          </a:p>
        </p:txBody>
      </p:sp>
      <p:sp>
        <p:nvSpPr>
          <p:cNvPr id="19" name="Freeform 18"/>
          <p:cNvSpPr/>
          <p:nvPr/>
        </p:nvSpPr>
        <p:spPr>
          <a:xfrm>
            <a:off x="4951421" y="1981200"/>
            <a:ext cx="2241946" cy="118872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accent5"/>
          </a:solidFill>
          <a:ln w="38100">
            <a:solidFill>
              <a:srgbClr val="00338D"/>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Aft>
                <a:spcPct val="35000"/>
              </a:spcAft>
            </a:pPr>
            <a:r>
              <a:rPr lang="pt-BR" sz="2000">
                <a:latin typeface="Arial" charset="0"/>
                <a:ea typeface="Arial" charset="0"/>
                <a:cs typeface="Arial" charset="0"/>
              </a:rPr>
              <a:t>Realizar a reunião</a:t>
            </a:r>
          </a:p>
        </p:txBody>
      </p:sp>
      <p:sp>
        <p:nvSpPr>
          <p:cNvPr id="21" name="Freeform 20"/>
          <p:cNvSpPr/>
          <p:nvPr/>
        </p:nvSpPr>
        <p:spPr>
          <a:xfrm>
            <a:off x="8136130" y="1981200"/>
            <a:ext cx="2284278" cy="118872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accent5"/>
          </a:solidFill>
          <a:ln w="38100">
            <a:solidFill>
              <a:srgbClr val="00338D"/>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Aft>
                <a:spcPct val="35000"/>
              </a:spcAft>
            </a:pPr>
            <a:r>
              <a:rPr lang="pt-BR" sz="2000" dirty="0">
                <a:latin typeface="Arial" charset="0"/>
                <a:ea typeface="Arial" charset="0"/>
                <a:cs typeface="Arial" charset="0"/>
              </a:rPr>
              <a:t>Fazer acompanhamento após a reunião</a:t>
            </a:r>
          </a:p>
        </p:txBody>
      </p:sp>
      <p:sp>
        <p:nvSpPr>
          <p:cNvPr id="2" name="Title 1"/>
          <p:cNvSpPr>
            <a:spLocks noGrp="1"/>
          </p:cNvSpPr>
          <p:nvPr>
            <p:ph type="title" idx="4294967295"/>
          </p:nvPr>
        </p:nvSpPr>
        <p:spPr>
          <a:xfrm>
            <a:off x="841687" y="393564"/>
            <a:ext cx="11352234" cy="945001"/>
          </a:xfrm>
        </p:spPr>
        <p:txBody>
          <a:bodyPr/>
          <a:lstStyle/>
          <a:p>
            <a:pPr algn="l"/>
            <a:r>
              <a:rPr lang="pt-BR" sz="3200" b="1">
                <a:solidFill>
                  <a:srgbClr val="00338D"/>
                </a:solidFill>
                <a:latin typeface="Helvetica Neue"/>
                <a:ea typeface="Arial" charset="0"/>
                <a:cs typeface="Arial" charset="0"/>
              </a:rPr>
              <a:t>4ª Etapa:  </a:t>
            </a:r>
            <a:r>
              <a:rPr lang="pt-BR" sz="3200" b="1">
                <a:solidFill>
                  <a:srgbClr val="00338D"/>
                </a:solidFill>
              </a:rPr>
              <a:t>Reunião informativa</a:t>
            </a:r>
            <a:br>
              <a:rPr lang="pt-BR" sz="3200" b="1">
                <a:solidFill>
                  <a:srgbClr val="00338D"/>
                </a:solidFill>
                <a:latin typeface="Helvetica Neue"/>
                <a:ea typeface="Arial" charset="0"/>
                <a:cs typeface="Arial" charset="0"/>
              </a:rPr>
            </a:br>
            <a:endParaRPr lang="pt-BR" sz="3200" b="1">
              <a:solidFill>
                <a:srgbClr val="00338D"/>
              </a:solidFill>
              <a:latin typeface="Helvetica Neue"/>
              <a:ea typeface="Arial" charset="0"/>
              <a:cs typeface="Arial" charset="0"/>
            </a:endParaRPr>
          </a:p>
        </p:txBody>
      </p:sp>
      <p:sp>
        <p:nvSpPr>
          <p:cNvPr id="8" name="TextBox 7"/>
          <p:cNvSpPr txBox="1"/>
          <p:nvPr/>
        </p:nvSpPr>
        <p:spPr>
          <a:xfrm>
            <a:off x="1783261" y="6233603"/>
            <a:ext cx="8625476" cy="461665"/>
          </a:xfrm>
          <a:prstGeom prst="rect">
            <a:avLst/>
          </a:prstGeom>
          <a:noFill/>
        </p:spPr>
        <p:txBody>
          <a:bodyPr wrap="square" rtlCol="0">
            <a:spAutoFit/>
          </a:bodyPr>
          <a:lstStyle/>
          <a:p>
            <a:pPr algn="ctr"/>
            <a:r>
              <a:rPr lang="pt-BR" sz="2400" b="1">
                <a:solidFill>
                  <a:schemeClr val="accent5"/>
                </a:solidFill>
                <a:latin typeface="Arial" charset="0"/>
                <a:ea typeface="Arial" charset="0"/>
                <a:cs typeface="Arial" charset="0"/>
              </a:rPr>
              <a:t>Todos os itens acima = um sólido clube fundado!!!</a:t>
            </a:r>
          </a:p>
        </p:txBody>
      </p:sp>
      <p:grpSp>
        <p:nvGrpSpPr>
          <p:cNvPr id="35" name="Group 34"/>
          <p:cNvGrpSpPr/>
          <p:nvPr/>
        </p:nvGrpSpPr>
        <p:grpSpPr>
          <a:xfrm>
            <a:off x="4282076" y="2442310"/>
            <a:ext cx="457200" cy="422948"/>
            <a:chOff x="9677400" y="1248273"/>
            <a:chExt cx="457200" cy="422948"/>
          </a:xfrm>
        </p:grpSpPr>
        <p:sp>
          <p:nvSpPr>
            <p:cNvPr id="33" name="Rectangle 32"/>
            <p:cNvSpPr/>
            <p:nvPr/>
          </p:nvSpPr>
          <p:spPr bwMode="auto">
            <a:xfrm>
              <a:off x="9829800" y="1248273"/>
              <a:ext cx="152400" cy="42294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sp>
          <p:nvSpPr>
            <p:cNvPr id="34" name="Rectangle 33"/>
            <p:cNvSpPr/>
            <p:nvPr/>
          </p:nvSpPr>
          <p:spPr bwMode="auto">
            <a:xfrm>
              <a:off x="9677400" y="1398083"/>
              <a:ext cx="457200" cy="123327"/>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grpSp>
      <p:grpSp>
        <p:nvGrpSpPr>
          <p:cNvPr id="36" name="Group 35"/>
          <p:cNvGrpSpPr/>
          <p:nvPr/>
        </p:nvGrpSpPr>
        <p:grpSpPr>
          <a:xfrm>
            <a:off x="7482476" y="2442310"/>
            <a:ext cx="457200" cy="422948"/>
            <a:chOff x="9677400" y="1248273"/>
            <a:chExt cx="457200" cy="422948"/>
          </a:xfrm>
        </p:grpSpPr>
        <p:sp>
          <p:nvSpPr>
            <p:cNvPr id="37" name="Rectangle 36"/>
            <p:cNvSpPr/>
            <p:nvPr/>
          </p:nvSpPr>
          <p:spPr bwMode="auto">
            <a:xfrm>
              <a:off x="9829800" y="1248273"/>
              <a:ext cx="152400" cy="42294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sp>
          <p:nvSpPr>
            <p:cNvPr id="38" name="Rectangle 37"/>
            <p:cNvSpPr/>
            <p:nvPr/>
          </p:nvSpPr>
          <p:spPr bwMode="auto">
            <a:xfrm>
              <a:off x="9677400" y="1398083"/>
              <a:ext cx="457200" cy="123327"/>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grpSp>
      <p:sp>
        <p:nvSpPr>
          <p:cNvPr id="42" name="Rectangle 41"/>
          <p:cNvSpPr/>
          <p:nvPr/>
        </p:nvSpPr>
        <p:spPr>
          <a:xfrm>
            <a:off x="1766711" y="3505200"/>
            <a:ext cx="2278545" cy="1948226"/>
          </a:xfrm>
          <a:prstGeom prst="rect">
            <a:avLst/>
          </a:prstGeom>
        </p:spPr>
        <p:txBody>
          <a:bodyPr wrap="square">
            <a:spAutoFit/>
          </a:bodyPr>
          <a:lstStyle/>
          <a:p>
            <a:pPr marL="342900" lvl="0" indent="-342900" defTabSz="1155700">
              <a:spcAft>
                <a:spcPct val="35000"/>
              </a:spcAft>
              <a:buFont typeface="Wingdings" panose="05000000000000000000" pitchFamily="2" charset="2"/>
              <a:buChar char="Ø"/>
            </a:pPr>
            <a:r>
              <a:rPr lang="pt-BR" sz="1200" b="1" dirty="0">
                <a:solidFill>
                  <a:srgbClr val="33373B"/>
                </a:solidFill>
                <a:latin typeface="Arial" charset="0"/>
                <a:ea typeface="Arial" charset="0"/>
                <a:cs typeface="Arial" charset="0"/>
              </a:rPr>
              <a:t>Deixar o local preparado </a:t>
            </a:r>
          </a:p>
          <a:p>
            <a:pPr marL="342900" lvl="0" indent="-342900" defTabSz="1155700">
              <a:spcAft>
                <a:spcPct val="35000"/>
              </a:spcAft>
              <a:buFont typeface="Wingdings" panose="05000000000000000000" pitchFamily="2" charset="2"/>
              <a:buChar char="Ø"/>
            </a:pPr>
            <a:r>
              <a:rPr lang="pt-BR" sz="1200" b="1" dirty="0">
                <a:solidFill>
                  <a:srgbClr val="33373B"/>
                </a:solidFill>
                <a:latin typeface="Arial" charset="0"/>
                <a:ea typeface="Arial" charset="0"/>
                <a:cs typeface="Arial" charset="0"/>
              </a:rPr>
              <a:t>Vestir-se de forma profissional, nada de colete</a:t>
            </a:r>
          </a:p>
          <a:p>
            <a:pPr marL="342900" lvl="0" indent="-342900" defTabSz="1155700">
              <a:spcAft>
                <a:spcPct val="35000"/>
              </a:spcAft>
              <a:buFont typeface="Wingdings" panose="05000000000000000000" pitchFamily="2" charset="2"/>
              <a:buChar char="Ø"/>
            </a:pPr>
            <a:r>
              <a:rPr lang="pt-BR" sz="1200" b="1" dirty="0">
                <a:solidFill>
                  <a:srgbClr val="33373B"/>
                </a:solidFill>
                <a:latin typeface="Arial" charset="0"/>
                <a:ea typeface="Arial" charset="0"/>
                <a:cs typeface="Arial" charset="0"/>
              </a:rPr>
              <a:t>Fornecer etiquetas com nome para os participantes</a:t>
            </a:r>
          </a:p>
          <a:p>
            <a:pPr marL="342900" lvl="0" indent="-342900" defTabSz="1155700">
              <a:spcAft>
                <a:spcPct val="35000"/>
              </a:spcAft>
              <a:buFont typeface="Wingdings" panose="05000000000000000000" pitchFamily="2" charset="2"/>
              <a:buChar char="Ø"/>
            </a:pPr>
            <a:r>
              <a:rPr lang="pt-BR" sz="1200" b="1" dirty="0">
                <a:solidFill>
                  <a:srgbClr val="33373B"/>
                </a:solidFill>
                <a:latin typeface="Arial" charset="0"/>
                <a:ea typeface="Arial" charset="0"/>
                <a:cs typeface="Arial" charset="0"/>
              </a:rPr>
              <a:t>Comitê de boas-vindas</a:t>
            </a:r>
          </a:p>
        </p:txBody>
      </p:sp>
      <p:sp>
        <p:nvSpPr>
          <p:cNvPr id="43" name="Rectangle 42"/>
          <p:cNvSpPr/>
          <p:nvPr/>
        </p:nvSpPr>
        <p:spPr>
          <a:xfrm>
            <a:off x="4403577" y="3505277"/>
            <a:ext cx="3383280" cy="3108960"/>
          </a:xfrm>
          <a:prstGeom prst="rect">
            <a:avLst/>
          </a:prstGeom>
        </p:spPr>
        <p:txBody>
          <a:bodyPr wrap="square">
            <a:spAutoFit/>
          </a:bodyPr>
          <a:lstStyle/>
          <a:p>
            <a:pPr marL="171450" lvl="0" indent="-171450" defTabSz="1155700">
              <a:spcAft>
                <a:spcPct val="35000"/>
              </a:spcAft>
              <a:buFont typeface="Wingdings" panose="05000000000000000000" pitchFamily="2" charset="2"/>
              <a:buChar char="Ø"/>
            </a:pPr>
            <a:r>
              <a:rPr lang="pt-BR" sz="1200" b="1" dirty="0">
                <a:solidFill>
                  <a:srgbClr val="33373B"/>
                </a:solidFill>
                <a:latin typeface="Arial" charset="0"/>
                <a:ea typeface="Arial" charset="0"/>
                <a:cs typeface="Arial" charset="0"/>
              </a:rPr>
              <a:t>Dar boas-vindas ao grupo e fazer apresentações</a:t>
            </a:r>
          </a:p>
          <a:p>
            <a:pPr marL="171450" lvl="0" indent="-171450" defTabSz="1155700">
              <a:spcAft>
                <a:spcPct val="35000"/>
              </a:spcAft>
              <a:buFont typeface="Wingdings" panose="05000000000000000000" pitchFamily="2" charset="2"/>
              <a:buChar char="Ø"/>
            </a:pPr>
            <a:r>
              <a:rPr lang="pt-BR" sz="1200" b="1" dirty="0">
                <a:solidFill>
                  <a:srgbClr val="33373B"/>
                </a:solidFill>
                <a:latin typeface="Arial" charset="0"/>
                <a:ea typeface="Arial" charset="0"/>
                <a:cs typeface="Arial" charset="0"/>
              </a:rPr>
              <a:t>Apresentar os Leões presentes</a:t>
            </a:r>
          </a:p>
          <a:p>
            <a:pPr marL="171450" lvl="0" indent="-171450" defTabSz="1155700">
              <a:spcAft>
                <a:spcPct val="35000"/>
              </a:spcAft>
              <a:buFont typeface="Wingdings" panose="05000000000000000000" pitchFamily="2" charset="2"/>
              <a:buChar char="Ø"/>
            </a:pPr>
            <a:r>
              <a:rPr lang="pt-BR" sz="1200" b="1" dirty="0">
                <a:solidFill>
                  <a:srgbClr val="33373B"/>
                </a:solidFill>
                <a:latin typeface="Arial" charset="0"/>
                <a:ea typeface="Arial" charset="0"/>
                <a:cs typeface="Arial" charset="0"/>
              </a:rPr>
              <a:t>Dar uma visão geral atual do Lions</a:t>
            </a:r>
          </a:p>
          <a:p>
            <a:pPr marL="171450" lvl="0" indent="-171450" defTabSz="1155700">
              <a:spcAft>
                <a:spcPct val="35000"/>
              </a:spcAft>
              <a:buFont typeface="Wingdings" panose="05000000000000000000" pitchFamily="2" charset="2"/>
              <a:buChar char="Ø"/>
            </a:pPr>
            <a:r>
              <a:rPr lang="pt-BR" sz="1200" b="1" dirty="0">
                <a:solidFill>
                  <a:srgbClr val="33373B"/>
                </a:solidFill>
                <a:latin typeface="Arial" charset="0"/>
                <a:ea typeface="Arial" charset="0"/>
                <a:cs typeface="Arial" charset="0"/>
              </a:rPr>
              <a:t>Informar os novos associados dos custos</a:t>
            </a:r>
          </a:p>
          <a:p>
            <a:pPr marL="171450" lvl="0" indent="-171450" defTabSz="1155700">
              <a:spcAft>
                <a:spcPct val="35000"/>
              </a:spcAft>
              <a:buFont typeface="Wingdings" panose="05000000000000000000" pitchFamily="2" charset="2"/>
              <a:buChar char="Ø"/>
            </a:pPr>
            <a:r>
              <a:rPr lang="pt-BR" sz="1200" b="1" dirty="0">
                <a:solidFill>
                  <a:srgbClr val="33373B"/>
                </a:solidFill>
                <a:latin typeface="Arial" charset="0"/>
                <a:ea typeface="Arial" charset="0"/>
                <a:cs typeface="Arial" charset="0"/>
              </a:rPr>
              <a:t>Pedir que o grupo pense em projetos</a:t>
            </a:r>
          </a:p>
          <a:p>
            <a:pPr marL="171450" lvl="0" indent="-171450" defTabSz="1155700">
              <a:spcAft>
                <a:spcPct val="35000"/>
              </a:spcAft>
              <a:buFont typeface="Wingdings" panose="05000000000000000000" pitchFamily="2" charset="2"/>
              <a:buChar char="Ø"/>
            </a:pPr>
            <a:r>
              <a:rPr lang="pt-BR" sz="1200" b="1" dirty="0">
                <a:solidFill>
                  <a:srgbClr val="33373B"/>
                </a:solidFill>
                <a:latin typeface="Arial" charset="0"/>
                <a:ea typeface="Arial" charset="0"/>
                <a:cs typeface="Arial" charset="0"/>
              </a:rPr>
              <a:t>Dar informações sobre a próxima reunião</a:t>
            </a:r>
          </a:p>
          <a:p>
            <a:pPr marL="171450" lvl="0" indent="-171450" defTabSz="1155700">
              <a:spcAft>
                <a:spcPct val="35000"/>
              </a:spcAft>
              <a:buFont typeface="Wingdings" panose="05000000000000000000" pitchFamily="2" charset="2"/>
              <a:buChar char="Ø"/>
            </a:pPr>
            <a:r>
              <a:rPr lang="pt-BR" sz="1200" b="1" dirty="0">
                <a:solidFill>
                  <a:srgbClr val="33373B"/>
                </a:solidFill>
                <a:latin typeface="Arial" charset="0"/>
                <a:ea typeface="Arial" charset="0"/>
                <a:cs typeface="Arial" charset="0"/>
              </a:rPr>
              <a:t>Recolher as Joias de Fundação do Clube</a:t>
            </a:r>
          </a:p>
          <a:p>
            <a:pPr marL="171450" lvl="0" indent="-171450" defTabSz="1155700">
              <a:spcAft>
                <a:spcPct val="35000"/>
              </a:spcAft>
              <a:buFont typeface="Wingdings" panose="05000000000000000000" pitchFamily="2" charset="2"/>
              <a:buChar char="Ø"/>
            </a:pPr>
            <a:r>
              <a:rPr lang="pt-BR" sz="1200" b="1" dirty="0">
                <a:solidFill>
                  <a:srgbClr val="33373B"/>
                </a:solidFill>
                <a:latin typeface="Arial" charset="0"/>
                <a:ea typeface="Arial" charset="0"/>
                <a:cs typeface="Arial" charset="0"/>
              </a:rPr>
              <a:t>Pedir aos novos associados que convidem os amigos e familiares para a próxima reunião</a:t>
            </a:r>
          </a:p>
        </p:txBody>
      </p:sp>
      <p:sp>
        <p:nvSpPr>
          <p:cNvPr id="44" name="Rectangle 43"/>
          <p:cNvSpPr/>
          <p:nvPr/>
        </p:nvSpPr>
        <p:spPr>
          <a:xfrm>
            <a:off x="8145178" y="3505200"/>
            <a:ext cx="2247406" cy="1948226"/>
          </a:xfrm>
          <a:prstGeom prst="rect">
            <a:avLst/>
          </a:prstGeom>
        </p:spPr>
        <p:txBody>
          <a:bodyPr wrap="square">
            <a:spAutoFit/>
          </a:bodyPr>
          <a:lstStyle/>
          <a:p>
            <a:pPr marL="171450" lvl="0" indent="-171450" defTabSz="1155700">
              <a:spcAft>
                <a:spcPct val="35000"/>
              </a:spcAft>
              <a:buFont typeface="Wingdings" panose="05000000000000000000" pitchFamily="2" charset="2"/>
              <a:buChar char="Ø"/>
            </a:pPr>
            <a:r>
              <a:rPr lang="pt-BR" sz="1200" b="1" dirty="0">
                <a:solidFill>
                  <a:srgbClr val="33373B"/>
                </a:solidFill>
                <a:latin typeface="Arial" charset="0"/>
                <a:ea typeface="Arial" charset="0"/>
                <a:cs typeface="Arial" charset="0"/>
              </a:rPr>
              <a:t>Enviar e-mail para todos os participantes</a:t>
            </a:r>
          </a:p>
          <a:p>
            <a:pPr marL="171450" lvl="0" indent="-171450" defTabSz="1155700">
              <a:spcAft>
                <a:spcPct val="35000"/>
              </a:spcAft>
              <a:buFont typeface="Wingdings" panose="05000000000000000000" pitchFamily="2" charset="2"/>
              <a:buChar char="Ø"/>
            </a:pPr>
            <a:r>
              <a:rPr lang="pt-BR" sz="1200" b="1" dirty="0">
                <a:solidFill>
                  <a:srgbClr val="33373B"/>
                </a:solidFill>
                <a:latin typeface="Arial" charset="0"/>
                <a:ea typeface="Arial" charset="0"/>
                <a:cs typeface="Arial" charset="0"/>
              </a:rPr>
              <a:t>Enviar e-mail de acompanhamento para os associados em potencial, que não compareceram</a:t>
            </a:r>
          </a:p>
          <a:p>
            <a:pPr marL="171450" lvl="0" indent="-171450" defTabSz="1155700">
              <a:spcAft>
                <a:spcPct val="35000"/>
              </a:spcAft>
              <a:buFont typeface="Wingdings" panose="05000000000000000000" pitchFamily="2" charset="2"/>
              <a:buChar char="Ø"/>
            </a:pPr>
            <a:r>
              <a:rPr lang="pt-BR" sz="1200" b="1" dirty="0">
                <a:solidFill>
                  <a:srgbClr val="33373B"/>
                </a:solidFill>
                <a:latin typeface="Arial" charset="0"/>
                <a:ea typeface="Arial" charset="0"/>
                <a:cs typeface="Arial" charset="0"/>
              </a:rPr>
              <a:t>Publicar folhetos sobre a próxima reunião</a:t>
            </a:r>
          </a:p>
          <a:p>
            <a:pPr marL="171450" lvl="0" indent="-171450" defTabSz="1155700">
              <a:spcAft>
                <a:spcPct val="35000"/>
              </a:spcAft>
              <a:buFont typeface="Wingdings" panose="05000000000000000000" pitchFamily="2" charset="2"/>
              <a:buChar char="Ø"/>
            </a:pPr>
            <a:r>
              <a:rPr lang="pt-BR" sz="1200" b="1" dirty="0">
                <a:solidFill>
                  <a:srgbClr val="33373B"/>
                </a:solidFill>
                <a:latin typeface="Arial" charset="0"/>
                <a:ea typeface="Arial" charset="0"/>
                <a:cs typeface="Arial" charset="0"/>
              </a:rPr>
              <a:t>Enviar lembretes sobre a próxima reunião</a:t>
            </a:r>
          </a:p>
        </p:txBody>
      </p:sp>
      <p:cxnSp>
        <p:nvCxnSpPr>
          <p:cNvPr id="46" name="Straight Connector 45"/>
          <p:cNvCxnSpPr/>
          <p:nvPr/>
        </p:nvCxnSpPr>
        <p:spPr bwMode="auto">
          <a:xfrm>
            <a:off x="1794932" y="3352800"/>
            <a:ext cx="8625476" cy="0"/>
          </a:xfrm>
          <a:prstGeom prst="line">
            <a:avLst/>
          </a:prstGeom>
          <a:solidFill>
            <a:srgbClr val="FFFFFF"/>
          </a:solidFill>
          <a:ln w="38100" cap="flat" cmpd="sng" algn="ctr">
            <a:solidFill>
              <a:schemeClr val="accent2"/>
            </a:solidFill>
            <a:prstDash val="solid"/>
            <a:round/>
            <a:headEnd type="none" w="med" len="med"/>
            <a:tailEnd type="none" w="med" len="med"/>
          </a:ln>
          <a:effectLst/>
        </p:spPr>
      </p:cxnSp>
      <p:cxnSp>
        <p:nvCxnSpPr>
          <p:cNvPr id="47" name="Straight Connector 46"/>
          <p:cNvCxnSpPr/>
          <p:nvPr/>
        </p:nvCxnSpPr>
        <p:spPr bwMode="auto">
          <a:xfrm>
            <a:off x="1729079" y="6224638"/>
            <a:ext cx="8611365" cy="0"/>
          </a:xfrm>
          <a:prstGeom prst="line">
            <a:avLst/>
          </a:prstGeom>
          <a:solidFill>
            <a:srgbClr val="FFFFFF"/>
          </a:solidFill>
          <a:ln w="38100" cap="flat" cmpd="sng" algn="ctr">
            <a:solidFill>
              <a:schemeClr val="accent2"/>
            </a:solidFill>
            <a:prstDash val="solid"/>
            <a:round/>
            <a:headEnd type="none" w="med" len="med"/>
            <a:tailEnd type="none" w="med" len="med"/>
          </a:ln>
          <a:effectLst/>
        </p:spPr>
      </p:cxnSp>
      <p:sp>
        <p:nvSpPr>
          <p:cNvPr id="5" name="Rectangle 4">
            <a:extLst>
              <a:ext uri="{FF2B5EF4-FFF2-40B4-BE49-F238E27FC236}">
                <a16:creationId xmlns:a16="http://schemas.microsoft.com/office/drawing/2014/main" id="{62295A12-0655-4EB8-83F1-5FC96A57D96F}"/>
              </a:ext>
            </a:extLst>
          </p:cNvPr>
          <p:cNvSpPr/>
          <p:nvPr/>
        </p:nvSpPr>
        <p:spPr bwMode="auto">
          <a:xfrm>
            <a:off x="929362" y="1039697"/>
            <a:ext cx="5105400" cy="98899"/>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3" name="TextBox 2">
            <a:extLst>
              <a:ext uri="{FF2B5EF4-FFF2-40B4-BE49-F238E27FC236}">
                <a16:creationId xmlns:a16="http://schemas.microsoft.com/office/drawing/2014/main" id="{4C035D64-31C4-E4A2-B678-A498B5025F3F}"/>
              </a:ext>
            </a:extLst>
          </p:cNvPr>
          <p:cNvSpPr txBox="1"/>
          <p:nvPr/>
        </p:nvSpPr>
        <p:spPr>
          <a:xfrm>
            <a:off x="685800" y="1176986"/>
            <a:ext cx="10515600" cy="646331"/>
          </a:xfrm>
          <a:prstGeom prst="rect">
            <a:avLst/>
          </a:prstGeom>
          <a:noFill/>
        </p:spPr>
        <p:txBody>
          <a:bodyPr wrap="square" rtlCol="0">
            <a:spAutoFit/>
          </a:bodyPr>
          <a:lstStyle/>
          <a:p>
            <a:pPr algn="ctr"/>
            <a:r>
              <a:rPr lang="pt-BR" dirty="0"/>
              <a:t>Os novos associados em potencial devem ser convidados para a reunião informativa para aprender mais sobre Lions Clubs International e o impacto que um Lions clube pode ter na sua comunidade. </a:t>
            </a:r>
          </a:p>
        </p:txBody>
      </p:sp>
      <p:pic>
        <p:nvPicPr>
          <p:cNvPr id="6" name="Picture 5">
            <a:extLst>
              <a:ext uri="{FF2B5EF4-FFF2-40B4-BE49-F238E27FC236}">
                <a16:creationId xmlns:a16="http://schemas.microsoft.com/office/drawing/2014/main" id="{90D9D19B-0AC2-A8C7-8A2A-52166605E629}"/>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34833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ppt_x"/>
                                          </p:val>
                                        </p:tav>
                                        <p:tav tm="100000">
                                          <p:val>
                                            <p:strVal val="#ppt_x"/>
                                          </p:val>
                                        </p:tav>
                                      </p:tavLst>
                                    </p:anim>
                                    <p:anim calcmode="lin" valueType="num">
                                      <p:cBhvr additive="base">
                                        <p:cTn id="1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2" presetClass="entr" presetSubtype="4"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ppt_x"/>
                                          </p:val>
                                        </p:tav>
                                        <p:tav tm="100000">
                                          <p:val>
                                            <p:strVal val="#ppt_x"/>
                                          </p:val>
                                        </p:tav>
                                      </p:tavLst>
                                    </p:anim>
                                    <p:anim calcmode="lin" valueType="num">
                                      <p:cBhvr additive="base">
                                        <p:cTn id="3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42" grpId="0"/>
      <p:bldP spid="43" grpId="0"/>
      <p:bldP spid="4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0C0D26-67AE-EFA0-8148-A1B683F8DC50}"/>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Freeform 3"/>
          <p:cNvSpPr/>
          <p:nvPr/>
        </p:nvSpPr>
        <p:spPr>
          <a:xfrm>
            <a:off x="1766711" y="2214979"/>
            <a:ext cx="2241946" cy="109728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0338D"/>
          </a:solidFill>
          <a:ln w="38100">
            <a:solidFill>
              <a:schemeClr val="accent5"/>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Bef>
                <a:spcPct val="0"/>
              </a:spcBef>
              <a:spcAft>
                <a:spcPct val="35000"/>
              </a:spcAft>
            </a:pPr>
            <a:r>
              <a:rPr lang="pt-BR" sz="2000" dirty="0">
                <a:latin typeface="Arial" charset="0"/>
                <a:ea typeface="Arial" charset="0"/>
                <a:cs typeface="Arial" charset="0"/>
              </a:rPr>
              <a:t>Preparar-se para a reunião</a:t>
            </a:r>
          </a:p>
        </p:txBody>
      </p:sp>
      <p:sp>
        <p:nvSpPr>
          <p:cNvPr id="19" name="Freeform 18"/>
          <p:cNvSpPr/>
          <p:nvPr/>
        </p:nvSpPr>
        <p:spPr>
          <a:xfrm>
            <a:off x="4951421" y="2209800"/>
            <a:ext cx="2241946" cy="109728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0338D"/>
          </a:solidFill>
          <a:ln w="38100">
            <a:solidFill>
              <a:schemeClr val="accent5"/>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Aft>
                <a:spcPct val="35000"/>
              </a:spcAft>
            </a:pPr>
            <a:r>
              <a:rPr lang="pt-BR" sz="2000" dirty="0">
                <a:latin typeface="Arial" charset="0"/>
                <a:ea typeface="Arial" charset="0"/>
                <a:cs typeface="Arial" charset="0"/>
              </a:rPr>
              <a:t>Realizar a reunião</a:t>
            </a:r>
          </a:p>
        </p:txBody>
      </p:sp>
      <p:sp>
        <p:nvSpPr>
          <p:cNvPr id="21" name="Freeform 20"/>
          <p:cNvSpPr/>
          <p:nvPr/>
        </p:nvSpPr>
        <p:spPr>
          <a:xfrm>
            <a:off x="8136130" y="2209800"/>
            <a:ext cx="2284278" cy="109728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0338D"/>
          </a:solidFill>
          <a:ln w="38100">
            <a:solidFill>
              <a:schemeClr val="accent5"/>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Aft>
                <a:spcPct val="35000"/>
              </a:spcAft>
            </a:pPr>
            <a:r>
              <a:rPr lang="pt-BR" sz="2000" dirty="0">
                <a:latin typeface="Arial" charset="0"/>
                <a:ea typeface="Arial" charset="0"/>
                <a:cs typeface="Arial" charset="0"/>
              </a:rPr>
              <a:t>Fazer acompanhamento após a reunião</a:t>
            </a:r>
          </a:p>
        </p:txBody>
      </p:sp>
      <p:sp>
        <p:nvSpPr>
          <p:cNvPr id="2" name="Title 1"/>
          <p:cNvSpPr>
            <a:spLocks noGrp="1"/>
          </p:cNvSpPr>
          <p:nvPr>
            <p:ph type="title" idx="4294967295"/>
          </p:nvPr>
        </p:nvSpPr>
        <p:spPr>
          <a:xfrm>
            <a:off x="745933" y="376647"/>
            <a:ext cx="11352234" cy="945001"/>
          </a:xfrm>
        </p:spPr>
        <p:txBody>
          <a:bodyPr/>
          <a:lstStyle/>
          <a:p>
            <a:pPr algn="l"/>
            <a:r>
              <a:rPr lang="pt-BR" sz="3200" b="1">
                <a:solidFill>
                  <a:srgbClr val="00338D"/>
                </a:solidFill>
                <a:latin typeface="Helvetica Neue"/>
                <a:ea typeface="Arial" charset="0"/>
                <a:cs typeface="Arial" charset="0"/>
              </a:rPr>
              <a:t>4ª Etapa:  </a:t>
            </a:r>
            <a:r>
              <a:rPr lang="pt-BR" sz="3200" b="1">
                <a:solidFill>
                  <a:srgbClr val="00338D"/>
                </a:solidFill>
                <a:latin typeface="Helvetica Neue"/>
                <a:ea typeface="Arial" charset="0"/>
                <a:cs typeface="Helvetica" panose="020B0604020202020204" pitchFamily="34" charset="0"/>
              </a:rPr>
              <a:t>Organizacional</a:t>
            </a:r>
            <a:r>
              <a:rPr lang="pt-BR" sz="3200" b="1">
                <a:solidFill>
                  <a:srgbClr val="00338D"/>
                </a:solidFill>
                <a:latin typeface="Helvetica Neue"/>
                <a:ea typeface="Arial" charset="0"/>
                <a:cs typeface="Arial" charset="0"/>
              </a:rPr>
              <a:t> Reunião</a:t>
            </a:r>
            <a:br>
              <a:rPr lang="pt-BR" sz="3200" b="1">
                <a:solidFill>
                  <a:srgbClr val="00338D"/>
                </a:solidFill>
                <a:latin typeface="Helvetica Neue"/>
                <a:ea typeface="Arial" charset="0"/>
                <a:cs typeface="Arial" charset="0"/>
              </a:rPr>
            </a:br>
            <a:endParaRPr lang="pt-BR" sz="3200" b="1">
              <a:solidFill>
                <a:srgbClr val="00338D"/>
              </a:solidFill>
              <a:latin typeface="Helvetica Neue"/>
              <a:ea typeface="Arial" charset="0"/>
              <a:cs typeface="Arial" charset="0"/>
            </a:endParaRPr>
          </a:p>
        </p:txBody>
      </p:sp>
      <p:sp>
        <p:nvSpPr>
          <p:cNvPr id="8" name="TextBox 7"/>
          <p:cNvSpPr txBox="1"/>
          <p:nvPr/>
        </p:nvSpPr>
        <p:spPr>
          <a:xfrm>
            <a:off x="1722024" y="6233603"/>
            <a:ext cx="8625476" cy="461665"/>
          </a:xfrm>
          <a:prstGeom prst="rect">
            <a:avLst/>
          </a:prstGeom>
          <a:noFill/>
        </p:spPr>
        <p:txBody>
          <a:bodyPr wrap="square" rtlCol="0">
            <a:spAutoFit/>
          </a:bodyPr>
          <a:lstStyle/>
          <a:p>
            <a:pPr algn="ctr"/>
            <a:r>
              <a:rPr lang="pt-BR" sz="2400" b="1">
                <a:solidFill>
                  <a:schemeClr val="accent5"/>
                </a:solidFill>
                <a:latin typeface="Arial" charset="0"/>
                <a:ea typeface="Arial" charset="0"/>
                <a:cs typeface="Arial" charset="0"/>
              </a:rPr>
              <a:t>Todos os itens acima = um sólido clube fundado!!!</a:t>
            </a:r>
          </a:p>
        </p:txBody>
      </p:sp>
      <p:grpSp>
        <p:nvGrpSpPr>
          <p:cNvPr id="35" name="Group 34"/>
          <p:cNvGrpSpPr/>
          <p:nvPr/>
        </p:nvGrpSpPr>
        <p:grpSpPr>
          <a:xfrm>
            <a:off x="4282076" y="2670910"/>
            <a:ext cx="457200" cy="422948"/>
            <a:chOff x="9677400" y="1248273"/>
            <a:chExt cx="457200" cy="422948"/>
          </a:xfrm>
        </p:grpSpPr>
        <p:sp>
          <p:nvSpPr>
            <p:cNvPr id="33" name="Rectangle 32"/>
            <p:cNvSpPr/>
            <p:nvPr/>
          </p:nvSpPr>
          <p:spPr bwMode="auto">
            <a:xfrm>
              <a:off x="9829800" y="1248273"/>
              <a:ext cx="152400" cy="42294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sp>
          <p:nvSpPr>
            <p:cNvPr id="34" name="Rectangle 33"/>
            <p:cNvSpPr/>
            <p:nvPr/>
          </p:nvSpPr>
          <p:spPr bwMode="auto">
            <a:xfrm>
              <a:off x="9677400" y="1398083"/>
              <a:ext cx="457200" cy="123327"/>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grpSp>
      <p:grpSp>
        <p:nvGrpSpPr>
          <p:cNvPr id="36" name="Group 35"/>
          <p:cNvGrpSpPr/>
          <p:nvPr/>
        </p:nvGrpSpPr>
        <p:grpSpPr>
          <a:xfrm>
            <a:off x="7482476" y="2670910"/>
            <a:ext cx="457200" cy="422948"/>
            <a:chOff x="9677400" y="1248273"/>
            <a:chExt cx="457200" cy="422948"/>
          </a:xfrm>
        </p:grpSpPr>
        <p:sp>
          <p:nvSpPr>
            <p:cNvPr id="37" name="Rectangle 36"/>
            <p:cNvSpPr/>
            <p:nvPr/>
          </p:nvSpPr>
          <p:spPr bwMode="auto">
            <a:xfrm>
              <a:off x="9829800" y="1248273"/>
              <a:ext cx="152400" cy="42294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sp>
          <p:nvSpPr>
            <p:cNvPr id="38" name="Rectangle 37"/>
            <p:cNvSpPr/>
            <p:nvPr/>
          </p:nvSpPr>
          <p:spPr bwMode="auto">
            <a:xfrm>
              <a:off x="9677400" y="1398083"/>
              <a:ext cx="457200" cy="123327"/>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grpSp>
      <p:sp>
        <p:nvSpPr>
          <p:cNvPr id="42" name="Rectangle 41"/>
          <p:cNvSpPr/>
          <p:nvPr/>
        </p:nvSpPr>
        <p:spPr>
          <a:xfrm>
            <a:off x="1489001" y="3505200"/>
            <a:ext cx="2743200" cy="1948226"/>
          </a:xfrm>
          <a:prstGeom prst="rect">
            <a:avLst/>
          </a:prstGeom>
        </p:spPr>
        <p:txBody>
          <a:bodyPr wrap="square">
            <a:spAutoFit/>
          </a:bodyPr>
          <a:lstStyle/>
          <a:p>
            <a:pPr marL="342900" lvl="0" indent="-342900" defTabSz="1155700">
              <a:spcAft>
                <a:spcPct val="35000"/>
              </a:spcAft>
              <a:buFont typeface="Wingdings" panose="05000000000000000000" pitchFamily="2" charset="2"/>
              <a:buChar char="Ø"/>
            </a:pPr>
            <a:r>
              <a:rPr lang="pt-BR" sz="1200" b="1" dirty="0">
                <a:solidFill>
                  <a:srgbClr val="33373B"/>
                </a:solidFill>
                <a:latin typeface="Arial" charset="0"/>
                <a:ea typeface="Arial" charset="0"/>
                <a:cs typeface="Arial" charset="0"/>
              </a:rPr>
              <a:t>Deixar o local preparado </a:t>
            </a:r>
          </a:p>
          <a:p>
            <a:pPr marL="342900" lvl="0" indent="-342900" defTabSz="1155700">
              <a:spcAft>
                <a:spcPct val="35000"/>
              </a:spcAft>
              <a:buFont typeface="Wingdings" panose="05000000000000000000" pitchFamily="2" charset="2"/>
              <a:buChar char="Ø"/>
            </a:pPr>
            <a:r>
              <a:rPr lang="pt-BR" sz="1200" b="1" dirty="0">
                <a:solidFill>
                  <a:srgbClr val="33373B"/>
                </a:solidFill>
                <a:latin typeface="Arial" charset="0"/>
                <a:ea typeface="Arial" charset="0"/>
                <a:cs typeface="Arial" charset="0"/>
              </a:rPr>
              <a:t>Vestir-se de forma profissional, nada de colete</a:t>
            </a:r>
          </a:p>
          <a:p>
            <a:pPr marL="342900" lvl="0" indent="-342900" defTabSz="1155700">
              <a:spcAft>
                <a:spcPct val="35000"/>
              </a:spcAft>
              <a:buFont typeface="Wingdings" panose="05000000000000000000" pitchFamily="2" charset="2"/>
              <a:buChar char="Ø"/>
            </a:pPr>
            <a:r>
              <a:rPr lang="pt-BR" sz="1200" b="1" dirty="0">
                <a:solidFill>
                  <a:srgbClr val="33373B"/>
                </a:solidFill>
                <a:latin typeface="Arial" charset="0"/>
                <a:ea typeface="Arial" charset="0"/>
                <a:cs typeface="Arial" charset="0"/>
              </a:rPr>
              <a:t>Fornecer etiquetas com nome para os participantes</a:t>
            </a:r>
          </a:p>
          <a:p>
            <a:pPr marL="342900" lvl="0" indent="-342900" defTabSz="1155700">
              <a:spcAft>
                <a:spcPct val="35000"/>
              </a:spcAft>
              <a:buFont typeface="Wingdings" panose="05000000000000000000" pitchFamily="2" charset="2"/>
              <a:buChar char="Ø"/>
            </a:pPr>
            <a:r>
              <a:rPr lang="pt-BR" sz="1200" b="1" dirty="0">
                <a:solidFill>
                  <a:srgbClr val="33373B"/>
                </a:solidFill>
                <a:latin typeface="Arial" charset="0"/>
                <a:ea typeface="Arial" charset="0"/>
                <a:cs typeface="Arial" charset="0"/>
              </a:rPr>
              <a:t>Comitê de boas-vindas</a:t>
            </a:r>
          </a:p>
        </p:txBody>
      </p:sp>
      <p:sp>
        <p:nvSpPr>
          <p:cNvPr id="43" name="Rectangle 42"/>
          <p:cNvSpPr/>
          <p:nvPr/>
        </p:nvSpPr>
        <p:spPr>
          <a:xfrm>
            <a:off x="4697836" y="3505200"/>
            <a:ext cx="2743199" cy="2277547"/>
          </a:xfrm>
          <a:prstGeom prst="rect">
            <a:avLst/>
          </a:prstGeom>
        </p:spPr>
        <p:txBody>
          <a:bodyPr wrap="square">
            <a:spAutoFit/>
          </a:bodyPr>
          <a:lstStyle/>
          <a:p>
            <a:pPr marL="342900" indent="-342900">
              <a:buClr>
                <a:srgbClr val="10233F"/>
              </a:buClr>
              <a:buSzPct val="100000"/>
              <a:buFont typeface="Wingdings" panose="05000000000000000000" pitchFamily="2" charset="2"/>
              <a:buChar char="Ø"/>
            </a:pPr>
            <a:r>
              <a:rPr lang="pt-BR" sz="1200" b="1" dirty="0">
                <a:latin typeface="Arial" charset="0"/>
                <a:ea typeface="Arial" charset="0"/>
                <a:cs typeface="Arial" charset="0"/>
              </a:rPr>
              <a:t>Dar boas-vindas ao grupo e fazer apresentações</a:t>
            </a:r>
          </a:p>
          <a:p>
            <a:pPr marL="342900" indent="-342900">
              <a:buClr>
                <a:srgbClr val="10233F"/>
              </a:buClr>
              <a:buSzPct val="100000"/>
              <a:buFont typeface="Wingdings" panose="05000000000000000000" pitchFamily="2" charset="2"/>
              <a:buChar char="Ø"/>
            </a:pPr>
            <a:r>
              <a:rPr lang="pt-BR" sz="1200" b="1" dirty="0">
                <a:latin typeface="Arial" charset="0"/>
                <a:ea typeface="Arial" charset="0"/>
                <a:cs typeface="Arial" charset="0"/>
              </a:rPr>
              <a:t>Analisar as ideias para projetos e escolher 3 projetos</a:t>
            </a:r>
          </a:p>
          <a:p>
            <a:pPr marL="342900" indent="-342900">
              <a:buClr>
                <a:srgbClr val="10233F"/>
              </a:buClr>
              <a:buSzPct val="100000"/>
              <a:buFont typeface="Wingdings" panose="05000000000000000000" pitchFamily="2" charset="2"/>
              <a:buChar char="Ø"/>
            </a:pPr>
            <a:r>
              <a:rPr lang="pt-BR" sz="1200" b="1" dirty="0">
                <a:latin typeface="Arial" charset="0"/>
                <a:ea typeface="Arial" charset="0"/>
                <a:cs typeface="Arial" charset="0"/>
              </a:rPr>
              <a:t>Explicar o processo de fundação do clube. </a:t>
            </a:r>
          </a:p>
          <a:p>
            <a:pPr marL="342900" indent="-342900">
              <a:buClr>
                <a:srgbClr val="10233F"/>
              </a:buClr>
              <a:buSzPct val="100000"/>
              <a:buFont typeface="Wingdings" panose="05000000000000000000" pitchFamily="2" charset="2"/>
              <a:buChar char="Ø"/>
            </a:pPr>
            <a:r>
              <a:rPr lang="pt-BR" sz="1200" b="1" dirty="0">
                <a:latin typeface="Arial" charset="0"/>
                <a:ea typeface="Arial" charset="0"/>
                <a:cs typeface="Arial" charset="0"/>
              </a:rPr>
              <a:t>Preencher a inscrição do novo clube on-line no </a:t>
            </a:r>
            <a:r>
              <a:rPr lang="pt-BR" sz="1200" b="1" dirty="0" err="1">
                <a:latin typeface="Arial" charset="0"/>
                <a:ea typeface="Arial" charset="0"/>
                <a:cs typeface="Arial" charset="0"/>
              </a:rPr>
              <a:t>MyLCI</a:t>
            </a:r>
            <a:r>
              <a:rPr lang="pt-BR" sz="1200" b="1" dirty="0">
                <a:latin typeface="Arial" charset="0"/>
                <a:ea typeface="Arial" charset="0"/>
                <a:cs typeface="Arial" charset="0"/>
              </a:rPr>
              <a:t> com o patrocinador do clube</a:t>
            </a:r>
          </a:p>
          <a:p>
            <a:pPr marL="342900" indent="-342900">
              <a:buClr>
                <a:srgbClr val="10233F"/>
              </a:buClr>
              <a:buSzPct val="100000"/>
              <a:buFont typeface="Wingdings" panose="05000000000000000000" pitchFamily="2" charset="2"/>
              <a:buChar char="Ø"/>
            </a:pPr>
            <a:r>
              <a:rPr lang="pt-BR" sz="1200" b="1" dirty="0">
                <a:latin typeface="Arial" charset="0"/>
                <a:ea typeface="Arial" charset="0"/>
                <a:cs typeface="Arial" charset="0"/>
              </a:rPr>
              <a:t>Definir a data da próxima reunião</a:t>
            </a:r>
          </a:p>
          <a:p>
            <a:pPr marL="171450" lvl="0" indent="-171450" algn="ctr" defTabSz="1155700">
              <a:spcAft>
                <a:spcPct val="35000"/>
              </a:spcAft>
              <a:buFont typeface="Arial" panose="020B0604020202020204" pitchFamily="34" charset="0"/>
              <a:buChar char="•"/>
            </a:pPr>
            <a:endParaRPr lang="en-US" sz="1000" b="1" dirty="0">
              <a:solidFill>
                <a:srgbClr val="33373B"/>
              </a:solidFill>
              <a:latin typeface="Arial" charset="0"/>
              <a:ea typeface="Arial" charset="0"/>
              <a:cs typeface="Arial" charset="0"/>
            </a:endParaRPr>
          </a:p>
        </p:txBody>
      </p:sp>
      <p:sp>
        <p:nvSpPr>
          <p:cNvPr id="44" name="Rectangle 43"/>
          <p:cNvSpPr/>
          <p:nvPr/>
        </p:nvSpPr>
        <p:spPr>
          <a:xfrm>
            <a:off x="7906670" y="3505200"/>
            <a:ext cx="2743198" cy="2308324"/>
          </a:xfrm>
          <a:prstGeom prst="rect">
            <a:avLst/>
          </a:prstGeom>
        </p:spPr>
        <p:txBody>
          <a:bodyPr wrap="square">
            <a:spAutoFit/>
          </a:bodyPr>
          <a:lstStyle/>
          <a:p>
            <a:pPr marL="342900" indent="-342900">
              <a:buClr>
                <a:srgbClr val="10233F"/>
              </a:buClr>
              <a:buSzPct val="100000"/>
              <a:buFont typeface="Wingdings" panose="05000000000000000000" pitchFamily="2" charset="2"/>
              <a:buChar char="Ø"/>
            </a:pPr>
            <a:r>
              <a:rPr lang="pt-BR" sz="1200" b="1" dirty="0">
                <a:solidFill>
                  <a:srgbClr val="33373B"/>
                </a:solidFill>
                <a:latin typeface="Arial" charset="0"/>
                <a:ea typeface="Arial" charset="0"/>
                <a:cs typeface="Arial" charset="0"/>
              </a:rPr>
              <a:t>Preparar o treinamento dos novos dirigentes do clube on-line</a:t>
            </a:r>
          </a:p>
          <a:p>
            <a:pPr marL="342900" indent="-342900">
              <a:buClr>
                <a:srgbClr val="10233F"/>
              </a:buClr>
              <a:buSzPct val="100000"/>
              <a:buFont typeface="Wingdings" panose="05000000000000000000" pitchFamily="2" charset="2"/>
              <a:buChar char="Ø"/>
            </a:pPr>
            <a:r>
              <a:rPr lang="pt-BR" sz="1200" b="1" dirty="0">
                <a:solidFill>
                  <a:srgbClr val="33373B"/>
                </a:solidFill>
                <a:latin typeface="Arial" charset="0"/>
                <a:ea typeface="Arial" charset="0"/>
                <a:cs typeface="Arial" charset="0"/>
              </a:rPr>
              <a:t>Incentivar novos associados do clube a continuarem promovendo o clube para criar o quadro associativo</a:t>
            </a:r>
          </a:p>
          <a:p>
            <a:pPr marL="342900" indent="-342900">
              <a:buClr>
                <a:srgbClr val="10233F"/>
              </a:buClr>
              <a:buSzPct val="100000"/>
              <a:buFont typeface="Wingdings" panose="05000000000000000000" pitchFamily="2" charset="2"/>
              <a:buChar char="Ø"/>
            </a:pPr>
            <a:r>
              <a:rPr lang="pt-BR" sz="1200" b="1" dirty="0">
                <a:solidFill>
                  <a:srgbClr val="33373B"/>
                </a:solidFill>
                <a:latin typeface="Arial" charset="0"/>
                <a:ea typeface="Arial" charset="0"/>
                <a:cs typeface="Arial" charset="0"/>
              </a:rPr>
              <a:t>Fazer acompanhamento junto àqueles que demonstraram interesse, mas não puderam comparecer à reunião informativa ou organizacional.</a:t>
            </a:r>
          </a:p>
        </p:txBody>
      </p:sp>
      <p:cxnSp>
        <p:nvCxnSpPr>
          <p:cNvPr id="46" name="Straight Connector 45"/>
          <p:cNvCxnSpPr/>
          <p:nvPr/>
        </p:nvCxnSpPr>
        <p:spPr bwMode="auto">
          <a:xfrm>
            <a:off x="1794932" y="3505200"/>
            <a:ext cx="8625476" cy="0"/>
          </a:xfrm>
          <a:prstGeom prst="line">
            <a:avLst/>
          </a:prstGeom>
          <a:solidFill>
            <a:srgbClr val="FFFFFF"/>
          </a:solidFill>
          <a:ln w="38100" cap="flat" cmpd="sng" algn="ctr">
            <a:solidFill>
              <a:schemeClr val="accent2"/>
            </a:solidFill>
            <a:prstDash val="solid"/>
            <a:round/>
            <a:headEnd type="none" w="med" len="med"/>
            <a:tailEnd type="none" w="med" len="med"/>
          </a:ln>
          <a:effectLst/>
        </p:spPr>
      </p:cxnSp>
      <p:cxnSp>
        <p:nvCxnSpPr>
          <p:cNvPr id="47" name="Straight Connector 46"/>
          <p:cNvCxnSpPr/>
          <p:nvPr/>
        </p:nvCxnSpPr>
        <p:spPr bwMode="auto">
          <a:xfrm>
            <a:off x="1790317" y="6096000"/>
            <a:ext cx="8611365" cy="0"/>
          </a:xfrm>
          <a:prstGeom prst="line">
            <a:avLst/>
          </a:prstGeom>
          <a:solidFill>
            <a:srgbClr val="FFFFFF"/>
          </a:solidFill>
          <a:ln w="38100" cap="flat" cmpd="sng" algn="ctr">
            <a:solidFill>
              <a:schemeClr val="accent2"/>
            </a:solidFill>
            <a:prstDash val="solid"/>
            <a:round/>
            <a:headEnd type="none" w="med" len="med"/>
            <a:tailEnd type="none" w="med" len="med"/>
          </a:ln>
          <a:effectLst/>
        </p:spPr>
      </p:cxnSp>
      <p:sp>
        <p:nvSpPr>
          <p:cNvPr id="5" name="Rectangle 4">
            <a:extLst>
              <a:ext uri="{FF2B5EF4-FFF2-40B4-BE49-F238E27FC236}">
                <a16:creationId xmlns:a16="http://schemas.microsoft.com/office/drawing/2014/main" id="{62295A12-0655-4EB8-83F1-5FC96A57D96F}"/>
              </a:ext>
            </a:extLst>
          </p:cNvPr>
          <p:cNvSpPr/>
          <p:nvPr/>
        </p:nvSpPr>
        <p:spPr bwMode="auto">
          <a:xfrm>
            <a:off x="833511" y="1019471"/>
            <a:ext cx="5105400" cy="98899"/>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3" name="TextBox 2">
            <a:extLst>
              <a:ext uri="{FF2B5EF4-FFF2-40B4-BE49-F238E27FC236}">
                <a16:creationId xmlns:a16="http://schemas.microsoft.com/office/drawing/2014/main" id="{C74B49E3-548A-B946-7294-AE3101AAB1C9}"/>
              </a:ext>
            </a:extLst>
          </p:cNvPr>
          <p:cNvSpPr txBox="1"/>
          <p:nvPr/>
        </p:nvSpPr>
        <p:spPr>
          <a:xfrm>
            <a:off x="781151" y="1193275"/>
            <a:ext cx="10653038" cy="923330"/>
          </a:xfrm>
          <a:prstGeom prst="rect">
            <a:avLst/>
          </a:prstGeom>
          <a:noFill/>
        </p:spPr>
        <p:txBody>
          <a:bodyPr wrap="square" rtlCol="0">
            <a:spAutoFit/>
          </a:bodyPr>
          <a:lstStyle/>
          <a:p>
            <a:pPr algn="ctr"/>
            <a:r>
              <a:rPr lang="pt-BR" dirty="0"/>
              <a:t>Os novos associados, bem como novos associados em potencial, devem ser convidados para a reunião organizacional. Durante esta reunião, os associados escolherão o nome do clube e concluirão o Processo de Inscrição de Novo Clube.    </a:t>
            </a:r>
          </a:p>
        </p:txBody>
      </p:sp>
      <p:pic>
        <p:nvPicPr>
          <p:cNvPr id="6" name="Picture 5">
            <a:extLst>
              <a:ext uri="{FF2B5EF4-FFF2-40B4-BE49-F238E27FC236}">
                <a16:creationId xmlns:a16="http://schemas.microsoft.com/office/drawing/2014/main" id="{D4E1A963-08C9-672C-33A6-55FD05117A8C}"/>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80823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ppt_x"/>
                                          </p:val>
                                        </p:tav>
                                        <p:tav tm="100000">
                                          <p:val>
                                            <p:strVal val="#ppt_x"/>
                                          </p:val>
                                        </p:tav>
                                      </p:tavLst>
                                    </p:anim>
                                    <p:anim calcmode="lin" valueType="num">
                                      <p:cBhvr additive="base">
                                        <p:cTn id="1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ppt_x"/>
                                          </p:val>
                                        </p:tav>
                                        <p:tav tm="100000">
                                          <p:val>
                                            <p:strVal val="#ppt_x"/>
                                          </p:val>
                                        </p:tav>
                                      </p:tavLst>
                                    </p:anim>
                                    <p:anim calcmode="lin" valueType="num">
                                      <p:cBhvr additive="base">
                                        <p:cTn id="3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42" grpId="0"/>
      <p:bldP spid="43" grpId="0"/>
      <p:bldP spid="4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CFBA0B-B167-5729-CF57-837B23518BA3}"/>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2" name="Title 1"/>
          <p:cNvSpPr>
            <a:spLocks noGrp="1"/>
          </p:cNvSpPr>
          <p:nvPr>
            <p:ph type="title" idx="4294967295"/>
          </p:nvPr>
        </p:nvSpPr>
        <p:spPr>
          <a:xfrm>
            <a:off x="838200" y="457200"/>
            <a:ext cx="11352234" cy="457200"/>
          </a:xfrm>
        </p:spPr>
        <p:txBody>
          <a:bodyPr/>
          <a:lstStyle/>
          <a:p>
            <a:pPr algn="l"/>
            <a:r>
              <a:rPr lang="pt-BR" sz="3200" b="1" dirty="0">
                <a:solidFill>
                  <a:srgbClr val="00338D"/>
                </a:solidFill>
                <a:latin typeface="Arial" charset="0"/>
                <a:ea typeface="Arial" charset="0"/>
                <a:cs typeface="Arial" charset="0"/>
              </a:rPr>
              <a:t>4ª Etapa: Reuniões informativas e organizacionais</a:t>
            </a:r>
          </a:p>
        </p:txBody>
      </p:sp>
      <p:sp>
        <p:nvSpPr>
          <p:cNvPr id="5" name="TextBox 4">
            <a:extLst>
              <a:ext uri="{FF2B5EF4-FFF2-40B4-BE49-F238E27FC236}">
                <a16:creationId xmlns:a16="http://schemas.microsoft.com/office/drawing/2014/main" id="{2A1251A8-8862-4882-9413-8AEAEC2DEDA2}"/>
              </a:ext>
            </a:extLst>
          </p:cNvPr>
          <p:cNvSpPr txBox="1"/>
          <p:nvPr/>
        </p:nvSpPr>
        <p:spPr>
          <a:xfrm>
            <a:off x="990600" y="2521058"/>
            <a:ext cx="6054671" cy="1815882"/>
          </a:xfrm>
          <a:prstGeom prst="rect">
            <a:avLst/>
          </a:prstGeom>
          <a:noFill/>
        </p:spPr>
        <p:txBody>
          <a:bodyPr wrap="square" rtlCol="0">
            <a:spAutoFit/>
          </a:bodyPr>
          <a:lstStyle/>
          <a:p>
            <a:r>
              <a:rPr lang="pt-BR" sz="2800" dirty="0">
                <a:solidFill>
                  <a:srgbClr val="33373B"/>
                </a:solidFill>
              </a:rPr>
              <a:t>Pode-se ser encontrar PowerPoints para as Reuniões Informativas e Organizacionais na </a:t>
            </a:r>
            <a:r>
              <a:rPr lang="pt-BR" sz="2800" b="1" dirty="0">
                <a:solidFill>
                  <a:schemeClr val="accent5"/>
                </a:solidFill>
              </a:rPr>
              <a:t>página Fundação de um novo clube</a:t>
            </a:r>
            <a:r>
              <a:rPr lang="pt-BR" sz="2800" dirty="0">
                <a:solidFill>
                  <a:srgbClr val="33373B"/>
                </a:solidFill>
              </a:rPr>
              <a:t>.</a:t>
            </a:r>
          </a:p>
        </p:txBody>
      </p:sp>
      <p:sp>
        <p:nvSpPr>
          <p:cNvPr id="3" name="Rectangle 2">
            <a:extLst>
              <a:ext uri="{FF2B5EF4-FFF2-40B4-BE49-F238E27FC236}">
                <a16:creationId xmlns:a16="http://schemas.microsoft.com/office/drawing/2014/main" id="{ACF5FF3D-4D73-4A26-8EFA-9751DCF4629A}"/>
              </a:ext>
            </a:extLst>
          </p:cNvPr>
          <p:cNvSpPr/>
          <p:nvPr/>
        </p:nvSpPr>
        <p:spPr bwMode="auto">
          <a:xfrm>
            <a:off x="990600" y="1066800"/>
            <a:ext cx="5334000" cy="76200"/>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Qr code&#10;&#10;Description automatically generated">
            <a:extLst>
              <a:ext uri="{FF2B5EF4-FFF2-40B4-BE49-F238E27FC236}">
                <a16:creationId xmlns:a16="http://schemas.microsoft.com/office/drawing/2014/main" id="{CB408FE2-C229-14B9-13E1-109488A1FB21}"/>
              </a:ext>
            </a:extLst>
          </p:cNvPr>
          <p:cNvPicPr>
            <a:picLocks noChangeAspect="1"/>
          </p:cNvPicPr>
          <p:nvPr/>
        </p:nvPicPr>
        <p:blipFill>
          <a:blip r:embed="rId3"/>
          <a:stretch>
            <a:fillRect/>
          </a:stretch>
        </p:blipFill>
        <p:spPr>
          <a:xfrm>
            <a:off x="7543800" y="2028825"/>
            <a:ext cx="3276600" cy="3305175"/>
          </a:xfrm>
          <a:prstGeom prst="rect">
            <a:avLst/>
          </a:prstGeom>
        </p:spPr>
      </p:pic>
    </p:spTree>
    <p:extLst>
      <p:ext uri="{BB962C8B-B14F-4D97-AF65-F5344CB8AC3E}">
        <p14:creationId xmlns:p14="http://schemas.microsoft.com/office/powerpoint/2010/main" val="11188458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127640"/>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991185" y="1285033"/>
            <a:ext cx="6209629"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lvl="0" indent="0" algn="ctr" defTabSz="889000">
              <a:lnSpc>
                <a:spcPct val="90000"/>
              </a:lnSpc>
              <a:spcBef>
                <a:spcPct val="0"/>
              </a:spcBef>
              <a:spcAft>
                <a:spcPct val="35000"/>
              </a:spcAft>
              <a:buNone/>
            </a:pPr>
            <a:r>
              <a:rPr lang="pt-BR" sz="3600" b="1" i="0" baseline="0" dirty="0">
                <a:solidFill>
                  <a:schemeClr val="bg1"/>
                </a:solidFill>
                <a:latin typeface="Arial" panose="020B0604020202020204" pitchFamily="34" charset="0"/>
                <a:cs typeface="Arial" panose="020B0604020202020204" pitchFamily="34" charset="0"/>
              </a:rPr>
              <a:t>PARABÉNS! VOCÊ ESTÁ PRONTO PARA FUNDAR UM NOVO CLUBE!</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29</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4"/>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6CC20C8C-F1E0-AD80-538B-3FD3C4532E08}"/>
              </a:ext>
            </a:extLst>
          </p:cNvPr>
          <p:cNvSpPr txBox="1"/>
          <p:nvPr/>
        </p:nvSpPr>
        <p:spPr>
          <a:xfrm>
            <a:off x="2409495" y="3484500"/>
            <a:ext cx="7373007" cy="535531"/>
          </a:xfrm>
          <a:prstGeom prst="rect">
            <a:avLst/>
          </a:prstGeom>
          <a:noFill/>
          <a:ln>
            <a:noFill/>
          </a:ln>
        </p:spPr>
        <p:txBody>
          <a:bodyPr wrap="square" rtlCol="0">
            <a:spAutoFit/>
          </a:bodyPr>
          <a:lstStyle/>
          <a:p>
            <a:pPr marL="0" lvl="0" indent="0" algn="ctr" defTabSz="889000">
              <a:lnSpc>
                <a:spcPct val="90000"/>
              </a:lnSpc>
              <a:spcBef>
                <a:spcPct val="0"/>
              </a:spcBef>
              <a:spcAft>
                <a:spcPct val="35000"/>
              </a:spcAft>
              <a:buNone/>
            </a:pPr>
            <a:r>
              <a:rPr lang="pt-BR" sz="3200" i="0" baseline="0" dirty="0">
                <a:solidFill>
                  <a:schemeClr val="bg1"/>
                </a:solidFill>
                <a:latin typeface="Arial" panose="020B0604020202020204" pitchFamily="34" charset="0"/>
                <a:cs typeface="Arial" panose="020B0604020202020204" pitchFamily="34" charset="0"/>
              </a:rPr>
              <a:t>Informações sobre a fundação</a:t>
            </a:r>
          </a:p>
        </p:txBody>
      </p:sp>
    </p:spTree>
    <p:extLst>
      <p:ext uri="{BB962C8B-B14F-4D97-AF65-F5344CB8AC3E}">
        <p14:creationId xmlns:p14="http://schemas.microsoft.com/office/powerpoint/2010/main" val="2559411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26876"/>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971799" y="2215242"/>
            <a:ext cx="6248400"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dirty="0"/>
              <a:t>Formação de Novos Clubes</a:t>
            </a:r>
          </a:p>
        </p:txBody>
      </p:sp>
      <p:sp>
        <p:nvSpPr>
          <p:cNvPr id="6" name="Subhead">
            <a:extLst>
              <a:ext uri="{FF2B5EF4-FFF2-40B4-BE49-F238E27FC236}">
                <a16:creationId xmlns:a16="http://schemas.microsoft.com/office/drawing/2014/main" id="{F84AA681-4BDD-0743-94A4-22BD62B5F3FC}"/>
              </a:ext>
            </a:extLst>
          </p:cNvPr>
          <p:cNvSpPr txBox="1">
            <a:spLocks/>
          </p:cNvSpPr>
          <p:nvPr/>
        </p:nvSpPr>
        <p:spPr>
          <a:xfrm>
            <a:off x="2971800" y="3429000"/>
            <a:ext cx="6248399"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pt-BR" sz="3200" dirty="0">
                <a:solidFill>
                  <a:schemeClr val="bg1"/>
                </a:solidFill>
              </a:rPr>
              <a:t>Entender a formação de clubes </a:t>
            </a:r>
          </a:p>
          <a:p>
            <a:pPr marL="0" indent="0" algn="ctr">
              <a:buNone/>
            </a:pPr>
            <a:r>
              <a:rPr lang="pt-BR" sz="3200" dirty="0">
                <a:solidFill>
                  <a:schemeClr val="bg1"/>
                </a:solidFill>
              </a:rPr>
              <a:t>e os formatos de clubes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Tree>
    <p:extLst>
      <p:ext uri="{BB962C8B-B14F-4D97-AF65-F5344CB8AC3E}">
        <p14:creationId xmlns:p14="http://schemas.microsoft.com/office/powerpoint/2010/main" val="3679786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30</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5063" y="1981200"/>
            <a:ext cx="2926080" cy="61227"/>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pt-BR">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308960"/>
            <a:ext cx="10130874" cy="55344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pt-BR">
                <a:solidFill>
                  <a:srgbClr val="00338D"/>
                </a:solidFill>
                <a:latin typeface="Arial" panose="020B0604020202020204" pitchFamily="34" charset="0"/>
                <a:cs typeface="Arial" panose="020B0604020202020204" pitchFamily="34" charset="0"/>
              </a:rPr>
              <a:t>Enviar solicitação da carta constitutiva</a:t>
            </a:r>
          </a:p>
        </p:txBody>
      </p:sp>
      <p:sp>
        <p:nvSpPr>
          <p:cNvPr id="3" name="Rectangle 2">
            <a:extLst>
              <a:ext uri="{FF2B5EF4-FFF2-40B4-BE49-F238E27FC236}">
                <a16:creationId xmlns:a16="http://schemas.microsoft.com/office/drawing/2014/main" id="{C3B6E490-79EF-9149-7338-26682FA9C024}"/>
              </a:ext>
            </a:extLst>
          </p:cNvPr>
          <p:cNvSpPr/>
          <p:nvPr/>
        </p:nvSpPr>
        <p:spPr>
          <a:xfrm>
            <a:off x="899687" y="2344978"/>
            <a:ext cx="10439400" cy="4031873"/>
          </a:xfrm>
          <a:prstGeom prst="rect">
            <a:avLst/>
          </a:prstGeom>
        </p:spPr>
        <p:txBody>
          <a:bodyPr wrap="square">
            <a:spAutoFit/>
          </a:bodyPr>
          <a:lstStyle/>
          <a:p>
            <a:pPr>
              <a:buClr>
                <a:srgbClr val="EBB700"/>
              </a:buClr>
              <a:buSzPct val="100000"/>
            </a:pPr>
            <a:r>
              <a:rPr lang="pt-BR" sz="2400" b="1">
                <a:solidFill>
                  <a:srgbClr val="7030A0"/>
                </a:solidFill>
                <a:latin typeface="Arial" charset="0"/>
                <a:ea typeface="Arial" charset="0"/>
                <a:cs typeface="Arial" charset="0"/>
              </a:rPr>
              <a:t>Nome de Clube</a:t>
            </a:r>
          </a:p>
          <a:p>
            <a:pPr>
              <a:buClr>
                <a:srgbClr val="EBB700"/>
              </a:buClr>
              <a:buSzPct val="100000"/>
            </a:pPr>
            <a:endParaRPr lang="en-US" sz="1000" dirty="0">
              <a:solidFill>
                <a:srgbClr val="082E87"/>
              </a:solidFill>
              <a:latin typeface="Arial" charset="0"/>
              <a:ea typeface="Arial" charset="0"/>
              <a:cs typeface="Arial" charset="0"/>
            </a:endParaRPr>
          </a:p>
          <a:p>
            <a:pPr>
              <a:buClr>
                <a:srgbClr val="EBB700"/>
              </a:buClr>
              <a:buSzPct val="100000"/>
            </a:pPr>
            <a:r>
              <a:rPr lang="pt-BR">
                <a:solidFill>
                  <a:schemeClr val="accent6">
                    <a:lumMod val="75000"/>
                    <a:lumOff val="25000"/>
                  </a:schemeClr>
                </a:solidFill>
                <a:latin typeface="Arial" charset="0"/>
                <a:ea typeface="Arial" charset="0"/>
                <a:cs typeface="Arial" charset="0"/>
              </a:rPr>
              <a:t>Antes de atribuir um nome ao novo clube, os itens a seguir têm que ser considerados.</a:t>
            </a:r>
          </a:p>
          <a:p>
            <a:pPr>
              <a:buClr>
                <a:srgbClr val="EBB700"/>
              </a:buClr>
              <a:buSzPct val="100000"/>
            </a:pPr>
            <a:endParaRPr lang="en-US" sz="2400" dirty="0">
              <a:solidFill>
                <a:srgbClr val="082E87"/>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pt-BR" b="1">
                <a:solidFill>
                  <a:srgbClr val="7030A0"/>
                </a:solidFill>
                <a:latin typeface="Arial" charset="0"/>
                <a:ea typeface="Arial" charset="0"/>
                <a:cs typeface="Arial" charset="0"/>
              </a:rPr>
              <a:t>Nome do clube - </a:t>
            </a:r>
            <a:r>
              <a:rPr lang="pt-BR">
                <a:solidFill>
                  <a:schemeClr val="accent6">
                    <a:lumMod val="75000"/>
                    <a:lumOff val="25000"/>
                  </a:schemeClr>
                </a:solidFill>
                <a:latin typeface="Arial" charset="0"/>
                <a:ea typeface="Arial" charset="0"/>
                <a:cs typeface="Arial" charset="0"/>
              </a:rPr>
              <a:t>O clube tem que ser conhecido pelo nome real do município.  Este pode ser a cidade, vila ou unidade governamental oficial similar.</a:t>
            </a:r>
          </a:p>
          <a:p>
            <a:pPr marL="342900" indent="-342900">
              <a:buClr>
                <a:srgbClr val="7030A0"/>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pt-BR" b="1">
                <a:solidFill>
                  <a:srgbClr val="7030A0"/>
                </a:solidFill>
                <a:latin typeface="Arial" charset="0"/>
                <a:ea typeface="Arial" charset="0"/>
                <a:cs typeface="Arial" charset="0"/>
              </a:rPr>
              <a:t>Denominação diferenciadora -</a:t>
            </a:r>
            <a:r>
              <a:rPr lang="pt-BR">
                <a:latin typeface="Arial" charset="0"/>
                <a:ea typeface="Arial" charset="0"/>
                <a:cs typeface="Arial" charset="0"/>
              </a:rPr>
              <a:t> </a:t>
            </a:r>
            <a:r>
              <a:rPr lang="pt-BR">
                <a:solidFill>
                  <a:schemeClr val="accent6">
                    <a:lumMod val="75000"/>
                    <a:lumOff val="25000"/>
                  </a:schemeClr>
                </a:solidFill>
                <a:latin typeface="Arial" charset="0"/>
                <a:ea typeface="Arial" charset="0"/>
                <a:cs typeface="Arial" charset="0"/>
              </a:rPr>
              <a:t>É usada para proporcionar uma identificação clara para os clubes do mesmo município.</a:t>
            </a:r>
          </a:p>
          <a:p>
            <a:pPr marL="342900" indent="-342900">
              <a:buClr>
                <a:srgbClr val="7030A0"/>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pt-BR" b="1">
                <a:solidFill>
                  <a:srgbClr val="7030A0"/>
                </a:solidFill>
                <a:latin typeface="Arial" charset="0"/>
                <a:ea typeface="Arial" charset="0"/>
                <a:cs typeface="Arial" charset="0"/>
              </a:rPr>
              <a:t>Pessoas vivas -</a:t>
            </a:r>
            <a:r>
              <a:rPr lang="pt-BR">
                <a:latin typeface="Arial" charset="0"/>
                <a:ea typeface="Arial" charset="0"/>
                <a:cs typeface="Arial" charset="0"/>
              </a:rPr>
              <a:t> Os </a:t>
            </a:r>
            <a:r>
              <a:rPr lang="pt-BR">
                <a:solidFill>
                  <a:schemeClr val="accent6">
                    <a:lumMod val="75000"/>
                    <a:lumOff val="25000"/>
                  </a:schemeClr>
                </a:solidFill>
                <a:latin typeface="Arial" charset="0"/>
                <a:ea typeface="Arial" charset="0"/>
                <a:cs typeface="Arial" charset="0"/>
              </a:rPr>
              <a:t>Lions clubes não podem ser nomeados com o nome de uma pessoa viva.</a:t>
            </a:r>
          </a:p>
          <a:p>
            <a:pPr marL="342900" indent="-342900">
              <a:buClr>
                <a:srgbClr val="7030A0"/>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pt-BR" b="1">
                <a:solidFill>
                  <a:srgbClr val="7030A0"/>
                </a:solidFill>
                <a:latin typeface="Arial" charset="0"/>
                <a:ea typeface="Arial" charset="0"/>
                <a:cs typeface="Arial" charset="0"/>
              </a:rPr>
              <a:t>Restrições sobre nomes -</a:t>
            </a:r>
            <a:r>
              <a:rPr lang="pt-BR">
                <a:latin typeface="Arial" charset="0"/>
                <a:ea typeface="Arial" charset="0"/>
                <a:cs typeface="Arial" charset="0"/>
              </a:rPr>
              <a:t> </a:t>
            </a:r>
            <a:r>
              <a:rPr lang="pt-BR">
                <a:solidFill>
                  <a:schemeClr val="accent6">
                    <a:lumMod val="75000"/>
                    <a:lumOff val="25000"/>
                  </a:schemeClr>
                </a:solidFill>
                <a:latin typeface="Arial" charset="0"/>
                <a:ea typeface="Arial" charset="0"/>
                <a:cs typeface="Arial" charset="0"/>
              </a:rPr>
              <a:t>Nenhum Lions clube pode acrescentar ao seu nome o termo "Internacional".</a:t>
            </a:r>
          </a:p>
          <a:p>
            <a:pPr>
              <a:buClr>
                <a:srgbClr val="EBB700"/>
              </a:buClr>
              <a:buSzPct val="100000"/>
            </a:pPr>
            <a:endParaRPr lang="en-US" dirty="0">
              <a:solidFill>
                <a:schemeClr val="accent6">
                  <a:lumMod val="75000"/>
                  <a:lumOff val="25000"/>
                </a:schemeClr>
              </a:solidFill>
              <a:latin typeface="Arial" charset="0"/>
              <a:ea typeface="Arial" charset="0"/>
              <a:cs typeface="Arial" charset="0"/>
            </a:endParaRPr>
          </a:p>
        </p:txBody>
      </p:sp>
    </p:spTree>
    <p:extLst>
      <p:ext uri="{BB962C8B-B14F-4D97-AF65-F5344CB8AC3E}">
        <p14:creationId xmlns:p14="http://schemas.microsoft.com/office/powerpoint/2010/main" val="25644897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842621"/>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31</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832264"/>
            <a:ext cx="2926080" cy="61227"/>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pt-BR">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541616" y="1218213"/>
            <a:ext cx="10130874" cy="55344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pt-BR">
                <a:solidFill>
                  <a:srgbClr val="00338D"/>
                </a:solidFill>
                <a:latin typeface="Arial" panose="020B0604020202020204" pitchFamily="34" charset="0"/>
                <a:cs typeface="Arial" panose="020B0604020202020204" pitchFamily="34" charset="0"/>
              </a:rPr>
              <a:t>Enviar Pedido de Fretamento (continuação)</a:t>
            </a:r>
          </a:p>
        </p:txBody>
      </p:sp>
      <p:sp>
        <p:nvSpPr>
          <p:cNvPr id="2" name="Rectangle 1">
            <a:extLst>
              <a:ext uri="{FF2B5EF4-FFF2-40B4-BE49-F238E27FC236}">
                <a16:creationId xmlns:a16="http://schemas.microsoft.com/office/drawing/2014/main" id="{59FE86AD-11BC-791D-54D5-EB30A0F163C8}"/>
              </a:ext>
            </a:extLst>
          </p:cNvPr>
          <p:cNvSpPr/>
          <p:nvPr/>
        </p:nvSpPr>
        <p:spPr>
          <a:xfrm>
            <a:off x="720853" y="2040811"/>
            <a:ext cx="10744200" cy="4585871"/>
          </a:xfrm>
          <a:prstGeom prst="rect">
            <a:avLst/>
          </a:prstGeom>
        </p:spPr>
        <p:txBody>
          <a:bodyPr wrap="square">
            <a:spAutoFit/>
          </a:bodyPr>
          <a:lstStyle/>
          <a:p>
            <a:pPr>
              <a:buClr>
                <a:srgbClr val="EBB700"/>
              </a:buClr>
              <a:buSzPct val="100000"/>
            </a:pPr>
            <a:r>
              <a:rPr lang="pt-BR" sz="2000" dirty="0">
                <a:latin typeface="Arial" charset="0"/>
                <a:ea typeface="Arial" charset="0"/>
                <a:cs typeface="Arial" charset="0"/>
              </a:rPr>
              <a:t>Agora que o clube começou a se reunir, está na hora de enviar a inscrição para ser aprovada. Para a apresentação de uma nova inscrição são necessários:</a:t>
            </a:r>
          </a:p>
          <a:p>
            <a:pPr>
              <a:buClr>
                <a:srgbClr val="EBB700"/>
              </a:buClr>
              <a:buSzPct val="100000"/>
            </a:pPr>
            <a:endParaRPr lang="en-US" sz="800" dirty="0">
              <a:solidFill>
                <a:srgbClr val="082E87"/>
              </a:solidFill>
              <a:latin typeface="Arial" charset="0"/>
              <a:ea typeface="Arial" charset="0"/>
              <a:cs typeface="Arial" charset="0"/>
            </a:endParaRPr>
          </a:p>
          <a:p>
            <a:pPr>
              <a:buClr>
                <a:srgbClr val="EBB700"/>
              </a:buClr>
              <a:buSzPct val="100000"/>
            </a:pPr>
            <a:endParaRPr lang="en-US" sz="1400" dirty="0">
              <a:solidFill>
                <a:schemeClr val="accent6">
                  <a:lumMod val="75000"/>
                  <a:lumOff val="25000"/>
                </a:schemeClr>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pt-BR" b="1" dirty="0">
                <a:solidFill>
                  <a:srgbClr val="7030A0"/>
                </a:solidFill>
                <a:latin typeface="Arial" charset="0"/>
                <a:ea typeface="Arial" charset="0"/>
                <a:cs typeface="Arial" charset="0"/>
              </a:rPr>
              <a:t>Envio do formulário -</a:t>
            </a:r>
            <a:r>
              <a:rPr lang="pt-BR" b="1" dirty="0">
                <a:solidFill>
                  <a:srgbClr val="002060"/>
                </a:solidFill>
                <a:latin typeface="Arial" charset="0"/>
                <a:ea typeface="Arial" charset="0"/>
                <a:cs typeface="Arial" charset="0"/>
              </a:rPr>
              <a:t> </a:t>
            </a:r>
            <a:r>
              <a:rPr lang="pt-BR" dirty="0">
                <a:latin typeface="Arial" charset="0"/>
                <a:ea typeface="Arial" charset="0"/>
                <a:cs typeface="Arial" charset="0"/>
              </a:rPr>
              <a:t>As seguintes pessoas podem enviar a inscrição on-line para Lions International: Governador de Distrito, Coordenador da GMT, Coordenador da GET, Leão Coordenador, Presidente do Clube Patrocinador, Secretário do Clube Patrocinador. Todas as inscrições devem ser enviadas on-line para Lions International no site </a:t>
            </a:r>
            <a:r>
              <a:rPr lang="pt-BR" dirty="0">
                <a:solidFill>
                  <a:srgbClr val="F76639"/>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www.Lionsclubs.org</a:t>
            </a:r>
            <a:r>
              <a:rPr lang="pt-BR" dirty="0">
                <a:solidFill>
                  <a:schemeClr val="accent6">
                    <a:lumMod val="50000"/>
                    <a:lumOff val="50000"/>
                  </a:schemeClr>
                </a:solidFill>
                <a:latin typeface="Arial" charset="0"/>
                <a:ea typeface="Arial" charset="0"/>
                <a:cs typeface="Arial" charset="0"/>
              </a:rPr>
              <a:t>.</a:t>
            </a:r>
          </a:p>
          <a:p>
            <a:pPr marL="342900" indent="-342900">
              <a:buClr>
                <a:srgbClr val="7030A0"/>
              </a:buClr>
              <a:buSzPct val="100000"/>
              <a:buFont typeface="Wingdings" panose="05000000000000000000" pitchFamily="2" charset="2"/>
              <a:buChar char="Ø"/>
            </a:pPr>
            <a:endParaRPr lang="en-US" sz="800" dirty="0">
              <a:solidFill>
                <a:schemeClr val="accent6">
                  <a:lumMod val="50000"/>
                  <a:lumOff val="50000"/>
                </a:schemeClr>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pt-BR" b="1" dirty="0">
                <a:solidFill>
                  <a:srgbClr val="7030A0"/>
                </a:solidFill>
                <a:latin typeface="Arial" charset="0"/>
                <a:ea typeface="Arial" charset="0"/>
                <a:cs typeface="Arial" charset="0"/>
              </a:rPr>
              <a:t>Patrocinador do Clube - </a:t>
            </a:r>
            <a:r>
              <a:rPr lang="pt-BR" dirty="0">
                <a:latin typeface="Arial" charset="0"/>
                <a:ea typeface="Arial" charset="0"/>
                <a:cs typeface="Arial" charset="0"/>
              </a:rPr>
              <a:t>Todos os clubes têm que ter um clube ou distrito patrocinador.</a:t>
            </a:r>
          </a:p>
          <a:p>
            <a:pPr marL="342900" indent="-342900">
              <a:buClr>
                <a:srgbClr val="7030A0"/>
              </a:buClr>
              <a:buSzPct val="100000"/>
              <a:buFont typeface="Wingdings" panose="05000000000000000000" pitchFamily="2" charset="2"/>
              <a:buChar char="Ø"/>
            </a:pPr>
            <a:endParaRPr lang="en-US" sz="800" dirty="0">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pt-BR" b="1" dirty="0">
                <a:solidFill>
                  <a:srgbClr val="7030A0"/>
                </a:solidFill>
                <a:latin typeface="Arial" charset="0"/>
                <a:ea typeface="Arial" charset="0"/>
                <a:cs typeface="Arial" charset="0"/>
              </a:rPr>
              <a:t>Tamanho do quadro associativo - </a:t>
            </a:r>
            <a:r>
              <a:rPr lang="pt-BR" dirty="0">
                <a:latin typeface="Arial" charset="0"/>
                <a:ea typeface="Arial" charset="0"/>
                <a:cs typeface="Arial" charset="0"/>
              </a:rPr>
              <a:t>O clube deve ter no mínimo 20 associados; t menos de 20, pode começar como um núcleo.</a:t>
            </a:r>
          </a:p>
          <a:p>
            <a:pPr marL="342900" indent="-342900">
              <a:buClr>
                <a:srgbClr val="7030A0"/>
              </a:buClr>
              <a:buSzPct val="100000"/>
              <a:buFont typeface="Wingdings" panose="05000000000000000000" pitchFamily="2" charset="2"/>
              <a:buChar char="Ø"/>
            </a:pPr>
            <a:endParaRPr lang="en-US" sz="800" dirty="0">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pt-BR" b="1" dirty="0">
                <a:solidFill>
                  <a:srgbClr val="7030A0"/>
                </a:solidFill>
                <a:latin typeface="Arial" charset="0"/>
                <a:ea typeface="Arial" charset="0"/>
                <a:cs typeface="Arial" charset="0"/>
              </a:rPr>
              <a:t>Leão Orientador - </a:t>
            </a:r>
            <a:r>
              <a:rPr lang="pt-BR" dirty="0">
                <a:latin typeface="Arial" charset="0"/>
                <a:ea typeface="Arial" charset="0"/>
                <a:cs typeface="Arial" charset="0"/>
              </a:rPr>
              <a:t>O clube deve identificar no mínimo 1 Leão Orientador.</a:t>
            </a:r>
          </a:p>
          <a:p>
            <a:pPr>
              <a:buClr>
                <a:srgbClr val="7030A0"/>
              </a:buClr>
              <a:buSzPct val="100000"/>
            </a:pPr>
            <a:endParaRPr lang="en-US" sz="800" dirty="0">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pt-BR" b="1" dirty="0">
                <a:solidFill>
                  <a:srgbClr val="7030A0"/>
                </a:solidFill>
              </a:rPr>
              <a:t>10 mais clubes - </a:t>
            </a:r>
            <a:r>
              <a:rPr lang="pt-BR" dirty="0"/>
              <a:t>Os distritos que fundarem 10 ou mais novos clubes em um ano Leonístico têm que enviar a LCI a documentação sobre o apoio prestado ao clube.</a:t>
            </a:r>
            <a:endParaRPr lang="en-US" dirty="0">
              <a:solidFill>
                <a:schemeClr val="accent6">
                  <a:lumMod val="75000"/>
                  <a:lumOff val="25000"/>
                </a:schemeClr>
              </a:solidFill>
              <a:latin typeface="Arial" charset="0"/>
              <a:ea typeface="Arial" charset="0"/>
              <a:cs typeface="Arial" charset="0"/>
            </a:endParaRPr>
          </a:p>
          <a:p>
            <a:pPr>
              <a:buClr>
                <a:srgbClr val="EBB700"/>
              </a:buClr>
              <a:buSzPct val="100000"/>
            </a:pPr>
            <a:endParaRPr lang="en-US" dirty="0">
              <a:solidFill>
                <a:schemeClr val="accent6">
                  <a:lumMod val="75000"/>
                  <a:lumOff val="25000"/>
                </a:schemeClr>
              </a:solidFill>
              <a:latin typeface="Arial" charset="0"/>
              <a:ea typeface="Arial" charset="0"/>
              <a:cs typeface="Arial" charset="0"/>
            </a:endParaRPr>
          </a:p>
        </p:txBody>
      </p:sp>
    </p:spTree>
    <p:extLst>
      <p:ext uri="{BB962C8B-B14F-4D97-AF65-F5344CB8AC3E}">
        <p14:creationId xmlns:p14="http://schemas.microsoft.com/office/powerpoint/2010/main" val="17197624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09165"/>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32</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5063" y="1919973"/>
            <a:ext cx="2926080" cy="61227"/>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pt-BR">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351560"/>
            <a:ext cx="11502474" cy="55344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pt-BR" sz="3300" dirty="0">
                <a:solidFill>
                  <a:srgbClr val="00338D"/>
                </a:solidFill>
                <a:latin typeface="Arial" panose="020B0604020202020204" pitchFamily="34" charset="0"/>
                <a:cs typeface="Arial" panose="020B0604020202020204" pitchFamily="34" charset="0"/>
              </a:rPr>
              <a:t>Envio da solicitação de Carta Constitutiva (continuação)</a:t>
            </a:r>
          </a:p>
        </p:txBody>
      </p:sp>
      <p:sp>
        <p:nvSpPr>
          <p:cNvPr id="2" name="Rectangle 1">
            <a:extLst>
              <a:ext uri="{FF2B5EF4-FFF2-40B4-BE49-F238E27FC236}">
                <a16:creationId xmlns:a16="http://schemas.microsoft.com/office/drawing/2014/main" id="{E1507112-BC68-51A6-7AA6-88896D19FBD1}"/>
              </a:ext>
            </a:extLst>
          </p:cNvPr>
          <p:cNvSpPr/>
          <p:nvPr/>
        </p:nvSpPr>
        <p:spPr>
          <a:xfrm>
            <a:off x="555063" y="2150738"/>
            <a:ext cx="10798737" cy="4478662"/>
          </a:xfrm>
          <a:prstGeom prst="rect">
            <a:avLst/>
          </a:prstGeom>
        </p:spPr>
        <p:txBody>
          <a:bodyPr wrap="square">
            <a:spAutoFit/>
          </a:bodyPr>
          <a:lstStyle/>
          <a:p>
            <a:pPr>
              <a:buClr>
                <a:srgbClr val="EBB700"/>
              </a:buClr>
              <a:buSzPct val="100000"/>
            </a:pPr>
            <a:r>
              <a:rPr lang="pt-BR" sz="1600" b="1" dirty="0">
                <a:solidFill>
                  <a:srgbClr val="7030A0"/>
                </a:solidFill>
                <a:latin typeface="Arial" charset="0"/>
                <a:ea typeface="Arial" charset="0"/>
                <a:cs typeface="Arial" charset="0"/>
              </a:rPr>
              <a:t>Joias, quotas e descontos</a:t>
            </a:r>
          </a:p>
          <a:p>
            <a:pPr>
              <a:buClr>
                <a:srgbClr val="EBB700"/>
              </a:buClr>
              <a:buSzPct val="100000"/>
            </a:pPr>
            <a:endParaRPr lang="en-US" sz="1600" b="1" dirty="0">
              <a:solidFill>
                <a:srgbClr val="7030A0"/>
              </a:solidFill>
              <a:latin typeface="Arial" charset="0"/>
              <a:ea typeface="Arial" charset="0"/>
              <a:cs typeface="Arial" charset="0"/>
            </a:endParaRPr>
          </a:p>
          <a:p>
            <a:pPr>
              <a:buClr>
                <a:srgbClr val="EBB700"/>
              </a:buClr>
              <a:buSzPct val="100000"/>
            </a:pPr>
            <a:r>
              <a:rPr lang="pt-BR" sz="1600" dirty="0">
                <a:latin typeface="Arial" charset="0"/>
                <a:ea typeface="Arial" charset="0"/>
                <a:cs typeface="Arial" charset="0"/>
              </a:rPr>
              <a:t>É importante que os associados do novo clube estabelecido entendam que existem algumas taxas e quotas associadas com a afiliação ao Lions.</a:t>
            </a:r>
          </a:p>
          <a:p>
            <a:pPr>
              <a:buClr>
                <a:srgbClr val="EBB700"/>
              </a:buClr>
              <a:buSzPct val="100000"/>
            </a:pPr>
            <a:endParaRPr lang="en-US" sz="1600" dirty="0">
              <a:solidFill>
                <a:schemeClr val="accent6">
                  <a:lumMod val="75000"/>
                  <a:lumOff val="25000"/>
                </a:schemeClr>
              </a:solidFill>
              <a:latin typeface="Arial" charset="0"/>
              <a:ea typeface="Arial" charset="0"/>
              <a:cs typeface="Arial" charset="0"/>
            </a:endParaRPr>
          </a:p>
          <a:p>
            <a:pPr marL="342900" indent="-342900">
              <a:lnSpc>
                <a:spcPct val="150000"/>
              </a:lnSpc>
              <a:buClr>
                <a:srgbClr val="7030A0"/>
              </a:buClr>
              <a:buSzPct val="100000"/>
              <a:buFont typeface="Wingdings" panose="05000000000000000000" pitchFamily="2" charset="2"/>
              <a:buChar char="Ø"/>
            </a:pPr>
            <a:r>
              <a:rPr lang="pt-BR" sz="1600" b="1" dirty="0">
                <a:solidFill>
                  <a:srgbClr val="7030A0"/>
                </a:solidFill>
                <a:latin typeface="Arial" charset="0"/>
                <a:ea typeface="Arial" charset="0"/>
                <a:cs typeface="Arial" charset="0"/>
              </a:rPr>
              <a:t>Quotas internacionais - </a:t>
            </a:r>
            <a:r>
              <a:rPr lang="pt-BR" sz="1600" dirty="0">
                <a:solidFill>
                  <a:schemeClr val="accent6">
                    <a:lumMod val="75000"/>
                    <a:lumOff val="25000"/>
                  </a:schemeClr>
                </a:solidFill>
                <a:latin typeface="Arial" charset="0"/>
                <a:ea typeface="Arial" charset="0"/>
                <a:cs typeface="Arial" charset="0"/>
              </a:rPr>
              <a:t>As quotas internacionais são cobradas do clube semestralmente (proporcionalmente)</a:t>
            </a:r>
          </a:p>
          <a:p>
            <a:pPr marL="342900" indent="-342900">
              <a:lnSpc>
                <a:spcPct val="150000"/>
              </a:lnSpc>
              <a:buClr>
                <a:srgbClr val="7030A0"/>
              </a:buClr>
              <a:buSzPct val="100000"/>
              <a:buFont typeface="Wingdings" panose="05000000000000000000" pitchFamily="2" charset="2"/>
              <a:buChar char="Ø"/>
            </a:pPr>
            <a:r>
              <a:rPr lang="pt-BR" sz="1600" b="1" dirty="0">
                <a:solidFill>
                  <a:srgbClr val="7030A0"/>
                </a:solidFill>
                <a:latin typeface="Arial" charset="0"/>
                <a:ea typeface="Arial" charset="0"/>
                <a:cs typeface="Arial" charset="0"/>
              </a:rPr>
              <a:t>Quotas do clube - </a:t>
            </a:r>
            <a:r>
              <a:rPr lang="pt-BR" sz="1600" dirty="0">
                <a:solidFill>
                  <a:schemeClr val="accent6">
                    <a:lumMod val="75000"/>
                    <a:lumOff val="25000"/>
                  </a:schemeClr>
                </a:solidFill>
                <a:latin typeface="Arial" charset="0"/>
                <a:ea typeface="Arial" charset="0"/>
                <a:cs typeface="Arial" charset="0"/>
              </a:rPr>
              <a:t>O clube decidirá o valor das quotas para cobrir as quotas internacionais, de clube e distrito</a:t>
            </a:r>
          </a:p>
          <a:p>
            <a:pPr marL="342900" indent="-342900">
              <a:lnSpc>
                <a:spcPct val="150000"/>
              </a:lnSpc>
              <a:buClr>
                <a:srgbClr val="7030A0"/>
              </a:buClr>
              <a:buSzPct val="100000"/>
              <a:buFont typeface="Wingdings" panose="05000000000000000000" pitchFamily="2" charset="2"/>
              <a:buChar char="Ø"/>
            </a:pPr>
            <a:r>
              <a:rPr lang="pt-BR" sz="1600" b="1" dirty="0">
                <a:solidFill>
                  <a:srgbClr val="7030A0"/>
                </a:solidFill>
                <a:latin typeface="Arial" charset="0"/>
                <a:ea typeface="Arial" charset="0"/>
                <a:cs typeface="Arial" charset="0"/>
              </a:rPr>
              <a:t>Joia de afiliação - </a:t>
            </a:r>
            <a:r>
              <a:rPr lang="pt-BR" sz="1600" dirty="0">
                <a:solidFill>
                  <a:schemeClr val="accent6">
                    <a:lumMod val="75000"/>
                    <a:lumOff val="25000"/>
                  </a:schemeClr>
                </a:solidFill>
                <a:latin typeface="Arial" charset="0"/>
                <a:ea typeface="Arial" charset="0"/>
                <a:cs typeface="Arial" charset="0"/>
              </a:rPr>
              <a:t>é uma taxa única paga por todos os novos associados (a menos que indicado abaixo)</a:t>
            </a:r>
          </a:p>
          <a:p>
            <a:pPr marL="342900" indent="-342900">
              <a:lnSpc>
                <a:spcPct val="150000"/>
              </a:lnSpc>
              <a:buClr>
                <a:srgbClr val="7030A0"/>
              </a:buClr>
              <a:buSzPct val="100000"/>
              <a:buFont typeface="Wingdings" panose="05000000000000000000" pitchFamily="2" charset="2"/>
              <a:buChar char="Ø"/>
            </a:pPr>
            <a:r>
              <a:rPr lang="pt-BR" sz="1600" b="1" dirty="0">
                <a:solidFill>
                  <a:srgbClr val="7030A0"/>
                </a:solidFill>
                <a:latin typeface="Arial" charset="0"/>
                <a:ea typeface="Arial" charset="0"/>
                <a:cs typeface="Arial" charset="0"/>
              </a:rPr>
              <a:t>Descontos -</a:t>
            </a:r>
            <a:r>
              <a:rPr lang="pt-BR" sz="1600" dirty="0">
                <a:solidFill>
                  <a:schemeClr val="accent6">
                    <a:lumMod val="75000"/>
                    <a:lumOff val="25000"/>
                  </a:schemeClr>
                </a:solidFill>
                <a:latin typeface="Arial" charset="0"/>
                <a:ea typeface="Arial" charset="0"/>
                <a:cs typeface="Arial" charset="0"/>
              </a:rPr>
              <a:t> Os seguintes descontos de afiliação podem ser aplicados:  </a:t>
            </a:r>
          </a:p>
          <a:p>
            <a:pPr marL="800100" lvl="1" indent="-342900">
              <a:buClr>
                <a:schemeClr val="accent4"/>
              </a:buClr>
              <a:buSzPct val="100000"/>
              <a:buFont typeface="Wingdings" panose="05000000000000000000" pitchFamily="2" charset="2"/>
              <a:buChar char="Ø"/>
            </a:pPr>
            <a:r>
              <a:rPr lang="pt-BR" sz="1600" b="1" dirty="0">
                <a:solidFill>
                  <a:srgbClr val="F76639"/>
                </a:solidFill>
                <a:latin typeface="Arial" charset="0"/>
                <a:ea typeface="Arial" charset="0"/>
                <a:cs typeface="Arial" charset="0"/>
              </a:rPr>
              <a:t>Membros da família –</a:t>
            </a:r>
            <a:r>
              <a:rPr lang="pt-BR" sz="1600" dirty="0">
                <a:solidFill>
                  <a:schemeClr val="accent6">
                    <a:lumMod val="75000"/>
                    <a:lumOff val="25000"/>
                  </a:schemeClr>
                </a:solidFill>
                <a:latin typeface="Arial" charset="0"/>
                <a:ea typeface="Arial" charset="0"/>
                <a:cs typeface="Arial" charset="0"/>
              </a:rPr>
              <a:t> O 1</a:t>
            </a:r>
            <a:r>
              <a:rPr lang="pt-BR" sz="1600" baseline="30000" dirty="0">
                <a:solidFill>
                  <a:schemeClr val="accent6">
                    <a:lumMod val="75000"/>
                    <a:lumOff val="25000"/>
                  </a:schemeClr>
                </a:solidFill>
                <a:latin typeface="Arial" charset="0"/>
                <a:ea typeface="Arial" charset="0"/>
                <a:cs typeface="Arial" charset="0"/>
              </a:rPr>
              <a:t>º</a:t>
            </a:r>
            <a:r>
              <a:rPr lang="pt-BR" sz="1600" dirty="0">
                <a:solidFill>
                  <a:schemeClr val="accent6">
                    <a:lumMod val="75000"/>
                    <a:lumOff val="25000"/>
                  </a:schemeClr>
                </a:solidFill>
                <a:latin typeface="Arial" charset="0"/>
                <a:ea typeface="Arial" charset="0"/>
                <a:cs typeface="Arial" charset="0"/>
              </a:rPr>
              <a:t> membro da família paga quotas internacionais integrais; cada membro adicional da família paga 50% das quotas internacionais </a:t>
            </a:r>
          </a:p>
          <a:p>
            <a:pPr marL="800100" lvl="1" indent="-342900">
              <a:lnSpc>
                <a:spcPct val="150000"/>
              </a:lnSpc>
              <a:buClr>
                <a:schemeClr val="accent4"/>
              </a:buClr>
              <a:buSzPct val="100000"/>
              <a:buFont typeface="Wingdings" panose="05000000000000000000" pitchFamily="2" charset="2"/>
              <a:buChar char="Ø"/>
            </a:pPr>
            <a:r>
              <a:rPr lang="pt-BR" sz="1600" b="1" dirty="0">
                <a:solidFill>
                  <a:srgbClr val="F76639"/>
                </a:solidFill>
                <a:latin typeface="Arial" charset="0"/>
                <a:ea typeface="Arial" charset="0"/>
                <a:cs typeface="Arial" charset="0"/>
              </a:rPr>
              <a:t>Estudantes -</a:t>
            </a:r>
            <a:r>
              <a:rPr lang="pt-BR" sz="1600" b="1" dirty="0">
                <a:solidFill>
                  <a:schemeClr val="accent6">
                    <a:lumMod val="75000"/>
                    <a:lumOff val="25000"/>
                  </a:schemeClr>
                </a:solidFill>
                <a:latin typeface="Arial" charset="0"/>
                <a:ea typeface="Arial" charset="0"/>
                <a:cs typeface="Arial" charset="0"/>
              </a:rPr>
              <a:t> </a:t>
            </a:r>
            <a:r>
              <a:rPr lang="pt-BR" sz="1600" dirty="0">
                <a:solidFill>
                  <a:schemeClr val="accent6">
                    <a:lumMod val="75000"/>
                    <a:lumOff val="25000"/>
                  </a:schemeClr>
                </a:solidFill>
                <a:latin typeface="Arial" charset="0"/>
                <a:ea typeface="Arial" charset="0"/>
                <a:cs typeface="Arial" charset="0"/>
              </a:rPr>
              <a:t>pagam 50% das quotas internacionais e nenhuma joia de afiliação até os 30 anos </a:t>
            </a:r>
          </a:p>
          <a:p>
            <a:pPr marL="800100" lvl="1" indent="-342900">
              <a:buClr>
                <a:schemeClr val="accent4"/>
              </a:buClr>
              <a:buSzPct val="100000"/>
              <a:buFont typeface="Wingdings" panose="05000000000000000000" pitchFamily="2" charset="2"/>
              <a:buChar char="Ø"/>
            </a:pPr>
            <a:r>
              <a:rPr lang="pt-BR" sz="1600" b="1" dirty="0">
                <a:solidFill>
                  <a:srgbClr val="F76639"/>
                </a:solidFill>
                <a:latin typeface="Arial" charset="0"/>
                <a:ea typeface="Arial" charset="0"/>
                <a:cs typeface="Arial" charset="0"/>
              </a:rPr>
              <a:t>Associados transferidos - </a:t>
            </a:r>
            <a:r>
              <a:rPr lang="pt-BR" sz="1600" dirty="0">
                <a:solidFill>
                  <a:schemeClr val="accent6">
                    <a:lumMod val="75000"/>
                    <a:lumOff val="25000"/>
                  </a:schemeClr>
                </a:solidFill>
                <a:latin typeface="Arial" charset="0"/>
                <a:ea typeface="Arial" charset="0"/>
                <a:cs typeface="Arial" charset="0"/>
              </a:rPr>
              <a:t>pagam</a:t>
            </a:r>
            <a:r>
              <a:rPr lang="pt-BR" sz="1600" b="1" dirty="0">
                <a:solidFill>
                  <a:srgbClr val="F76639"/>
                </a:solidFill>
                <a:latin typeface="Arial" charset="0"/>
                <a:ea typeface="Arial" charset="0"/>
                <a:cs typeface="Arial" charset="0"/>
              </a:rPr>
              <a:t> </a:t>
            </a:r>
            <a:r>
              <a:rPr lang="pt-BR" sz="1600" dirty="0">
                <a:solidFill>
                  <a:schemeClr val="accent6">
                    <a:lumMod val="75000"/>
                    <a:lumOff val="25000"/>
                  </a:schemeClr>
                </a:solidFill>
                <a:latin typeface="Arial" charset="0"/>
                <a:ea typeface="Arial" charset="0"/>
                <a:cs typeface="Arial" charset="0"/>
              </a:rPr>
              <a:t>taxa de afiliação com desconto se eles estiveram em um clube nos últimos 12 meses </a:t>
            </a:r>
          </a:p>
          <a:p>
            <a:pPr marL="800100" lvl="1" indent="-342900">
              <a:lnSpc>
                <a:spcPct val="150000"/>
              </a:lnSpc>
              <a:buClr>
                <a:schemeClr val="accent4"/>
              </a:buClr>
              <a:buSzPct val="100000"/>
              <a:buFont typeface="Wingdings" panose="05000000000000000000" pitchFamily="2" charset="2"/>
              <a:buChar char="Ø"/>
            </a:pPr>
            <a:r>
              <a:rPr lang="pt-BR" sz="1600" b="1" dirty="0">
                <a:solidFill>
                  <a:srgbClr val="F76639"/>
                </a:solidFill>
                <a:latin typeface="Arial" charset="0"/>
                <a:ea typeface="Arial" charset="0"/>
                <a:cs typeface="Arial" charset="0"/>
              </a:rPr>
              <a:t>Leo-Lions -</a:t>
            </a:r>
            <a:r>
              <a:rPr lang="pt-BR" sz="1600" b="1" dirty="0">
                <a:solidFill>
                  <a:schemeClr val="accent6">
                    <a:lumMod val="75000"/>
                    <a:lumOff val="25000"/>
                  </a:schemeClr>
                </a:solidFill>
                <a:latin typeface="Arial" charset="0"/>
                <a:ea typeface="Arial" charset="0"/>
                <a:cs typeface="Arial" charset="0"/>
              </a:rPr>
              <a:t> </a:t>
            </a:r>
            <a:r>
              <a:rPr lang="pt-BR" sz="1600" dirty="0">
                <a:solidFill>
                  <a:schemeClr val="accent6">
                    <a:lumMod val="75000"/>
                    <a:lumOff val="25000"/>
                  </a:schemeClr>
                </a:solidFill>
                <a:latin typeface="Arial" charset="0"/>
                <a:ea typeface="Arial" charset="0"/>
                <a:cs typeface="Arial" charset="0"/>
              </a:rPr>
              <a:t>pagam 50% das quotas internacionais e nenhuma joia de afiliação até os 35 anos </a:t>
            </a:r>
          </a:p>
        </p:txBody>
      </p:sp>
    </p:spTree>
    <p:extLst>
      <p:ext uri="{BB962C8B-B14F-4D97-AF65-F5344CB8AC3E}">
        <p14:creationId xmlns:p14="http://schemas.microsoft.com/office/powerpoint/2010/main" val="382464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75FBE5-257D-5D79-10C8-B350FAC29435}"/>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2" name="Title 1"/>
          <p:cNvSpPr>
            <a:spLocks noGrp="1"/>
          </p:cNvSpPr>
          <p:nvPr>
            <p:ph type="title" idx="4294967295"/>
          </p:nvPr>
        </p:nvSpPr>
        <p:spPr>
          <a:xfrm>
            <a:off x="838200" y="457200"/>
            <a:ext cx="11352234" cy="457200"/>
          </a:xfrm>
        </p:spPr>
        <p:txBody>
          <a:bodyPr/>
          <a:lstStyle/>
          <a:p>
            <a:pPr algn="l"/>
            <a:r>
              <a:rPr lang="pt-BR" sz="3200" b="1" dirty="0">
                <a:solidFill>
                  <a:srgbClr val="00338D"/>
                </a:solidFill>
                <a:latin typeface="Arial" charset="0"/>
                <a:ea typeface="Arial" charset="0"/>
                <a:cs typeface="Arial" charset="0"/>
              </a:rPr>
              <a:t>Envio da solicitação de Carta Constitutiva (continuação)</a:t>
            </a:r>
          </a:p>
        </p:txBody>
      </p:sp>
      <p:sp>
        <p:nvSpPr>
          <p:cNvPr id="5" name="TextBox 4">
            <a:extLst>
              <a:ext uri="{FF2B5EF4-FFF2-40B4-BE49-F238E27FC236}">
                <a16:creationId xmlns:a16="http://schemas.microsoft.com/office/drawing/2014/main" id="{2A1251A8-8862-4882-9413-8AEAEC2DEDA2}"/>
              </a:ext>
            </a:extLst>
          </p:cNvPr>
          <p:cNvSpPr txBox="1"/>
          <p:nvPr/>
        </p:nvSpPr>
        <p:spPr>
          <a:xfrm>
            <a:off x="990600" y="2736501"/>
            <a:ext cx="6054671" cy="2246769"/>
          </a:xfrm>
          <a:prstGeom prst="rect">
            <a:avLst/>
          </a:prstGeom>
          <a:noFill/>
        </p:spPr>
        <p:txBody>
          <a:bodyPr wrap="square" rtlCol="0">
            <a:spAutoFit/>
          </a:bodyPr>
          <a:lstStyle/>
          <a:p>
            <a:r>
              <a:rPr lang="pt-BR" sz="2800" dirty="0">
                <a:solidFill>
                  <a:srgbClr val="33373B"/>
                </a:solidFill>
              </a:rPr>
              <a:t>Consulte o </a:t>
            </a:r>
            <a:r>
              <a:rPr lang="pt-BR" sz="2800" b="1" dirty="0">
                <a:solidFill>
                  <a:srgbClr val="7030A0"/>
                </a:solidFill>
              </a:rPr>
              <a:t>Lista de verificação da solicitação de Carta Constitutiva</a:t>
            </a:r>
            <a:r>
              <a:rPr lang="pt-BR" sz="2800" dirty="0">
                <a:solidFill>
                  <a:srgbClr val="33373B"/>
                </a:solidFill>
              </a:rPr>
              <a:t> </a:t>
            </a:r>
            <a:r>
              <a:rPr lang="pt-BR" sz="2800" b="1" dirty="0">
                <a:solidFill>
                  <a:srgbClr val="7030A0"/>
                </a:solidFill>
              </a:rPr>
              <a:t>(TK40) </a:t>
            </a:r>
            <a:r>
              <a:rPr lang="pt-BR" sz="2800" dirty="0">
                <a:solidFill>
                  <a:srgbClr val="33373B"/>
                </a:solidFill>
              </a:rPr>
              <a:t>para obter os valores vigentes da joia de afiliação e quotas internacionais. </a:t>
            </a:r>
          </a:p>
        </p:txBody>
      </p:sp>
      <p:sp>
        <p:nvSpPr>
          <p:cNvPr id="3" name="Rectangle 2">
            <a:extLst>
              <a:ext uri="{FF2B5EF4-FFF2-40B4-BE49-F238E27FC236}">
                <a16:creationId xmlns:a16="http://schemas.microsoft.com/office/drawing/2014/main" id="{ACF5FF3D-4D73-4A26-8EFA-9751DCF4629A}"/>
              </a:ext>
            </a:extLst>
          </p:cNvPr>
          <p:cNvSpPr/>
          <p:nvPr/>
        </p:nvSpPr>
        <p:spPr bwMode="auto">
          <a:xfrm>
            <a:off x="990600" y="1066800"/>
            <a:ext cx="5334000" cy="76200"/>
          </a:xfrm>
          <a:prstGeom prst="rect">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7030A0"/>
              </a:solidFill>
              <a:effectLst/>
              <a:ea typeface="ヒラギノ角ゴ Pro W3" pitchFamily="84" charset="-128"/>
            </a:endParaRPr>
          </a:p>
        </p:txBody>
      </p:sp>
      <p:pic>
        <p:nvPicPr>
          <p:cNvPr id="6" name="Picture 5" descr="Qr code&#10;&#10;Description automatically generated">
            <a:extLst>
              <a:ext uri="{FF2B5EF4-FFF2-40B4-BE49-F238E27FC236}">
                <a16:creationId xmlns:a16="http://schemas.microsoft.com/office/drawing/2014/main" id="{F54057CA-E21C-DA2F-6A06-EA4D88C57843}"/>
              </a:ext>
            </a:extLst>
          </p:cNvPr>
          <p:cNvPicPr>
            <a:picLocks noChangeAspect="1"/>
          </p:cNvPicPr>
          <p:nvPr/>
        </p:nvPicPr>
        <p:blipFill>
          <a:blip r:embed="rId3"/>
          <a:stretch>
            <a:fillRect/>
          </a:stretch>
        </p:blipFill>
        <p:spPr>
          <a:xfrm>
            <a:off x="7467600" y="1981200"/>
            <a:ext cx="3314700" cy="3276600"/>
          </a:xfrm>
          <a:prstGeom prst="rect">
            <a:avLst/>
          </a:prstGeom>
        </p:spPr>
      </p:pic>
    </p:spTree>
    <p:extLst>
      <p:ext uri="{BB962C8B-B14F-4D97-AF65-F5344CB8AC3E}">
        <p14:creationId xmlns:p14="http://schemas.microsoft.com/office/powerpoint/2010/main" val="23559483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09165"/>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34</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979328"/>
            <a:ext cx="2926080" cy="61227"/>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pt-BR">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308960"/>
            <a:ext cx="10130874" cy="55344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pt-BR">
                <a:solidFill>
                  <a:srgbClr val="00338D"/>
                </a:solidFill>
                <a:latin typeface="Arial" panose="020B0604020202020204" pitchFamily="34" charset="0"/>
                <a:cs typeface="Arial" panose="020B0604020202020204" pitchFamily="34" charset="0"/>
              </a:rPr>
              <a:t>Aprovação da carta constitutiva</a:t>
            </a:r>
          </a:p>
        </p:txBody>
      </p:sp>
      <p:sp>
        <p:nvSpPr>
          <p:cNvPr id="3" name="Text Placeholder 5">
            <a:extLst>
              <a:ext uri="{FF2B5EF4-FFF2-40B4-BE49-F238E27FC236}">
                <a16:creationId xmlns:a16="http://schemas.microsoft.com/office/drawing/2014/main" id="{56931AA1-B923-BF86-1E98-7DF87EC23B8D}"/>
              </a:ext>
            </a:extLst>
          </p:cNvPr>
          <p:cNvSpPr txBox="1">
            <a:spLocks/>
          </p:cNvSpPr>
          <p:nvPr/>
        </p:nvSpPr>
        <p:spPr>
          <a:xfrm>
            <a:off x="540814" y="2369577"/>
            <a:ext cx="11049000" cy="52239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pt-BR" sz="2400" dirty="0">
                <a:solidFill>
                  <a:srgbClr val="33373B"/>
                </a:solidFill>
              </a:rPr>
              <a:t>Assim que o clube for aprovado, as seguintes atividades de fundação serão realizadas.</a:t>
            </a:r>
          </a:p>
          <a:p>
            <a:pPr marL="0" indent="0">
              <a:buNone/>
            </a:pPr>
            <a:endParaRPr lang="pt-BR" sz="2400" dirty="0">
              <a:solidFill>
                <a:srgbClr val="33373B"/>
              </a:solidFill>
            </a:endParaRPr>
          </a:p>
        </p:txBody>
      </p:sp>
      <p:sp>
        <p:nvSpPr>
          <p:cNvPr id="4" name="Text Placeholder 6">
            <a:extLst>
              <a:ext uri="{FF2B5EF4-FFF2-40B4-BE49-F238E27FC236}">
                <a16:creationId xmlns:a16="http://schemas.microsoft.com/office/drawing/2014/main" id="{88D9A238-383C-A526-CD93-6E96838064DB}"/>
              </a:ext>
            </a:extLst>
          </p:cNvPr>
          <p:cNvSpPr txBox="1">
            <a:spLocks/>
          </p:cNvSpPr>
          <p:nvPr/>
        </p:nvSpPr>
        <p:spPr>
          <a:xfrm>
            <a:off x="723595" y="3257965"/>
            <a:ext cx="10591800" cy="222843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007DA5"/>
              </a:buClr>
              <a:buSzPct val="100000"/>
              <a:buFont typeface="Wingdings" panose="05000000000000000000" pitchFamily="2" charset="2"/>
              <a:buChar char="Ø"/>
            </a:pPr>
            <a:r>
              <a:rPr lang="pt-BR" b="1" dirty="0">
                <a:solidFill>
                  <a:schemeClr val="accent3">
                    <a:lumMod val="75000"/>
                  </a:schemeClr>
                </a:solidFill>
              </a:rPr>
              <a:t>Materiais da fundação - </a:t>
            </a:r>
            <a:r>
              <a:rPr lang="pt-BR" dirty="0">
                <a:solidFill>
                  <a:schemeClr val="accent6">
                    <a:lumMod val="65000"/>
                    <a:lumOff val="35000"/>
                  </a:schemeClr>
                </a:solidFill>
              </a:rPr>
              <a:t>Os materiais da carta constitutiva serão enviados ao governador de distrito para que os entregue durante a cerimônia de entrega da carta constitutiva</a:t>
            </a:r>
          </a:p>
          <a:p>
            <a:pPr>
              <a:buClr>
                <a:srgbClr val="007DA5"/>
              </a:buClr>
              <a:buSzPct val="100000"/>
              <a:buFont typeface="Wingdings" panose="05000000000000000000" pitchFamily="2" charset="2"/>
              <a:buChar char="Ø"/>
            </a:pPr>
            <a:r>
              <a:rPr lang="pt-BR" b="1" dirty="0">
                <a:solidFill>
                  <a:schemeClr val="accent3">
                    <a:lumMod val="75000"/>
                  </a:schemeClr>
                </a:solidFill>
              </a:rPr>
              <a:t>Cerimônia de Entrega da Carta Constitutiva - </a:t>
            </a:r>
            <a:r>
              <a:rPr lang="pt-BR" dirty="0">
                <a:solidFill>
                  <a:schemeClr val="accent6">
                    <a:lumMod val="65000"/>
                    <a:lumOff val="35000"/>
                  </a:schemeClr>
                </a:solidFill>
              </a:rPr>
              <a:t>O clube deve planejar a data da cerimônia de Entrega da Carta Constitutiva com o clube patrocinador. </a:t>
            </a:r>
            <a:r>
              <a:rPr lang="pt-BR" dirty="0">
                <a:solidFill>
                  <a:schemeClr val="accent6">
                    <a:lumMod val="75000"/>
                    <a:lumOff val="25000"/>
                  </a:schemeClr>
                </a:solidFill>
              </a:rPr>
              <a:t>O clube patrocinador geralmente ajuda no planejamento e financiamento da cerimônia.</a:t>
            </a:r>
          </a:p>
          <a:p>
            <a:pPr>
              <a:buClr>
                <a:srgbClr val="007DA5"/>
              </a:buClr>
              <a:buSzPct val="100000"/>
              <a:buFont typeface="Wingdings" panose="05000000000000000000" pitchFamily="2" charset="2"/>
              <a:buChar char="Ø"/>
            </a:pPr>
            <a:r>
              <a:rPr lang="pt-BR" b="1" dirty="0">
                <a:solidFill>
                  <a:schemeClr val="accent3">
                    <a:lumMod val="75000"/>
                  </a:schemeClr>
                </a:solidFill>
              </a:rPr>
              <a:t>Associados fundadores- </a:t>
            </a:r>
            <a:r>
              <a:rPr lang="pt-BR" dirty="0">
                <a:solidFill>
                  <a:schemeClr val="accent6">
                    <a:lumMod val="75000"/>
                    <a:lumOff val="25000"/>
                  </a:schemeClr>
                </a:solidFill>
              </a:rPr>
              <a:t>Todos os membros que ingressarem dentro de 90 dias da data de fundação serão considerados associados fundadores</a:t>
            </a:r>
          </a:p>
          <a:p>
            <a:pPr marL="0" indent="0">
              <a:buClr>
                <a:srgbClr val="007DA5"/>
              </a:buClr>
              <a:buSzPct val="100000"/>
              <a:buNone/>
            </a:pPr>
            <a:endParaRPr lang="en-US" kern="0" dirty="0">
              <a:solidFill>
                <a:schemeClr val="accent6">
                  <a:lumMod val="75000"/>
                  <a:lumOff val="25000"/>
                </a:schemeClr>
              </a:solidFill>
            </a:endParaRPr>
          </a:p>
        </p:txBody>
      </p:sp>
      <p:sp>
        <p:nvSpPr>
          <p:cNvPr id="5" name="Text Placeholder 5">
            <a:extLst>
              <a:ext uri="{FF2B5EF4-FFF2-40B4-BE49-F238E27FC236}">
                <a16:creationId xmlns:a16="http://schemas.microsoft.com/office/drawing/2014/main" id="{DEB19782-5124-A4B1-42A2-FB81F26F90D9}"/>
              </a:ext>
            </a:extLst>
          </p:cNvPr>
          <p:cNvSpPr txBox="1">
            <a:spLocks/>
          </p:cNvSpPr>
          <p:nvPr/>
        </p:nvSpPr>
        <p:spPr>
          <a:xfrm>
            <a:off x="1356294" y="5562600"/>
            <a:ext cx="9448800" cy="10668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2000" b="1" dirty="0">
                <a:solidFill>
                  <a:schemeClr val="accent3">
                    <a:lumMod val="75000"/>
                  </a:schemeClr>
                </a:solidFill>
              </a:rPr>
              <a:t>Dica:  </a:t>
            </a:r>
            <a:r>
              <a:rPr lang="pt-BR" sz="1600" dirty="0">
                <a:solidFill>
                  <a:srgbClr val="33373B"/>
                </a:solidFill>
              </a:rPr>
              <a:t>Os 90 dias para o status de associado fundador tomam como base a data de fundação.</a:t>
            </a:r>
          </a:p>
          <a:p>
            <a:r>
              <a:rPr lang="pt-BR" sz="1600" dirty="0">
                <a:solidFill>
                  <a:srgbClr val="33373B"/>
                </a:solidFill>
              </a:rPr>
              <a:t>Se a cerimônia de comemoração ocorrer após os 90 dias, todos os associados que ingressarem durante a cerimônia serão considerados associados regulares.</a:t>
            </a:r>
            <a:r>
              <a:rPr lang="pt-BR" sz="2000" dirty="0">
                <a:solidFill>
                  <a:srgbClr val="33373B"/>
                </a:solidFill>
              </a:rPr>
              <a:t>.</a:t>
            </a:r>
          </a:p>
        </p:txBody>
      </p:sp>
    </p:spTree>
    <p:extLst>
      <p:ext uri="{BB962C8B-B14F-4D97-AF65-F5344CB8AC3E}">
        <p14:creationId xmlns:p14="http://schemas.microsoft.com/office/powerpoint/2010/main" val="7345690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3" name="Group 2">
            <a:extLst>
              <a:ext uri="{FF2B5EF4-FFF2-40B4-BE49-F238E27FC236}">
                <a16:creationId xmlns:a16="http://schemas.microsoft.com/office/drawing/2014/main" id="{74A5E45F-A3AE-2E46-A663-87F532F6A4EC}"/>
              </a:ext>
            </a:extLst>
          </p:cNvPr>
          <p:cNvGrpSpPr/>
          <p:nvPr/>
        </p:nvGrpSpPr>
        <p:grpSpPr>
          <a:xfrm>
            <a:off x="4955038" y="0"/>
            <a:ext cx="1677492" cy="6858000"/>
            <a:chOff x="4955038"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5" name="Large #">
            <a:extLst>
              <a:ext uri="{FF2B5EF4-FFF2-40B4-BE49-F238E27FC236}">
                <a16:creationId xmlns:a16="http://schemas.microsoft.com/office/drawing/2014/main" id="{2E20D425-63F8-344E-9EAF-9DA816EF30EC}"/>
              </a:ext>
            </a:extLst>
          </p:cNvPr>
          <p:cNvSpPr txBox="1"/>
          <p:nvPr/>
        </p:nvSpPr>
        <p:spPr>
          <a:xfrm>
            <a:off x="288530" y="1619071"/>
            <a:ext cx="5092507" cy="1200329"/>
          </a:xfrm>
          <a:prstGeom prst="rect">
            <a:avLst/>
          </a:prstGeom>
          <a:noFill/>
        </p:spPr>
        <p:txBody>
          <a:bodyPr wrap="square" rtlCol="0" anchor="b">
            <a:spAutoFit/>
          </a:bodyPr>
          <a:lstStyle/>
          <a:p>
            <a:r>
              <a:rPr lang="pt-BR" sz="3600" b="1" dirty="0">
                <a:solidFill>
                  <a:srgbClr val="082E87"/>
                </a:solidFill>
              </a:rPr>
              <a:t>Desenvolvimento contínuo do clube</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304528" y="1044936"/>
            <a:ext cx="91440" cy="4067086"/>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White">
            <a:extLst>
              <a:ext uri="{FF2B5EF4-FFF2-40B4-BE49-F238E27FC236}">
                <a16:creationId xmlns:a16="http://schemas.microsoft.com/office/drawing/2014/main" id="{225A5E7C-DEA0-714B-805B-03D83CE15FA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35</a:t>
            </a:fld>
            <a:endParaRPr lang="en-US" sz="1000">
              <a:solidFill>
                <a:schemeClr val="bg1"/>
              </a:solidFill>
            </a:endParaRPr>
          </a:p>
        </p:txBody>
      </p:sp>
      <p:pic>
        <p:nvPicPr>
          <p:cNvPr id="13" name="Picture 12">
            <a:extLst>
              <a:ext uri="{FF2B5EF4-FFF2-40B4-BE49-F238E27FC236}">
                <a16:creationId xmlns:a16="http://schemas.microsoft.com/office/drawing/2014/main" id="{BE0D3F9F-984D-824C-9AE7-FE50AD070310}"/>
              </a:ext>
            </a:extLst>
          </p:cNvPr>
          <p:cNvPicPr>
            <a:picLocks noChangeAspect="1"/>
          </p:cNvPicPr>
          <p:nvPr/>
        </p:nvPicPr>
        <p:blipFill>
          <a:blip r:embed="rId3"/>
          <a:srcRect/>
          <a:stretch/>
        </p:blipFill>
        <p:spPr>
          <a:xfrm>
            <a:off x="11286103" y="202119"/>
            <a:ext cx="741107" cy="702199"/>
          </a:xfrm>
          <a:prstGeom prst="rect">
            <a:avLst/>
          </a:prstGeom>
        </p:spPr>
      </p:pic>
      <p:sp>
        <p:nvSpPr>
          <p:cNvPr id="2" name="TextBox 1">
            <a:extLst>
              <a:ext uri="{FF2B5EF4-FFF2-40B4-BE49-F238E27FC236}">
                <a16:creationId xmlns:a16="http://schemas.microsoft.com/office/drawing/2014/main" id="{B95C7895-0F42-4E11-5B93-A80D4FF71C51}"/>
              </a:ext>
            </a:extLst>
          </p:cNvPr>
          <p:cNvSpPr txBox="1"/>
          <p:nvPr/>
        </p:nvSpPr>
        <p:spPr>
          <a:xfrm>
            <a:off x="311582" y="3400961"/>
            <a:ext cx="5303520" cy="1323439"/>
          </a:xfrm>
          <a:prstGeom prst="rect">
            <a:avLst/>
          </a:prstGeom>
          <a:noFill/>
        </p:spPr>
        <p:txBody>
          <a:bodyPr wrap="square" rtlCol="0">
            <a:spAutoFit/>
          </a:bodyPr>
          <a:lstStyle/>
          <a:p>
            <a:r>
              <a:rPr lang="pt-BR" sz="2000" dirty="0">
                <a:solidFill>
                  <a:schemeClr val="accent3">
                    <a:lumMod val="75000"/>
                  </a:schemeClr>
                </a:solidFill>
              </a:rPr>
              <a:t>Assim que o clube estiver formado é importante continuar desenvolvendo-o para garantir que seja forte e viável.  Veja a seguir como ajudar com o desenvolvimento do clube.</a:t>
            </a:r>
          </a:p>
        </p:txBody>
      </p:sp>
      <p:sp>
        <p:nvSpPr>
          <p:cNvPr id="5" name="TextBox 4">
            <a:extLst>
              <a:ext uri="{FF2B5EF4-FFF2-40B4-BE49-F238E27FC236}">
                <a16:creationId xmlns:a16="http://schemas.microsoft.com/office/drawing/2014/main" id="{6628FD19-B9B3-BC92-94B1-14317AEDF84A}"/>
              </a:ext>
            </a:extLst>
          </p:cNvPr>
          <p:cNvSpPr txBox="1"/>
          <p:nvPr/>
        </p:nvSpPr>
        <p:spPr>
          <a:xfrm>
            <a:off x="6660908" y="584805"/>
            <a:ext cx="5106794" cy="5632311"/>
          </a:xfrm>
          <a:prstGeom prst="rect">
            <a:avLst/>
          </a:prstGeom>
          <a:noFill/>
        </p:spPr>
        <p:txBody>
          <a:bodyPr wrap="square" rtlCol="0">
            <a:spAutoFit/>
          </a:bodyPr>
          <a:lstStyle/>
          <a:p>
            <a:pPr marL="342900" indent="-342900">
              <a:buClr>
                <a:srgbClr val="007DA5"/>
              </a:buClr>
              <a:buSzPct val="100000"/>
              <a:buFont typeface="Wingdings" panose="05000000000000000000" pitchFamily="2" charset="2"/>
              <a:buChar char="Ø"/>
            </a:pPr>
            <a:r>
              <a:rPr lang="pt-BR" b="1" dirty="0">
                <a:solidFill>
                  <a:schemeClr val="bg1"/>
                </a:solidFill>
              </a:rPr>
              <a:t>Assistência do clube patrocinador - </a:t>
            </a:r>
            <a:r>
              <a:rPr lang="pt-BR" dirty="0">
                <a:solidFill>
                  <a:schemeClr val="bg1"/>
                </a:solidFill>
              </a:rPr>
              <a:t> Disponível para auxiliar sempre que o novo clube precisar.  Vai às reuniões do clube e dá conselhos para o novo clube.</a:t>
            </a:r>
          </a:p>
          <a:p>
            <a:pPr marL="342900" indent="-342900">
              <a:buClr>
                <a:srgbClr val="007DA5"/>
              </a:buClr>
              <a:buSzPct val="100000"/>
              <a:buFont typeface="Wingdings" panose="05000000000000000000" pitchFamily="2" charset="2"/>
              <a:buChar char="Ø"/>
            </a:pPr>
            <a:endParaRPr lang="en-US" b="1" dirty="0">
              <a:solidFill>
                <a:schemeClr val="bg1"/>
              </a:solidFill>
            </a:endParaRPr>
          </a:p>
          <a:p>
            <a:pPr marL="342900" indent="-342900">
              <a:buClr>
                <a:srgbClr val="007DA5"/>
              </a:buClr>
              <a:buSzPct val="100000"/>
              <a:buFont typeface="Wingdings" panose="05000000000000000000" pitchFamily="2" charset="2"/>
              <a:buChar char="Ø"/>
            </a:pPr>
            <a:r>
              <a:rPr lang="pt-BR" b="1" dirty="0">
                <a:solidFill>
                  <a:schemeClr val="bg1"/>
                </a:solidFill>
              </a:rPr>
              <a:t>Apoio do</a:t>
            </a:r>
            <a:r>
              <a:rPr lang="pt-BR" dirty="0">
                <a:solidFill>
                  <a:schemeClr val="bg1"/>
                </a:solidFill>
              </a:rPr>
              <a:t> </a:t>
            </a:r>
            <a:r>
              <a:rPr lang="pt-BR" b="1" dirty="0">
                <a:solidFill>
                  <a:schemeClr val="bg1"/>
                </a:solidFill>
              </a:rPr>
              <a:t>Leão Orientador - </a:t>
            </a:r>
            <a:r>
              <a:rPr lang="pt-BR" dirty="0">
                <a:solidFill>
                  <a:schemeClr val="bg1"/>
                </a:solidFill>
              </a:rPr>
              <a:t> Apoio ao clube por 2 anos. Participa das reuniões do clube e aconselha o novo clube.</a:t>
            </a:r>
          </a:p>
          <a:p>
            <a:pPr marL="342900" indent="-342900">
              <a:buClr>
                <a:srgbClr val="007DA5"/>
              </a:buClr>
              <a:buSzPct val="100000"/>
              <a:buFont typeface="Wingdings" panose="05000000000000000000" pitchFamily="2" charset="2"/>
              <a:buChar char="Ø"/>
            </a:pPr>
            <a:endParaRPr lang="en-US" dirty="0">
              <a:solidFill>
                <a:schemeClr val="bg1"/>
              </a:solidFill>
            </a:endParaRPr>
          </a:p>
          <a:p>
            <a:pPr marL="342900" indent="-342900">
              <a:buClr>
                <a:srgbClr val="007DA5"/>
              </a:buClr>
              <a:buSzPct val="100000"/>
              <a:buFont typeface="Wingdings" panose="05000000000000000000" pitchFamily="2" charset="2"/>
              <a:buChar char="Ø"/>
            </a:pPr>
            <a:r>
              <a:rPr lang="pt-BR" b="1" dirty="0">
                <a:solidFill>
                  <a:schemeClr val="bg1"/>
                </a:solidFill>
              </a:rPr>
              <a:t>Transição do poder</a:t>
            </a:r>
            <a:r>
              <a:rPr lang="pt-BR" dirty="0">
                <a:solidFill>
                  <a:schemeClr val="bg1"/>
                </a:solidFill>
              </a:rPr>
              <a:t> </a:t>
            </a:r>
            <a:r>
              <a:rPr lang="pt-BR" b="1" dirty="0">
                <a:solidFill>
                  <a:schemeClr val="bg1"/>
                </a:solidFill>
              </a:rPr>
              <a:t>-</a:t>
            </a:r>
            <a:r>
              <a:rPr lang="pt-BR" dirty="0">
                <a:solidFill>
                  <a:schemeClr val="bg1"/>
                </a:solidFill>
              </a:rPr>
              <a:t> Os novos dirigentes do clube vão começar a assumir o controle das reuniões, atividades e delegar responsabilidades a outros novos associados do clube.</a:t>
            </a:r>
          </a:p>
          <a:p>
            <a:pPr marL="342900" indent="-342900">
              <a:buClr>
                <a:srgbClr val="007DA5"/>
              </a:buClr>
              <a:buSzPct val="100000"/>
              <a:buFont typeface="Wingdings" panose="05000000000000000000" pitchFamily="2" charset="2"/>
              <a:buChar char="Ø"/>
            </a:pPr>
            <a:endParaRPr lang="en-US" dirty="0">
              <a:solidFill>
                <a:schemeClr val="bg1"/>
              </a:solidFill>
            </a:endParaRPr>
          </a:p>
          <a:p>
            <a:pPr marL="342900" indent="-342900">
              <a:buClr>
                <a:srgbClr val="007DA5"/>
              </a:buClr>
              <a:buSzPct val="100000"/>
              <a:buFont typeface="Wingdings" panose="05000000000000000000" pitchFamily="2" charset="2"/>
              <a:buChar char="Ø"/>
            </a:pPr>
            <a:r>
              <a:rPr lang="pt-BR" b="1" dirty="0">
                <a:solidFill>
                  <a:schemeClr val="bg1"/>
                </a:solidFill>
              </a:rPr>
              <a:t>Recrutamento contínuo de associados -  </a:t>
            </a:r>
            <a:r>
              <a:rPr lang="pt-BR" dirty="0">
                <a:solidFill>
                  <a:schemeClr val="bg1"/>
                </a:solidFill>
              </a:rPr>
              <a:t>Criação de páginas de mídia social (Facebook, WhatsApp etc.) para ajudar a continuar a promover o clube e permitir que os associados compartilhem ideias.</a:t>
            </a:r>
          </a:p>
        </p:txBody>
      </p:sp>
    </p:spTree>
    <p:extLst>
      <p:ext uri="{BB962C8B-B14F-4D97-AF65-F5344CB8AC3E}">
        <p14:creationId xmlns:p14="http://schemas.microsoft.com/office/powerpoint/2010/main" val="2216647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670333"/>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EBB700"/>
              </a:buClr>
              <a:buSzPct val="100000"/>
            </a:pPr>
            <a:br>
              <a:rPr lang="pt-BR">
                <a:solidFill>
                  <a:srgbClr val="0D2240"/>
                </a:solidFill>
                <a:latin typeface="Arial" charset="0"/>
                <a:ea typeface="Arial" charset="0"/>
                <a:cs typeface="Arial" charset="0"/>
              </a:rPr>
            </a:br>
            <a:endParaRPr lang="pt-BR">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426729" y="2607961"/>
            <a:ext cx="5092507" cy="3382401"/>
          </a:xfrm>
          <a:prstGeom prst="rect">
            <a:avLst/>
          </a:prstGeom>
          <a:noFill/>
        </p:spPr>
        <p:txBody>
          <a:bodyPr wrap="square" rtlCol="0" anchor="b">
            <a:spAutoFit/>
          </a:bodyPr>
          <a:lstStyle/>
          <a:p>
            <a:r>
              <a:rPr lang="pt-BR" sz="2000" dirty="0">
                <a:solidFill>
                  <a:schemeClr val="bg1"/>
                </a:solidFill>
              </a:rPr>
              <a:t>A Entrega da Carta Constitutiva é um evento especial que celebra o início de um novo Lions clube. Durante o evento, o clube recebe a sua carta constitutiva e os Leões da região têm a oportunidade de demonstrar apoio. Geralmente, o clube patrocinador auxilia o novo clube na organização do evento..</a:t>
            </a:r>
          </a:p>
          <a:p>
            <a:pPr>
              <a:lnSpc>
                <a:spcPts val="8000"/>
              </a:lnSpc>
            </a:pPr>
            <a:endParaRPr lang="en-US" sz="2000" dirty="0">
              <a:solidFill>
                <a:schemeClr val="accent4"/>
              </a:solidFill>
              <a:latin typeface="Arial" panose="020B0604020202020204" pitchFamily="34" charset="0"/>
              <a:ea typeface="Arial" charset="0"/>
              <a:cs typeface="Arial" panose="020B0604020202020204" pitchFamily="34" charset="0"/>
            </a:endParaRP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539827" y="350520"/>
            <a:ext cx="91440" cy="4114800"/>
          </a:xfrm>
          <a:prstGeom prst="rect">
            <a:avLst/>
          </a:prstGeom>
          <a:solidFill>
            <a:srgbClr val="007DA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36</a:t>
            </a:fld>
            <a:endParaRPr lang="en-US" sz="1000">
              <a:solidFill>
                <a:srgbClr val="00338D"/>
              </a:solidFill>
            </a:endParaRPr>
          </a:p>
        </p:txBody>
      </p:sp>
      <p:sp>
        <p:nvSpPr>
          <p:cNvPr id="3" name="Large #">
            <a:extLst>
              <a:ext uri="{FF2B5EF4-FFF2-40B4-BE49-F238E27FC236}">
                <a16:creationId xmlns:a16="http://schemas.microsoft.com/office/drawing/2014/main" id="{6392AD0A-AC92-48FA-5821-56097331D41F}"/>
              </a:ext>
            </a:extLst>
          </p:cNvPr>
          <p:cNvSpPr txBox="1"/>
          <p:nvPr/>
        </p:nvSpPr>
        <p:spPr>
          <a:xfrm>
            <a:off x="450421" y="1561549"/>
            <a:ext cx="5092507" cy="646331"/>
          </a:xfrm>
          <a:prstGeom prst="rect">
            <a:avLst/>
          </a:prstGeom>
          <a:noFill/>
        </p:spPr>
        <p:txBody>
          <a:bodyPr wrap="square" rtlCol="0" anchor="b">
            <a:spAutoFit/>
          </a:bodyPr>
          <a:lstStyle/>
          <a:p>
            <a:r>
              <a:rPr lang="pt-BR" sz="3600" b="1">
                <a:solidFill>
                  <a:schemeClr val="bg1"/>
                </a:solidFill>
              </a:rPr>
              <a:t>Cerimônia de Entrega da Carta Constitutiva</a:t>
            </a:r>
          </a:p>
        </p:txBody>
      </p:sp>
      <p:sp>
        <p:nvSpPr>
          <p:cNvPr id="4" name="TextBox 3">
            <a:extLst>
              <a:ext uri="{FF2B5EF4-FFF2-40B4-BE49-F238E27FC236}">
                <a16:creationId xmlns:a16="http://schemas.microsoft.com/office/drawing/2014/main" id="{1C61E705-7E02-F84A-DD10-B59EB50B1673}"/>
              </a:ext>
            </a:extLst>
          </p:cNvPr>
          <p:cNvSpPr txBox="1"/>
          <p:nvPr/>
        </p:nvSpPr>
        <p:spPr>
          <a:xfrm>
            <a:off x="6553200" y="1342072"/>
            <a:ext cx="5367432" cy="1477328"/>
          </a:xfrm>
          <a:prstGeom prst="rect">
            <a:avLst/>
          </a:prstGeom>
          <a:noFill/>
        </p:spPr>
        <p:txBody>
          <a:bodyPr wrap="square" rtlCol="0">
            <a:spAutoFit/>
          </a:bodyPr>
          <a:lstStyle/>
          <a:p>
            <a:r>
              <a:rPr lang="pt-BR" dirty="0">
                <a:solidFill>
                  <a:srgbClr val="33373B"/>
                </a:solidFill>
              </a:rPr>
              <a:t>O Guia de Planejamento da Cerimônia de Entrega da Carta Constitutiva é um ótimo recurso para usar ao planejar a cerimônia de Entrega da Carta Constitutiva. Este recurso pode ser encontrado na página </a:t>
            </a:r>
            <a:r>
              <a:rPr lang="pt-BR" b="1" dirty="0">
                <a:solidFill>
                  <a:schemeClr val="accent3">
                    <a:lumMod val="75000"/>
                  </a:schemeClr>
                </a:solidFill>
              </a:rPr>
              <a:t>Fundação de um Novo Clube</a:t>
            </a:r>
            <a:r>
              <a:rPr lang="pt-BR" dirty="0">
                <a:solidFill>
                  <a:schemeClr val="accent3">
                    <a:lumMod val="75000"/>
                  </a:schemeClr>
                </a:solidFill>
              </a:rPr>
              <a:t>.</a:t>
            </a:r>
          </a:p>
        </p:txBody>
      </p:sp>
      <p:pic>
        <p:nvPicPr>
          <p:cNvPr id="6" name="Picture 5" descr="Qr code&#10;&#10;Description automatically generated">
            <a:extLst>
              <a:ext uri="{FF2B5EF4-FFF2-40B4-BE49-F238E27FC236}">
                <a16:creationId xmlns:a16="http://schemas.microsoft.com/office/drawing/2014/main" id="{991B93B4-391D-7764-2971-A0337DF2248F}"/>
              </a:ext>
            </a:extLst>
          </p:cNvPr>
          <p:cNvPicPr>
            <a:picLocks noChangeAspect="1"/>
          </p:cNvPicPr>
          <p:nvPr/>
        </p:nvPicPr>
        <p:blipFill>
          <a:blip r:embed="rId3"/>
          <a:stretch>
            <a:fillRect/>
          </a:stretch>
        </p:blipFill>
        <p:spPr>
          <a:xfrm>
            <a:off x="7543800" y="3095550"/>
            <a:ext cx="3276600" cy="3305175"/>
          </a:xfrm>
          <a:prstGeom prst="rect">
            <a:avLst/>
          </a:prstGeom>
        </p:spPr>
      </p:pic>
      <p:pic>
        <p:nvPicPr>
          <p:cNvPr id="5" name="Picture 4">
            <a:extLst>
              <a:ext uri="{FF2B5EF4-FFF2-40B4-BE49-F238E27FC236}">
                <a16:creationId xmlns:a16="http://schemas.microsoft.com/office/drawing/2014/main" id="{65893CB7-EEFE-B0E6-DA54-E9B25A426C4E}"/>
              </a:ext>
            </a:extLst>
          </p:cNvPr>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20770855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0925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133599" y="1596650"/>
            <a:ext cx="7924799" cy="14853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pt-BR" dirty="0"/>
              <a:t>Desenvolvimento de Novos Clubes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37</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474CAC93-D63E-2FDB-44DD-105CF87B81A1}"/>
              </a:ext>
            </a:extLst>
          </p:cNvPr>
          <p:cNvSpPr txBox="1"/>
          <p:nvPr/>
        </p:nvSpPr>
        <p:spPr>
          <a:xfrm>
            <a:off x="3314699" y="3480046"/>
            <a:ext cx="5562600" cy="584775"/>
          </a:xfrm>
          <a:prstGeom prst="rect">
            <a:avLst/>
          </a:prstGeom>
          <a:noFill/>
        </p:spPr>
        <p:txBody>
          <a:bodyPr wrap="square" rtlCol="0">
            <a:spAutoFit/>
          </a:bodyPr>
          <a:lstStyle/>
          <a:p>
            <a:pPr algn="ctr"/>
            <a:r>
              <a:rPr lang="pt-BR" sz="3200" dirty="0">
                <a:solidFill>
                  <a:schemeClr val="bg1"/>
                </a:solidFill>
              </a:rPr>
              <a:t>Prêmios</a:t>
            </a:r>
          </a:p>
        </p:txBody>
      </p:sp>
    </p:spTree>
    <p:extLst>
      <p:ext uri="{BB962C8B-B14F-4D97-AF65-F5344CB8AC3E}">
        <p14:creationId xmlns:p14="http://schemas.microsoft.com/office/powerpoint/2010/main" val="707246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793219" y="793219"/>
            <a:ext cx="6858000" cy="5271561"/>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670333"/>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EBB700"/>
              </a:buClr>
              <a:buSzPct val="100000"/>
            </a:pPr>
            <a:br>
              <a:rPr lang="pt-BR">
                <a:solidFill>
                  <a:srgbClr val="0D2240"/>
                </a:solidFill>
                <a:latin typeface="Arial" charset="0"/>
                <a:ea typeface="Arial" charset="0"/>
                <a:cs typeface="Arial" charset="0"/>
              </a:rPr>
            </a:br>
            <a:endParaRPr lang="pt-BR">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560320" y="2382988"/>
            <a:ext cx="91440" cy="338328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38</a:t>
            </a:fld>
            <a:endParaRPr lang="en-US" sz="1000">
              <a:solidFill>
                <a:srgbClr val="00338D"/>
              </a:solidFill>
            </a:endParaRPr>
          </a:p>
        </p:txBody>
      </p:sp>
      <p:pic>
        <p:nvPicPr>
          <p:cNvPr id="5" name="Picture 4">
            <a:extLst>
              <a:ext uri="{FF2B5EF4-FFF2-40B4-BE49-F238E27FC236}">
                <a16:creationId xmlns:a16="http://schemas.microsoft.com/office/drawing/2014/main" id="{65893CB7-EEFE-B0E6-DA54-E9B25A426C4E}"/>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
        <p:nvSpPr>
          <p:cNvPr id="7" name="Text Placeholder 1">
            <a:extLst>
              <a:ext uri="{FF2B5EF4-FFF2-40B4-BE49-F238E27FC236}">
                <a16:creationId xmlns:a16="http://schemas.microsoft.com/office/drawing/2014/main" id="{5588E902-0314-56CA-F27C-D370CCFDA4FE}"/>
              </a:ext>
            </a:extLst>
          </p:cNvPr>
          <p:cNvSpPr txBox="1">
            <a:spLocks/>
          </p:cNvSpPr>
          <p:nvPr/>
        </p:nvSpPr>
        <p:spPr>
          <a:xfrm>
            <a:off x="762000" y="1594653"/>
            <a:ext cx="4038600" cy="1143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spcBef>
                <a:spcPts val="300"/>
              </a:spcBef>
            </a:pPr>
            <a:endParaRPr lang="en-US" sz="3600" b="1" kern="0" dirty="0">
              <a:solidFill>
                <a:schemeClr val="bg1"/>
              </a:solidFill>
              <a:latin typeface="Arial" charset="0"/>
              <a:ea typeface="Arial" charset="0"/>
              <a:cs typeface="Arial" charset="0"/>
            </a:endParaRPr>
          </a:p>
          <a:p>
            <a:pPr marL="0" indent="0">
              <a:spcBef>
                <a:spcPts val="300"/>
              </a:spcBef>
              <a:buNone/>
            </a:pPr>
            <a:r>
              <a:rPr lang="pt-BR" sz="3600" b="1" dirty="0">
                <a:solidFill>
                  <a:schemeClr val="bg1"/>
                </a:solidFill>
                <a:latin typeface="Arial" charset="0"/>
                <a:ea typeface="Arial" charset="0"/>
                <a:cs typeface="Arial" charset="0"/>
              </a:rPr>
              <a:t>Prêmios pelo Desenvolvimento de Novos Clubes	</a:t>
            </a:r>
          </a:p>
        </p:txBody>
      </p:sp>
      <p:sp>
        <p:nvSpPr>
          <p:cNvPr id="8" name="Text Placeholder 2">
            <a:extLst>
              <a:ext uri="{FF2B5EF4-FFF2-40B4-BE49-F238E27FC236}">
                <a16:creationId xmlns:a16="http://schemas.microsoft.com/office/drawing/2014/main" id="{2F98F362-8214-FCC9-55CF-8E1C38A29744}"/>
              </a:ext>
            </a:extLst>
          </p:cNvPr>
          <p:cNvSpPr txBox="1">
            <a:spLocks/>
          </p:cNvSpPr>
          <p:nvPr/>
        </p:nvSpPr>
        <p:spPr>
          <a:xfrm>
            <a:off x="5282459" y="800277"/>
            <a:ext cx="6744751" cy="5715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pt-BR" b="1" dirty="0">
                <a:solidFill>
                  <a:srgbClr val="002060"/>
                </a:solidFill>
              </a:rPr>
              <a:t>Prêmios de extensão -</a:t>
            </a:r>
            <a:r>
              <a:rPr lang="pt-BR" dirty="0"/>
              <a:t> </a:t>
            </a:r>
            <a:r>
              <a:rPr lang="pt-BR" dirty="0">
                <a:solidFill>
                  <a:schemeClr val="accent6">
                    <a:lumMod val="75000"/>
                    <a:lumOff val="25000"/>
                  </a:schemeClr>
                </a:solidFill>
              </a:rPr>
              <a:t>Concedido a 2 Leões que ajudaram com o desenvolvimento do clube.</a:t>
            </a:r>
          </a:p>
          <a:p>
            <a:pPr marL="342900" indent="-342900">
              <a:buClr>
                <a:srgbClr val="10233F"/>
              </a:buClr>
              <a:buSzPct val="100000"/>
              <a:buFont typeface="Wingdings" panose="05000000000000000000" pitchFamily="2" charset="2"/>
              <a:buChar char="Ø"/>
            </a:pPr>
            <a:endParaRPr lang="en-US" sz="800" b="1" kern="0" dirty="0">
              <a:solidFill>
                <a:srgbClr val="002060"/>
              </a:solidFill>
            </a:endParaRPr>
          </a:p>
          <a:p>
            <a:pPr marL="342900" indent="-342900">
              <a:buClr>
                <a:srgbClr val="10233F"/>
              </a:buClr>
              <a:buSzPct val="100000"/>
              <a:buFont typeface="Wingdings" panose="05000000000000000000" pitchFamily="2" charset="2"/>
              <a:buChar char="Ø"/>
            </a:pPr>
            <a:r>
              <a:rPr lang="pt-BR" b="1" dirty="0">
                <a:solidFill>
                  <a:srgbClr val="002060"/>
                </a:solidFill>
              </a:rPr>
              <a:t>Prêmios de extensão do Governador de Distrito</a:t>
            </a:r>
            <a:r>
              <a:rPr lang="pt-BR" dirty="0"/>
              <a:t> - </a:t>
            </a:r>
            <a:r>
              <a:rPr lang="pt-BR" dirty="0">
                <a:solidFill>
                  <a:schemeClr val="accent6">
                    <a:lumMod val="75000"/>
                    <a:lumOff val="25000"/>
                  </a:schemeClr>
                </a:solidFill>
              </a:rPr>
              <a:t>Oferecem reconhecimento aos governadores de distrito que fundaram um ou mais clubes dentro dos seus distritos.</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pt-BR" dirty="0">
                <a:solidFill>
                  <a:srgbClr val="0070C0"/>
                </a:solidFill>
              </a:rPr>
              <a:t> </a:t>
            </a:r>
            <a:r>
              <a:rPr lang="pt-BR" b="1" dirty="0">
                <a:solidFill>
                  <a:srgbClr val="002060"/>
                </a:solidFill>
              </a:rPr>
              <a:t>Emblema de Estandarte por Afiliação Familiar -</a:t>
            </a:r>
            <a:r>
              <a:rPr lang="pt-BR" dirty="0"/>
              <a:t> </a:t>
            </a:r>
            <a:r>
              <a:rPr lang="pt-BR" dirty="0">
                <a:solidFill>
                  <a:schemeClr val="accent6">
                    <a:lumMod val="75000"/>
                    <a:lumOff val="25000"/>
                  </a:schemeClr>
                </a:solidFill>
              </a:rPr>
              <a:t>É concedido aos clubes que recrutarem 10 ou mais associados familiares quando forem fundados.</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pt-BR" b="1" dirty="0">
                <a:solidFill>
                  <a:srgbClr val="002060"/>
                </a:solidFill>
              </a:rPr>
              <a:t>Emblema de Estandarte de Patrocinador de Novo Clube - </a:t>
            </a:r>
            <a:r>
              <a:rPr lang="pt-BR" dirty="0">
                <a:solidFill>
                  <a:schemeClr val="accent6">
                    <a:lumMod val="75000"/>
                    <a:lumOff val="25000"/>
                  </a:schemeClr>
                </a:solidFill>
              </a:rPr>
              <a:t>Dado ao clube patrocinador pela fundação de um clube.</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pt-BR" b="1" dirty="0">
                <a:solidFill>
                  <a:srgbClr val="002060"/>
                </a:solidFill>
              </a:rPr>
              <a:t>Emblema de Estandarte de Clube Universitário - </a:t>
            </a:r>
            <a:r>
              <a:rPr lang="pt-BR" dirty="0">
                <a:solidFill>
                  <a:schemeClr val="accent6">
                    <a:lumMod val="75000"/>
                    <a:lumOff val="25000"/>
                  </a:schemeClr>
                </a:solidFill>
              </a:rPr>
              <a:t>Concedido ao clube patrocinador por fundar um novo clube.</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pt-BR" b="1" dirty="0">
                <a:solidFill>
                  <a:srgbClr val="002060"/>
                </a:solidFill>
              </a:rPr>
              <a:t>Prêmio de Núcleo -</a:t>
            </a:r>
            <a:r>
              <a:rPr lang="pt-BR" dirty="0"/>
              <a:t> </a:t>
            </a:r>
            <a:r>
              <a:rPr lang="pt-BR" dirty="0">
                <a:solidFill>
                  <a:schemeClr val="accent6">
                    <a:lumMod val="75000"/>
                    <a:lumOff val="25000"/>
                  </a:schemeClr>
                </a:solidFill>
              </a:rPr>
              <a:t>O representante do Núcleo recebe um distintivo por apoiá-lo.</a:t>
            </a:r>
          </a:p>
          <a:p>
            <a:pPr>
              <a:buClr>
                <a:srgbClr val="10233F"/>
              </a:buClr>
              <a:buSzPct val="100000"/>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pt-BR" b="1" dirty="0">
                <a:solidFill>
                  <a:srgbClr val="002060"/>
                </a:solidFill>
              </a:rPr>
              <a:t>Prêmios Específicos de Missão – </a:t>
            </a:r>
            <a:r>
              <a:rPr lang="pt-BR" sz="1800" i="1" kern="1200" dirty="0">
                <a:solidFill>
                  <a:srgbClr val="767171"/>
                </a:solidFill>
                <a:effectLst/>
                <a:latin typeface="Arial" panose="020B0604020202020204" pitchFamily="34" charset="0"/>
                <a:ea typeface="ヒラギノ角ゴ Pro W3"/>
                <a:cs typeface="Times New Roman" panose="02020603050405020304" pitchFamily="18" charset="0"/>
              </a:rPr>
              <a:t>MISSÃO</a:t>
            </a:r>
            <a:r>
              <a:rPr lang="pt-BR" sz="1800" i="1" kern="1200" dirty="0">
                <a:solidFill>
                  <a:srgbClr val="93C572"/>
                </a:solidFill>
                <a:effectLst/>
                <a:latin typeface="Arial" panose="020B0604020202020204" pitchFamily="34" charset="0"/>
                <a:ea typeface="ヒラギノ角ゴ Pro W3"/>
                <a:cs typeface="Times New Roman" panose="02020603050405020304" pitchFamily="18" charset="0"/>
              </a:rPr>
              <a:t> </a:t>
            </a:r>
            <a:r>
              <a:rPr lang="pt-BR" b="1" dirty="0">
                <a:solidFill>
                  <a:schemeClr val="accent6">
                    <a:lumMod val="75000"/>
                    <a:lumOff val="25000"/>
                  </a:schemeClr>
                </a:solidFill>
              </a:rPr>
              <a:t>1.5</a:t>
            </a:r>
          </a:p>
        </p:txBody>
      </p:sp>
    </p:spTree>
    <p:extLst>
      <p:ext uri="{BB962C8B-B14F-4D97-AF65-F5344CB8AC3E}">
        <p14:creationId xmlns:p14="http://schemas.microsoft.com/office/powerpoint/2010/main" val="41630559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0925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714499" y="1634052"/>
            <a:ext cx="8762999" cy="14853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pt-BR" dirty="0"/>
              <a:t>Desenvolvimento de Novos Clubes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39</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474CAC93-D63E-2FDB-44DD-105CF87B81A1}"/>
              </a:ext>
            </a:extLst>
          </p:cNvPr>
          <p:cNvSpPr txBox="1"/>
          <p:nvPr/>
        </p:nvSpPr>
        <p:spPr>
          <a:xfrm>
            <a:off x="3314699" y="3480046"/>
            <a:ext cx="5562600" cy="584775"/>
          </a:xfrm>
          <a:prstGeom prst="rect">
            <a:avLst/>
          </a:prstGeom>
          <a:noFill/>
        </p:spPr>
        <p:txBody>
          <a:bodyPr wrap="square" rtlCol="0">
            <a:spAutoFit/>
          </a:bodyPr>
          <a:lstStyle/>
          <a:p>
            <a:pPr algn="ctr"/>
            <a:r>
              <a:rPr lang="pt-BR" sz="3200">
                <a:solidFill>
                  <a:schemeClr val="bg1"/>
                </a:solidFill>
              </a:rPr>
              <a:t>Recursos</a:t>
            </a:r>
          </a:p>
        </p:txBody>
      </p:sp>
    </p:spTree>
    <p:extLst>
      <p:ext uri="{BB962C8B-B14F-4D97-AF65-F5344CB8AC3E}">
        <p14:creationId xmlns:p14="http://schemas.microsoft.com/office/powerpoint/2010/main" val="2179898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112644"/>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47173" y="48793"/>
            <a:ext cx="6970644"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50473" y="1365002"/>
            <a:ext cx="4914756" cy="401535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10233F"/>
              </a:buClr>
              <a:buSzPct val="100000"/>
              <a:buFont typeface="Wingdings" panose="05000000000000000000" pitchFamily="2" charset="2"/>
              <a:buChar char="Ø"/>
            </a:pPr>
            <a:r>
              <a:rPr lang="pt-BR" dirty="0">
                <a:solidFill>
                  <a:srgbClr val="10233F"/>
                </a:solidFill>
                <a:latin typeface="Arial" charset="0"/>
                <a:ea typeface="Arial" charset="0"/>
                <a:cs typeface="Arial" charset="0"/>
              </a:rPr>
              <a:t>Beneficia a comunidade</a:t>
            </a:r>
          </a:p>
          <a:p>
            <a:pPr marL="342900" indent="-342900">
              <a:buClr>
                <a:srgbClr val="10233F"/>
              </a:buClr>
              <a:buSzPct val="100000"/>
              <a:buFont typeface="Wingdings" panose="05000000000000000000" pitchFamily="2" charset="2"/>
              <a:buChar char="Ø"/>
            </a:pPr>
            <a:endParaRPr lang="pt-BR" sz="1000" dirty="0">
              <a:solidFill>
                <a:srgbClr val="10233F"/>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pt-BR" dirty="0">
                <a:solidFill>
                  <a:srgbClr val="10233F"/>
                </a:solidFill>
                <a:latin typeface="Arial" charset="0"/>
                <a:ea typeface="Arial" charset="0"/>
                <a:cs typeface="Arial" charset="0"/>
              </a:rPr>
              <a:t>Oferece novas oportunidades de serviço</a:t>
            </a:r>
          </a:p>
          <a:p>
            <a:pPr marL="342900" indent="-342900">
              <a:buClr>
                <a:srgbClr val="10233F"/>
              </a:buClr>
              <a:buSzPct val="100000"/>
              <a:buFont typeface="Wingdings" panose="05000000000000000000" pitchFamily="2" charset="2"/>
              <a:buChar char="Ø"/>
            </a:pPr>
            <a:endParaRPr lang="pt-BR" sz="1000" dirty="0">
              <a:solidFill>
                <a:srgbClr val="10233F"/>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pt-BR" dirty="0">
                <a:solidFill>
                  <a:srgbClr val="10233F"/>
                </a:solidFill>
                <a:latin typeface="Arial" charset="0"/>
                <a:ea typeface="Arial" charset="0"/>
                <a:cs typeface="Arial" charset="0"/>
              </a:rPr>
              <a:t>Satisfaz as necessidades não atendidas</a:t>
            </a:r>
          </a:p>
          <a:p>
            <a:pPr marL="342900" indent="-342900">
              <a:buClr>
                <a:srgbClr val="10233F"/>
              </a:buClr>
              <a:buSzPct val="100000"/>
              <a:buFont typeface="Wingdings" panose="05000000000000000000" pitchFamily="2" charset="2"/>
              <a:buChar char="Ø"/>
            </a:pPr>
            <a:endParaRPr lang="pt-BR" sz="1000" dirty="0">
              <a:solidFill>
                <a:srgbClr val="10233F"/>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pt-BR" dirty="0">
                <a:solidFill>
                  <a:srgbClr val="10233F"/>
                </a:solidFill>
                <a:latin typeface="Arial" charset="0"/>
                <a:ea typeface="Arial" charset="0"/>
                <a:cs typeface="Arial" charset="0"/>
              </a:rPr>
              <a:t>Faz a diferença</a:t>
            </a:r>
          </a:p>
          <a:p>
            <a:pPr marL="342900" indent="-342900">
              <a:buClr>
                <a:srgbClr val="10233F"/>
              </a:buClr>
              <a:buSzPct val="100000"/>
              <a:buFont typeface="Wingdings" panose="05000000000000000000" pitchFamily="2" charset="2"/>
              <a:buChar char="Ø"/>
            </a:pPr>
            <a:endParaRPr lang="pt-BR" sz="1000" dirty="0">
              <a:solidFill>
                <a:srgbClr val="10233F"/>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pt-BR" dirty="0">
                <a:solidFill>
                  <a:srgbClr val="10233F"/>
                </a:solidFill>
                <a:latin typeface="Arial" charset="0"/>
                <a:ea typeface="Arial" charset="0"/>
                <a:cs typeface="Arial" charset="0"/>
              </a:rPr>
              <a:t>Rejuvenesce o quadro associativo</a:t>
            </a:r>
          </a:p>
          <a:p>
            <a:pPr marL="342900" indent="-342900">
              <a:buClr>
                <a:srgbClr val="10233F"/>
              </a:buClr>
              <a:buSzPct val="100000"/>
              <a:buFont typeface="Wingdings" panose="05000000000000000000" pitchFamily="2" charset="2"/>
              <a:buChar char="Ø"/>
            </a:pPr>
            <a:endParaRPr lang="pt-BR" sz="1000" dirty="0">
              <a:solidFill>
                <a:srgbClr val="10233F"/>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pt-BR" dirty="0">
                <a:solidFill>
                  <a:srgbClr val="10233F"/>
                </a:solidFill>
                <a:latin typeface="Arial" charset="0"/>
                <a:ea typeface="Arial" charset="0"/>
                <a:cs typeface="Arial" charset="0"/>
              </a:rPr>
              <a:t>Desenvolve novos líderes</a:t>
            </a: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179054" y="2286000"/>
            <a:ext cx="5092507" cy="1446550"/>
          </a:xfrm>
          <a:prstGeom prst="rect">
            <a:avLst/>
          </a:prstGeom>
          <a:noFill/>
        </p:spPr>
        <p:txBody>
          <a:bodyPr wrap="square" rtlCol="0" anchor="b">
            <a:spAutoFit/>
          </a:bodyPr>
          <a:lstStyle/>
          <a:p>
            <a:pPr algn="ctr"/>
            <a:r>
              <a:rPr lang="pt-BR" sz="4400" b="1" dirty="0">
                <a:solidFill>
                  <a:schemeClr val="bg1"/>
                </a:solidFill>
                <a:latin typeface="Arial" panose="020B0604020202020204" pitchFamily="34" charset="0"/>
                <a:ea typeface="Arial" charset="0"/>
                <a:cs typeface="Arial" panose="020B0604020202020204" pitchFamily="34" charset="0"/>
              </a:rPr>
              <a:t>Por que organizar novos clubes?</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54514" y="1898378"/>
            <a:ext cx="91440"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a:t>
            </a:fld>
            <a:endParaRPr lang="en-US" sz="100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29907033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609600" y="609600"/>
            <a:ext cx="6858000" cy="56388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3" name="Group 2">
            <a:extLst>
              <a:ext uri="{FF2B5EF4-FFF2-40B4-BE49-F238E27FC236}">
                <a16:creationId xmlns:a16="http://schemas.microsoft.com/office/drawing/2014/main" id="{74A5E45F-A3AE-2E46-A663-87F532F6A4EC}"/>
              </a:ext>
            </a:extLst>
          </p:cNvPr>
          <p:cNvGrpSpPr/>
          <p:nvPr/>
        </p:nvGrpSpPr>
        <p:grpSpPr>
          <a:xfrm>
            <a:off x="4955038" y="0"/>
            <a:ext cx="1677492" cy="6858000"/>
            <a:chOff x="4955038"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5" name="Large #">
            <a:extLst>
              <a:ext uri="{FF2B5EF4-FFF2-40B4-BE49-F238E27FC236}">
                <a16:creationId xmlns:a16="http://schemas.microsoft.com/office/drawing/2014/main" id="{2E20D425-63F8-344E-9EAF-9DA816EF30EC}"/>
              </a:ext>
            </a:extLst>
          </p:cNvPr>
          <p:cNvSpPr txBox="1"/>
          <p:nvPr/>
        </p:nvSpPr>
        <p:spPr>
          <a:xfrm>
            <a:off x="288530" y="1093185"/>
            <a:ext cx="5092507" cy="1200329"/>
          </a:xfrm>
          <a:prstGeom prst="rect">
            <a:avLst/>
          </a:prstGeom>
          <a:noFill/>
        </p:spPr>
        <p:txBody>
          <a:bodyPr wrap="square" rtlCol="0" anchor="b">
            <a:spAutoFit/>
          </a:bodyPr>
          <a:lstStyle/>
          <a:p>
            <a:r>
              <a:rPr lang="pt-BR" sz="3600" b="1" dirty="0">
                <a:solidFill>
                  <a:srgbClr val="082E87"/>
                </a:solidFill>
              </a:rPr>
              <a:t>Materiais para recrutamento nos novos clubes</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304528" y="435336"/>
            <a:ext cx="91440" cy="4067086"/>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White">
            <a:extLst>
              <a:ext uri="{FF2B5EF4-FFF2-40B4-BE49-F238E27FC236}">
                <a16:creationId xmlns:a16="http://schemas.microsoft.com/office/drawing/2014/main" id="{225A5E7C-DEA0-714B-805B-03D83CE15FA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40</a:t>
            </a:fld>
            <a:endParaRPr lang="en-US" sz="1000">
              <a:solidFill>
                <a:schemeClr val="bg1"/>
              </a:solidFill>
            </a:endParaRPr>
          </a:p>
        </p:txBody>
      </p:sp>
      <p:grpSp>
        <p:nvGrpSpPr>
          <p:cNvPr id="4" name="Group 3">
            <a:extLst>
              <a:ext uri="{FF2B5EF4-FFF2-40B4-BE49-F238E27FC236}">
                <a16:creationId xmlns:a16="http://schemas.microsoft.com/office/drawing/2014/main" id="{81E3D9A5-7EA0-CE5C-A26F-121FECE1C646}"/>
              </a:ext>
            </a:extLst>
          </p:cNvPr>
          <p:cNvGrpSpPr>
            <a:grpSpLocks/>
          </p:cNvGrpSpPr>
          <p:nvPr/>
        </p:nvGrpSpPr>
        <p:grpSpPr bwMode="auto">
          <a:xfrm>
            <a:off x="990600" y="3124200"/>
            <a:ext cx="2743200" cy="2743200"/>
            <a:chOff x="802" y="802"/>
            <a:chExt cx="5011" cy="5010"/>
          </a:xfrm>
        </p:grpSpPr>
        <p:sp>
          <p:nvSpPr>
            <p:cNvPr id="6" name="docshape2">
              <a:extLst>
                <a:ext uri="{FF2B5EF4-FFF2-40B4-BE49-F238E27FC236}">
                  <a16:creationId xmlns:a16="http://schemas.microsoft.com/office/drawing/2014/main" id="{E5E934F3-BBC7-D5A1-EF51-7682B8041967}"/>
                </a:ext>
              </a:extLst>
            </p:cNvPr>
            <p:cNvSpPr>
              <a:spLocks/>
            </p:cNvSpPr>
            <p:nvPr/>
          </p:nvSpPr>
          <p:spPr bwMode="auto">
            <a:xfrm>
              <a:off x="810" y="945"/>
              <a:ext cx="3915" cy="2970"/>
            </a:xfrm>
            <a:custGeom>
              <a:avLst/>
              <a:gdLst>
                <a:gd name="T0" fmla="+- 0 810 810"/>
                <a:gd name="T1" fmla="*/ T0 w 3915"/>
                <a:gd name="T2" fmla="+- 0 3780 945"/>
                <a:gd name="T3" fmla="*/ 3780 h 2970"/>
                <a:gd name="T4" fmla="+- 0 1215 810"/>
                <a:gd name="T5" fmla="*/ T4 w 3915"/>
                <a:gd name="T6" fmla="+- 0 3510 945"/>
                <a:gd name="T7" fmla="*/ 3510 h 2970"/>
                <a:gd name="T8" fmla="+- 0 1215 810"/>
                <a:gd name="T9" fmla="*/ T8 w 3915"/>
                <a:gd name="T10" fmla="+- 0 3510 945"/>
                <a:gd name="T11" fmla="*/ 3510 h 2970"/>
                <a:gd name="T12" fmla="+- 0 1350 810"/>
                <a:gd name="T13" fmla="*/ T12 w 3915"/>
                <a:gd name="T14" fmla="+- 0 3510 945"/>
                <a:gd name="T15" fmla="*/ 3510 h 2970"/>
                <a:gd name="T16" fmla="+- 0 1350 810"/>
                <a:gd name="T17" fmla="*/ T16 w 3915"/>
                <a:gd name="T18" fmla="+- 0 2430 945"/>
                <a:gd name="T19" fmla="*/ 2430 h 2970"/>
                <a:gd name="T20" fmla="+- 0 1350 810"/>
                <a:gd name="T21" fmla="*/ T20 w 3915"/>
                <a:gd name="T22" fmla="+- 0 2025 945"/>
                <a:gd name="T23" fmla="*/ 2025 h 2970"/>
                <a:gd name="T24" fmla="+- 0 1755 810"/>
                <a:gd name="T25" fmla="*/ T24 w 3915"/>
                <a:gd name="T26" fmla="+- 0 3510 945"/>
                <a:gd name="T27" fmla="*/ 3510 h 2970"/>
                <a:gd name="T28" fmla="+- 0 1485 810"/>
                <a:gd name="T29" fmla="*/ T28 w 3915"/>
                <a:gd name="T30" fmla="+- 0 3510 945"/>
                <a:gd name="T31" fmla="*/ 3510 h 2970"/>
                <a:gd name="T32" fmla="+- 0 1215 810"/>
                <a:gd name="T33" fmla="*/ T32 w 3915"/>
                <a:gd name="T34" fmla="+- 0 3780 945"/>
                <a:gd name="T35" fmla="*/ 3780 h 2970"/>
                <a:gd name="T36" fmla="+- 0 1485 810"/>
                <a:gd name="T37" fmla="*/ T36 w 3915"/>
                <a:gd name="T38" fmla="+- 0 3780 945"/>
                <a:gd name="T39" fmla="*/ 3780 h 2970"/>
                <a:gd name="T40" fmla="+- 0 1755 810"/>
                <a:gd name="T41" fmla="*/ T40 w 3915"/>
                <a:gd name="T42" fmla="+- 0 3510 945"/>
                <a:gd name="T43" fmla="*/ 3510 h 2970"/>
                <a:gd name="T44" fmla="+- 0 1485 810"/>
                <a:gd name="T45" fmla="*/ T44 w 3915"/>
                <a:gd name="T46" fmla="+- 0 2295 945"/>
                <a:gd name="T47" fmla="*/ 2295 h 2970"/>
                <a:gd name="T48" fmla="+- 0 2025 810"/>
                <a:gd name="T49" fmla="*/ T48 w 3915"/>
                <a:gd name="T50" fmla="+- 0 3645 945"/>
                <a:gd name="T51" fmla="*/ 3645 h 2970"/>
                <a:gd name="T52" fmla="+- 0 1890 810"/>
                <a:gd name="T53" fmla="*/ T52 w 3915"/>
                <a:gd name="T54" fmla="+- 0 3780 945"/>
                <a:gd name="T55" fmla="*/ 3780 h 2970"/>
                <a:gd name="T56" fmla="+- 0 1890 810"/>
                <a:gd name="T57" fmla="*/ T56 w 3915"/>
                <a:gd name="T58" fmla="+- 0 3375 945"/>
                <a:gd name="T59" fmla="*/ 3375 h 2970"/>
                <a:gd name="T60" fmla="+- 0 2025 810"/>
                <a:gd name="T61" fmla="*/ T60 w 3915"/>
                <a:gd name="T62" fmla="+- 0 3510 945"/>
                <a:gd name="T63" fmla="*/ 3510 h 2970"/>
                <a:gd name="T64" fmla="+- 0 1890 810"/>
                <a:gd name="T65" fmla="*/ T64 w 3915"/>
                <a:gd name="T66" fmla="+- 0 3240 945"/>
                <a:gd name="T67" fmla="*/ 3240 h 2970"/>
                <a:gd name="T68" fmla="+- 0 1890 810"/>
                <a:gd name="T69" fmla="*/ T68 w 3915"/>
                <a:gd name="T70" fmla="+- 0 1890 945"/>
                <a:gd name="T71" fmla="*/ 1890 h 2970"/>
                <a:gd name="T72" fmla="+- 0 1485 810"/>
                <a:gd name="T73" fmla="*/ T72 w 3915"/>
                <a:gd name="T74" fmla="+- 0 2025 945"/>
                <a:gd name="T75" fmla="*/ 2025 h 2970"/>
                <a:gd name="T76" fmla="+- 0 1890 810"/>
                <a:gd name="T77" fmla="*/ T76 w 3915"/>
                <a:gd name="T78" fmla="+- 0 2160 945"/>
                <a:gd name="T79" fmla="*/ 2160 h 2970"/>
                <a:gd name="T80" fmla="+- 0 2160 810"/>
                <a:gd name="T81" fmla="*/ T80 w 3915"/>
                <a:gd name="T82" fmla="+- 0 3240 945"/>
                <a:gd name="T83" fmla="*/ 3240 h 2970"/>
                <a:gd name="T84" fmla="+- 0 2160 810"/>
                <a:gd name="T85" fmla="*/ T84 w 3915"/>
                <a:gd name="T86" fmla="+- 0 3240 945"/>
                <a:gd name="T87" fmla="*/ 3240 h 2970"/>
                <a:gd name="T88" fmla="+- 0 2160 810"/>
                <a:gd name="T89" fmla="*/ T88 w 3915"/>
                <a:gd name="T90" fmla="+- 0 3645 945"/>
                <a:gd name="T91" fmla="*/ 3645 h 2970"/>
                <a:gd name="T92" fmla="+- 0 2295 810"/>
                <a:gd name="T93" fmla="*/ T92 w 3915"/>
                <a:gd name="T94" fmla="+- 0 3510 945"/>
                <a:gd name="T95" fmla="*/ 3510 h 2970"/>
                <a:gd name="T96" fmla="+- 0 2160 810"/>
                <a:gd name="T97" fmla="*/ T96 w 3915"/>
                <a:gd name="T98" fmla="+- 0 2160 945"/>
                <a:gd name="T99" fmla="*/ 2160 h 2970"/>
                <a:gd name="T100" fmla="+- 0 1755 810"/>
                <a:gd name="T101" fmla="*/ T100 w 3915"/>
                <a:gd name="T102" fmla="+- 0 2295 945"/>
                <a:gd name="T103" fmla="*/ 2295 h 2970"/>
                <a:gd name="T104" fmla="+- 0 1485 810"/>
                <a:gd name="T105" fmla="*/ T104 w 3915"/>
                <a:gd name="T106" fmla="+- 0 2565 945"/>
                <a:gd name="T107" fmla="*/ 2565 h 2970"/>
                <a:gd name="T108" fmla="+- 0 1890 810"/>
                <a:gd name="T109" fmla="*/ T108 w 3915"/>
                <a:gd name="T110" fmla="+- 0 2700 945"/>
                <a:gd name="T111" fmla="*/ 2700 h 2970"/>
                <a:gd name="T112" fmla="+- 0 2025 810"/>
                <a:gd name="T113" fmla="*/ T112 w 3915"/>
                <a:gd name="T114" fmla="+- 0 2565 945"/>
                <a:gd name="T115" fmla="*/ 2565 h 2970"/>
                <a:gd name="T116" fmla="+- 0 2295 810"/>
                <a:gd name="T117" fmla="*/ T116 w 3915"/>
                <a:gd name="T118" fmla="+- 0 2565 945"/>
                <a:gd name="T119" fmla="*/ 2565 h 2970"/>
                <a:gd name="T120" fmla="+- 0 2295 810"/>
                <a:gd name="T121" fmla="*/ T120 w 3915"/>
                <a:gd name="T122" fmla="+- 0 2025 945"/>
                <a:gd name="T123" fmla="*/ 2025 h 2970"/>
                <a:gd name="T124" fmla="+- 0 2160 810"/>
                <a:gd name="T125" fmla="*/ T124 w 3915"/>
                <a:gd name="T126" fmla="+- 0 3240 945"/>
                <a:gd name="T127" fmla="*/ 3240 h 2970"/>
                <a:gd name="T128" fmla="+- 0 2565 810"/>
                <a:gd name="T129" fmla="*/ T128 w 3915"/>
                <a:gd name="T130" fmla="+- 0 3645 945"/>
                <a:gd name="T131" fmla="*/ 3645 h 2970"/>
                <a:gd name="T132" fmla="+- 0 2565 810"/>
                <a:gd name="T133" fmla="*/ T132 w 3915"/>
                <a:gd name="T134" fmla="+- 0 3645 945"/>
                <a:gd name="T135" fmla="*/ 3645 h 2970"/>
                <a:gd name="T136" fmla="+- 0 2565 810"/>
                <a:gd name="T137" fmla="*/ T136 w 3915"/>
                <a:gd name="T138" fmla="+- 0 3375 945"/>
                <a:gd name="T139" fmla="*/ 3375 h 2970"/>
                <a:gd name="T140" fmla="+- 0 2430 810"/>
                <a:gd name="T141" fmla="*/ T140 w 3915"/>
                <a:gd name="T142" fmla="+- 0 1755 945"/>
                <a:gd name="T143" fmla="*/ 1755 h 2970"/>
                <a:gd name="T144" fmla="+- 0 2430 810"/>
                <a:gd name="T145" fmla="*/ T144 w 3915"/>
                <a:gd name="T146" fmla="+- 0 2025 945"/>
                <a:gd name="T147" fmla="*/ 2025 h 2970"/>
                <a:gd name="T148" fmla="+- 0 2565 810"/>
                <a:gd name="T149" fmla="*/ T148 w 3915"/>
                <a:gd name="T150" fmla="+- 0 1620 945"/>
                <a:gd name="T151" fmla="*/ 1620 h 2970"/>
                <a:gd name="T152" fmla="+- 0 2700 810"/>
                <a:gd name="T153" fmla="*/ T152 w 3915"/>
                <a:gd name="T154" fmla="+- 0 1620 945"/>
                <a:gd name="T155" fmla="*/ 1620 h 2970"/>
                <a:gd name="T156" fmla="+- 0 2700 810"/>
                <a:gd name="T157" fmla="*/ T156 w 3915"/>
                <a:gd name="T158" fmla="+- 0 1755 945"/>
                <a:gd name="T159" fmla="*/ 1755 h 2970"/>
                <a:gd name="T160" fmla="+- 0 2700 810"/>
                <a:gd name="T161" fmla="*/ T160 w 3915"/>
                <a:gd name="T162" fmla="+- 0 1350 945"/>
                <a:gd name="T163" fmla="*/ 1350 h 2970"/>
                <a:gd name="T164" fmla="+- 0 2970 810"/>
                <a:gd name="T165" fmla="*/ T164 w 3915"/>
                <a:gd name="T166" fmla="+- 0 1755 945"/>
                <a:gd name="T167" fmla="*/ 1755 h 2970"/>
                <a:gd name="T168" fmla="+- 0 2970 810"/>
                <a:gd name="T169" fmla="*/ T168 w 3915"/>
                <a:gd name="T170" fmla="+- 0 2025 945"/>
                <a:gd name="T171" fmla="*/ 2025 h 2970"/>
                <a:gd name="T172" fmla="+- 0 2970 810"/>
                <a:gd name="T173" fmla="*/ T172 w 3915"/>
                <a:gd name="T174" fmla="+- 0 1350 945"/>
                <a:gd name="T175" fmla="*/ 1350 h 2970"/>
                <a:gd name="T176" fmla="+- 0 2970 810"/>
                <a:gd name="T177" fmla="*/ T176 w 3915"/>
                <a:gd name="T178" fmla="+- 0 1620 945"/>
                <a:gd name="T179" fmla="*/ 1620 h 2970"/>
                <a:gd name="T180" fmla="+- 0 3105 810"/>
                <a:gd name="T181" fmla="*/ T180 w 3915"/>
                <a:gd name="T182" fmla="+- 0 1485 945"/>
                <a:gd name="T183" fmla="*/ 1485 h 2970"/>
                <a:gd name="T184" fmla="+- 0 4050 810"/>
                <a:gd name="T185" fmla="*/ T184 w 3915"/>
                <a:gd name="T186" fmla="+- 0 1080 945"/>
                <a:gd name="T187" fmla="*/ 1080 h 2970"/>
                <a:gd name="T188" fmla="+- 0 4185 810"/>
                <a:gd name="T189" fmla="*/ T188 w 3915"/>
                <a:gd name="T190" fmla="+- 0 1215 945"/>
                <a:gd name="T191" fmla="*/ 1215 h 2970"/>
                <a:gd name="T192" fmla="+- 0 4320 810"/>
                <a:gd name="T193" fmla="*/ T192 w 3915"/>
                <a:gd name="T194" fmla="+- 0 945 945"/>
                <a:gd name="T195" fmla="*/ 945 h 2970"/>
                <a:gd name="T196" fmla="+- 0 4590 810"/>
                <a:gd name="T197" fmla="*/ T196 w 3915"/>
                <a:gd name="T198" fmla="+- 0 1080 945"/>
                <a:gd name="T199" fmla="*/ 1080 h 2970"/>
                <a:gd name="T200" fmla="+- 0 4320 810"/>
                <a:gd name="T201" fmla="*/ T200 w 3915"/>
                <a:gd name="T202" fmla="+- 0 1350 945"/>
                <a:gd name="T203" fmla="*/ 1350 h 2970"/>
                <a:gd name="T204" fmla="+- 0 4590 810"/>
                <a:gd name="T205" fmla="*/ T204 w 3915"/>
                <a:gd name="T206" fmla="+- 0 1080 945"/>
                <a:gd name="T207" fmla="*/ 1080 h 2970"/>
                <a:gd name="T208" fmla="+- 0 4590 810"/>
                <a:gd name="T209" fmla="*/ T208 w 3915"/>
                <a:gd name="T210" fmla="+- 0 1620 945"/>
                <a:gd name="T211" fmla="*/ 1620 h 29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3915" h="2970">
                  <a:moveTo>
                    <a:pt x="270" y="2700"/>
                  </a:moveTo>
                  <a:lnTo>
                    <a:pt x="135" y="2700"/>
                  </a:lnTo>
                  <a:lnTo>
                    <a:pt x="0" y="2700"/>
                  </a:lnTo>
                  <a:lnTo>
                    <a:pt x="0" y="2835"/>
                  </a:lnTo>
                  <a:lnTo>
                    <a:pt x="135" y="2835"/>
                  </a:lnTo>
                  <a:lnTo>
                    <a:pt x="270" y="2835"/>
                  </a:lnTo>
                  <a:lnTo>
                    <a:pt x="270" y="2700"/>
                  </a:lnTo>
                  <a:close/>
                  <a:moveTo>
                    <a:pt x="405" y="2565"/>
                  </a:moveTo>
                  <a:lnTo>
                    <a:pt x="270" y="2565"/>
                  </a:lnTo>
                  <a:lnTo>
                    <a:pt x="270" y="2700"/>
                  </a:lnTo>
                  <a:lnTo>
                    <a:pt x="405" y="2700"/>
                  </a:lnTo>
                  <a:lnTo>
                    <a:pt x="405" y="2565"/>
                  </a:lnTo>
                  <a:close/>
                  <a:moveTo>
                    <a:pt x="540" y="2430"/>
                  </a:moveTo>
                  <a:lnTo>
                    <a:pt x="405" y="2430"/>
                  </a:lnTo>
                  <a:lnTo>
                    <a:pt x="405" y="2565"/>
                  </a:lnTo>
                  <a:lnTo>
                    <a:pt x="540" y="2565"/>
                  </a:lnTo>
                  <a:lnTo>
                    <a:pt x="540" y="2430"/>
                  </a:lnTo>
                  <a:close/>
                  <a:moveTo>
                    <a:pt x="675" y="1350"/>
                  </a:moveTo>
                  <a:lnTo>
                    <a:pt x="540" y="1350"/>
                  </a:lnTo>
                  <a:lnTo>
                    <a:pt x="540" y="1485"/>
                  </a:lnTo>
                  <a:lnTo>
                    <a:pt x="675" y="1485"/>
                  </a:lnTo>
                  <a:lnTo>
                    <a:pt x="675" y="1350"/>
                  </a:lnTo>
                  <a:close/>
                  <a:moveTo>
                    <a:pt x="675" y="1080"/>
                  </a:moveTo>
                  <a:lnTo>
                    <a:pt x="540" y="1080"/>
                  </a:lnTo>
                  <a:lnTo>
                    <a:pt x="540" y="1215"/>
                  </a:lnTo>
                  <a:lnTo>
                    <a:pt x="675" y="1215"/>
                  </a:lnTo>
                  <a:lnTo>
                    <a:pt x="675" y="1080"/>
                  </a:lnTo>
                  <a:close/>
                  <a:moveTo>
                    <a:pt x="945" y="2565"/>
                  </a:moveTo>
                  <a:lnTo>
                    <a:pt x="810" y="2565"/>
                  </a:lnTo>
                  <a:lnTo>
                    <a:pt x="810" y="2430"/>
                  </a:lnTo>
                  <a:lnTo>
                    <a:pt x="675" y="2430"/>
                  </a:lnTo>
                  <a:lnTo>
                    <a:pt x="675" y="2565"/>
                  </a:lnTo>
                  <a:lnTo>
                    <a:pt x="540" y="2565"/>
                  </a:lnTo>
                  <a:lnTo>
                    <a:pt x="540" y="2700"/>
                  </a:lnTo>
                  <a:lnTo>
                    <a:pt x="405" y="2700"/>
                  </a:lnTo>
                  <a:lnTo>
                    <a:pt x="405" y="2835"/>
                  </a:lnTo>
                  <a:lnTo>
                    <a:pt x="405" y="2970"/>
                  </a:lnTo>
                  <a:lnTo>
                    <a:pt x="540" y="2970"/>
                  </a:lnTo>
                  <a:lnTo>
                    <a:pt x="540" y="2835"/>
                  </a:lnTo>
                  <a:lnTo>
                    <a:pt x="675" y="2835"/>
                  </a:lnTo>
                  <a:lnTo>
                    <a:pt x="810" y="2835"/>
                  </a:lnTo>
                  <a:lnTo>
                    <a:pt x="810" y="2700"/>
                  </a:lnTo>
                  <a:lnTo>
                    <a:pt x="945" y="2700"/>
                  </a:lnTo>
                  <a:lnTo>
                    <a:pt x="945" y="2565"/>
                  </a:lnTo>
                  <a:close/>
                  <a:moveTo>
                    <a:pt x="945" y="1215"/>
                  </a:moveTo>
                  <a:lnTo>
                    <a:pt x="810" y="1215"/>
                  </a:lnTo>
                  <a:lnTo>
                    <a:pt x="675" y="1215"/>
                  </a:lnTo>
                  <a:lnTo>
                    <a:pt x="675" y="1350"/>
                  </a:lnTo>
                  <a:lnTo>
                    <a:pt x="810" y="1350"/>
                  </a:lnTo>
                  <a:lnTo>
                    <a:pt x="945" y="1350"/>
                  </a:lnTo>
                  <a:lnTo>
                    <a:pt x="945" y="1215"/>
                  </a:lnTo>
                  <a:close/>
                  <a:moveTo>
                    <a:pt x="1215" y="2700"/>
                  </a:moveTo>
                  <a:lnTo>
                    <a:pt x="1080" y="2700"/>
                  </a:lnTo>
                  <a:lnTo>
                    <a:pt x="945" y="2700"/>
                  </a:lnTo>
                  <a:lnTo>
                    <a:pt x="945" y="2835"/>
                  </a:lnTo>
                  <a:lnTo>
                    <a:pt x="1080" y="2835"/>
                  </a:lnTo>
                  <a:lnTo>
                    <a:pt x="1215" y="2835"/>
                  </a:lnTo>
                  <a:lnTo>
                    <a:pt x="1215" y="2700"/>
                  </a:lnTo>
                  <a:close/>
                  <a:moveTo>
                    <a:pt x="1215" y="2430"/>
                  </a:moveTo>
                  <a:lnTo>
                    <a:pt x="1080" y="2430"/>
                  </a:lnTo>
                  <a:lnTo>
                    <a:pt x="945" y="2430"/>
                  </a:lnTo>
                  <a:lnTo>
                    <a:pt x="945" y="2565"/>
                  </a:lnTo>
                  <a:lnTo>
                    <a:pt x="1080" y="2565"/>
                  </a:lnTo>
                  <a:lnTo>
                    <a:pt x="1215" y="2565"/>
                  </a:lnTo>
                  <a:lnTo>
                    <a:pt x="1215" y="2430"/>
                  </a:lnTo>
                  <a:close/>
                  <a:moveTo>
                    <a:pt x="1215" y="2160"/>
                  </a:moveTo>
                  <a:lnTo>
                    <a:pt x="1080" y="2160"/>
                  </a:lnTo>
                  <a:lnTo>
                    <a:pt x="1080" y="2295"/>
                  </a:lnTo>
                  <a:lnTo>
                    <a:pt x="1215" y="2295"/>
                  </a:lnTo>
                  <a:lnTo>
                    <a:pt x="1215" y="2160"/>
                  </a:lnTo>
                  <a:close/>
                  <a:moveTo>
                    <a:pt x="1215" y="945"/>
                  </a:moveTo>
                  <a:lnTo>
                    <a:pt x="1080" y="945"/>
                  </a:lnTo>
                  <a:lnTo>
                    <a:pt x="945" y="945"/>
                  </a:lnTo>
                  <a:lnTo>
                    <a:pt x="810" y="945"/>
                  </a:lnTo>
                  <a:lnTo>
                    <a:pt x="675" y="945"/>
                  </a:lnTo>
                  <a:lnTo>
                    <a:pt x="675" y="1080"/>
                  </a:lnTo>
                  <a:lnTo>
                    <a:pt x="810" y="1080"/>
                  </a:lnTo>
                  <a:lnTo>
                    <a:pt x="945" y="1080"/>
                  </a:lnTo>
                  <a:lnTo>
                    <a:pt x="945" y="1215"/>
                  </a:lnTo>
                  <a:lnTo>
                    <a:pt x="1080" y="1215"/>
                  </a:lnTo>
                  <a:lnTo>
                    <a:pt x="1215" y="1215"/>
                  </a:lnTo>
                  <a:lnTo>
                    <a:pt x="1215" y="1080"/>
                  </a:lnTo>
                  <a:lnTo>
                    <a:pt x="1215" y="945"/>
                  </a:lnTo>
                  <a:close/>
                  <a:moveTo>
                    <a:pt x="1350" y="2295"/>
                  </a:moveTo>
                  <a:lnTo>
                    <a:pt x="1215" y="2295"/>
                  </a:lnTo>
                  <a:lnTo>
                    <a:pt x="1215" y="2430"/>
                  </a:lnTo>
                  <a:lnTo>
                    <a:pt x="1350" y="2430"/>
                  </a:lnTo>
                  <a:lnTo>
                    <a:pt x="1350" y="2295"/>
                  </a:lnTo>
                  <a:close/>
                  <a:moveTo>
                    <a:pt x="1485" y="2430"/>
                  </a:moveTo>
                  <a:lnTo>
                    <a:pt x="1350" y="2430"/>
                  </a:lnTo>
                  <a:lnTo>
                    <a:pt x="1350" y="2565"/>
                  </a:lnTo>
                  <a:lnTo>
                    <a:pt x="1350" y="2700"/>
                  </a:lnTo>
                  <a:lnTo>
                    <a:pt x="1350" y="2835"/>
                  </a:lnTo>
                  <a:lnTo>
                    <a:pt x="1485" y="2835"/>
                  </a:lnTo>
                  <a:lnTo>
                    <a:pt x="1485" y="2700"/>
                  </a:lnTo>
                  <a:lnTo>
                    <a:pt x="1485" y="2565"/>
                  </a:lnTo>
                  <a:lnTo>
                    <a:pt x="1485" y="2430"/>
                  </a:lnTo>
                  <a:close/>
                  <a:moveTo>
                    <a:pt x="1485" y="1080"/>
                  </a:moveTo>
                  <a:lnTo>
                    <a:pt x="1350" y="1080"/>
                  </a:lnTo>
                  <a:lnTo>
                    <a:pt x="1350" y="1215"/>
                  </a:lnTo>
                  <a:lnTo>
                    <a:pt x="1215" y="1215"/>
                  </a:lnTo>
                  <a:lnTo>
                    <a:pt x="1215" y="1350"/>
                  </a:lnTo>
                  <a:lnTo>
                    <a:pt x="1080" y="1350"/>
                  </a:lnTo>
                  <a:lnTo>
                    <a:pt x="945" y="1350"/>
                  </a:lnTo>
                  <a:lnTo>
                    <a:pt x="945" y="1485"/>
                  </a:lnTo>
                  <a:lnTo>
                    <a:pt x="810" y="1485"/>
                  </a:lnTo>
                  <a:lnTo>
                    <a:pt x="675" y="1485"/>
                  </a:lnTo>
                  <a:lnTo>
                    <a:pt x="675" y="1620"/>
                  </a:lnTo>
                  <a:lnTo>
                    <a:pt x="810" y="1620"/>
                  </a:lnTo>
                  <a:lnTo>
                    <a:pt x="945" y="1620"/>
                  </a:lnTo>
                  <a:lnTo>
                    <a:pt x="1080" y="1620"/>
                  </a:lnTo>
                  <a:lnTo>
                    <a:pt x="1080" y="1755"/>
                  </a:lnTo>
                  <a:lnTo>
                    <a:pt x="1215" y="1755"/>
                  </a:lnTo>
                  <a:lnTo>
                    <a:pt x="1350" y="1755"/>
                  </a:lnTo>
                  <a:lnTo>
                    <a:pt x="1350" y="1620"/>
                  </a:lnTo>
                  <a:lnTo>
                    <a:pt x="1215" y="1620"/>
                  </a:lnTo>
                  <a:lnTo>
                    <a:pt x="1215" y="1485"/>
                  </a:lnTo>
                  <a:lnTo>
                    <a:pt x="1350" y="1485"/>
                  </a:lnTo>
                  <a:lnTo>
                    <a:pt x="1350" y="1620"/>
                  </a:lnTo>
                  <a:lnTo>
                    <a:pt x="1485" y="1620"/>
                  </a:lnTo>
                  <a:lnTo>
                    <a:pt x="1485" y="1485"/>
                  </a:lnTo>
                  <a:lnTo>
                    <a:pt x="1485" y="1350"/>
                  </a:lnTo>
                  <a:lnTo>
                    <a:pt x="1485" y="1215"/>
                  </a:lnTo>
                  <a:lnTo>
                    <a:pt x="1485" y="1080"/>
                  </a:lnTo>
                  <a:close/>
                  <a:moveTo>
                    <a:pt x="1620" y="2160"/>
                  </a:moveTo>
                  <a:lnTo>
                    <a:pt x="1485" y="2160"/>
                  </a:lnTo>
                  <a:lnTo>
                    <a:pt x="1350" y="2160"/>
                  </a:lnTo>
                  <a:lnTo>
                    <a:pt x="1350" y="2295"/>
                  </a:lnTo>
                  <a:lnTo>
                    <a:pt x="1485" y="2295"/>
                  </a:lnTo>
                  <a:lnTo>
                    <a:pt x="1620" y="2295"/>
                  </a:lnTo>
                  <a:lnTo>
                    <a:pt x="1620" y="2160"/>
                  </a:lnTo>
                  <a:close/>
                  <a:moveTo>
                    <a:pt x="1755" y="2700"/>
                  </a:moveTo>
                  <a:lnTo>
                    <a:pt x="1620" y="2700"/>
                  </a:lnTo>
                  <a:lnTo>
                    <a:pt x="1620" y="2835"/>
                  </a:lnTo>
                  <a:lnTo>
                    <a:pt x="1755" y="2835"/>
                  </a:lnTo>
                  <a:lnTo>
                    <a:pt x="1755" y="2700"/>
                  </a:lnTo>
                  <a:close/>
                  <a:moveTo>
                    <a:pt x="1755" y="2295"/>
                  </a:moveTo>
                  <a:lnTo>
                    <a:pt x="1620" y="2295"/>
                  </a:lnTo>
                  <a:lnTo>
                    <a:pt x="1620" y="2430"/>
                  </a:lnTo>
                  <a:lnTo>
                    <a:pt x="1755" y="2430"/>
                  </a:lnTo>
                  <a:lnTo>
                    <a:pt x="1755" y="2295"/>
                  </a:lnTo>
                  <a:close/>
                  <a:moveTo>
                    <a:pt x="1755" y="675"/>
                  </a:moveTo>
                  <a:lnTo>
                    <a:pt x="1620" y="675"/>
                  </a:lnTo>
                  <a:lnTo>
                    <a:pt x="1620" y="810"/>
                  </a:lnTo>
                  <a:lnTo>
                    <a:pt x="1620" y="945"/>
                  </a:lnTo>
                  <a:lnTo>
                    <a:pt x="1485" y="945"/>
                  </a:lnTo>
                  <a:lnTo>
                    <a:pt x="1485" y="1080"/>
                  </a:lnTo>
                  <a:lnTo>
                    <a:pt x="1620" y="1080"/>
                  </a:lnTo>
                  <a:lnTo>
                    <a:pt x="1755" y="1080"/>
                  </a:lnTo>
                  <a:lnTo>
                    <a:pt x="1755" y="945"/>
                  </a:lnTo>
                  <a:lnTo>
                    <a:pt x="1755" y="810"/>
                  </a:lnTo>
                  <a:lnTo>
                    <a:pt x="1755" y="675"/>
                  </a:lnTo>
                  <a:close/>
                  <a:moveTo>
                    <a:pt x="1890" y="540"/>
                  </a:moveTo>
                  <a:lnTo>
                    <a:pt x="1755" y="540"/>
                  </a:lnTo>
                  <a:lnTo>
                    <a:pt x="1755" y="675"/>
                  </a:lnTo>
                  <a:lnTo>
                    <a:pt x="1890" y="675"/>
                  </a:lnTo>
                  <a:lnTo>
                    <a:pt x="1890" y="540"/>
                  </a:lnTo>
                  <a:close/>
                  <a:moveTo>
                    <a:pt x="2025" y="675"/>
                  </a:moveTo>
                  <a:lnTo>
                    <a:pt x="1890" y="675"/>
                  </a:lnTo>
                  <a:lnTo>
                    <a:pt x="1890" y="810"/>
                  </a:lnTo>
                  <a:lnTo>
                    <a:pt x="2025" y="810"/>
                  </a:lnTo>
                  <a:lnTo>
                    <a:pt x="2025" y="675"/>
                  </a:lnTo>
                  <a:close/>
                  <a:moveTo>
                    <a:pt x="2025" y="405"/>
                  </a:moveTo>
                  <a:lnTo>
                    <a:pt x="1890" y="405"/>
                  </a:lnTo>
                  <a:lnTo>
                    <a:pt x="1890" y="540"/>
                  </a:lnTo>
                  <a:lnTo>
                    <a:pt x="2025" y="540"/>
                  </a:lnTo>
                  <a:lnTo>
                    <a:pt x="2025" y="405"/>
                  </a:lnTo>
                  <a:close/>
                  <a:moveTo>
                    <a:pt x="2160" y="810"/>
                  </a:moveTo>
                  <a:lnTo>
                    <a:pt x="2025" y="810"/>
                  </a:lnTo>
                  <a:lnTo>
                    <a:pt x="2025" y="945"/>
                  </a:lnTo>
                  <a:lnTo>
                    <a:pt x="2025" y="1080"/>
                  </a:lnTo>
                  <a:lnTo>
                    <a:pt x="2160" y="1080"/>
                  </a:lnTo>
                  <a:lnTo>
                    <a:pt x="2160" y="945"/>
                  </a:lnTo>
                  <a:lnTo>
                    <a:pt x="2160" y="810"/>
                  </a:lnTo>
                  <a:close/>
                  <a:moveTo>
                    <a:pt x="2295" y="405"/>
                  </a:moveTo>
                  <a:lnTo>
                    <a:pt x="2160" y="405"/>
                  </a:lnTo>
                  <a:lnTo>
                    <a:pt x="2160" y="540"/>
                  </a:lnTo>
                  <a:lnTo>
                    <a:pt x="2025" y="540"/>
                  </a:lnTo>
                  <a:lnTo>
                    <a:pt x="2025" y="675"/>
                  </a:lnTo>
                  <a:lnTo>
                    <a:pt x="2160" y="675"/>
                  </a:lnTo>
                  <a:lnTo>
                    <a:pt x="2160" y="810"/>
                  </a:lnTo>
                  <a:lnTo>
                    <a:pt x="2295" y="810"/>
                  </a:lnTo>
                  <a:lnTo>
                    <a:pt x="2295" y="675"/>
                  </a:lnTo>
                  <a:lnTo>
                    <a:pt x="2295" y="540"/>
                  </a:lnTo>
                  <a:lnTo>
                    <a:pt x="2295" y="405"/>
                  </a:lnTo>
                  <a:close/>
                  <a:moveTo>
                    <a:pt x="3510" y="135"/>
                  </a:moveTo>
                  <a:lnTo>
                    <a:pt x="3375" y="135"/>
                  </a:lnTo>
                  <a:lnTo>
                    <a:pt x="3240" y="135"/>
                  </a:lnTo>
                  <a:lnTo>
                    <a:pt x="3105" y="135"/>
                  </a:lnTo>
                  <a:lnTo>
                    <a:pt x="3105" y="270"/>
                  </a:lnTo>
                  <a:lnTo>
                    <a:pt x="3240" y="270"/>
                  </a:lnTo>
                  <a:lnTo>
                    <a:pt x="3375" y="270"/>
                  </a:lnTo>
                  <a:lnTo>
                    <a:pt x="3510" y="270"/>
                  </a:lnTo>
                  <a:lnTo>
                    <a:pt x="3510" y="135"/>
                  </a:lnTo>
                  <a:close/>
                  <a:moveTo>
                    <a:pt x="3645" y="0"/>
                  </a:moveTo>
                  <a:lnTo>
                    <a:pt x="3510" y="0"/>
                  </a:lnTo>
                  <a:lnTo>
                    <a:pt x="3510" y="135"/>
                  </a:lnTo>
                  <a:lnTo>
                    <a:pt x="3645" y="135"/>
                  </a:lnTo>
                  <a:lnTo>
                    <a:pt x="3645" y="0"/>
                  </a:lnTo>
                  <a:close/>
                  <a:moveTo>
                    <a:pt x="3780" y="135"/>
                  </a:moveTo>
                  <a:lnTo>
                    <a:pt x="3645" y="135"/>
                  </a:lnTo>
                  <a:lnTo>
                    <a:pt x="3645" y="270"/>
                  </a:lnTo>
                  <a:lnTo>
                    <a:pt x="3510" y="270"/>
                  </a:lnTo>
                  <a:lnTo>
                    <a:pt x="3510" y="405"/>
                  </a:lnTo>
                  <a:lnTo>
                    <a:pt x="3645" y="405"/>
                  </a:lnTo>
                  <a:lnTo>
                    <a:pt x="3780" y="405"/>
                  </a:lnTo>
                  <a:lnTo>
                    <a:pt x="3780" y="270"/>
                  </a:lnTo>
                  <a:lnTo>
                    <a:pt x="3780" y="135"/>
                  </a:lnTo>
                  <a:close/>
                  <a:moveTo>
                    <a:pt x="3915" y="405"/>
                  </a:moveTo>
                  <a:lnTo>
                    <a:pt x="3780" y="405"/>
                  </a:lnTo>
                  <a:lnTo>
                    <a:pt x="3780" y="540"/>
                  </a:lnTo>
                  <a:lnTo>
                    <a:pt x="3780" y="675"/>
                  </a:lnTo>
                  <a:lnTo>
                    <a:pt x="3915" y="675"/>
                  </a:lnTo>
                  <a:lnTo>
                    <a:pt x="3915" y="540"/>
                  </a:lnTo>
                  <a:lnTo>
                    <a:pt x="3915" y="405"/>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7" name="docshape3">
              <a:extLst>
                <a:ext uri="{FF2B5EF4-FFF2-40B4-BE49-F238E27FC236}">
                  <a16:creationId xmlns:a16="http://schemas.microsoft.com/office/drawing/2014/main" id="{1A1649FD-72BA-0DAC-44CA-6D128D3638A8}"/>
                </a:ext>
              </a:extLst>
            </p:cNvPr>
            <p:cNvSpPr>
              <a:spLocks/>
            </p:cNvSpPr>
            <p:nvPr/>
          </p:nvSpPr>
          <p:spPr bwMode="auto">
            <a:xfrm>
              <a:off x="1215" y="3780"/>
              <a:ext cx="1485" cy="675"/>
            </a:xfrm>
            <a:custGeom>
              <a:avLst/>
              <a:gdLst>
                <a:gd name="T0" fmla="+- 0 1755 1215"/>
                <a:gd name="T1" fmla="*/ T0 w 1485"/>
                <a:gd name="T2" fmla="+- 0 4050 3780"/>
                <a:gd name="T3" fmla="*/ 4050 h 675"/>
                <a:gd name="T4" fmla="+- 0 1620 1215"/>
                <a:gd name="T5" fmla="*/ T4 w 1485"/>
                <a:gd name="T6" fmla="+- 0 4050 3780"/>
                <a:gd name="T7" fmla="*/ 4050 h 675"/>
                <a:gd name="T8" fmla="+- 0 1485 1215"/>
                <a:gd name="T9" fmla="*/ T8 w 1485"/>
                <a:gd name="T10" fmla="+- 0 4050 3780"/>
                <a:gd name="T11" fmla="*/ 4050 h 675"/>
                <a:gd name="T12" fmla="+- 0 1350 1215"/>
                <a:gd name="T13" fmla="*/ T12 w 1485"/>
                <a:gd name="T14" fmla="+- 0 4050 3780"/>
                <a:gd name="T15" fmla="*/ 4050 h 675"/>
                <a:gd name="T16" fmla="+- 0 1350 1215"/>
                <a:gd name="T17" fmla="*/ T16 w 1485"/>
                <a:gd name="T18" fmla="+- 0 3915 3780"/>
                <a:gd name="T19" fmla="*/ 3915 h 675"/>
                <a:gd name="T20" fmla="+- 0 1350 1215"/>
                <a:gd name="T21" fmla="*/ T20 w 1485"/>
                <a:gd name="T22" fmla="+- 0 3780 3780"/>
                <a:gd name="T23" fmla="*/ 3780 h 675"/>
                <a:gd name="T24" fmla="+- 0 1215 1215"/>
                <a:gd name="T25" fmla="*/ T24 w 1485"/>
                <a:gd name="T26" fmla="+- 0 3780 3780"/>
                <a:gd name="T27" fmla="*/ 3780 h 675"/>
                <a:gd name="T28" fmla="+- 0 1215 1215"/>
                <a:gd name="T29" fmla="*/ T28 w 1485"/>
                <a:gd name="T30" fmla="+- 0 3915 3780"/>
                <a:gd name="T31" fmla="*/ 3915 h 675"/>
                <a:gd name="T32" fmla="+- 0 1215 1215"/>
                <a:gd name="T33" fmla="*/ T32 w 1485"/>
                <a:gd name="T34" fmla="+- 0 4050 3780"/>
                <a:gd name="T35" fmla="*/ 4050 h 675"/>
                <a:gd name="T36" fmla="+- 0 1215 1215"/>
                <a:gd name="T37" fmla="*/ T36 w 1485"/>
                <a:gd name="T38" fmla="+- 0 4185 3780"/>
                <a:gd name="T39" fmla="*/ 4185 h 675"/>
                <a:gd name="T40" fmla="+- 0 1350 1215"/>
                <a:gd name="T41" fmla="*/ T40 w 1485"/>
                <a:gd name="T42" fmla="+- 0 4185 3780"/>
                <a:gd name="T43" fmla="*/ 4185 h 675"/>
                <a:gd name="T44" fmla="+- 0 1485 1215"/>
                <a:gd name="T45" fmla="*/ T44 w 1485"/>
                <a:gd name="T46" fmla="+- 0 4185 3780"/>
                <a:gd name="T47" fmla="*/ 4185 h 675"/>
                <a:gd name="T48" fmla="+- 0 1620 1215"/>
                <a:gd name="T49" fmla="*/ T48 w 1485"/>
                <a:gd name="T50" fmla="+- 0 4185 3780"/>
                <a:gd name="T51" fmla="*/ 4185 h 675"/>
                <a:gd name="T52" fmla="+- 0 1755 1215"/>
                <a:gd name="T53" fmla="*/ T52 w 1485"/>
                <a:gd name="T54" fmla="+- 0 4185 3780"/>
                <a:gd name="T55" fmla="*/ 4185 h 675"/>
                <a:gd name="T56" fmla="+- 0 1755 1215"/>
                <a:gd name="T57" fmla="*/ T56 w 1485"/>
                <a:gd name="T58" fmla="+- 0 4050 3780"/>
                <a:gd name="T59" fmla="*/ 4050 h 675"/>
                <a:gd name="T60" fmla="+- 0 1890 1215"/>
                <a:gd name="T61" fmla="*/ T60 w 1485"/>
                <a:gd name="T62" fmla="+- 0 3780 3780"/>
                <a:gd name="T63" fmla="*/ 3780 h 675"/>
                <a:gd name="T64" fmla="+- 0 1755 1215"/>
                <a:gd name="T65" fmla="*/ T64 w 1485"/>
                <a:gd name="T66" fmla="+- 0 3780 3780"/>
                <a:gd name="T67" fmla="*/ 3780 h 675"/>
                <a:gd name="T68" fmla="+- 0 1620 1215"/>
                <a:gd name="T69" fmla="*/ T68 w 1485"/>
                <a:gd name="T70" fmla="+- 0 3780 3780"/>
                <a:gd name="T71" fmla="*/ 3780 h 675"/>
                <a:gd name="T72" fmla="+- 0 1620 1215"/>
                <a:gd name="T73" fmla="*/ T72 w 1485"/>
                <a:gd name="T74" fmla="+- 0 3915 3780"/>
                <a:gd name="T75" fmla="*/ 3915 h 675"/>
                <a:gd name="T76" fmla="+- 0 1755 1215"/>
                <a:gd name="T77" fmla="*/ T76 w 1485"/>
                <a:gd name="T78" fmla="+- 0 3915 3780"/>
                <a:gd name="T79" fmla="*/ 3915 h 675"/>
                <a:gd name="T80" fmla="+- 0 1755 1215"/>
                <a:gd name="T81" fmla="*/ T80 w 1485"/>
                <a:gd name="T82" fmla="+- 0 4050 3780"/>
                <a:gd name="T83" fmla="*/ 4050 h 675"/>
                <a:gd name="T84" fmla="+- 0 1890 1215"/>
                <a:gd name="T85" fmla="*/ T84 w 1485"/>
                <a:gd name="T86" fmla="+- 0 4050 3780"/>
                <a:gd name="T87" fmla="*/ 4050 h 675"/>
                <a:gd name="T88" fmla="+- 0 1890 1215"/>
                <a:gd name="T89" fmla="*/ T88 w 1485"/>
                <a:gd name="T90" fmla="+- 0 3915 3780"/>
                <a:gd name="T91" fmla="*/ 3915 h 675"/>
                <a:gd name="T92" fmla="+- 0 1890 1215"/>
                <a:gd name="T93" fmla="*/ T92 w 1485"/>
                <a:gd name="T94" fmla="+- 0 3780 3780"/>
                <a:gd name="T95" fmla="*/ 3780 h 675"/>
                <a:gd name="T96" fmla="+- 0 2700 1215"/>
                <a:gd name="T97" fmla="*/ T96 w 1485"/>
                <a:gd name="T98" fmla="+- 0 4050 3780"/>
                <a:gd name="T99" fmla="*/ 4050 h 675"/>
                <a:gd name="T100" fmla="+- 0 2565 1215"/>
                <a:gd name="T101" fmla="*/ T100 w 1485"/>
                <a:gd name="T102" fmla="+- 0 4050 3780"/>
                <a:gd name="T103" fmla="*/ 4050 h 675"/>
                <a:gd name="T104" fmla="+- 0 2565 1215"/>
                <a:gd name="T105" fmla="*/ T104 w 1485"/>
                <a:gd name="T106" fmla="+- 0 3915 3780"/>
                <a:gd name="T107" fmla="*/ 3915 h 675"/>
                <a:gd name="T108" fmla="+- 0 2565 1215"/>
                <a:gd name="T109" fmla="*/ T108 w 1485"/>
                <a:gd name="T110" fmla="+- 0 3780 3780"/>
                <a:gd name="T111" fmla="*/ 3780 h 675"/>
                <a:gd name="T112" fmla="+- 0 2430 1215"/>
                <a:gd name="T113" fmla="*/ T112 w 1485"/>
                <a:gd name="T114" fmla="+- 0 3780 3780"/>
                <a:gd name="T115" fmla="*/ 3780 h 675"/>
                <a:gd name="T116" fmla="+- 0 2295 1215"/>
                <a:gd name="T117" fmla="*/ T116 w 1485"/>
                <a:gd name="T118" fmla="+- 0 3780 3780"/>
                <a:gd name="T119" fmla="*/ 3780 h 675"/>
                <a:gd name="T120" fmla="+- 0 2295 1215"/>
                <a:gd name="T121" fmla="*/ T120 w 1485"/>
                <a:gd name="T122" fmla="+- 0 3915 3780"/>
                <a:gd name="T123" fmla="*/ 3915 h 675"/>
                <a:gd name="T124" fmla="+- 0 2430 1215"/>
                <a:gd name="T125" fmla="*/ T124 w 1485"/>
                <a:gd name="T126" fmla="+- 0 3915 3780"/>
                <a:gd name="T127" fmla="*/ 3915 h 675"/>
                <a:gd name="T128" fmla="+- 0 2430 1215"/>
                <a:gd name="T129" fmla="*/ T128 w 1485"/>
                <a:gd name="T130" fmla="+- 0 4050 3780"/>
                <a:gd name="T131" fmla="*/ 4050 h 675"/>
                <a:gd name="T132" fmla="+- 0 2430 1215"/>
                <a:gd name="T133" fmla="*/ T132 w 1485"/>
                <a:gd name="T134" fmla="+- 0 4185 3780"/>
                <a:gd name="T135" fmla="*/ 4185 h 675"/>
                <a:gd name="T136" fmla="+- 0 2295 1215"/>
                <a:gd name="T137" fmla="*/ T136 w 1485"/>
                <a:gd name="T138" fmla="+- 0 4185 3780"/>
                <a:gd name="T139" fmla="*/ 4185 h 675"/>
                <a:gd name="T140" fmla="+- 0 2295 1215"/>
                <a:gd name="T141" fmla="*/ T140 w 1485"/>
                <a:gd name="T142" fmla="+- 0 4320 3780"/>
                <a:gd name="T143" fmla="*/ 4320 h 675"/>
                <a:gd name="T144" fmla="+- 0 2160 1215"/>
                <a:gd name="T145" fmla="*/ T144 w 1485"/>
                <a:gd name="T146" fmla="+- 0 4320 3780"/>
                <a:gd name="T147" fmla="*/ 4320 h 675"/>
                <a:gd name="T148" fmla="+- 0 2160 1215"/>
                <a:gd name="T149" fmla="*/ T148 w 1485"/>
                <a:gd name="T150" fmla="+- 0 4185 3780"/>
                <a:gd name="T151" fmla="*/ 4185 h 675"/>
                <a:gd name="T152" fmla="+- 0 2295 1215"/>
                <a:gd name="T153" fmla="*/ T152 w 1485"/>
                <a:gd name="T154" fmla="+- 0 4185 3780"/>
                <a:gd name="T155" fmla="*/ 4185 h 675"/>
                <a:gd name="T156" fmla="+- 0 2295 1215"/>
                <a:gd name="T157" fmla="*/ T156 w 1485"/>
                <a:gd name="T158" fmla="+- 0 4050 3780"/>
                <a:gd name="T159" fmla="*/ 4050 h 675"/>
                <a:gd name="T160" fmla="+- 0 2295 1215"/>
                <a:gd name="T161" fmla="*/ T160 w 1485"/>
                <a:gd name="T162" fmla="+- 0 3915 3780"/>
                <a:gd name="T163" fmla="*/ 3915 h 675"/>
                <a:gd name="T164" fmla="+- 0 2160 1215"/>
                <a:gd name="T165" fmla="*/ T164 w 1485"/>
                <a:gd name="T166" fmla="+- 0 3915 3780"/>
                <a:gd name="T167" fmla="*/ 3915 h 675"/>
                <a:gd name="T168" fmla="+- 0 2160 1215"/>
                <a:gd name="T169" fmla="*/ T168 w 1485"/>
                <a:gd name="T170" fmla="+- 0 4050 3780"/>
                <a:gd name="T171" fmla="*/ 4050 h 675"/>
                <a:gd name="T172" fmla="+- 0 2025 1215"/>
                <a:gd name="T173" fmla="*/ T172 w 1485"/>
                <a:gd name="T174" fmla="+- 0 4050 3780"/>
                <a:gd name="T175" fmla="*/ 4050 h 675"/>
                <a:gd name="T176" fmla="+- 0 2025 1215"/>
                <a:gd name="T177" fmla="*/ T176 w 1485"/>
                <a:gd name="T178" fmla="+- 0 4185 3780"/>
                <a:gd name="T179" fmla="*/ 4185 h 675"/>
                <a:gd name="T180" fmla="+- 0 2025 1215"/>
                <a:gd name="T181" fmla="*/ T180 w 1485"/>
                <a:gd name="T182" fmla="+- 0 4320 3780"/>
                <a:gd name="T183" fmla="*/ 4320 h 675"/>
                <a:gd name="T184" fmla="+- 0 2025 1215"/>
                <a:gd name="T185" fmla="*/ T184 w 1485"/>
                <a:gd name="T186" fmla="+- 0 4455 3780"/>
                <a:gd name="T187" fmla="*/ 4455 h 675"/>
                <a:gd name="T188" fmla="+- 0 2160 1215"/>
                <a:gd name="T189" fmla="*/ T188 w 1485"/>
                <a:gd name="T190" fmla="+- 0 4455 3780"/>
                <a:gd name="T191" fmla="*/ 4455 h 675"/>
                <a:gd name="T192" fmla="+- 0 2295 1215"/>
                <a:gd name="T193" fmla="*/ T192 w 1485"/>
                <a:gd name="T194" fmla="+- 0 4455 3780"/>
                <a:gd name="T195" fmla="*/ 4455 h 675"/>
                <a:gd name="T196" fmla="+- 0 2430 1215"/>
                <a:gd name="T197" fmla="*/ T196 w 1485"/>
                <a:gd name="T198" fmla="+- 0 4455 3780"/>
                <a:gd name="T199" fmla="*/ 4455 h 675"/>
                <a:gd name="T200" fmla="+- 0 2565 1215"/>
                <a:gd name="T201" fmla="*/ T200 w 1485"/>
                <a:gd name="T202" fmla="+- 0 4455 3780"/>
                <a:gd name="T203" fmla="*/ 4455 h 675"/>
                <a:gd name="T204" fmla="+- 0 2700 1215"/>
                <a:gd name="T205" fmla="*/ T204 w 1485"/>
                <a:gd name="T206" fmla="+- 0 4455 3780"/>
                <a:gd name="T207" fmla="*/ 4455 h 675"/>
                <a:gd name="T208" fmla="+- 0 2700 1215"/>
                <a:gd name="T209" fmla="*/ T208 w 1485"/>
                <a:gd name="T210" fmla="+- 0 4320 3780"/>
                <a:gd name="T211" fmla="*/ 4320 h 675"/>
                <a:gd name="T212" fmla="+- 0 2565 1215"/>
                <a:gd name="T213" fmla="*/ T212 w 1485"/>
                <a:gd name="T214" fmla="+- 0 4320 3780"/>
                <a:gd name="T215" fmla="*/ 4320 h 675"/>
                <a:gd name="T216" fmla="+- 0 2565 1215"/>
                <a:gd name="T217" fmla="*/ T216 w 1485"/>
                <a:gd name="T218" fmla="+- 0 4185 3780"/>
                <a:gd name="T219" fmla="*/ 4185 h 675"/>
                <a:gd name="T220" fmla="+- 0 2700 1215"/>
                <a:gd name="T221" fmla="*/ T220 w 1485"/>
                <a:gd name="T222" fmla="+- 0 4185 3780"/>
                <a:gd name="T223" fmla="*/ 4185 h 675"/>
                <a:gd name="T224" fmla="+- 0 2700 1215"/>
                <a:gd name="T225" fmla="*/ T224 w 1485"/>
                <a:gd name="T226" fmla="+- 0 4050 3780"/>
                <a:gd name="T227" fmla="*/ 4050 h 67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1485" h="675">
                  <a:moveTo>
                    <a:pt x="540" y="270"/>
                  </a:moveTo>
                  <a:lnTo>
                    <a:pt x="405" y="270"/>
                  </a:lnTo>
                  <a:lnTo>
                    <a:pt x="270" y="270"/>
                  </a:lnTo>
                  <a:lnTo>
                    <a:pt x="135" y="270"/>
                  </a:lnTo>
                  <a:lnTo>
                    <a:pt x="135" y="135"/>
                  </a:lnTo>
                  <a:lnTo>
                    <a:pt x="135" y="0"/>
                  </a:lnTo>
                  <a:lnTo>
                    <a:pt x="0" y="0"/>
                  </a:lnTo>
                  <a:lnTo>
                    <a:pt x="0" y="135"/>
                  </a:lnTo>
                  <a:lnTo>
                    <a:pt x="0" y="270"/>
                  </a:lnTo>
                  <a:lnTo>
                    <a:pt x="0" y="405"/>
                  </a:lnTo>
                  <a:lnTo>
                    <a:pt x="135" y="405"/>
                  </a:lnTo>
                  <a:lnTo>
                    <a:pt x="270" y="405"/>
                  </a:lnTo>
                  <a:lnTo>
                    <a:pt x="405" y="405"/>
                  </a:lnTo>
                  <a:lnTo>
                    <a:pt x="540" y="405"/>
                  </a:lnTo>
                  <a:lnTo>
                    <a:pt x="540" y="270"/>
                  </a:lnTo>
                  <a:close/>
                  <a:moveTo>
                    <a:pt x="675" y="0"/>
                  </a:moveTo>
                  <a:lnTo>
                    <a:pt x="540" y="0"/>
                  </a:lnTo>
                  <a:lnTo>
                    <a:pt x="405" y="0"/>
                  </a:lnTo>
                  <a:lnTo>
                    <a:pt x="405" y="135"/>
                  </a:lnTo>
                  <a:lnTo>
                    <a:pt x="540" y="135"/>
                  </a:lnTo>
                  <a:lnTo>
                    <a:pt x="540" y="270"/>
                  </a:lnTo>
                  <a:lnTo>
                    <a:pt x="675" y="270"/>
                  </a:lnTo>
                  <a:lnTo>
                    <a:pt x="675" y="135"/>
                  </a:lnTo>
                  <a:lnTo>
                    <a:pt x="675" y="0"/>
                  </a:lnTo>
                  <a:close/>
                  <a:moveTo>
                    <a:pt x="1485" y="270"/>
                  </a:moveTo>
                  <a:lnTo>
                    <a:pt x="1350" y="270"/>
                  </a:lnTo>
                  <a:lnTo>
                    <a:pt x="1350" y="135"/>
                  </a:lnTo>
                  <a:lnTo>
                    <a:pt x="1350" y="0"/>
                  </a:lnTo>
                  <a:lnTo>
                    <a:pt x="1215" y="0"/>
                  </a:lnTo>
                  <a:lnTo>
                    <a:pt x="1080" y="0"/>
                  </a:lnTo>
                  <a:lnTo>
                    <a:pt x="1080" y="135"/>
                  </a:lnTo>
                  <a:lnTo>
                    <a:pt x="1215" y="135"/>
                  </a:lnTo>
                  <a:lnTo>
                    <a:pt x="1215" y="270"/>
                  </a:lnTo>
                  <a:lnTo>
                    <a:pt x="1215" y="405"/>
                  </a:lnTo>
                  <a:lnTo>
                    <a:pt x="1080" y="405"/>
                  </a:lnTo>
                  <a:lnTo>
                    <a:pt x="1080" y="540"/>
                  </a:lnTo>
                  <a:lnTo>
                    <a:pt x="945" y="540"/>
                  </a:lnTo>
                  <a:lnTo>
                    <a:pt x="945" y="405"/>
                  </a:lnTo>
                  <a:lnTo>
                    <a:pt x="1080" y="405"/>
                  </a:lnTo>
                  <a:lnTo>
                    <a:pt x="1080" y="270"/>
                  </a:lnTo>
                  <a:lnTo>
                    <a:pt x="1080" y="135"/>
                  </a:lnTo>
                  <a:lnTo>
                    <a:pt x="945" y="135"/>
                  </a:lnTo>
                  <a:lnTo>
                    <a:pt x="945" y="270"/>
                  </a:lnTo>
                  <a:lnTo>
                    <a:pt x="810" y="270"/>
                  </a:lnTo>
                  <a:lnTo>
                    <a:pt x="810" y="405"/>
                  </a:lnTo>
                  <a:lnTo>
                    <a:pt x="810" y="540"/>
                  </a:lnTo>
                  <a:lnTo>
                    <a:pt x="810" y="675"/>
                  </a:lnTo>
                  <a:lnTo>
                    <a:pt x="945" y="675"/>
                  </a:lnTo>
                  <a:lnTo>
                    <a:pt x="1080" y="675"/>
                  </a:lnTo>
                  <a:lnTo>
                    <a:pt x="1215" y="675"/>
                  </a:lnTo>
                  <a:lnTo>
                    <a:pt x="1350" y="675"/>
                  </a:lnTo>
                  <a:lnTo>
                    <a:pt x="1485" y="675"/>
                  </a:lnTo>
                  <a:lnTo>
                    <a:pt x="1485" y="540"/>
                  </a:lnTo>
                  <a:lnTo>
                    <a:pt x="1350" y="540"/>
                  </a:lnTo>
                  <a:lnTo>
                    <a:pt x="1350" y="405"/>
                  </a:lnTo>
                  <a:lnTo>
                    <a:pt x="1485" y="405"/>
                  </a:lnTo>
                  <a:lnTo>
                    <a:pt x="1485" y="27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8" name="docshape4">
              <a:extLst>
                <a:ext uri="{FF2B5EF4-FFF2-40B4-BE49-F238E27FC236}">
                  <a16:creationId xmlns:a16="http://schemas.microsoft.com/office/drawing/2014/main" id="{870F7423-5708-0255-1B21-C4476C5F54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5" y="2715"/>
              <a:ext cx="1185" cy="1185"/>
            </a:xfrm>
            <a:prstGeom prst="rect">
              <a:avLst/>
            </a:prstGeom>
            <a:noFill/>
            <a:extLst>
              <a:ext uri="{909E8E84-426E-40DD-AFC4-6F175D3DCCD1}">
                <a14:hiddenFill xmlns:a14="http://schemas.microsoft.com/office/drawing/2010/main">
                  <a:solidFill>
                    <a:srgbClr val="FFFFFF"/>
                  </a:solidFill>
                </a14:hiddenFill>
              </a:ext>
            </a:extLst>
          </p:spPr>
        </p:pic>
        <p:sp>
          <p:nvSpPr>
            <p:cNvPr id="9" name="docshape5">
              <a:extLst>
                <a:ext uri="{FF2B5EF4-FFF2-40B4-BE49-F238E27FC236}">
                  <a16:creationId xmlns:a16="http://schemas.microsoft.com/office/drawing/2014/main" id="{BC3C34F0-F112-2F96-6E6C-B0B11D3006E7}"/>
                </a:ext>
              </a:extLst>
            </p:cNvPr>
            <p:cNvSpPr>
              <a:spLocks/>
            </p:cNvSpPr>
            <p:nvPr/>
          </p:nvSpPr>
          <p:spPr bwMode="auto">
            <a:xfrm>
              <a:off x="802" y="802"/>
              <a:ext cx="961" cy="960"/>
            </a:xfrm>
            <a:custGeom>
              <a:avLst/>
              <a:gdLst>
                <a:gd name="T0" fmla="+- 0 1763 802"/>
                <a:gd name="T1" fmla="*/ T0 w 961"/>
                <a:gd name="T2" fmla="+- 0 802 802"/>
                <a:gd name="T3" fmla="*/ 802 h 960"/>
                <a:gd name="T4" fmla="+- 0 802 802"/>
                <a:gd name="T5" fmla="*/ T4 w 961"/>
                <a:gd name="T6" fmla="+- 0 802 802"/>
                <a:gd name="T7" fmla="*/ 802 h 960"/>
                <a:gd name="T8" fmla="+- 0 802 802"/>
                <a:gd name="T9" fmla="*/ T8 w 961"/>
                <a:gd name="T10" fmla="+- 0 940 802"/>
                <a:gd name="T11" fmla="*/ 940 h 960"/>
                <a:gd name="T12" fmla="+- 0 802 802"/>
                <a:gd name="T13" fmla="*/ T12 w 961"/>
                <a:gd name="T14" fmla="+- 0 1626 802"/>
                <a:gd name="T15" fmla="*/ 1626 h 960"/>
                <a:gd name="T16" fmla="+- 0 802 802"/>
                <a:gd name="T17" fmla="*/ T16 w 961"/>
                <a:gd name="T18" fmla="+- 0 1762 802"/>
                <a:gd name="T19" fmla="*/ 1762 h 960"/>
                <a:gd name="T20" fmla="+- 0 1763 802"/>
                <a:gd name="T21" fmla="*/ T20 w 961"/>
                <a:gd name="T22" fmla="+- 0 1762 802"/>
                <a:gd name="T23" fmla="*/ 1762 h 960"/>
                <a:gd name="T24" fmla="+- 0 1763 802"/>
                <a:gd name="T25" fmla="*/ T24 w 961"/>
                <a:gd name="T26" fmla="+- 0 1626 802"/>
                <a:gd name="T27" fmla="*/ 1626 h 960"/>
                <a:gd name="T28" fmla="+- 0 939 802"/>
                <a:gd name="T29" fmla="*/ T28 w 961"/>
                <a:gd name="T30" fmla="+- 0 1626 802"/>
                <a:gd name="T31" fmla="*/ 1626 h 960"/>
                <a:gd name="T32" fmla="+- 0 939 802"/>
                <a:gd name="T33" fmla="*/ T32 w 961"/>
                <a:gd name="T34" fmla="+- 0 940 802"/>
                <a:gd name="T35" fmla="*/ 940 h 960"/>
                <a:gd name="T36" fmla="+- 0 1626 802"/>
                <a:gd name="T37" fmla="*/ T36 w 961"/>
                <a:gd name="T38" fmla="+- 0 940 802"/>
                <a:gd name="T39" fmla="*/ 940 h 960"/>
                <a:gd name="T40" fmla="+- 0 1626 802"/>
                <a:gd name="T41" fmla="*/ T40 w 961"/>
                <a:gd name="T42" fmla="+- 0 1626 802"/>
                <a:gd name="T43" fmla="*/ 1626 h 960"/>
                <a:gd name="T44" fmla="+- 0 1763 802"/>
                <a:gd name="T45" fmla="*/ T44 w 961"/>
                <a:gd name="T46" fmla="+- 0 1626 802"/>
                <a:gd name="T47" fmla="*/ 1626 h 960"/>
                <a:gd name="T48" fmla="+- 0 1763 802"/>
                <a:gd name="T49" fmla="*/ T48 w 961"/>
                <a:gd name="T50" fmla="+- 0 940 802"/>
                <a:gd name="T51" fmla="*/ 940 h 960"/>
                <a:gd name="T52" fmla="+- 0 1763 802"/>
                <a:gd name="T53" fmla="*/ T52 w 961"/>
                <a:gd name="T54" fmla="+- 0 939 802"/>
                <a:gd name="T55" fmla="*/ 939 h 960"/>
                <a:gd name="T56" fmla="+- 0 1763 802"/>
                <a:gd name="T57" fmla="*/ T56 w 961"/>
                <a:gd name="T58" fmla="+- 0 802 802"/>
                <a:gd name="T59" fmla="*/ 80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 name="docshape6">
              <a:extLst>
                <a:ext uri="{FF2B5EF4-FFF2-40B4-BE49-F238E27FC236}">
                  <a16:creationId xmlns:a16="http://schemas.microsoft.com/office/drawing/2014/main" id="{4785763E-0399-B107-3355-D4E230A64431}"/>
                </a:ext>
              </a:extLst>
            </p:cNvPr>
            <p:cNvSpPr>
              <a:spLocks/>
            </p:cNvSpPr>
            <p:nvPr/>
          </p:nvSpPr>
          <p:spPr bwMode="auto">
            <a:xfrm>
              <a:off x="1080" y="810"/>
              <a:ext cx="3780" cy="1350"/>
            </a:xfrm>
            <a:custGeom>
              <a:avLst/>
              <a:gdLst>
                <a:gd name="T0" fmla="+- 0 1080 1080"/>
                <a:gd name="T1" fmla="*/ T0 w 3780"/>
                <a:gd name="T2" fmla="+- 0 2025 810"/>
                <a:gd name="T3" fmla="*/ 2025 h 1350"/>
                <a:gd name="T4" fmla="+- 0 2295 1080"/>
                <a:gd name="T5" fmla="*/ T4 w 3780"/>
                <a:gd name="T6" fmla="+- 0 1620 810"/>
                <a:gd name="T7" fmla="*/ 1620 h 1350"/>
                <a:gd name="T8" fmla="+- 0 2295 1080"/>
                <a:gd name="T9" fmla="*/ T8 w 3780"/>
                <a:gd name="T10" fmla="+- 0 1755 810"/>
                <a:gd name="T11" fmla="*/ 1755 h 1350"/>
                <a:gd name="T12" fmla="+- 0 2160 1080"/>
                <a:gd name="T13" fmla="*/ T12 w 3780"/>
                <a:gd name="T14" fmla="+- 0 945 810"/>
                <a:gd name="T15" fmla="*/ 945 h 1350"/>
                <a:gd name="T16" fmla="+- 0 2025 1080"/>
                <a:gd name="T17" fmla="*/ T16 w 3780"/>
                <a:gd name="T18" fmla="+- 0 945 810"/>
                <a:gd name="T19" fmla="*/ 945 h 1350"/>
                <a:gd name="T20" fmla="+- 0 1890 1080"/>
                <a:gd name="T21" fmla="*/ T20 w 3780"/>
                <a:gd name="T22" fmla="+- 0 1215 810"/>
                <a:gd name="T23" fmla="*/ 1215 h 1350"/>
                <a:gd name="T24" fmla="+- 0 1890 1080"/>
                <a:gd name="T25" fmla="*/ T24 w 3780"/>
                <a:gd name="T26" fmla="+- 0 1620 810"/>
                <a:gd name="T27" fmla="*/ 1620 h 1350"/>
                <a:gd name="T28" fmla="+- 0 2025 1080"/>
                <a:gd name="T29" fmla="*/ T28 w 3780"/>
                <a:gd name="T30" fmla="+- 0 1620 810"/>
                <a:gd name="T31" fmla="*/ 1620 h 1350"/>
                <a:gd name="T32" fmla="+- 0 2160 1080"/>
                <a:gd name="T33" fmla="*/ T32 w 3780"/>
                <a:gd name="T34" fmla="+- 0 1350 810"/>
                <a:gd name="T35" fmla="*/ 1350 h 1350"/>
                <a:gd name="T36" fmla="+- 0 2295 1080"/>
                <a:gd name="T37" fmla="*/ T36 w 3780"/>
                <a:gd name="T38" fmla="+- 0 1350 810"/>
                <a:gd name="T39" fmla="*/ 1350 h 1350"/>
                <a:gd name="T40" fmla="+- 0 2025 1080"/>
                <a:gd name="T41" fmla="*/ T40 w 3780"/>
                <a:gd name="T42" fmla="+- 0 1215 810"/>
                <a:gd name="T43" fmla="*/ 1215 h 1350"/>
                <a:gd name="T44" fmla="+- 0 2295 1080"/>
                <a:gd name="T45" fmla="*/ T44 w 3780"/>
                <a:gd name="T46" fmla="+- 0 1080 810"/>
                <a:gd name="T47" fmla="*/ 1080 h 1350"/>
                <a:gd name="T48" fmla="+- 0 2295 1080"/>
                <a:gd name="T49" fmla="*/ T48 w 3780"/>
                <a:gd name="T50" fmla="+- 0 810 810"/>
                <a:gd name="T51" fmla="*/ 810 h 1350"/>
                <a:gd name="T52" fmla="+- 0 2430 1080"/>
                <a:gd name="T53" fmla="*/ T52 w 3780"/>
                <a:gd name="T54" fmla="+- 0 810 810"/>
                <a:gd name="T55" fmla="*/ 810 h 1350"/>
                <a:gd name="T56" fmla="+- 0 2430 1080"/>
                <a:gd name="T57" fmla="*/ T56 w 3780"/>
                <a:gd name="T58" fmla="+- 0 1215 810"/>
                <a:gd name="T59" fmla="*/ 1215 h 1350"/>
                <a:gd name="T60" fmla="+- 0 2295 1080"/>
                <a:gd name="T61" fmla="*/ T60 w 3780"/>
                <a:gd name="T62" fmla="+- 0 1485 810"/>
                <a:gd name="T63" fmla="*/ 1485 h 1350"/>
                <a:gd name="T64" fmla="+- 0 2565 1080"/>
                <a:gd name="T65" fmla="*/ T64 w 3780"/>
                <a:gd name="T66" fmla="+- 0 1620 810"/>
                <a:gd name="T67" fmla="*/ 1620 h 1350"/>
                <a:gd name="T68" fmla="+- 0 2700 1080"/>
                <a:gd name="T69" fmla="*/ T68 w 3780"/>
                <a:gd name="T70" fmla="+- 0 1350 810"/>
                <a:gd name="T71" fmla="*/ 1350 h 1350"/>
                <a:gd name="T72" fmla="+- 0 2700 1080"/>
                <a:gd name="T73" fmla="*/ T72 w 3780"/>
                <a:gd name="T74" fmla="+- 0 2025 810"/>
                <a:gd name="T75" fmla="*/ 2025 h 1350"/>
                <a:gd name="T76" fmla="+- 0 2430 1080"/>
                <a:gd name="T77" fmla="*/ T76 w 3780"/>
                <a:gd name="T78" fmla="+- 0 2160 810"/>
                <a:gd name="T79" fmla="*/ 2160 h 1350"/>
                <a:gd name="T80" fmla="+- 0 2835 1080"/>
                <a:gd name="T81" fmla="*/ T80 w 3780"/>
                <a:gd name="T82" fmla="+- 0 2160 810"/>
                <a:gd name="T83" fmla="*/ 2160 h 1350"/>
                <a:gd name="T84" fmla="+- 0 3105 1080"/>
                <a:gd name="T85" fmla="*/ T84 w 3780"/>
                <a:gd name="T86" fmla="+- 0 1080 810"/>
                <a:gd name="T87" fmla="*/ 1080 h 1350"/>
                <a:gd name="T88" fmla="+- 0 2970 1080"/>
                <a:gd name="T89" fmla="*/ T88 w 3780"/>
                <a:gd name="T90" fmla="+- 0 810 810"/>
                <a:gd name="T91" fmla="*/ 810 h 1350"/>
                <a:gd name="T92" fmla="+- 0 2565 1080"/>
                <a:gd name="T93" fmla="*/ T92 w 3780"/>
                <a:gd name="T94" fmla="+- 0 810 810"/>
                <a:gd name="T95" fmla="*/ 810 h 1350"/>
                <a:gd name="T96" fmla="+- 0 2430 1080"/>
                <a:gd name="T97" fmla="*/ T96 w 3780"/>
                <a:gd name="T98" fmla="+- 0 1080 810"/>
                <a:gd name="T99" fmla="*/ 1080 h 1350"/>
                <a:gd name="T100" fmla="+- 0 2835 1080"/>
                <a:gd name="T101" fmla="*/ T100 w 3780"/>
                <a:gd name="T102" fmla="+- 0 1080 810"/>
                <a:gd name="T103" fmla="*/ 1080 h 1350"/>
                <a:gd name="T104" fmla="+- 0 3105 1080"/>
                <a:gd name="T105" fmla="*/ T104 w 3780"/>
                <a:gd name="T106" fmla="+- 0 1215 810"/>
                <a:gd name="T107" fmla="*/ 1215 h 1350"/>
                <a:gd name="T108" fmla="+- 0 3375 1080"/>
                <a:gd name="T109" fmla="*/ T108 w 3780"/>
                <a:gd name="T110" fmla="+- 0 1620 810"/>
                <a:gd name="T111" fmla="*/ 1620 h 1350"/>
                <a:gd name="T112" fmla="+- 0 3240 1080"/>
                <a:gd name="T113" fmla="*/ T112 w 3780"/>
                <a:gd name="T114" fmla="+- 0 1890 810"/>
                <a:gd name="T115" fmla="*/ 1890 h 1350"/>
                <a:gd name="T116" fmla="+- 0 3375 1080"/>
                <a:gd name="T117" fmla="*/ T116 w 3780"/>
                <a:gd name="T118" fmla="+- 0 1620 810"/>
                <a:gd name="T119" fmla="*/ 1620 h 1350"/>
                <a:gd name="T120" fmla="+- 0 3375 1080"/>
                <a:gd name="T121" fmla="*/ T120 w 3780"/>
                <a:gd name="T122" fmla="+- 0 2025 810"/>
                <a:gd name="T123" fmla="*/ 2025 h 1350"/>
                <a:gd name="T124" fmla="+- 0 3510 1080"/>
                <a:gd name="T125" fmla="*/ T124 w 3780"/>
                <a:gd name="T126" fmla="+- 0 1215 810"/>
                <a:gd name="T127" fmla="*/ 1215 h 1350"/>
                <a:gd name="T128" fmla="+- 0 3240 1080"/>
                <a:gd name="T129" fmla="*/ T128 w 3780"/>
                <a:gd name="T130" fmla="+- 0 1350 810"/>
                <a:gd name="T131" fmla="*/ 1350 h 1350"/>
                <a:gd name="T132" fmla="+- 0 3510 1080"/>
                <a:gd name="T133" fmla="*/ T132 w 3780"/>
                <a:gd name="T134" fmla="+- 0 1485 810"/>
                <a:gd name="T135" fmla="*/ 1485 h 1350"/>
                <a:gd name="T136" fmla="+- 0 3915 1080"/>
                <a:gd name="T137" fmla="*/ T136 w 3780"/>
                <a:gd name="T138" fmla="+- 0 1620 810"/>
                <a:gd name="T139" fmla="*/ 1620 h 1350"/>
                <a:gd name="T140" fmla="+- 0 3645 1080"/>
                <a:gd name="T141" fmla="*/ T140 w 3780"/>
                <a:gd name="T142" fmla="+- 0 1755 810"/>
                <a:gd name="T143" fmla="*/ 1755 h 1350"/>
                <a:gd name="T144" fmla="+- 0 3510 1080"/>
                <a:gd name="T145" fmla="*/ T144 w 3780"/>
                <a:gd name="T146" fmla="+- 0 1755 810"/>
                <a:gd name="T147" fmla="*/ 1755 h 1350"/>
                <a:gd name="T148" fmla="+- 0 3645 1080"/>
                <a:gd name="T149" fmla="*/ T148 w 3780"/>
                <a:gd name="T150" fmla="+- 0 2025 810"/>
                <a:gd name="T151" fmla="*/ 2025 h 1350"/>
                <a:gd name="T152" fmla="+- 0 3915 1080"/>
                <a:gd name="T153" fmla="*/ T152 w 3780"/>
                <a:gd name="T154" fmla="+- 0 1890 810"/>
                <a:gd name="T155" fmla="*/ 1890 h 1350"/>
                <a:gd name="T156" fmla="+- 0 4050 1080"/>
                <a:gd name="T157" fmla="*/ T156 w 3780"/>
                <a:gd name="T158" fmla="+- 0 810 810"/>
                <a:gd name="T159" fmla="*/ 810 h 1350"/>
                <a:gd name="T160" fmla="+- 0 3645 1080"/>
                <a:gd name="T161" fmla="*/ T160 w 3780"/>
                <a:gd name="T162" fmla="+- 0 810 810"/>
                <a:gd name="T163" fmla="*/ 810 h 1350"/>
                <a:gd name="T164" fmla="+- 0 3375 1080"/>
                <a:gd name="T165" fmla="*/ T164 w 3780"/>
                <a:gd name="T166" fmla="+- 0 945 810"/>
                <a:gd name="T167" fmla="*/ 945 h 1350"/>
                <a:gd name="T168" fmla="+- 0 3375 1080"/>
                <a:gd name="T169" fmla="*/ T168 w 3780"/>
                <a:gd name="T170" fmla="+- 0 1080 810"/>
                <a:gd name="T171" fmla="*/ 1080 h 1350"/>
                <a:gd name="T172" fmla="+- 0 3645 1080"/>
                <a:gd name="T173" fmla="*/ T172 w 3780"/>
                <a:gd name="T174" fmla="+- 0 1215 810"/>
                <a:gd name="T175" fmla="*/ 1215 h 1350"/>
                <a:gd name="T176" fmla="+- 0 3780 1080"/>
                <a:gd name="T177" fmla="*/ T176 w 3780"/>
                <a:gd name="T178" fmla="+- 0 1215 810"/>
                <a:gd name="T179" fmla="*/ 1215 h 1350"/>
                <a:gd name="T180" fmla="+- 0 3645 1080"/>
                <a:gd name="T181" fmla="*/ T180 w 3780"/>
                <a:gd name="T182" fmla="+- 0 945 810"/>
                <a:gd name="T183" fmla="*/ 945 h 1350"/>
                <a:gd name="T184" fmla="+- 0 4050 1080"/>
                <a:gd name="T185" fmla="*/ T184 w 3780"/>
                <a:gd name="T186" fmla="+- 0 945 810"/>
                <a:gd name="T187" fmla="*/ 945 h 1350"/>
                <a:gd name="T188" fmla="+- 0 4050 1080"/>
                <a:gd name="T189" fmla="*/ T188 w 3780"/>
                <a:gd name="T190" fmla="+- 0 1485 810"/>
                <a:gd name="T191" fmla="*/ 1485 h 1350"/>
                <a:gd name="T192" fmla="+- 0 4185 1080"/>
                <a:gd name="T193" fmla="*/ T192 w 3780"/>
                <a:gd name="T194" fmla="+- 0 1755 810"/>
                <a:gd name="T195" fmla="*/ 1755 h 1350"/>
                <a:gd name="T196" fmla="+- 0 4455 1080"/>
                <a:gd name="T197" fmla="*/ T196 w 3780"/>
                <a:gd name="T198" fmla="+- 0 1350 810"/>
                <a:gd name="T199" fmla="*/ 1350 h 1350"/>
                <a:gd name="T200" fmla="+- 0 4185 1080"/>
                <a:gd name="T201" fmla="*/ T200 w 3780"/>
                <a:gd name="T202" fmla="+- 0 1485 810"/>
                <a:gd name="T203" fmla="*/ 1485 h 1350"/>
                <a:gd name="T204" fmla="+- 0 4455 1080"/>
                <a:gd name="T205" fmla="*/ T204 w 3780"/>
                <a:gd name="T206" fmla="+- 0 1350 810"/>
                <a:gd name="T207" fmla="*/ 1350 h 1350"/>
                <a:gd name="T208" fmla="+- 0 4725 1080"/>
                <a:gd name="T209" fmla="*/ T208 w 3780"/>
                <a:gd name="T210" fmla="+- 0 1755 810"/>
                <a:gd name="T211" fmla="*/ 1755 h 1350"/>
                <a:gd name="T212" fmla="+- 0 4590 1080"/>
                <a:gd name="T213" fmla="*/ T212 w 3780"/>
                <a:gd name="T214" fmla="+- 0 1755 810"/>
                <a:gd name="T215" fmla="*/ 1755 h 1350"/>
                <a:gd name="T216" fmla="+- 0 4320 1080"/>
                <a:gd name="T217" fmla="*/ T216 w 3780"/>
                <a:gd name="T218" fmla="+- 0 1620 810"/>
                <a:gd name="T219" fmla="*/ 1620 h 1350"/>
                <a:gd name="T220" fmla="+- 0 4185 1080"/>
                <a:gd name="T221" fmla="*/ T220 w 3780"/>
                <a:gd name="T222" fmla="+- 0 1890 810"/>
                <a:gd name="T223" fmla="*/ 1890 h 1350"/>
                <a:gd name="T224" fmla="+- 0 4455 1080"/>
                <a:gd name="T225" fmla="*/ T224 w 3780"/>
                <a:gd name="T226" fmla="+- 0 2025 810"/>
                <a:gd name="T227" fmla="*/ 2025 h 1350"/>
                <a:gd name="T228" fmla="+- 0 4590 1080"/>
                <a:gd name="T229" fmla="*/ T228 w 3780"/>
                <a:gd name="T230" fmla="+- 0 2025 810"/>
                <a:gd name="T231" fmla="*/ 2025 h 1350"/>
                <a:gd name="T232" fmla="+- 0 4860 1080"/>
                <a:gd name="T233" fmla="*/ T232 w 3780"/>
                <a:gd name="T234" fmla="+- 0 1890 810"/>
                <a:gd name="T235" fmla="*/ 1890 h 13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3780" h="1350">
                  <a:moveTo>
                    <a:pt x="135" y="1080"/>
                  </a:moveTo>
                  <a:lnTo>
                    <a:pt x="0" y="1080"/>
                  </a:lnTo>
                  <a:lnTo>
                    <a:pt x="0" y="1215"/>
                  </a:lnTo>
                  <a:lnTo>
                    <a:pt x="135" y="1215"/>
                  </a:lnTo>
                  <a:lnTo>
                    <a:pt x="135" y="1080"/>
                  </a:lnTo>
                  <a:close/>
                  <a:moveTo>
                    <a:pt x="1215" y="810"/>
                  </a:moveTo>
                  <a:lnTo>
                    <a:pt x="1080" y="810"/>
                  </a:lnTo>
                  <a:lnTo>
                    <a:pt x="1080" y="945"/>
                  </a:lnTo>
                  <a:lnTo>
                    <a:pt x="1215" y="945"/>
                  </a:lnTo>
                  <a:lnTo>
                    <a:pt x="1215" y="810"/>
                  </a:lnTo>
                  <a:close/>
                  <a:moveTo>
                    <a:pt x="1215" y="135"/>
                  </a:moveTo>
                  <a:lnTo>
                    <a:pt x="1080" y="135"/>
                  </a:lnTo>
                  <a:lnTo>
                    <a:pt x="1080" y="0"/>
                  </a:lnTo>
                  <a:lnTo>
                    <a:pt x="945" y="0"/>
                  </a:lnTo>
                  <a:lnTo>
                    <a:pt x="945" y="135"/>
                  </a:lnTo>
                  <a:lnTo>
                    <a:pt x="810" y="135"/>
                  </a:lnTo>
                  <a:lnTo>
                    <a:pt x="810" y="270"/>
                  </a:lnTo>
                  <a:lnTo>
                    <a:pt x="810" y="405"/>
                  </a:lnTo>
                  <a:lnTo>
                    <a:pt x="810" y="540"/>
                  </a:lnTo>
                  <a:lnTo>
                    <a:pt x="810" y="675"/>
                  </a:lnTo>
                  <a:lnTo>
                    <a:pt x="810" y="810"/>
                  </a:lnTo>
                  <a:lnTo>
                    <a:pt x="810" y="945"/>
                  </a:lnTo>
                  <a:lnTo>
                    <a:pt x="945" y="945"/>
                  </a:lnTo>
                  <a:lnTo>
                    <a:pt x="945" y="810"/>
                  </a:lnTo>
                  <a:lnTo>
                    <a:pt x="945" y="675"/>
                  </a:lnTo>
                  <a:lnTo>
                    <a:pt x="945" y="540"/>
                  </a:lnTo>
                  <a:lnTo>
                    <a:pt x="1080" y="540"/>
                  </a:lnTo>
                  <a:lnTo>
                    <a:pt x="1080" y="675"/>
                  </a:lnTo>
                  <a:lnTo>
                    <a:pt x="1215" y="675"/>
                  </a:lnTo>
                  <a:lnTo>
                    <a:pt x="1215" y="540"/>
                  </a:lnTo>
                  <a:lnTo>
                    <a:pt x="1215" y="405"/>
                  </a:lnTo>
                  <a:lnTo>
                    <a:pt x="1080" y="405"/>
                  </a:lnTo>
                  <a:lnTo>
                    <a:pt x="945" y="405"/>
                  </a:lnTo>
                  <a:lnTo>
                    <a:pt x="945" y="270"/>
                  </a:lnTo>
                  <a:lnTo>
                    <a:pt x="1080" y="270"/>
                  </a:lnTo>
                  <a:lnTo>
                    <a:pt x="1215" y="270"/>
                  </a:lnTo>
                  <a:lnTo>
                    <a:pt x="1215" y="135"/>
                  </a:lnTo>
                  <a:close/>
                  <a:moveTo>
                    <a:pt x="1350" y="0"/>
                  </a:moveTo>
                  <a:lnTo>
                    <a:pt x="1215" y="0"/>
                  </a:lnTo>
                  <a:lnTo>
                    <a:pt x="1215" y="135"/>
                  </a:lnTo>
                  <a:lnTo>
                    <a:pt x="1350" y="135"/>
                  </a:lnTo>
                  <a:lnTo>
                    <a:pt x="1350" y="0"/>
                  </a:lnTo>
                  <a:close/>
                  <a:moveTo>
                    <a:pt x="1620" y="405"/>
                  </a:moveTo>
                  <a:lnTo>
                    <a:pt x="1485" y="405"/>
                  </a:lnTo>
                  <a:lnTo>
                    <a:pt x="1350" y="405"/>
                  </a:lnTo>
                  <a:lnTo>
                    <a:pt x="1350" y="540"/>
                  </a:lnTo>
                  <a:lnTo>
                    <a:pt x="1350" y="675"/>
                  </a:lnTo>
                  <a:lnTo>
                    <a:pt x="1215" y="675"/>
                  </a:lnTo>
                  <a:lnTo>
                    <a:pt x="1215" y="810"/>
                  </a:lnTo>
                  <a:lnTo>
                    <a:pt x="1350" y="810"/>
                  </a:lnTo>
                  <a:lnTo>
                    <a:pt x="1485" y="810"/>
                  </a:lnTo>
                  <a:lnTo>
                    <a:pt x="1485" y="675"/>
                  </a:lnTo>
                  <a:lnTo>
                    <a:pt x="1485" y="540"/>
                  </a:lnTo>
                  <a:lnTo>
                    <a:pt x="1620" y="540"/>
                  </a:lnTo>
                  <a:lnTo>
                    <a:pt x="1620" y="405"/>
                  </a:lnTo>
                  <a:close/>
                  <a:moveTo>
                    <a:pt x="1755" y="1215"/>
                  </a:moveTo>
                  <a:lnTo>
                    <a:pt x="1620" y="1215"/>
                  </a:lnTo>
                  <a:lnTo>
                    <a:pt x="1485" y="1215"/>
                  </a:lnTo>
                  <a:lnTo>
                    <a:pt x="1350" y="1215"/>
                  </a:lnTo>
                  <a:lnTo>
                    <a:pt x="1350" y="1350"/>
                  </a:lnTo>
                  <a:lnTo>
                    <a:pt x="1485" y="1350"/>
                  </a:lnTo>
                  <a:lnTo>
                    <a:pt x="1620" y="1350"/>
                  </a:lnTo>
                  <a:lnTo>
                    <a:pt x="1755" y="1350"/>
                  </a:lnTo>
                  <a:lnTo>
                    <a:pt x="1755" y="1215"/>
                  </a:lnTo>
                  <a:close/>
                  <a:moveTo>
                    <a:pt x="2160" y="270"/>
                  </a:moveTo>
                  <a:lnTo>
                    <a:pt x="2025" y="270"/>
                  </a:lnTo>
                  <a:lnTo>
                    <a:pt x="2025" y="135"/>
                  </a:lnTo>
                  <a:lnTo>
                    <a:pt x="1890" y="135"/>
                  </a:lnTo>
                  <a:lnTo>
                    <a:pt x="1890" y="0"/>
                  </a:lnTo>
                  <a:lnTo>
                    <a:pt x="1755" y="0"/>
                  </a:lnTo>
                  <a:lnTo>
                    <a:pt x="1620" y="0"/>
                  </a:lnTo>
                  <a:lnTo>
                    <a:pt x="1485" y="0"/>
                  </a:lnTo>
                  <a:lnTo>
                    <a:pt x="1485" y="135"/>
                  </a:lnTo>
                  <a:lnTo>
                    <a:pt x="1350" y="135"/>
                  </a:lnTo>
                  <a:lnTo>
                    <a:pt x="1350" y="270"/>
                  </a:lnTo>
                  <a:lnTo>
                    <a:pt x="1485" y="270"/>
                  </a:lnTo>
                  <a:lnTo>
                    <a:pt x="1620" y="270"/>
                  </a:lnTo>
                  <a:lnTo>
                    <a:pt x="1755" y="270"/>
                  </a:lnTo>
                  <a:lnTo>
                    <a:pt x="1890" y="270"/>
                  </a:lnTo>
                  <a:lnTo>
                    <a:pt x="1890" y="405"/>
                  </a:lnTo>
                  <a:lnTo>
                    <a:pt x="2025" y="405"/>
                  </a:lnTo>
                  <a:lnTo>
                    <a:pt x="2160" y="405"/>
                  </a:lnTo>
                  <a:lnTo>
                    <a:pt x="2160" y="270"/>
                  </a:lnTo>
                  <a:close/>
                  <a:moveTo>
                    <a:pt x="2295" y="810"/>
                  </a:moveTo>
                  <a:lnTo>
                    <a:pt x="2160" y="810"/>
                  </a:lnTo>
                  <a:lnTo>
                    <a:pt x="2160" y="945"/>
                  </a:lnTo>
                  <a:lnTo>
                    <a:pt x="2160" y="1080"/>
                  </a:lnTo>
                  <a:lnTo>
                    <a:pt x="2295" y="1080"/>
                  </a:lnTo>
                  <a:lnTo>
                    <a:pt x="2295" y="945"/>
                  </a:lnTo>
                  <a:lnTo>
                    <a:pt x="2295" y="810"/>
                  </a:lnTo>
                  <a:close/>
                  <a:moveTo>
                    <a:pt x="2430" y="1080"/>
                  </a:moveTo>
                  <a:lnTo>
                    <a:pt x="2295" y="1080"/>
                  </a:lnTo>
                  <a:lnTo>
                    <a:pt x="2295" y="1215"/>
                  </a:lnTo>
                  <a:lnTo>
                    <a:pt x="2430" y="1215"/>
                  </a:lnTo>
                  <a:lnTo>
                    <a:pt x="2430" y="1080"/>
                  </a:lnTo>
                  <a:close/>
                  <a:moveTo>
                    <a:pt x="2430" y="405"/>
                  </a:moveTo>
                  <a:lnTo>
                    <a:pt x="2295" y="405"/>
                  </a:lnTo>
                  <a:lnTo>
                    <a:pt x="2160" y="405"/>
                  </a:lnTo>
                  <a:lnTo>
                    <a:pt x="2160" y="540"/>
                  </a:lnTo>
                  <a:lnTo>
                    <a:pt x="2160" y="675"/>
                  </a:lnTo>
                  <a:lnTo>
                    <a:pt x="2295" y="675"/>
                  </a:lnTo>
                  <a:lnTo>
                    <a:pt x="2430" y="675"/>
                  </a:lnTo>
                  <a:lnTo>
                    <a:pt x="2430" y="540"/>
                  </a:lnTo>
                  <a:lnTo>
                    <a:pt x="2430" y="405"/>
                  </a:lnTo>
                  <a:close/>
                  <a:moveTo>
                    <a:pt x="2835" y="810"/>
                  </a:moveTo>
                  <a:lnTo>
                    <a:pt x="2700" y="810"/>
                  </a:lnTo>
                  <a:lnTo>
                    <a:pt x="2700" y="945"/>
                  </a:lnTo>
                  <a:lnTo>
                    <a:pt x="2565" y="945"/>
                  </a:lnTo>
                  <a:lnTo>
                    <a:pt x="2565" y="810"/>
                  </a:lnTo>
                  <a:lnTo>
                    <a:pt x="2430" y="810"/>
                  </a:lnTo>
                  <a:lnTo>
                    <a:pt x="2430" y="945"/>
                  </a:lnTo>
                  <a:lnTo>
                    <a:pt x="2430" y="1080"/>
                  </a:lnTo>
                  <a:lnTo>
                    <a:pt x="2565" y="1080"/>
                  </a:lnTo>
                  <a:lnTo>
                    <a:pt x="2565" y="1215"/>
                  </a:lnTo>
                  <a:lnTo>
                    <a:pt x="2700" y="1215"/>
                  </a:lnTo>
                  <a:lnTo>
                    <a:pt x="2835" y="1215"/>
                  </a:lnTo>
                  <a:lnTo>
                    <a:pt x="2835" y="1080"/>
                  </a:lnTo>
                  <a:lnTo>
                    <a:pt x="2835" y="945"/>
                  </a:lnTo>
                  <a:lnTo>
                    <a:pt x="2835" y="810"/>
                  </a:lnTo>
                  <a:close/>
                  <a:moveTo>
                    <a:pt x="2970" y="0"/>
                  </a:moveTo>
                  <a:lnTo>
                    <a:pt x="2835" y="0"/>
                  </a:lnTo>
                  <a:lnTo>
                    <a:pt x="2700" y="0"/>
                  </a:lnTo>
                  <a:lnTo>
                    <a:pt x="2565" y="0"/>
                  </a:lnTo>
                  <a:lnTo>
                    <a:pt x="2430" y="0"/>
                  </a:lnTo>
                  <a:lnTo>
                    <a:pt x="2295" y="0"/>
                  </a:lnTo>
                  <a:lnTo>
                    <a:pt x="2295" y="135"/>
                  </a:lnTo>
                  <a:lnTo>
                    <a:pt x="2160" y="135"/>
                  </a:lnTo>
                  <a:lnTo>
                    <a:pt x="2160" y="270"/>
                  </a:lnTo>
                  <a:lnTo>
                    <a:pt x="2295" y="270"/>
                  </a:lnTo>
                  <a:lnTo>
                    <a:pt x="2430" y="270"/>
                  </a:lnTo>
                  <a:lnTo>
                    <a:pt x="2430" y="405"/>
                  </a:lnTo>
                  <a:lnTo>
                    <a:pt x="2565" y="405"/>
                  </a:lnTo>
                  <a:lnTo>
                    <a:pt x="2565" y="540"/>
                  </a:lnTo>
                  <a:lnTo>
                    <a:pt x="2700" y="540"/>
                  </a:lnTo>
                  <a:lnTo>
                    <a:pt x="2700" y="405"/>
                  </a:lnTo>
                  <a:lnTo>
                    <a:pt x="2700" y="270"/>
                  </a:lnTo>
                  <a:lnTo>
                    <a:pt x="2565" y="270"/>
                  </a:lnTo>
                  <a:lnTo>
                    <a:pt x="2565" y="135"/>
                  </a:lnTo>
                  <a:lnTo>
                    <a:pt x="2700" y="135"/>
                  </a:lnTo>
                  <a:lnTo>
                    <a:pt x="2835" y="135"/>
                  </a:lnTo>
                  <a:lnTo>
                    <a:pt x="2970" y="135"/>
                  </a:lnTo>
                  <a:lnTo>
                    <a:pt x="2970" y="0"/>
                  </a:lnTo>
                  <a:close/>
                  <a:moveTo>
                    <a:pt x="3105" y="675"/>
                  </a:moveTo>
                  <a:lnTo>
                    <a:pt x="2970" y="675"/>
                  </a:lnTo>
                  <a:lnTo>
                    <a:pt x="2970" y="810"/>
                  </a:lnTo>
                  <a:lnTo>
                    <a:pt x="2970" y="945"/>
                  </a:lnTo>
                  <a:lnTo>
                    <a:pt x="3105" y="945"/>
                  </a:lnTo>
                  <a:lnTo>
                    <a:pt x="3105" y="810"/>
                  </a:lnTo>
                  <a:lnTo>
                    <a:pt x="3105" y="675"/>
                  </a:lnTo>
                  <a:close/>
                  <a:moveTo>
                    <a:pt x="3375" y="540"/>
                  </a:moveTo>
                  <a:lnTo>
                    <a:pt x="3240" y="540"/>
                  </a:lnTo>
                  <a:lnTo>
                    <a:pt x="3105" y="540"/>
                  </a:lnTo>
                  <a:lnTo>
                    <a:pt x="3105" y="675"/>
                  </a:lnTo>
                  <a:lnTo>
                    <a:pt x="3240" y="675"/>
                  </a:lnTo>
                  <a:lnTo>
                    <a:pt x="3375" y="675"/>
                  </a:lnTo>
                  <a:lnTo>
                    <a:pt x="3375" y="540"/>
                  </a:lnTo>
                  <a:close/>
                  <a:moveTo>
                    <a:pt x="3780" y="1080"/>
                  </a:moveTo>
                  <a:lnTo>
                    <a:pt x="3645" y="1080"/>
                  </a:lnTo>
                  <a:lnTo>
                    <a:pt x="3645" y="945"/>
                  </a:lnTo>
                  <a:lnTo>
                    <a:pt x="3645" y="810"/>
                  </a:lnTo>
                  <a:lnTo>
                    <a:pt x="3510" y="810"/>
                  </a:lnTo>
                  <a:lnTo>
                    <a:pt x="3510" y="945"/>
                  </a:lnTo>
                  <a:lnTo>
                    <a:pt x="3375" y="945"/>
                  </a:lnTo>
                  <a:lnTo>
                    <a:pt x="3375" y="810"/>
                  </a:lnTo>
                  <a:lnTo>
                    <a:pt x="3240" y="810"/>
                  </a:lnTo>
                  <a:lnTo>
                    <a:pt x="3240" y="945"/>
                  </a:lnTo>
                  <a:lnTo>
                    <a:pt x="3240" y="1080"/>
                  </a:lnTo>
                  <a:lnTo>
                    <a:pt x="3105" y="1080"/>
                  </a:lnTo>
                  <a:lnTo>
                    <a:pt x="3105" y="1215"/>
                  </a:lnTo>
                  <a:lnTo>
                    <a:pt x="3240" y="1215"/>
                  </a:lnTo>
                  <a:lnTo>
                    <a:pt x="3375" y="1215"/>
                  </a:lnTo>
                  <a:lnTo>
                    <a:pt x="3375" y="1080"/>
                  </a:lnTo>
                  <a:lnTo>
                    <a:pt x="3510" y="1080"/>
                  </a:lnTo>
                  <a:lnTo>
                    <a:pt x="3510" y="1215"/>
                  </a:lnTo>
                  <a:lnTo>
                    <a:pt x="3645" y="1215"/>
                  </a:lnTo>
                  <a:lnTo>
                    <a:pt x="3780" y="1215"/>
                  </a:lnTo>
                  <a:lnTo>
                    <a:pt x="3780" y="108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 name="docshape7">
              <a:extLst>
                <a:ext uri="{FF2B5EF4-FFF2-40B4-BE49-F238E27FC236}">
                  <a16:creationId xmlns:a16="http://schemas.microsoft.com/office/drawing/2014/main" id="{34DBF60E-6B33-2FA1-A660-CCE3940AC386}"/>
                </a:ext>
              </a:extLst>
            </p:cNvPr>
            <p:cNvSpPr>
              <a:spLocks/>
            </p:cNvSpPr>
            <p:nvPr/>
          </p:nvSpPr>
          <p:spPr bwMode="auto">
            <a:xfrm>
              <a:off x="945" y="1890"/>
              <a:ext cx="4860" cy="810"/>
            </a:xfrm>
            <a:custGeom>
              <a:avLst/>
              <a:gdLst>
                <a:gd name="T0" fmla="+- 0 1350 945"/>
                <a:gd name="T1" fmla="*/ T0 w 4860"/>
                <a:gd name="T2" fmla="+- 0 2565 1890"/>
                <a:gd name="T3" fmla="*/ 2565 h 810"/>
                <a:gd name="T4" fmla="+- 0 1215 945"/>
                <a:gd name="T5" fmla="*/ T4 w 4860"/>
                <a:gd name="T6" fmla="+- 0 2295 1890"/>
                <a:gd name="T7" fmla="*/ 2295 h 810"/>
                <a:gd name="T8" fmla="+- 0 945 945"/>
                <a:gd name="T9" fmla="*/ T8 w 4860"/>
                <a:gd name="T10" fmla="+- 0 2160 1890"/>
                <a:gd name="T11" fmla="*/ 2160 h 810"/>
                <a:gd name="T12" fmla="+- 0 1080 945"/>
                <a:gd name="T13" fmla="*/ T12 w 4860"/>
                <a:gd name="T14" fmla="+- 0 2430 1890"/>
                <a:gd name="T15" fmla="*/ 2430 h 810"/>
                <a:gd name="T16" fmla="+- 0 1080 945"/>
                <a:gd name="T17" fmla="*/ T16 w 4860"/>
                <a:gd name="T18" fmla="+- 0 2565 1890"/>
                <a:gd name="T19" fmla="*/ 2565 h 810"/>
                <a:gd name="T20" fmla="+- 0 1350 945"/>
                <a:gd name="T21" fmla="*/ T20 w 4860"/>
                <a:gd name="T22" fmla="+- 0 2700 1890"/>
                <a:gd name="T23" fmla="*/ 2700 h 810"/>
                <a:gd name="T24" fmla="+- 0 1620 945"/>
                <a:gd name="T25" fmla="*/ T24 w 4860"/>
                <a:gd name="T26" fmla="+- 0 2565 1890"/>
                <a:gd name="T27" fmla="*/ 2565 h 810"/>
                <a:gd name="T28" fmla="+- 0 2295 945"/>
                <a:gd name="T29" fmla="*/ T28 w 4860"/>
                <a:gd name="T30" fmla="+- 0 2700 1890"/>
                <a:gd name="T31" fmla="*/ 2700 h 810"/>
                <a:gd name="T32" fmla="+- 0 2565 945"/>
                <a:gd name="T33" fmla="*/ T32 w 4860"/>
                <a:gd name="T34" fmla="+- 0 2160 1890"/>
                <a:gd name="T35" fmla="*/ 2160 h 810"/>
                <a:gd name="T36" fmla="+- 0 2565 945"/>
                <a:gd name="T37" fmla="*/ T36 w 4860"/>
                <a:gd name="T38" fmla="+- 0 2295 1890"/>
                <a:gd name="T39" fmla="*/ 2295 h 810"/>
                <a:gd name="T40" fmla="+- 0 3240 945"/>
                <a:gd name="T41" fmla="*/ T40 w 4860"/>
                <a:gd name="T42" fmla="+- 0 2430 1890"/>
                <a:gd name="T43" fmla="*/ 2430 h 810"/>
                <a:gd name="T44" fmla="+- 0 3375 945"/>
                <a:gd name="T45" fmla="*/ T44 w 4860"/>
                <a:gd name="T46" fmla="+- 0 2430 1890"/>
                <a:gd name="T47" fmla="*/ 2430 h 810"/>
                <a:gd name="T48" fmla="+- 0 3240 945"/>
                <a:gd name="T49" fmla="*/ T48 w 4860"/>
                <a:gd name="T50" fmla="+- 0 2025 1890"/>
                <a:gd name="T51" fmla="*/ 2025 h 810"/>
                <a:gd name="T52" fmla="+- 0 2835 945"/>
                <a:gd name="T53" fmla="*/ T52 w 4860"/>
                <a:gd name="T54" fmla="+- 0 2025 1890"/>
                <a:gd name="T55" fmla="*/ 2025 h 810"/>
                <a:gd name="T56" fmla="+- 0 2700 945"/>
                <a:gd name="T57" fmla="*/ T56 w 4860"/>
                <a:gd name="T58" fmla="+- 0 2295 1890"/>
                <a:gd name="T59" fmla="*/ 2295 h 810"/>
                <a:gd name="T60" fmla="+- 0 2430 945"/>
                <a:gd name="T61" fmla="*/ T60 w 4860"/>
                <a:gd name="T62" fmla="+- 0 2430 1890"/>
                <a:gd name="T63" fmla="*/ 2430 h 810"/>
                <a:gd name="T64" fmla="+- 0 2700 945"/>
                <a:gd name="T65" fmla="*/ T64 w 4860"/>
                <a:gd name="T66" fmla="+- 0 2565 1890"/>
                <a:gd name="T67" fmla="*/ 2565 h 810"/>
                <a:gd name="T68" fmla="+- 0 2970 945"/>
                <a:gd name="T69" fmla="*/ T68 w 4860"/>
                <a:gd name="T70" fmla="+- 0 2430 1890"/>
                <a:gd name="T71" fmla="*/ 2430 h 810"/>
                <a:gd name="T72" fmla="+- 0 3105 945"/>
                <a:gd name="T73" fmla="*/ T72 w 4860"/>
                <a:gd name="T74" fmla="+- 0 2160 1890"/>
                <a:gd name="T75" fmla="*/ 2160 h 810"/>
                <a:gd name="T76" fmla="+- 0 3375 945"/>
                <a:gd name="T77" fmla="*/ T76 w 4860"/>
                <a:gd name="T78" fmla="+- 0 2295 1890"/>
                <a:gd name="T79" fmla="*/ 2295 h 810"/>
                <a:gd name="T80" fmla="+- 0 3510 945"/>
                <a:gd name="T81" fmla="*/ T80 w 4860"/>
                <a:gd name="T82" fmla="+- 0 2295 1890"/>
                <a:gd name="T83" fmla="*/ 2295 h 810"/>
                <a:gd name="T84" fmla="+- 0 3645 945"/>
                <a:gd name="T85" fmla="*/ T84 w 4860"/>
                <a:gd name="T86" fmla="+- 0 2430 1890"/>
                <a:gd name="T87" fmla="*/ 2430 h 810"/>
                <a:gd name="T88" fmla="+- 0 3645 945"/>
                <a:gd name="T89" fmla="*/ T88 w 4860"/>
                <a:gd name="T90" fmla="+- 0 2565 1890"/>
                <a:gd name="T91" fmla="*/ 2565 h 810"/>
                <a:gd name="T92" fmla="+- 0 3645 945"/>
                <a:gd name="T93" fmla="*/ T92 w 4860"/>
                <a:gd name="T94" fmla="+- 0 2160 1890"/>
                <a:gd name="T95" fmla="*/ 2160 h 810"/>
                <a:gd name="T96" fmla="+- 0 3780 945"/>
                <a:gd name="T97" fmla="*/ T96 w 4860"/>
                <a:gd name="T98" fmla="+- 0 2160 1890"/>
                <a:gd name="T99" fmla="*/ 2160 h 810"/>
                <a:gd name="T100" fmla="+- 0 3780 945"/>
                <a:gd name="T101" fmla="*/ T100 w 4860"/>
                <a:gd name="T102" fmla="+- 0 2160 1890"/>
                <a:gd name="T103" fmla="*/ 2160 h 810"/>
                <a:gd name="T104" fmla="+- 0 4455 945"/>
                <a:gd name="T105" fmla="*/ T104 w 4860"/>
                <a:gd name="T106" fmla="+- 0 2025 1890"/>
                <a:gd name="T107" fmla="*/ 2025 h 810"/>
                <a:gd name="T108" fmla="+- 0 4050 945"/>
                <a:gd name="T109" fmla="*/ T108 w 4860"/>
                <a:gd name="T110" fmla="+- 0 2025 1890"/>
                <a:gd name="T111" fmla="*/ 2025 h 810"/>
                <a:gd name="T112" fmla="+- 0 3915 945"/>
                <a:gd name="T113" fmla="*/ T112 w 4860"/>
                <a:gd name="T114" fmla="+- 0 2295 1890"/>
                <a:gd name="T115" fmla="*/ 2295 h 810"/>
                <a:gd name="T116" fmla="+- 0 3780 945"/>
                <a:gd name="T117" fmla="*/ T116 w 4860"/>
                <a:gd name="T118" fmla="+- 0 2565 1890"/>
                <a:gd name="T119" fmla="*/ 2565 h 810"/>
                <a:gd name="T120" fmla="+- 0 4185 945"/>
                <a:gd name="T121" fmla="*/ T120 w 4860"/>
                <a:gd name="T122" fmla="+- 0 2565 1890"/>
                <a:gd name="T123" fmla="*/ 2565 h 810"/>
                <a:gd name="T124" fmla="+- 0 4185 945"/>
                <a:gd name="T125" fmla="*/ T124 w 4860"/>
                <a:gd name="T126" fmla="+- 0 2160 1890"/>
                <a:gd name="T127" fmla="*/ 2160 h 810"/>
                <a:gd name="T128" fmla="+- 0 4455 945"/>
                <a:gd name="T129" fmla="*/ T128 w 4860"/>
                <a:gd name="T130" fmla="+- 0 2025 1890"/>
                <a:gd name="T131" fmla="*/ 2025 h 810"/>
                <a:gd name="T132" fmla="+- 0 4860 945"/>
                <a:gd name="T133" fmla="*/ T132 w 4860"/>
                <a:gd name="T134" fmla="+- 0 2430 1890"/>
                <a:gd name="T135" fmla="*/ 2430 h 810"/>
                <a:gd name="T136" fmla="+- 0 4725 945"/>
                <a:gd name="T137" fmla="*/ T136 w 4860"/>
                <a:gd name="T138" fmla="+- 0 2430 1890"/>
                <a:gd name="T139" fmla="*/ 2430 h 810"/>
                <a:gd name="T140" fmla="+- 0 4995 945"/>
                <a:gd name="T141" fmla="*/ T140 w 4860"/>
                <a:gd name="T142" fmla="+- 0 2295 1890"/>
                <a:gd name="T143" fmla="*/ 2295 h 810"/>
                <a:gd name="T144" fmla="+- 0 4725 945"/>
                <a:gd name="T145" fmla="*/ T144 w 4860"/>
                <a:gd name="T146" fmla="+- 0 2160 1890"/>
                <a:gd name="T147" fmla="*/ 2160 h 810"/>
                <a:gd name="T148" fmla="+- 0 4590 945"/>
                <a:gd name="T149" fmla="*/ T148 w 4860"/>
                <a:gd name="T150" fmla="+- 0 2160 1890"/>
                <a:gd name="T151" fmla="*/ 2160 h 810"/>
                <a:gd name="T152" fmla="+- 0 4320 945"/>
                <a:gd name="T153" fmla="*/ T152 w 4860"/>
                <a:gd name="T154" fmla="+- 0 2295 1890"/>
                <a:gd name="T155" fmla="*/ 2295 h 810"/>
                <a:gd name="T156" fmla="+- 0 4590 945"/>
                <a:gd name="T157" fmla="*/ T156 w 4860"/>
                <a:gd name="T158" fmla="+- 0 2430 1890"/>
                <a:gd name="T159" fmla="*/ 2430 h 810"/>
                <a:gd name="T160" fmla="+- 0 4320 945"/>
                <a:gd name="T161" fmla="*/ T160 w 4860"/>
                <a:gd name="T162" fmla="+- 0 2565 1890"/>
                <a:gd name="T163" fmla="*/ 2565 h 810"/>
                <a:gd name="T164" fmla="+- 0 4590 945"/>
                <a:gd name="T165" fmla="*/ T164 w 4860"/>
                <a:gd name="T166" fmla="+- 0 2700 1890"/>
                <a:gd name="T167" fmla="*/ 2700 h 810"/>
                <a:gd name="T168" fmla="+- 0 4995 945"/>
                <a:gd name="T169" fmla="*/ T168 w 4860"/>
                <a:gd name="T170" fmla="+- 0 2700 1890"/>
                <a:gd name="T171" fmla="*/ 2700 h 810"/>
                <a:gd name="T172" fmla="+- 0 5130 945"/>
                <a:gd name="T173" fmla="*/ T172 w 4860"/>
                <a:gd name="T174" fmla="+- 0 2430 1890"/>
                <a:gd name="T175" fmla="*/ 2430 h 810"/>
                <a:gd name="T176" fmla="+- 0 5130 945"/>
                <a:gd name="T177" fmla="*/ T176 w 4860"/>
                <a:gd name="T178" fmla="+- 0 2295 1890"/>
                <a:gd name="T179" fmla="*/ 2295 h 810"/>
                <a:gd name="T180" fmla="+- 0 5400 945"/>
                <a:gd name="T181" fmla="*/ T180 w 4860"/>
                <a:gd name="T182" fmla="+- 0 2295 1890"/>
                <a:gd name="T183" fmla="*/ 2295 h 810"/>
                <a:gd name="T184" fmla="+- 0 5400 945"/>
                <a:gd name="T185" fmla="*/ T184 w 4860"/>
                <a:gd name="T186" fmla="+- 0 2430 1890"/>
                <a:gd name="T187" fmla="*/ 2430 h 810"/>
                <a:gd name="T188" fmla="+- 0 5400 945"/>
                <a:gd name="T189" fmla="*/ T188 w 4860"/>
                <a:gd name="T190" fmla="+- 0 2565 1890"/>
                <a:gd name="T191" fmla="*/ 2565 h 810"/>
                <a:gd name="T192" fmla="+- 0 5535 945"/>
                <a:gd name="T193" fmla="*/ T192 w 4860"/>
                <a:gd name="T194" fmla="+- 0 2565 1890"/>
                <a:gd name="T195" fmla="*/ 2565 h 810"/>
                <a:gd name="T196" fmla="+- 0 5400 945"/>
                <a:gd name="T197" fmla="*/ T196 w 4860"/>
                <a:gd name="T198" fmla="+- 0 2295 1890"/>
                <a:gd name="T199" fmla="*/ 2295 h 810"/>
                <a:gd name="T200" fmla="+- 0 5670 945"/>
                <a:gd name="T201" fmla="*/ T200 w 4860"/>
                <a:gd name="T202" fmla="+- 0 1890 1890"/>
                <a:gd name="T203" fmla="*/ 1890 h 810"/>
                <a:gd name="T204" fmla="+- 0 5265 945"/>
                <a:gd name="T205" fmla="*/ T204 w 4860"/>
                <a:gd name="T206" fmla="+- 0 1890 1890"/>
                <a:gd name="T207" fmla="*/ 1890 h 810"/>
                <a:gd name="T208" fmla="+- 0 4995 945"/>
                <a:gd name="T209" fmla="*/ T208 w 4860"/>
                <a:gd name="T210" fmla="+- 0 2025 1890"/>
                <a:gd name="T211" fmla="*/ 2025 h 810"/>
                <a:gd name="T212" fmla="+- 0 5400 945"/>
                <a:gd name="T213" fmla="*/ T212 w 4860"/>
                <a:gd name="T214" fmla="+- 0 2025 1890"/>
                <a:gd name="T215" fmla="*/ 2025 h 810"/>
                <a:gd name="T216" fmla="+- 0 5670 945"/>
                <a:gd name="T217" fmla="*/ T216 w 4860"/>
                <a:gd name="T218" fmla="+- 0 1890 1890"/>
                <a:gd name="T219" fmla="*/ 1890 h 810"/>
                <a:gd name="T220" fmla="+- 0 5670 945"/>
                <a:gd name="T221" fmla="*/ T220 w 4860"/>
                <a:gd name="T222" fmla="+- 0 2700 1890"/>
                <a:gd name="T223" fmla="*/ 2700 h 810"/>
                <a:gd name="T224" fmla="+- 0 5805 945"/>
                <a:gd name="T225" fmla="*/ T224 w 4860"/>
                <a:gd name="T226" fmla="+- 0 2025 1890"/>
                <a:gd name="T227" fmla="*/ 2025 h 810"/>
                <a:gd name="T228" fmla="+- 0 5670 945"/>
                <a:gd name="T229" fmla="*/ T228 w 4860"/>
                <a:gd name="T230" fmla="+- 0 2295 1890"/>
                <a:gd name="T231" fmla="*/ 2295 h 810"/>
                <a:gd name="T232" fmla="+- 0 5805 945"/>
                <a:gd name="T233" fmla="*/ T232 w 4860"/>
                <a:gd name="T234" fmla="+- 0 2295 1890"/>
                <a:gd name="T235" fmla="*/ 2295 h 8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4860" h="810">
                  <a:moveTo>
                    <a:pt x="675" y="675"/>
                  </a:moveTo>
                  <a:lnTo>
                    <a:pt x="540" y="675"/>
                  </a:lnTo>
                  <a:lnTo>
                    <a:pt x="405" y="675"/>
                  </a:lnTo>
                  <a:lnTo>
                    <a:pt x="270" y="675"/>
                  </a:lnTo>
                  <a:lnTo>
                    <a:pt x="270" y="540"/>
                  </a:lnTo>
                  <a:lnTo>
                    <a:pt x="270" y="405"/>
                  </a:lnTo>
                  <a:lnTo>
                    <a:pt x="270" y="270"/>
                  </a:lnTo>
                  <a:lnTo>
                    <a:pt x="135" y="270"/>
                  </a:lnTo>
                  <a:lnTo>
                    <a:pt x="0" y="270"/>
                  </a:lnTo>
                  <a:lnTo>
                    <a:pt x="0" y="405"/>
                  </a:lnTo>
                  <a:lnTo>
                    <a:pt x="135" y="405"/>
                  </a:lnTo>
                  <a:lnTo>
                    <a:pt x="135" y="540"/>
                  </a:lnTo>
                  <a:lnTo>
                    <a:pt x="0" y="540"/>
                  </a:lnTo>
                  <a:lnTo>
                    <a:pt x="0" y="675"/>
                  </a:lnTo>
                  <a:lnTo>
                    <a:pt x="135" y="675"/>
                  </a:lnTo>
                  <a:lnTo>
                    <a:pt x="135" y="810"/>
                  </a:lnTo>
                  <a:lnTo>
                    <a:pt x="270" y="810"/>
                  </a:lnTo>
                  <a:lnTo>
                    <a:pt x="405" y="810"/>
                  </a:lnTo>
                  <a:lnTo>
                    <a:pt x="540" y="810"/>
                  </a:lnTo>
                  <a:lnTo>
                    <a:pt x="675" y="810"/>
                  </a:lnTo>
                  <a:lnTo>
                    <a:pt x="675" y="675"/>
                  </a:lnTo>
                  <a:close/>
                  <a:moveTo>
                    <a:pt x="1485" y="675"/>
                  </a:moveTo>
                  <a:lnTo>
                    <a:pt x="1350" y="675"/>
                  </a:lnTo>
                  <a:lnTo>
                    <a:pt x="1350" y="810"/>
                  </a:lnTo>
                  <a:lnTo>
                    <a:pt x="1485" y="810"/>
                  </a:lnTo>
                  <a:lnTo>
                    <a:pt x="1485" y="675"/>
                  </a:lnTo>
                  <a:close/>
                  <a:moveTo>
                    <a:pt x="1620" y="270"/>
                  </a:moveTo>
                  <a:lnTo>
                    <a:pt x="1485" y="270"/>
                  </a:lnTo>
                  <a:lnTo>
                    <a:pt x="1485" y="405"/>
                  </a:lnTo>
                  <a:lnTo>
                    <a:pt x="1620" y="405"/>
                  </a:lnTo>
                  <a:lnTo>
                    <a:pt x="1620" y="270"/>
                  </a:lnTo>
                  <a:close/>
                  <a:moveTo>
                    <a:pt x="2430" y="540"/>
                  </a:moveTo>
                  <a:lnTo>
                    <a:pt x="2295" y="540"/>
                  </a:lnTo>
                  <a:lnTo>
                    <a:pt x="2295" y="675"/>
                  </a:lnTo>
                  <a:lnTo>
                    <a:pt x="2430" y="675"/>
                  </a:lnTo>
                  <a:lnTo>
                    <a:pt x="2430" y="540"/>
                  </a:lnTo>
                  <a:close/>
                  <a:moveTo>
                    <a:pt x="2565" y="135"/>
                  </a:moveTo>
                  <a:lnTo>
                    <a:pt x="2430" y="135"/>
                  </a:lnTo>
                  <a:lnTo>
                    <a:pt x="2295" y="135"/>
                  </a:lnTo>
                  <a:lnTo>
                    <a:pt x="2160" y="135"/>
                  </a:lnTo>
                  <a:lnTo>
                    <a:pt x="2025" y="135"/>
                  </a:lnTo>
                  <a:lnTo>
                    <a:pt x="1890" y="135"/>
                  </a:lnTo>
                  <a:lnTo>
                    <a:pt x="1755" y="135"/>
                  </a:lnTo>
                  <a:lnTo>
                    <a:pt x="1755" y="270"/>
                  </a:lnTo>
                  <a:lnTo>
                    <a:pt x="1755" y="405"/>
                  </a:lnTo>
                  <a:lnTo>
                    <a:pt x="1620" y="405"/>
                  </a:lnTo>
                  <a:lnTo>
                    <a:pt x="1620" y="540"/>
                  </a:lnTo>
                  <a:lnTo>
                    <a:pt x="1485" y="540"/>
                  </a:lnTo>
                  <a:lnTo>
                    <a:pt x="1485" y="675"/>
                  </a:lnTo>
                  <a:lnTo>
                    <a:pt x="1620" y="675"/>
                  </a:lnTo>
                  <a:lnTo>
                    <a:pt x="1755" y="675"/>
                  </a:lnTo>
                  <a:lnTo>
                    <a:pt x="1890" y="675"/>
                  </a:lnTo>
                  <a:lnTo>
                    <a:pt x="2025" y="675"/>
                  </a:lnTo>
                  <a:lnTo>
                    <a:pt x="2025" y="540"/>
                  </a:lnTo>
                  <a:lnTo>
                    <a:pt x="2025" y="405"/>
                  </a:lnTo>
                  <a:lnTo>
                    <a:pt x="2160" y="405"/>
                  </a:lnTo>
                  <a:lnTo>
                    <a:pt x="2160" y="270"/>
                  </a:lnTo>
                  <a:lnTo>
                    <a:pt x="2295" y="270"/>
                  </a:lnTo>
                  <a:lnTo>
                    <a:pt x="2295" y="405"/>
                  </a:lnTo>
                  <a:lnTo>
                    <a:pt x="2430" y="405"/>
                  </a:lnTo>
                  <a:lnTo>
                    <a:pt x="2430" y="540"/>
                  </a:lnTo>
                  <a:lnTo>
                    <a:pt x="2565" y="540"/>
                  </a:lnTo>
                  <a:lnTo>
                    <a:pt x="2565" y="405"/>
                  </a:lnTo>
                  <a:lnTo>
                    <a:pt x="2565" y="270"/>
                  </a:lnTo>
                  <a:lnTo>
                    <a:pt x="2565" y="135"/>
                  </a:lnTo>
                  <a:close/>
                  <a:moveTo>
                    <a:pt x="2700" y="540"/>
                  </a:moveTo>
                  <a:lnTo>
                    <a:pt x="2565" y="540"/>
                  </a:lnTo>
                  <a:lnTo>
                    <a:pt x="2565" y="675"/>
                  </a:lnTo>
                  <a:lnTo>
                    <a:pt x="2700" y="675"/>
                  </a:lnTo>
                  <a:lnTo>
                    <a:pt x="2700" y="540"/>
                  </a:lnTo>
                  <a:close/>
                  <a:moveTo>
                    <a:pt x="2835" y="270"/>
                  </a:moveTo>
                  <a:lnTo>
                    <a:pt x="2700" y="270"/>
                  </a:lnTo>
                  <a:lnTo>
                    <a:pt x="2700" y="405"/>
                  </a:lnTo>
                  <a:lnTo>
                    <a:pt x="2835" y="405"/>
                  </a:lnTo>
                  <a:lnTo>
                    <a:pt x="2835" y="270"/>
                  </a:lnTo>
                  <a:close/>
                  <a:moveTo>
                    <a:pt x="2970" y="135"/>
                  </a:moveTo>
                  <a:lnTo>
                    <a:pt x="2835" y="135"/>
                  </a:lnTo>
                  <a:lnTo>
                    <a:pt x="2835" y="270"/>
                  </a:lnTo>
                  <a:lnTo>
                    <a:pt x="2970" y="270"/>
                  </a:lnTo>
                  <a:lnTo>
                    <a:pt x="2970" y="135"/>
                  </a:lnTo>
                  <a:close/>
                  <a:moveTo>
                    <a:pt x="3510" y="135"/>
                  </a:moveTo>
                  <a:lnTo>
                    <a:pt x="3375" y="135"/>
                  </a:lnTo>
                  <a:lnTo>
                    <a:pt x="3240" y="135"/>
                  </a:lnTo>
                  <a:lnTo>
                    <a:pt x="3105" y="135"/>
                  </a:lnTo>
                  <a:lnTo>
                    <a:pt x="3105" y="270"/>
                  </a:lnTo>
                  <a:lnTo>
                    <a:pt x="3105" y="405"/>
                  </a:lnTo>
                  <a:lnTo>
                    <a:pt x="2970" y="405"/>
                  </a:lnTo>
                  <a:lnTo>
                    <a:pt x="2970" y="540"/>
                  </a:lnTo>
                  <a:lnTo>
                    <a:pt x="2835" y="540"/>
                  </a:lnTo>
                  <a:lnTo>
                    <a:pt x="2835" y="675"/>
                  </a:lnTo>
                  <a:lnTo>
                    <a:pt x="2970" y="675"/>
                  </a:lnTo>
                  <a:lnTo>
                    <a:pt x="3105" y="675"/>
                  </a:lnTo>
                  <a:lnTo>
                    <a:pt x="3240" y="675"/>
                  </a:lnTo>
                  <a:lnTo>
                    <a:pt x="3240" y="540"/>
                  </a:lnTo>
                  <a:lnTo>
                    <a:pt x="3240" y="405"/>
                  </a:lnTo>
                  <a:lnTo>
                    <a:pt x="3240" y="270"/>
                  </a:lnTo>
                  <a:lnTo>
                    <a:pt x="3375" y="270"/>
                  </a:lnTo>
                  <a:lnTo>
                    <a:pt x="3510" y="270"/>
                  </a:lnTo>
                  <a:lnTo>
                    <a:pt x="3510" y="135"/>
                  </a:lnTo>
                  <a:close/>
                  <a:moveTo>
                    <a:pt x="4185" y="540"/>
                  </a:moveTo>
                  <a:lnTo>
                    <a:pt x="4050" y="540"/>
                  </a:lnTo>
                  <a:lnTo>
                    <a:pt x="3915" y="540"/>
                  </a:lnTo>
                  <a:lnTo>
                    <a:pt x="3915" y="675"/>
                  </a:lnTo>
                  <a:lnTo>
                    <a:pt x="3780" y="675"/>
                  </a:lnTo>
                  <a:lnTo>
                    <a:pt x="3780" y="540"/>
                  </a:lnTo>
                  <a:lnTo>
                    <a:pt x="3780" y="405"/>
                  </a:lnTo>
                  <a:lnTo>
                    <a:pt x="3915" y="405"/>
                  </a:lnTo>
                  <a:lnTo>
                    <a:pt x="4050" y="405"/>
                  </a:lnTo>
                  <a:lnTo>
                    <a:pt x="4050" y="270"/>
                  </a:lnTo>
                  <a:lnTo>
                    <a:pt x="3915" y="270"/>
                  </a:lnTo>
                  <a:lnTo>
                    <a:pt x="3780" y="270"/>
                  </a:lnTo>
                  <a:lnTo>
                    <a:pt x="3780" y="135"/>
                  </a:lnTo>
                  <a:lnTo>
                    <a:pt x="3645" y="135"/>
                  </a:lnTo>
                  <a:lnTo>
                    <a:pt x="3645" y="270"/>
                  </a:lnTo>
                  <a:lnTo>
                    <a:pt x="3645" y="405"/>
                  </a:lnTo>
                  <a:lnTo>
                    <a:pt x="3510" y="405"/>
                  </a:lnTo>
                  <a:lnTo>
                    <a:pt x="3375" y="405"/>
                  </a:lnTo>
                  <a:lnTo>
                    <a:pt x="3375" y="540"/>
                  </a:lnTo>
                  <a:lnTo>
                    <a:pt x="3510" y="540"/>
                  </a:lnTo>
                  <a:lnTo>
                    <a:pt x="3645" y="540"/>
                  </a:lnTo>
                  <a:lnTo>
                    <a:pt x="3645" y="675"/>
                  </a:lnTo>
                  <a:lnTo>
                    <a:pt x="3510" y="675"/>
                  </a:lnTo>
                  <a:lnTo>
                    <a:pt x="3375" y="675"/>
                  </a:lnTo>
                  <a:lnTo>
                    <a:pt x="3375" y="810"/>
                  </a:lnTo>
                  <a:lnTo>
                    <a:pt x="3510" y="810"/>
                  </a:lnTo>
                  <a:lnTo>
                    <a:pt x="3645" y="810"/>
                  </a:lnTo>
                  <a:lnTo>
                    <a:pt x="3780" y="810"/>
                  </a:lnTo>
                  <a:lnTo>
                    <a:pt x="3915" y="810"/>
                  </a:lnTo>
                  <a:lnTo>
                    <a:pt x="4050" y="810"/>
                  </a:lnTo>
                  <a:lnTo>
                    <a:pt x="4050" y="675"/>
                  </a:lnTo>
                  <a:lnTo>
                    <a:pt x="4185" y="675"/>
                  </a:lnTo>
                  <a:lnTo>
                    <a:pt x="4185" y="540"/>
                  </a:lnTo>
                  <a:close/>
                  <a:moveTo>
                    <a:pt x="4320" y="270"/>
                  </a:moveTo>
                  <a:lnTo>
                    <a:pt x="4185" y="270"/>
                  </a:lnTo>
                  <a:lnTo>
                    <a:pt x="4185" y="405"/>
                  </a:lnTo>
                  <a:lnTo>
                    <a:pt x="4320" y="405"/>
                  </a:lnTo>
                  <a:lnTo>
                    <a:pt x="4320" y="270"/>
                  </a:lnTo>
                  <a:close/>
                  <a:moveTo>
                    <a:pt x="4455" y="405"/>
                  </a:moveTo>
                  <a:lnTo>
                    <a:pt x="4320" y="405"/>
                  </a:lnTo>
                  <a:lnTo>
                    <a:pt x="4320" y="540"/>
                  </a:lnTo>
                  <a:lnTo>
                    <a:pt x="4455" y="540"/>
                  </a:lnTo>
                  <a:lnTo>
                    <a:pt x="4455" y="405"/>
                  </a:lnTo>
                  <a:close/>
                  <a:moveTo>
                    <a:pt x="4590" y="675"/>
                  </a:moveTo>
                  <a:lnTo>
                    <a:pt x="4455" y="675"/>
                  </a:lnTo>
                  <a:lnTo>
                    <a:pt x="4455" y="810"/>
                  </a:lnTo>
                  <a:lnTo>
                    <a:pt x="4590" y="810"/>
                  </a:lnTo>
                  <a:lnTo>
                    <a:pt x="4590" y="675"/>
                  </a:lnTo>
                  <a:close/>
                  <a:moveTo>
                    <a:pt x="4590" y="270"/>
                  </a:moveTo>
                  <a:lnTo>
                    <a:pt x="4455" y="270"/>
                  </a:lnTo>
                  <a:lnTo>
                    <a:pt x="4455" y="405"/>
                  </a:lnTo>
                  <a:lnTo>
                    <a:pt x="4590" y="405"/>
                  </a:lnTo>
                  <a:lnTo>
                    <a:pt x="4590" y="270"/>
                  </a:lnTo>
                  <a:close/>
                  <a:moveTo>
                    <a:pt x="4725" y="0"/>
                  </a:moveTo>
                  <a:lnTo>
                    <a:pt x="4590" y="0"/>
                  </a:lnTo>
                  <a:lnTo>
                    <a:pt x="4455" y="0"/>
                  </a:lnTo>
                  <a:lnTo>
                    <a:pt x="4320" y="0"/>
                  </a:lnTo>
                  <a:lnTo>
                    <a:pt x="4185" y="0"/>
                  </a:lnTo>
                  <a:lnTo>
                    <a:pt x="4050" y="0"/>
                  </a:lnTo>
                  <a:lnTo>
                    <a:pt x="4050" y="135"/>
                  </a:lnTo>
                  <a:lnTo>
                    <a:pt x="4185" y="135"/>
                  </a:lnTo>
                  <a:lnTo>
                    <a:pt x="4320" y="135"/>
                  </a:lnTo>
                  <a:lnTo>
                    <a:pt x="4455" y="135"/>
                  </a:lnTo>
                  <a:lnTo>
                    <a:pt x="4590" y="135"/>
                  </a:lnTo>
                  <a:lnTo>
                    <a:pt x="4725" y="135"/>
                  </a:lnTo>
                  <a:lnTo>
                    <a:pt x="4725" y="0"/>
                  </a:lnTo>
                  <a:close/>
                  <a:moveTo>
                    <a:pt x="4860" y="675"/>
                  </a:moveTo>
                  <a:lnTo>
                    <a:pt x="4725" y="675"/>
                  </a:lnTo>
                  <a:lnTo>
                    <a:pt x="4725" y="810"/>
                  </a:lnTo>
                  <a:lnTo>
                    <a:pt x="4860" y="810"/>
                  </a:lnTo>
                  <a:lnTo>
                    <a:pt x="4860" y="675"/>
                  </a:lnTo>
                  <a:close/>
                  <a:moveTo>
                    <a:pt x="4860" y="135"/>
                  </a:moveTo>
                  <a:lnTo>
                    <a:pt x="4725" y="135"/>
                  </a:lnTo>
                  <a:lnTo>
                    <a:pt x="4725" y="270"/>
                  </a:lnTo>
                  <a:lnTo>
                    <a:pt x="4725" y="405"/>
                  </a:lnTo>
                  <a:lnTo>
                    <a:pt x="4725" y="540"/>
                  </a:lnTo>
                  <a:lnTo>
                    <a:pt x="4860" y="540"/>
                  </a:lnTo>
                  <a:lnTo>
                    <a:pt x="4860" y="405"/>
                  </a:lnTo>
                  <a:lnTo>
                    <a:pt x="4860" y="270"/>
                  </a:lnTo>
                  <a:lnTo>
                    <a:pt x="4860" y="135"/>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 name="docshape8">
              <a:extLst>
                <a:ext uri="{FF2B5EF4-FFF2-40B4-BE49-F238E27FC236}">
                  <a16:creationId xmlns:a16="http://schemas.microsoft.com/office/drawing/2014/main" id="{36A247D6-7636-BBCC-DEC5-ECD3905F445C}"/>
                </a:ext>
              </a:extLst>
            </p:cNvPr>
            <p:cNvSpPr>
              <a:spLocks/>
            </p:cNvSpPr>
            <p:nvPr/>
          </p:nvSpPr>
          <p:spPr bwMode="auto">
            <a:xfrm>
              <a:off x="810" y="2565"/>
              <a:ext cx="4995" cy="1350"/>
            </a:xfrm>
            <a:custGeom>
              <a:avLst/>
              <a:gdLst>
                <a:gd name="T0" fmla="+- 0 810 810"/>
                <a:gd name="T1" fmla="*/ T0 w 4995"/>
                <a:gd name="T2" fmla="+- 0 3105 2565"/>
                <a:gd name="T3" fmla="*/ 3105 h 1350"/>
                <a:gd name="T4" fmla="+- 0 1485 810"/>
                <a:gd name="T5" fmla="*/ T4 w 4995"/>
                <a:gd name="T6" fmla="+- 0 3105 2565"/>
                <a:gd name="T7" fmla="*/ 3105 h 1350"/>
                <a:gd name="T8" fmla="+- 0 1350 810"/>
                <a:gd name="T9" fmla="*/ T8 w 4995"/>
                <a:gd name="T10" fmla="+- 0 2835 2565"/>
                <a:gd name="T11" fmla="*/ 2835 h 1350"/>
                <a:gd name="T12" fmla="+- 0 1080 810"/>
                <a:gd name="T13" fmla="*/ T12 w 4995"/>
                <a:gd name="T14" fmla="+- 0 2970 2565"/>
                <a:gd name="T15" fmla="*/ 2970 h 1350"/>
                <a:gd name="T16" fmla="+- 0 945 810"/>
                <a:gd name="T17" fmla="*/ T16 w 4995"/>
                <a:gd name="T18" fmla="+- 0 3240 2565"/>
                <a:gd name="T19" fmla="*/ 3240 h 1350"/>
                <a:gd name="T20" fmla="+- 0 1350 810"/>
                <a:gd name="T21" fmla="*/ T20 w 4995"/>
                <a:gd name="T22" fmla="+- 0 3240 2565"/>
                <a:gd name="T23" fmla="*/ 3240 h 1350"/>
                <a:gd name="T24" fmla="+- 0 2295 810"/>
                <a:gd name="T25" fmla="*/ T24 w 4995"/>
                <a:gd name="T26" fmla="+- 0 2835 2565"/>
                <a:gd name="T27" fmla="*/ 2835 h 1350"/>
                <a:gd name="T28" fmla="+- 0 2025 810"/>
                <a:gd name="T29" fmla="*/ T28 w 4995"/>
                <a:gd name="T30" fmla="+- 0 2970 2565"/>
                <a:gd name="T31" fmla="*/ 2970 h 1350"/>
                <a:gd name="T32" fmla="+- 0 1620 810"/>
                <a:gd name="T33" fmla="*/ T32 w 4995"/>
                <a:gd name="T34" fmla="+- 0 2970 2565"/>
                <a:gd name="T35" fmla="*/ 2970 h 1350"/>
                <a:gd name="T36" fmla="+- 0 1755 810"/>
                <a:gd name="T37" fmla="*/ T36 w 4995"/>
                <a:gd name="T38" fmla="+- 0 2700 2565"/>
                <a:gd name="T39" fmla="*/ 2700 h 1350"/>
                <a:gd name="T40" fmla="+- 0 1350 810"/>
                <a:gd name="T41" fmla="*/ T40 w 4995"/>
                <a:gd name="T42" fmla="+- 0 2700 2565"/>
                <a:gd name="T43" fmla="*/ 2700 h 1350"/>
                <a:gd name="T44" fmla="+- 0 1485 810"/>
                <a:gd name="T45" fmla="*/ T44 w 4995"/>
                <a:gd name="T46" fmla="+- 0 2970 2565"/>
                <a:gd name="T47" fmla="*/ 2970 h 1350"/>
                <a:gd name="T48" fmla="+- 0 1755 810"/>
                <a:gd name="T49" fmla="*/ T48 w 4995"/>
                <a:gd name="T50" fmla="+- 0 3105 2565"/>
                <a:gd name="T51" fmla="*/ 3105 h 1350"/>
                <a:gd name="T52" fmla="+- 0 1890 810"/>
                <a:gd name="T53" fmla="*/ T52 w 4995"/>
                <a:gd name="T54" fmla="+- 0 3105 2565"/>
                <a:gd name="T55" fmla="*/ 3105 h 1350"/>
                <a:gd name="T56" fmla="+- 0 2295 810"/>
                <a:gd name="T57" fmla="*/ T56 w 4995"/>
                <a:gd name="T58" fmla="+- 0 3105 2565"/>
                <a:gd name="T59" fmla="*/ 3105 h 1350"/>
                <a:gd name="T60" fmla="+- 0 2565 810"/>
                <a:gd name="T61" fmla="*/ T60 w 4995"/>
                <a:gd name="T62" fmla="+- 0 2700 2565"/>
                <a:gd name="T63" fmla="*/ 2700 h 1350"/>
                <a:gd name="T64" fmla="+- 0 2295 810"/>
                <a:gd name="T65" fmla="*/ T64 w 4995"/>
                <a:gd name="T66" fmla="+- 0 2835 2565"/>
                <a:gd name="T67" fmla="*/ 2835 h 1350"/>
                <a:gd name="T68" fmla="+- 0 2430 810"/>
                <a:gd name="T69" fmla="*/ T68 w 4995"/>
                <a:gd name="T70" fmla="+- 0 3105 2565"/>
                <a:gd name="T71" fmla="*/ 3105 h 1350"/>
                <a:gd name="T72" fmla="+- 0 2565 810"/>
                <a:gd name="T73" fmla="*/ T72 w 4995"/>
                <a:gd name="T74" fmla="+- 0 2835 2565"/>
                <a:gd name="T75" fmla="*/ 2835 h 1350"/>
                <a:gd name="T76" fmla="+- 0 4185 810"/>
                <a:gd name="T77" fmla="*/ T76 w 4995"/>
                <a:gd name="T78" fmla="+- 0 2700 2565"/>
                <a:gd name="T79" fmla="*/ 2700 h 1350"/>
                <a:gd name="T80" fmla="+- 0 4185 810"/>
                <a:gd name="T81" fmla="*/ T80 w 4995"/>
                <a:gd name="T82" fmla="+- 0 2835 2565"/>
                <a:gd name="T83" fmla="*/ 2835 h 1350"/>
                <a:gd name="T84" fmla="+- 0 4455 810"/>
                <a:gd name="T85" fmla="*/ T84 w 4995"/>
                <a:gd name="T86" fmla="+- 0 2835 2565"/>
                <a:gd name="T87" fmla="*/ 2835 h 1350"/>
                <a:gd name="T88" fmla="+- 0 4455 810"/>
                <a:gd name="T89" fmla="*/ T88 w 4995"/>
                <a:gd name="T90" fmla="+- 0 2970 2565"/>
                <a:gd name="T91" fmla="*/ 2970 h 1350"/>
                <a:gd name="T92" fmla="+- 0 4455 810"/>
                <a:gd name="T93" fmla="*/ T92 w 4995"/>
                <a:gd name="T94" fmla="+- 0 2700 2565"/>
                <a:gd name="T95" fmla="*/ 2700 h 1350"/>
                <a:gd name="T96" fmla="+- 0 4590 810"/>
                <a:gd name="T97" fmla="*/ T96 w 4995"/>
                <a:gd name="T98" fmla="+- 0 2700 2565"/>
                <a:gd name="T99" fmla="*/ 2700 h 1350"/>
                <a:gd name="T100" fmla="+- 0 4590 810"/>
                <a:gd name="T101" fmla="*/ T100 w 4995"/>
                <a:gd name="T102" fmla="+- 0 3375 2565"/>
                <a:gd name="T103" fmla="*/ 3375 h 1350"/>
                <a:gd name="T104" fmla="+- 0 4320 810"/>
                <a:gd name="T105" fmla="*/ T104 w 4995"/>
                <a:gd name="T106" fmla="+- 0 3510 2565"/>
                <a:gd name="T107" fmla="*/ 3510 h 1350"/>
                <a:gd name="T108" fmla="+- 0 4320 810"/>
                <a:gd name="T109" fmla="*/ T108 w 4995"/>
                <a:gd name="T110" fmla="+- 0 3645 2565"/>
                <a:gd name="T111" fmla="*/ 3645 h 1350"/>
                <a:gd name="T112" fmla="+- 0 4185 810"/>
                <a:gd name="T113" fmla="*/ T112 w 4995"/>
                <a:gd name="T114" fmla="+- 0 3645 2565"/>
                <a:gd name="T115" fmla="*/ 3645 h 1350"/>
                <a:gd name="T116" fmla="+- 0 4185 810"/>
                <a:gd name="T117" fmla="*/ T116 w 4995"/>
                <a:gd name="T118" fmla="+- 0 3780 2565"/>
                <a:gd name="T119" fmla="*/ 3780 h 1350"/>
                <a:gd name="T120" fmla="+- 0 4455 810"/>
                <a:gd name="T121" fmla="*/ T120 w 4995"/>
                <a:gd name="T122" fmla="+- 0 3915 2565"/>
                <a:gd name="T123" fmla="*/ 3915 h 1350"/>
                <a:gd name="T124" fmla="+- 0 4725 810"/>
                <a:gd name="T125" fmla="*/ T124 w 4995"/>
                <a:gd name="T126" fmla="+- 0 3780 2565"/>
                <a:gd name="T127" fmla="*/ 3780 h 1350"/>
                <a:gd name="T128" fmla="+- 0 4725 810"/>
                <a:gd name="T129" fmla="*/ T128 w 4995"/>
                <a:gd name="T130" fmla="+- 0 3645 2565"/>
                <a:gd name="T131" fmla="*/ 3645 h 1350"/>
                <a:gd name="T132" fmla="+- 0 4590 810"/>
                <a:gd name="T133" fmla="*/ T132 w 4995"/>
                <a:gd name="T134" fmla="+- 0 2835 2565"/>
                <a:gd name="T135" fmla="*/ 2835 h 1350"/>
                <a:gd name="T136" fmla="+- 0 4455 810"/>
                <a:gd name="T137" fmla="*/ T136 w 4995"/>
                <a:gd name="T138" fmla="+- 0 3105 2565"/>
                <a:gd name="T139" fmla="*/ 3105 h 1350"/>
                <a:gd name="T140" fmla="+- 0 4725 810"/>
                <a:gd name="T141" fmla="*/ T140 w 4995"/>
                <a:gd name="T142" fmla="+- 0 2970 2565"/>
                <a:gd name="T143" fmla="*/ 2970 h 1350"/>
                <a:gd name="T144" fmla="+- 0 4995 810"/>
                <a:gd name="T145" fmla="*/ T144 w 4995"/>
                <a:gd name="T146" fmla="+- 0 3645 2565"/>
                <a:gd name="T147" fmla="*/ 3645 h 1350"/>
                <a:gd name="T148" fmla="+- 0 5130 810"/>
                <a:gd name="T149" fmla="*/ T148 w 4995"/>
                <a:gd name="T150" fmla="+- 0 3915 2565"/>
                <a:gd name="T151" fmla="*/ 3915 h 1350"/>
                <a:gd name="T152" fmla="+- 0 5130 810"/>
                <a:gd name="T153" fmla="*/ T152 w 4995"/>
                <a:gd name="T154" fmla="+- 0 2835 2565"/>
                <a:gd name="T155" fmla="*/ 2835 h 1350"/>
                <a:gd name="T156" fmla="+- 0 4860 810"/>
                <a:gd name="T157" fmla="*/ T156 w 4995"/>
                <a:gd name="T158" fmla="+- 0 2970 2565"/>
                <a:gd name="T159" fmla="*/ 2970 h 1350"/>
                <a:gd name="T160" fmla="+- 0 5130 810"/>
                <a:gd name="T161" fmla="*/ T160 w 4995"/>
                <a:gd name="T162" fmla="+- 0 3105 2565"/>
                <a:gd name="T163" fmla="*/ 3105 h 1350"/>
                <a:gd name="T164" fmla="+- 0 5535 810"/>
                <a:gd name="T165" fmla="*/ T164 w 4995"/>
                <a:gd name="T166" fmla="+- 0 2700 2565"/>
                <a:gd name="T167" fmla="*/ 2700 h 1350"/>
                <a:gd name="T168" fmla="+- 0 5265 810"/>
                <a:gd name="T169" fmla="*/ T168 w 4995"/>
                <a:gd name="T170" fmla="+- 0 2835 2565"/>
                <a:gd name="T171" fmla="*/ 2835 h 1350"/>
                <a:gd name="T172" fmla="+- 0 5400 810"/>
                <a:gd name="T173" fmla="*/ T172 w 4995"/>
                <a:gd name="T174" fmla="+- 0 2835 2565"/>
                <a:gd name="T175" fmla="*/ 2835 h 1350"/>
                <a:gd name="T176" fmla="+- 0 5670 810"/>
                <a:gd name="T177" fmla="*/ T176 w 4995"/>
                <a:gd name="T178" fmla="+- 0 3375 2565"/>
                <a:gd name="T179" fmla="*/ 3375 h 1350"/>
                <a:gd name="T180" fmla="+- 0 5670 810"/>
                <a:gd name="T181" fmla="*/ T180 w 4995"/>
                <a:gd name="T182" fmla="+- 0 3510 2565"/>
                <a:gd name="T183" fmla="*/ 3510 h 1350"/>
                <a:gd name="T184" fmla="+- 0 5670 810"/>
                <a:gd name="T185" fmla="*/ T184 w 4995"/>
                <a:gd name="T186" fmla="+- 0 3510 2565"/>
                <a:gd name="T187" fmla="*/ 3510 h 1350"/>
                <a:gd name="T188" fmla="+- 0 5400 810"/>
                <a:gd name="T189" fmla="*/ T188 w 4995"/>
                <a:gd name="T190" fmla="+- 0 3645 2565"/>
                <a:gd name="T191" fmla="*/ 3645 h 1350"/>
                <a:gd name="T192" fmla="+- 0 5535 810"/>
                <a:gd name="T193" fmla="*/ T192 w 4995"/>
                <a:gd name="T194" fmla="+- 0 3375 2565"/>
                <a:gd name="T195" fmla="*/ 3375 h 1350"/>
                <a:gd name="T196" fmla="+- 0 5265 810"/>
                <a:gd name="T197" fmla="*/ T196 w 4995"/>
                <a:gd name="T198" fmla="+- 0 3240 2565"/>
                <a:gd name="T199" fmla="*/ 3240 h 1350"/>
                <a:gd name="T200" fmla="+- 0 4995 810"/>
                <a:gd name="T201" fmla="*/ T200 w 4995"/>
                <a:gd name="T202" fmla="+- 0 3375 2565"/>
                <a:gd name="T203" fmla="*/ 3375 h 1350"/>
                <a:gd name="T204" fmla="+- 0 4725 810"/>
                <a:gd name="T205" fmla="*/ T204 w 4995"/>
                <a:gd name="T206" fmla="+- 0 3510 2565"/>
                <a:gd name="T207" fmla="*/ 3510 h 1350"/>
                <a:gd name="T208" fmla="+- 0 4995 810"/>
                <a:gd name="T209" fmla="*/ T208 w 4995"/>
                <a:gd name="T210" fmla="+- 0 3645 2565"/>
                <a:gd name="T211" fmla="*/ 3645 h 1350"/>
                <a:gd name="T212" fmla="+- 0 5265 810"/>
                <a:gd name="T213" fmla="*/ T212 w 4995"/>
                <a:gd name="T214" fmla="+- 0 3510 2565"/>
                <a:gd name="T215" fmla="*/ 3510 h 1350"/>
                <a:gd name="T216" fmla="+- 0 5400 810"/>
                <a:gd name="T217" fmla="*/ T216 w 4995"/>
                <a:gd name="T218" fmla="+- 0 3780 2565"/>
                <a:gd name="T219" fmla="*/ 3780 h 1350"/>
                <a:gd name="T220" fmla="+- 0 5670 810"/>
                <a:gd name="T221" fmla="*/ T220 w 4995"/>
                <a:gd name="T222" fmla="+- 0 3915 2565"/>
                <a:gd name="T223" fmla="*/ 3915 h 1350"/>
                <a:gd name="T224" fmla="+- 0 5805 810"/>
                <a:gd name="T225" fmla="*/ T224 w 4995"/>
                <a:gd name="T226" fmla="+- 0 3645 2565"/>
                <a:gd name="T227" fmla="*/ 3645 h 1350"/>
                <a:gd name="T228" fmla="+- 0 5670 810"/>
                <a:gd name="T229" fmla="*/ T228 w 4995"/>
                <a:gd name="T230" fmla="+- 0 3240 2565"/>
                <a:gd name="T231" fmla="*/ 3240 h 1350"/>
                <a:gd name="T232" fmla="+- 0 5805 810"/>
                <a:gd name="T233" fmla="*/ T232 w 4995"/>
                <a:gd name="T234" fmla="+- 0 3240 2565"/>
                <a:gd name="T235" fmla="*/ 3240 h 1350"/>
                <a:gd name="T236" fmla="+- 0 5670 810"/>
                <a:gd name="T237" fmla="*/ T236 w 4995"/>
                <a:gd name="T238" fmla="+- 0 2700 2565"/>
                <a:gd name="T239" fmla="*/ 2700 h 1350"/>
                <a:gd name="T240" fmla="+- 0 5805 810"/>
                <a:gd name="T241" fmla="*/ T240 w 4995"/>
                <a:gd name="T242" fmla="+- 0 2970 2565"/>
                <a:gd name="T243" fmla="*/ 2970 h 1350"/>
                <a:gd name="T244" fmla="+- 0 5805 810"/>
                <a:gd name="T245" fmla="*/ T244 w 4995"/>
                <a:gd name="T246" fmla="+- 0 2565 2565"/>
                <a:gd name="T247" fmla="*/ 2565 h 13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4995" h="1350">
                  <a:moveTo>
                    <a:pt x="135" y="405"/>
                  </a:moveTo>
                  <a:lnTo>
                    <a:pt x="0" y="405"/>
                  </a:lnTo>
                  <a:lnTo>
                    <a:pt x="0" y="540"/>
                  </a:lnTo>
                  <a:lnTo>
                    <a:pt x="135" y="540"/>
                  </a:lnTo>
                  <a:lnTo>
                    <a:pt x="135" y="405"/>
                  </a:lnTo>
                  <a:close/>
                  <a:moveTo>
                    <a:pt x="675" y="540"/>
                  </a:moveTo>
                  <a:lnTo>
                    <a:pt x="540" y="540"/>
                  </a:lnTo>
                  <a:lnTo>
                    <a:pt x="540" y="405"/>
                  </a:lnTo>
                  <a:lnTo>
                    <a:pt x="540" y="270"/>
                  </a:lnTo>
                  <a:lnTo>
                    <a:pt x="405" y="270"/>
                  </a:lnTo>
                  <a:lnTo>
                    <a:pt x="405" y="405"/>
                  </a:lnTo>
                  <a:lnTo>
                    <a:pt x="270" y="405"/>
                  </a:lnTo>
                  <a:lnTo>
                    <a:pt x="270" y="540"/>
                  </a:lnTo>
                  <a:lnTo>
                    <a:pt x="135" y="540"/>
                  </a:lnTo>
                  <a:lnTo>
                    <a:pt x="135" y="675"/>
                  </a:lnTo>
                  <a:lnTo>
                    <a:pt x="270" y="675"/>
                  </a:lnTo>
                  <a:lnTo>
                    <a:pt x="405" y="675"/>
                  </a:lnTo>
                  <a:lnTo>
                    <a:pt x="540" y="675"/>
                  </a:lnTo>
                  <a:lnTo>
                    <a:pt x="675" y="675"/>
                  </a:lnTo>
                  <a:lnTo>
                    <a:pt x="675" y="540"/>
                  </a:lnTo>
                  <a:close/>
                  <a:moveTo>
                    <a:pt x="1485" y="270"/>
                  </a:moveTo>
                  <a:lnTo>
                    <a:pt x="1350" y="270"/>
                  </a:lnTo>
                  <a:lnTo>
                    <a:pt x="1350" y="405"/>
                  </a:lnTo>
                  <a:lnTo>
                    <a:pt x="1215" y="405"/>
                  </a:lnTo>
                  <a:lnTo>
                    <a:pt x="1080" y="405"/>
                  </a:lnTo>
                  <a:lnTo>
                    <a:pt x="945" y="405"/>
                  </a:lnTo>
                  <a:lnTo>
                    <a:pt x="810" y="405"/>
                  </a:lnTo>
                  <a:lnTo>
                    <a:pt x="810" y="270"/>
                  </a:lnTo>
                  <a:lnTo>
                    <a:pt x="945" y="270"/>
                  </a:lnTo>
                  <a:lnTo>
                    <a:pt x="945" y="135"/>
                  </a:lnTo>
                  <a:lnTo>
                    <a:pt x="810" y="135"/>
                  </a:lnTo>
                  <a:lnTo>
                    <a:pt x="675" y="135"/>
                  </a:lnTo>
                  <a:lnTo>
                    <a:pt x="540" y="135"/>
                  </a:lnTo>
                  <a:lnTo>
                    <a:pt x="540" y="270"/>
                  </a:lnTo>
                  <a:lnTo>
                    <a:pt x="675" y="270"/>
                  </a:lnTo>
                  <a:lnTo>
                    <a:pt x="675" y="405"/>
                  </a:lnTo>
                  <a:lnTo>
                    <a:pt x="675" y="540"/>
                  </a:lnTo>
                  <a:lnTo>
                    <a:pt x="810" y="540"/>
                  </a:lnTo>
                  <a:lnTo>
                    <a:pt x="945" y="540"/>
                  </a:lnTo>
                  <a:lnTo>
                    <a:pt x="945" y="675"/>
                  </a:lnTo>
                  <a:lnTo>
                    <a:pt x="1080" y="675"/>
                  </a:lnTo>
                  <a:lnTo>
                    <a:pt x="1080" y="540"/>
                  </a:lnTo>
                  <a:lnTo>
                    <a:pt x="1215" y="540"/>
                  </a:lnTo>
                  <a:lnTo>
                    <a:pt x="1350" y="540"/>
                  </a:lnTo>
                  <a:lnTo>
                    <a:pt x="1485" y="540"/>
                  </a:lnTo>
                  <a:lnTo>
                    <a:pt x="1485" y="405"/>
                  </a:lnTo>
                  <a:lnTo>
                    <a:pt x="1485" y="270"/>
                  </a:lnTo>
                  <a:close/>
                  <a:moveTo>
                    <a:pt x="1755" y="135"/>
                  </a:moveTo>
                  <a:lnTo>
                    <a:pt x="1620" y="135"/>
                  </a:lnTo>
                  <a:lnTo>
                    <a:pt x="1485" y="135"/>
                  </a:lnTo>
                  <a:lnTo>
                    <a:pt x="1485" y="270"/>
                  </a:lnTo>
                  <a:lnTo>
                    <a:pt x="1620" y="270"/>
                  </a:lnTo>
                  <a:lnTo>
                    <a:pt x="1620" y="405"/>
                  </a:lnTo>
                  <a:lnTo>
                    <a:pt x="1620" y="540"/>
                  </a:lnTo>
                  <a:lnTo>
                    <a:pt x="1755" y="540"/>
                  </a:lnTo>
                  <a:lnTo>
                    <a:pt x="1755" y="405"/>
                  </a:lnTo>
                  <a:lnTo>
                    <a:pt x="1755" y="270"/>
                  </a:lnTo>
                  <a:lnTo>
                    <a:pt x="1755" y="135"/>
                  </a:lnTo>
                  <a:close/>
                  <a:moveTo>
                    <a:pt x="3510" y="135"/>
                  </a:moveTo>
                  <a:lnTo>
                    <a:pt x="3375" y="135"/>
                  </a:lnTo>
                  <a:lnTo>
                    <a:pt x="3240" y="135"/>
                  </a:lnTo>
                  <a:lnTo>
                    <a:pt x="3240" y="270"/>
                  </a:lnTo>
                  <a:lnTo>
                    <a:pt x="3375" y="270"/>
                  </a:lnTo>
                  <a:lnTo>
                    <a:pt x="3510" y="270"/>
                  </a:lnTo>
                  <a:lnTo>
                    <a:pt x="3510" y="135"/>
                  </a:lnTo>
                  <a:close/>
                  <a:moveTo>
                    <a:pt x="3645" y="270"/>
                  </a:moveTo>
                  <a:lnTo>
                    <a:pt x="3510" y="270"/>
                  </a:lnTo>
                  <a:lnTo>
                    <a:pt x="3510" y="405"/>
                  </a:lnTo>
                  <a:lnTo>
                    <a:pt x="3645" y="405"/>
                  </a:lnTo>
                  <a:lnTo>
                    <a:pt x="3645" y="270"/>
                  </a:lnTo>
                  <a:close/>
                  <a:moveTo>
                    <a:pt x="3780" y="135"/>
                  </a:moveTo>
                  <a:lnTo>
                    <a:pt x="3645" y="135"/>
                  </a:lnTo>
                  <a:lnTo>
                    <a:pt x="3645" y="270"/>
                  </a:lnTo>
                  <a:lnTo>
                    <a:pt x="3780" y="270"/>
                  </a:lnTo>
                  <a:lnTo>
                    <a:pt x="3780" y="135"/>
                  </a:lnTo>
                  <a:close/>
                  <a:moveTo>
                    <a:pt x="3915" y="945"/>
                  </a:moveTo>
                  <a:lnTo>
                    <a:pt x="3780" y="945"/>
                  </a:lnTo>
                  <a:lnTo>
                    <a:pt x="3780" y="810"/>
                  </a:lnTo>
                  <a:lnTo>
                    <a:pt x="3645" y="810"/>
                  </a:lnTo>
                  <a:lnTo>
                    <a:pt x="3510" y="810"/>
                  </a:lnTo>
                  <a:lnTo>
                    <a:pt x="3510" y="945"/>
                  </a:lnTo>
                  <a:lnTo>
                    <a:pt x="3645" y="945"/>
                  </a:lnTo>
                  <a:lnTo>
                    <a:pt x="3645" y="1080"/>
                  </a:lnTo>
                  <a:lnTo>
                    <a:pt x="3510" y="1080"/>
                  </a:lnTo>
                  <a:lnTo>
                    <a:pt x="3510" y="945"/>
                  </a:lnTo>
                  <a:lnTo>
                    <a:pt x="3375" y="945"/>
                  </a:lnTo>
                  <a:lnTo>
                    <a:pt x="3375" y="1080"/>
                  </a:lnTo>
                  <a:lnTo>
                    <a:pt x="3240" y="1080"/>
                  </a:lnTo>
                  <a:lnTo>
                    <a:pt x="3240" y="1215"/>
                  </a:lnTo>
                  <a:lnTo>
                    <a:pt x="3375" y="1215"/>
                  </a:lnTo>
                  <a:lnTo>
                    <a:pt x="3510" y="1215"/>
                  </a:lnTo>
                  <a:lnTo>
                    <a:pt x="3645" y="1215"/>
                  </a:lnTo>
                  <a:lnTo>
                    <a:pt x="3645" y="1350"/>
                  </a:lnTo>
                  <a:lnTo>
                    <a:pt x="3780" y="1350"/>
                  </a:lnTo>
                  <a:lnTo>
                    <a:pt x="3915" y="1350"/>
                  </a:lnTo>
                  <a:lnTo>
                    <a:pt x="3915" y="1215"/>
                  </a:lnTo>
                  <a:lnTo>
                    <a:pt x="3780" y="1215"/>
                  </a:lnTo>
                  <a:lnTo>
                    <a:pt x="3780" y="1080"/>
                  </a:lnTo>
                  <a:lnTo>
                    <a:pt x="3915" y="1080"/>
                  </a:lnTo>
                  <a:lnTo>
                    <a:pt x="3915" y="945"/>
                  </a:lnTo>
                  <a:close/>
                  <a:moveTo>
                    <a:pt x="3915" y="270"/>
                  </a:moveTo>
                  <a:lnTo>
                    <a:pt x="3780" y="270"/>
                  </a:lnTo>
                  <a:lnTo>
                    <a:pt x="3780" y="405"/>
                  </a:lnTo>
                  <a:lnTo>
                    <a:pt x="3645" y="405"/>
                  </a:lnTo>
                  <a:lnTo>
                    <a:pt x="3645" y="540"/>
                  </a:lnTo>
                  <a:lnTo>
                    <a:pt x="3780" y="540"/>
                  </a:lnTo>
                  <a:lnTo>
                    <a:pt x="3915" y="540"/>
                  </a:lnTo>
                  <a:lnTo>
                    <a:pt x="3915" y="405"/>
                  </a:lnTo>
                  <a:lnTo>
                    <a:pt x="3915" y="270"/>
                  </a:lnTo>
                  <a:close/>
                  <a:moveTo>
                    <a:pt x="4320" y="1080"/>
                  </a:moveTo>
                  <a:lnTo>
                    <a:pt x="4185" y="1080"/>
                  </a:lnTo>
                  <a:lnTo>
                    <a:pt x="4185" y="1215"/>
                  </a:lnTo>
                  <a:lnTo>
                    <a:pt x="4185" y="1350"/>
                  </a:lnTo>
                  <a:lnTo>
                    <a:pt x="4320" y="1350"/>
                  </a:lnTo>
                  <a:lnTo>
                    <a:pt x="4320" y="1215"/>
                  </a:lnTo>
                  <a:lnTo>
                    <a:pt x="4320" y="1080"/>
                  </a:lnTo>
                  <a:close/>
                  <a:moveTo>
                    <a:pt x="4320" y="270"/>
                  </a:moveTo>
                  <a:lnTo>
                    <a:pt x="4185" y="270"/>
                  </a:lnTo>
                  <a:lnTo>
                    <a:pt x="4050" y="270"/>
                  </a:lnTo>
                  <a:lnTo>
                    <a:pt x="4050" y="405"/>
                  </a:lnTo>
                  <a:lnTo>
                    <a:pt x="4050" y="540"/>
                  </a:lnTo>
                  <a:lnTo>
                    <a:pt x="4185" y="540"/>
                  </a:lnTo>
                  <a:lnTo>
                    <a:pt x="4320" y="540"/>
                  </a:lnTo>
                  <a:lnTo>
                    <a:pt x="4320" y="405"/>
                  </a:lnTo>
                  <a:lnTo>
                    <a:pt x="4320" y="270"/>
                  </a:lnTo>
                  <a:close/>
                  <a:moveTo>
                    <a:pt x="4725" y="135"/>
                  </a:moveTo>
                  <a:lnTo>
                    <a:pt x="4590" y="135"/>
                  </a:lnTo>
                  <a:lnTo>
                    <a:pt x="4455" y="135"/>
                  </a:lnTo>
                  <a:lnTo>
                    <a:pt x="4455" y="270"/>
                  </a:lnTo>
                  <a:lnTo>
                    <a:pt x="4455" y="405"/>
                  </a:lnTo>
                  <a:lnTo>
                    <a:pt x="4590" y="405"/>
                  </a:lnTo>
                  <a:lnTo>
                    <a:pt x="4590" y="270"/>
                  </a:lnTo>
                  <a:lnTo>
                    <a:pt x="4725" y="270"/>
                  </a:lnTo>
                  <a:lnTo>
                    <a:pt x="4725" y="135"/>
                  </a:lnTo>
                  <a:close/>
                  <a:moveTo>
                    <a:pt x="4860" y="810"/>
                  </a:moveTo>
                  <a:lnTo>
                    <a:pt x="4725" y="810"/>
                  </a:lnTo>
                  <a:lnTo>
                    <a:pt x="4725" y="945"/>
                  </a:lnTo>
                  <a:lnTo>
                    <a:pt x="4860" y="945"/>
                  </a:lnTo>
                  <a:lnTo>
                    <a:pt x="4860" y="810"/>
                  </a:lnTo>
                  <a:close/>
                  <a:moveTo>
                    <a:pt x="4995" y="945"/>
                  </a:moveTo>
                  <a:lnTo>
                    <a:pt x="4860" y="945"/>
                  </a:lnTo>
                  <a:lnTo>
                    <a:pt x="4860" y="1080"/>
                  </a:lnTo>
                  <a:lnTo>
                    <a:pt x="4725" y="1080"/>
                  </a:lnTo>
                  <a:lnTo>
                    <a:pt x="4590" y="1080"/>
                  </a:lnTo>
                  <a:lnTo>
                    <a:pt x="4590" y="945"/>
                  </a:lnTo>
                  <a:lnTo>
                    <a:pt x="4590" y="810"/>
                  </a:lnTo>
                  <a:lnTo>
                    <a:pt x="4725" y="810"/>
                  </a:lnTo>
                  <a:lnTo>
                    <a:pt x="4725" y="675"/>
                  </a:lnTo>
                  <a:lnTo>
                    <a:pt x="4590" y="675"/>
                  </a:lnTo>
                  <a:lnTo>
                    <a:pt x="4455" y="675"/>
                  </a:lnTo>
                  <a:lnTo>
                    <a:pt x="4455" y="810"/>
                  </a:lnTo>
                  <a:lnTo>
                    <a:pt x="4320" y="810"/>
                  </a:lnTo>
                  <a:lnTo>
                    <a:pt x="4185" y="810"/>
                  </a:lnTo>
                  <a:lnTo>
                    <a:pt x="4050" y="810"/>
                  </a:lnTo>
                  <a:lnTo>
                    <a:pt x="3915" y="810"/>
                  </a:lnTo>
                  <a:lnTo>
                    <a:pt x="3915" y="945"/>
                  </a:lnTo>
                  <a:lnTo>
                    <a:pt x="4050" y="945"/>
                  </a:lnTo>
                  <a:lnTo>
                    <a:pt x="4050" y="1080"/>
                  </a:lnTo>
                  <a:lnTo>
                    <a:pt x="4185" y="1080"/>
                  </a:lnTo>
                  <a:lnTo>
                    <a:pt x="4185" y="945"/>
                  </a:lnTo>
                  <a:lnTo>
                    <a:pt x="4320" y="945"/>
                  </a:lnTo>
                  <a:lnTo>
                    <a:pt x="4455" y="945"/>
                  </a:lnTo>
                  <a:lnTo>
                    <a:pt x="4455" y="1080"/>
                  </a:lnTo>
                  <a:lnTo>
                    <a:pt x="4455" y="1215"/>
                  </a:lnTo>
                  <a:lnTo>
                    <a:pt x="4590" y="1215"/>
                  </a:lnTo>
                  <a:lnTo>
                    <a:pt x="4725" y="1215"/>
                  </a:lnTo>
                  <a:lnTo>
                    <a:pt x="4860" y="1215"/>
                  </a:lnTo>
                  <a:lnTo>
                    <a:pt x="4860" y="1350"/>
                  </a:lnTo>
                  <a:lnTo>
                    <a:pt x="4995" y="1350"/>
                  </a:lnTo>
                  <a:lnTo>
                    <a:pt x="4995" y="1215"/>
                  </a:lnTo>
                  <a:lnTo>
                    <a:pt x="4995" y="1080"/>
                  </a:lnTo>
                  <a:lnTo>
                    <a:pt x="4995" y="945"/>
                  </a:lnTo>
                  <a:close/>
                  <a:moveTo>
                    <a:pt x="4995" y="675"/>
                  </a:moveTo>
                  <a:lnTo>
                    <a:pt x="4860" y="675"/>
                  </a:lnTo>
                  <a:lnTo>
                    <a:pt x="4860" y="810"/>
                  </a:lnTo>
                  <a:lnTo>
                    <a:pt x="4995" y="810"/>
                  </a:lnTo>
                  <a:lnTo>
                    <a:pt x="4995" y="675"/>
                  </a:lnTo>
                  <a:close/>
                  <a:moveTo>
                    <a:pt x="4995" y="0"/>
                  </a:moveTo>
                  <a:lnTo>
                    <a:pt x="4860" y="0"/>
                  </a:lnTo>
                  <a:lnTo>
                    <a:pt x="4860" y="135"/>
                  </a:lnTo>
                  <a:lnTo>
                    <a:pt x="4860" y="270"/>
                  </a:lnTo>
                  <a:lnTo>
                    <a:pt x="4860" y="405"/>
                  </a:lnTo>
                  <a:lnTo>
                    <a:pt x="4995" y="405"/>
                  </a:lnTo>
                  <a:lnTo>
                    <a:pt x="4995" y="270"/>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 name="docshape9">
              <a:extLst>
                <a:ext uri="{FF2B5EF4-FFF2-40B4-BE49-F238E27FC236}">
                  <a16:creationId xmlns:a16="http://schemas.microsoft.com/office/drawing/2014/main" id="{4C102AB4-72C8-67F3-173D-C1FC28B1079E}"/>
                </a:ext>
              </a:extLst>
            </p:cNvPr>
            <p:cNvSpPr>
              <a:spLocks/>
            </p:cNvSpPr>
            <p:nvPr/>
          </p:nvSpPr>
          <p:spPr bwMode="auto">
            <a:xfrm>
              <a:off x="810" y="3105"/>
              <a:ext cx="4995" cy="1485"/>
            </a:xfrm>
            <a:custGeom>
              <a:avLst/>
              <a:gdLst>
                <a:gd name="T0" fmla="+- 0 945 810"/>
                <a:gd name="T1" fmla="*/ T0 w 4995"/>
                <a:gd name="T2" fmla="+- 0 3375 3105"/>
                <a:gd name="T3" fmla="*/ 3375 h 1485"/>
                <a:gd name="T4" fmla="+- 0 945 810"/>
                <a:gd name="T5" fmla="*/ T4 w 4995"/>
                <a:gd name="T6" fmla="+- 0 4050 3105"/>
                <a:gd name="T7" fmla="*/ 4050 h 1485"/>
                <a:gd name="T8" fmla="+- 0 945 810"/>
                <a:gd name="T9" fmla="*/ T8 w 4995"/>
                <a:gd name="T10" fmla="+- 0 3510 3105"/>
                <a:gd name="T11" fmla="*/ 3510 h 1485"/>
                <a:gd name="T12" fmla="+- 0 1080 810"/>
                <a:gd name="T13" fmla="*/ T12 w 4995"/>
                <a:gd name="T14" fmla="+- 0 3645 3105"/>
                <a:gd name="T15" fmla="*/ 3645 h 1485"/>
                <a:gd name="T16" fmla="+- 0 1080 810"/>
                <a:gd name="T17" fmla="*/ T16 w 4995"/>
                <a:gd name="T18" fmla="+- 0 3510 3105"/>
                <a:gd name="T19" fmla="*/ 3510 h 1485"/>
                <a:gd name="T20" fmla="+- 0 1620 810"/>
                <a:gd name="T21" fmla="*/ T20 w 4995"/>
                <a:gd name="T22" fmla="+- 0 3240 3105"/>
                <a:gd name="T23" fmla="*/ 3240 h 1485"/>
                <a:gd name="T24" fmla="+- 0 1215 810"/>
                <a:gd name="T25" fmla="*/ T24 w 4995"/>
                <a:gd name="T26" fmla="+- 0 3375 3105"/>
                <a:gd name="T27" fmla="*/ 3375 h 1485"/>
                <a:gd name="T28" fmla="+- 0 1755 810"/>
                <a:gd name="T29" fmla="*/ T28 w 4995"/>
                <a:gd name="T30" fmla="+- 0 3375 3105"/>
                <a:gd name="T31" fmla="*/ 3375 h 1485"/>
                <a:gd name="T32" fmla="+- 0 1620 810"/>
                <a:gd name="T33" fmla="*/ T32 w 4995"/>
                <a:gd name="T34" fmla="+- 0 4320 3105"/>
                <a:gd name="T35" fmla="*/ 4320 h 1485"/>
                <a:gd name="T36" fmla="+- 0 1350 810"/>
                <a:gd name="T37" fmla="*/ T36 w 4995"/>
                <a:gd name="T38" fmla="+- 0 4320 3105"/>
                <a:gd name="T39" fmla="*/ 4320 h 1485"/>
                <a:gd name="T40" fmla="+- 0 945 810"/>
                <a:gd name="T41" fmla="*/ T40 w 4995"/>
                <a:gd name="T42" fmla="+- 0 4185 3105"/>
                <a:gd name="T43" fmla="*/ 4185 h 1485"/>
                <a:gd name="T44" fmla="+- 0 945 810"/>
                <a:gd name="T45" fmla="*/ T44 w 4995"/>
                <a:gd name="T46" fmla="+- 0 4455 3105"/>
                <a:gd name="T47" fmla="*/ 4455 h 1485"/>
                <a:gd name="T48" fmla="+- 0 1485 810"/>
                <a:gd name="T49" fmla="*/ T48 w 4995"/>
                <a:gd name="T50" fmla="+- 0 4455 3105"/>
                <a:gd name="T51" fmla="*/ 4455 h 1485"/>
                <a:gd name="T52" fmla="+- 0 1755 810"/>
                <a:gd name="T53" fmla="*/ T52 w 4995"/>
                <a:gd name="T54" fmla="+- 0 4455 3105"/>
                <a:gd name="T55" fmla="*/ 4455 h 1485"/>
                <a:gd name="T56" fmla="+- 0 2970 810"/>
                <a:gd name="T57" fmla="*/ T56 w 4995"/>
                <a:gd name="T58" fmla="+- 0 4050 3105"/>
                <a:gd name="T59" fmla="*/ 4050 h 1485"/>
                <a:gd name="T60" fmla="+- 0 2835 810"/>
                <a:gd name="T61" fmla="*/ T60 w 4995"/>
                <a:gd name="T62" fmla="+- 0 4455 3105"/>
                <a:gd name="T63" fmla="*/ 4455 h 1485"/>
                <a:gd name="T64" fmla="+- 0 3105 810"/>
                <a:gd name="T65" fmla="*/ T64 w 4995"/>
                <a:gd name="T66" fmla="+- 0 4455 3105"/>
                <a:gd name="T67" fmla="*/ 4455 h 1485"/>
                <a:gd name="T68" fmla="+- 0 3240 810"/>
                <a:gd name="T69" fmla="*/ T68 w 4995"/>
                <a:gd name="T70" fmla="+- 0 4455 3105"/>
                <a:gd name="T71" fmla="*/ 4455 h 1485"/>
                <a:gd name="T72" fmla="+- 0 3240 810"/>
                <a:gd name="T73" fmla="*/ T72 w 4995"/>
                <a:gd name="T74" fmla="+- 0 4455 3105"/>
                <a:gd name="T75" fmla="*/ 4455 h 1485"/>
                <a:gd name="T76" fmla="+- 0 3375 810"/>
                <a:gd name="T77" fmla="*/ T76 w 4995"/>
                <a:gd name="T78" fmla="+- 0 4320 3105"/>
                <a:gd name="T79" fmla="*/ 4320 h 1485"/>
                <a:gd name="T80" fmla="+- 0 3375 810"/>
                <a:gd name="T81" fmla="*/ T80 w 4995"/>
                <a:gd name="T82" fmla="+- 0 4590 3105"/>
                <a:gd name="T83" fmla="*/ 4590 h 1485"/>
                <a:gd name="T84" fmla="+- 0 3510 810"/>
                <a:gd name="T85" fmla="*/ T84 w 4995"/>
                <a:gd name="T86" fmla="+- 0 4185 3105"/>
                <a:gd name="T87" fmla="*/ 4185 h 1485"/>
                <a:gd name="T88" fmla="+- 0 3915 810"/>
                <a:gd name="T89" fmla="*/ T88 w 4995"/>
                <a:gd name="T90" fmla="+- 0 4050 3105"/>
                <a:gd name="T91" fmla="*/ 4050 h 1485"/>
                <a:gd name="T92" fmla="+- 0 3915 810"/>
                <a:gd name="T93" fmla="*/ T92 w 4995"/>
                <a:gd name="T94" fmla="+- 0 4050 3105"/>
                <a:gd name="T95" fmla="*/ 4050 h 1485"/>
                <a:gd name="T96" fmla="+- 0 4050 810"/>
                <a:gd name="T97" fmla="*/ T96 w 4995"/>
                <a:gd name="T98" fmla="+- 0 3240 3105"/>
                <a:gd name="T99" fmla="*/ 3240 h 1485"/>
                <a:gd name="T100" fmla="+- 0 4320 810"/>
                <a:gd name="T101" fmla="*/ T100 w 4995"/>
                <a:gd name="T102" fmla="+- 0 3240 3105"/>
                <a:gd name="T103" fmla="*/ 3240 h 1485"/>
                <a:gd name="T104" fmla="+- 0 4320 810"/>
                <a:gd name="T105" fmla="*/ T104 w 4995"/>
                <a:gd name="T106" fmla="+- 0 4320 3105"/>
                <a:gd name="T107" fmla="*/ 4320 h 1485"/>
                <a:gd name="T108" fmla="+- 0 4320 810"/>
                <a:gd name="T109" fmla="*/ T108 w 4995"/>
                <a:gd name="T110" fmla="+- 0 4050 3105"/>
                <a:gd name="T111" fmla="*/ 4050 h 1485"/>
                <a:gd name="T112" fmla="+- 0 4050 810"/>
                <a:gd name="T113" fmla="*/ T112 w 4995"/>
                <a:gd name="T114" fmla="+- 0 4050 3105"/>
                <a:gd name="T115" fmla="*/ 4050 h 1485"/>
                <a:gd name="T116" fmla="+- 0 3915 810"/>
                <a:gd name="T117" fmla="*/ T116 w 4995"/>
                <a:gd name="T118" fmla="+- 0 4455 3105"/>
                <a:gd name="T119" fmla="*/ 4455 h 1485"/>
                <a:gd name="T120" fmla="+- 0 3645 810"/>
                <a:gd name="T121" fmla="*/ T120 w 4995"/>
                <a:gd name="T122" fmla="+- 0 4455 3105"/>
                <a:gd name="T123" fmla="*/ 4455 h 1485"/>
                <a:gd name="T124" fmla="+- 0 4050 810"/>
                <a:gd name="T125" fmla="*/ T124 w 4995"/>
                <a:gd name="T126" fmla="+- 0 4590 3105"/>
                <a:gd name="T127" fmla="*/ 4590 h 1485"/>
                <a:gd name="T128" fmla="+- 0 4455 810"/>
                <a:gd name="T129" fmla="*/ T128 w 4995"/>
                <a:gd name="T130" fmla="+- 0 4455 3105"/>
                <a:gd name="T131" fmla="*/ 4455 h 1485"/>
                <a:gd name="T132" fmla="+- 0 4455 810"/>
                <a:gd name="T133" fmla="*/ T132 w 4995"/>
                <a:gd name="T134" fmla="+- 0 3915 3105"/>
                <a:gd name="T135" fmla="*/ 3915 h 1485"/>
                <a:gd name="T136" fmla="+- 0 4995 810"/>
                <a:gd name="T137" fmla="*/ T136 w 4995"/>
                <a:gd name="T138" fmla="+- 0 4320 3105"/>
                <a:gd name="T139" fmla="*/ 4320 h 1485"/>
                <a:gd name="T140" fmla="+- 0 4860 810"/>
                <a:gd name="T141" fmla="*/ T140 w 4995"/>
                <a:gd name="T142" fmla="+- 0 4455 3105"/>
                <a:gd name="T143" fmla="*/ 4455 h 1485"/>
                <a:gd name="T144" fmla="+- 0 4995 810"/>
                <a:gd name="T145" fmla="*/ T144 w 4995"/>
                <a:gd name="T146" fmla="+- 0 3915 3105"/>
                <a:gd name="T147" fmla="*/ 3915 h 1485"/>
                <a:gd name="T148" fmla="+- 0 5130 810"/>
                <a:gd name="T149" fmla="*/ T148 w 4995"/>
                <a:gd name="T150" fmla="+- 0 4050 3105"/>
                <a:gd name="T151" fmla="*/ 4050 h 1485"/>
                <a:gd name="T152" fmla="+- 0 4860 810"/>
                <a:gd name="T153" fmla="*/ T152 w 4995"/>
                <a:gd name="T154" fmla="+- 0 3105 3105"/>
                <a:gd name="T155" fmla="*/ 3105 h 1485"/>
                <a:gd name="T156" fmla="+- 0 4455 810"/>
                <a:gd name="T157" fmla="*/ T156 w 4995"/>
                <a:gd name="T158" fmla="+- 0 3240 3105"/>
                <a:gd name="T159" fmla="*/ 3240 h 1485"/>
                <a:gd name="T160" fmla="+- 0 4725 810"/>
                <a:gd name="T161" fmla="*/ T160 w 4995"/>
                <a:gd name="T162" fmla="+- 0 3240 3105"/>
                <a:gd name="T163" fmla="*/ 3240 h 1485"/>
                <a:gd name="T164" fmla="+- 0 5130 810"/>
                <a:gd name="T165" fmla="*/ T164 w 4995"/>
                <a:gd name="T166" fmla="+- 0 3105 3105"/>
                <a:gd name="T167" fmla="*/ 3105 h 1485"/>
                <a:gd name="T168" fmla="+- 0 5265 810"/>
                <a:gd name="T169" fmla="*/ T168 w 4995"/>
                <a:gd name="T170" fmla="+- 0 3915 3105"/>
                <a:gd name="T171" fmla="*/ 3915 h 1485"/>
                <a:gd name="T172" fmla="+- 0 5130 810"/>
                <a:gd name="T173" fmla="*/ T172 w 4995"/>
                <a:gd name="T174" fmla="+- 0 4320 3105"/>
                <a:gd name="T175" fmla="*/ 4320 h 1485"/>
                <a:gd name="T176" fmla="+- 0 5400 810"/>
                <a:gd name="T177" fmla="*/ T176 w 4995"/>
                <a:gd name="T178" fmla="+- 0 4320 3105"/>
                <a:gd name="T179" fmla="*/ 4320 h 1485"/>
                <a:gd name="T180" fmla="+- 0 5400 810"/>
                <a:gd name="T181" fmla="*/ T180 w 4995"/>
                <a:gd name="T182" fmla="+- 0 4050 3105"/>
                <a:gd name="T183" fmla="*/ 4050 h 1485"/>
                <a:gd name="T184" fmla="+- 0 5265 810"/>
                <a:gd name="T185" fmla="*/ T184 w 4995"/>
                <a:gd name="T186" fmla="+- 0 3105 3105"/>
                <a:gd name="T187" fmla="*/ 3105 h 1485"/>
                <a:gd name="T188" fmla="+- 0 5535 810"/>
                <a:gd name="T189" fmla="*/ T188 w 4995"/>
                <a:gd name="T190" fmla="+- 0 3105 3105"/>
                <a:gd name="T191" fmla="*/ 3105 h 1485"/>
                <a:gd name="T192" fmla="+- 0 5535 810"/>
                <a:gd name="T193" fmla="*/ T192 w 4995"/>
                <a:gd name="T194" fmla="+- 0 4320 3105"/>
                <a:gd name="T195" fmla="*/ 4320 h 1485"/>
                <a:gd name="T196" fmla="+- 0 5805 810"/>
                <a:gd name="T197" fmla="*/ T196 w 4995"/>
                <a:gd name="T198" fmla="+- 0 4320 3105"/>
                <a:gd name="T199" fmla="*/ 4320 h 1485"/>
                <a:gd name="T200" fmla="+- 0 5670 810"/>
                <a:gd name="T201" fmla="*/ T200 w 4995"/>
                <a:gd name="T202" fmla="+- 0 3915 3105"/>
                <a:gd name="T203" fmla="*/ 3915 h 1485"/>
                <a:gd name="T204" fmla="+- 0 5805 810"/>
                <a:gd name="T205" fmla="*/ T204 w 4995"/>
                <a:gd name="T206" fmla="+- 0 4050 3105"/>
                <a:gd name="T207" fmla="*/ 4050 h 1485"/>
                <a:gd name="T208" fmla="+- 0 5670 810"/>
                <a:gd name="T209" fmla="*/ T208 w 4995"/>
                <a:gd name="T210" fmla="+- 0 3105 3105"/>
                <a:gd name="T211" fmla="*/ 3105 h 148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4995" h="1485">
                  <a:moveTo>
                    <a:pt x="135" y="135"/>
                  </a:moveTo>
                  <a:lnTo>
                    <a:pt x="0" y="135"/>
                  </a:lnTo>
                  <a:lnTo>
                    <a:pt x="0" y="270"/>
                  </a:lnTo>
                  <a:lnTo>
                    <a:pt x="135" y="270"/>
                  </a:lnTo>
                  <a:lnTo>
                    <a:pt x="135" y="135"/>
                  </a:lnTo>
                  <a:close/>
                  <a:moveTo>
                    <a:pt x="270" y="810"/>
                  </a:moveTo>
                  <a:lnTo>
                    <a:pt x="135" y="810"/>
                  </a:lnTo>
                  <a:lnTo>
                    <a:pt x="135" y="945"/>
                  </a:lnTo>
                  <a:lnTo>
                    <a:pt x="270" y="945"/>
                  </a:lnTo>
                  <a:lnTo>
                    <a:pt x="270" y="810"/>
                  </a:lnTo>
                  <a:close/>
                  <a:moveTo>
                    <a:pt x="270" y="405"/>
                  </a:moveTo>
                  <a:lnTo>
                    <a:pt x="135" y="405"/>
                  </a:lnTo>
                  <a:lnTo>
                    <a:pt x="0" y="405"/>
                  </a:lnTo>
                  <a:lnTo>
                    <a:pt x="0" y="540"/>
                  </a:lnTo>
                  <a:lnTo>
                    <a:pt x="135" y="540"/>
                  </a:lnTo>
                  <a:lnTo>
                    <a:pt x="270" y="540"/>
                  </a:lnTo>
                  <a:lnTo>
                    <a:pt x="270" y="405"/>
                  </a:lnTo>
                  <a:close/>
                  <a:moveTo>
                    <a:pt x="405" y="270"/>
                  </a:moveTo>
                  <a:lnTo>
                    <a:pt x="270" y="270"/>
                  </a:lnTo>
                  <a:lnTo>
                    <a:pt x="270" y="405"/>
                  </a:lnTo>
                  <a:lnTo>
                    <a:pt x="405" y="405"/>
                  </a:lnTo>
                  <a:lnTo>
                    <a:pt x="405" y="270"/>
                  </a:lnTo>
                  <a:close/>
                  <a:moveTo>
                    <a:pt x="945" y="135"/>
                  </a:moveTo>
                  <a:lnTo>
                    <a:pt x="810" y="135"/>
                  </a:lnTo>
                  <a:lnTo>
                    <a:pt x="675" y="135"/>
                  </a:lnTo>
                  <a:lnTo>
                    <a:pt x="540" y="135"/>
                  </a:lnTo>
                  <a:lnTo>
                    <a:pt x="405" y="135"/>
                  </a:lnTo>
                  <a:lnTo>
                    <a:pt x="405" y="270"/>
                  </a:lnTo>
                  <a:lnTo>
                    <a:pt x="540" y="270"/>
                  </a:lnTo>
                  <a:lnTo>
                    <a:pt x="675" y="270"/>
                  </a:lnTo>
                  <a:lnTo>
                    <a:pt x="810" y="270"/>
                  </a:lnTo>
                  <a:lnTo>
                    <a:pt x="945" y="270"/>
                  </a:lnTo>
                  <a:lnTo>
                    <a:pt x="945" y="135"/>
                  </a:lnTo>
                  <a:close/>
                  <a:moveTo>
                    <a:pt x="1080" y="1215"/>
                  </a:moveTo>
                  <a:lnTo>
                    <a:pt x="945" y="1215"/>
                  </a:lnTo>
                  <a:lnTo>
                    <a:pt x="810" y="1215"/>
                  </a:lnTo>
                  <a:lnTo>
                    <a:pt x="810" y="1080"/>
                  </a:lnTo>
                  <a:lnTo>
                    <a:pt x="675" y="1080"/>
                  </a:lnTo>
                  <a:lnTo>
                    <a:pt x="540" y="1080"/>
                  </a:lnTo>
                  <a:lnTo>
                    <a:pt x="540" y="1215"/>
                  </a:lnTo>
                  <a:lnTo>
                    <a:pt x="405" y="1215"/>
                  </a:lnTo>
                  <a:lnTo>
                    <a:pt x="270" y="1215"/>
                  </a:lnTo>
                  <a:lnTo>
                    <a:pt x="270" y="1080"/>
                  </a:lnTo>
                  <a:lnTo>
                    <a:pt x="135" y="1080"/>
                  </a:lnTo>
                  <a:lnTo>
                    <a:pt x="135" y="1215"/>
                  </a:lnTo>
                  <a:lnTo>
                    <a:pt x="0" y="1215"/>
                  </a:lnTo>
                  <a:lnTo>
                    <a:pt x="0" y="1350"/>
                  </a:lnTo>
                  <a:lnTo>
                    <a:pt x="135" y="1350"/>
                  </a:lnTo>
                  <a:lnTo>
                    <a:pt x="270" y="1350"/>
                  </a:lnTo>
                  <a:lnTo>
                    <a:pt x="405" y="1350"/>
                  </a:lnTo>
                  <a:lnTo>
                    <a:pt x="540" y="1350"/>
                  </a:lnTo>
                  <a:lnTo>
                    <a:pt x="675" y="1350"/>
                  </a:lnTo>
                  <a:lnTo>
                    <a:pt x="675" y="1485"/>
                  </a:lnTo>
                  <a:lnTo>
                    <a:pt x="810" y="1485"/>
                  </a:lnTo>
                  <a:lnTo>
                    <a:pt x="810" y="1350"/>
                  </a:lnTo>
                  <a:lnTo>
                    <a:pt x="945" y="1350"/>
                  </a:lnTo>
                  <a:lnTo>
                    <a:pt x="1080" y="1350"/>
                  </a:lnTo>
                  <a:lnTo>
                    <a:pt x="1080" y="1215"/>
                  </a:lnTo>
                  <a:close/>
                  <a:moveTo>
                    <a:pt x="2295" y="945"/>
                  </a:moveTo>
                  <a:lnTo>
                    <a:pt x="2160" y="945"/>
                  </a:lnTo>
                  <a:lnTo>
                    <a:pt x="2160" y="1080"/>
                  </a:lnTo>
                  <a:lnTo>
                    <a:pt x="2160" y="1215"/>
                  </a:lnTo>
                  <a:lnTo>
                    <a:pt x="2025" y="1215"/>
                  </a:lnTo>
                  <a:lnTo>
                    <a:pt x="2025" y="1350"/>
                  </a:lnTo>
                  <a:lnTo>
                    <a:pt x="2025" y="1485"/>
                  </a:lnTo>
                  <a:lnTo>
                    <a:pt x="2160" y="1485"/>
                  </a:lnTo>
                  <a:lnTo>
                    <a:pt x="2160" y="1350"/>
                  </a:lnTo>
                  <a:lnTo>
                    <a:pt x="2295" y="1350"/>
                  </a:lnTo>
                  <a:lnTo>
                    <a:pt x="2295" y="1215"/>
                  </a:lnTo>
                  <a:lnTo>
                    <a:pt x="2295" y="1080"/>
                  </a:lnTo>
                  <a:lnTo>
                    <a:pt x="2295" y="945"/>
                  </a:lnTo>
                  <a:close/>
                  <a:moveTo>
                    <a:pt x="2430" y="1350"/>
                  </a:moveTo>
                  <a:lnTo>
                    <a:pt x="2295" y="1350"/>
                  </a:lnTo>
                  <a:lnTo>
                    <a:pt x="2295" y="1485"/>
                  </a:lnTo>
                  <a:lnTo>
                    <a:pt x="2430" y="1485"/>
                  </a:lnTo>
                  <a:lnTo>
                    <a:pt x="2430" y="1350"/>
                  </a:lnTo>
                  <a:close/>
                  <a:moveTo>
                    <a:pt x="2565" y="1080"/>
                  </a:moveTo>
                  <a:lnTo>
                    <a:pt x="2430" y="1080"/>
                  </a:lnTo>
                  <a:lnTo>
                    <a:pt x="2430" y="1215"/>
                  </a:lnTo>
                  <a:lnTo>
                    <a:pt x="2565" y="1215"/>
                  </a:lnTo>
                  <a:lnTo>
                    <a:pt x="2565" y="1080"/>
                  </a:lnTo>
                  <a:close/>
                  <a:moveTo>
                    <a:pt x="2700" y="1350"/>
                  </a:moveTo>
                  <a:lnTo>
                    <a:pt x="2565" y="1350"/>
                  </a:lnTo>
                  <a:lnTo>
                    <a:pt x="2565" y="1485"/>
                  </a:lnTo>
                  <a:lnTo>
                    <a:pt x="2700" y="1485"/>
                  </a:lnTo>
                  <a:lnTo>
                    <a:pt x="2700" y="1350"/>
                  </a:lnTo>
                  <a:close/>
                  <a:moveTo>
                    <a:pt x="2835" y="1080"/>
                  </a:moveTo>
                  <a:lnTo>
                    <a:pt x="2700" y="1080"/>
                  </a:lnTo>
                  <a:lnTo>
                    <a:pt x="2700" y="1215"/>
                  </a:lnTo>
                  <a:lnTo>
                    <a:pt x="2835" y="1215"/>
                  </a:lnTo>
                  <a:lnTo>
                    <a:pt x="2835" y="1080"/>
                  </a:lnTo>
                  <a:close/>
                  <a:moveTo>
                    <a:pt x="3105" y="945"/>
                  </a:moveTo>
                  <a:lnTo>
                    <a:pt x="2970" y="945"/>
                  </a:lnTo>
                  <a:lnTo>
                    <a:pt x="2970" y="1080"/>
                  </a:lnTo>
                  <a:lnTo>
                    <a:pt x="3105" y="1080"/>
                  </a:lnTo>
                  <a:lnTo>
                    <a:pt x="3105" y="945"/>
                  </a:lnTo>
                  <a:close/>
                  <a:moveTo>
                    <a:pt x="3510" y="0"/>
                  </a:moveTo>
                  <a:lnTo>
                    <a:pt x="3375" y="0"/>
                  </a:lnTo>
                  <a:lnTo>
                    <a:pt x="3375" y="135"/>
                  </a:lnTo>
                  <a:lnTo>
                    <a:pt x="3240" y="135"/>
                  </a:lnTo>
                  <a:lnTo>
                    <a:pt x="3240" y="270"/>
                  </a:lnTo>
                  <a:lnTo>
                    <a:pt x="3375" y="270"/>
                  </a:lnTo>
                  <a:lnTo>
                    <a:pt x="3510" y="270"/>
                  </a:lnTo>
                  <a:lnTo>
                    <a:pt x="3510" y="135"/>
                  </a:lnTo>
                  <a:lnTo>
                    <a:pt x="3510" y="0"/>
                  </a:lnTo>
                  <a:close/>
                  <a:moveTo>
                    <a:pt x="3780" y="1215"/>
                  </a:moveTo>
                  <a:lnTo>
                    <a:pt x="3645" y="1215"/>
                  </a:lnTo>
                  <a:lnTo>
                    <a:pt x="3510" y="1215"/>
                  </a:lnTo>
                  <a:lnTo>
                    <a:pt x="3375" y="1215"/>
                  </a:lnTo>
                  <a:lnTo>
                    <a:pt x="3375" y="1080"/>
                  </a:lnTo>
                  <a:lnTo>
                    <a:pt x="3510" y="1080"/>
                  </a:lnTo>
                  <a:lnTo>
                    <a:pt x="3510" y="945"/>
                  </a:lnTo>
                  <a:lnTo>
                    <a:pt x="3510" y="810"/>
                  </a:lnTo>
                  <a:lnTo>
                    <a:pt x="3375" y="810"/>
                  </a:lnTo>
                  <a:lnTo>
                    <a:pt x="3375" y="945"/>
                  </a:lnTo>
                  <a:lnTo>
                    <a:pt x="3240" y="945"/>
                  </a:lnTo>
                  <a:lnTo>
                    <a:pt x="3240" y="1080"/>
                  </a:lnTo>
                  <a:lnTo>
                    <a:pt x="3240" y="1215"/>
                  </a:lnTo>
                  <a:lnTo>
                    <a:pt x="3240" y="1350"/>
                  </a:lnTo>
                  <a:lnTo>
                    <a:pt x="3105" y="1350"/>
                  </a:lnTo>
                  <a:lnTo>
                    <a:pt x="2970" y="1350"/>
                  </a:lnTo>
                  <a:lnTo>
                    <a:pt x="2970" y="1215"/>
                  </a:lnTo>
                  <a:lnTo>
                    <a:pt x="2835" y="1215"/>
                  </a:lnTo>
                  <a:lnTo>
                    <a:pt x="2835" y="1350"/>
                  </a:lnTo>
                  <a:lnTo>
                    <a:pt x="2835" y="1485"/>
                  </a:lnTo>
                  <a:lnTo>
                    <a:pt x="2970" y="1485"/>
                  </a:lnTo>
                  <a:lnTo>
                    <a:pt x="3105" y="1485"/>
                  </a:lnTo>
                  <a:lnTo>
                    <a:pt x="3240" y="1485"/>
                  </a:lnTo>
                  <a:lnTo>
                    <a:pt x="3375" y="1485"/>
                  </a:lnTo>
                  <a:lnTo>
                    <a:pt x="3375" y="1350"/>
                  </a:lnTo>
                  <a:lnTo>
                    <a:pt x="3510" y="1350"/>
                  </a:lnTo>
                  <a:lnTo>
                    <a:pt x="3645" y="1350"/>
                  </a:lnTo>
                  <a:lnTo>
                    <a:pt x="3780" y="1350"/>
                  </a:lnTo>
                  <a:lnTo>
                    <a:pt x="3780" y="1215"/>
                  </a:lnTo>
                  <a:close/>
                  <a:moveTo>
                    <a:pt x="3780" y="810"/>
                  </a:moveTo>
                  <a:lnTo>
                    <a:pt x="3645" y="810"/>
                  </a:lnTo>
                  <a:lnTo>
                    <a:pt x="3645" y="945"/>
                  </a:lnTo>
                  <a:lnTo>
                    <a:pt x="3780" y="945"/>
                  </a:lnTo>
                  <a:lnTo>
                    <a:pt x="3780" y="810"/>
                  </a:lnTo>
                  <a:close/>
                  <a:moveTo>
                    <a:pt x="4185" y="1215"/>
                  </a:moveTo>
                  <a:lnTo>
                    <a:pt x="4050" y="1215"/>
                  </a:lnTo>
                  <a:lnTo>
                    <a:pt x="3915" y="1215"/>
                  </a:lnTo>
                  <a:lnTo>
                    <a:pt x="3915" y="1350"/>
                  </a:lnTo>
                  <a:lnTo>
                    <a:pt x="4050" y="1350"/>
                  </a:lnTo>
                  <a:lnTo>
                    <a:pt x="4185" y="1350"/>
                  </a:lnTo>
                  <a:lnTo>
                    <a:pt x="4185" y="1215"/>
                  </a:lnTo>
                  <a:close/>
                  <a:moveTo>
                    <a:pt x="4320" y="810"/>
                  </a:moveTo>
                  <a:lnTo>
                    <a:pt x="4185" y="810"/>
                  </a:lnTo>
                  <a:lnTo>
                    <a:pt x="4050" y="810"/>
                  </a:lnTo>
                  <a:lnTo>
                    <a:pt x="4050" y="945"/>
                  </a:lnTo>
                  <a:lnTo>
                    <a:pt x="4185" y="945"/>
                  </a:lnTo>
                  <a:lnTo>
                    <a:pt x="4320" y="945"/>
                  </a:lnTo>
                  <a:lnTo>
                    <a:pt x="4320" y="810"/>
                  </a:lnTo>
                  <a:close/>
                  <a:moveTo>
                    <a:pt x="4320" y="0"/>
                  </a:moveTo>
                  <a:lnTo>
                    <a:pt x="4185" y="0"/>
                  </a:lnTo>
                  <a:lnTo>
                    <a:pt x="4050" y="0"/>
                  </a:lnTo>
                  <a:lnTo>
                    <a:pt x="3915" y="0"/>
                  </a:lnTo>
                  <a:lnTo>
                    <a:pt x="3780" y="0"/>
                  </a:lnTo>
                  <a:lnTo>
                    <a:pt x="3645" y="0"/>
                  </a:lnTo>
                  <a:lnTo>
                    <a:pt x="3645" y="135"/>
                  </a:lnTo>
                  <a:lnTo>
                    <a:pt x="3645" y="270"/>
                  </a:lnTo>
                  <a:lnTo>
                    <a:pt x="3780" y="270"/>
                  </a:lnTo>
                  <a:lnTo>
                    <a:pt x="3780" y="135"/>
                  </a:lnTo>
                  <a:lnTo>
                    <a:pt x="3915" y="135"/>
                  </a:lnTo>
                  <a:lnTo>
                    <a:pt x="4050" y="135"/>
                  </a:lnTo>
                  <a:lnTo>
                    <a:pt x="4185" y="135"/>
                  </a:lnTo>
                  <a:lnTo>
                    <a:pt x="4320" y="135"/>
                  </a:lnTo>
                  <a:lnTo>
                    <a:pt x="4320" y="0"/>
                  </a:lnTo>
                  <a:close/>
                  <a:moveTo>
                    <a:pt x="4455" y="675"/>
                  </a:moveTo>
                  <a:lnTo>
                    <a:pt x="4320" y="675"/>
                  </a:lnTo>
                  <a:lnTo>
                    <a:pt x="4320" y="810"/>
                  </a:lnTo>
                  <a:lnTo>
                    <a:pt x="4455" y="810"/>
                  </a:lnTo>
                  <a:lnTo>
                    <a:pt x="4455" y="675"/>
                  </a:lnTo>
                  <a:close/>
                  <a:moveTo>
                    <a:pt x="4590" y="1215"/>
                  </a:moveTo>
                  <a:lnTo>
                    <a:pt x="4455" y="1215"/>
                  </a:lnTo>
                  <a:lnTo>
                    <a:pt x="4320" y="1215"/>
                  </a:lnTo>
                  <a:lnTo>
                    <a:pt x="4320" y="1350"/>
                  </a:lnTo>
                  <a:lnTo>
                    <a:pt x="4455" y="1350"/>
                  </a:lnTo>
                  <a:lnTo>
                    <a:pt x="4590" y="1350"/>
                  </a:lnTo>
                  <a:lnTo>
                    <a:pt x="4590" y="1215"/>
                  </a:lnTo>
                  <a:close/>
                  <a:moveTo>
                    <a:pt x="4590" y="810"/>
                  </a:moveTo>
                  <a:lnTo>
                    <a:pt x="4455" y="810"/>
                  </a:lnTo>
                  <a:lnTo>
                    <a:pt x="4455" y="945"/>
                  </a:lnTo>
                  <a:lnTo>
                    <a:pt x="4590" y="945"/>
                  </a:lnTo>
                  <a:lnTo>
                    <a:pt x="4590" y="810"/>
                  </a:lnTo>
                  <a:close/>
                  <a:moveTo>
                    <a:pt x="4725" y="0"/>
                  </a:moveTo>
                  <a:lnTo>
                    <a:pt x="4590" y="0"/>
                  </a:lnTo>
                  <a:lnTo>
                    <a:pt x="4455" y="0"/>
                  </a:lnTo>
                  <a:lnTo>
                    <a:pt x="4455" y="135"/>
                  </a:lnTo>
                  <a:lnTo>
                    <a:pt x="4590" y="135"/>
                  </a:lnTo>
                  <a:lnTo>
                    <a:pt x="4725" y="135"/>
                  </a:lnTo>
                  <a:lnTo>
                    <a:pt x="4725" y="0"/>
                  </a:lnTo>
                  <a:close/>
                  <a:moveTo>
                    <a:pt x="4995" y="1080"/>
                  </a:moveTo>
                  <a:lnTo>
                    <a:pt x="4860" y="1080"/>
                  </a:lnTo>
                  <a:lnTo>
                    <a:pt x="4860" y="1215"/>
                  </a:lnTo>
                  <a:lnTo>
                    <a:pt x="4725" y="1215"/>
                  </a:lnTo>
                  <a:lnTo>
                    <a:pt x="4725" y="1350"/>
                  </a:lnTo>
                  <a:lnTo>
                    <a:pt x="4860" y="1350"/>
                  </a:lnTo>
                  <a:lnTo>
                    <a:pt x="4995" y="1350"/>
                  </a:lnTo>
                  <a:lnTo>
                    <a:pt x="4995" y="1215"/>
                  </a:lnTo>
                  <a:lnTo>
                    <a:pt x="4995" y="1080"/>
                  </a:lnTo>
                  <a:close/>
                  <a:moveTo>
                    <a:pt x="4995" y="675"/>
                  </a:moveTo>
                  <a:lnTo>
                    <a:pt x="4860" y="675"/>
                  </a:lnTo>
                  <a:lnTo>
                    <a:pt x="4860" y="810"/>
                  </a:lnTo>
                  <a:lnTo>
                    <a:pt x="4725" y="810"/>
                  </a:lnTo>
                  <a:lnTo>
                    <a:pt x="4725" y="945"/>
                  </a:lnTo>
                  <a:lnTo>
                    <a:pt x="4860" y="945"/>
                  </a:lnTo>
                  <a:lnTo>
                    <a:pt x="4995" y="945"/>
                  </a:lnTo>
                  <a:lnTo>
                    <a:pt x="4995" y="810"/>
                  </a:lnTo>
                  <a:lnTo>
                    <a:pt x="4995" y="675"/>
                  </a:lnTo>
                  <a:close/>
                  <a:moveTo>
                    <a:pt x="4995" y="0"/>
                  </a:moveTo>
                  <a:lnTo>
                    <a:pt x="4860" y="0"/>
                  </a:lnTo>
                  <a:lnTo>
                    <a:pt x="4860" y="135"/>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 name="docshape10">
              <a:extLst>
                <a:ext uri="{FF2B5EF4-FFF2-40B4-BE49-F238E27FC236}">
                  <a16:creationId xmlns:a16="http://schemas.microsoft.com/office/drawing/2014/main" id="{6DE7C6D6-AB95-CA9A-BA75-A0971EB3BC19}"/>
                </a:ext>
              </a:extLst>
            </p:cNvPr>
            <p:cNvSpPr>
              <a:spLocks/>
            </p:cNvSpPr>
            <p:nvPr/>
          </p:nvSpPr>
          <p:spPr bwMode="auto">
            <a:xfrm>
              <a:off x="810" y="4455"/>
              <a:ext cx="4995" cy="1080"/>
            </a:xfrm>
            <a:custGeom>
              <a:avLst/>
              <a:gdLst>
                <a:gd name="T0" fmla="+- 0 1485 810"/>
                <a:gd name="T1" fmla="*/ T0 w 4995"/>
                <a:gd name="T2" fmla="+- 0 4590 4455"/>
                <a:gd name="T3" fmla="*/ 4590 h 1080"/>
                <a:gd name="T4" fmla="+- 0 1080 810"/>
                <a:gd name="T5" fmla="*/ T4 w 4995"/>
                <a:gd name="T6" fmla="+- 0 4590 4455"/>
                <a:gd name="T7" fmla="*/ 4590 h 1080"/>
                <a:gd name="T8" fmla="+- 0 810 810"/>
                <a:gd name="T9" fmla="*/ T8 w 4995"/>
                <a:gd name="T10" fmla="+- 0 4725 4455"/>
                <a:gd name="T11" fmla="*/ 4725 h 1080"/>
                <a:gd name="T12" fmla="+- 0 1215 810"/>
                <a:gd name="T13" fmla="*/ T12 w 4995"/>
                <a:gd name="T14" fmla="+- 0 4725 4455"/>
                <a:gd name="T15" fmla="*/ 4725 h 1080"/>
                <a:gd name="T16" fmla="+- 0 1620 810"/>
                <a:gd name="T17" fmla="*/ T16 w 4995"/>
                <a:gd name="T18" fmla="+- 0 4725 4455"/>
                <a:gd name="T19" fmla="*/ 4725 h 1080"/>
                <a:gd name="T20" fmla="+- 0 2160 810"/>
                <a:gd name="T21" fmla="*/ T20 w 4995"/>
                <a:gd name="T22" fmla="+- 0 4590 4455"/>
                <a:gd name="T23" fmla="*/ 4590 h 1080"/>
                <a:gd name="T24" fmla="+- 0 2160 810"/>
                <a:gd name="T25" fmla="*/ T24 w 4995"/>
                <a:gd name="T26" fmla="+- 0 4725 4455"/>
                <a:gd name="T27" fmla="*/ 4725 h 1080"/>
                <a:gd name="T28" fmla="+- 0 2835 810"/>
                <a:gd name="T29" fmla="*/ T28 w 4995"/>
                <a:gd name="T30" fmla="+- 0 4725 4455"/>
                <a:gd name="T31" fmla="*/ 4725 h 1080"/>
                <a:gd name="T32" fmla="+- 0 2565 810"/>
                <a:gd name="T33" fmla="*/ T32 w 4995"/>
                <a:gd name="T34" fmla="+- 0 4590 4455"/>
                <a:gd name="T35" fmla="*/ 4590 h 1080"/>
                <a:gd name="T36" fmla="+- 0 2295 810"/>
                <a:gd name="T37" fmla="*/ T36 w 4995"/>
                <a:gd name="T38" fmla="+- 0 4725 4455"/>
                <a:gd name="T39" fmla="*/ 4725 h 1080"/>
                <a:gd name="T40" fmla="+- 0 2025 810"/>
                <a:gd name="T41" fmla="*/ T40 w 4995"/>
                <a:gd name="T42" fmla="+- 0 4860 4455"/>
                <a:gd name="T43" fmla="*/ 4860 h 1080"/>
                <a:gd name="T44" fmla="+- 0 1890 810"/>
                <a:gd name="T45" fmla="*/ T44 w 4995"/>
                <a:gd name="T46" fmla="+- 0 4860 4455"/>
                <a:gd name="T47" fmla="*/ 4860 h 1080"/>
                <a:gd name="T48" fmla="+- 0 2160 810"/>
                <a:gd name="T49" fmla="*/ T48 w 4995"/>
                <a:gd name="T50" fmla="+- 0 4995 4455"/>
                <a:gd name="T51" fmla="*/ 4995 h 1080"/>
                <a:gd name="T52" fmla="+- 0 2430 810"/>
                <a:gd name="T53" fmla="*/ T52 w 4995"/>
                <a:gd name="T54" fmla="+- 0 4860 4455"/>
                <a:gd name="T55" fmla="*/ 4860 h 1080"/>
                <a:gd name="T56" fmla="+- 0 2835 810"/>
                <a:gd name="T57" fmla="*/ T56 w 4995"/>
                <a:gd name="T58" fmla="+- 0 4860 4455"/>
                <a:gd name="T59" fmla="*/ 4860 h 1080"/>
                <a:gd name="T60" fmla="+- 0 3510 810"/>
                <a:gd name="T61" fmla="*/ T60 w 4995"/>
                <a:gd name="T62" fmla="+- 0 4860 4455"/>
                <a:gd name="T63" fmla="*/ 4860 h 1080"/>
                <a:gd name="T64" fmla="+- 0 3510 810"/>
                <a:gd name="T65" fmla="*/ T64 w 4995"/>
                <a:gd name="T66" fmla="+- 0 4995 4455"/>
                <a:gd name="T67" fmla="*/ 4995 h 1080"/>
                <a:gd name="T68" fmla="+- 0 3375 810"/>
                <a:gd name="T69" fmla="*/ T68 w 4995"/>
                <a:gd name="T70" fmla="+- 0 4590 4455"/>
                <a:gd name="T71" fmla="*/ 4590 h 1080"/>
                <a:gd name="T72" fmla="+- 0 3105 810"/>
                <a:gd name="T73" fmla="*/ T72 w 4995"/>
                <a:gd name="T74" fmla="+- 0 4725 4455"/>
                <a:gd name="T75" fmla="*/ 4725 h 1080"/>
                <a:gd name="T76" fmla="+- 0 3375 810"/>
                <a:gd name="T77" fmla="*/ T76 w 4995"/>
                <a:gd name="T78" fmla="+- 0 4860 4455"/>
                <a:gd name="T79" fmla="*/ 4860 h 1080"/>
                <a:gd name="T80" fmla="+- 0 3510 810"/>
                <a:gd name="T81" fmla="*/ T80 w 4995"/>
                <a:gd name="T82" fmla="+- 0 4590 4455"/>
                <a:gd name="T83" fmla="*/ 4590 h 1080"/>
                <a:gd name="T84" fmla="+- 0 3510 810"/>
                <a:gd name="T85" fmla="*/ T84 w 4995"/>
                <a:gd name="T86" fmla="+- 0 5130 4455"/>
                <a:gd name="T87" fmla="*/ 5130 h 1080"/>
                <a:gd name="T88" fmla="+- 0 3240 810"/>
                <a:gd name="T89" fmla="*/ T88 w 4995"/>
                <a:gd name="T90" fmla="+- 0 4995 4455"/>
                <a:gd name="T91" fmla="*/ 4995 h 1080"/>
                <a:gd name="T92" fmla="+- 0 2970 810"/>
                <a:gd name="T93" fmla="*/ T92 w 4995"/>
                <a:gd name="T94" fmla="+- 0 5130 4455"/>
                <a:gd name="T95" fmla="*/ 5130 h 1080"/>
                <a:gd name="T96" fmla="+- 0 3240 810"/>
                <a:gd name="T97" fmla="*/ T96 w 4995"/>
                <a:gd name="T98" fmla="+- 0 5265 4455"/>
                <a:gd name="T99" fmla="*/ 5265 h 1080"/>
                <a:gd name="T100" fmla="+- 0 3510 810"/>
                <a:gd name="T101" fmla="*/ T100 w 4995"/>
                <a:gd name="T102" fmla="+- 0 5400 4455"/>
                <a:gd name="T103" fmla="*/ 5400 h 1080"/>
                <a:gd name="T104" fmla="+- 0 3645 810"/>
                <a:gd name="T105" fmla="*/ T104 w 4995"/>
                <a:gd name="T106" fmla="+- 0 5130 4455"/>
                <a:gd name="T107" fmla="*/ 5130 h 1080"/>
                <a:gd name="T108" fmla="+- 0 3645 810"/>
                <a:gd name="T109" fmla="*/ T108 w 4995"/>
                <a:gd name="T110" fmla="+- 0 5400 4455"/>
                <a:gd name="T111" fmla="*/ 5400 h 1080"/>
                <a:gd name="T112" fmla="+- 0 3645 810"/>
                <a:gd name="T113" fmla="*/ T112 w 4995"/>
                <a:gd name="T114" fmla="+- 0 5535 4455"/>
                <a:gd name="T115" fmla="*/ 5535 h 1080"/>
                <a:gd name="T116" fmla="+- 0 4185 810"/>
                <a:gd name="T117" fmla="*/ T116 w 4995"/>
                <a:gd name="T118" fmla="+- 0 4860 4455"/>
                <a:gd name="T119" fmla="*/ 4860 h 1080"/>
                <a:gd name="T120" fmla="+- 0 3915 810"/>
                <a:gd name="T121" fmla="*/ T120 w 4995"/>
                <a:gd name="T122" fmla="+- 0 4725 4455"/>
                <a:gd name="T123" fmla="*/ 4725 h 1080"/>
                <a:gd name="T124" fmla="+- 0 3780 810"/>
                <a:gd name="T125" fmla="*/ T124 w 4995"/>
                <a:gd name="T126" fmla="+- 0 4725 4455"/>
                <a:gd name="T127" fmla="*/ 4725 h 1080"/>
                <a:gd name="T128" fmla="+- 0 3645 810"/>
                <a:gd name="T129" fmla="*/ T128 w 4995"/>
                <a:gd name="T130" fmla="+- 0 4725 4455"/>
                <a:gd name="T131" fmla="*/ 4725 h 1080"/>
                <a:gd name="T132" fmla="+- 0 3645 810"/>
                <a:gd name="T133" fmla="*/ T132 w 4995"/>
                <a:gd name="T134" fmla="+- 0 4860 4455"/>
                <a:gd name="T135" fmla="*/ 4860 h 1080"/>
                <a:gd name="T136" fmla="+- 0 3915 810"/>
                <a:gd name="T137" fmla="*/ T136 w 4995"/>
                <a:gd name="T138" fmla="+- 0 4995 4455"/>
                <a:gd name="T139" fmla="*/ 4995 h 1080"/>
                <a:gd name="T140" fmla="+- 0 4050 810"/>
                <a:gd name="T141" fmla="*/ T140 w 4995"/>
                <a:gd name="T142" fmla="+- 0 5265 4455"/>
                <a:gd name="T143" fmla="*/ 5265 h 1080"/>
                <a:gd name="T144" fmla="+- 0 4185 810"/>
                <a:gd name="T145" fmla="*/ T144 w 4995"/>
                <a:gd name="T146" fmla="+- 0 4995 4455"/>
                <a:gd name="T147" fmla="*/ 4995 h 1080"/>
                <a:gd name="T148" fmla="+- 0 4050 810"/>
                <a:gd name="T149" fmla="*/ T148 w 4995"/>
                <a:gd name="T150" fmla="+- 0 4455 4455"/>
                <a:gd name="T151" fmla="*/ 4455 h 1080"/>
                <a:gd name="T152" fmla="+- 0 4185 810"/>
                <a:gd name="T153" fmla="*/ T152 w 4995"/>
                <a:gd name="T154" fmla="+- 0 4455 4455"/>
                <a:gd name="T155" fmla="*/ 4455 h 1080"/>
                <a:gd name="T156" fmla="+- 0 4320 810"/>
                <a:gd name="T157" fmla="*/ T156 w 4995"/>
                <a:gd name="T158" fmla="+- 0 4860 4455"/>
                <a:gd name="T159" fmla="*/ 4860 h 1080"/>
                <a:gd name="T160" fmla="+- 0 4455 810"/>
                <a:gd name="T161" fmla="*/ T160 w 4995"/>
                <a:gd name="T162" fmla="+- 0 4860 4455"/>
                <a:gd name="T163" fmla="*/ 4860 h 1080"/>
                <a:gd name="T164" fmla="+- 0 4320 810"/>
                <a:gd name="T165" fmla="*/ T164 w 4995"/>
                <a:gd name="T166" fmla="+- 0 4455 4455"/>
                <a:gd name="T167" fmla="*/ 4455 h 1080"/>
                <a:gd name="T168" fmla="+- 0 4455 810"/>
                <a:gd name="T169" fmla="*/ T168 w 4995"/>
                <a:gd name="T170" fmla="+- 0 4455 4455"/>
                <a:gd name="T171" fmla="*/ 4455 h 1080"/>
                <a:gd name="T172" fmla="+- 0 5265 810"/>
                <a:gd name="T173" fmla="*/ T172 w 4995"/>
                <a:gd name="T174" fmla="+- 0 4590 4455"/>
                <a:gd name="T175" fmla="*/ 4590 h 1080"/>
                <a:gd name="T176" fmla="+- 0 4995 810"/>
                <a:gd name="T177" fmla="*/ T176 w 4995"/>
                <a:gd name="T178" fmla="+- 0 4455 4455"/>
                <a:gd name="T179" fmla="*/ 4455 h 1080"/>
                <a:gd name="T180" fmla="+- 0 4725 810"/>
                <a:gd name="T181" fmla="*/ T180 w 4995"/>
                <a:gd name="T182" fmla="+- 0 4590 4455"/>
                <a:gd name="T183" fmla="*/ 4590 h 1080"/>
                <a:gd name="T184" fmla="+- 0 4455 810"/>
                <a:gd name="T185" fmla="*/ T184 w 4995"/>
                <a:gd name="T186" fmla="+- 0 4725 4455"/>
                <a:gd name="T187" fmla="*/ 4725 h 1080"/>
                <a:gd name="T188" fmla="+- 0 4590 810"/>
                <a:gd name="T189" fmla="*/ T188 w 4995"/>
                <a:gd name="T190" fmla="+- 0 4995 4455"/>
                <a:gd name="T191" fmla="*/ 4995 h 1080"/>
                <a:gd name="T192" fmla="+- 0 4725 810"/>
                <a:gd name="T193" fmla="*/ T192 w 4995"/>
                <a:gd name="T194" fmla="+- 0 4725 4455"/>
                <a:gd name="T195" fmla="*/ 4725 h 1080"/>
                <a:gd name="T196" fmla="+- 0 5130 810"/>
                <a:gd name="T197" fmla="*/ T196 w 4995"/>
                <a:gd name="T198" fmla="+- 0 4725 4455"/>
                <a:gd name="T199" fmla="*/ 4725 h 1080"/>
                <a:gd name="T200" fmla="+- 0 5400 810"/>
                <a:gd name="T201" fmla="*/ T200 w 4995"/>
                <a:gd name="T202" fmla="+- 0 4860 4455"/>
                <a:gd name="T203" fmla="*/ 4860 h 1080"/>
                <a:gd name="T204" fmla="+- 0 5670 810"/>
                <a:gd name="T205" fmla="*/ T204 w 4995"/>
                <a:gd name="T206" fmla="+- 0 4455 4455"/>
                <a:gd name="T207" fmla="*/ 4455 h 1080"/>
                <a:gd name="T208" fmla="+- 0 5535 810"/>
                <a:gd name="T209" fmla="*/ T208 w 4995"/>
                <a:gd name="T210" fmla="+- 0 4725 4455"/>
                <a:gd name="T211" fmla="*/ 4725 h 1080"/>
                <a:gd name="T212" fmla="+- 0 5805 810"/>
                <a:gd name="T213" fmla="*/ T212 w 4995"/>
                <a:gd name="T214" fmla="+- 0 4860 4455"/>
                <a:gd name="T215" fmla="*/ 4860 h 1080"/>
                <a:gd name="T216" fmla="+- 0 5805 810"/>
                <a:gd name="T217" fmla="*/ T216 w 4995"/>
                <a:gd name="T218" fmla="+- 0 4455 4455"/>
                <a:gd name="T219" fmla="*/ 4455 h 10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4995" h="1080">
                  <a:moveTo>
                    <a:pt x="945" y="135"/>
                  </a:moveTo>
                  <a:lnTo>
                    <a:pt x="810" y="135"/>
                  </a:lnTo>
                  <a:lnTo>
                    <a:pt x="675" y="135"/>
                  </a:lnTo>
                  <a:lnTo>
                    <a:pt x="540" y="135"/>
                  </a:lnTo>
                  <a:lnTo>
                    <a:pt x="405" y="135"/>
                  </a:lnTo>
                  <a:lnTo>
                    <a:pt x="270" y="135"/>
                  </a:lnTo>
                  <a:lnTo>
                    <a:pt x="135" y="135"/>
                  </a:lnTo>
                  <a:lnTo>
                    <a:pt x="0" y="135"/>
                  </a:lnTo>
                  <a:lnTo>
                    <a:pt x="0" y="270"/>
                  </a:lnTo>
                  <a:lnTo>
                    <a:pt x="135" y="270"/>
                  </a:lnTo>
                  <a:lnTo>
                    <a:pt x="270" y="270"/>
                  </a:lnTo>
                  <a:lnTo>
                    <a:pt x="405" y="270"/>
                  </a:lnTo>
                  <a:lnTo>
                    <a:pt x="540" y="270"/>
                  </a:lnTo>
                  <a:lnTo>
                    <a:pt x="675" y="270"/>
                  </a:lnTo>
                  <a:lnTo>
                    <a:pt x="810" y="270"/>
                  </a:lnTo>
                  <a:lnTo>
                    <a:pt x="945" y="270"/>
                  </a:lnTo>
                  <a:lnTo>
                    <a:pt x="945" y="135"/>
                  </a:lnTo>
                  <a:close/>
                  <a:moveTo>
                    <a:pt x="1350" y="135"/>
                  </a:moveTo>
                  <a:lnTo>
                    <a:pt x="1215" y="135"/>
                  </a:lnTo>
                  <a:lnTo>
                    <a:pt x="1215" y="270"/>
                  </a:lnTo>
                  <a:lnTo>
                    <a:pt x="1350" y="270"/>
                  </a:lnTo>
                  <a:lnTo>
                    <a:pt x="1350" y="135"/>
                  </a:lnTo>
                  <a:close/>
                  <a:moveTo>
                    <a:pt x="2160" y="270"/>
                  </a:moveTo>
                  <a:lnTo>
                    <a:pt x="2025" y="270"/>
                  </a:lnTo>
                  <a:lnTo>
                    <a:pt x="1890" y="270"/>
                  </a:lnTo>
                  <a:lnTo>
                    <a:pt x="1890" y="135"/>
                  </a:lnTo>
                  <a:lnTo>
                    <a:pt x="1755" y="135"/>
                  </a:lnTo>
                  <a:lnTo>
                    <a:pt x="1620" y="135"/>
                  </a:lnTo>
                  <a:lnTo>
                    <a:pt x="1485" y="135"/>
                  </a:lnTo>
                  <a:lnTo>
                    <a:pt x="1485" y="270"/>
                  </a:lnTo>
                  <a:lnTo>
                    <a:pt x="1350" y="270"/>
                  </a:lnTo>
                  <a:lnTo>
                    <a:pt x="1350" y="405"/>
                  </a:lnTo>
                  <a:lnTo>
                    <a:pt x="1215" y="405"/>
                  </a:lnTo>
                  <a:lnTo>
                    <a:pt x="1215" y="270"/>
                  </a:lnTo>
                  <a:lnTo>
                    <a:pt x="1080" y="270"/>
                  </a:lnTo>
                  <a:lnTo>
                    <a:pt x="1080" y="405"/>
                  </a:lnTo>
                  <a:lnTo>
                    <a:pt x="1080" y="540"/>
                  </a:lnTo>
                  <a:lnTo>
                    <a:pt x="1215" y="540"/>
                  </a:lnTo>
                  <a:lnTo>
                    <a:pt x="1350" y="540"/>
                  </a:lnTo>
                  <a:lnTo>
                    <a:pt x="1485" y="540"/>
                  </a:lnTo>
                  <a:lnTo>
                    <a:pt x="1485" y="405"/>
                  </a:lnTo>
                  <a:lnTo>
                    <a:pt x="1620" y="405"/>
                  </a:lnTo>
                  <a:lnTo>
                    <a:pt x="1755" y="405"/>
                  </a:lnTo>
                  <a:lnTo>
                    <a:pt x="1890" y="405"/>
                  </a:lnTo>
                  <a:lnTo>
                    <a:pt x="2025" y="405"/>
                  </a:lnTo>
                  <a:lnTo>
                    <a:pt x="2160" y="405"/>
                  </a:lnTo>
                  <a:lnTo>
                    <a:pt x="2160" y="270"/>
                  </a:lnTo>
                  <a:close/>
                  <a:moveTo>
                    <a:pt x="2700" y="405"/>
                  </a:moveTo>
                  <a:lnTo>
                    <a:pt x="2565" y="405"/>
                  </a:lnTo>
                  <a:lnTo>
                    <a:pt x="2565" y="540"/>
                  </a:lnTo>
                  <a:lnTo>
                    <a:pt x="2700" y="540"/>
                  </a:lnTo>
                  <a:lnTo>
                    <a:pt x="2700" y="405"/>
                  </a:lnTo>
                  <a:close/>
                  <a:moveTo>
                    <a:pt x="2700" y="135"/>
                  </a:moveTo>
                  <a:lnTo>
                    <a:pt x="2565" y="135"/>
                  </a:lnTo>
                  <a:lnTo>
                    <a:pt x="2430" y="135"/>
                  </a:lnTo>
                  <a:lnTo>
                    <a:pt x="2295" y="135"/>
                  </a:lnTo>
                  <a:lnTo>
                    <a:pt x="2295" y="270"/>
                  </a:lnTo>
                  <a:lnTo>
                    <a:pt x="2295" y="405"/>
                  </a:lnTo>
                  <a:lnTo>
                    <a:pt x="2430" y="405"/>
                  </a:lnTo>
                  <a:lnTo>
                    <a:pt x="2565" y="405"/>
                  </a:lnTo>
                  <a:lnTo>
                    <a:pt x="2565" y="270"/>
                  </a:lnTo>
                  <a:lnTo>
                    <a:pt x="2700" y="270"/>
                  </a:lnTo>
                  <a:lnTo>
                    <a:pt x="2700" y="135"/>
                  </a:lnTo>
                  <a:close/>
                  <a:moveTo>
                    <a:pt x="2835" y="540"/>
                  </a:moveTo>
                  <a:lnTo>
                    <a:pt x="2700" y="540"/>
                  </a:lnTo>
                  <a:lnTo>
                    <a:pt x="2700" y="675"/>
                  </a:lnTo>
                  <a:lnTo>
                    <a:pt x="2565" y="675"/>
                  </a:lnTo>
                  <a:lnTo>
                    <a:pt x="2430" y="675"/>
                  </a:lnTo>
                  <a:lnTo>
                    <a:pt x="2430" y="540"/>
                  </a:lnTo>
                  <a:lnTo>
                    <a:pt x="2295" y="540"/>
                  </a:lnTo>
                  <a:lnTo>
                    <a:pt x="2295" y="675"/>
                  </a:lnTo>
                  <a:lnTo>
                    <a:pt x="2160" y="675"/>
                  </a:lnTo>
                  <a:lnTo>
                    <a:pt x="2160" y="810"/>
                  </a:lnTo>
                  <a:lnTo>
                    <a:pt x="2295" y="810"/>
                  </a:lnTo>
                  <a:lnTo>
                    <a:pt x="2430" y="810"/>
                  </a:lnTo>
                  <a:lnTo>
                    <a:pt x="2565" y="810"/>
                  </a:lnTo>
                  <a:lnTo>
                    <a:pt x="2565" y="945"/>
                  </a:lnTo>
                  <a:lnTo>
                    <a:pt x="2700" y="945"/>
                  </a:lnTo>
                  <a:lnTo>
                    <a:pt x="2700" y="810"/>
                  </a:lnTo>
                  <a:lnTo>
                    <a:pt x="2835" y="810"/>
                  </a:lnTo>
                  <a:lnTo>
                    <a:pt x="2835" y="675"/>
                  </a:lnTo>
                  <a:lnTo>
                    <a:pt x="2835" y="540"/>
                  </a:lnTo>
                  <a:close/>
                  <a:moveTo>
                    <a:pt x="2970" y="945"/>
                  </a:moveTo>
                  <a:lnTo>
                    <a:pt x="2835" y="945"/>
                  </a:lnTo>
                  <a:lnTo>
                    <a:pt x="2700" y="945"/>
                  </a:lnTo>
                  <a:lnTo>
                    <a:pt x="2700" y="1080"/>
                  </a:lnTo>
                  <a:lnTo>
                    <a:pt x="2835" y="1080"/>
                  </a:lnTo>
                  <a:lnTo>
                    <a:pt x="2970" y="1080"/>
                  </a:lnTo>
                  <a:lnTo>
                    <a:pt x="2970" y="945"/>
                  </a:lnTo>
                  <a:close/>
                  <a:moveTo>
                    <a:pt x="3375" y="405"/>
                  </a:moveTo>
                  <a:lnTo>
                    <a:pt x="3240" y="405"/>
                  </a:lnTo>
                  <a:lnTo>
                    <a:pt x="3240" y="270"/>
                  </a:lnTo>
                  <a:lnTo>
                    <a:pt x="3105" y="270"/>
                  </a:lnTo>
                  <a:lnTo>
                    <a:pt x="3105" y="405"/>
                  </a:lnTo>
                  <a:lnTo>
                    <a:pt x="2970" y="405"/>
                  </a:lnTo>
                  <a:lnTo>
                    <a:pt x="2970" y="270"/>
                  </a:lnTo>
                  <a:lnTo>
                    <a:pt x="2970" y="135"/>
                  </a:lnTo>
                  <a:lnTo>
                    <a:pt x="2835" y="135"/>
                  </a:lnTo>
                  <a:lnTo>
                    <a:pt x="2835" y="270"/>
                  </a:lnTo>
                  <a:lnTo>
                    <a:pt x="2700" y="270"/>
                  </a:lnTo>
                  <a:lnTo>
                    <a:pt x="2700" y="405"/>
                  </a:lnTo>
                  <a:lnTo>
                    <a:pt x="2835" y="405"/>
                  </a:lnTo>
                  <a:lnTo>
                    <a:pt x="2835" y="540"/>
                  </a:lnTo>
                  <a:lnTo>
                    <a:pt x="2970" y="540"/>
                  </a:lnTo>
                  <a:lnTo>
                    <a:pt x="3105" y="540"/>
                  </a:lnTo>
                  <a:lnTo>
                    <a:pt x="3105" y="675"/>
                  </a:lnTo>
                  <a:lnTo>
                    <a:pt x="3105" y="810"/>
                  </a:lnTo>
                  <a:lnTo>
                    <a:pt x="3240" y="810"/>
                  </a:lnTo>
                  <a:lnTo>
                    <a:pt x="3240" y="675"/>
                  </a:lnTo>
                  <a:lnTo>
                    <a:pt x="3375" y="675"/>
                  </a:lnTo>
                  <a:lnTo>
                    <a:pt x="3375" y="540"/>
                  </a:lnTo>
                  <a:lnTo>
                    <a:pt x="3375" y="405"/>
                  </a:lnTo>
                  <a:close/>
                  <a:moveTo>
                    <a:pt x="3375" y="0"/>
                  </a:moveTo>
                  <a:lnTo>
                    <a:pt x="3240" y="0"/>
                  </a:lnTo>
                  <a:lnTo>
                    <a:pt x="3240" y="135"/>
                  </a:lnTo>
                  <a:lnTo>
                    <a:pt x="3375" y="135"/>
                  </a:lnTo>
                  <a:lnTo>
                    <a:pt x="3375" y="0"/>
                  </a:lnTo>
                  <a:close/>
                  <a:moveTo>
                    <a:pt x="3645" y="270"/>
                  </a:moveTo>
                  <a:lnTo>
                    <a:pt x="3510" y="270"/>
                  </a:lnTo>
                  <a:lnTo>
                    <a:pt x="3510" y="405"/>
                  </a:lnTo>
                  <a:lnTo>
                    <a:pt x="3510" y="540"/>
                  </a:lnTo>
                  <a:lnTo>
                    <a:pt x="3645" y="540"/>
                  </a:lnTo>
                  <a:lnTo>
                    <a:pt x="3645" y="405"/>
                  </a:lnTo>
                  <a:lnTo>
                    <a:pt x="3645" y="270"/>
                  </a:lnTo>
                  <a:close/>
                  <a:moveTo>
                    <a:pt x="3645" y="0"/>
                  </a:moveTo>
                  <a:lnTo>
                    <a:pt x="3510" y="0"/>
                  </a:lnTo>
                  <a:lnTo>
                    <a:pt x="3510" y="135"/>
                  </a:lnTo>
                  <a:lnTo>
                    <a:pt x="3645" y="135"/>
                  </a:lnTo>
                  <a:lnTo>
                    <a:pt x="3645" y="0"/>
                  </a:lnTo>
                  <a:close/>
                  <a:moveTo>
                    <a:pt x="4590" y="270"/>
                  </a:moveTo>
                  <a:lnTo>
                    <a:pt x="4455" y="270"/>
                  </a:lnTo>
                  <a:lnTo>
                    <a:pt x="4455" y="135"/>
                  </a:lnTo>
                  <a:lnTo>
                    <a:pt x="4455" y="0"/>
                  </a:lnTo>
                  <a:lnTo>
                    <a:pt x="4320" y="0"/>
                  </a:lnTo>
                  <a:lnTo>
                    <a:pt x="4185" y="0"/>
                  </a:lnTo>
                  <a:lnTo>
                    <a:pt x="4050" y="0"/>
                  </a:lnTo>
                  <a:lnTo>
                    <a:pt x="3915" y="0"/>
                  </a:lnTo>
                  <a:lnTo>
                    <a:pt x="3915" y="135"/>
                  </a:lnTo>
                  <a:lnTo>
                    <a:pt x="3780" y="135"/>
                  </a:lnTo>
                  <a:lnTo>
                    <a:pt x="3645" y="135"/>
                  </a:lnTo>
                  <a:lnTo>
                    <a:pt x="3645" y="270"/>
                  </a:lnTo>
                  <a:lnTo>
                    <a:pt x="3780" y="270"/>
                  </a:lnTo>
                  <a:lnTo>
                    <a:pt x="3780" y="405"/>
                  </a:lnTo>
                  <a:lnTo>
                    <a:pt x="3780" y="540"/>
                  </a:lnTo>
                  <a:lnTo>
                    <a:pt x="3915" y="540"/>
                  </a:lnTo>
                  <a:lnTo>
                    <a:pt x="3915" y="405"/>
                  </a:lnTo>
                  <a:lnTo>
                    <a:pt x="3915" y="270"/>
                  </a:lnTo>
                  <a:lnTo>
                    <a:pt x="4050" y="270"/>
                  </a:lnTo>
                  <a:lnTo>
                    <a:pt x="4185" y="270"/>
                  </a:lnTo>
                  <a:lnTo>
                    <a:pt x="4320" y="270"/>
                  </a:lnTo>
                  <a:lnTo>
                    <a:pt x="4320" y="405"/>
                  </a:lnTo>
                  <a:lnTo>
                    <a:pt x="4455" y="405"/>
                  </a:lnTo>
                  <a:lnTo>
                    <a:pt x="4590" y="405"/>
                  </a:lnTo>
                  <a:lnTo>
                    <a:pt x="4590" y="270"/>
                  </a:lnTo>
                  <a:close/>
                  <a:moveTo>
                    <a:pt x="4995" y="0"/>
                  </a:moveTo>
                  <a:lnTo>
                    <a:pt x="4860" y="0"/>
                  </a:lnTo>
                  <a:lnTo>
                    <a:pt x="4725" y="0"/>
                  </a:lnTo>
                  <a:lnTo>
                    <a:pt x="4725" y="135"/>
                  </a:lnTo>
                  <a:lnTo>
                    <a:pt x="4725" y="270"/>
                  </a:lnTo>
                  <a:lnTo>
                    <a:pt x="4860" y="270"/>
                  </a:lnTo>
                  <a:lnTo>
                    <a:pt x="4860" y="405"/>
                  </a:lnTo>
                  <a:lnTo>
                    <a:pt x="4995" y="405"/>
                  </a:lnTo>
                  <a:lnTo>
                    <a:pt x="4995" y="270"/>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 name="docshape11">
              <a:extLst>
                <a:ext uri="{FF2B5EF4-FFF2-40B4-BE49-F238E27FC236}">
                  <a16:creationId xmlns:a16="http://schemas.microsoft.com/office/drawing/2014/main" id="{7658B276-75ED-D1B5-839A-5317EE77DE57}"/>
                </a:ext>
              </a:extLst>
            </p:cNvPr>
            <p:cNvSpPr>
              <a:spLocks/>
            </p:cNvSpPr>
            <p:nvPr/>
          </p:nvSpPr>
          <p:spPr bwMode="auto">
            <a:xfrm>
              <a:off x="1890" y="4860"/>
              <a:ext cx="3915" cy="945"/>
            </a:xfrm>
            <a:custGeom>
              <a:avLst/>
              <a:gdLst>
                <a:gd name="T0" fmla="+- 0 1890 1890"/>
                <a:gd name="T1" fmla="*/ T0 w 3915"/>
                <a:gd name="T2" fmla="+- 0 5130 4860"/>
                <a:gd name="T3" fmla="*/ 5130 h 945"/>
                <a:gd name="T4" fmla="+- 0 2565 1890"/>
                <a:gd name="T5" fmla="*/ T4 w 3915"/>
                <a:gd name="T6" fmla="+- 0 5400 4860"/>
                <a:gd name="T7" fmla="*/ 5400 h 945"/>
                <a:gd name="T8" fmla="+- 0 2430 1890"/>
                <a:gd name="T9" fmla="*/ T8 w 3915"/>
                <a:gd name="T10" fmla="+- 0 5130 4860"/>
                <a:gd name="T11" fmla="*/ 5130 h 945"/>
                <a:gd name="T12" fmla="+- 0 2295 1890"/>
                <a:gd name="T13" fmla="*/ T12 w 3915"/>
                <a:gd name="T14" fmla="+- 0 5265 4860"/>
                <a:gd name="T15" fmla="*/ 5265 h 945"/>
                <a:gd name="T16" fmla="+- 0 2160 1890"/>
                <a:gd name="T17" fmla="*/ T16 w 3915"/>
                <a:gd name="T18" fmla="+- 0 5265 4860"/>
                <a:gd name="T19" fmla="*/ 5265 h 945"/>
                <a:gd name="T20" fmla="+- 0 2160 1890"/>
                <a:gd name="T21" fmla="*/ T20 w 3915"/>
                <a:gd name="T22" fmla="+- 0 4995 4860"/>
                <a:gd name="T23" fmla="*/ 4995 h 945"/>
                <a:gd name="T24" fmla="+- 0 2025 1890"/>
                <a:gd name="T25" fmla="*/ T24 w 3915"/>
                <a:gd name="T26" fmla="+- 0 5265 4860"/>
                <a:gd name="T27" fmla="*/ 5265 h 945"/>
                <a:gd name="T28" fmla="+- 0 1890 1890"/>
                <a:gd name="T29" fmla="*/ T28 w 3915"/>
                <a:gd name="T30" fmla="+- 0 5535 4860"/>
                <a:gd name="T31" fmla="*/ 5535 h 945"/>
                <a:gd name="T32" fmla="+- 0 2160 1890"/>
                <a:gd name="T33" fmla="*/ T32 w 3915"/>
                <a:gd name="T34" fmla="+- 0 5670 4860"/>
                <a:gd name="T35" fmla="*/ 5670 h 945"/>
                <a:gd name="T36" fmla="+- 0 2430 1890"/>
                <a:gd name="T37" fmla="*/ T36 w 3915"/>
                <a:gd name="T38" fmla="+- 0 5535 4860"/>
                <a:gd name="T39" fmla="*/ 5535 h 945"/>
                <a:gd name="T40" fmla="+- 0 2700 1890"/>
                <a:gd name="T41" fmla="*/ T40 w 3915"/>
                <a:gd name="T42" fmla="+- 0 5670 4860"/>
                <a:gd name="T43" fmla="*/ 5670 h 945"/>
                <a:gd name="T44" fmla="+- 0 2295 1890"/>
                <a:gd name="T45" fmla="*/ T44 w 3915"/>
                <a:gd name="T46" fmla="+- 0 5670 4860"/>
                <a:gd name="T47" fmla="*/ 5670 h 945"/>
                <a:gd name="T48" fmla="+- 0 2565 1890"/>
                <a:gd name="T49" fmla="*/ T48 w 3915"/>
                <a:gd name="T50" fmla="+- 0 5805 4860"/>
                <a:gd name="T51" fmla="*/ 5805 h 945"/>
                <a:gd name="T52" fmla="+- 0 2835 1890"/>
                <a:gd name="T53" fmla="*/ T52 w 3915"/>
                <a:gd name="T54" fmla="+- 0 5535 4860"/>
                <a:gd name="T55" fmla="*/ 5535 h 945"/>
                <a:gd name="T56" fmla="+- 0 2835 1890"/>
                <a:gd name="T57" fmla="*/ T56 w 3915"/>
                <a:gd name="T58" fmla="+- 0 5670 4860"/>
                <a:gd name="T59" fmla="*/ 5670 h 945"/>
                <a:gd name="T60" fmla="+- 0 2700 1890"/>
                <a:gd name="T61" fmla="*/ T60 w 3915"/>
                <a:gd name="T62" fmla="+- 0 5265 4860"/>
                <a:gd name="T63" fmla="*/ 5265 h 945"/>
                <a:gd name="T64" fmla="+- 0 2565 1890"/>
                <a:gd name="T65" fmla="*/ T64 w 3915"/>
                <a:gd name="T66" fmla="+- 0 4995 4860"/>
                <a:gd name="T67" fmla="*/ 4995 h 945"/>
                <a:gd name="T68" fmla="+- 0 2565 1890"/>
                <a:gd name="T69" fmla="*/ T68 w 3915"/>
                <a:gd name="T70" fmla="+- 0 5400 4860"/>
                <a:gd name="T71" fmla="*/ 5400 h 945"/>
                <a:gd name="T72" fmla="+- 0 2835 1890"/>
                <a:gd name="T73" fmla="*/ T72 w 3915"/>
                <a:gd name="T74" fmla="+- 0 5265 4860"/>
                <a:gd name="T75" fmla="*/ 5265 h 945"/>
                <a:gd name="T76" fmla="+- 0 2835 1890"/>
                <a:gd name="T77" fmla="*/ T76 w 3915"/>
                <a:gd name="T78" fmla="+- 0 5805 4860"/>
                <a:gd name="T79" fmla="*/ 5805 h 945"/>
                <a:gd name="T80" fmla="+- 0 3510 1890"/>
                <a:gd name="T81" fmla="*/ T80 w 3915"/>
                <a:gd name="T82" fmla="+- 0 5670 4860"/>
                <a:gd name="T83" fmla="*/ 5670 h 945"/>
                <a:gd name="T84" fmla="+- 0 3240 1890"/>
                <a:gd name="T85" fmla="*/ T84 w 3915"/>
                <a:gd name="T86" fmla="+- 0 5535 4860"/>
                <a:gd name="T87" fmla="*/ 5535 h 945"/>
                <a:gd name="T88" fmla="+- 0 3105 1890"/>
                <a:gd name="T89" fmla="*/ T88 w 3915"/>
                <a:gd name="T90" fmla="+- 0 5265 4860"/>
                <a:gd name="T91" fmla="*/ 5265 h 945"/>
                <a:gd name="T92" fmla="+- 0 2835 1890"/>
                <a:gd name="T93" fmla="*/ T92 w 3915"/>
                <a:gd name="T94" fmla="+- 0 5400 4860"/>
                <a:gd name="T95" fmla="*/ 5400 h 945"/>
                <a:gd name="T96" fmla="+- 0 2970 1890"/>
                <a:gd name="T97" fmla="*/ T96 w 3915"/>
                <a:gd name="T98" fmla="+- 0 5670 4860"/>
                <a:gd name="T99" fmla="*/ 5670 h 945"/>
                <a:gd name="T100" fmla="+- 0 3240 1890"/>
                <a:gd name="T101" fmla="*/ T100 w 3915"/>
                <a:gd name="T102" fmla="+- 0 5805 4860"/>
                <a:gd name="T103" fmla="*/ 5805 h 945"/>
                <a:gd name="T104" fmla="+- 0 3510 1890"/>
                <a:gd name="T105" fmla="*/ T104 w 3915"/>
                <a:gd name="T106" fmla="+- 0 5670 4860"/>
                <a:gd name="T107" fmla="*/ 5670 h 945"/>
                <a:gd name="T108" fmla="+- 0 3780 1890"/>
                <a:gd name="T109" fmla="*/ T108 w 3915"/>
                <a:gd name="T110" fmla="+- 0 5670 4860"/>
                <a:gd name="T111" fmla="*/ 5670 h 945"/>
                <a:gd name="T112" fmla="+- 0 3780 1890"/>
                <a:gd name="T113" fmla="*/ T112 w 3915"/>
                <a:gd name="T114" fmla="+- 0 5805 4860"/>
                <a:gd name="T115" fmla="*/ 5805 h 945"/>
                <a:gd name="T116" fmla="+- 0 4050 1890"/>
                <a:gd name="T117" fmla="*/ T116 w 3915"/>
                <a:gd name="T118" fmla="+- 0 5670 4860"/>
                <a:gd name="T119" fmla="*/ 5670 h 945"/>
                <a:gd name="T120" fmla="+- 0 3915 1890"/>
                <a:gd name="T121" fmla="*/ T120 w 3915"/>
                <a:gd name="T122" fmla="+- 0 5535 4860"/>
                <a:gd name="T123" fmla="*/ 5535 h 945"/>
                <a:gd name="T124" fmla="+- 0 4725 1890"/>
                <a:gd name="T125" fmla="*/ T124 w 3915"/>
                <a:gd name="T126" fmla="+- 0 5535 4860"/>
                <a:gd name="T127" fmla="*/ 5535 h 945"/>
                <a:gd name="T128" fmla="+- 0 4725 1890"/>
                <a:gd name="T129" fmla="*/ T128 w 3915"/>
                <a:gd name="T130" fmla="+- 0 5670 4860"/>
                <a:gd name="T131" fmla="*/ 5670 h 945"/>
                <a:gd name="T132" fmla="+- 0 4860 1890"/>
                <a:gd name="T133" fmla="*/ T132 w 3915"/>
                <a:gd name="T134" fmla="+- 0 4860 4860"/>
                <a:gd name="T135" fmla="*/ 4860 h 945"/>
                <a:gd name="T136" fmla="+- 0 4995 1890"/>
                <a:gd name="T137" fmla="*/ T136 w 3915"/>
                <a:gd name="T138" fmla="+- 0 4860 4860"/>
                <a:gd name="T139" fmla="*/ 4860 h 945"/>
                <a:gd name="T140" fmla="+- 0 5535 1890"/>
                <a:gd name="T141" fmla="*/ T140 w 3915"/>
                <a:gd name="T142" fmla="+- 0 4860 4860"/>
                <a:gd name="T143" fmla="*/ 4860 h 945"/>
                <a:gd name="T144" fmla="+- 0 5130 1890"/>
                <a:gd name="T145" fmla="*/ T144 w 3915"/>
                <a:gd name="T146" fmla="+- 0 4860 4860"/>
                <a:gd name="T147" fmla="*/ 4860 h 945"/>
                <a:gd name="T148" fmla="+- 0 4995 1890"/>
                <a:gd name="T149" fmla="*/ T148 w 3915"/>
                <a:gd name="T150" fmla="+- 0 5130 4860"/>
                <a:gd name="T151" fmla="*/ 5130 h 945"/>
                <a:gd name="T152" fmla="+- 0 4725 1890"/>
                <a:gd name="T153" fmla="*/ T152 w 3915"/>
                <a:gd name="T154" fmla="+- 0 4995 4860"/>
                <a:gd name="T155" fmla="*/ 4995 h 945"/>
                <a:gd name="T156" fmla="+- 0 4590 1890"/>
                <a:gd name="T157" fmla="*/ T156 w 3915"/>
                <a:gd name="T158" fmla="+- 0 4995 4860"/>
                <a:gd name="T159" fmla="*/ 4995 h 945"/>
                <a:gd name="T160" fmla="+- 0 4455 1890"/>
                <a:gd name="T161" fmla="*/ T160 w 3915"/>
                <a:gd name="T162" fmla="+- 0 5265 4860"/>
                <a:gd name="T163" fmla="*/ 5265 h 945"/>
                <a:gd name="T164" fmla="+- 0 4320 1890"/>
                <a:gd name="T165" fmla="*/ T164 w 3915"/>
                <a:gd name="T166" fmla="+- 0 5535 4860"/>
                <a:gd name="T167" fmla="*/ 5535 h 945"/>
                <a:gd name="T168" fmla="+- 0 4590 1890"/>
                <a:gd name="T169" fmla="*/ T168 w 3915"/>
                <a:gd name="T170" fmla="+- 0 5400 4860"/>
                <a:gd name="T171" fmla="*/ 5400 h 945"/>
                <a:gd name="T172" fmla="+- 0 4860 1890"/>
                <a:gd name="T173" fmla="*/ T172 w 3915"/>
                <a:gd name="T174" fmla="+- 0 5265 4860"/>
                <a:gd name="T175" fmla="*/ 5265 h 945"/>
                <a:gd name="T176" fmla="+- 0 5130 1890"/>
                <a:gd name="T177" fmla="*/ T176 w 3915"/>
                <a:gd name="T178" fmla="+- 0 5400 4860"/>
                <a:gd name="T179" fmla="*/ 5400 h 945"/>
                <a:gd name="T180" fmla="+- 0 5265 1890"/>
                <a:gd name="T181" fmla="*/ T180 w 3915"/>
                <a:gd name="T182" fmla="+- 0 5670 4860"/>
                <a:gd name="T183" fmla="*/ 5670 h 945"/>
                <a:gd name="T184" fmla="+- 0 5265 1890"/>
                <a:gd name="T185" fmla="*/ T184 w 3915"/>
                <a:gd name="T186" fmla="+- 0 5535 4860"/>
                <a:gd name="T187" fmla="*/ 5535 h 945"/>
                <a:gd name="T188" fmla="+- 0 5265 1890"/>
                <a:gd name="T189" fmla="*/ T188 w 3915"/>
                <a:gd name="T190" fmla="+- 0 5130 4860"/>
                <a:gd name="T191" fmla="*/ 5130 h 945"/>
                <a:gd name="T192" fmla="+- 0 5535 1890"/>
                <a:gd name="T193" fmla="*/ T192 w 3915"/>
                <a:gd name="T194" fmla="+- 0 4995 4860"/>
                <a:gd name="T195" fmla="*/ 4995 h 945"/>
                <a:gd name="T196" fmla="+- 0 5535 1890"/>
                <a:gd name="T197" fmla="*/ T196 w 3915"/>
                <a:gd name="T198" fmla="+- 0 5130 4860"/>
                <a:gd name="T199" fmla="*/ 5130 h 945"/>
                <a:gd name="T200" fmla="+- 0 5670 1890"/>
                <a:gd name="T201" fmla="*/ T200 w 3915"/>
                <a:gd name="T202" fmla="+- 0 5400 4860"/>
                <a:gd name="T203" fmla="*/ 5400 h 945"/>
                <a:gd name="T204" fmla="+- 0 5400 1890"/>
                <a:gd name="T205" fmla="*/ T204 w 3915"/>
                <a:gd name="T206" fmla="+- 0 5265 4860"/>
                <a:gd name="T207" fmla="*/ 5265 h 945"/>
                <a:gd name="T208" fmla="+- 0 5535 1890"/>
                <a:gd name="T209" fmla="*/ T208 w 3915"/>
                <a:gd name="T210" fmla="+- 0 5535 4860"/>
                <a:gd name="T211" fmla="*/ 5535 h 945"/>
                <a:gd name="T212" fmla="+- 0 5805 1890"/>
                <a:gd name="T213" fmla="*/ T212 w 3915"/>
                <a:gd name="T214" fmla="+- 0 5400 4860"/>
                <a:gd name="T215" fmla="*/ 5400 h 945"/>
                <a:gd name="T216" fmla="+- 0 5805 1890"/>
                <a:gd name="T217" fmla="*/ T216 w 3915"/>
                <a:gd name="T218" fmla="+- 0 4995 4860"/>
                <a:gd name="T219" fmla="*/ 4995 h 9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3915" h="945">
                  <a:moveTo>
                    <a:pt x="135" y="135"/>
                  </a:moveTo>
                  <a:lnTo>
                    <a:pt x="0" y="135"/>
                  </a:lnTo>
                  <a:lnTo>
                    <a:pt x="0" y="270"/>
                  </a:lnTo>
                  <a:lnTo>
                    <a:pt x="135" y="270"/>
                  </a:lnTo>
                  <a:lnTo>
                    <a:pt x="135" y="135"/>
                  </a:lnTo>
                  <a:close/>
                  <a:moveTo>
                    <a:pt x="675" y="540"/>
                  </a:moveTo>
                  <a:lnTo>
                    <a:pt x="540" y="540"/>
                  </a:lnTo>
                  <a:lnTo>
                    <a:pt x="540" y="405"/>
                  </a:lnTo>
                  <a:lnTo>
                    <a:pt x="540" y="270"/>
                  </a:lnTo>
                  <a:lnTo>
                    <a:pt x="540" y="135"/>
                  </a:lnTo>
                  <a:lnTo>
                    <a:pt x="405" y="135"/>
                  </a:lnTo>
                  <a:lnTo>
                    <a:pt x="405" y="405"/>
                  </a:lnTo>
                  <a:lnTo>
                    <a:pt x="405" y="540"/>
                  </a:lnTo>
                  <a:lnTo>
                    <a:pt x="270" y="540"/>
                  </a:lnTo>
                  <a:lnTo>
                    <a:pt x="270" y="405"/>
                  </a:lnTo>
                  <a:lnTo>
                    <a:pt x="405" y="405"/>
                  </a:lnTo>
                  <a:lnTo>
                    <a:pt x="405" y="135"/>
                  </a:lnTo>
                  <a:lnTo>
                    <a:pt x="270" y="135"/>
                  </a:lnTo>
                  <a:lnTo>
                    <a:pt x="270" y="270"/>
                  </a:lnTo>
                  <a:lnTo>
                    <a:pt x="135" y="270"/>
                  </a:lnTo>
                  <a:lnTo>
                    <a:pt x="135" y="405"/>
                  </a:lnTo>
                  <a:lnTo>
                    <a:pt x="135" y="540"/>
                  </a:lnTo>
                  <a:lnTo>
                    <a:pt x="0" y="540"/>
                  </a:lnTo>
                  <a:lnTo>
                    <a:pt x="0" y="675"/>
                  </a:lnTo>
                  <a:lnTo>
                    <a:pt x="135" y="675"/>
                  </a:lnTo>
                  <a:lnTo>
                    <a:pt x="135" y="810"/>
                  </a:lnTo>
                  <a:lnTo>
                    <a:pt x="270" y="810"/>
                  </a:lnTo>
                  <a:lnTo>
                    <a:pt x="405" y="810"/>
                  </a:lnTo>
                  <a:lnTo>
                    <a:pt x="405" y="675"/>
                  </a:lnTo>
                  <a:lnTo>
                    <a:pt x="540" y="675"/>
                  </a:lnTo>
                  <a:lnTo>
                    <a:pt x="675" y="675"/>
                  </a:lnTo>
                  <a:lnTo>
                    <a:pt x="675" y="540"/>
                  </a:lnTo>
                  <a:close/>
                  <a:moveTo>
                    <a:pt x="810" y="810"/>
                  </a:moveTo>
                  <a:lnTo>
                    <a:pt x="675" y="810"/>
                  </a:lnTo>
                  <a:lnTo>
                    <a:pt x="540" y="810"/>
                  </a:lnTo>
                  <a:lnTo>
                    <a:pt x="405" y="810"/>
                  </a:lnTo>
                  <a:lnTo>
                    <a:pt x="405" y="945"/>
                  </a:lnTo>
                  <a:lnTo>
                    <a:pt x="540" y="945"/>
                  </a:lnTo>
                  <a:lnTo>
                    <a:pt x="675" y="945"/>
                  </a:lnTo>
                  <a:lnTo>
                    <a:pt x="810" y="945"/>
                  </a:lnTo>
                  <a:lnTo>
                    <a:pt x="810" y="810"/>
                  </a:lnTo>
                  <a:close/>
                  <a:moveTo>
                    <a:pt x="945" y="675"/>
                  </a:moveTo>
                  <a:lnTo>
                    <a:pt x="810" y="675"/>
                  </a:lnTo>
                  <a:lnTo>
                    <a:pt x="810" y="810"/>
                  </a:lnTo>
                  <a:lnTo>
                    <a:pt x="945" y="810"/>
                  </a:lnTo>
                  <a:lnTo>
                    <a:pt x="945" y="675"/>
                  </a:lnTo>
                  <a:close/>
                  <a:moveTo>
                    <a:pt x="945" y="405"/>
                  </a:moveTo>
                  <a:lnTo>
                    <a:pt x="810" y="405"/>
                  </a:lnTo>
                  <a:lnTo>
                    <a:pt x="810" y="270"/>
                  </a:lnTo>
                  <a:lnTo>
                    <a:pt x="810" y="135"/>
                  </a:lnTo>
                  <a:lnTo>
                    <a:pt x="675" y="135"/>
                  </a:lnTo>
                  <a:lnTo>
                    <a:pt x="675" y="270"/>
                  </a:lnTo>
                  <a:lnTo>
                    <a:pt x="675" y="405"/>
                  </a:lnTo>
                  <a:lnTo>
                    <a:pt x="675" y="540"/>
                  </a:lnTo>
                  <a:lnTo>
                    <a:pt x="810" y="540"/>
                  </a:lnTo>
                  <a:lnTo>
                    <a:pt x="945" y="540"/>
                  </a:lnTo>
                  <a:lnTo>
                    <a:pt x="945" y="405"/>
                  </a:lnTo>
                  <a:close/>
                  <a:moveTo>
                    <a:pt x="1080" y="810"/>
                  </a:moveTo>
                  <a:lnTo>
                    <a:pt x="945" y="810"/>
                  </a:lnTo>
                  <a:lnTo>
                    <a:pt x="945" y="945"/>
                  </a:lnTo>
                  <a:lnTo>
                    <a:pt x="1080" y="945"/>
                  </a:lnTo>
                  <a:lnTo>
                    <a:pt x="1080" y="810"/>
                  </a:lnTo>
                  <a:close/>
                  <a:moveTo>
                    <a:pt x="1620" y="810"/>
                  </a:moveTo>
                  <a:lnTo>
                    <a:pt x="1485" y="810"/>
                  </a:lnTo>
                  <a:lnTo>
                    <a:pt x="1485" y="675"/>
                  </a:lnTo>
                  <a:lnTo>
                    <a:pt x="1350" y="675"/>
                  </a:lnTo>
                  <a:lnTo>
                    <a:pt x="1350" y="540"/>
                  </a:lnTo>
                  <a:lnTo>
                    <a:pt x="1350" y="405"/>
                  </a:lnTo>
                  <a:lnTo>
                    <a:pt x="1215" y="405"/>
                  </a:lnTo>
                  <a:lnTo>
                    <a:pt x="1080" y="405"/>
                  </a:lnTo>
                  <a:lnTo>
                    <a:pt x="1080" y="540"/>
                  </a:lnTo>
                  <a:lnTo>
                    <a:pt x="945" y="540"/>
                  </a:lnTo>
                  <a:lnTo>
                    <a:pt x="945" y="675"/>
                  </a:lnTo>
                  <a:lnTo>
                    <a:pt x="1080" y="675"/>
                  </a:lnTo>
                  <a:lnTo>
                    <a:pt x="1080" y="810"/>
                  </a:lnTo>
                  <a:lnTo>
                    <a:pt x="1215" y="810"/>
                  </a:lnTo>
                  <a:lnTo>
                    <a:pt x="1350" y="810"/>
                  </a:lnTo>
                  <a:lnTo>
                    <a:pt x="1350" y="945"/>
                  </a:lnTo>
                  <a:lnTo>
                    <a:pt x="1485" y="945"/>
                  </a:lnTo>
                  <a:lnTo>
                    <a:pt x="1620" y="945"/>
                  </a:lnTo>
                  <a:lnTo>
                    <a:pt x="1620" y="810"/>
                  </a:lnTo>
                  <a:close/>
                  <a:moveTo>
                    <a:pt x="2160" y="810"/>
                  </a:moveTo>
                  <a:lnTo>
                    <a:pt x="2025" y="810"/>
                  </a:lnTo>
                  <a:lnTo>
                    <a:pt x="1890" y="810"/>
                  </a:lnTo>
                  <a:lnTo>
                    <a:pt x="1755" y="810"/>
                  </a:lnTo>
                  <a:lnTo>
                    <a:pt x="1755" y="945"/>
                  </a:lnTo>
                  <a:lnTo>
                    <a:pt x="1890" y="945"/>
                  </a:lnTo>
                  <a:lnTo>
                    <a:pt x="2025" y="945"/>
                  </a:lnTo>
                  <a:lnTo>
                    <a:pt x="2160" y="945"/>
                  </a:lnTo>
                  <a:lnTo>
                    <a:pt x="2160" y="810"/>
                  </a:lnTo>
                  <a:close/>
                  <a:moveTo>
                    <a:pt x="2160" y="540"/>
                  </a:moveTo>
                  <a:lnTo>
                    <a:pt x="2025" y="540"/>
                  </a:lnTo>
                  <a:lnTo>
                    <a:pt x="2025" y="675"/>
                  </a:lnTo>
                  <a:lnTo>
                    <a:pt x="2160" y="675"/>
                  </a:lnTo>
                  <a:lnTo>
                    <a:pt x="2160" y="540"/>
                  </a:lnTo>
                  <a:close/>
                  <a:moveTo>
                    <a:pt x="2835" y="675"/>
                  </a:moveTo>
                  <a:lnTo>
                    <a:pt x="2700" y="675"/>
                  </a:lnTo>
                  <a:lnTo>
                    <a:pt x="2700" y="810"/>
                  </a:lnTo>
                  <a:lnTo>
                    <a:pt x="2835" y="810"/>
                  </a:lnTo>
                  <a:lnTo>
                    <a:pt x="2835" y="675"/>
                  </a:lnTo>
                  <a:close/>
                  <a:moveTo>
                    <a:pt x="3105" y="0"/>
                  </a:moveTo>
                  <a:lnTo>
                    <a:pt x="2970" y="0"/>
                  </a:lnTo>
                  <a:lnTo>
                    <a:pt x="2970" y="135"/>
                  </a:lnTo>
                  <a:lnTo>
                    <a:pt x="3105" y="135"/>
                  </a:lnTo>
                  <a:lnTo>
                    <a:pt x="3105" y="0"/>
                  </a:lnTo>
                  <a:close/>
                  <a:moveTo>
                    <a:pt x="3915" y="0"/>
                  </a:moveTo>
                  <a:lnTo>
                    <a:pt x="3780" y="0"/>
                  </a:lnTo>
                  <a:lnTo>
                    <a:pt x="3645" y="0"/>
                  </a:lnTo>
                  <a:lnTo>
                    <a:pt x="3510" y="0"/>
                  </a:lnTo>
                  <a:lnTo>
                    <a:pt x="3375" y="0"/>
                  </a:lnTo>
                  <a:lnTo>
                    <a:pt x="3240" y="0"/>
                  </a:lnTo>
                  <a:lnTo>
                    <a:pt x="3240" y="135"/>
                  </a:lnTo>
                  <a:lnTo>
                    <a:pt x="3240" y="270"/>
                  </a:lnTo>
                  <a:lnTo>
                    <a:pt x="3105" y="270"/>
                  </a:lnTo>
                  <a:lnTo>
                    <a:pt x="2970" y="270"/>
                  </a:lnTo>
                  <a:lnTo>
                    <a:pt x="2835" y="270"/>
                  </a:lnTo>
                  <a:lnTo>
                    <a:pt x="2835" y="135"/>
                  </a:lnTo>
                  <a:lnTo>
                    <a:pt x="2835" y="0"/>
                  </a:lnTo>
                  <a:lnTo>
                    <a:pt x="2700" y="0"/>
                  </a:lnTo>
                  <a:lnTo>
                    <a:pt x="2700" y="135"/>
                  </a:lnTo>
                  <a:lnTo>
                    <a:pt x="2565" y="135"/>
                  </a:lnTo>
                  <a:lnTo>
                    <a:pt x="2565" y="270"/>
                  </a:lnTo>
                  <a:lnTo>
                    <a:pt x="2565" y="405"/>
                  </a:lnTo>
                  <a:lnTo>
                    <a:pt x="2430" y="405"/>
                  </a:lnTo>
                  <a:lnTo>
                    <a:pt x="2430" y="540"/>
                  </a:lnTo>
                  <a:lnTo>
                    <a:pt x="2430" y="675"/>
                  </a:lnTo>
                  <a:lnTo>
                    <a:pt x="2565" y="675"/>
                  </a:lnTo>
                  <a:lnTo>
                    <a:pt x="2565" y="540"/>
                  </a:lnTo>
                  <a:lnTo>
                    <a:pt x="2700" y="540"/>
                  </a:lnTo>
                  <a:lnTo>
                    <a:pt x="2700" y="405"/>
                  </a:lnTo>
                  <a:lnTo>
                    <a:pt x="2835" y="405"/>
                  </a:lnTo>
                  <a:lnTo>
                    <a:pt x="2970" y="405"/>
                  </a:lnTo>
                  <a:lnTo>
                    <a:pt x="3105" y="405"/>
                  </a:lnTo>
                  <a:lnTo>
                    <a:pt x="3240" y="405"/>
                  </a:lnTo>
                  <a:lnTo>
                    <a:pt x="3240" y="540"/>
                  </a:lnTo>
                  <a:lnTo>
                    <a:pt x="3240" y="675"/>
                  </a:lnTo>
                  <a:lnTo>
                    <a:pt x="3240" y="810"/>
                  </a:lnTo>
                  <a:lnTo>
                    <a:pt x="3375" y="810"/>
                  </a:lnTo>
                  <a:lnTo>
                    <a:pt x="3510" y="810"/>
                  </a:lnTo>
                  <a:lnTo>
                    <a:pt x="3510" y="675"/>
                  </a:lnTo>
                  <a:lnTo>
                    <a:pt x="3375" y="675"/>
                  </a:lnTo>
                  <a:lnTo>
                    <a:pt x="3375" y="540"/>
                  </a:lnTo>
                  <a:lnTo>
                    <a:pt x="3375" y="405"/>
                  </a:lnTo>
                  <a:lnTo>
                    <a:pt x="3375" y="270"/>
                  </a:lnTo>
                  <a:lnTo>
                    <a:pt x="3510" y="270"/>
                  </a:lnTo>
                  <a:lnTo>
                    <a:pt x="3510" y="135"/>
                  </a:lnTo>
                  <a:lnTo>
                    <a:pt x="3645" y="135"/>
                  </a:lnTo>
                  <a:lnTo>
                    <a:pt x="3780" y="135"/>
                  </a:lnTo>
                  <a:lnTo>
                    <a:pt x="3780" y="270"/>
                  </a:lnTo>
                  <a:lnTo>
                    <a:pt x="3645" y="270"/>
                  </a:lnTo>
                  <a:lnTo>
                    <a:pt x="3645" y="405"/>
                  </a:lnTo>
                  <a:lnTo>
                    <a:pt x="3780" y="405"/>
                  </a:lnTo>
                  <a:lnTo>
                    <a:pt x="3780" y="540"/>
                  </a:lnTo>
                  <a:lnTo>
                    <a:pt x="3645" y="540"/>
                  </a:lnTo>
                  <a:lnTo>
                    <a:pt x="3645" y="405"/>
                  </a:lnTo>
                  <a:lnTo>
                    <a:pt x="3510" y="405"/>
                  </a:lnTo>
                  <a:lnTo>
                    <a:pt x="3510" y="540"/>
                  </a:lnTo>
                  <a:lnTo>
                    <a:pt x="3510" y="675"/>
                  </a:lnTo>
                  <a:lnTo>
                    <a:pt x="3645" y="675"/>
                  </a:lnTo>
                  <a:lnTo>
                    <a:pt x="3780" y="675"/>
                  </a:lnTo>
                  <a:lnTo>
                    <a:pt x="3915" y="675"/>
                  </a:lnTo>
                  <a:lnTo>
                    <a:pt x="3915" y="540"/>
                  </a:lnTo>
                  <a:lnTo>
                    <a:pt x="3915" y="405"/>
                  </a:lnTo>
                  <a:lnTo>
                    <a:pt x="3915" y="270"/>
                  </a:lnTo>
                  <a:lnTo>
                    <a:pt x="3915" y="135"/>
                  </a:lnTo>
                  <a:lnTo>
                    <a:pt x="391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 name="docshape12">
              <a:extLst>
                <a:ext uri="{FF2B5EF4-FFF2-40B4-BE49-F238E27FC236}">
                  <a16:creationId xmlns:a16="http://schemas.microsoft.com/office/drawing/2014/main" id="{6B7D992A-7676-336C-AD85-D13E987B67AB}"/>
                </a:ext>
              </a:extLst>
            </p:cNvPr>
            <p:cNvSpPr>
              <a:spLocks/>
            </p:cNvSpPr>
            <p:nvPr/>
          </p:nvSpPr>
          <p:spPr bwMode="auto">
            <a:xfrm>
              <a:off x="1076" y="1076"/>
              <a:ext cx="4729" cy="4729"/>
            </a:xfrm>
            <a:custGeom>
              <a:avLst/>
              <a:gdLst>
                <a:gd name="T0" fmla="+- 0 1488 1077"/>
                <a:gd name="T1" fmla="*/ T0 w 4729"/>
                <a:gd name="T2" fmla="+- 0 1077 1077"/>
                <a:gd name="T3" fmla="*/ 1077 h 4729"/>
                <a:gd name="T4" fmla="+- 0 1077 1077"/>
                <a:gd name="T5" fmla="*/ T4 w 4729"/>
                <a:gd name="T6" fmla="+- 0 1077 1077"/>
                <a:gd name="T7" fmla="*/ 1077 h 4729"/>
                <a:gd name="T8" fmla="+- 0 1077 1077"/>
                <a:gd name="T9" fmla="*/ T8 w 4729"/>
                <a:gd name="T10" fmla="+- 0 1488 1077"/>
                <a:gd name="T11" fmla="*/ 1488 h 4729"/>
                <a:gd name="T12" fmla="+- 0 1488 1077"/>
                <a:gd name="T13" fmla="*/ T12 w 4729"/>
                <a:gd name="T14" fmla="+- 0 1488 1077"/>
                <a:gd name="T15" fmla="*/ 1488 h 4729"/>
                <a:gd name="T16" fmla="+- 0 1488 1077"/>
                <a:gd name="T17" fmla="*/ T16 w 4729"/>
                <a:gd name="T18" fmla="+- 0 1077 1077"/>
                <a:gd name="T19" fmla="*/ 1077 h 4729"/>
                <a:gd name="T20" fmla="+- 0 4320 1077"/>
                <a:gd name="T21" fmla="*/ T20 w 4729"/>
                <a:gd name="T22" fmla="+- 0 5670 1077"/>
                <a:gd name="T23" fmla="*/ 5670 h 4729"/>
                <a:gd name="T24" fmla="+- 0 4185 1077"/>
                <a:gd name="T25" fmla="*/ T24 w 4729"/>
                <a:gd name="T26" fmla="+- 0 5670 1077"/>
                <a:gd name="T27" fmla="*/ 5670 h 4729"/>
                <a:gd name="T28" fmla="+- 0 4050 1077"/>
                <a:gd name="T29" fmla="*/ T28 w 4729"/>
                <a:gd name="T30" fmla="+- 0 5670 1077"/>
                <a:gd name="T31" fmla="*/ 5670 h 4729"/>
                <a:gd name="T32" fmla="+- 0 3915 1077"/>
                <a:gd name="T33" fmla="*/ T32 w 4729"/>
                <a:gd name="T34" fmla="+- 0 5670 1077"/>
                <a:gd name="T35" fmla="*/ 5670 h 4729"/>
                <a:gd name="T36" fmla="+- 0 3915 1077"/>
                <a:gd name="T37" fmla="*/ T36 w 4729"/>
                <a:gd name="T38" fmla="+- 0 5805 1077"/>
                <a:gd name="T39" fmla="*/ 5805 h 4729"/>
                <a:gd name="T40" fmla="+- 0 4050 1077"/>
                <a:gd name="T41" fmla="*/ T40 w 4729"/>
                <a:gd name="T42" fmla="+- 0 5805 1077"/>
                <a:gd name="T43" fmla="*/ 5805 h 4729"/>
                <a:gd name="T44" fmla="+- 0 4185 1077"/>
                <a:gd name="T45" fmla="*/ T44 w 4729"/>
                <a:gd name="T46" fmla="+- 0 5805 1077"/>
                <a:gd name="T47" fmla="*/ 5805 h 4729"/>
                <a:gd name="T48" fmla="+- 0 4320 1077"/>
                <a:gd name="T49" fmla="*/ T48 w 4729"/>
                <a:gd name="T50" fmla="+- 0 5805 1077"/>
                <a:gd name="T51" fmla="*/ 5805 h 4729"/>
                <a:gd name="T52" fmla="+- 0 4320 1077"/>
                <a:gd name="T53" fmla="*/ T52 w 4729"/>
                <a:gd name="T54" fmla="+- 0 5670 1077"/>
                <a:gd name="T55" fmla="*/ 5670 h 4729"/>
                <a:gd name="T56" fmla="+- 0 4725 1077"/>
                <a:gd name="T57" fmla="*/ T56 w 4729"/>
                <a:gd name="T58" fmla="+- 0 5670 1077"/>
                <a:gd name="T59" fmla="*/ 5670 h 4729"/>
                <a:gd name="T60" fmla="+- 0 4590 1077"/>
                <a:gd name="T61" fmla="*/ T60 w 4729"/>
                <a:gd name="T62" fmla="+- 0 5670 1077"/>
                <a:gd name="T63" fmla="*/ 5670 h 4729"/>
                <a:gd name="T64" fmla="+- 0 4590 1077"/>
                <a:gd name="T65" fmla="*/ T64 w 4729"/>
                <a:gd name="T66" fmla="+- 0 5805 1077"/>
                <a:gd name="T67" fmla="*/ 5805 h 4729"/>
                <a:gd name="T68" fmla="+- 0 4725 1077"/>
                <a:gd name="T69" fmla="*/ T68 w 4729"/>
                <a:gd name="T70" fmla="+- 0 5805 1077"/>
                <a:gd name="T71" fmla="*/ 5805 h 4729"/>
                <a:gd name="T72" fmla="+- 0 4725 1077"/>
                <a:gd name="T73" fmla="*/ T72 w 4729"/>
                <a:gd name="T74" fmla="+- 0 5670 1077"/>
                <a:gd name="T75" fmla="*/ 5670 h 4729"/>
                <a:gd name="T76" fmla="+- 0 5400 1077"/>
                <a:gd name="T77" fmla="*/ T76 w 4729"/>
                <a:gd name="T78" fmla="+- 0 5670 1077"/>
                <a:gd name="T79" fmla="*/ 5670 h 4729"/>
                <a:gd name="T80" fmla="+- 0 5265 1077"/>
                <a:gd name="T81" fmla="*/ T80 w 4729"/>
                <a:gd name="T82" fmla="+- 0 5670 1077"/>
                <a:gd name="T83" fmla="*/ 5670 h 4729"/>
                <a:gd name="T84" fmla="+- 0 5130 1077"/>
                <a:gd name="T85" fmla="*/ T84 w 4729"/>
                <a:gd name="T86" fmla="+- 0 5670 1077"/>
                <a:gd name="T87" fmla="*/ 5670 h 4729"/>
                <a:gd name="T88" fmla="+- 0 4995 1077"/>
                <a:gd name="T89" fmla="*/ T88 w 4729"/>
                <a:gd name="T90" fmla="+- 0 5670 1077"/>
                <a:gd name="T91" fmla="*/ 5670 h 4729"/>
                <a:gd name="T92" fmla="+- 0 4995 1077"/>
                <a:gd name="T93" fmla="*/ T92 w 4729"/>
                <a:gd name="T94" fmla="+- 0 5805 1077"/>
                <a:gd name="T95" fmla="*/ 5805 h 4729"/>
                <a:gd name="T96" fmla="+- 0 5130 1077"/>
                <a:gd name="T97" fmla="*/ T96 w 4729"/>
                <a:gd name="T98" fmla="+- 0 5805 1077"/>
                <a:gd name="T99" fmla="*/ 5805 h 4729"/>
                <a:gd name="T100" fmla="+- 0 5265 1077"/>
                <a:gd name="T101" fmla="*/ T100 w 4729"/>
                <a:gd name="T102" fmla="+- 0 5805 1077"/>
                <a:gd name="T103" fmla="*/ 5805 h 4729"/>
                <a:gd name="T104" fmla="+- 0 5400 1077"/>
                <a:gd name="T105" fmla="*/ T104 w 4729"/>
                <a:gd name="T106" fmla="+- 0 5805 1077"/>
                <a:gd name="T107" fmla="*/ 5805 h 4729"/>
                <a:gd name="T108" fmla="+- 0 5400 1077"/>
                <a:gd name="T109" fmla="*/ T108 w 4729"/>
                <a:gd name="T110" fmla="+- 0 5670 1077"/>
                <a:gd name="T111" fmla="*/ 5670 h 4729"/>
                <a:gd name="T112" fmla="+- 0 5805 1077"/>
                <a:gd name="T113" fmla="*/ T112 w 4729"/>
                <a:gd name="T114" fmla="+- 0 5670 1077"/>
                <a:gd name="T115" fmla="*/ 5670 h 4729"/>
                <a:gd name="T116" fmla="+- 0 5670 1077"/>
                <a:gd name="T117" fmla="*/ T116 w 4729"/>
                <a:gd name="T118" fmla="+- 0 5670 1077"/>
                <a:gd name="T119" fmla="*/ 5670 h 4729"/>
                <a:gd name="T120" fmla="+- 0 5670 1077"/>
                <a:gd name="T121" fmla="*/ T120 w 4729"/>
                <a:gd name="T122" fmla="+- 0 5805 1077"/>
                <a:gd name="T123" fmla="*/ 5805 h 4729"/>
                <a:gd name="T124" fmla="+- 0 5805 1077"/>
                <a:gd name="T125" fmla="*/ T124 w 4729"/>
                <a:gd name="T126" fmla="+- 0 5805 1077"/>
                <a:gd name="T127" fmla="*/ 5805 h 4729"/>
                <a:gd name="T128" fmla="+- 0 5805 1077"/>
                <a:gd name="T129" fmla="*/ T128 w 4729"/>
                <a:gd name="T130" fmla="+- 0 5670 1077"/>
                <a:gd name="T131" fmla="*/ 5670 h 47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729" h="4729">
                  <a:moveTo>
                    <a:pt x="411" y="0"/>
                  </a:moveTo>
                  <a:lnTo>
                    <a:pt x="0" y="0"/>
                  </a:lnTo>
                  <a:lnTo>
                    <a:pt x="0" y="411"/>
                  </a:lnTo>
                  <a:lnTo>
                    <a:pt x="411" y="411"/>
                  </a:lnTo>
                  <a:lnTo>
                    <a:pt x="411" y="0"/>
                  </a:lnTo>
                  <a:close/>
                  <a:moveTo>
                    <a:pt x="3243" y="4593"/>
                  </a:moveTo>
                  <a:lnTo>
                    <a:pt x="3108" y="4593"/>
                  </a:lnTo>
                  <a:lnTo>
                    <a:pt x="2973" y="4593"/>
                  </a:lnTo>
                  <a:lnTo>
                    <a:pt x="2838" y="4593"/>
                  </a:lnTo>
                  <a:lnTo>
                    <a:pt x="2838" y="4728"/>
                  </a:lnTo>
                  <a:lnTo>
                    <a:pt x="2973" y="4728"/>
                  </a:lnTo>
                  <a:lnTo>
                    <a:pt x="3108" y="4728"/>
                  </a:lnTo>
                  <a:lnTo>
                    <a:pt x="3243" y="4728"/>
                  </a:lnTo>
                  <a:lnTo>
                    <a:pt x="3243" y="4593"/>
                  </a:lnTo>
                  <a:close/>
                  <a:moveTo>
                    <a:pt x="3648" y="4593"/>
                  </a:moveTo>
                  <a:lnTo>
                    <a:pt x="3513" y="4593"/>
                  </a:lnTo>
                  <a:lnTo>
                    <a:pt x="3513" y="4728"/>
                  </a:lnTo>
                  <a:lnTo>
                    <a:pt x="3648" y="4728"/>
                  </a:lnTo>
                  <a:lnTo>
                    <a:pt x="3648" y="4593"/>
                  </a:lnTo>
                  <a:close/>
                  <a:moveTo>
                    <a:pt x="4323" y="4593"/>
                  </a:moveTo>
                  <a:lnTo>
                    <a:pt x="4188" y="4593"/>
                  </a:lnTo>
                  <a:lnTo>
                    <a:pt x="4053" y="4593"/>
                  </a:lnTo>
                  <a:lnTo>
                    <a:pt x="3918" y="4593"/>
                  </a:lnTo>
                  <a:lnTo>
                    <a:pt x="3918" y="4728"/>
                  </a:lnTo>
                  <a:lnTo>
                    <a:pt x="4053" y="4728"/>
                  </a:lnTo>
                  <a:lnTo>
                    <a:pt x="4188" y="4728"/>
                  </a:lnTo>
                  <a:lnTo>
                    <a:pt x="4323" y="4728"/>
                  </a:lnTo>
                  <a:lnTo>
                    <a:pt x="4323" y="4593"/>
                  </a:lnTo>
                  <a:close/>
                  <a:moveTo>
                    <a:pt x="4728" y="4593"/>
                  </a:moveTo>
                  <a:lnTo>
                    <a:pt x="4593" y="4593"/>
                  </a:lnTo>
                  <a:lnTo>
                    <a:pt x="4593" y="4728"/>
                  </a:lnTo>
                  <a:lnTo>
                    <a:pt x="4728" y="4728"/>
                  </a:lnTo>
                  <a:lnTo>
                    <a:pt x="4728" y="4593"/>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 name="docshape13">
              <a:extLst>
                <a:ext uri="{FF2B5EF4-FFF2-40B4-BE49-F238E27FC236}">
                  <a16:creationId xmlns:a16="http://schemas.microsoft.com/office/drawing/2014/main" id="{EF968C30-BF0B-4D09-C5A7-D42EB5FCDECA}"/>
                </a:ext>
              </a:extLst>
            </p:cNvPr>
            <p:cNvSpPr>
              <a:spLocks/>
            </p:cNvSpPr>
            <p:nvPr/>
          </p:nvSpPr>
          <p:spPr bwMode="auto">
            <a:xfrm>
              <a:off x="802" y="4852"/>
              <a:ext cx="961" cy="960"/>
            </a:xfrm>
            <a:custGeom>
              <a:avLst/>
              <a:gdLst>
                <a:gd name="T0" fmla="+- 0 1763 802"/>
                <a:gd name="T1" fmla="*/ T0 w 961"/>
                <a:gd name="T2" fmla="+- 0 4852 4852"/>
                <a:gd name="T3" fmla="*/ 4852 h 960"/>
                <a:gd name="T4" fmla="+- 0 802 802"/>
                <a:gd name="T5" fmla="*/ T4 w 961"/>
                <a:gd name="T6" fmla="+- 0 4852 4852"/>
                <a:gd name="T7" fmla="*/ 4852 h 960"/>
                <a:gd name="T8" fmla="+- 0 802 802"/>
                <a:gd name="T9" fmla="*/ T8 w 961"/>
                <a:gd name="T10" fmla="+- 0 4990 4852"/>
                <a:gd name="T11" fmla="*/ 4990 h 960"/>
                <a:gd name="T12" fmla="+- 0 802 802"/>
                <a:gd name="T13" fmla="*/ T12 w 961"/>
                <a:gd name="T14" fmla="+- 0 5676 4852"/>
                <a:gd name="T15" fmla="*/ 5676 h 960"/>
                <a:gd name="T16" fmla="+- 0 802 802"/>
                <a:gd name="T17" fmla="*/ T16 w 961"/>
                <a:gd name="T18" fmla="+- 0 5812 4852"/>
                <a:gd name="T19" fmla="*/ 5812 h 960"/>
                <a:gd name="T20" fmla="+- 0 1763 802"/>
                <a:gd name="T21" fmla="*/ T20 w 961"/>
                <a:gd name="T22" fmla="+- 0 5812 4852"/>
                <a:gd name="T23" fmla="*/ 5812 h 960"/>
                <a:gd name="T24" fmla="+- 0 1763 802"/>
                <a:gd name="T25" fmla="*/ T24 w 961"/>
                <a:gd name="T26" fmla="+- 0 5676 4852"/>
                <a:gd name="T27" fmla="*/ 5676 h 960"/>
                <a:gd name="T28" fmla="+- 0 939 802"/>
                <a:gd name="T29" fmla="*/ T28 w 961"/>
                <a:gd name="T30" fmla="+- 0 5676 4852"/>
                <a:gd name="T31" fmla="*/ 5676 h 960"/>
                <a:gd name="T32" fmla="+- 0 939 802"/>
                <a:gd name="T33" fmla="*/ T32 w 961"/>
                <a:gd name="T34" fmla="+- 0 4990 4852"/>
                <a:gd name="T35" fmla="*/ 4990 h 960"/>
                <a:gd name="T36" fmla="+- 0 1626 802"/>
                <a:gd name="T37" fmla="*/ T36 w 961"/>
                <a:gd name="T38" fmla="+- 0 4990 4852"/>
                <a:gd name="T39" fmla="*/ 4990 h 960"/>
                <a:gd name="T40" fmla="+- 0 1626 802"/>
                <a:gd name="T41" fmla="*/ T40 w 961"/>
                <a:gd name="T42" fmla="+- 0 5676 4852"/>
                <a:gd name="T43" fmla="*/ 5676 h 960"/>
                <a:gd name="T44" fmla="+- 0 1763 802"/>
                <a:gd name="T45" fmla="*/ T44 w 961"/>
                <a:gd name="T46" fmla="+- 0 5676 4852"/>
                <a:gd name="T47" fmla="*/ 5676 h 960"/>
                <a:gd name="T48" fmla="+- 0 1763 802"/>
                <a:gd name="T49" fmla="*/ T48 w 961"/>
                <a:gd name="T50" fmla="+- 0 4990 4852"/>
                <a:gd name="T51" fmla="*/ 4990 h 960"/>
                <a:gd name="T52" fmla="+- 0 1763 802"/>
                <a:gd name="T53" fmla="*/ T52 w 961"/>
                <a:gd name="T54" fmla="+- 0 4989 4852"/>
                <a:gd name="T55" fmla="*/ 4989 h 960"/>
                <a:gd name="T56" fmla="+- 0 1763 802"/>
                <a:gd name="T57" fmla="*/ T56 w 961"/>
                <a:gd name="T58" fmla="+- 0 4852 4852"/>
                <a:gd name="T59" fmla="*/ 485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 name="docshape14">
              <a:extLst>
                <a:ext uri="{FF2B5EF4-FFF2-40B4-BE49-F238E27FC236}">
                  <a16:creationId xmlns:a16="http://schemas.microsoft.com/office/drawing/2014/main" id="{0DEB463B-0D31-F39E-6F14-7B55B74320EB}"/>
                </a:ext>
              </a:extLst>
            </p:cNvPr>
            <p:cNvSpPr>
              <a:spLocks noChangeArrowheads="1"/>
            </p:cNvSpPr>
            <p:nvPr/>
          </p:nvSpPr>
          <p:spPr bwMode="auto">
            <a:xfrm>
              <a:off x="1076" y="5126"/>
              <a:ext cx="412" cy="412"/>
            </a:xfrm>
            <a:prstGeom prst="rect">
              <a:avLst/>
            </a:prstGeom>
            <a:solidFill>
              <a:srgbClr val="0033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6" name="docshape15">
              <a:extLst>
                <a:ext uri="{FF2B5EF4-FFF2-40B4-BE49-F238E27FC236}">
                  <a16:creationId xmlns:a16="http://schemas.microsoft.com/office/drawing/2014/main" id="{4F86EB09-0709-2CAF-CC8B-DF29783BF7FE}"/>
                </a:ext>
              </a:extLst>
            </p:cNvPr>
            <p:cNvSpPr>
              <a:spLocks/>
            </p:cNvSpPr>
            <p:nvPr/>
          </p:nvSpPr>
          <p:spPr bwMode="auto">
            <a:xfrm>
              <a:off x="4852" y="802"/>
              <a:ext cx="961" cy="960"/>
            </a:xfrm>
            <a:custGeom>
              <a:avLst/>
              <a:gdLst>
                <a:gd name="T0" fmla="+- 0 5813 4852"/>
                <a:gd name="T1" fmla="*/ T0 w 961"/>
                <a:gd name="T2" fmla="+- 0 802 802"/>
                <a:gd name="T3" fmla="*/ 802 h 960"/>
                <a:gd name="T4" fmla="+- 0 4852 4852"/>
                <a:gd name="T5" fmla="*/ T4 w 961"/>
                <a:gd name="T6" fmla="+- 0 802 802"/>
                <a:gd name="T7" fmla="*/ 802 h 960"/>
                <a:gd name="T8" fmla="+- 0 4852 4852"/>
                <a:gd name="T9" fmla="*/ T8 w 961"/>
                <a:gd name="T10" fmla="+- 0 940 802"/>
                <a:gd name="T11" fmla="*/ 940 h 960"/>
                <a:gd name="T12" fmla="+- 0 4852 4852"/>
                <a:gd name="T13" fmla="*/ T12 w 961"/>
                <a:gd name="T14" fmla="+- 0 1626 802"/>
                <a:gd name="T15" fmla="*/ 1626 h 960"/>
                <a:gd name="T16" fmla="+- 0 4852 4852"/>
                <a:gd name="T17" fmla="*/ T16 w 961"/>
                <a:gd name="T18" fmla="+- 0 1762 802"/>
                <a:gd name="T19" fmla="*/ 1762 h 960"/>
                <a:gd name="T20" fmla="+- 0 5813 4852"/>
                <a:gd name="T21" fmla="*/ T20 w 961"/>
                <a:gd name="T22" fmla="+- 0 1762 802"/>
                <a:gd name="T23" fmla="*/ 1762 h 960"/>
                <a:gd name="T24" fmla="+- 0 5813 4852"/>
                <a:gd name="T25" fmla="*/ T24 w 961"/>
                <a:gd name="T26" fmla="+- 0 1626 802"/>
                <a:gd name="T27" fmla="*/ 1626 h 960"/>
                <a:gd name="T28" fmla="+- 0 4989 4852"/>
                <a:gd name="T29" fmla="*/ T28 w 961"/>
                <a:gd name="T30" fmla="+- 0 1626 802"/>
                <a:gd name="T31" fmla="*/ 1626 h 960"/>
                <a:gd name="T32" fmla="+- 0 4989 4852"/>
                <a:gd name="T33" fmla="*/ T32 w 961"/>
                <a:gd name="T34" fmla="+- 0 940 802"/>
                <a:gd name="T35" fmla="*/ 940 h 960"/>
                <a:gd name="T36" fmla="+- 0 5676 4852"/>
                <a:gd name="T37" fmla="*/ T36 w 961"/>
                <a:gd name="T38" fmla="+- 0 940 802"/>
                <a:gd name="T39" fmla="*/ 940 h 960"/>
                <a:gd name="T40" fmla="+- 0 5676 4852"/>
                <a:gd name="T41" fmla="*/ T40 w 961"/>
                <a:gd name="T42" fmla="+- 0 1626 802"/>
                <a:gd name="T43" fmla="*/ 1626 h 960"/>
                <a:gd name="T44" fmla="+- 0 5813 4852"/>
                <a:gd name="T45" fmla="*/ T44 w 961"/>
                <a:gd name="T46" fmla="+- 0 1626 802"/>
                <a:gd name="T47" fmla="*/ 1626 h 960"/>
                <a:gd name="T48" fmla="+- 0 5813 4852"/>
                <a:gd name="T49" fmla="*/ T48 w 961"/>
                <a:gd name="T50" fmla="+- 0 940 802"/>
                <a:gd name="T51" fmla="*/ 940 h 960"/>
                <a:gd name="T52" fmla="+- 0 5813 4852"/>
                <a:gd name="T53" fmla="*/ T52 w 961"/>
                <a:gd name="T54" fmla="+- 0 939 802"/>
                <a:gd name="T55" fmla="*/ 939 h 960"/>
                <a:gd name="T56" fmla="+- 0 5813 4852"/>
                <a:gd name="T57" fmla="*/ T56 w 961"/>
                <a:gd name="T58" fmla="+- 0 802 802"/>
                <a:gd name="T59" fmla="*/ 80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 name="docshape16">
              <a:extLst>
                <a:ext uri="{FF2B5EF4-FFF2-40B4-BE49-F238E27FC236}">
                  <a16:creationId xmlns:a16="http://schemas.microsoft.com/office/drawing/2014/main" id="{CE8736CB-03D9-CE60-0C6E-680C7CA08A66}"/>
                </a:ext>
              </a:extLst>
            </p:cNvPr>
            <p:cNvSpPr>
              <a:spLocks noChangeArrowheads="1"/>
            </p:cNvSpPr>
            <p:nvPr/>
          </p:nvSpPr>
          <p:spPr bwMode="auto">
            <a:xfrm>
              <a:off x="5126" y="1076"/>
              <a:ext cx="412" cy="412"/>
            </a:xfrm>
            <a:prstGeom prst="rect">
              <a:avLst/>
            </a:prstGeom>
            <a:solidFill>
              <a:srgbClr val="0033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grpSp>
      <p:sp>
        <p:nvSpPr>
          <p:cNvPr id="29" name="Text Placeholder 2">
            <a:extLst>
              <a:ext uri="{FF2B5EF4-FFF2-40B4-BE49-F238E27FC236}">
                <a16:creationId xmlns:a16="http://schemas.microsoft.com/office/drawing/2014/main" id="{404B867D-2E17-B835-24E5-9C3DD1185837}"/>
              </a:ext>
            </a:extLst>
          </p:cNvPr>
          <p:cNvSpPr txBox="1">
            <a:spLocks/>
          </p:cNvSpPr>
          <p:nvPr/>
        </p:nvSpPr>
        <p:spPr>
          <a:xfrm>
            <a:off x="5790987" y="533400"/>
            <a:ext cx="6345412" cy="59817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pt-BR" sz="2000" dirty="0">
                <a:solidFill>
                  <a:schemeClr val="bg1"/>
                </a:solidFill>
              </a:rPr>
              <a:t>A lista abaixo fornece algumas opções de recursos disponíveis online. Eles também podem ser solicitados à Divisão do Quadro Associativo.</a:t>
            </a:r>
          </a:p>
          <a:p>
            <a:pPr marL="0" indent="0">
              <a:buNone/>
            </a:pPr>
            <a:r>
              <a:rPr lang="pt-BR" sz="2000" dirty="0">
                <a:solidFill>
                  <a:schemeClr val="bg1"/>
                </a:solidFill>
              </a:rPr>
              <a:t>Para encomendá-los, visite a página Fundação de um novo clube ou usando este código QR. </a:t>
            </a:r>
          </a:p>
          <a:p>
            <a:pPr marL="0" indent="0">
              <a:buNone/>
            </a:pPr>
            <a:endParaRPr lang="pt-BR" sz="1000" dirty="0">
              <a:solidFill>
                <a:schemeClr val="bg1"/>
              </a:solidFill>
            </a:endParaRPr>
          </a:p>
          <a:p>
            <a:pPr marL="342900" indent="-342900">
              <a:lnSpc>
                <a:spcPct val="150000"/>
              </a:lnSpc>
              <a:buClr>
                <a:schemeClr val="bg1"/>
              </a:buClr>
              <a:buSzPct val="100000"/>
              <a:buFont typeface="Wingdings" panose="05000000000000000000" pitchFamily="2" charset="2"/>
              <a:buChar char="Ø"/>
            </a:pPr>
            <a:r>
              <a:rPr lang="pt-BR" dirty="0">
                <a:solidFill>
                  <a:schemeClr val="bg1"/>
                </a:solidFill>
              </a:rPr>
              <a:t>Kit de Extensão de Novos Clubes (KITEXT)</a:t>
            </a:r>
          </a:p>
          <a:p>
            <a:pPr marL="342900" indent="-342900">
              <a:lnSpc>
                <a:spcPct val="150000"/>
              </a:lnSpc>
              <a:buClr>
                <a:schemeClr val="bg1"/>
              </a:buClr>
              <a:buSzPct val="100000"/>
              <a:buFont typeface="Wingdings" panose="05000000000000000000" pitchFamily="2" charset="2"/>
              <a:buChar char="Ø"/>
            </a:pPr>
            <a:r>
              <a:rPr lang="pt-BR" dirty="0">
                <a:solidFill>
                  <a:schemeClr val="bg1"/>
                </a:solidFill>
                <a:ea typeface="Calibri" panose="020F0502020204030204" pitchFamily="34" charset="0"/>
              </a:rPr>
              <a:t>Inscrição de Associado Fundador (TK-188)</a:t>
            </a:r>
          </a:p>
          <a:p>
            <a:pPr marL="342900" indent="-342900">
              <a:lnSpc>
                <a:spcPct val="150000"/>
              </a:lnSpc>
              <a:buClr>
                <a:schemeClr val="bg1"/>
              </a:buClr>
              <a:buSzPct val="100000"/>
              <a:buFont typeface="Wingdings" panose="05000000000000000000" pitchFamily="2" charset="2"/>
              <a:buChar char="Ø"/>
            </a:pPr>
            <a:r>
              <a:rPr lang="pt-BR" dirty="0">
                <a:solidFill>
                  <a:schemeClr val="bg1"/>
                </a:solidFill>
                <a:ea typeface="Calibri" panose="020F0502020204030204" pitchFamily="34" charset="0"/>
              </a:rPr>
              <a:t>Folheto Olá (EX-511)</a:t>
            </a:r>
          </a:p>
          <a:p>
            <a:pPr marL="342900" indent="-342900">
              <a:lnSpc>
                <a:spcPct val="150000"/>
              </a:lnSpc>
              <a:buClr>
                <a:schemeClr val="bg1"/>
              </a:buClr>
              <a:buSzPct val="100000"/>
              <a:buFont typeface="Wingdings" panose="05000000000000000000" pitchFamily="2" charset="2"/>
              <a:buChar char="Ø"/>
            </a:pPr>
            <a:r>
              <a:rPr lang="pt-BR" dirty="0">
                <a:solidFill>
                  <a:schemeClr val="bg1"/>
                </a:solidFill>
                <a:ea typeface="Calibri" panose="020F0502020204030204" pitchFamily="34" charset="0"/>
              </a:rPr>
              <a:t>Cartaz de Recrutamento (EX-109)</a:t>
            </a:r>
          </a:p>
          <a:p>
            <a:pPr marL="342900" indent="-342900">
              <a:lnSpc>
                <a:spcPct val="150000"/>
              </a:lnSpc>
              <a:buClr>
                <a:schemeClr val="bg1"/>
              </a:buClr>
              <a:buSzPct val="100000"/>
              <a:buFont typeface="Wingdings" panose="05000000000000000000" pitchFamily="2" charset="2"/>
              <a:buChar char="Ø"/>
            </a:pPr>
            <a:r>
              <a:rPr lang="pt-BR" dirty="0">
                <a:solidFill>
                  <a:schemeClr val="bg1"/>
                </a:solidFill>
                <a:ea typeface="Calibri" panose="020F0502020204030204" pitchFamily="34" charset="0"/>
              </a:rPr>
              <a:t>Folheto Os Leões fazem a diferença (ME-40)</a:t>
            </a:r>
          </a:p>
          <a:p>
            <a:pPr marL="342900" indent="-342900">
              <a:lnSpc>
                <a:spcPct val="150000"/>
              </a:lnSpc>
              <a:buClr>
                <a:schemeClr val="bg1"/>
              </a:buClr>
              <a:buSzPct val="100000"/>
              <a:buFont typeface="Wingdings" panose="05000000000000000000" pitchFamily="2" charset="2"/>
              <a:buChar char="Ø"/>
            </a:pPr>
            <a:r>
              <a:rPr lang="pt-BR" dirty="0">
                <a:solidFill>
                  <a:schemeClr val="bg1"/>
                </a:solidFill>
                <a:ea typeface="Calibri" panose="020F0502020204030204" pitchFamily="34" charset="0"/>
              </a:rPr>
              <a:t>Folheto A sua família pode fazer a diferença (MPFM-8)</a:t>
            </a:r>
          </a:p>
          <a:p>
            <a:pPr marL="342900" indent="-342900">
              <a:lnSpc>
                <a:spcPct val="150000"/>
              </a:lnSpc>
              <a:buClr>
                <a:schemeClr val="bg1"/>
              </a:buClr>
              <a:buSzPct val="100000"/>
              <a:buFont typeface="Wingdings" panose="05000000000000000000" pitchFamily="2" charset="2"/>
              <a:buChar char="Ø"/>
            </a:pPr>
            <a:r>
              <a:rPr lang="pt-BR" dirty="0">
                <a:solidFill>
                  <a:schemeClr val="bg1"/>
                </a:solidFill>
              </a:rPr>
              <a:t>Os Leões vivem com propósito </a:t>
            </a:r>
            <a:r>
              <a:rPr lang="pt-BR" dirty="0">
                <a:solidFill>
                  <a:schemeClr val="bg1"/>
                </a:solidFill>
                <a:ea typeface="Calibri" panose="020F0502020204030204" pitchFamily="34" charset="0"/>
              </a:rPr>
              <a:t>(ME-33)</a:t>
            </a:r>
          </a:p>
          <a:p>
            <a:pPr marL="342900" indent="-342900">
              <a:lnSpc>
                <a:spcPct val="150000"/>
              </a:lnSpc>
              <a:buClr>
                <a:schemeClr val="bg1"/>
              </a:buClr>
              <a:buSzPct val="100000"/>
              <a:buFont typeface="Wingdings" panose="05000000000000000000" pitchFamily="2" charset="2"/>
              <a:buChar char="Ø"/>
            </a:pPr>
            <a:r>
              <a:rPr lang="pt-BR" dirty="0">
                <a:solidFill>
                  <a:schemeClr val="bg1"/>
                </a:solidFill>
              </a:rPr>
              <a:t>Guia de Recrutamento de associados Simplesmente convide!  (ME-300)</a:t>
            </a:r>
          </a:p>
          <a:p>
            <a:pPr marL="342900" indent="-342900">
              <a:buClr>
                <a:schemeClr val="bg1"/>
              </a:buClr>
              <a:buSzPct val="100000"/>
              <a:buFont typeface="Wingdings" panose="05000000000000000000" pitchFamily="2" charset="2"/>
              <a:buChar char="Ø"/>
            </a:pPr>
            <a:endParaRPr lang="en-US" altLang="en-US"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sz="800" kern="0" dirty="0">
              <a:solidFill>
                <a:schemeClr val="accent6">
                  <a:lumMod val="75000"/>
                  <a:lumOff val="25000"/>
                </a:schemeClr>
              </a:solidFill>
            </a:endParaRPr>
          </a:p>
          <a:p>
            <a:endParaRPr lang="en-US" kern="0" dirty="0">
              <a:solidFill>
                <a:schemeClr val="accent6">
                  <a:lumMod val="75000"/>
                  <a:lumOff val="25000"/>
                </a:schemeClr>
              </a:solidFill>
            </a:endParaRPr>
          </a:p>
        </p:txBody>
      </p:sp>
    </p:spTree>
    <p:extLst>
      <p:ext uri="{BB962C8B-B14F-4D97-AF65-F5344CB8AC3E}">
        <p14:creationId xmlns:p14="http://schemas.microsoft.com/office/powerpoint/2010/main" val="606090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793219" y="793219"/>
            <a:ext cx="6858000" cy="5271561"/>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670333"/>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EBB700"/>
              </a:buClr>
              <a:buSzPct val="100000"/>
            </a:pPr>
            <a:br>
              <a:rPr lang="pt-BR">
                <a:solidFill>
                  <a:srgbClr val="0D2240"/>
                </a:solidFill>
                <a:latin typeface="Arial" charset="0"/>
                <a:ea typeface="Arial" charset="0"/>
                <a:cs typeface="Arial" charset="0"/>
              </a:rPr>
            </a:br>
            <a:endParaRPr lang="pt-BR">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560320" y="2240281"/>
            <a:ext cx="91440" cy="338328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41</a:t>
            </a:fld>
            <a:endParaRPr lang="en-US" sz="1000">
              <a:solidFill>
                <a:srgbClr val="00338D"/>
              </a:solidFill>
            </a:endParaRPr>
          </a:p>
        </p:txBody>
      </p:sp>
      <p:pic>
        <p:nvPicPr>
          <p:cNvPr id="5" name="Picture 4">
            <a:extLst>
              <a:ext uri="{FF2B5EF4-FFF2-40B4-BE49-F238E27FC236}">
                <a16:creationId xmlns:a16="http://schemas.microsoft.com/office/drawing/2014/main" id="{65893CB7-EEFE-B0E6-DA54-E9B25A426C4E}"/>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
        <p:nvSpPr>
          <p:cNvPr id="3" name="Text Placeholder 1">
            <a:extLst>
              <a:ext uri="{FF2B5EF4-FFF2-40B4-BE49-F238E27FC236}">
                <a16:creationId xmlns:a16="http://schemas.microsoft.com/office/drawing/2014/main" id="{38EBBFF2-87C1-A02C-C2BD-649BEA2367D2}"/>
              </a:ext>
            </a:extLst>
          </p:cNvPr>
          <p:cNvSpPr txBox="1">
            <a:spLocks/>
          </p:cNvSpPr>
          <p:nvPr/>
        </p:nvSpPr>
        <p:spPr>
          <a:xfrm>
            <a:off x="366935" y="2362200"/>
            <a:ext cx="4502678" cy="1143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pt-BR" sz="3600" b="1" dirty="0">
                <a:solidFill>
                  <a:schemeClr val="bg1"/>
                </a:solidFill>
              </a:rPr>
              <a:t>Pontos importantes para lembrar</a:t>
            </a:r>
          </a:p>
        </p:txBody>
      </p:sp>
      <p:sp>
        <p:nvSpPr>
          <p:cNvPr id="4" name="Text Placeholder 2">
            <a:extLst>
              <a:ext uri="{FF2B5EF4-FFF2-40B4-BE49-F238E27FC236}">
                <a16:creationId xmlns:a16="http://schemas.microsoft.com/office/drawing/2014/main" id="{A8B43EA6-903E-633F-7F47-D889D9066D95}"/>
              </a:ext>
            </a:extLst>
          </p:cNvPr>
          <p:cNvSpPr txBox="1">
            <a:spLocks/>
          </p:cNvSpPr>
          <p:nvPr/>
        </p:nvSpPr>
        <p:spPr>
          <a:xfrm>
            <a:off x="5351732" y="933450"/>
            <a:ext cx="6486961" cy="51435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10233F"/>
              </a:buClr>
              <a:buSzPct val="100000"/>
              <a:buFont typeface="Wingdings" panose="05000000000000000000" pitchFamily="2" charset="2"/>
              <a:buChar char="Ø"/>
            </a:pPr>
            <a:r>
              <a:rPr lang="pt-BR" dirty="0">
                <a:solidFill>
                  <a:schemeClr val="accent6">
                    <a:lumMod val="75000"/>
                    <a:lumOff val="25000"/>
                  </a:schemeClr>
                </a:solidFill>
              </a:rPr>
              <a:t>Compreender as necessidades da comunidade é o primeiro passo para a formação bem-sucedida do clube</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pt-BR" dirty="0">
                <a:solidFill>
                  <a:schemeClr val="accent6">
                    <a:lumMod val="75000"/>
                    <a:lumOff val="25000"/>
                  </a:schemeClr>
                </a:solidFill>
              </a:rPr>
              <a:t>Criar uma forte equipe de apoio ao novo clube ajudará a conservar os novos associados e a formar um clube saudável.</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pt-BR" dirty="0">
                <a:solidFill>
                  <a:schemeClr val="accent6">
                    <a:lumMod val="75000"/>
                    <a:lumOff val="25000"/>
                  </a:schemeClr>
                </a:solidFill>
              </a:rPr>
              <a:t>O relacionamento com autoridades comunitárias e proprietários de negócios ajuda o clube e contribui para promover o clube.</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pt-BR" dirty="0">
                <a:solidFill>
                  <a:schemeClr val="accent6">
                    <a:lumMod val="75000"/>
                    <a:lumOff val="25000"/>
                  </a:schemeClr>
                </a:solidFill>
              </a:rPr>
              <a:t>Uma reunião informativa e organizacional bem planejada deixa uma impressão duradoura nos novos associados.</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pt-BR" dirty="0">
                <a:solidFill>
                  <a:schemeClr val="accent6">
                    <a:lumMod val="75000"/>
                    <a:lumOff val="25000"/>
                  </a:schemeClr>
                </a:solidFill>
              </a:rPr>
              <a:t>Os funcionários do programa de LCI estão disponíveis para fornecer suporte durante todo o processo.</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pt-BR" dirty="0">
                <a:solidFill>
                  <a:schemeClr val="accent6">
                    <a:lumMod val="75000"/>
                    <a:lumOff val="25000"/>
                  </a:schemeClr>
                </a:solidFill>
              </a:rPr>
              <a:t>Demonstre a sua paixão pelo serviço e divirta-se formando novos clubes. </a:t>
            </a:r>
          </a:p>
          <a:p>
            <a:pPr marL="342900" indent="-342900"/>
            <a:endParaRPr lang="en-US" kern="0" dirty="0">
              <a:solidFill>
                <a:schemeClr val="accent6">
                  <a:lumMod val="75000"/>
                  <a:lumOff val="25000"/>
                </a:schemeClr>
              </a:solidFill>
            </a:endParaRPr>
          </a:p>
        </p:txBody>
      </p:sp>
    </p:spTree>
    <p:extLst>
      <p:ext uri="{BB962C8B-B14F-4D97-AF65-F5344CB8AC3E}">
        <p14:creationId xmlns:p14="http://schemas.microsoft.com/office/powerpoint/2010/main" val="28296788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42</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4"/>
          <a:srcRect/>
          <a:stretch/>
        </p:blipFill>
        <p:spPr>
          <a:xfrm>
            <a:off x="273388" y="6114917"/>
            <a:ext cx="2755897" cy="463609"/>
          </a:xfrm>
          <a:prstGeom prst="rect">
            <a:avLst/>
          </a:prstGeom>
        </p:spPr>
      </p:pic>
      <p:sp>
        <p:nvSpPr>
          <p:cNvPr id="6" name="TextBox 5">
            <a:extLst>
              <a:ext uri="{FF2B5EF4-FFF2-40B4-BE49-F238E27FC236}">
                <a16:creationId xmlns:a16="http://schemas.microsoft.com/office/drawing/2014/main" id="{496FC06F-773F-564A-B34C-AE6308CD1ADE}"/>
              </a:ext>
            </a:extLst>
          </p:cNvPr>
          <p:cNvSpPr txBox="1"/>
          <p:nvPr/>
        </p:nvSpPr>
        <p:spPr>
          <a:xfrm>
            <a:off x="2876884" y="2180296"/>
            <a:ext cx="7029115" cy="2123658"/>
          </a:xfrm>
          <a:prstGeom prst="rect">
            <a:avLst/>
          </a:prstGeom>
          <a:noFill/>
        </p:spPr>
        <p:txBody>
          <a:bodyPr wrap="square" rtlCol="0">
            <a:spAutoFit/>
          </a:bodyPr>
          <a:lstStyle/>
          <a:p>
            <a:pPr algn="ctr"/>
            <a:r>
              <a:rPr lang="pt-BR" sz="4400" b="1" i="0" dirty="0">
                <a:solidFill>
                  <a:schemeClr val="bg1"/>
                </a:solidFill>
                <a:effectLst/>
                <a:cs typeface="Arial" panose="020B0604020202020204" pitchFamily="34" charset="0"/>
              </a:rPr>
              <a:t>Servir ao próximo é o preço que se paga pela estadia na Terra.</a:t>
            </a:r>
          </a:p>
        </p:txBody>
      </p:sp>
      <p:sp>
        <p:nvSpPr>
          <p:cNvPr id="8" name="Quote">
            <a:extLst>
              <a:ext uri="{FF2B5EF4-FFF2-40B4-BE49-F238E27FC236}">
                <a16:creationId xmlns:a16="http://schemas.microsoft.com/office/drawing/2014/main" id="{889B186E-8B77-70DD-F49F-4AE5794DC64E}"/>
              </a:ext>
            </a:extLst>
          </p:cNvPr>
          <p:cNvSpPr/>
          <p:nvPr/>
        </p:nvSpPr>
        <p:spPr>
          <a:xfrm>
            <a:off x="9677400" y="3154947"/>
            <a:ext cx="1513719" cy="2834105"/>
          </a:xfrm>
          <a:prstGeom prst="rect">
            <a:avLst/>
          </a:prstGeom>
        </p:spPr>
        <p:txBody>
          <a:bodyPr wrap="square" lIns="63496" tIns="31748" rIns="63496" bIns="31748">
            <a:spAutoFit/>
          </a:bodyPr>
          <a:lstStyle/>
          <a:p>
            <a:pPr algn="ctr"/>
            <a:r>
              <a:rPr lang="pt-BR" sz="18000" b="1">
                <a:solidFill>
                  <a:srgbClr val="EBB700"/>
                </a:solidFill>
                <a:latin typeface="Open Sans"/>
                <a:cs typeface="Open Sans"/>
              </a:rPr>
              <a:t>”</a:t>
            </a:r>
          </a:p>
        </p:txBody>
      </p:sp>
      <p:sp>
        <p:nvSpPr>
          <p:cNvPr id="11" name="Quote">
            <a:extLst>
              <a:ext uri="{FF2B5EF4-FFF2-40B4-BE49-F238E27FC236}">
                <a16:creationId xmlns:a16="http://schemas.microsoft.com/office/drawing/2014/main" id="{02AAB190-31D2-3AB6-E782-F2510F9DF481}"/>
              </a:ext>
            </a:extLst>
          </p:cNvPr>
          <p:cNvSpPr/>
          <p:nvPr/>
        </p:nvSpPr>
        <p:spPr>
          <a:xfrm>
            <a:off x="1346688" y="1168478"/>
            <a:ext cx="1513719" cy="2834105"/>
          </a:xfrm>
          <a:prstGeom prst="rect">
            <a:avLst/>
          </a:prstGeom>
        </p:spPr>
        <p:txBody>
          <a:bodyPr wrap="square" lIns="63496" tIns="31748" rIns="63496" bIns="31748">
            <a:spAutoFit/>
          </a:bodyPr>
          <a:lstStyle/>
          <a:p>
            <a:pPr algn="ctr"/>
            <a:r>
              <a:rPr lang="pt-BR" sz="18000" b="1">
                <a:solidFill>
                  <a:srgbClr val="EBB700"/>
                </a:solidFill>
                <a:latin typeface="Open Sans"/>
                <a:cs typeface="Open Sans"/>
              </a:rPr>
              <a:t>“</a:t>
            </a:r>
          </a:p>
        </p:txBody>
      </p:sp>
      <p:sp>
        <p:nvSpPr>
          <p:cNvPr id="13" name="Text Placeholder 1">
            <a:extLst>
              <a:ext uri="{FF2B5EF4-FFF2-40B4-BE49-F238E27FC236}">
                <a16:creationId xmlns:a16="http://schemas.microsoft.com/office/drawing/2014/main" id="{B63D931C-EC0E-1061-F9F9-F28E3247CB4E}"/>
              </a:ext>
            </a:extLst>
          </p:cNvPr>
          <p:cNvSpPr txBox="1">
            <a:spLocks/>
          </p:cNvSpPr>
          <p:nvPr/>
        </p:nvSpPr>
        <p:spPr>
          <a:xfrm>
            <a:off x="7458226" y="5477352"/>
            <a:ext cx="2849895" cy="84801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pt-BR" sz="2400" b="1">
                <a:solidFill>
                  <a:schemeClr val="bg1"/>
                </a:solidFill>
              </a:rPr>
              <a:t>-Muhammad Ali</a:t>
            </a:r>
          </a:p>
        </p:txBody>
      </p:sp>
    </p:spTree>
    <p:extLst>
      <p:ext uri="{BB962C8B-B14F-4D97-AF65-F5344CB8AC3E}">
        <p14:creationId xmlns:p14="http://schemas.microsoft.com/office/powerpoint/2010/main" val="11945755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0925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991185" y="1600200"/>
            <a:ext cx="6209629" cy="14853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pt-BR"/>
              <a:t>Dúvidas?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43</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3" name="TextBox 2">
            <a:extLst>
              <a:ext uri="{FF2B5EF4-FFF2-40B4-BE49-F238E27FC236}">
                <a16:creationId xmlns:a16="http://schemas.microsoft.com/office/drawing/2014/main" id="{B96E01C4-BD66-F448-E7DE-1A5FE6A0E96F}"/>
              </a:ext>
            </a:extLst>
          </p:cNvPr>
          <p:cNvSpPr txBox="1"/>
          <p:nvPr/>
        </p:nvSpPr>
        <p:spPr>
          <a:xfrm>
            <a:off x="3040155" y="3505200"/>
            <a:ext cx="6111688" cy="1569660"/>
          </a:xfrm>
          <a:prstGeom prst="rect">
            <a:avLst/>
          </a:prstGeom>
          <a:noFill/>
        </p:spPr>
        <p:txBody>
          <a:bodyPr wrap="square">
            <a:spAutoFit/>
          </a:bodyPr>
          <a:lstStyle/>
          <a:p>
            <a:pPr marL="0" indent="0" algn="ctr">
              <a:buNone/>
            </a:pPr>
            <a:r>
              <a:rPr lang="pt-BR" sz="2400" dirty="0">
                <a:solidFill>
                  <a:schemeClr val="bg1"/>
                </a:solidFill>
              </a:rPr>
              <a:t>Para mais informações, você pode entrar em contato com o Desenvolvimento do Quadro Associativo pelo e-mail </a:t>
            </a:r>
            <a:r>
              <a:rPr lang="pt-BR" sz="2400" dirty="0">
                <a:solidFill>
                  <a:schemeClr val="accent1"/>
                </a:solidFill>
              </a:rPr>
              <a:t>membership@lionclubs.org</a:t>
            </a:r>
          </a:p>
        </p:txBody>
      </p:sp>
    </p:spTree>
    <p:extLst>
      <p:ext uri="{BB962C8B-B14F-4D97-AF65-F5344CB8AC3E}">
        <p14:creationId xmlns:p14="http://schemas.microsoft.com/office/powerpoint/2010/main" val="29049832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rotWithShape="1">
          <a:blip r:embed="rId3"/>
          <a:srcRect l="-360" t="8313" r="360" b="5982"/>
          <a:stretch/>
        </p:blipFill>
        <p:spPr>
          <a:xfrm>
            <a:off x="-60960" y="0"/>
            <a:ext cx="12252960" cy="7000236"/>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0" y="0"/>
            <a:ext cx="12220832" cy="7000236"/>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9" name="Emblem - White" descr="lionlogo_white.eps">
            <a:extLst>
              <a:ext uri="{FF2B5EF4-FFF2-40B4-BE49-F238E27FC236}">
                <a16:creationId xmlns:a16="http://schemas.microsoft.com/office/drawing/2014/main" id="{1EADB74F-C5D5-A94A-9986-74C53C060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0" name="Headline">
            <a:extLst>
              <a:ext uri="{FF2B5EF4-FFF2-40B4-BE49-F238E27FC236}">
                <a16:creationId xmlns:a16="http://schemas.microsoft.com/office/drawing/2014/main" id="{EAD956A8-6B12-6248-8B5F-6E0746CD6E73}"/>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dirty="0">
                <a:solidFill>
                  <a:schemeClr val="bg1"/>
                </a:solidFill>
              </a:rPr>
              <a:t>Muito obrigado</a:t>
            </a:r>
          </a:p>
        </p:txBody>
      </p:sp>
      <p:sp>
        <p:nvSpPr>
          <p:cNvPr id="11" name="Subhead">
            <a:extLst>
              <a:ext uri="{FF2B5EF4-FFF2-40B4-BE49-F238E27FC236}">
                <a16:creationId xmlns:a16="http://schemas.microsoft.com/office/drawing/2014/main" id="{DA775879-761C-0241-882C-441AE515916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kern="0" dirty="0"/>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44</a:t>
            </a:fld>
            <a:endParaRPr lang="en-US" sz="1000">
              <a:solidFill>
                <a:schemeClr val="bg1"/>
              </a:solidFill>
            </a:endParaRPr>
          </a:p>
        </p:txBody>
      </p:sp>
      <p:sp>
        <p:nvSpPr>
          <p:cNvPr id="2" name="TextBox 1">
            <a:extLst>
              <a:ext uri="{FF2B5EF4-FFF2-40B4-BE49-F238E27FC236}">
                <a16:creationId xmlns:a16="http://schemas.microsoft.com/office/drawing/2014/main" id="{877E4940-6311-1D40-3B29-BDAE37676ED5}"/>
              </a:ext>
            </a:extLst>
          </p:cNvPr>
          <p:cNvSpPr txBox="1"/>
          <p:nvPr/>
        </p:nvSpPr>
        <p:spPr>
          <a:xfrm>
            <a:off x="152400" y="6495245"/>
            <a:ext cx="2895600" cy="338554"/>
          </a:xfrm>
          <a:prstGeom prst="rect">
            <a:avLst/>
          </a:prstGeom>
          <a:noFill/>
        </p:spPr>
        <p:txBody>
          <a:bodyPr wrap="square" rtlCol="0">
            <a:spAutoFit/>
          </a:bodyPr>
          <a:lstStyle/>
          <a:p>
            <a:r>
              <a:rPr lang="pt-BR" sz="1600" b="1" dirty="0">
                <a:solidFill>
                  <a:schemeClr val="bg1"/>
                </a:solidFill>
              </a:rPr>
              <a:t>Atualizado em 5/2023 PO</a:t>
            </a:r>
          </a:p>
        </p:txBody>
      </p:sp>
    </p:spTree>
    <p:extLst>
      <p:ext uri="{BB962C8B-B14F-4D97-AF65-F5344CB8AC3E}">
        <p14:creationId xmlns:p14="http://schemas.microsoft.com/office/powerpoint/2010/main" val="2878617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EB7139-7440-9EAE-8029-685F9AC5A5B4}"/>
              </a:ext>
            </a:extLst>
          </p:cNvPr>
          <p:cNvSpPr/>
          <p:nvPr/>
        </p:nvSpPr>
        <p:spPr bwMode="auto">
          <a:xfrm>
            <a:off x="0" y="0"/>
            <a:ext cx="12192000"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1" name="TextBox 10"/>
          <p:cNvSpPr txBox="1"/>
          <p:nvPr/>
        </p:nvSpPr>
        <p:spPr>
          <a:xfrm>
            <a:off x="0" y="1605740"/>
            <a:ext cx="12192000" cy="480850"/>
          </a:xfrm>
          <a:prstGeom prst="rect">
            <a:avLst/>
          </a:prstGeom>
          <a:noFill/>
        </p:spPr>
        <p:txBody>
          <a:bodyPr wrap="square" tIns="85700" bIns="85700" rtlCol="0" anchor="t">
            <a:spAutoFit/>
          </a:bodyPr>
          <a:lstStyle/>
          <a:p>
            <a:pPr algn="ctr"/>
            <a:r>
              <a:rPr lang="pt-BR" sz="2000" dirty="0">
                <a:solidFill>
                  <a:srgbClr val="33373B"/>
                </a:solidFill>
                <a:latin typeface="Arial" charset="0"/>
                <a:ea typeface="Arial" charset="0"/>
                <a:cs typeface="Arial" charset="0"/>
              </a:rPr>
              <a:t>O mundo está sempre mudando e queremos que o novo clube se encaixe na vida dos associados. </a:t>
            </a:r>
          </a:p>
        </p:txBody>
      </p:sp>
      <p:sp>
        <p:nvSpPr>
          <p:cNvPr id="14" name="BoxContent"/>
          <p:cNvSpPr>
            <a:spLocks noChangeArrowheads="1"/>
          </p:cNvSpPr>
          <p:nvPr/>
        </p:nvSpPr>
        <p:spPr bwMode="gray">
          <a:xfrm>
            <a:off x="3352800" y="3810000"/>
            <a:ext cx="7863840" cy="1097280"/>
          </a:xfrm>
          <a:prstGeom prst="rect">
            <a:avLst/>
          </a:prstGeom>
          <a:solidFill>
            <a:srgbClr val="FBB9A7"/>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pt-BR" sz="1400" dirty="0">
                <a:solidFill>
                  <a:srgbClr val="33373B"/>
                </a:solidFill>
                <a:latin typeface="Arial" charset="0"/>
                <a:ea typeface="Arial" charset="0"/>
                <a:cs typeface="Arial" charset="0"/>
              </a:rPr>
              <a:t>Os estudantes universitários causam um impacto positivo no campus da faculdade</a:t>
            </a:r>
          </a:p>
          <a:p>
            <a:pPr marL="569214" lvl="1" indent="-285750">
              <a:spcBef>
                <a:spcPts val="0"/>
              </a:spcBef>
              <a:buClr>
                <a:schemeClr val="bg1">
                  <a:lumMod val="50000"/>
                </a:schemeClr>
              </a:buClr>
              <a:buSzPct val="100000"/>
              <a:buFont typeface="Arial" charset="0"/>
              <a:buChar char="•"/>
            </a:pPr>
            <a:r>
              <a:rPr lang="pt-BR" sz="1400" dirty="0">
                <a:solidFill>
                  <a:srgbClr val="33373B"/>
                </a:solidFill>
                <a:latin typeface="Arial" charset="0"/>
                <a:ea typeface="Arial" charset="0"/>
                <a:cs typeface="Arial" charset="0"/>
              </a:rPr>
              <a:t>Os estudantes desenvolvem valiosas habilidades de liderança</a:t>
            </a:r>
          </a:p>
          <a:p>
            <a:pPr marL="569214" lvl="1" indent="-285750">
              <a:spcBef>
                <a:spcPts val="0"/>
              </a:spcBef>
              <a:buClr>
                <a:schemeClr val="bg1">
                  <a:lumMod val="50000"/>
                </a:schemeClr>
              </a:buClr>
              <a:buSzPct val="100000"/>
              <a:buFont typeface="Arial" charset="0"/>
              <a:buChar char="•"/>
            </a:pPr>
            <a:r>
              <a:rPr lang="pt-BR" sz="1400" dirty="0">
                <a:solidFill>
                  <a:srgbClr val="33373B"/>
                </a:solidFill>
                <a:latin typeface="Arial" charset="0"/>
                <a:ea typeface="Arial" charset="0"/>
                <a:cs typeface="Arial" charset="0"/>
              </a:rPr>
              <a:t>Os estudantes se qualificam para descontos de estudante quando se afiliam aos Lions clubes</a:t>
            </a:r>
          </a:p>
        </p:txBody>
      </p:sp>
      <p:sp>
        <p:nvSpPr>
          <p:cNvPr id="16" name="BoxContent"/>
          <p:cNvSpPr>
            <a:spLocks noChangeArrowheads="1"/>
          </p:cNvSpPr>
          <p:nvPr/>
        </p:nvSpPr>
        <p:spPr bwMode="gray">
          <a:xfrm>
            <a:off x="3352800" y="5227320"/>
            <a:ext cx="7863840" cy="1097280"/>
          </a:xfrm>
          <a:prstGeom prst="rect">
            <a:avLst/>
          </a:prstGeom>
          <a:solidFill>
            <a:schemeClr val="bg2">
              <a:lumMod val="20000"/>
              <a:lumOff val="80000"/>
            </a:schemeClr>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pt-BR" sz="1400" dirty="0">
                <a:solidFill>
                  <a:srgbClr val="33373B"/>
                </a:solidFill>
                <a:latin typeface="Arial" charset="0"/>
                <a:ea typeface="Arial" charset="0"/>
                <a:cs typeface="Arial" charset="0"/>
              </a:rPr>
              <a:t>Proporcionam facilidade na transição de associados Leos para Leões</a:t>
            </a:r>
          </a:p>
          <a:p>
            <a:pPr marL="569214" lvl="1" indent="-285750">
              <a:spcBef>
                <a:spcPts val="0"/>
              </a:spcBef>
              <a:buClr>
                <a:schemeClr val="bg1">
                  <a:lumMod val="50000"/>
                </a:schemeClr>
              </a:buClr>
              <a:buSzPct val="100000"/>
              <a:buFont typeface="Arial" charset="0"/>
              <a:buChar char="•"/>
            </a:pPr>
            <a:r>
              <a:rPr lang="pt-BR" sz="1400" dirty="0">
                <a:solidFill>
                  <a:srgbClr val="33373B"/>
                </a:solidFill>
                <a:latin typeface="Arial" charset="0"/>
                <a:ea typeface="Arial" charset="0"/>
                <a:cs typeface="Arial" charset="0"/>
              </a:rPr>
              <a:t>Os anos de serviço do Leo podem ser creditados à afiliação do Lions clube</a:t>
            </a:r>
          </a:p>
          <a:p>
            <a:pPr marL="569214" lvl="1" indent="-285750">
              <a:spcBef>
                <a:spcPts val="0"/>
              </a:spcBef>
              <a:buClr>
                <a:schemeClr val="bg1">
                  <a:lumMod val="50000"/>
                </a:schemeClr>
              </a:buClr>
              <a:buSzPct val="100000"/>
              <a:buFont typeface="Arial" charset="0"/>
              <a:buChar char="•"/>
            </a:pPr>
            <a:r>
              <a:rPr lang="pt-BR" sz="1400" dirty="0">
                <a:solidFill>
                  <a:srgbClr val="33373B"/>
                </a:solidFill>
                <a:latin typeface="Arial" charset="0"/>
                <a:ea typeface="Arial" charset="0"/>
                <a:cs typeface="Arial" charset="0"/>
              </a:rPr>
              <a:t>Descontos especiais nas quotas disponíveis para a joia de ingresso de Leo a Leão</a:t>
            </a:r>
          </a:p>
        </p:txBody>
      </p:sp>
      <p:sp>
        <p:nvSpPr>
          <p:cNvPr id="19" name="BoxContent"/>
          <p:cNvSpPr>
            <a:spLocks noChangeArrowheads="1"/>
          </p:cNvSpPr>
          <p:nvPr/>
        </p:nvSpPr>
        <p:spPr bwMode="gray">
          <a:xfrm>
            <a:off x="3352800" y="2438400"/>
            <a:ext cx="7863840" cy="1097280"/>
          </a:xfrm>
          <a:prstGeom prst="rect">
            <a:avLst/>
          </a:prstGeom>
          <a:solidFill>
            <a:srgbClr val="FFD1D1"/>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pt-BR" sz="1400" dirty="0">
                <a:solidFill>
                  <a:srgbClr val="33373B"/>
                </a:solidFill>
                <a:latin typeface="Arial" charset="0"/>
                <a:ea typeface="Arial" charset="0"/>
                <a:cs typeface="Arial" charset="0"/>
              </a:rPr>
              <a:t>O tipo mais comum de Lions clube</a:t>
            </a:r>
          </a:p>
          <a:p>
            <a:pPr marL="569214" lvl="1" indent="-285750">
              <a:spcBef>
                <a:spcPts val="0"/>
              </a:spcBef>
              <a:buClr>
                <a:schemeClr val="bg1">
                  <a:lumMod val="50000"/>
                </a:schemeClr>
              </a:buClr>
              <a:buSzPct val="100000"/>
              <a:buFont typeface="Arial" charset="0"/>
              <a:buChar char="•"/>
            </a:pPr>
            <a:r>
              <a:rPr lang="pt-BR" sz="1400" dirty="0">
                <a:solidFill>
                  <a:srgbClr val="33373B"/>
                </a:solidFill>
                <a:latin typeface="Arial" charset="0"/>
                <a:ea typeface="Arial" charset="0"/>
                <a:cs typeface="Arial" charset="0"/>
              </a:rPr>
              <a:t>Ideal para um grupo de indivíduos com espírito de serviço em uma única comunidade</a:t>
            </a:r>
          </a:p>
          <a:p>
            <a:pPr marL="569214" lvl="1" indent="-285750">
              <a:spcBef>
                <a:spcPts val="0"/>
              </a:spcBef>
              <a:buClr>
                <a:schemeClr val="bg1">
                  <a:lumMod val="50000"/>
                </a:schemeClr>
              </a:buClr>
              <a:buSzPct val="100000"/>
              <a:buFont typeface="Arial" charset="0"/>
              <a:buChar char="•"/>
            </a:pPr>
            <a:r>
              <a:rPr lang="pt-BR" sz="1400" dirty="0">
                <a:solidFill>
                  <a:srgbClr val="33373B"/>
                </a:solidFill>
                <a:latin typeface="Arial" charset="0"/>
                <a:ea typeface="Arial" charset="0"/>
                <a:cs typeface="Arial" charset="0"/>
              </a:rPr>
              <a:t>Oferece flexibilidade e atende a uma variedade de comunidades</a:t>
            </a:r>
          </a:p>
        </p:txBody>
      </p:sp>
      <p:sp>
        <p:nvSpPr>
          <p:cNvPr id="20" name="Shape 153"/>
          <p:cNvSpPr txBox="1">
            <a:spLocks/>
          </p:cNvSpPr>
          <p:nvPr/>
        </p:nvSpPr>
        <p:spPr bwMode="auto">
          <a:xfrm>
            <a:off x="-36871" y="458673"/>
            <a:ext cx="12192000" cy="511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t"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pt-BR" sz="3600" b="1">
                <a:solidFill>
                  <a:srgbClr val="00338D"/>
                </a:solidFill>
                <a:latin typeface="Arial" charset="0"/>
                <a:ea typeface="Arial" charset="0"/>
                <a:cs typeface="Arial" charset="0"/>
              </a:rPr>
              <a:t>Tipos/formatos de novos clubes</a:t>
            </a:r>
          </a:p>
        </p:txBody>
      </p:sp>
      <p:sp>
        <p:nvSpPr>
          <p:cNvPr id="22" name="Rectangle 21"/>
          <p:cNvSpPr/>
          <p:nvPr/>
        </p:nvSpPr>
        <p:spPr>
          <a:xfrm>
            <a:off x="5334000" y="1143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21" name="Freeform 20"/>
          <p:cNvSpPr/>
          <p:nvPr/>
        </p:nvSpPr>
        <p:spPr>
          <a:xfrm>
            <a:off x="1524000" y="2438400"/>
            <a:ext cx="2060343" cy="109728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FF0000"/>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lgn="ctr"/>
            <a:r>
              <a:rPr lang="pt-BR" sz="2000" b="1" dirty="0">
                <a:solidFill>
                  <a:srgbClr val="FFFFFF"/>
                </a:solidFill>
                <a:latin typeface="Arial" charset="0"/>
                <a:ea typeface="Arial" charset="0"/>
                <a:cs typeface="Arial" charset="0"/>
              </a:rPr>
              <a:t>Clubes Tradicionais</a:t>
            </a:r>
          </a:p>
        </p:txBody>
      </p:sp>
      <p:sp>
        <p:nvSpPr>
          <p:cNvPr id="23" name="Freeform 22"/>
          <p:cNvSpPr/>
          <p:nvPr/>
        </p:nvSpPr>
        <p:spPr>
          <a:xfrm>
            <a:off x="1524000" y="3810000"/>
            <a:ext cx="2060343" cy="109728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accent4"/>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lgn="ctr"/>
            <a:r>
              <a:rPr lang="pt-BR" sz="2000" b="1" dirty="0">
                <a:solidFill>
                  <a:srgbClr val="FFFFFF"/>
                </a:solidFill>
                <a:latin typeface="Arial" charset="0"/>
                <a:ea typeface="Arial" charset="0"/>
                <a:cs typeface="Arial" charset="0"/>
              </a:rPr>
              <a:t>Clube Universitário</a:t>
            </a:r>
          </a:p>
        </p:txBody>
      </p:sp>
      <p:sp>
        <p:nvSpPr>
          <p:cNvPr id="24" name="Freeform 23"/>
          <p:cNvSpPr/>
          <p:nvPr/>
        </p:nvSpPr>
        <p:spPr>
          <a:xfrm>
            <a:off x="1524000" y="5227320"/>
            <a:ext cx="2060343" cy="109728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F0C300"/>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lgn="ctr"/>
            <a:r>
              <a:rPr lang="pt-BR" sz="2000" b="1" dirty="0">
                <a:solidFill>
                  <a:srgbClr val="FFFFFF"/>
                </a:solidFill>
                <a:latin typeface="Arial" charset="0"/>
                <a:ea typeface="Arial" charset="0"/>
                <a:cs typeface="Arial" charset="0"/>
              </a:rPr>
              <a:t>Clubes de Leo-Lions</a:t>
            </a:r>
          </a:p>
        </p:txBody>
      </p:sp>
      <p:pic>
        <p:nvPicPr>
          <p:cNvPr id="3" name="Picture 2">
            <a:extLst>
              <a:ext uri="{FF2B5EF4-FFF2-40B4-BE49-F238E27FC236}">
                <a16:creationId xmlns:a16="http://schemas.microsoft.com/office/drawing/2014/main" id="{A03AA595-33B6-2595-DF78-1BB720E7D877}"/>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38204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00"/>
                                        <p:tgtEl>
                                          <p:spTgt spid="24"/>
                                        </p:tgtEl>
                                      </p:cBhvr>
                                    </p:animEffect>
                                    <p:anim calcmode="lin" valueType="num">
                                      <p:cBhvr>
                                        <p:cTn id="37" dur="1000" fill="hold"/>
                                        <p:tgtEl>
                                          <p:spTgt spid="24"/>
                                        </p:tgtEl>
                                        <p:attrNameLst>
                                          <p:attrName>ppt_x</p:attrName>
                                        </p:attrNameLst>
                                      </p:cBhvr>
                                      <p:tavLst>
                                        <p:tav tm="0">
                                          <p:val>
                                            <p:strVal val="#ppt_x"/>
                                          </p:val>
                                        </p:tav>
                                        <p:tav tm="100000">
                                          <p:val>
                                            <p:strVal val="#ppt_x"/>
                                          </p:val>
                                        </p:tav>
                                      </p:tavLst>
                                    </p:anim>
                                    <p:anim calcmode="lin" valueType="num">
                                      <p:cBhvr>
                                        <p:cTn id="3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9" grpId="0" animBg="1"/>
      <p:bldP spid="21"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306F0E-D669-6F6B-B6CF-22BFCF5EF813}"/>
              </a:ext>
            </a:extLst>
          </p:cNvPr>
          <p:cNvSpPr/>
          <p:nvPr/>
        </p:nvSpPr>
        <p:spPr bwMode="auto">
          <a:xfrm>
            <a:off x="0" y="76200"/>
            <a:ext cx="12192000"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4" name="BoxContent"/>
          <p:cNvSpPr>
            <a:spLocks noChangeArrowheads="1"/>
          </p:cNvSpPr>
          <p:nvPr/>
        </p:nvSpPr>
        <p:spPr bwMode="gray">
          <a:xfrm>
            <a:off x="3276600" y="4937760"/>
            <a:ext cx="7863840" cy="1097280"/>
          </a:xfrm>
          <a:prstGeom prst="rect">
            <a:avLst/>
          </a:prstGeom>
          <a:solidFill>
            <a:srgbClr val="BDE3FF"/>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pt-BR" sz="1400" dirty="0">
                <a:solidFill>
                  <a:srgbClr val="33373B"/>
                </a:solidFill>
                <a:latin typeface="Arial" charset="0"/>
                <a:ea typeface="Arial" charset="0"/>
                <a:cs typeface="Arial" charset="0"/>
              </a:rPr>
              <a:t>Clube formado com pontos em comum (cultura, habilidades, interesse)</a:t>
            </a:r>
          </a:p>
          <a:p>
            <a:pPr marL="569214" lvl="1" indent="-285750">
              <a:spcBef>
                <a:spcPts val="0"/>
              </a:spcBef>
              <a:buClr>
                <a:schemeClr val="bg1">
                  <a:lumMod val="50000"/>
                </a:schemeClr>
              </a:buClr>
              <a:buSzPct val="100000"/>
              <a:buFont typeface="Arial" charset="0"/>
              <a:buChar char="•"/>
            </a:pPr>
            <a:r>
              <a:rPr lang="pt-BR" sz="1400" dirty="0">
                <a:solidFill>
                  <a:srgbClr val="33373B"/>
                </a:solidFill>
                <a:latin typeface="Arial" charset="0"/>
                <a:ea typeface="Arial" charset="0"/>
                <a:cs typeface="Arial" charset="0"/>
              </a:rPr>
              <a:t>A mesma norma e procedimentos de fundação de clube que se aplicam aos clubes tradicionais</a:t>
            </a:r>
          </a:p>
          <a:p>
            <a:pPr marL="569214" lvl="1" indent="-285750">
              <a:spcBef>
                <a:spcPts val="0"/>
              </a:spcBef>
              <a:buClr>
                <a:schemeClr val="bg1">
                  <a:lumMod val="50000"/>
                </a:schemeClr>
              </a:buClr>
              <a:buSzPct val="100000"/>
              <a:buFont typeface="Arial" charset="0"/>
              <a:buChar char="•"/>
            </a:pPr>
            <a:r>
              <a:rPr lang="pt-BR" sz="1400" dirty="0">
                <a:solidFill>
                  <a:srgbClr val="33373B"/>
                </a:solidFill>
                <a:latin typeface="Arial" charset="0"/>
                <a:ea typeface="Arial" charset="0"/>
                <a:cs typeface="Arial" charset="0"/>
              </a:rPr>
              <a:t>As oportunidades de servir se baseiam em interesses compartilhados</a:t>
            </a:r>
          </a:p>
        </p:txBody>
      </p:sp>
      <p:sp>
        <p:nvSpPr>
          <p:cNvPr id="16" name="BoxContent"/>
          <p:cNvSpPr>
            <a:spLocks noChangeArrowheads="1"/>
          </p:cNvSpPr>
          <p:nvPr/>
        </p:nvSpPr>
        <p:spPr bwMode="gray">
          <a:xfrm>
            <a:off x="3276600" y="3498799"/>
            <a:ext cx="7863840" cy="1097280"/>
          </a:xfrm>
          <a:prstGeom prst="rect">
            <a:avLst/>
          </a:prstGeom>
          <a:solidFill>
            <a:srgbClr val="D8BEEC"/>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pt-BR" sz="1350" dirty="0">
                <a:solidFill>
                  <a:srgbClr val="33373B"/>
                </a:solidFill>
                <a:latin typeface="Arial" charset="0"/>
                <a:ea typeface="Arial" charset="0"/>
                <a:cs typeface="Arial" charset="0"/>
              </a:rPr>
              <a:t>Categoria de clube que usa software ou plataformas multifuncionais para fazer as reuniões</a:t>
            </a:r>
          </a:p>
          <a:p>
            <a:pPr marL="569214" lvl="1" indent="-285750">
              <a:spcBef>
                <a:spcPts val="0"/>
              </a:spcBef>
              <a:buClr>
                <a:schemeClr val="bg1">
                  <a:lumMod val="50000"/>
                </a:schemeClr>
              </a:buClr>
              <a:buSzPct val="100000"/>
              <a:buFont typeface="Arial" charset="0"/>
              <a:buChar char="•"/>
            </a:pPr>
            <a:r>
              <a:rPr lang="pt-BR" sz="1350" dirty="0">
                <a:solidFill>
                  <a:srgbClr val="33373B"/>
                </a:solidFill>
                <a:latin typeface="Arial" charset="0"/>
                <a:ea typeface="Arial" charset="0"/>
                <a:cs typeface="Arial" charset="0"/>
              </a:rPr>
              <a:t>A mesma norma e procedimentos de fundação de clube que se aplicam aos clubes tradicionais</a:t>
            </a:r>
          </a:p>
          <a:p>
            <a:pPr marL="569214" lvl="1" indent="-285750">
              <a:spcBef>
                <a:spcPts val="0"/>
              </a:spcBef>
              <a:buClr>
                <a:schemeClr val="bg1">
                  <a:lumMod val="50000"/>
                </a:schemeClr>
              </a:buClr>
              <a:buSzPct val="100000"/>
              <a:buFont typeface="Arial" charset="0"/>
              <a:buChar char="•"/>
            </a:pPr>
            <a:r>
              <a:rPr lang="pt-BR" sz="1350" dirty="0">
                <a:solidFill>
                  <a:srgbClr val="33373B"/>
                </a:solidFill>
                <a:latin typeface="Arial" charset="0"/>
                <a:ea typeface="Arial" charset="0"/>
                <a:cs typeface="Arial" charset="0"/>
              </a:rPr>
              <a:t>Oferece opções flexíveis para indivíduos que podem ter limitações (por ex.: horários limitados para reuniões, localização geográfica, mobilidade física limitada)</a:t>
            </a:r>
          </a:p>
        </p:txBody>
      </p:sp>
      <p:sp>
        <p:nvSpPr>
          <p:cNvPr id="20" name="Shape 153"/>
          <p:cNvSpPr txBox="1">
            <a:spLocks/>
          </p:cNvSpPr>
          <p:nvPr/>
        </p:nvSpPr>
        <p:spPr bwMode="auto">
          <a:xfrm>
            <a:off x="-36871" y="458673"/>
            <a:ext cx="12192000" cy="511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t"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pt-BR" sz="3600" b="1">
                <a:solidFill>
                  <a:srgbClr val="00338D"/>
                </a:solidFill>
                <a:latin typeface="Arial" charset="0"/>
                <a:ea typeface="Arial" charset="0"/>
                <a:cs typeface="Arial" charset="0"/>
              </a:rPr>
              <a:t>Tipos/formatos de novos clubes (continuação)</a:t>
            </a:r>
          </a:p>
        </p:txBody>
      </p:sp>
      <p:sp>
        <p:nvSpPr>
          <p:cNvPr id="22" name="Rectangle 21"/>
          <p:cNvSpPr/>
          <p:nvPr/>
        </p:nvSpPr>
        <p:spPr>
          <a:xfrm>
            <a:off x="5334000" y="1371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23" name="Freeform 22"/>
          <p:cNvSpPr/>
          <p:nvPr/>
        </p:nvSpPr>
        <p:spPr>
          <a:xfrm>
            <a:off x="1447800" y="4937760"/>
            <a:ext cx="2046896" cy="109728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A5496"/>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lgn="ctr"/>
            <a:r>
              <a:rPr lang="pt-BR" sz="2000" b="1" dirty="0">
                <a:solidFill>
                  <a:srgbClr val="FFFFFF"/>
                </a:solidFill>
                <a:latin typeface="Arial" charset="0"/>
                <a:ea typeface="Arial" charset="0"/>
                <a:cs typeface="Arial" charset="0"/>
              </a:rPr>
              <a:t>Clube de Interesse Especial</a:t>
            </a:r>
          </a:p>
        </p:txBody>
      </p:sp>
      <p:sp>
        <p:nvSpPr>
          <p:cNvPr id="24" name="Freeform 23"/>
          <p:cNvSpPr/>
          <p:nvPr/>
        </p:nvSpPr>
        <p:spPr>
          <a:xfrm>
            <a:off x="1447800" y="3498799"/>
            <a:ext cx="2060343" cy="109728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7030A0"/>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lgn="ctr"/>
            <a:r>
              <a:rPr lang="pt-BR" sz="2000" b="1" dirty="0">
                <a:solidFill>
                  <a:srgbClr val="FFFFFF"/>
                </a:solidFill>
                <a:latin typeface="Arial" charset="0"/>
                <a:ea typeface="Arial" charset="0"/>
                <a:cs typeface="Arial" charset="0"/>
              </a:rPr>
              <a:t>Clube virtual</a:t>
            </a:r>
          </a:p>
        </p:txBody>
      </p:sp>
      <p:sp>
        <p:nvSpPr>
          <p:cNvPr id="4" name="BoxContent">
            <a:extLst>
              <a:ext uri="{FF2B5EF4-FFF2-40B4-BE49-F238E27FC236}">
                <a16:creationId xmlns:a16="http://schemas.microsoft.com/office/drawing/2014/main" id="{CD9818FC-9CF4-0BE4-D5E0-DCE43590F8E1}"/>
              </a:ext>
            </a:extLst>
          </p:cNvPr>
          <p:cNvSpPr>
            <a:spLocks noChangeArrowheads="1"/>
          </p:cNvSpPr>
          <p:nvPr/>
        </p:nvSpPr>
        <p:spPr bwMode="gray">
          <a:xfrm>
            <a:off x="3276600" y="2133600"/>
            <a:ext cx="7863840" cy="1097280"/>
          </a:xfrm>
          <a:prstGeom prst="rect">
            <a:avLst/>
          </a:prstGeom>
          <a:solidFill>
            <a:srgbClr val="CDFFCD"/>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pt-BR" sz="1400" dirty="0">
                <a:solidFill>
                  <a:srgbClr val="33373B"/>
                </a:solidFill>
                <a:latin typeface="Arial" charset="0"/>
                <a:ea typeface="Arial" charset="0"/>
                <a:cs typeface="Arial" charset="0"/>
              </a:rPr>
              <a:t>O Núcleo faz parte de um clube matriz existente </a:t>
            </a:r>
          </a:p>
          <a:p>
            <a:pPr marL="569214" lvl="1" indent="-285750">
              <a:spcBef>
                <a:spcPts val="0"/>
              </a:spcBef>
              <a:buClr>
                <a:schemeClr val="bg1">
                  <a:lumMod val="50000"/>
                </a:schemeClr>
              </a:buClr>
              <a:buSzPct val="100000"/>
              <a:buFont typeface="Arial" charset="0"/>
              <a:buChar char="•"/>
            </a:pPr>
            <a:r>
              <a:rPr lang="pt-BR" sz="1400" dirty="0">
                <a:solidFill>
                  <a:srgbClr val="33373B"/>
                </a:solidFill>
                <a:latin typeface="Arial" charset="0"/>
                <a:ea typeface="Arial" charset="0"/>
                <a:cs typeface="Arial" charset="0"/>
              </a:rPr>
              <a:t>O Núcleo planeja seus próprios projetos e atividades</a:t>
            </a:r>
          </a:p>
          <a:p>
            <a:pPr marL="569214" lvl="1" indent="-285750">
              <a:spcBef>
                <a:spcPts val="0"/>
              </a:spcBef>
              <a:buClr>
                <a:schemeClr val="bg1">
                  <a:lumMod val="50000"/>
                </a:schemeClr>
              </a:buClr>
              <a:buSzPct val="100000"/>
              <a:buFont typeface="Arial" charset="0"/>
              <a:buChar char="•"/>
            </a:pPr>
            <a:r>
              <a:rPr lang="pt-BR" sz="1400" dirty="0">
                <a:solidFill>
                  <a:srgbClr val="33373B"/>
                </a:solidFill>
                <a:latin typeface="Arial" charset="0"/>
                <a:ea typeface="Arial" charset="0"/>
                <a:cs typeface="Arial" charset="0"/>
              </a:rPr>
              <a:t>Permite que um pequeno grupo de pessoas inicie um clube (mínimo de 5)</a:t>
            </a:r>
          </a:p>
        </p:txBody>
      </p:sp>
      <p:sp>
        <p:nvSpPr>
          <p:cNvPr id="5" name="Freeform 24">
            <a:extLst>
              <a:ext uri="{FF2B5EF4-FFF2-40B4-BE49-F238E27FC236}">
                <a16:creationId xmlns:a16="http://schemas.microsoft.com/office/drawing/2014/main" id="{1A256086-59E5-A302-AE8E-FEE0D6BE4568}"/>
              </a:ext>
            </a:extLst>
          </p:cNvPr>
          <p:cNvSpPr/>
          <p:nvPr/>
        </p:nvSpPr>
        <p:spPr>
          <a:xfrm>
            <a:off x="1447800" y="2135702"/>
            <a:ext cx="2060343" cy="109728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06600"/>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lgn="ctr"/>
            <a:r>
              <a:rPr lang="pt-BR" sz="2000" b="1">
                <a:solidFill>
                  <a:srgbClr val="FFFFFF"/>
                </a:solidFill>
                <a:latin typeface="Arial" charset="0"/>
                <a:ea typeface="Arial" charset="0"/>
                <a:cs typeface="Arial" charset="0"/>
              </a:rPr>
              <a:t>Núcleos</a:t>
            </a:r>
          </a:p>
        </p:txBody>
      </p:sp>
      <p:pic>
        <p:nvPicPr>
          <p:cNvPr id="3" name="Picture 2">
            <a:extLst>
              <a:ext uri="{FF2B5EF4-FFF2-40B4-BE49-F238E27FC236}">
                <a16:creationId xmlns:a16="http://schemas.microsoft.com/office/drawing/2014/main" id="{A12F6A1D-BE2E-E616-95C6-5A300D05F224}"/>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46951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3" grpId="0" animBg="1"/>
      <p:bldP spid="24" grpId="0" animBg="1"/>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0925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057400" y="1600200"/>
            <a:ext cx="8077199" cy="14853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pt-BR" dirty="0"/>
              <a:t>Desenvolvimento de Novos Clubes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4"/>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474CAC93-D63E-2FDB-44DD-105CF87B81A1}"/>
              </a:ext>
            </a:extLst>
          </p:cNvPr>
          <p:cNvSpPr txBox="1"/>
          <p:nvPr/>
        </p:nvSpPr>
        <p:spPr>
          <a:xfrm>
            <a:off x="3314699" y="3480046"/>
            <a:ext cx="5562600" cy="584775"/>
          </a:xfrm>
          <a:prstGeom prst="rect">
            <a:avLst/>
          </a:prstGeom>
          <a:noFill/>
        </p:spPr>
        <p:txBody>
          <a:bodyPr wrap="square" rtlCol="0">
            <a:spAutoFit/>
          </a:bodyPr>
          <a:lstStyle/>
          <a:p>
            <a:pPr algn="ctr"/>
            <a:r>
              <a:rPr lang="pt-BR" sz="3200" dirty="0">
                <a:solidFill>
                  <a:schemeClr val="bg1"/>
                </a:solidFill>
              </a:rPr>
              <a:t>Norma e Processo</a:t>
            </a:r>
          </a:p>
        </p:txBody>
      </p:sp>
    </p:spTree>
    <p:extLst>
      <p:ext uri="{BB962C8B-B14F-4D97-AF65-F5344CB8AC3E}">
        <p14:creationId xmlns:p14="http://schemas.microsoft.com/office/powerpoint/2010/main" val="3296552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685800"/>
            <a:ext cx="4914756" cy="601980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10233F"/>
              </a:buClr>
              <a:buSzPct val="100000"/>
              <a:buFont typeface="Wingdings" panose="05000000000000000000" pitchFamily="2" charset="2"/>
              <a:buChar char="q"/>
            </a:pPr>
            <a:r>
              <a:rPr lang="pt-BR" dirty="0">
                <a:solidFill>
                  <a:srgbClr val="33373B"/>
                </a:solidFill>
                <a:latin typeface="Arial" charset="0"/>
                <a:ea typeface="Arial" charset="0"/>
                <a:cs typeface="Arial" charset="0"/>
              </a:rPr>
              <a:t>Novo Lions Clube</a:t>
            </a:r>
          </a:p>
          <a:p>
            <a:pPr marL="861999" lvl="1" indent="-342900">
              <a:buClr>
                <a:srgbClr val="10233F"/>
              </a:buClr>
              <a:buSzPct val="100000"/>
              <a:buFont typeface="Wingdings" panose="05000000000000000000" pitchFamily="2" charset="2"/>
              <a:buChar char="q"/>
            </a:pPr>
            <a:r>
              <a:rPr lang="pt-BR" dirty="0">
                <a:solidFill>
                  <a:srgbClr val="33373B"/>
                </a:solidFill>
                <a:latin typeface="Arial" charset="0"/>
                <a:ea typeface="Arial" charset="0"/>
                <a:cs typeface="Arial" charset="0"/>
              </a:rPr>
              <a:t>20 associados fundadores</a:t>
            </a:r>
          </a:p>
          <a:p>
            <a:pPr marL="861999" lvl="1" indent="-342900">
              <a:buClr>
                <a:srgbClr val="10233F"/>
              </a:buClr>
              <a:buSzPct val="100000"/>
              <a:buFont typeface="Wingdings" panose="05000000000000000000" pitchFamily="2" charset="2"/>
              <a:buChar char="q"/>
            </a:pPr>
            <a:r>
              <a:rPr lang="pt-BR" dirty="0">
                <a:solidFill>
                  <a:srgbClr val="33373B"/>
                </a:solidFill>
                <a:latin typeface="Arial" charset="0"/>
                <a:ea typeface="Arial" charset="0"/>
                <a:cs typeface="Arial" charset="0"/>
              </a:rPr>
              <a:t>Aprovação do Governador de Distrito</a:t>
            </a:r>
          </a:p>
          <a:p>
            <a:pPr marL="861999" lvl="1" indent="-342900">
              <a:buClr>
                <a:srgbClr val="10233F"/>
              </a:buClr>
              <a:buSzPct val="100000"/>
              <a:buFont typeface="Wingdings" panose="05000000000000000000" pitchFamily="2" charset="2"/>
              <a:buChar char="q"/>
            </a:pPr>
            <a:r>
              <a:rPr lang="pt-BR" dirty="0">
                <a:solidFill>
                  <a:srgbClr val="33373B"/>
                </a:solidFill>
                <a:latin typeface="Arial" charset="0"/>
                <a:ea typeface="Arial" charset="0"/>
                <a:cs typeface="Arial" charset="0"/>
              </a:rPr>
              <a:t>Joia de fundação e certificação</a:t>
            </a:r>
          </a:p>
          <a:p>
            <a:pPr marL="861999" lvl="1" indent="-342900">
              <a:buClr>
                <a:srgbClr val="10233F"/>
              </a:buClr>
              <a:buSzPct val="100000"/>
              <a:buFont typeface="Wingdings" panose="05000000000000000000" pitchFamily="2" charset="2"/>
              <a:buChar char="q"/>
            </a:pPr>
            <a:r>
              <a:rPr lang="pt-BR" dirty="0">
                <a:solidFill>
                  <a:srgbClr val="33373B"/>
                </a:solidFill>
                <a:latin typeface="Arial" charset="0"/>
                <a:ea typeface="Arial" charset="0"/>
                <a:cs typeface="Arial" charset="0"/>
              </a:rPr>
              <a:t>Patrocinador do clube</a:t>
            </a:r>
          </a:p>
          <a:p>
            <a:pPr marL="861999" lvl="1" indent="-342900">
              <a:buClr>
                <a:srgbClr val="10233F"/>
              </a:buClr>
              <a:buSzPct val="100000"/>
              <a:buFont typeface="Wingdings" panose="05000000000000000000" pitchFamily="2" charset="2"/>
              <a:buChar char="q"/>
            </a:pPr>
            <a:r>
              <a:rPr lang="pt-BR" dirty="0">
                <a:solidFill>
                  <a:srgbClr val="33373B"/>
                </a:solidFill>
                <a:latin typeface="Arial" charset="0"/>
                <a:ea typeface="Arial" charset="0"/>
                <a:cs typeface="Arial" charset="0"/>
              </a:rPr>
              <a:t>Pedido de Carta Constitutiva Preenchido</a:t>
            </a:r>
          </a:p>
          <a:p>
            <a:pPr marL="861999" lvl="1" indent="-342900">
              <a:buClr>
                <a:srgbClr val="10233F"/>
              </a:buClr>
              <a:buSzPct val="100000"/>
              <a:buFont typeface="Wingdings" panose="05000000000000000000" pitchFamily="2" charset="2"/>
              <a:buChar char="q"/>
            </a:pPr>
            <a:r>
              <a:rPr lang="pt-BR" dirty="0">
                <a:solidFill>
                  <a:srgbClr val="33373B"/>
                </a:solidFill>
                <a:latin typeface="Arial" charset="0"/>
                <a:ea typeface="Arial" charset="0"/>
                <a:cs typeface="Arial" charset="0"/>
              </a:rPr>
              <a:t>Número de identificação do funcionário (apenas nos EUA)</a:t>
            </a:r>
          </a:p>
          <a:p>
            <a:pPr marL="861999" lvl="1" indent="-342900">
              <a:buClr>
                <a:srgbClr val="10233F"/>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q"/>
            </a:pPr>
            <a:r>
              <a:rPr lang="pt-BR" dirty="0">
                <a:solidFill>
                  <a:srgbClr val="33373B"/>
                </a:solidFill>
                <a:latin typeface="Arial" charset="0"/>
                <a:ea typeface="Arial" charset="0"/>
                <a:cs typeface="Arial" charset="0"/>
              </a:rPr>
              <a:t>Núcleos</a:t>
            </a:r>
          </a:p>
          <a:p>
            <a:pPr marL="861999" lvl="1" indent="-342900">
              <a:buClr>
                <a:srgbClr val="10233F"/>
              </a:buClr>
              <a:buSzPct val="100000"/>
              <a:buFont typeface="Wingdings" panose="05000000000000000000" pitchFamily="2" charset="2"/>
              <a:buChar char="q"/>
            </a:pPr>
            <a:r>
              <a:rPr lang="pt-BR" dirty="0">
                <a:solidFill>
                  <a:srgbClr val="33373B"/>
                </a:solidFill>
                <a:latin typeface="Arial" charset="0"/>
                <a:ea typeface="Arial" charset="0"/>
                <a:cs typeface="Arial" charset="0"/>
              </a:rPr>
              <a:t>Cinco associados de Núcleo</a:t>
            </a:r>
          </a:p>
          <a:p>
            <a:pPr marL="861999" lvl="1" indent="-342900">
              <a:buClr>
                <a:srgbClr val="10233F"/>
              </a:buClr>
              <a:buSzPct val="100000"/>
              <a:buFont typeface="Wingdings" panose="05000000000000000000" pitchFamily="2" charset="2"/>
              <a:buChar char="q"/>
            </a:pPr>
            <a:r>
              <a:rPr lang="pt-BR" dirty="0">
                <a:solidFill>
                  <a:srgbClr val="33373B"/>
                </a:solidFill>
                <a:latin typeface="Arial" charset="0"/>
                <a:ea typeface="Arial" charset="0"/>
                <a:cs typeface="Arial" charset="0"/>
              </a:rPr>
              <a:t>Presidente, secretário e tesoureiro de Núcleo eleitos</a:t>
            </a:r>
          </a:p>
          <a:p>
            <a:pPr marL="861999" lvl="1" indent="-342900">
              <a:buClr>
                <a:srgbClr val="10233F"/>
              </a:buClr>
              <a:buSzPct val="100000"/>
              <a:buFont typeface="Wingdings" panose="05000000000000000000" pitchFamily="2" charset="2"/>
              <a:buChar char="q"/>
            </a:pPr>
            <a:r>
              <a:rPr lang="pt-BR" dirty="0">
                <a:solidFill>
                  <a:srgbClr val="33373B"/>
                </a:solidFill>
                <a:latin typeface="Arial" charset="0"/>
                <a:ea typeface="Arial" charset="0"/>
                <a:cs typeface="Arial" charset="0"/>
              </a:rPr>
              <a:t>Aprovação do clube matriz</a:t>
            </a:r>
          </a:p>
          <a:p>
            <a:pPr marL="861999" lvl="1" indent="-342900">
              <a:buClr>
                <a:srgbClr val="10233F"/>
              </a:buClr>
              <a:buSzPct val="100000"/>
              <a:buFont typeface="Wingdings" panose="05000000000000000000" pitchFamily="2" charset="2"/>
              <a:buChar char="q"/>
            </a:pPr>
            <a:r>
              <a:rPr lang="pt-BR" dirty="0">
                <a:solidFill>
                  <a:srgbClr val="33373B"/>
                </a:solidFill>
                <a:latin typeface="Arial" charset="0"/>
                <a:ea typeface="Arial" charset="0"/>
                <a:cs typeface="Arial" charset="0"/>
              </a:rPr>
              <a:t>Preenchimento da inscrição</a:t>
            </a:r>
            <a:br>
              <a:rPr lang="pt-BR" dirty="0">
                <a:solidFill>
                  <a:srgbClr val="33373B"/>
                </a:solidFill>
                <a:latin typeface="Arial" charset="0"/>
                <a:ea typeface="Arial" charset="0"/>
                <a:cs typeface="Arial" charset="0"/>
              </a:rPr>
            </a:br>
            <a:endParaRPr lang="pt-BR"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861999" lvl="1"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179053" y="1457742"/>
            <a:ext cx="5092507" cy="2123658"/>
          </a:xfrm>
          <a:prstGeom prst="rect">
            <a:avLst/>
          </a:prstGeom>
          <a:noFill/>
        </p:spPr>
        <p:txBody>
          <a:bodyPr wrap="square" rtlCol="0" anchor="b">
            <a:spAutoFit/>
          </a:bodyPr>
          <a:lstStyle/>
          <a:p>
            <a:pPr algn="ctr"/>
            <a:r>
              <a:rPr lang="pt-BR" sz="4400" b="1" dirty="0">
                <a:solidFill>
                  <a:schemeClr val="bg1"/>
                </a:solidFill>
                <a:latin typeface="Arial" panose="020B0604020202020204" pitchFamily="34" charset="0"/>
                <a:ea typeface="Arial" charset="0"/>
                <a:cs typeface="Arial" panose="020B0604020202020204" pitchFamily="34" charset="0"/>
              </a:rPr>
              <a:t>Lista de verificação de Novos Clubes</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54514" y="1883137"/>
            <a:ext cx="91440"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8</a:t>
            </a:fld>
            <a:endParaRPr lang="en-US" sz="100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741635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9</a:t>
            </a:fld>
            <a:endParaRPr lang="en-US" sz="1000">
              <a:solidFill>
                <a:srgbClr val="00338D"/>
              </a:solidFill>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1" y="822115"/>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a:solidFill>
                  <a:srgbClr val="00338D"/>
                </a:solidFill>
              </a:rPr>
              <a:t>Processo de desenvolvimento de novos clubes</a:t>
            </a:r>
          </a:p>
        </p:txBody>
      </p:sp>
      <p:sp>
        <p:nvSpPr>
          <p:cNvPr id="21" name="Subhead">
            <a:extLst>
              <a:ext uri="{FF2B5EF4-FFF2-40B4-BE49-F238E27FC236}">
                <a16:creationId xmlns:a16="http://schemas.microsoft.com/office/drawing/2014/main" id="{00BBB288-2ACF-AB4C-8612-32EA35D7576A}"/>
              </a:ext>
            </a:extLst>
          </p:cNvPr>
          <p:cNvSpPr txBox="1">
            <a:spLocks/>
          </p:cNvSpPr>
          <p:nvPr/>
        </p:nvSpPr>
        <p:spPr>
          <a:xfrm>
            <a:off x="76200" y="1930012"/>
            <a:ext cx="11951011" cy="582384"/>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2600" dirty="0">
                <a:solidFill>
                  <a:srgbClr val="33373B"/>
                </a:solidFill>
                <a:latin typeface="+mn-lt"/>
                <a:ea typeface="Arial" charset="0"/>
                <a:cs typeface="Arial" charset="0"/>
              </a:rPr>
              <a:t>O desenvolvimento bem-sucedido de novos clubes inclui as 4 etapas a seguir:</a:t>
            </a:r>
          </a:p>
        </p:txBody>
      </p:sp>
      <p:sp>
        <p:nvSpPr>
          <p:cNvPr id="22" name="Rectangle 21">
            <a:extLst>
              <a:ext uri="{FF2B5EF4-FFF2-40B4-BE49-F238E27FC236}">
                <a16:creationId xmlns:a16="http://schemas.microsoft.com/office/drawing/2014/main" id="{F32ECD31-0C39-A848-877F-3FAEF435A8D9}"/>
              </a:ext>
            </a:extLst>
          </p:cNvPr>
          <p:cNvSpPr/>
          <p:nvPr/>
        </p:nvSpPr>
        <p:spPr>
          <a:xfrm>
            <a:off x="4724398" y="1550131"/>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aphicFrame>
        <p:nvGraphicFramePr>
          <p:cNvPr id="2" name="Diagram 1">
            <a:extLst>
              <a:ext uri="{FF2B5EF4-FFF2-40B4-BE49-F238E27FC236}">
                <a16:creationId xmlns:a16="http://schemas.microsoft.com/office/drawing/2014/main" id="{598954CD-31F7-A0EA-6E57-B557296AE369}"/>
              </a:ext>
            </a:extLst>
          </p:cNvPr>
          <p:cNvGraphicFramePr/>
          <p:nvPr>
            <p:extLst>
              <p:ext uri="{D42A27DB-BD31-4B8C-83A1-F6EECF244321}">
                <p14:modId xmlns:p14="http://schemas.microsoft.com/office/powerpoint/2010/main" val="2807431626"/>
              </p:ext>
            </p:extLst>
          </p:nvPr>
        </p:nvGraphicFramePr>
        <p:xfrm>
          <a:off x="289558" y="2457538"/>
          <a:ext cx="8869680" cy="3776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 6">
            <a:extLst>
              <a:ext uri="{FF2B5EF4-FFF2-40B4-BE49-F238E27FC236}">
                <a16:creationId xmlns:a16="http://schemas.microsoft.com/office/drawing/2014/main" id="{53B17D90-BDD1-60D7-40EF-B9302E8D6881}"/>
              </a:ext>
            </a:extLst>
          </p:cNvPr>
          <p:cNvSpPr/>
          <p:nvPr/>
        </p:nvSpPr>
        <p:spPr bwMode="auto">
          <a:xfrm>
            <a:off x="9250682" y="3019724"/>
            <a:ext cx="2651760" cy="2651760"/>
          </a:xfrm>
          <a:prstGeom prst="ellipse">
            <a:avLst/>
          </a:prstGeom>
          <a:solidFill>
            <a:srgbClr val="7030A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chemeClr val="bg1"/>
              </a:solidFill>
              <a:effectLst/>
              <a:ea typeface="ヒラギノ角ゴ Pro W3" pitchFamily="84" charset="-128"/>
            </a:endParaRPr>
          </a:p>
        </p:txBody>
      </p:sp>
      <p:sp>
        <p:nvSpPr>
          <p:cNvPr id="8" name="TextBox 7">
            <a:extLst>
              <a:ext uri="{FF2B5EF4-FFF2-40B4-BE49-F238E27FC236}">
                <a16:creationId xmlns:a16="http://schemas.microsoft.com/office/drawing/2014/main" id="{BD1FBF8E-2EB2-781B-5634-94ACC9CB853B}"/>
              </a:ext>
            </a:extLst>
          </p:cNvPr>
          <p:cNvSpPr txBox="1"/>
          <p:nvPr/>
        </p:nvSpPr>
        <p:spPr>
          <a:xfrm>
            <a:off x="9319262" y="3776987"/>
            <a:ext cx="2514600" cy="1137234"/>
          </a:xfrm>
          <a:prstGeom prst="rect">
            <a:avLst/>
          </a:prstGeom>
          <a:noFill/>
        </p:spPr>
        <p:txBody>
          <a:bodyPr wrap="square" rtlCol="0">
            <a:spAutoFit/>
          </a:bodyPr>
          <a:lstStyle/>
          <a:p>
            <a:pPr marL="0" lvl="0" indent="0" algn="ctr" defTabSz="889000">
              <a:lnSpc>
                <a:spcPct val="90000"/>
              </a:lnSpc>
              <a:spcBef>
                <a:spcPct val="0"/>
              </a:spcBef>
              <a:spcAft>
                <a:spcPct val="35000"/>
              </a:spcAft>
              <a:buNone/>
            </a:pPr>
            <a:r>
              <a:rPr lang="pt-BR" sz="1400" b="1" i="0" baseline="0" dirty="0">
                <a:solidFill>
                  <a:schemeClr val="bg1"/>
                </a:solidFill>
                <a:latin typeface="Arial" panose="020B0604020202020204" pitchFamily="34" charset="0"/>
                <a:cs typeface="Arial" panose="020B0604020202020204" pitchFamily="34" charset="0"/>
              </a:rPr>
              <a:t>PARABÉNS! VOCÊ ESTÁ PRONTO PARA FUNDAR UM NOVO CLUBE:</a:t>
            </a:r>
          </a:p>
          <a:p>
            <a:pPr marL="0" lvl="0" indent="0" algn="ctr" defTabSz="889000">
              <a:lnSpc>
                <a:spcPct val="90000"/>
              </a:lnSpc>
              <a:spcBef>
                <a:spcPct val="0"/>
              </a:spcBef>
              <a:spcAft>
                <a:spcPct val="35000"/>
              </a:spcAft>
              <a:buNone/>
            </a:pPr>
            <a:r>
              <a:rPr lang="pt-BR" sz="1400" b="1" i="0" baseline="0" dirty="0">
                <a:solidFill>
                  <a:schemeClr val="bg1"/>
                </a:solidFill>
                <a:latin typeface="Arial" panose="020B0604020202020204" pitchFamily="34" charset="0"/>
                <a:cs typeface="Arial" panose="020B0604020202020204" pitchFamily="34" charset="0"/>
              </a:rPr>
              <a:t>Informações sobre fundação</a:t>
            </a:r>
          </a:p>
        </p:txBody>
      </p:sp>
      <p:pic>
        <p:nvPicPr>
          <p:cNvPr id="3" name="Picture 2">
            <a:extLst>
              <a:ext uri="{FF2B5EF4-FFF2-40B4-BE49-F238E27FC236}">
                <a16:creationId xmlns:a16="http://schemas.microsoft.com/office/drawing/2014/main" id="{8372F501-63AC-1972-20C0-33F201DCE9C1}"/>
              </a:ext>
            </a:extLst>
          </p:cNvPr>
          <p:cNvPicPr>
            <a:picLocks noChangeAspect="1"/>
          </p:cNvPicPr>
          <p:nvPr/>
        </p:nvPicPr>
        <p:blipFill>
          <a:blip r:embed="rId8">
            <a:extLst>
              <a:ext uri="{BEBA8EAE-BF5A-486C-A8C5-ECC9F3942E4B}">
                <a14:imgProps xmlns:a14="http://schemas.microsoft.com/office/drawing/2010/main">
                  <a14:imgLayer r:embed="rId9">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80448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77FEE1C2-3DF5-4EC3-9FE2-7B542597236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5609761A-7DE6-4ED1-A6CE-3020E69F9E6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4B05BF5E-F82C-4C1F-9BCC-86B48D14A73F}"/>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F84B3C27-B563-41C1-9C18-DD42DA32095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7" grpId="0" animBg="1"/>
    </p:bldLst>
  </p:timing>
</p:sld>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LongProperties xmlns="http://schemas.microsoft.com/office/2006/metadata/long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2.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6A8C181-E056-415E-9B59-40F04FA43837}">
  <ds:schemaRefs>
    <ds:schemaRef ds:uri="http://schemas.microsoft.com/office/2006/documentManagement/types"/>
    <ds:schemaRef ds:uri="http://schemas.microsoft.com/office/2006/metadata/properties"/>
    <ds:schemaRef ds:uri="a7495015-d16d-4dd1-a72f-488cd8119f34"/>
    <ds:schemaRef ds:uri="http://purl.org/dc/elements/1.1/"/>
    <ds:schemaRef ds:uri="http://schemas.openxmlformats.org/package/2006/metadata/core-properties"/>
    <ds:schemaRef ds:uri="http://purl.org/dc/terms/"/>
    <ds:schemaRef ds:uri="http://www.w3.org/XML/1998/namespace"/>
    <ds:schemaRef ds:uri="http://schemas.microsoft.com/office/infopath/2007/PartnerControls"/>
    <ds:schemaRef ds:uri="http://purl.org/dc/dcmitype/"/>
  </ds:schemaRefs>
</ds:datastoreItem>
</file>

<file path=customXml/itemProps4.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5.xml><?xml version="1.0" encoding="utf-8"?>
<ds:datastoreItem xmlns:ds="http://schemas.openxmlformats.org/officeDocument/2006/customXml" ds:itemID="{74C6324C-4351-4A54-A5CC-A482A4792C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43419</TotalTime>
  <Words>6196</Words>
  <Application>Microsoft Office PowerPoint</Application>
  <PresentationFormat>Widescreen</PresentationFormat>
  <Paragraphs>753</Paragraphs>
  <Slides>44</Slides>
  <Notes>35</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44</vt:i4>
      </vt:variant>
    </vt:vector>
  </HeadingPairs>
  <TitlesOfParts>
    <vt:vector size="58" baseType="lpstr">
      <vt:lpstr>Arial</vt:lpstr>
      <vt:lpstr>Arial Hebrew Scholar</vt:lpstr>
      <vt:lpstr>Calibri</vt:lpstr>
      <vt:lpstr>Helvetica</vt:lpstr>
      <vt:lpstr>Helvetica Neue</vt:lpstr>
      <vt:lpstr>Lucida Grande</vt:lpstr>
      <vt:lpstr>Open sans</vt:lpstr>
      <vt:lpstr>Open sans</vt:lpstr>
      <vt:lpstr>Segoe UI</vt:lpstr>
      <vt:lpstr>Segoe UI Semibold</vt:lpstr>
      <vt:lpstr>Wingdings</vt:lpstr>
      <vt:lpstr>Blue Page Number</vt:lpstr>
      <vt:lpstr>White Page Number</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3ª Etapa: Recrutar associados fundadores</vt:lpstr>
      <vt:lpstr>3ª Etapa:  Recrutar associados fundadores</vt:lpstr>
      <vt:lpstr>PowerPoint Presentation</vt:lpstr>
      <vt:lpstr>4ª Etapa:  Reunião informativa </vt:lpstr>
      <vt:lpstr>4ª Etapa:  Organizacional Reunião </vt:lpstr>
      <vt:lpstr>4ª Etapa: Reuniões informativas e organizacionais</vt:lpstr>
      <vt:lpstr>PowerPoint Presentation</vt:lpstr>
      <vt:lpstr>PowerPoint Presentation</vt:lpstr>
      <vt:lpstr>PowerPoint Presentation</vt:lpstr>
      <vt:lpstr>PowerPoint Presentation</vt:lpstr>
      <vt:lpstr>Envio da solicitação de Carta Constitutiva (continuação)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Gray, Tracy</cp:lastModifiedBy>
  <cp:revision>1328</cp:revision>
  <cp:lastPrinted>2017-06-29T03:55:04Z</cp:lastPrinted>
  <dcterms:created xsi:type="dcterms:W3CDTF">2016-11-15T15:12:50Z</dcterms:created>
  <dcterms:modified xsi:type="dcterms:W3CDTF">2023-08-28T20:49:13Z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