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7" r:id="rId3"/>
    <p:sldMasterId id="2147483692" r:id="rId4"/>
    <p:sldMasterId id="2147483718" r:id="rId5"/>
    <p:sldMasterId id="2147483735" r:id="rId6"/>
    <p:sldMasterId id="2147483737" r:id="rId7"/>
    <p:sldMasterId id="2147483757" r:id="rId8"/>
    <p:sldMasterId id="2147483764" r:id="rId9"/>
    <p:sldMasterId id="2147483769" r:id="rId10"/>
    <p:sldMasterId id="2147483783" r:id="rId11"/>
    <p:sldMasterId id="2147483800" r:id="rId12"/>
  </p:sldMasterIdLst>
  <p:notesMasterIdLst>
    <p:notesMasterId r:id="rId43"/>
  </p:notesMasterIdLst>
  <p:sldIdLst>
    <p:sldId id="257" r:id="rId13"/>
    <p:sldId id="258" r:id="rId14"/>
    <p:sldId id="259" r:id="rId15"/>
    <p:sldId id="260" r:id="rId16"/>
    <p:sldId id="261" r:id="rId17"/>
    <p:sldId id="287" r:id="rId18"/>
    <p:sldId id="263" r:id="rId19"/>
    <p:sldId id="264" r:id="rId20"/>
    <p:sldId id="280" r:id="rId21"/>
    <p:sldId id="268" r:id="rId22"/>
    <p:sldId id="302" r:id="rId23"/>
    <p:sldId id="267" r:id="rId24"/>
    <p:sldId id="272" r:id="rId25"/>
    <p:sldId id="273" r:id="rId26"/>
    <p:sldId id="303" r:id="rId27"/>
    <p:sldId id="274" r:id="rId28"/>
    <p:sldId id="290" r:id="rId29"/>
    <p:sldId id="304" r:id="rId30"/>
    <p:sldId id="291" r:id="rId31"/>
    <p:sldId id="293" r:id="rId32"/>
    <p:sldId id="294" r:id="rId33"/>
    <p:sldId id="295" r:id="rId34"/>
    <p:sldId id="282" r:id="rId35"/>
    <p:sldId id="288" r:id="rId36"/>
    <p:sldId id="308" r:id="rId37"/>
    <p:sldId id="275" r:id="rId38"/>
    <p:sldId id="306" r:id="rId39"/>
    <p:sldId id="307" r:id="rId40"/>
    <p:sldId id="305" r:id="rId41"/>
    <p:sldId id="279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5" autoAdjust="0"/>
    <p:restoredTop sz="78075" autoAdjust="0"/>
  </p:normalViewPr>
  <p:slideViewPr>
    <p:cSldViewPr snapToGrid="0">
      <p:cViewPr varScale="1">
        <p:scale>
          <a:sx n="88" d="100"/>
          <a:sy n="88" d="100"/>
        </p:scale>
        <p:origin x="11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lci-auth-app-prod.azurewebsites.net/account/login?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lci-auth-app-prod.azurewebsites.net/account/login?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7FBF9-9625-4624-89A1-FC09FF4884BC}" type="doc">
      <dgm:prSet loTypeId="urn:microsoft.com/office/officeart/2005/8/layout/hProcess9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57678B-144A-45AB-9622-DA2534A4A47D}">
      <dgm:prSet phldrT="[Text]" custT="1"/>
      <dgm:spPr/>
      <dgm:t>
        <a:bodyPr lIns="91440" tIns="91440" rIns="91440" bIns="182880"/>
        <a:lstStyle/>
        <a:p>
          <a:r>
            <a:rPr lang="pt-BR" sz="1600" b="1" i="0" smtClean="0">
              <a:latin typeface="Arial" panose="020B0604020202020204" pitchFamily="34" charset="0"/>
              <a:cs typeface="Arial" panose="020B0604020202020204" pitchFamily="34" charset="0"/>
            </a:rPr>
            <a:t>Se você está inscrito no aplicativo MyLion, suas credenciais do aplicativo MyLion lhe darão acesso ao MyLion para web.</a:t>
          </a:r>
          <a:endParaRPr lang="en-US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2F9D5-A87B-469E-94BD-2759598956B4}" type="parTrans" cxnId="{757024B5-F54D-4EDD-AA19-07B5B36AD7A5}">
      <dgm:prSet/>
      <dgm:spPr/>
      <dgm:t>
        <a:bodyPr/>
        <a:lstStyle/>
        <a:p>
          <a:endParaRPr lang="en-US"/>
        </a:p>
      </dgm:t>
    </dgm:pt>
    <dgm:pt modelId="{44B1C108-DAF2-42A1-88DE-3D041A3336CE}" type="sibTrans" cxnId="{757024B5-F54D-4EDD-AA19-07B5B36AD7A5}">
      <dgm:prSet/>
      <dgm:spPr/>
      <dgm:t>
        <a:bodyPr/>
        <a:lstStyle/>
        <a:p>
          <a:endParaRPr lang="en-US"/>
        </a:p>
      </dgm:t>
    </dgm:pt>
    <dgm:pt modelId="{A3706D5F-ECB9-48CF-9887-CCEDE9C50FAA}">
      <dgm:prSet phldrT="[Text]" custT="1"/>
      <dgm:spPr/>
      <dgm:t>
        <a:bodyPr lIns="91440" tIns="91440" rIns="91440" bIns="182880"/>
        <a:lstStyle/>
        <a:p>
          <a:r>
            <a:rPr lang="pt-BR" sz="1600" b="1" i="0" baseline="0" smtClean="0">
              <a:latin typeface="Arial" panose="020B0604020202020204" pitchFamily="34" charset="0"/>
              <a:cs typeface="Arial" panose="020B0604020202020204" pitchFamily="34" charset="0"/>
            </a:rPr>
            <a:t>Para se inscrever, você precisará de seu número de associado, de um endereço de e-mail e número de telefone.</a:t>
          </a:r>
          <a:endParaRPr lang="en-US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1FF48-C37C-4131-86AD-C1E45AA82E11}" type="parTrans" cxnId="{AA577B0E-AB03-462E-9DA0-DE43C987D9D5}">
      <dgm:prSet/>
      <dgm:spPr/>
      <dgm:t>
        <a:bodyPr/>
        <a:lstStyle/>
        <a:p>
          <a:endParaRPr lang="en-US"/>
        </a:p>
      </dgm:t>
    </dgm:pt>
    <dgm:pt modelId="{A84BD80B-59EC-4FE6-935E-91EE376CBC62}" type="sibTrans" cxnId="{AA577B0E-AB03-462E-9DA0-DE43C987D9D5}">
      <dgm:prSet/>
      <dgm:spPr/>
      <dgm:t>
        <a:bodyPr/>
        <a:lstStyle/>
        <a:p>
          <a:endParaRPr lang="en-US"/>
        </a:p>
      </dgm:t>
    </dgm:pt>
    <dgm:pt modelId="{DB9C4F47-D057-4CD9-90B8-B52930257FC4}">
      <dgm:prSet phldrT="[Text]" custT="1"/>
      <dgm:spPr/>
      <dgm:t>
        <a:bodyPr lIns="91440" tIns="91440" rIns="91440" bIns="182880"/>
        <a:lstStyle/>
        <a:p>
          <a:r>
            <a:rPr lang="pt-BR" sz="1600" b="1" i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Clique aqui para acessar o </a:t>
          </a:r>
          <a:r>
            <a:rPr lang="pt-BR" sz="1600" b="1" i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o</a:t>
          </a:r>
          <a:r>
            <a:rPr lang="pt-BR" sz="1600" b="1" i="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 site do MyLion</a:t>
          </a:r>
          <a:endParaRPr lang="en-US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2E517D-B812-4724-A443-FB64E9C5654F}" type="parTrans" cxnId="{887DEED6-38B6-43BD-8FEE-3C102D97642C}">
      <dgm:prSet/>
      <dgm:spPr/>
      <dgm:t>
        <a:bodyPr/>
        <a:lstStyle/>
        <a:p>
          <a:endParaRPr lang="en-US"/>
        </a:p>
      </dgm:t>
    </dgm:pt>
    <dgm:pt modelId="{6875D350-D40F-4035-8888-34136CE6F739}" type="sibTrans" cxnId="{887DEED6-38B6-43BD-8FEE-3C102D97642C}">
      <dgm:prSet/>
      <dgm:spPr/>
      <dgm:t>
        <a:bodyPr/>
        <a:lstStyle/>
        <a:p>
          <a:endParaRPr lang="en-US"/>
        </a:p>
      </dgm:t>
    </dgm:pt>
    <dgm:pt modelId="{01FCA2A0-3998-421F-841E-368B8F3384D8}">
      <dgm:prSet phldrT="[Text]" custT="1"/>
      <dgm:spPr/>
      <dgm:t>
        <a:bodyPr lIns="91440" tIns="91440" rIns="91440" bIns="182880"/>
        <a:lstStyle/>
        <a:p>
          <a:r>
            <a:rPr lang="pt-BR" sz="1600" b="1" i="0" smtClean="0">
              <a:latin typeface="Arial" panose="020B0604020202020204" pitchFamily="34" charset="0"/>
              <a:cs typeface="Arial" panose="020B0604020202020204" pitchFamily="34" charset="0"/>
            </a:rPr>
            <a:t>Visite www.mylion.org ou pesquise por MyLion na App Store no seu dispositivo iOS ou Google Play no seu dispositivo Android.</a:t>
          </a:r>
          <a:endParaRPr lang="en-US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7BEEB9-8651-4810-ADC0-011A0DEA1FF6}" type="parTrans" cxnId="{CFFFC4D6-F0C4-4EE5-8CF4-EED019C8B1AB}">
      <dgm:prSet/>
      <dgm:spPr/>
      <dgm:t>
        <a:bodyPr/>
        <a:lstStyle/>
        <a:p>
          <a:endParaRPr lang="en-US"/>
        </a:p>
      </dgm:t>
    </dgm:pt>
    <dgm:pt modelId="{D54FA1F6-A28D-4D55-BC43-A3C1D5293A60}" type="sibTrans" cxnId="{CFFFC4D6-F0C4-4EE5-8CF4-EED019C8B1AB}">
      <dgm:prSet/>
      <dgm:spPr/>
      <dgm:t>
        <a:bodyPr/>
        <a:lstStyle/>
        <a:p>
          <a:endParaRPr lang="en-US"/>
        </a:p>
      </dgm:t>
    </dgm:pt>
    <dgm:pt modelId="{2C5CF42B-B92D-45C0-84E0-ED5C88224215}" type="pres">
      <dgm:prSet presAssocID="{36E7FBF9-9625-4624-89A1-FC09FF4884B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26ED6-A537-4C31-B879-7140AD0A18FA}" type="pres">
      <dgm:prSet presAssocID="{36E7FBF9-9625-4624-89A1-FC09FF4884BC}" presName="arrow" presStyleLbl="bgShp" presStyleIdx="0" presStyleCnt="1"/>
      <dgm:spPr/>
      <dgm:t>
        <a:bodyPr/>
        <a:lstStyle/>
        <a:p>
          <a:endParaRPr lang="en-US"/>
        </a:p>
      </dgm:t>
    </dgm:pt>
    <dgm:pt modelId="{81E3DE90-AB4D-43E2-A7F3-97405B5E1655}" type="pres">
      <dgm:prSet presAssocID="{36E7FBF9-9625-4624-89A1-FC09FF4884BC}" presName="linearProcess" presStyleCnt="0"/>
      <dgm:spPr/>
      <dgm:t>
        <a:bodyPr/>
        <a:lstStyle/>
        <a:p>
          <a:endParaRPr lang="en-US"/>
        </a:p>
      </dgm:t>
    </dgm:pt>
    <dgm:pt modelId="{4B52EDC3-8A39-4F11-BFB8-CDD0B5CA88B0}" type="pres">
      <dgm:prSet presAssocID="{F657678B-144A-45AB-9622-DA2534A4A47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2A569-C57B-43D0-BC24-485DE9C8D08D}" type="pres">
      <dgm:prSet presAssocID="{44B1C108-DAF2-42A1-88DE-3D041A3336CE}" presName="sibTrans" presStyleCnt="0"/>
      <dgm:spPr/>
      <dgm:t>
        <a:bodyPr/>
        <a:lstStyle/>
        <a:p>
          <a:endParaRPr lang="en-US"/>
        </a:p>
      </dgm:t>
    </dgm:pt>
    <dgm:pt modelId="{C4986672-9FC8-45ED-9DF1-8BAC661CBB28}" type="pres">
      <dgm:prSet presAssocID="{A3706D5F-ECB9-48CF-9887-CCEDE9C50FA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9396E-92A6-42F0-AACD-BEFB8A2777AE}" type="pres">
      <dgm:prSet presAssocID="{A84BD80B-59EC-4FE6-935E-91EE376CBC62}" presName="sibTrans" presStyleCnt="0"/>
      <dgm:spPr/>
      <dgm:t>
        <a:bodyPr/>
        <a:lstStyle/>
        <a:p>
          <a:endParaRPr lang="en-US"/>
        </a:p>
      </dgm:t>
    </dgm:pt>
    <dgm:pt modelId="{37AAD480-8B1E-42DE-8F20-5CEAD044AC6C}" type="pres">
      <dgm:prSet presAssocID="{DB9C4F47-D057-4CD9-90B8-B52930257FC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5CD00-6E3D-4849-BDC5-6E0D85E5AB9B}" type="pres">
      <dgm:prSet presAssocID="{6875D350-D40F-4035-8888-34136CE6F739}" presName="sibTrans" presStyleCnt="0"/>
      <dgm:spPr/>
      <dgm:t>
        <a:bodyPr/>
        <a:lstStyle/>
        <a:p>
          <a:endParaRPr lang="en-US"/>
        </a:p>
      </dgm:t>
    </dgm:pt>
    <dgm:pt modelId="{86F4EED0-173C-45A3-844B-79845EAD881F}" type="pres">
      <dgm:prSet presAssocID="{01FCA2A0-3998-421F-841E-368B8F3384D8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FFC4D6-F0C4-4EE5-8CF4-EED019C8B1AB}" srcId="{36E7FBF9-9625-4624-89A1-FC09FF4884BC}" destId="{01FCA2A0-3998-421F-841E-368B8F3384D8}" srcOrd="3" destOrd="0" parTransId="{4A7BEEB9-8651-4810-ADC0-011A0DEA1FF6}" sibTransId="{D54FA1F6-A28D-4D55-BC43-A3C1D5293A60}"/>
    <dgm:cxn modelId="{AA577B0E-AB03-462E-9DA0-DE43C987D9D5}" srcId="{36E7FBF9-9625-4624-89A1-FC09FF4884BC}" destId="{A3706D5F-ECB9-48CF-9887-CCEDE9C50FAA}" srcOrd="1" destOrd="0" parTransId="{6FB1FF48-C37C-4131-86AD-C1E45AA82E11}" sibTransId="{A84BD80B-59EC-4FE6-935E-91EE376CBC62}"/>
    <dgm:cxn modelId="{757024B5-F54D-4EDD-AA19-07B5B36AD7A5}" srcId="{36E7FBF9-9625-4624-89A1-FC09FF4884BC}" destId="{F657678B-144A-45AB-9622-DA2534A4A47D}" srcOrd="0" destOrd="0" parTransId="{2CB2F9D5-A87B-469E-94BD-2759598956B4}" sibTransId="{44B1C108-DAF2-42A1-88DE-3D041A3336CE}"/>
    <dgm:cxn modelId="{5A4B4C6D-B8C4-4043-A1B3-6E29BC1F8E56}" type="presOf" srcId="{36E7FBF9-9625-4624-89A1-FC09FF4884BC}" destId="{2C5CF42B-B92D-45C0-84E0-ED5C88224215}" srcOrd="0" destOrd="0" presId="urn:microsoft.com/office/officeart/2005/8/layout/hProcess9"/>
    <dgm:cxn modelId="{887DEED6-38B6-43BD-8FEE-3C102D97642C}" srcId="{36E7FBF9-9625-4624-89A1-FC09FF4884BC}" destId="{DB9C4F47-D057-4CD9-90B8-B52930257FC4}" srcOrd="2" destOrd="0" parTransId="{342E517D-B812-4724-A443-FB64E9C5654F}" sibTransId="{6875D350-D40F-4035-8888-34136CE6F739}"/>
    <dgm:cxn modelId="{0E195B7B-FFF8-41D0-96BD-947CD3BDD115}" type="presOf" srcId="{F657678B-144A-45AB-9622-DA2534A4A47D}" destId="{4B52EDC3-8A39-4F11-BFB8-CDD0B5CA88B0}" srcOrd="0" destOrd="0" presId="urn:microsoft.com/office/officeart/2005/8/layout/hProcess9"/>
    <dgm:cxn modelId="{F0FB60ED-2DAA-4E8D-A872-7622BE1788C1}" type="presOf" srcId="{DB9C4F47-D057-4CD9-90B8-B52930257FC4}" destId="{37AAD480-8B1E-42DE-8F20-5CEAD044AC6C}" srcOrd="0" destOrd="0" presId="urn:microsoft.com/office/officeart/2005/8/layout/hProcess9"/>
    <dgm:cxn modelId="{194E3EDB-F068-4F5E-8CC3-9391257CD556}" type="presOf" srcId="{01FCA2A0-3998-421F-841E-368B8F3384D8}" destId="{86F4EED0-173C-45A3-844B-79845EAD881F}" srcOrd="0" destOrd="0" presId="urn:microsoft.com/office/officeart/2005/8/layout/hProcess9"/>
    <dgm:cxn modelId="{EA07D2ED-B0A7-4210-BC3D-3CA9DEC14231}" type="presOf" srcId="{A3706D5F-ECB9-48CF-9887-CCEDE9C50FAA}" destId="{C4986672-9FC8-45ED-9DF1-8BAC661CBB28}" srcOrd="0" destOrd="0" presId="urn:microsoft.com/office/officeart/2005/8/layout/hProcess9"/>
    <dgm:cxn modelId="{E82CCD4A-2BEA-4338-89A8-EC21AF7F9540}" type="presParOf" srcId="{2C5CF42B-B92D-45C0-84E0-ED5C88224215}" destId="{A1226ED6-A537-4C31-B879-7140AD0A18FA}" srcOrd="0" destOrd="0" presId="urn:microsoft.com/office/officeart/2005/8/layout/hProcess9"/>
    <dgm:cxn modelId="{B829A215-39C2-4333-B5BA-6B45074576B7}" type="presParOf" srcId="{2C5CF42B-B92D-45C0-84E0-ED5C88224215}" destId="{81E3DE90-AB4D-43E2-A7F3-97405B5E1655}" srcOrd="1" destOrd="0" presId="urn:microsoft.com/office/officeart/2005/8/layout/hProcess9"/>
    <dgm:cxn modelId="{87B632DC-40B4-4934-B0D6-18D33F49C7DD}" type="presParOf" srcId="{81E3DE90-AB4D-43E2-A7F3-97405B5E1655}" destId="{4B52EDC3-8A39-4F11-BFB8-CDD0B5CA88B0}" srcOrd="0" destOrd="0" presId="urn:microsoft.com/office/officeart/2005/8/layout/hProcess9"/>
    <dgm:cxn modelId="{D8B43714-4F90-4F94-A2DE-4692BC06DD96}" type="presParOf" srcId="{81E3DE90-AB4D-43E2-A7F3-97405B5E1655}" destId="{F0F2A569-C57B-43D0-BC24-485DE9C8D08D}" srcOrd="1" destOrd="0" presId="urn:microsoft.com/office/officeart/2005/8/layout/hProcess9"/>
    <dgm:cxn modelId="{D355BD1F-FA4E-4578-862C-D9567F7C6894}" type="presParOf" srcId="{81E3DE90-AB4D-43E2-A7F3-97405B5E1655}" destId="{C4986672-9FC8-45ED-9DF1-8BAC661CBB28}" srcOrd="2" destOrd="0" presId="urn:microsoft.com/office/officeart/2005/8/layout/hProcess9"/>
    <dgm:cxn modelId="{B6E7264C-C983-438D-891F-9F31462A9D53}" type="presParOf" srcId="{81E3DE90-AB4D-43E2-A7F3-97405B5E1655}" destId="{4DF9396E-92A6-42F0-AACD-BEFB8A2777AE}" srcOrd="3" destOrd="0" presId="urn:microsoft.com/office/officeart/2005/8/layout/hProcess9"/>
    <dgm:cxn modelId="{109420DC-6D84-4BB0-9B30-B4FF451F073E}" type="presParOf" srcId="{81E3DE90-AB4D-43E2-A7F3-97405B5E1655}" destId="{37AAD480-8B1E-42DE-8F20-5CEAD044AC6C}" srcOrd="4" destOrd="0" presId="urn:microsoft.com/office/officeart/2005/8/layout/hProcess9"/>
    <dgm:cxn modelId="{C88A3B5E-CCF3-4A25-B003-469CACAD7BDC}" type="presParOf" srcId="{81E3DE90-AB4D-43E2-A7F3-97405B5E1655}" destId="{1F05CD00-6E3D-4849-BDC5-6E0D85E5AB9B}" srcOrd="5" destOrd="0" presId="urn:microsoft.com/office/officeart/2005/8/layout/hProcess9"/>
    <dgm:cxn modelId="{2D6930E1-3F8D-48DB-B6C7-08F26DDED680}" type="presParOf" srcId="{81E3DE90-AB4D-43E2-A7F3-97405B5E1655}" destId="{86F4EED0-173C-45A3-844B-79845EAD881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26ED6-A537-4C31-B879-7140AD0A18FA}">
      <dsp:nvSpPr>
        <dsp:cNvPr id="0" name=""/>
        <dsp:cNvSpPr/>
      </dsp:nvSpPr>
      <dsp:spPr>
        <a:xfrm>
          <a:off x="829083" y="0"/>
          <a:ext cx="9396276" cy="4847473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B52EDC3-8A39-4F11-BFB8-CDD0B5CA88B0}">
      <dsp:nvSpPr>
        <dsp:cNvPr id="0" name=""/>
        <dsp:cNvSpPr/>
      </dsp:nvSpPr>
      <dsp:spPr>
        <a:xfrm>
          <a:off x="3778" y="1454241"/>
          <a:ext cx="2454863" cy="19389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828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smtClean="0">
              <a:latin typeface="Arial" panose="020B0604020202020204" pitchFamily="34" charset="0"/>
              <a:cs typeface="Arial" panose="020B0604020202020204" pitchFamily="34" charset="0"/>
            </a:rPr>
            <a:t>Se você está inscrito no aplicativo MyLion, suas credenciais do aplicativo MyLion lhe darão acesso ao MyLion para web.</a:t>
          </a:r>
          <a:endParaRPr lang="en-US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432" y="1548895"/>
        <a:ext cx="2265555" cy="1749681"/>
      </dsp:txXfrm>
    </dsp:sp>
    <dsp:sp modelId="{C4986672-9FC8-45ED-9DF1-8BAC661CBB28}">
      <dsp:nvSpPr>
        <dsp:cNvPr id="0" name=""/>
        <dsp:cNvSpPr/>
      </dsp:nvSpPr>
      <dsp:spPr>
        <a:xfrm>
          <a:off x="2867785" y="1454241"/>
          <a:ext cx="2454863" cy="19389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828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baseline="0" smtClean="0">
              <a:latin typeface="Arial" panose="020B0604020202020204" pitchFamily="34" charset="0"/>
              <a:cs typeface="Arial" panose="020B0604020202020204" pitchFamily="34" charset="0"/>
            </a:rPr>
            <a:t>Para se inscrever, você precisará de seu número de associado, de um endereço de e-mail e número de telefone.</a:t>
          </a:r>
          <a:endParaRPr lang="en-US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2439" y="1548895"/>
        <a:ext cx="2265555" cy="1749681"/>
      </dsp:txXfrm>
    </dsp:sp>
    <dsp:sp modelId="{37AAD480-8B1E-42DE-8F20-5CEAD044AC6C}">
      <dsp:nvSpPr>
        <dsp:cNvPr id="0" name=""/>
        <dsp:cNvSpPr/>
      </dsp:nvSpPr>
      <dsp:spPr>
        <a:xfrm>
          <a:off x="5731793" y="1454241"/>
          <a:ext cx="2454863" cy="193898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828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Clique aqui para acessar o </a:t>
          </a:r>
          <a:r>
            <a:rPr lang="pt-BR" sz="1600" b="1" i="0" kern="120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o</a:t>
          </a:r>
          <a:r>
            <a:rPr lang="pt-BR" sz="1600" b="1" i="0" kern="1200" smtClean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 site do MyLion</a:t>
          </a:r>
          <a:endParaRPr lang="en-US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26447" y="1548895"/>
        <a:ext cx="2265555" cy="1749681"/>
      </dsp:txXfrm>
    </dsp:sp>
    <dsp:sp modelId="{86F4EED0-173C-45A3-844B-79845EAD881F}">
      <dsp:nvSpPr>
        <dsp:cNvPr id="0" name=""/>
        <dsp:cNvSpPr/>
      </dsp:nvSpPr>
      <dsp:spPr>
        <a:xfrm>
          <a:off x="8595801" y="1454241"/>
          <a:ext cx="2454863" cy="193898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828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smtClean="0">
              <a:latin typeface="Arial" panose="020B0604020202020204" pitchFamily="34" charset="0"/>
              <a:cs typeface="Arial" panose="020B0604020202020204" pitchFamily="34" charset="0"/>
            </a:rPr>
            <a:t>Visite www.mylion.org ou pesquise por MyLion na App Store no seu dispositivo iOS ou Google Play no seu dispositivo Android.</a:t>
          </a:r>
          <a:endParaRPr lang="en-US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90455" y="1548895"/>
        <a:ext cx="2265555" cy="1749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378D85-395F-49FA-B89C-51E7F823889F}" type="datetimeFigureOut">
              <a:rPr lang="en-US" smtClean="0"/>
              <a:t>3/12/2019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4159E8-CA19-4BB0-8ED9-16527D3A2E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9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ci-auth-app-prod.azurewebsites.net/account/login?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Olá, </a:t>
            </a:r>
          </a:p>
          <a:p>
            <a:endParaRPr lang="en-US" sz="1600" dirty="0"/>
          </a:p>
          <a:p>
            <a:r>
              <a:rPr lang="pt-BR" sz="1600" dirty="0" smtClean="0"/>
              <a:t>Obrigada </a:t>
            </a:r>
            <a:r>
              <a:rPr lang="pt-BR" sz="1600" dirty="0"/>
              <a:t>por </a:t>
            </a:r>
            <a:r>
              <a:rPr lang="pt-BR" sz="1600" dirty="0" smtClean="0"/>
              <a:t>estarem conosco hoje</a:t>
            </a:r>
            <a:r>
              <a:rPr lang="pt-BR" sz="1600" dirty="0"/>
              <a:t>.</a:t>
            </a:r>
          </a:p>
          <a:p>
            <a:endParaRPr lang="en-US" sz="1600" dirty="0"/>
          </a:p>
          <a:p>
            <a:r>
              <a:rPr lang="pt-BR" sz="1600" dirty="0"/>
              <a:t>Algumas coisas antes de começarmos...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6868-9BE2-4B90-A899-79CA97E21669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04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pt-BR" sz="1600" b="1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Uma das razões pelas quais os Leões fazem tanto bem no mundo é porque somos uma rede - aprendemos uns com os outros e trabalhamos juntos.  Ouvimos várias vezes que os Leões querem mais oportunidades para se conectar e compartilhar sua paixão pelo serviço.  Como líder, você inspira e participa dessa colaboração.  Você também lidera pelo exemplo.</a:t>
            </a:r>
          </a:p>
          <a:p>
            <a:endParaRPr lang="en-US" sz="1600" b="1" kern="1200" baseline="0" dirty="0" smtClean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en-US" sz="1600" b="1" kern="1200" dirty="0" smtClean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r>
              <a:rPr lang="pt-BR" sz="1600" b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 MyLion oferece uma plataforma elegante e facilmente navegável para mostrar quem você é como Leão e quem é seu distrito, tudo isso enquanto mantém confortavelmente </a:t>
            </a:r>
            <a:r>
              <a:rPr lang="pt-BR" sz="16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 que e quando você deseja compartilhar.</a:t>
            </a:r>
            <a:endParaRPr lang="pt-BR" sz="16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en-US" sz="1600" dirty="0" smtClean="0">
              <a:latin typeface="+mj-lt"/>
              <a:cs typeface="Arial" panose="020B0604020202020204" pitchFamily="34" charset="0"/>
            </a:endParaRPr>
          </a:p>
          <a:p>
            <a:endParaRPr lang="en-US" sz="1600" dirty="0" smtClean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Pense no seu perfil como seu "cartão de visitas” pessoal, apresentando você a Leões de todo o mundo.</a:t>
            </a:r>
          </a:p>
          <a:p>
            <a:r>
              <a:rPr lang="pt-B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​</a:t>
            </a:r>
          </a:p>
          <a:p>
            <a:r>
              <a:rPr lang="pt-B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Essa é uma ótima maneira de mostrar a outros Leões quem você é, onde está localizado, a qual clube pertence e no que está interessado. </a:t>
            </a:r>
          </a:p>
          <a:p>
            <a:r>
              <a:rPr lang="pt-B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Você pode atualizar instantaneamente suas informações usando o MyLion.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Modifique seu endereço de e-mail e número de telefone on-line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Forneça sua própria narrativa sobre seu clube e distrito 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Gerencie suas configurações de privacidade pessoal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8485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50"/>
              </a:spcAft>
            </a:pPr>
            <a:endParaRPr lang="en-US" sz="1400" b="1" dirty="0" smtClean="0">
              <a:solidFill>
                <a:srgbClr val="002F87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450"/>
              </a:spcAft>
            </a:pPr>
            <a:r>
              <a:rPr lang="pt-BR" sz="14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Dentro do seu perfil de usuário você pode atualizar suas informações</a:t>
            </a:r>
          </a:p>
          <a:p>
            <a:r>
              <a:rPr lang="pt-B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Você tem acesso para atualizar seu número de telefone celular e endereço de e-mail.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pt-BR" sz="14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Gerencie as configurações de privacidade ao selecionar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 quais informações são visíveis e quem pode comunicar-se com você usando o MyLion.</a:t>
            </a:r>
            <a:r>
              <a:rPr lang="pt-B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pt-BR" sz="14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Existe ainda uma opção para adicionar sua foto do perfil. 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Sua foto do perfil será visualizada quando outros buscarem por você no MyLion.</a:t>
            </a:r>
            <a:r>
              <a:rPr lang="pt-B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766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dirty="0"/>
              <a:t>O perfil do Distrito é similar ao seu perfil de usuário e de clube.</a:t>
            </a:r>
            <a:r>
              <a:rPr lang="pt-BR" sz="1600" baseline="0" dirty="0"/>
              <a:t> </a:t>
            </a:r>
          </a:p>
          <a:p>
            <a:endParaRPr lang="en-US" sz="1600" baseline="0" dirty="0" smtClean="0"/>
          </a:p>
          <a:p>
            <a:r>
              <a:rPr lang="pt-BR" dirty="0"/>
              <a:t>Ao usar o Perfil de Distrito você pode </a:t>
            </a:r>
            <a:r>
              <a:rPr lang="pt-BR" sz="18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apresentar seu Distrito para os Leões e </a:t>
            </a:r>
            <a:r>
              <a:rPr lang="pt-BR" sz="1800" b="1" dirty="0" err="1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Leos</a:t>
            </a:r>
            <a:r>
              <a:rPr lang="pt-BR" sz="18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 ao redor do mundo.</a:t>
            </a:r>
          </a:p>
          <a:p>
            <a:r>
              <a:rPr lang="pt-BR" sz="16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Crie seu perfil de distrito e ressalte os recursos em que seu distrito se destaca. Seja o distrito de referência do seu país. </a:t>
            </a:r>
          </a:p>
          <a:p>
            <a:endParaRPr lang="en-US" sz="1600" dirty="0" smtClean="0"/>
          </a:p>
          <a:p>
            <a:pPr>
              <a:spcAft>
                <a:spcPts val="450"/>
              </a:spcAft>
            </a:pPr>
            <a:r>
              <a:rPr lang="pt-BR" sz="18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As informações principais sobre seu distrito na ponta dos seus dedos.</a:t>
            </a:r>
          </a:p>
          <a:p>
            <a:r>
              <a:rPr lang="pt-BR" sz="16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Visualize rapidamente a lista de dirigentes do Distrito e do clube usando o MyLion. </a:t>
            </a:r>
          </a:p>
          <a:p>
            <a:endParaRPr lang="en-US" sz="1600" dirty="0" smtClean="0"/>
          </a:p>
          <a:p>
            <a:r>
              <a:rPr lang="pt-BR" sz="1600" dirty="0"/>
              <a:t>Esses mesmos recursos estão disponíveis ao nível de clube. 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126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8079" y="4499478"/>
            <a:ext cx="5731651" cy="425229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aseline="0" dirty="0"/>
              <a:t>Uma das responsabilidades dos líderes distritais é a definição de metas, incluindo as metas de serviço.  A fim de definir metas mensuráveis, analisar o progresso e ajustar de acordo, você precisa acessar as informações rapidamente.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/>
              <a:t>Com o MyLion, você pode explorar as estatísticas das atividades passadas </a:t>
            </a:r>
            <a:r>
              <a:rPr lang="pt-BR" sz="1600" dirty="0" smtClean="0"/>
              <a:t>em </a:t>
            </a:r>
            <a:r>
              <a:rPr lang="pt-BR" sz="1600" dirty="0"/>
              <a:t>nível </a:t>
            </a:r>
            <a:r>
              <a:rPr lang="pt-BR" sz="1600" dirty="0" smtClean="0"/>
              <a:t>de </a:t>
            </a:r>
            <a:r>
              <a:rPr lang="pt-BR" sz="1600" dirty="0"/>
              <a:t>clube até o nível </a:t>
            </a:r>
            <a:r>
              <a:rPr lang="pt-BR" sz="1600" dirty="0" smtClean="0"/>
              <a:t>de </a:t>
            </a:r>
            <a:r>
              <a:rPr lang="pt-BR" sz="1600" dirty="0"/>
              <a:t>área jurisdicional.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200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Visualizar o impacto em tempo real com o painel de indicadores vai ajudar você a:</a:t>
            </a:r>
          </a:p>
          <a:p>
            <a:endParaRPr lang="en-US" sz="1200" kern="0" baseline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Economize 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tempo - o painel oferece informações detalhadas rapidamente.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Confira 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competição - veja o que todo mundo está fazendo. Obter informações de serviço em todos os níveis.</a:t>
            </a:r>
          </a:p>
          <a:p>
            <a:pPr lvl="1"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Claro que não estamos realmente em competição, mas é sempre bom ver o que está acontecendo em seus distritos vizinhos.</a:t>
            </a: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Compartilhar as melhores práticas e ideias de eventos é uma ótima maneira de interagir com outros distritos e clubes.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Não espere - exporte 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seus dados de pesquisa para o Excel.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pt-BR" dirty="0"/>
              <a:t>Veja como os Leões assumem nossas causas globais.</a:t>
            </a:r>
            <a:r>
              <a:rPr lang="pt-BR" baseline="0" dirty="0"/>
              <a:t> Procure por tendências de dados e identifique as áreas de especialização em seu distrito.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054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sz="1600" dirty="0" smtClean="0"/>
          </a:p>
          <a:p>
            <a:pPr fontAlgn="base"/>
            <a:r>
              <a:rPr lang="pt-BR" sz="1600" dirty="0"/>
              <a:t>A </a:t>
            </a:r>
            <a:r>
              <a:rPr lang="pt-BR" sz="1600" dirty="0" err="1"/>
              <a:t>qui</a:t>
            </a:r>
            <a:r>
              <a:rPr lang="pt-BR" sz="1600" dirty="0"/>
              <a:t> está um captura de tela </a:t>
            </a:r>
            <a:r>
              <a:rPr lang="pt-BR" sz="1600" u="none" dirty="0"/>
              <a:t>do Painel do MyLion</a:t>
            </a:r>
            <a:r>
              <a:rPr lang="pt-BR" sz="1600" dirty="0"/>
              <a:t>.</a:t>
            </a:r>
            <a:r>
              <a:rPr lang="pt-BR" sz="1600" baseline="0" dirty="0"/>
              <a:t> </a:t>
            </a:r>
          </a:p>
          <a:p>
            <a:pPr fontAlgn="base"/>
            <a:endParaRPr lang="en-US" sz="1600" dirty="0" smtClean="0"/>
          </a:p>
          <a:p>
            <a:pPr fontAlgn="base"/>
            <a:r>
              <a:rPr lang="pt-BR" sz="1600" dirty="0"/>
              <a:t>Todos os dados estão prontamente disponíveis.</a:t>
            </a:r>
          </a:p>
          <a:p>
            <a:pPr fontAlgn="base"/>
            <a:endParaRPr lang="en-US" sz="1600" dirty="0" smtClean="0"/>
          </a:p>
          <a:p>
            <a:pPr fontAlgn="base"/>
            <a:r>
              <a:rPr lang="pt-BR" sz="1600" dirty="0"/>
              <a:t>Filtros são fornecidos para tornar as informações escalonáveis.</a:t>
            </a:r>
            <a:r>
              <a:rPr lang="pt-BR" sz="1600" baseline="0" dirty="0"/>
              <a:t> Você pode escalonar as pessoas atendidas, as pessoas atendidas por associados, o número de atividades de serviço concluídas e as horas de voluntariado.</a:t>
            </a:r>
          </a:p>
          <a:p>
            <a:pPr fontAlgn="base"/>
            <a:endParaRPr lang="en-US" sz="1600" baseline="0" dirty="0" smtClean="0"/>
          </a:p>
          <a:p>
            <a:pPr fontAlgn="base"/>
            <a:r>
              <a:rPr lang="pt-BR" sz="1600" baseline="0" dirty="0"/>
              <a:t>As informações podem ser exportadas para o Excel para criar um relatório para imprimir. </a:t>
            </a:r>
          </a:p>
          <a:p>
            <a:pPr rtl="0" fontAlgn="base"/>
            <a:endParaRPr lang="en-US" dirty="0" smtClean="0"/>
          </a:p>
          <a:p>
            <a:pPr fontAlgn="base"/>
            <a:endParaRPr lang="en-US" sz="1600" dirty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8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aseline="0" dirty="0"/>
              <a:t>Nossos líderes Leões têm visão e paixão. </a:t>
            </a:r>
            <a:r>
              <a:rPr lang="pt-BR" sz="1600" baseline="0" dirty="0"/>
              <a:t>Você viaja, coordena reuniões, entra em contato com os clubes - tudo para garantir que os Leões tenham as ferramentas e os recursos de que precisam para serem bem-sucedidos e felizes.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 MyLion oferece um novo nível de visibilidade das atividades do clube e do distrito para ajudar você a ajudar os clubes do seu distrito.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39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Podemos ajudar - torne nosso serviço visível </a:t>
            </a:r>
          </a:p>
          <a:p>
            <a:pPr algn="l"/>
            <a:endParaRPr lang="en-US" sz="1200" b="1" kern="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pt-BR" sz="1200" b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Ver as próximas atividades em um clube e distrito nos dá a habilidade para:</a:t>
            </a:r>
            <a:r>
              <a:rPr lang="pt-BR" sz="1200" b="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baseline="0" dirty="0" smtClean="0"/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Planejar com antecipação para ter uma visão geral das atividades do distrito</a:t>
            </a:r>
          </a:p>
          <a:p>
            <a:pPr lvl="1"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Agora que você pode ver o que está acontecendo, você pode criar planos de viagem com antecedência, com base nas próximas atividades do clube</a:t>
            </a: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Personalizar a experiência com convites individuais </a:t>
            </a:r>
          </a:p>
          <a:p>
            <a:pPr lvl="1"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Durante as visitas aos clubes, você pode agendar reuniões para reunir-se com os associados do clube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Identificar oportunidades para melhorias. </a:t>
            </a:r>
          </a:p>
          <a:p>
            <a:pPr lvl="1"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Você pode ver se algum clube em seu distrito está tendo problemas com o planejamento das atividades de serviço e oferecer </a:t>
            </a:r>
            <a:r>
              <a:rPr lang="pt-BR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sugestões ou feedback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Use os melhores exemplos dos clubes ao redor da área para mantê-los motivados e ativos.</a:t>
            </a:r>
            <a:r>
              <a:rPr lang="pt-BR" sz="1200" baseline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7539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698500"/>
            <a:ext cx="5664200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325" y="4197116"/>
            <a:ext cx="5607050" cy="4182580"/>
          </a:xfrm>
        </p:spPr>
        <p:txBody>
          <a:bodyPr>
            <a:noAutofit/>
          </a:bodyPr>
          <a:lstStyle/>
          <a:p>
            <a:r>
              <a:rPr lang="pt-BR" sz="1600"/>
              <a:t>O MyLion fornece orientação desde o início.</a:t>
            </a:r>
            <a:r>
              <a:rPr lang="pt-BR" sz="1600" baseline="0"/>
              <a:t> </a:t>
            </a:r>
            <a:r>
              <a:rPr lang="pt-BR" sz="1600"/>
              <a:t>Para conveniência, os botões de ação aparecem no cabeçalho superior.</a:t>
            </a:r>
            <a:r>
              <a:rPr lang="pt-BR" sz="1600" baseline="0"/>
              <a:t> </a:t>
            </a:r>
          </a:p>
          <a:p>
            <a:r>
              <a:rPr lang="pt-BR" sz="1600"/>
              <a:t>O rastreador de progresso fornece cada etapa do processo.</a:t>
            </a:r>
            <a:r>
              <a:rPr lang="pt-BR" sz="1600" baseline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13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2100" y="4134961"/>
            <a:ext cx="6650143" cy="5093653"/>
          </a:xfrm>
        </p:spPr>
        <p:txBody>
          <a:bodyPr>
            <a:noAutofit/>
          </a:bodyPr>
          <a:lstStyle/>
          <a:p>
            <a:r>
              <a:rPr lang="pt-BR" sz="1400" dirty="0"/>
              <a:t>Você está vendo na tela o painel de controle do MyLion. Aqui é onde você vai encontrar informações sobre o áudio e o painel de bate-papo, que usaremos para perguntar e responder as dúvidas. </a:t>
            </a:r>
          </a:p>
          <a:p>
            <a:endParaRPr lang="en-US" sz="1400" dirty="0"/>
          </a:p>
          <a:p>
            <a:r>
              <a:rPr lang="pt-BR" sz="1400" dirty="0"/>
              <a:t>Se o painel de controle desaparecer, clique nas setas duplas indicadas </a:t>
            </a:r>
            <a:r>
              <a:rPr lang="pt-BR" sz="1400" dirty="0" smtClean="0"/>
              <a:t>pelo número </a:t>
            </a:r>
            <a:r>
              <a:rPr lang="pt-BR" sz="1400" dirty="0"/>
              <a:t>1 para que ele volte a aparecer.</a:t>
            </a:r>
          </a:p>
          <a:p>
            <a:endParaRPr lang="en-US" sz="1400" dirty="0"/>
          </a:p>
          <a:p>
            <a:r>
              <a:rPr lang="pt-BR" sz="1400" dirty="0"/>
              <a:t>Se você estiver usando o telefone, as informações para discagem estão indicadas </a:t>
            </a:r>
            <a:r>
              <a:rPr lang="pt-BR" sz="1400" dirty="0" smtClean="0"/>
              <a:t>no número </a:t>
            </a:r>
            <a:r>
              <a:rPr lang="pt-BR" sz="1400" dirty="0"/>
              <a:t>2. No caso da conexão cair, pode discar novamente usando este número.</a:t>
            </a:r>
          </a:p>
          <a:p>
            <a:endParaRPr lang="en-US" sz="1400" dirty="0"/>
          </a:p>
          <a:p>
            <a:r>
              <a:rPr lang="pt-BR" sz="1400" dirty="0"/>
              <a:t>O painel de perguntas, indicado </a:t>
            </a:r>
            <a:r>
              <a:rPr lang="pt-BR" sz="1400" dirty="0" smtClean="0"/>
              <a:t>pelo número </a:t>
            </a:r>
            <a:r>
              <a:rPr lang="pt-BR" sz="1400" dirty="0"/>
              <a:t>3 é onde você pode fazer perguntas durante o </a:t>
            </a:r>
            <a:r>
              <a:rPr lang="pt-BR" sz="1400" dirty="0" err="1"/>
              <a:t>Webinar</a:t>
            </a:r>
            <a:r>
              <a:rPr lang="pt-BR" sz="1400" dirty="0"/>
              <a:t>. </a:t>
            </a:r>
          </a:p>
          <a:p>
            <a:endParaRPr lang="en-US" sz="1400" dirty="0"/>
          </a:p>
          <a:p>
            <a:r>
              <a:rPr lang="pt-BR" sz="1400" dirty="0"/>
              <a:t>Haverá uma oportunidade para você fazer perguntas ao final desta apresentação. Nós temos muitos participantes, então vamos responder as perguntas </a:t>
            </a:r>
            <a:r>
              <a:rPr lang="pt-BR" sz="1400" dirty="0" smtClean="0"/>
              <a:t>se </a:t>
            </a:r>
            <a:r>
              <a:rPr lang="pt-BR" sz="1400" dirty="0"/>
              <a:t>o horário permitir.  </a:t>
            </a:r>
          </a:p>
          <a:p>
            <a:endParaRPr lang="en-US" sz="1400" dirty="0"/>
          </a:p>
          <a:p>
            <a:r>
              <a:rPr lang="pt-BR" sz="1400" dirty="0"/>
              <a:t>Este </a:t>
            </a:r>
            <a:r>
              <a:rPr lang="pt-BR" sz="1400" dirty="0" err="1"/>
              <a:t>webinar</a:t>
            </a:r>
            <a:r>
              <a:rPr lang="pt-BR" sz="1400" dirty="0"/>
              <a:t> está sendo gravado e vamos distribuir e disponibilizar em uma data futura.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852A7-B3DC-4683-9E52-0E9C6433B6FE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r>
              <a:rPr lang="pt-BR" sz="16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Informações claras e consolidadas</a:t>
            </a:r>
          </a:p>
          <a:p>
            <a:pPr rtl="0" fontAlgn="base"/>
            <a:endParaRPr lang="en-US" sz="1600" dirty="0" smtClean="0">
              <a:ea typeface="ヒラギノ角ゴ Pro W3" charset="0"/>
              <a:cs typeface="ヒラギノ角ゴ Pro W3" charset="0"/>
            </a:endParaRPr>
          </a:p>
          <a:p>
            <a:pPr rtl="0" fontAlgn="base"/>
            <a:r>
              <a:rPr lang="pt-BR" sz="1600" dirty="0">
                <a:ea typeface="ヒラギノ角ゴ Pro W3" charset="0"/>
                <a:cs typeface="ヒラギノ角ゴ Pro W3" charset="0"/>
              </a:rPr>
              <a:t>Com algumas etapas, qualquer um pode criar uma atividade ao:</a:t>
            </a:r>
          </a:p>
          <a:p>
            <a:pPr rtl="0" fontAlgn="base"/>
            <a:endParaRPr lang="en-US" sz="1600" dirty="0">
              <a:ea typeface="ヒラギノ角ゴ Pro W3" charset="0"/>
              <a:cs typeface="ヒラギノ角ゴ Pro W3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 dirty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Fornecer os detalhes da atividade e uma descrição do evento. 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 baseline="0" dirty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Isso garante que todas as informações necessárias sejam capturadas quando o evento é planejado  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pt-BR" sz="1600" dirty="0">
                <a:ea typeface="ヒラギノ角ゴ Pro W3" charset="0"/>
                <a:cs typeface="ヒラギノ角ゴ Pro W3" charset="0"/>
              </a:rPr>
              <a:t>Os organizadores podem definir as configurações de privacidade do evento. 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pt-BR" sz="1600" dirty="0">
                <a:ea typeface="ヒラギノ角ゴ Pro W3" charset="0"/>
                <a:cs typeface="ヒラギノ角ゴ Pro W3" charset="0"/>
              </a:rPr>
              <a:t>Você pode abrir o evento para o público selecionando Todos, pode ser um evento exclusivo do clube, como reunião ou o evento pode ser apenas por convite</a:t>
            </a:r>
            <a:r>
              <a:rPr lang="pt-BR" sz="1600" baseline="0" dirty="0">
                <a:ea typeface="ヒラギノ角ゴ Pro W3" charset="0"/>
                <a:cs typeface="ヒラギノ角ゴ Pro W3" charset="0"/>
              </a:rPr>
              <a:t> </a:t>
            </a:r>
            <a:r>
              <a:rPr lang="pt-BR" sz="1600" dirty="0">
                <a:ea typeface="ヒラギノ角ゴ Pro W3" charset="0"/>
                <a:cs typeface="ヒラギノ角ゴ Pro W3" charset="0"/>
              </a:rPr>
              <a:t> 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pt-BR" sz="1600" dirty="0">
                <a:ea typeface="ヒラギノ角ゴ Pro W3" charset="0"/>
                <a:cs typeface="ヒラギノ角ゴ Pro W3" charset="0"/>
              </a:rPr>
              <a:t>Os gerenciadores de projeto estão disponíveis para ajudar na organização de atividades 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23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r>
              <a:rPr lang="pt-BR" sz="1600" b="0" i="0" u="none" strike="noStrike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Depois de configurar a atividade, você pode convidar clubes e indivíduos para participar da atividade. </a:t>
            </a:r>
          </a:p>
          <a:p>
            <a:pPr rtl="0" fontAlgn="base"/>
            <a:r>
              <a:rPr lang="pt-BR" sz="1600" b="0" i="0" u="none" strike="noStrike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Não é necessário encontrar endereços de e-mail ou números de telefone. As informações estão seguras e armazenadas no MyLion para facilidade de uso.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86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r>
              <a:rPr lang="pt-BR" sz="1600" b="0" i="0" u="none" strike="noStrike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Comemore e compartilhe seus esforços das atividades de serviços ao reportar. </a:t>
            </a:r>
          </a:p>
          <a:p>
            <a:pPr rtl="0" fontAlgn="base"/>
            <a:endParaRPr lang="en-US" sz="1600" dirty="0" smtClean="0">
              <a:ea typeface="ヒラギノ角ゴ Pro W3" charset="0"/>
              <a:cs typeface="ヒラギノ角ゴ Pro W3" charset="0"/>
            </a:endParaRPr>
          </a:p>
          <a:p>
            <a:pPr fontAlgn="base"/>
            <a:r>
              <a:rPr lang="pt-BR" sz="1600">
                <a:ea typeface="ヒラギノ角ゴ Pro W3" charset="0"/>
                <a:cs typeface="ヒラギノ角ゴ Pro W3" charset="0"/>
              </a:rPr>
              <a:t>As pessoas querem ser reconhecidas por seus esforços.  </a:t>
            </a:r>
            <a:r>
              <a:rPr lang="pt-BR" sz="1600"/>
              <a:t>Quando os Leões reportam o serviço, eles se tornam elegíveis para uma série de premiações de serviços. As premiações reconhecem o trabalho árduo dos Leões e os motivam a continuar buscando por excelência.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2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O primeiro passo para aproveitar o MyLion, é se inscrever.  Sabemos que alguns de nós tiveram problemas para criar um nome de usuário e senha.</a:t>
            </a:r>
            <a:r>
              <a:rPr lang="pt-BR" sz="1600" baseline="0" dirty="0"/>
              <a:t>  No entanto, a maioria dessas questões surge quando não temos as informações pessoais </a:t>
            </a:r>
            <a:r>
              <a:rPr lang="pt-BR" sz="1600" baseline="0" dirty="0" smtClean="0"/>
              <a:t>de </a:t>
            </a:r>
            <a:r>
              <a:rPr lang="pt-BR" sz="1600" baseline="0" dirty="0"/>
              <a:t>Leões de que precisamos.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7737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dirty="0"/>
              <a:t>Torne seu Distrito pronto para o MyLion!</a:t>
            </a:r>
          </a:p>
          <a:p>
            <a:endParaRPr lang="en-US" sz="1600" baseline="0" dirty="0" smtClean="0"/>
          </a:p>
          <a:p>
            <a:r>
              <a:rPr lang="pt-BR" sz="1600" dirty="0"/>
              <a:t>Há muita coisa que você pode fazer para ajudar os clubes em seus distritos a adotarem o MyLion com sucesso.</a:t>
            </a:r>
          </a:p>
          <a:p>
            <a:endParaRPr lang="en-US" sz="1600" baseline="0" dirty="0" smtClean="0"/>
          </a:p>
          <a:p>
            <a:r>
              <a:rPr lang="pt-BR" sz="1600" baseline="0" dirty="0"/>
              <a:t>Atualize as informações de cada associado de clube no MyLCI, e mais importante, forneça um e-mail pessoal ou telefone celular para CADA associado do clube.  </a:t>
            </a:r>
          </a:p>
          <a:p>
            <a:endParaRPr lang="en-US" sz="1600" baseline="0" dirty="0" smtClean="0"/>
          </a:p>
          <a:p>
            <a:r>
              <a:rPr lang="pt-BR" sz="1600" baseline="0" dirty="0"/>
              <a:t>Estas informações são importantes porque os associados poderão se inscrever no MyLion sem um e-mail válido ou número de telefone celular nos arquivo de LCI. </a:t>
            </a:r>
          </a:p>
          <a:p>
            <a:endParaRPr lang="en-US" sz="16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aseline="0" dirty="0"/>
              <a:t>E, mais importante do que qualquer outra coisa, certifique-se de que os secretários de clube forneçam a cada Leão uma cópia do respectivo número do associado. Você pode enviar por e-mail ou mensagem de texto para eles, ou imprimir para distribuir na próxima reunião do clube.</a:t>
            </a:r>
          </a:p>
          <a:p>
            <a:endParaRPr lang="en-US" sz="16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2733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dirty="0" smtClean="0"/>
              <a:t>Aqui estão algumas dicas para deixar seu distrito pronto para um bom começo.</a:t>
            </a:r>
          </a:p>
          <a:p>
            <a:endParaRPr lang="en-US" sz="1600" dirty="0"/>
          </a:p>
          <a:p>
            <a:pPr marL="232943" indent="-232943">
              <a:buFont typeface="+mj-lt"/>
              <a:buAutoNum type="arabicPeriod"/>
            </a:pPr>
            <a:r>
              <a:rPr lang="pt-BR" sz="1600" dirty="0" smtClean="0"/>
              <a:t>Se você está inscrito no aplicativo MyLion, suas credenciais do aplicativo MyLion lhe darão acesso ao MyLion para web</a:t>
            </a:r>
            <a:r>
              <a:rPr lang="en-US" sz="1600" dirty="0" smtClean="0"/>
              <a:t>.  </a:t>
            </a:r>
            <a:endParaRPr lang="en-US" sz="1600" dirty="0"/>
          </a:p>
          <a:p>
            <a:pPr marL="232943" indent="-232943">
              <a:buFont typeface="+mj-lt"/>
              <a:buAutoNum type="arabicPeriod"/>
            </a:pPr>
            <a:r>
              <a:rPr lang="pt-BR" sz="1600" dirty="0" smtClean="0"/>
              <a:t>Para se inscrever, você precisará de seu número de associado, um endereço de e-mail e um número de telefone.</a:t>
            </a:r>
            <a:endParaRPr lang="en-US" sz="1600" dirty="0"/>
          </a:p>
          <a:p>
            <a:pPr marL="232943" indent="-232943">
              <a:buFont typeface="+mj-lt"/>
              <a:buAutoNum type="arabicPeriod"/>
            </a:pPr>
            <a:r>
              <a:rPr lang="en-US" sz="1600" dirty="0" err="1" smtClean="0">
                <a:hlinkClick r:id="rId3"/>
              </a:rPr>
              <a:t>Aqui</a:t>
            </a:r>
            <a:r>
              <a:rPr lang="en-US" sz="1600" dirty="0" smtClean="0">
                <a:hlinkClick r:id="rId3"/>
              </a:rPr>
              <a:t> </a:t>
            </a:r>
            <a:r>
              <a:rPr lang="en-US" sz="1600" dirty="0" err="1" smtClean="0">
                <a:hlinkClick r:id="rId3"/>
              </a:rPr>
              <a:t>está</a:t>
            </a:r>
            <a:r>
              <a:rPr lang="en-US" sz="1600" dirty="0" smtClean="0">
                <a:hlinkClick r:id="rId3"/>
              </a:rPr>
              <a:t> o link para </a:t>
            </a:r>
            <a:r>
              <a:rPr lang="en-US" sz="1600" dirty="0" err="1" smtClean="0">
                <a:hlinkClick r:id="rId3"/>
              </a:rPr>
              <a:t>acessar</a:t>
            </a:r>
            <a:r>
              <a:rPr lang="en-US" sz="1600" dirty="0" smtClean="0">
                <a:hlinkClick r:id="rId3"/>
              </a:rPr>
              <a:t> o site do MyLion</a:t>
            </a:r>
            <a:endParaRPr lang="en-US" sz="1600" dirty="0" smtClean="0"/>
          </a:p>
          <a:p>
            <a:pPr marL="232943" indent="-232943">
              <a:buFont typeface="+mj-lt"/>
              <a:buAutoNum type="arabicPeriod"/>
            </a:pPr>
            <a:r>
              <a:rPr lang="pt-BR" sz="1600" dirty="0" smtClean="0"/>
              <a:t>Existem duas maneiras para fazer o download do aplicativo MyLion</a:t>
            </a:r>
            <a:r>
              <a:rPr lang="en-US" sz="1600" dirty="0" smtClean="0"/>
              <a:t>.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sz="1600" dirty="0" smtClean="0"/>
              <a:t> </a:t>
            </a:r>
            <a:r>
              <a:rPr lang="pt-BR" sz="1600" dirty="0" smtClean="0"/>
              <a:t>Usando seu dispositivo móvel, acesse o site:</a:t>
            </a:r>
            <a:r>
              <a:rPr lang="pt-BR" sz="1600" baseline="0" dirty="0" smtClean="0"/>
              <a:t> </a:t>
            </a:r>
            <a:r>
              <a:rPr lang="pt-BR" sz="1600" b="1" dirty="0" smtClean="0"/>
              <a:t>www.mylion.org</a:t>
            </a:r>
            <a:r>
              <a:rPr lang="pt-BR" sz="1600" dirty="0" smtClean="0"/>
              <a:t> e clique no link para sua loja de aplicativo.</a:t>
            </a:r>
            <a:r>
              <a:rPr lang="en-US" sz="1600" dirty="0" smtClean="0"/>
              <a:t> </a:t>
            </a:r>
            <a:endParaRPr lang="en-US" sz="1600" dirty="0"/>
          </a:p>
          <a:p>
            <a:pPr marL="698830" lvl="1" indent="-232943">
              <a:buFont typeface="+mj-lt"/>
              <a:buAutoNum type="arabicPeriod"/>
            </a:pPr>
            <a:r>
              <a:rPr lang="pt-BR" sz="1600" dirty="0" smtClean="0"/>
              <a:t>Outra opção é acessar diretamente a </a:t>
            </a:r>
            <a:r>
              <a:rPr lang="pt-BR" sz="1600" dirty="0" err="1" smtClean="0"/>
              <a:t>AppStore</a:t>
            </a:r>
            <a:r>
              <a:rPr lang="pt-BR" sz="1600" dirty="0" smtClean="0"/>
              <a:t> no seu dispositivo iOS ou o Google Play no seu dispositivo </a:t>
            </a:r>
            <a:r>
              <a:rPr lang="pt-BR" sz="1600" dirty="0" err="1" smtClean="0"/>
              <a:t>Android</a:t>
            </a:r>
            <a:r>
              <a:rPr lang="pt-BR" sz="1600" dirty="0" smtClean="0"/>
              <a:t> e pesquisar por MyLion</a:t>
            </a:r>
            <a:r>
              <a:rPr lang="en-US" sz="1600" dirty="0" smtClean="0"/>
              <a:t>. </a:t>
            </a:r>
            <a:r>
              <a:rPr lang="en-US" sz="1600" dirty="0"/>
              <a:t>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7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/>
              <a:t>Como mencionei mais cedo, estamos constantemente aprimorando o MyLion com base no feedback dos Leões e Leos. </a:t>
            </a:r>
            <a:r>
              <a:rPr lang="pt-BR"/>
              <a:t>As recomendações dos associados tornam o MyLion melhor, por isso esperem por estas atualizações e adições futuras!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09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567" y="4218649"/>
            <a:ext cx="5932875" cy="4252290"/>
          </a:xfrm>
        </p:spPr>
        <p:txBody>
          <a:bodyPr>
            <a:normAutofit fontScale="40000" lnSpcReduction="20000"/>
          </a:bodyPr>
          <a:lstStyle/>
          <a:p>
            <a:pPr marL="218385" indent="-218385">
              <a:spcAft>
                <a:spcPts val="1223"/>
              </a:spcAft>
            </a:pPr>
            <a:endParaRPr lang="en-US" sz="2100" kern="0" dirty="0"/>
          </a:p>
          <a:p>
            <a:pPr marL="349415" indent="-34941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No próximo </a:t>
            </a:r>
            <a:r>
              <a:rPr lang="pt-BR" sz="2400" dirty="0" smtClean="0"/>
              <a:t>mês,</a:t>
            </a:r>
            <a:r>
              <a:rPr lang="pt-BR" sz="2400" baseline="0" dirty="0" smtClean="0"/>
              <a:t> vamos nos transferir </a:t>
            </a:r>
            <a:r>
              <a:rPr lang="pt-BR" sz="2400" dirty="0" smtClean="0"/>
              <a:t>para </a:t>
            </a:r>
            <a:r>
              <a:rPr lang="pt-BR" sz="2400" dirty="0"/>
              <a:t>uma experiência de </a:t>
            </a:r>
            <a:r>
              <a:rPr lang="pt-BR" sz="2400" dirty="0" err="1"/>
              <a:t>login</a:t>
            </a:r>
            <a:r>
              <a:rPr lang="pt-BR" sz="2400" dirty="0"/>
              <a:t> universal.</a:t>
            </a:r>
            <a:r>
              <a:rPr lang="pt-BR" sz="2400" baseline="0" dirty="0"/>
              <a:t>  Os usuários do MyLion poderão usar seu nome de usuário e senha MyLion para acessar o MyLCI e o MyLion (se tiverem acesso a ambos).  Os usuários do MyLCI serão inscritos novamente.  Um </a:t>
            </a:r>
            <a:r>
              <a:rPr lang="pt-BR" sz="2400" baseline="0" dirty="0" err="1"/>
              <a:t>login</a:t>
            </a:r>
            <a:r>
              <a:rPr lang="pt-BR" sz="2400" baseline="0" dirty="0"/>
              <a:t> universal facilitará o uso e a movimentação entre nossas diferentes ferramentas digitais.  Teremos muito mais informações sobre isso em breve.</a:t>
            </a:r>
          </a:p>
          <a:p>
            <a:pPr marL="349415" indent="-349415">
              <a:spcAft>
                <a:spcPts val="1223"/>
              </a:spcAft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9415" indent="-34941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Ajuda on-line com a verificação durante a inscrição</a:t>
            </a:r>
            <a:r>
              <a:rPr lang="pt-BR" sz="2100" dirty="0"/>
              <a:t> </a:t>
            </a:r>
          </a:p>
          <a:p>
            <a:pPr marL="788597" lvl="1" indent="-21838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Para proteger sua privacidade, o MyLion usa atualmente o nº de identificação de associado, endereço de e-mail ou número de telefone para verificar quem você é no mundo </a:t>
            </a:r>
            <a:r>
              <a:rPr lang="pt-BR" sz="2100" dirty="0" err="1"/>
              <a:t>Leonístico</a:t>
            </a:r>
            <a:r>
              <a:rPr lang="pt-BR" sz="2100" dirty="0"/>
              <a:t>.</a:t>
            </a:r>
          </a:p>
          <a:p>
            <a:pPr marL="788597" lvl="1" indent="-21838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Estamos adicionando uma nova opção de verificação para ajudar os associados a se inscreverem.</a:t>
            </a:r>
          </a:p>
          <a:p>
            <a:pPr marL="788597" lvl="1" indent="-21838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Quando você estiver se inscrevendo, se o sistema não puder verificar seu endereço de e-mail ou número de celular, algumas perguntas adicionais de segurança serão apresentadas.  Isso envolverá perguntas sobre o atual presidente do clube e o local da reunião, portanto, verifique se esses detalhes estão atualizados no MyLCI.</a:t>
            </a:r>
          </a:p>
          <a:p>
            <a:pPr marL="0" indent="0">
              <a:spcAft>
                <a:spcPts val="1223"/>
              </a:spcAft>
              <a:buFont typeface="Arial" panose="020B0604020202020204" pitchFamily="34" charset="0"/>
              <a:buNone/>
            </a:pPr>
            <a:endParaRPr lang="en-US" sz="2100" kern="0" dirty="0"/>
          </a:p>
          <a:p>
            <a:pPr marL="349415" marR="0" lvl="0" indent="-3494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2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Ouvimos que os Leões perderam as subcategorias e as opções de atividade de destaque no MyLion.</a:t>
            </a:r>
            <a:r>
              <a:rPr lang="pt-BR" sz="2400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Nossas equipes de serviço </a:t>
            </a:r>
            <a:r>
              <a:rPr lang="pt-BR" sz="240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 </a:t>
            </a:r>
            <a:r>
              <a:rPr lang="pt-BR" sz="2400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do MyLion estão explorando a melhor maneira de adicionar esses detalhes e facilitar o relatório.</a:t>
            </a:r>
          </a:p>
          <a:p>
            <a:pPr marL="349415" marR="0" lvl="0" indent="-3494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2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0" baseline="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49415" indent="-349415"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pt-BR" dirty="0"/>
              <a:t>E, finalmente, você poderá criar e relatar atividades diretamente afiliadas ao seu distrito.</a:t>
            </a:r>
          </a:p>
          <a:p>
            <a:pPr marL="349415" marR="0" lvl="0" indent="-3494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2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100" kern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26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spcAft>
                <a:spcPts val="1200"/>
              </a:spcAft>
              <a:buFont typeface="+mj-lt"/>
              <a:buNone/>
            </a:pPr>
            <a:r>
              <a:rPr lang="pt-BR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Nos próximos meses, compartilharemos mais informações sobre nosso </a:t>
            </a:r>
            <a:r>
              <a:rPr lang="pt-BR" sz="3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login</a:t>
            </a:r>
            <a:r>
              <a:rPr lang="pt-BR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universal.</a:t>
            </a:r>
            <a:r>
              <a:rPr lang="pt-BR" sz="3200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Também realizaremos </a:t>
            </a:r>
            <a:r>
              <a:rPr lang="pt-BR" sz="3200" baseline="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webinares</a:t>
            </a:r>
            <a:r>
              <a:rPr lang="pt-BR" sz="320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3200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mais focados em recursos para os dirigentes de clube, compartilharemos </a:t>
            </a:r>
            <a:r>
              <a:rPr lang="pt-BR" sz="3200" baseline="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blogues</a:t>
            </a:r>
            <a:r>
              <a:rPr lang="pt-BR" sz="3200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 recursos relacionados ao MyLion no lionsclubs.org e manteremos você atualizado enquanto o MyLion continua a crescer e a melhorar.  </a:t>
            </a:r>
          </a:p>
          <a:p>
            <a:pPr marL="457200" lvl="2" indent="0">
              <a:spcAft>
                <a:spcPts val="1200"/>
              </a:spcAft>
              <a:buFont typeface="+mj-lt"/>
              <a:buNone/>
            </a:pPr>
            <a:endParaRPr lang="en-US" sz="3200" kern="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2" indent="0">
              <a:spcAft>
                <a:spcPts val="1200"/>
              </a:spcAft>
              <a:buFont typeface="+mj-lt"/>
              <a:buNone/>
            </a:pPr>
            <a:r>
              <a:rPr lang="pt-BR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59E8-CA19-4BB0-8ED9-16527D3A2E7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62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Obrigado a todos pela atenção e vamos fazer uma breve pausa enquanto coletamos algumas das perguntas mais comuns e compartilhamos as respostas com o grupo.</a:t>
            </a:r>
            <a:r>
              <a:rPr lang="pt-BR" sz="1600" baseline="0" dirty="0"/>
              <a:t>  Como mencionei anteriormente, há muitos participantes neste seminário on-line hoje, então agradeço sua paciência enquanto respondemos.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540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O propósito deste </a:t>
            </a:r>
            <a:r>
              <a:rPr lang="pt-BR" sz="1600" dirty="0" err="1"/>
              <a:t>webinar</a:t>
            </a:r>
            <a:r>
              <a:rPr lang="pt-BR" sz="1600" dirty="0"/>
              <a:t> é:</a:t>
            </a:r>
          </a:p>
          <a:p>
            <a:endParaRPr lang="en-US" sz="1600" dirty="0"/>
          </a:p>
          <a:p>
            <a:r>
              <a:rPr lang="pt-BR" sz="1600" dirty="0"/>
              <a:t>Fornecer atualização sobre o MyLion</a:t>
            </a:r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/>
              <a:t>Dar uma rápida visão geral de </a:t>
            </a:r>
            <a:r>
              <a:rPr lang="pt-BR" sz="1600" dirty="0" smtClean="0"/>
              <a:t>alguns recursos </a:t>
            </a:r>
            <a:r>
              <a:rPr lang="pt-BR" sz="1600" dirty="0"/>
              <a:t>importantes</a:t>
            </a:r>
          </a:p>
          <a:p>
            <a:endParaRPr lang="en-US" sz="1600" dirty="0" smtClean="0"/>
          </a:p>
          <a:p>
            <a:r>
              <a:rPr lang="pt-BR" sz="1600" dirty="0"/>
              <a:t>Discutir futuros </a:t>
            </a:r>
            <a:r>
              <a:rPr lang="pt-BR" sz="1600" dirty="0" smtClean="0"/>
              <a:t>aprimoramentos e analisar </a:t>
            </a:r>
            <a:r>
              <a:rPr lang="pt-BR" sz="1600" dirty="0"/>
              <a:t>o plano de comunicação geral.</a:t>
            </a:r>
          </a:p>
          <a:p>
            <a:endParaRPr lang="en-US" sz="1600" dirty="0" smtClean="0"/>
          </a:p>
          <a:p>
            <a:r>
              <a:rPr lang="pt-BR" sz="1600" dirty="0"/>
              <a:t>Vamos iniciar com uma visão geral do MyLion e onde estamos hoje.</a:t>
            </a:r>
            <a:r>
              <a:rPr lang="pt-BR" sz="1600" baseline="0" dirty="0"/>
              <a:t> 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8556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Uma gravação deste </a:t>
            </a:r>
            <a:r>
              <a:rPr lang="pt-BR" sz="1600" dirty="0" err="1"/>
              <a:t>webinar</a:t>
            </a:r>
            <a:r>
              <a:rPr lang="pt-BR" sz="1600" dirty="0"/>
              <a:t> </a:t>
            </a:r>
            <a:r>
              <a:rPr lang="pt-BR" sz="1600" dirty="0" smtClean="0"/>
              <a:t>será </a:t>
            </a:r>
            <a:r>
              <a:rPr lang="pt-BR" sz="1600" dirty="0"/>
              <a:t>compartilhada depois que nossos </a:t>
            </a:r>
            <a:r>
              <a:rPr lang="pt-BR" sz="1600" dirty="0" err="1"/>
              <a:t>webinares</a:t>
            </a:r>
            <a:r>
              <a:rPr lang="pt-BR" sz="1600" dirty="0"/>
              <a:t> do MyLion estiverem concluídos.</a:t>
            </a:r>
            <a:r>
              <a:rPr lang="pt-BR" sz="1600" baseline="0" dirty="0"/>
              <a:t> </a:t>
            </a:r>
            <a:r>
              <a:rPr lang="pt-BR" sz="1600" dirty="0"/>
              <a:t>Muito </a:t>
            </a:r>
            <a:r>
              <a:rPr lang="pt-BR" sz="1600" dirty="0" smtClean="0"/>
              <a:t>obrigada </a:t>
            </a:r>
            <a:r>
              <a:rPr lang="pt-BR" sz="1600" dirty="0"/>
              <a:t>por seu tempo e seu serviço.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601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dirty="0"/>
              <a:t>MyLion é uma plataforma que você pode utilizar em seu computador desktop, laptop, </a:t>
            </a:r>
            <a:r>
              <a:rPr lang="pt-BR" sz="1600" dirty="0" err="1"/>
              <a:t>tablet</a:t>
            </a:r>
            <a:r>
              <a:rPr lang="pt-BR" sz="1600" dirty="0"/>
              <a:t>, telefone celular ou qualquer outro dispositivo que tenha um navegador da web.  Você pode baixar o aplicativo MyLion no seu dispositivo móvel, gratuitamente, ou fazer o </a:t>
            </a:r>
            <a:r>
              <a:rPr lang="pt-BR" sz="1600" dirty="0" err="1"/>
              <a:t>login</a:t>
            </a:r>
            <a:r>
              <a:rPr lang="pt-BR" sz="1600" dirty="0"/>
              <a:t> no MyLion </a:t>
            </a:r>
            <a:r>
              <a:rPr lang="pt-BR" sz="1600" dirty="0" smtClean="0"/>
              <a:t>em qualquer </a:t>
            </a:r>
            <a:r>
              <a:rPr lang="pt-BR" sz="1600" dirty="0"/>
              <a:t>navegador da web.</a:t>
            </a:r>
          </a:p>
          <a:p>
            <a:endParaRPr lang="en-US" sz="1600" dirty="0"/>
          </a:p>
          <a:p>
            <a:r>
              <a:rPr lang="pt-BR" sz="1600" dirty="0"/>
              <a:t>O MyLion nos ajuda a conectar e servir.  Com o MyLion você pode: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pt-BR" sz="1600" dirty="0"/>
              <a:t>Planejar as próximas atividades de serviço e tirar vantagem dos recursos </a:t>
            </a:r>
            <a:r>
              <a:rPr lang="pt-BR" sz="1600" dirty="0" smtClean="0"/>
              <a:t>de </a:t>
            </a:r>
            <a:r>
              <a:rPr lang="pt-BR" sz="1600" dirty="0"/>
              <a:t>planejamento de serviços relacionados </a:t>
            </a:r>
            <a:r>
              <a:rPr lang="pt-BR" sz="1600" dirty="0" smtClean="0"/>
              <a:t>a </a:t>
            </a:r>
            <a:r>
              <a:rPr lang="pt-BR" sz="1600" dirty="0"/>
              <a:t>todas as nossas causas globais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pt-BR" sz="1600" dirty="0"/>
              <a:t>Reportar rapidamente as atividades de serviço se for um dirigente com acesso ao relatório.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pt-BR" sz="1600" dirty="0"/>
              <a:t>Enviar mensagens para outros usuários do MyLion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pt-BR" sz="1600" dirty="0"/>
              <a:t>Explorar dados de serviços locais e globais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pt-BR" sz="1600" dirty="0"/>
              <a:t>E muito mais!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6868-9BE2-4B90-A899-79CA97E21669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9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414" y="4144645"/>
            <a:ext cx="6153573" cy="4987131"/>
          </a:xfrm>
        </p:spPr>
        <p:txBody>
          <a:bodyPr>
            <a:normAutofit/>
          </a:bodyPr>
          <a:lstStyle/>
          <a:p>
            <a:r>
              <a:rPr lang="pt-BR" sz="1400" dirty="0"/>
              <a:t>O que todos nós devemos saber sobre o MyLion?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pt-BR" sz="1400" dirty="0"/>
              <a:t>Primeiro, estamos constantemente aprimorando o MyLion com base no feedback dos Leões e </a:t>
            </a:r>
            <a:r>
              <a:rPr lang="pt-BR" sz="1400" dirty="0" err="1"/>
              <a:t>Leos</a:t>
            </a:r>
            <a:r>
              <a:rPr lang="pt-BR" sz="1400" dirty="0"/>
              <a:t>.  Antes do MyLion se tornar disponível globalmente, Leões e </a:t>
            </a:r>
            <a:r>
              <a:rPr lang="pt-BR" sz="1400" dirty="0" err="1"/>
              <a:t>Leos</a:t>
            </a:r>
            <a:r>
              <a:rPr lang="pt-BR" sz="1400" dirty="0"/>
              <a:t> de todas as nossas áreas jurisdicionais testaram o website e o aplicativo móvel.  As recomendações dos associados tornaram o MyLion melhor.  Mais recursos serão adicionados ao MyLion com o passar do tempo.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pt-BR" sz="1400" dirty="0"/>
              <a:t>MyLion será o local de destino para o planejamento e relatório de atividades de </a:t>
            </a:r>
            <a:r>
              <a:rPr lang="pt-BR" sz="1400" dirty="0" smtClean="0"/>
              <a:t>serviço </a:t>
            </a:r>
            <a:r>
              <a:rPr lang="pt-BR" sz="1400" dirty="0"/>
              <a:t>a partir de 1º de julho de 2019.  Todas as outras funções do MyLCI vão permanecer disponíveis. </a:t>
            </a:r>
            <a:r>
              <a:rPr lang="pt-BR" sz="1400" dirty="0" err="1" smtClean="0"/>
              <a:t>Webinares</a:t>
            </a:r>
            <a:r>
              <a:rPr lang="pt-BR" sz="1400" dirty="0"/>
              <a:t>, kits de ferramentas de treinamento e outros recursos estarão disponíveis para ajudar os Leões e </a:t>
            </a:r>
            <a:r>
              <a:rPr lang="pt-BR" sz="1400" dirty="0" err="1"/>
              <a:t>Leos</a:t>
            </a:r>
            <a:r>
              <a:rPr lang="pt-BR" sz="1400" dirty="0"/>
              <a:t> a tirar vantagem do MyLion e a melhorar nosso serviço.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pt-BR" sz="1400" dirty="0"/>
              <a:t>O MyLion está agora disponível em todos os lugares e para qualquer dispositivo.  Você pode fazer o </a:t>
            </a:r>
            <a:r>
              <a:rPr lang="pt-BR" sz="1400" dirty="0" err="1"/>
              <a:t>login</a:t>
            </a:r>
            <a:r>
              <a:rPr lang="pt-BR" sz="1400" dirty="0"/>
              <a:t> no MyLion de qualquer dispositivo que tenha um navegador na web.  Para uma </a:t>
            </a:r>
            <a:r>
              <a:rPr lang="pt-BR" sz="1400" dirty="0" smtClean="0"/>
              <a:t>experiência melhor com </a:t>
            </a:r>
            <a:r>
              <a:rPr lang="pt-BR" sz="1400" dirty="0"/>
              <a:t>o MyLion em seu smartphone, faça o download do aplicativo MyLion da </a:t>
            </a:r>
            <a:r>
              <a:rPr lang="pt-BR" sz="1400" dirty="0" err="1"/>
              <a:t>App</a:t>
            </a:r>
            <a:r>
              <a:rPr lang="pt-BR" sz="1400" dirty="0"/>
              <a:t> </a:t>
            </a:r>
            <a:r>
              <a:rPr lang="pt-BR" sz="1400" dirty="0" err="1"/>
              <a:t>Store</a:t>
            </a:r>
            <a:r>
              <a:rPr lang="pt-BR" sz="1400" dirty="0"/>
              <a:t> (para </a:t>
            </a:r>
            <a:r>
              <a:rPr lang="pt-BR" sz="1400" dirty="0" err="1"/>
              <a:t>iPhones</a:t>
            </a:r>
            <a:r>
              <a:rPr lang="pt-BR" sz="1400" dirty="0"/>
              <a:t>) ou do Google Play </a:t>
            </a:r>
            <a:r>
              <a:rPr lang="pt-BR" sz="1400" dirty="0" err="1"/>
              <a:t>Store</a:t>
            </a:r>
            <a:r>
              <a:rPr lang="pt-BR" sz="1400" dirty="0"/>
              <a:t> (para </a:t>
            </a:r>
            <a:r>
              <a:rPr lang="pt-BR" sz="1400" dirty="0" err="1"/>
              <a:t>Androids</a:t>
            </a:r>
            <a:r>
              <a:rPr lang="pt-BR" sz="1400" dirty="0"/>
              <a:t>).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B3A-CC30-A549-992E-A97C46656D7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2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0225" y="698500"/>
            <a:ext cx="5937250" cy="3340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72928"/>
          </a:xfrm>
        </p:spPr>
        <p:txBody>
          <a:bodyPr/>
          <a:lstStyle/>
          <a:p>
            <a:r>
              <a:rPr lang="pt-BR" sz="1600" dirty="0"/>
              <a:t>Por que planejar, por que reportar, por que o MyLion. </a:t>
            </a:r>
          </a:p>
          <a:p>
            <a:endParaRPr lang="en-US" sz="1600" dirty="0"/>
          </a:p>
          <a:p>
            <a:r>
              <a:rPr lang="pt-BR" sz="1600" dirty="0"/>
              <a:t>Nossos associados já fazem um excelente trabalho planejando atividades de serviço e organizando eventos! </a:t>
            </a:r>
          </a:p>
          <a:p>
            <a:endParaRPr lang="en-US" sz="1600" dirty="0"/>
          </a:p>
          <a:p>
            <a:r>
              <a:rPr lang="pt-BR" sz="1600" dirty="0"/>
              <a:t>E se pudéssemos armazenar todas essas informações em um só lugar? Nós poderíamos ver como cada clube, cada distrito, cada área Jurisdicional contribui para tornar o Lions Clubs International o que é hoje! </a:t>
            </a:r>
          </a:p>
          <a:p>
            <a:endParaRPr lang="en-US" sz="1600" dirty="0" smtClean="0">
              <a:solidFill>
                <a:srgbClr val="00B050"/>
              </a:solidFill>
            </a:endParaRPr>
          </a:p>
          <a:p>
            <a:endParaRPr lang="en-US" sz="1600" dirty="0"/>
          </a:p>
          <a:p>
            <a:endParaRPr lang="en-US" dirty="0"/>
          </a:p>
          <a:p>
            <a:r>
              <a:rPr lang="pt-BR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76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709613"/>
            <a:ext cx="6037262" cy="3395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1047" y="4260849"/>
            <a:ext cx="6513830" cy="4938714"/>
          </a:xfrm>
        </p:spPr>
        <p:txBody>
          <a:bodyPr>
            <a:normAutofit lnSpcReduction="10000"/>
          </a:bodyPr>
          <a:lstStyle/>
          <a:p>
            <a:r>
              <a:rPr lang="pt-BR" sz="1400" dirty="0"/>
              <a:t>Planejar - Existem vários motivos e benefícios para </a:t>
            </a:r>
            <a:r>
              <a:rPr lang="pt-BR" sz="1400" dirty="0" err="1"/>
              <a:t>pré</a:t>
            </a:r>
            <a:r>
              <a:rPr lang="pt-BR" sz="1400" dirty="0"/>
              <a:t> planejar as atividades. </a:t>
            </a:r>
          </a:p>
          <a:p>
            <a:endParaRPr lang="en-US" sz="1400" dirty="0" smtClean="0"/>
          </a:p>
          <a:p>
            <a:r>
              <a:rPr lang="pt-BR" sz="1400" dirty="0"/>
              <a:t>Aqui estão alguns dos benefícios do planejamento antecipado.</a:t>
            </a:r>
            <a:r>
              <a:rPr lang="pt-BR" sz="1400" baseline="0" dirty="0"/>
              <a:t> </a:t>
            </a:r>
          </a:p>
          <a:p>
            <a:endParaRPr lang="en-US" sz="1400" dirty="0" smtClean="0"/>
          </a:p>
          <a:p>
            <a:r>
              <a:rPr lang="pt-BR" sz="1400" b="1" dirty="0"/>
              <a:t>Gerenciar o tempo</a:t>
            </a:r>
          </a:p>
          <a:p>
            <a:r>
              <a:rPr lang="pt-BR" sz="1400" dirty="0"/>
              <a:t>Ter uma ferramenta digital para planejar, criar, convidar e compartilhar informações de atividades de serviço ajuda a gerenciar o tempo gasto na organização de um evento.</a:t>
            </a:r>
            <a:r>
              <a:rPr lang="pt-BR" sz="1400" baseline="0" dirty="0">
                <a:solidFill>
                  <a:srgbClr val="FF0000"/>
                </a:solidFill>
              </a:rPr>
              <a:t> </a:t>
            </a:r>
          </a:p>
          <a:p>
            <a:r>
              <a:rPr lang="pt-BR" sz="1400" dirty="0" smtClean="0"/>
              <a:t>Isso nos dá mais </a:t>
            </a:r>
            <a:r>
              <a:rPr lang="pt-BR" sz="1400" dirty="0"/>
              <a:t>tempo para fazer as coisas de que realmente gostamos, não tanto do planejamento - mas do verdadeiro ato de servir e ajudar os outros. </a:t>
            </a:r>
          </a:p>
          <a:p>
            <a:r>
              <a:rPr lang="pt-BR" sz="1400" b="1" dirty="0"/>
              <a:t>Aprimorar o desempenho</a:t>
            </a:r>
          </a:p>
          <a:p>
            <a:r>
              <a:rPr lang="pt-BR" sz="1400" dirty="0"/>
              <a:t>O planejamento alivia o estresse, </a:t>
            </a:r>
            <a:r>
              <a:rPr lang="pt-BR" sz="1400" dirty="0" smtClean="0"/>
              <a:t>nos tornando </a:t>
            </a:r>
            <a:r>
              <a:rPr lang="pt-BR" sz="1400" dirty="0"/>
              <a:t>mais produtivos, o que pode levar a um </a:t>
            </a:r>
            <a:r>
              <a:rPr lang="pt-BR" sz="1400" dirty="0" smtClean="0"/>
              <a:t>serviço melhor </a:t>
            </a:r>
            <a:r>
              <a:rPr lang="pt-BR" sz="1400" dirty="0"/>
              <a:t>e a uma experiência mais alegre, </a:t>
            </a:r>
            <a:r>
              <a:rPr lang="pt-BR" sz="1400" dirty="0" smtClean="0"/>
              <a:t>nos ajudando a ser líderes </a:t>
            </a:r>
            <a:r>
              <a:rPr lang="pt-BR" sz="1400" dirty="0"/>
              <a:t>mais eficazes.</a:t>
            </a:r>
          </a:p>
          <a:p>
            <a:r>
              <a:rPr lang="pt-BR" sz="1400" b="1" dirty="0"/>
              <a:t>Aumentar a participação existente</a:t>
            </a:r>
          </a:p>
          <a:p>
            <a:r>
              <a:rPr lang="pt-BR" sz="1400" dirty="0"/>
              <a:t>Neste momento - você poderia nomear um evento que você espera ansiosamente todos os anos. Este é um evento do Lions? Deve ser - O planejamento antecipado nos dá a oportunidade de compartilhar nossas atividades de serviço com mais pessoas. Isso permite tempo adicional para que os Leões, </a:t>
            </a:r>
            <a:r>
              <a:rPr lang="pt-BR" sz="1400" dirty="0" err="1"/>
              <a:t>Leos</a:t>
            </a:r>
            <a:r>
              <a:rPr lang="pt-BR" sz="1400" dirty="0"/>
              <a:t> e membros da comunidade participem ativamente das atividades. </a:t>
            </a:r>
          </a:p>
          <a:p>
            <a:r>
              <a:rPr lang="pt-BR" sz="1400" b="1" dirty="0"/>
              <a:t>Simplificar a tomada de decisões</a:t>
            </a:r>
          </a:p>
          <a:p>
            <a:r>
              <a:rPr lang="pt-BR" sz="1400" dirty="0"/>
              <a:t>A tomada de decisões </a:t>
            </a:r>
            <a:r>
              <a:rPr lang="pt-BR" sz="1400" dirty="0" smtClean="0"/>
              <a:t>fica </a:t>
            </a:r>
            <a:r>
              <a:rPr lang="pt-BR" sz="1400" dirty="0"/>
              <a:t>mais fácil quando você tem um plano em curso. Você pode facilmente decidir se você tem o tempo e os recursos para incluir outra atividade ou ajudar outro clube. Ao planejar antecipadamente, planejamos para o sucesso. </a:t>
            </a:r>
          </a:p>
        </p:txBody>
      </p:sp>
    </p:spTree>
    <p:extLst>
      <p:ext uri="{BB962C8B-B14F-4D97-AF65-F5344CB8AC3E}">
        <p14:creationId xmlns:p14="http://schemas.microsoft.com/office/powerpoint/2010/main" val="295795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677" y="4473893"/>
            <a:ext cx="6435937" cy="4696619"/>
          </a:xfrm>
        </p:spPr>
        <p:txBody>
          <a:bodyPr>
            <a:normAutofit/>
          </a:bodyPr>
          <a:lstStyle/>
          <a:p>
            <a:r>
              <a:rPr lang="pt-BR" sz="1300" b="1" dirty="0"/>
              <a:t>Por que reportar? </a:t>
            </a:r>
          </a:p>
          <a:p>
            <a:r>
              <a:rPr lang="pt-BR" sz="1300" dirty="0"/>
              <a:t>Reportar é uma maneira de comemorar e compartilhar todo o trabalho árduo e a dedicação que os associados tiveram ao realizar atividades de serviço e </a:t>
            </a:r>
            <a:r>
              <a:rPr lang="pt-BR" sz="1300" dirty="0" smtClean="0"/>
              <a:t>de angariações </a:t>
            </a:r>
            <a:r>
              <a:rPr lang="pt-BR" sz="1300" dirty="0"/>
              <a:t>de fundos. </a:t>
            </a:r>
          </a:p>
          <a:p>
            <a:endParaRPr lang="en-US" sz="1300" dirty="0" smtClean="0"/>
          </a:p>
          <a:p>
            <a:r>
              <a:rPr lang="pt-BR" sz="1300" b="1" dirty="0"/>
              <a:t>Mais ainda, quando reportamos, nós:</a:t>
            </a:r>
          </a:p>
          <a:p>
            <a:endParaRPr lang="en-US" sz="1300" b="1" dirty="0" smtClean="0"/>
          </a:p>
          <a:p>
            <a:r>
              <a:rPr lang="pt-BR" sz="1300" b="1" dirty="0" smtClean="0"/>
              <a:t>Criamos </a:t>
            </a:r>
            <a:r>
              <a:rPr lang="pt-BR" sz="1300" b="1" dirty="0"/>
              <a:t>um futuro melhor.</a:t>
            </a:r>
          </a:p>
          <a:p>
            <a:r>
              <a:rPr lang="pt-BR" sz="1300" dirty="0" smtClean="0"/>
              <a:t>Os indicadores levam </a:t>
            </a:r>
            <a:r>
              <a:rPr lang="pt-BR" sz="1300" dirty="0"/>
              <a:t>a uma visão que, por sua vez, melhoram nosso enfoque. </a:t>
            </a:r>
          </a:p>
          <a:p>
            <a:r>
              <a:rPr lang="pt-BR" sz="1300" b="1" dirty="0" smtClean="0"/>
              <a:t>Cativamos </a:t>
            </a:r>
            <a:r>
              <a:rPr lang="pt-BR" sz="1300" b="1" dirty="0"/>
              <a:t>e </a:t>
            </a:r>
            <a:r>
              <a:rPr lang="pt-BR" sz="1300" b="1" dirty="0" smtClean="0"/>
              <a:t>conectamos.</a:t>
            </a:r>
            <a:endParaRPr lang="pt-BR" sz="1300" b="1" dirty="0"/>
          </a:p>
          <a:p>
            <a:r>
              <a:rPr lang="pt-BR" sz="1300" dirty="0"/>
              <a:t>Os relatórios mostram como e onde os clubes locais estão fazendo a diferença em todo o mundo. </a:t>
            </a:r>
          </a:p>
          <a:p>
            <a:r>
              <a:rPr lang="pt-BR" sz="1300" b="1" dirty="0" smtClean="0"/>
              <a:t>Aumentamos </a:t>
            </a:r>
            <a:r>
              <a:rPr lang="pt-BR" sz="1300" b="1" dirty="0"/>
              <a:t>nosso quadro associativo.</a:t>
            </a:r>
          </a:p>
          <a:p>
            <a:r>
              <a:rPr lang="pt-BR" sz="1300" dirty="0"/>
              <a:t>As pessoas querem participar de uma mudança real e visível. O relatório de serviços permite que os Lions clubes continuem a engajar suas comunidades, contar suas histórias de maneira mais efetiva e, como consequência, aumentar sua base de associados.</a:t>
            </a:r>
          </a:p>
          <a:p>
            <a:r>
              <a:rPr lang="pt-BR" sz="1300" b="1" dirty="0" smtClean="0"/>
              <a:t>Reconhecemos </a:t>
            </a:r>
            <a:r>
              <a:rPr lang="pt-BR" sz="1300" b="1" dirty="0"/>
              <a:t>e </a:t>
            </a:r>
            <a:r>
              <a:rPr lang="pt-BR" sz="1300" b="1" dirty="0" smtClean="0"/>
              <a:t>recompensamos.</a:t>
            </a:r>
            <a:endParaRPr lang="pt-BR" sz="1300" b="1" dirty="0"/>
          </a:p>
          <a:p>
            <a:r>
              <a:rPr lang="pt-BR" sz="1300" dirty="0"/>
              <a:t>Quando os Leões reportam o serviço, eles se tornam elegíveis para uma série de premiações de serviços. As premiações reconhecem o trabalho árduo dos Leões e os motivam a continuar buscando por excelência.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3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09613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2101" y="4383273"/>
            <a:ext cx="6572250" cy="4758187"/>
          </a:xfrm>
        </p:spPr>
        <p:txBody>
          <a:bodyPr>
            <a:normAutofit fontScale="70000" lnSpcReduction="20000"/>
          </a:bodyPr>
          <a:lstStyle/>
          <a:p>
            <a:r>
              <a:rPr lang="pt-BR" sz="2600" b="1" dirty="0">
                <a:latin typeface="+mj-lt"/>
              </a:rPr>
              <a:t>Por que o MyLion? </a:t>
            </a:r>
          </a:p>
          <a:p>
            <a:endParaRPr lang="en-US" sz="2600" dirty="0">
              <a:latin typeface="+mj-lt"/>
            </a:endParaRPr>
          </a:p>
          <a:p>
            <a:r>
              <a:rPr lang="pt-BR" sz="2600" dirty="0" smtClean="0">
                <a:latin typeface="+mj-lt"/>
              </a:rPr>
              <a:t>Usamos </a:t>
            </a:r>
            <a:r>
              <a:rPr lang="pt-BR" sz="2600" dirty="0">
                <a:latin typeface="+mj-lt"/>
              </a:rPr>
              <a:t>a internet todos os dias para nos comunicar uns com os outros, concluir tarefas diárias e saber sobre nossa comunidade.</a:t>
            </a:r>
          </a:p>
          <a:p>
            <a:endParaRPr lang="en-US" sz="2600" dirty="0">
              <a:latin typeface="+mj-lt"/>
            </a:endParaRPr>
          </a:p>
          <a:p>
            <a:pPr>
              <a:spcAft>
                <a:spcPts val="1529"/>
              </a:spcAft>
              <a:buFont typeface="Wingdings" charset="2"/>
              <a:buChar char="§"/>
            </a:pPr>
            <a:r>
              <a:rPr lang="pt-BR" sz="2600" dirty="0">
                <a:latin typeface="+mj-lt"/>
                <a:ea typeface="Open Sans" charset="0"/>
                <a:cs typeface="Arial" panose="020B0604020202020204" pitchFamily="34" charset="0"/>
              </a:rPr>
              <a:t>Os Leões querem: </a:t>
            </a:r>
          </a:p>
          <a:p>
            <a:pPr lvl="1">
              <a:spcAft>
                <a:spcPts val="1529"/>
              </a:spcAft>
              <a:buFont typeface="Wingdings" charset="2"/>
              <a:buChar char="§"/>
            </a:pPr>
            <a:r>
              <a:rPr lang="pt-BR" sz="2600" b="1" dirty="0" smtClean="0">
                <a:latin typeface="+mj-lt"/>
                <a:ea typeface="Open Sans" charset="0"/>
                <a:cs typeface="Arial" panose="020B0604020202020204" pitchFamily="34" charset="0"/>
              </a:rPr>
              <a:t>Poder </a:t>
            </a:r>
            <a:r>
              <a:rPr lang="pt-BR" sz="2600" b="1" dirty="0">
                <a:latin typeface="+mj-lt"/>
                <a:ea typeface="Open Sans" charset="0"/>
                <a:cs typeface="Arial" panose="020B0604020202020204" pitchFamily="34" charset="0"/>
              </a:rPr>
              <a:t>se conectar</a:t>
            </a:r>
            <a:r>
              <a:rPr lang="pt-BR" sz="2600" dirty="0">
                <a:latin typeface="+mj-lt"/>
                <a:ea typeface="Open Sans" charset="0"/>
                <a:cs typeface="Arial" panose="020B0604020202020204" pitchFamily="34" charset="0"/>
              </a:rPr>
              <a:t>, independentemente de onde estejam </a:t>
            </a:r>
            <a:r>
              <a:rPr lang="pt-BR" sz="2600" dirty="0" smtClean="0">
                <a:latin typeface="+mj-lt"/>
                <a:ea typeface="Open Sans" charset="0"/>
                <a:cs typeface="Arial" panose="020B0604020202020204" pitchFamily="34" charset="0"/>
              </a:rPr>
              <a:t>localizados fisicamente.</a:t>
            </a:r>
            <a:endParaRPr lang="pt-BR" sz="2600" dirty="0">
              <a:latin typeface="+mj-lt"/>
              <a:ea typeface="Open Sans" charset="0"/>
              <a:cs typeface="Arial" panose="020B0604020202020204" pitchFamily="34" charset="0"/>
            </a:endParaRPr>
          </a:p>
          <a:p>
            <a:pPr lvl="1">
              <a:spcAft>
                <a:spcPts val="1529"/>
              </a:spcAft>
              <a:buFont typeface="Wingdings" charset="2"/>
              <a:buChar char="§"/>
            </a:pPr>
            <a:r>
              <a:rPr lang="pt-BR" sz="2600" b="1" dirty="0">
                <a:latin typeface="+mj-lt"/>
                <a:ea typeface="Open Sans" charset="0"/>
                <a:cs typeface="Arial" panose="020B0604020202020204" pitchFamily="34" charset="0"/>
              </a:rPr>
              <a:t>Mais acesso,</a:t>
            </a:r>
            <a:r>
              <a:rPr lang="pt-BR" sz="2600" dirty="0">
                <a:latin typeface="+mj-lt"/>
                <a:ea typeface="Open Sans" charset="0"/>
                <a:cs typeface="Arial" panose="020B0604020202020204" pitchFamily="34" charset="0"/>
              </a:rPr>
              <a:t> </a:t>
            </a:r>
            <a:r>
              <a:rPr lang="pt-BR" sz="2600" b="1" dirty="0">
                <a:latin typeface="+mj-lt"/>
                <a:ea typeface="Open Sans" charset="0"/>
                <a:cs typeface="Arial" panose="020B0604020202020204" pitchFamily="34" charset="0"/>
              </a:rPr>
              <a:t>mais ferramentas</a:t>
            </a:r>
            <a:r>
              <a:rPr lang="pt-BR" sz="2600" dirty="0">
                <a:latin typeface="+mj-lt"/>
                <a:ea typeface="Open Sans" charset="0"/>
                <a:cs typeface="Arial" panose="020B0604020202020204" pitchFamily="34" charset="0"/>
              </a:rPr>
              <a:t> </a:t>
            </a:r>
            <a:r>
              <a:rPr lang="pt-BR" sz="2600" b="1" dirty="0">
                <a:latin typeface="+mj-lt"/>
                <a:ea typeface="Open Sans" charset="0"/>
                <a:cs typeface="Arial" panose="020B0604020202020204" pitchFamily="34" charset="0"/>
              </a:rPr>
              <a:t>e formas mais fácies de reportar</a:t>
            </a:r>
            <a:r>
              <a:rPr lang="pt-BR" sz="2600" dirty="0">
                <a:latin typeface="+mj-lt"/>
                <a:ea typeface="Open Sans" charset="0"/>
                <a:cs typeface="Arial" panose="020B0604020202020204" pitchFamily="34" charset="0"/>
              </a:rPr>
              <a:t> serviços.</a:t>
            </a:r>
          </a:p>
          <a:p>
            <a:pPr lvl="1">
              <a:spcAft>
                <a:spcPts val="1529"/>
              </a:spcAft>
              <a:buFont typeface="Wingdings" charset="2"/>
              <a:buChar char="§"/>
            </a:pPr>
            <a:r>
              <a:rPr lang="pt-BR" sz="2600" b="1" dirty="0">
                <a:latin typeface="+mj-lt"/>
                <a:ea typeface="Open Sans" charset="0"/>
                <a:cs typeface="Arial" panose="020B0604020202020204" pitchFamily="34" charset="0"/>
              </a:rPr>
              <a:t>Mais controle </a:t>
            </a:r>
            <a:r>
              <a:rPr lang="pt-BR" sz="2600" dirty="0">
                <a:solidFill>
                  <a:srgbClr val="FEFFFE"/>
                </a:solidFill>
                <a:latin typeface="+mj-lt"/>
                <a:ea typeface="Open Sans" charset="0"/>
                <a:cs typeface="Arial" panose="020B0604020202020204" pitchFamily="34" charset="0"/>
              </a:rPr>
              <a:t>sobre seus compromissos com LCI.</a:t>
            </a:r>
          </a:p>
          <a:p>
            <a:pPr lvl="1">
              <a:spcAft>
                <a:spcPts val="1529"/>
              </a:spcAft>
              <a:buFont typeface="Wingdings" charset="2"/>
              <a:buNone/>
            </a:pPr>
            <a:endParaRPr lang="en-US" sz="2600" kern="0" dirty="0">
              <a:solidFill>
                <a:srgbClr val="FEFFFE"/>
              </a:solidFill>
              <a:latin typeface="+mj-lt"/>
              <a:ea typeface="Open Sans" charset="0"/>
              <a:cs typeface="Arial" panose="020B0604020202020204" pitchFamily="34" charset="0"/>
            </a:endParaRPr>
          </a:p>
          <a:p>
            <a:r>
              <a:rPr lang="pt-BR" sz="2600" dirty="0">
                <a:latin typeface="+mj-lt"/>
              </a:rPr>
              <a:t>Este mundo digital pode tornar o trabalho que todos nós </a:t>
            </a:r>
            <a:r>
              <a:rPr lang="pt-BR" sz="2600" dirty="0" smtClean="0">
                <a:latin typeface="+mj-lt"/>
              </a:rPr>
              <a:t>fazemos </a:t>
            </a:r>
            <a:r>
              <a:rPr lang="pt-BR" sz="2600" dirty="0">
                <a:latin typeface="+mj-lt"/>
              </a:rPr>
              <a:t>mais fácil e recompensador.</a:t>
            </a:r>
          </a:p>
          <a:p>
            <a:endParaRPr lang="en-US" baseline="0" dirty="0" smtClean="0"/>
          </a:p>
          <a:p>
            <a:r>
              <a:rPr lang="pt-BR" baseline="0" dirty="0"/>
              <a:t>Vamos falar dos benefícios de usar o MyLion.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63819-AD02-44FE-A53C-CAB21041FE10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9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emf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30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917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1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xmlns="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xmlns="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xmlns="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7014263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xmlns="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77805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xmlns="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504424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xmlns="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xmlns="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Lorem ipsum dolor sit amet, illud </a:t>
            </a:r>
            <a:r>
              <a:rPr lang="en-US" sz="2400" err="1">
                <a:solidFill>
                  <a:schemeClr val="bg1"/>
                </a:solidFill>
              </a:rPr>
              <a:t>dolorem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voluptaria</a:t>
            </a:r>
            <a:r>
              <a:rPr lang="en-US" sz="2400">
                <a:solidFill>
                  <a:schemeClr val="bg1"/>
                </a:solidFill>
              </a:rPr>
              <a:t> id vel. Duo no </a:t>
            </a:r>
            <a:r>
              <a:rPr lang="en-US" sz="2400" err="1">
                <a:solidFill>
                  <a:schemeClr val="bg1"/>
                </a:solidFill>
              </a:rPr>
              <a:t>prompta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accusam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discere</a:t>
            </a:r>
            <a:r>
              <a:rPr lang="en-US" sz="2400">
                <a:solidFill>
                  <a:schemeClr val="bg1"/>
                </a:solidFill>
              </a:rPr>
              <a:t> minimum </a:t>
            </a:r>
            <a:r>
              <a:rPr lang="en-US" sz="2400" err="1">
                <a:solidFill>
                  <a:schemeClr val="bg1"/>
                </a:solidFill>
              </a:rPr>
              <a:t>corrumpit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vel</a:t>
            </a:r>
            <a:r>
              <a:rPr lang="en-US" sz="240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9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xmlns="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370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xmlns="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01</a:t>
            </a:r>
          </a:p>
          <a:p>
            <a:pPr lvl="0"/>
            <a:r>
              <a:rPr lang="en-US"/>
              <a:t>Bullet 02</a:t>
            </a:r>
          </a:p>
          <a:p>
            <a:pPr lvl="0"/>
            <a:r>
              <a:rPr lang="en-US"/>
              <a:t>Bullet 03</a:t>
            </a:r>
          </a:p>
          <a:p>
            <a:pPr lvl="0"/>
            <a:r>
              <a:rPr lang="en-US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46201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563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49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xmlns="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86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62880A-AC72-9845-9312-842AB25FEBC5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63756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CC6FFA-9190-C446-B892-8505F567962E}"/>
              </a:ext>
            </a:extLst>
          </p:cNvPr>
          <p:cNvSpPr/>
          <p:nvPr userDrawn="1"/>
        </p:nvSpPr>
        <p:spPr bwMode="auto">
          <a:xfrm>
            <a:off x="1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10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xmlns="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148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F2B938-A092-8A40-BA9E-36EB895796A6}"/>
              </a:ext>
            </a:extLst>
          </p:cNvPr>
          <p:cNvSpPr txBox="1"/>
          <p:nvPr userDrawn="1"/>
        </p:nvSpPr>
        <p:spPr>
          <a:xfrm>
            <a:off x="342901" y="1924365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43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69BDF-F147-3242-B3B9-51909D49BAB7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F68A244-CECA-F041-AD70-910F56A47209}"/>
              </a:ext>
            </a:extLst>
          </p:cNvPr>
          <p:cNvSpPr/>
          <p:nvPr userDrawn="1"/>
        </p:nvSpPr>
        <p:spPr bwMode="auto">
          <a:xfrm>
            <a:off x="8763001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30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69BDF-F147-3242-B3B9-51909D49BAB7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4246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CB5BA6-37A1-F640-A8DA-26F2DD3B24E2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04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CB5BA6-37A1-F640-A8DA-26F2DD3B24E2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05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89744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25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771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B2DAA68-1FEC-B844-9D68-5B89C97E05F6}"/>
              </a:ext>
            </a:extLst>
          </p:cNvPr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4793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7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xmlns="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xmlns="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01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8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7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46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CC6FFA-9190-C446-B892-8505F567962E}"/>
              </a:ext>
            </a:extLst>
          </p:cNvPr>
          <p:cNvSpPr/>
          <p:nvPr userDrawn="1"/>
        </p:nvSpPr>
        <p:spPr bwMode="auto">
          <a:xfrm>
            <a:off x="1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905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 flipH="1">
            <a:off x="0" y="0"/>
            <a:ext cx="12183533" cy="6870701"/>
            <a:chOff x="6350" y="-12700"/>
            <a:chExt cx="9137650" cy="68707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3124200" y="-12699"/>
              <a:ext cx="6019800" cy="6870700"/>
            </a:xfrm>
            <a:prstGeom prst="rect">
              <a:avLst/>
            </a:prstGeom>
          </p:spPr>
        </p:pic>
        <p:sp>
          <p:nvSpPr>
            <p:cNvPr id="19" name="Freeform: Shape 18"/>
            <p:cNvSpPr/>
            <p:nvPr/>
          </p:nvSpPr>
          <p:spPr>
            <a:xfrm>
              <a:off x="2857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3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27" t="1334"/>
            <a:stretch/>
          </p:blipFill>
          <p:spPr>
            <a:xfrm>
              <a:off x="6351" y="0"/>
              <a:ext cx="5355479" cy="68580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99200" y="3928451"/>
            <a:ext cx="5486400" cy="774208"/>
          </a:xfrm>
        </p:spPr>
        <p:txBody>
          <a:bodyPr vert="horz" lIns="0" tIns="0" rIns="0" bIns="0" anchor="t" anchorCtr="0">
            <a:normAutofit/>
          </a:bodyPr>
          <a:lstStyle>
            <a:lvl1pPr marL="216694" indent="-216694" algn="r">
              <a:defRPr lang="en-US" sz="1800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5709779"/>
            <a:ext cx="6299200" cy="458712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135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971803"/>
            <a:ext cx="2794000" cy="73950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92800" y="4831401"/>
            <a:ext cx="5892800" cy="458712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15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5384800" y="6096003"/>
            <a:ext cx="6400800" cy="403055"/>
          </a:xfrm>
        </p:spPr>
        <p:txBody>
          <a:bodyPr lIns="0" anchor="ctr" anchorCtr="0"/>
          <a:lstStyle>
            <a:lvl1pPr marL="0" indent="0" algn="r">
              <a:buNone/>
              <a:defRPr lang="en-US" sz="12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2"/>
            <a:ext cx="26802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788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169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9450D9-EA07-EE4E-B559-A57F70FC3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375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609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=""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88" b="-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375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034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375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112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serve.org/wp-content/uploads/2017/02/featured-story-2.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375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072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375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767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251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1726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350"/>
            </a:lvl1pPr>
            <a:lvl2pPr marL="559594" marR="0" indent="-17026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200"/>
            </a:lvl2pPr>
            <a:lvl3pPr marL="8584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076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2" y="1447800"/>
            <a:ext cx="5484284" cy="4876800"/>
          </a:xfrm>
        </p:spPr>
        <p:txBody>
          <a:bodyPr/>
          <a:lstStyle>
            <a:lvl1pPr marL="1726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559594" marR="0" indent="-17026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8584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172641" marR="0" lvl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559594" marR="0" lvl="1" indent="-17026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858441" marR="0" lvl="2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6301318" y="1447800"/>
            <a:ext cx="5484284" cy="4876800"/>
          </a:xfrm>
        </p:spPr>
        <p:txBody>
          <a:bodyPr/>
          <a:lstStyle>
            <a:lvl1pPr marL="1726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559594" marR="0" indent="-17026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858441" marR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172641" marR="0" lvl="0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559594" marR="0" lvl="1" indent="-17026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858441" marR="0" lvl="2" indent="-17264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6200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253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r="19362"/>
          <a:stretch/>
        </p:blipFill>
        <p:spPr>
          <a:xfrm>
            <a:off x="-79023" y="0"/>
            <a:ext cx="12271024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auto">
          <a:xfrm>
            <a:off x="-79025" y="0"/>
            <a:ext cx="122710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1401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15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2"/>
            <a:ext cx="26802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788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8926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15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0529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51409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21920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45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  <a:prstGeom prst="rect">
            <a:avLst/>
          </a:prstGeo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2253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776445"/>
            <a:ext cx="65024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547360" y="1688592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905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xmlns="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6559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835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14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545387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757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xmlns="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0402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2352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9354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05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922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74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30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85000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90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xmlns="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258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10086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808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xmlns="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xmlns="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9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7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3" tIns="22846" rIns="45693" bIns="2284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95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7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4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CC6FFA-9190-C446-B892-8505F567962E}"/>
              </a:ext>
            </a:extLst>
          </p:cNvPr>
          <p:cNvSpPr/>
          <p:nvPr userDrawn="1"/>
        </p:nvSpPr>
        <p:spPr bwMode="auto">
          <a:xfrm>
            <a:off x="1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601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xmlns="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xmlns="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xmlns="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1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808017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xmlns="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261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xmlns="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2022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xmlns="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xmlns="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1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6702AB-F472-3E42-8B73-5A9060BEBD56}"/>
              </a:ext>
            </a:extLst>
          </p:cNvPr>
          <p:cNvSpPr/>
          <p:nvPr userDrawn="1"/>
        </p:nvSpPr>
        <p:spPr>
          <a:xfrm>
            <a:off x="1562169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745428-B285-9548-963E-056B5B4D3C03}"/>
              </a:ext>
            </a:extLst>
          </p:cNvPr>
          <p:cNvSpPr/>
          <p:nvPr userDrawn="1"/>
        </p:nvSpPr>
        <p:spPr>
          <a:xfrm>
            <a:off x="8922959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6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38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xmlns="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6546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xmlns="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38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19124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6882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xmlns="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xmlns="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7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32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045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7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5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CC6FFA-9190-C446-B892-8505F567962E}"/>
              </a:ext>
            </a:extLst>
          </p:cNvPr>
          <p:cNvSpPr/>
          <p:nvPr userDrawn="1"/>
        </p:nvSpPr>
        <p:spPr bwMode="auto">
          <a:xfrm>
            <a:off x="1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389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 flipH="1">
            <a:off x="0" y="0"/>
            <a:ext cx="12183533" cy="6870701"/>
            <a:chOff x="6350" y="-12700"/>
            <a:chExt cx="9137650" cy="68707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3124200" y="-12699"/>
              <a:ext cx="6019800" cy="6870700"/>
            </a:xfrm>
            <a:prstGeom prst="rect">
              <a:avLst/>
            </a:prstGeom>
          </p:spPr>
        </p:pic>
        <p:sp>
          <p:nvSpPr>
            <p:cNvPr id="19" name="Freeform: Shape 18"/>
            <p:cNvSpPr/>
            <p:nvPr/>
          </p:nvSpPr>
          <p:spPr>
            <a:xfrm>
              <a:off x="2857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3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27" t="1334"/>
            <a:stretch/>
          </p:blipFill>
          <p:spPr>
            <a:xfrm>
              <a:off x="6351" y="0"/>
              <a:ext cx="5355479" cy="68580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99200" y="3928451"/>
            <a:ext cx="5486400" cy="774208"/>
          </a:xfrm>
        </p:spPr>
        <p:txBody>
          <a:bodyPr vert="horz" lIns="0" tIns="0" rIns="0" bIns="0" anchor="t" anchorCtr="0">
            <a:normAutofit/>
          </a:bodyPr>
          <a:lstStyle>
            <a:lvl1pPr marL="288925" indent="-288925" algn="r">
              <a:defRPr lang="en-US" sz="2400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5709779"/>
            <a:ext cx="6299200" cy="458712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971801"/>
            <a:ext cx="2794000" cy="73950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92800" y="4831401"/>
            <a:ext cx="5892800" cy="458712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0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5384800" y="6096001"/>
            <a:ext cx="6400800" cy="403055"/>
          </a:xfrm>
        </p:spPr>
        <p:txBody>
          <a:bodyPr lIns="0" anchor="ctr" anchorCtr="0"/>
          <a:lstStyle>
            <a:lvl1pPr marL="0" indent="0" algn="r">
              <a:buNone/>
              <a:defRPr lang="en-US" sz="16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3078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9450D9-EA07-EE4E-B559-A57F70FC3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246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88" b="-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268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2750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serve.org/wp-content/uploads/2017/02/featured-story-2.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637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883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040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822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19DD8C5-BFF5-8648-9A1A-E9B3DA1F3752}"/>
              </a:ext>
            </a:extLst>
          </p:cNvPr>
          <p:cNvSpPr/>
          <p:nvPr userDrawn="1"/>
        </p:nvSpPr>
        <p:spPr>
          <a:xfrm>
            <a:off x="5225845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2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xmlns="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40432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1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6301317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9588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68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r="19362"/>
          <a:stretch/>
        </p:blipFill>
        <p:spPr>
          <a:xfrm>
            <a:off x="-79023" y="0"/>
            <a:ext cx="12271024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auto">
          <a:xfrm>
            <a:off x="-79025" y="0"/>
            <a:ext cx="122710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1401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8926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4149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51409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21920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820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776445"/>
            <a:ext cx="65024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547360" y="1688592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466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=""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9863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0822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608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9915220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93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4034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65385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1991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59327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914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094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767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025994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057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2226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7700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65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801"/>
            <a:ext cx="55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7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68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3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64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8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7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6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5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+mn-lt"/>
          <a:ea typeface="ヒラギノ角ゴ Pro W3" charset="0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+mn-lt"/>
          <a:ea typeface="ヒラギノ角ゴ Pro W3" charset="0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68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4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  <a:latin typeface="Open Sans Regular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  <a:latin typeface="Open Sans Regular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5547360" y="1216947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Open Sans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05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i="0">
          <a:solidFill>
            <a:schemeClr val="accent6"/>
          </a:solidFill>
          <a:latin typeface="Open Sans Regular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i="0">
          <a:solidFill>
            <a:schemeClr val="tx1"/>
          </a:solidFill>
          <a:latin typeface="Open Sans Regular" charset="0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 b="0" i="0">
          <a:solidFill>
            <a:schemeClr val="tx1"/>
          </a:solidFill>
          <a:latin typeface="Open Sans Regular" charset="0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0" i="0">
          <a:solidFill>
            <a:schemeClr val="tx1"/>
          </a:solidFill>
          <a:latin typeface="Open Sans Regular" charset="0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4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38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4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09F760-D9F2-7740-BF46-490370A1D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213413"/>
            <a:ext cx="8638032" cy="535194"/>
          </a:xfrm>
        </p:spPr>
        <p:txBody>
          <a:bodyPr/>
          <a:lstStyle/>
          <a:p>
            <a:r>
              <a:rPr lang="pt-BR"/>
              <a:t>Conecte-se para servir.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5" y="2570858"/>
            <a:ext cx="5177143" cy="1485540"/>
          </a:xfrm>
          <a:prstGeom prst="rect">
            <a:avLst/>
          </a:prstGeom>
        </p:spPr>
      </p:pic>
      <p:sp>
        <p:nvSpPr>
          <p:cNvPr id="5" name="Gold Bar">
            <a:extLst>
              <a:ext uri="{FF2B5EF4-FFF2-40B4-BE49-F238E27FC236}">
                <a16:creationId xmlns="" xmlns:a16="http://schemas.microsoft.com/office/drawing/2014/main" id="{D065F523-E8C7-2041-BD65-5BE75A33AA58}"/>
              </a:ext>
            </a:extLst>
          </p:cNvPr>
          <p:cNvSpPr/>
          <p:nvPr/>
        </p:nvSpPr>
        <p:spPr>
          <a:xfrm>
            <a:off x="792677" y="4027416"/>
            <a:ext cx="10181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="" xmlns:a16="http://schemas.microsoft.com/office/drawing/2014/main" id="{402DD2D4-00E0-8540-9F1B-434D3B5BE2D9}"/>
              </a:ext>
            </a:extLst>
          </p:cNvPr>
          <p:cNvSpPr/>
          <p:nvPr/>
        </p:nvSpPr>
        <p:spPr>
          <a:xfrm>
            <a:off x="2816349" y="4027416"/>
            <a:ext cx="2936058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65EB6A-46D9-934C-9636-FC3E79DE6126}"/>
              </a:ext>
            </a:extLst>
          </p:cNvPr>
          <p:cNvSpPr/>
          <p:nvPr/>
        </p:nvSpPr>
        <p:spPr>
          <a:xfrm>
            <a:off x="5370872" y="32705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408166" y="2465614"/>
            <a:ext cx="9167326" cy="4450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389324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3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85783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028674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371566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/>
              <a:t>Inspirar a colaboração dos Leões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947939" y="3703143"/>
            <a:ext cx="10296124" cy="4450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0" i="1"/>
              <a:t>Mostre o espírito dos Leões e do distrito enquanto </a:t>
            </a:r>
          </a:p>
          <a:p>
            <a:r>
              <a:rPr lang="pt-BR" sz="2400" b="0" i="1"/>
              <a:t>controla a privacidade no MyLion.</a:t>
            </a:r>
          </a:p>
        </p:txBody>
      </p:sp>
    </p:spTree>
    <p:extLst>
      <p:ext uri="{BB962C8B-B14F-4D97-AF65-F5344CB8AC3E}">
        <p14:creationId xmlns:p14="http://schemas.microsoft.com/office/powerpoint/2010/main" val="40871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5"/>
    </mc:Choice>
    <mc:Fallback xmlns="">
      <p:transition spd="slow" advTm="2581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254" y="-37723"/>
            <a:ext cx="12204254" cy="6844732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9041" y="3015469"/>
            <a:ext cx="6562374" cy="33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8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Modifique seu endereço de e-mail e número de telefone on-line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8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Forneça sua própria narrativa sobre você, seu clube e distrito 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8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Gerencie suas configurações de privacidade pessoal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59041" y="447954"/>
            <a:ext cx="5196476" cy="9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Perfil do MyLion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59040" y="2133599"/>
            <a:ext cx="6290082" cy="62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Aproprie-se dos </a:t>
            </a:r>
            <a:r>
              <a:rPr lang="pt-BR" sz="3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seus dados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133600"/>
            <a:ext cx="426125" cy="6858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6949122" y="268199"/>
            <a:ext cx="3195263" cy="315416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363164" y="3154166"/>
            <a:ext cx="3298005" cy="306169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9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 bwMode="auto">
          <a:xfrm>
            <a:off x="2000791" y="3902227"/>
            <a:ext cx="626604" cy="37666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32904" y="271060"/>
            <a:ext cx="10287000" cy="5806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b="1">
                <a:solidFill>
                  <a:srgbClr val="0A5496"/>
                </a:solidFill>
                <a:ea typeface="Arial" charset="0"/>
              </a:rPr>
              <a:t>Gerencie suas informações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2055085" y="1955553"/>
            <a:ext cx="613280" cy="37855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7295" y="1509521"/>
            <a:ext cx="2164436" cy="164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5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Adicione a sua foto do perfil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Você pode adicionar ou modificar sua foto do perfil que é visualizada quando os outros buscam por você no MyLion. </a:t>
            </a:r>
          </a:p>
        </p:txBody>
      </p:sp>
      <p:sp>
        <p:nvSpPr>
          <p:cNvPr id="13" name="Right Arrow 12"/>
          <p:cNvSpPr/>
          <p:nvPr/>
        </p:nvSpPr>
        <p:spPr bwMode="auto">
          <a:xfrm rot="10800000">
            <a:off x="8884442" y="1994025"/>
            <a:ext cx="362853" cy="37855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34" y="1459371"/>
            <a:ext cx="1881196" cy="218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5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Atualize suas informações </a:t>
            </a:r>
            <a:r>
              <a:rPr lang="pt-BR" sz="1500" b="1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pt-BR" sz="15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perfil</a:t>
            </a:r>
          </a:p>
          <a:p>
            <a:r>
              <a:rPr lang="pt-BR" sz="14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Você tem o controle para atualizar seu telefone celular e endereço de e-mail na página de perfil do MyLion.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734" y="3842200"/>
            <a:ext cx="1881196" cy="209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5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Gerencie as configurações de privacidade 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Controle quais informações são visíveis e quem pode comunicar-se com você usando o MyLion.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67" y="851716"/>
            <a:ext cx="6116473" cy="58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1"/>
    </mc:Choice>
    <mc:Fallback xmlns="">
      <p:transition spd="slow" advTm="491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 bwMode="auto">
          <a:xfrm>
            <a:off x="3546442" y="4192507"/>
            <a:ext cx="626604" cy="37666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0822" y="3990827"/>
            <a:ext cx="2164436" cy="2218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Apresente seu Distrito para os Leões e </a:t>
            </a:r>
            <a:r>
              <a:rPr lang="pt-BR" sz="1600" b="1" dirty="0" err="1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Leos</a:t>
            </a: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 ao redor do mundo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Crie seu perfil de distrito e ressalte os recursos em que seu distrito se destaca. Seja o distrito de referência do seu país.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7491" y="1422576"/>
            <a:ext cx="2342838" cy="1741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As informações principais sobre seu distrito na ponta dos seus dedos.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Visualize rapidamente a lista de dirigentes do Distrito e do clube usando o MyLion. </a:t>
            </a: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7554638" y="1907081"/>
            <a:ext cx="362853" cy="37855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890236" y="284049"/>
            <a:ext cx="5947212" cy="5806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b="1">
                <a:solidFill>
                  <a:srgbClr val="0A5496"/>
                </a:solidFill>
                <a:ea typeface="Arial" charset="0"/>
              </a:rPr>
              <a:t>Perfil do Distrito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45" y="1251299"/>
            <a:ext cx="2920596" cy="5221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7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B9B3D475-E3FA-6841-9E62-9D3C5D64DE27}"/>
              </a:ext>
            </a:extLst>
          </p:cNvPr>
          <p:cNvSpPr txBox="1">
            <a:spLocks/>
          </p:cNvSpPr>
          <p:nvPr/>
        </p:nvSpPr>
        <p:spPr>
          <a:xfrm>
            <a:off x="3867150" y="2228851"/>
            <a:ext cx="4657222" cy="33378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3000" kern="0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029590" y="2492091"/>
            <a:ext cx="8332341" cy="369849"/>
          </a:xfrm>
        </p:spPr>
        <p:txBody>
          <a:bodyPr/>
          <a:lstStyle/>
          <a:p>
            <a:r>
              <a:rPr lang="pt-BR" sz="3600" dirty="0"/>
              <a:t>Alcançar as metas do </a:t>
            </a:r>
            <a:r>
              <a:rPr lang="pt-BR" sz="3600" dirty="0" smtClean="0"/>
              <a:t>distrito</a:t>
            </a:r>
            <a:endParaRPr lang="pt-BR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73E2D1-7F3F-A448-BCCA-08F9460A4C07}"/>
              </a:ext>
            </a:extLst>
          </p:cNvPr>
          <p:cNvSpPr/>
          <p:nvPr/>
        </p:nvSpPr>
        <p:spPr>
          <a:xfrm>
            <a:off x="5370872" y="316229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2690" y="3465135"/>
            <a:ext cx="5926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>
                <a:solidFill>
                  <a:schemeClr val="bg1"/>
                </a:solidFill>
              </a:rPr>
              <a:t>Explore os dados do seu distrito em tempo real no MyLion</a:t>
            </a:r>
          </a:p>
        </p:txBody>
      </p:sp>
    </p:spTree>
    <p:extLst>
      <p:ext uri="{BB962C8B-B14F-4D97-AF65-F5344CB8AC3E}">
        <p14:creationId xmlns:p14="http://schemas.microsoft.com/office/powerpoint/2010/main" val="35038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1"/>
    </mc:Choice>
    <mc:Fallback xmlns="">
      <p:transition spd="slow" advTm="937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42232" y="0"/>
            <a:ext cx="12204254" cy="6844732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63419" y="2937292"/>
            <a:ext cx="6393166" cy="370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5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Economize </a:t>
            </a:r>
            <a:r>
              <a:rPr lang="pt-BR" sz="25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tempo - o painel oferece informações detalhadas rapidamente.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5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Confira </a:t>
            </a:r>
            <a:r>
              <a:rPr lang="pt-BR" sz="25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competição - veja o que todo mundo está fazendo. </a:t>
            </a:r>
            <a:r>
              <a:rPr lang="pt-BR" sz="25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Obtenha </a:t>
            </a:r>
            <a:r>
              <a:rPr lang="pt-BR" sz="25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informações de serviço em todos os níveis. 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25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Não espere - exporte </a:t>
            </a:r>
            <a:r>
              <a:rPr lang="pt-BR" sz="25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seus dados de pesquisa para o Excel.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63419" y="1873430"/>
            <a:ext cx="5196476" cy="9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Visualize </a:t>
            </a:r>
            <a:r>
              <a:rPr lang="pt-BR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 impacto em tempo real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899524" y="728146"/>
            <a:ext cx="3515190" cy="5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Indicadores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133600"/>
            <a:ext cx="426125" cy="6858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256585" y="569683"/>
            <a:ext cx="4531011" cy="407265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4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 bwMode="auto">
          <a:xfrm rot="10800000">
            <a:off x="8729924" y="3520869"/>
            <a:ext cx="474388" cy="39364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062423" y="4536184"/>
            <a:ext cx="530279" cy="38092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732" y="190944"/>
            <a:ext cx="8534400" cy="447681"/>
          </a:xfrm>
        </p:spPr>
        <p:txBody>
          <a:bodyPr/>
          <a:lstStyle/>
          <a:p>
            <a:r>
              <a:rPr lang="pt-B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Veja seu impacto de serviços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622" y="1862667"/>
            <a:ext cx="2062125" cy="1849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Sua rápida visão do serviço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Nossas principais métricas de serviço são exibidas de forma proeminente no painel de métricas para fácil referência.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2210609" y="2154220"/>
            <a:ext cx="382093" cy="38156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03790" y="835378"/>
            <a:ext cx="2208627" cy="224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Explore o impacto em cada nível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Você define os parâmetros dos dados de impacto que vê. Veja a contribuição individual que você fez para sua comunidade ou aproveite a mudança global em termos de bondade e serviço.</a:t>
            </a: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8629403" y="1411112"/>
            <a:ext cx="474388" cy="38186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181" y="4206527"/>
            <a:ext cx="1976566" cy="209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Torne-se um </a:t>
            </a:r>
            <a:r>
              <a:rPr lang="pt-BR" sz="1600" b="1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especialista </a:t>
            </a: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em dados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Nosso painel interativo é atualizado a cada poucas horas e compartilha onde e como impactamos o mundo.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03790" y="3381942"/>
            <a:ext cx="2208627" cy="1587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Gere relatórios em segundos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Faça o download dos dados definidos para seu dispositivo pessoal usando a função Exportar.</a:t>
            </a:r>
          </a:p>
          <a:p>
            <a:endParaRPr lang="en-US" sz="9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"/>
          <a:stretch/>
        </p:blipFill>
        <p:spPr>
          <a:xfrm>
            <a:off x="2720703" y="915743"/>
            <a:ext cx="5905130" cy="57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0"/>
    </mc:Choice>
    <mc:Fallback xmlns="">
      <p:transition spd="slow" advTm="2637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E4F5AB-DFA2-A14B-BCB0-3DB6D6C14F51}"/>
              </a:ext>
            </a:extLst>
          </p:cNvPr>
          <p:cNvSpPr/>
          <p:nvPr/>
        </p:nvSpPr>
        <p:spPr>
          <a:xfrm>
            <a:off x="4712504" y="32705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842037" y="2661530"/>
            <a:ext cx="7412655" cy="4450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389324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3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85783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028674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371566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 dirty="0"/>
              <a:t>Apoiar os clubes do seu distrito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658368" y="3671173"/>
            <a:ext cx="9779995" cy="4450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0" i="1" dirty="0"/>
              <a:t>Aumente a visibilidade de todas as atividades do seu distrito </a:t>
            </a:r>
          </a:p>
          <a:p>
            <a:r>
              <a:rPr lang="pt-BR" sz="2400" b="0" i="1" dirty="0"/>
              <a:t>usando o </a:t>
            </a:r>
            <a:r>
              <a:rPr lang="pt-BR" sz="2400" b="0" i="1" dirty="0" err="1"/>
              <a:t>Mylion</a:t>
            </a:r>
            <a:r>
              <a:rPr lang="pt-BR" sz="2400" b="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3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6"/>
    </mc:Choice>
    <mc:Fallback xmlns="">
      <p:transition spd="slow" advTm="702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204254" cy="6844732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99523" y="2970641"/>
            <a:ext cx="8365058" cy="353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3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Planeje </a:t>
            </a:r>
            <a:r>
              <a:rPr lang="pt-BR" sz="3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com antecipação para ter uma visão geral das atividades do distrito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3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Personalize </a:t>
            </a:r>
            <a:r>
              <a:rPr lang="pt-BR" sz="3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experiência com convites individuais </a:t>
            </a:r>
          </a:p>
          <a:p>
            <a:pPr>
              <a:lnSpc>
                <a:spcPct val="105000"/>
              </a:lnSpc>
              <a:spcAft>
                <a:spcPts val="1200"/>
              </a:spcAft>
              <a:buClr>
                <a:prstClr val="white"/>
              </a:buClr>
              <a:buFont typeface="Arial" charset="0"/>
              <a:buChar char="•"/>
            </a:pPr>
            <a:r>
              <a:rPr lang="pt-BR" sz="3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Identifique </a:t>
            </a:r>
            <a:r>
              <a:rPr lang="pt-BR" sz="3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oportunidades para melhorias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99523" y="1754917"/>
            <a:ext cx="6532907" cy="9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Torne nosso serviço visível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5619" y="674359"/>
            <a:ext cx="5220861" cy="5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Atividades de Serviço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133600"/>
            <a:ext cx="426125" cy="6858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8331953" y="150725"/>
            <a:ext cx="3475130" cy="343653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03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 bwMode="auto">
          <a:xfrm rot="10800000">
            <a:off x="9992808" y="2530995"/>
            <a:ext cx="394003" cy="41726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689164" y="3677306"/>
            <a:ext cx="338451" cy="39453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Aft>
                <a:spcPct val="0"/>
              </a:spcAft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24696" y="523770"/>
            <a:ext cx="6210300" cy="4445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pt-BR" sz="3200" b="1">
                <a:solidFill>
                  <a:srgbClr val="0A5496"/>
                </a:solidFill>
                <a:ea typeface="Arial" charset="0"/>
              </a:rPr>
              <a:t>Processo orientado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733800"/>
            <a:ext cx="1536764" cy="1726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Rastreie o Progresso</a:t>
            </a:r>
          </a:p>
          <a:p>
            <a:pPr>
              <a:spcAft>
                <a:spcPts val="450"/>
              </a:spcAft>
            </a:pPr>
            <a:r>
              <a:rPr lang="pt-BR" sz="140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Detalhe seus próximos passos no processo para concluir cada tarefa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9615" y="2316033"/>
            <a:ext cx="1670180" cy="20492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Botões de Ação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Nova atividade, Reportar a atividade, Minhas atividades e Métricas estão acessíveis na barra superior no MyLion.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30" y="2316033"/>
            <a:ext cx="7853919" cy="22637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5219100" y="2570541"/>
            <a:ext cx="4692249" cy="3304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135712" y="3592975"/>
            <a:ext cx="2775878" cy="3996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2"/>
    </mc:Choice>
    <mc:Fallback xmlns="">
      <p:transition spd="slow" advTm="580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Painel de controle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67000" y="1942643"/>
            <a:ext cx="1788140" cy="553998"/>
            <a:chOff x="1371600" y="2655077"/>
            <a:chExt cx="1788140" cy="553998"/>
          </a:xfrm>
        </p:grpSpPr>
        <p:grpSp>
          <p:nvGrpSpPr>
            <p:cNvPr id="14" name="Group 13"/>
            <p:cNvGrpSpPr/>
            <p:nvPr/>
          </p:nvGrpSpPr>
          <p:grpSpPr>
            <a:xfrm>
              <a:off x="1752600" y="2856485"/>
              <a:ext cx="1407140" cy="151183"/>
              <a:chOff x="1792043" y="2891743"/>
              <a:chExt cx="1407140" cy="151183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3048000" y="2891743"/>
                <a:ext cx="151183" cy="151183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indent="-609600" algn="ctr"/>
                <a:endParaRPr lang="en-US" sz="3000" dirty="0">
                  <a:solidFill>
                    <a:srgbClr val="404040"/>
                  </a:solidFill>
                  <a:ea typeface="ヒラギノ角ゴ Pro W3" pitchFamily="84" charset="-128"/>
                </a:endParaRPr>
              </a:p>
            </p:txBody>
          </p:sp>
          <p:cxnSp>
            <p:nvCxnSpPr>
              <p:cNvPr id="4" name="Straight Connector 3"/>
              <p:cNvCxnSpPr>
                <a:cxnSpLocks/>
                <a:endCxn id="2" idx="2"/>
              </p:cNvCxnSpPr>
              <p:nvPr/>
            </p:nvCxnSpPr>
            <p:spPr bwMode="auto">
              <a:xfrm>
                <a:off x="1792043" y="2967334"/>
                <a:ext cx="1255957" cy="1"/>
              </a:xfrm>
              <a:prstGeom prst="line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1371600" y="2655077"/>
              <a:ext cx="380999" cy="553998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pt-BR" sz="3000">
                  <a:solidFill>
                    <a:srgbClr val="002F87"/>
                  </a:solidFill>
                  <a:latin typeface="Segoe UI Light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67000" y="4817645"/>
            <a:ext cx="1788140" cy="553998"/>
            <a:chOff x="1371600" y="2655077"/>
            <a:chExt cx="1788140" cy="553998"/>
          </a:xfrm>
        </p:grpSpPr>
        <p:grpSp>
          <p:nvGrpSpPr>
            <p:cNvPr id="19" name="Group 18"/>
            <p:cNvGrpSpPr/>
            <p:nvPr/>
          </p:nvGrpSpPr>
          <p:grpSpPr>
            <a:xfrm>
              <a:off x="1752600" y="2856485"/>
              <a:ext cx="1407140" cy="151183"/>
              <a:chOff x="1792043" y="2891743"/>
              <a:chExt cx="1407140" cy="151183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3048000" y="2891743"/>
                <a:ext cx="151183" cy="151183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indent="-609600" algn="ctr"/>
                <a:endParaRPr lang="en-US" sz="3000" dirty="0">
                  <a:solidFill>
                    <a:srgbClr val="404040"/>
                  </a:solidFill>
                  <a:ea typeface="ヒラギノ角ゴ Pro W3" pitchFamily="84" charset="-128"/>
                </a:endParaRPr>
              </a:p>
            </p:txBody>
          </p:sp>
          <p:cxnSp>
            <p:nvCxnSpPr>
              <p:cNvPr id="22" name="Straight Connector 21"/>
              <p:cNvCxnSpPr>
                <a:cxnSpLocks/>
                <a:endCxn id="21" idx="2"/>
              </p:cNvCxnSpPr>
              <p:nvPr/>
            </p:nvCxnSpPr>
            <p:spPr bwMode="auto">
              <a:xfrm>
                <a:off x="1792043" y="2967334"/>
                <a:ext cx="1255957" cy="1"/>
              </a:xfrm>
              <a:prstGeom prst="line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" name="TextBox 19"/>
            <p:cNvSpPr txBox="1"/>
            <p:nvPr/>
          </p:nvSpPr>
          <p:spPr>
            <a:xfrm>
              <a:off x="1371600" y="2655077"/>
              <a:ext cx="380999" cy="553998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pt-BR" sz="3000">
                  <a:solidFill>
                    <a:srgbClr val="002F87"/>
                  </a:solidFill>
                  <a:latin typeface="Segoe UI Light"/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96201" y="2836445"/>
            <a:ext cx="1788139" cy="553998"/>
            <a:chOff x="6629400" y="2655077"/>
            <a:chExt cx="1788139" cy="553998"/>
          </a:xfrm>
        </p:grpSpPr>
        <p:grpSp>
          <p:nvGrpSpPr>
            <p:cNvPr id="24" name="Group 23"/>
            <p:cNvGrpSpPr/>
            <p:nvPr/>
          </p:nvGrpSpPr>
          <p:grpSpPr>
            <a:xfrm flipH="1">
              <a:off x="6629400" y="2856485"/>
              <a:ext cx="1407140" cy="151183"/>
              <a:chOff x="1792043" y="2891743"/>
              <a:chExt cx="1407140" cy="151183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3048000" y="2891743"/>
                <a:ext cx="151183" cy="151183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indent="-609600" algn="ctr"/>
                <a:endParaRPr lang="en-US" sz="3000" dirty="0">
                  <a:solidFill>
                    <a:srgbClr val="404040"/>
                  </a:solidFill>
                  <a:ea typeface="ヒラギノ角ゴ Pro W3" pitchFamily="84" charset="-128"/>
                </a:endParaRPr>
              </a:p>
            </p:txBody>
          </p:sp>
          <p:cxnSp>
            <p:nvCxnSpPr>
              <p:cNvPr id="27" name="Straight Connector 26"/>
              <p:cNvCxnSpPr>
                <a:cxnSpLocks/>
                <a:endCxn id="26" idx="2"/>
              </p:cNvCxnSpPr>
              <p:nvPr/>
            </p:nvCxnSpPr>
            <p:spPr bwMode="auto">
              <a:xfrm>
                <a:off x="1792043" y="2967334"/>
                <a:ext cx="1255957" cy="1"/>
              </a:xfrm>
              <a:prstGeom prst="line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TextBox 24"/>
            <p:cNvSpPr txBox="1"/>
            <p:nvPr/>
          </p:nvSpPr>
          <p:spPr>
            <a:xfrm>
              <a:off x="8036540" y="2655077"/>
              <a:ext cx="380999" cy="553998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pt-BR" sz="3000">
                  <a:solidFill>
                    <a:srgbClr val="002F87"/>
                  </a:solidFill>
                  <a:latin typeface="Segoe UI Light"/>
                </a:rPr>
                <a:t>2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828801"/>
            <a:ext cx="30861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D656F61-6B37-DE4B-A14F-0365C0D24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ED245BB-7E72-9447-BB24-AEDD550BE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00"/>
    </mc:Choice>
    <mc:Fallback xmlns="">
      <p:transition spd="slow" advTm="77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5590" y="223694"/>
            <a:ext cx="11379200" cy="498461"/>
          </a:xfrm>
        </p:spPr>
        <p:txBody>
          <a:bodyPr/>
          <a:lstStyle/>
          <a:p>
            <a:r>
              <a:rPr lang="pt-B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Informações claras e consolidadas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695" y="2366114"/>
            <a:ext cx="2197928" cy="2262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Conte sua história de serviço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Use a seção de detalhes da atividade para compartilhar mais informações sobre sua atividade de serviço. Envie imagens e exiba o que seu clube está planejando ou alcançou.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2532545" y="2545976"/>
            <a:ext cx="515455" cy="34600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17838" y="2891980"/>
            <a:ext cx="2287291" cy="2108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Encontre mais informações sempre que precisar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Se você escolher um título de atividade, os detalhes da atividade e o Gerenciador de Projetos de Serviço aparecerão novamente no painel lateral.</a:t>
            </a: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076926" y="3138689"/>
            <a:ext cx="540912" cy="38443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941" y="4886811"/>
            <a:ext cx="2260681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Controle sua privacidade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Estamos comprometidos com sua privacidade e segurança. O MyLion lhe dá controle total de quem pode ver e participar da sua atividade. 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2532543" y="5021492"/>
            <a:ext cx="540912" cy="33642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79" y="874100"/>
            <a:ext cx="5711221" cy="58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 bwMode="auto">
          <a:xfrm rot="10800000">
            <a:off x="9525706" y="2843443"/>
            <a:ext cx="540912" cy="34104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938182" y="2847746"/>
            <a:ext cx="540912" cy="41416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0706" y="114968"/>
            <a:ext cx="10823388" cy="570753"/>
          </a:xfrm>
        </p:spPr>
        <p:txBody>
          <a:bodyPr/>
          <a:lstStyle/>
          <a:p>
            <a:r>
              <a:rPr lang="pt-B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Convide pessoas para sua atividade de serviço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424" y="2682845"/>
            <a:ext cx="239133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Busque e convide em qualquer nível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Faça da sua atividade de serviço um sucesso, convidando outras </a:t>
            </a:r>
            <a:r>
              <a:rPr lang="pt-BR" sz="13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pessoas! </a:t>
            </a:r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Envolva clubes inteiros em seu distrito selecionando-os na coluna Clubes ou pesquise indivíduos.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41" y="2682845"/>
            <a:ext cx="2116418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Gerencie os convites em poucos cliques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Adicione e remova convidados na coluna da direita enquanto desenvolve sua atividade.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/>
        </p:blipFill>
        <p:spPr>
          <a:xfrm>
            <a:off x="3557580" y="685721"/>
            <a:ext cx="5889639" cy="55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8753" y="189494"/>
            <a:ext cx="11379200" cy="545502"/>
          </a:xfrm>
        </p:spPr>
        <p:txBody>
          <a:bodyPr/>
          <a:lstStyle/>
          <a:p>
            <a:r>
              <a:rPr lang="pt-B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Comemore e compartilhe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047" y="2385074"/>
            <a:ext cx="235979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Comemore seu impacto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Relatar seu serviço é uma maneira de comemorar seu impacto em sua comunidade. Compartilhe como sua atividade de serviço ajudou sua comunidade de maneira mensurável.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2582790" y="2671481"/>
            <a:ext cx="540912" cy="412377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36" y="4863849"/>
            <a:ext cx="2458406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Compartilhe a história por trás dos números</a:t>
            </a:r>
          </a:p>
          <a:p>
            <a:r>
              <a:rPr lang="pt-BR" sz="13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O campo "Resultados da comunidade" ajuda você a adicionar detalhes e profundidade às vidas impactadas. Conte a sua história de bondade. 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2582790" y="5542205"/>
            <a:ext cx="540912" cy="382225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0"/>
          <a:stretch/>
        </p:blipFill>
        <p:spPr>
          <a:xfrm>
            <a:off x="3306871" y="1094373"/>
            <a:ext cx="6346416" cy="53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7C65CC-AE63-4C4B-B96F-85C1C24891D7}"/>
              </a:ext>
            </a:extLst>
          </p:cNvPr>
          <p:cNvSpPr/>
          <p:nvPr/>
        </p:nvSpPr>
        <p:spPr>
          <a:xfrm>
            <a:off x="5370872" y="32705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86384" y="2483189"/>
            <a:ext cx="10369296" cy="445043"/>
          </a:xfrm>
        </p:spPr>
        <p:txBody>
          <a:bodyPr>
            <a:noAutofit/>
          </a:bodyPr>
          <a:lstStyle/>
          <a:p>
            <a:r>
              <a:rPr lang="pt-BR" sz="3600" dirty="0"/>
              <a:t>Torne os clubes prontos para o MyLion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1788360" y="3532277"/>
            <a:ext cx="8684727" cy="4450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0" i="1">
                <a:solidFill>
                  <a:prstClr val="white"/>
                </a:solidFill>
              </a:rPr>
              <a:t>Inscrição</a:t>
            </a:r>
          </a:p>
        </p:txBody>
      </p:sp>
    </p:spTree>
    <p:extLst>
      <p:ext uri="{BB962C8B-B14F-4D97-AF65-F5344CB8AC3E}">
        <p14:creationId xmlns:p14="http://schemas.microsoft.com/office/powerpoint/2010/main" val="3135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8"/>
    </mc:Choice>
    <mc:Fallback xmlns="">
      <p:transition spd="slow" advTm="1720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574983"/>
            <a:ext cx="8686801" cy="533400"/>
          </a:xfrm>
        </p:spPr>
        <p:txBody>
          <a:bodyPr/>
          <a:lstStyle/>
          <a:p>
            <a:r>
              <a:rPr lang="pt-BR"/>
              <a:t>Torne seu Distrito pronto para o MyLion!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1" y="1319250"/>
            <a:ext cx="10649711" cy="509549"/>
          </a:xfrm>
        </p:spPr>
        <p:txBody>
          <a:bodyPr>
            <a:normAutofit fontScale="85000" lnSpcReduction="10000"/>
          </a:bodyPr>
          <a:lstStyle/>
          <a:p>
            <a:pPr marL="334963" indent="-334963">
              <a:spcAft>
                <a:spcPts val="600"/>
              </a:spcAft>
            </a:pPr>
            <a:r>
              <a:rPr lang="pt-BR" sz="1900" dirty="0"/>
              <a:t>Há muita coisa que você pode fazer para ajudar os clubes em seus distritos a adotarem o MyLion </a:t>
            </a:r>
            <a:r>
              <a:rPr lang="pt-BR" sz="1900" dirty="0" smtClean="0"/>
              <a:t>com sucesso</a:t>
            </a:r>
            <a:r>
              <a:rPr lang="pt-BR" sz="1900" dirty="0"/>
              <a:t>.</a:t>
            </a:r>
          </a:p>
          <a:p>
            <a:pPr marL="334963" indent="-334963"/>
            <a:endParaRPr lang="en-US" sz="1400" dirty="0" smtClean="0">
              <a:solidFill>
                <a:srgbClr val="33373B"/>
              </a:solidFill>
            </a:endParaRPr>
          </a:p>
          <a:p>
            <a:pPr marL="334963" indent="-334963"/>
            <a:endParaRPr lang="en-US" sz="1400" dirty="0">
              <a:solidFill>
                <a:srgbClr val="33373B"/>
              </a:solidFill>
            </a:endParaRPr>
          </a:p>
          <a:p>
            <a:pPr marL="334963" indent="-334963"/>
            <a:endParaRPr lang="en-US" sz="1400" dirty="0">
              <a:solidFill>
                <a:srgbClr val="33373B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0644" y="2681196"/>
            <a:ext cx="4572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963" indent="-334963">
              <a:spcAft>
                <a:spcPts val="600"/>
              </a:spcAft>
            </a:pPr>
            <a:r>
              <a:rPr lang="pt-BR" sz="3000" dirty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Atualize o MyLCI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Telefone celular</a:t>
            </a:r>
          </a:p>
          <a:p>
            <a:pPr marL="334963" indent="-334963"/>
            <a:endParaRPr lang="en-US" sz="3200" dirty="0">
              <a:solidFill>
                <a:srgbClr val="33373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5459" y="2434975"/>
            <a:ext cx="453090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3000" dirty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Forneça aos associados os </a:t>
            </a:r>
            <a:r>
              <a:rPr lang="pt-BR" sz="3000" dirty="0" smtClean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</a:t>
            </a:r>
            <a:r>
              <a:rPr lang="pt-BR" sz="3000" dirty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de associados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Envie por e-mail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Envie por mensagem de texto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333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Imprima</a:t>
            </a:r>
            <a:endParaRPr lang="pt-BR" sz="2800" dirty="0">
              <a:solidFill>
                <a:srgbClr val="3337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85800" y="377541"/>
            <a:ext cx="4769254" cy="530791"/>
          </a:xfrm>
        </p:spPr>
        <p:txBody>
          <a:bodyPr/>
          <a:lstStyle/>
          <a:p>
            <a:endParaRPr lang="en-US" dirty="0">
              <a:solidFill>
                <a:srgbClr val="082E8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err="1">
                <a:solidFill>
                  <a:srgbClr val="082E87"/>
                </a:solidFill>
                <a:latin typeface="Arial" charset="0"/>
                <a:ea typeface="Arial" charset="0"/>
                <a:cs typeface="Arial" charset="0"/>
              </a:rPr>
              <a:t>Dicas</a:t>
            </a:r>
            <a:r>
              <a:rPr lang="en-US" sz="3200" dirty="0">
                <a:solidFill>
                  <a:srgbClr val="082E87"/>
                </a:solidFill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3200" dirty="0" err="1">
                <a:solidFill>
                  <a:srgbClr val="082E87"/>
                </a:solidFill>
                <a:latin typeface="Arial" charset="0"/>
                <a:ea typeface="Arial" charset="0"/>
                <a:cs typeface="Arial" charset="0"/>
              </a:rPr>
              <a:t>inscrição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26146881"/>
              </p:ext>
            </p:extLst>
          </p:nvPr>
        </p:nvGraphicFramePr>
        <p:xfrm>
          <a:off x="794656" y="998156"/>
          <a:ext cx="11054443" cy="4847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685800" y="5705955"/>
            <a:ext cx="4769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ヒラギノ角ゴ Pro W3" pitchFamily="125" charset="-128"/>
              </a:rPr>
              <a:t>https://lci-auth-app-prod.azurewebsites.net/account/login?</a:t>
            </a:r>
          </a:p>
        </p:txBody>
      </p:sp>
      <p:sp>
        <p:nvSpPr>
          <p:cNvPr id="5" name="Background - Solid">
            <a:extLst>
              <a:ext uri="{FF2B5EF4-FFF2-40B4-BE49-F238E27FC236}">
                <a16:creationId xmlns="" xmlns:a16="http://schemas.microsoft.com/office/drawing/2014/main" id="{174EB029-EB25-F14E-82EC-34DB9CC77009}"/>
              </a:ext>
            </a:extLst>
          </p:cNvPr>
          <p:cNvSpPr/>
          <p:nvPr/>
        </p:nvSpPr>
        <p:spPr>
          <a:xfrm>
            <a:off x="0" y="-1"/>
            <a:ext cx="12192000" cy="912603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4"/>
    </mc:Choice>
    <mc:Fallback xmlns="">
      <p:transition spd="slow" advTm="5767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B1F6666-716B-CE47-81E9-31CA356010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6911" y="2175955"/>
            <a:ext cx="8039816" cy="813084"/>
          </a:xfrm>
        </p:spPr>
        <p:txBody>
          <a:bodyPr/>
          <a:lstStyle/>
          <a:p>
            <a:r>
              <a:rPr lang="pt-BR" sz="3600"/>
              <a:t>Em breve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879499-0E41-B14D-BEDB-6ECEABFE3813}"/>
              </a:ext>
            </a:extLst>
          </p:cNvPr>
          <p:cNvSpPr txBox="1">
            <a:spLocks/>
          </p:cNvSpPr>
          <p:nvPr/>
        </p:nvSpPr>
        <p:spPr>
          <a:xfrm>
            <a:off x="3897971" y="3799512"/>
            <a:ext cx="4457700" cy="401396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350" kern="0" dirty="0">
              <a:solidFill>
                <a:srgbClr val="33373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65EB6A-46D9-934C-9636-FC3E79DE6126}"/>
              </a:ext>
            </a:extLst>
          </p:cNvPr>
          <p:cNvSpPr/>
          <p:nvPr/>
        </p:nvSpPr>
        <p:spPr>
          <a:xfrm>
            <a:off x="5401690" y="340437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6"/>
    </mc:Choice>
    <mc:Fallback xmlns="">
      <p:transition spd="slow" advTm="1187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533400" y="1676400"/>
            <a:ext cx="11446267" cy="4272337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9415" indent="-349415">
              <a:spcAft>
                <a:spcPts val="1200"/>
              </a:spcAft>
            </a:pPr>
            <a:r>
              <a:rPr lang="pt-BR" sz="3200">
                <a:solidFill>
                  <a:srgbClr val="33373B">
                    <a:lumMod val="60000"/>
                    <a:lumOff val="40000"/>
                  </a:srgbClr>
                </a:solidFill>
              </a:rPr>
              <a:t>O seu login no MyLion vai se tornar seu nome de usuário e senha universais para acessar o MyLCI e o MyLion</a:t>
            </a:r>
          </a:p>
          <a:p>
            <a:pPr marL="349415" indent="-349415">
              <a:spcAft>
                <a:spcPts val="1200"/>
              </a:spcAft>
            </a:pPr>
            <a:r>
              <a:rPr lang="pt-BR" sz="3200">
                <a:solidFill>
                  <a:srgbClr val="33373B">
                    <a:lumMod val="60000"/>
                    <a:lumOff val="40000"/>
                  </a:srgbClr>
                </a:solidFill>
              </a:rPr>
              <a:t>Ajuda on-line com a verificação durante a inscrição</a:t>
            </a:r>
          </a:p>
          <a:p>
            <a:pPr marL="349415" indent="-349415">
              <a:spcAft>
                <a:spcPts val="1200"/>
              </a:spcAft>
            </a:pPr>
            <a:r>
              <a:rPr lang="pt-BR" sz="3200">
                <a:solidFill>
                  <a:srgbClr val="33373B">
                    <a:lumMod val="60000"/>
                    <a:lumOff val="40000"/>
                  </a:srgbClr>
                </a:solidFill>
              </a:rPr>
              <a:t>Atividades de destaque e categorias adicionais para os projetos de serviços</a:t>
            </a:r>
          </a:p>
          <a:p>
            <a:pPr marL="349415" indent="-349415">
              <a:spcAft>
                <a:spcPts val="1200"/>
              </a:spcAft>
            </a:pPr>
            <a:r>
              <a:rPr lang="pt-BR" sz="3200">
                <a:solidFill>
                  <a:srgbClr val="33373B">
                    <a:lumMod val="60000"/>
                    <a:lumOff val="40000"/>
                  </a:srgbClr>
                </a:solidFill>
              </a:rPr>
              <a:t>Planejamento e relatórios das atividades de serviço do Distrito</a:t>
            </a:r>
          </a:p>
        </p:txBody>
      </p:sp>
      <p:sp>
        <p:nvSpPr>
          <p:cNvPr id="7" name="Title 1"/>
          <p:cNvSpPr>
            <a:spLocks noGrp="1"/>
          </p:cNvSpPr>
          <p:nvPr>
            <p:ph type="body" sz="quarter" idx="12"/>
          </p:nvPr>
        </p:nvSpPr>
        <p:spPr>
          <a:xfrm>
            <a:off x="533400" y="685800"/>
            <a:ext cx="6209629" cy="445043"/>
          </a:xfrm>
        </p:spPr>
        <p:txBody>
          <a:bodyPr>
            <a:noAutofit/>
          </a:bodyPr>
          <a:lstStyle/>
          <a:p>
            <a:r>
              <a:rPr lang="pt-BR" sz="3600"/>
              <a:t>Em breve no MyLion</a:t>
            </a:r>
          </a:p>
        </p:txBody>
      </p:sp>
    </p:spTree>
    <p:extLst>
      <p:ext uri="{BB962C8B-B14F-4D97-AF65-F5344CB8AC3E}">
        <p14:creationId xmlns:p14="http://schemas.microsoft.com/office/powerpoint/2010/main" val="30607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9061704" cy="445043"/>
          </a:xfrm>
        </p:spPr>
        <p:txBody>
          <a:bodyPr/>
          <a:lstStyle/>
          <a:p>
            <a:r>
              <a:rPr lang="pt-BR" sz="3600" dirty="0"/>
              <a:t>Em breve para os distritos e clubes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85800" y="1437249"/>
            <a:ext cx="10337800" cy="4272337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>
              <a:solidFill>
                <a:srgbClr val="33373B"/>
              </a:solidFill>
            </a:endParaRPr>
          </a:p>
          <a:p>
            <a:pPr marL="5143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33373B">
                    <a:lumMod val="60000"/>
                    <a:lumOff val="40000"/>
                  </a:srgbClr>
                </a:solidFill>
              </a:rPr>
              <a:t>E-mails adicionais e orientação sobre o </a:t>
            </a:r>
            <a:r>
              <a:rPr lang="pt-BR" sz="3200" dirty="0" err="1">
                <a:solidFill>
                  <a:srgbClr val="33373B">
                    <a:lumMod val="60000"/>
                    <a:lumOff val="40000"/>
                  </a:srgbClr>
                </a:solidFill>
              </a:rPr>
              <a:t>login</a:t>
            </a:r>
            <a:r>
              <a:rPr lang="pt-BR" sz="3200" dirty="0">
                <a:solidFill>
                  <a:srgbClr val="33373B">
                    <a:lumMod val="60000"/>
                    <a:lumOff val="40000"/>
                  </a:srgbClr>
                </a:solidFill>
              </a:rPr>
              <a:t> universal</a:t>
            </a:r>
          </a:p>
          <a:p>
            <a:pPr marL="5143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 err="1" smtClean="0">
                <a:solidFill>
                  <a:srgbClr val="33373B">
                    <a:lumMod val="60000"/>
                    <a:lumOff val="40000"/>
                  </a:srgbClr>
                </a:solidFill>
              </a:rPr>
              <a:t>Webinares</a:t>
            </a:r>
            <a:r>
              <a:rPr lang="pt-BR" sz="3200" dirty="0" smtClean="0">
                <a:solidFill>
                  <a:srgbClr val="33373B">
                    <a:lumMod val="60000"/>
                    <a:lumOff val="40000"/>
                  </a:srgbClr>
                </a:solidFill>
              </a:rPr>
              <a:t> a </a:t>
            </a:r>
            <a:r>
              <a:rPr lang="pt-BR" sz="3200" dirty="0">
                <a:solidFill>
                  <a:srgbClr val="33373B">
                    <a:lumMod val="60000"/>
                    <a:lumOff val="40000"/>
                  </a:srgbClr>
                </a:solidFill>
              </a:rPr>
              <a:t>nível de clube focados nos principais recursos</a:t>
            </a:r>
          </a:p>
          <a:p>
            <a:pPr marL="5143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33373B">
                    <a:lumMod val="60000"/>
                    <a:lumOff val="40000"/>
                  </a:srgbClr>
                </a:solidFill>
              </a:rPr>
              <a:t>Uma nova página de </a:t>
            </a:r>
            <a:r>
              <a:rPr lang="pt-BR" sz="3200" dirty="0" err="1">
                <a:solidFill>
                  <a:srgbClr val="33373B">
                    <a:lumMod val="60000"/>
                    <a:lumOff val="40000"/>
                  </a:srgbClr>
                </a:solidFill>
              </a:rPr>
              <a:t>login</a:t>
            </a:r>
            <a:r>
              <a:rPr lang="pt-BR" sz="3200" dirty="0">
                <a:solidFill>
                  <a:srgbClr val="33373B">
                    <a:lumMod val="60000"/>
                    <a:lumOff val="40000"/>
                  </a:srgbClr>
                </a:solidFill>
              </a:rPr>
              <a:t> do MyLion com links para recursos de suporte</a:t>
            </a:r>
          </a:p>
        </p:txBody>
      </p:sp>
    </p:spTree>
    <p:extLst>
      <p:ext uri="{BB962C8B-B14F-4D97-AF65-F5344CB8AC3E}">
        <p14:creationId xmlns:p14="http://schemas.microsoft.com/office/powerpoint/2010/main" val="25432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18039" y="1703817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Dúvidas?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© 2018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9370" y="6248400"/>
            <a:ext cx="2095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Março </a:t>
            </a:r>
            <a:r>
              <a:rPr lang="pt-BR" sz="1600" b="1" dirty="0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de 2019</a:t>
            </a:r>
          </a:p>
        </p:txBody>
      </p:sp>
    </p:spTree>
    <p:extLst>
      <p:ext uri="{BB962C8B-B14F-4D97-AF65-F5344CB8AC3E}">
        <p14:creationId xmlns:p14="http://schemas.microsoft.com/office/powerpoint/2010/main" val="35503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4"/>
    </mc:Choice>
    <mc:Fallback xmlns="">
      <p:transition spd="slow" advTm="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Background - Solid">
            <a:extLst>
              <a:ext uri="{FF2B5EF4-FFF2-40B4-BE49-F238E27FC236}">
                <a16:creationId xmlns="" xmlns:a16="http://schemas.microsoft.com/office/drawing/2014/main" id="{DA313B12-2F67-8443-B461-0A84930655DB}"/>
              </a:ext>
            </a:extLst>
          </p:cNvPr>
          <p:cNvSpPr/>
          <p:nvPr/>
        </p:nvSpPr>
        <p:spPr>
          <a:xfrm>
            <a:off x="4556963" y="-8022"/>
            <a:ext cx="7635036" cy="6866021"/>
          </a:xfrm>
          <a:custGeom>
            <a:avLst/>
            <a:gdLst>
              <a:gd name="connsiteX0" fmla="*/ 0 w 6978316"/>
              <a:gd name="connsiteY0" fmla="*/ 0 h 6858000"/>
              <a:gd name="connsiteX1" fmla="*/ 6978316 w 6978316"/>
              <a:gd name="connsiteY1" fmla="*/ 0 h 6858000"/>
              <a:gd name="connsiteX2" fmla="*/ 6978316 w 6978316"/>
              <a:gd name="connsiteY2" fmla="*/ 6858000 h 6858000"/>
              <a:gd name="connsiteX3" fmla="*/ 0 w 6978316"/>
              <a:gd name="connsiteY3" fmla="*/ 6858000 h 6858000"/>
              <a:gd name="connsiteX4" fmla="*/ 0 w 6978316"/>
              <a:gd name="connsiteY4" fmla="*/ 0 h 6858000"/>
              <a:gd name="connsiteX0" fmla="*/ 3649579 w 6978316"/>
              <a:gd name="connsiteY0" fmla="*/ 0 h 6858000"/>
              <a:gd name="connsiteX1" fmla="*/ 6978316 w 6978316"/>
              <a:gd name="connsiteY1" fmla="*/ 0 h 6858000"/>
              <a:gd name="connsiteX2" fmla="*/ 6978316 w 6978316"/>
              <a:gd name="connsiteY2" fmla="*/ 6858000 h 6858000"/>
              <a:gd name="connsiteX3" fmla="*/ 0 w 6978316"/>
              <a:gd name="connsiteY3" fmla="*/ 6858000 h 6858000"/>
              <a:gd name="connsiteX4" fmla="*/ 3649579 w 6978316"/>
              <a:gd name="connsiteY4" fmla="*/ 0 h 6858000"/>
              <a:gd name="connsiteX0" fmla="*/ 505326 w 6978316"/>
              <a:gd name="connsiteY0" fmla="*/ 0 h 6866021"/>
              <a:gd name="connsiteX1" fmla="*/ 6978316 w 6978316"/>
              <a:gd name="connsiteY1" fmla="*/ 8021 h 6866021"/>
              <a:gd name="connsiteX2" fmla="*/ 6978316 w 6978316"/>
              <a:gd name="connsiteY2" fmla="*/ 6866021 h 6866021"/>
              <a:gd name="connsiteX3" fmla="*/ 0 w 6978316"/>
              <a:gd name="connsiteY3" fmla="*/ 6866021 h 6866021"/>
              <a:gd name="connsiteX4" fmla="*/ 505326 w 6978316"/>
              <a:gd name="connsiteY4" fmla="*/ 0 h 6866021"/>
              <a:gd name="connsiteX0" fmla="*/ 1700463 w 8173453"/>
              <a:gd name="connsiteY0" fmla="*/ 0 h 6866021"/>
              <a:gd name="connsiteX1" fmla="*/ 8173453 w 8173453"/>
              <a:gd name="connsiteY1" fmla="*/ 8021 h 6866021"/>
              <a:gd name="connsiteX2" fmla="*/ 8173453 w 8173453"/>
              <a:gd name="connsiteY2" fmla="*/ 6866021 h 6866021"/>
              <a:gd name="connsiteX3" fmla="*/ 0 w 8173453"/>
              <a:gd name="connsiteY3" fmla="*/ 6866021 h 6866021"/>
              <a:gd name="connsiteX4" fmla="*/ 1700463 w 8173453"/>
              <a:gd name="connsiteY4" fmla="*/ 0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453" h="6866021">
                <a:moveTo>
                  <a:pt x="1700463" y="0"/>
                </a:moveTo>
                <a:lnTo>
                  <a:pt x="8173453" y="8021"/>
                </a:lnTo>
                <a:lnTo>
                  <a:pt x="8173453" y="6866021"/>
                </a:lnTo>
                <a:lnTo>
                  <a:pt x="0" y="6866021"/>
                </a:lnTo>
                <a:lnTo>
                  <a:pt x="17004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A,</a:t>
            </a:r>
          </a:p>
        </p:txBody>
      </p:sp>
      <p:sp>
        <p:nvSpPr>
          <p:cNvPr id="4" name="Large #">
            <a:extLst>
              <a:ext uri="{FF2B5EF4-FFF2-40B4-BE49-F238E27FC236}">
                <a16:creationId xmlns="" xmlns:a16="http://schemas.microsoft.com/office/drawing/2014/main" id="{33632580-C8D1-9543-A017-C596B265E906}"/>
              </a:ext>
            </a:extLst>
          </p:cNvPr>
          <p:cNvSpPr txBox="1"/>
          <p:nvPr/>
        </p:nvSpPr>
        <p:spPr>
          <a:xfrm>
            <a:off x="336884" y="2819400"/>
            <a:ext cx="4364455" cy="12464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9000"/>
              </a:lnSpc>
            </a:pPr>
            <a:r>
              <a:rPr lang="pt-BR" sz="8000" b="1" i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="" xmlns:a16="http://schemas.microsoft.com/office/drawing/2014/main" id="{F5386398-5817-F54C-9AD8-F7670452A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smtClean="0">
              <a:solidFill>
                <a:srgbClr val="00338D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1D0D7BF-1903-0445-BE53-9F968600DEB0}"/>
              </a:ext>
            </a:extLst>
          </p:cNvPr>
          <p:cNvSpPr/>
          <p:nvPr/>
        </p:nvSpPr>
        <p:spPr>
          <a:xfrm rot="5400000">
            <a:off x="2450234" y="2483658"/>
            <a:ext cx="109624" cy="367670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="" xmlns:a16="http://schemas.microsoft.com/office/drawing/2014/main" id="{A976928F-B454-9A49-B6F7-D7B881D56ADF}"/>
              </a:ext>
            </a:extLst>
          </p:cNvPr>
          <p:cNvSpPr txBox="1">
            <a:spLocks/>
          </p:cNvSpPr>
          <p:nvPr/>
        </p:nvSpPr>
        <p:spPr>
          <a:xfrm>
            <a:off x="6626560" y="1848636"/>
            <a:ext cx="4782075" cy="3657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Aft>
                <a:spcPts val="1800"/>
              </a:spcAft>
              <a:buClr>
                <a:srgbClr val="F0C300"/>
              </a:buClr>
              <a:buFont typeface="+mj-lt"/>
              <a:buAutoNum type="arabicPeriod"/>
            </a:pPr>
            <a:r>
              <a:rPr lang="pt-BR" sz="2400" b="1">
                <a:solidFill>
                  <a:srgbClr val="0D2240"/>
                </a:solidFill>
              </a:rPr>
              <a:t>Atualização sobre o MyLion </a:t>
            </a:r>
          </a:p>
          <a:p>
            <a:pPr marL="457200" indent="-457200">
              <a:spcAft>
                <a:spcPts val="1800"/>
              </a:spcAft>
              <a:buClr>
                <a:srgbClr val="F0C300"/>
              </a:buClr>
              <a:buFont typeface="+mj-lt"/>
              <a:buAutoNum type="arabicPeriod"/>
            </a:pPr>
            <a:r>
              <a:rPr lang="pt-BR" sz="2400" b="1">
                <a:solidFill>
                  <a:srgbClr val="0D2240"/>
                </a:solidFill>
              </a:rPr>
              <a:t>Recursos importantes</a:t>
            </a:r>
          </a:p>
          <a:p>
            <a:pPr marL="457200" indent="-457200">
              <a:spcAft>
                <a:spcPts val="1800"/>
              </a:spcAft>
              <a:buClr>
                <a:srgbClr val="F0C300"/>
              </a:buClr>
              <a:buFont typeface="+mj-lt"/>
              <a:buAutoNum type="arabicPeriod"/>
            </a:pPr>
            <a:r>
              <a:rPr lang="pt-BR" sz="2400" b="1">
                <a:solidFill>
                  <a:srgbClr val="0D2240"/>
                </a:solidFill>
              </a:rPr>
              <a:t>Aprimoramentos futuros</a:t>
            </a:r>
          </a:p>
          <a:p>
            <a:pPr marL="457200" indent="-457200">
              <a:spcAft>
                <a:spcPts val="1800"/>
              </a:spcAft>
              <a:buClr>
                <a:srgbClr val="F0C300"/>
              </a:buClr>
              <a:buFont typeface="+mj-lt"/>
              <a:buAutoNum type="arabicPeriod"/>
            </a:pPr>
            <a:r>
              <a:rPr lang="pt-BR" sz="2400" b="1">
                <a:solidFill>
                  <a:srgbClr val="0D2240"/>
                </a:solidFill>
              </a:rPr>
              <a:t>Perguntas e Respostas</a:t>
            </a:r>
          </a:p>
        </p:txBody>
      </p:sp>
    </p:spTree>
    <p:extLst>
      <p:ext uri="{BB962C8B-B14F-4D97-AF65-F5344CB8AC3E}">
        <p14:creationId xmlns:p14="http://schemas.microsoft.com/office/powerpoint/2010/main" val="2538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© 2018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Março </a:t>
            </a:r>
            <a:r>
              <a:rPr lang="pt-BR" sz="1600" b="1" dirty="0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de 2019</a:t>
            </a:r>
          </a:p>
        </p:txBody>
      </p:sp>
    </p:spTree>
    <p:extLst>
      <p:ext uri="{BB962C8B-B14F-4D97-AF65-F5344CB8AC3E}">
        <p14:creationId xmlns:p14="http://schemas.microsoft.com/office/powerpoint/2010/main" val="134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4"/>
    </mc:Choice>
    <mc:Fallback xmlns="">
      <p:transition spd="slow" advTm="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="" xmlns:a16="http://schemas.microsoft.com/office/drawing/2014/main" id="{10F2BFCD-7F25-A847-9826-8118E4042B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6718A771-B3F1-0545-9A92-E832D1BB8829}"/>
              </a:ext>
            </a:extLst>
          </p:cNvPr>
          <p:cNvSpPr/>
          <p:nvPr/>
        </p:nvSpPr>
        <p:spPr>
          <a:xfrm rot="16200000" flipV="1">
            <a:off x="-769731" y="769732"/>
            <a:ext cx="6858001" cy="5318539"/>
          </a:xfrm>
          <a:custGeom>
            <a:avLst/>
            <a:gdLst>
              <a:gd name="connsiteX0" fmla="*/ 6858001 w 6858001"/>
              <a:gd name="connsiteY0" fmla="*/ 5318539 h 5318539"/>
              <a:gd name="connsiteX1" fmla="*/ 6858001 w 6858001"/>
              <a:gd name="connsiteY1" fmla="*/ 4623293 h 5318539"/>
              <a:gd name="connsiteX2" fmla="*/ 6858001 w 6858001"/>
              <a:gd name="connsiteY2" fmla="*/ 4616583 h 5318539"/>
              <a:gd name="connsiteX3" fmla="*/ 6858001 w 6858001"/>
              <a:gd name="connsiteY3" fmla="*/ 3921337 h 5318539"/>
              <a:gd name="connsiteX4" fmla="*/ 6858001 w 6858001"/>
              <a:gd name="connsiteY4" fmla="*/ 2670589 h 5318539"/>
              <a:gd name="connsiteX5" fmla="*/ 6858001 w 6858001"/>
              <a:gd name="connsiteY5" fmla="*/ 1975343 h 5318539"/>
              <a:gd name="connsiteX6" fmla="*/ 6858001 w 6858001"/>
              <a:gd name="connsiteY6" fmla="*/ 1968633 h 5318539"/>
              <a:gd name="connsiteX7" fmla="*/ 6858001 w 6858001"/>
              <a:gd name="connsiteY7" fmla="*/ 1273387 h 5318539"/>
              <a:gd name="connsiteX8" fmla="*/ 6858000 w 6858001"/>
              <a:gd name="connsiteY8" fmla="*/ 1273387 h 5318539"/>
              <a:gd name="connsiteX9" fmla="*/ 6858000 w 6858001"/>
              <a:gd name="connsiteY9" fmla="*/ 701956 h 5318539"/>
              <a:gd name="connsiteX10" fmla="*/ 6858000 w 6858001"/>
              <a:gd name="connsiteY10" fmla="*/ 695246 h 5318539"/>
              <a:gd name="connsiteX11" fmla="*/ 6858000 w 6858001"/>
              <a:gd name="connsiteY11" fmla="*/ 0 h 5318539"/>
              <a:gd name="connsiteX12" fmla="*/ 0 w 6858001"/>
              <a:gd name="connsiteY12" fmla="*/ 922089 h 5318539"/>
              <a:gd name="connsiteX13" fmla="*/ 0 w 6858001"/>
              <a:gd name="connsiteY13" fmla="*/ 1617335 h 5318539"/>
              <a:gd name="connsiteX14" fmla="*/ 0 w 6858001"/>
              <a:gd name="connsiteY14" fmla="*/ 1624045 h 5318539"/>
              <a:gd name="connsiteX15" fmla="*/ 0 w 6858001"/>
              <a:gd name="connsiteY15" fmla="*/ 1978237 h 5318539"/>
              <a:gd name="connsiteX16" fmla="*/ 0 w 6858001"/>
              <a:gd name="connsiteY16" fmla="*/ 2319291 h 5318539"/>
              <a:gd name="connsiteX17" fmla="*/ 0 w 6858001"/>
              <a:gd name="connsiteY17" fmla="*/ 2673483 h 5318539"/>
              <a:gd name="connsiteX18" fmla="*/ 0 w 6858001"/>
              <a:gd name="connsiteY18" fmla="*/ 2680193 h 5318539"/>
              <a:gd name="connsiteX19" fmla="*/ 0 w 6858001"/>
              <a:gd name="connsiteY19" fmla="*/ 3375439 h 5318539"/>
              <a:gd name="connsiteX20" fmla="*/ 3 w 6858001"/>
              <a:gd name="connsiteY20" fmla="*/ 3375439 h 5318539"/>
              <a:gd name="connsiteX21" fmla="*/ 3 w 6858001"/>
              <a:gd name="connsiteY21" fmla="*/ 3921337 h 5318539"/>
              <a:gd name="connsiteX22" fmla="*/ 3 w 6858001"/>
              <a:gd name="connsiteY22" fmla="*/ 4616583 h 5318539"/>
              <a:gd name="connsiteX23" fmla="*/ 3 w 6858001"/>
              <a:gd name="connsiteY23" fmla="*/ 4623293 h 5318539"/>
              <a:gd name="connsiteX24" fmla="*/ 3 w 6858001"/>
              <a:gd name="connsiteY24" fmla="*/ 5318539 h 531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58001" h="5318539">
                <a:moveTo>
                  <a:pt x="6858001" y="5318539"/>
                </a:moveTo>
                <a:lnTo>
                  <a:pt x="6858001" y="4623293"/>
                </a:lnTo>
                <a:lnTo>
                  <a:pt x="6858001" y="4616583"/>
                </a:lnTo>
                <a:lnTo>
                  <a:pt x="6858001" y="3921337"/>
                </a:lnTo>
                <a:lnTo>
                  <a:pt x="6858001" y="2670589"/>
                </a:lnTo>
                <a:lnTo>
                  <a:pt x="6858001" y="1975343"/>
                </a:lnTo>
                <a:lnTo>
                  <a:pt x="6858001" y="1968633"/>
                </a:lnTo>
                <a:lnTo>
                  <a:pt x="6858001" y="1273387"/>
                </a:lnTo>
                <a:lnTo>
                  <a:pt x="6858000" y="1273387"/>
                </a:lnTo>
                <a:lnTo>
                  <a:pt x="6858000" y="701956"/>
                </a:lnTo>
                <a:lnTo>
                  <a:pt x="6858000" y="695246"/>
                </a:lnTo>
                <a:lnTo>
                  <a:pt x="6858000" y="0"/>
                </a:lnTo>
                <a:lnTo>
                  <a:pt x="0" y="922089"/>
                </a:lnTo>
                <a:lnTo>
                  <a:pt x="0" y="1617335"/>
                </a:lnTo>
                <a:lnTo>
                  <a:pt x="0" y="1624045"/>
                </a:lnTo>
                <a:lnTo>
                  <a:pt x="0" y="1978237"/>
                </a:lnTo>
                <a:lnTo>
                  <a:pt x="0" y="2319291"/>
                </a:lnTo>
                <a:lnTo>
                  <a:pt x="0" y="2673483"/>
                </a:lnTo>
                <a:lnTo>
                  <a:pt x="0" y="2680193"/>
                </a:lnTo>
                <a:lnTo>
                  <a:pt x="0" y="3375439"/>
                </a:lnTo>
                <a:lnTo>
                  <a:pt x="3" y="3375439"/>
                </a:lnTo>
                <a:lnTo>
                  <a:pt x="3" y="3921337"/>
                </a:lnTo>
                <a:lnTo>
                  <a:pt x="3" y="4616583"/>
                </a:lnTo>
                <a:lnTo>
                  <a:pt x="3" y="4623293"/>
                </a:lnTo>
                <a:lnTo>
                  <a:pt x="3" y="53185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>
                <a:solidFill>
                  <a:prstClr val="white">
                    <a:alpha val="44000"/>
                  </a:prstClr>
                </a:solidFill>
              </a:rPr>
              <a:t>m</a:t>
            </a:r>
          </a:p>
        </p:txBody>
      </p:sp>
      <p:pic>
        <p:nvPicPr>
          <p:cNvPr id="5" name="Emblem - White">
            <a:extLst>
              <a:ext uri="{FF2B5EF4-FFF2-40B4-BE49-F238E27FC236}">
                <a16:creationId xmlns="" xmlns:a16="http://schemas.microsoft.com/office/drawing/2014/main" id="{ACA0C2C4-B706-7D48-A34A-56AD6299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8" name="Page Number - White">
            <a:extLst>
              <a:ext uri="{FF2B5EF4-FFF2-40B4-BE49-F238E27FC236}">
                <a16:creationId xmlns=""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t>4</a:t>
            </a:fld>
            <a:endParaRPr lang="en-US" sz="1000" smtClean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719075-B0AD-8546-BCA6-E5F79E5DA933}"/>
              </a:ext>
            </a:extLst>
          </p:cNvPr>
          <p:cNvSpPr txBox="1"/>
          <p:nvPr/>
        </p:nvSpPr>
        <p:spPr>
          <a:xfrm>
            <a:off x="519584" y="5754394"/>
            <a:ext cx="306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i="1">
                <a:solidFill>
                  <a:srgbClr val="EBB700"/>
                </a:solidFill>
                <a:latin typeface="Calibri" panose="020F0502020204030204"/>
              </a:rPr>
              <a:t>MyLion vai substituir o relatório de atividades de serviço do MyLCI, a partir de 1º de julho de 2019.  Todas as outras funções do MyLCI vão permanecer disponíveis.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5105" y="854715"/>
            <a:ext cx="3249668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6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MyLion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1206" y="2353779"/>
            <a:ext cx="2584862" cy="9915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7B240BB-0148-1648-AF92-E0D85AB1CB63}"/>
              </a:ext>
            </a:extLst>
          </p:cNvPr>
          <p:cNvSpPr txBox="1">
            <a:spLocks/>
          </p:cNvSpPr>
          <p:nvPr/>
        </p:nvSpPr>
        <p:spPr>
          <a:xfrm>
            <a:off x="7203204" y="2748719"/>
            <a:ext cx="4349770" cy="3162279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b="1">
                <a:solidFill>
                  <a:prstClr val="white"/>
                </a:solidFill>
                <a:ea typeface="Arial" charset="0"/>
                <a:cs typeface="Arial" charset="0"/>
              </a:rPr>
              <a:t>Planejar, convidar e compartilhar atividades de serviço </a:t>
            </a:r>
            <a:r>
              <a:rPr lang="pt-BR" sz="1800">
                <a:solidFill>
                  <a:prstClr val="white"/>
                </a:solidFill>
                <a:ea typeface="Arial" charset="0"/>
                <a:cs typeface="Arial" charset="0"/>
              </a:rPr>
              <a:t>com o seu clube.</a:t>
            </a: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b="1">
                <a:solidFill>
                  <a:prstClr val="white"/>
                </a:solidFill>
                <a:ea typeface="Arial" charset="0"/>
                <a:cs typeface="Arial" charset="0"/>
              </a:rPr>
              <a:t>Reportar </a:t>
            </a:r>
            <a:r>
              <a:rPr lang="pt-BR" sz="1800">
                <a:solidFill>
                  <a:prstClr val="white"/>
                </a:solidFill>
                <a:ea typeface="Arial" charset="0"/>
                <a:cs typeface="Arial" charset="0"/>
              </a:rPr>
              <a:t>as atividades de serviço se for um dirigente.</a:t>
            </a: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b="1">
                <a:solidFill>
                  <a:prstClr val="white"/>
                </a:solidFill>
                <a:ea typeface="Arial" charset="0"/>
                <a:cs typeface="Arial" charset="0"/>
              </a:rPr>
              <a:t>Encontrar, conectar, bater-papo </a:t>
            </a:r>
            <a:r>
              <a:rPr lang="pt-BR" sz="1800">
                <a:solidFill>
                  <a:prstClr val="white"/>
                </a:solidFill>
                <a:ea typeface="Arial" charset="0"/>
                <a:cs typeface="Arial" charset="0"/>
              </a:rPr>
              <a:t>com os Leões e Leos de todos os lugares do mundo.</a:t>
            </a: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b="1">
                <a:solidFill>
                  <a:prstClr val="white"/>
                </a:solidFill>
                <a:ea typeface="Arial" charset="0"/>
                <a:cs typeface="Arial" charset="0"/>
              </a:rPr>
              <a:t>Visualizar dados de serviço importantes </a:t>
            </a:r>
            <a:r>
              <a:rPr lang="pt-BR" sz="1800">
                <a:solidFill>
                  <a:prstClr val="white"/>
                </a:solidFill>
                <a:ea typeface="Arial" charset="0"/>
                <a:cs typeface="Arial" charset="0"/>
              </a:rPr>
              <a:t>para seu clube, distrito, distrito múltiplo e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8BF956-C5CF-E54A-8D16-4BDD31C4E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4"/>
          <a:stretch/>
        </p:blipFill>
        <p:spPr>
          <a:xfrm>
            <a:off x="-212436" y="854715"/>
            <a:ext cx="8206927" cy="45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7"/>
    </mc:Choice>
    <mc:Fallback xmlns="">
      <p:transition spd="slow" advTm="5232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 - Solid">
            <a:extLst>
              <a:ext uri="{FF2B5EF4-FFF2-40B4-BE49-F238E27FC236}">
                <a16:creationId xmlns="" xmlns:a16="http://schemas.microsoft.com/office/drawing/2014/main" id="{AF1E1F66-097E-5942-90D2-36DCAB0E9B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951C28D-E001-D84B-BCD0-F90BB22F7307}"/>
              </a:ext>
            </a:extLst>
          </p:cNvPr>
          <p:cNvSpPr/>
          <p:nvPr/>
        </p:nvSpPr>
        <p:spPr>
          <a:xfrm>
            <a:off x="0" y="952423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C2D2994A-F622-164E-8907-BFB293F0F882}"/>
              </a:ext>
            </a:extLst>
          </p:cNvPr>
          <p:cNvSpPr txBox="1">
            <a:spLocks/>
          </p:cNvSpPr>
          <p:nvPr/>
        </p:nvSpPr>
        <p:spPr>
          <a:xfrm>
            <a:off x="685800" y="915049"/>
            <a:ext cx="8988818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>
                <a:solidFill>
                  <a:prstClr val="white"/>
                </a:solidFill>
              </a:rPr>
              <a:t>O que preciso saber sobre o MyLion?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9E222613-0854-A744-9436-29994C81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t>5</a:t>
            </a:fld>
            <a:endParaRPr lang="en-US" sz="1000" smtClean="0">
              <a:solidFill>
                <a:prstClr val="white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6D47FA3D-6ED0-834D-914A-30CB8CB87125}"/>
              </a:ext>
            </a:extLst>
          </p:cNvPr>
          <p:cNvSpPr txBox="1">
            <a:spLocks/>
          </p:cNvSpPr>
          <p:nvPr/>
        </p:nvSpPr>
        <p:spPr>
          <a:xfrm>
            <a:off x="1730578" y="1828800"/>
            <a:ext cx="8730843" cy="38405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pt-BR" sz="2400">
                <a:solidFill>
                  <a:prstClr val="white"/>
                </a:solidFill>
              </a:rPr>
              <a:t>MyLion está constantemente sendo aprimorado</a:t>
            </a: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pt-BR">
                <a:solidFill>
                  <a:prstClr val="white"/>
                </a:solidFill>
              </a:rPr>
              <a:t>MyLion foi testado por mais de 300 Leões e Leos e nós continuamos a desenvolver a plataforma com base no feedback dos usuários.</a:t>
            </a:r>
          </a:p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pt-BR" sz="2400">
                <a:solidFill>
                  <a:prstClr val="white"/>
                </a:solidFill>
              </a:rPr>
              <a:t>MyLion vai substituir o relatório de atividades de serviço do MyLCI, a partir de 1º de julho de 2019</a:t>
            </a:r>
          </a:p>
          <a:p>
            <a:pPr marL="1884313" lvl="4" indent="-285750">
              <a:buClr>
                <a:srgbClr val="EBB700"/>
              </a:buClr>
              <a:buSzPct val="100000"/>
              <a:buFont typeface="Arial" pitchFamily="34" charset="0"/>
              <a:buChar char="•"/>
            </a:pPr>
            <a:r>
              <a:rPr lang="pt-BR">
                <a:solidFill>
                  <a:prstClr val="white"/>
                </a:solidFill>
              </a:rPr>
              <a:t>Webinars, kits de ferramentas do MyLion e outros recursos estarão disponíveis para suporte</a:t>
            </a:r>
          </a:p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pt-BR" sz="2400">
                <a:solidFill>
                  <a:prstClr val="white"/>
                </a:solidFill>
              </a:rPr>
              <a:t>MyLion está disponível em todos os lugares e para qualquer dispositivo</a:t>
            </a: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pt-BR">
                <a:solidFill>
                  <a:prstClr val="white"/>
                </a:solidFill>
              </a:rPr>
              <a:t>Faça o login no MyLion de qualquer navegador da web.</a:t>
            </a: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pt-BR">
                <a:solidFill>
                  <a:prstClr val="white"/>
                </a:solidFill>
              </a:rPr>
              <a:t>Faça o download do aplicativo MyLion em seu smartphone.</a:t>
            </a:r>
          </a:p>
          <a:p>
            <a:pPr marL="1884313" lvl="4" indent="-285750">
              <a:buClr>
                <a:srgbClr val="EBB700"/>
              </a:buClr>
              <a:buSzPct val="100000"/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7"/>
    </mc:Choice>
    <mc:Fallback xmlns="">
      <p:transition spd="slow" advTm="7882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9B3D475-E3FA-6841-9E62-9D3C5D64DE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3574" y="2400304"/>
            <a:ext cx="6209629" cy="1778543"/>
          </a:xfrm>
        </p:spPr>
        <p:txBody>
          <a:bodyPr/>
          <a:lstStyle/>
          <a:p>
            <a:r>
              <a:rPr lang="pt-BR" sz="3200"/>
              <a:t>Por que planejar?</a:t>
            </a:r>
          </a:p>
          <a:p>
            <a:r>
              <a:rPr lang="pt-BR" sz="3200"/>
              <a:t>Por que reportar? </a:t>
            </a:r>
          </a:p>
          <a:p>
            <a:r>
              <a:rPr lang="pt-BR" sz="3200"/>
              <a:t>Por que o MyLion?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482388-FE1D-6A46-AB43-4E219E783FBF}"/>
              </a:ext>
            </a:extLst>
          </p:cNvPr>
          <p:cNvSpPr/>
          <p:nvPr/>
        </p:nvSpPr>
        <p:spPr>
          <a:xfrm>
            <a:off x="5370872" y="4419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6"/>
    </mc:Choice>
    <mc:Fallback xmlns="">
      <p:transition spd="slow" advTm="3572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991186" y="685800"/>
            <a:ext cx="6209629" cy="978445"/>
          </a:xfrm>
        </p:spPr>
        <p:txBody>
          <a:bodyPr/>
          <a:lstStyle/>
          <a:p>
            <a:r>
              <a:rPr lang="pt-BR" sz="3200">
                <a:solidFill>
                  <a:srgbClr val="0A5496"/>
                </a:solidFill>
                <a:ea typeface="ヒラギノ角ゴ Pro W3" pitchFamily="125" charset="-128"/>
                <a:cs typeface="+mn-cs"/>
              </a:rPr>
              <a:t>Por que planejar?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6352" y="2512888"/>
            <a:ext cx="80832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Gerenciar o tempo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Aprimorar o desempenho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a participação existente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Simplificar a tomada de decisões</a:t>
            </a:r>
          </a:p>
          <a:p>
            <a:endParaRPr lang="en-US" b="1" dirty="0">
              <a:solidFill>
                <a:srgbClr val="000000"/>
              </a:solidFill>
              <a:latin typeface="HelveticaNeueLT Std"/>
            </a:endParaRPr>
          </a:p>
          <a:p>
            <a:r>
              <a:rPr lang="pt-BR" b="1" dirty="0">
                <a:solidFill>
                  <a:srgbClr val="000000"/>
                </a:solidFill>
                <a:latin typeface="HelveticaNeueLT Std"/>
              </a:rPr>
              <a:t> 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C78343-7E3D-C145-9FA9-888F7303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AFB730-DD6F-844E-B07D-2C351FB7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69"/>
    </mc:Choice>
    <mc:Fallback xmlns="">
      <p:transition spd="slow" advTm="11326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971800" y="1219200"/>
            <a:ext cx="6209629" cy="445043"/>
          </a:xfrm>
        </p:spPr>
        <p:txBody>
          <a:bodyPr/>
          <a:lstStyle/>
          <a:p>
            <a:r>
              <a:rPr lang="pt-BR" sz="3200">
                <a:solidFill>
                  <a:srgbClr val="0A5496"/>
                </a:solidFill>
                <a:ea typeface="ヒラギノ角ゴ Pro W3" pitchFamily="125" charset="-128"/>
                <a:cs typeface="+mn-cs"/>
              </a:rPr>
              <a:t>Por que reportar?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47253" y="2554224"/>
            <a:ext cx="802681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Criar um futuro melhor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Cativar e conectar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nosso quadro associativo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e recompensar</a:t>
            </a:r>
          </a:p>
          <a:p>
            <a:endParaRPr lang="en-US" b="1" dirty="0">
              <a:solidFill>
                <a:srgbClr val="000000"/>
              </a:solidFill>
              <a:latin typeface="HelveticaNeueLT Std"/>
            </a:endParaRPr>
          </a:p>
          <a:p>
            <a:r>
              <a:rPr lang="pt-BR" b="1" dirty="0">
                <a:solidFill>
                  <a:srgbClr val="000000"/>
                </a:solidFill>
                <a:latin typeface="HelveticaNeueLT Std"/>
              </a:rPr>
              <a:t> 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270A48-8F69-AF4B-8EB9-E13DC9FE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0A9FD4-4B4D-764C-A933-3AC45481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05"/>
    </mc:Choice>
    <mc:Fallback xmlns="">
      <p:transition spd="slow" advTm="905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EFFFE">
                  <a:alpha val="44000"/>
                </a:srgb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2484" y="3246578"/>
            <a:ext cx="10680192" cy="33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 i="0">
                <a:solidFill>
                  <a:schemeClr val="tx1"/>
                </a:solidFill>
                <a:latin typeface="Open Sans Regular" charset="0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 b="0" i="0">
                <a:solidFill>
                  <a:schemeClr val="tx1"/>
                </a:solidFill>
                <a:latin typeface="Open Sans Regular" charset="0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Open Sans Regular" charset="0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500"/>
              </a:spcAft>
              <a:buFont typeface="Wingdings" charset="2"/>
              <a:buChar char="§"/>
            </a:pP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Os Leões querem  </a:t>
            </a:r>
            <a:r>
              <a:rPr lang="pt-BR" b="1" dirty="0">
                <a:solidFill>
                  <a:srgbClr val="FFD00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poder se conectar,</a:t>
            </a:r>
            <a:r>
              <a:rPr lang="pt-BR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independentemente da localização física.</a:t>
            </a:r>
          </a:p>
          <a:p>
            <a:pPr>
              <a:spcAft>
                <a:spcPts val="1500"/>
              </a:spcAft>
              <a:buFont typeface="Wingdings" charset="2"/>
              <a:buChar char="§"/>
            </a:pP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Os Leões </a:t>
            </a:r>
            <a:r>
              <a:rPr lang="pt-BR" dirty="0" smtClean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querem </a:t>
            </a:r>
            <a:r>
              <a:rPr lang="pt-BR" b="1" dirty="0">
                <a:solidFill>
                  <a:srgbClr val="FFD00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mais acesso, mais ferramentas e relatórios mais fácies </a:t>
            </a: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para o serviço.</a:t>
            </a:r>
          </a:p>
          <a:p>
            <a:pPr>
              <a:spcAft>
                <a:spcPts val="1500"/>
              </a:spcAft>
              <a:buFont typeface="Wingdings" charset="2"/>
              <a:buChar char="§"/>
            </a:pP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Os Leões querem </a:t>
            </a:r>
            <a:r>
              <a:rPr lang="pt-BR" b="1" dirty="0">
                <a:solidFill>
                  <a:srgbClr val="FFD00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mais controle </a:t>
            </a:r>
            <a:r>
              <a:rPr lang="pt-BR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sobre seus compromissos com LCI</a:t>
            </a:r>
            <a:r>
              <a:rPr lang="pt-BR" dirty="0" smtClean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.</a:t>
            </a:r>
            <a:endParaRPr lang="en-US" kern="0" dirty="0">
              <a:solidFill>
                <a:srgbClr val="FEFFFE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Font typeface="Arial" pitchFamily="34" charset="0"/>
              <a:buNone/>
            </a:pPr>
            <a:endParaRPr lang="pt-BR" sz="1600" i="1" dirty="0" smtClean="0">
              <a:solidFill>
                <a:srgbClr val="FEFFFE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Font typeface="Arial" pitchFamily="34" charset="0"/>
              <a:buNone/>
            </a:pPr>
            <a:endParaRPr lang="pt-BR" sz="1600" i="1" dirty="0" smtClean="0">
              <a:solidFill>
                <a:srgbClr val="FEFFFE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Font typeface="Arial" pitchFamily="34" charset="0"/>
              <a:buNone/>
            </a:pPr>
            <a:r>
              <a:rPr lang="pt-BR" sz="1600" i="1" dirty="0" smtClean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Fonte</a:t>
            </a:r>
            <a:r>
              <a:rPr lang="pt-BR" sz="1600" i="1" dirty="0">
                <a:solidFill>
                  <a:srgbClr val="FEFFFE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: Pesquisas digitais com mais de 1.500 Leões ao redor do mundo, 2017.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516246"/>
            <a:ext cx="457200" cy="33122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EFFF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484" y="2389472"/>
            <a:ext cx="430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EFFFE"/>
                </a:solidFill>
                <a:latin typeface="Arial" pitchFamily="34" charset="0"/>
                <a:ea typeface="Open Sans" charset="0"/>
                <a:cs typeface="Arial" panose="020B0604020202020204" pitchFamily="34" charset="0"/>
              </a:rPr>
              <a:t>Por que o MyLion?</a:t>
            </a:r>
          </a:p>
        </p:txBody>
      </p:sp>
    </p:spTree>
    <p:extLst>
      <p:ext uri="{BB962C8B-B14F-4D97-AF65-F5344CB8AC3E}">
        <p14:creationId xmlns:p14="http://schemas.microsoft.com/office/powerpoint/2010/main" val="6515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6"/>
    </mc:Choice>
    <mc:Fallback xmlns="">
      <p:transition spd="slow" advTm="3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2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ions_PowerPoint_Template_June2016_Template-1">
  <a:themeElements>
    <a:clrScheme name="LCI 2018 1">
      <a:dk1>
        <a:srgbClr val="33373B"/>
      </a:dk1>
      <a:lt1>
        <a:srgbClr val="FEFFFE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4068</Words>
  <Application>Microsoft Office PowerPoint</Application>
  <PresentationFormat>Widescreen</PresentationFormat>
  <Paragraphs>383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Arial</vt:lpstr>
      <vt:lpstr>Arial Hebrew Scholar</vt:lpstr>
      <vt:lpstr>Calibri</vt:lpstr>
      <vt:lpstr>Calibri Light</vt:lpstr>
      <vt:lpstr>Helvetica</vt:lpstr>
      <vt:lpstr>Helvetica Neue</vt:lpstr>
      <vt:lpstr>HelveticaNeueLT Std</vt:lpstr>
      <vt:lpstr>Open Sans</vt:lpstr>
      <vt:lpstr>Open Sans</vt:lpstr>
      <vt:lpstr>Open Sans Regular</vt:lpstr>
      <vt:lpstr>Segoe UI</vt:lpstr>
      <vt:lpstr>Segoe UI Light</vt:lpstr>
      <vt:lpstr>Segoe UI Semibold</vt:lpstr>
      <vt:lpstr>Wingdings</vt:lpstr>
      <vt:lpstr>ヒラギノ角ゴ Pro W3</vt:lpstr>
      <vt:lpstr>2_No Page Number</vt:lpstr>
      <vt:lpstr>Blue Page Number</vt:lpstr>
      <vt:lpstr>No Page Number</vt:lpstr>
      <vt:lpstr>3_Lions_PowerPoint_Template_June2016_Template-1</vt:lpstr>
      <vt:lpstr>3_Blue Page Number</vt:lpstr>
      <vt:lpstr>2_Lions_PowerPoint_Template_June2016_Template-1</vt:lpstr>
      <vt:lpstr>1_No Page Number</vt:lpstr>
      <vt:lpstr>White Page Number</vt:lpstr>
      <vt:lpstr>3_No Page Number</vt:lpstr>
      <vt:lpstr>4_Lions_PowerPoint_Template_June2016_Template-1</vt:lpstr>
      <vt:lpstr>1_Blue Page Number</vt:lpstr>
      <vt:lpstr>1_White Page Number</vt:lpstr>
      <vt:lpstr>PowerPoint Presentation</vt:lpstr>
      <vt:lpstr>Painel de controle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Veja seu impacto de serviços</vt:lpstr>
      <vt:lpstr>PowerPoint Presentation</vt:lpstr>
      <vt:lpstr>PowerPoint Presentation</vt:lpstr>
      <vt:lpstr>PowerPoint Presentation</vt:lpstr>
      <vt:lpstr>Informações claras e consolidadas</vt:lpstr>
      <vt:lpstr>Convide pessoas para sua atividade de serviço </vt:lpstr>
      <vt:lpstr>Comemore e compartilhe </vt:lpstr>
      <vt:lpstr>PowerPoint Presentation</vt:lpstr>
      <vt:lpstr>Torne seu Distrito pronto para o MyLion!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Similton, Yolanda</dc:creator>
  <cp:lastModifiedBy>Similton, Yolanda</cp:lastModifiedBy>
  <cp:revision>125</cp:revision>
  <cp:lastPrinted>2019-02-19T18:34:58Z</cp:lastPrinted>
  <dcterms:created xsi:type="dcterms:W3CDTF">2019-02-13T18:13:08Z</dcterms:created>
  <dcterms:modified xsi:type="dcterms:W3CDTF">2019-03-12T14:20:47Z</dcterms:modified>
</cp:coreProperties>
</file>