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40" r:id="rId7"/>
    <p:sldId id="1122" r:id="rId8"/>
    <p:sldId id="1123" r:id="rId9"/>
    <p:sldId id="1088" r:id="rId10"/>
    <p:sldId id="974" r:id="rId11"/>
    <p:sldId id="1111" r:id="rId12"/>
    <p:sldId id="1134" r:id="rId13"/>
    <p:sldId id="1135" r:id="rId14"/>
    <p:sldId id="1112" r:id="rId15"/>
    <p:sldId id="1139" r:id="rId16"/>
    <p:sldId id="1138" r:id="rId17"/>
    <p:sldId id="1137"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95"/>
    <a:srgbClr val="BAB9B8"/>
    <a:srgbClr val="FF6B4A"/>
    <a:srgbClr val="4687DB"/>
    <a:srgbClr val="F9C910"/>
    <a:srgbClr val="B3B2B1"/>
    <a:srgbClr val="0D2240"/>
    <a:srgbClr val="DAAB00"/>
    <a:srgbClr val="00338D"/>
    <a:srgbClr val="AF1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08" autoAdjust="0"/>
  </p:normalViewPr>
  <p:slideViewPr>
    <p:cSldViewPr snapToGrid="0">
      <p:cViewPr varScale="1">
        <p:scale>
          <a:sx n="82" d="100"/>
          <a:sy n="82" d="100"/>
        </p:scale>
        <p:origin x="16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Ao envolver toda a equipe no processo de definição e cumprimento de metas, a GAT consegue ter uma abordagem consistente em todos os aspectos do Leonismo que fortalece os clubes e distritos.</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pt-BR" dirty="0"/>
              <a:t>Os funcionários da GAT em Lions Clubs </a:t>
            </a:r>
            <a:r>
              <a:rPr lang="pt-BR" dirty="0" err="1"/>
              <a:t>International</a:t>
            </a:r>
            <a:r>
              <a:rPr lang="pt-BR" dirty="0"/>
              <a:t> se comunicam com os Leões no campo de várias maneiras.  </a:t>
            </a:r>
          </a:p>
          <a:p>
            <a:endParaRPr lang="en-US" dirty="0"/>
          </a:p>
          <a:p>
            <a:r>
              <a:rPr lang="pt-BR" dirty="0"/>
              <a:t>As mensagens e notícias importantes são incluídas no resumo mensal de LCI para dirigentes de clubes e distritos e publicadas no Grupo da GAT no Facebook.  Os especialistas regionais também trabalham em estreita colaboração com os membros da GAT das áreas jurisdicionais para prestar apoio quando necessário.  Você pode entrar em contato com seu especialista enviando um e-mail para GAT.CA_@lionsclubs.org.</a:t>
            </a:r>
          </a:p>
          <a:p>
            <a:endParaRPr lang="en-US" dirty="0"/>
          </a:p>
          <a:p>
            <a:r>
              <a:rPr lang="pt-BR" dirty="0"/>
              <a:t>Se ainda não o fez, certifique-se de entrar no grupo da GAT no Facebook para se conectar com companheiros Leões de todo o mundo.</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pt-BR" dirty="0"/>
              <a:t>Existem muitos recursos disponíveis para a GAT utilizar, que cobrem diversos tópicos Leonísticos.  As funções e responsabilidades da GAT, o Guia de Campo da GAT e o Manual de Normas da Diretoria são um ótimo ponto de partida para aprender mais sobre esses recursos e o que a Equipe Global de Ação faz.</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pt-BR"/>
              <a:t>A GAT tem 3 páginas principais na web, bem como várias páginas suplementares que também contêm recursos importantes.</a:t>
            </a:r>
          </a:p>
          <a:p>
            <a:endParaRPr lang="en-US" dirty="0"/>
          </a:p>
          <a:p>
            <a:r>
              <a:rPr lang="pt-BR"/>
              <a:t>A página inicial contém informações gerais e histórias de sucesso da GAT.</a:t>
            </a:r>
          </a:p>
          <a:p>
            <a:r>
              <a:rPr lang="pt-BR"/>
              <a:t>A página do Líderes da GAT contém funções e responsabilidades para cada cargo dentro da GAT.</a:t>
            </a:r>
          </a:p>
          <a:p>
            <a:r>
              <a:rPr lang="pt-BR"/>
              <a:t>A página de recursos da GAT possui outras ferramentas e recursos úteis para a GAT, bem como links para as caixas de ferramentas da GLT, GMT e GST, contendo ainda mais recursos.</a:t>
            </a:r>
          </a:p>
          <a:p>
            <a:endParaRPr lang="en-US" dirty="0"/>
          </a:p>
          <a:p>
            <a:r>
              <a:rPr lang="pt-BR"/>
              <a:t>As metas de distrito, o financiamento de distrito e os embaixadores da GAT também têm sua própria página na web com recursos que podem ser encontrados usando a função de busca em lionsclubs.org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pt-BR"/>
              <a:t>Os membros da GAT podem usar o Insights, MyLCI e MyLion na sua Lion Account para conferirem os indicadores do distrito múltiplo/distrito /clube.  Os indicadores são importantes para definir metas e monitorar o progresso em direção a essas metas.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pt-BR"/>
              <a:t>Represente a Equipe Global de Ação com artigos da GAT na Shop do Lions ou solicite um logotipo da GAT ao comprar vestuário personalizado do Lions.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Abordagem Global do Quadro Associativo combina uma abordagem estratégica e um conjunto de recursos para as equipes distritais utilizarem para desenvolver o quadro associativo ao: </a:t>
            </a:r>
          </a:p>
          <a:p>
            <a:r>
              <a:rPr lang="pt-BR" dirty="0"/>
              <a:t>• Rejuvenescer os distritos com novos clubes </a:t>
            </a:r>
          </a:p>
          <a:p>
            <a:r>
              <a:rPr lang="pt-BR" dirty="0"/>
              <a:t>• Revitalizar os clubes com novos associados </a:t>
            </a:r>
          </a:p>
          <a:p>
            <a:r>
              <a:rPr lang="pt-BR" dirty="0"/>
              <a:t>• Voltar a motivar os associados existentes com companheirismo e serviços interessantes </a:t>
            </a:r>
          </a:p>
          <a:p>
            <a:endParaRPr lang="en-US" dirty="0"/>
          </a:p>
          <a:p>
            <a:r>
              <a:rPr lang="pt-BR" dirty="0"/>
              <a:t>A abordagem tem aplicabilidade universal,  podendo ser adaptada de acordo com as necessidades e circunstâncias regionais.</a:t>
            </a:r>
          </a:p>
          <a:p>
            <a:endParaRPr lang="en-US" dirty="0"/>
          </a:p>
          <a:p>
            <a:r>
              <a:rPr lang="pt-BR" dirty="0"/>
              <a:t>Todas as </a:t>
            </a:r>
            <a:r>
              <a:rPr lang="pt-BR" dirty="0" err="1"/>
              <a:t>AJs</a:t>
            </a:r>
            <a:r>
              <a:rPr lang="pt-BR" dirty="0"/>
              <a:t> testaram essa abordagem, com variações regionais em 2021-2022. A Equipe Global de Ação (GAT) conduziu o processo piloto e prestará suporte com responsabilidade em cada AJ. As melhores ideias foram integradas no processo mundial em 2022-2023.</a:t>
            </a:r>
          </a:p>
          <a:p>
            <a:endParaRPr lang="en-US" dirty="0"/>
          </a:p>
          <a:p>
            <a:r>
              <a:rPr lang="pt-BR" dirty="0"/>
              <a:t>Há mais informações e recursos disponíveis em lionsclubs.org/global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solidFill>
                  <a:schemeClr val="tx1"/>
                </a:solidFill>
              </a:rPr>
              <a:t>Como a única fundação a impulsionar o serviço dos Leões em todo o mundo, os fundos de subsídios de LCIF ampliam o serviço dos Leões para ajudar mais pessoas carentes no mundo inteiro.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solidFill>
                  <a:schemeClr val="tx1"/>
                </a:solidFill>
              </a:rPr>
              <a:t>Como líderes da GAT, vocês são um dos recursos mais fortes de LCIF, não apenas por causa das suas doações pessoais, mas também como embaixadores da Fundação, incentivando outros a apoiarem LCIF.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solidFill>
                  <a:schemeClr val="tx1"/>
                </a:solidFill>
              </a:rPr>
              <a:t>Os apelos para servir um mundo carente continuam crescendo. Através de apoio contínuo, LCIF impulsiona os Leões a sempre atendê-los.</a:t>
            </a:r>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Você pode entrar em contato diretamente com os especialistas regionais enviando um e-mail para:</a:t>
            </a:r>
          </a:p>
          <a:p>
            <a:pPr marL="171450" indent="-171450">
              <a:buFont typeface="Arial" panose="020B0604020202020204" pitchFamily="34" charset="0"/>
              <a:buChar char="•"/>
            </a:pPr>
            <a:r>
              <a:rPr lang="pt-BR"/>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a:solidFill>
                  <a:schemeClr val="tx1"/>
                </a:solidFill>
                <a:latin typeface="+mn-lt"/>
                <a:ea typeface="+mn-ea"/>
                <a:cs typeface="+mn-cs"/>
              </a:rPr>
              <a:t>Todos nós queremos que LCI e LCIF sejam o líder global de serviços comunitários e humanitários.</a:t>
            </a:r>
          </a:p>
          <a:p>
            <a:pPr lvl="0"/>
            <a:endParaRPr lang="en-US" sz="1200" kern="1200" dirty="0">
              <a:solidFill>
                <a:schemeClr val="tx1"/>
              </a:solidFill>
              <a:effectLst/>
              <a:latin typeface="+mn-lt"/>
              <a:ea typeface="+mn-ea"/>
              <a:cs typeface="+mn-cs"/>
            </a:endParaRPr>
          </a:p>
          <a:p>
            <a:pPr lvl="0"/>
            <a:r>
              <a:rPr lang="pt-BR" sz="1200">
                <a:solidFill>
                  <a:schemeClr val="tx1"/>
                </a:solidFill>
                <a:latin typeface="+mn-lt"/>
                <a:ea typeface="+mn-ea"/>
                <a:cs typeface="+mn-cs"/>
              </a:rPr>
              <a:t>Queremos ser reconhecidos pelo público e que a comunidade saiba sobre Lions e o que fazemos.</a:t>
            </a:r>
          </a:p>
          <a:p>
            <a:pPr lvl="0"/>
            <a:endParaRPr lang="en-US" sz="1200" kern="1200" dirty="0">
              <a:solidFill>
                <a:schemeClr val="tx1"/>
              </a:solidFill>
              <a:effectLst/>
              <a:latin typeface="+mn-lt"/>
              <a:ea typeface="+mn-ea"/>
              <a:cs typeface="+mn-cs"/>
            </a:endParaRPr>
          </a:p>
          <a:p>
            <a:pPr lvl="0"/>
            <a:r>
              <a:rPr lang="pt-BR" sz="1200">
                <a:solidFill>
                  <a:schemeClr val="tx1"/>
                </a:solidFill>
                <a:latin typeface="+mn-lt"/>
                <a:ea typeface="+mn-ea"/>
                <a:cs typeface="+mn-cs"/>
              </a:rPr>
              <a:t>Queremos que nossos Leões estejam entusiasmados e orgulhosos por fazer parte de nossa grande organização. </a:t>
            </a:r>
          </a:p>
          <a:p>
            <a:pPr lvl="0"/>
            <a:endParaRPr lang="en-US" sz="1200" kern="1200" dirty="0">
              <a:solidFill>
                <a:schemeClr val="tx1"/>
              </a:solidFill>
              <a:effectLst/>
              <a:latin typeface="+mn-lt"/>
              <a:ea typeface="+mn-ea"/>
              <a:cs typeface="+mn-cs"/>
            </a:endParaRPr>
          </a:p>
          <a:p>
            <a:pPr lvl="0"/>
            <a:r>
              <a:rPr lang="pt-BR" sz="1200">
                <a:solidFill>
                  <a:schemeClr val="tx1"/>
                </a:solidFill>
                <a:latin typeface="+mn-lt"/>
                <a:ea typeface="+mn-ea"/>
                <a:cs typeface="+mn-cs"/>
              </a:rPr>
              <a:t>O entusiasmo é contagiante. Quando os Leões se entusiasmam e dedicam ao serviço que prestam, eles atraem familiares, amigos, colegas, vizinhos e outros líderes comunitários. Eles fazem as pessoas quererem pertencer a uma grande organização que faz tanto pela comunidade.</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a:solidFill>
                  <a:schemeClr val="tx1"/>
                </a:solidFill>
                <a:latin typeface="+mn-lt"/>
                <a:ea typeface="+mn-ea"/>
                <a:cs typeface="+mn-cs"/>
              </a:rPr>
              <a:t>Você já quis fazer mais na sua comunidade/distrito, mas não conseguiu porque não tinha Leões suficientes para apoiá-lo?</a:t>
            </a:r>
          </a:p>
          <a:p>
            <a:pPr lvl="0"/>
            <a:endParaRPr lang="en-US" sz="1200" kern="1200" dirty="0">
              <a:solidFill>
                <a:schemeClr val="tx1"/>
              </a:solidFill>
              <a:effectLst/>
              <a:latin typeface="+mn-lt"/>
              <a:ea typeface="+mn-ea"/>
              <a:cs typeface="+mn-cs"/>
            </a:endParaRPr>
          </a:p>
          <a:p>
            <a:pPr lvl="0"/>
            <a:r>
              <a:rPr lang="pt-BR" sz="1200">
                <a:solidFill>
                  <a:schemeClr val="tx1"/>
                </a:solidFill>
                <a:latin typeface="+mn-lt"/>
                <a:ea typeface="+mn-ea"/>
                <a:cs typeface="+mn-cs"/>
              </a:rPr>
              <a:t>O seu distrito ou clube já teve dificuldade em fazer com que os Leões assumissem funções de liderança?</a:t>
            </a:r>
          </a:p>
          <a:p>
            <a:pPr lvl="0"/>
            <a:endParaRPr lang="en-US" sz="1200" kern="1200" dirty="0">
              <a:solidFill>
                <a:schemeClr val="tx1"/>
              </a:solidFill>
              <a:effectLst/>
              <a:latin typeface="+mn-lt"/>
              <a:ea typeface="+mn-ea"/>
              <a:cs typeface="+mn-cs"/>
            </a:endParaRPr>
          </a:p>
          <a:p>
            <a:pPr lvl="0"/>
            <a:r>
              <a:rPr lang="pt-BR" sz="1200">
                <a:solidFill>
                  <a:schemeClr val="tx1"/>
                </a:solidFill>
                <a:latin typeface="+mn-lt"/>
                <a:ea typeface="+mn-ea"/>
                <a:cs typeface="+mn-cs"/>
              </a:rPr>
              <a:t>O seu clube já perdeu associados devido a conflitos de clube ou falta de envolvimento e serviço significativo?</a:t>
            </a:r>
          </a:p>
          <a:p>
            <a:endParaRPr lang="en-US" sz="1200" kern="1200" dirty="0">
              <a:solidFill>
                <a:schemeClr val="tx1"/>
              </a:solidFill>
              <a:effectLst/>
              <a:latin typeface="+mn-lt"/>
              <a:ea typeface="+mn-ea"/>
              <a:cs typeface="+mn-cs"/>
            </a:endParaRPr>
          </a:p>
          <a:p>
            <a:r>
              <a:rPr lang="pt-BR" sz="1200">
                <a:solidFill>
                  <a:schemeClr val="tx1"/>
                </a:solidFill>
                <a:latin typeface="+mn-lt"/>
                <a:ea typeface="+mn-ea"/>
                <a:cs typeface="+mn-cs"/>
              </a:rPr>
              <a:t>Como líderes Leões, assumimos a responsabilidade de deixar nosso distrito ou clube melhor no final do ano do que quando começamos.  Para fazer melhorias, mudanças estratégicas e ser responsável por garantir que estejamos melhorando em todas as áreas, como liderança, quadro associativo, serviço, operações de clube e marketing.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 GAT atinge todos os clubes, distritos, divisões e regiões.  Para ajudá-lo a entender quem está envolvido na Equipe Global de Ação, vamos examinar cada nível dos seus membros.</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BR" sz="1200">
                <a:solidFill>
                  <a:schemeClr val="tx1"/>
                </a:solidFill>
                <a:latin typeface="+mn-lt"/>
                <a:ea typeface="+mn-ea"/>
                <a:cs typeface="+mn-cs"/>
              </a:rPr>
              <a:t>Vamos começar pelo nível de clube, pois é aqui que realmente acontece toda a “Ação”.  </a:t>
            </a:r>
          </a:p>
          <a:p>
            <a:pPr marL="171450" lvl="0" indent="-171450" fontAlgn="base">
              <a:buFont typeface="Arial" panose="020B0604020202020204" pitchFamily="34" charset="0"/>
              <a:buChar char="•"/>
            </a:pPr>
            <a:r>
              <a:rPr lang="pt-BR" sz="1200">
                <a:solidFill>
                  <a:schemeClr val="tx1"/>
                </a:solidFill>
                <a:latin typeface="+mn-lt"/>
                <a:ea typeface="+mn-ea"/>
                <a:cs typeface="+mn-cs"/>
              </a:rPr>
              <a:t>O presidente do clube é o presidente da Equipe Global de Ação do clube.</a:t>
            </a:r>
          </a:p>
          <a:p>
            <a:pPr marL="171450" lvl="0" indent="-171450" fontAlgn="base">
              <a:buFont typeface="Arial" panose="020B0604020202020204" pitchFamily="34" charset="0"/>
              <a:buChar char="•"/>
            </a:pPr>
            <a:r>
              <a:rPr lang="pt-BR" sz="1200">
                <a:solidFill>
                  <a:schemeClr val="tx1"/>
                </a:solidFill>
                <a:latin typeface="+mn-lt"/>
                <a:ea typeface="+mn-ea"/>
                <a:cs typeface="+mn-cs"/>
              </a:rPr>
              <a:t>O primeiro vice-presidente de clube é o Assessor da GLT, que organiza o treinamento para líderes e ajuda os associados a encontrar e participar de treinamentos em nível de distrito e distrito múltiplo.</a:t>
            </a:r>
          </a:p>
          <a:p>
            <a:pPr marL="171450" lvl="0" indent="-171450" fontAlgn="base">
              <a:buFont typeface="Arial" panose="020B0604020202020204" pitchFamily="34" charset="0"/>
              <a:buChar char="•"/>
            </a:pPr>
            <a:r>
              <a:rPr lang="pt-BR" sz="1200">
                <a:solidFill>
                  <a:schemeClr val="tx1"/>
                </a:solidFill>
                <a:latin typeface="+mn-lt"/>
                <a:ea typeface="+mn-ea"/>
                <a:cs typeface="+mn-cs"/>
              </a:rPr>
              <a:t>Depois, há o Assessor da GMT do Quadro Associativo de Clube, cujo foco principal é não apenas trazer novos associados ao clube, mas também manter os associados existentes ativos e engajados.</a:t>
            </a:r>
          </a:p>
          <a:p>
            <a:pPr marL="171450" lvl="0" indent="-171450" fontAlgn="base">
              <a:buFont typeface="Arial" panose="020B0604020202020204" pitchFamily="34" charset="0"/>
              <a:buChar char="•"/>
            </a:pPr>
            <a:r>
              <a:rPr lang="pt-BR" sz="1200">
                <a:solidFill>
                  <a:schemeClr val="tx1"/>
                </a:solidFill>
                <a:latin typeface="+mn-lt"/>
                <a:ea typeface="+mn-ea"/>
                <a:cs typeface="+mn-cs"/>
              </a:rPr>
              <a:t>O Assessor da GST de Serviços de Clube é responsável por organizar e criar atividades de serviço envolventes para o clube.</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BR" sz="1200" dirty="0">
                <a:solidFill>
                  <a:schemeClr val="tx1"/>
                </a:solidFill>
                <a:latin typeface="+mn-lt"/>
                <a:ea typeface="+mn-ea"/>
                <a:cs typeface="+mn-cs"/>
              </a:rPr>
              <a:t>O nível de distrito é fundamental.  </a:t>
            </a:r>
          </a:p>
          <a:p>
            <a:pPr marL="171450" lvl="0" indent="-171450" fontAlgn="base">
              <a:buFont typeface="Arial" panose="020B0604020202020204" pitchFamily="34" charset="0"/>
              <a:buChar char="•"/>
            </a:pPr>
            <a:r>
              <a:rPr lang="pt-BR" sz="1200" dirty="0">
                <a:solidFill>
                  <a:schemeClr val="tx1"/>
                </a:solidFill>
                <a:latin typeface="+mn-lt"/>
                <a:ea typeface="+mn-ea"/>
                <a:cs typeface="+mn-cs"/>
              </a:rPr>
              <a:t>O governador de distrito é o Presidente da Equipe Global de Ação. Ele trabalha com sua equipe para desenvolver as metas que desejam alcançar durante o ano Leonístico. A equipe então trabalha de perto para apoiar essas metas.</a:t>
            </a:r>
          </a:p>
          <a:p>
            <a:pPr marL="171450" lvl="0" indent="-171450" fontAlgn="base">
              <a:buFont typeface="Arial" panose="020B0604020202020204" pitchFamily="34" charset="0"/>
              <a:buChar char="•"/>
            </a:pPr>
            <a:r>
              <a:rPr lang="pt-BR" sz="1200" dirty="0">
                <a:solidFill>
                  <a:schemeClr val="tx1"/>
                </a:solidFill>
                <a:latin typeface="+mn-lt"/>
                <a:ea typeface="+mn-ea"/>
                <a:cs typeface="+mn-cs"/>
              </a:rPr>
              <a:t>O coordenador da GLT organiza treinamentos para os clubes do distrito e associados individualmente.  Eles também são responsáveis por reportar os treinamentos locais no LEARN por meio de login único.</a:t>
            </a:r>
          </a:p>
          <a:p>
            <a:pPr marL="171450" lvl="0" indent="-171450" fontAlgn="base">
              <a:buFont typeface="Arial" panose="020B0604020202020204" pitchFamily="34" charset="0"/>
              <a:buChar char="•"/>
            </a:pPr>
            <a:r>
              <a:rPr lang="pt-BR" sz="1200" dirty="0">
                <a:solidFill>
                  <a:schemeClr val="tx1"/>
                </a:solidFill>
                <a:latin typeface="+mn-lt"/>
                <a:ea typeface="+mn-ea"/>
                <a:cs typeface="+mn-cs"/>
              </a:rPr>
              <a:t>O foco principal do coordenador da GMT é implementar estratégias de aumento e conservação de associados para atingir as metas do distrito.</a:t>
            </a:r>
          </a:p>
          <a:p>
            <a:pPr marL="171450" lvl="0" indent="-171450" fontAlgn="base">
              <a:buFont typeface="Arial" panose="020B0604020202020204" pitchFamily="34" charset="0"/>
              <a:buChar char="•"/>
            </a:pPr>
            <a:r>
              <a:rPr lang="pt-BR" sz="1200" dirty="0">
                <a:solidFill>
                  <a:schemeClr val="tx1"/>
                </a:solidFill>
                <a:latin typeface="+mn-lt"/>
                <a:ea typeface="+mn-ea"/>
                <a:cs typeface="+mn-cs"/>
              </a:rPr>
              <a:t>O coordenador da GET está diretamente focado em fundar novos clubes. Lançada em julho de 2022, esta função é considerada uma posição opcional.</a:t>
            </a:r>
          </a:p>
          <a:p>
            <a:pPr marL="171450" lvl="0" indent="-171450" fontAlgn="base">
              <a:buFont typeface="Arial" panose="020B0604020202020204" pitchFamily="34" charset="0"/>
              <a:buChar char="•"/>
            </a:pPr>
            <a:r>
              <a:rPr lang="pt-BR" sz="1200" dirty="0">
                <a:latin typeface="+mn-lt"/>
                <a:ea typeface="+mn-ea"/>
                <a:cs typeface="+mn-cs"/>
              </a:rPr>
              <a:t>O </a:t>
            </a:r>
            <a:r>
              <a:rPr lang="pt-BR" sz="1200" dirty="0">
                <a:solidFill>
                  <a:srgbClr val="FF0000"/>
                </a:solidFill>
                <a:latin typeface="+mn-lt"/>
                <a:ea typeface="+mn-ea"/>
                <a:cs typeface="+mn-cs"/>
              </a:rPr>
              <a:t>coordenador</a:t>
            </a:r>
            <a:r>
              <a:rPr lang="pt-BR" sz="1200" dirty="0">
                <a:latin typeface="+mn-lt"/>
                <a:ea typeface="+mn-ea"/>
                <a:cs typeface="+mn-cs"/>
              </a:rPr>
              <a:t> da GST é aquele que organiza os eventos de serviço em todo o distrito e informa os clubes sobre os recursos dos programas de serviço que podem ser úteis para eles.</a:t>
            </a:r>
            <a:r>
              <a:rPr lang="pt-BR" sz="1200" dirty="0">
                <a:solidFill>
                  <a:schemeClr val="tx1"/>
                </a:solidFill>
                <a:latin typeface="+mn-lt"/>
                <a:ea typeface="+mn-ea"/>
                <a:cs typeface="+mn-cs"/>
              </a:rPr>
              <a:t>  Eles também reportam as atividades de serviço em nível de distrito no MyLion.</a:t>
            </a:r>
          </a:p>
          <a:p>
            <a:pPr marL="171450" lvl="0" indent="-171450" fontAlgn="base">
              <a:buFont typeface="Arial" panose="020B0604020202020204" pitchFamily="34" charset="0"/>
              <a:buChar char="•"/>
            </a:pPr>
            <a:r>
              <a:rPr lang="pt-BR" sz="1200" dirty="0">
                <a:solidFill>
                  <a:schemeClr val="tx1"/>
                </a:solidFill>
                <a:latin typeface="+mn-lt"/>
                <a:ea typeface="+mn-ea"/>
                <a:cs typeface="+mn-cs"/>
              </a:rPr>
              <a:t>Os Presidentes de Região e Divisão ajudam os coordenadores a se comunicarem com os clubes e repassarem o feedback dos clubes e associados aos distritos.</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BR" sz="1200">
                <a:solidFill>
                  <a:schemeClr val="tx1"/>
                </a:solidFill>
                <a:latin typeface="+mn-lt"/>
                <a:ea typeface="+mn-ea"/>
                <a:cs typeface="+mn-cs"/>
              </a:rPr>
              <a:t>Em nível de distrito múltiplo... </a:t>
            </a:r>
          </a:p>
          <a:p>
            <a:pPr marL="171450" lvl="0" indent="-171450" fontAlgn="base">
              <a:buFont typeface="Arial" panose="020B0604020202020204" pitchFamily="34" charset="0"/>
              <a:buChar char="•"/>
            </a:pPr>
            <a:r>
              <a:rPr lang="pt-BR" sz="1200">
                <a:solidFill>
                  <a:schemeClr val="tx1"/>
                </a:solidFill>
                <a:latin typeface="+mn-lt"/>
                <a:ea typeface="+mn-ea"/>
                <a:cs typeface="+mn-cs"/>
              </a:rPr>
              <a:t>O Presidente de Conselho é o presidente da Equipe Global de Ação. Ele trabalha com sua equipe para apoiar os distritos a atingirem suas metas e definir as metas de distrito múltiplo que gostariam de ver alcançadas.  </a:t>
            </a:r>
          </a:p>
          <a:p>
            <a:pPr marL="171450" lvl="0" indent="-171450" fontAlgn="base">
              <a:buFont typeface="Arial" panose="020B0604020202020204" pitchFamily="34" charset="0"/>
              <a:buChar char="•"/>
            </a:pPr>
            <a:r>
              <a:rPr lang="pt-BR" sz="1200">
                <a:solidFill>
                  <a:schemeClr val="tx1"/>
                </a:solidFill>
                <a:latin typeface="+mn-lt"/>
                <a:ea typeface="+mn-ea"/>
                <a:cs typeface="+mn-cs"/>
              </a:rPr>
              <a:t>Os Coordenadores da GAT desempenham as mesmas funções que seus parceiros em nível de distrito, mas trabalham com cada distrito dentro do distrito múltiplo, da mesma forma que os coordenadores de distrito trabalham com cada clube dentro do distrito.</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BR" sz="1200">
                <a:solidFill>
                  <a:schemeClr val="tx1"/>
                </a:solidFill>
                <a:latin typeface="+mn-lt"/>
                <a:ea typeface="+mn-ea"/>
                <a:cs typeface="+mn-cs"/>
              </a:rPr>
              <a:t>O Nível Internacional apoia e orienta todo o resto ao desenvolver estratégias regionalizadas em torno de Liderança, Quadro Associativo, Serviço e LCIF. </a:t>
            </a:r>
          </a:p>
          <a:p>
            <a:pPr marL="171450" lvl="0" indent="-171450">
              <a:buFont typeface="Arial" panose="020B0604020202020204" pitchFamily="34" charset="0"/>
              <a:buChar char="•"/>
            </a:pPr>
            <a:r>
              <a:rPr lang="pt-BR" sz="1200">
                <a:solidFill>
                  <a:schemeClr val="tx1"/>
                </a:solidFill>
                <a:latin typeface="+mn-lt"/>
                <a:ea typeface="+mn-ea"/>
                <a:cs typeface="+mn-cs"/>
              </a:rPr>
              <a:t>Os embaixadores espalham a mensagem e o entusiasmo da Equipe Global de Ação para outros Leões.</a:t>
            </a:r>
          </a:p>
          <a:p>
            <a:pPr marL="171450" lvl="0" indent="-171450">
              <a:buFont typeface="Arial" panose="020B0604020202020204" pitchFamily="34" charset="0"/>
              <a:buChar char="•"/>
            </a:pPr>
            <a:r>
              <a:rPr lang="pt-BR" sz="1200">
                <a:solidFill>
                  <a:schemeClr val="tx1"/>
                </a:solidFill>
                <a:latin typeface="+mn-lt"/>
                <a:ea typeface="+mn-ea"/>
                <a:cs typeface="+mn-cs"/>
              </a:rPr>
              <a:t>O Presidente da GAT trabalha em estreita colaboração com os líderes das áreas jurisdicionais e regionais e com Lions Clubs International para garantir que os líderes tenham estratégias sólidas e o apoio que precisam dos funcionários para que possam implementá-las.</a:t>
            </a:r>
          </a:p>
          <a:p>
            <a:pPr marL="171450" lvl="0" indent="-171450">
              <a:buFont typeface="Arial" panose="020B0604020202020204" pitchFamily="34" charset="0"/>
              <a:buChar char="•"/>
            </a:pPr>
            <a:r>
              <a:rPr lang="pt-BR" sz="1200">
                <a:solidFill>
                  <a:schemeClr val="tx1"/>
                </a:solidFill>
                <a:latin typeface="+mn-lt"/>
                <a:ea typeface="+mn-ea"/>
                <a:cs typeface="+mn-cs"/>
              </a:rPr>
              <a:t>Os Líderes de Área Jurisdicional e Regional trabalham com os líderes de área para apoiar as metas de Lions Clubs International e enviam feedback à Sede para ser incorporado aos programas e recursos</a:t>
            </a:r>
          </a:p>
          <a:p>
            <a:pPr marL="171450" lvl="0" indent="-171450">
              <a:buFont typeface="Arial" panose="020B0604020202020204" pitchFamily="34" charset="0"/>
              <a:buChar char="•"/>
            </a:pPr>
            <a:r>
              <a:rPr lang="pt-BR" sz="1200">
                <a:solidFill>
                  <a:schemeClr val="tx1"/>
                </a:solidFill>
                <a:latin typeface="+mn-lt"/>
                <a:ea typeface="+mn-ea"/>
                <a:cs typeface="+mn-cs"/>
              </a:rPr>
              <a:t>Os Líderes de Área trabalham com os coordenadores de distrito e distrito múltiplo para ajudá-los a cumprir suas metas.</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a:solidFill>
                  <a:schemeClr val="tx1"/>
                </a:solidFill>
                <a:latin typeface="+mn-lt"/>
                <a:ea typeface="+mn-ea"/>
                <a:cs typeface="+mn-cs"/>
              </a:rPr>
              <a:t>Abordagem de </a:t>
            </a:r>
            <a:r>
              <a:rPr lang="pt-BR" sz="1200" b="1" u="sng">
                <a:solidFill>
                  <a:schemeClr val="tx1"/>
                </a:solidFill>
                <a:latin typeface="+mn-lt"/>
                <a:ea typeface="+mn-ea"/>
                <a:cs typeface="+mn-cs"/>
              </a:rPr>
              <a:t>uma</a:t>
            </a:r>
            <a:r>
              <a:rPr lang="pt-BR" sz="1200" b="1">
                <a:solidFill>
                  <a:schemeClr val="tx1"/>
                </a:solidFill>
                <a:latin typeface="+mn-lt"/>
                <a:ea typeface="+mn-ea"/>
                <a:cs typeface="+mn-cs"/>
              </a:rPr>
              <a:t> equipe para atingir as metas</a:t>
            </a:r>
            <a:r>
              <a:rPr lang="pt-BR" sz="1200">
                <a:solidFill>
                  <a:schemeClr val="tx1"/>
                </a:solidFill>
                <a:latin typeface="+mn-lt"/>
                <a:ea typeface="+mn-ea"/>
                <a:cs typeface="+mn-cs"/>
              </a:rPr>
              <a:t> A Equipe Global de Ação coloca toda a rede de Leões a trabalhar para distritos e clubes. Ela reúne a GLT, GMT e GST para ajudar os distritos e clubes a alcançarem suas metas. Quando trabalhamos como uma equipe, podemos causar um impacto maior. </a:t>
            </a:r>
          </a:p>
          <a:p>
            <a:r>
              <a:rPr lang="pt-BR" sz="1200" b="1">
                <a:solidFill>
                  <a:schemeClr val="tx1"/>
                </a:solidFill>
                <a:latin typeface="+mn-lt"/>
                <a:ea typeface="+mn-ea"/>
                <a:cs typeface="+mn-cs"/>
              </a:rPr>
              <a:t>Desenvolvimento da liderança.</a:t>
            </a:r>
            <a:r>
              <a:rPr lang="pt-BR" sz="1200">
                <a:solidFill>
                  <a:schemeClr val="tx1"/>
                </a:solidFill>
                <a:latin typeface="+mn-lt"/>
                <a:ea typeface="+mn-ea"/>
                <a:cs typeface="+mn-cs"/>
              </a:rPr>
              <a:t> Oferece oportunidades de desenvolvimento da liderança que podem empoderar os Leões para liderar e servir as comunidades e distritos.  Líderes fortes podem ajudar a aumentar o número de associados, promover novos projetos de serviço e assegurar que os distritos e clubes se coloquem em posição de obter sucesso contínuo.</a:t>
            </a:r>
          </a:p>
          <a:p>
            <a:r>
              <a:rPr lang="pt-BR" sz="1200" b="1">
                <a:solidFill>
                  <a:schemeClr val="tx1"/>
                </a:solidFill>
                <a:latin typeface="+mn-lt"/>
                <a:ea typeface="+mn-ea"/>
                <a:cs typeface="+mn-cs"/>
              </a:rPr>
              <a:t>Crescimento do quadro associativo.</a:t>
            </a:r>
            <a:r>
              <a:rPr lang="pt-BR" sz="1200">
                <a:solidFill>
                  <a:schemeClr val="tx1"/>
                </a:solidFill>
                <a:latin typeface="+mn-lt"/>
                <a:ea typeface="+mn-ea"/>
                <a:cs typeface="+mn-cs"/>
              </a:rPr>
              <a:t> A GAT também pode ajudar os distritos e clubes a desenvolver programas eficazes de aumento de associados para iniciar novos clubes e atrair novos associados, e eles podem ajudar os clubes a criar uma ótima experiência de associado que fará com que os associados novos e antigos permaneçam. Mais associados permitem que os clubes levem mais serviços à comunidade. </a:t>
            </a:r>
          </a:p>
          <a:p>
            <a:r>
              <a:rPr lang="pt-BR" sz="1200" b="1">
                <a:solidFill>
                  <a:schemeClr val="tx1"/>
                </a:solidFill>
                <a:latin typeface="+mn-lt"/>
                <a:ea typeface="+mn-ea"/>
                <a:cs typeface="+mn-cs"/>
              </a:rPr>
              <a:t>Inovação de serviço.</a:t>
            </a:r>
            <a:r>
              <a:rPr lang="pt-BR" sz="1200">
                <a:solidFill>
                  <a:schemeClr val="tx1"/>
                </a:solidFill>
                <a:latin typeface="+mn-lt"/>
                <a:ea typeface="+mn-ea"/>
                <a:cs typeface="+mn-cs"/>
              </a:rPr>
              <a:t> Eles também auxiliam distritos e clubes na identificação de recursos e melhores práticas para aprimorar os projetos de serviço e, por extensão, o impacto. Projetos de serviço de qualidade aumentam a satisfação do associado e ajudam a atrair novos associados que querem servir. </a:t>
            </a:r>
          </a:p>
          <a:p>
            <a:r>
              <a:rPr lang="pt-BR" sz="1200" b="1">
                <a:solidFill>
                  <a:schemeClr val="tx1"/>
                </a:solidFill>
                <a:latin typeface="+mn-lt"/>
                <a:ea typeface="+mn-ea"/>
                <a:cs typeface="+mn-cs"/>
              </a:rPr>
              <a:t>Apoio à Fundação.</a:t>
            </a:r>
            <a:r>
              <a:rPr lang="pt-BR" sz="1200">
                <a:solidFill>
                  <a:schemeClr val="tx1"/>
                </a:solidFill>
                <a:latin typeface="+mn-lt"/>
                <a:ea typeface="+mn-ea"/>
                <a:cs typeface="+mn-cs"/>
              </a:rPr>
              <a:t> A GAT apoia e promove doações dos Leões à LCIF e à Campanha 100.  Ao apoiar nossa Fundação, estamos apoiando Leões de todo o mundo que precisam de vários subsídios e outros auxílios financeiros.</a:t>
            </a:r>
          </a:p>
          <a:p>
            <a:r>
              <a:rPr lang="pt-BR" sz="1200" b="1">
                <a:solidFill>
                  <a:schemeClr val="tx1"/>
                </a:solidFill>
                <a:latin typeface="+mn-lt"/>
                <a:ea typeface="+mn-ea"/>
                <a:cs typeface="+mn-cs"/>
              </a:rPr>
              <a:t>Compartilha e utiliza recursos. </a:t>
            </a:r>
            <a:r>
              <a:rPr lang="pt-BR" sz="1200">
                <a:solidFill>
                  <a:schemeClr val="tx1"/>
                </a:solidFill>
                <a:latin typeface="+mn-lt"/>
                <a:ea typeface="+mn-ea"/>
                <a:cs typeface="+mn-cs"/>
              </a:rPr>
              <a:t>Lions Clubs International oferece aos membros da GAT acesso a diversos recursos para liderança, quadro associativo, serviços, operações e marketing, que podem ser usados para ajudar distritos e clubes. </a:t>
            </a:r>
          </a:p>
          <a:p>
            <a:r>
              <a:rPr lang="pt-BR" sz="1200" b="1">
                <a:solidFill>
                  <a:schemeClr val="tx1"/>
                </a:solidFill>
                <a:latin typeface="+mn-lt"/>
                <a:ea typeface="+mn-ea"/>
                <a:cs typeface="+mn-cs"/>
              </a:rPr>
              <a:t>Fornece informações e feedback.  </a:t>
            </a:r>
            <a:r>
              <a:rPr lang="pt-BR" sz="1200">
                <a:solidFill>
                  <a:schemeClr val="tx1"/>
                </a:solidFill>
                <a:latin typeface="+mn-lt"/>
                <a:ea typeface="+mn-ea"/>
                <a:cs typeface="+mn-cs"/>
              </a:rPr>
              <a:t>Os membros da GAT têm oportunidades de compartilhar seus comentários sobre os recursos que estão em desenvolvimento e/ou feedback sobre como eles são utilizados e regionalizados para suas áreas.  </a:t>
            </a:r>
          </a:p>
          <a:p>
            <a:r>
              <a:rPr lang="pt-BR" sz="1200" b="1">
                <a:solidFill>
                  <a:schemeClr val="tx1"/>
                </a:solidFill>
                <a:latin typeface="+mn-lt"/>
                <a:ea typeface="+mn-ea"/>
                <a:cs typeface="+mn-cs"/>
              </a:rPr>
              <a:t>Reporta</a:t>
            </a:r>
            <a:r>
              <a:rPr lang="pt-BR" sz="1200">
                <a:solidFill>
                  <a:schemeClr val="tx1"/>
                </a:solidFill>
                <a:latin typeface="+mn-lt"/>
                <a:ea typeface="+mn-ea"/>
                <a:cs typeface="+mn-cs"/>
              </a:rPr>
              <a:t>.  Os clubes devem enviar o relatório de informe mensal e reportar todos os projetos de serviço que foram realizados.  O DM e os distritos enviam relatórios sobre os treinamentos que foram realizados.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tmp"/><Relationship Id="rId4" Type="http://schemas.openxmlformats.org/officeDocument/2006/relationships/image" Target="../media/image27.tmp"/></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tmp"/></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pt-BR" sz="3200">
                <a:solidFill>
                  <a:schemeClr val="bg1"/>
                </a:solidFill>
                <a:latin typeface="Helvetica" charset="0"/>
                <a:ea typeface="Helvetica" charset="0"/>
                <a:cs typeface="Helvetica" charset="0"/>
              </a:rPr>
              <a:t>Equipe Global de Ação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pt-BR" sz="2400">
                <a:solidFill>
                  <a:srgbClr val="0D2240"/>
                </a:solidFill>
                <a:latin typeface="Arial" charset="0"/>
                <a:ea typeface="Arial" charset="0"/>
                <a:cs typeface="Arial" charset="0"/>
              </a:rPr>
              <a:t>Comunicação constante</a:t>
            </a:r>
            <a:br>
              <a:rPr lang="pt-BR" sz="2400">
                <a:solidFill>
                  <a:srgbClr val="0D2240"/>
                </a:solidFill>
                <a:latin typeface="Arial" charset="0"/>
                <a:ea typeface="Arial" charset="0"/>
                <a:cs typeface="Arial" charset="0"/>
              </a:rPr>
            </a:br>
            <a:endParaRPr lang="pt-BR"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pt-BR" sz="2400">
                <a:solidFill>
                  <a:srgbClr val="0D2240"/>
                </a:solidFill>
                <a:latin typeface="Arial" charset="0"/>
                <a:ea typeface="Arial" charset="0"/>
                <a:cs typeface="Arial" charset="0"/>
              </a:rPr>
              <a:t>Colaboração e trabalho em equipe</a:t>
            </a:r>
            <a:br>
              <a:rPr lang="pt-BR" sz="2400">
                <a:solidFill>
                  <a:srgbClr val="0D2240"/>
                </a:solidFill>
                <a:latin typeface="Arial" charset="0"/>
                <a:ea typeface="Arial" charset="0"/>
                <a:cs typeface="Arial" charset="0"/>
              </a:rPr>
            </a:br>
            <a:endParaRPr lang="pt-BR"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pt-BR" sz="2400">
                <a:solidFill>
                  <a:srgbClr val="0D2240"/>
                </a:solidFill>
                <a:latin typeface="Arial" charset="0"/>
                <a:ea typeface="Arial" charset="0"/>
                <a:cs typeface="Arial" charset="0"/>
              </a:rPr>
              <a:t>Desenvolvimento de metas e planos de ação</a:t>
            </a:r>
            <a:br>
              <a:rPr lang="pt-BR" sz="2400">
                <a:solidFill>
                  <a:srgbClr val="0D2240"/>
                </a:solidFill>
                <a:latin typeface="Arial" charset="0"/>
                <a:ea typeface="Arial" charset="0"/>
                <a:cs typeface="Arial" charset="0"/>
              </a:rPr>
            </a:br>
            <a:endParaRPr lang="pt-BR"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pt-BR" sz="2400">
                <a:solidFill>
                  <a:srgbClr val="0D2240"/>
                </a:solidFill>
                <a:latin typeface="Arial" charset="0"/>
                <a:ea typeface="Arial" charset="0"/>
                <a:cs typeface="Arial" charset="0"/>
              </a:rPr>
              <a:t>Monitoramento de progresso ao longo do ano</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pt-BR" sz="4800" b="1">
                <a:solidFill>
                  <a:schemeClr val="bg1"/>
                </a:solidFill>
                <a:latin typeface="Arial" panose="020B0604020202020204" pitchFamily="34" charset="0"/>
                <a:ea typeface="Arial" charset="0"/>
                <a:cs typeface="Arial" panose="020B0604020202020204" pitchFamily="34" charset="0"/>
              </a:rPr>
              <a:t>Como a GAT faz tudo isso?</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457199" y="5470024"/>
            <a:ext cx="3731741" cy="913070"/>
          </a:xfrm>
          <a:prstGeom prst="rect">
            <a:avLst/>
          </a:prstGeom>
          <a:noFill/>
        </p:spPr>
        <p:txBody>
          <a:bodyPr wrap="square" numCol="1" spcCol="381000" anchor="t">
            <a:spAutoFit/>
          </a:bodyPr>
          <a:lstStyle/>
          <a:p>
            <a:pPr algn="ctr">
              <a:lnSpc>
                <a:spcPts val="3200"/>
              </a:lnSpc>
              <a:spcAft>
                <a:spcPts val="1200"/>
              </a:spcAft>
            </a:pPr>
            <a:r>
              <a:rPr lang="pt-BR" sz="3200" b="1" dirty="0">
                <a:solidFill>
                  <a:srgbClr val="00338D"/>
                </a:solidFill>
                <a:latin typeface="Arial" charset="0"/>
                <a:ea typeface="Arial" charset="0"/>
                <a:cs typeface="Arial" charset="0"/>
              </a:rPr>
              <a:t>Resumo Mensal para os Leões</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rgbClr val="00338D"/>
                </a:solidFill>
              </a:rPr>
              <a:t>Comunicações da GAT</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pt-BR" sz="3200" b="1" dirty="0">
                <a:solidFill>
                  <a:srgbClr val="00338D"/>
                </a:solidFill>
                <a:latin typeface="Arial" charset="0"/>
                <a:ea typeface="Arial" charset="0"/>
                <a:cs typeface="Arial" charset="0"/>
              </a:rPr>
              <a:t>Grupo da GAT no Facebook</a:t>
            </a:r>
          </a:p>
          <a:p>
            <a:pPr algn="ctr">
              <a:lnSpc>
                <a:spcPts val="3200"/>
              </a:lnSpc>
              <a:spcAft>
                <a:spcPts val="1200"/>
              </a:spcAft>
            </a:pPr>
            <a:r>
              <a:rPr lang="pt-BR" sz="3200" b="1" dirty="0">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003060" y="5473370"/>
            <a:ext cx="3731741" cy="1477328"/>
          </a:xfrm>
          <a:prstGeom prst="rect">
            <a:avLst/>
          </a:prstGeom>
          <a:noFill/>
        </p:spPr>
        <p:txBody>
          <a:bodyPr wrap="square" numCol="1" spcCol="381000" anchor="t">
            <a:spAutoFit/>
          </a:bodyPr>
          <a:lstStyle/>
          <a:p>
            <a:pPr algn="ctr">
              <a:lnSpc>
                <a:spcPts val="3200"/>
              </a:lnSpc>
              <a:spcAft>
                <a:spcPts val="1200"/>
              </a:spcAft>
            </a:pPr>
            <a:r>
              <a:rPr lang="pt-BR" sz="3200" b="1" dirty="0">
                <a:solidFill>
                  <a:srgbClr val="00338D"/>
                </a:solidFill>
                <a:latin typeface="Arial" charset="0"/>
                <a:ea typeface="Arial" charset="0"/>
                <a:cs typeface="Arial" charset="0"/>
              </a:rPr>
              <a:t>Especialistas Regionais da GAT</a:t>
            </a:r>
          </a:p>
          <a:p>
            <a:pPr algn="ctr">
              <a:lnSpc>
                <a:spcPts val="3200"/>
              </a:lnSpc>
              <a:spcAft>
                <a:spcPts val="1200"/>
              </a:spcAft>
            </a:pPr>
            <a:r>
              <a:rPr lang="pt-BR" sz="3200" b="1" dirty="0">
                <a:solidFill>
                  <a:srgbClr val="00338D"/>
                </a:solidFill>
                <a:latin typeface="Arial" charset="0"/>
                <a:ea typeface="Arial" charset="0"/>
                <a:cs typeface="Arial" charset="0"/>
              </a:rPr>
              <a:t> </a:t>
            </a:r>
          </a:p>
        </p:txBody>
      </p:sp>
      <p:pic>
        <p:nvPicPr>
          <p:cNvPr id="15" name="Picture 14" descr="A screenshot of a cell phone&#10;&#10;Description automatically generated">
            <a:extLst>
              <a:ext uri="{FF2B5EF4-FFF2-40B4-BE49-F238E27FC236}">
                <a16:creationId xmlns:a16="http://schemas.microsoft.com/office/drawing/2014/main" id="{FC1B51DC-2BE2-46DE-B7C4-68AF754A581E}"/>
              </a:ext>
            </a:extLst>
          </p:cNvPr>
          <p:cNvPicPr>
            <a:picLocks noChangeAspect="1"/>
          </p:cNvPicPr>
          <p:nvPr/>
        </p:nvPicPr>
        <p:blipFill rotWithShape="1">
          <a:blip r:embed="rId3">
            <a:extLst>
              <a:ext uri="{28A0092B-C50C-407E-A947-70E740481C1C}">
                <a14:useLocalDpi xmlns:a14="http://schemas.microsoft.com/office/drawing/2010/main" val="0"/>
              </a:ext>
            </a:extLst>
          </a:blip>
          <a:srcRect b="14373"/>
          <a:stretch/>
        </p:blipFill>
        <p:spPr>
          <a:xfrm>
            <a:off x="370431" y="2023907"/>
            <a:ext cx="3980297" cy="3043646"/>
          </a:xfrm>
          <a:prstGeom prst="rect">
            <a:avLst/>
          </a:prstGeom>
          <a:ln>
            <a:solidFill>
              <a:schemeClr val="tx1"/>
            </a:solidFill>
          </a:ln>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6D8AB02A-F7BC-4883-948A-58F9E265CF2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582291" y="1515543"/>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17" name="Group 16">
            <a:extLst>
              <a:ext uri="{FF2B5EF4-FFF2-40B4-BE49-F238E27FC236}">
                <a16:creationId xmlns:a16="http://schemas.microsoft.com/office/drawing/2014/main" id="{12B390A7-B606-4CF9-B761-63131493E909}"/>
              </a:ext>
            </a:extLst>
          </p:cNvPr>
          <p:cNvGrpSpPr/>
          <p:nvPr/>
        </p:nvGrpSpPr>
        <p:grpSpPr>
          <a:xfrm>
            <a:off x="7824668" y="2062817"/>
            <a:ext cx="3974583" cy="3043646"/>
            <a:chOff x="8000351" y="2122506"/>
            <a:chExt cx="3505849" cy="2684700"/>
          </a:xfrm>
          <a:effectLst>
            <a:outerShdw blurRad="50800" dist="38100" dir="8100000" algn="tr" rotWithShape="0">
              <a:prstClr val="black">
                <a:alpha val="40000"/>
              </a:prstClr>
            </a:outerShdw>
          </a:effectLst>
        </p:grpSpPr>
        <p:pic>
          <p:nvPicPr>
            <p:cNvPr id="18" name="Picture 17"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19" name="Rectangle 18">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chemeClr val="bg1"/>
                </a:solidFill>
              </a:rPr>
              <a:t>Recursos da GAT</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pt-BR" sz="3200" b="1" dirty="0">
                <a:solidFill>
                  <a:schemeClr val="bg1"/>
                </a:solidFill>
                <a:latin typeface="Arial" charset="0"/>
                <a:ea typeface="Arial" charset="0"/>
                <a:cs typeface="Arial" charset="0"/>
              </a:rPr>
              <a:t>Guia de Campo da GAT</a:t>
            </a:r>
          </a:p>
        </p:txBody>
      </p:sp>
      <p:sp>
        <p:nvSpPr>
          <p:cNvPr id="12" name="Rectangle 11">
            <a:extLst>
              <a:ext uri="{FF2B5EF4-FFF2-40B4-BE49-F238E27FC236}">
                <a16:creationId xmlns:a16="http://schemas.microsoft.com/office/drawing/2014/main" id="{049F5E8E-1C46-E84E-95EF-FA1576C7A306}"/>
              </a:ext>
            </a:extLst>
          </p:cNvPr>
          <p:cNvSpPr/>
          <p:nvPr/>
        </p:nvSpPr>
        <p:spPr>
          <a:xfrm>
            <a:off x="451081" y="5454997"/>
            <a:ext cx="3772624" cy="913070"/>
          </a:xfrm>
          <a:prstGeom prst="rect">
            <a:avLst/>
          </a:prstGeom>
          <a:noFill/>
        </p:spPr>
        <p:txBody>
          <a:bodyPr wrap="square" numCol="1" spcCol="381000" anchor="t">
            <a:spAutoFit/>
          </a:bodyPr>
          <a:lstStyle/>
          <a:p>
            <a:pPr algn="ctr">
              <a:lnSpc>
                <a:spcPts val="3200"/>
              </a:lnSpc>
              <a:spcAft>
                <a:spcPts val="1200"/>
              </a:spcAft>
            </a:pPr>
            <a:r>
              <a:rPr lang="pt-BR" sz="3200" b="1" dirty="0">
                <a:solidFill>
                  <a:schemeClr val="bg1"/>
                </a:solidFill>
                <a:latin typeface="Arial" charset="0"/>
                <a:ea typeface="Arial" charset="0"/>
                <a:cs typeface="Arial" charset="0"/>
              </a:rPr>
              <a:t>Funções e responsabilidades</a:t>
            </a:r>
          </a:p>
        </p:txBody>
      </p:sp>
      <p:sp>
        <p:nvSpPr>
          <p:cNvPr id="13" name="Rectangle 12">
            <a:extLst>
              <a:ext uri="{FF2B5EF4-FFF2-40B4-BE49-F238E27FC236}">
                <a16:creationId xmlns:a16="http://schemas.microsoft.com/office/drawing/2014/main" id="{7604A206-3EEA-A64F-A7D5-276AE120BEE2}"/>
              </a:ext>
            </a:extLst>
          </p:cNvPr>
          <p:cNvSpPr/>
          <p:nvPr/>
        </p:nvSpPr>
        <p:spPr>
          <a:xfrm>
            <a:off x="8104311" y="5454997"/>
            <a:ext cx="3819959" cy="1323439"/>
          </a:xfrm>
          <a:prstGeom prst="rect">
            <a:avLst/>
          </a:prstGeom>
          <a:noFill/>
        </p:spPr>
        <p:txBody>
          <a:bodyPr wrap="square" numCol="1" spcCol="381000" anchor="t">
            <a:spAutoFit/>
          </a:bodyPr>
          <a:lstStyle/>
          <a:p>
            <a:pPr algn="ctr">
              <a:lnSpc>
                <a:spcPts val="3200"/>
              </a:lnSpc>
              <a:spcAft>
                <a:spcPts val="1200"/>
              </a:spcAft>
            </a:pPr>
            <a:r>
              <a:rPr lang="pt-BR" sz="3200" b="1" dirty="0">
                <a:solidFill>
                  <a:schemeClr val="bg1"/>
                </a:solidFill>
                <a:latin typeface="Arial" charset="0"/>
                <a:ea typeface="Arial" charset="0"/>
                <a:cs typeface="Arial" charset="0"/>
              </a:rPr>
              <a:t>Capítulo XXIV do Manual de Normas da Diretoria</a:t>
            </a:r>
          </a:p>
        </p:txBody>
      </p:sp>
      <p:pic>
        <p:nvPicPr>
          <p:cNvPr id="14" name="Picture 13" descr="A screenshot of a cell phone&#10;&#10;Description automatically generated">
            <a:extLst>
              <a:ext uri="{FF2B5EF4-FFF2-40B4-BE49-F238E27FC236}">
                <a16:creationId xmlns:a16="http://schemas.microsoft.com/office/drawing/2014/main" id="{C5A71E63-3670-451E-AE30-804B0B7AA433}"/>
              </a:ext>
            </a:extLst>
          </p:cNvPr>
          <p:cNvPicPr>
            <a:picLocks noChangeAspect="1"/>
          </p:cNvPicPr>
          <p:nvPr/>
        </p:nvPicPr>
        <p:blipFill rotWithShape="1">
          <a:blip r:embed="rId3">
            <a:extLst>
              <a:ext uri="{28A0092B-C50C-407E-A947-70E740481C1C}">
                <a14:useLocalDpi xmlns:a14="http://schemas.microsoft.com/office/drawing/2010/main" val="0"/>
              </a:ext>
            </a:extLst>
          </a:blip>
          <a:srcRect b="9395"/>
          <a:stretch/>
        </p:blipFill>
        <p:spPr>
          <a:xfrm>
            <a:off x="526777" y="1742566"/>
            <a:ext cx="3317410" cy="3450688"/>
          </a:xfrm>
          <a:prstGeom prst="rect">
            <a:avLst/>
          </a:prstGeom>
          <a:ln>
            <a:solidFill>
              <a:schemeClr val="tx1"/>
            </a:solidFill>
          </a:ln>
          <a:effectLst>
            <a:outerShdw blurRad="50800" dist="38100" dir="8100000" algn="tr" rotWithShape="0">
              <a:prstClr val="black">
                <a:alpha val="40000"/>
              </a:prstClr>
            </a:outerShdw>
          </a:effectLst>
        </p:spPr>
      </p:pic>
      <p:pic>
        <p:nvPicPr>
          <p:cNvPr id="15" name="Picture 14" descr="A screenshot of a cell phone&#10;&#10;Description automatically generated">
            <a:extLst>
              <a:ext uri="{FF2B5EF4-FFF2-40B4-BE49-F238E27FC236}">
                <a16:creationId xmlns:a16="http://schemas.microsoft.com/office/drawing/2014/main" id="{8635CA4E-8291-45C6-9527-491F7F342F3B}"/>
              </a:ext>
            </a:extLst>
          </p:cNvPr>
          <p:cNvPicPr>
            <a:picLocks noChangeAspect="1"/>
          </p:cNvPicPr>
          <p:nvPr/>
        </p:nvPicPr>
        <p:blipFill rotWithShape="1">
          <a:blip r:embed="rId4">
            <a:extLst>
              <a:ext uri="{28A0092B-C50C-407E-A947-70E740481C1C}">
                <a14:useLocalDpi xmlns:a14="http://schemas.microsoft.com/office/drawing/2010/main" val="0"/>
              </a:ext>
            </a:extLst>
          </a:blip>
          <a:srcRect b="9317"/>
          <a:stretch/>
        </p:blipFill>
        <p:spPr>
          <a:xfrm>
            <a:off x="4221030" y="1396289"/>
            <a:ext cx="3749939" cy="3870872"/>
          </a:xfrm>
          <a:prstGeom prst="rect">
            <a:avLst/>
          </a:prstGeom>
          <a:ln>
            <a:solidFill>
              <a:schemeClr val="tx1"/>
            </a:solidFill>
          </a:ln>
          <a:effectLst>
            <a:outerShdw blurRad="50800" dist="38100" dir="8100000" algn="tr" rotWithShape="0">
              <a:prstClr val="black">
                <a:alpha val="40000"/>
              </a:prstClr>
            </a:outerShdw>
          </a:effectLst>
        </p:spPr>
      </p:pic>
      <p:pic>
        <p:nvPicPr>
          <p:cNvPr id="16" name="Picture 15" descr="A screenshot of a cell phone&#10;&#10;Description automatically generated">
            <a:extLst>
              <a:ext uri="{FF2B5EF4-FFF2-40B4-BE49-F238E27FC236}">
                <a16:creationId xmlns:a16="http://schemas.microsoft.com/office/drawing/2014/main" id="{091EC0AC-E341-4E02-BB0B-64843A07D525}"/>
              </a:ext>
            </a:extLst>
          </p:cNvPr>
          <p:cNvPicPr>
            <a:picLocks noChangeAspect="1"/>
          </p:cNvPicPr>
          <p:nvPr/>
        </p:nvPicPr>
        <p:blipFill rotWithShape="1">
          <a:blip r:embed="rId5">
            <a:extLst>
              <a:ext uri="{28A0092B-C50C-407E-A947-70E740481C1C}">
                <a14:useLocalDpi xmlns:a14="http://schemas.microsoft.com/office/drawing/2010/main" val="0"/>
              </a:ext>
            </a:extLst>
          </a:blip>
          <a:srcRect r="14708"/>
          <a:stretch/>
        </p:blipFill>
        <p:spPr>
          <a:xfrm>
            <a:off x="8298785" y="1804201"/>
            <a:ext cx="3415457" cy="3444149"/>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10070" y="5073275"/>
            <a:ext cx="3602736" cy="913070"/>
          </a:xfrm>
          <a:prstGeom prst="rect">
            <a:avLst/>
          </a:prstGeom>
          <a:noFill/>
        </p:spPr>
        <p:txBody>
          <a:bodyPr wrap="square" numCol="1" spcCol="381000" anchor="t">
            <a:spAutoFit/>
          </a:bodyPr>
          <a:lstStyle/>
          <a:p>
            <a:pPr algn="ctr">
              <a:lnSpc>
                <a:spcPts val="3200"/>
              </a:lnSpc>
              <a:spcAft>
                <a:spcPts val="1200"/>
              </a:spcAft>
            </a:pPr>
            <a:r>
              <a:rPr lang="pt-BR" sz="3200" b="1" dirty="0">
                <a:solidFill>
                  <a:srgbClr val="00338D"/>
                </a:solidFill>
                <a:latin typeface="Arial" charset="0"/>
                <a:ea typeface="Arial" charset="0"/>
                <a:cs typeface="Arial" charset="0"/>
              </a:rPr>
              <a:t>Página inicial da </a:t>
            </a:r>
            <a:br>
              <a:rPr lang="pt-BR" sz="3200" b="1" dirty="0">
                <a:solidFill>
                  <a:srgbClr val="00338D"/>
                </a:solidFill>
                <a:latin typeface="Arial" charset="0"/>
                <a:ea typeface="Arial" charset="0"/>
                <a:cs typeface="Arial" charset="0"/>
              </a:rPr>
            </a:br>
            <a:r>
              <a:rPr lang="pt-BR" sz="3200" b="1" dirty="0">
                <a:solidFill>
                  <a:srgbClr val="00338D"/>
                </a:solidFill>
                <a:latin typeface="Arial" charset="0"/>
                <a:ea typeface="Arial" charset="0"/>
                <a:cs typeface="Arial" charset="0"/>
              </a:rPr>
              <a:t>GAT</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rgbClr val="00338D"/>
                </a:solidFill>
              </a:rPr>
              <a:t>Webpages da GAT</a:t>
            </a:r>
          </a:p>
        </p:txBody>
      </p:sp>
      <p:sp>
        <p:nvSpPr>
          <p:cNvPr id="40" name="Rectangle 39">
            <a:extLst>
              <a:ext uri="{FF2B5EF4-FFF2-40B4-BE49-F238E27FC236}">
                <a16:creationId xmlns:a16="http://schemas.microsoft.com/office/drawing/2014/main" id="{84289C3D-A190-6A45-9219-40FAD55A27F5}"/>
              </a:ext>
            </a:extLst>
          </p:cNvPr>
          <p:cNvSpPr/>
          <p:nvPr/>
        </p:nvSpPr>
        <p:spPr>
          <a:xfrm>
            <a:off x="4067497" y="5081297"/>
            <a:ext cx="3673880" cy="913070"/>
          </a:xfrm>
          <a:prstGeom prst="rect">
            <a:avLst/>
          </a:prstGeom>
          <a:noFill/>
        </p:spPr>
        <p:txBody>
          <a:bodyPr wrap="square" numCol="1" spcCol="381000" anchor="t">
            <a:spAutoFit/>
          </a:bodyPr>
          <a:lstStyle/>
          <a:p>
            <a:pPr algn="ctr">
              <a:lnSpc>
                <a:spcPts val="3200"/>
              </a:lnSpc>
              <a:spcAft>
                <a:spcPts val="1200"/>
              </a:spcAft>
            </a:pPr>
            <a:r>
              <a:rPr lang="pt-BR" sz="3200" b="1" dirty="0">
                <a:solidFill>
                  <a:srgbClr val="00338D"/>
                </a:solidFill>
                <a:latin typeface="Arial" charset="0"/>
                <a:ea typeface="Arial" charset="0"/>
                <a:cs typeface="Arial" charset="0"/>
              </a:rPr>
              <a:t>Página da Liderança da GAT</a:t>
            </a:r>
          </a:p>
        </p:txBody>
      </p:sp>
      <p:sp>
        <p:nvSpPr>
          <p:cNvPr id="41" name="Rectangle 40">
            <a:extLst>
              <a:ext uri="{FF2B5EF4-FFF2-40B4-BE49-F238E27FC236}">
                <a16:creationId xmlns:a16="http://schemas.microsoft.com/office/drawing/2014/main" id="{9E52E426-9202-494F-8A5F-075D8BBF744D}"/>
              </a:ext>
            </a:extLst>
          </p:cNvPr>
          <p:cNvSpPr/>
          <p:nvPr/>
        </p:nvSpPr>
        <p:spPr>
          <a:xfrm>
            <a:off x="8328455" y="5081297"/>
            <a:ext cx="3673880" cy="913070"/>
          </a:xfrm>
          <a:prstGeom prst="rect">
            <a:avLst/>
          </a:prstGeom>
          <a:noFill/>
        </p:spPr>
        <p:txBody>
          <a:bodyPr wrap="square" numCol="1" spcCol="381000" anchor="t">
            <a:spAutoFit/>
          </a:bodyPr>
          <a:lstStyle/>
          <a:p>
            <a:pPr algn="ctr">
              <a:lnSpc>
                <a:spcPts val="3200"/>
              </a:lnSpc>
              <a:spcAft>
                <a:spcPts val="1200"/>
              </a:spcAft>
            </a:pPr>
            <a:r>
              <a:rPr lang="pt-BR" sz="3200" b="1" dirty="0">
                <a:solidFill>
                  <a:srgbClr val="00338D"/>
                </a:solidFill>
                <a:latin typeface="Arial" charset="0"/>
                <a:ea typeface="Arial" charset="0"/>
                <a:cs typeface="Arial" charset="0"/>
              </a:rPr>
              <a:t>Página de recursos da GAT</a:t>
            </a:r>
          </a:p>
        </p:txBody>
      </p:sp>
      <p:pic>
        <p:nvPicPr>
          <p:cNvPr id="13" name="Picture 12" descr="A screenshot of a social media post&#10;&#10;Description automatically generated">
            <a:extLst>
              <a:ext uri="{FF2B5EF4-FFF2-40B4-BE49-F238E27FC236}">
                <a16:creationId xmlns:a16="http://schemas.microsoft.com/office/drawing/2014/main" id="{A04759A6-76EC-4D19-B96F-054D9203F165}"/>
              </a:ext>
            </a:extLst>
          </p:cNvPr>
          <p:cNvPicPr>
            <a:picLocks noChangeAspect="1"/>
          </p:cNvPicPr>
          <p:nvPr/>
        </p:nvPicPr>
        <p:blipFill rotWithShape="1">
          <a:blip r:embed="rId3">
            <a:extLst>
              <a:ext uri="{28A0092B-C50C-407E-A947-70E740481C1C}">
                <a14:useLocalDpi xmlns:a14="http://schemas.microsoft.com/office/drawing/2010/main" val="0"/>
              </a:ext>
            </a:extLst>
          </a:blip>
          <a:srcRect r="49973"/>
          <a:stretch/>
        </p:blipFill>
        <p:spPr>
          <a:xfrm>
            <a:off x="619471" y="1557103"/>
            <a:ext cx="2820747" cy="3160143"/>
          </a:xfrm>
          <a:prstGeom prst="rect">
            <a:avLst/>
          </a:prstGeom>
          <a:ln>
            <a:solidFill>
              <a:schemeClr val="tx1"/>
            </a:solidFill>
          </a:ln>
          <a:effectLst>
            <a:outerShdw blurRad="50800" dist="38100" dir="8100000" algn="tr" rotWithShape="0">
              <a:prstClr val="black">
                <a:alpha val="40000"/>
              </a:prstClr>
            </a:outerShdw>
          </a:effectLst>
        </p:spPr>
      </p:pic>
      <p:pic>
        <p:nvPicPr>
          <p:cNvPr id="14" name="Picture 13" descr="A screenshot of a cell phone&#10;&#10;Description automatically generated">
            <a:extLst>
              <a:ext uri="{FF2B5EF4-FFF2-40B4-BE49-F238E27FC236}">
                <a16:creationId xmlns:a16="http://schemas.microsoft.com/office/drawing/2014/main" id="{72E398FE-EDD1-4871-A7E6-CDE090E916C9}"/>
              </a:ext>
            </a:extLst>
          </p:cNvPr>
          <p:cNvPicPr>
            <a:picLocks noChangeAspect="1"/>
          </p:cNvPicPr>
          <p:nvPr/>
        </p:nvPicPr>
        <p:blipFill rotWithShape="1">
          <a:blip r:embed="rId4">
            <a:extLst>
              <a:ext uri="{28A0092B-C50C-407E-A947-70E740481C1C}">
                <a14:useLocalDpi xmlns:a14="http://schemas.microsoft.com/office/drawing/2010/main" val="0"/>
              </a:ext>
            </a:extLst>
          </a:blip>
          <a:srcRect r="20938"/>
          <a:stretch/>
        </p:blipFill>
        <p:spPr>
          <a:xfrm>
            <a:off x="4697644" y="1576927"/>
            <a:ext cx="2796712" cy="3159406"/>
          </a:xfrm>
          <a:prstGeom prst="rect">
            <a:avLst/>
          </a:prstGeom>
          <a:ln>
            <a:solidFill>
              <a:schemeClr val="tx1"/>
            </a:solidFill>
          </a:ln>
          <a:effectLst>
            <a:outerShdw blurRad="50800" dist="38100" dir="8100000" algn="tr" rotWithShape="0">
              <a:prstClr val="black">
                <a:alpha val="40000"/>
              </a:prstClr>
            </a:outerShdw>
          </a:effectLst>
        </p:spPr>
      </p:pic>
      <p:pic>
        <p:nvPicPr>
          <p:cNvPr id="15" name="Picture 14" descr="A screenshot of a cell phone&#10;&#10;Description automatically generated">
            <a:extLst>
              <a:ext uri="{FF2B5EF4-FFF2-40B4-BE49-F238E27FC236}">
                <a16:creationId xmlns:a16="http://schemas.microsoft.com/office/drawing/2014/main" id="{8AB07DBF-39EE-4DE1-A713-139753F61082}"/>
              </a:ext>
            </a:extLst>
          </p:cNvPr>
          <p:cNvPicPr>
            <a:picLocks noChangeAspect="1"/>
          </p:cNvPicPr>
          <p:nvPr/>
        </p:nvPicPr>
        <p:blipFill rotWithShape="1">
          <a:blip r:embed="rId5">
            <a:extLst>
              <a:ext uri="{28A0092B-C50C-407E-A947-70E740481C1C}">
                <a14:useLocalDpi xmlns:a14="http://schemas.microsoft.com/office/drawing/2010/main" val="0"/>
              </a:ext>
            </a:extLst>
          </a:blip>
          <a:srcRect r="21588"/>
          <a:stretch/>
        </p:blipFill>
        <p:spPr>
          <a:xfrm>
            <a:off x="8647074" y="1634923"/>
            <a:ext cx="2796712" cy="316014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chemeClr val="bg1"/>
                </a:solidFill>
              </a:rPr>
              <a:t>Relatórios da GAT</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pt-BR" sz="3200" b="1">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pt-BR" sz="3200" b="1">
                <a:solidFill>
                  <a:schemeClr val="bg1"/>
                </a:solidFill>
                <a:latin typeface="Arial" charset="0"/>
                <a:ea typeface="Arial" charset="0"/>
                <a:cs typeface="Arial" charset="0"/>
              </a:rPr>
              <a:t>MyLCI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pt-BR" sz="3200" b="1">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chemeClr val="bg1"/>
                </a:solidFill>
              </a:rPr>
              <a:t>GAT na Shop do Lions</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799" y="727674"/>
            <a:ext cx="9816483"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dirty="0">
                <a:solidFill>
                  <a:srgbClr val="00338D"/>
                </a:solidFill>
              </a:rPr>
              <a:t>Abordagem Global do Quadro Associativo</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15860" y="2091978"/>
            <a:ext cx="2601658" cy="1475212"/>
            <a:chOff x="571500" y="2091978"/>
            <a:chExt cx="2601658" cy="1475212"/>
          </a:xfrm>
        </p:grpSpPr>
        <p:sp>
          <p:nvSpPr>
            <p:cNvPr id="2" name="TextBox 1">
              <a:extLst>
                <a:ext uri="{FF2B5EF4-FFF2-40B4-BE49-F238E27FC236}">
                  <a16:creationId xmlns:a16="http://schemas.microsoft.com/office/drawing/2014/main" id="{7D536850-14D9-4A4A-B81D-0EBDAE5F8D19}"/>
                </a:ext>
              </a:extLst>
            </p:cNvPr>
            <p:cNvSpPr txBox="1"/>
            <p:nvPr/>
          </p:nvSpPr>
          <p:spPr>
            <a:xfrm>
              <a:off x="571500" y="2091978"/>
              <a:ext cx="2601658" cy="1384995"/>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Etapa 1</a:t>
              </a:r>
            </a:p>
            <a:p>
              <a:r>
                <a:rPr lang="pt-BR" sz="3200" b="1" dirty="0">
                  <a:latin typeface="Arial" panose="020B0604020202020204" pitchFamily="34" charset="0"/>
                  <a:cs typeface="Arial" panose="020B0604020202020204" pitchFamily="34" charset="0"/>
                </a:rPr>
                <a:t>CRIAR UMA       EQUIPE</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218902" y="2091978"/>
            <a:ext cx="2597088" cy="1475212"/>
            <a:chOff x="3202573" y="2091978"/>
            <a:chExt cx="2597088" cy="1475212"/>
          </a:xfrm>
        </p:grpSpPr>
        <p:sp>
          <p:nvSpPr>
            <p:cNvPr id="27" name="TextBox 26">
              <a:extLst>
                <a:ext uri="{FF2B5EF4-FFF2-40B4-BE49-F238E27FC236}">
                  <a16:creationId xmlns:a16="http://schemas.microsoft.com/office/drawing/2014/main" id="{5C08E168-7683-4C43-BB16-13E3FA247A9A}"/>
                </a:ext>
              </a:extLst>
            </p:cNvPr>
            <p:cNvSpPr txBox="1"/>
            <p:nvPr/>
          </p:nvSpPr>
          <p:spPr>
            <a:xfrm>
              <a:off x="3202573" y="2091978"/>
              <a:ext cx="2597088" cy="1384995"/>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Etapa 2</a:t>
              </a:r>
            </a:p>
            <a:p>
              <a:r>
                <a:rPr lang="pt-BR" sz="3200" b="1" dirty="0">
                  <a:latin typeface="Arial" panose="020B0604020202020204" pitchFamily="34" charset="0"/>
                  <a:cs typeface="Arial" panose="020B0604020202020204" pitchFamily="34" charset="0"/>
                </a:rPr>
                <a:t>CRIAR UMA VISÃO</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913966" y="2091978"/>
            <a:ext cx="2286000" cy="1475212"/>
            <a:chOff x="5881308" y="2091978"/>
            <a:chExt cx="2286000" cy="1475212"/>
          </a:xfrm>
        </p:grpSpPr>
        <p:sp>
          <p:nvSpPr>
            <p:cNvPr id="28" name="TextBox 27">
              <a:extLst>
                <a:ext uri="{FF2B5EF4-FFF2-40B4-BE49-F238E27FC236}">
                  <a16:creationId xmlns:a16="http://schemas.microsoft.com/office/drawing/2014/main" id="{8DE8B294-0C80-4A02-820F-2A8935038594}"/>
                </a:ext>
              </a:extLst>
            </p:cNvPr>
            <p:cNvSpPr txBox="1"/>
            <p:nvPr/>
          </p:nvSpPr>
          <p:spPr>
            <a:xfrm>
              <a:off x="5881308" y="2091978"/>
              <a:ext cx="2286000" cy="1384995"/>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Etapa 3</a:t>
              </a:r>
            </a:p>
            <a:p>
              <a:r>
                <a:rPr lang="pt-BR" sz="3200" b="1" dirty="0">
                  <a:latin typeface="Arial" panose="020B0604020202020204" pitchFamily="34" charset="0"/>
                  <a:cs typeface="Arial" panose="020B0604020202020204" pitchFamily="34" charset="0"/>
                </a:rPr>
                <a:t>CRIAR UM PLANO</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585198" y="2091978"/>
            <a:ext cx="2286000" cy="1475212"/>
            <a:chOff x="8536212" y="2091978"/>
            <a:chExt cx="2286000" cy="1475212"/>
          </a:xfrm>
        </p:grpSpPr>
        <p:sp>
          <p:nvSpPr>
            <p:cNvPr id="30" name="TextBox 29">
              <a:extLst>
                <a:ext uri="{FF2B5EF4-FFF2-40B4-BE49-F238E27FC236}">
                  <a16:creationId xmlns:a16="http://schemas.microsoft.com/office/drawing/2014/main" id="{CF1FCC9D-99C7-46FB-BD5E-ED7A52BDD8D3}"/>
                </a:ext>
              </a:extLst>
            </p:cNvPr>
            <p:cNvSpPr txBox="1"/>
            <p:nvPr/>
          </p:nvSpPr>
          <p:spPr>
            <a:xfrm>
              <a:off x="8536212" y="2091978"/>
              <a:ext cx="2286000" cy="1384995"/>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Etapa 4</a:t>
              </a:r>
            </a:p>
            <a:p>
              <a:r>
                <a:rPr lang="pt-BR" sz="3200" b="1" dirty="0">
                  <a:latin typeface="Arial" panose="020B0604020202020204" pitchFamily="34" charset="0"/>
                  <a:cs typeface="Arial" panose="020B0604020202020204" pitchFamily="34" charset="0"/>
                </a:rPr>
                <a:t>CRIAR SUCESSO</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350544" y="3722914"/>
            <a:ext cx="2437193" cy="1200329"/>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Crie uma equipe para apoiar a Abordagem Global do Quadro Associativo.</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088711" y="3722914"/>
            <a:ext cx="2437193" cy="1200329"/>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Faça uma análise do seu distrito e desenvolva metas para melhor atender às suas necessidades.</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923330"/>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Crie um plano em equipe para atingir a visão definida.</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200329"/>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Execute seu plano, mantenha as responsabilidades e ajuste conforme necessário</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pt-BR" sz="500" b="1">
                <a:solidFill>
                  <a:schemeClr val="bg1"/>
                </a:solidFill>
                <a:latin typeface="Arial" panose="020B0604020202020204" pitchFamily="34" charset="0"/>
                <a:cs typeface="Arial" panose="020B0604020202020204" pitchFamily="34" charset="0"/>
              </a:rPr>
              <a:t>SM</a:t>
            </a:r>
          </a:p>
        </p:txBody>
      </p:sp>
      <p:pic>
        <p:nvPicPr>
          <p:cNvPr id="14" name="Picture 13" descr="A picture containing person, outdoor&#10;&#10;Description automatically generated">
            <a:extLst>
              <a:ext uri="{FF2B5EF4-FFF2-40B4-BE49-F238E27FC236}">
                <a16:creationId xmlns:a16="http://schemas.microsoft.com/office/drawing/2014/main" id="{C9785C5F-CB83-A2BA-0809-0E45C2DD1C03}"/>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8024"/>
            <a:ext cx="11734800" cy="6866024"/>
          </a:xfrm>
          <a:prstGeom prst="rect">
            <a:avLst/>
          </a:prstGeom>
        </p:spPr>
      </p:pic>
      <p:sp>
        <p:nvSpPr>
          <p:cNvPr id="15" name="Slice - Solid">
            <a:extLst>
              <a:ext uri="{FF2B5EF4-FFF2-40B4-BE49-F238E27FC236}">
                <a16:creationId xmlns:a16="http://schemas.microsoft.com/office/drawing/2014/main" id="{37701718-0EFA-2A2D-C716-6F49F183079A}"/>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Text Placeholder 18">
            <a:extLst>
              <a:ext uri="{FF2B5EF4-FFF2-40B4-BE49-F238E27FC236}">
                <a16:creationId xmlns:a16="http://schemas.microsoft.com/office/drawing/2014/main" id="{100ED6F9-BEEF-3257-BAA1-97531FEA2460}"/>
              </a:ext>
            </a:extLst>
          </p:cNvPr>
          <p:cNvSpPr txBox="1">
            <a:spLocks/>
          </p:cNvSpPr>
          <p:nvPr/>
        </p:nvSpPr>
        <p:spPr>
          <a:xfrm>
            <a:off x="685800" y="970990"/>
            <a:ext cx="11361198"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4000" kern="0" dirty="0">
                <a:solidFill>
                  <a:schemeClr val="bg1"/>
                </a:solidFill>
              </a:rPr>
              <a:t>Fundação de Lions                                     Clubs </a:t>
            </a:r>
            <a:r>
              <a:rPr lang="pt-BR" sz="4000" kern="0" dirty="0" err="1">
                <a:solidFill>
                  <a:schemeClr val="bg1"/>
                </a:solidFill>
              </a:rPr>
              <a:t>International</a:t>
            </a:r>
            <a:r>
              <a:rPr lang="pt-BR" sz="4000" kern="0" dirty="0">
                <a:solidFill>
                  <a:schemeClr val="bg1"/>
                </a:solidFill>
              </a:rPr>
              <a:t> </a:t>
            </a:r>
          </a:p>
        </p:txBody>
      </p:sp>
      <p:sp>
        <p:nvSpPr>
          <p:cNvPr id="17" name="Rectangle 16">
            <a:extLst>
              <a:ext uri="{FF2B5EF4-FFF2-40B4-BE49-F238E27FC236}">
                <a16:creationId xmlns:a16="http://schemas.microsoft.com/office/drawing/2014/main" id="{CABB0FFF-5E34-A03B-7595-D68FF4D29FC0}"/>
              </a:ext>
            </a:extLst>
          </p:cNvPr>
          <p:cNvSpPr/>
          <p:nvPr/>
        </p:nvSpPr>
        <p:spPr>
          <a:xfrm>
            <a:off x="28108" y="757644"/>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8" name="TextBox 17">
            <a:extLst>
              <a:ext uri="{FF2B5EF4-FFF2-40B4-BE49-F238E27FC236}">
                <a16:creationId xmlns:a16="http://schemas.microsoft.com/office/drawing/2014/main" id="{E728E2FF-268E-A016-7C37-814560CF6B00}"/>
              </a:ext>
            </a:extLst>
          </p:cNvPr>
          <p:cNvSpPr txBox="1"/>
          <p:nvPr/>
        </p:nvSpPr>
        <p:spPr>
          <a:xfrm>
            <a:off x="685800" y="2368852"/>
            <a:ext cx="6547757" cy="452431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pt-BR" sz="3200" kern="0" dirty="0">
                <a:solidFill>
                  <a:schemeClr val="bg1"/>
                </a:solidFill>
                <a:latin typeface="Arial" panose="020B0604020202020204" pitchFamily="34" charset="0"/>
                <a:ea typeface="+mn-lt"/>
                <a:cs typeface="Arial" panose="020B0604020202020204" pitchFamily="34" charset="0"/>
              </a:rPr>
              <a:t>Os fundos de subsídios de LCIF</a:t>
            </a:r>
            <a:br>
              <a:rPr lang="pt-BR" sz="3200" kern="0" dirty="0">
                <a:solidFill>
                  <a:schemeClr val="bg1"/>
                </a:solidFill>
                <a:latin typeface="Arial" panose="020B0604020202020204" pitchFamily="34" charset="0"/>
                <a:ea typeface="+mn-lt"/>
                <a:cs typeface="Arial" panose="020B0604020202020204" pitchFamily="34" charset="0"/>
              </a:rPr>
            </a:br>
            <a:r>
              <a:rPr lang="pt-BR" sz="3200" b="1" kern="0" dirty="0">
                <a:solidFill>
                  <a:srgbClr val="FCC607"/>
                </a:solidFill>
                <a:latin typeface="Arial" panose="020B0604020202020204" pitchFamily="34" charset="0"/>
                <a:ea typeface="+mn-lt"/>
                <a:cs typeface="Arial" panose="020B0604020202020204" pitchFamily="34" charset="0"/>
              </a:rPr>
              <a:t>AMPLIAM </a:t>
            </a:r>
            <a:r>
              <a:rPr lang="pt-BR" sz="3200" b="1" kern="0" dirty="0">
                <a:solidFill>
                  <a:schemeClr val="bg1"/>
                </a:solidFill>
                <a:latin typeface="Arial" panose="020B0604020202020204" pitchFamily="34" charset="0"/>
                <a:ea typeface="+mn-lt"/>
                <a:cs typeface="Arial" panose="020B0604020202020204" pitchFamily="34" charset="0"/>
              </a:rPr>
              <a:t>o serviço dos Leões</a:t>
            </a:r>
            <a:endParaRPr lang="pt-BR"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endParaRPr lang="pt-BR"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pt-BR" sz="3200" kern="0" dirty="0">
                <a:solidFill>
                  <a:schemeClr val="bg1"/>
                </a:solidFill>
                <a:latin typeface="Arial" panose="020B0604020202020204" pitchFamily="34" charset="0"/>
                <a:ea typeface="+mn-lt"/>
                <a:cs typeface="Arial" panose="020B0604020202020204" pitchFamily="34" charset="0"/>
              </a:rPr>
              <a:t>Os Líderes da GAT são um dos recursos mais fortes de LCIF</a:t>
            </a:r>
          </a:p>
          <a:p>
            <a:endParaRPr lang="pt-BR"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pt-BR" sz="3200" kern="0" dirty="0">
                <a:solidFill>
                  <a:schemeClr val="bg1"/>
                </a:solidFill>
                <a:latin typeface="Arial" panose="020B0604020202020204" pitchFamily="34" charset="0"/>
                <a:ea typeface="+mn-lt"/>
                <a:cs typeface="Arial" panose="020B0604020202020204" pitchFamily="34" charset="0"/>
              </a:rPr>
              <a:t>LCIF impulsiona os Leões para que sempre atendam aos apelos para servir</a:t>
            </a:r>
            <a:endParaRPr lang="pt-BR" sz="32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92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pt-BR" sz="2400" dirty="0">
                <a:solidFill>
                  <a:schemeClr val="bg1"/>
                </a:solidFill>
                <a:latin typeface="Arial" charset="0"/>
                <a:ea typeface="Arial" charset="0"/>
                <a:cs typeface="Arial" charset="0"/>
              </a:rPr>
              <a:t>E-mail: GAT@lionsclubs.org 				 Fone: 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901722"/>
            <a:ext cx="5362361"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4800" b="1" dirty="0">
                <a:solidFill>
                  <a:schemeClr val="bg1"/>
                </a:solidFill>
                <a:latin typeface="Arial" charset="0"/>
                <a:ea typeface="Arial" charset="0"/>
                <a:cs typeface="Arial" charset="0"/>
              </a:rPr>
              <a:t>Entre em contato com a GAT</a:t>
            </a:r>
          </a:p>
          <a:p>
            <a:pPr>
              <a:buSzPct val="120000"/>
            </a:pPr>
            <a:endParaRPr lang="pt-BR" sz="6000" b="1" dirty="0">
              <a:solidFill>
                <a:schemeClr val="bg1"/>
              </a:solidFill>
              <a:latin typeface="Arial" charset="0"/>
              <a:ea typeface="Arial" charset="0"/>
              <a:cs typeface="Arial" charset="0"/>
            </a:endParaRPr>
          </a:p>
          <a:p>
            <a:pPr>
              <a:buSzPct val="120000"/>
            </a:pPr>
            <a:endParaRPr lang="pt-BR" sz="6000" b="1" dirty="0">
              <a:solidFill>
                <a:schemeClr val="bg1"/>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43221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pt-BR" sz="3200">
                <a:solidFill>
                  <a:prstClr val="white"/>
                </a:solidFill>
                <a:latin typeface="Helvetica" charset="0"/>
                <a:ea typeface="Helvetica" charset="0"/>
                <a:cs typeface="Helvetica" charset="0"/>
              </a:rPr>
              <a:t>Obrigado</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pt-BR" sz="8000" b="1">
                <a:solidFill>
                  <a:schemeClr val="bg1"/>
                </a:solidFill>
                <a:latin typeface="Arial" panose="020B0604020202020204" pitchFamily="34" charset="0"/>
                <a:ea typeface="Arial" charset="0"/>
                <a:cs typeface="Arial" panose="020B0604020202020204" pitchFamily="34" charset="0"/>
              </a:rPr>
              <a:t>Nossa visão</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2400">
                <a:solidFill>
                  <a:schemeClr val="bg1"/>
                </a:solidFill>
                <a:latin typeface="Arial" charset="0"/>
                <a:ea typeface="Arial" charset="0"/>
                <a:cs typeface="Arial" charset="0"/>
              </a:rPr>
              <a:t>Trabalhar em prol das visões de LCI e LCIF:</a:t>
            </a:r>
          </a:p>
          <a:p>
            <a:pPr>
              <a:buSzPct val="120000"/>
            </a:pPr>
            <a:r>
              <a:rPr lang="pt-BR" sz="2400" i="1">
                <a:solidFill>
                  <a:schemeClr val="bg1"/>
                </a:solidFill>
                <a:latin typeface="Arial" charset="0"/>
                <a:ea typeface="Arial" charset="0"/>
                <a:cs typeface="Arial" charset="0"/>
              </a:rPr>
              <a:t>	Ser o líder global em serviços comunitários e humanitários e reacender a paixão pelo serviço nos nossos Leões e Leos.</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pt-BR">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pt-BR" sz="2000" b="1">
                <a:solidFill>
                  <a:srgbClr val="EBB700"/>
                </a:solidFill>
                <a:latin typeface="Arial" charset="0"/>
                <a:ea typeface="Arial" charset="0"/>
                <a:cs typeface="Arial" charset="0"/>
              </a:rPr>
              <a:t>Uma abordagem unificada</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pt-BR">
                <a:solidFill>
                  <a:schemeClr val="bg1"/>
                </a:solidFill>
                <a:latin typeface="Arial" charset="0"/>
                <a:ea typeface="Arial" charset="0"/>
                <a:cs typeface="Arial" charset="0"/>
              </a:rPr>
              <a:t>A Equipe Global de Ação (GAT) ajuda os distritos e clubes a alcançarem suas metas, criando uma abordagem unificada para todas as áreas Leonísticas principais. </a:t>
            </a:r>
          </a:p>
          <a:p>
            <a:endParaRPr lang="en-US" dirty="0">
              <a:solidFill>
                <a:schemeClr val="bg1"/>
              </a:solidFill>
              <a:latin typeface="Arial" charset="0"/>
              <a:ea typeface="Arial" charset="0"/>
              <a:cs typeface="Arial" charset="0"/>
            </a:endParaRPr>
          </a:p>
          <a:p>
            <a:r>
              <a:rPr lang="pt-BR">
                <a:solidFill>
                  <a:schemeClr val="bg1"/>
                </a:solidFill>
                <a:latin typeface="Arial" charset="0"/>
                <a:ea typeface="Arial" charset="0"/>
                <a:cs typeface="Arial" charset="0"/>
              </a:rPr>
              <a:t>Com as metas em primeiro lugar, a GAT está posicionada de forma única, desde área jurisdicional a nível de clube, para</a:t>
            </a:r>
          </a:p>
          <a:p>
            <a:r>
              <a:rPr lang="pt-BR">
                <a:solidFill>
                  <a:schemeClr val="bg1"/>
                </a:solidFill>
                <a:latin typeface="Arial" charset="0"/>
                <a:ea typeface="Arial" charset="0"/>
                <a:cs typeface="Arial" charset="0"/>
              </a:rPr>
              <a:t>ajudar a promover o aumento positivo de associados nos clubes e aumentar a exposição do Lions junto à</a:t>
            </a:r>
          </a:p>
          <a:p>
            <a:r>
              <a:rPr lang="pt-BR">
                <a:solidFill>
                  <a:schemeClr val="bg1"/>
                </a:solidFill>
                <a:latin typeface="Arial" charset="0"/>
                <a:ea typeface="Arial" charset="0"/>
                <a:cs typeface="Arial" charset="0"/>
              </a:rPr>
              <a:t>comunidade</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12802" y="727675"/>
            <a:ext cx="1085135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dirty="0">
                <a:solidFill>
                  <a:schemeClr val="bg1"/>
                </a:solidFill>
              </a:rPr>
              <a:t>Por que precisamos da Equipe Global de Ação?</a:t>
            </a:r>
          </a:p>
        </p:txBody>
      </p:sp>
      <p:pic>
        <p:nvPicPr>
          <p:cNvPr id="10" name="Picture 9" descr="A picture containing device&#10;&#10;Description automatically generated">
            <a:extLst>
              <a:ext uri="{FF2B5EF4-FFF2-40B4-BE49-F238E27FC236}">
                <a16:creationId xmlns:a16="http://schemas.microsoft.com/office/drawing/2014/main" id="{ACBB190A-0CED-4128-B684-491FE7276C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29" b="94158" l="7819" r="95062">
                        <a14:foregroundMark x1="8093" y1="62228" x2="8093" y2="41304"/>
                        <a14:foregroundMark x1="43484" y1="9103" x2="42524" y2="8152"/>
                        <a14:foregroundMark x1="65981" y1="15761" x2="81207" y2="34647"/>
                        <a14:foregroundMark x1="81207" y1="34647" x2="88889" y2="57201"/>
                        <a14:foregroundMark x1="88889" y1="57201" x2="78601" y2="53533"/>
                        <a14:foregroundMark x1="78601" y1="53533" x2="64060" y2="16033"/>
                        <a14:foregroundMark x1="30727" y1="72283" x2="33471" y2="82337"/>
                        <a14:foregroundMark x1="33471" y1="82337" x2="45542" y2="90217"/>
                        <a14:foregroundMark x1="45542" y1="90217" x2="66940" y2="94430"/>
                        <a14:foregroundMark x1="67679" y1="93942" x2="68587" y2="83016"/>
                        <a14:foregroundMark x1="68587" y1="83016" x2="60768" y2="76359"/>
                        <a14:foregroundMark x1="60768" y1="76359" x2="48971" y2="76630"/>
                        <a14:foregroundMark x1="48971" y1="76630" x2="38409" y2="72147"/>
                        <a14:foregroundMark x1="38409" y1="72147" x2="29767" y2="71332"/>
                        <a14:foregroundMark x1="47188" y1="94293" x2="56104" y2="93750"/>
                        <a14:foregroundMark x1="80658" y1="63451" x2="89986" y2="58560"/>
                        <a14:foregroundMark x1="89986" y1="58560" x2="88340" y2="41033"/>
                        <a14:foregroundMark x1="93141" y1="41304" x2="96220" y2="47578"/>
                        <a14:foregroundMark x1="95849" y1="59777" x2="95062" y2="63043"/>
                        <a14:foregroundMark x1="95062" y1="63043" x2="95062" y2="63043"/>
                        <a14:foregroundMark x1="53909" y1="6929" x2="57476" y2="7880"/>
                        <a14:foregroundMark x1="42524" y1="14538" x2="33471" y2="35462"/>
                        <a14:foregroundMark x1="33471" y1="35462" x2="27572" y2="44293"/>
                        <a14:foregroundMark x1="27572" y1="44293" x2="18244" y2="38859"/>
                        <a14:foregroundMark x1="18244" y1="38859" x2="21674" y2="28533"/>
                        <a14:foregroundMark x1="21674" y1="28533" x2="34156" y2="22418"/>
                        <a14:foregroundMark x1="34156" y1="22418" x2="40192" y2="15082"/>
                        <a14:foregroundMark x1="48834" y1="80435" x2="55144" y2="83016"/>
                        <a14:backgroundMark x1="67901" y1="94701" x2="67901" y2="94701"/>
                        <a14:backgroundMark x1="67901" y1="94701" x2="68587" y2="94701"/>
                        <a14:backgroundMark x1="65432" y1="96875" x2="68313" y2="94973"/>
                        <a14:backgroundMark x1="67353" y1="95652" x2="69273" y2="94701"/>
                        <a14:backgroundMark x1="97257" y1="56522" x2="97257" y2="50543"/>
                        <a14:backgroundMark x1="98217" y1="47690" x2="97942" y2="52446"/>
                        <a14:backgroundMark x1="96982" y1="56522" x2="96982" y2="56522"/>
                        <a14:backgroundMark x1="97531" y1="55163" x2="96571" y2="59918"/>
                      </a14:backgroundRemoval>
                    </a14:imgEffect>
                  </a14:imgLayer>
                </a14:imgProps>
              </a:ext>
              <a:ext uri="{28A0092B-C50C-407E-A947-70E740481C1C}">
                <a14:useLocalDpi xmlns:a14="http://schemas.microsoft.com/office/drawing/2010/main" val="0"/>
              </a:ext>
            </a:extLst>
          </a:blip>
          <a:stretch>
            <a:fillRect/>
          </a:stretch>
        </p:blipFill>
        <p:spPr>
          <a:xfrm>
            <a:off x="7030343" y="1520096"/>
            <a:ext cx="4629388" cy="4673840"/>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8" y="4729705"/>
            <a:ext cx="11393475" cy="1208023"/>
          </a:xfrm>
          <a:prstGeom prst="rect">
            <a:avLst/>
          </a:prstGeom>
          <a:noFill/>
        </p:spPr>
        <p:txBody>
          <a:bodyPr wrap="square" rtlCol="0" anchor="t">
            <a:spAutoFit/>
          </a:bodyPr>
          <a:lstStyle/>
          <a:p>
            <a:pPr>
              <a:lnSpc>
                <a:spcPts val="6500"/>
              </a:lnSpc>
            </a:pPr>
            <a:r>
              <a:rPr lang="pt-BR" sz="6600" b="1" dirty="0">
                <a:solidFill>
                  <a:srgbClr val="EBB700"/>
                </a:solidFill>
                <a:latin typeface="Arial" panose="020B0604020202020204" pitchFamily="34" charset="0"/>
                <a:ea typeface="Arial" charset="0"/>
                <a:cs typeface="Arial" panose="020B0604020202020204" pitchFamily="34" charset="0"/>
              </a:rPr>
              <a:t>Quem compõe a GAT?</a:t>
            </a:r>
          </a:p>
          <a:p>
            <a:pPr>
              <a:lnSpc>
                <a:spcPts val="2200"/>
              </a:lnSpc>
            </a:pPr>
            <a:r>
              <a:rPr lang="pt-BR" sz="2400" dirty="0">
                <a:solidFill>
                  <a:schemeClr val="bg1"/>
                </a:solidFill>
                <a:latin typeface="Arial" panose="020B0604020202020204" pitchFamily="34" charset="0"/>
                <a:ea typeface="Arial" charset="0"/>
                <a:cs typeface="Arial" panose="020B0604020202020204" pitchFamily="34" charset="0"/>
              </a:rPr>
              <a:t>A GAT se posiciona de forma única em todos os níveis da nossa organização</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2000">
                <a:solidFill>
                  <a:srgbClr val="EBB700"/>
                </a:solidFill>
              </a:rPr>
              <a:t>Quem compõe a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4800" b="1">
                <a:solidFill>
                  <a:schemeClr val="bg1"/>
                </a:solidFill>
                <a:latin typeface="Arial" charset="0"/>
                <a:ea typeface="Arial" charset="0"/>
                <a:cs typeface="Arial" charset="0"/>
              </a:rPr>
              <a:t>Em nível de clube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i="0" u="none" strike="noStrike" cap="none" normalizeH="0" baseline="0" noProof="0">
                  <a:ln>
                    <a:noFill/>
                  </a:ln>
                  <a:solidFill>
                    <a:prstClr val="white"/>
                  </a:solidFill>
                  <a:uLnTx/>
                  <a:uFillTx/>
                  <a:latin typeface="Helvetica Neue Bold Condensed"/>
                  <a:ea typeface="+mn-ea"/>
                  <a:cs typeface="Helvetica Neue Bold Condensed"/>
                </a:rPr>
                <a:t>Presidente da Equipe Global de Ação de Clube (Presidente de Clube)</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r>
                <a:rPr lang="pt-BR" dirty="0">
                  <a:solidFill>
                    <a:schemeClr val="bg1"/>
                  </a:solidFill>
                  <a:latin typeface="Helvetica Neue"/>
                </a:rPr>
                <a:t>Primeiro Vice-Presidente/ Assessor de Liderança</a:t>
              </a:r>
            </a:p>
            <a:p>
              <a:pPr marL="609585" lvl="0" indent="-609585" algn="ctr" defTabSz="914377" fontAlgn="base">
                <a:spcAft>
                  <a:spcPct val="0"/>
                </a:spcAft>
                <a:defRPr/>
              </a:pPr>
              <a:r>
                <a:rPr lang="pt-BR" b="1" dirty="0">
                  <a:solidFill>
                    <a:schemeClr val="bg1"/>
                  </a:solidFill>
                  <a:latin typeface="Helvetica Neue Bold Condensed"/>
                  <a:ea typeface="ヒラギノ角ゴ Pro W3" pitchFamily="84" charset="-128"/>
                  <a:cs typeface="Helvetica Neue Bold Condensed"/>
                </a:rPr>
                <a:t>GLT</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defTabSz="914377" fontAlgn="base">
                <a:spcAft>
                  <a:spcPct val="0"/>
                </a:spcAft>
                <a:defRPr/>
              </a:pPr>
              <a:r>
                <a:rPr lang="pt-BR" sz="1700" dirty="0">
                  <a:solidFill>
                    <a:schemeClr val="bg1"/>
                  </a:solidFill>
                  <a:latin typeface="Helvetica Neue"/>
                  <a:ea typeface="ヒラギノ角ゴ Pro W3" pitchFamily="84" charset="-128"/>
                  <a:cs typeface="Helvetica Neue"/>
                </a:rPr>
                <a:t>Assessor do Quadro Associativo</a:t>
              </a:r>
            </a:p>
            <a:p>
              <a:pPr marL="609585" lvl="0" indent="-609585" algn="ctr" defTabSz="914377" fontAlgn="base">
                <a:spcAft>
                  <a:spcPct val="0"/>
                </a:spcAft>
                <a:defRPr/>
              </a:pPr>
              <a:r>
                <a:rPr lang="pt-BR" b="1" dirty="0">
                  <a:solidFill>
                    <a:schemeClr val="bg1"/>
                  </a:solidFill>
                  <a:latin typeface="Helvetica Neue Bold Condensed"/>
                  <a:ea typeface="ヒラギノ角ゴ Pro W3" pitchFamily="84" charset="-128"/>
                  <a:cs typeface="Helvetica Neue Bold Condensed"/>
                </a:rPr>
                <a:t>GMT</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r>
                <a:rPr lang="pt-BR" dirty="0">
                  <a:solidFill>
                    <a:schemeClr val="bg1"/>
                  </a:solidFill>
                  <a:latin typeface="Helvetica Neue"/>
                  <a:ea typeface="ヒラギノ角ゴ Pro W3" pitchFamily="84" charset="-128"/>
                  <a:cs typeface="Helvetica Neue"/>
                </a:rPr>
                <a:t>Assessor de Serviços</a:t>
              </a:r>
            </a:p>
            <a:p>
              <a:pPr marL="609585" lvl="0" indent="-609585" algn="ctr" defTabSz="914377" fontAlgn="base">
                <a:spcAft>
                  <a:spcPct val="0"/>
                </a:spcAft>
                <a:defRPr/>
              </a:pPr>
              <a:r>
                <a:rPr lang="pt-BR" b="1" dirty="0">
                  <a:solidFill>
                    <a:schemeClr val="bg1"/>
                  </a:solidFill>
                  <a:latin typeface="Helvetica Neue Bold Condensed"/>
                  <a:ea typeface="ヒラギノ角ゴ Pro W3" pitchFamily="84" charset="-128"/>
                  <a:cs typeface="Helvetica Neue Bold Condensed"/>
                </a:rPr>
                <a:t>GST</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2000" dirty="0">
                <a:solidFill>
                  <a:srgbClr val="EBB700"/>
                </a:solidFill>
              </a:rPr>
              <a:t>Quem compõe a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4800" b="1" dirty="0">
                <a:solidFill>
                  <a:schemeClr val="bg1"/>
                </a:solidFill>
                <a:latin typeface="Arial" charset="0"/>
                <a:ea typeface="Arial" charset="0"/>
                <a:cs typeface="Arial" charset="0"/>
              </a:rPr>
              <a:t>Em nível de distrito</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dirty="0">
                <a:ln>
                  <a:noFill/>
                </a:ln>
                <a:solidFill>
                  <a:prstClr val="white"/>
                </a:solidFill>
                <a:uLnTx/>
                <a:uFillTx/>
                <a:latin typeface="Helvetica Neue Bold Condensed"/>
                <a:ea typeface="+mn-ea"/>
                <a:cs typeface="Helvetica Neue Bold Condensed"/>
              </a:rPr>
              <a:t>Presidente da Equipe Global de Ação de Distrito</a:t>
            </a:r>
            <a:r>
              <a:rPr kumimoji="0" lang="pt-BR" sz="2000" i="0" u="none" strike="noStrike" cap="none" normalizeH="0" baseline="0" noProof="0" dirty="0">
                <a:ln>
                  <a:noFill/>
                </a:ln>
                <a:solidFill>
                  <a:prstClr val="white"/>
                </a:solidFill>
                <a:uLnTx/>
                <a:uFillTx/>
                <a:latin typeface="Helvetica Neue Bold Condensed"/>
                <a:ea typeface="+mn-ea"/>
                <a:cs typeface="Helvetica Neue Bold Condensed"/>
              </a:rPr>
              <a:t> (Governador de Distrito)</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lvl="0" algn="ctr" defTabSz="914377" fontAlgn="base">
              <a:spcAft>
                <a:spcPct val="0"/>
              </a:spcAft>
              <a:defRPr/>
            </a:pPr>
            <a:r>
              <a:rPr lang="pt-BR" dirty="0">
                <a:solidFill>
                  <a:schemeClr val="bg1"/>
                </a:solidFill>
                <a:latin typeface="Helvetica Neue"/>
              </a:rPr>
              <a:t>Coordenador de Distrito da </a:t>
            </a:r>
            <a:r>
              <a:rPr lang="pt-BR" b="1" dirty="0">
                <a:solidFill>
                  <a:schemeClr val="bg1"/>
                </a:solidFill>
                <a:latin typeface="Helvetica Neue Bold Condensed"/>
                <a:ea typeface="ヒラギノ角ゴ Pro W3" pitchFamily="84" charset="-128"/>
                <a:cs typeface="Helvetica Neue Bold Condensed"/>
              </a:rPr>
              <a:t>GLT</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lvl="0" algn="ctr" defTabSz="914377" fontAlgn="base">
              <a:spcAft>
                <a:spcPct val="0"/>
              </a:spcAft>
              <a:defRPr/>
            </a:pPr>
            <a:r>
              <a:rPr lang="en-US" dirty="0" err="1">
                <a:solidFill>
                  <a:schemeClr val="bg1"/>
                </a:solidFill>
                <a:latin typeface="Helvetica Neue Bold Condensed"/>
                <a:ea typeface="ヒラギノ角ゴ Pro W3" pitchFamily="84" charset="-128"/>
                <a:cs typeface="Helvetica Neue Bold Condensed"/>
              </a:rPr>
              <a:t>Coordenador</a:t>
            </a:r>
            <a:r>
              <a:rPr lang="en-US" dirty="0">
                <a:solidFill>
                  <a:schemeClr val="bg1"/>
                </a:solidFill>
                <a:latin typeface="Helvetica Neue Bold Condensed"/>
                <a:ea typeface="ヒラギノ角ゴ Pro W3" pitchFamily="84" charset="-128"/>
                <a:cs typeface="Helvetica Neue Bold Condensed"/>
              </a:rPr>
              <a:t> de Distrito da </a:t>
            </a:r>
            <a:r>
              <a:rPr lang="en-US" b="1" dirty="0">
                <a:solidFill>
                  <a:schemeClr val="bg1"/>
                </a:solidFill>
                <a:latin typeface="Helvetica Neue Bold Condensed"/>
                <a:ea typeface="ヒラギノ角ゴ Pro W3" pitchFamily="84" charset="-128"/>
                <a:cs typeface="Helvetica Neue Bold Condensed"/>
              </a:rPr>
              <a:t>GMT</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endParaRPr lang="pt-BR" dirty="0">
              <a:solidFill>
                <a:schemeClr val="bg1"/>
              </a:solidFill>
              <a:latin typeface="Helvetica Neue"/>
            </a:endParaRPr>
          </a:p>
          <a:p>
            <a:pPr marL="341313" indent="-109538" defTabSz="914377" fontAlgn="base">
              <a:spcAft>
                <a:spcPct val="0"/>
              </a:spcAft>
              <a:defRPr/>
            </a:pPr>
            <a:r>
              <a:rPr lang="pt-BR" dirty="0">
                <a:solidFill>
                  <a:schemeClr val="bg1"/>
                </a:solidFill>
                <a:latin typeface="Helvetica Neue"/>
              </a:rPr>
              <a:t>Coordenador de Distrito da </a:t>
            </a:r>
            <a:r>
              <a:rPr lang="pt-BR" b="1" dirty="0">
                <a:solidFill>
                  <a:schemeClr val="bg1"/>
                </a:solidFill>
                <a:latin typeface="Helvetica Neue Bold Condensed"/>
                <a:ea typeface="ヒラギノ角ゴ Pro W3" pitchFamily="84" charset="-128"/>
                <a:cs typeface="Helvetica Neue Bold Condensed"/>
              </a:rPr>
              <a:t>GST</a:t>
            </a:r>
          </a:p>
          <a:p>
            <a:pPr lvl="0" algn="ctr">
              <a:defRPr/>
            </a:pPr>
            <a:endParaRPr lang="en-US" sz="1600" dirty="0">
              <a:solidFill>
                <a:schemeClr val="bg1"/>
              </a:solidFill>
              <a:latin typeface="Helvetica Neue Bold Condensed"/>
              <a:ea typeface="ヒラギノ角ゴ Pro W3" pitchFamily="84" charset="-128"/>
              <a:cs typeface="Helvetica Neue Bold Condensed"/>
            </a:endParaRP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dirty="0">
                <a:ln>
                  <a:noFill/>
                </a:ln>
                <a:solidFill>
                  <a:prstClr val="white"/>
                </a:solidFill>
                <a:uLnTx/>
                <a:uFillTx/>
                <a:latin typeface="Helvetica Neue Bold Condensed"/>
                <a:ea typeface="+mn-ea"/>
                <a:cs typeface="Helvetica Neue Bold Condensed"/>
              </a:rPr>
              <a:t>Presidentes de Divisão e de Região</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396875" indent="-396875" defTabSz="914377" fontAlgn="base">
              <a:spcAft>
                <a:spcPct val="0"/>
              </a:spcAft>
              <a:defRPr/>
            </a:pPr>
            <a:r>
              <a:rPr lang="pt-BR" dirty="0">
                <a:solidFill>
                  <a:schemeClr val="bg1"/>
                </a:solidFill>
                <a:latin typeface="Helvetica Neue"/>
              </a:rPr>
              <a:t>     Coordenador de     Distrito da </a:t>
            </a:r>
            <a:r>
              <a:rPr lang="pt-BR" b="1" dirty="0">
                <a:solidFill>
                  <a:schemeClr val="bg1"/>
                </a:solidFill>
                <a:latin typeface="Helvetica Neue Bold Condensed"/>
                <a:ea typeface="ヒラギノ角ゴ Pro W3" pitchFamily="84" charset="-128"/>
                <a:cs typeface="Helvetica Neue Bold Condensed"/>
              </a:rPr>
              <a:t>GET</a:t>
            </a:r>
          </a:p>
        </p:txBody>
      </p:sp>
    </p:spTree>
    <p:extLst>
      <p:ext uri="{BB962C8B-B14F-4D97-AF65-F5344CB8AC3E}">
        <p14:creationId xmlns:p14="http://schemas.microsoft.com/office/powerpoint/2010/main" val="126464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2000">
                <a:solidFill>
                  <a:srgbClr val="EBB700"/>
                </a:solidFill>
              </a:rPr>
              <a:t>Quem compõe a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4800" b="1">
                <a:solidFill>
                  <a:schemeClr val="bg1"/>
                </a:solidFill>
                <a:latin typeface="Arial" charset="0"/>
                <a:ea typeface="Arial" charset="0"/>
                <a:cs typeface="Arial" charset="0"/>
              </a:rPr>
              <a:t>Em nível de distrito múltiplo</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3"/>
            <a:ext cx="11665493" cy="1640643"/>
            <a:chOff x="1521174" y="2303046"/>
            <a:chExt cx="7147848" cy="1005279"/>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a:ln>
                    <a:noFill/>
                  </a:ln>
                  <a:solidFill>
                    <a:prstClr val="white"/>
                  </a:solidFill>
                  <a:uLnTx/>
                  <a:uFillTx/>
                  <a:latin typeface="Helvetica Neue Bold Condensed"/>
                  <a:ea typeface="+mn-ea"/>
                  <a:cs typeface="Helvetica Neue Bold Condensed"/>
                </a:rPr>
                <a:t>Presidente da Equipe Global de Ação de Distrito Múltiplo</a:t>
              </a:r>
              <a:r>
                <a:rPr kumimoji="0" lang="pt-BR" sz="2000" i="0" u="none" strike="noStrike" cap="none" normalizeH="0" baseline="0" noProof="0">
                  <a:ln>
                    <a:noFill/>
                  </a:ln>
                  <a:solidFill>
                    <a:prstClr val="white"/>
                  </a:solidFill>
                  <a:uLnTx/>
                  <a:uFillTx/>
                  <a:latin typeface="Helvetica Neue Bold Condensed"/>
                  <a:ea typeface="+mn-ea"/>
                  <a:cs typeface="Helvetica Neue Bold Condensed"/>
                </a:rPr>
                <a:t> (Presidente de Conselho)</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r>
                <a:rPr lang="pt-BR" sz="1550" dirty="0">
                  <a:solidFill>
                    <a:schemeClr val="bg1"/>
                  </a:solidFill>
                  <a:latin typeface="Helvetica Neue"/>
                </a:rPr>
                <a:t>Coordenador de Distrito Múltiplo da</a:t>
              </a:r>
            </a:p>
            <a:p>
              <a:pPr marL="609585" lvl="0" indent="-609585" algn="ctr" defTabSz="914377" fontAlgn="base">
                <a:spcAft>
                  <a:spcPct val="0"/>
                </a:spcAft>
                <a:defRPr/>
              </a:pPr>
              <a:r>
                <a:rPr lang="pt-BR" b="1" dirty="0">
                  <a:solidFill>
                    <a:schemeClr val="bg1"/>
                  </a:solidFill>
                  <a:latin typeface="Helvetica Neue Bold Condensed"/>
                  <a:ea typeface="ヒラギノ角ゴ Pro W3" pitchFamily="84" charset="-128"/>
                  <a:cs typeface="Helvetica Neue Bold Condensed"/>
                </a:rPr>
                <a:t>GLT</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9"/>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r>
                <a:rPr lang="pt-BR" sz="1600" dirty="0">
                  <a:solidFill>
                    <a:schemeClr val="bg1"/>
                  </a:solidFill>
                  <a:latin typeface="Helvetica Neue"/>
                  <a:ea typeface="ヒラギノ角ゴ Pro W3" pitchFamily="84" charset="-128"/>
                  <a:cs typeface="Helvetica Neue"/>
                </a:rPr>
                <a:t>Coordenador de Distrito Múltiplo da</a:t>
              </a:r>
            </a:p>
            <a:p>
              <a:pPr marL="609585" lvl="0" indent="-609585" algn="ctr" defTabSz="914377" fontAlgn="base">
                <a:spcAft>
                  <a:spcPct val="0"/>
                </a:spcAft>
                <a:defRPr/>
              </a:pPr>
              <a:r>
                <a:rPr lang="pt-BR" b="1" dirty="0">
                  <a:solidFill>
                    <a:schemeClr val="bg1"/>
                  </a:solidFill>
                  <a:latin typeface="Helvetica Neue Bold Condensed"/>
                  <a:ea typeface="ヒラギノ角ゴ Pro W3" pitchFamily="84" charset="-128"/>
                  <a:cs typeface="Helvetica Neue Bold Condensed"/>
                </a:rPr>
                <a:t>GMT</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r>
                <a:rPr lang="pt-BR" sz="1700" dirty="0">
                  <a:solidFill>
                    <a:schemeClr val="bg1"/>
                  </a:solidFill>
                  <a:latin typeface="Helvetica Neue"/>
                  <a:ea typeface="ヒラギノ角ゴ Pro W3" pitchFamily="84" charset="-128"/>
                  <a:cs typeface="Helvetica Neue"/>
                </a:rPr>
                <a:t>Coordenador de Distrito Múltiplo da</a:t>
              </a:r>
            </a:p>
            <a:p>
              <a:pPr marL="609585" lvl="0" indent="-609585" algn="ctr" defTabSz="914377" fontAlgn="base">
                <a:spcAft>
                  <a:spcPct val="0"/>
                </a:spcAft>
                <a:defRPr/>
              </a:pPr>
              <a:r>
                <a:rPr lang="pt-BR" b="1" dirty="0">
                  <a:solidFill>
                    <a:schemeClr val="bg1"/>
                  </a:solidFill>
                  <a:latin typeface="Helvetica Neue Bold Condensed"/>
                  <a:ea typeface="ヒラギノ角ゴ Pro W3" pitchFamily="84" charset="-128"/>
                  <a:cs typeface="Helvetica Neue Bold Condensed"/>
                </a:rPr>
                <a:t>GST</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2000">
                <a:solidFill>
                  <a:srgbClr val="EBB700"/>
                </a:solidFill>
              </a:rPr>
              <a:t>Quem compõe a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4800" b="1">
                <a:solidFill>
                  <a:schemeClr val="bg1"/>
                </a:solidFill>
                <a:latin typeface="Arial" charset="0"/>
                <a:ea typeface="Arial" charset="0"/>
                <a:cs typeface="Arial" charset="0"/>
              </a:rPr>
              <a:t>Em nível internacional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a:ln>
                    <a:noFill/>
                  </a:ln>
                  <a:solidFill>
                    <a:prstClr val="white"/>
                  </a:solidFill>
                  <a:uLnTx/>
                  <a:uFillTx/>
                  <a:latin typeface="Helvetica Neue Bold Condensed"/>
                  <a:ea typeface="+mn-ea"/>
                  <a:cs typeface="Helvetica Neue Bold Condensed"/>
                </a:rPr>
                <a:t>Presidente da Equipe Global de Ação</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a:ln>
                    <a:noFill/>
                  </a:ln>
                  <a:solidFill>
                    <a:prstClr val="white"/>
                  </a:solidFill>
                  <a:uLnTx/>
                  <a:uFillTx/>
                  <a:latin typeface="Helvetica Neue Bold Condensed"/>
                  <a:ea typeface="+mn-ea"/>
                  <a:cs typeface="Helvetica Neue Bold Condensed"/>
                </a:rPr>
                <a:t>Liderança da Área Jurisdicional e Regional da GAT</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a:ln>
                    <a:noFill/>
                  </a:ln>
                  <a:solidFill>
                    <a:prstClr val="white"/>
                  </a:solidFill>
                  <a:uLnTx/>
                  <a:uFillTx/>
                  <a:latin typeface="Helvetica Neue Bold Condensed"/>
                  <a:ea typeface="+mn-ea"/>
                  <a:cs typeface="Helvetica Neue Bold Condensed"/>
                </a:rPr>
                <a:t>Liderança de Área da GAT</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cap="none" normalizeH="0" baseline="0" noProof="0">
                  <a:ln>
                    <a:noFill/>
                  </a:ln>
                  <a:solidFill>
                    <a:prstClr val="white"/>
                  </a:solidFill>
                  <a:uLnTx/>
                  <a:uFillTx/>
                  <a:latin typeface="Helvetica Neue Bold Condensed"/>
                  <a:ea typeface="+mn-ea"/>
                  <a:cs typeface="Helvetica Neue Bold Condensed"/>
                </a:rPr>
                <a:t>Ex-Presidentes Internacionais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cap="none" normalizeH="0" baseline="0" noProof="0">
                  <a:ln>
                    <a:noFill/>
                  </a:ln>
                  <a:solidFill>
                    <a:prstClr val="white"/>
                  </a:solidFill>
                  <a:uLnTx/>
                  <a:uFillTx/>
                  <a:latin typeface="Helvetica Neue Bold Condensed"/>
                  <a:ea typeface="+mn-ea"/>
                  <a:cs typeface="Helvetica Neue Bold Condensed"/>
                </a:rPr>
                <a:t>Diretoria Internacional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a:solidFill>
                    <a:prstClr val="white"/>
                  </a:solidFill>
                  <a:latin typeface="Helvetica Neue Bold Condensed"/>
                  <a:cs typeface="Helvetica Neue Bold Condensed"/>
                </a:rPr>
                <a:t>Conselho de Curadores de LCIF</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a:solidFill>
                    <a:prstClr val="white"/>
                  </a:solidFill>
                  <a:latin typeface="Helvetica Neue Bold Condensed"/>
                  <a:cs typeface="Helvetica Neue Bold Condensed"/>
                </a:rPr>
                <a:t>Ex-Diretores Internacionais</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cap="none" normalizeH="0" baseline="0" noProof="0">
                  <a:ln>
                    <a:noFill/>
                  </a:ln>
                  <a:solidFill>
                    <a:prstClr val="white"/>
                  </a:solidFill>
                  <a:uLnTx/>
                  <a:uFillTx/>
                  <a:latin typeface="Helvetica Neue Bold Condensed"/>
                  <a:ea typeface="+mn-ea"/>
                  <a:cs typeface="Helvetica Neue Bold Condensed"/>
                </a:rPr>
                <a:t>Embaixadores da GAT</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pt-BR" sz="2000">
                <a:solidFill>
                  <a:prstClr val="white"/>
                </a:solidFill>
                <a:latin typeface="Helvetica Neue Bold Condensed"/>
              </a:rPr>
              <a:t>Ex-Governadores de Distrito</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rgbClr val="00338D"/>
                </a:solidFill>
              </a:rPr>
              <a:t>O que a GAT faz?</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pt-BR" sz="2400" dirty="0">
                <a:solidFill>
                  <a:srgbClr val="55565A"/>
                </a:solidFill>
                <a:latin typeface="Arial" charset="0"/>
                <a:ea typeface="Arial" charset="0"/>
                <a:cs typeface="Arial" charset="0"/>
              </a:rPr>
              <a:t>Tem uma abordagem de equipe </a:t>
            </a:r>
            <a:r>
              <a:rPr lang="pt-BR" sz="2400" u="sng" dirty="0">
                <a:solidFill>
                  <a:srgbClr val="55565A"/>
                </a:solidFill>
                <a:latin typeface="Arial" charset="0"/>
                <a:ea typeface="Arial" charset="0"/>
                <a:cs typeface="Arial" charset="0"/>
              </a:rPr>
              <a:t>única</a:t>
            </a:r>
            <a:r>
              <a:rPr lang="pt-BR" sz="2400" dirty="0">
                <a:solidFill>
                  <a:srgbClr val="55565A"/>
                </a:solidFill>
                <a:latin typeface="Arial" charset="0"/>
                <a:ea typeface="Arial" charset="0"/>
                <a:cs typeface="Arial" charset="0"/>
              </a:rPr>
              <a:t> para atingir as metas</a:t>
            </a:r>
          </a:p>
          <a:p>
            <a:pPr marL="1371600" lvl="1">
              <a:spcAft>
                <a:spcPts val="3000"/>
              </a:spcAft>
              <a:buClr>
                <a:srgbClr val="EBB700"/>
              </a:buClr>
              <a:buSzPct val="50000"/>
            </a:pPr>
            <a:r>
              <a:rPr lang="pt-BR" sz="2400" dirty="0">
                <a:solidFill>
                  <a:srgbClr val="55565A"/>
                </a:solidFill>
                <a:latin typeface="Arial" charset="0"/>
                <a:ea typeface="Arial" charset="0"/>
                <a:cs typeface="Arial" charset="0"/>
              </a:rPr>
              <a:t>Promove o desenvolvimento de liderança</a:t>
            </a:r>
            <a:br>
              <a:rPr lang="pt-BR" sz="2400" dirty="0">
                <a:solidFill>
                  <a:srgbClr val="55565A"/>
                </a:solidFill>
                <a:latin typeface="Arial" charset="0"/>
                <a:ea typeface="Arial" charset="0"/>
                <a:cs typeface="Arial" charset="0"/>
              </a:rPr>
            </a:br>
            <a:endParaRPr lang="pt-BR"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pt-BR" sz="2400" dirty="0">
                <a:solidFill>
                  <a:srgbClr val="55565A"/>
                </a:solidFill>
                <a:latin typeface="Arial" charset="0"/>
                <a:ea typeface="Arial" charset="0"/>
                <a:cs typeface="Arial" charset="0"/>
              </a:rPr>
              <a:t>Promove o crescimento do quadro associativo</a:t>
            </a:r>
            <a:br>
              <a:rPr lang="pt-BR" sz="2400" dirty="0">
                <a:solidFill>
                  <a:srgbClr val="55565A"/>
                </a:solidFill>
                <a:latin typeface="Arial" charset="0"/>
                <a:ea typeface="Arial" charset="0"/>
                <a:cs typeface="Arial" charset="0"/>
              </a:rPr>
            </a:br>
            <a:r>
              <a:rPr lang="pt-BR" sz="2400" dirty="0">
                <a:solidFill>
                  <a:srgbClr val="55565A"/>
                </a:solidFill>
                <a:latin typeface="Arial" charset="0"/>
                <a:ea typeface="Arial" charset="0"/>
                <a:cs typeface="Arial" charset="0"/>
              </a:rPr>
              <a:t>Inova o serviço</a:t>
            </a:r>
          </a:p>
          <a:p>
            <a:pPr marL="1828800" lvl="1">
              <a:spcAft>
                <a:spcPts val="3000"/>
              </a:spcAft>
              <a:buClr>
                <a:srgbClr val="EBB700"/>
              </a:buClr>
              <a:buSzPct val="50000"/>
            </a:pPr>
            <a:r>
              <a:rPr lang="pt-BR" sz="2400" dirty="0">
                <a:solidFill>
                  <a:srgbClr val="55565A"/>
                </a:solidFill>
                <a:latin typeface="Arial" charset="0"/>
                <a:ea typeface="Arial" charset="0"/>
                <a:cs typeface="Arial" charset="0"/>
              </a:rPr>
              <a:t>Apoia a Fundação</a:t>
            </a:r>
          </a:p>
          <a:p>
            <a:pPr marL="1828800" lvl="1">
              <a:spcAft>
                <a:spcPts val="3000"/>
              </a:spcAft>
              <a:buClr>
                <a:srgbClr val="EBB700"/>
              </a:buClr>
              <a:buSzPct val="50000"/>
            </a:pPr>
            <a:br>
              <a:rPr lang="pt-BR" sz="2400" dirty="0">
                <a:solidFill>
                  <a:srgbClr val="55565A"/>
                </a:solidFill>
                <a:latin typeface="Arial" charset="0"/>
                <a:ea typeface="Arial" charset="0"/>
                <a:cs typeface="Arial" charset="0"/>
              </a:rPr>
            </a:br>
            <a:r>
              <a:rPr lang="pt-BR" sz="2400" dirty="0">
                <a:solidFill>
                  <a:srgbClr val="55565A"/>
                </a:solidFill>
                <a:latin typeface="Arial" charset="0"/>
                <a:ea typeface="Arial" charset="0"/>
                <a:cs typeface="Arial" charset="0"/>
              </a:rPr>
              <a:t>Compartilha e utiliza recursos</a:t>
            </a:r>
          </a:p>
          <a:p>
            <a:pPr marL="1828800" lvl="1">
              <a:spcAft>
                <a:spcPts val="3000"/>
              </a:spcAft>
              <a:buClr>
                <a:srgbClr val="EBB700"/>
              </a:buClr>
              <a:buSzPct val="50000"/>
            </a:pPr>
            <a:r>
              <a:rPr lang="pt-BR" sz="2400" dirty="0">
                <a:solidFill>
                  <a:srgbClr val="55565A"/>
                </a:solidFill>
                <a:latin typeface="Arial" charset="0"/>
                <a:ea typeface="Arial" charset="0"/>
                <a:cs typeface="Arial" charset="0"/>
              </a:rPr>
              <a:t>Fornece informações e feedback</a:t>
            </a:r>
          </a:p>
          <a:p>
            <a:pPr marL="1828800" lvl="1">
              <a:spcAft>
                <a:spcPts val="3000"/>
              </a:spcAft>
              <a:buClr>
                <a:srgbClr val="EBB700"/>
              </a:buClr>
              <a:buSzPct val="50000"/>
            </a:pPr>
            <a:r>
              <a:rPr lang="pt-BR" sz="2400" dirty="0">
                <a:solidFill>
                  <a:srgbClr val="55565A"/>
                </a:solidFill>
                <a:latin typeface="Arial" charset="0"/>
                <a:ea typeface="Arial" charset="0"/>
                <a:cs typeface="Arial" charset="0"/>
              </a:rPr>
              <a:t>Reporta</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2518</Words>
  <Application>Microsoft Office PowerPoint</Application>
  <PresentationFormat>Widescreen</PresentationFormat>
  <Paragraphs>238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65</cp:revision>
  <dcterms:created xsi:type="dcterms:W3CDTF">2020-06-10T19:24:12Z</dcterms:created>
  <dcterms:modified xsi:type="dcterms:W3CDTF">2022-07-28T13:32:48Z</dcterms:modified>
</cp:coreProperties>
</file>