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6"/>
  </p:sldMasterIdLst>
  <p:notesMasterIdLst>
    <p:notesMasterId r:id="rId26"/>
  </p:notesMasterIdLst>
  <p:handoutMasterIdLst>
    <p:handoutMasterId r:id="rId27"/>
  </p:handoutMasterIdLst>
  <p:sldIdLst>
    <p:sldId id="1025" r:id="rId7"/>
    <p:sldId id="1006" r:id="rId8"/>
    <p:sldId id="1012" r:id="rId9"/>
    <p:sldId id="1011" r:id="rId10"/>
    <p:sldId id="1013" r:id="rId11"/>
    <p:sldId id="1016" r:id="rId12"/>
    <p:sldId id="1017" r:id="rId13"/>
    <p:sldId id="1018" r:id="rId14"/>
    <p:sldId id="1019" r:id="rId15"/>
    <p:sldId id="1015" r:id="rId16"/>
    <p:sldId id="1027" r:id="rId17"/>
    <p:sldId id="1014" r:id="rId18"/>
    <p:sldId id="1020" r:id="rId19"/>
    <p:sldId id="1021" r:id="rId20"/>
    <p:sldId id="1022" r:id="rId21"/>
    <p:sldId id="1023" r:id="rId22"/>
    <p:sldId id="1024" r:id="rId23"/>
    <p:sldId id="1000" r:id="rId24"/>
    <p:sldId id="1028" r:id="rId2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extLst/>
  </p:cmAuthor>
  <p:cmAuthor id="1" name="Tamara" initials="TO" lastIdx="2" clrIdx="0">
    <p:extLst/>
  </p:cmAuthor>
  <p:cmAuthor id="72" name="Burns, Andrea" initials="BA [56]" lastIdx="1" clrIdx="71">
    <p:extLst/>
  </p:cmAuthor>
  <p:cmAuthor id="2" name="Tamara Osheroff" initials="TO" lastIdx="2" clrIdx="1">
    <p:extLst/>
  </p:cmAuthor>
  <p:cmAuthor id="73" name="Burns, Andrea" initials="BA [57]" lastIdx="1" clrIdx="72">
    <p:extLst/>
  </p:cmAuthor>
  <p:cmAuthor id="3" name="Tamara Osheroff" initials="TO [2]" lastIdx="1" clrIdx="2">
    <p:extLst/>
  </p:cmAuthor>
  <p:cmAuthor id="74" name="Burns, Andrea" initials="BA [58]" lastIdx="1" clrIdx="73">
    <p:extLst/>
  </p:cmAuthor>
  <p:cmAuthor id="4" name="Tamara Osheroff" initials="TO [3]" lastIdx="1" clrIdx="3">
    <p:extLst/>
  </p:cmAuthor>
  <p:cmAuthor id="75" name="Burns, Andrea" initials="BA [59]" lastIdx="1" clrIdx="74">
    <p:extLst/>
  </p:cmAuthor>
  <p:cmAuthor id="5" name="Tamara Osheroff" initials="TO [4]" lastIdx="1" clrIdx="4">
    <p:extLst/>
  </p:cmAuthor>
  <p:cmAuthor id="76" name="Burns, Andrea" initials="BA [60]" lastIdx="1" clrIdx="75">
    <p:extLst/>
  </p:cmAuthor>
  <p:cmAuthor id="6" name="Tamara Osheroff" initials="TO [5]" lastIdx="1" clrIdx="5">
    <p:extLst/>
  </p:cmAuthor>
  <p:cmAuthor id="77" name="Burns, Andrea" initials="BA [61]" lastIdx="1" clrIdx="76">
    <p:extLst/>
  </p:cmAuthor>
  <p:cmAuthor id="7" name="Tamara Osheroff" initials="TO [6]" lastIdx="1" clrIdx="6">
    <p:extLst/>
  </p:cmAuthor>
  <p:cmAuthor id="78" name="Burns, Andrea" initials="BA [62]" lastIdx="1" clrIdx="77">
    <p:extLst/>
  </p:cmAuthor>
  <p:cmAuthor id="8" name="Tamara Osheroff" initials="TO [7]" lastIdx="1" clrIdx="7">
    <p:extLst/>
  </p:cmAuthor>
  <p:cmAuthor id="79" name="Burns, Andrea" initials="BA [63]" lastIdx="1" clrIdx="78">
    <p:extLst/>
  </p:cmAuthor>
  <p:cmAuthor id="9" name="Tamara Osheroff" initials="TO [8]" lastIdx="1" clrIdx="8">
    <p:extLst/>
  </p:cmAuthor>
  <p:cmAuthor id="80" name="Burns, Andrea" initials="BA [64]" lastIdx="1" clrIdx="79">
    <p:extLst/>
  </p:cmAuthor>
  <p:cmAuthor id="10" name="Tamara Osheroff" initials="TO [9]" lastIdx="1" clrIdx="9">
    <p:extLst/>
  </p:cmAuthor>
  <p:cmAuthor id="81" name="Burns, Andrea" initials="BA [65]" lastIdx="1" clrIdx="80">
    <p:extLst/>
  </p:cmAuthor>
  <p:cmAuthor id="11" name="Tamara Osheroff" initials="TO [10]" lastIdx="1" clrIdx="10">
    <p:extLst/>
  </p:cmAuthor>
  <p:cmAuthor id="12" name="Tamara Osheroff" initials="TO [11]" lastIdx="1" clrIdx="11">
    <p:extLst/>
  </p:cmAuthor>
  <p:cmAuthor id="13" name="Tamara Osheroff" initials="TO [12]" lastIdx="1" clrIdx="12">
    <p:extLst/>
  </p:cmAuthor>
  <p:cmAuthor id="14" name="Tamara Osheroff" initials="TO [13]" lastIdx="1" clrIdx="13">
    <p:extLst/>
  </p:cmAuthor>
  <p:cmAuthor id="15" name="Tamara Osheroff" initials="TO [14]" lastIdx="1" clrIdx="14">
    <p:extLst/>
  </p:cmAuthor>
  <p:cmAuthor id="16" name="Tamara Osheroff" initials="TO [14] [2]" lastIdx="1" clrIdx="15">
    <p:extLst/>
  </p:cmAuthor>
  <p:cmAuthor id="17" name="Burns, Andrea" initials="BA" lastIdx="1" clrIdx="16">
    <p:extLst/>
  </p:cmAuthor>
  <p:cmAuthor id="18" name="Burns, Andrea" initials="BA [2]" lastIdx="1" clrIdx="17">
    <p:extLst/>
  </p:cmAuthor>
  <p:cmAuthor id="19" name="Burns, Andrea" initials="BA [3]" lastIdx="1" clrIdx="18">
    <p:extLst/>
  </p:cmAuthor>
  <p:cmAuthor id="20" name="Burns, Andrea" initials="BA [4]" lastIdx="1" clrIdx="19">
    <p:extLst/>
  </p:cmAuthor>
  <p:cmAuthor id="21" name="Burns, Andrea" initials="BA [5]" lastIdx="1" clrIdx="20">
    <p:extLst/>
  </p:cmAuthor>
  <p:cmAuthor id="22" name="Burns, Andrea" initials="BA [6]" lastIdx="1" clrIdx="21">
    <p:extLst/>
  </p:cmAuthor>
  <p:cmAuthor id="23" name="Burns, Andrea" initials="BA [7]" lastIdx="1" clrIdx="22">
    <p:extLst/>
  </p:cmAuthor>
  <p:cmAuthor id="24" name="Burns, Andrea" initials="BA [8]" lastIdx="1" clrIdx="23">
    <p:extLst/>
  </p:cmAuthor>
  <p:cmAuthor id="25" name="Burns, Andrea" initials="BA [9]" lastIdx="1" clrIdx="24">
    <p:extLst/>
  </p:cmAuthor>
  <p:cmAuthor id="26" name="Burns, Andrea" initials="BA [10]" lastIdx="1" clrIdx="25">
    <p:extLst/>
  </p:cmAuthor>
  <p:cmAuthor id="27" name="Burns, Andrea" initials="BA [11]" lastIdx="1" clrIdx="26">
    <p:extLst/>
  </p:cmAuthor>
  <p:cmAuthor id="28" name="Burns, Andrea" initials="BA [12]" lastIdx="1" clrIdx="27">
    <p:extLst/>
  </p:cmAuthor>
  <p:cmAuthor id="29" name="Burns, Andrea" initials="BA [13]" lastIdx="1" clrIdx="28">
    <p:extLst/>
  </p:cmAuthor>
  <p:cmAuthor id="30" name="Burns, Andrea" initials="BA [14]" lastIdx="1" clrIdx="29">
    <p:extLst/>
  </p:cmAuthor>
  <p:cmAuthor id="31" name="Burns, Andrea" initials="BA [15]" lastIdx="1" clrIdx="30">
    <p:extLst/>
  </p:cmAuthor>
  <p:cmAuthor id="32" name="Burns, Andrea" initials="BA [16]" lastIdx="1" clrIdx="31">
    <p:extLst/>
  </p:cmAuthor>
  <p:cmAuthor id="33" name="Burns, Andrea" initials="BA [17]" lastIdx="1" clrIdx="32">
    <p:extLst/>
  </p:cmAuthor>
  <p:cmAuthor id="34" name="Burns, Andrea" initials="BA [18]" lastIdx="1" clrIdx="33">
    <p:extLst/>
  </p:cmAuthor>
  <p:cmAuthor id="35" name="Burns, Andrea" initials="BA [19]" lastIdx="1" clrIdx="34">
    <p:extLst/>
  </p:cmAuthor>
  <p:cmAuthor id="36" name="Burns, Andrea" initials="BA [20]" lastIdx="1" clrIdx="35">
    <p:extLst/>
  </p:cmAuthor>
  <p:cmAuthor id="37" name="Burns, Andrea" initials="BA [21]" lastIdx="1" clrIdx="36">
    <p:extLst/>
  </p:cmAuthor>
  <p:cmAuthor id="38" name="Burns, Andrea" initials="BA [22]" lastIdx="1" clrIdx="37">
    <p:extLst/>
  </p:cmAuthor>
  <p:cmAuthor id="39" name="Burns, Andrea" initials="BA [23]" lastIdx="1" clrIdx="38">
    <p:extLst/>
  </p:cmAuthor>
  <p:cmAuthor id="40" name="Burns, Andrea" initials="BA [24]" lastIdx="1" clrIdx="39">
    <p:extLst/>
  </p:cmAuthor>
  <p:cmAuthor id="41" name="Burns, Andrea" initials="BA [25]" lastIdx="1" clrIdx="40">
    <p:extLst/>
  </p:cmAuthor>
  <p:cmAuthor id="42" name="Burns, Andrea" initials="BA [26]" lastIdx="1" clrIdx="41">
    <p:extLst/>
  </p:cmAuthor>
  <p:cmAuthor id="43" name="Burns, Andrea" initials="BA [27]" lastIdx="1" clrIdx="42">
    <p:extLst/>
  </p:cmAuthor>
  <p:cmAuthor id="44" name="Burns, Andrea" initials="BA [28]" lastIdx="1" clrIdx="43">
    <p:extLst/>
  </p:cmAuthor>
  <p:cmAuthor id="45" name="Burns, Andrea" initials="BA [29]" lastIdx="1" clrIdx="44">
    <p:extLst/>
  </p:cmAuthor>
  <p:cmAuthor id="46" name="Burns, Andrea" initials="BA [30]" lastIdx="1" clrIdx="45">
    <p:extLst/>
  </p:cmAuthor>
  <p:cmAuthor id="47" name="Burns, Andrea" initials="BA [31]" lastIdx="1" clrIdx="46">
    <p:extLst/>
  </p:cmAuthor>
  <p:cmAuthor id="48" name="Burns, Andrea" initials="BA [32]" lastIdx="1" clrIdx="47">
    <p:extLst/>
  </p:cmAuthor>
  <p:cmAuthor id="49" name="Burns, Andrea" initials="BA [33]" lastIdx="1" clrIdx="48">
    <p:extLst/>
  </p:cmAuthor>
  <p:cmAuthor id="50" name="Burns, Andrea" initials="BA [34]" lastIdx="1" clrIdx="49">
    <p:extLst/>
  </p:cmAuthor>
  <p:cmAuthor id="51" name="Burns, Andrea" initials="BA [35]" lastIdx="0" clrIdx="50">
    <p:extLst/>
  </p:cmAuthor>
  <p:cmAuthor id="52" name="Burns, Andrea" initials="BA [36]" lastIdx="1" clrIdx="51">
    <p:extLst/>
  </p:cmAuthor>
  <p:cmAuthor id="53" name="Burns, Andrea" initials="BA [37]" lastIdx="1" clrIdx="52">
    <p:extLst/>
  </p:cmAuthor>
  <p:cmAuthor id="54" name="Burns, Andrea" initials="BA [38]" lastIdx="1" clrIdx="53">
    <p:extLst/>
  </p:cmAuthor>
  <p:cmAuthor id="55" name="Burns, Andrea" initials="BA [39]" lastIdx="1" clrIdx="54">
    <p:extLst/>
  </p:cmAuthor>
  <p:cmAuthor id="56" name="Burns, Andrea" initials="BA [40]" lastIdx="1" clrIdx="55">
    <p:extLst/>
  </p:cmAuthor>
  <p:cmAuthor id="57" name="Burns, Andrea" initials="BA [41]" lastIdx="1" clrIdx="56">
    <p:extLst/>
  </p:cmAuthor>
  <p:cmAuthor id="58" name="Burns, Andrea" initials="BA [42]" lastIdx="1" clrIdx="57">
    <p:extLst/>
  </p:cmAuthor>
  <p:cmAuthor id="59" name="Burns, Andrea" initials="BA [43]" lastIdx="1" clrIdx="58">
    <p:extLst/>
  </p:cmAuthor>
  <p:cmAuthor id="60" name="Burns, Andrea" initials="BA [44]" lastIdx="1" clrIdx="59">
    <p:extLst/>
  </p:cmAuthor>
  <p:cmAuthor id="61" name="Burns, Andrea" initials="BA [45]" lastIdx="1" clrIdx="60">
    <p:extLst/>
  </p:cmAuthor>
  <p:cmAuthor id="62" name="Burns, Andrea" initials="BA [46]" lastIdx="1" clrIdx="61">
    <p:extLst/>
  </p:cmAuthor>
  <p:cmAuthor id="63" name="Burns, Andrea" initials="BA [47]" lastIdx="1" clrIdx="62">
    <p:extLst/>
  </p:cmAuthor>
  <p:cmAuthor id="64" name="Burns, Andrea" initials="BA [48]" lastIdx="1" clrIdx="63">
    <p:extLst/>
  </p:cmAuthor>
  <p:cmAuthor id="65" name="Burns, Andrea" initials="BA [49]" lastIdx="1" clrIdx="64">
    <p:extLst/>
  </p:cmAuthor>
  <p:cmAuthor id="66" name="Burns, Andrea" initials="BA [50]" lastIdx="1" clrIdx="65">
    <p:extLst/>
  </p:cmAuthor>
  <p:cmAuthor id="67" name="Burns, Andrea" initials="BA [51]" lastIdx="1" clrIdx="66">
    <p:extLst/>
  </p:cmAuthor>
  <p:cmAuthor id="68" name="Burns, Andrea" initials="BA [52]" lastIdx="1" clrIdx="67">
    <p:extLst/>
  </p:cmAuthor>
  <p:cmAuthor id="69" name="Burns, Andrea" initials="BA [53]" lastIdx="1" clrIdx="68">
    <p:extLst/>
  </p:cmAuthor>
  <p:cmAuthor id="70" name="Burns, Andrea" initials="BA [54]" lastIdx="1" clrIdx="69">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A"/>
    <a:srgbClr val="0A5496"/>
    <a:srgbClr val="10233F"/>
    <a:srgbClr val="457DC8"/>
    <a:srgbClr val="082E87"/>
    <a:srgbClr val="732E81"/>
    <a:srgbClr val="F0C300"/>
    <a:srgbClr val="00A869"/>
    <a:srgbClr val="F7663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5" autoAdjust="0"/>
    <p:restoredTop sz="71763" autoAdjust="0"/>
  </p:normalViewPr>
  <p:slideViewPr>
    <p:cSldViewPr showGuides="1">
      <p:cViewPr varScale="1">
        <p:scale>
          <a:sx n="65" d="100"/>
          <a:sy n="65" d="100"/>
        </p:scale>
        <p:origin x="883" y="53"/>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3125"/>
    </p:cViewPr>
  </p:sorterViewPr>
  <p:notesViewPr>
    <p:cSldViewPr showGuides="1">
      <p:cViewPr varScale="1">
        <p:scale>
          <a:sx n="50" d="100"/>
          <a:sy n="50" d="100"/>
        </p:scale>
        <p:origin x="2640"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7/30/2018</a:t>
            </a:fld>
            <a:endParaRPr lang="en-US"/>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Tenho a honra de compartilhar com você a Comemoração do Centenário de Lions Clubs International. </a:t>
            </a:r>
          </a:p>
        </p:txBody>
      </p:sp>
    </p:spTree>
    <p:extLst>
      <p:ext uri="{BB962C8B-B14F-4D97-AF65-F5344CB8AC3E}">
        <p14:creationId xmlns:p14="http://schemas.microsoft.com/office/powerpoint/2010/main" val="3624360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a:solidFill>
                  <a:schemeClr val="tx1"/>
                </a:solidFill>
                <a:latin typeface="+mn-lt"/>
                <a:ea typeface="ヒラギノ角ゴ Pro W3" charset="0"/>
                <a:cs typeface="ヒラギノ角ゴ Pro W3" charset="0"/>
              </a:rPr>
              <a:t>Houve também muita diversão, conforme os Leões e Leões comemoravam desde o fundo do mar até o topo do Monte Everest e em todos os lugares entre os dois. </a:t>
            </a:r>
          </a:p>
          <a:p>
            <a:endParaRPr lang="en-US" sz="1200" kern="1200" dirty="0" smtClean="0">
              <a:solidFill>
                <a:schemeClr val="tx1"/>
              </a:solidFill>
              <a:effectLst/>
              <a:latin typeface="+mn-lt"/>
            </a:endParaRPr>
          </a:p>
          <a:p>
            <a:r>
              <a:rPr lang="pt-BR" sz="1200">
                <a:solidFill>
                  <a:schemeClr val="tx1"/>
                </a:solidFill>
                <a:latin typeface="+mn-lt"/>
              </a:rPr>
              <a:t>Participamos de desfiles, preparamos uma colcha do Centenário, assamos bolos de aniversário, usamos nossas roupas do Lions e acenamos as bandeiras do Lions com orgulho.</a:t>
            </a:r>
            <a:r>
              <a:rPr lang="pt-BR" sz="1200" baseline="0">
                <a:solidFill>
                  <a:schemeClr val="tx1"/>
                </a:solidFill>
                <a:latin typeface="+mn-lt"/>
              </a:rPr>
              <a:t> </a:t>
            </a:r>
          </a:p>
          <a:p>
            <a:endParaRPr lang="en-US" sz="1200" kern="1200" baseline="0" dirty="0" smtClean="0">
              <a:solidFill>
                <a:schemeClr val="tx1"/>
              </a:solidFill>
              <a:effectLst/>
              <a:latin typeface="+mn-lt"/>
            </a:endParaRPr>
          </a:p>
          <a:p>
            <a:r>
              <a:rPr lang="pt-BR" sz="1200" baseline="0">
                <a:solidFill>
                  <a:schemeClr val="tx1"/>
                </a:solidFill>
                <a:latin typeface="+mn-lt"/>
              </a:rPr>
              <a:t>Até mesmo os prédios se iluminaram em homenagem ao Lions Clubs. </a:t>
            </a:r>
          </a:p>
        </p:txBody>
      </p:sp>
    </p:spTree>
    <p:extLst>
      <p:ext uri="{BB962C8B-B14F-4D97-AF65-F5344CB8AC3E}">
        <p14:creationId xmlns:p14="http://schemas.microsoft.com/office/powerpoint/2010/main" val="3930666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Leões e Leos de todo o mundo viajaram para Chicago, Illinois, o local de nascimento de Lions Clubs, para a 100ª Convenção de Lions Clubs International.</a:t>
            </a:r>
            <a:r>
              <a:rPr lang="pt-BR" baseline="0"/>
              <a:t> </a:t>
            </a:r>
          </a:p>
          <a:p>
            <a:endParaRPr lang="en-US" baseline="0" dirty="0" smtClean="0"/>
          </a:p>
          <a:p>
            <a:r>
              <a:rPr lang="pt-BR" baseline="0"/>
              <a:t>A convenção apresentou uma exposições do Centenário interativa, para que os participantes pudessem vivenciar o passado, o presente e o futuro de Lions Clubs. </a:t>
            </a:r>
          </a:p>
          <a:p>
            <a:endParaRPr lang="en-US" baseline="0" dirty="0" smtClean="0"/>
          </a:p>
          <a:p>
            <a:r>
              <a:rPr lang="pt-BR" baseline="0"/>
              <a:t>Muitas das partes da exposição serão reaproveitadas em nossa Sede Internacional para que sejam desfrutadas por muitos anos. </a:t>
            </a:r>
          </a:p>
        </p:txBody>
      </p:sp>
    </p:spTree>
    <p:extLst>
      <p:ext uri="{BB962C8B-B14F-4D97-AF65-F5344CB8AC3E}">
        <p14:creationId xmlns:p14="http://schemas.microsoft.com/office/powerpoint/2010/main" val="556867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Nosso estandarte do Centenário foi construído com 48 segmentos individualmente assinados por Leões e Leos ao longo da nossa comunidade global.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pt-BR"/>
              <a:t>Quem aqui assinou o estandarte do Centenário?</a:t>
            </a:r>
            <a:r>
              <a:rPr lang="pt-BR" baseline="0"/>
              <a:t> </a:t>
            </a:r>
            <a:r>
              <a:rPr lang="pt-BR"/>
              <a:t>{Acene com a mão}</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pt-BR"/>
              <a:t>Era magnífico, posicionado no salão principal da Convenção do Centenário, com 14,6 m de largura e 8,5 m de altura (48 feet wide and 28 feet tall). </a:t>
            </a:r>
          </a:p>
          <a:p>
            <a:endParaRPr lang="en-US" dirty="0"/>
          </a:p>
        </p:txBody>
      </p:sp>
    </p:spTree>
    <p:extLst>
      <p:ext uri="{BB962C8B-B14F-4D97-AF65-F5344CB8AC3E}">
        <p14:creationId xmlns:p14="http://schemas.microsoft.com/office/powerpoint/2010/main" val="1866825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Uma moeda de prata do Centenário de 30g foi criada pela Casa da Moeda dos EUA. Três dos nossos Ex-Presidentes Internacionais participaram da cerimônia na Casa da Moeda para o processo de cunhagem das primeiras moedas.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pt-BR"/>
              <a:t>Quem aqui adquiriu uma dessas lembranças valiosas do Centenário?</a:t>
            </a:r>
            <a:r>
              <a:rPr lang="pt-BR" baseline="0"/>
              <a:t> </a:t>
            </a:r>
            <a:r>
              <a:rPr lang="pt-BR"/>
              <a:t>{Acene com a mão}</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pt-BR"/>
              <a:t>Fique sabendo que a sua compra contribuiu para uma doação de $855,000 para financiar nosso futuro serviço humanitário. </a:t>
            </a:r>
          </a:p>
        </p:txBody>
      </p:sp>
    </p:spTree>
    <p:extLst>
      <p:ext uri="{BB962C8B-B14F-4D97-AF65-F5344CB8AC3E}">
        <p14:creationId xmlns:p14="http://schemas.microsoft.com/office/powerpoint/2010/main" val="3764572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a:solidFill>
                  <a:schemeClr val="tx1"/>
                </a:solidFill>
                <a:latin typeface="+mn-lt"/>
                <a:ea typeface="ヒラギノ角ゴ Pro W3" charset="0"/>
                <a:cs typeface="ヒラギノ角ゴ Pro W3" charset="0"/>
              </a:rPr>
              <a:t>Leões entusiasmados de todo o mundo pediram a seus funcionários postais que criassem seu próprio Selo do Centenário do Lions para compartilhar nossa comemoração a cada entrega.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a:solidFill>
                  <a:schemeClr val="tx1"/>
                </a:solidFill>
                <a:latin typeface="+mn-lt"/>
                <a:ea typeface="ヒラギノ角ゴ Pro W3" charset="0"/>
                <a:cs typeface="ヒラギノ角ゴ Pro W3" charset="0"/>
              </a:rPr>
              <a:t>Essas não foram homenagens maravilhosas? E grande publicidade também!</a:t>
            </a:r>
          </a:p>
          <a:p>
            <a:endParaRPr lang="en-US" dirty="0"/>
          </a:p>
        </p:txBody>
      </p:sp>
    </p:spTree>
    <p:extLst>
      <p:ext uri="{BB962C8B-B14F-4D97-AF65-F5344CB8AC3E}">
        <p14:creationId xmlns:p14="http://schemas.microsoft.com/office/powerpoint/2010/main" val="3922714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a:solidFill>
                  <a:schemeClr val="tx1"/>
                </a:solidFill>
                <a:latin typeface="+mn-lt"/>
                <a:ea typeface="ヒラギノ角ゴ Pro W3" charset="0"/>
                <a:cs typeface="ヒラギノ角ゴ Pro W3" charset="0"/>
              </a:rPr>
              <a:t>Muitos Leões e Leos marcaram suas histórias com </a:t>
            </a:r>
            <a:r>
              <a:rPr lang="pt-BR" sz="1200" b="1">
                <a:solidFill>
                  <a:schemeClr val="tx1"/>
                </a:solidFill>
                <a:latin typeface="+mn-lt"/>
                <a:ea typeface="ヒラギノ角ゴ Pro W3" charset="0"/>
                <a:cs typeface="ヒラギノ角ゴ Pro W3" charset="0"/>
              </a:rPr>
              <a:t>#Lions100</a:t>
            </a:r>
            <a:r>
              <a:rPr lang="pt-BR" sz="1200">
                <a:solidFill>
                  <a:schemeClr val="tx1"/>
                </a:solidFill>
                <a:latin typeface="+mn-lt"/>
                <a:ea typeface="ヒラギノ角ゴ Pro W3" charset="0"/>
                <a:cs typeface="ヒラギノ角ゴ Pro W3" charset="0"/>
              </a:rPr>
              <a:t> e compartilharam suas realizações do Centenário no Facebook, Twitter e outras plataformas sociais.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a:solidFill>
                  <a:schemeClr val="tx1"/>
                </a:solidFill>
                <a:latin typeface="+mn-lt"/>
                <a:ea typeface="ヒラギノ角ゴ Pro W3" charset="0"/>
                <a:cs typeface="ヒラギノ角ゴ Pro W3" charset="0"/>
              </a:rPr>
              <a:t>Temos algum Leão ou Leo aqui que participou na mídia social?</a:t>
            </a:r>
            <a:r>
              <a:rPr lang="pt-BR" sz="1200" baseline="0">
                <a:solidFill>
                  <a:schemeClr val="tx1"/>
                </a:solidFill>
                <a:latin typeface="+mn-lt"/>
                <a:ea typeface="ヒラギノ角ゴ Pro W3" charset="0"/>
                <a:cs typeface="ヒラギノ角ゴ Pro W3" charset="0"/>
              </a:rPr>
              <a:t> {Acene com a mão} Obrigado pelo compartilhamento!</a:t>
            </a:r>
          </a:p>
          <a:p>
            <a:endParaRPr lang="en-US" dirty="0"/>
          </a:p>
        </p:txBody>
      </p:sp>
    </p:spTree>
    <p:extLst>
      <p:ext uri="{BB962C8B-B14F-4D97-AF65-F5344CB8AC3E}">
        <p14:creationId xmlns:p14="http://schemas.microsoft.com/office/powerpoint/2010/main" val="3843041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a:solidFill>
                  <a:schemeClr val="tx1"/>
                </a:solidFill>
                <a:latin typeface="+mn-lt"/>
                <a:ea typeface="ヒラギノ角ゴ Pro W3" charset="0"/>
                <a:cs typeface="ヒラギノ角ゴ Pro W3" charset="0"/>
              </a:rPr>
              <a:t>Leões e Leos foram inspirados pelas tochas do Centenário personalizadas, que viajaram para cada área jurisdicional e África para muitas comemorações locais. </a:t>
            </a:r>
          </a:p>
          <a:p>
            <a:endParaRPr lang="en-US" sz="1200" kern="1200" dirty="0" smtClean="0">
              <a:solidFill>
                <a:schemeClr val="tx1"/>
              </a:solidFill>
              <a:effectLst/>
              <a:latin typeface="+mn-lt"/>
              <a:ea typeface="ヒラギノ角ゴ Pro W3" charset="0"/>
              <a:cs typeface="ヒラギノ角ゴ Pro W3" charset="0"/>
            </a:endParaRPr>
          </a:p>
          <a:p>
            <a:r>
              <a:rPr lang="pt-BR" sz="1200">
                <a:solidFill>
                  <a:schemeClr val="tx1"/>
                </a:solidFill>
                <a:latin typeface="+mn-lt"/>
                <a:ea typeface="ヒラギノ角ゴ Pro W3" charset="0"/>
                <a:cs typeface="ヒラギノ角ゴ Pro W3" charset="0"/>
              </a:rPr>
              <a:t>As tochas foram reunidas para Acender o Caldeirão do Centenário na Convenção do Centenário. </a:t>
            </a:r>
          </a:p>
          <a:p>
            <a:endParaRPr lang="en-US" sz="1200" kern="1200" dirty="0" smtClean="0">
              <a:solidFill>
                <a:schemeClr val="tx1"/>
              </a:solidFill>
              <a:effectLst/>
              <a:latin typeface="+mn-lt"/>
              <a:ea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a:solidFill>
                  <a:schemeClr val="tx1"/>
                </a:solidFill>
                <a:latin typeface="+mn-lt"/>
                <a:ea typeface="ヒラギノ角ゴ Pro W3" charset="0"/>
                <a:cs typeface="ヒラギノ角ゴ Pro W3" charset="0"/>
              </a:rPr>
              <a:t>O conjunto está agora em exposição na Sede Internacional com a inscrição “Iluminando o caminho para o nosso segundo século de serviço”.</a:t>
            </a:r>
          </a:p>
          <a:p>
            <a:endParaRPr lang="en-US" dirty="0"/>
          </a:p>
        </p:txBody>
      </p:sp>
    </p:spTree>
    <p:extLst>
      <p:ext uri="{BB962C8B-B14F-4D97-AF65-F5344CB8AC3E}">
        <p14:creationId xmlns:p14="http://schemas.microsoft.com/office/powerpoint/2010/main" val="1422988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Todas as nossas atividades do Centenário produziram grandes recursos para compartilhar com possíveis associados, nossos clubes e comunidades.</a:t>
            </a:r>
            <a:r>
              <a:rPr lang="pt-BR" baseline="0"/>
              <a:t> </a:t>
            </a:r>
          </a:p>
          <a:p>
            <a:endParaRPr lang="en-US" baseline="0" dirty="0" smtClean="0"/>
          </a:p>
          <a:p>
            <a:r>
              <a:rPr lang="pt-BR" baseline="0"/>
              <a:t>Você pode usar a função Localizador de Recursos em nosso novo website LionsClubs.org para encontrar ótimas histórias do Centenário para compartilhar, incluindo o livreto Destaques do Centenário, vídeo resumo do Centenário e esta apresentação. </a:t>
            </a:r>
          </a:p>
        </p:txBody>
      </p:sp>
    </p:spTree>
    <p:extLst>
      <p:ext uri="{BB962C8B-B14F-4D97-AF65-F5344CB8AC3E}">
        <p14:creationId xmlns:p14="http://schemas.microsoft.com/office/powerpoint/2010/main" val="2441997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a:solidFill>
                  <a:schemeClr val="tx1"/>
                </a:solidFill>
                <a:latin typeface="+mn-lt"/>
                <a:ea typeface="ヒラギノ角ゴ Pro W3" charset="0"/>
                <a:cs typeface="ヒラギノ角ゴ Pro W3" charset="0"/>
              </a:rPr>
              <a:t>Não tenho certeza quantos de nós estarão presentes para o nosso aniversário de 200 anos, mas imagino os Leões abrindo a nossa Cápsula do Tempo do Centenário e sendo inspirados por tudo o que conquistamos.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a:t>Com uma comemoração tão bem-sucedida, olho para o nosso próximo século com confiança.</a:t>
            </a:r>
            <a:r>
              <a:rPr lang="pt-BR" sz="1200" baseline="0">
                <a:solidFill>
                  <a:schemeClr val="tx1"/>
                </a:solidFill>
                <a:latin typeface="+mn-lt"/>
                <a:ea typeface="ヒラギノ角ゴ Pro W3" charset="0"/>
                <a:cs typeface="ヒラギノ角ゴ Pro W3" charset="0"/>
              </a:rPr>
              <a:t> </a:t>
            </a:r>
            <a:r>
              <a:rPr lang="pt-BR" sz="1200">
                <a:solidFill>
                  <a:schemeClr val="tx1"/>
                </a:solidFill>
                <a:latin typeface="+mn-lt"/>
                <a:ea typeface="ヒラギノ角ゴ Pro W3" charset="0"/>
                <a:cs typeface="ヒラギノ角ゴ Pro W3" charset="0"/>
              </a:rPr>
              <a:t>Confiança de que o Lions Clubs International vai continuar a ser a maior organização humanitária do mundo. </a:t>
            </a:r>
          </a:p>
        </p:txBody>
      </p:sp>
    </p:spTree>
    <p:extLst>
      <p:ext uri="{BB962C8B-B14F-4D97-AF65-F5344CB8AC3E}">
        <p14:creationId xmlns:p14="http://schemas.microsoft.com/office/powerpoint/2010/main" val="1510371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Queremos agradecer imensamente, pelo nosso sucesso, às contribuições dedicadas pelos Assessores do Centenário de Clube, Coordenadores de Distrito e Distrito Múltiplo, Comitê de Ação do Centenário, Dirigentes Executivos e todos que participaram. </a:t>
            </a:r>
          </a:p>
          <a:p>
            <a:endParaRPr lang="en-US" dirty="0" smtClean="0"/>
          </a:p>
          <a:p>
            <a:r>
              <a:rPr lang="pt-BR"/>
              <a:t>Vocês mostraram ao mundo que “Onde há uma necessidade, há um Leão”, maior e mais brilhante do que nunca. </a:t>
            </a:r>
          </a:p>
          <a:p>
            <a:endParaRPr lang="en-US" dirty="0" smtClean="0"/>
          </a:p>
        </p:txBody>
      </p:sp>
    </p:spTree>
    <p:extLst>
      <p:ext uri="{BB962C8B-B14F-4D97-AF65-F5344CB8AC3E}">
        <p14:creationId xmlns:p14="http://schemas.microsoft.com/office/powerpoint/2010/main" val="3135218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a:solidFill>
                  <a:schemeClr val="tx1"/>
                </a:solidFill>
                <a:latin typeface="+mn-lt"/>
                <a:ea typeface="ヒラギノ角ゴ Pro W3" charset="0"/>
                <a:cs typeface="ヒラギノ角ゴ Pro W3" charset="0"/>
              </a:rPr>
              <a:t>Leões e Leos de todo o mundo participaram desta grande comemoração de julho de 2014 até junho de 2018, homenageando 100 anos de serviço humanitário. </a:t>
            </a:r>
          </a:p>
          <a:p>
            <a:endParaRPr lang="en-US" dirty="0"/>
          </a:p>
        </p:txBody>
      </p:sp>
    </p:spTree>
    <p:extLst>
      <p:ext uri="{BB962C8B-B14F-4D97-AF65-F5344CB8AC3E}">
        <p14:creationId xmlns:p14="http://schemas.microsoft.com/office/powerpoint/2010/main" val="2095287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dirty="0">
                <a:solidFill>
                  <a:schemeClr val="tx1"/>
                </a:solidFill>
                <a:latin typeface="+mn-lt"/>
                <a:ea typeface="ヒラギノ角ゴ Pro W3" charset="0"/>
                <a:cs typeface="ヒラギノ角ゴ Pro W3" charset="0"/>
              </a:rPr>
              <a:t>Para preservar nossa rica história, uma série de Histórias Fundamentais e Vídeos Históricos do Lions foram criados, juntamente com uma série de slides online, a Jornada Leonística. </a:t>
            </a:r>
          </a:p>
          <a:p>
            <a:endParaRPr lang="en-US" sz="1200" kern="1200" dirty="0" smtClean="0">
              <a:solidFill>
                <a:schemeClr val="tx1"/>
              </a:solidFill>
              <a:effectLst/>
              <a:latin typeface="+mn-lt"/>
              <a:ea typeface="ヒラギノ角ゴ Pro W3" charset="0"/>
              <a:cs typeface="ヒラギノ角ゴ Pro W3" charset="0"/>
            </a:endParaRPr>
          </a:p>
          <a:p>
            <a:r>
              <a:rPr lang="pt-BR" sz="1200" dirty="0">
                <a:solidFill>
                  <a:schemeClr val="tx1"/>
                </a:solidFill>
                <a:latin typeface="+mn-lt"/>
                <a:ea typeface="ヒラギノ角ゴ Pro W3" charset="0"/>
                <a:cs typeface="ヒラギノ角ゴ Pro W3" charset="0"/>
              </a:rPr>
              <a:t>Os Leões compartilharam as histórias, a partir da fundação da nossa organização até nossa expansão global com seus clubes e suas comunidades.</a:t>
            </a:r>
            <a:r>
              <a:rPr lang="pt-BR" sz="1200" baseline="0" dirty="0">
                <a:solidFill>
                  <a:schemeClr val="tx1"/>
                </a:solidFill>
                <a:latin typeface="+mn-lt"/>
                <a:ea typeface="ヒラギノ角ゴ Pro W3" charset="0"/>
                <a:cs typeface="ヒラギノ角ゴ Pro W3" charset="0"/>
              </a:rPr>
              <a:t> </a:t>
            </a:r>
          </a:p>
        </p:txBody>
      </p:sp>
    </p:spTree>
    <p:extLst>
      <p:ext uri="{BB962C8B-B14F-4D97-AF65-F5344CB8AC3E}">
        <p14:creationId xmlns:p14="http://schemas.microsoft.com/office/powerpoint/2010/main" val="1292635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Melvin Jones fundou o Lions Clubs International em 1917.</a:t>
            </a:r>
            <a:r>
              <a:rPr lang="pt-BR" baseline="0"/>
              <a:t> </a:t>
            </a:r>
          </a:p>
          <a:p>
            <a:endParaRPr lang="en-US" baseline="0" dirty="0" smtClean="0"/>
          </a:p>
          <a:p>
            <a:r>
              <a:rPr lang="pt-BR"/>
              <a:t>Em sua homenagem, a estátua foi criada para a nossa Sede Internacional e seu túmulo foi renovado para ser um tributo adequado.</a:t>
            </a:r>
            <a:r>
              <a:rPr lang="pt-BR" baseline="0"/>
              <a:t> </a:t>
            </a:r>
          </a:p>
        </p:txBody>
      </p:sp>
    </p:spTree>
    <p:extLst>
      <p:ext uri="{BB962C8B-B14F-4D97-AF65-F5344CB8AC3E}">
        <p14:creationId xmlns:p14="http://schemas.microsoft.com/office/powerpoint/2010/main" val="2492064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Entrevistamos cada um dos nossos Presidentes Internacionais para gravar seus comentários sobre o passado e o futuro de Lions International. </a:t>
            </a:r>
          </a:p>
          <a:p>
            <a:endParaRPr lang="en-US" dirty="0" smtClean="0"/>
          </a:p>
          <a:p>
            <a:r>
              <a:rPr lang="pt-BR"/>
              <a:t>Os principais pensamentos de cada sessão foram publicados na série de vídeos das Reflexões dos Presidentes. </a:t>
            </a:r>
          </a:p>
        </p:txBody>
      </p:sp>
    </p:spTree>
    <p:extLst>
      <p:ext uri="{BB962C8B-B14F-4D97-AF65-F5344CB8AC3E}">
        <p14:creationId xmlns:p14="http://schemas.microsoft.com/office/powerpoint/2010/main" val="457577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O serviço é o coração do Centenário.</a:t>
            </a:r>
            <a:r>
              <a:rPr lang="pt-BR" baseline="0"/>
              <a:t> Ao longo da comemoração, os Leões e Leos: </a:t>
            </a:r>
          </a:p>
          <a:p>
            <a:endParaRPr lang="en-US" baseline="0" dirty="0" smtClean="0"/>
          </a:p>
          <a:p>
            <a:r>
              <a:rPr lang="pt-BR" baseline="0"/>
              <a:t>- Lideraram através do serviço com o Desafio de Serviços do Centenário</a:t>
            </a:r>
          </a:p>
          <a:p>
            <a:endParaRPr lang="en-US" baseline="0" dirty="0" smtClean="0"/>
          </a:p>
          <a:p>
            <a:r>
              <a:rPr lang="pt-BR" baseline="0"/>
              <a:t>- Ganharam Prêmios por Aumento de Associados do Centenário, ao Convidar para Causar Impacto</a:t>
            </a:r>
          </a:p>
          <a:p>
            <a:endParaRPr lang="en-US" baseline="0" dirty="0" smtClean="0"/>
          </a:p>
          <a:p>
            <a:r>
              <a:rPr lang="pt-BR" baseline="0"/>
              <a:t>- E se conectaram com suas comunidades por meio dos Projetos de Legado</a:t>
            </a:r>
          </a:p>
        </p:txBody>
      </p:sp>
    </p:spTree>
    <p:extLst>
      <p:ext uri="{BB962C8B-B14F-4D97-AF65-F5344CB8AC3E}">
        <p14:creationId xmlns:p14="http://schemas.microsoft.com/office/powerpoint/2010/main" val="3069101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O Desafio de Serviços do Centenário colocou o nosso lema, </a:t>
            </a:r>
            <a:r>
              <a:rPr lang="pt-BR" i="1" dirty="0"/>
              <a:t>Nós Servimos</a:t>
            </a:r>
            <a:r>
              <a:rPr lang="pt-BR" dirty="0"/>
              <a:t>, em ação como nunca antes, com a meta de atender 100 milhões de pessoas através de projetos em prol da juventude, visão, alívio à fome, meio ambiente e combate ao diabetes.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pt-BR" dirty="0"/>
              <a:t>Aceitamos o desafio? {Acene com a mão}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pt-BR" dirty="0"/>
              <a:t>Não só atingimos a nossa meta, mais do que a duplicamos, servindo mais </a:t>
            </a:r>
            <a:r>
              <a:rPr lang="pt-BR" dirty="0" smtClean="0"/>
              <a:t>248 </a:t>
            </a:r>
            <a:r>
              <a:rPr lang="pt-BR" dirty="0"/>
              <a:t>milhões de pessoas! {aplauso}</a:t>
            </a:r>
          </a:p>
        </p:txBody>
      </p:sp>
    </p:spTree>
    <p:extLst>
      <p:ext uri="{BB962C8B-B14F-4D97-AF65-F5344CB8AC3E}">
        <p14:creationId xmlns:p14="http://schemas.microsoft.com/office/powerpoint/2010/main" val="1966035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Os nossos Prêmios por Aumento de Associados do Centenário nos inspiraram a convidar novos associados e começar novos clubes para que a nossa organização cresça e amplie nossa missão de serviço. </a:t>
            </a:r>
          </a:p>
          <a:p>
            <a:endParaRPr lang="en-US" dirty="0" smtClean="0"/>
          </a:p>
          <a:p>
            <a:r>
              <a:rPr lang="pt-BR" dirty="0"/>
              <a:t>Lions Clubs International agora tem mais de </a:t>
            </a:r>
            <a:r>
              <a:rPr lang="pt-BR" dirty="0" smtClean="0"/>
              <a:t>700.000 </a:t>
            </a:r>
            <a:r>
              <a:rPr lang="pt-BR" dirty="0"/>
              <a:t>novos associados do Centenário e mais de </a:t>
            </a:r>
            <a:r>
              <a:rPr lang="pt-BR" dirty="0" smtClean="0"/>
              <a:t>6.600 </a:t>
            </a:r>
            <a:r>
              <a:rPr lang="pt-BR" dirty="0"/>
              <a:t>clubes do Centenário para proporcionar benefícios ainda maiores à humanidade.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pt-BR" dirty="0"/>
              <a:t>Quem aqui é ganhador do Prêmio por Aumento de Associados do Centenário? Muito obrigado. {aplauso}</a:t>
            </a:r>
          </a:p>
        </p:txBody>
      </p:sp>
    </p:spTree>
    <p:extLst>
      <p:ext uri="{BB962C8B-B14F-4D97-AF65-F5344CB8AC3E}">
        <p14:creationId xmlns:p14="http://schemas.microsoft.com/office/powerpoint/2010/main" val="961936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Os nossos Projetos de Legado do Centenário nos conectaram mais do que nunca às nossas comunidades. Eles propiciam não apenas um valor real, mas também uma lembrança visível das contribuições que os Leões fazem.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pt-BR"/>
              <a:t>Quem aqui ofereceu um legado à sua comunidade?</a:t>
            </a:r>
            <a:r>
              <a:rPr lang="pt-BR" baseline="0"/>
              <a:t> {Acene com a mão}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pt-BR"/>
              <a:t>Com mais de 31.000 Projetos de Legado concluídos, os membros de todas aquelas comunidades continuarão a se beneficiar por anos vindouros. </a:t>
            </a:r>
          </a:p>
        </p:txBody>
      </p:sp>
    </p:spTree>
    <p:extLst>
      <p:ext uri="{BB962C8B-B14F-4D97-AF65-F5344CB8AC3E}">
        <p14:creationId xmlns:p14="http://schemas.microsoft.com/office/powerpoint/2010/main" val="3615922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6336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Autofit/>
          </a:bodyPr>
          <a:lstStyle>
            <a:lvl1pPr algn="l">
              <a:defRPr sz="3600" b="1" i="0" baseline="0">
                <a:solidFill>
                  <a:srgbClr val="095495"/>
                </a:solidFill>
                <a:latin typeface="Helvetica Neue" charset="0"/>
                <a:ea typeface="Helvetica Neue" charset="0"/>
                <a:cs typeface="Helvetica Neue" charset="0"/>
              </a:defRPr>
            </a:lvl1pPr>
          </a:lstStyle>
          <a:p>
            <a:r>
              <a:rPr lang="en-US" dirty="0" smtClean="0"/>
              <a:t>Slide title</a:t>
            </a:r>
            <a:endParaRPr lang="en-US" dirty="0"/>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smtClean="0"/>
              <a:t>Click to edit Master text styles</a:t>
            </a:r>
          </a:p>
          <a:p>
            <a:pPr lvl="1"/>
            <a:r>
              <a:rPr lang="en-US" dirty="0" smtClean="0"/>
              <a:t>Second level</a:t>
            </a:r>
          </a:p>
        </p:txBody>
      </p:sp>
      <p:pic>
        <p:nvPicPr>
          <p:cNvPr id="6" name="Picture 5"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rotWithShape="1">
          <a:blip r:embed="rId2" cstate="print">
            <a:alphaModFix amt="33000"/>
            <a:extLst>
              <a:ext uri="{28A0092B-C50C-407E-A947-70E740481C1C}">
                <a14:useLocalDpi xmlns:a14="http://schemas.microsoft.com/office/drawing/2010/main" val="0"/>
              </a:ext>
            </a:extLst>
          </a:blip>
          <a:srcRect r="22552" b="3441"/>
          <a:stretch/>
        </p:blipFill>
        <p:spPr>
          <a:xfrm>
            <a:off x="6553200" y="0"/>
            <a:ext cx="5638800" cy="6858000"/>
          </a:xfrm>
          <a:prstGeom prst="rect">
            <a:avLst/>
          </a:prstGeom>
        </p:spPr>
      </p:pic>
    </p:spTree>
    <p:extLst>
      <p:ext uri="{BB962C8B-B14F-4D97-AF65-F5344CB8AC3E}">
        <p14:creationId xmlns:p14="http://schemas.microsoft.com/office/powerpoint/2010/main" val="12102529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lit">
    <p:spTree>
      <p:nvGrpSpPr>
        <p:cNvPr id="1" name=""/>
        <p:cNvGrpSpPr/>
        <p:nvPr/>
      </p:nvGrpSpPr>
      <p:grpSpPr>
        <a:xfrm>
          <a:off x="0" y="0"/>
          <a:ext cx="0" cy="0"/>
          <a:chOff x="0" y="0"/>
          <a:chExt cx="0" cy="0"/>
        </a:xfrm>
      </p:grpSpPr>
      <p:sp>
        <p:nvSpPr>
          <p:cNvPr id="2" name="Rectangle 1"/>
          <p:cNvSpPr/>
          <p:nvPr userDrawn="1"/>
        </p:nvSpPr>
        <p:spPr bwMode="auto">
          <a:xfrm>
            <a:off x="1" y="0"/>
            <a:ext cx="4191000"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6858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4191001" y="444078"/>
            <a:ext cx="8000999" cy="622722"/>
          </a:xfrm>
          <a:prstGeom prst="rect">
            <a:avLst/>
          </a:prstGeom>
        </p:spPr>
        <p:txBody>
          <a:bodyPr>
            <a:noAutofit/>
          </a:bodyPr>
          <a:lstStyle>
            <a:lvl1pPr algn="ctr">
              <a:defRPr sz="3600" b="1" i="0" baseline="0">
                <a:solidFill>
                  <a:srgbClr val="095495"/>
                </a:solidFill>
                <a:latin typeface="Helvetica Neue" charset="0"/>
                <a:ea typeface="Helvetica Neue" charset="0"/>
                <a:cs typeface="Helvetica Neue" charset="0"/>
              </a:defRPr>
            </a:lvl1pPr>
          </a:lstStyle>
          <a:p>
            <a:r>
              <a:rPr lang="en-US" dirty="0" smtClean="0"/>
              <a:t>Slide title</a:t>
            </a:r>
            <a:endParaRPr lang="en-US" dirty="0"/>
          </a:p>
        </p:txBody>
      </p:sp>
      <p:sp>
        <p:nvSpPr>
          <p:cNvPr id="15" name="Content Placeholder 14"/>
          <p:cNvSpPr>
            <a:spLocks noGrp="1"/>
          </p:cNvSpPr>
          <p:nvPr>
            <p:ph sz="quarter" idx="11"/>
          </p:nvPr>
        </p:nvSpPr>
        <p:spPr>
          <a:xfrm>
            <a:off x="4648200" y="1752600"/>
            <a:ext cx="6781798"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58784260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eatur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7204" t="10169" r="6474" b="13560"/>
          <a:stretch/>
        </p:blipFill>
        <p:spPr>
          <a:xfrm>
            <a:off x="0" y="0"/>
            <a:ext cx="12192000" cy="6858000"/>
          </a:xfrm>
          <a:prstGeom prst="rect">
            <a:avLst/>
          </a:prstGeom>
        </p:spPr>
      </p:pic>
      <p:sp>
        <p:nvSpPr>
          <p:cNvPr id="11" name="Rectangle 10">
            <a:extLst>
              <a:ext uri="{FF2B5EF4-FFF2-40B4-BE49-F238E27FC236}">
                <a16:creationId xmlns="" xmlns:a16="http://schemas.microsoft.com/office/drawing/2014/main" id="{EBE13CCD-82B0-8141-A54C-7576C8221ACF}"/>
              </a:ext>
            </a:extLst>
          </p:cNvPr>
          <p:cNvSpPr/>
          <p:nvPr userDrawn="1"/>
        </p:nvSpPr>
        <p:spPr>
          <a:xfrm>
            <a:off x="4724400" y="1600200"/>
            <a:ext cx="27432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3" name="Title 2"/>
          <p:cNvSpPr>
            <a:spLocks noGrp="1"/>
          </p:cNvSpPr>
          <p:nvPr>
            <p:ph type="title" hasCustomPrompt="1"/>
          </p:nvPr>
        </p:nvSpPr>
        <p:spPr>
          <a:xfrm>
            <a:off x="838200" y="762000"/>
            <a:ext cx="10515600" cy="776288"/>
          </a:xfrm>
          <a:prstGeom prst="rect">
            <a:avLst/>
          </a:prstGeom>
        </p:spPr>
        <p:txBody>
          <a:bodyPr anchor="ctr"/>
          <a:lstStyle>
            <a:lvl1pPr>
              <a:lnSpc>
                <a:spcPct val="100000"/>
              </a:lnSpc>
              <a:defRPr b="1" cap="none" baseline="0">
                <a:solidFill>
                  <a:schemeClr val="tx2"/>
                </a:solidFill>
                <a:latin typeface="Helvetica" panose="020B0604020202020204" pitchFamily="34" charset="0"/>
                <a:cs typeface="Helvetica" panose="020B0604020202020204" pitchFamily="34" charset="0"/>
              </a:defRPr>
            </a:lvl1pPr>
          </a:lstStyle>
          <a:p>
            <a:r>
              <a:rPr lang="en-US" dirty="0" smtClean="0"/>
              <a:t>Title</a:t>
            </a:r>
            <a:endParaRPr lang="en-US" dirty="0"/>
          </a:p>
        </p:txBody>
      </p:sp>
    </p:spTree>
    <p:extLst>
      <p:ext uri="{BB962C8B-B14F-4D97-AF65-F5344CB8AC3E}">
        <p14:creationId xmlns:p14="http://schemas.microsoft.com/office/powerpoint/2010/main" val="37801425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smtClean="0"/>
              <a:t>Title</a:t>
            </a:r>
            <a:endParaRPr lang="en-US" dirty="0"/>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smtClean="0"/>
              <a:t>Text</a:t>
            </a:r>
          </a:p>
          <a:p>
            <a:pPr lvl="1"/>
            <a:r>
              <a:rPr lang="en-US" dirty="0" smtClean="0"/>
              <a:t>Second level</a:t>
            </a:r>
          </a:p>
        </p:txBody>
      </p:sp>
    </p:spTree>
    <p:extLst>
      <p:ext uri="{BB962C8B-B14F-4D97-AF65-F5344CB8AC3E}">
        <p14:creationId xmlns:p14="http://schemas.microsoft.com/office/powerpoint/2010/main" val="371158152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85" r:id="rId3"/>
    <p:sldLayoutId id="2147483884" r:id="rId4"/>
    <p:sldLayoutId id="2147483860" r:id="rId5"/>
  </p:sldLayoutIdLst>
  <p:timing>
    <p:tnLst>
      <p:par>
        <p:cTn id="1" dur="indefinite" restart="never" nodeType="tmRoot"/>
      </p:par>
    </p:tnLst>
  </p:timing>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www.lionsclubs.org/PO/news-media/videos/centennial.php?id=gBe/ct" TargetMode="External"/><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lionsclubs.org/PO/news-media/videos/centennial.php?id=gBe7ct" TargetMode="External"/><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tiff"/></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 y="533400"/>
            <a:ext cx="12192000" cy="5582460"/>
          </a:xfrm>
          <a:prstGeom prst="rect">
            <a:avLst/>
          </a:prstGeom>
        </p:spPr>
      </p:pic>
    </p:spTree>
    <p:extLst>
      <p:ext uri="{BB962C8B-B14F-4D97-AF65-F5344CB8AC3E}">
        <p14:creationId xmlns:p14="http://schemas.microsoft.com/office/powerpoint/2010/main" val="22033806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956" y="874932"/>
            <a:ext cx="10286089" cy="567826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838200" y="76200"/>
            <a:ext cx="10515600" cy="776288"/>
          </a:xfrm>
        </p:spPr>
        <p:txBody>
          <a:bodyPr/>
          <a:lstStyle/>
          <a:p>
            <a:r>
              <a:rPr lang="pt-BR"/>
              <a:t>Comemorações pelo mundo!</a:t>
            </a:r>
          </a:p>
        </p:txBody>
      </p:sp>
    </p:spTree>
    <p:extLst>
      <p:ext uri="{BB962C8B-B14F-4D97-AF65-F5344CB8AC3E}">
        <p14:creationId xmlns:p14="http://schemas.microsoft.com/office/powerpoint/2010/main" val="17042041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Convenção do Centenário</a:t>
            </a:r>
          </a:p>
        </p:txBody>
      </p:sp>
      <p:sp>
        <p:nvSpPr>
          <p:cNvPr id="4" name="TextBox 3"/>
          <p:cNvSpPr txBox="1"/>
          <p:nvPr/>
        </p:nvSpPr>
        <p:spPr>
          <a:xfrm>
            <a:off x="0" y="4516386"/>
            <a:ext cx="4191001" cy="1692771"/>
          </a:xfrm>
          <a:prstGeom prst="rect">
            <a:avLst/>
          </a:prstGeom>
          <a:noFill/>
        </p:spPr>
        <p:txBody>
          <a:bodyPr wrap="square" rtlCol="0">
            <a:spAutoFit/>
          </a:bodyPr>
          <a:lstStyle/>
          <a:p>
            <a:pPr algn="ctr"/>
            <a:r>
              <a:rPr lang="pt-BR" sz="4400" dirty="0">
                <a:solidFill>
                  <a:schemeClr val="accent6">
                    <a:lumMod val="50000"/>
                    <a:lumOff val="50000"/>
                  </a:schemeClr>
                </a:solidFill>
                <a:latin typeface="Helvetica" panose="020B0604020202020204" pitchFamily="34" charset="0"/>
                <a:cs typeface="Helvetica" panose="020B0604020202020204" pitchFamily="34" charset="0"/>
              </a:rPr>
              <a:t> </a:t>
            </a:r>
            <a:r>
              <a:rPr lang="pt-BR" sz="4000" b="1" dirty="0">
                <a:solidFill>
                  <a:schemeClr val="tx2"/>
                </a:solidFill>
                <a:latin typeface="Helvetica" panose="020B0604020202020204" pitchFamily="34" charset="0"/>
                <a:cs typeface="Helvetica" panose="020B0604020202020204" pitchFamily="34" charset="0"/>
              </a:rPr>
              <a:t>30.000</a:t>
            </a:r>
          </a:p>
          <a:p>
            <a:pPr algn="ctr"/>
            <a:r>
              <a:rPr lang="pt-BR" sz="3000" dirty="0">
                <a:solidFill>
                  <a:schemeClr val="accent6">
                    <a:lumMod val="50000"/>
                    <a:lumOff val="50000"/>
                  </a:schemeClr>
                </a:solidFill>
                <a:latin typeface="Helvetica" panose="020B0604020202020204" pitchFamily="34" charset="0"/>
                <a:cs typeface="Helvetica" panose="020B0604020202020204" pitchFamily="34" charset="0"/>
              </a:rPr>
              <a:t> Leões e </a:t>
            </a:r>
            <a:r>
              <a:rPr lang="pt-BR" sz="3000" dirty="0" err="1">
                <a:solidFill>
                  <a:schemeClr val="accent6">
                    <a:lumMod val="50000"/>
                    <a:lumOff val="50000"/>
                  </a:schemeClr>
                </a:solidFill>
                <a:latin typeface="Helvetica" panose="020B0604020202020204" pitchFamily="34" charset="0"/>
                <a:cs typeface="Helvetica" panose="020B0604020202020204" pitchFamily="34" charset="0"/>
              </a:rPr>
              <a:t>Leos</a:t>
            </a:r>
            <a:r>
              <a:rPr lang="pt-BR" sz="3000" dirty="0">
                <a:solidFill>
                  <a:schemeClr val="accent6">
                    <a:lumMod val="50000"/>
                    <a:lumOff val="50000"/>
                  </a:schemeClr>
                </a:solidFill>
                <a:latin typeface="Helvetica" panose="020B0604020202020204" pitchFamily="34" charset="0"/>
                <a:cs typeface="Helvetica" panose="020B0604020202020204" pitchFamily="34" charset="0"/>
              </a:rPr>
              <a:t> </a:t>
            </a:r>
            <a:br>
              <a:rPr lang="pt-BR" sz="3000" dirty="0">
                <a:solidFill>
                  <a:schemeClr val="accent6">
                    <a:lumMod val="50000"/>
                    <a:lumOff val="50000"/>
                  </a:schemeClr>
                </a:solidFill>
                <a:latin typeface="Helvetica" panose="020B0604020202020204" pitchFamily="34" charset="0"/>
                <a:cs typeface="Helvetica" panose="020B0604020202020204" pitchFamily="34" charset="0"/>
              </a:rPr>
            </a:br>
            <a:r>
              <a:rPr lang="pt-BR" sz="3000" dirty="0">
                <a:solidFill>
                  <a:schemeClr val="accent6">
                    <a:lumMod val="50000"/>
                    <a:lumOff val="50000"/>
                  </a:schemeClr>
                </a:solidFill>
                <a:latin typeface="Helvetica" panose="020B0604020202020204" pitchFamily="34" charset="0"/>
                <a:cs typeface="Helvetica" panose="020B0604020202020204" pitchFamily="34" charset="0"/>
              </a:rPr>
              <a:t>voltam para casa</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l="31660" t="2942" r="24243" b="35220"/>
          <a:stretch/>
        </p:blipFill>
        <p:spPr>
          <a:xfrm>
            <a:off x="378203" y="968262"/>
            <a:ext cx="3619500" cy="3383757"/>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82000" y="4171762"/>
            <a:ext cx="2685179" cy="236606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7" name="Content Placeholder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82001" y="1449456"/>
            <a:ext cx="2685179" cy="2421371"/>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9165" t="5967" r="26320" b="9121"/>
          <a:stretch/>
        </p:blipFill>
        <p:spPr>
          <a:xfrm>
            <a:off x="5287658" y="4172344"/>
            <a:ext cx="2713342" cy="2380856"/>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68" t="6500" r="35999" b="6500"/>
          <a:stretch/>
        </p:blipFill>
        <p:spPr>
          <a:xfrm>
            <a:off x="5316490" y="1449456"/>
            <a:ext cx="2678914" cy="2421371"/>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692237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a:t>Estandarte do Centenário</a:t>
            </a:r>
          </a:p>
        </p:txBody>
      </p:sp>
      <p:pic>
        <p:nvPicPr>
          <p:cNvPr id="7" name="Content Placeholder 6"/>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762001" y="1600200"/>
            <a:ext cx="10667998" cy="4383497"/>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0" y="6075402"/>
            <a:ext cx="12192000" cy="553998"/>
          </a:xfrm>
          <a:prstGeom prst="rect">
            <a:avLst/>
          </a:prstGeom>
          <a:noFill/>
        </p:spPr>
        <p:txBody>
          <a:bodyPr wrap="square" rtlCol="0">
            <a:spAutoFit/>
          </a:bodyPr>
          <a:lstStyle/>
          <a:p>
            <a:pPr algn="ctr"/>
            <a:r>
              <a:rPr lang="pt-BR" sz="3000" dirty="0">
                <a:solidFill>
                  <a:schemeClr val="accent1"/>
                </a:solidFill>
                <a:latin typeface="Helvetica" panose="020B0604020202020204" pitchFamily="34" charset="0"/>
                <a:cs typeface="Helvetica" panose="020B0604020202020204" pitchFamily="34" charset="0"/>
              </a:rPr>
              <a:t>♦ </a:t>
            </a:r>
            <a:r>
              <a:rPr lang="pt-BR" sz="3000" dirty="0">
                <a:latin typeface="Helvetica" panose="020B0604020202020204" pitchFamily="34" charset="0"/>
                <a:cs typeface="Helvetica" panose="020B0604020202020204" pitchFamily="34" charset="0"/>
              </a:rPr>
              <a:t>14,6 m de largura x 8,5 m de altura </a:t>
            </a:r>
            <a:endParaRPr lang="pt-BR" sz="3000" dirty="0">
              <a:solidFill>
                <a:schemeClr val="accent6">
                  <a:lumMod val="50000"/>
                  <a:lumOff val="50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379798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a:t>Moeda do Centenário</a:t>
            </a:r>
          </a:p>
        </p:txBody>
      </p:sp>
      <p:pic>
        <p:nvPicPr>
          <p:cNvPr id="5" name="Content Placeholder 4"/>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5871495" y="1446212"/>
            <a:ext cx="5558504" cy="40386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 y="1601787"/>
            <a:ext cx="5481440" cy="3883025"/>
          </a:xfrm>
          <a:prstGeom prst="rect">
            <a:avLst/>
          </a:prstGeom>
        </p:spPr>
      </p:pic>
      <p:sp>
        <p:nvSpPr>
          <p:cNvPr id="8" name="TextBox 7"/>
          <p:cNvSpPr txBox="1"/>
          <p:nvPr/>
        </p:nvSpPr>
        <p:spPr>
          <a:xfrm>
            <a:off x="0" y="5676547"/>
            <a:ext cx="12192000" cy="553998"/>
          </a:xfrm>
          <a:prstGeom prst="rect">
            <a:avLst/>
          </a:prstGeom>
          <a:noFill/>
        </p:spPr>
        <p:txBody>
          <a:bodyPr wrap="square" rtlCol="0">
            <a:spAutoFit/>
          </a:bodyPr>
          <a:lstStyle/>
          <a:p>
            <a:pPr algn="ctr"/>
            <a:r>
              <a:rPr lang="pt-BR" sz="3000" dirty="0">
                <a:solidFill>
                  <a:schemeClr val="accent1"/>
                </a:solidFill>
                <a:latin typeface="Helvetica" panose="020B0604020202020204" pitchFamily="34" charset="0"/>
                <a:cs typeface="Helvetica" panose="020B0604020202020204" pitchFamily="34" charset="0"/>
              </a:rPr>
              <a:t>♦ </a:t>
            </a:r>
            <a:r>
              <a:rPr lang="pt-BR" sz="3000" dirty="0">
                <a:solidFill>
                  <a:schemeClr val="tx2"/>
                </a:solidFill>
                <a:latin typeface="Helvetica" panose="020B0604020202020204" pitchFamily="34" charset="0"/>
                <a:cs typeface="Helvetica" panose="020B0604020202020204" pitchFamily="34" charset="0"/>
              </a:rPr>
              <a:t>US$ 855,540</a:t>
            </a:r>
            <a:r>
              <a:rPr lang="pt-BR" sz="3000" dirty="0">
                <a:solidFill>
                  <a:schemeClr val="accent6">
                    <a:lumMod val="50000"/>
                    <a:lumOff val="50000"/>
                  </a:schemeClr>
                </a:solidFill>
                <a:latin typeface="Helvetica" panose="020B0604020202020204" pitchFamily="34" charset="0"/>
                <a:cs typeface="Helvetica" panose="020B0604020202020204" pitchFamily="34" charset="0"/>
              </a:rPr>
              <a:t> doados para a nossa Fundação das vendas das moedas.</a:t>
            </a:r>
          </a:p>
        </p:txBody>
      </p:sp>
    </p:spTree>
    <p:extLst>
      <p:ext uri="{BB962C8B-B14F-4D97-AF65-F5344CB8AC3E}">
        <p14:creationId xmlns:p14="http://schemas.microsoft.com/office/powerpoint/2010/main" val="38411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10515600" cy="776288"/>
          </a:xfrm>
        </p:spPr>
        <p:txBody>
          <a:bodyPr>
            <a:normAutofit/>
          </a:bodyPr>
          <a:lstStyle/>
          <a:p>
            <a:r>
              <a:rPr lang="pt-BR"/>
              <a:t>Selos do Centenário</a:t>
            </a:r>
          </a:p>
        </p:txBody>
      </p:sp>
      <p:pic>
        <p:nvPicPr>
          <p:cNvPr id="6" name="Content Placeholder 5"/>
          <p:cNvPicPr>
            <a:picLocks noGrp="1" noChangeAspect="1"/>
          </p:cNvPicPr>
          <p:nvPr>
            <p:ph sz="quarter" idx="4294967295"/>
          </p:nvPr>
        </p:nvPicPr>
        <p:blipFill>
          <a:blip r:embed="rId3" cstate="print">
            <a:extLst>
              <a:ext uri="{28A0092B-C50C-407E-A947-70E740481C1C}">
                <a14:useLocalDpi xmlns:a14="http://schemas.microsoft.com/office/drawing/2010/main"/>
              </a:ext>
            </a:extLst>
          </a:blip>
          <a:stretch>
            <a:fillRect/>
          </a:stretch>
        </p:blipFill>
        <p:spPr>
          <a:xfrm>
            <a:off x="1271191" y="1143000"/>
            <a:ext cx="9649619" cy="5449420"/>
          </a:xfrm>
          <a:prstGeom prst="rect">
            <a:avLst/>
          </a:prstGeom>
        </p:spPr>
      </p:pic>
    </p:spTree>
    <p:extLst>
      <p:ext uri="{BB962C8B-B14F-4D97-AF65-F5344CB8AC3E}">
        <p14:creationId xmlns:p14="http://schemas.microsoft.com/office/powerpoint/2010/main" val="915627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a:t>Comemoração na Mídia Social</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514600" y="3879272"/>
            <a:ext cx="9285488" cy="275012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Content Placeholder 6"/>
          <p:cNvPicPr>
            <a:picLocks noGrp="1" noChangeAspect="1"/>
          </p:cNvPicPr>
          <p:nvPr>
            <p:ph sz="quarter" idx="11"/>
          </p:nvPr>
        </p:nvPicPr>
        <p:blipFill rotWithShape="1">
          <a:blip r:embed="rId4" cstate="screen">
            <a:extLst>
              <a:ext uri="{28A0092B-C50C-407E-A947-70E740481C1C}">
                <a14:useLocalDpi xmlns:a14="http://schemas.microsoft.com/office/drawing/2010/main"/>
              </a:ext>
            </a:extLst>
          </a:blip>
          <a:srcRect/>
          <a:stretch/>
        </p:blipFill>
        <p:spPr bwMode="auto">
          <a:xfrm>
            <a:off x="762001" y="1447800"/>
            <a:ext cx="6897167" cy="2746896"/>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TextBox 7"/>
          <p:cNvSpPr txBox="1"/>
          <p:nvPr/>
        </p:nvSpPr>
        <p:spPr>
          <a:xfrm>
            <a:off x="7905650" y="2209800"/>
            <a:ext cx="3962400" cy="1015663"/>
          </a:xfrm>
          <a:prstGeom prst="rect">
            <a:avLst/>
          </a:prstGeom>
          <a:noFill/>
        </p:spPr>
        <p:txBody>
          <a:bodyPr wrap="square" rtlCol="0">
            <a:spAutoFit/>
          </a:bodyPr>
          <a:lstStyle/>
          <a:p>
            <a:pPr algn="ctr"/>
            <a:r>
              <a:rPr lang="pt-BR" sz="6000" b="1">
                <a:solidFill>
                  <a:srgbClr val="FFC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#Lions100</a:t>
            </a:r>
          </a:p>
        </p:txBody>
      </p:sp>
    </p:spTree>
    <p:extLst>
      <p:ext uri="{BB962C8B-B14F-4D97-AF65-F5344CB8AC3E}">
        <p14:creationId xmlns:p14="http://schemas.microsoft.com/office/powerpoint/2010/main" val="23591230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Tochas do Centenário</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57200" y="2286001"/>
            <a:ext cx="7739507" cy="32004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8532628" y="2286001"/>
            <a:ext cx="3125972" cy="32004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TextBox 4"/>
          <p:cNvSpPr txBox="1"/>
          <p:nvPr/>
        </p:nvSpPr>
        <p:spPr>
          <a:xfrm>
            <a:off x="0" y="5791200"/>
            <a:ext cx="12192000" cy="553998"/>
          </a:xfrm>
          <a:prstGeom prst="rect">
            <a:avLst/>
          </a:prstGeom>
          <a:noFill/>
        </p:spPr>
        <p:txBody>
          <a:bodyPr wrap="square" rtlCol="0">
            <a:spAutoFit/>
          </a:bodyPr>
          <a:lstStyle/>
          <a:p>
            <a:pPr algn="ctr"/>
            <a:r>
              <a:rPr lang="pt-BR" sz="3000">
                <a:solidFill>
                  <a:schemeClr val="accent1"/>
                </a:solidFill>
                <a:latin typeface="Helvetica" panose="020B0604020202020204" pitchFamily="34" charset="0"/>
                <a:cs typeface="Helvetica" panose="020B0604020202020204" pitchFamily="34" charset="0"/>
              </a:rPr>
              <a:t>♦ </a:t>
            </a:r>
            <a:r>
              <a:rPr lang="pt-BR" sz="3000">
                <a:solidFill>
                  <a:schemeClr val="accent6">
                    <a:lumMod val="50000"/>
                    <a:lumOff val="50000"/>
                  </a:schemeClr>
                </a:solidFill>
                <a:latin typeface="Helvetica" panose="020B0604020202020204" pitchFamily="34" charset="0"/>
                <a:cs typeface="Helvetica" panose="020B0604020202020204" pitchFamily="34" charset="0"/>
              </a:rPr>
              <a:t>Iluminando o caminho para o nosso segundo século de serviço </a:t>
            </a:r>
          </a:p>
        </p:txBody>
      </p:sp>
    </p:spTree>
    <p:extLst>
      <p:ext uri="{BB962C8B-B14F-4D97-AF65-F5344CB8AC3E}">
        <p14:creationId xmlns:p14="http://schemas.microsoft.com/office/powerpoint/2010/main" val="308167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a:t>Arquivos no LionsClubs.org</a:t>
            </a:r>
          </a:p>
        </p:txBody>
      </p:sp>
      <p:sp>
        <p:nvSpPr>
          <p:cNvPr id="3" name="Content Placeholder 2"/>
          <p:cNvSpPr>
            <a:spLocks noGrp="1"/>
          </p:cNvSpPr>
          <p:nvPr>
            <p:ph sz="quarter" idx="11"/>
          </p:nvPr>
        </p:nvSpPr>
        <p:spPr>
          <a:xfrm>
            <a:off x="685800" y="1371600"/>
            <a:ext cx="10118038" cy="5486400"/>
          </a:xfrm>
        </p:spPr>
        <p:txBody>
          <a:bodyPr/>
          <a:lstStyle/>
          <a:p>
            <a:pPr indent="-274320">
              <a:lnSpc>
                <a:spcPct val="110000"/>
              </a:lnSpc>
              <a:spcBef>
                <a:spcPts val="600"/>
              </a:spcBef>
              <a:buClr>
                <a:schemeClr val="accent1"/>
              </a:buClr>
              <a:buFont typeface="Arial" panose="020B0604020202020204" pitchFamily="34" charset="0"/>
              <a:buChar char="♦"/>
            </a:pPr>
            <a:r>
              <a:rPr lang="pt-BR" dirty="0"/>
              <a:t>Vídeo Um relance nos 100 anos</a:t>
            </a:r>
          </a:p>
          <a:p>
            <a:pPr indent="-274320">
              <a:lnSpc>
                <a:spcPct val="110000"/>
              </a:lnSpc>
              <a:spcBef>
                <a:spcPts val="600"/>
              </a:spcBef>
              <a:buClr>
                <a:schemeClr val="accent1"/>
              </a:buClr>
              <a:buFont typeface="Arial" panose="020B0604020202020204" pitchFamily="34" charset="0"/>
              <a:buChar char="♦"/>
            </a:pPr>
            <a:r>
              <a:rPr lang="pt-BR" dirty="0"/>
              <a:t>Vídeo Resumo do Centenário</a:t>
            </a:r>
          </a:p>
          <a:p>
            <a:pPr indent="-274320">
              <a:lnSpc>
                <a:spcPct val="110000"/>
              </a:lnSpc>
              <a:spcBef>
                <a:spcPts val="600"/>
              </a:spcBef>
              <a:buClr>
                <a:schemeClr val="accent1"/>
              </a:buClr>
              <a:buFont typeface="Arial" panose="020B0604020202020204" pitchFamily="34" charset="0"/>
              <a:buChar char="♦"/>
            </a:pPr>
            <a:r>
              <a:rPr lang="pt-BR" dirty="0"/>
              <a:t>Livreto Destaques do Centenário </a:t>
            </a:r>
          </a:p>
          <a:p>
            <a:pPr indent="-274320">
              <a:lnSpc>
                <a:spcPct val="110000"/>
              </a:lnSpc>
              <a:spcBef>
                <a:spcPts val="600"/>
              </a:spcBef>
              <a:buClr>
                <a:schemeClr val="accent1"/>
              </a:buClr>
              <a:buFont typeface="Arial" panose="020B0604020202020204" pitchFamily="34" charset="0"/>
              <a:buChar char="♦"/>
            </a:pPr>
            <a:r>
              <a:rPr lang="pt-BR" dirty="0"/>
              <a:t>Série Vídeos Históricos do Lions</a:t>
            </a:r>
          </a:p>
          <a:p>
            <a:pPr indent="-274320">
              <a:lnSpc>
                <a:spcPct val="110000"/>
              </a:lnSpc>
              <a:spcBef>
                <a:spcPts val="600"/>
              </a:spcBef>
              <a:buClr>
                <a:schemeClr val="accent1"/>
              </a:buClr>
              <a:buFont typeface="Arial" panose="020B0604020202020204" pitchFamily="34" charset="0"/>
              <a:buChar char="♦"/>
            </a:pPr>
            <a:r>
              <a:rPr lang="pt-BR" dirty="0"/>
              <a:t>Histórias Fundamentais</a:t>
            </a:r>
          </a:p>
          <a:p>
            <a:pPr indent="-274320">
              <a:lnSpc>
                <a:spcPct val="110000"/>
              </a:lnSpc>
              <a:spcBef>
                <a:spcPts val="600"/>
              </a:spcBef>
              <a:buClr>
                <a:schemeClr val="accent1"/>
              </a:buClr>
              <a:buFont typeface="Arial" panose="020B0604020202020204" pitchFamily="34" charset="0"/>
              <a:buChar char="♦"/>
            </a:pPr>
            <a:r>
              <a:rPr lang="pt-BR" dirty="0"/>
              <a:t>Vídeo </a:t>
            </a:r>
            <a:r>
              <a:rPr lang="pt-BR" dirty="0" smtClean="0"/>
              <a:t>‘</a:t>
            </a:r>
            <a:r>
              <a:rPr lang="pt-BR" dirty="0" err="1" smtClean="0"/>
              <a:t>Celebrate</a:t>
            </a:r>
            <a:r>
              <a:rPr lang="pt-BR" dirty="0" smtClean="0"/>
              <a:t> Lions’</a:t>
            </a:r>
            <a:endParaRPr lang="pt-BR" dirty="0"/>
          </a:p>
          <a:p>
            <a:pPr marL="273050" indent="-273050">
              <a:lnSpc>
                <a:spcPct val="110000"/>
              </a:lnSpc>
              <a:spcBef>
                <a:spcPts val="600"/>
              </a:spcBef>
              <a:buClr>
                <a:schemeClr val="accent1"/>
              </a:buClr>
              <a:buFont typeface="Arial" panose="020B0604020202020204" pitchFamily="34" charset="0"/>
              <a:buChar char="♦"/>
            </a:pPr>
            <a:r>
              <a:rPr lang="pt-BR" dirty="0"/>
              <a:t>Exibição de slides da Jornada </a:t>
            </a:r>
            <a:r>
              <a:rPr lang="pt-BR" dirty="0" smtClean="0"/>
              <a:t>                                            Leonística</a:t>
            </a:r>
            <a:endParaRPr lang="pt-BR" dirty="0"/>
          </a:p>
          <a:p>
            <a:pPr indent="-274320">
              <a:lnSpc>
                <a:spcPct val="110000"/>
              </a:lnSpc>
              <a:spcBef>
                <a:spcPts val="600"/>
              </a:spcBef>
              <a:buClr>
                <a:schemeClr val="accent1"/>
              </a:buClr>
              <a:buFont typeface="Arial" panose="020B0604020202020204" pitchFamily="34" charset="0"/>
              <a:buChar char="♦"/>
            </a:pPr>
            <a:r>
              <a:rPr lang="pt-BR" dirty="0"/>
              <a:t>Série de Vídeos Reflexões dos Presidentes</a:t>
            </a:r>
          </a:p>
        </p:txBody>
      </p:sp>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48890" y="1507579"/>
            <a:ext cx="2205610" cy="1336091"/>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91981" y="1361036"/>
            <a:ext cx="1606490" cy="2065488"/>
          </a:xfrm>
          <a:prstGeom prst="rect">
            <a:avLst/>
          </a:prstGeom>
          <a:ln>
            <a:solidFill>
              <a:schemeClr val="accent2"/>
            </a:solidFill>
          </a:ln>
        </p:spPr>
      </p:pic>
      <p:pic>
        <p:nvPicPr>
          <p:cNvPr id="7" name="Picture 6">
            <a:hlinkClick r:id="rId6"/>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8175809" y="3175161"/>
            <a:ext cx="2266937" cy="1324161"/>
          </a:xfrm>
          <a:prstGeom prst="rect">
            <a:avLst/>
          </a:prstGeom>
          <a:ln>
            <a:solidFill>
              <a:schemeClr val="accent2"/>
            </a:solidFill>
          </a:ln>
          <a:extLst>
            <a:ext uri="{53640926-AAD7-44D8-BBD7-CCE9431645EC}">
              <a14:shadowObscured xmlns:a14="http://schemas.microsoft.com/office/drawing/2010/main"/>
            </a:ext>
          </a:extLst>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87962" y="2831028"/>
            <a:ext cx="1920972" cy="1622080"/>
          </a:xfrm>
          <a:prstGeom prst="rect">
            <a:avLst/>
          </a:prstGeom>
          <a:ln>
            <a:solidFill>
              <a:schemeClr val="accent2"/>
            </a:solidFill>
          </a:ln>
        </p:spPr>
      </p:pic>
      <p:pic>
        <p:nvPicPr>
          <p:cNvPr id="9" name="Pictur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29940" y="4395147"/>
            <a:ext cx="2447053" cy="1376467"/>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024523" y="1618513"/>
            <a:ext cx="1704197" cy="423554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73464" y="4343068"/>
            <a:ext cx="1693220" cy="1600532"/>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956780" y="3902477"/>
            <a:ext cx="2006620" cy="1064737"/>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971377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t-BR"/>
              <a:t>Nosso próximo século</a:t>
            </a:r>
          </a:p>
        </p:txBody>
      </p:sp>
      <p:pic>
        <p:nvPicPr>
          <p:cNvPr id="6" name="Content Placeholder 5"/>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tretch/>
        </p:blipFill>
        <p:spPr bwMode="auto">
          <a:xfrm>
            <a:off x="747236" y="1752217"/>
            <a:ext cx="4011516" cy="441998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5138199" y="1752217"/>
            <a:ext cx="6215601" cy="441998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13126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10515600" cy="776288"/>
          </a:xfrm>
          <a:prstGeom prst="rect">
            <a:avLst/>
          </a:prstGeom>
        </p:spPr>
        <p:txBody>
          <a:bodyPr/>
          <a:lstStyle/>
          <a:p>
            <a:r>
              <a:rPr lang="pt-BR" sz="6000" dirty="0">
                <a:solidFill>
                  <a:schemeClr val="tx2"/>
                </a:solidFill>
                <a:latin typeface="Helvetica" panose="020B0604020202020204" pitchFamily="34" charset="0"/>
                <a:cs typeface="Helvetica" panose="020B0604020202020204" pitchFamily="34" charset="0"/>
              </a:rPr>
              <a:t>Muito obrigado!</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5789" y="1981200"/>
            <a:ext cx="5280422" cy="4523562"/>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259624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91F274-A519-AB45-9B57-D105CE1BFB3B}"/>
              </a:ext>
            </a:extLst>
          </p:cNvPr>
          <p:cNvSpPr>
            <a:spLocks noGrp="1"/>
          </p:cNvSpPr>
          <p:nvPr>
            <p:ph type="title"/>
          </p:nvPr>
        </p:nvSpPr>
        <p:spPr>
          <a:xfrm>
            <a:off x="772161" y="533400"/>
            <a:ext cx="10515600" cy="776288"/>
          </a:xfrm>
        </p:spPr>
        <p:txBody>
          <a:bodyPr>
            <a:noAutofit/>
          </a:bodyPr>
          <a:lstStyle/>
          <a:p>
            <a:r>
              <a:rPr lang="pt-BR"/>
              <a:t>Uma homenagem do tamanho de um Leão</a:t>
            </a:r>
          </a:p>
        </p:txBody>
      </p:sp>
      <p:sp>
        <p:nvSpPr>
          <p:cNvPr id="16" name="Round Diagonal Corner Rectangle 15"/>
          <p:cNvSpPr/>
          <p:nvPr/>
        </p:nvSpPr>
        <p:spPr>
          <a:xfrm>
            <a:off x="39116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pt-BR" sz="2400">
                <a:solidFill>
                  <a:schemeClr val="bg1"/>
                </a:solidFill>
                <a:latin typeface="Helvetica" panose="020B0604020202020204" pitchFamily="34" charset="0"/>
                <a:ea typeface="Arial" charset="0"/>
                <a:cs typeface="Helvetica" panose="020B0604020202020204" pitchFamily="34" charset="0"/>
              </a:rPr>
              <a:t>2015-2016</a:t>
            </a:r>
          </a:p>
        </p:txBody>
      </p:sp>
      <p:sp>
        <p:nvSpPr>
          <p:cNvPr id="17" name="Round Diagonal Corner Rectangle 16"/>
          <p:cNvSpPr/>
          <p:nvPr/>
        </p:nvSpPr>
        <p:spPr>
          <a:xfrm>
            <a:off x="62484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pt-BR" sz="2400">
                <a:solidFill>
                  <a:schemeClr val="bg1"/>
                </a:solidFill>
                <a:latin typeface="Helvetica" panose="020B0604020202020204" pitchFamily="34" charset="0"/>
                <a:ea typeface="Arial" charset="0"/>
                <a:cs typeface="Helvetica" panose="020B0604020202020204" pitchFamily="34" charset="0"/>
              </a:rPr>
              <a:t>2016-2017</a:t>
            </a:r>
          </a:p>
        </p:txBody>
      </p:sp>
      <p:sp>
        <p:nvSpPr>
          <p:cNvPr id="18" name="Round Diagonal Corner Rectangle 17"/>
          <p:cNvSpPr/>
          <p:nvPr/>
        </p:nvSpPr>
        <p:spPr>
          <a:xfrm>
            <a:off x="85852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pt-BR" sz="2400">
                <a:solidFill>
                  <a:schemeClr val="bg1"/>
                </a:solidFill>
                <a:latin typeface="Helvetica" panose="020B0604020202020204" pitchFamily="34" charset="0"/>
                <a:ea typeface="Arial" charset="0"/>
                <a:cs typeface="Helvetica" panose="020B0604020202020204" pitchFamily="34" charset="0"/>
              </a:rPr>
              <a:t>2017-2018</a:t>
            </a:r>
          </a:p>
        </p:txBody>
      </p:sp>
      <p:sp>
        <p:nvSpPr>
          <p:cNvPr id="19" name="Round Diagonal Corner Rectangle 18"/>
          <p:cNvSpPr/>
          <p:nvPr/>
        </p:nvSpPr>
        <p:spPr>
          <a:xfrm>
            <a:off x="15748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pt-BR" sz="2400">
                <a:solidFill>
                  <a:schemeClr val="bg1"/>
                </a:solidFill>
                <a:latin typeface="Helvetica" panose="020B0604020202020204" pitchFamily="34" charset="0"/>
                <a:ea typeface="Arial" charset="0"/>
                <a:cs typeface="Helvetica" panose="020B0604020202020204" pitchFamily="34" charset="0"/>
              </a:rPr>
              <a:t>2014-2015</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74800" y="1905000"/>
            <a:ext cx="9112250" cy="311034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82690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dirty="0" smtClean="0"/>
              <a:t>Compartilhar </a:t>
            </a:r>
            <a:r>
              <a:rPr lang="pt-BR" dirty="0"/>
              <a:t>suas histórias</a:t>
            </a:r>
          </a:p>
        </p:txBody>
      </p:sp>
      <p:pic>
        <p:nvPicPr>
          <p:cNvPr id="5" name="Content Placeholder 4"/>
          <p:cNvPicPr>
            <a:picLocks noGrp="1" noChangeAspect="1"/>
          </p:cNvPicPr>
          <p:nvPr>
            <p:ph sz="quarter" idx="11"/>
          </p:nvPr>
        </p:nvPicPr>
        <p:blipFill rotWithShape="1">
          <a:blip r:embed="rId3" cstate="print">
            <a:extLst>
              <a:ext uri="{28A0092B-C50C-407E-A947-70E740481C1C}">
                <a14:useLocalDpi xmlns:a14="http://schemas.microsoft.com/office/drawing/2010/main"/>
              </a:ext>
            </a:extLst>
          </a:blip>
          <a:srcRect l="14127" r="13513"/>
          <a:stretch/>
        </p:blipFill>
        <p:spPr bwMode="auto">
          <a:xfrm>
            <a:off x="304800" y="1782500"/>
            <a:ext cx="5791200" cy="320399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7" name="TextBox 6"/>
          <p:cNvSpPr txBox="1"/>
          <p:nvPr/>
        </p:nvSpPr>
        <p:spPr>
          <a:xfrm>
            <a:off x="-152400" y="5525788"/>
            <a:ext cx="12192000" cy="1015663"/>
          </a:xfrm>
          <a:prstGeom prst="rect">
            <a:avLst/>
          </a:prstGeom>
          <a:noFill/>
        </p:spPr>
        <p:txBody>
          <a:bodyPr wrap="square" rtlCol="0">
            <a:spAutoFit/>
          </a:bodyPr>
          <a:lstStyle/>
          <a:p>
            <a:pPr algn="ctr"/>
            <a:r>
              <a:rPr lang="pt-BR" sz="3000" dirty="0">
                <a:solidFill>
                  <a:schemeClr val="accent1"/>
                </a:solidFill>
                <a:latin typeface="Helvetica" panose="020B0604020202020204" pitchFamily="34" charset="0"/>
                <a:cs typeface="Helvetica" panose="020B0604020202020204" pitchFamily="34" charset="0"/>
              </a:rPr>
              <a:t>♦ </a:t>
            </a:r>
            <a:r>
              <a:rPr lang="pt-BR" sz="3000" dirty="0">
                <a:solidFill>
                  <a:schemeClr val="accent6">
                    <a:lumMod val="50000"/>
                    <a:lumOff val="50000"/>
                  </a:schemeClr>
                </a:solidFill>
                <a:latin typeface="Helvetica" panose="020B0604020202020204" pitchFamily="34" charset="0"/>
                <a:cs typeface="Helvetica" panose="020B0604020202020204" pitchFamily="34" charset="0"/>
              </a:rPr>
              <a:t>Histórias Fundamentais </a:t>
            </a:r>
            <a:r>
              <a:rPr lang="pt-BR" sz="3000" dirty="0">
                <a:solidFill>
                  <a:schemeClr val="accent1"/>
                </a:solidFill>
                <a:latin typeface="Helvetica" panose="020B0604020202020204" pitchFamily="34" charset="0"/>
                <a:cs typeface="Helvetica" panose="020B0604020202020204" pitchFamily="34" charset="0"/>
              </a:rPr>
              <a:t>♦ </a:t>
            </a:r>
            <a:r>
              <a:rPr lang="pt-BR" sz="3000" dirty="0">
                <a:solidFill>
                  <a:schemeClr val="accent6">
                    <a:lumMod val="50000"/>
                    <a:lumOff val="50000"/>
                  </a:schemeClr>
                </a:solidFill>
                <a:latin typeface="Helvetica" panose="020B0604020202020204" pitchFamily="34" charset="0"/>
                <a:cs typeface="Helvetica" panose="020B0604020202020204" pitchFamily="34" charset="0"/>
              </a:rPr>
              <a:t>Vídeos Históricos </a:t>
            </a:r>
            <a:r>
              <a:rPr lang="pt-BR" sz="3000" dirty="0" smtClean="0">
                <a:solidFill>
                  <a:schemeClr val="accent6">
                    <a:lumMod val="50000"/>
                    <a:lumOff val="50000"/>
                  </a:schemeClr>
                </a:solidFill>
                <a:latin typeface="Helvetica" panose="020B0604020202020204" pitchFamily="34" charset="0"/>
                <a:cs typeface="Helvetica" panose="020B0604020202020204" pitchFamily="34" charset="0"/>
              </a:rPr>
              <a:t/>
            </a:r>
            <a:br>
              <a:rPr lang="pt-BR" sz="3000" dirty="0" smtClean="0">
                <a:solidFill>
                  <a:schemeClr val="accent6">
                    <a:lumMod val="50000"/>
                    <a:lumOff val="50000"/>
                  </a:schemeClr>
                </a:solidFill>
                <a:latin typeface="Helvetica" panose="020B0604020202020204" pitchFamily="34" charset="0"/>
                <a:cs typeface="Helvetica" panose="020B0604020202020204" pitchFamily="34" charset="0"/>
              </a:rPr>
            </a:br>
            <a:r>
              <a:rPr lang="pt-BR" sz="3000" dirty="0" smtClean="0">
                <a:solidFill>
                  <a:schemeClr val="accent1"/>
                </a:solidFill>
                <a:latin typeface="Helvetica" panose="020B0604020202020204" pitchFamily="34" charset="0"/>
                <a:cs typeface="Helvetica" panose="020B0604020202020204" pitchFamily="34" charset="0"/>
              </a:rPr>
              <a:t>♦ </a:t>
            </a:r>
            <a:r>
              <a:rPr lang="pt-BR" sz="3000" dirty="0">
                <a:solidFill>
                  <a:schemeClr val="accent6">
                    <a:lumMod val="50000"/>
                    <a:lumOff val="50000"/>
                  </a:schemeClr>
                </a:solidFill>
                <a:latin typeface="Helvetica" panose="020B0604020202020204" pitchFamily="34" charset="0"/>
                <a:cs typeface="Helvetica" panose="020B0604020202020204" pitchFamily="34" charset="0"/>
              </a:rPr>
              <a:t>Slides da Jornada Leonística</a:t>
            </a: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48400" y="1785706"/>
            <a:ext cx="5791200" cy="320885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62498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a:t>Honrar nosso Legado</a:t>
            </a:r>
          </a:p>
        </p:txBody>
      </p:sp>
      <p:pic>
        <p:nvPicPr>
          <p:cNvPr id="4" name="Content Placeholder 3"/>
          <p:cNvPicPr>
            <a:picLocks noGrp="1" noChangeAspect="1"/>
          </p:cNvPicPr>
          <p:nvPr>
            <p:ph sz="quarter" idx="11"/>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bwMode="auto">
          <a:xfrm>
            <a:off x="292555" y="1524000"/>
            <a:ext cx="8382000" cy="43434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TextBox 4"/>
          <p:cNvSpPr txBox="1"/>
          <p:nvPr/>
        </p:nvSpPr>
        <p:spPr>
          <a:xfrm>
            <a:off x="292555" y="6019800"/>
            <a:ext cx="11518445" cy="553998"/>
          </a:xfrm>
          <a:prstGeom prst="rect">
            <a:avLst/>
          </a:prstGeom>
          <a:noFill/>
        </p:spPr>
        <p:txBody>
          <a:bodyPr wrap="square" rtlCol="0">
            <a:spAutoFit/>
          </a:bodyPr>
          <a:lstStyle/>
          <a:p>
            <a:pPr algn="ctr"/>
            <a:r>
              <a:rPr lang="pt-BR" sz="3000" dirty="0">
                <a:solidFill>
                  <a:schemeClr val="accent1"/>
                </a:solidFill>
                <a:latin typeface="Helvetica" panose="020B0604020202020204" pitchFamily="34" charset="0"/>
                <a:cs typeface="Helvetica" panose="020B0604020202020204" pitchFamily="34" charset="0"/>
              </a:rPr>
              <a:t>♦ </a:t>
            </a:r>
            <a:r>
              <a:rPr lang="pt-BR" sz="3000" dirty="0">
                <a:solidFill>
                  <a:schemeClr val="accent6">
                    <a:lumMod val="50000"/>
                    <a:lumOff val="50000"/>
                  </a:schemeClr>
                </a:solidFill>
                <a:latin typeface="Helvetica" panose="020B0604020202020204" pitchFamily="34" charset="0"/>
                <a:cs typeface="Helvetica" panose="020B0604020202020204" pitchFamily="34" charset="0"/>
              </a:rPr>
              <a:t>Estátua de Melvin Jones </a:t>
            </a:r>
            <a:r>
              <a:rPr lang="pt-BR" sz="3000" dirty="0">
                <a:solidFill>
                  <a:schemeClr val="accent1"/>
                </a:solidFill>
                <a:latin typeface="Helvetica" panose="020B0604020202020204" pitchFamily="34" charset="0"/>
                <a:cs typeface="Helvetica" panose="020B0604020202020204" pitchFamily="34" charset="0"/>
              </a:rPr>
              <a:t>♦ </a:t>
            </a:r>
            <a:r>
              <a:rPr lang="pt-BR" sz="3000" dirty="0">
                <a:solidFill>
                  <a:schemeClr val="accent6">
                    <a:lumMod val="50000"/>
                    <a:lumOff val="50000"/>
                  </a:schemeClr>
                </a:solidFill>
                <a:latin typeface="Helvetica" panose="020B0604020202020204" pitchFamily="34" charset="0"/>
                <a:cs typeface="Helvetica" panose="020B0604020202020204" pitchFamily="34" charset="0"/>
              </a:rPr>
              <a:t>Túmulo de Melvin Jones</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865054" y="1526005"/>
            <a:ext cx="2945946" cy="434139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3017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a:t>Preservar nossa herança</a:t>
            </a:r>
          </a:p>
        </p:txBody>
      </p:sp>
      <p:sp>
        <p:nvSpPr>
          <p:cNvPr id="7" name="TextBox 6"/>
          <p:cNvSpPr txBox="1"/>
          <p:nvPr/>
        </p:nvSpPr>
        <p:spPr>
          <a:xfrm>
            <a:off x="1409700" y="5831876"/>
            <a:ext cx="9372600" cy="553998"/>
          </a:xfrm>
          <a:prstGeom prst="rect">
            <a:avLst/>
          </a:prstGeom>
          <a:noFill/>
        </p:spPr>
        <p:txBody>
          <a:bodyPr wrap="square" rtlCol="0">
            <a:spAutoFit/>
          </a:bodyPr>
          <a:lstStyle/>
          <a:p>
            <a:pPr algn="ctr"/>
            <a:r>
              <a:rPr lang="pt-BR" sz="3000" dirty="0">
                <a:solidFill>
                  <a:schemeClr val="accent1"/>
                </a:solidFill>
                <a:latin typeface="Helvetica" panose="020B0604020202020204" pitchFamily="34" charset="0"/>
                <a:cs typeface="Helvetica" panose="020B0604020202020204" pitchFamily="34" charset="0"/>
              </a:rPr>
              <a:t>♦ </a:t>
            </a:r>
            <a:r>
              <a:rPr lang="pt-BR" sz="3000" dirty="0">
                <a:solidFill>
                  <a:schemeClr val="accent6">
                    <a:lumMod val="50000"/>
                    <a:lumOff val="50000"/>
                  </a:schemeClr>
                </a:solidFill>
                <a:latin typeface="Helvetica" panose="020B0604020202020204" pitchFamily="34" charset="0"/>
                <a:cs typeface="Helvetica" panose="020B0604020202020204" pitchFamily="34" charset="0"/>
              </a:rPr>
              <a:t>Entrevistas com cada um dos Presidentes Internacionais</a:t>
            </a:r>
          </a:p>
        </p:txBody>
      </p:sp>
      <p:pic>
        <p:nvPicPr>
          <p:cNvPr id="4" name="Content Placeholder 3"/>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rcRect b="11667"/>
          <a:stretch/>
        </p:blipFill>
        <p:spPr>
          <a:xfrm>
            <a:off x="2032000" y="1676400"/>
            <a:ext cx="8128000" cy="4038600"/>
          </a:xfrm>
        </p:spPr>
      </p:pic>
      <p:sp>
        <p:nvSpPr>
          <p:cNvPr id="9" name="TextBox 8"/>
          <p:cNvSpPr txBox="1"/>
          <p:nvPr/>
        </p:nvSpPr>
        <p:spPr>
          <a:xfrm>
            <a:off x="2244216" y="3200400"/>
            <a:ext cx="3038984" cy="1569660"/>
          </a:xfrm>
          <a:prstGeom prst="rect">
            <a:avLst/>
          </a:prstGeom>
          <a:noFill/>
        </p:spPr>
        <p:txBody>
          <a:bodyPr wrap="square" rtlCol="0">
            <a:spAutoFit/>
          </a:bodyPr>
          <a:lstStyle/>
          <a:p>
            <a:pPr algn="ctr"/>
            <a:r>
              <a:rPr lang="pt-BR" sz="3200" b="1" i="1">
                <a:solidFill>
                  <a:schemeClr val="tx2"/>
                </a:solidFill>
                <a:effectLst>
                  <a:outerShdw blurRad="63500" dist="63500" dir="2700000" algn="tl">
                    <a:schemeClr val="bg1"/>
                  </a:outerShdw>
                </a:effectLst>
                <a:latin typeface="Helvetica" panose="020B0604020202020204" pitchFamily="34" charset="0"/>
                <a:cs typeface="Helvetica" panose="020B0604020202020204" pitchFamily="34" charset="0"/>
              </a:rPr>
              <a:t>Reflexões </a:t>
            </a:r>
            <a:br>
              <a:rPr lang="pt-BR" sz="3200" b="1" i="1">
                <a:solidFill>
                  <a:schemeClr val="tx2"/>
                </a:solidFill>
                <a:effectLst>
                  <a:outerShdw blurRad="63500" dist="63500" dir="2700000" algn="tl">
                    <a:schemeClr val="bg1"/>
                  </a:outerShdw>
                </a:effectLst>
                <a:latin typeface="Helvetica" panose="020B0604020202020204" pitchFamily="34" charset="0"/>
                <a:cs typeface="Helvetica" panose="020B0604020202020204" pitchFamily="34" charset="0"/>
              </a:rPr>
            </a:br>
            <a:r>
              <a:rPr lang="pt-BR" sz="3200" b="1" i="1">
                <a:solidFill>
                  <a:schemeClr val="tx2"/>
                </a:solidFill>
                <a:effectLst>
                  <a:outerShdw blurRad="63500" dist="63500" dir="2700000" algn="tl">
                    <a:schemeClr val="bg1"/>
                  </a:outerShdw>
                </a:effectLst>
                <a:latin typeface="Helvetica" panose="020B0604020202020204" pitchFamily="34" charset="0"/>
                <a:cs typeface="Helvetica" panose="020B0604020202020204" pitchFamily="34" charset="0"/>
              </a:rPr>
              <a:t> dos </a:t>
            </a:r>
            <a:br>
              <a:rPr lang="pt-BR" sz="3200" b="1" i="1">
                <a:solidFill>
                  <a:schemeClr val="tx2"/>
                </a:solidFill>
                <a:effectLst>
                  <a:outerShdw blurRad="63500" dist="63500" dir="2700000" algn="tl">
                    <a:schemeClr val="bg1"/>
                  </a:outerShdw>
                </a:effectLst>
                <a:latin typeface="Helvetica" panose="020B0604020202020204" pitchFamily="34" charset="0"/>
                <a:cs typeface="Helvetica" panose="020B0604020202020204" pitchFamily="34" charset="0"/>
              </a:rPr>
            </a:br>
            <a:r>
              <a:rPr lang="pt-BR" sz="3200" b="1" i="1">
                <a:solidFill>
                  <a:schemeClr val="tx2"/>
                </a:solidFill>
                <a:effectLst>
                  <a:outerShdw blurRad="63500" dist="63500" dir="2700000" algn="tl">
                    <a:schemeClr val="bg1"/>
                  </a:outerShdw>
                </a:effectLst>
                <a:latin typeface="Helvetica" panose="020B0604020202020204" pitchFamily="34" charset="0"/>
                <a:cs typeface="Helvetica" panose="020B0604020202020204" pitchFamily="34" charset="0"/>
              </a:rPr>
              <a:t>Presidentes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8708" y="1905000"/>
            <a:ext cx="1269999" cy="1178524"/>
          </a:xfrm>
          <a:prstGeom prst="rect">
            <a:avLst/>
          </a:prstGeom>
        </p:spPr>
      </p:pic>
    </p:spTree>
    <p:extLst>
      <p:ext uri="{BB962C8B-B14F-4D97-AF65-F5344CB8AC3E}">
        <p14:creationId xmlns:p14="http://schemas.microsoft.com/office/powerpoint/2010/main" val="2123886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Uma comemoração do serviço</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0" y="2362200"/>
            <a:ext cx="2743200" cy="27432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24400" y="2362200"/>
            <a:ext cx="2743200" cy="27432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24800" y="2331308"/>
            <a:ext cx="2743200" cy="2743200"/>
          </a:xfrm>
          <a:prstGeom prst="rect">
            <a:avLst/>
          </a:prstGeom>
        </p:spPr>
      </p:pic>
    </p:spTree>
    <p:extLst>
      <p:ext uri="{BB962C8B-B14F-4D97-AF65-F5344CB8AC3E}">
        <p14:creationId xmlns:p14="http://schemas.microsoft.com/office/powerpoint/2010/main" val="3304096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Desafio de Serviços do Centenário</a:t>
            </a:r>
          </a:p>
        </p:txBody>
      </p:sp>
      <p:sp>
        <p:nvSpPr>
          <p:cNvPr id="6" name="TextBox 5"/>
          <p:cNvSpPr txBox="1"/>
          <p:nvPr/>
        </p:nvSpPr>
        <p:spPr>
          <a:xfrm>
            <a:off x="457200" y="4572000"/>
            <a:ext cx="3352801" cy="1231106"/>
          </a:xfrm>
          <a:prstGeom prst="rect">
            <a:avLst/>
          </a:prstGeom>
          <a:noFill/>
        </p:spPr>
        <p:txBody>
          <a:bodyPr wrap="square" rtlCol="0">
            <a:spAutoFit/>
          </a:bodyPr>
          <a:lstStyle/>
          <a:p>
            <a:pPr algn="ctr"/>
            <a:r>
              <a:rPr lang="pt-BR" sz="4400" b="1" dirty="0" smtClean="0">
                <a:solidFill>
                  <a:schemeClr val="tx2"/>
                </a:solidFill>
                <a:latin typeface="Helvetica" panose="020B0604020202020204" pitchFamily="34" charset="0"/>
                <a:cs typeface="Helvetica" panose="020B0604020202020204" pitchFamily="34" charset="0"/>
              </a:rPr>
              <a:t>248.993.525</a:t>
            </a:r>
            <a:r>
              <a:rPr lang="pt-BR" sz="3000" dirty="0" smtClean="0">
                <a:solidFill>
                  <a:schemeClr val="accent6">
                    <a:lumMod val="50000"/>
                    <a:lumOff val="50000"/>
                  </a:schemeClr>
                </a:solidFill>
                <a:latin typeface="Helvetica" panose="020B0604020202020204" pitchFamily="34" charset="0"/>
                <a:cs typeface="Helvetica" panose="020B0604020202020204" pitchFamily="34" charset="0"/>
              </a:rPr>
              <a:t> </a:t>
            </a:r>
            <a:r>
              <a:rPr lang="pt-BR" sz="3000" dirty="0">
                <a:solidFill>
                  <a:schemeClr val="accent6">
                    <a:lumMod val="50000"/>
                    <a:lumOff val="50000"/>
                  </a:schemeClr>
                </a:solidFill>
                <a:latin typeface="Helvetica" panose="020B0604020202020204" pitchFamily="34" charset="0"/>
                <a:cs typeface="Helvetica" panose="020B0604020202020204" pitchFamily="34" charset="0"/>
              </a:rPr>
              <a:t>pessoas servidas</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01" y="1584638"/>
            <a:ext cx="2743200" cy="2743200"/>
          </a:xfrm>
          <a:prstGeom prst="rect">
            <a:avLst/>
          </a:prstGeom>
        </p:spPr>
      </p:pic>
      <p:pic>
        <p:nvPicPr>
          <p:cNvPr id="9" name="Content Placeholder 8"/>
          <p:cNvPicPr>
            <a:picLocks noGrp="1" noChangeAspect="1"/>
          </p:cNvPicPr>
          <p:nvPr>
            <p:ph sz="quarter" idx="11"/>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5029200" y="1676400"/>
            <a:ext cx="6400800" cy="3925824"/>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9537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2899" y="228600"/>
            <a:ext cx="8000999" cy="622722"/>
          </a:xfrm>
        </p:spPr>
        <p:txBody>
          <a:bodyPr>
            <a:normAutofit fontScale="90000"/>
          </a:bodyPr>
          <a:lstStyle/>
          <a:p>
            <a:r>
              <a:rPr lang="pt-BR" dirty="0"/>
              <a:t>Prêmios por Aumento de Associados do Centenário</a:t>
            </a:r>
          </a:p>
        </p:txBody>
      </p:sp>
      <p:pic>
        <p:nvPicPr>
          <p:cNvPr id="11" name="Content Placeholder 10"/>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rcRect/>
          <a:stretch/>
        </p:blipFill>
        <p:spPr>
          <a:xfrm>
            <a:off x="4876800" y="1752600"/>
            <a:ext cx="6553199" cy="38862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62000" y="4419600"/>
            <a:ext cx="2743201" cy="1692771"/>
          </a:xfrm>
          <a:prstGeom prst="rect">
            <a:avLst/>
          </a:prstGeom>
          <a:noFill/>
        </p:spPr>
        <p:txBody>
          <a:bodyPr wrap="square" rtlCol="0">
            <a:spAutoFit/>
          </a:bodyPr>
          <a:lstStyle/>
          <a:p>
            <a:pPr algn="ctr"/>
            <a:r>
              <a:rPr lang="pt-BR" sz="4400" b="1" dirty="0" smtClean="0">
                <a:solidFill>
                  <a:schemeClr val="tx2"/>
                </a:solidFill>
                <a:latin typeface="Helvetica" panose="020B0604020202020204" pitchFamily="34" charset="0"/>
                <a:cs typeface="Helvetica" panose="020B0604020202020204" pitchFamily="34" charset="0"/>
              </a:rPr>
              <a:t>746.041</a:t>
            </a:r>
            <a:r>
              <a:rPr lang="pt-BR" sz="4400" b="1" dirty="0" smtClean="0">
                <a:solidFill>
                  <a:schemeClr val="accent1"/>
                </a:solidFill>
                <a:latin typeface="Helvetica" panose="020B0604020202020204" pitchFamily="34" charset="0"/>
                <a:cs typeface="Helvetica" panose="020B0604020202020204" pitchFamily="34" charset="0"/>
              </a:rPr>
              <a:t> </a:t>
            </a:r>
            <a:r>
              <a:rPr lang="pt-BR" sz="4000" b="1" dirty="0" smtClean="0">
                <a:solidFill>
                  <a:schemeClr val="accent1"/>
                </a:solidFill>
                <a:latin typeface="Helvetica" panose="020B0604020202020204" pitchFamily="34" charset="0"/>
                <a:cs typeface="Helvetica" panose="020B0604020202020204" pitchFamily="34" charset="0"/>
              </a:rPr>
              <a:t> </a:t>
            </a:r>
            <a:r>
              <a:rPr lang="pt-BR" sz="3000" dirty="0">
                <a:solidFill>
                  <a:schemeClr val="accent6">
                    <a:lumMod val="50000"/>
                    <a:lumOff val="50000"/>
                  </a:schemeClr>
                </a:solidFill>
                <a:latin typeface="Helvetica" panose="020B0604020202020204" pitchFamily="34" charset="0"/>
                <a:cs typeface="Helvetica" panose="020B0604020202020204" pitchFamily="34" charset="0"/>
              </a:rPr>
              <a:t>associados do Centenário</a:t>
            </a: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1" y="1600200"/>
            <a:ext cx="2743200" cy="2743200"/>
          </a:xfrm>
          <a:prstGeom prst="rect">
            <a:avLst/>
          </a:prstGeom>
        </p:spPr>
      </p:pic>
    </p:spTree>
    <p:extLst>
      <p:ext uri="{BB962C8B-B14F-4D97-AF65-F5344CB8AC3E}">
        <p14:creationId xmlns:p14="http://schemas.microsoft.com/office/powerpoint/2010/main" val="1047799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a:t>Projetos de Legado à Comunidade</a:t>
            </a:r>
          </a:p>
        </p:txBody>
      </p:sp>
      <p:pic>
        <p:nvPicPr>
          <p:cNvPr id="10" name="Content Placeholder 9"/>
          <p:cNvPicPr>
            <a:picLocks noGrp="1" noChangeAspect="1"/>
          </p:cNvPicPr>
          <p:nvPr>
            <p:ph sz="quarter" idx="11"/>
          </p:nvPr>
        </p:nvPicPr>
        <p:blipFill rotWithShape="1">
          <a:blip r:embed="rId3" cstate="print">
            <a:extLst>
              <a:ext uri="{28A0092B-C50C-407E-A947-70E740481C1C}">
                <a14:useLocalDpi xmlns:a14="http://schemas.microsoft.com/office/drawing/2010/main" val="0"/>
              </a:ext>
            </a:extLst>
          </a:blip>
          <a:srcRect/>
          <a:stretch/>
        </p:blipFill>
        <p:spPr bwMode="auto">
          <a:xfrm>
            <a:off x="5105400" y="1744362"/>
            <a:ext cx="6172200" cy="411349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TextBox 5"/>
          <p:cNvSpPr txBox="1"/>
          <p:nvPr/>
        </p:nvSpPr>
        <p:spPr>
          <a:xfrm>
            <a:off x="609601" y="4419600"/>
            <a:ext cx="3048000" cy="1692771"/>
          </a:xfrm>
          <a:prstGeom prst="rect">
            <a:avLst/>
          </a:prstGeom>
          <a:noFill/>
        </p:spPr>
        <p:txBody>
          <a:bodyPr wrap="square" rtlCol="0">
            <a:spAutoFit/>
          </a:bodyPr>
          <a:lstStyle/>
          <a:p>
            <a:pPr algn="ctr"/>
            <a:r>
              <a:rPr lang="pt-BR" sz="4400" b="1" dirty="0" smtClean="0">
                <a:solidFill>
                  <a:schemeClr val="tx2"/>
                </a:solidFill>
                <a:latin typeface="Helvetica" panose="020B0604020202020204" pitchFamily="34" charset="0"/>
                <a:cs typeface="Helvetica" panose="020B0604020202020204" pitchFamily="34" charset="0"/>
              </a:rPr>
              <a:t>31.853</a:t>
            </a:r>
            <a:r>
              <a:rPr lang="pt-BR" sz="4400" dirty="0" smtClean="0">
                <a:solidFill>
                  <a:schemeClr val="accent6">
                    <a:lumMod val="50000"/>
                    <a:lumOff val="50000"/>
                  </a:schemeClr>
                </a:solidFill>
                <a:latin typeface="Helvetica" panose="020B0604020202020204" pitchFamily="34" charset="0"/>
                <a:cs typeface="Helvetica" panose="020B0604020202020204" pitchFamily="34" charset="0"/>
              </a:rPr>
              <a:t> </a:t>
            </a:r>
            <a:r>
              <a:rPr lang="pt-BR" sz="3000" dirty="0">
                <a:solidFill>
                  <a:schemeClr val="accent6">
                    <a:lumMod val="50000"/>
                    <a:lumOff val="50000"/>
                  </a:schemeClr>
                </a:solidFill>
                <a:latin typeface="Helvetica" panose="020B0604020202020204" pitchFamily="34" charset="0"/>
                <a:cs typeface="Helvetica" panose="020B0604020202020204" pitchFamily="34" charset="0"/>
              </a:rPr>
              <a:t>projetos reportados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1" y="1524000"/>
            <a:ext cx="2743200" cy="2743200"/>
          </a:xfrm>
          <a:prstGeom prst="rect">
            <a:avLst/>
          </a:prstGeom>
        </p:spPr>
      </p:pic>
    </p:spTree>
    <p:extLst>
      <p:ext uri="{BB962C8B-B14F-4D97-AF65-F5344CB8AC3E}">
        <p14:creationId xmlns:p14="http://schemas.microsoft.com/office/powerpoint/2010/main" val="2386340770"/>
      </p:ext>
    </p:extLst>
  </p:cSld>
  <p:clrMapOvr>
    <a:masterClrMapping/>
  </p:clrMapOvr>
  <p:timing>
    <p:tnLst>
      <p:par>
        <p:cTn id="1" dur="indefinite" restart="never" nodeType="tmRoot"/>
      </p:par>
    </p:tnLst>
  </p:timing>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LongProperties xmlns="http://schemas.microsoft.com/office/2006/metadata/long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2.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06A8C181-E056-415E-9B59-40F04FA43837}">
  <ds:schemaRefs>
    <ds:schemaRef ds:uri="http://purl.org/dc/terms/"/>
    <ds:schemaRef ds:uri="http://schemas.microsoft.com/office/2006/metadata/properties"/>
    <ds:schemaRef ds:uri="http://schemas.microsoft.com/office/2006/documentManagement/types"/>
    <ds:schemaRef ds:uri="http://purl.org/dc/dcmitype/"/>
    <ds:schemaRef ds:uri="http://purl.org/dc/elements/1.1/"/>
    <ds:schemaRef ds:uri="http://www.w3.org/XML/1998/namespace"/>
    <ds:schemaRef ds:uri="http://schemas.microsoft.com/office/infopath/2007/PartnerControls"/>
    <ds:schemaRef ds:uri="http://schemas.openxmlformats.org/package/2006/metadata/core-properties"/>
    <ds:schemaRef ds:uri="a7495015-d16d-4dd1-a72f-488cd8119f34"/>
  </ds:schemaRefs>
</ds:datastoreItem>
</file>

<file path=customXml/itemProps5.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TotalTime>
  <Words>1279</Words>
  <Application>Microsoft Office PowerPoint</Application>
  <PresentationFormat>Widescreen</PresentationFormat>
  <Paragraphs>116</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Helvetica</vt:lpstr>
      <vt:lpstr>Helvetica Neue</vt:lpstr>
      <vt:lpstr>Segoe UI</vt:lpstr>
      <vt:lpstr>Segoe UI Semibold</vt:lpstr>
      <vt:lpstr>Wingdings 3</vt:lpstr>
      <vt:lpstr>ヒラギノ角ゴ Pro W3</vt:lpstr>
      <vt:lpstr>Light Background</vt:lpstr>
      <vt:lpstr>PowerPoint Presentation</vt:lpstr>
      <vt:lpstr>Uma homenagem do tamanho de um Leão</vt:lpstr>
      <vt:lpstr>Compartilhar suas histórias</vt:lpstr>
      <vt:lpstr>Honrar nosso Legado</vt:lpstr>
      <vt:lpstr>Preservar nossa herança</vt:lpstr>
      <vt:lpstr>Uma comemoração do serviço</vt:lpstr>
      <vt:lpstr>Desafio de Serviços do Centenário</vt:lpstr>
      <vt:lpstr>Prêmios por Aumento de Associados do Centenário</vt:lpstr>
      <vt:lpstr>Projetos de Legado à Comunidade</vt:lpstr>
      <vt:lpstr>Comemorações pelo mundo!</vt:lpstr>
      <vt:lpstr>Convenção do Centenário</vt:lpstr>
      <vt:lpstr>Estandarte do Centenário</vt:lpstr>
      <vt:lpstr>Moeda do Centenário</vt:lpstr>
      <vt:lpstr>Selos do Centenário</vt:lpstr>
      <vt:lpstr>Comemoração na Mídia Social</vt:lpstr>
      <vt:lpstr>Tochas do Centenário</vt:lpstr>
      <vt:lpstr>Arquivos no LionsClubs.org</vt:lpstr>
      <vt:lpstr>Nosso próximo século</vt:lpstr>
      <vt:lpstr>Muito obrigado!</vt:lpstr>
    </vt:vector>
  </TitlesOfParts>
  <Company>Lions Clubs International</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Jurczynski, Crystal</cp:lastModifiedBy>
  <cp:revision>1555</cp:revision>
  <cp:lastPrinted>2017-06-29T03:55:04Z</cp:lastPrinted>
  <dcterms:created xsi:type="dcterms:W3CDTF">2016-11-15T15:12:50Z</dcterms:created>
  <dcterms:modified xsi:type="dcterms:W3CDTF">2018-07-30T20:27:12Z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