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37" r:id="rId3"/>
    <p:sldId id="342" r:id="rId4"/>
    <p:sldId id="287" r:id="rId5"/>
    <p:sldId id="332" r:id="rId6"/>
    <p:sldId id="335" r:id="rId7"/>
    <p:sldId id="296" r:id="rId8"/>
    <p:sldId id="321" r:id="rId9"/>
    <p:sldId id="324" r:id="rId10"/>
    <p:sldId id="331" r:id="rId11"/>
    <p:sldId id="322" r:id="rId12"/>
    <p:sldId id="323" r:id="rId13"/>
    <p:sldId id="333" r:id="rId14"/>
    <p:sldId id="339" r:id="rId15"/>
    <p:sldId id="345" r:id="rId16"/>
    <p:sldId id="340" r:id="rId17"/>
    <p:sldId id="316" r:id="rId18"/>
    <p:sldId id="329" r:id="rId19"/>
    <p:sldId id="326" r:id="rId20"/>
    <p:sldId id="319" r:id="rId21"/>
  </p:sldIdLst>
  <p:sldSz cx="10160000" cy="76200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2FA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88834" autoAdjust="0"/>
  </p:normalViewPr>
  <p:slideViewPr>
    <p:cSldViewPr>
      <p:cViewPr>
        <p:scale>
          <a:sx n="75" d="100"/>
          <a:sy n="75" d="100"/>
        </p:scale>
        <p:origin x="-1824" y="-432"/>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notesViewPr>
    <p:cSldViewPr>
      <p:cViewPr varScale="1">
        <p:scale>
          <a:sx n="84" d="100"/>
          <a:sy n="84" d="100"/>
        </p:scale>
        <p:origin x="387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cs typeface="+mn-cs"/>
              </a:defRPr>
            </a:lvl1pPr>
          </a:lstStyle>
          <a:p>
            <a:pPr>
              <a:defRPr/>
            </a:pPr>
            <a:fld id="{B473CEB3-CDC4-465F-8D33-2891DD3C0F1D}" type="datetimeFigureOut">
              <a:rPr lang="en-US"/>
              <a:pPr>
                <a:defRPr/>
              </a:pPr>
              <a:t>4/1/2014</a:t>
            </a:fld>
            <a:endParaRPr lang="pt-B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cs typeface="+mn-cs"/>
              </a:defRPr>
            </a:lvl1pPr>
          </a:lstStyle>
          <a:p>
            <a:pPr>
              <a:defRPr/>
            </a:pPr>
            <a:fld id="{DB493814-3815-4807-8F4C-3DF5D800E49D}" type="slidenum">
              <a:rPr lang="en-US"/>
              <a:pPr>
                <a:defRPr/>
              </a:pPr>
              <a:t>‹#›</a:t>
            </a:fld>
            <a:endParaRPr lang="pt-BR"/>
          </a:p>
        </p:txBody>
      </p:sp>
    </p:spTree>
    <p:extLst>
      <p:ext uri="{BB962C8B-B14F-4D97-AF65-F5344CB8AC3E}">
        <p14:creationId xmlns:p14="http://schemas.microsoft.com/office/powerpoint/2010/main" val="4481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cs typeface="+mn-cs"/>
              </a:defRPr>
            </a:lvl1pPr>
          </a:lstStyle>
          <a:p>
            <a:pPr>
              <a:defRPr/>
            </a:pPr>
            <a:endParaRPr lang="en-US"/>
          </a:p>
        </p:txBody>
      </p:sp>
      <p:sp>
        <p:nvSpPr>
          <p:cNvPr id="4099" name="Rectangle 1027"/>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cs typeface="+mn-cs"/>
              </a:defRPr>
            </a:lvl1pPr>
          </a:lstStyle>
          <a:p>
            <a:pPr>
              <a:defRPr/>
            </a:pPr>
            <a:endParaRPr lang="en-US"/>
          </a:p>
        </p:txBody>
      </p:sp>
      <p:sp>
        <p:nvSpPr>
          <p:cNvPr id="26628"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1029"/>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cs typeface="+mn-cs"/>
              </a:defRPr>
            </a:lvl1pPr>
          </a:lstStyle>
          <a:p>
            <a:pPr>
              <a:defRPr/>
            </a:pPr>
            <a:endParaRPr lang="en-US"/>
          </a:p>
        </p:txBody>
      </p:sp>
      <p:sp>
        <p:nvSpPr>
          <p:cNvPr id="4103" name="Rectangle 1031"/>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cs typeface="+mn-cs"/>
              </a:defRPr>
            </a:lvl1pPr>
          </a:lstStyle>
          <a:p>
            <a:pPr>
              <a:defRPr/>
            </a:pPr>
            <a:fld id="{ECE156CD-B75D-4BBE-862C-631B94438F4E}" type="slidenum">
              <a:rPr lang="en-US"/>
              <a:pPr>
                <a:defRPr/>
              </a:pPr>
              <a:t>‹#›</a:t>
            </a:fld>
            <a:endParaRPr lang="pt-BR"/>
          </a:p>
        </p:txBody>
      </p:sp>
    </p:spTree>
    <p:extLst>
      <p:ext uri="{BB962C8B-B14F-4D97-AF65-F5344CB8AC3E}">
        <p14:creationId xmlns:p14="http://schemas.microsoft.com/office/powerpoint/2010/main" val="312183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0AC5A53-59EF-457C-950B-F05C1347397E}" type="slidenum">
              <a:rPr lang="en-US" smtClean="0"/>
              <a:pPr>
                <a:defRPr/>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10CF72A-BF1E-4BFA-A58C-B27A679B1A03}" type="slidenum">
              <a:rPr lang="en-US" altLang="en-US" smtClean="0"/>
              <a:pPr eaLnBrk="1" hangingPunct="1">
                <a:spcBef>
                  <a:spcPct val="0"/>
                </a:spcBef>
                <a:defRPr/>
              </a:pPr>
              <a:t>10</a:t>
            </a:fld>
            <a:endParaRPr lang="pt-BR" altLang="en-US" smtClean="0"/>
          </a:p>
        </p:txBody>
      </p:sp>
      <p:sp>
        <p:nvSpPr>
          <p:cNvPr id="49154"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4915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pt-BR" altLang="en-US" smtClean="0">
                <a:solidFill>
                  <a:srgbClr val="000000"/>
                </a:solidFill>
              </a:rPr>
              <a:t>Aqueles que acharam ser E, todos os mencionados acima, estão corretos. Cerca de 1/3 dos casos de sarampo desenvolvem complicações, como cicatrizes corneanas e cegueira, encefalite, pneumonia e diarreia severa. Estas complicações são mais perigosas em áreas do mundo onde as crianças não têm acesso a cuidados médicos adequados, ou onde elas talvez já sofram de uma saúde debilitada devido a uma dieta inadequada, água insalubre ou outras doenças.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1991D4C-E002-4606-BEFE-0EC446A34631}" type="slidenum">
              <a:rPr lang="pt-BR" altLang="en-US" smtClean="0"/>
              <a:pPr eaLnBrk="1" hangingPunct="1">
                <a:spcBef>
                  <a:spcPct val="0"/>
                </a:spcBef>
                <a:defRPr/>
              </a:pPr>
              <a:t>11</a:t>
            </a:fld>
            <a:endParaRPr lang="pt-BR" altLang="en-US" dirty="0" smtClean="0"/>
          </a:p>
        </p:txBody>
      </p:sp>
      <p:sp>
        <p:nvSpPr>
          <p:cNvPr id="51202" name="Rectangle 1"/>
          <p:cNvSpPr>
            <a:spLocks noGrp="1" noRot="1" noChangeAspect="1" noChangeArrowheads="1" noTextEdit="1"/>
          </p:cNvSpPr>
          <p:nvPr>
            <p:ph type="sldImg"/>
          </p:nvPr>
        </p:nvSpPr>
        <p:spPr>
          <a:ln/>
        </p:spPr>
      </p:sp>
      <p:sp>
        <p:nvSpPr>
          <p:cNvPr id="5120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Quantas mortes foram evitadas devido aos esforços de vacinação contra o sarampo desde 2001?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C55C8E2-FE69-4A48-AC62-C9B0CC1282C4}" type="slidenum">
              <a:rPr lang="en-US" altLang="en-US" smtClean="0"/>
              <a:pPr eaLnBrk="1" hangingPunct="1">
                <a:spcBef>
                  <a:spcPct val="0"/>
                </a:spcBef>
                <a:defRPr/>
              </a:pPr>
              <a:t>12</a:t>
            </a:fld>
            <a:endParaRPr lang="pt-BR" altLang="en-US" smtClean="0"/>
          </a:p>
        </p:txBody>
      </p:sp>
      <p:sp>
        <p:nvSpPr>
          <p:cNvPr id="53250" name="Rectangle 1"/>
          <p:cNvSpPr>
            <a:spLocks noGrp="1" noRot="1" noChangeAspect="1" noChangeArrowheads="1" noTextEdit="1"/>
          </p:cNvSpPr>
          <p:nvPr>
            <p:ph type="sldImg"/>
          </p:nvPr>
        </p:nvSpPr>
        <p:spPr>
          <a:ln/>
        </p:spPr>
      </p:sp>
      <p:sp>
        <p:nvSpPr>
          <p:cNvPr id="53251"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A resposta é impressionante - 13,8 milhões de mortes foram evitadas!</a:t>
            </a:r>
            <a:r>
              <a:rPr lang="pt-BR" altLang="en-US" smtClean="0"/>
              <a:t> As vacinas têm o poder de salvar vidas e também de transformá-las para melhor, pois as crianças ficam protegidas - tendo a chance de crescer saudáveis, frequentar a escola e melhorar suas condições de vida. Por US$1,00 uma criança pode ser imunizada contra o sarampo, tornando a vacina uma das intervenções de saúde de melhor custo-benefício. </a:t>
            </a:r>
            <a:endParaRPr lang="pt-BR" altLang="en-US" smtClean="0">
              <a:solidFill>
                <a:srgbClr val="000000"/>
              </a:solidFill>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E26EA62-5606-4890-9312-E78E69F3942A}" type="slidenum">
              <a:rPr lang="en-US" altLang="en-US" smtClean="0"/>
              <a:pPr eaLnBrk="1" hangingPunct="1">
                <a:spcBef>
                  <a:spcPct val="0"/>
                </a:spcBef>
                <a:defRPr/>
              </a:pPr>
              <a:t>13</a:t>
            </a:fld>
            <a:endParaRPr lang="pt-BR" altLang="en-US" smtClean="0"/>
          </a:p>
        </p:txBody>
      </p:sp>
      <p:sp>
        <p:nvSpPr>
          <p:cNvPr id="56322" name="Rectangle 1"/>
          <p:cNvSpPr>
            <a:spLocks noGrp="1" noRot="1" noChangeAspect="1" noChangeArrowheads="1" noTextEdit="1"/>
          </p:cNvSpPr>
          <p:nvPr>
            <p:ph type="sldImg"/>
          </p:nvPr>
        </p:nvSpPr>
        <p:spPr>
          <a:ln/>
        </p:spPr>
      </p:sp>
      <p:sp>
        <p:nvSpPr>
          <p:cNvPr id="5632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Os resultados são maravilhosos! Graças ao apoio dos Leões e dos nossos parceiros, milhões de vidas já foram salvas. Mesmo assim, muito trabalho ainda precisa ser feito. 335 crianças ainda morrem de sarampo todos os dias, isto representa 14 mortes por hora.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8DB68C8-59AE-411D-9A6C-D707471ED100}" type="slidenum">
              <a:rPr lang="en-US" altLang="en-US" smtClean="0"/>
              <a:pPr eaLnBrk="1" hangingPunct="1">
                <a:spcBef>
                  <a:spcPct val="0"/>
                </a:spcBef>
                <a:defRPr/>
              </a:pPr>
              <a:t>14</a:t>
            </a:fld>
            <a:endParaRPr lang="pt-BR" altLang="en-US" smtClean="0"/>
          </a:p>
        </p:txBody>
      </p:sp>
      <p:sp>
        <p:nvSpPr>
          <p:cNvPr id="58370"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p:spPr>
        <p:txBody>
          <a:bodyPr lIns="0" tIns="0" rIns="0" bIns="0"/>
          <a:lstStyle/>
          <a:p>
            <a:pPr eaLnBrk="1" hangingPunct="1">
              <a:lnSpc>
                <a:spcPct val="95000"/>
              </a:lnSpc>
              <a:spcBef>
                <a:spcPct val="0"/>
              </a:spcBef>
            </a:pPr>
            <a:r>
              <a:rPr lang="pt-BR" altLang="en-US" smtClean="0">
                <a:solidFill>
                  <a:srgbClr val="000000"/>
                </a:solidFill>
              </a:rPr>
              <a:t>Como podem perceber, o apoio dos Leões ajudou a reduzir as mortes pelo sarampo em todo o mundo, mas qual a trajetória das suas doações para termos alcançado resultados tão extraordinários? </a:t>
            </a:r>
          </a:p>
          <a:p>
            <a:pPr eaLnBrk="1" hangingPunct="1">
              <a:lnSpc>
                <a:spcPct val="95000"/>
              </a:lnSpc>
              <a:spcBef>
                <a:spcPct val="0"/>
              </a:spcBef>
            </a:pPr>
            <a:endParaRPr lang="pt-BR" altLang="en-US" smtClean="0">
              <a:solidFill>
                <a:srgbClr val="000000"/>
              </a:solidFill>
              <a:cs typeface="Times New Roman" pitchFamily="18" charset="0"/>
            </a:endParaRPr>
          </a:p>
          <a:p>
            <a:pPr eaLnBrk="1" hangingPunct="1">
              <a:lnSpc>
                <a:spcPct val="95000"/>
              </a:lnSpc>
              <a:spcBef>
                <a:spcPct val="0"/>
              </a:spcBef>
            </a:pPr>
            <a:r>
              <a:rPr lang="pt-BR" altLang="en-US" i="1" smtClean="0">
                <a:solidFill>
                  <a:srgbClr val="000000"/>
                </a:solidFill>
              </a:rPr>
              <a:t>Clique no mouse uma vez</a:t>
            </a:r>
          </a:p>
          <a:p>
            <a:pPr eaLnBrk="1" hangingPunct="1">
              <a:lnSpc>
                <a:spcPct val="95000"/>
              </a:lnSpc>
              <a:spcBef>
                <a:spcPct val="0"/>
              </a:spcBef>
              <a:buFontTx/>
              <a:buChar char="•"/>
            </a:pPr>
            <a:r>
              <a:rPr lang="pt-BR" altLang="en-US" smtClean="0">
                <a:solidFill>
                  <a:srgbClr val="000000"/>
                </a:solidFill>
              </a:rPr>
              <a:t>Lions clubes e Leões generosos oferecem apoio à campanha Uma Vacina, Uma Vida, graças às doações feitas à LCIF.  </a:t>
            </a:r>
          </a:p>
          <a:p>
            <a:pPr eaLnBrk="1" hangingPunct="1">
              <a:lnSpc>
                <a:spcPct val="95000"/>
              </a:lnSpc>
              <a:spcBef>
                <a:spcPct val="0"/>
              </a:spcBef>
            </a:pPr>
            <a:endParaRPr lang="pt-BR" altLang="en-US" smtClean="0">
              <a:solidFill>
                <a:srgbClr val="000000"/>
              </a:solidFill>
              <a:cs typeface="Times New Roman" pitchFamily="18" charset="0"/>
            </a:endParaRPr>
          </a:p>
          <a:p>
            <a:pPr eaLnBrk="1" hangingPunct="1">
              <a:lnSpc>
                <a:spcPct val="95000"/>
              </a:lnSpc>
              <a:spcBef>
                <a:spcPct val="0"/>
              </a:spcBef>
            </a:pPr>
            <a:r>
              <a:rPr lang="pt-BR" altLang="en-US" i="1" smtClean="0">
                <a:solidFill>
                  <a:srgbClr val="000000"/>
                </a:solidFill>
              </a:rPr>
              <a:t>Clique no mouse duas vezes</a:t>
            </a:r>
          </a:p>
          <a:p>
            <a:pPr eaLnBrk="1" hangingPunct="1">
              <a:lnSpc>
                <a:spcPct val="95000"/>
              </a:lnSpc>
              <a:spcBef>
                <a:spcPct val="0"/>
              </a:spcBef>
              <a:buFontTx/>
              <a:buChar char="•"/>
            </a:pPr>
            <a:r>
              <a:rPr lang="pt-BR" altLang="en-US" smtClean="0">
                <a:solidFill>
                  <a:srgbClr val="000000"/>
                </a:solidFill>
              </a:rPr>
              <a:t>LCIF apoio a GAVI.</a:t>
            </a:r>
          </a:p>
          <a:p>
            <a:pPr eaLnBrk="1" hangingPunct="1">
              <a:lnSpc>
                <a:spcPct val="95000"/>
              </a:lnSpc>
              <a:spcBef>
                <a:spcPct val="0"/>
              </a:spcBef>
            </a:pPr>
            <a:endParaRPr lang="pt-BR" altLang="en-US" smtClean="0">
              <a:solidFill>
                <a:srgbClr val="000000"/>
              </a:solidFill>
              <a:cs typeface="Times New Roman" pitchFamily="18" charset="0"/>
            </a:endParaRPr>
          </a:p>
          <a:p>
            <a:pPr eaLnBrk="1" hangingPunct="1">
              <a:lnSpc>
                <a:spcPct val="95000"/>
              </a:lnSpc>
              <a:spcBef>
                <a:spcPct val="0"/>
              </a:spcBef>
            </a:pPr>
            <a:r>
              <a:rPr lang="pt-BR" altLang="en-US" i="1" smtClean="0">
                <a:solidFill>
                  <a:srgbClr val="000000"/>
                </a:solidFill>
              </a:rPr>
              <a:t>Clique no mouse uma vez</a:t>
            </a:r>
          </a:p>
          <a:p>
            <a:pPr eaLnBrk="1" hangingPunct="1">
              <a:lnSpc>
                <a:spcPct val="95000"/>
              </a:lnSpc>
              <a:spcBef>
                <a:spcPct val="0"/>
              </a:spcBef>
              <a:buFontTx/>
              <a:buChar char="•"/>
            </a:pPr>
            <a:r>
              <a:rPr lang="pt-BR" altLang="en-US" smtClean="0">
                <a:solidFill>
                  <a:srgbClr val="000000"/>
                </a:solidFill>
              </a:rPr>
              <a:t>A GAVI compra vacinas ao preço mais baixo e depois as distribui nos países prioritários, onde existem muitos surtos do sarampo e </a:t>
            </a:r>
            <a:r>
              <a:rPr lang="pt-BR" smtClean="0"/>
              <a:t>os pais não têm acesso aos serviços de imunização para proteger seus filhos contra esta doença. Fatores como pobreza, sistemas de saúde deficientes e falta de informações contribuem para dificultar o acesso das famílias aos cuidados médicos preventivos para os seus filhos. </a:t>
            </a:r>
          </a:p>
          <a:p>
            <a:pPr eaLnBrk="1" hangingPunct="1">
              <a:lnSpc>
                <a:spcPct val="95000"/>
              </a:lnSpc>
              <a:spcBef>
                <a:spcPct val="0"/>
              </a:spcBef>
            </a:pPr>
            <a:r>
              <a:rPr lang="pt-BR" altLang="en-US" i="1" smtClean="0">
                <a:solidFill>
                  <a:srgbClr val="000000"/>
                </a:solidFill>
              </a:rPr>
              <a:t>Clique no mouse duas vezes </a:t>
            </a:r>
          </a:p>
          <a:p>
            <a:pPr eaLnBrk="1" hangingPunct="1">
              <a:lnSpc>
                <a:spcPct val="95000"/>
              </a:lnSpc>
              <a:spcBef>
                <a:spcPct val="0"/>
              </a:spcBef>
              <a:buFontTx/>
              <a:buChar char="•"/>
            </a:pPr>
            <a:r>
              <a:rPr lang="pt-BR" altLang="en-US" smtClean="0">
                <a:solidFill>
                  <a:srgbClr val="000000"/>
                </a:solidFill>
              </a:rPr>
              <a:t>Os profissionais de saúde são treinados para eventos de vacinação em todo o país. Os Leões trabalham com líderes locais para divulgarem os eventos de vacinação nas comunidades. Os Leões trabalham com afinco, incentivando as famílias a levar seus filhos para serem vacinados. Os Leões postam folhetos, batendo de porta em porta, organizando o transporte para as famílias chegarem aos eventos, servindo ainda como voluntários durante os dias de vacinação. </a:t>
            </a:r>
          </a:p>
          <a:p>
            <a:pPr eaLnBrk="1" hangingPunct="1">
              <a:lnSpc>
                <a:spcPct val="95000"/>
              </a:lnSpc>
              <a:spcBef>
                <a:spcPct val="0"/>
              </a:spcBef>
            </a:pPr>
            <a:r>
              <a:rPr lang="pt-BR" altLang="en-US" i="1" smtClean="0">
                <a:solidFill>
                  <a:srgbClr val="000000"/>
                </a:solidFill>
              </a:rPr>
              <a:t>Clique no mouse uma vez</a:t>
            </a:r>
          </a:p>
          <a:p>
            <a:pPr eaLnBrk="1" hangingPunct="1">
              <a:lnSpc>
                <a:spcPct val="95000"/>
              </a:lnSpc>
              <a:spcBef>
                <a:spcPct val="0"/>
              </a:spcBef>
              <a:buFontTx/>
              <a:buChar char="•"/>
            </a:pPr>
            <a:r>
              <a:rPr lang="pt-BR" altLang="en-US" smtClean="0">
                <a:solidFill>
                  <a:srgbClr val="000000"/>
                </a:solidFill>
              </a:rPr>
              <a:t>Os Leões estão trabalhando arduamente em todas as fases do processo, desde a colaboração com a GAVI e profissionais de saúde para promoverem eventos de vacinação em suas comunidades, servindo ainda como voluntários durante tais campanhas. </a:t>
            </a:r>
          </a:p>
          <a:p>
            <a:pPr eaLnBrk="1" hangingPunct="1">
              <a:lnSpc>
                <a:spcPct val="95000"/>
              </a:lnSpc>
              <a:spcBef>
                <a:spcPct val="0"/>
              </a:spcBef>
              <a:buFontTx/>
              <a:buChar char="•"/>
            </a:pPr>
            <a:r>
              <a:rPr lang="pt-BR" altLang="en-US" smtClean="0">
                <a:solidFill>
                  <a:srgbClr val="000000"/>
                </a:solidFill>
              </a:rPr>
              <a:t>O resultado final da dedicação, trabalho árduo e generosidade dos Leões é maravilhoso. Milhões de crianças são salvas!</a:t>
            </a:r>
          </a:p>
          <a:p>
            <a:pPr eaLnBrk="1" hangingPunct="1">
              <a:lnSpc>
                <a:spcPct val="95000"/>
              </a:lnSpc>
              <a:spcBef>
                <a:spcPct val="0"/>
              </a:spcBef>
              <a:buFontTx/>
              <a:buChar char="•"/>
            </a:pPr>
            <a:endParaRPr lang="pt-BR" altLang="en-US" smtClean="0">
              <a:solidFill>
                <a:srgbClr val="000000"/>
              </a:solidFill>
              <a:cs typeface="Times New Roman" pitchFamily="18" charset="0"/>
            </a:endParaRPr>
          </a:p>
          <a:p>
            <a:pPr eaLnBrk="1" hangingPunct="1">
              <a:lnSpc>
                <a:spcPct val="95000"/>
              </a:lnSpc>
              <a:spcBef>
                <a:spcPct val="0"/>
              </a:spcBef>
              <a:buFontTx/>
              <a:buChar char="•"/>
            </a:pPr>
            <a:endParaRPr lang="pt-BR" altLang="en-US" smtClean="0">
              <a:solidFill>
                <a:srgbClr val="000000"/>
              </a:solidFill>
              <a:cs typeface="Times New Roman" pitchFamily="18" charset="0"/>
            </a:endParaRPr>
          </a:p>
          <a:p>
            <a:pPr eaLnBrk="1" hangingPunct="1">
              <a:lnSpc>
                <a:spcPct val="95000"/>
              </a:lnSpc>
              <a:spcBef>
                <a:spcPct val="0"/>
              </a:spcBef>
              <a:buFontTx/>
              <a:buChar char="•"/>
            </a:pPr>
            <a:endParaRPr lang="pt-BR" altLang="en-US" smtClean="0">
              <a:solidFill>
                <a:srgbClr val="000000"/>
              </a:solidFill>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F3237C5-3584-4329-B16E-1FF027C20B68}" type="slidenum">
              <a:rPr lang="en-US" altLang="en-US" smtClean="0"/>
              <a:pPr eaLnBrk="1" hangingPunct="1">
                <a:spcBef>
                  <a:spcPct val="0"/>
                </a:spcBef>
                <a:defRPr/>
              </a:pPr>
              <a:t>15</a:t>
            </a:fld>
            <a:endParaRPr lang="pt-BR" altLang="en-US" smtClean="0"/>
          </a:p>
        </p:txBody>
      </p:sp>
      <p:sp>
        <p:nvSpPr>
          <p:cNvPr id="60418" name="Rectangle 1"/>
          <p:cNvSpPr>
            <a:spLocks noGrp="1" noRot="1" noChangeAspect="1" noChangeArrowheads="1" noTextEdit="1"/>
          </p:cNvSpPr>
          <p:nvPr>
            <p:ph type="sldImg"/>
          </p:nvPr>
        </p:nvSpPr>
        <p:spPr>
          <a:ln/>
        </p:spPr>
      </p:sp>
      <p:sp>
        <p:nvSpPr>
          <p:cNvPr id="60419"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t>Mostramos alguns exemplos dos Leões trabalhando em suas comunidades para eliminarem o sarampo para sempre. </a:t>
            </a:r>
          </a:p>
          <a:p>
            <a:pPr eaLnBrk="1" hangingPunct="1">
              <a:lnSpc>
                <a:spcPct val="95000"/>
              </a:lnSpc>
              <a:spcBef>
                <a:spcPct val="0"/>
              </a:spcBef>
            </a:pPr>
            <a:endParaRPr lang="pt-BR" altLang="en-US" smtClean="0"/>
          </a:p>
          <a:p>
            <a:pPr eaLnBrk="1" hangingPunct="1">
              <a:lnSpc>
                <a:spcPct val="95000"/>
              </a:lnSpc>
              <a:spcBef>
                <a:spcPct val="0"/>
              </a:spcBef>
            </a:pPr>
            <a:r>
              <a:rPr lang="pt-BR" altLang="en-US" smtClean="0"/>
              <a:t>No início de novembro, os Leões de Botsuana ajudaram o Ministério da Saúde do país, com uma campanha de cinco dias para conseguirem alcançar 95 por cento das crianças abaixo de 5 anos de idade. Os pequenos receberam vacinação contra o sarampo, Vitamina A e medicamentos para a desparasitação. Cerca de 200.000 crianças foram imunizadas durante a campanha. </a:t>
            </a:r>
          </a:p>
          <a:p>
            <a:pPr eaLnBrk="1" hangingPunct="1">
              <a:lnSpc>
                <a:spcPct val="95000"/>
              </a:lnSpc>
              <a:spcBef>
                <a:spcPct val="0"/>
              </a:spcBef>
            </a:pPr>
            <a:endParaRPr lang="pt-BR" altLang="en-US" smtClean="0"/>
          </a:p>
          <a:p>
            <a:r>
              <a:rPr lang="pt-BR" altLang="en-US" smtClean="0"/>
              <a:t>Os Leões desempenharam um papel importante de divulgar a mensagem sobre a campanha. Em todo o país, os Leões contrataram sistemas públicos de endereços, caminhões trailers e até frotas de veículos para divulgarem as mensagens diretamente ao público sobre as campanhas de imunização prestes a acontecer. </a:t>
            </a:r>
          </a:p>
          <a:p>
            <a:r>
              <a:rPr lang="pt-BR" altLang="en-US" smtClean="0"/>
              <a:t>Em determinada parte do país, duas equipes de Leões foram de casa em casa, batendo nas portas, lembrando as famílias de levarem os seus filhos para serem vacinados. Em Tonota, no leste de Botsuana, os Leões ajudaram a pagar por um ônibus para transportar as famílias de áreas remotas até a aldeia, para que não perdessem a chance de serem vacinadas. </a:t>
            </a:r>
          </a:p>
          <a:p>
            <a:endParaRPr lang="pt-BR" altLang="en-US" smtClean="0">
              <a:solidFill>
                <a:srgbClr val="000000"/>
              </a:solidFill>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pPr eaLnBrk="1" hangingPunct="1"/>
            <a:r>
              <a:rPr lang="pt-BR" altLang="en-US" smtClean="0"/>
              <a:t>Agora que você se inteirou dos problemas gerados pelo sarampo, deve estar pensando como você e os seus companheiros Leões podem ajudar. Existem várias formas importantes de fazer isto, inclusive contando a outros Leões e não Leões sobre o sarampo e promovendo a conscientização a respeito da importância da vacinação.  Porém, a coisa mais importante que você e o seu clube podem fazer agora mesmo é ajudar a angariar fundos para a iniciativa Uma Vacina, Uma Vida.</a:t>
            </a:r>
          </a:p>
        </p:txBody>
      </p:sp>
      <p:sp>
        <p:nvSpPr>
          <p:cNvPr id="327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F489950-1487-405D-BBF6-C76F42206A04}" type="slidenum">
              <a:rPr lang="en-US" altLang="en-US" smtClean="0"/>
              <a:pPr eaLnBrk="1" hangingPunct="1">
                <a:spcBef>
                  <a:spcPct val="0"/>
                </a:spcBef>
                <a:defRPr/>
              </a:pPr>
              <a:t>16</a:t>
            </a:fld>
            <a:endParaRPr lang="pt-B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49F5403-23C8-44CF-A637-B5D14D7FDBBE}" type="slidenum">
              <a:rPr lang="en-US" altLang="en-US" smtClean="0"/>
              <a:pPr eaLnBrk="1" hangingPunct="1">
                <a:spcBef>
                  <a:spcPct val="0"/>
                </a:spcBef>
                <a:defRPr/>
              </a:pPr>
              <a:t>17</a:t>
            </a:fld>
            <a:endParaRPr lang="pt-BR" altLang="en-US" smtClean="0"/>
          </a:p>
        </p:txBody>
      </p:sp>
      <p:sp>
        <p:nvSpPr>
          <p:cNvPr id="64514"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6451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pt-BR" altLang="en-US" smtClean="0">
                <a:solidFill>
                  <a:srgbClr val="000000"/>
                </a:solidFill>
              </a:rPr>
              <a:t>Pense nesta pergunta: Se o seu clube doar US$1,000 para a Iniciativa Uma Vacina, Uma Vida, quanto esta doação representa em fundos equiparados?</a:t>
            </a:r>
          </a:p>
          <a:p>
            <a:pPr eaLnBrk="1" hangingPunct="1">
              <a:lnSpc>
                <a:spcPct val="95000"/>
              </a:lnSpc>
              <a:spcBef>
                <a:spcPct val="0"/>
              </a:spcBef>
            </a:pPr>
            <a:endParaRPr lang="pt-BR" altLang="en-US" smtClean="0">
              <a:solidFill>
                <a:srgbClr val="000000"/>
              </a:solidFill>
              <a:cs typeface="Times New Roman" pitchFamily="18" charset="0"/>
            </a:endParaRPr>
          </a:p>
          <a:p>
            <a:pPr eaLnBrk="1" hangingPunct="1">
              <a:lnSpc>
                <a:spcPct val="95000"/>
              </a:lnSpc>
              <a:spcBef>
                <a:spcPct val="0"/>
              </a:spcBef>
            </a:pPr>
            <a:r>
              <a:rPr lang="pt-BR" altLang="en-US" smtClean="0">
                <a:solidFill>
                  <a:srgbClr val="000000"/>
                </a:solidFill>
              </a:rPr>
              <a:t>A resposta é US$1.000  Isto significa que a doação do seu clube terá ainda mais força, ajudando a salvar o dobro de vidas.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pt-BR" altLang="en-US" smtClean="0"/>
              <a:t>É muito fácil fazer uma doação. Você pode acessar o site www.lcif.org para fazer uma doação através de cartão de crédito, ou enviar um cheque em dólares americanos. Você pode também fazer uma transferência bancária através da conta de depósito local do Lions. Seja qual for a forma de contribuição, lembre-se de marcar a sua doação para ‘sarampo’. Se você quiser solicitar um CMJ pela doação, lembre-se de marcar “Sarampo” em “Propósito da doação”.</a:t>
            </a:r>
          </a:p>
          <a:p>
            <a:pPr eaLnBrk="1" hangingPunct="1"/>
            <a:endParaRPr lang="pt-BR" altLang="en-US" smtClean="0"/>
          </a:p>
          <a:p>
            <a:pPr eaLnBrk="1" hangingPunct="1"/>
            <a:endParaRPr lang="pt-BR" altLang="en-US" smtClean="0"/>
          </a:p>
        </p:txBody>
      </p:sp>
      <p:sp>
        <p:nvSpPr>
          <p:cNvPr id="3584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3A2E8F-0B3E-4521-8A06-B9F6A331BD0B}" type="slidenum">
              <a:rPr lang="en-US" altLang="en-US" smtClean="0"/>
              <a:pPr eaLnBrk="1" hangingPunct="1">
                <a:spcBef>
                  <a:spcPct val="0"/>
                </a:spcBef>
                <a:defRPr/>
              </a:pPr>
              <a:t>18</a:t>
            </a:fld>
            <a:endParaRPr lang="pt-B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pt-BR" altLang="en-US" smtClean="0"/>
              <a:t>Espero que você tenha aprendido um pouco hoje sobre o sarampo e a iniciativa Uma Vacina, Uma Vida. Será uma satisfação esclarecer as dúvidas que vocês possam ter.  </a:t>
            </a:r>
          </a:p>
        </p:txBody>
      </p:sp>
      <p:sp>
        <p:nvSpPr>
          <p:cNvPr id="368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E75B996-97FC-46F5-AC93-EB5D1DAB76A8}" type="slidenum">
              <a:rPr lang="en-US" altLang="en-US" smtClean="0"/>
              <a:pPr eaLnBrk="1" hangingPunct="1">
                <a:spcBef>
                  <a:spcPct val="0"/>
                </a:spcBef>
                <a:defRPr/>
              </a:pPr>
              <a:t>19</a:t>
            </a:fld>
            <a:endParaRPr lang="pt-B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54D2FBC-CDC0-4A26-B6B4-C11B2AD54550}" type="slidenum">
              <a:rPr lang="en-US" altLang="en-US" smtClean="0"/>
              <a:pPr eaLnBrk="1" hangingPunct="1">
                <a:spcBef>
                  <a:spcPct val="0"/>
                </a:spcBef>
                <a:defRPr/>
              </a:pPr>
              <a:t>2</a:t>
            </a:fld>
            <a:endParaRPr lang="pt-BR" altLang="en-US" smtClean="0"/>
          </a:p>
        </p:txBody>
      </p:sp>
      <p:sp>
        <p:nvSpPr>
          <p:cNvPr id="31746" name="Rectangle 1"/>
          <p:cNvSpPr>
            <a:spLocks noGrp="1" noRot="1" noChangeAspect="1" noChangeArrowheads="1" noTextEdit="1"/>
          </p:cNvSpPr>
          <p:nvPr>
            <p:ph type="sldImg"/>
          </p:nvPr>
        </p:nvSpPr>
        <p:spPr>
          <a:ln/>
        </p:spPr>
      </p:sp>
      <p:sp>
        <p:nvSpPr>
          <p:cNvPr id="31747"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Os Leões têm sido atuantes na luta para eliminar o sarampo desde 2010, quando </a:t>
            </a:r>
            <a:r>
              <a:rPr lang="pt-BR" smtClean="0"/>
              <a:t>os Leões e LCIF fizeram parceria com a Iniciativa contra o Sarampo e a Rubéola e com a Fundação Bill e Melinda Gates para lançarem programas piloto em países africanos, vacinando mais de 41 milhões de crianças. </a:t>
            </a:r>
          </a:p>
          <a:p>
            <a:pPr eaLnBrk="1" hangingPunct="1">
              <a:lnSpc>
                <a:spcPct val="95000"/>
              </a:lnSpc>
              <a:spcBef>
                <a:spcPct val="0"/>
              </a:spcBef>
            </a:pPr>
            <a:endParaRPr lang="pt-BR" smtClean="0"/>
          </a:p>
          <a:p>
            <a:pPr eaLnBrk="1" hangingPunct="1">
              <a:lnSpc>
                <a:spcPct val="95000"/>
              </a:lnSpc>
              <a:spcBef>
                <a:spcPct val="0"/>
              </a:spcBef>
            </a:pPr>
            <a:r>
              <a:rPr lang="pt-BR" smtClean="0"/>
              <a:t>Nos últimos anos, os Leões desempenharam um papel fundamental nos esforços de mobilização social, trabalhando junto aos líderes locais, coordenando a publicidade em nível comunitário e servindo como voluntários em centros de vacinação. Milhões de crianças foram vacinadas porque os Leões têm trabalhado arduamente em suas comunidades. Mas por que a luta para eliminar o saram é tão importante? </a:t>
            </a:r>
            <a:endParaRPr lang="pt-BR" altLang="en-US" smtClean="0">
              <a:solidFill>
                <a:srgbClr val="000000"/>
              </a:solidFill>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996E76-5876-4D32-8E9D-B14314E4E2E0}" type="slidenum">
              <a:rPr lang="en-US" altLang="en-US" smtClean="0"/>
              <a:pPr eaLnBrk="1" hangingPunct="1">
                <a:spcBef>
                  <a:spcPct val="0"/>
                </a:spcBef>
                <a:defRPr/>
              </a:pPr>
              <a:t>3</a:t>
            </a:fld>
            <a:endParaRPr lang="pt-BR" altLang="en-US" smtClean="0"/>
          </a:p>
        </p:txBody>
      </p:sp>
      <p:sp>
        <p:nvSpPr>
          <p:cNvPr id="33794" name="Rectangle 1"/>
          <p:cNvSpPr>
            <a:spLocks noGrp="1" noRot="1" noChangeAspect="1" noChangeArrowheads="1" noTextEdit="1"/>
          </p:cNvSpPr>
          <p:nvPr>
            <p:ph type="sldImg"/>
          </p:nvPr>
        </p:nvSpPr>
        <p:spPr>
          <a:ln/>
        </p:spPr>
      </p:sp>
      <p:sp>
        <p:nvSpPr>
          <p:cNvPr id="33795"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O sarampo ceifa a vida de 335 crianças a cada dia. São mais do que 122.000 em um ano. E isto é totalmente evitável. Muitos de vocês já estão familiarizados com o sarampo.  Mas talvez não estejam familiarizados com o impacto devastador que o sarampo ainda causa em todo o mundo, e as razões pelas quais os Leões concordaram em continuar no combate a esta doença.  </a:t>
            </a:r>
          </a:p>
          <a:p>
            <a:pPr eaLnBrk="1" hangingPunct="1">
              <a:lnSpc>
                <a:spcPct val="95000"/>
              </a:lnSpc>
              <a:spcBef>
                <a:spcPct val="0"/>
              </a:spcBef>
            </a:pPr>
            <a:endParaRPr lang="pt-BR" altLang="en-US" smtClean="0">
              <a:solidFill>
                <a:srgbClr val="000000"/>
              </a:solidFill>
              <a:cs typeface="Times New Roman" pitchFamily="18" charset="0"/>
            </a:endParaRPr>
          </a:p>
          <a:p>
            <a:pPr eaLnBrk="1" hangingPunct="1">
              <a:lnSpc>
                <a:spcPct val="95000"/>
              </a:lnSpc>
              <a:spcBef>
                <a:spcPct val="0"/>
              </a:spcBef>
            </a:pPr>
            <a:r>
              <a:rPr lang="pt-BR" altLang="en-US" smtClean="0">
                <a:solidFill>
                  <a:srgbClr val="000000"/>
                </a:solidFill>
              </a:rPr>
              <a:t>Hoje, você tomará conhecimento destas razões, e espero que se juntará à esta luta.  Somente podemos vencer o combate contra o sarampo com a sua ajuda e a dos seus companheiros Leões.</a:t>
            </a:r>
          </a:p>
          <a:p>
            <a:pPr eaLnBrk="1" hangingPunct="1">
              <a:lnSpc>
                <a:spcPct val="95000"/>
              </a:lnSpc>
              <a:spcBef>
                <a:spcPct val="0"/>
              </a:spcBef>
            </a:pPr>
            <a:r>
              <a:rPr lang="pt-BR" altLang="en-US" smtClean="0">
                <a:solidFill>
                  <a:srgbClr val="000000"/>
                </a:solidFill>
                <a:cs typeface="Times New Roman" pitchFamily="18" charset="0"/>
              </a:rPr>
              <a:t>   </a:t>
            </a:r>
          </a:p>
          <a:p>
            <a:pPr eaLnBrk="1" hangingPunct="1">
              <a:lnSpc>
                <a:spcPct val="95000"/>
              </a:lnSpc>
              <a:spcBef>
                <a:spcPct val="0"/>
              </a:spcBef>
            </a:pPr>
            <a:endParaRPr lang="pt-BR" altLang="en-US" smtClean="0">
              <a:solidFill>
                <a:srgbClr val="000000"/>
              </a:solidFill>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B423AC29-E64B-4432-956E-AD4DE9F0C980}" type="slidenum">
              <a:rPr lang="en-US" altLang="en-US" smtClean="0"/>
              <a:pPr eaLnBrk="1" hangingPunct="1">
                <a:spcBef>
                  <a:spcPct val="0"/>
                </a:spcBef>
                <a:defRPr/>
              </a:pPr>
              <a:t>4</a:t>
            </a:fld>
            <a:endParaRPr lang="pt-BR" altLang="en-US" smtClean="0"/>
          </a:p>
        </p:txBody>
      </p:sp>
      <p:sp>
        <p:nvSpPr>
          <p:cNvPr id="35842" name="Rectangle 1"/>
          <p:cNvSpPr>
            <a:spLocks noGrp="1" noRot="1" noChangeAspect="1" noChangeArrowheads="1" noTextEdit="1"/>
          </p:cNvSpPr>
          <p:nvPr>
            <p:ph type="sldImg"/>
          </p:nvPr>
        </p:nvSpPr>
        <p:spPr>
          <a:ln/>
        </p:spPr>
      </p:sp>
      <p:sp>
        <p:nvSpPr>
          <p:cNvPr id="35843"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pt-BR" altLang="en-US" smtClean="0">
                <a:solidFill>
                  <a:srgbClr val="000000"/>
                </a:solidFill>
              </a:rPr>
              <a:t>Primeiramente, gostaria de falar um pouco sobre o sarampo.  </a:t>
            </a:r>
          </a:p>
          <a:p>
            <a:pPr marL="277813" lvl="1" eaLnBrk="1" hangingPunct="1">
              <a:lnSpc>
                <a:spcPct val="95000"/>
              </a:lnSpc>
              <a:spcBef>
                <a:spcPct val="0"/>
              </a:spcBef>
              <a:buFontTx/>
              <a:buChar char="•"/>
            </a:pPr>
            <a:r>
              <a:rPr lang="pt-BR" altLang="en-US" smtClean="0">
                <a:solidFill>
                  <a:srgbClr val="000000"/>
                </a:solidFill>
              </a:rPr>
              <a:t> O sarampo é uma das cinco principais causas de mortes evitáveis por vacina no mundo</a:t>
            </a:r>
          </a:p>
          <a:p>
            <a:pPr marL="277813" lvl="1" eaLnBrk="1" hangingPunct="1">
              <a:lnSpc>
                <a:spcPct val="95000"/>
              </a:lnSpc>
              <a:spcBef>
                <a:spcPct val="0"/>
              </a:spcBef>
              <a:buFontTx/>
              <a:buChar char="•"/>
            </a:pPr>
            <a:r>
              <a:rPr lang="pt-BR" altLang="en-US" smtClean="0">
                <a:solidFill>
                  <a:srgbClr val="000000"/>
                </a:solidFill>
              </a:rPr>
              <a:t> É fácil e barato de preveni-lo - a vacina custa menos de US$1 e oferece imunidade vitalícia</a:t>
            </a:r>
          </a:p>
          <a:p>
            <a:pPr marL="277813" lvl="1" eaLnBrk="1" hangingPunct="1">
              <a:lnSpc>
                <a:spcPct val="95000"/>
              </a:lnSpc>
              <a:spcBef>
                <a:spcPct val="0"/>
              </a:spcBef>
              <a:buFontTx/>
              <a:buChar char="•"/>
            </a:pPr>
            <a:r>
              <a:rPr lang="pt-BR" altLang="en-US" smtClean="0">
                <a:solidFill>
                  <a:srgbClr val="000000"/>
                </a:solidFill>
              </a:rPr>
              <a:t> Encontrado em todas as partes do mundo - os surtos de sarampo já aconteceram em todos os continentes e climas</a:t>
            </a:r>
          </a:p>
          <a:p>
            <a:pPr marL="277813" lvl="1" eaLnBrk="1" hangingPunct="1">
              <a:spcBef>
                <a:spcPct val="0"/>
              </a:spcBef>
              <a:buFontTx/>
              <a:buChar char="•"/>
            </a:pPr>
            <a:r>
              <a:rPr lang="pt-BR" altLang="en-US" smtClean="0">
                <a:solidFill>
                  <a:srgbClr val="000000"/>
                </a:solidFill>
              </a:rPr>
              <a:t> O sarampo é uma das doenças mais contagiosas - 90% daqueles expostos ao vírus do sarampo contrairão a doença se não estiverem imunizados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p:spPr>
        <p:txBody>
          <a:bodyPr/>
          <a:lstStyle>
            <a:lvl1pPr>
              <a:defRPr sz="1200">
                <a:solidFill>
                  <a:schemeClr val="tx1"/>
                </a:solidFill>
                <a:latin typeface="Times New Roman" pitchFamily="18" charset="0"/>
              </a:defRPr>
            </a:lvl1pPr>
            <a:lvl2pPr marL="757066" indent="-291179">
              <a:defRPr sz="1200">
                <a:solidFill>
                  <a:schemeClr val="tx1"/>
                </a:solidFill>
                <a:latin typeface="Times New Roman" pitchFamily="18" charset="0"/>
              </a:defRPr>
            </a:lvl2pPr>
            <a:lvl3pPr marL="1164717" indent="-232943">
              <a:defRPr sz="1200">
                <a:solidFill>
                  <a:schemeClr val="tx1"/>
                </a:solidFill>
                <a:latin typeface="Times New Roman" pitchFamily="18" charset="0"/>
              </a:defRPr>
            </a:lvl3pPr>
            <a:lvl4pPr marL="1630604" indent="-232943">
              <a:defRPr sz="1200">
                <a:solidFill>
                  <a:schemeClr val="tx1"/>
                </a:solidFill>
                <a:latin typeface="Times New Roman" pitchFamily="18" charset="0"/>
              </a:defRPr>
            </a:lvl4pPr>
            <a:lvl5pPr marL="2096491" indent="-232943">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defRPr/>
            </a:pPr>
            <a:fld id="{1456E04D-3463-43E9-9529-1016C6F2765F}" type="slidenum">
              <a:rPr lang="en-US" altLang="en-US" smtClean="0"/>
              <a:pPr>
                <a:defRPr/>
              </a:pPr>
              <a:t>5</a:t>
            </a:fld>
            <a:endParaRPr lang="pt-BR" altLang="en-US" smtClean="0"/>
          </a:p>
        </p:txBody>
      </p:sp>
      <p:sp>
        <p:nvSpPr>
          <p:cNvPr id="37890"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4625" indent="-174625">
              <a:buFontTx/>
              <a:buChar char="•"/>
            </a:pPr>
            <a:r>
              <a:rPr lang="pt-BR" altLang="en-US" smtClean="0"/>
              <a:t>Uma nova parceria com a GAVI Alliance foi anunciada em julho de 2013. A nova parceria permite que LCIF e os Leões continuem investindo nos esforços de angariação de fundos e parcerias de campo, semelhantes ao trabalho que empreendemos desde 2010, que visa proteger centenas de milhares de crianças nos países mais pobres do mundo contra o sarampo.   </a:t>
            </a:r>
          </a:p>
          <a:p>
            <a:pPr marL="174625" indent="-174625"/>
            <a:endParaRPr lang="pt-BR" altLang="en-US" smtClean="0">
              <a:cs typeface="Times New Roman" pitchFamily="18" charset="0"/>
            </a:endParaRPr>
          </a:p>
          <a:p>
            <a:pPr marL="174625" indent="-174625">
              <a:buFontTx/>
              <a:buChar char="•"/>
            </a:pPr>
            <a:r>
              <a:rPr lang="pt-BR" altLang="en-US" smtClean="0"/>
              <a:t>Os Leões de todo o mundo se comprometeram a angariar US$30 milhões até o nosso 100º aniversário em 2017. Os recursos arrecadados pelos Leões serão equiparados pelos parceiros do Fundo Equivalente da GAVI, que recebe o apoio financeiro do Departamento de Desenvolvimento Internacional do Reino Unido (DFID) e da Fundação Bill &amp; Melinda Gates, elevando o total para US$60 milhões. Através de nossos esforços conjuntos com a GAVI e outros parceiros, os Leões aumentarão o acesso aos serviços de imunização de qualidade em todos os níveis - global, nacional e local - para o benefício de todas as crianças do mundo.</a:t>
            </a:r>
          </a:p>
          <a:p>
            <a:pPr marL="174625" indent="-174625">
              <a:buFontTx/>
              <a:buChar char="•"/>
            </a:pPr>
            <a:endParaRPr lang="pt-BR" altLang="en-US" smtClean="0">
              <a:cs typeface="Times New Roman" pitchFamily="18" charset="0"/>
            </a:endParaRPr>
          </a:p>
          <a:p>
            <a:pPr marL="174625" indent="-174625">
              <a:buFontTx/>
              <a:buChar char="•"/>
            </a:pPr>
            <a:r>
              <a:rPr lang="pt-BR" altLang="en-US" smtClean="0"/>
              <a:t>Nos últimos anos, os Leões desempenharam um papel fundamental nos esforços de mobilização social, trabalhando junto aos líderes locais, coordenando a publicidade em nível comunitário e servindo como voluntários em centros de vacinação. Graças aos esforços de angariação e defesa desta causa, os Leões ajudaram a imunizar mais de 114 milhões de crianças. </a:t>
            </a:r>
          </a:p>
          <a:p>
            <a:pPr marL="174625" indent="-174625"/>
            <a:endParaRPr lang="pt-BR" altLang="en-US" sz="1600"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A30EC6C-AB87-4F95-82A2-6987EF44F8F9}" type="slidenum">
              <a:rPr lang="en-US" altLang="en-US" smtClean="0"/>
              <a:pPr eaLnBrk="1" hangingPunct="1">
                <a:spcBef>
                  <a:spcPct val="0"/>
                </a:spcBef>
                <a:defRPr/>
              </a:pPr>
              <a:t>6</a:t>
            </a:fld>
            <a:endParaRPr lang="pt-BR" altLang="en-US" smtClean="0"/>
          </a:p>
        </p:txBody>
      </p:sp>
      <p:sp>
        <p:nvSpPr>
          <p:cNvPr id="39938"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p:spPr>
        <p:txBody>
          <a:bodyPr lIns="0" tIns="0" rIns="0" bIns="0"/>
          <a:lstStyle/>
          <a:p>
            <a:pPr marL="174625" indent="-174625">
              <a:buFontTx/>
              <a:buChar char="•"/>
            </a:pPr>
            <a:r>
              <a:rPr lang="pt-BR" altLang="en-US" smtClean="0"/>
              <a:t>A GAVI Alliance (Global Alliance for Vaccines and Immunizations) foi fundada no ano 2000 para financiar vacinas para crianças em mais de 70 países, considerados os mais pobres do mundo. A missão da GAVI é salvar a vida das crianças e proteger a saúde das pessoas, aumentando o acesso à imunização nos países mais pobres do mundo. </a:t>
            </a:r>
          </a:p>
          <a:p>
            <a:pPr marL="174625" indent="-174625"/>
            <a:endParaRPr lang="pt-BR" altLang="en-US" smtClean="0">
              <a:cs typeface="Times New Roman" pitchFamily="18" charset="0"/>
            </a:endParaRPr>
          </a:p>
          <a:p>
            <a:pPr marL="174625" indent="-174625">
              <a:buFontTx/>
              <a:buChar char="•"/>
            </a:pPr>
            <a:r>
              <a:rPr lang="pt-BR" altLang="en-US" smtClean="0"/>
              <a:t>Desde o ano 2000, outras 440 milhões de crianças foram imunizadas contra as principais doenças imunopreveníveis, incluindo sarampo, nos países mais pobres do mundo, com o apoio da GAVI, assim evitando cerca de seis milhões de mortes futuras. </a:t>
            </a:r>
            <a:endParaRPr lang="pt-BR" altLang="en-US" smtClean="0">
              <a:latin typeface="Arial" charset="0"/>
            </a:endParaRPr>
          </a:p>
          <a:p>
            <a:pPr marL="174625" indent="-174625" eaLnBrk="1" hangingPunct="1">
              <a:lnSpc>
                <a:spcPct val="95000"/>
              </a:lnSpc>
              <a:spcBef>
                <a:spcPct val="0"/>
              </a:spcBef>
            </a:pPr>
            <a:endParaRPr lang="pt-BR" altLang="en-US"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D564A4D-730A-499A-8383-44E91630638D}" type="slidenum">
              <a:rPr lang="en-US" altLang="en-US" smtClean="0"/>
              <a:pPr eaLnBrk="1" hangingPunct="1">
                <a:spcBef>
                  <a:spcPct val="0"/>
                </a:spcBef>
                <a:defRPr/>
              </a:pPr>
              <a:t>7</a:t>
            </a:fld>
            <a:endParaRPr lang="pt-BR" altLang="en-US" smtClean="0"/>
          </a:p>
        </p:txBody>
      </p:sp>
      <p:sp>
        <p:nvSpPr>
          <p:cNvPr id="41986"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r>
              <a:rPr lang="pt-BR" dirty="0" smtClean="0">
                <a:solidFill>
                  <a:srgbClr val="000000"/>
                </a:solidFill>
              </a:rPr>
              <a:t>Agora vamos fazer um pouco de perguntas e respostas. Se você souber, vá em frente e diga a resposta!</a:t>
            </a:r>
          </a:p>
          <a:p>
            <a:pPr eaLnBrk="1" hangingPunct="1">
              <a:lnSpc>
                <a:spcPct val="95000"/>
              </a:lnSpc>
              <a:spcBef>
                <a:spcPct val="0"/>
              </a:spcBef>
              <a:defRPr/>
            </a:pPr>
            <a:endParaRPr lang="pt-BR" dirty="0" smtClean="0">
              <a:solidFill>
                <a:srgbClr val="000000"/>
              </a:solidFill>
              <a:cs typeface="Times New Roman" pitchFamily="18" charset="0"/>
            </a:endParaRPr>
          </a:p>
          <a:p>
            <a:pPr eaLnBrk="1" hangingPunct="1">
              <a:lnSpc>
                <a:spcPct val="95000"/>
              </a:lnSpc>
              <a:spcBef>
                <a:spcPct val="0"/>
              </a:spcBef>
              <a:defRPr/>
            </a:pPr>
            <a:r>
              <a:rPr lang="pt-BR" dirty="0" smtClean="0">
                <a:solidFill>
                  <a:srgbClr val="000000"/>
                </a:solidFill>
              </a:rPr>
              <a:t>Quais as áreas do mundo que são atualmente afetadas pelo sarampo?</a:t>
            </a:r>
          </a:p>
          <a:p>
            <a:pPr marL="349415" indent="-349415" eaLnBrk="1" hangingPunct="1">
              <a:lnSpc>
                <a:spcPct val="95000"/>
              </a:lnSpc>
              <a:spcBef>
                <a:spcPct val="0"/>
              </a:spcBef>
              <a:buFontTx/>
              <a:buAutoNum type="alphaUcPeriod"/>
              <a:defRPr/>
            </a:pPr>
            <a:r>
              <a:rPr lang="pt-BR" dirty="0" smtClean="0">
                <a:solidFill>
                  <a:srgbClr val="000000"/>
                </a:solidFill>
              </a:rPr>
              <a:t>Países em desenvolvimento</a:t>
            </a:r>
          </a:p>
          <a:p>
            <a:pPr marL="349415" indent="-349415" eaLnBrk="1" hangingPunct="1">
              <a:lnSpc>
                <a:spcPct val="95000"/>
              </a:lnSpc>
              <a:spcBef>
                <a:spcPct val="0"/>
              </a:spcBef>
              <a:buFontTx/>
              <a:buAutoNum type="alphaUcPeriod"/>
              <a:defRPr/>
            </a:pPr>
            <a:r>
              <a:rPr lang="pt-BR" dirty="0" smtClean="0">
                <a:solidFill>
                  <a:srgbClr val="000000"/>
                </a:solidFill>
              </a:rPr>
              <a:t>África </a:t>
            </a:r>
          </a:p>
          <a:p>
            <a:pPr marL="349415" indent="-349415" eaLnBrk="1" hangingPunct="1">
              <a:lnSpc>
                <a:spcPct val="95000"/>
              </a:lnSpc>
              <a:spcBef>
                <a:spcPct val="0"/>
              </a:spcBef>
              <a:buFontTx/>
              <a:buAutoNum type="alphaUcPeriod"/>
              <a:defRPr/>
            </a:pPr>
            <a:r>
              <a:rPr lang="pt-BR" dirty="0" smtClean="0">
                <a:solidFill>
                  <a:srgbClr val="000000"/>
                </a:solidFill>
              </a:rPr>
              <a:t>África, Ásia e Europa</a:t>
            </a:r>
          </a:p>
          <a:p>
            <a:pPr marL="349415" indent="-349415" eaLnBrk="1" hangingPunct="1">
              <a:lnSpc>
                <a:spcPct val="95000"/>
              </a:lnSpc>
              <a:spcBef>
                <a:spcPct val="0"/>
              </a:spcBef>
              <a:buFontTx/>
              <a:buAutoNum type="alphaUcPeriod"/>
              <a:defRPr/>
            </a:pPr>
            <a:r>
              <a:rPr lang="pt-BR" dirty="0" smtClean="0">
                <a:solidFill>
                  <a:srgbClr val="000000"/>
                </a:solidFill>
              </a:rPr>
              <a:t>Todas as áreas do mundo são afetadas pelo sarampo</a:t>
            </a:r>
          </a:p>
          <a:p>
            <a:pPr eaLnBrk="1" hangingPunct="1">
              <a:lnSpc>
                <a:spcPct val="95000"/>
              </a:lnSpc>
              <a:spcBef>
                <a:spcPct val="0"/>
              </a:spcBef>
              <a:defRPr/>
            </a:pPr>
            <a:endParaRPr lang="pt-BR" dirty="0">
              <a:solidFill>
                <a:srgbClr val="000000"/>
              </a:solidFill>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423EC3E-977A-44DF-9142-0ED3556AF604}" type="slidenum">
              <a:rPr lang="en-US" altLang="en-US" smtClean="0"/>
              <a:pPr eaLnBrk="1" hangingPunct="1">
                <a:spcBef>
                  <a:spcPct val="0"/>
                </a:spcBef>
                <a:defRPr/>
              </a:pPr>
              <a:t>8</a:t>
            </a:fld>
            <a:endParaRPr lang="pt-BR" altLang="en-US" smtClean="0"/>
          </a:p>
        </p:txBody>
      </p:sp>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pt-BR" altLang="en-US" smtClean="0"/>
              <a:t>Os pontos neste mapa indicam os locais que sofreram grandes surtos de sarampo no ano passado. Como pode ver, todas as partes do mundo são afetadas pelo sarampo.  Mesmo aquelas áreas do mundo (como as Américas e Europa) onde se pensava que o sarampo estivesse sob controle podem ter surtos significativos se a população não mantiver um alto nível de vacinação.</a:t>
            </a:r>
          </a:p>
          <a:p>
            <a:pPr eaLnBrk="1" hangingPunct="1">
              <a:lnSpc>
                <a:spcPct val="95000"/>
              </a:lnSpc>
              <a:spcBef>
                <a:spcPct val="0"/>
              </a:spcBef>
            </a:pPr>
            <a:endParaRPr lang="pt-BR" altLang="en-US" smtClean="0">
              <a:solidFill>
                <a:srgbClr val="000000"/>
              </a:solidFill>
              <a:latin typeface="Arial" charset="0"/>
            </a:endParaRPr>
          </a:p>
          <a:p>
            <a:pPr eaLnBrk="1" hangingPunct="1">
              <a:lnSpc>
                <a:spcPct val="95000"/>
              </a:lnSpc>
              <a:spcBef>
                <a:spcPct val="0"/>
              </a:spcBef>
            </a:pPr>
            <a:r>
              <a:rPr lang="pt-BR" altLang="en-US" smtClean="0">
                <a:solidFill>
                  <a:srgbClr val="000000"/>
                </a:solidFill>
              </a:rPr>
              <a:t>O sarampo foi declarado como eliminado em muitos países, porém, a doença continua a se espalhar em populações não vacinadas, por residentes que retornam do exterior ou por visitantes. Se a sua família viaja para o exterior e entra em contato com alguém com o vírus do sarampo, você não será afetado, pois já foi vacinado contra a doença. Mas, e se o seu filho ou neto, que ainda não foi vacinado, entrar em contato com alguém que tenha o vírus do sarampo? O resultado pode ser fatal. É por esta razão que os Leões resolveram aderir à luta contra o sarampo.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377F84C-3DD8-4888-919D-E4D05DA333FE}" type="slidenum">
              <a:rPr lang="en-US" altLang="en-US" smtClean="0"/>
              <a:pPr eaLnBrk="1" hangingPunct="1">
                <a:spcBef>
                  <a:spcPct val="0"/>
                </a:spcBef>
                <a:defRPr/>
              </a:pPr>
              <a:t>9</a:t>
            </a:fld>
            <a:endParaRPr lang="pt-BR" altLang="en-US" smtClean="0"/>
          </a:p>
        </p:txBody>
      </p:sp>
      <p:sp>
        <p:nvSpPr>
          <p:cNvPr id="46082"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pPr>
            <a:r>
              <a:rPr lang="pt-BR" smtClean="0">
                <a:solidFill>
                  <a:srgbClr val="000000"/>
                </a:solidFill>
              </a:rPr>
              <a:t>O sarampo é uma doença perigosa que pode causar vários danos, especialmente em países em desenvolvimento. Quais desses efeitos colaterais sérios, que alteram a vida, você acha que resultam de uma infecção por sarampo?</a:t>
            </a:r>
          </a:p>
          <a:p>
            <a:pPr eaLnBrk="1" hangingPunct="1">
              <a:lnSpc>
                <a:spcPct val="95000"/>
              </a:lnSpc>
              <a:spcBef>
                <a:spcPct val="0"/>
              </a:spcBef>
            </a:pPr>
            <a:endParaRPr lang="pt-BR" smtClean="0">
              <a:solidFill>
                <a:srgbClr val="000000"/>
              </a:solidFill>
              <a:cs typeface="Times New Roman" pitchFamily="18" charset="0"/>
            </a:endParaRPr>
          </a:p>
          <a:p>
            <a:pPr eaLnBrk="1" hangingPunct="1">
              <a:lnSpc>
                <a:spcPct val="95000"/>
              </a:lnSpc>
              <a:spcBef>
                <a:spcPct val="0"/>
              </a:spcBef>
              <a:buFontTx/>
              <a:buAutoNum type="alphaUcPeriod"/>
            </a:pPr>
            <a:r>
              <a:rPr lang="pt-BR" smtClean="0">
                <a:solidFill>
                  <a:srgbClr val="000000"/>
                </a:solidFill>
              </a:rPr>
              <a:t>Cegueira em decorrência de cicatrizes corneanas</a:t>
            </a:r>
          </a:p>
          <a:p>
            <a:pPr eaLnBrk="1" hangingPunct="1">
              <a:lnSpc>
                <a:spcPct val="95000"/>
              </a:lnSpc>
              <a:spcBef>
                <a:spcPct val="0"/>
              </a:spcBef>
              <a:buFontTx/>
              <a:buAutoNum type="alphaUcPeriod"/>
            </a:pPr>
            <a:r>
              <a:rPr lang="pt-BR" smtClean="0">
                <a:solidFill>
                  <a:srgbClr val="000000"/>
                </a:solidFill>
              </a:rPr>
              <a:t>Encefalite</a:t>
            </a:r>
          </a:p>
          <a:p>
            <a:pPr eaLnBrk="1" hangingPunct="1">
              <a:lnSpc>
                <a:spcPct val="95000"/>
              </a:lnSpc>
              <a:spcBef>
                <a:spcPct val="0"/>
              </a:spcBef>
              <a:buFontTx/>
              <a:buAutoNum type="alphaUcPeriod"/>
            </a:pPr>
            <a:r>
              <a:rPr lang="pt-BR" smtClean="0">
                <a:solidFill>
                  <a:srgbClr val="000000"/>
                </a:solidFill>
              </a:rPr>
              <a:t>Pneumonia</a:t>
            </a:r>
          </a:p>
          <a:p>
            <a:pPr eaLnBrk="1" hangingPunct="1">
              <a:lnSpc>
                <a:spcPct val="95000"/>
              </a:lnSpc>
              <a:spcBef>
                <a:spcPct val="0"/>
              </a:spcBef>
              <a:buFontTx/>
              <a:buAutoNum type="alphaUcPeriod"/>
            </a:pPr>
            <a:r>
              <a:rPr lang="pt-BR" smtClean="0">
                <a:solidFill>
                  <a:srgbClr val="000000"/>
                </a:solidFill>
              </a:rPr>
              <a:t>Diarreia severa</a:t>
            </a:r>
          </a:p>
          <a:p>
            <a:pPr eaLnBrk="1" hangingPunct="1">
              <a:lnSpc>
                <a:spcPct val="95000"/>
              </a:lnSpc>
              <a:spcBef>
                <a:spcPct val="0"/>
              </a:spcBef>
              <a:buFontTx/>
              <a:buAutoNum type="alphaUcPeriod"/>
            </a:pPr>
            <a:r>
              <a:rPr lang="pt-BR" smtClean="0">
                <a:solidFill>
                  <a:srgbClr val="000000"/>
                </a:solidFill>
              </a:rPr>
              <a:t>Todas as opções acima</a:t>
            </a:r>
          </a:p>
          <a:p>
            <a:pPr eaLnBrk="1" hangingPunct="1">
              <a:lnSpc>
                <a:spcPct val="95000"/>
              </a:lnSpc>
              <a:spcBef>
                <a:spcPct val="0"/>
              </a:spcBef>
              <a:buFontTx/>
              <a:buAutoNum type="alphaUcPeriod"/>
            </a:pPr>
            <a:endParaRPr lang="pt-BR" smtClean="0">
              <a:solidFill>
                <a:srgbClr val="000000"/>
              </a:solidFill>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A185F-F3BF-4BDE-9760-F17D4CF84D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FA3457-0219-4435-98FF-E3AF09321D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7B77B2-7F85-4EE6-88FF-B6B71E51F7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0A68CC32-2A8F-4EB9-A77C-3DB3A81E4950}" type="slidenum">
              <a:rPr lang="fr-CH"/>
              <a:pPr>
                <a:defRPr/>
              </a:pPr>
              <a:t>‹#›</a:t>
            </a:fld>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B1ED5268-61A0-4EEE-A8E5-EA75030EE3C6}" type="slidenum">
              <a:rPr lang="fr-CH"/>
              <a:pPr>
                <a:defRPr/>
              </a:pPr>
              <a:t>‹#›</a:t>
            </a:fld>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0A7F6181-DFF2-481F-81D1-1B2BAF0829D7}" type="slidenum">
              <a:rPr lang="fr-CH"/>
              <a:pPr>
                <a:defRPr/>
              </a:pPr>
              <a:t>‹#›</a:t>
            </a:fld>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55A79D78-D2FA-4741-AD2C-CDD714BD21A4}" type="slidenum">
              <a:rPr lang="fr-CH"/>
              <a:pPr>
                <a:defRPr/>
              </a:pPr>
              <a:t>‹#›</a:t>
            </a:fld>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AD385F-43AA-47B0-A996-CD5BECAC7D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rtlCol="0"/>
          <a:lstStyle>
            <a:lvl1pPr defTabSz="914400" fontAlgn="base">
              <a:spcBef>
                <a:spcPct val="0"/>
              </a:spcBef>
              <a:spcAft>
                <a:spcPct val="0"/>
              </a:spcAft>
              <a:defRPr>
                <a:solidFill>
                  <a:srgbClr val="636463">
                    <a:tint val="75000"/>
                  </a:srgbClr>
                </a:solidFill>
                <a:latin typeface="Times New Roman" pitchFamily="18" charset="0"/>
              </a:defRPr>
            </a:lvl1pPr>
          </a:lstStyle>
          <a:p>
            <a:pPr>
              <a:defRPr/>
            </a:pPr>
            <a:fld id="{24F1E1F7-0C2E-4FE7-8C4A-7FA729202F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6A77B2-E904-4977-8E07-E8C50278E6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FA8E52-C5A9-49F0-BA06-0476AF217D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A6ED22-EE7D-44CF-B729-774D79E0F6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3C34CA-73D4-418B-8669-28B004FBBE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3490A6-A84D-4928-944B-21A9917A4F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F5186-EF8E-4F20-9C16-113682660DB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0E7E1-9ADD-4E38-AB20-C3FC455AD7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0270D15-6A71-4075-9DEF-E2BC05D01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6" descr="MRI_Template_PagePlain.jpg"/>
          <p:cNvPicPr>
            <a:picLocks noChangeAspect="1"/>
          </p:cNvPicPr>
          <p:nvPr userDrawn="1"/>
        </p:nvPicPr>
        <p:blipFill>
          <a:blip r:embed="rId14"/>
          <a:srcRect/>
          <a:stretch>
            <a:fillRect/>
          </a:stretch>
        </p:blipFill>
        <p:spPr bwMode="auto">
          <a:xfrm>
            <a:off x="0" y="0"/>
            <a:ext cx="10160000" cy="7620000"/>
          </a:xfrm>
          <a:prstGeom prst="rect">
            <a:avLst/>
          </a:prstGeom>
          <a:noFill/>
          <a:ln w="9525">
            <a:noFill/>
            <a:miter lim="800000"/>
            <a:headEnd/>
            <a:tailEnd/>
          </a:ln>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endParaRPr lang="fr-CH"/>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wrap="square" lIns="101581" tIns="50791" rIns="101581" bIns="50791" numCol="1" anchor="ctr" anchorCtr="0" compatLnSpc="1">
            <a:prstTxWarp prst="textNoShape">
              <a:avLst/>
            </a:prstTxWarp>
          </a:bodyPr>
          <a:lstStyle>
            <a:lvl1pPr algn="ctr">
              <a:defRPr sz="1300">
                <a:solidFill>
                  <a:srgbClr val="9E9F9E"/>
                </a:solidFill>
                <a:latin typeface="Arial" charset="0"/>
              </a:defRPr>
            </a:lvl1pPr>
          </a:lstStyle>
          <a:p>
            <a:fld id="{1DAACF00-AE0E-490F-B9E2-40E0198734A0}" type="slidenum">
              <a:rPr lang="fr-CH"/>
              <a:pPr/>
              <a:t>‹#›</a:t>
            </a:fld>
            <a:endParaRPr lang="fr-CH"/>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2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LCIF ppt slide purp#138BE02.jpg                                0138BDF6Macintosh HD                   C10B2A88:"/>
          <p:cNvPicPr>
            <a:picLocks noChangeAspect="1" noChangeArrowheads="1"/>
          </p:cNvPicPr>
          <p:nvPr/>
        </p:nvPicPr>
        <p:blipFill>
          <a:blip r:embed="rId3"/>
          <a:srcRect/>
          <a:stretch>
            <a:fillRect/>
          </a:stretch>
        </p:blipFill>
        <p:spPr bwMode="auto">
          <a:xfrm>
            <a:off x="0" y="-1588"/>
            <a:ext cx="10160000" cy="7623176"/>
          </a:xfrm>
          <a:prstGeom prst="rect">
            <a:avLst/>
          </a:prstGeom>
          <a:noFill/>
          <a:ln w="9525">
            <a:noFill/>
            <a:miter lim="800000"/>
            <a:headEnd/>
            <a:tailEnd/>
          </a:ln>
        </p:spPr>
      </p:pic>
      <p:pic>
        <p:nvPicPr>
          <p:cNvPr id="28674" name="Picture 12" descr="Measles Initiative logo cmyk.jpg"/>
          <p:cNvPicPr>
            <a:picLocks noChangeAspect="1"/>
          </p:cNvPicPr>
          <p:nvPr/>
        </p:nvPicPr>
        <p:blipFill>
          <a:blip r:embed="rId4"/>
          <a:srcRect/>
          <a:stretch>
            <a:fillRect/>
          </a:stretch>
        </p:blipFill>
        <p:spPr bwMode="auto">
          <a:xfrm>
            <a:off x="203200" y="6096000"/>
            <a:ext cx="2647950" cy="1054100"/>
          </a:xfrm>
          <a:prstGeom prst="rect">
            <a:avLst/>
          </a:prstGeom>
          <a:noFill/>
          <a:ln w="9525">
            <a:noFill/>
            <a:miter lim="800000"/>
            <a:headEnd/>
            <a:tailEnd/>
          </a:ln>
        </p:spPr>
      </p:pic>
      <p:pic>
        <p:nvPicPr>
          <p:cNvPr id="28675" name="Picture 6"/>
          <p:cNvPicPr>
            <a:picLocks noChangeAspect="1" noChangeArrowheads="1"/>
          </p:cNvPicPr>
          <p:nvPr/>
        </p:nvPicPr>
        <p:blipFill>
          <a:blip r:embed="rId5"/>
          <a:srcRect/>
          <a:stretch>
            <a:fillRect/>
          </a:stretch>
        </p:blipFill>
        <p:spPr bwMode="auto">
          <a:xfrm>
            <a:off x="4232275" y="3962400"/>
            <a:ext cx="5927725" cy="2541588"/>
          </a:xfrm>
          <a:prstGeom prst="rect">
            <a:avLst/>
          </a:prstGeom>
          <a:noFill/>
          <a:ln w="9525">
            <a:noFill/>
            <a:miter lim="800000"/>
            <a:headEnd/>
            <a:tailEnd/>
          </a:ln>
        </p:spPr>
      </p:pic>
      <p:sp>
        <p:nvSpPr>
          <p:cNvPr id="5" name="Text Box 10"/>
          <p:cNvSpPr txBox="1">
            <a:spLocks noChangeArrowheads="1"/>
          </p:cNvSpPr>
          <p:nvPr/>
        </p:nvSpPr>
        <p:spPr bwMode="auto">
          <a:xfrm>
            <a:off x="4217988" y="4108450"/>
            <a:ext cx="5534025" cy="233363"/>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mj-lt"/>
              </a:rPr>
              <a:t>FUNDAÇÃO DE LIONS CLUBS INTERNATIONAL</a:t>
            </a:r>
          </a:p>
        </p:txBody>
      </p:sp>
      <p:sp>
        <p:nvSpPr>
          <p:cNvPr id="6" name="Text Box 8"/>
          <p:cNvSpPr txBox="1">
            <a:spLocks noChangeArrowheads="1"/>
          </p:cNvSpPr>
          <p:nvPr/>
        </p:nvSpPr>
        <p:spPr bwMode="auto">
          <a:xfrm>
            <a:off x="3479800" y="4910138"/>
            <a:ext cx="6211888" cy="1403350"/>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dirty="0" smtClean="0">
                <a:solidFill>
                  <a:srgbClr val="FFFFFF"/>
                </a:solidFill>
                <a:latin typeface="+mj-lt"/>
              </a:rPr>
              <a:t>Uma Vacina, Uma Vida:</a:t>
            </a:r>
            <a:r>
              <a:rPr dirty="0"/>
              <a:t/>
            </a:r>
            <a:br>
              <a:rPr dirty="0"/>
            </a:br>
            <a:r>
              <a:rPr lang="en-US" altLang="en-US" dirty="0" smtClean="0">
                <a:solidFill>
                  <a:srgbClr val="FFFFFF"/>
                </a:solidFill>
                <a:latin typeface="+mj-lt"/>
              </a:rPr>
              <a:t>Iniciativa do Lions </a:t>
            </a:r>
          </a:p>
          <a:p>
            <a:pPr algn="r" eaLnBrk="1" hangingPunct="1">
              <a:lnSpc>
                <a:spcPct val="95000"/>
              </a:lnSpc>
              <a:spcBef>
                <a:spcPct val="0"/>
              </a:spcBef>
              <a:buFontTx/>
              <a:buNone/>
              <a:defRPr/>
            </a:pPr>
            <a:r>
              <a:rPr lang="en-US" altLang="en-US" dirty="0" smtClean="0">
                <a:solidFill>
                  <a:srgbClr val="FFFFFF"/>
                </a:solidFill>
                <a:latin typeface="+mj-lt"/>
              </a:rPr>
              <a:t>Contra o Sarampo</a:t>
            </a:r>
          </a:p>
        </p:txBody>
      </p:sp>
      <p:pic>
        <p:nvPicPr>
          <p:cNvPr id="28678" name="Picture 13"/>
          <p:cNvPicPr>
            <a:picLocks noChangeAspect="1" noChangeArrowheads="1"/>
          </p:cNvPicPr>
          <p:nvPr/>
        </p:nvPicPr>
        <p:blipFill>
          <a:blip r:embed="rId6"/>
          <a:srcRect/>
          <a:stretch>
            <a:fillRect/>
          </a:stretch>
        </p:blipFill>
        <p:spPr bwMode="auto">
          <a:xfrm>
            <a:off x="4248150" y="3962400"/>
            <a:ext cx="104775"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6" name="Picture 2"/>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4607" name="Picture 3"/>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4608"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24609" name="Picture 5"/>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024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39944" name="Text Box 8"/>
          <p:cNvSpPr txBox="1">
            <a:spLocks noChangeArrowheads="1"/>
          </p:cNvSpPr>
          <p:nvPr/>
        </p:nvSpPr>
        <p:spPr bwMode="auto">
          <a:xfrm>
            <a:off x="508000" y="2047875"/>
            <a:ext cx="7219950" cy="4678363"/>
          </a:xfrm>
          <a:prstGeom prst="rect">
            <a:avLst/>
          </a:prstGeom>
          <a:noFill/>
          <a:ln w="9525">
            <a:noFill/>
            <a:miter lim="800000"/>
            <a:headEnd/>
            <a:tailEnd/>
          </a:ln>
          <a:effectLst/>
        </p:spPr>
        <p:txBody>
          <a:bodyPr lIns="0" tIns="0" rIns="0" bIns="0">
            <a:spAutoFit/>
          </a:bodyPr>
          <a:lstStyle/>
          <a:p>
            <a:pPr>
              <a:lnSpc>
                <a:spcPct val="95000"/>
              </a:lnSpc>
              <a:defRPr/>
            </a:pPr>
            <a:r>
              <a:rPr lang="pt-BR" sz="3000" dirty="0">
                <a:latin typeface="+mj-lt"/>
              </a:rPr>
              <a:t>E: Todas as opções acima!  Cerca de 1/3 </a:t>
            </a:r>
          </a:p>
          <a:p>
            <a:pPr>
              <a:lnSpc>
                <a:spcPct val="95000"/>
              </a:lnSpc>
              <a:defRPr/>
            </a:pPr>
            <a:r>
              <a:rPr lang="pt-BR" sz="3000" dirty="0">
                <a:latin typeface="+mj-lt"/>
              </a:rPr>
              <a:t>dos casos de sarampo desenvolvem </a:t>
            </a:r>
          </a:p>
          <a:p>
            <a:pPr>
              <a:lnSpc>
                <a:spcPct val="95000"/>
              </a:lnSpc>
              <a:defRPr/>
            </a:pPr>
            <a:r>
              <a:rPr lang="pt-BR" sz="3000" dirty="0">
                <a:latin typeface="+mj-lt"/>
              </a:rPr>
              <a:t>complicações, como: </a:t>
            </a:r>
          </a:p>
          <a:p>
            <a:pPr>
              <a:lnSpc>
                <a:spcPct val="95000"/>
              </a:lnSpc>
              <a:defRPr/>
            </a:pPr>
            <a:endParaRPr lang="pt-BR" sz="3000" dirty="0">
              <a:latin typeface="+mj-lt"/>
              <a:cs typeface="+mn-cs"/>
            </a:endParaRPr>
          </a:p>
          <a:p>
            <a:pPr marL="514350" indent="-514350">
              <a:lnSpc>
                <a:spcPct val="95000"/>
              </a:lnSpc>
              <a:buFontTx/>
              <a:buChar char="-"/>
              <a:defRPr/>
            </a:pPr>
            <a:r>
              <a:rPr lang="pt-BR" sz="2000" dirty="0">
                <a:latin typeface="+mj-lt"/>
              </a:rPr>
              <a:t>Cicatrizes </a:t>
            </a:r>
            <a:r>
              <a:rPr lang="pt-BR" sz="2000" dirty="0" err="1">
                <a:latin typeface="+mj-lt"/>
              </a:rPr>
              <a:t>corneanas</a:t>
            </a:r>
            <a:r>
              <a:rPr lang="pt-BR" sz="2000" dirty="0">
                <a:latin typeface="+mj-lt"/>
              </a:rPr>
              <a:t> e cegueira</a:t>
            </a:r>
          </a:p>
          <a:p>
            <a:pPr marL="514350" indent="-514350">
              <a:lnSpc>
                <a:spcPct val="95000"/>
              </a:lnSpc>
              <a:buFontTx/>
              <a:buChar char="-"/>
              <a:defRPr/>
            </a:pPr>
            <a:endParaRPr lang="pt-BR" sz="2000" dirty="0">
              <a:latin typeface="+mj-lt"/>
              <a:cs typeface="+mn-cs"/>
            </a:endParaRPr>
          </a:p>
          <a:p>
            <a:pPr marL="514350" indent="-514350">
              <a:lnSpc>
                <a:spcPct val="95000"/>
              </a:lnSpc>
              <a:buFontTx/>
              <a:buChar char="-"/>
              <a:defRPr/>
            </a:pPr>
            <a:r>
              <a:rPr lang="pt-BR" sz="2000" dirty="0">
                <a:latin typeface="+mj-lt"/>
              </a:rPr>
              <a:t>Encefalite </a:t>
            </a:r>
          </a:p>
          <a:p>
            <a:pPr marL="514350" indent="-514350">
              <a:lnSpc>
                <a:spcPct val="95000"/>
              </a:lnSpc>
              <a:buFontTx/>
              <a:buChar char="-"/>
              <a:defRPr/>
            </a:pPr>
            <a:endParaRPr lang="pt-BR" sz="2000" dirty="0">
              <a:latin typeface="+mj-lt"/>
              <a:cs typeface="+mn-cs"/>
            </a:endParaRPr>
          </a:p>
          <a:p>
            <a:pPr marL="514350" indent="-514350">
              <a:lnSpc>
                <a:spcPct val="95000"/>
              </a:lnSpc>
              <a:buFontTx/>
              <a:buChar char="-"/>
              <a:defRPr/>
            </a:pPr>
            <a:r>
              <a:rPr lang="pt-BR" sz="2000" dirty="0">
                <a:latin typeface="+mj-lt"/>
              </a:rPr>
              <a:t>Pneumonia</a:t>
            </a:r>
          </a:p>
          <a:p>
            <a:pPr marL="514350" indent="-514350">
              <a:lnSpc>
                <a:spcPct val="95000"/>
              </a:lnSpc>
              <a:buFontTx/>
              <a:buChar char="-"/>
              <a:defRPr/>
            </a:pPr>
            <a:endParaRPr lang="pt-BR" sz="2000" dirty="0">
              <a:latin typeface="+mj-lt"/>
              <a:cs typeface="+mn-cs"/>
            </a:endParaRPr>
          </a:p>
          <a:p>
            <a:pPr marL="514350" indent="-514350">
              <a:lnSpc>
                <a:spcPct val="95000"/>
              </a:lnSpc>
              <a:buFontTx/>
              <a:buChar char="-"/>
              <a:defRPr/>
            </a:pPr>
            <a:r>
              <a:rPr lang="pt-BR" sz="2000" dirty="0">
                <a:latin typeface="+mj-lt"/>
              </a:rPr>
              <a:t>Diarreia severa</a:t>
            </a:r>
          </a:p>
          <a:p>
            <a:pPr marL="514350" indent="-514350">
              <a:lnSpc>
                <a:spcPct val="95000"/>
              </a:lnSpc>
              <a:defRPr/>
            </a:pPr>
            <a:endParaRPr lang="pt-BR" sz="3000" dirty="0">
              <a:latin typeface="Arial" charset="0"/>
              <a:cs typeface="+mn-cs"/>
            </a:endParaRPr>
          </a:p>
          <a:p>
            <a:pPr marL="514350" indent="-514350">
              <a:lnSpc>
                <a:spcPct val="95000"/>
              </a:lnSpc>
              <a:defRPr/>
            </a:pPr>
            <a:endParaRPr lang="pt-BR" sz="3000" dirty="0">
              <a:latin typeface="Arial" charset="0"/>
              <a:cs typeface="+mn-cs"/>
            </a:endParaRPr>
          </a:p>
        </p:txBody>
      </p:sp>
      <p:sp>
        <p:nvSpPr>
          <p:cNvPr id="1024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E11DCEA1-1734-4F2E-8CBE-A820CDA4A0BD}" type="slidenum">
              <a:rPr lang="en-US" altLang="en-US" sz="1400" smtClean="0"/>
              <a:pPr eaLnBrk="1" hangingPunct="1">
                <a:spcBef>
                  <a:spcPct val="0"/>
                </a:spcBef>
                <a:buFontTx/>
                <a:buNone/>
                <a:defRPr/>
              </a:pPr>
              <a:t>10</a:t>
            </a:fld>
            <a:endParaRPr lang="pt-BR" altLang="en-US" sz="1400" smtClean="0"/>
          </a:p>
        </p:txBody>
      </p:sp>
      <p:graphicFrame>
        <p:nvGraphicFramePr>
          <p:cNvPr id="24605" name="Object 29"/>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06" name="Photo Editor Photo" r:id="rId7" imgW="3619048" imgH="3228571" progId="">
                  <p:embed/>
                </p:oleObj>
              </mc:Choice>
              <mc:Fallback>
                <p:oleObj name="Photo Editor Photo" r:id="rId7" imgW="3619048" imgH="3228571" progId="">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0178"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0179"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50180"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127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11271" name="Text Box 10"/>
          <p:cNvSpPr txBox="1">
            <a:spLocks noChangeArrowheads="1"/>
          </p:cNvSpPr>
          <p:nvPr/>
        </p:nvSpPr>
        <p:spPr bwMode="auto">
          <a:xfrm>
            <a:off x="508000" y="1981200"/>
            <a:ext cx="9652000" cy="35083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pt-BR" altLang="en-US" sz="3000" dirty="0" smtClean="0">
                <a:latin typeface="+mj-lt"/>
              </a:rPr>
              <a:t>Quantas mortes foram evitadas devido aos esforços de vacinação contra o sarampo desde 2001?</a:t>
            </a:r>
          </a:p>
          <a:p>
            <a:pPr eaLnBrk="1" hangingPunct="1">
              <a:lnSpc>
                <a:spcPct val="95000"/>
              </a:lnSpc>
              <a:spcBef>
                <a:spcPct val="0"/>
              </a:spcBef>
              <a:buFontTx/>
              <a:buNone/>
              <a:defRPr/>
            </a:pPr>
            <a:endParaRPr lang="pt-BR" altLang="en-US" sz="3000" dirty="0" smtClean="0">
              <a:latin typeface="+mj-lt"/>
              <a:cs typeface="+mn-cs"/>
            </a:endParaRPr>
          </a:p>
          <a:p>
            <a:pPr lvl="1" eaLnBrk="1" hangingPunct="1">
              <a:lnSpc>
                <a:spcPct val="95000"/>
              </a:lnSpc>
              <a:spcBef>
                <a:spcPct val="0"/>
              </a:spcBef>
              <a:buFontTx/>
              <a:buAutoNum type="alphaUcPeriod"/>
              <a:defRPr/>
            </a:pPr>
            <a:r>
              <a:rPr lang="pt-BR" altLang="en-US" sz="3000" dirty="0" smtClean="0">
                <a:latin typeface="+mj-lt"/>
              </a:rPr>
              <a:t>2,3 milhões</a:t>
            </a:r>
          </a:p>
          <a:p>
            <a:pPr lvl="1" eaLnBrk="1" hangingPunct="1">
              <a:lnSpc>
                <a:spcPct val="95000"/>
              </a:lnSpc>
              <a:spcBef>
                <a:spcPct val="0"/>
              </a:spcBef>
              <a:buFontTx/>
              <a:buAutoNum type="alphaUcPeriod"/>
              <a:defRPr/>
            </a:pPr>
            <a:r>
              <a:rPr lang="pt-BR" altLang="en-US" sz="3000" dirty="0" smtClean="0">
                <a:latin typeface="+mj-lt"/>
              </a:rPr>
              <a:t>5,8 milhões</a:t>
            </a:r>
          </a:p>
          <a:p>
            <a:pPr lvl="1" eaLnBrk="1" hangingPunct="1">
              <a:lnSpc>
                <a:spcPct val="95000"/>
              </a:lnSpc>
              <a:spcBef>
                <a:spcPct val="0"/>
              </a:spcBef>
              <a:buFontTx/>
              <a:buAutoNum type="alphaUcPeriod"/>
              <a:defRPr/>
            </a:pPr>
            <a:r>
              <a:rPr lang="pt-BR" altLang="en-US" sz="3000" dirty="0" smtClean="0">
                <a:latin typeface="+mj-lt"/>
              </a:rPr>
              <a:t>7,1 milhões</a:t>
            </a:r>
          </a:p>
          <a:p>
            <a:pPr lvl="1" eaLnBrk="1" hangingPunct="1">
              <a:lnSpc>
                <a:spcPct val="95000"/>
              </a:lnSpc>
              <a:spcBef>
                <a:spcPct val="0"/>
              </a:spcBef>
              <a:buFontTx/>
              <a:buAutoNum type="alphaUcPeriod"/>
              <a:defRPr/>
            </a:pPr>
            <a:r>
              <a:rPr lang="pt-BR" altLang="en-US" sz="3000" dirty="0" smtClean="0">
                <a:latin typeface="+mj-lt"/>
              </a:rPr>
              <a:t>13,8 milhões</a:t>
            </a:r>
          </a:p>
          <a:p>
            <a:pPr lvl="1" eaLnBrk="1" hangingPunct="1">
              <a:lnSpc>
                <a:spcPct val="95000"/>
              </a:lnSpc>
              <a:spcBef>
                <a:spcPct val="0"/>
              </a:spcBef>
              <a:buFontTx/>
              <a:buAutoNum type="alphaUcPeriod"/>
              <a:defRPr/>
            </a:pPr>
            <a:r>
              <a:rPr lang="pt-BR" altLang="en-US" sz="3000" dirty="0" smtClean="0">
                <a:latin typeface="+mj-lt"/>
              </a:rPr>
              <a:t>20,2 milhões</a:t>
            </a:r>
          </a:p>
        </p:txBody>
      </p:sp>
      <p:sp>
        <p:nvSpPr>
          <p:cNvPr id="11272"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5E45644-4F5A-4569-B264-7AF8784F5BFF}" type="slidenum">
              <a:rPr lang="en-US" altLang="en-US" sz="1400" smtClean="0"/>
              <a:pPr eaLnBrk="1" hangingPunct="1">
                <a:spcBef>
                  <a:spcPct val="0"/>
                </a:spcBef>
                <a:buFontTx/>
                <a:buNone/>
                <a:defRPr/>
              </a:pPr>
              <a:t>11</a:t>
            </a:fld>
            <a:endParaRPr lang="pt-BR" altLang="en-US" sz="1400" smtClean="0"/>
          </a:p>
        </p:txBody>
      </p:sp>
      <p:pic>
        <p:nvPicPr>
          <p:cNvPr id="50184" name="Picture 10"/>
          <p:cNvPicPr>
            <a:picLocks noChangeAspect="1" noChangeArrowheads="1"/>
          </p:cNvPicPr>
          <p:nvPr/>
        </p:nvPicPr>
        <p:blipFill>
          <a:blip r:embed="rId6"/>
          <a:srcRect/>
          <a:stretch>
            <a:fillRect/>
          </a:stretch>
        </p:blipFill>
        <p:spPr bwMode="auto">
          <a:xfrm>
            <a:off x="5918200" y="2974975"/>
            <a:ext cx="3792538"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222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222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5222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38918" name="Text Box 10"/>
          <p:cNvSpPr txBox="1">
            <a:spLocks noChangeArrowheads="1"/>
          </p:cNvSpPr>
          <p:nvPr/>
        </p:nvSpPr>
        <p:spPr bwMode="auto">
          <a:xfrm>
            <a:off x="508000" y="1981200"/>
            <a:ext cx="7620000" cy="2192338"/>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mj-lt"/>
              </a:rPr>
              <a:t>D. </a:t>
            </a:r>
            <a:r>
              <a:rPr lang="pt-BR" altLang="en-US" sz="3000" dirty="0" smtClean="0">
                <a:latin typeface="+mj-lt"/>
              </a:rPr>
              <a:t>13,8 milhões de mortes foram evitadas</a:t>
            </a:r>
            <a:r>
              <a:rPr lang="en-US" altLang="en-US" sz="3000" dirty="0" smtClean="0">
                <a:latin typeface="+mj-lt"/>
              </a:rPr>
              <a:t>!</a:t>
            </a:r>
          </a:p>
          <a:p>
            <a:pPr eaLnBrk="1" hangingPunct="1">
              <a:lnSpc>
                <a:spcPct val="95000"/>
              </a:lnSpc>
              <a:spcBef>
                <a:spcPct val="0"/>
              </a:spcBef>
              <a:buFontTx/>
              <a:buNone/>
              <a:defRPr/>
            </a:pPr>
            <a:endParaRPr lang="pt-BR" altLang="en-US" sz="3000" dirty="0" smtClean="0">
              <a:latin typeface="Arial" charset="0"/>
              <a:cs typeface="+mn-cs"/>
            </a:endParaRPr>
          </a:p>
          <a:p>
            <a:pPr eaLnBrk="1" hangingPunct="1">
              <a:lnSpc>
                <a:spcPct val="95000"/>
              </a:lnSpc>
              <a:spcBef>
                <a:spcPct val="0"/>
              </a:spcBef>
              <a:buFontTx/>
              <a:buNone/>
              <a:defRPr/>
            </a:pPr>
            <a:endParaRPr lang="pt-BR" altLang="en-US" sz="3000" dirty="0" smtClean="0">
              <a:latin typeface="Arial" charset="0"/>
              <a:cs typeface="+mn-cs"/>
            </a:endParaRPr>
          </a:p>
          <a:p>
            <a:pPr eaLnBrk="1" hangingPunct="1">
              <a:lnSpc>
                <a:spcPct val="95000"/>
              </a:lnSpc>
              <a:spcBef>
                <a:spcPct val="0"/>
              </a:spcBef>
              <a:buFontTx/>
              <a:buNone/>
              <a:defRPr/>
            </a:pPr>
            <a:endParaRPr lang="pt-BR" altLang="en-US" sz="3000" dirty="0" smtClean="0">
              <a:latin typeface="Arial" charset="0"/>
              <a:cs typeface="+mn-cs"/>
            </a:endParaRPr>
          </a:p>
          <a:p>
            <a:pPr eaLnBrk="1" hangingPunct="1">
              <a:lnSpc>
                <a:spcPct val="95000"/>
              </a:lnSpc>
              <a:spcBef>
                <a:spcPct val="0"/>
              </a:spcBef>
              <a:buFontTx/>
              <a:buNone/>
              <a:defRPr/>
            </a:pPr>
            <a:endParaRPr lang="pt-BR" altLang="en-US" sz="3000" dirty="0" smtClean="0">
              <a:latin typeface="Arial" charset="0"/>
              <a:cs typeface="+mn-cs"/>
            </a:endParaRP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FC9FA17-195F-4E2F-A80F-E0AC854A395A}" type="slidenum">
              <a:rPr lang="en-US" altLang="en-US" sz="1400" smtClean="0"/>
              <a:pPr eaLnBrk="1" hangingPunct="1">
                <a:spcBef>
                  <a:spcPct val="0"/>
                </a:spcBef>
                <a:buFontTx/>
                <a:buNone/>
                <a:defRPr/>
              </a:pPr>
              <a:t>12</a:t>
            </a:fld>
            <a:endParaRPr lang="pt-BR" altLang="en-US" sz="1400" smtClean="0"/>
          </a:p>
        </p:txBody>
      </p:sp>
      <p:pic>
        <p:nvPicPr>
          <p:cNvPr id="52232" name="Picture 2" descr="O:\Foundation\Division\Photos\Measles\2014 Measles and Reubella Activities\Bangladesh 2014\1625690_1388853508044833_851535755_n.jpg"/>
          <p:cNvPicPr>
            <a:picLocks noChangeAspect="1" noChangeArrowheads="1"/>
          </p:cNvPicPr>
          <p:nvPr/>
        </p:nvPicPr>
        <p:blipFill>
          <a:blip r:embed="rId6"/>
          <a:srcRect/>
          <a:stretch>
            <a:fillRect/>
          </a:stretch>
        </p:blipFill>
        <p:spPr bwMode="auto">
          <a:xfrm>
            <a:off x="914400" y="2776538"/>
            <a:ext cx="3725863" cy="2794000"/>
          </a:xfrm>
          <a:prstGeom prst="rect">
            <a:avLst/>
          </a:prstGeom>
          <a:noFill/>
          <a:ln w="9525">
            <a:noFill/>
            <a:miter lim="800000"/>
            <a:headEnd/>
            <a:tailEnd/>
          </a:ln>
        </p:spPr>
      </p:pic>
      <p:pic>
        <p:nvPicPr>
          <p:cNvPr id="52233" name="Picture 3" descr="O:\Foundation\Division\Photos\Measles\2013 Measles and Rubella Activities\Madagascar 2013\Lions &amp; Léos activities\Vaccination d'un enfant.jpg"/>
          <p:cNvPicPr>
            <a:picLocks noChangeAspect="1" noChangeArrowheads="1"/>
          </p:cNvPicPr>
          <p:nvPr/>
        </p:nvPicPr>
        <p:blipFill>
          <a:blip r:embed="rId7"/>
          <a:srcRect/>
          <a:stretch>
            <a:fillRect/>
          </a:stretch>
        </p:blipFill>
        <p:spPr bwMode="auto">
          <a:xfrm>
            <a:off x="5184775" y="3978275"/>
            <a:ext cx="419735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9" name="Picture 4"/>
          <p:cNvPicPr>
            <a:picLocks noChangeAspect="1" noChangeArrowheads="1"/>
          </p:cNvPicPr>
          <p:nvPr/>
        </p:nvPicPr>
        <p:blipFill>
          <a:blip r:embed="rId4"/>
          <a:srcRect/>
          <a:stretch>
            <a:fillRect/>
          </a:stretch>
        </p:blipFill>
        <p:spPr bwMode="auto">
          <a:xfrm>
            <a:off x="0" y="0"/>
            <a:ext cx="10160000" cy="7624763"/>
          </a:xfrm>
          <a:prstGeom prst="rect">
            <a:avLst/>
          </a:prstGeom>
          <a:noFill/>
          <a:ln w="9525">
            <a:noFill/>
            <a:miter lim="800000"/>
            <a:headEnd/>
            <a:tailEnd/>
          </a:ln>
        </p:spPr>
      </p:pic>
      <p:pic>
        <p:nvPicPr>
          <p:cNvPr id="27680" name="Picture 5"/>
          <p:cNvPicPr>
            <a:picLocks noChangeAspect="1" noChangeArrowheads="1"/>
          </p:cNvPicPr>
          <p:nvPr/>
        </p:nvPicPr>
        <p:blipFill>
          <a:blip r:embed="rId5"/>
          <a:srcRect/>
          <a:stretch>
            <a:fillRect/>
          </a:stretch>
        </p:blipFill>
        <p:spPr bwMode="auto">
          <a:xfrm>
            <a:off x="338138" y="6772275"/>
            <a:ext cx="9315450" cy="509588"/>
          </a:xfrm>
          <a:prstGeom prst="rect">
            <a:avLst/>
          </a:prstGeom>
          <a:noFill/>
          <a:ln w="9525">
            <a:noFill/>
            <a:miter lim="800000"/>
            <a:headEnd/>
            <a:tailEnd/>
          </a:ln>
        </p:spPr>
      </p:pic>
      <p:sp>
        <p:nvSpPr>
          <p:cNvPr id="27681"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27682" name="Picture 7"/>
          <p:cNvPicPr>
            <a:picLocks noChangeAspect="1" noChangeArrowheads="1"/>
          </p:cNvPicPr>
          <p:nvPr/>
        </p:nvPicPr>
        <p:blipFill>
          <a:blip r:embed="rId6"/>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4D146129-4F1D-441E-8315-3CEFDEA8BEE6}" type="slidenum">
              <a:rPr lang="en-US" altLang="en-US" sz="1400" smtClean="0"/>
              <a:pPr eaLnBrk="1" hangingPunct="1">
                <a:spcBef>
                  <a:spcPct val="0"/>
                </a:spcBef>
                <a:buFontTx/>
                <a:buNone/>
                <a:defRPr/>
              </a:pPr>
              <a:t>13</a:t>
            </a:fld>
            <a:endParaRPr lang="pt-BR" altLang="en-US" sz="1400" smtClean="0"/>
          </a:p>
        </p:txBody>
      </p:sp>
      <p:graphicFrame>
        <p:nvGraphicFramePr>
          <p:cNvPr id="27678" name="Object 30"/>
          <p:cNvGraphicFramePr>
            <a:graphicFrameLocks/>
          </p:cNvGraphicFramePr>
          <p:nvPr/>
        </p:nvGraphicFramePr>
        <p:xfrm>
          <a:off x="1828800" y="2073275"/>
          <a:ext cx="6875463" cy="4616450"/>
        </p:xfrm>
        <a:graphic>
          <a:graphicData uri="http://schemas.openxmlformats.org/presentationml/2006/ole">
            <mc:AlternateContent xmlns:mc="http://schemas.openxmlformats.org/markup-compatibility/2006">
              <mc:Choice xmlns:v="urn:schemas-microsoft-com:vml" Requires="v">
                <p:oleObj spid="_x0000_s27679" r:id="rId7" imgW="6876884" imgH="4615072" progId="Excel.Sheet.8">
                  <p:embed/>
                </p:oleObj>
              </mc:Choice>
              <mc:Fallback>
                <p:oleObj r:id="rId7" imgW="6876884" imgH="4615072" progId="Excel.Sheet.8">
                  <p:embed/>
                  <p:pic>
                    <p:nvPicPr>
                      <p:cNvPr id="0" name="Picture 3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073275"/>
                        <a:ext cx="6875463" cy="461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ounded Rectangle 5"/>
          <p:cNvSpPr/>
          <p:nvPr/>
        </p:nvSpPr>
        <p:spPr>
          <a:xfrm>
            <a:off x="165100" y="1600200"/>
            <a:ext cx="7734300" cy="457200"/>
          </a:xfrm>
          <a:prstGeom prst="roundRect">
            <a:avLst/>
          </a:prstGeom>
          <a:solidFill>
            <a:srgbClr val="33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86" name="TextBox 6"/>
          <p:cNvSpPr txBox="1">
            <a:spLocks noChangeArrowheads="1"/>
          </p:cNvSpPr>
          <p:nvPr/>
        </p:nvSpPr>
        <p:spPr bwMode="auto">
          <a:xfrm>
            <a:off x="338138" y="1600200"/>
            <a:ext cx="7561262" cy="461963"/>
          </a:xfrm>
          <a:prstGeom prst="rect">
            <a:avLst/>
          </a:prstGeom>
          <a:noFill/>
          <a:ln w="9525">
            <a:noFill/>
            <a:miter lim="800000"/>
            <a:headEnd/>
            <a:tailEnd/>
          </a:ln>
        </p:spPr>
        <p:txBody>
          <a:bodyPr>
            <a:spAutoFit/>
          </a:bodyPr>
          <a:lstStyle/>
          <a:p>
            <a:r>
              <a:rPr lang="en-US" altLang="en-US"/>
              <a:t>78%  de redução de mortes pelo sarampo desde o ano 2000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7346"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7347"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57348"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0FE11D29-5B28-4E42-815E-AA2EABD09FF4}" type="slidenum">
              <a:rPr lang="en-US" altLang="en-US" sz="1400" smtClean="0"/>
              <a:pPr eaLnBrk="1" hangingPunct="1">
                <a:spcBef>
                  <a:spcPct val="0"/>
                </a:spcBef>
                <a:buFontTx/>
                <a:buNone/>
                <a:defRPr/>
              </a:pPr>
              <a:t>14</a:t>
            </a:fld>
            <a:endParaRPr lang="pt-BR" altLang="en-US" sz="1400" smtClean="0"/>
          </a:p>
        </p:txBody>
      </p:sp>
      <p:sp>
        <p:nvSpPr>
          <p:cNvPr id="57350" name="TextBox 1"/>
          <p:cNvSpPr txBox="1">
            <a:spLocks noChangeArrowheads="1"/>
          </p:cNvSpPr>
          <p:nvPr/>
        </p:nvSpPr>
        <p:spPr bwMode="auto">
          <a:xfrm>
            <a:off x="338138" y="611188"/>
            <a:ext cx="7772400" cy="461962"/>
          </a:xfrm>
          <a:prstGeom prst="rect">
            <a:avLst/>
          </a:prstGeom>
          <a:noFill/>
          <a:ln w="9525">
            <a:noFill/>
            <a:miter lim="800000"/>
            <a:headEnd/>
            <a:tailEnd/>
          </a:ln>
        </p:spPr>
        <p:txBody>
          <a:bodyPr>
            <a:spAutoFit/>
          </a:bodyPr>
          <a:lstStyle/>
          <a:p>
            <a:r>
              <a:rPr lang="en-US">
                <a:solidFill>
                  <a:schemeClr val="bg1"/>
                </a:solidFill>
              </a:rPr>
              <a:t>A Generosidade dos Leões em Ação</a:t>
            </a:r>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w="9525">
            <a:noFill/>
            <a:miter lim="800000"/>
            <a:headEnd/>
            <a:tailEnd/>
          </a:ln>
        </p:spPr>
        <p:txBody>
          <a:bodyPr>
            <a:spAutoFit/>
          </a:bodyPr>
          <a:lstStyle/>
          <a:p>
            <a:pPr algn="ctr"/>
            <a:r>
              <a:rPr lang="en-US" sz="1200" b="1"/>
              <a:t>Doações dos Leões</a:t>
            </a:r>
          </a:p>
        </p:txBody>
      </p:sp>
      <p:sp>
        <p:nvSpPr>
          <p:cNvPr id="10" name="TextBox 9"/>
          <p:cNvSpPr txBox="1">
            <a:spLocks noChangeArrowheads="1"/>
          </p:cNvSpPr>
          <p:nvPr/>
        </p:nvSpPr>
        <p:spPr bwMode="auto">
          <a:xfrm>
            <a:off x="4443413" y="2609850"/>
            <a:ext cx="636587" cy="277813"/>
          </a:xfrm>
          <a:prstGeom prst="rect">
            <a:avLst/>
          </a:prstGeom>
          <a:noFill/>
          <a:ln w="9525">
            <a:noFill/>
            <a:miter lim="800000"/>
            <a:headEnd/>
            <a:tailEnd/>
          </a:ln>
        </p:spPr>
        <p:txBody>
          <a:bodyPr>
            <a:spAutoFit/>
          </a:bodyPr>
          <a:lstStyle/>
          <a:p>
            <a:pPr algn="ctr"/>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w="9525">
            <a:noFill/>
            <a:miter lim="800000"/>
            <a:headEnd/>
            <a:tailEnd/>
          </a:ln>
        </p:spPr>
        <p:txBody>
          <a:bodyPr>
            <a:spAutoFit/>
          </a:bodyPr>
          <a:lstStyle/>
          <a:p>
            <a:pPr algn="ctr"/>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w="9525">
            <a:noFill/>
            <a:miter lim="800000"/>
            <a:headEnd/>
            <a:tailEnd/>
          </a:ln>
        </p:spPr>
        <p:txBody>
          <a:bodyPr>
            <a:spAutoFit/>
          </a:bodyPr>
          <a:lstStyle/>
          <a:p>
            <a:pPr algn="ctr"/>
            <a:r>
              <a:rPr lang="en-US" sz="1200" b="1"/>
              <a:t>Vacinas para os Países</a:t>
            </a:r>
            <a:r>
              <a:rPr lang="en-US"/>
              <a:t>	</a:t>
            </a:r>
          </a:p>
        </p:txBody>
      </p:sp>
      <p:sp>
        <p:nvSpPr>
          <p:cNvPr id="29" name="TextBox 28"/>
          <p:cNvSpPr txBox="1">
            <a:spLocks noChangeArrowheads="1"/>
          </p:cNvSpPr>
          <p:nvPr/>
        </p:nvSpPr>
        <p:spPr bwMode="auto">
          <a:xfrm>
            <a:off x="3681413" y="5141913"/>
            <a:ext cx="1004887" cy="600075"/>
          </a:xfrm>
          <a:prstGeom prst="rect">
            <a:avLst/>
          </a:prstGeom>
          <a:noFill/>
          <a:ln w="9525">
            <a:noFill/>
            <a:miter lim="800000"/>
            <a:headEnd/>
            <a:tailEnd/>
          </a:ln>
        </p:spPr>
        <p:txBody>
          <a:bodyPr>
            <a:spAutoFit/>
          </a:bodyPr>
          <a:lstStyle/>
          <a:p>
            <a:pPr algn="ctr"/>
            <a:r>
              <a:rPr lang="pt-BR" sz="1100" b="1"/>
              <a:t>Treinamento do pessoal de da saúde</a:t>
            </a:r>
          </a:p>
        </p:txBody>
      </p:sp>
      <p:sp>
        <p:nvSpPr>
          <p:cNvPr id="26624" name="TextBox 26623"/>
          <p:cNvSpPr txBox="1">
            <a:spLocks noChangeArrowheads="1"/>
          </p:cNvSpPr>
          <p:nvPr/>
        </p:nvSpPr>
        <p:spPr bwMode="auto">
          <a:xfrm>
            <a:off x="4851400" y="5124450"/>
            <a:ext cx="1058863" cy="554038"/>
          </a:xfrm>
          <a:prstGeom prst="rect">
            <a:avLst/>
          </a:prstGeom>
          <a:noFill/>
          <a:ln w="9525">
            <a:noFill/>
            <a:miter lim="800000"/>
            <a:headEnd/>
            <a:tailEnd/>
          </a:ln>
        </p:spPr>
        <p:txBody>
          <a:bodyPr>
            <a:spAutoFit/>
          </a:bodyPr>
          <a:lstStyle/>
          <a:p>
            <a:pPr algn="ctr"/>
            <a:r>
              <a:rPr lang="en-US" sz="1000" b="1"/>
              <a:t>Leões Mobilizando as Comunidades</a:t>
            </a:r>
          </a:p>
        </p:txBody>
      </p:sp>
      <p:sp>
        <p:nvSpPr>
          <p:cNvPr id="26625" name="TextBox 26624"/>
          <p:cNvSpPr txBox="1">
            <a:spLocks noChangeArrowheads="1"/>
          </p:cNvSpPr>
          <p:nvPr/>
        </p:nvSpPr>
        <p:spPr bwMode="auto">
          <a:xfrm>
            <a:off x="4183063" y="6096000"/>
            <a:ext cx="1171575" cy="600075"/>
          </a:xfrm>
          <a:prstGeom prst="rect">
            <a:avLst/>
          </a:prstGeom>
          <a:noFill/>
          <a:ln w="9525">
            <a:noFill/>
            <a:miter lim="800000"/>
            <a:headEnd/>
            <a:tailEnd/>
          </a:ln>
        </p:spPr>
        <p:txBody>
          <a:bodyPr>
            <a:spAutoFit/>
          </a:bodyPr>
          <a:lstStyle/>
          <a:p>
            <a:pPr algn="ctr"/>
            <a:r>
              <a:rPr lang="en-US" sz="1100" b="1"/>
              <a:t>Crianças vacinadas - vidas salvas!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5939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5939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5939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2294" name="Text Box 8"/>
          <p:cNvSpPr txBox="1">
            <a:spLocks noChangeArrowheads="1"/>
          </p:cNvSpPr>
          <p:nvPr/>
        </p:nvSpPr>
        <p:spPr bwMode="auto">
          <a:xfrm>
            <a:off x="196850" y="293688"/>
            <a:ext cx="9936163" cy="936625"/>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lnSpc>
                <a:spcPct val="95000"/>
              </a:lnSpc>
              <a:spcBef>
                <a:spcPct val="0"/>
              </a:spcBef>
              <a:buFontTx/>
              <a:buNone/>
              <a:defRPr/>
            </a:pPr>
            <a:r>
              <a:rPr lang="pt-BR" altLang="en-US" dirty="0" smtClean="0">
                <a:solidFill>
                  <a:srgbClr val="FFFFFF"/>
                </a:solidFill>
                <a:latin typeface="+mj-lt"/>
              </a:rPr>
              <a:t>Leões Eliminando o Sarampo para Sempre – </a:t>
            </a:r>
          </a:p>
          <a:p>
            <a:pPr algn="ctr" eaLnBrk="1" hangingPunct="1">
              <a:lnSpc>
                <a:spcPct val="95000"/>
              </a:lnSpc>
              <a:spcBef>
                <a:spcPct val="0"/>
              </a:spcBef>
              <a:buFontTx/>
              <a:buNone/>
              <a:defRPr/>
            </a:pPr>
            <a:r>
              <a:rPr lang="pt-BR" altLang="en-US" dirty="0" smtClean="0">
                <a:solidFill>
                  <a:srgbClr val="FFFFFF"/>
                </a:solidFill>
                <a:latin typeface="+mj-lt"/>
              </a:rPr>
              <a:t>Um Exemplo de Botsuana</a:t>
            </a:r>
          </a:p>
        </p:txBody>
      </p:sp>
      <p:sp>
        <p:nvSpPr>
          <p:cNvPr id="1229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351268A1-EE83-40AB-B771-0032601ABC5B}" type="slidenum">
              <a:rPr lang="en-US" altLang="en-US" sz="1400" smtClean="0"/>
              <a:pPr eaLnBrk="1" hangingPunct="1">
                <a:spcBef>
                  <a:spcPct val="0"/>
                </a:spcBef>
                <a:buFontTx/>
                <a:buNone/>
                <a:defRPr/>
              </a:pPr>
              <a:t>15</a:t>
            </a:fld>
            <a:endParaRPr lang="pt-BR" altLang="en-US" sz="1400" smtClean="0"/>
          </a:p>
        </p:txBody>
      </p:sp>
      <p:pic>
        <p:nvPicPr>
          <p:cNvPr id="59399" name="Picture 2" descr="http://maps.pickatrail.com/africa/map/botswana.gif"/>
          <p:cNvPicPr>
            <a:picLocks noChangeAspect="1" noChangeArrowheads="1"/>
          </p:cNvPicPr>
          <p:nvPr/>
        </p:nvPicPr>
        <p:blipFill>
          <a:blip r:embed="rId6"/>
          <a:srcRect/>
          <a:stretch>
            <a:fillRect/>
          </a:stretch>
        </p:blipFill>
        <p:spPr bwMode="auto">
          <a:xfrm>
            <a:off x="280988" y="2057400"/>
            <a:ext cx="3149600" cy="4038600"/>
          </a:xfrm>
          <a:prstGeom prst="rect">
            <a:avLst/>
          </a:prstGeom>
          <a:noFill/>
          <a:ln w="9525">
            <a:noFill/>
            <a:miter lim="800000"/>
            <a:headEnd/>
            <a:tailEnd/>
          </a:ln>
        </p:spPr>
      </p:pic>
      <p:sp>
        <p:nvSpPr>
          <p:cNvPr id="59400" name="TextBox 1"/>
          <p:cNvSpPr txBox="1">
            <a:spLocks noChangeArrowheads="1"/>
          </p:cNvSpPr>
          <p:nvPr/>
        </p:nvSpPr>
        <p:spPr bwMode="auto">
          <a:xfrm>
            <a:off x="4681538" y="2057400"/>
            <a:ext cx="5394325" cy="6186488"/>
          </a:xfrm>
          <a:prstGeom prst="rect">
            <a:avLst/>
          </a:prstGeom>
          <a:noFill/>
          <a:ln w="9525">
            <a:noFill/>
            <a:miter lim="800000"/>
            <a:headEnd/>
            <a:tailEnd/>
          </a:ln>
        </p:spPr>
        <p:txBody>
          <a:bodyPr>
            <a:spAutoFit/>
          </a:bodyPr>
          <a:lstStyle/>
          <a:p>
            <a:pPr marL="342900" indent="-342900">
              <a:lnSpc>
                <a:spcPct val="150000"/>
              </a:lnSpc>
              <a:buFont typeface="Wingdings" pitchFamily="2" charset="2"/>
              <a:buChar char="ü"/>
            </a:pPr>
            <a:r>
              <a:rPr lang="pt-BR" altLang="en-US"/>
              <a:t>Campanha de vacinação em todo o país</a:t>
            </a:r>
          </a:p>
          <a:p>
            <a:pPr marL="342900" indent="-342900">
              <a:lnSpc>
                <a:spcPct val="150000"/>
              </a:lnSpc>
              <a:buFont typeface="Wingdings" pitchFamily="2" charset="2"/>
              <a:buChar char="ü"/>
            </a:pPr>
            <a:r>
              <a:rPr lang="pt-BR" altLang="en-US"/>
              <a:t>Quase 200.000 crianças imunizadas</a:t>
            </a:r>
          </a:p>
          <a:p>
            <a:pPr marL="342900" indent="-342900">
              <a:lnSpc>
                <a:spcPct val="150000"/>
              </a:lnSpc>
              <a:buFont typeface="Wingdings" pitchFamily="2" charset="2"/>
              <a:buChar char="ü"/>
            </a:pPr>
            <a:r>
              <a:rPr lang="pt-BR" altLang="en-US"/>
              <a:t>Os Leões exerceram um papel fundamental no alcance populacional</a:t>
            </a:r>
          </a:p>
          <a:p>
            <a:pPr marL="800100" lvl="1" indent="-342900">
              <a:lnSpc>
                <a:spcPct val="150000"/>
              </a:lnSpc>
              <a:buFont typeface="Wingdings" pitchFamily="2" charset="2"/>
              <a:buChar char="ü"/>
            </a:pPr>
            <a:r>
              <a:rPr lang="pt-BR" altLang="en-US"/>
              <a:t>Encenação de shows</a:t>
            </a:r>
          </a:p>
          <a:p>
            <a:pPr marL="800100" lvl="1" indent="-342900">
              <a:lnSpc>
                <a:spcPct val="150000"/>
              </a:lnSpc>
              <a:buFont typeface="Wingdings" pitchFamily="2" charset="2"/>
              <a:buChar char="ü"/>
            </a:pPr>
            <a:r>
              <a:rPr lang="pt-BR" altLang="en-US"/>
              <a:t>Visitas de porta em porta</a:t>
            </a:r>
          </a:p>
          <a:p>
            <a:pPr marL="800100" lvl="1" indent="-342900">
              <a:lnSpc>
                <a:spcPct val="150000"/>
              </a:lnSpc>
              <a:buFont typeface="Wingdings" pitchFamily="2" charset="2"/>
              <a:buChar char="ü"/>
            </a:pPr>
            <a:r>
              <a:rPr lang="pt-BR" altLang="en-US"/>
              <a:t>Transporte das famílias</a:t>
            </a:r>
          </a:p>
          <a:p>
            <a:pPr marL="800100" lvl="1" indent="-342900">
              <a:lnSpc>
                <a:spcPct val="150000"/>
              </a:lnSpc>
              <a:buFont typeface="Wingdings" pitchFamily="2" charset="2"/>
              <a:buChar char="ü"/>
            </a:pPr>
            <a:r>
              <a:rPr lang="pt-BR" altLang="en-US"/>
              <a:t>Organização de uma equipe de divulgação</a:t>
            </a:r>
          </a:p>
          <a:p>
            <a:pPr marL="342900" indent="-342900">
              <a:buFontTx/>
              <a:buChar char="•"/>
            </a:pPr>
            <a:endParaRPr lang="pt-BR" altLang="en-US"/>
          </a:p>
          <a:p>
            <a:pPr marL="800100" lvl="1" indent="-342900">
              <a:buFont typeface="Arial" charset="0"/>
              <a:buChar char="•"/>
            </a:pPr>
            <a:endParaRPr lang="pt-BR" altLang="en-US"/>
          </a:p>
          <a:p>
            <a:pPr marL="800100" lvl="1" indent="-342900">
              <a:buFont typeface="Arial" charset="0"/>
              <a:buChar char="•"/>
            </a:pPr>
            <a:endParaRPr lang="pt-BR"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4339"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Como você </a:t>
            </a:r>
          </a:p>
          <a:p>
            <a:pPr eaLnBrk="1" hangingPunct="1">
              <a:lnSpc>
                <a:spcPct val="90000"/>
              </a:lnSpc>
              <a:spcBef>
                <a:spcPct val="0"/>
              </a:spcBef>
              <a:buFontTx/>
              <a:buNone/>
              <a:defRPr/>
            </a:pPr>
            <a:r>
              <a:rPr lang="en-US" altLang="en-US" sz="4700" dirty="0" smtClean="0">
                <a:solidFill>
                  <a:srgbClr val="4E562B"/>
                </a:solidFill>
                <a:latin typeface="+mj-lt"/>
              </a:rPr>
              <a:t>pode ajudar?</a:t>
            </a:r>
            <a:endParaRPr lang="pt-BR" altLang="en-US" sz="4200" dirty="0" smtClean="0">
              <a:solidFill>
                <a:schemeClr val="tx2"/>
              </a:solidFill>
              <a:latin typeface="+mj-lt"/>
            </a:endParaRPr>
          </a:p>
        </p:txBody>
      </p:sp>
      <p:sp>
        <p:nvSpPr>
          <p:cNvPr id="61443"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1444"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4342" name="Rectangle 15"/>
          <p:cNvSpPr>
            <a:spLocks noChangeArrowheads="1"/>
          </p:cNvSpPr>
          <p:nvPr/>
        </p:nvSpPr>
        <p:spPr bwMode="auto">
          <a:xfrm>
            <a:off x="846138" y="5164138"/>
            <a:ext cx="27098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Uma Vacina, </a:t>
            </a:r>
          </a:p>
          <a:p>
            <a:pPr eaLnBrk="1" hangingPunct="1">
              <a:lnSpc>
                <a:spcPct val="90000"/>
              </a:lnSpc>
              <a:spcBef>
                <a:spcPct val="0"/>
              </a:spcBef>
              <a:buFontTx/>
              <a:buNone/>
              <a:defRPr/>
            </a:pPr>
            <a:r>
              <a:rPr lang="en-US" altLang="en-US" sz="2900" dirty="0" smtClean="0">
                <a:solidFill>
                  <a:srgbClr val="766A62"/>
                </a:solidFill>
                <a:latin typeface="+mj-lt"/>
              </a:rPr>
              <a:t>Uma Vida</a:t>
            </a:r>
            <a:endParaRPr lang="pt-BR" altLang="en-US" sz="4200" dirty="0" smtClean="0">
              <a:solidFill>
                <a:schemeClr val="tx2"/>
              </a:solidFill>
              <a:latin typeface="+mj-lt"/>
            </a:endParaRPr>
          </a:p>
        </p:txBody>
      </p:sp>
      <p:pic>
        <p:nvPicPr>
          <p:cNvPr id="61446" name="Picture 7" descr="moms in line madagascar.JPG"/>
          <p:cNvPicPr>
            <a:picLocks noChangeAspect="1"/>
          </p:cNvPicPr>
          <p:nvPr/>
        </p:nvPicPr>
        <p:blipFill>
          <a:blip r:embed="rId5"/>
          <a:srcRect/>
          <a:stretch>
            <a:fillRect/>
          </a:stretch>
        </p:blipFill>
        <p:spPr bwMode="auto">
          <a:xfrm>
            <a:off x="3708400" y="909638"/>
            <a:ext cx="6451600"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3490"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63491"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63492"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15366"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Faça uma doação, e faça com que ela conte!</a:t>
            </a:r>
          </a:p>
        </p:txBody>
      </p:sp>
      <p:sp>
        <p:nvSpPr>
          <p:cNvPr id="39944" name="Text Box 8"/>
          <p:cNvSpPr txBox="1">
            <a:spLocks noChangeArrowheads="1"/>
          </p:cNvSpPr>
          <p:nvPr/>
        </p:nvSpPr>
        <p:spPr bwMode="auto">
          <a:xfrm>
            <a:off x="755650" y="2047875"/>
            <a:ext cx="8439150" cy="3508375"/>
          </a:xfrm>
          <a:prstGeom prst="rect">
            <a:avLst/>
          </a:prstGeom>
          <a:noFill/>
          <a:ln w="9525">
            <a:noFill/>
            <a:miter lim="800000"/>
            <a:headEnd/>
            <a:tailEnd/>
          </a:ln>
          <a:effectLst/>
        </p:spPr>
        <p:txBody>
          <a:bodyPr lIns="0" tIns="0" rIns="0" bIns="0">
            <a:spAutoFit/>
          </a:bodyPr>
          <a:lstStyle/>
          <a:p>
            <a:pPr indent="-514350">
              <a:lnSpc>
                <a:spcPct val="95000"/>
              </a:lnSpc>
              <a:defRPr/>
            </a:pPr>
            <a:r>
              <a:rPr lang="pt-BR" sz="3000" dirty="0">
                <a:latin typeface="+mj-lt"/>
              </a:rPr>
              <a:t>Se o seu clube doar US$1,000 para a Iniciativa Uma Vacina, Uma Vida, quanto a sua doação representará em fundos equiparados</a:t>
            </a:r>
            <a:r>
              <a:rPr lang="en-US" sz="3000" dirty="0">
                <a:latin typeface="+mj-lt"/>
              </a:rPr>
              <a:t>?</a:t>
            </a:r>
          </a:p>
          <a:p>
            <a:pPr marL="514350" indent="-514350">
              <a:lnSpc>
                <a:spcPct val="95000"/>
              </a:lnSpc>
              <a:defRPr/>
            </a:pPr>
            <a:endParaRPr lang="pt-BR" sz="3000" dirty="0">
              <a:latin typeface="+mj-lt"/>
              <a:cs typeface="+mn-cs"/>
            </a:endParaRPr>
          </a:p>
          <a:p>
            <a:pPr marL="514350" indent="-514350">
              <a:lnSpc>
                <a:spcPct val="95000"/>
              </a:lnSpc>
              <a:buFontTx/>
              <a:buAutoNum type="alphaUcPeriod"/>
              <a:defRPr/>
            </a:pPr>
            <a:r>
              <a:rPr lang="en-US" sz="3000" dirty="0">
                <a:latin typeface="+mj-lt"/>
              </a:rPr>
              <a:t>Nada</a:t>
            </a:r>
          </a:p>
          <a:p>
            <a:pPr marL="514350" indent="-514350">
              <a:lnSpc>
                <a:spcPct val="95000"/>
              </a:lnSpc>
              <a:buFontTx/>
              <a:buAutoNum type="alphaUcPeriod"/>
              <a:defRPr/>
            </a:pPr>
            <a:r>
              <a:rPr lang="en-US" sz="3000" dirty="0">
                <a:latin typeface="+mj-lt"/>
              </a:rPr>
              <a:t>US$ 250</a:t>
            </a:r>
          </a:p>
          <a:p>
            <a:pPr marL="514350" indent="-514350">
              <a:lnSpc>
                <a:spcPct val="95000"/>
              </a:lnSpc>
              <a:buFontTx/>
              <a:buAutoNum type="alphaUcPeriod"/>
              <a:defRPr/>
            </a:pPr>
            <a:r>
              <a:rPr lang="en-US" sz="3000" dirty="0">
                <a:latin typeface="+mj-lt"/>
              </a:rPr>
              <a:t>US$ 500</a:t>
            </a:r>
          </a:p>
          <a:p>
            <a:pPr marL="514350" indent="-514350">
              <a:lnSpc>
                <a:spcPct val="95000"/>
              </a:lnSpc>
              <a:buFontTx/>
              <a:buAutoNum type="alphaUcPeriod"/>
              <a:defRPr/>
            </a:pPr>
            <a:r>
              <a:rPr lang="en-US" sz="3000" dirty="0">
                <a:latin typeface="+mj-lt"/>
              </a:rPr>
              <a:t>US$ 1.000</a:t>
            </a:r>
          </a:p>
        </p:txBody>
      </p:sp>
      <p:sp>
        <p:nvSpPr>
          <p:cNvPr id="15368"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9A2082-265D-41E2-A0E3-50B8F3AEF564}" type="slidenum">
              <a:rPr lang="en-US" altLang="en-US" sz="1400" smtClean="0"/>
              <a:pPr eaLnBrk="1" hangingPunct="1">
                <a:spcBef>
                  <a:spcPct val="0"/>
                </a:spcBef>
                <a:buFontTx/>
                <a:buNone/>
                <a:defRPr/>
              </a:pPr>
              <a:t>17</a:t>
            </a:fld>
            <a:endParaRPr lang="pt-BR" altLang="en-US" sz="1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9944">
                                            <p:txEl>
                                              <p:pRg st="2" end="2"/>
                                            </p:txEl>
                                          </p:spTgt>
                                        </p:tgtEl>
                                      </p:cBhvr>
                                    </p:animEffect>
                                    <p:set>
                                      <p:cBhvr>
                                        <p:cTn id="7" dur="1" fill="hold">
                                          <p:stCondLst>
                                            <p:cond delay="499"/>
                                          </p:stCondLst>
                                        </p:cTn>
                                        <p:tgtEl>
                                          <p:spTgt spid="39944">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39944">
                                            <p:txEl>
                                              <p:pRg st="3" end="3"/>
                                            </p:txEl>
                                          </p:spTgt>
                                        </p:tgtEl>
                                      </p:cBhvr>
                                    </p:animEffect>
                                    <p:set>
                                      <p:cBhvr>
                                        <p:cTn id="10" dur="1" fill="hold">
                                          <p:stCondLst>
                                            <p:cond delay="499"/>
                                          </p:stCondLst>
                                        </p:cTn>
                                        <p:tgtEl>
                                          <p:spTgt spid="39944">
                                            <p:txEl>
                                              <p:pRg st="3" end="3"/>
                                            </p:txEl>
                                          </p:spTgt>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39944">
                                            <p:txEl>
                                              <p:pRg st="4" end="4"/>
                                            </p:txEl>
                                          </p:spTgt>
                                        </p:tgtEl>
                                      </p:cBhvr>
                                    </p:animEffect>
                                    <p:set>
                                      <p:cBhvr>
                                        <p:cTn id="13" dur="1" fill="hold">
                                          <p:stCondLst>
                                            <p:cond delay="499"/>
                                          </p:stCondLst>
                                        </p:cTn>
                                        <p:tgtEl>
                                          <p:spTgt spid="3994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65538" name="Picture 5"/>
          <p:cNvPicPr>
            <a:picLocks noChangeAspect="1" noChangeArrowheads="1"/>
          </p:cNvPicPr>
          <p:nvPr/>
        </p:nvPicPr>
        <p:blipFill>
          <a:blip r:embed="rId4"/>
          <a:srcRect/>
          <a:stretch>
            <a:fillRect/>
          </a:stretch>
        </p:blipFill>
        <p:spPr bwMode="auto">
          <a:xfrm>
            <a:off x="508000" y="0"/>
            <a:ext cx="9144000" cy="1576388"/>
          </a:xfrm>
          <a:prstGeom prst="rect">
            <a:avLst/>
          </a:prstGeom>
          <a:noFill/>
          <a:ln w="9525">
            <a:noFill/>
            <a:miter lim="800000"/>
            <a:headEnd/>
            <a:tailEnd/>
          </a:ln>
        </p:spPr>
      </p:pic>
      <p:sp>
        <p:nvSpPr>
          <p:cNvPr id="6553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altLang="en-US" sz="3300" smtClean="0">
                <a:solidFill>
                  <a:srgbClr val="FFFFFF"/>
                </a:solidFill>
              </a:rPr>
              <a:t>Como doar</a:t>
            </a:r>
          </a:p>
        </p:txBody>
      </p:sp>
      <p:pic>
        <p:nvPicPr>
          <p:cNvPr id="65540" name="Picture 6"/>
          <p:cNvPicPr>
            <a:picLocks noChangeAspect="1" noChangeArrowheads="1"/>
          </p:cNvPicPr>
          <p:nvPr/>
        </p:nvPicPr>
        <p:blipFill>
          <a:blip r:embed="rId5"/>
          <a:srcRect/>
          <a:stretch>
            <a:fillRect/>
          </a:stretch>
        </p:blipFill>
        <p:spPr bwMode="auto">
          <a:xfrm>
            <a:off x="0" y="2032000"/>
            <a:ext cx="3471863" cy="4098925"/>
          </a:xfrm>
          <a:prstGeom prst="rect">
            <a:avLst/>
          </a:prstGeom>
          <a:noFill/>
          <a:ln w="9525">
            <a:noFill/>
            <a:miter lim="800000"/>
            <a:headEnd/>
            <a:tailEnd/>
          </a:ln>
        </p:spPr>
      </p:pic>
      <p:sp>
        <p:nvSpPr>
          <p:cNvPr id="17414" name="Rectangle 2"/>
          <p:cNvSpPr>
            <a:spLocks noGrp="1" noChangeArrowheads="1"/>
          </p:cNvSpPr>
          <p:nvPr>
            <p:ph type="subTitle" idx="1"/>
          </p:nvPr>
        </p:nvSpPr>
        <p:spPr>
          <a:xfrm>
            <a:off x="355600" y="2057400"/>
            <a:ext cx="4451350" cy="4556125"/>
          </a:xfrm>
        </p:spPr>
        <p:txBody>
          <a:bodyPr lIns="0" tIns="0" rIns="0" bIns="0"/>
          <a:lstStyle/>
          <a:p>
            <a:pPr lvl="1" indent="-342900" algn="l" eaLnBrk="1" hangingPunct="1">
              <a:lnSpc>
                <a:spcPct val="95000"/>
              </a:lnSpc>
              <a:spcBef>
                <a:spcPct val="0"/>
              </a:spcBef>
              <a:buClr>
                <a:srgbClr val="000000"/>
              </a:buClr>
              <a:buFont typeface="Wingdings" pitchFamily="2" charset="2"/>
              <a:buChar char="q"/>
              <a:defRPr/>
            </a:pPr>
            <a:r>
              <a:rPr lang="pt-BR" altLang="en-US" sz="2200" dirty="0" smtClean="0">
                <a:solidFill>
                  <a:srgbClr val="000000"/>
                </a:solidFill>
                <a:latin typeface="+mj-lt"/>
              </a:rPr>
              <a:t>Programas de Reconhecimento:</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Companheiros de Melvin Jones</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Doações Extraordinárias </a:t>
            </a:r>
            <a:r>
              <a:rPr lang="pt-BR" altLang="en-US" sz="1400" i="1" dirty="0" smtClean="0">
                <a:solidFill>
                  <a:srgbClr val="000000"/>
                </a:solidFill>
                <a:latin typeface="+mj-lt"/>
              </a:rPr>
              <a:t>(promessas são aceitas)</a:t>
            </a:r>
            <a:endParaRPr lang="pt-BR" altLang="en-US" sz="1800" i="1"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ü"/>
              <a:defRPr/>
            </a:pPr>
            <a:endParaRPr lang="pt-BR"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pt-BR" altLang="en-US" sz="2200" dirty="0" smtClean="0">
                <a:solidFill>
                  <a:srgbClr val="000000"/>
                </a:solidFill>
                <a:latin typeface="+mj-lt"/>
              </a:rPr>
              <a:t>Métodos de Pagamento: </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Online com cartão de crédito </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Cheque </a:t>
            </a:r>
            <a:r>
              <a:rPr lang="pt-BR" altLang="en-US" sz="1400" i="1" dirty="0" smtClean="0">
                <a:solidFill>
                  <a:srgbClr val="000000"/>
                </a:solidFill>
                <a:latin typeface="+mj-lt"/>
              </a:rPr>
              <a:t>(somente em dólares americanos)</a:t>
            </a:r>
            <a:endParaRPr lang="pt-BR" altLang="en-US" sz="1800" i="1" dirty="0" smtClean="0">
              <a:solidFill>
                <a:srgbClr val="000000"/>
              </a:solidFill>
              <a:latin typeface="+mj-lt"/>
            </a:endParaRP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Transferência bancária</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Depósitos em contas locais de Lions</a:t>
            </a:r>
          </a:p>
          <a:p>
            <a:pPr lvl="1" indent="-342900" algn="l" eaLnBrk="1" hangingPunct="1">
              <a:lnSpc>
                <a:spcPct val="95000"/>
              </a:lnSpc>
              <a:spcBef>
                <a:spcPct val="0"/>
              </a:spcBef>
              <a:buClr>
                <a:srgbClr val="000000"/>
              </a:buClr>
              <a:buFont typeface="Wingdings" pitchFamily="2" charset="2"/>
              <a:buChar char="ü"/>
              <a:defRPr/>
            </a:pPr>
            <a:endParaRPr lang="pt-BR" altLang="en-US" sz="2200" dirty="0" smtClean="0">
              <a:solidFill>
                <a:srgbClr val="000000"/>
              </a:solidFill>
              <a:latin typeface="+mj-lt"/>
            </a:endParaRPr>
          </a:p>
          <a:p>
            <a:pPr lvl="1" indent="-342900" algn="l" eaLnBrk="1" hangingPunct="1">
              <a:lnSpc>
                <a:spcPct val="95000"/>
              </a:lnSpc>
              <a:spcBef>
                <a:spcPct val="0"/>
              </a:spcBef>
              <a:buClr>
                <a:srgbClr val="000000"/>
              </a:buClr>
              <a:buFont typeface="Wingdings" pitchFamily="2" charset="2"/>
              <a:buChar char="q"/>
              <a:defRPr/>
            </a:pPr>
            <a:r>
              <a:rPr lang="pt-BR" altLang="en-US" sz="2200" dirty="0" smtClean="0">
                <a:solidFill>
                  <a:srgbClr val="000000"/>
                </a:solidFill>
                <a:latin typeface="+mj-lt"/>
              </a:rPr>
              <a:t>Inclua o formulário de CMJ</a:t>
            </a:r>
          </a:p>
          <a:p>
            <a:pPr lvl="2" indent="-342900" algn="l" eaLnBrk="1" hangingPunct="1">
              <a:lnSpc>
                <a:spcPct val="95000"/>
              </a:lnSpc>
              <a:spcBef>
                <a:spcPct val="0"/>
              </a:spcBef>
              <a:buClr>
                <a:srgbClr val="000000"/>
              </a:buClr>
              <a:buFont typeface="Wingdings" pitchFamily="2" charset="2"/>
              <a:buChar char="ü"/>
              <a:defRPr/>
            </a:pPr>
            <a:r>
              <a:rPr lang="pt-BR" altLang="en-US" sz="1800" dirty="0" smtClean="0">
                <a:solidFill>
                  <a:srgbClr val="000000"/>
                </a:solidFill>
                <a:latin typeface="+mj-lt"/>
              </a:rPr>
              <a:t>Marque “Sarampo” em </a:t>
            </a:r>
          </a:p>
          <a:p>
            <a:pPr lvl="3" indent="-342900" algn="l" eaLnBrk="1" hangingPunct="1">
              <a:lnSpc>
                <a:spcPct val="95000"/>
              </a:lnSpc>
              <a:spcBef>
                <a:spcPct val="0"/>
              </a:spcBef>
              <a:buClr>
                <a:srgbClr val="000000"/>
              </a:buClr>
              <a:defRPr/>
            </a:pPr>
            <a:r>
              <a:rPr lang="pt-BR" altLang="en-US" sz="1400" dirty="0" smtClean="0">
                <a:solidFill>
                  <a:srgbClr val="000000"/>
                </a:solidFill>
                <a:latin typeface="+mj-lt"/>
              </a:rPr>
              <a:t>1. Propósito da doação”</a:t>
            </a:r>
          </a:p>
          <a:p>
            <a:pPr lvl="1" indent="-342900" algn="l" eaLnBrk="1" hangingPunct="1">
              <a:lnSpc>
                <a:spcPct val="95000"/>
              </a:lnSpc>
              <a:spcBef>
                <a:spcPct val="0"/>
              </a:spcBef>
              <a:buClr>
                <a:srgbClr val="000000"/>
              </a:buClr>
              <a:defRPr/>
            </a:pPr>
            <a:endParaRPr lang="pt-BR" altLang="en-US" sz="2300" dirty="0" smtClean="0">
              <a:solidFill>
                <a:srgbClr val="000000"/>
              </a:solidFill>
              <a:latin typeface="+mj-lt"/>
            </a:endParaRPr>
          </a:p>
        </p:txBody>
      </p:sp>
      <p:pic>
        <p:nvPicPr>
          <p:cNvPr id="65542" name="Picture 9" descr="Web donation clip.jpg"/>
          <p:cNvPicPr>
            <a:picLocks noChangeAspect="1"/>
          </p:cNvPicPr>
          <p:nvPr/>
        </p:nvPicPr>
        <p:blipFill>
          <a:blip r:embed="rId6"/>
          <a:srcRect/>
          <a:stretch>
            <a:fillRect/>
          </a:stretch>
        </p:blipFill>
        <p:spPr bwMode="auto">
          <a:xfrm>
            <a:off x="5765800" y="1676400"/>
            <a:ext cx="2819400" cy="2844800"/>
          </a:xfrm>
          <a:prstGeom prst="rect">
            <a:avLst/>
          </a:prstGeom>
          <a:noFill/>
          <a:ln w="9525">
            <a:noFill/>
            <a:miter lim="800000"/>
            <a:headEnd/>
            <a:tailEnd/>
          </a:ln>
        </p:spPr>
      </p:pic>
      <p:cxnSp>
        <p:nvCxnSpPr>
          <p:cNvPr id="12" name="Straight Arrow Connector 11"/>
          <p:cNvCxnSpPr/>
          <p:nvPr/>
        </p:nvCxnSpPr>
        <p:spPr>
          <a:xfrm flipV="1">
            <a:off x="3708400" y="2514600"/>
            <a:ext cx="19812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5544" name="Picture 18" descr="MJF form clip.jpg"/>
          <p:cNvPicPr>
            <a:picLocks noChangeAspect="1"/>
          </p:cNvPicPr>
          <p:nvPr/>
        </p:nvPicPr>
        <p:blipFill>
          <a:blip r:embed="rId7"/>
          <a:srcRect/>
          <a:stretch>
            <a:fillRect/>
          </a:stretch>
        </p:blipFill>
        <p:spPr bwMode="auto">
          <a:xfrm>
            <a:off x="5384800" y="4665663"/>
            <a:ext cx="3581400" cy="2662237"/>
          </a:xfrm>
          <a:prstGeom prst="rect">
            <a:avLst/>
          </a:prstGeom>
          <a:noFill/>
          <a:ln w="9525">
            <a:noFill/>
            <a:miter lim="800000"/>
            <a:headEnd/>
            <a:tailEnd/>
          </a:ln>
        </p:spPr>
      </p:pic>
      <p:cxnSp>
        <p:nvCxnSpPr>
          <p:cNvPr id="20" name="Straight Arrow Connector 19"/>
          <p:cNvCxnSpPr/>
          <p:nvPr/>
        </p:nvCxnSpPr>
        <p:spPr>
          <a:xfrm>
            <a:off x="3403600" y="5486400"/>
            <a:ext cx="1744663" cy="2301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419" name="Slide Number Placeholder 10"/>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76CB15-6825-40D9-80DA-E91E91A7A1B5}" type="slidenum">
              <a:rPr lang="en-US" altLang="en-US" sz="1400" smtClean="0"/>
              <a:pPr eaLnBrk="1" hangingPunct="1">
                <a:spcBef>
                  <a:spcPct val="0"/>
                </a:spcBef>
                <a:buFontTx/>
                <a:buNone/>
                <a:defRPr/>
              </a:pPr>
              <a:t>18</a:t>
            </a:fld>
            <a:endParaRPr lang="pt-BR" alt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8" descr="Section_YTH_Norway_001.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18435" name="Rectangle 8"/>
          <p:cNvSpPr>
            <a:spLocks noChangeArrowheads="1"/>
          </p:cNvSpPr>
          <p:nvPr/>
        </p:nvSpPr>
        <p:spPr bwMode="auto">
          <a:xfrm>
            <a:off x="338138" y="1524000"/>
            <a:ext cx="4064000" cy="3132138"/>
          </a:xfrm>
          <a:prstGeom prst="rect">
            <a:avLst/>
          </a:prstGeom>
          <a:noFill/>
          <a:ln>
            <a:noFill/>
          </a:ln>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mj-lt"/>
              </a:rPr>
              <a:t>Perguntas?</a:t>
            </a:r>
            <a:endParaRPr lang="pt-BR" altLang="en-US" sz="4200" dirty="0" smtClean="0">
              <a:solidFill>
                <a:schemeClr val="tx2"/>
              </a:solidFill>
              <a:latin typeface="+mj-lt"/>
            </a:endParaRPr>
          </a:p>
        </p:txBody>
      </p:sp>
      <p:sp>
        <p:nvSpPr>
          <p:cNvPr id="67587" name="Rectangle 10"/>
          <p:cNvSpPr>
            <a:spLocks noChangeArrowheads="1"/>
          </p:cNvSpPr>
          <p:nvPr/>
        </p:nvSpPr>
        <p:spPr bwMode="auto">
          <a:xfrm>
            <a:off x="0" y="1524000"/>
            <a:ext cx="101600" cy="3097213"/>
          </a:xfrm>
          <a:prstGeom prst="rect">
            <a:avLst/>
          </a:prstGeom>
          <a:solidFill>
            <a:srgbClr val="7F9942"/>
          </a:solidFill>
          <a:ln w="9525">
            <a:noFill/>
            <a:miter lim="800000"/>
            <a:headEnd/>
            <a:tailEnd/>
          </a:ln>
        </p:spPr>
        <p:txBody>
          <a:bodyPr wrap="none" lIns="101599" tIns="50799" rIns="101599" bIns="50799" anchor="ctr"/>
          <a:lstStyle/>
          <a:p>
            <a:endParaRPr lang="en-US" altLang="en-US"/>
          </a:p>
        </p:txBody>
      </p:sp>
      <p:pic>
        <p:nvPicPr>
          <p:cNvPr id="67588" name="Picture 14" descr="arrow"/>
          <p:cNvPicPr>
            <a:picLocks noChangeAspect="1" noChangeArrowheads="1"/>
          </p:cNvPicPr>
          <p:nvPr/>
        </p:nvPicPr>
        <p:blipFill>
          <a:blip r:embed="rId4"/>
          <a:srcRect/>
          <a:stretch>
            <a:fillRect/>
          </a:stretch>
        </p:blipFill>
        <p:spPr bwMode="auto">
          <a:xfrm>
            <a:off x="254000" y="5080000"/>
            <a:ext cx="677863" cy="677863"/>
          </a:xfrm>
          <a:prstGeom prst="rect">
            <a:avLst/>
          </a:prstGeom>
          <a:noFill/>
          <a:ln w="9525">
            <a:noFill/>
            <a:miter lim="800000"/>
            <a:headEnd/>
            <a:tailEnd/>
          </a:ln>
        </p:spPr>
      </p:pic>
      <p:sp>
        <p:nvSpPr>
          <p:cNvPr id="18438" name="Rectangle 15"/>
          <p:cNvSpPr>
            <a:spLocks noChangeArrowheads="1"/>
          </p:cNvSpPr>
          <p:nvPr/>
        </p:nvSpPr>
        <p:spPr bwMode="auto">
          <a:xfrm>
            <a:off x="846138" y="5164138"/>
            <a:ext cx="3624262" cy="1524000"/>
          </a:xfrm>
          <a:prstGeom prst="rect">
            <a:avLst/>
          </a:prstGeom>
          <a:noFill/>
          <a:ln>
            <a:noFill/>
          </a:ln>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mj-lt"/>
              </a:rPr>
              <a:t>Uma Vacina, </a:t>
            </a:r>
          </a:p>
          <a:p>
            <a:pPr eaLnBrk="1" hangingPunct="1">
              <a:lnSpc>
                <a:spcPct val="90000"/>
              </a:lnSpc>
              <a:spcBef>
                <a:spcPct val="0"/>
              </a:spcBef>
              <a:buFontTx/>
              <a:buNone/>
              <a:defRPr/>
            </a:pPr>
            <a:r>
              <a:rPr lang="en-US" altLang="en-US" sz="2900" dirty="0" smtClean="0">
                <a:solidFill>
                  <a:srgbClr val="766A62"/>
                </a:solidFill>
                <a:latin typeface="+mj-lt"/>
              </a:rPr>
              <a:t>Uma Vida</a:t>
            </a:r>
            <a:endParaRPr lang="pt-BR" altLang="en-US" sz="4200" dirty="0" smtClean="0">
              <a:solidFill>
                <a:schemeClr val="tx2"/>
              </a:solidFill>
              <a:latin typeface="+mj-lt"/>
            </a:endParaRPr>
          </a:p>
        </p:txBody>
      </p:sp>
      <p:pic>
        <p:nvPicPr>
          <p:cNvPr id="67590" name="Picture 8" descr="P1000885.JPG"/>
          <p:cNvPicPr>
            <a:picLocks noChangeAspect="1"/>
          </p:cNvPicPr>
          <p:nvPr/>
        </p:nvPicPr>
        <p:blipFill>
          <a:blip r:embed="rId5"/>
          <a:srcRect/>
          <a:stretch>
            <a:fillRect/>
          </a:stretch>
        </p:blipFill>
        <p:spPr bwMode="auto">
          <a:xfrm>
            <a:off x="5003800" y="685800"/>
            <a:ext cx="4610100" cy="614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0723"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pic>
        <p:nvPicPr>
          <p:cNvPr id="30724"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0725"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0726" name="Picture 9"/>
          <p:cNvPicPr>
            <a:picLocks noChangeAspect="1" noChangeArrowheads="1"/>
          </p:cNvPicPr>
          <p:nvPr/>
        </p:nvPicPr>
        <p:blipFill>
          <a:blip r:embed="rId8"/>
          <a:srcRect/>
          <a:stretch>
            <a:fillRect/>
          </a:stretch>
        </p:blipFill>
        <p:spPr bwMode="auto">
          <a:xfrm>
            <a:off x="233363" y="1536700"/>
            <a:ext cx="9991725" cy="6088063"/>
          </a:xfrm>
          <a:prstGeom prst="rect">
            <a:avLst/>
          </a:prstGeom>
          <a:noFill/>
          <a:ln w="9525">
            <a:noFill/>
            <a:miter lim="800000"/>
            <a:headEnd/>
            <a:tailEnd/>
          </a:ln>
        </p:spPr>
      </p:pic>
      <p:pic>
        <p:nvPicPr>
          <p:cNvPr id="30727" name="Picture 2" descr="O:\Foundation\Communications\measles\Ghana Lions 2.jpg"/>
          <p:cNvPicPr>
            <a:picLocks noChangeAspect="1" noChangeArrowheads="1"/>
          </p:cNvPicPr>
          <p:nvPr/>
        </p:nvPicPr>
        <p:blipFill>
          <a:blip r:embed="rId9"/>
          <a:srcRect/>
          <a:stretch>
            <a:fillRect/>
          </a:stretch>
        </p:blipFill>
        <p:spPr bwMode="auto">
          <a:xfrm>
            <a:off x="219075" y="1798638"/>
            <a:ext cx="2754313" cy="2057400"/>
          </a:xfrm>
          <a:prstGeom prst="rect">
            <a:avLst/>
          </a:prstGeom>
          <a:noFill/>
          <a:ln w="9525">
            <a:noFill/>
            <a:miter lim="800000"/>
            <a:headEnd/>
            <a:tailEnd/>
          </a:ln>
        </p:spPr>
      </p:pic>
      <p:pic>
        <p:nvPicPr>
          <p:cNvPr id="30728" name="Picture 4" descr="https://scontent-b-ord.xx.fbcdn.net/hphotos-frc3/t1/430291_10150648219467492_980353692_n.jpg"/>
          <p:cNvPicPr>
            <a:picLocks noChangeAspect="1" noChangeArrowheads="1"/>
          </p:cNvPicPr>
          <p:nvPr/>
        </p:nvPicPr>
        <p:blipFill>
          <a:blip r:embed="rId10"/>
          <a:srcRect/>
          <a:stretch>
            <a:fillRect/>
          </a:stretch>
        </p:blipFill>
        <p:spPr bwMode="auto">
          <a:xfrm>
            <a:off x="6832600" y="4298950"/>
            <a:ext cx="3197225" cy="2135188"/>
          </a:xfrm>
          <a:prstGeom prst="rect">
            <a:avLst/>
          </a:prstGeom>
          <a:noFill/>
          <a:ln w="9525">
            <a:noFill/>
            <a:miter lim="800000"/>
            <a:headEnd/>
            <a:tailEnd/>
          </a:ln>
        </p:spPr>
      </p:pic>
      <p:pic>
        <p:nvPicPr>
          <p:cNvPr id="30729" name="Picture 6" descr="https://scontent-a-ord.xx.fbcdn.net/hphotos-ash2/t1/420722_10150648219652492_1662094379_n.jpg"/>
          <p:cNvPicPr>
            <a:picLocks noChangeAspect="1" noChangeArrowheads="1"/>
          </p:cNvPicPr>
          <p:nvPr/>
        </p:nvPicPr>
        <p:blipFill>
          <a:blip r:embed="rId11"/>
          <a:srcRect/>
          <a:stretch>
            <a:fillRect/>
          </a:stretch>
        </p:blipFill>
        <p:spPr bwMode="auto">
          <a:xfrm>
            <a:off x="7062788" y="1638300"/>
            <a:ext cx="2967037" cy="1981200"/>
          </a:xfrm>
          <a:prstGeom prst="rect">
            <a:avLst/>
          </a:prstGeom>
          <a:noFill/>
          <a:ln w="9525">
            <a:noFill/>
            <a:miter lim="800000"/>
            <a:headEnd/>
            <a:tailEnd/>
          </a:ln>
        </p:spPr>
      </p:pic>
      <p:pic>
        <p:nvPicPr>
          <p:cNvPr id="30730" name="Picture 8" descr="https://fbcdn-sphotos-h-a.akamaihd.net/hphotos-ak-frc3/t1/422023_10150648219712492_1038152815_n.jpg"/>
          <p:cNvPicPr>
            <a:picLocks noChangeAspect="1" noChangeArrowheads="1"/>
          </p:cNvPicPr>
          <p:nvPr/>
        </p:nvPicPr>
        <p:blipFill>
          <a:blip r:embed="rId12"/>
          <a:srcRect/>
          <a:stretch>
            <a:fillRect/>
          </a:stretch>
        </p:blipFill>
        <p:spPr bwMode="auto">
          <a:xfrm>
            <a:off x="168275" y="4298950"/>
            <a:ext cx="3387725" cy="2262188"/>
          </a:xfrm>
          <a:prstGeom prst="rect">
            <a:avLst/>
          </a:prstGeom>
          <a:noFill/>
          <a:ln w="9525">
            <a:noFill/>
            <a:miter lim="800000"/>
            <a:headEnd/>
            <a:tailEnd/>
          </a:ln>
        </p:spPr>
      </p:pic>
      <p:pic>
        <p:nvPicPr>
          <p:cNvPr id="30731" name="Picture 10" descr="SONY DSC"/>
          <p:cNvPicPr>
            <a:picLocks noChangeAspect="1" noChangeArrowheads="1"/>
          </p:cNvPicPr>
          <p:nvPr/>
        </p:nvPicPr>
        <p:blipFill>
          <a:blip r:embed="rId13"/>
          <a:srcRect/>
          <a:stretch>
            <a:fillRect/>
          </a:stretch>
        </p:blipFill>
        <p:spPr bwMode="auto">
          <a:xfrm>
            <a:off x="3314700" y="1798638"/>
            <a:ext cx="3530600" cy="2349500"/>
          </a:xfrm>
          <a:prstGeom prst="rect">
            <a:avLst/>
          </a:prstGeom>
          <a:noFill/>
          <a:ln w="9525">
            <a:noFill/>
            <a:miter lim="800000"/>
            <a:headEnd/>
            <a:tailEnd/>
          </a:ln>
        </p:spPr>
      </p:pic>
      <p:pic>
        <p:nvPicPr>
          <p:cNvPr id="30732" name="Picture 12" descr="Voluntários Leões Dedicados em Uganda.&#10;Foto: Benjamin Futransky"/>
          <p:cNvPicPr>
            <a:picLocks noChangeAspect="1" noChangeArrowheads="1"/>
          </p:cNvPicPr>
          <p:nvPr/>
        </p:nvPicPr>
        <p:blipFill>
          <a:blip r:embed="rId14"/>
          <a:srcRect/>
          <a:stretch>
            <a:fillRect/>
          </a:stretch>
        </p:blipFill>
        <p:spPr bwMode="auto">
          <a:xfrm>
            <a:off x="3695700" y="4313238"/>
            <a:ext cx="2852738" cy="1900237"/>
          </a:xfrm>
          <a:prstGeom prst="rect">
            <a:avLst/>
          </a:prstGeom>
          <a:noFill/>
          <a:ln w="9525">
            <a:noFill/>
            <a:miter lim="800000"/>
            <a:headEnd/>
            <a:tailEnd/>
          </a:ln>
        </p:spPr>
      </p:pic>
      <p:sp>
        <p:nvSpPr>
          <p:cNvPr id="30733" name="TextBox 2"/>
          <p:cNvSpPr txBox="1">
            <a:spLocks noChangeArrowheads="1"/>
          </p:cNvSpPr>
          <p:nvPr/>
        </p:nvSpPr>
        <p:spPr bwMode="auto">
          <a:xfrm>
            <a:off x="168275" y="377825"/>
            <a:ext cx="7772400" cy="768350"/>
          </a:xfrm>
          <a:prstGeom prst="rect">
            <a:avLst/>
          </a:prstGeom>
          <a:noFill/>
          <a:ln w="9525">
            <a:noFill/>
            <a:miter lim="800000"/>
            <a:headEnd/>
            <a:tailEnd/>
          </a:ln>
        </p:spPr>
        <p:txBody>
          <a:bodyPr>
            <a:spAutoFit/>
          </a:bodyPr>
          <a:lstStyle/>
          <a:p>
            <a:r>
              <a:rPr lang="en-US"/>
              <a:t>Leões em Ação</a:t>
            </a:r>
            <a:endParaRPr lang="pt-BR" sz="44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2770"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2771"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2772"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Sarampo: Um desafio para os Leões e o mundo</a:t>
            </a:r>
          </a:p>
        </p:txBody>
      </p:sp>
      <p:pic>
        <p:nvPicPr>
          <p:cNvPr id="32773"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2774"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2775" name="Picture 9"/>
          <p:cNvPicPr>
            <a:picLocks noChangeAspect="1" noChangeArrowheads="1"/>
          </p:cNvPicPr>
          <p:nvPr/>
        </p:nvPicPr>
        <p:blipFill>
          <a:blip r:embed="rId8"/>
          <a:srcRect/>
          <a:stretch>
            <a:fillRect/>
          </a:stretch>
        </p:blipFill>
        <p:spPr bwMode="auto">
          <a:xfrm>
            <a:off x="168275" y="1531938"/>
            <a:ext cx="9991725" cy="6088062"/>
          </a:xfrm>
          <a:prstGeom prst="rect">
            <a:avLst/>
          </a:prstGeom>
          <a:noFill/>
          <a:ln w="9525">
            <a:noFill/>
            <a:miter lim="800000"/>
            <a:headEnd/>
            <a:tailEnd/>
          </a:ln>
        </p:spPr>
      </p:pic>
      <p:sp>
        <p:nvSpPr>
          <p:cNvPr id="3081" name="Text Box 10"/>
          <p:cNvSpPr txBox="1">
            <a:spLocks noChangeArrowheads="1"/>
          </p:cNvSpPr>
          <p:nvPr/>
        </p:nvSpPr>
        <p:spPr bwMode="auto">
          <a:xfrm>
            <a:off x="306388" y="1827213"/>
            <a:ext cx="5916612" cy="4210050"/>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O sarampo ceifa a vida de 335 crianças todos os dias  – mais de 122.000 por ano.  E isto é totalmente evitável.</a:t>
            </a:r>
          </a:p>
          <a:p>
            <a:pPr eaLnBrk="1" hangingPunct="1">
              <a:lnSpc>
                <a:spcPct val="95000"/>
              </a:lnSpc>
              <a:spcBef>
                <a:spcPct val="0"/>
              </a:spcBef>
              <a:buFontTx/>
              <a:buNone/>
              <a:defRPr/>
            </a:pPr>
            <a:endParaRPr lang="pt-BR"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Como Leões, nos comprometemos a continuar a luta contra esta doença. </a:t>
            </a:r>
          </a:p>
          <a:p>
            <a:pPr eaLnBrk="1" hangingPunct="1">
              <a:lnSpc>
                <a:spcPct val="95000"/>
              </a:lnSpc>
              <a:spcBef>
                <a:spcPct val="0"/>
              </a:spcBef>
              <a:buFontTx/>
              <a:buNone/>
              <a:defRPr/>
            </a:pPr>
            <a:endParaRPr lang="pt-BR" altLang="en-US" sz="2400" dirty="0" smtClean="0">
              <a:solidFill>
                <a:srgbClr val="000000"/>
              </a:solidFill>
              <a:latin typeface="+mj-lt"/>
            </a:endParaRPr>
          </a:p>
          <a:p>
            <a:pPr eaLnBrk="1" hangingPunct="1">
              <a:lnSpc>
                <a:spcPct val="95000"/>
              </a:lnSpc>
              <a:spcBef>
                <a:spcPct val="0"/>
              </a:spcBef>
              <a:buFontTx/>
              <a:buNone/>
              <a:defRPr/>
            </a:pPr>
            <a:r>
              <a:rPr lang="en-US" altLang="en-US" sz="2400" dirty="0" smtClean="0">
                <a:solidFill>
                  <a:srgbClr val="000000"/>
                </a:solidFill>
                <a:latin typeface="+mj-lt"/>
              </a:rPr>
              <a:t>Crianças em comunidades no mundo inteiro precisam da sua ajuda para que se protejam contra as infecções causadas pelo sarampo!</a:t>
            </a:r>
          </a:p>
          <a:p>
            <a:pPr eaLnBrk="1" hangingPunct="1">
              <a:lnSpc>
                <a:spcPct val="95000"/>
              </a:lnSpc>
              <a:spcBef>
                <a:spcPct val="0"/>
              </a:spcBef>
              <a:buFontTx/>
              <a:buNone/>
              <a:defRPr/>
            </a:pPr>
            <a:endParaRPr lang="pt-BR"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sp>
        <p:nvSpPr>
          <p:cNvPr id="32777" name="Rectangle 11"/>
          <p:cNvSpPr>
            <a:spLocks noChangeArrowheads="1"/>
          </p:cNvSpPr>
          <p:nvPr/>
        </p:nvSpPr>
        <p:spPr bwMode="auto">
          <a:xfrm>
            <a:off x="7061200" y="4038600"/>
            <a:ext cx="2667000" cy="2514600"/>
          </a:xfrm>
          <a:prstGeom prst="rect">
            <a:avLst/>
          </a:prstGeom>
          <a:solidFill>
            <a:schemeClr val="tx1">
              <a:alpha val="79999"/>
            </a:schemeClr>
          </a:solidFill>
          <a:ln w="9525">
            <a:noFill/>
            <a:miter lim="800000"/>
            <a:headEnd/>
            <a:tailEnd/>
          </a:ln>
        </p:spPr>
        <p:txBody>
          <a:bodyPr wrap="none" anchor="ctr"/>
          <a:lstStyle/>
          <a:p>
            <a:endParaRPr lang="en-US" altLang="en-US"/>
          </a:p>
        </p:txBody>
      </p:sp>
      <p:sp>
        <p:nvSpPr>
          <p:cNvPr id="32778" name="Rectangle 12"/>
          <p:cNvSpPr>
            <a:spLocks noChangeArrowheads="1"/>
          </p:cNvSpPr>
          <p:nvPr/>
        </p:nvSpPr>
        <p:spPr bwMode="auto">
          <a:xfrm>
            <a:off x="6969125" y="4038600"/>
            <a:ext cx="92075" cy="2514600"/>
          </a:xfrm>
          <a:prstGeom prst="rect">
            <a:avLst/>
          </a:prstGeom>
          <a:solidFill>
            <a:srgbClr val="EBB700"/>
          </a:solidFill>
          <a:ln w="9525">
            <a:noFill/>
            <a:miter lim="800000"/>
            <a:headEnd/>
            <a:tailEnd/>
          </a:ln>
        </p:spPr>
        <p:txBody>
          <a:bodyPr wrap="none" anchor="ctr"/>
          <a:lstStyle/>
          <a:p>
            <a:endParaRPr lang="en-US" altLang="en-US"/>
          </a:p>
        </p:txBody>
      </p:sp>
      <p:pic>
        <p:nvPicPr>
          <p:cNvPr id="32779" name="Picture 12" descr="measles shot nigeria compressed.jpg"/>
          <p:cNvPicPr>
            <a:picLocks noChangeAspect="1"/>
          </p:cNvPicPr>
          <p:nvPr/>
        </p:nvPicPr>
        <p:blipFill>
          <a:blip r:embed="rId9"/>
          <a:srcRect/>
          <a:stretch>
            <a:fillRect/>
          </a:stretch>
        </p:blipFill>
        <p:spPr bwMode="auto">
          <a:xfrm>
            <a:off x="7442200" y="2743200"/>
            <a:ext cx="216217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4818" name="Picture 5"/>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4819" name="Picture 6"/>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4820"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O que é o Sarampo?</a:t>
            </a:r>
          </a:p>
        </p:txBody>
      </p:sp>
      <p:pic>
        <p:nvPicPr>
          <p:cNvPr id="34821" name="Picture 7"/>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pic>
        <p:nvPicPr>
          <p:cNvPr id="34822" name="Picture 8"/>
          <p:cNvPicPr>
            <a:picLocks noChangeAspect="1" noChangeArrowheads="1"/>
          </p:cNvPicPr>
          <p:nvPr/>
        </p:nvPicPr>
        <p:blipFill>
          <a:blip r:embed="rId7"/>
          <a:srcRect/>
          <a:stretch>
            <a:fillRect/>
          </a:stretch>
        </p:blipFill>
        <p:spPr bwMode="auto">
          <a:xfrm>
            <a:off x="846138" y="1692275"/>
            <a:ext cx="8551862" cy="4911725"/>
          </a:xfrm>
          <a:prstGeom prst="rect">
            <a:avLst/>
          </a:prstGeom>
          <a:noFill/>
          <a:ln w="9525">
            <a:noFill/>
            <a:miter lim="800000"/>
            <a:headEnd/>
            <a:tailEnd/>
          </a:ln>
        </p:spPr>
      </p:pic>
      <p:pic>
        <p:nvPicPr>
          <p:cNvPr id="34823" name="Picture 9"/>
          <p:cNvPicPr>
            <a:picLocks noChangeAspect="1" noChangeArrowheads="1"/>
          </p:cNvPicPr>
          <p:nvPr/>
        </p:nvPicPr>
        <p:blipFill>
          <a:blip r:embed="rId8"/>
          <a:srcRect/>
          <a:stretch>
            <a:fillRect/>
          </a:stretch>
        </p:blipFill>
        <p:spPr bwMode="auto">
          <a:xfrm>
            <a:off x="-1778000" y="762000"/>
            <a:ext cx="9991725" cy="6088063"/>
          </a:xfrm>
          <a:prstGeom prst="rect">
            <a:avLst/>
          </a:prstGeom>
          <a:noFill/>
          <a:ln w="9525">
            <a:noFill/>
            <a:miter lim="800000"/>
            <a:headEnd/>
            <a:tailEnd/>
          </a:ln>
        </p:spPr>
      </p:pic>
      <p:sp>
        <p:nvSpPr>
          <p:cNvPr id="4105" name="Text Box 10"/>
          <p:cNvSpPr txBox="1">
            <a:spLocks noChangeArrowheads="1"/>
          </p:cNvSpPr>
          <p:nvPr/>
        </p:nvSpPr>
        <p:spPr bwMode="auto">
          <a:xfrm>
            <a:off x="306388" y="1827213"/>
            <a:ext cx="9117012" cy="412432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pt-BR" altLang="en-US" sz="4000" dirty="0" smtClean="0">
                <a:solidFill>
                  <a:srgbClr val="000000"/>
                </a:solidFill>
                <a:latin typeface="+mj-lt"/>
              </a:rPr>
              <a:t>O sarampo é...</a:t>
            </a:r>
          </a:p>
          <a:p>
            <a:pPr eaLnBrk="1" hangingPunct="1">
              <a:lnSpc>
                <a:spcPct val="95000"/>
              </a:lnSpc>
              <a:spcBef>
                <a:spcPct val="0"/>
              </a:spcBef>
              <a:buFontTx/>
              <a:buNone/>
              <a:defRPr/>
            </a:pPr>
            <a:endParaRPr lang="pt-BR" altLang="en-US" sz="2400" dirty="0" smtClean="0">
              <a:solidFill>
                <a:srgbClr val="000000"/>
              </a:solidFill>
              <a:latin typeface="+mj-lt"/>
            </a:endParaRP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mj-lt"/>
              </a:rPr>
              <a:t>Uma das cinco principais causas de mortes evitáveis por vacina no mundo</a:t>
            </a: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mj-lt"/>
              </a:rPr>
              <a:t>Facilmente evitável - a vacina custa menos de US$1 </a:t>
            </a: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mj-lt"/>
              </a:rPr>
              <a:t>E pode ser encontrada em todas as partes do mundo </a:t>
            </a: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mj-lt"/>
              </a:rPr>
              <a:t>Uma das doenças mais contagiosas</a:t>
            </a:r>
          </a:p>
          <a:p>
            <a:pPr eaLnBrk="1" hangingPunct="1">
              <a:lnSpc>
                <a:spcPct val="95000"/>
              </a:lnSpc>
              <a:spcBef>
                <a:spcPct val="0"/>
              </a:spcBef>
              <a:buFontTx/>
              <a:buNone/>
              <a:defRPr/>
            </a:pPr>
            <a:endParaRPr lang="pt-BR" altLang="en-US" sz="2400" dirty="0" smtClean="0">
              <a:solidFill>
                <a:srgbClr val="000000"/>
              </a:solidFill>
              <a:cs typeface="+mn-cs"/>
            </a:endParaRPr>
          </a:p>
          <a:p>
            <a:pPr eaLnBrk="1" hangingPunct="1">
              <a:lnSpc>
                <a:spcPct val="95000"/>
              </a:lnSpc>
              <a:spcBef>
                <a:spcPct val="0"/>
              </a:spcBef>
              <a:buFontTx/>
              <a:buNone/>
              <a:defRPr/>
            </a:pPr>
            <a:r>
              <a:rPr dirty="0" smtClean="0"/>
              <a:t> </a:t>
            </a:r>
          </a:p>
        </p:txBody>
      </p:sp>
      <p:pic>
        <p:nvPicPr>
          <p:cNvPr id="34825" name="Picture 10" descr="O:\Public Relations &amp; Communications\Common\Photos\LCIF\measles\Nepal children showing off shots.JPG"/>
          <p:cNvPicPr>
            <a:picLocks noChangeAspect="1" noChangeArrowheads="1"/>
          </p:cNvPicPr>
          <p:nvPr/>
        </p:nvPicPr>
        <p:blipFill>
          <a:blip r:embed="rId9"/>
          <a:srcRect/>
          <a:stretch>
            <a:fillRect/>
          </a:stretch>
        </p:blipFill>
        <p:spPr bwMode="auto">
          <a:xfrm>
            <a:off x="6223000" y="4495800"/>
            <a:ext cx="3397250" cy="235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6866"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36867"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3686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chemeClr val="bg1"/>
                </a:solidFill>
              </a:rPr>
              <a:t>Um Novo Desafio</a:t>
            </a:r>
            <a:endParaRPr lang="pt-BR" altLang="en-US" sz="3200" smtClean="0">
              <a:solidFill>
                <a:srgbClr val="FFFFFF"/>
              </a:solidFill>
              <a:latin typeface="Arial" charset="0"/>
            </a:endParaRPr>
          </a:p>
        </p:txBody>
      </p:sp>
      <p:pic>
        <p:nvPicPr>
          <p:cNvPr id="36869" name="Picture 7"/>
          <p:cNvPicPr>
            <a:picLocks noChangeAspect="1" noChangeArrowheads="1"/>
          </p:cNvPicPr>
          <p:nvPr/>
        </p:nvPicPr>
        <p:blipFill>
          <a:blip r:embed="rId6"/>
          <a:srcRect/>
          <a:stretch>
            <a:fillRect/>
          </a:stretch>
        </p:blipFill>
        <p:spPr bwMode="auto">
          <a:xfrm>
            <a:off x="1550988" y="1692275"/>
            <a:ext cx="8551862" cy="4911725"/>
          </a:xfrm>
          <a:prstGeom prst="rect">
            <a:avLst/>
          </a:prstGeom>
          <a:noFill/>
          <a:ln w="9525">
            <a:noFill/>
            <a:miter lim="800000"/>
            <a:headEnd/>
            <a:tailEnd/>
          </a:ln>
        </p:spPr>
      </p:pic>
      <p:sp>
        <p:nvSpPr>
          <p:cNvPr id="36870" name="TextBox 1"/>
          <p:cNvSpPr txBox="1">
            <a:spLocks noChangeArrowheads="1"/>
          </p:cNvSpPr>
          <p:nvPr/>
        </p:nvSpPr>
        <p:spPr bwMode="auto">
          <a:xfrm>
            <a:off x="338138" y="2057400"/>
            <a:ext cx="9144000" cy="1570038"/>
          </a:xfrm>
          <a:prstGeom prst="rect">
            <a:avLst/>
          </a:prstGeom>
          <a:noFill/>
          <a:ln w="9525">
            <a:noFill/>
            <a:miter lim="800000"/>
            <a:headEnd/>
            <a:tailEnd/>
          </a:ln>
        </p:spPr>
        <p:txBody>
          <a:bodyPr>
            <a:spAutoFit/>
          </a:bodyPr>
          <a:lstStyle/>
          <a:p>
            <a:pPr marL="342900" indent="-342900">
              <a:buFontTx/>
              <a:buChar char="•"/>
            </a:pPr>
            <a:r>
              <a:rPr lang="pt-BR" altLang="en-US"/>
              <a:t>Nova parceria com a GAVI Alliance </a:t>
            </a:r>
          </a:p>
          <a:p>
            <a:pPr marL="342900" indent="-342900">
              <a:buFontTx/>
              <a:buChar char="•"/>
            </a:pPr>
            <a:r>
              <a:rPr lang="pt-BR" altLang="en-US"/>
              <a:t>US$30 milhões até 2017</a:t>
            </a:r>
          </a:p>
          <a:p>
            <a:pPr marL="342900" indent="-342900">
              <a:buFontTx/>
              <a:buChar char="•"/>
            </a:pPr>
            <a:r>
              <a:rPr lang="pt-BR" altLang="en-US"/>
              <a:t>Equiparação de 1:1 pelo Fundo Equivalente da GAVI</a:t>
            </a:r>
          </a:p>
          <a:p>
            <a:pPr marL="342900" indent="-342900">
              <a:buFontTx/>
              <a:buChar char="•"/>
            </a:pPr>
            <a:r>
              <a:rPr lang="pt-BR" altLang="en-US"/>
              <a:t>Continuação dos esforços para eliminarmos completamente o sarampo</a:t>
            </a: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36873" name="Picture 10" descr="UKAIDlogo.jpg"/>
          <p:cNvPicPr>
            <a:picLocks noChangeAspect="1"/>
          </p:cNvPicPr>
          <p:nvPr/>
        </p:nvPicPr>
        <p:blipFill>
          <a:blip r:embed="rId8"/>
          <a:srcRect/>
          <a:stretch>
            <a:fillRect/>
          </a:stretch>
        </p:blipFill>
        <p:spPr bwMode="auto">
          <a:xfrm>
            <a:off x="4081463" y="5016500"/>
            <a:ext cx="1447800" cy="1536700"/>
          </a:xfrm>
          <a:prstGeom prst="rect">
            <a:avLst/>
          </a:prstGeom>
          <a:noFill/>
          <a:ln w="9525">
            <a:noFill/>
            <a:miter lim="800000"/>
            <a:headEnd/>
            <a:tailEnd/>
          </a:ln>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36875" name="Rectangle 2"/>
          <p:cNvSpPr>
            <a:spLocks noChangeArrowheads="1"/>
          </p:cNvSpPr>
          <p:nvPr/>
        </p:nvSpPr>
        <p:spPr bwMode="auto">
          <a:xfrm>
            <a:off x="6421438" y="4630738"/>
            <a:ext cx="3732212" cy="1323975"/>
          </a:xfrm>
          <a:prstGeom prst="rect">
            <a:avLst/>
          </a:prstGeom>
          <a:noFill/>
          <a:ln w="9525">
            <a:noFill/>
            <a:miter lim="800000"/>
            <a:headEnd/>
            <a:tailEnd/>
          </a:ln>
        </p:spPr>
        <p:txBody>
          <a:bodyPr wrap="none">
            <a:spAutoFit/>
          </a:bodyPr>
          <a:lstStyle/>
          <a:p>
            <a:pPr eaLnBrk="0" hangingPunct="0"/>
            <a:r>
              <a:rPr lang="en-US" altLang="en-US" sz="800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Parceiros GAVI dos Fundos Equivalentes</a:t>
            </a:r>
            <a:endParaRPr lang="pt-BR" sz="1200" dirty="0">
              <a:solidFill>
                <a:schemeClr val="accent2">
                  <a:lumMod val="75000"/>
                </a:schemeClr>
              </a:solidFill>
              <a:latin typeface="Berlin Sans FB Demi" pitchFamily="34" charset="0"/>
            </a:endParaRPr>
          </a:p>
        </p:txBody>
      </p:sp>
      <p:pic>
        <p:nvPicPr>
          <p:cNvPr id="36878" name="Picture 17" descr="O:\Foundation\LCIF Development\Logos\New LCIF Logos - 2010\LCIF_2c_Horiz_Small.gif"/>
          <p:cNvPicPr>
            <a:picLocks noChangeAspect="1" noChangeArrowheads="1"/>
          </p:cNvPicPr>
          <p:nvPr/>
        </p:nvPicPr>
        <p:blipFill>
          <a:blip r:embed="rId9"/>
          <a:srcRect/>
          <a:stretch>
            <a:fillRect/>
          </a:stretch>
        </p:blipFill>
        <p:spPr bwMode="auto">
          <a:xfrm>
            <a:off x="139700" y="4979988"/>
            <a:ext cx="2822575" cy="82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38914" name="Picture 5"/>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38915" name="Text Box 6"/>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38916" name="Picture 7"/>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6150" name="Text Box 8"/>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GAVI Alliance </a:t>
            </a:r>
          </a:p>
        </p:txBody>
      </p:sp>
      <p:sp>
        <p:nvSpPr>
          <p:cNvPr id="38918" name="TextBox 1"/>
          <p:cNvSpPr txBox="1">
            <a:spLocks noChangeArrowheads="1"/>
          </p:cNvSpPr>
          <p:nvPr/>
        </p:nvSpPr>
        <p:spPr bwMode="auto">
          <a:xfrm>
            <a:off x="660400" y="1981200"/>
            <a:ext cx="8153400" cy="1938338"/>
          </a:xfrm>
          <a:prstGeom prst="rect">
            <a:avLst/>
          </a:prstGeom>
          <a:noFill/>
          <a:ln w="9525">
            <a:noFill/>
            <a:miter lim="800000"/>
            <a:headEnd/>
            <a:tailEnd/>
          </a:ln>
        </p:spPr>
        <p:txBody>
          <a:bodyPr>
            <a:spAutoFit/>
          </a:bodyPr>
          <a:lstStyle/>
          <a:p>
            <a:pPr marL="342900" indent="-342900">
              <a:buFontTx/>
              <a:buChar char="•"/>
            </a:pPr>
            <a:r>
              <a:rPr lang="en-US" altLang="en-US"/>
              <a:t>Aliança Global para Vacinas e Imunização (GAVI) </a:t>
            </a:r>
          </a:p>
          <a:p>
            <a:pPr marL="342900" indent="-342900">
              <a:buFontTx/>
              <a:buChar char="•"/>
            </a:pPr>
            <a:r>
              <a:rPr lang="en-US" altLang="en-US"/>
              <a:t>Missão: Salvar a vida das crianças e proteger a saúde das pessoas, aumentando o acesso à imunização nos países mais pobres do mundo. </a:t>
            </a:r>
          </a:p>
          <a:p>
            <a:pPr marL="342900" indent="-342900">
              <a:buFontTx/>
              <a:buChar char="•"/>
            </a:pPr>
            <a:r>
              <a:rPr lang="en-US" altLang="en-US"/>
              <a:t>440 milhões de crianças imunizadas</a:t>
            </a:r>
          </a:p>
        </p:txBody>
      </p:sp>
      <p:pic>
        <p:nvPicPr>
          <p:cNvPr id="38919" name="Picture 13"/>
          <p:cNvPicPr>
            <a:picLocks noChangeAspect="1" noChangeArrowheads="1"/>
          </p:cNvPicPr>
          <p:nvPr/>
        </p:nvPicPr>
        <p:blipFill>
          <a:blip r:embed="rId6"/>
          <a:srcRect/>
          <a:stretch>
            <a:fillRect/>
          </a:stretch>
        </p:blipFill>
        <p:spPr bwMode="auto">
          <a:xfrm>
            <a:off x="584200" y="4419600"/>
            <a:ext cx="3363913" cy="1447800"/>
          </a:xfrm>
          <a:prstGeom prst="rect">
            <a:avLst/>
          </a:prstGeom>
          <a:noFill/>
          <a:ln w="9525">
            <a:noFill/>
            <a:miter lim="800000"/>
            <a:headEnd/>
            <a:tailEnd/>
          </a:ln>
        </p:spPr>
      </p:pic>
      <p:pic>
        <p:nvPicPr>
          <p:cNvPr id="38920" name="Picture 3" descr="O:\Foundation\Division\Photos\Measles\2012 Measles and Rubella Activities\Nepal Feb 2012 (phase 1)\Nepal MR Campaign Phase I Feb-March 2012\IMG_4915.JPG"/>
          <p:cNvPicPr>
            <a:picLocks noChangeAspect="1" noChangeArrowheads="1"/>
          </p:cNvPicPr>
          <p:nvPr/>
        </p:nvPicPr>
        <p:blipFill>
          <a:blip r:embed="rId7"/>
          <a:srcRect/>
          <a:stretch>
            <a:fillRect/>
          </a:stretch>
        </p:blipFill>
        <p:spPr bwMode="auto">
          <a:xfrm>
            <a:off x="6719888" y="3581400"/>
            <a:ext cx="268605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0962"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0963"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40964"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7174"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39944" name="Text Box 8"/>
          <p:cNvSpPr txBox="1">
            <a:spLocks noChangeArrowheads="1"/>
          </p:cNvSpPr>
          <p:nvPr/>
        </p:nvSpPr>
        <p:spPr bwMode="auto">
          <a:xfrm>
            <a:off x="660400" y="1752600"/>
            <a:ext cx="9067800" cy="2865438"/>
          </a:xfrm>
          <a:prstGeom prst="rect">
            <a:avLst/>
          </a:prstGeom>
          <a:noFill/>
          <a:ln w="9525">
            <a:noFill/>
            <a:miter lim="800000"/>
            <a:headEnd/>
            <a:tailEnd/>
          </a:ln>
          <a:effectLst/>
        </p:spPr>
        <p:txBody>
          <a:bodyPr lIns="0" tIns="0" rIns="0" bIns="0">
            <a:spAutoFit/>
          </a:bodyPr>
          <a:lstStyle/>
          <a:p>
            <a:pPr marL="0" lvl="1">
              <a:lnSpc>
                <a:spcPct val="95000"/>
              </a:lnSpc>
              <a:defRPr/>
            </a:pPr>
            <a:r>
              <a:rPr lang="pt-BR" sz="2800" dirty="0">
                <a:latin typeface="+mj-lt"/>
              </a:rPr>
              <a:t>Quais as áreas do mundo que são atualmente afetadas pelo sarampo?</a:t>
            </a:r>
          </a:p>
          <a:p>
            <a:pPr marL="514350" lvl="1" indent="-514350">
              <a:lnSpc>
                <a:spcPct val="95000"/>
              </a:lnSpc>
              <a:defRPr/>
            </a:pPr>
            <a:endParaRPr lang="pt-BR" sz="2800" dirty="0">
              <a:latin typeface="+mj-lt"/>
              <a:cs typeface="+mn-cs"/>
            </a:endParaRPr>
          </a:p>
          <a:p>
            <a:pPr marL="971550" lvl="2" indent="-514350">
              <a:lnSpc>
                <a:spcPct val="95000"/>
              </a:lnSpc>
              <a:buFontTx/>
              <a:buAutoNum type="alphaUcPeriod"/>
              <a:defRPr/>
            </a:pPr>
            <a:r>
              <a:rPr lang="pt-BR" sz="2800" dirty="0">
                <a:latin typeface="+mj-lt"/>
              </a:rPr>
              <a:t>Países em desenvolvimento </a:t>
            </a:r>
          </a:p>
          <a:p>
            <a:pPr marL="971550" lvl="2" indent="-514350">
              <a:lnSpc>
                <a:spcPct val="95000"/>
              </a:lnSpc>
              <a:buFontTx/>
              <a:buAutoNum type="alphaUcPeriod"/>
              <a:defRPr/>
            </a:pPr>
            <a:r>
              <a:rPr lang="pt-BR" sz="2800" dirty="0">
                <a:latin typeface="+mj-lt"/>
              </a:rPr>
              <a:t>África </a:t>
            </a:r>
          </a:p>
          <a:p>
            <a:pPr marL="971550" lvl="2" indent="-514350">
              <a:lnSpc>
                <a:spcPct val="95000"/>
              </a:lnSpc>
              <a:buFontTx/>
              <a:buAutoNum type="alphaUcPeriod"/>
              <a:defRPr/>
            </a:pPr>
            <a:r>
              <a:rPr lang="pt-BR" sz="2800" dirty="0">
                <a:latin typeface="+mj-lt"/>
              </a:rPr>
              <a:t>África, Ásia e Europa</a:t>
            </a:r>
          </a:p>
          <a:p>
            <a:pPr marL="971550" lvl="2" indent="-514350">
              <a:lnSpc>
                <a:spcPct val="95000"/>
              </a:lnSpc>
              <a:buFontTx/>
              <a:buAutoNum type="alphaUcPeriod"/>
              <a:defRPr/>
            </a:pPr>
            <a:r>
              <a:rPr lang="pt-BR" sz="2800" dirty="0">
                <a:latin typeface="+mj-lt"/>
              </a:rPr>
              <a:t>Todas as áreas do mundo são afetadas pelo sarampo</a:t>
            </a:r>
            <a:endParaRPr lang="pt-BR" sz="2800" b="1" dirty="0">
              <a:latin typeface="+mj-lt"/>
              <a:cs typeface="+mn-cs"/>
            </a:endParaRPr>
          </a:p>
        </p:txBody>
      </p:sp>
      <p:sp>
        <p:nvSpPr>
          <p:cNvPr id="7176"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510B6F7-13A6-4072-927F-153A03812702}" type="slidenum">
              <a:rPr lang="en-US" altLang="en-US" sz="1400" smtClean="0"/>
              <a:pPr eaLnBrk="1" hangingPunct="1">
                <a:spcBef>
                  <a:spcPct val="0"/>
                </a:spcBef>
                <a:buFontTx/>
                <a:buNone/>
                <a:defRPr/>
              </a:pPr>
              <a:t>7</a:t>
            </a:fld>
            <a:endParaRPr lang="pt-BR" altLang="en-US" sz="1400" smtClean="0"/>
          </a:p>
        </p:txBody>
      </p:sp>
      <p:pic>
        <p:nvPicPr>
          <p:cNvPr id="40968" name="Picture 2" descr="O:\Foundation\Division\Photos\Measles\2014 Measles and Reubella Activities\Bangladesh 2014\1656046_1381561542107363_1996257442_n.jpg"/>
          <p:cNvPicPr>
            <a:picLocks noChangeAspect="1" noChangeArrowheads="1"/>
          </p:cNvPicPr>
          <p:nvPr/>
        </p:nvPicPr>
        <p:blipFill>
          <a:blip r:embed="rId6"/>
          <a:srcRect/>
          <a:stretch>
            <a:fillRect/>
          </a:stretch>
        </p:blipFill>
        <p:spPr bwMode="auto">
          <a:xfrm>
            <a:off x="5842000" y="4822825"/>
            <a:ext cx="3246438" cy="226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3010" name="Picture 3"/>
          <p:cNvPicPr>
            <a:picLocks noChangeAspect="1" noChangeArrowheads="1"/>
          </p:cNvPicPr>
          <p:nvPr/>
        </p:nvPicPr>
        <p:blipFill>
          <a:blip r:embed="rId4"/>
          <a:srcRect/>
          <a:stretch>
            <a:fillRect/>
          </a:stretch>
        </p:blipFill>
        <p:spPr bwMode="auto">
          <a:xfrm>
            <a:off x="6772275" y="6434138"/>
            <a:ext cx="346075" cy="255587"/>
          </a:xfrm>
          <a:prstGeom prst="rect">
            <a:avLst/>
          </a:prstGeom>
          <a:noFill/>
          <a:ln w="9525">
            <a:noFill/>
            <a:miter lim="800000"/>
            <a:headEnd/>
            <a:tailEnd/>
          </a:ln>
        </p:spPr>
      </p:pic>
      <p:pic>
        <p:nvPicPr>
          <p:cNvPr id="43011" name="Picture 4"/>
          <p:cNvPicPr>
            <a:picLocks noChangeAspect="1" noChangeArrowheads="1"/>
          </p:cNvPicPr>
          <p:nvPr/>
        </p:nvPicPr>
        <p:blipFill>
          <a:blip r:embed="rId5"/>
          <a:srcRect/>
          <a:stretch>
            <a:fillRect/>
          </a:stretch>
        </p:blipFill>
        <p:spPr bwMode="auto">
          <a:xfrm>
            <a:off x="338138" y="168275"/>
            <a:ext cx="9567862" cy="1187450"/>
          </a:xfrm>
          <a:prstGeom prst="rect">
            <a:avLst/>
          </a:prstGeom>
          <a:noFill/>
          <a:ln w="9525">
            <a:noFill/>
            <a:miter lim="800000"/>
            <a:headEnd/>
            <a:tailEnd/>
          </a:ln>
        </p:spPr>
      </p:pic>
      <p:sp>
        <p:nvSpPr>
          <p:cNvPr id="43012"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200" smtClean="0">
                <a:solidFill>
                  <a:srgbClr val="FFFFFF"/>
                </a:solidFill>
              </a:rPr>
              <a:t>Desafios atuais</a:t>
            </a:r>
          </a:p>
        </p:txBody>
      </p:sp>
      <p:pic>
        <p:nvPicPr>
          <p:cNvPr id="43013" name="Picture 6"/>
          <p:cNvPicPr>
            <a:picLocks noChangeAspect="1" noChangeArrowheads="1"/>
          </p:cNvPicPr>
          <p:nvPr/>
        </p:nvPicPr>
        <p:blipFill>
          <a:blip r:embed="rId6"/>
          <a:srcRect/>
          <a:stretch>
            <a:fillRect/>
          </a:stretch>
        </p:blipFill>
        <p:spPr bwMode="auto">
          <a:xfrm>
            <a:off x="338138" y="6772275"/>
            <a:ext cx="9315450" cy="509588"/>
          </a:xfrm>
          <a:prstGeom prst="rect">
            <a:avLst/>
          </a:prstGeom>
          <a:noFill/>
          <a:ln w="9525">
            <a:noFill/>
            <a:miter lim="800000"/>
            <a:headEnd/>
            <a:tailEnd/>
          </a:ln>
        </p:spPr>
      </p:pic>
      <p:sp>
        <p:nvSpPr>
          <p:cNvPr id="8199" name="Text Box 8"/>
          <p:cNvSpPr txBox="1">
            <a:spLocks noChangeArrowheads="1"/>
          </p:cNvSpPr>
          <p:nvPr/>
        </p:nvSpPr>
        <p:spPr bwMode="auto">
          <a:xfrm>
            <a:off x="304800" y="1905000"/>
            <a:ext cx="9271000" cy="701675"/>
          </a:xfrm>
          <a:prstGeom prst="rect">
            <a:avLst/>
          </a:prstGeom>
          <a:noFill/>
          <a:ln>
            <a:noFill/>
          </a:ln>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mj-lt"/>
              </a:rPr>
              <a:t>D. O sarampo afeta todas as áreas do mundo</a:t>
            </a:r>
          </a:p>
          <a:p>
            <a:pPr eaLnBrk="1" hangingPunct="1">
              <a:lnSpc>
                <a:spcPct val="95000"/>
              </a:lnSpc>
              <a:spcBef>
                <a:spcPct val="0"/>
              </a:spcBef>
              <a:buFontTx/>
              <a:buNone/>
              <a:defRPr/>
            </a:pPr>
            <a:endParaRPr lang="pt-BR" altLang="en-US" sz="2400" dirty="0" smtClean="0">
              <a:solidFill>
                <a:srgbClr val="000000"/>
              </a:solidFill>
              <a:latin typeface="Arial" charset="0"/>
              <a:cs typeface="+mn-cs"/>
            </a:endParaRPr>
          </a:p>
        </p:txBody>
      </p:sp>
      <p:pic>
        <p:nvPicPr>
          <p:cNvPr id="43015" name="Picture 9"/>
          <p:cNvPicPr>
            <a:picLocks noChangeAspect="1" noChangeArrowheads="1"/>
          </p:cNvPicPr>
          <p:nvPr/>
        </p:nvPicPr>
        <p:blipFill>
          <a:blip r:embed="rId7"/>
          <a:srcRect/>
          <a:stretch>
            <a:fillRect/>
          </a:stretch>
        </p:blipFill>
        <p:spPr bwMode="auto">
          <a:xfrm>
            <a:off x="592138" y="5502275"/>
            <a:ext cx="1609725" cy="923925"/>
          </a:xfrm>
          <a:prstGeom prst="rect">
            <a:avLst/>
          </a:prstGeom>
          <a:noFill/>
          <a:ln w="9525">
            <a:noFill/>
            <a:miter lim="800000"/>
            <a:headEnd/>
            <a:tailEnd/>
          </a:ln>
        </p:spPr>
      </p:pic>
      <p:sp>
        <p:nvSpPr>
          <p:cNvPr id="43016" name="TextBox 9"/>
          <p:cNvSpPr txBox="1">
            <a:spLocks noChangeArrowheads="1"/>
          </p:cNvSpPr>
          <p:nvPr/>
        </p:nvSpPr>
        <p:spPr bwMode="auto">
          <a:xfrm>
            <a:off x="431800" y="6781800"/>
            <a:ext cx="9296400" cy="338138"/>
          </a:xfrm>
          <a:prstGeom prst="rect">
            <a:avLst/>
          </a:prstGeom>
          <a:noFill/>
          <a:ln w="9525">
            <a:noFill/>
            <a:miter lim="800000"/>
            <a:headEnd/>
            <a:tailEnd/>
          </a:ln>
        </p:spPr>
        <p:txBody>
          <a:bodyPr>
            <a:spAutoFit/>
          </a:bodyPr>
          <a:lstStyle/>
          <a:p>
            <a:pPr algn="r"/>
            <a:r>
              <a:rPr lang="en-US" altLang="en-US" sz="1600">
                <a:latin typeface="Arial" charset="0"/>
              </a:rPr>
              <a:t>Surtos em 2013</a:t>
            </a:r>
          </a:p>
        </p:txBody>
      </p:sp>
      <p:pic>
        <p:nvPicPr>
          <p:cNvPr id="43017" name="Picture 11"/>
          <p:cNvPicPr>
            <a:picLocks noChangeAspect="1" noChangeArrowheads="1"/>
          </p:cNvPicPr>
          <p:nvPr/>
        </p:nvPicPr>
        <p:blipFill>
          <a:blip r:embed="rId8"/>
          <a:srcRect/>
          <a:stretch>
            <a:fillRect/>
          </a:stretch>
        </p:blipFill>
        <p:spPr bwMode="auto">
          <a:xfrm>
            <a:off x="1397000" y="2754313"/>
            <a:ext cx="7045325" cy="379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srcRect/>
          <a:stretch>
            <a:fillRect/>
          </a:stretch>
        </p:blipFill>
        <p:spPr bwMode="auto">
          <a:xfrm>
            <a:off x="0" y="0"/>
            <a:ext cx="10160000" cy="7624763"/>
          </a:xfrm>
          <a:prstGeom prst="rect">
            <a:avLst/>
          </a:prstGeom>
          <a:noFill/>
          <a:ln w="9525">
            <a:noFill/>
            <a:miter lim="800000"/>
            <a:headEnd/>
            <a:tailEnd/>
          </a:ln>
        </p:spPr>
      </p:pic>
      <p:pic>
        <p:nvPicPr>
          <p:cNvPr id="45058" name="Picture 3"/>
          <p:cNvPicPr>
            <a:picLocks noChangeAspect="1" noChangeArrowheads="1"/>
          </p:cNvPicPr>
          <p:nvPr/>
        </p:nvPicPr>
        <p:blipFill>
          <a:blip r:embed="rId4"/>
          <a:srcRect/>
          <a:stretch>
            <a:fillRect/>
          </a:stretch>
        </p:blipFill>
        <p:spPr bwMode="auto">
          <a:xfrm>
            <a:off x="338138" y="6772275"/>
            <a:ext cx="9315450" cy="509588"/>
          </a:xfrm>
          <a:prstGeom prst="rect">
            <a:avLst/>
          </a:prstGeom>
          <a:noFill/>
          <a:ln w="9525">
            <a:noFill/>
            <a:miter lim="800000"/>
            <a:headEnd/>
            <a:tailEnd/>
          </a:ln>
        </p:spPr>
      </p:pic>
      <p:sp>
        <p:nvSpPr>
          <p:cNvPr id="45059" name="Text Box 4"/>
          <p:cNvSpPr txBox="1">
            <a:spLocks noChangeArrowheads="1"/>
          </p:cNvSpPr>
          <p:nvPr/>
        </p:nvSpPr>
        <p:spPr bwMode="auto">
          <a:xfrm>
            <a:off x="280988" y="6772275"/>
            <a:ext cx="9429750" cy="509588"/>
          </a:xfrm>
          <a:prstGeom prst="rect">
            <a:avLst/>
          </a:prstGeom>
          <a:noFill/>
          <a:ln w="9525">
            <a:noFill/>
            <a:miter lim="800000"/>
            <a:headEnd/>
            <a:tailEnd/>
          </a:ln>
        </p:spPr>
        <p:txBody>
          <a:bodyPr lIns="0" tIns="0" rIns="0" bIns="0" anchor="b">
            <a:spAutoFit/>
          </a:bodyPr>
          <a:lstStyle/>
          <a:p>
            <a:pPr>
              <a:lnSpc>
                <a:spcPct val="95000"/>
              </a:lnSpc>
            </a:pPr>
            <a:r>
              <a:rPr lang="en-US" altLang="en-US" sz="1400">
                <a:solidFill>
                  <a:srgbClr val="766A62"/>
                </a:solidFill>
                <a:latin typeface="Arial" charset="0"/>
              </a:rPr>
              <a:t>Nós nos Preocupamos. Nós Servimos. Nós Realizamos. </a:t>
            </a:r>
          </a:p>
        </p:txBody>
      </p:sp>
      <p:pic>
        <p:nvPicPr>
          <p:cNvPr id="45060" name="Picture 5"/>
          <p:cNvPicPr>
            <a:picLocks noChangeAspect="1" noChangeArrowheads="1"/>
          </p:cNvPicPr>
          <p:nvPr/>
        </p:nvPicPr>
        <p:blipFill>
          <a:blip r:embed="rId5"/>
          <a:srcRect/>
          <a:stretch>
            <a:fillRect/>
          </a:stretch>
        </p:blipFill>
        <p:spPr bwMode="auto">
          <a:xfrm>
            <a:off x="254000" y="168275"/>
            <a:ext cx="9821863" cy="1187450"/>
          </a:xfrm>
          <a:prstGeom prst="rect">
            <a:avLst/>
          </a:prstGeom>
          <a:noFill/>
          <a:ln w="9525">
            <a:noFill/>
            <a:miter lim="800000"/>
            <a:headEnd/>
            <a:tailEnd/>
          </a:ln>
        </p:spPr>
      </p:pic>
      <p:sp>
        <p:nvSpPr>
          <p:cNvPr id="9222" name="Text Box 6"/>
          <p:cNvSpPr txBox="1">
            <a:spLocks noChangeArrowheads="1"/>
          </p:cNvSpPr>
          <p:nvPr/>
        </p:nvSpPr>
        <p:spPr bwMode="auto">
          <a:xfrm>
            <a:off x="196850" y="530225"/>
            <a:ext cx="9936163" cy="463550"/>
          </a:xfrm>
          <a:prstGeom prst="rect">
            <a:avLst/>
          </a:prstGeom>
          <a:noFill/>
          <a:ln>
            <a:noFill/>
          </a:ln>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mj-lt"/>
              </a:rPr>
              <a:t>Por que enfocar o Sarampo?</a:t>
            </a:r>
          </a:p>
        </p:txBody>
      </p:sp>
      <p:sp>
        <p:nvSpPr>
          <p:cNvPr id="39944" name="Text Box 8"/>
          <p:cNvSpPr txBox="1">
            <a:spLocks noChangeArrowheads="1"/>
          </p:cNvSpPr>
          <p:nvPr/>
        </p:nvSpPr>
        <p:spPr bwMode="auto">
          <a:xfrm>
            <a:off x="679450" y="1971675"/>
            <a:ext cx="8591550" cy="4386263"/>
          </a:xfrm>
          <a:prstGeom prst="rect">
            <a:avLst/>
          </a:prstGeom>
          <a:noFill/>
          <a:ln w="9525">
            <a:noFill/>
            <a:miter lim="800000"/>
            <a:headEnd/>
            <a:tailEnd/>
          </a:ln>
          <a:effectLst/>
        </p:spPr>
        <p:txBody>
          <a:bodyPr lIns="0" tIns="0" rIns="0" bIns="0">
            <a:spAutoFit/>
          </a:bodyPr>
          <a:lstStyle/>
          <a:p>
            <a:pPr>
              <a:lnSpc>
                <a:spcPct val="95000"/>
              </a:lnSpc>
              <a:defRPr/>
            </a:pPr>
            <a:r>
              <a:rPr lang="pt-BR" sz="3000" dirty="0">
                <a:latin typeface="+mj-lt"/>
              </a:rPr>
              <a:t>Quais desses efeitos colaterais sérios podem ser o resultado de uma infecção por sarampo, levando a complicações de saúde para o resto da vida ou à morte de crianças?</a:t>
            </a:r>
          </a:p>
          <a:p>
            <a:pPr marL="514350" indent="-514350">
              <a:lnSpc>
                <a:spcPct val="95000"/>
              </a:lnSpc>
              <a:defRPr/>
            </a:pPr>
            <a:endParaRPr lang="pt-BR" sz="3000" dirty="0">
              <a:latin typeface="+mj-lt"/>
              <a:cs typeface="+mn-cs"/>
            </a:endParaRPr>
          </a:p>
          <a:p>
            <a:pPr marL="971550" lvl="1" indent="-514350">
              <a:lnSpc>
                <a:spcPct val="95000"/>
              </a:lnSpc>
              <a:buFontTx/>
              <a:buAutoNum type="alphaUcPeriod"/>
              <a:defRPr/>
            </a:pPr>
            <a:r>
              <a:rPr lang="pt-BR" sz="3000" dirty="0">
                <a:latin typeface="+mj-lt"/>
              </a:rPr>
              <a:t>Cegueira em decorrência de cicatrizes </a:t>
            </a:r>
            <a:r>
              <a:rPr lang="pt-BR" sz="3000" dirty="0" err="1">
                <a:latin typeface="+mj-lt"/>
              </a:rPr>
              <a:t>corneanas</a:t>
            </a:r>
            <a:endParaRPr lang="pt-BR" sz="3000" dirty="0">
              <a:latin typeface="+mj-lt"/>
            </a:endParaRPr>
          </a:p>
          <a:p>
            <a:pPr marL="971550" lvl="1" indent="-514350">
              <a:lnSpc>
                <a:spcPct val="95000"/>
              </a:lnSpc>
              <a:buFontTx/>
              <a:buAutoNum type="alphaUcPeriod"/>
              <a:defRPr/>
            </a:pPr>
            <a:r>
              <a:rPr lang="pt-BR" sz="3000" dirty="0">
                <a:latin typeface="+mj-lt"/>
              </a:rPr>
              <a:t>Encefalite</a:t>
            </a:r>
          </a:p>
          <a:p>
            <a:pPr marL="971550" lvl="1" indent="-514350">
              <a:lnSpc>
                <a:spcPct val="95000"/>
              </a:lnSpc>
              <a:buFontTx/>
              <a:buAutoNum type="alphaUcPeriod"/>
              <a:defRPr/>
            </a:pPr>
            <a:r>
              <a:rPr lang="pt-BR" sz="3000" dirty="0">
                <a:latin typeface="+mj-lt"/>
              </a:rPr>
              <a:t>Pneumonia</a:t>
            </a:r>
          </a:p>
          <a:p>
            <a:pPr marL="971550" lvl="1" indent="-514350">
              <a:lnSpc>
                <a:spcPct val="95000"/>
              </a:lnSpc>
              <a:buFontTx/>
              <a:buAutoNum type="alphaUcPeriod"/>
              <a:defRPr/>
            </a:pPr>
            <a:r>
              <a:rPr lang="pt-BR" sz="3000" dirty="0">
                <a:latin typeface="+mj-lt"/>
              </a:rPr>
              <a:t>Diarreia severa</a:t>
            </a:r>
          </a:p>
          <a:p>
            <a:pPr marL="971550" lvl="1" indent="-514350">
              <a:lnSpc>
                <a:spcPct val="95000"/>
              </a:lnSpc>
              <a:buFontTx/>
              <a:buAutoNum type="alphaUcPeriod"/>
              <a:defRPr/>
            </a:pPr>
            <a:r>
              <a:rPr lang="pt-BR" sz="3000" dirty="0">
                <a:latin typeface="+mj-lt"/>
              </a:rPr>
              <a:t>Todas as opções acima</a:t>
            </a:r>
          </a:p>
        </p:txBody>
      </p:sp>
      <p:sp>
        <p:nvSpPr>
          <p:cNvPr id="9224" name="Slide Number Placeholder 7"/>
          <p:cNvSpPr>
            <a:spLocks noGrp="1"/>
          </p:cNvSpPr>
          <p:nvPr>
            <p:ph type="sldNum" sz="quarter" idx="12"/>
          </p:nvPr>
        </p:nvSpPr>
        <p:spPr>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FC556380-F8BF-41EE-A577-E1F85C89925E}" type="slidenum">
              <a:rPr lang="en-US" altLang="en-US" sz="1400" smtClean="0"/>
              <a:pPr eaLnBrk="1" hangingPunct="1">
                <a:spcBef>
                  <a:spcPct val="0"/>
                </a:spcBef>
                <a:buFontTx/>
                <a:buNone/>
                <a:defRPr/>
              </a:pPr>
              <a:t>9</a:t>
            </a:fld>
            <a:endParaRPr lang="pt-BR"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2638</Words>
  <Application>Microsoft Office PowerPoint</Application>
  <PresentationFormat>Custom</PresentationFormat>
  <Paragraphs>230</Paragraphs>
  <Slides>19</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3" baseType="lpstr">
      <vt:lpstr>Default Design</vt:lpstr>
      <vt:lpstr>Slide 1 Plain</vt:lpstr>
      <vt:lpstr>Photo Editor Photo</vt:lpstr>
      <vt:lpstr>Microsoft Excel 97-2003 Worksheet</vt:lpstr>
      <vt:lpstr>PowerPoint Presentation</vt:lpstr>
      <vt:lpstr>PowerPoint Presentation</vt:lpstr>
      <vt:lpstr>Sarampo: Um desafio para os Leões e o mundo</vt:lpstr>
      <vt:lpstr>O que é o Sarampo?</vt:lpstr>
      <vt:lpstr>Um Novo Desafio</vt:lpstr>
      <vt:lpstr>PowerPoint Presentation</vt:lpstr>
      <vt:lpstr>PowerPoint Presentation</vt:lpstr>
      <vt:lpstr>Desafios atuais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Como doar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1784</cp:revision>
  <cp:lastPrinted>2014-03-28T16:23:50Z</cp:lastPrinted>
  <dcterms:created xsi:type="dcterms:W3CDTF">2004-05-06T09:28:21Z</dcterms:created>
  <dcterms:modified xsi:type="dcterms:W3CDTF">2014-04-01T14:21:42Z</dcterms:modified>
</cp:coreProperties>
</file>