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3"/>
  </p:notesMasterIdLst>
  <p:handoutMasterIdLst>
    <p:handoutMasterId r:id="rId34"/>
  </p:handoutMasterIdLst>
  <p:sldIdLst>
    <p:sldId id="961" r:id="rId7"/>
    <p:sldId id="1153" r:id="rId8"/>
    <p:sldId id="1140" r:id="rId9"/>
    <p:sldId id="1141" r:id="rId10"/>
    <p:sldId id="1127" r:id="rId11"/>
    <p:sldId id="968" r:id="rId12"/>
    <p:sldId id="1135" r:id="rId13"/>
    <p:sldId id="1136" r:id="rId14"/>
    <p:sldId id="1137" r:id="rId15"/>
    <p:sldId id="1121" r:id="rId16"/>
    <p:sldId id="1967" r:id="rId17"/>
    <p:sldId id="1139" r:id="rId18"/>
    <p:sldId id="1161" r:id="rId19"/>
    <p:sldId id="1163" r:id="rId20"/>
    <p:sldId id="2033" r:id="rId21"/>
    <p:sldId id="983" r:id="rId22"/>
    <p:sldId id="1968" r:id="rId23"/>
    <p:sldId id="2037" r:id="rId24"/>
    <p:sldId id="1148" r:id="rId25"/>
    <p:sldId id="2038" r:id="rId26"/>
    <p:sldId id="2039" r:id="rId27"/>
    <p:sldId id="1172" r:id="rId28"/>
    <p:sldId id="2041" r:id="rId29"/>
    <p:sldId id="1151" r:id="rId30"/>
    <p:sldId id="1134" r:id="rId31"/>
    <p:sldId id="1977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6623" autoAdjust="0"/>
  </p:normalViewPr>
  <p:slideViewPr>
    <p:cSldViewPr showGuides="1">
      <p:cViewPr varScale="1">
        <p:scale>
          <a:sx n="105" d="100"/>
          <a:sy n="105" d="100"/>
        </p:scale>
        <p:origin x="144" y="210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uma Equipe</a:t>
          </a: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uma Visão</a:t>
          </a: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 Plano</a:t>
          </a: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Sucesso</a:t>
          </a: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Aumentar o quadro associativo do clube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Revitalizar o clube com novas oportunidades de serviço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Rejuvenescer o clube com novos associados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Destacar-se no desenvolvimento de liderança e funcionamento do clube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 custT="1"/>
      <dgm:spPr/>
      <dgm:t>
        <a:bodyPr/>
        <a:lstStyle/>
        <a:p>
          <a:r>
            <a:rPr lang="pt-BR" sz="2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 as realizações do clube com a comunidade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Apoiar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Reconhecer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Avaliar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Mudar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 custScaleX="167462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426" y="33433"/>
          <a:ext cx="1498204" cy="89892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uma Equipe</a:t>
          </a:r>
        </a:p>
      </dsp:txBody>
      <dsp:txXfrm>
        <a:off x="29755" y="59762"/>
        <a:ext cx="1445546" cy="846264"/>
      </dsp:txXfrm>
    </dsp:sp>
    <dsp:sp modelId="{7C60905F-858E-3D45-BDCF-8E59A2EDBDC4}">
      <dsp:nvSpPr>
        <dsp:cNvPr id="0" name=""/>
        <dsp:cNvSpPr/>
      </dsp:nvSpPr>
      <dsp:spPr>
        <a:xfrm>
          <a:off x="1651451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1451" y="371428"/>
        <a:ext cx="222333" cy="222932"/>
      </dsp:txXfrm>
    </dsp:sp>
    <dsp:sp modelId="{E8342DD9-3EB7-044E-AC87-2159238855B0}">
      <dsp:nvSpPr>
        <dsp:cNvPr id="0" name=""/>
        <dsp:cNvSpPr/>
      </dsp:nvSpPr>
      <dsp:spPr>
        <a:xfrm>
          <a:off x="2100912" y="33433"/>
          <a:ext cx="1498204" cy="89892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uma Visão</a:t>
          </a:r>
        </a:p>
      </dsp:txBody>
      <dsp:txXfrm>
        <a:off x="2127241" y="59762"/>
        <a:ext cx="1445546" cy="846264"/>
      </dsp:txXfrm>
    </dsp:sp>
    <dsp:sp modelId="{B54B4899-8638-1D4E-9510-CDD331AF6A4C}">
      <dsp:nvSpPr>
        <dsp:cNvPr id="0" name=""/>
        <dsp:cNvSpPr/>
      </dsp:nvSpPr>
      <dsp:spPr>
        <a:xfrm>
          <a:off x="3748937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8937" y="371428"/>
        <a:ext cx="222333" cy="222932"/>
      </dsp:txXfrm>
    </dsp:sp>
    <dsp:sp modelId="{BEB34310-ABF7-2D43-851D-F592E75CB68F}">
      <dsp:nvSpPr>
        <dsp:cNvPr id="0" name=""/>
        <dsp:cNvSpPr/>
      </dsp:nvSpPr>
      <dsp:spPr>
        <a:xfrm>
          <a:off x="4198398" y="33433"/>
          <a:ext cx="1498204" cy="89892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 Plano</a:t>
          </a:r>
        </a:p>
      </dsp:txBody>
      <dsp:txXfrm>
        <a:off x="4224727" y="59762"/>
        <a:ext cx="1445546" cy="846264"/>
      </dsp:txXfrm>
    </dsp:sp>
    <dsp:sp modelId="{CA339F13-2EEE-8C42-BA2D-5E6BA45F7F5D}">
      <dsp:nvSpPr>
        <dsp:cNvPr id="0" name=""/>
        <dsp:cNvSpPr/>
      </dsp:nvSpPr>
      <dsp:spPr>
        <a:xfrm>
          <a:off x="5846423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6423" y="371428"/>
        <a:ext cx="222333" cy="222932"/>
      </dsp:txXfrm>
    </dsp:sp>
    <dsp:sp modelId="{A036C3C0-EC55-8E47-B730-4BF68E881699}">
      <dsp:nvSpPr>
        <dsp:cNvPr id="0" name=""/>
        <dsp:cNvSpPr/>
      </dsp:nvSpPr>
      <dsp:spPr>
        <a:xfrm>
          <a:off x="6295884" y="33433"/>
          <a:ext cx="1498204" cy="89892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Sucesso</a:t>
          </a:r>
        </a:p>
      </dsp:txBody>
      <dsp:txXfrm>
        <a:off x="6322213" y="59762"/>
        <a:ext cx="1445546" cy="846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Aumentar o quadro associativo do clube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Rejuvenescer o clube com novos associados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Revitalizar o clube com novas oportunidades de serviço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Destacar-se no desenvolvimento de liderança e funcionamento do clube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 as realizações do clube com a comunidade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2730403" y="22775"/>
          <a:ext cx="1338674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</a:t>
          </a:r>
        </a:p>
      </dsp:txBody>
      <dsp:txXfrm>
        <a:off x="2730403" y="22775"/>
        <a:ext cx="1338674" cy="799390"/>
      </dsp:txXfrm>
    </dsp:sp>
    <dsp:sp modelId="{38F3E115-2726-41E2-A1A9-A5F5D41654D6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21292777"/>
            <a:gd name="adj4" fmla="val 1976664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83011" y="1509188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Apoiar</a:t>
          </a:r>
        </a:p>
      </dsp:txBody>
      <dsp:txXfrm>
        <a:off x="3483011" y="1509188"/>
        <a:ext cx="799390" cy="799390"/>
      </dsp:txXfrm>
    </dsp:sp>
    <dsp:sp modelId="{8BA4A4AD-AE21-4519-907E-3292F261B497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4014216"/>
            <a:gd name="adj4" fmla="val 225387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18592" y="2427842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Reconhecer</a:t>
          </a:r>
        </a:p>
      </dsp:txBody>
      <dsp:txXfrm>
        <a:off x="2218592" y="2427842"/>
        <a:ext cx="799390" cy="799390"/>
      </dsp:txXfrm>
    </dsp:sp>
    <dsp:sp modelId="{9E39B2B2-8846-4D64-9C36-18324217A6E5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8210097"/>
            <a:gd name="adj4" fmla="val 644975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724177" y="1509188"/>
          <a:ext cx="1259383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Avaliar</a:t>
          </a:r>
        </a:p>
      </dsp:txBody>
      <dsp:txXfrm>
        <a:off x="724177" y="1509188"/>
        <a:ext cx="1259383" cy="799390"/>
      </dsp:txXfrm>
    </dsp:sp>
    <dsp:sp modelId="{2E3351E2-2A4A-4DA6-8386-CAD3C32A7C8A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2297326"/>
            <a:gd name="adj4" fmla="val 1077119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437139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Mudar</a:t>
          </a:r>
        </a:p>
      </dsp:txBody>
      <dsp:txXfrm>
        <a:off x="1437139" y="22775"/>
        <a:ext cx="799390" cy="799390"/>
      </dsp:txXfrm>
    </dsp:sp>
    <dsp:sp modelId="{530FA79C-3F31-40E4-83D7-8F47B18CD322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6154223"/>
            <a:gd name="adj4" fmla="val 1519876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Visite a webpage de Melhorar a Qualidade dos Clubes para baixar hoje sua cópia do Guia Planeje o Sucesso do seu Clube e o PowerPoint que o acompanha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Use a análise SWOT para identificar necessidades e definir metas estratégicas.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Guia para Solução de Problemas </a:t>
            </a:r>
            <a:r>
              <a:rPr lang="pt-BR" sz="1800" dirty="0">
                <a:latin typeface="Calibri Light" panose="020F0302020204030204" pitchFamily="34" charset="0"/>
                <a:ea typeface="Calibri" panose="020F0502020204030204" pitchFamily="34" charset="0"/>
              </a:rPr>
              <a:t>para os clubes identifica problemas comuns de clube e fornece recursos com possíveis soluções.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Compartilhar </a:t>
            </a: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</a:t>
            </a: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seu clube com todos os associados, para que estejam cientes sobre o que o clube deseja alcançar, juntamente com suas funções em alcançar as metas do clube. É muito importante para a saúde e vitalidade de qualquer clube que seus associados sintam-se conectados ao sucesso do clube.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 os associados comprometidos com o plano, garantindo que tenham os recursos de que precisam para ter sucesso. Os líderes devem consultar os associados para certificarem-se de que se sentem apoiados e recebem a orientação de que precisam.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Reconhecer marcos para que os associados sintam-se valorizados e saibam que estão seguindo na direção certa. Toda jornada começa com um simples passo. Reassegure os associados com frequência para mantê-los motivados e engajados. Não mantenha o seu sucesso em segredo! Compartilhe o sucesso com a sua comunidade para envolver associados (e possíveis associados) que tenham a mesma opinião!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Avaliar o plano. Também é vital avaliar seu plano com frequência. Conforme as circunstâncias mudam, seu plano pode necessitar de uma revisão. A criação da Visão inicial é apenas o começo. Mantenha-a viva e relevante, medindo o progresso e reunindo as opiniões dos associados do clube rotineiramente. Assim é como você vai realizar os resultados desejados.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Mudar  o plano. Não tenha medo de mudar o plano à medida que as oportunidades mudam para mantê-lo relevante. Reveja regularmente o plano, avalie as necessidades e refina as etapas de ação. Mantenha os associados do plano envolvidos nas decisões para que permaneçam envolvidos e comprometidos.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NAMI: passado, presente e futuro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mailto:orderdetails@lionsclubs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Planeje o sucesso do seu clube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(Abordagem Global do Quadro Associativo)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6ECB52C-D29A-ADB2-5C1F-59CD57CF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410200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9686"/>
            <a:ext cx="12268200" cy="7126286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24378" y="170119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81936" y="1045556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Análise SWOT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270779" y="2267312"/>
            <a:ext cx="5021799" cy="3483066"/>
            <a:chOff x="444259" y="1879385"/>
            <a:chExt cx="5377898" cy="27822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Potencializar nossos Pontos Fortes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Administrar nossos Pontos Fracos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Aproveitar as Oportunidades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Minimizar o Impacto das Ameaças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E224C-1F67-422F-AE83-43C47566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2" y="2719560"/>
            <a:ext cx="6989226" cy="20482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DF2A61-F6F3-E703-CC8B-685467501457}"/>
              </a:ext>
            </a:extLst>
          </p:cNvPr>
          <p:cNvGrpSpPr/>
          <p:nvPr/>
        </p:nvGrpSpPr>
        <p:grpSpPr>
          <a:xfrm>
            <a:off x="-1524" y="-2"/>
            <a:ext cx="12193524" cy="1073298"/>
            <a:chOff x="-1524" y="-2"/>
            <a:chExt cx="12193524" cy="1073298"/>
          </a:xfrm>
        </p:grpSpPr>
        <p:sp>
          <p:nvSpPr>
            <p:cNvPr id="5" name="Background - Solid">
              <a:extLst>
                <a:ext uri="{FF2B5EF4-FFF2-40B4-BE49-F238E27FC236}">
                  <a16:creationId xmlns:a16="http://schemas.microsoft.com/office/drawing/2014/main" id="{9BCE5DFD-F2CC-A58F-619B-F64A6DF02AE3}"/>
                </a:ext>
              </a:extLst>
            </p:cNvPr>
            <p:cNvSpPr/>
            <p:nvPr/>
          </p:nvSpPr>
          <p:spPr>
            <a:xfrm>
              <a:off x="0" y="-2"/>
              <a:ext cx="12192000" cy="868681"/>
            </a:xfrm>
            <a:prstGeom prst="rect">
              <a:avLst/>
            </a:prstGeom>
            <a:gradFill>
              <a:gsLst>
                <a:gs pos="0">
                  <a:srgbClr val="00338D"/>
                </a:gs>
                <a:gs pos="100000">
                  <a:srgbClr val="7A258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6" name="Background - Solid">
              <a:extLst>
                <a:ext uri="{FF2B5EF4-FFF2-40B4-BE49-F238E27FC236}">
                  <a16:creationId xmlns:a16="http://schemas.microsoft.com/office/drawing/2014/main" id="{9DC0CF75-E419-D92A-FA55-791DD38EA344}"/>
                </a:ext>
              </a:extLst>
            </p:cNvPr>
            <p:cNvSpPr/>
            <p:nvPr/>
          </p:nvSpPr>
          <p:spPr>
            <a:xfrm>
              <a:off x="-1524" y="640080"/>
              <a:ext cx="12193524" cy="228600"/>
            </a:xfrm>
            <a:prstGeom prst="rect">
              <a:avLst/>
            </a:prstGeom>
            <a:solidFill>
              <a:srgbClr val="0D2240">
                <a:alpha val="2097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823B52-48F3-B185-5CA5-BB0AB902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822" y="201698"/>
              <a:ext cx="917472" cy="871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97508804-90C6-691F-427D-82C5D6FBA854}"/>
              </a:ext>
            </a:extLst>
          </p:cNvPr>
          <p:cNvSpPr txBox="1">
            <a:spLocks/>
          </p:cNvSpPr>
          <p:nvPr/>
        </p:nvSpPr>
        <p:spPr>
          <a:xfrm>
            <a:off x="1068653" y="2071606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RECURSOS PARA APOIAR AS ÁREAS DE ENFOQUE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98707" y="1056057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60941" y="35857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C8B08-2EEA-30CA-AC0A-A84CAB00B5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07" y="5595975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E82FF6C-A1A2-A021-94C8-4F7B90E61503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51972-D04F-79B8-F0CD-B8F4FD55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288749"/>
            <a:ext cx="2732484" cy="351319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1DB50-72D9-0D50-039E-7B1B4EF68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73" y="1509134"/>
            <a:ext cx="2962581" cy="384325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EC18F-EF96-6BC1-6156-C62385C0A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35" y="2191824"/>
            <a:ext cx="2842639" cy="371307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E2345-9FCF-8FB3-7878-C75D3BFE8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522" y="1509134"/>
            <a:ext cx="2844975" cy="3668112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3B646-67B6-2697-1247-C26BC4C5A4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07" y="5595975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1D3865AA-C2C4-C531-6645-CD79D547FFCF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2ADE2-E9EC-43B9-B5F6-8952FAC30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665275"/>
            <a:ext cx="2833597" cy="3672111"/>
          </a:xfrm>
          <a:prstGeom prst="rect">
            <a:avLst/>
          </a:prstGeom>
          <a:ln w="25400"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1D772-496F-97AA-DB22-FA8E8B310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612836"/>
            <a:ext cx="6293207" cy="2024248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67CFAD-C13B-E1F0-62DC-60E4B7D42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81" y="1182144"/>
            <a:ext cx="2833597" cy="364533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20EF5B-76BA-4AFA-0EFA-0E96A9B3F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348" y="665275"/>
            <a:ext cx="2792256" cy="361757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88316-81FA-6FDE-0C84-3D3C91319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07" y="5595975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CD8D097D-51E9-DB64-DA67-3D61B2E49474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86E23-C605-2175-33EE-D7B6472D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951875"/>
            <a:ext cx="4316782" cy="5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EE0CD534-CF37-BF36-CBEC-4A485F788345}"/>
              </a:ext>
            </a:extLst>
          </p:cNvPr>
          <p:cNvSpPr txBox="1">
            <a:spLocks/>
          </p:cNvSpPr>
          <p:nvPr/>
        </p:nvSpPr>
        <p:spPr>
          <a:xfrm>
            <a:off x="926632" y="2901500"/>
            <a:ext cx="6209629" cy="8321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DEFINIR METAS</a:t>
            </a:r>
          </a:p>
        </p:txBody>
      </p:sp>
    </p:spTree>
    <p:extLst>
      <p:ext uri="{BB962C8B-B14F-4D97-AF65-F5344CB8AC3E}">
        <p14:creationId xmlns:p14="http://schemas.microsoft.com/office/powerpoint/2010/main" val="73156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6819" y="944978"/>
            <a:ext cx="1561339" cy="4437730"/>
            <a:chOff x="563385" y="1458067"/>
            <a:chExt cx="1561339" cy="4437730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69268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specífica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Garante que o objetivo esteja claro.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3308" y="966023"/>
            <a:ext cx="1976334" cy="4329315"/>
            <a:chOff x="2589874" y="1479112"/>
            <a:chExt cx="1976334" cy="4329315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69268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ensurável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Os referenciais e o progresso têm que ser mensuráveis.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808" y="928936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657600"/>
              <a:ext cx="1189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iável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cap="none" normalizeH="0" baseline="0" noProof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V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Cada meta tem que ser alcançável.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89148" y="944978"/>
            <a:ext cx="1895637" cy="4209446"/>
            <a:chOff x="7655714" y="1458067"/>
            <a:chExt cx="1895637" cy="4209446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669268"/>
              <a:ext cx="8894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ealista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cap="none" normalizeH="0" baseline="0" noProof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Desafiadora, mas não ilusória.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829800" y="966023"/>
            <a:ext cx="2114590" cy="4416685"/>
            <a:chOff x="9796366" y="1479112"/>
            <a:chExt cx="2114590" cy="4416685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84657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elimitada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796366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Calendário que trace o cronograma do progresso.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3E4D19-4548-D1BE-DE54-F6DFC21010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09" y="58699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4CE25BA2-9D08-166E-0872-25674BA96B86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598FBCCC-3973-4B76-BD78-8293AA65A9C6}"/>
              </a:ext>
            </a:extLst>
          </p:cNvPr>
          <p:cNvSpPr txBox="1">
            <a:spLocks/>
          </p:cNvSpPr>
          <p:nvPr/>
        </p:nvSpPr>
        <p:spPr>
          <a:xfrm>
            <a:off x="107236" y="211126"/>
            <a:ext cx="2177052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00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Formulário de Declaração de</a:t>
            </a:r>
            <a:br>
              <a:rPr lang="pt-BR" sz="200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 dirty="0" err="1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Metac</a:t>
            </a:r>
            <a:endParaRPr lang="pt-BR" sz="2000" dirty="0">
              <a:solidFill>
                <a:srgbClr val="EBB7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AE523-C30E-9176-E3F2-331708727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97820"/>
            <a:ext cx="4475580" cy="58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E60923BB-0046-4F3D-74E8-5A3207360DDA}"/>
              </a:ext>
            </a:extLst>
          </p:cNvPr>
          <p:cNvSpPr txBox="1">
            <a:spLocks/>
          </p:cNvSpPr>
          <p:nvPr/>
        </p:nvSpPr>
        <p:spPr>
          <a:xfrm>
            <a:off x="1051163" y="2094295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Criar um plano para alcançar nossas metas</a:t>
            </a:r>
          </a:p>
        </p:txBody>
      </p:sp>
    </p:spTree>
    <p:extLst>
      <p:ext uri="{BB962C8B-B14F-4D97-AF65-F5344CB8AC3E}">
        <p14:creationId xmlns:p14="http://schemas.microsoft.com/office/powerpoint/2010/main" val="294645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7062068" y="1575740"/>
            <a:ext cx="4906316" cy="451574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cada área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2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que? (Declaração de meta)</a:t>
            </a:r>
          </a:p>
          <a:p>
            <a:pPr marL="0" indent="0">
              <a:buClr>
                <a:schemeClr val="accent1"/>
              </a:buClr>
              <a:buNone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Como? (Etapas de ação)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Quando? (Prazo para conclusão)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Quem? (Pessoas responsáveis pela ação)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vai saber? (Como saberá se foi realizada)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824972" y="1575740"/>
            <a:ext cx="560984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DESENVOLVA</a:t>
            </a:r>
            <a:r>
              <a:rPr lang="pt-BR" sz="22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SEU PLANO DE AÇÃO, </a:t>
            </a: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definindo os passos a serem tomados para alcançar suas metas.</a:t>
            </a:r>
            <a:r>
              <a:rPr lang="pt-BR" sz="2200" strike="sng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passo delineará como a meta vai ser alcançada (etapas da ação), quando cada etapa será concluída, quem será responsável pela etapa e como você pode determinar que cada etapa foi concluída. A Planilha de Plano de Ação é uma ferramenta que poderá usar conforme desenvolve um plano para alcançar cada meta. Juntos, os planos para cada meta abrangem a sua </a:t>
            </a:r>
            <a:r>
              <a:rPr lang="pt-BR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Visão.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223616" y="722386"/>
            <a:ext cx="9888395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</a:rPr>
              <a:t>Criar um plano para alcançar nossas metas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>
            <a:off x="4100150" y="4002186"/>
            <a:ext cx="5112055" cy="736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1C629-1AF4-EF8B-94B1-F5667ADA8A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97EBDF9-E5A3-3F70-BE17-0547B9FB537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58379" y="2362200"/>
            <a:ext cx="115062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i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Estarmos juntos é o começo.  Permanecermos juntos é um progresso. Trabalharmos juntos é um sucesso.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pt-BR" i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Henry Ford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647CA-1C70-BFA1-C717-1D2B0E95D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B844414-66EB-B8C9-22EC-945DA3EA679B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E52DD053-9BE3-E69A-1C25-8C4AEE8EE018}"/>
              </a:ext>
            </a:extLst>
          </p:cNvPr>
          <p:cNvSpPr txBox="1">
            <a:spLocks/>
          </p:cNvSpPr>
          <p:nvPr/>
        </p:nvSpPr>
        <p:spPr>
          <a:xfrm>
            <a:off x="196569" y="189170"/>
            <a:ext cx="2177052" cy="7021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00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Planilha de </a:t>
            </a:r>
          </a:p>
          <a:p>
            <a:r>
              <a:rPr lang="pt-BR" sz="200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 de ação</a:t>
            </a:r>
          </a:p>
        </p:txBody>
      </p:sp>
      <p:sp>
        <p:nvSpPr>
          <p:cNvPr id="8" name="TextBox 93">
            <a:extLst>
              <a:ext uri="{FF2B5EF4-FFF2-40B4-BE49-F238E27FC236}">
                <a16:creationId xmlns:a16="http://schemas.microsoft.com/office/drawing/2014/main" id="{04C2B4CA-BBAC-8574-FAD0-FF8DED8A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782" y="6268720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Faça uma cópia deste formulário e preencha um para cada meta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C0740D-2A1F-AE70-B119-CED24811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34" y="227470"/>
            <a:ext cx="4555302" cy="591423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84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67923151-74D3-948D-012A-A0260AAB6D61}"/>
              </a:ext>
            </a:extLst>
          </p:cNvPr>
          <p:cNvSpPr txBox="1">
            <a:spLocks/>
          </p:cNvSpPr>
          <p:nvPr/>
        </p:nvSpPr>
        <p:spPr>
          <a:xfrm>
            <a:off x="955046" y="2368277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Criar sucesso</a:t>
            </a:r>
          </a:p>
        </p:txBody>
      </p:sp>
    </p:spTree>
    <p:extLst>
      <p:ext uri="{BB962C8B-B14F-4D97-AF65-F5344CB8AC3E}">
        <p14:creationId xmlns:p14="http://schemas.microsoft.com/office/powerpoint/2010/main" val="135814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24427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2013967" y="1602653"/>
            <a:ext cx="2857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ter sucesso: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COMPARTILHAR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MUDAR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199830" y="481627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</a:rPr>
              <a:t>Criar sucesso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787853" y="3755946"/>
            <a:ext cx="4972909" cy="5181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386458"/>
              </p:ext>
            </p:extLst>
          </p:nvPr>
        </p:nvGraphicFramePr>
        <p:xfrm>
          <a:off x="6858000" y="1905000"/>
          <a:ext cx="5006579" cy="322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A77DDD-D232-CADA-5D92-154FC7ABFA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30" y="5589055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FB8F9167-9238-69B4-CB58-B1D35621117F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9E7FA06B-9660-682F-3C73-071E1BBBE5A2}"/>
              </a:ext>
            </a:extLst>
          </p:cNvPr>
          <p:cNvSpPr txBox="1">
            <a:spLocks/>
          </p:cNvSpPr>
          <p:nvPr/>
        </p:nvSpPr>
        <p:spPr>
          <a:xfrm>
            <a:off x="926632" y="2557915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Lembre-se de comemorar</a:t>
            </a:r>
          </a:p>
        </p:txBody>
      </p:sp>
    </p:spTree>
    <p:extLst>
      <p:ext uri="{BB962C8B-B14F-4D97-AF65-F5344CB8AC3E}">
        <p14:creationId xmlns:p14="http://schemas.microsoft.com/office/powerpoint/2010/main" val="306568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838200" y="457680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</a:rPr>
              <a:t>Lembre-se de comemorar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88383" y="1949553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Loja de LCI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 uma maneira fácil de solicitar certificados, placas e muito mais para comemorar. Se você tiver dúvidas sobre materiais para clube, envie um e-mail para </a:t>
            </a:r>
            <a:r>
              <a:rPr lang="pt-BR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3352800" y="3726035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você vai comemorar?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Yellow Bar">
            <a:extLst>
              <a:ext uri="{FF2B5EF4-FFF2-40B4-BE49-F238E27FC236}">
                <a16:creationId xmlns:a16="http://schemas.microsoft.com/office/drawing/2014/main" id="{3AF0D7DE-75E5-CDFA-4BF9-E4534E8E1F01}"/>
              </a:ext>
            </a:extLst>
          </p:cNvPr>
          <p:cNvSpPr/>
          <p:nvPr/>
        </p:nvSpPr>
        <p:spPr>
          <a:xfrm>
            <a:off x="990600" y="120336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84E7F-981A-3059-B5EF-3BABA5C2C3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83" y="5423958"/>
            <a:ext cx="993832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41EBD548-80CF-3E1C-8D9A-D75FC60E3F92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9926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36E80-457F-474B-835B-CE365A93819E}"/>
              </a:ext>
            </a:extLst>
          </p:cNvPr>
          <p:cNvSpPr/>
          <p:nvPr/>
        </p:nvSpPr>
        <p:spPr>
          <a:xfrm>
            <a:off x="187242" y="1469539"/>
            <a:ext cx="10927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Baixe o guia, PowerPoint completo e os recursos para ajudar ainda mais o seu clube.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FF34C-06D7-46D4-9AD6-9F809BD4109D}"/>
              </a:ext>
            </a:extLst>
          </p:cNvPr>
          <p:cNvSpPr/>
          <p:nvPr/>
        </p:nvSpPr>
        <p:spPr>
          <a:xfrm>
            <a:off x="6003121" y="148894"/>
            <a:ext cx="586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66A831-5539-4B10-B1A6-F4F4D7C8EE8D}"/>
              </a:ext>
            </a:extLst>
          </p:cNvPr>
          <p:cNvSpPr/>
          <p:nvPr/>
        </p:nvSpPr>
        <p:spPr>
          <a:xfrm>
            <a:off x="9164098" y="2524753"/>
            <a:ext cx="1704350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48252-11DE-4006-B9C9-AF01B63F91D6}"/>
              </a:ext>
            </a:extLst>
          </p:cNvPr>
          <p:cNvSpPr/>
          <p:nvPr/>
        </p:nvSpPr>
        <p:spPr>
          <a:xfrm>
            <a:off x="6289492" y="2845062"/>
            <a:ext cx="896739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Guia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DCABE8B6-F5C1-4124-B71A-69AF8B4C55AF}"/>
              </a:ext>
            </a:extLst>
          </p:cNvPr>
          <p:cNvSpPr txBox="1">
            <a:spLocks/>
          </p:cNvSpPr>
          <p:nvPr/>
        </p:nvSpPr>
        <p:spPr>
          <a:xfrm>
            <a:off x="122866" y="370353"/>
            <a:ext cx="8810984" cy="66503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</a:rPr>
              <a:t>Projetado para você usar em seu clube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85732-E3CB-7C4A-FCB2-57B4ABAA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46" y="3089846"/>
            <a:ext cx="3939454" cy="221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42B3E-FF42-FD60-F396-C3CBC1F59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861" y="3429000"/>
            <a:ext cx="2353450" cy="308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3A109D-B2CA-3F5F-4ADD-6377014C14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4" y="5716262"/>
            <a:ext cx="896739" cy="849661"/>
          </a:xfrm>
          <a:prstGeom prst="rect">
            <a:avLst/>
          </a:prstGeom>
        </p:spPr>
      </p:pic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7BAC575D-162D-C522-51BB-7B13E8F2DA34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Yellow Bar">
            <a:extLst>
              <a:ext uri="{FF2B5EF4-FFF2-40B4-BE49-F238E27FC236}">
                <a16:creationId xmlns:a16="http://schemas.microsoft.com/office/drawing/2014/main" id="{A06CA2E9-A3E8-AA74-CB0D-CFC215A2E5D9}"/>
              </a:ext>
            </a:extLst>
          </p:cNvPr>
          <p:cNvSpPr/>
          <p:nvPr/>
        </p:nvSpPr>
        <p:spPr>
          <a:xfrm>
            <a:off x="338266" y="1058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D71A9C-7C84-672D-4ED1-AD1B3C8BE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90" y="2846422"/>
            <a:ext cx="4559681" cy="26101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CF0C46-4CDD-EC48-5046-260BF2D274AA}"/>
              </a:ext>
            </a:extLst>
          </p:cNvPr>
          <p:cNvSpPr/>
          <p:nvPr/>
        </p:nvSpPr>
        <p:spPr>
          <a:xfrm>
            <a:off x="1883510" y="2276208"/>
            <a:ext cx="1684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Webpage</a:t>
            </a:r>
          </a:p>
        </p:txBody>
      </p:sp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D6AFEE33-56D4-9998-F3B7-475D90D42938}"/>
              </a:ext>
            </a:extLst>
          </p:cNvPr>
          <p:cNvSpPr txBox="1">
            <a:spLocks/>
          </p:cNvSpPr>
          <p:nvPr/>
        </p:nvSpPr>
        <p:spPr>
          <a:xfrm>
            <a:off x="2999424" y="3482532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81965" y="501426"/>
            <a:ext cx="10517729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Abordagem Global do Quadro Associativo para Clubes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12770"/>
            <a:ext cx="7740826" cy="2768880"/>
            <a:chOff x="1784174" y="3012770"/>
            <a:chExt cx="5759626" cy="2768880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784249" y="531804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sucesso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27967" y="3012770"/>
              <a:ext cx="518243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uma equipe de líderes de clube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uma visão, avaliar as necessidades e definir metas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 plano para alcançar nossas metas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81677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61269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4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C718D14-EF79-445E-99FC-6939A6AA38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830026"/>
              </p:ext>
            </p:extLst>
          </p:nvPr>
        </p:nvGraphicFramePr>
        <p:xfrm>
          <a:off x="2057400" y="1608774"/>
          <a:ext cx="7797516" cy="96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ED4F85A-3F00-0ABE-593F-BA31065312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7725" y="5520087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B28F56E7-820B-5ED1-9514-F6EFB9979D25}"/>
              </a:ext>
            </a:extLst>
          </p:cNvPr>
          <p:cNvSpPr/>
          <p:nvPr/>
        </p:nvSpPr>
        <p:spPr>
          <a:xfrm>
            <a:off x="3048" y="-29911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81965" y="466541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uma equipe de líderes de clube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Líderes atuais: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Identificar quem pode realizar e liderar o desenvolvimento da estratégia.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Líderes futuros: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Incluir Leões que podem servir como líderes futuros.  Leões que ocuparam cargos de liderança, que podem oferecer ideias, apoiar e estar interessados no futuro do clube.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 uma pesquisa com os associados: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Obtenha uma perspectiva completa das necessidades do seu clube. Procure um grupo diversificado de associados que represente o clube, ou em clubes menores, envolva o maior número possível de associados (associados estabelecidos, novos, jovens Leões, profissionais) para entender as suas necessidades e envolver seus talentos.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5C3B6-07E7-1588-AB20-49EDC657C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6916" y="5746030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E943ADF-93AE-B973-AF1F-712670388B5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18143" y="1207841"/>
            <a:ext cx="3155612" cy="11188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492040"/>
            <a:ext cx="10860866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uma visão, avaliar as necessidades e definir metas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1432679" y="1861189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2594816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pt-BR" sz="200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B012AE-CD75-DA36-2735-7F896CA21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CA4E820-DF57-2EA5-BAE4-6171F2449A60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9B4D3E-4CDB-B6E8-B99E-1B195292F95E}"/>
              </a:ext>
            </a:extLst>
          </p:cNvPr>
          <p:cNvGrpSpPr/>
          <p:nvPr/>
        </p:nvGrpSpPr>
        <p:grpSpPr>
          <a:xfrm>
            <a:off x="2483" y="304800"/>
            <a:ext cx="9453766" cy="1711842"/>
            <a:chOff x="-4967" y="-127865"/>
            <a:chExt cx="9453766" cy="1711842"/>
          </a:xfrm>
        </p:grpSpPr>
        <p:sp>
          <p:nvSpPr>
            <p:cNvPr id="11" name="Text Placeholder 18">
              <a:extLst>
                <a:ext uri="{FF2B5EF4-FFF2-40B4-BE49-F238E27FC236}">
                  <a16:creationId xmlns:a16="http://schemas.microsoft.com/office/drawing/2014/main" id="{1B08C74E-F016-264D-9377-2FC26BCD21C6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-127865"/>
              <a:ext cx="8762999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Área de enfoque 1</a:t>
              </a:r>
            </a:p>
            <a:p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Rejuvenescer clubes com novos associados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0"/>
              <a:ext cx="426125" cy="1456113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371600" y="1981200"/>
            <a:ext cx="9144000" cy="4572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Quais oportunidades existem para expandir o quadro associativo?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precisamos fazer para recrutar melhor os associados?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que os associados não estão se afiliando ao nosso clube?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que as pessoas se afiliam ao nosso clube?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8AB87-41F8-19CB-D82E-FA22673921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450" y="5591258"/>
            <a:ext cx="896739" cy="849661"/>
          </a:xfrm>
          <a:prstGeom prst="rect">
            <a:avLst/>
          </a:prstGeom>
        </p:spPr>
      </p:pic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DDCA53E3-F6A3-03AC-083C-42212DF1CA0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86B06C-712B-6964-787C-878A9161AEEB}"/>
              </a:ext>
            </a:extLst>
          </p:cNvPr>
          <p:cNvGrpSpPr/>
          <p:nvPr/>
        </p:nvGrpSpPr>
        <p:grpSpPr>
          <a:xfrm>
            <a:off x="-27588" y="417081"/>
            <a:ext cx="11892167" cy="1760239"/>
            <a:chOff x="-4967" y="0"/>
            <a:chExt cx="11892167" cy="17602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0"/>
              <a:ext cx="426125" cy="1456113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0E8BE196-5DCF-4E0B-8A62-F4E26F844A5D}"/>
                </a:ext>
              </a:extLst>
            </p:cNvPr>
            <p:cNvSpPr txBox="1">
              <a:spLocks/>
            </p:cNvSpPr>
            <p:nvPr/>
          </p:nvSpPr>
          <p:spPr>
            <a:xfrm>
              <a:off x="519630" y="48397"/>
              <a:ext cx="11367570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Área de enfoque 2</a:t>
              </a:r>
            </a:p>
            <a:p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Revitalizar os clubes com novas oportunidades de serviço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381411" y="2080679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projetos de serviços do clube são relevantes para as necessidades atuais da comunidade?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estão entusiasmados e envolvidos ativamente nos projetos de serviços?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liderança do clube é receptiva às ideias dos associados para novas ideias de serviços?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Nossos projetos de serviço atraem novos associados?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27E54-575F-A71D-DECD-0AFFC43BB8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450" y="55912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F73300A9-1304-56BC-D928-AC311BD7A08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1391F-85A2-41CA-9A1B-E103A71A3FE1}"/>
              </a:ext>
            </a:extLst>
          </p:cNvPr>
          <p:cNvGrpSpPr/>
          <p:nvPr/>
        </p:nvGrpSpPr>
        <p:grpSpPr>
          <a:xfrm>
            <a:off x="-4967" y="481398"/>
            <a:ext cx="12044567" cy="1551804"/>
            <a:chOff x="-4967" y="-1"/>
            <a:chExt cx="12044567" cy="15518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-1"/>
              <a:ext cx="426125" cy="1456113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ABA56939-8481-4C0E-8FC6-621FC01F76B9}"/>
                </a:ext>
              </a:extLst>
            </p:cNvPr>
            <p:cNvSpPr txBox="1">
              <a:spLocks/>
            </p:cNvSpPr>
            <p:nvPr/>
          </p:nvSpPr>
          <p:spPr>
            <a:xfrm>
              <a:off x="519630" y="0"/>
              <a:ext cx="11519970" cy="1551803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Área de enfoque 3</a:t>
              </a:r>
            </a:p>
            <a:p>
              <a:pPr>
                <a:spcBef>
                  <a:spcPts val="0"/>
                </a:spcBef>
              </a:pP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Destacar-se no desenvolvimento da Liderança </a:t>
              </a:r>
            </a:p>
            <a:p>
              <a:pPr>
                <a:spcBef>
                  <a:spcPts val="0"/>
                </a:spcBef>
              </a:pP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 Operações do Clube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196579" y="2514600"/>
            <a:ext cx="10668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dirigentes do clube participam de treinamento para o respectivo cargo?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são incentivados a assumir cargos de liderança?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participam regularmente das funções do clube?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Será que você precisa reconsiderar o formato das reuniões do clube?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05FF4-D72B-9DC2-C972-F9B0B95D7D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0418" y="559560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8D19F2DC-7CC3-FC35-F187-CC74892F2D56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E3D394-3F81-680B-4EE7-510E109A8422}"/>
              </a:ext>
            </a:extLst>
          </p:cNvPr>
          <p:cNvGrpSpPr/>
          <p:nvPr/>
        </p:nvGrpSpPr>
        <p:grpSpPr>
          <a:xfrm>
            <a:off x="0" y="453410"/>
            <a:ext cx="11264569" cy="1711842"/>
            <a:chOff x="0" y="-1"/>
            <a:chExt cx="11264569" cy="1711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0" y="-1"/>
              <a:ext cx="426125" cy="1456113"/>
            </a:xfrm>
            <a:prstGeom prst="rect">
              <a:avLst/>
            </a:prstGeom>
            <a:solidFill>
              <a:srgbClr val="732E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Text Placeholder 18">
              <a:extLst>
                <a:ext uri="{FF2B5EF4-FFF2-40B4-BE49-F238E27FC236}">
                  <a16:creationId xmlns:a16="http://schemas.microsoft.com/office/drawing/2014/main" id="{E990B81F-4A33-4727-A4CC-AEC7A192A7A5}"/>
                </a:ext>
              </a:extLst>
            </p:cNvPr>
            <p:cNvSpPr txBox="1">
              <a:spLocks/>
            </p:cNvSpPr>
            <p:nvPr/>
          </p:nvSpPr>
          <p:spPr>
            <a:xfrm>
              <a:off x="596569" y="-1"/>
              <a:ext cx="10668000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Área de enfoque 4</a:t>
              </a:r>
            </a:p>
            <a:p>
              <a:pPr>
                <a:spcBef>
                  <a:spcPts val="0"/>
                </a:spcBef>
              </a:pP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Compartilhar as realizações do seu clube </a:t>
              </a:r>
              <a:b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com a sua comunidade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977569" y="2369570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clube é ativo nas redes sociais (Facebook, Instagram, Twitter)?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seu clube tem um e-</a:t>
            </a:r>
            <a:r>
              <a:rPr lang="pt-BR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clubhouse</a:t>
            </a: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 website?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você está mantendo o público informado sobre seus eventos?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Incluímos mensagens de boas-vindas que incentivam as pessoas a aderir?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FA452-AD29-B440-D2CB-7615C085C8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4200" y="5710310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1234229F-77B4-2E9E-6632-EC93B238B7B5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65264</TotalTime>
  <Words>1290</Words>
  <Application>Microsoft Office PowerPoint</Application>
  <PresentationFormat>Widescreen</PresentationFormat>
  <Paragraphs>225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Open Sans Regular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2096</cp:revision>
  <cp:lastPrinted>2018-07-23T15:21:46Z</cp:lastPrinted>
  <dcterms:created xsi:type="dcterms:W3CDTF">2016-11-15T15:12:50Z</dcterms:created>
  <dcterms:modified xsi:type="dcterms:W3CDTF">2023-10-25T17:42:30Z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