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Lst>
  <p:notesMasterIdLst>
    <p:notesMasterId r:id="rId31"/>
  </p:notesMasterIdLst>
  <p:handoutMasterIdLst>
    <p:handoutMasterId r:id="rId32"/>
  </p:handoutMasterIdLst>
  <p:sldIdLst>
    <p:sldId id="1329" r:id="rId7"/>
    <p:sldId id="1330" r:id="rId8"/>
    <p:sldId id="1331" r:id="rId9"/>
    <p:sldId id="1332" r:id="rId10"/>
    <p:sldId id="1020" r:id="rId11"/>
    <p:sldId id="1037" r:id="rId12"/>
    <p:sldId id="975" r:id="rId13"/>
    <p:sldId id="1326" r:id="rId14"/>
    <p:sldId id="1017" r:id="rId15"/>
    <p:sldId id="1333" r:id="rId16"/>
    <p:sldId id="1338" r:id="rId17"/>
    <p:sldId id="1339" r:id="rId18"/>
    <p:sldId id="1340" r:id="rId19"/>
    <p:sldId id="1341" r:id="rId20"/>
    <p:sldId id="1018" r:id="rId21"/>
    <p:sldId id="1001" r:id="rId22"/>
    <p:sldId id="1005" r:id="rId23"/>
    <p:sldId id="1029" r:id="rId24"/>
    <p:sldId id="1030" r:id="rId25"/>
    <p:sldId id="1031" r:id="rId26"/>
    <p:sldId id="1328" r:id="rId27"/>
    <p:sldId id="1325" r:id="rId28"/>
    <p:sldId id="901" r:id="rId29"/>
    <p:sldId id="1000"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C1A1F-D5BB-4CEB-F1F0-3F405A53DBC0}" name="Amanda Trella" initials="AT" userId="QC4nbSSOOyVI6j5V9l6nSt+t6jSvvhhyOrrRUlimFOY=" providerId="None"/>
  <p188:author id="{CE605437-E720-9786-01E1-D941D69FCFE4}" name="Gray, Tracy" initials="GT" userId="S::tgray@lionsclubs.org::51b47a81-9ad3-4650-aba2-57b18fa96281" providerId="AD"/>
  <p188:author id="{D8064C62-1152-B373-742B-CFEE90F17EAB}" name="Gonzales, Carlie" initials="GC" userId="S::cgonzales@lionsclubs.org::c17e0e46-ecae-4531-85b6-19a7e46688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9"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84" name="Amanda Trella" initials="AT" lastIdx="19" clrIdx="83">
    <p:extLst>
      <p:ext uri="{19B8F6BF-5375-455C-9EA6-DF929625EA0E}">
        <p15:presenceInfo xmlns:p15="http://schemas.microsoft.com/office/powerpoint/2012/main" userId="9nZMaScZcM50oSEqr+T9awvJjH3GVZmY/k43oQHVN9o=" providerId="None"/>
      </p:ext>
    </p:extLst>
  </p:cmAuthor>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1"/>
    <a:srgbClr val="0D2240"/>
    <a:srgbClr val="FF5C35"/>
    <a:srgbClr val="457DC8"/>
    <a:srgbClr val="732E81"/>
    <a:srgbClr val="FFCF00"/>
    <a:srgbClr val="082E87"/>
    <a:srgbClr val="0A5496"/>
    <a:srgbClr val="5656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F3194-FA8D-4A0F-9B96-ADCEC5075CFD}" v="148" dt="2023-05-19T03:46:59.877"/>
    <p1510:client id="{E3689FFB-2408-4333-8528-4EF947168FA2}" v="2" dt="2023-05-24T21:38:43.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5" autoAdjust="0"/>
    <p:restoredTop sz="60635" autoAdjust="0"/>
  </p:normalViewPr>
  <p:slideViewPr>
    <p:cSldViewPr showGuides="1">
      <p:cViewPr varScale="1">
        <p:scale>
          <a:sx n="63" d="100"/>
          <a:sy n="63" d="100"/>
        </p:scale>
        <p:origin x="1172" y="64"/>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howGuides="1">
      <p:cViewPr>
        <p:scale>
          <a:sx n="70" d="100"/>
          <a:sy n="70" d="100"/>
        </p:scale>
        <p:origin x="3141" y="-1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ctr"/>
          <a:r>
            <a:rPr lang="pt-BR" sz="2200" b="1">
              <a:solidFill>
                <a:schemeClr val="bg1"/>
              </a:solidFill>
              <a:latin typeface="Arial" panose="020B0604020202020204" pitchFamily="34" charset="0"/>
              <a:cs typeface="Arial" panose="020B0604020202020204" pitchFamily="34" charset="0"/>
            </a:rPr>
            <a:t>Abordagem Global do Quadro Associativo</a:t>
          </a: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pt-BR" b="1">
              <a:solidFill>
                <a:schemeClr val="bg1"/>
              </a:solidFill>
              <a:latin typeface="Arial" panose="020B0604020202020204" pitchFamily="34" charset="0"/>
              <a:cs typeface="Arial" panose="020B0604020202020204" pitchFamily="34" charset="0"/>
            </a:rPr>
            <a:t>Clubes</a:t>
          </a: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pt-BR" b="1">
              <a:solidFill>
                <a:schemeClr val="bg1"/>
              </a:solidFill>
              <a:latin typeface="Arial" panose="020B0604020202020204" pitchFamily="34" charset="0"/>
              <a:cs typeface="Arial" panose="020B0604020202020204" pitchFamily="34" charset="0"/>
            </a:rPr>
            <a:t>PIPs</a:t>
          </a: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r>
            <a:rPr lang="pt-BR" b="1">
              <a:solidFill>
                <a:schemeClr val="bg1"/>
              </a:solidFill>
              <a:latin typeface="Arial" panose="020B0604020202020204" pitchFamily="34" charset="0"/>
              <a:cs typeface="Arial" panose="020B0604020202020204" pitchFamily="34" charset="0"/>
            </a:rPr>
            <a:t>IDs</a:t>
          </a: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r>
            <a:rPr lang="pt-BR" b="1">
              <a:solidFill>
                <a:schemeClr val="bg1"/>
              </a:solidFill>
              <a:latin typeface="Arial" panose="020B0604020202020204" pitchFamily="34" charset="0"/>
              <a:cs typeface="Arial" panose="020B0604020202020204" pitchFamily="34" charset="0"/>
            </a:rPr>
            <a:t>PDGs</a:t>
          </a: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pt-BR" b="1">
              <a:solidFill>
                <a:schemeClr val="bg1"/>
              </a:solidFill>
              <a:latin typeface="Arial" panose="020B0604020202020204" pitchFamily="34" charset="0"/>
              <a:cs typeface="Arial" panose="020B0604020202020204" pitchFamily="34" charset="0"/>
            </a:rPr>
            <a:t>PIDs</a:t>
          </a: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pt-BR" b="1">
              <a:solidFill>
                <a:schemeClr val="bg1"/>
              </a:solidFill>
              <a:latin typeface="Arial" panose="020B0604020202020204" pitchFamily="34" charset="0"/>
              <a:cs typeface="Arial" panose="020B0604020202020204" pitchFamily="34" charset="0"/>
            </a:rPr>
            <a:t>Divisões</a:t>
          </a: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pt-BR" b="1">
              <a:solidFill>
                <a:schemeClr val="bg1"/>
              </a:solidFill>
              <a:latin typeface="Arial" panose="020B0604020202020204" pitchFamily="34" charset="0"/>
              <a:cs typeface="Arial" panose="020B0604020202020204" pitchFamily="34" charset="0"/>
            </a:rPr>
            <a:t>Distritos</a:t>
          </a: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r>
            <a:rPr lang="pt-BR" sz="1600" b="1">
              <a:solidFill>
                <a:schemeClr val="bg1"/>
              </a:solidFill>
              <a:latin typeface="Arial" panose="020B0604020202020204" pitchFamily="34" charset="0"/>
              <a:cs typeface="Arial" panose="020B0604020202020204" pitchFamily="34" charset="0"/>
            </a:rPr>
            <a:t>DMs</a:t>
          </a: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pt-BR" b="1">
              <a:solidFill>
                <a:schemeClr val="bg1"/>
              </a:solidFill>
              <a:latin typeface="Arial" panose="020B0604020202020204" pitchFamily="34" charset="0"/>
              <a:cs typeface="Arial" panose="020B0604020202020204" pitchFamily="34" charset="0"/>
            </a:rPr>
            <a:t>GAT</a:t>
          </a: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197192" custScaleY="197710"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2165608" y="2220262"/>
          <a:ext cx="2463799" cy="2470271"/>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b="1" kern="1200">
              <a:solidFill>
                <a:schemeClr val="bg1"/>
              </a:solidFill>
              <a:latin typeface="Arial" panose="020B0604020202020204" pitchFamily="34" charset="0"/>
              <a:cs typeface="Arial" panose="020B0604020202020204" pitchFamily="34" charset="0"/>
            </a:rPr>
            <a:t>Abordagem Global do Quadro Associativo</a:t>
          </a:r>
        </a:p>
      </dsp:txBody>
      <dsp:txXfrm>
        <a:off x="2526423" y="2582025"/>
        <a:ext cx="1742169" cy="1746745"/>
      </dsp:txXfrm>
    </dsp:sp>
    <dsp:sp modelId="{86D911DE-0672-4F86-BFFF-200633F62CFD}">
      <dsp:nvSpPr>
        <dsp:cNvPr id="0" name=""/>
        <dsp:cNvSpPr/>
      </dsp:nvSpPr>
      <dsp:spPr>
        <a:xfrm rot="10904423">
          <a:off x="341051" y="3253151"/>
          <a:ext cx="182880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386"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bg1"/>
              </a:solidFill>
              <a:latin typeface="Arial" panose="020B0604020202020204" pitchFamily="34" charset="0"/>
              <a:cs typeface="Arial" panose="020B0604020202020204" pitchFamily="34" charset="0"/>
            </a:rPr>
            <a:t>Clubes</a:t>
          </a:r>
        </a:p>
      </dsp:txBody>
      <dsp:txXfrm>
        <a:off x="2386" y="3015681"/>
        <a:ext cx="874609" cy="699687"/>
      </dsp:txXfrm>
    </dsp:sp>
    <dsp:sp modelId="{2206B85D-07CC-964C-AAC1-E7FB48018303}">
      <dsp:nvSpPr>
        <dsp:cNvPr id="0" name=""/>
        <dsp:cNvSpPr/>
      </dsp:nvSpPr>
      <dsp:spPr>
        <a:xfrm rot="12231373">
          <a:off x="507773" y="2444693"/>
          <a:ext cx="182879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bg1"/>
              </a:solidFill>
              <a:latin typeface="Arial" panose="020B0604020202020204" pitchFamily="34" charset="0"/>
              <a:cs typeface="Arial" panose="020B0604020202020204" pitchFamily="34" charset="0"/>
            </a:rPr>
            <a:t>Divisões</a:t>
          </a:r>
        </a:p>
      </dsp:txBody>
      <dsp:txXfrm>
        <a:off x="225100" y="1896023"/>
        <a:ext cx="874609" cy="699687"/>
      </dsp:txXfrm>
    </dsp:sp>
    <dsp:sp modelId="{27D0F058-10F9-1F47-89A6-4D3B4DF492A5}">
      <dsp:nvSpPr>
        <dsp:cNvPr id="0" name=""/>
        <dsp:cNvSpPr/>
      </dsp:nvSpPr>
      <dsp:spPr>
        <a:xfrm rot="13546697">
          <a:off x="968395" y="1761804"/>
          <a:ext cx="182879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bg1"/>
              </a:solidFill>
              <a:latin typeface="Arial" panose="020B0604020202020204" pitchFamily="34" charset="0"/>
              <a:cs typeface="Arial" panose="020B0604020202020204" pitchFamily="34" charset="0"/>
            </a:rPr>
            <a:t>Distritos</a:t>
          </a:r>
        </a:p>
      </dsp:txBody>
      <dsp:txXfrm>
        <a:off x="859335" y="946822"/>
        <a:ext cx="874609" cy="699687"/>
      </dsp:txXfrm>
    </dsp:sp>
    <dsp:sp modelId="{2A13C722-292F-0448-BF31-34DC4E5316A0}">
      <dsp:nvSpPr>
        <dsp:cNvPr id="0" name=""/>
        <dsp:cNvSpPr/>
      </dsp:nvSpPr>
      <dsp:spPr>
        <a:xfrm rot="14855486">
          <a:off x="1653214" y="1305619"/>
          <a:ext cx="182880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pt-BR" sz="1600" b="1" kern="1200">
              <a:solidFill>
                <a:schemeClr val="bg1"/>
              </a:solidFill>
              <a:latin typeface="Arial" panose="020B0604020202020204" pitchFamily="34" charset="0"/>
              <a:cs typeface="Arial" panose="020B0604020202020204" pitchFamily="34" charset="0"/>
            </a:rPr>
            <a:t>DMs</a:t>
          </a:r>
        </a:p>
      </dsp:txBody>
      <dsp:txXfrm>
        <a:off x="1808536" y="312586"/>
        <a:ext cx="874609" cy="699687"/>
      </dsp:txXfrm>
    </dsp:sp>
    <dsp:sp modelId="{06B4FA78-92FF-B446-A691-2A7E456E6A1E}">
      <dsp:nvSpPr>
        <dsp:cNvPr id="0" name=""/>
        <dsp:cNvSpPr/>
      </dsp:nvSpPr>
      <dsp:spPr>
        <a:xfrm rot="16163513">
          <a:off x="2460025" y="1143896"/>
          <a:ext cx="1828808"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8987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bg1"/>
              </a:solidFill>
              <a:latin typeface="Arial" panose="020B0604020202020204" pitchFamily="34" charset="0"/>
              <a:cs typeface="Arial" panose="020B0604020202020204" pitchFamily="34" charset="0"/>
            </a:rPr>
            <a:t>GAT</a:t>
          </a:r>
        </a:p>
      </dsp:txBody>
      <dsp:txXfrm>
        <a:off x="2928195" y="89872"/>
        <a:ext cx="874609" cy="699687"/>
      </dsp:txXfrm>
    </dsp:sp>
    <dsp:sp modelId="{88FA2379-EF0E-4A7A-B184-8088BB3D4863}">
      <dsp:nvSpPr>
        <dsp:cNvPr id="0" name=""/>
        <dsp:cNvSpPr/>
      </dsp:nvSpPr>
      <dsp:spPr>
        <a:xfrm rot="17476630">
          <a:off x="3268544" y="1301314"/>
          <a:ext cx="1828806"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bg1"/>
              </a:solidFill>
              <a:latin typeface="Arial" panose="020B0604020202020204" pitchFamily="34" charset="0"/>
              <a:cs typeface="Arial" panose="020B0604020202020204" pitchFamily="34" charset="0"/>
            </a:rPr>
            <a:t>PDGs</a:t>
          </a:r>
        </a:p>
      </dsp:txBody>
      <dsp:txXfrm>
        <a:off x="4047854" y="312586"/>
        <a:ext cx="874609" cy="699687"/>
      </dsp:txXfrm>
    </dsp:sp>
    <dsp:sp modelId="{63DADE17-2089-41F5-9E83-D054BB9A8320}">
      <dsp:nvSpPr>
        <dsp:cNvPr id="0" name=""/>
        <dsp:cNvSpPr/>
      </dsp:nvSpPr>
      <dsp:spPr>
        <a:xfrm rot="18800162">
          <a:off x="3957561" y="1755553"/>
          <a:ext cx="182880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bg1"/>
              </a:solidFill>
              <a:latin typeface="Arial" panose="020B0604020202020204" pitchFamily="34" charset="0"/>
              <a:cs typeface="Arial" panose="020B0604020202020204" pitchFamily="34" charset="0"/>
            </a:rPr>
            <a:t>PIDs</a:t>
          </a:r>
        </a:p>
      </dsp:txBody>
      <dsp:txXfrm>
        <a:off x="4997054" y="946822"/>
        <a:ext cx="874609" cy="699687"/>
      </dsp:txXfrm>
    </dsp:sp>
    <dsp:sp modelId="{36DFAC45-C0BC-4881-AF7A-AFE834D3B062}">
      <dsp:nvSpPr>
        <dsp:cNvPr id="0" name=""/>
        <dsp:cNvSpPr/>
      </dsp:nvSpPr>
      <dsp:spPr>
        <a:xfrm rot="20138271">
          <a:off x="4468304" y="2439996"/>
          <a:ext cx="173736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bg1"/>
              </a:solidFill>
              <a:latin typeface="Arial" panose="020B0604020202020204" pitchFamily="34" charset="0"/>
              <a:cs typeface="Arial" panose="020B0604020202020204" pitchFamily="34" charset="0"/>
            </a:rPr>
            <a:t>PIPs</a:t>
          </a:r>
        </a:p>
      </dsp:txBody>
      <dsp:txXfrm>
        <a:off x="5631290" y="1896023"/>
        <a:ext cx="874609" cy="699687"/>
      </dsp:txXfrm>
    </dsp:sp>
    <dsp:sp modelId="{62FE3045-54E4-478D-B88E-2C467F2B7764}">
      <dsp:nvSpPr>
        <dsp:cNvPr id="0" name=""/>
        <dsp:cNvSpPr/>
      </dsp:nvSpPr>
      <dsp:spPr>
        <a:xfrm rot="21493268">
          <a:off x="4637104" y="3252760"/>
          <a:ext cx="173735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pt-BR" sz="1500" b="1" kern="1200">
              <a:solidFill>
                <a:schemeClr val="bg1"/>
              </a:solidFill>
              <a:latin typeface="Arial" panose="020B0604020202020204" pitchFamily="34" charset="0"/>
              <a:cs typeface="Arial" panose="020B0604020202020204" pitchFamily="34" charset="0"/>
            </a:rPr>
            <a:t>IDs</a:t>
          </a:r>
        </a:p>
      </dsp:txBody>
      <dsp:txXfrm>
        <a:off x="5854004" y="3015681"/>
        <a:ext cx="874609" cy="69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u="sng" dirty="0">
                <a:latin typeface="Arial" panose="020B0604020202020204" pitchFamily="34" charset="0"/>
                <a:ea typeface="ヒラギノ角ゴ Pro W3"/>
                <a:cs typeface="Arial" panose="020B0604020202020204" pitchFamily="34" charset="0"/>
              </a:rPr>
              <a:t>Preparação para a reunião:</a:t>
            </a:r>
          </a:p>
          <a:p>
            <a:pPr marL="171450" indent="-171450" algn="just">
              <a:buFont typeface="Arial" panose="020B0604020202020204" pitchFamily="34" charset="0"/>
              <a:buChar char="•"/>
            </a:pPr>
            <a:r>
              <a:rPr lang="pt-BR" baseline="0" dirty="0">
                <a:latin typeface="Arial" panose="020B0604020202020204" pitchFamily="34" charset="0"/>
                <a:cs typeface="Arial" panose="020B0604020202020204" pitchFamily="34" charset="0"/>
              </a:rPr>
              <a:t>Fique à vontade para dividir este PowerPoint em várias sessões e personalizá-lo para atender às necessidades da sua área. </a:t>
            </a:r>
          </a:p>
          <a:p>
            <a:pPr marL="171450" indent="-171450" algn="just">
              <a:buFont typeface="Arial" panose="020B0604020202020204" pitchFamily="34" charset="0"/>
              <a:buChar char="•"/>
            </a:pPr>
            <a:r>
              <a:rPr lang="pt-BR" sz="1200" baseline="0" dirty="0">
                <a:latin typeface="Arial" panose="020B0604020202020204" pitchFamily="34" charset="0"/>
                <a:cs typeface="Arial" panose="020B0604020202020204" pitchFamily="34" charset="0"/>
              </a:rPr>
              <a:t>Escolha a melhor ferramenta para fazer anotações para cada discussão e atividade. Se for uma reunião presencial, prepare um </a:t>
            </a:r>
            <a:r>
              <a:rPr lang="pt-BR" sz="1200" baseline="0" dirty="0" err="1">
                <a:latin typeface="Arial" panose="020B0604020202020204" pitchFamily="34" charset="0"/>
                <a:cs typeface="Arial" panose="020B0604020202020204" pitchFamily="34" charset="0"/>
              </a:rPr>
              <a:t>flipchart</a:t>
            </a:r>
            <a:r>
              <a:rPr lang="pt-BR" sz="1200" baseline="0" dirty="0">
                <a:latin typeface="Arial" panose="020B0604020202020204" pitchFamily="34" charset="0"/>
                <a:cs typeface="Arial" panose="020B0604020202020204" pitchFamily="34" charset="0"/>
              </a:rPr>
              <a:t> e marcadores. Se você estiver se reunindo virtualmente, prepare a ferramenta preferida para tomar notas e compartilhe sua tela para que todos os participantes possam acompanhar. Lembre-se de distribuir uma cópia das anotações aos participantes após a reunião.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baseline="0" dirty="0">
                <a:latin typeface="Arial" panose="020B0604020202020204" pitchFamily="34" charset="0"/>
                <a:cs typeface="Arial" panose="020B0604020202020204" pitchFamily="34" charset="0"/>
              </a:rPr>
              <a:t>Crie um “estacionamento” para anotar comentários e perguntas que possam não estar diretamente relacionados à tarefa em questão. O seu grupo pode fornecer ideias nesta reunião que seriam boas para o plano ou outras iniciativas da Abordagem Global do Quadro Associativo da sua área. Crie uma folha de </a:t>
            </a:r>
            <a:r>
              <a:rPr lang="pt-BR" baseline="0" dirty="0" err="1">
                <a:latin typeface="Arial" panose="020B0604020202020204" pitchFamily="34" charset="0"/>
                <a:cs typeface="Arial" panose="020B0604020202020204" pitchFamily="34" charset="0"/>
              </a:rPr>
              <a:t>flipchart</a:t>
            </a:r>
            <a:r>
              <a:rPr lang="pt-BR" baseline="0" dirty="0">
                <a:latin typeface="Arial" panose="020B0604020202020204" pitchFamily="34" charset="0"/>
                <a:cs typeface="Arial" panose="020B0604020202020204" pitchFamily="34" charset="0"/>
              </a:rPr>
              <a:t> específica ou um documento do Word especialmente para esse propósito. Registrando comentários e perguntas </a:t>
            </a:r>
            <a:r>
              <a:rPr lang="pt-BR" dirty="0">
                <a:latin typeface="Arial" panose="020B0604020202020204" pitchFamily="34" charset="0"/>
                <a:cs typeface="Arial" panose="020B0604020202020204" pitchFamily="34" charset="0"/>
              </a:rPr>
              <a:t>para serem abordados mais tarde, você </a:t>
            </a:r>
            <a:r>
              <a:rPr lang="pt-BR" baseline="0" dirty="0">
                <a:latin typeface="Arial" panose="020B0604020202020204" pitchFamily="34" charset="0"/>
                <a:cs typeface="Arial" panose="020B0604020202020204" pitchFamily="34" charset="0"/>
              </a:rPr>
              <a:t>pode ajudar o grupo a manter o foco.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baseline="0" dirty="0">
                <a:latin typeface="Arial" panose="020B0604020202020204" pitchFamily="34" charset="0"/>
                <a:cs typeface="Arial" panose="020B0604020202020204" pitchFamily="34" charset="0"/>
              </a:rPr>
              <a:t>Você deve usar uma nova folha de </a:t>
            </a:r>
            <a:r>
              <a:rPr lang="pt-BR" baseline="0" dirty="0" err="1">
                <a:latin typeface="Arial" panose="020B0604020202020204" pitchFamily="34" charset="0"/>
                <a:cs typeface="Arial" panose="020B0604020202020204" pitchFamily="34" charset="0"/>
              </a:rPr>
              <a:t>flipchart</a:t>
            </a:r>
            <a:r>
              <a:rPr lang="pt-BR" baseline="0" dirty="0">
                <a:latin typeface="Arial" panose="020B0604020202020204" pitchFamily="34" charset="0"/>
                <a:cs typeface="Arial" panose="020B0604020202020204" pitchFamily="34" charset="0"/>
              </a:rPr>
              <a:t> ou documento do Word para cada uma das perguntas. Isso ajudará a registrar os “dados brutos”, que serão usados para desenvolver o Plano de Ação, um componente da próxima etapa da Abordagem Global do Quadro Associativo.</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baseline="0" dirty="0">
                <a:latin typeface="Arial" panose="020B0604020202020204" pitchFamily="34" charset="0"/>
                <a:cs typeface="Arial" panose="020B0604020202020204" pitchFamily="34" charset="0"/>
              </a:rPr>
              <a:t>Quando você estiver pedindo sugestões, chame primeiro Leões e dirigentes de clubes para ajudar que esta iniciativa repercuta em âmbito de clube. Os </a:t>
            </a:r>
            <a:r>
              <a:rPr lang="pt-BR" baseline="0" dirty="0" err="1">
                <a:latin typeface="Arial" panose="020B0604020202020204" pitchFamily="34" charset="0"/>
                <a:cs typeface="Arial" panose="020B0604020202020204" pitchFamily="34" charset="0"/>
              </a:rPr>
              <a:t>ex-dirigentes</a:t>
            </a:r>
            <a:r>
              <a:rPr lang="pt-BR" baseline="0" dirty="0">
                <a:latin typeface="Arial" panose="020B0604020202020204" pitchFamily="34" charset="0"/>
                <a:cs typeface="Arial" panose="020B0604020202020204" pitchFamily="34" charset="0"/>
              </a:rPr>
              <a:t> internacionais e membros da equipe do DG devem esperar que todos os outros Leões deem sua opinião primeiro.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baseline="0" dirty="0">
                <a:latin typeface="Arial" panose="020B0604020202020204" pitchFamily="34" charset="0"/>
                <a:ea typeface="ヒラギノ角ゴ Pro W3"/>
                <a:cs typeface="Arial" panose="020B0604020202020204" pitchFamily="34" charset="0"/>
                <a:sym typeface="Wingdings" panose="05000000000000000000" pitchFamily="2" charset="2"/>
              </a:rPr>
              <a:t>Lembre aos Leões que este é um espaço seguro para compartilhar; no entanto, se alguns Leões não se sentirem à vontade em compartilhar, peça que enviem suas opiniões por e-mail ou mensagem privada e certifique-se de registrar esses dados ao compartilhar o PPT/informações registradas com o público. </a:t>
            </a:r>
            <a:r>
              <a:rPr lang="pt-BR" dirty="0">
                <a:latin typeface="Arial" panose="020B0604020202020204" pitchFamily="34" charset="0"/>
                <a:ea typeface="ヒラギノ角ゴ Pro W3"/>
                <a:cs typeface="Arial" panose="020B0604020202020204" pitchFamily="34" charset="0"/>
                <a:sym typeface="Wingdings" panose="05000000000000000000" pitchFamily="2" charset="2"/>
              </a:rPr>
              <a:t>Considere usar a demonstração gratuita de </a:t>
            </a:r>
            <a:r>
              <a:rPr lang="pt-BR" dirty="0">
                <a:latin typeface="Arial" panose="020B0604020202020204" pitchFamily="34" charset="0"/>
                <a:ea typeface="ヒラギノ角ゴ Pro W3"/>
                <a:cs typeface="Arial" panose="020B0604020202020204" pitchFamily="34" charset="0"/>
                <a:sym typeface="Wingdings" panose="05000000000000000000" pitchFamily="2" charset="2"/>
                <a:hlinkClick r:id="rId3"/>
              </a:rPr>
              <a:t>www.sli.do</a:t>
            </a:r>
            <a:r>
              <a:rPr lang="pt-BR" dirty="0">
                <a:latin typeface="Arial" panose="020B0604020202020204" pitchFamily="34" charset="0"/>
                <a:ea typeface="ヒラギノ角ゴ Pro W3"/>
                <a:cs typeface="Arial" panose="020B0604020202020204" pitchFamily="34" charset="0"/>
                <a:sym typeface="Wingdings" panose="05000000000000000000" pitchFamily="2" charset="2"/>
              </a:rPr>
              <a:t> como uma ferramenta de interação on-line. </a:t>
            </a:r>
          </a:p>
          <a:p>
            <a:pPr marL="171450" marR="0" lvl="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baseline="0" dirty="0">
                <a:latin typeface="Arial" panose="020B0604020202020204" pitchFamily="34" charset="0"/>
                <a:cs typeface="Arial" panose="020B0604020202020204" pitchFamily="34" charset="0"/>
              </a:rPr>
              <a:t>Para sessões de grupos, use o bom senso quanto ao tempo a ser alocado para cada atividade de acordo com o tempo total disponível para a reunião.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dirty="0">
                <a:latin typeface="Arial" panose="020B0604020202020204" pitchFamily="34" charset="0"/>
                <a:cs typeface="Arial" panose="020B0604020202020204" pitchFamily="34" charset="0"/>
              </a:rPr>
              <a:t>Alguns slides desta apresentação incluem duas versões de roteiro:</a:t>
            </a:r>
          </a:p>
          <a:p>
            <a:pPr marL="628650" lvl="1" indent="-171450">
              <a:buFont typeface="Arial" panose="020B0604020202020204" pitchFamily="34" charset="0"/>
              <a:buChar char="•"/>
            </a:pPr>
            <a:r>
              <a:rPr lang="pt-BR" baseline="0" dirty="0">
                <a:latin typeface="Arial" panose="020B0604020202020204" pitchFamily="34" charset="0"/>
                <a:cs typeface="Arial" panose="020B0604020202020204" pitchFamily="34" charset="0"/>
              </a:rPr>
              <a:t>Roteiro para o Líder de Área da GAT preparar líderes distritais para liderarem o workshop Criar uma Visão.</a:t>
            </a:r>
          </a:p>
          <a:p>
            <a:pPr marL="628650" lvl="1" indent="-171450">
              <a:buFont typeface="Arial" panose="020B0604020202020204" pitchFamily="34" charset="0"/>
              <a:buChar char="•"/>
            </a:pPr>
            <a:r>
              <a:rPr lang="pt-BR" dirty="0">
                <a:latin typeface="Arial" panose="020B0604020202020204" pitchFamily="34" charset="0"/>
                <a:cs typeface="Arial" panose="020B0604020202020204" pitchFamily="34" charset="0"/>
              </a:rPr>
              <a:t>Roteiro para os líderes distritais quando liderarem o workshop Criar uma Visão.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pt-BR"/>
              <a:t>NAMI: passado, presente e futuro</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1</a:t>
            </a:fld>
            <a:endParaRPr lang="en-US"/>
          </a:p>
        </p:txBody>
      </p:sp>
    </p:spTree>
    <p:extLst>
      <p:ext uri="{BB962C8B-B14F-4D97-AF65-F5344CB8AC3E}">
        <p14:creationId xmlns:p14="http://schemas.microsoft.com/office/powerpoint/2010/main" val="35391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pt-BR" sz="1000" u="sng" dirty="0">
                <a:latin typeface="Arial" panose="020B0604020202020204" pitchFamily="34" charset="0"/>
                <a:ea typeface="ヒラギノ角ゴ Pro W3"/>
                <a:cs typeface="Arial" panose="020B0604020202020204" pitchFamily="34" charset="0"/>
              </a:rPr>
              <a:t>Anotações do apresentador: </a:t>
            </a:r>
          </a:p>
          <a:p>
            <a:pPr lvl="0">
              <a:defRPr/>
            </a:pPr>
            <a:r>
              <a:rPr lang="pt-BR" sz="1000" dirty="0">
                <a:latin typeface="Arial" panose="020B0604020202020204" pitchFamily="34" charset="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strike="sngStrike" baseline="0" dirty="0">
              <a:highlight>
                <a:srgbClr val="FFFF00"/>
              </a:highlight>
              <a:latin typeface="Arial" panose="020B0604020202020204" pitchFamily="34" charset="0"/>
              <a:cs typeface="Arial" panose="020B0604020202020204" pitchFamily="34" charset="0"/>
            </a:endParaRPr>
          </a:p>
          <a:p>
            <a:pPr>
              <a:defRPr/>
            </a:pPr>
            <a:r>
              <a:rPr lang="pt-BR" sz="1000" b="0" dirty="0">
                <a:solidFill>
                  <a:srgbClr val="000000"/>
                </a:solidFill>
                <a:effectLst/>
                <a:latin typeface="Arial"/>
                <a:ea typeface="ヒラギノ角ゴ Pro W3"/>
                <a:cs typeface="Arial"/>
              </a:rPr>
              <a:t>Nesta seção da nossa reunião, nos referimos aos alvos de crescimento do quadro associativo da </a:t>
            </a:r>
            <a:r>
              <a:rPr lang="pt-BR" sz="1000" b="0" i="1" dirty="0">
                <a:solidFill>
                  <a:srgbClr val="000000"/>
                </a:solidFill>
                <a:latin typeface="Arial"/>
                <a:ea typeface="ヒラギノ角ゴ Pro W3"/>
                <a:cs typeface="Arial"/>
              </a:rPr>
              <a:t>MISSÃO</a:t>
            </a:r>
            <a:r>
              <a:rPr lang="pt-BR" sz="1000" b="0" dirty="0">
                <a:solidFill>
                  <a:srgbClr val="000000"/>
                </a:solidFill>
                <a:effectLst/>
                <a:latin typeface="Arial"/>
                <a:ea typeface="ヒラギノ角ゴ Pro W3"/>
                <a:cs typeface="Arial"/>
              </a:rPr>
              <a:t> </a:t>
            </a:r>
            <a:r>
              <a:rPr lang="pt-BR" sz="1000" b="1" dirty="0">
                <a:solidFill>
                  <a:srgbClr val="000000"/>
                </a:solidFill>
                <a:effectLst/>
                <a:latin typeface="Arial"/>
                <a:ea typeface="ヒラギノ角ゴ Pro W3"/>
                <a:cs typeface="Arial"/>
              </a:rPr>
              <a:t>1.5</a:t>
            </a:r>
            <a:r>
              <a:rPr lang="pt-BR" sz="1000" b="0" dirty="0">
                <a:solidFill>
                  <a:srgbClr val="000000"/>
                </a:solidFill>
                <a:effectLst/>
                <a:latin typeface="Arial"/>
                <a:ea typeface="ヒラギノ角ゴ Pro W3"/>
                <a:cs typeface="Arial"/>
              </a:rPr>
              <a:t> </a:t>
            </a:r>
            <a:r>
              <a:rPr lang="pt-BR" sz="1000" b="0" dirty="0">
                <a:solidFill>
                  <a:srgbClr val="000000"/>
                </a:solidFill>
                <a:latin typeface="Arial"/>
                <a:ea typeface="ヒラギノ角ゴ Pro W3"/>
                <a:cs typeface="Arial"/>
              </a:rPr>
              <a:t>desenvolvidos para cada distrito pelos Líderes de Área da GAT, em colaboração com os Dirigentes Executivos. </a:t>
            </a:r>
            <a:r>
              <a:rPr lang="pt-BR" sz="1000" b="0" dirty="0">
                <a:solidFill>
                  <a:srgbClr val="000000"/>
                </a:solidFill>
                <a:effectLst/>
                <a:latin typeface="Arial"/>
                <a:ea typeface="ヒラギノ角ゴ Pro W3"/>
                <a:cs typeface="Arial"/>
              </a:rPr>
              <a:t>Os alvos estabelecidos </a:t>
            </a:r>
            <a:r>
              <a:rPr lang="pt-BR" sz="1000" b="0" dirty="0">
                <a:solidFill>
                  <a:srgbClr val="000000"/>
                </a:solidFill>
                <a:latin typeface="Arial"/>
                <a:ea typeface="ヒラギノ角ゴ Pro W3"/>
                <a:cs typeface="Arial"/>
              </a:rPr>
              <a:t>foram definidos como um compromisso mínimo, mas</a:t>
            </a:r>
            <a:r>
              <a:rPr lang="pt-BR" sz="1000" b="0" dirty="0">
                <a:solidFill>
                  <a:srgbClr val="000000"/>
                </a:solidFill>
                <a:effectLst/>
                <a:latin typeface="Arial"/>
                <a:ea typeface="ヒラギノ角ゴ Pro W3"/>
                <a:cs typeface="Arial"/>
              </a:rPr>
              <a:t> </a:t>
            </a:r>
            <a:r>
              <a:rPr lang="pt-BR" sz="1000" b="0" dirty="0">
                <a:solidFill>
                  <a:srgbClr val="000000"/>
                </a:solidFill>
                <a:latin typeface="Arial"/>
                <a:ea typeface="ヒラギノ角ゴ Pro W3"/>
                <a:cs typeface="Arial"/>
              </a:rPr>
              <a:t>pode ser aumentado para melhor atender às necessidades de quadro associativo do distrito</a:t>
            </a:r>
            <a:r>
              <a:rPr lang="pt-BR" sz="1000" b="0" dirty="0">
                <a:solidFill>
                  <a:srgbClr val="000000"/>
                </a:solidFill>
                <a:effectLst/>
                <a:latin typeface="Arial"/>
                <a:ea typeface="ヒラギノ角ゴ Pro W3"/>
                <a:cs typeface="Arial"/>
              </a:rPr>
              <a:t>.</a:t>
            </a:r>
            <a:r>
              <a:rPr lang="pt-BR" sz="1000" b="0" dirty="0">
                <a:solidFill>
                  <a:srgbClr val="000000"/>
                </a:solidFill>
                <a:latin typeface="Arial"/>
                <a:ea typeface="ヒラギノ角ゴ Pro W3"/>
                <a:cs typeface="Arial"/>
              </a:rPr>
              <a:t> </a:t>
            </a:r>
            <a:r>
              <a:rPr lang="pt-BR" dirty="0"/>
              <a:t>Os alvos de aumento do quadro associativo da </a:t>
            </a:r>
            <a:r>
              <a:rPr lang="pt-BR" b="0" i="1" dirty="0">
                <a:ea typeface="ヒラギノ角ゴ Pro W3"/>
                <a:cs typeface="Calibri"/>
              </a:rPr>
              <a:t>MISSÃO</a:t>
            </a:r>
            <a:r>
              <a:rPr lang="pt-BR" b="0" dirty="0">
                <a:ea typeface="ヒラギノ角ゴ Pro W3"/>
                <a:cs typeface="Calibri"/>
              </a:rPr>
              <a:t> </a:t>
            </a:r>
            <a:r>
              <a:rPr lang="pt-BR" b="1" dirty="0">
                <a:ea typeface="ヒラギノ角ゴ Pro W3"/>
                <a:cs typeface="Calibri"/>
              </a:rPr>
              <a:t>1.5 </a:t>
            </a:r>
            <a:r>
              <a:rPr lang="pt-BR" sz="1000" b="0" dirty="0">
                <a:solidFill>
                  <a:srgbClr val="000000"/>
                </a:solidFill>
                <a:latin typeface="Arial"/>
                <a:ea typeface="ヒラギノ角ゴ Pro W3"/>
                <a:cs typeface="Arial"/>
              </a:rPr>
              <a:t>estão focados em novos clubes, novos associados e ganho líquido</a:t>
            </a:r>
            <a:r>
              <a:rPr lang="pt-BR" sz="1000" b="0" dirty="0">
                <a:solidFill>
                  <a:srgbClr val="000000"/>
                </a:solidFill>
                <a:effectLst/>
                <a:latin typeface="Arial"/>
                <a:ea typeface="ヒラギノ角ゴ Pro W3"/>
                <a:cs typeface="Arial"/>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a:highlight>
                <a:srgbClr val="FFFF00"/>
              </a:highligh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dirty="0">
                <a:latin typeface="Arial" panose="020B0604020202020204" pitchFamily="34" charset="0"/>
                <a:cs typeface="Arial" panose="020B0604020202020204" pitchFamily="34" charset="0"/>
              </a:rPr>
              <a:t>Também começaremos a falar sobre como participaremos do alcance dos nossos alvos. </a:t>
            </a:r>
          </a:p>
          <a:p>
            <a:endParaRPr lang="en-US" sz="1000" dirty="0">
              <a:latin typeface="Arial" panose="020B0604020202020204" pitchFamily="34" charset="0"/>
              <a:ea typeface="ヒラギノ角ゴ Pro W3"/>
              <a:cs typeface="Arial" panose="020B0604020202020204" pitchFamily="34" charset="0"/>
            </a:endParaRPr>
          </a:p>
          <a:p>
            <a:endParaRPr lang="en-US" sz="1000" b="1" dirty="0">
              <a:latin typeface="Arial" panose="020B0604020202020204" pitchFamily="34" charset="0"/>
              <a:ea typeface="ヒラギノ角ゴ Pro W3"/>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a:p>
        </p:txBody>
      </p:sp>
    </p:spTree>
    <p:extLst>
      <p:ext uri="{BB962C8B-B14F-4D97-AF65-F5344CB8AC3E}">
        <p14:creationId xmlns:p14="http://schemas.microsoft.com/office/powerpoint/2010/main" val="17295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u="sng" dirty="0">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i="1" baseline="0" dirty="0">
                <a:latin typeface="Arial" panose="020B0604020202020204" pitchFamily="34" charset="0"/>
                <a:ea typeface="ヒラギノ角ゴ Pro W3"/>
                <a:cs typeface="Arial" panose="020B0604020202020204" pitchFamily="34" charset="0"/>
              </a:rPr>
              <a:t>Fique à vontade para modificar/regionalizar as questões de acordo com as necessidades da sua área. Por exemplo, os clubes de interesse especial podem ser substituídos por clubes familiares ou Leo-Lion.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i="1" baseline="0" dirty="0">
                <a:latin typeface="Arial" panose="020B0604020202020204" pitchFamily="34" charset="0"/>
                <a:ea typeface="ヒラギノ角ゴ Pro W3"/>
                <a:cs typeface="Arial" panose="020B0604020202020204" pitchFamily="34" charset="0"/>
              </a:rPr>
              <a:t>Antes da apresentação, substitua o AL '____’ pelo próximo ano Leonístico para o qual a meta será definida nas seções da área de foco.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dirty="0">
                <a:latin typeface="Arial" panose="020B0604020202020204" pitchFamily="34" charset="0"/>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Vamos começar a pensar</a:t>
            </a:r>
            <a:r>
              <a:rPr lang="pt-BR" sz="1000" b="0" baseline="0" dirty="0">
                <a:latin typeface="Arial" panose="020B0604020202020204" pitchFamily="34" charset="0"/>
                <a:cs typeface="Arial" panose="020B0604020202020204" pitchFamily="34" charset="0"/>
              </a:rPr>
              <a:t> sobre </a:t>
            </a:r>
            <a:r>
              <a:rPr lang="pt-BR" sz="1000" b="0" dirty="0">
                <a:latin typeface="Arial" panose="020B0604020202020204" pitchFamily="34" charset="0"/>
                <a:cs typeface="Arial" panose="020B0604020202020204" pitchFamily="34" charset="0"/>
              </a:rPr>
              <a:t>novos clubes. Por que é importante ter novos clubes? {discuta algumas ideias}</a:t>
            </a:r>
          </a:p>
          <a:p>
            <a:endParaRPr lang="en-US" sz="1000" b="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Levaremos 5 minutos para nos dividir em grupos, onde você terá a oportunidade de </a:t>
            </a:r>
            <a:r>
              <a:rPr lang="pt-BR" sz="1000" b="0" baseline="0" dirty="0">
                <a:latin typeface="Arial" panose="020B0604020202020204" pitchFamily="34" charset="0"/>
                <a:cs typeface="Arial" panose="020B0604020202020204" pitchFamily="34" charset="0"/>
              </a:rPr>
              <a:t>discutir o que pensa sobre as perguntas que constam no slide. Após 5 minutos, encarregue um representante para resumir as ideias do grupo. {discussão}</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dirty="0">
                <a:latin typeface="Arial" panose="020B0604020202020204" pitchFamily="34" charset="0"/>
                <a:cs typeface="Arial" panose="020B0604020202020204" pitchFamily="34" charset="0"/>
              </a:rPr>
              <a:t>Estão todos prontos? Os 5 minutos começam agora. {discussão}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dirty="0">
                <a:latin typeface="Arial" panose="020B0604020202020204" pitchFamily="34" charset="0"/>
                <a:cs typeface="Arial" panose="020B0604020202020204" pitchFamily="34" charset="0"/>
              </a:rPr>
              <a:t>Agora, o representante de cada grupo se levantará e compartilhará as ideias dos seus grupos. {discussão}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pPr>
              <a:defRPr/>
            </a:pPr>
            <a:r>
              <a:rPr lang="pt-BR" sz="1000" b="0" dirty="0">
                <a:latin typeface="Arial"/>
                <a:ea typeface="ヒラギノ角ゴ Pro W3"/>
                <a:cs typeface="Arial"/>
              </a:rPr>
              <a:t>Agora que ouvimos as ideias de todos, vamos </a:t>
            </a:r>
            <a:r>
              <a:rPr lang="pt-BR" sz="1000" b="0" strike="noStrike" baseline="0" dirty="0">
                <a:latin typeface="Arial"/>
                <a:ea typeface="ヒラギノ角ゴ Pro W3"/>
                <a:cs typeface="Arial"/>
              </a:rPr>
              <a:t>olhar para o alvo da </a:t>
            </a:r>
            <a:r>
              <a:rPr lang="pt-BR" sz="1000" b="0" i="1" dirty="0">
                <a:latin typeface="Arial"/>
                <a:ea typeface="ヒラギノ角ゴ Pro W3"/>
                <a:cs typeface="Arial"/>
              </a:rPr>
              <a:t>MISSÃO</a:t>
            </a:r>
            <a:r>
              <a:rPr lang="pt-BR" sz="1000" b="0" i="1" strike="noStrike" baseline="0" dirty="0">
                <a:latin typeface="Arial"/>
                <a:ea typeface="ヒラギノ角ゴ Pro W3"/>
                <a:cs typeface="Arial"/>
              </a:rPr>
              <a:t> </a:t>
            </a:r>
            <a:r>
              <a:rPr lang="pt-BR" sz="1000" b="1" strike="noStrike" baseline="0" dirty="0">
                <a:latin typeface="Arial"/>
                <a:ea typeface="ヒラギノ角ゴ Pro W3"/>
                <a:cs typeface="Arial"/>
              </a:rPr>
              <a:t>1.5</a:t>
            </a:r>
            <a:r>
              <a:rPr lang="pt-BR" sz="1000" b="0" strike="noStrike" baseline="0" dirty="0">
                <a:latin typeface="Arial"/>
                <a:ea typeface="ヒラギノ角ゴ Pro W3"/>
                <a:cs typeface="Arial"/>
              </a:rPr>
              <a:t> para área de foco 1</a:t>
            </a:r>
            <a:r>
              <a:rPr lang="pt-BR" sz="1000" b="0" dirty="0">
                <a:latin typeface="Arial"/>
                <a:ea typeface="ヒラギノ角ゴ Pro W3"/>
                <a:cs typeface="Arial"/>
              </a:rPr>
              <a:t>: novos clubes.</a:t>
            </a:r>
            <a:r>
              <a:rPr lang="pt-BR" sz="1000" b="0" baseline="0" dirty="0">
                <a:latin typeface="Arial"/>
                <a:ea typeface="ヒラギノ角ゴ Pro W3"/>
                <a:cs typeface="Arial"/>
              </a:rPr>
              <a:t> {discussão}</a:t>
            </a:r>
          </a:p>
          <a:p>
            <a:pPr>
              <a:defRPr/>
            </a:pPr>
            <a:endParaRPr lang="en-US" sz="1000" b="1" baseline="0" dirty="0">
              <a:latin typeface="Arial"/>
              <a:ea typeface="ヒラギノ角ゴ Pro W3"/>
              <a:cs typeface="Arial"/>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11</a:t>
            </a:fld>
            <a:endParaRPr lang="en-US"/>
          </a:p>
        </p:txBody>
      </p:sp>
    </p:spTree>
    <p:extLst>
      <p:ext uri="{BB962C8B-B14F-4D97-AF65-F5344CB8AC3E}">
        <p14:creationId xmlns:p14="http://schemas.microsoft.com/office/powerpoint/2010/main" val="151619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dirty="0">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baseline="0" dirty="0">
                <a:latin typeface="Arial" panose="020B0604020202020204" pitchFamily="34" charset="0"/>
                <a:ea typeface="ヒラギノ角ゴ Pro W3"/>
                <a:cs typeface="Arial" panose="020B0604020202020204" pitchFamily="34" charset="0"/>
              </a:rPr>
              <a:t>Fique à vontade para modificar/regionalizar as questões de acordo com as necessidades da sua área. Por exemplo, os Eventos para o Crescimento do Quadro Associativo podem se transformar em campanhas para o quadro associativo.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Agora vamos pensar</a:t>
            </a:r>
            <a:r>
              <a:rPr lang="pt-BR" sz="1000" b="0" baseline="0" dirty="0">
                <a:latin typeface="Arial" panose="020B0604020202020204" pitchFamily="34" charset="0"/>
                <a:cs typeface="Arial" panose="020B0604020202020204" pitchFamily="34" charset="0"/>
              </a:rPr>
              <a:t> sobre </a:t>
            </a:r>
            <a:r>
              <a:rPr lang="pt-BR" sz="1000" b="0" dirty="0">
                <a:latin typeface="Arial" panose="020B0604020202020204" pitchFamily="34" charset="0"/>
                <a:cs typeface="Arial" panose="020B0604020202020204" pitchFamily="34" charset="0"/>
              </a:rPr>
              <a:t>novos associados. Por que as pessoas deveriam se associar a um Lions clube?</a:t>
            </a:r>
            <a:r>
              <a:rPr lang="pt-BR" sz="1000" b="0" baseline="0" dirty="0">
                <a:latin typeface="Arial" panose="020B0604020202020204" pitchFamily="34" charset="0"/>
                <a:cs typeface="Arial" panose="020B0604020202020204" pitchFamily="34" charset="0"/>
              </a:rPr>
              <a:t> {discuta algumas ideias}</a:t>
            </a:r>
          </a:p>
          <a:p>
            <a:endParaRPr lang="en-US" sz="1000" b="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Levaremos 5 minutos para nos dividir em grupos, onde você terá a oportunidade de </a:t>
            </a:r>
            <a:r>
              <a:rPr lang="pt-BR" sz="1000" b="0" baseline="0" dirty="0">
                <a:latin typeface="Arial" panose="020B0604020202020204" pitchFamily="34" charset="0"/>
                <a:cs typeface="Arial" panose="020B0604020202020204" pitchFamily="34" charset="0"/>
              </a:rPr>
              <a:t>discutir o que pensa sobre as perguntas que constam no slide. Após 5 minutos, encarregue um representante para resumir as ideias do grupo. {discussão}</a:t>
            </a:r>
          </a:p>
          <a:p>
            <a:endParaRPr lang="en-US" sz="1000" b="0" dirty="0">
              <a:latin typeface="Arial" panose="020B0604020202020204" pitchFamily="34" charset="0"/>
              <a:cs typeface="Arial" panose="020B0604020202020204" pitchFamily="34" charset="0"/>
            </a:endParaRPr>
          </a:p>
          <a:p>
            <a:r>
              <a:rPr lang="pt-BR" sz="1000" b="0" dirty="0">
                <a:latin typeface="Arial"/>
                <a:ea typeface="ヒラギノ角ゴ Pro W3"/>
                <a:cs typeface="Arial"/>
              </a:rPr>
              <a:t>Assim que ouvirmos todas as ideias, </a:t>
            </a:r>
            <a:r>
              <a:rPr lang="pt-BR" sz="1000" b="0" baseline="0" dirty="0">
                <a:latin typeface="Arial"/>
                <a:ea typeface="ヒラギノ角ゴ Pro W3"/>
                <a:cs typeface="Arial"/>
              </a:rPr>
              <a:t>vamos </a:t>
            </a:r>
            <a:r>
              <a:rPr lang="pt-BR" sz="1000" b="0" strike="noStrike" baseline="0" dirty="0">
                <a:latin typeface="Arial"/>
                <a:ea typeface="ヒラギノ角ゴ Pro W3"/>
                <a:cs typeface="Arial"/>
              </a:rPr>
              <a:t>olhar para o alvo da </a:t>
            </a:r>
            <a:r>
              <a:rPr lang="pt-BR" sz="1000" b="0" i="1" dirty="0">
                <a:latin typeface="Arial"/>
                <a:ea typeface="ヒラギノ角ゴ Pro W3"/>
                <a:cs typeface="Arial"/>
              </a:rPr>
              <a:t>MISSÃO</a:t>
            </a:r>
            <a:r>
              <a:rPr lang="pt-BR" sz="1000" b="0" strike="noStrike" baseline="0" dirty="0">
                <a:latin typeface="Arial"/>
                <a:ea typeface="ヒラギノ角ゴ Pro W3"/>
                <a:cs typeface="Arial"/>
              </a:rPr>
              <a:t> </a:t>
            </a:r>
            <a:r>
              <a:rPr lang="pt-BR" sz="1000" b="1" i="1" strike="noStrike" baseline="0" dirty="0">
                <a:latin typeface="Arial"/>
                <a:ea typeface="ヒラギノ角ゴ Pro W3"/>
                <a:cs typeface="Arial"/>
              </a:rPr>
              <a:t>1.5</a:t>
            </a:r>
            <a:r>
              <a:rPr lang="pt-BR" sz="1000" b="0" strike="noStrike" baseline="0" dirty="0">
                <a:latin typeface="Arial"/>
                <a:ea typeface="ヒラギノ角ゴ Pro W3"/>
                <a:cs typeface="Arial"/>
              </a:rPr>
              <a:t> </a:t>
            </a:r>
            <a:r>
              <a:rPr lang="pt-BR" sz="1000" b="0" dirty="0">
                <a:latin typeface="Arial"/>
                <a:ea typeface="ヒラギノ角ゴ Pro W3"/>
                <a:cs typeface="Arial"/>
              </a:rPr>
              <a:t>de novos associados </a:t>
            </a:r>
            <a:r>
              <a:rPr lang="pt-BR" sz="1000" b="0" baseline="0" dirty="0">
                <a:latin typeface="Arial"/>
                <a:ea typeface="ヒラギノ角ゴ Pro W3"/>
                <a:cs typeface="Arial"/>
              </a:rPr>
              <a:t>para o nosso distrito.</a:t>
            </a:r>
            <a:r>
              <a:rPr lang="pt-BR" sz="1000" b="0" dirty="0">
                <a:latin typeface="Arial"/>
                <a:ea typeface="ヒラギノ角ゴ Pro W3"/>
                <a:cs typeface="Arial"/>
              </a:rPr>
              <a:t> </a:t>
            </a:r>
          </a:p>
          <a:p>
            <a:endParaRPr lang="en-US" sz="1000" b="0" baseline="0" dirty="0">
              <a:latin typeface="Arial" panose="020B0604020202020204" pitchFamily="34" charset="0"/>
              <a:cs typeface="Arial" panose="020B0604020202020204" pitchFamily="34" charset="0"/>
            </a:endParaRPr>
          </a:p>
          <a:p>
            <a:r>
              <a:rPr lang="pt-BR" sz="1000" b="0" baseline="0" dirty="0">
                <a:latin typeface="Arial" panose="020B0604020202020204" pitchFamily="34" charset="0"/>
                <a:cs typeface="Arial" panose="020B0604020202020204" pitchFamily="34" charset="0"/>
              </a:rPr>
              <a:t>Estão todos prontos? Os 5 minutos começam agora. {discussão}</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dirty="0">
                <a:latin typeface="Arial" panose="020B0604020202020204" pitchFamily="34" charset="0"/>
                <a:cs typeface="Arial" panose="020B0604020202020204" pitchFamily="34" charset="0"/>
              </a:rPr>
              <a:t>Agora, o representante de cada grupo se levantará e compartilhará as ideias dos seus grupos. {discussão}</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pt-BR" sz="1000" b="0" baseline="0" dirty="0">
                <a:latin typeface="Arial"/>
                <a:ea typeface="ヒラギノ角ゴ Pro W3"/>
                <a:cs typeface="Arial"/>
              </a:rPr>
              <a:t>Vamos </a:t>
            </a:r>
            <a:r>
              <a:rPr lang="pt-BR" sz="1000" b="0" strike="noStrike" baseline="0" dirty="0">
                <a:latin typeface="Arial"/>
                <a:ea typeface="ヒラギノ角ゴ Pro W3"/>
                <a:cs typeface="Arial"/>
              </a:rPr>
              <a:t>revisar nosso alvo da</a:t>
            </a:r>
            <a:r>
              <a:rPr lang="pt-BR" sz="1000" b="0" dirty="0">
                <a:latin typeface="Arial"/>
                <a:ea typeface="ヒラギノ角ゴ Pro W3"/>
                <a:cs typeface="Arial"/>
              </a:rPr>
              <a:t> </a:t>
            </a:r>
            <a:r>
              <a:rPr lang="pt-BR" sz="1000" b="0" i="1" dirty="0">
                <a:latin typeface="Arial"/>
                <a:ea typeface="ヒラギノ角ゴ Pro W3"/>
                <a:cs typeface="Calibri"/>
              </a:rPr>
              <a:t>MISSÃO</a:t>
            </a:r>
            <a:r>
              <a:rPr lang="pt-BR" sz="1000" b="0" dirty="0">
                <a:latin typeface="Arial"/>
                <a:ea typeface="ヒラギノ角ゴ Pro W3"/>
                <a:cs typeface="Calibri"/>
              </a:rPr>
              <a:t> </a:t>
            </a:r>
            <a:r>
              <a:rPr lang="pt-BR" sz="1000" b="1" strike="noStrike" baseline="0" dirty="0">
                <a:ea typeface="ヒラギノ角ゴ Pro W3"/>
                <a:cs typeface="Calibri"/>
              </a:rPr>
              <a:t>1.5</a:t>
            </a:r>
            <a:r>
              <a:rPr lang="pt-BR" sz="1000" b="0" dirty="0">
                <a:latin typeface="Arial"/>
                <a:ea typeface="ヒラギノ角ゴ Pro W3"/>
                <a:cs typeface="Arial"/>
              </a:rPr>
              <a:t> </a:t>
            </a:r>
            <a:r>
              <a:rPr lang="pt-BR" sz="1000" b="0" strike="noStrike" baseline="0" dirty="0">
                <a:latin typeface="Arial"/>
                <a:ea typeface="ヒラギノ角ゴ Pro W3"/>
                <a:cs typeface="Arial"/>
              </a:rPr>
              <a:t>para a área de foco 2.</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12</a:t>
            </a:fld>
            <a:endParaRPr lang="en-US"/>
          </a:p>
        </p:txBody>
      </p:sp>
    </p:spTree>
    <p:extLst>
      <p:ext uri="{BB962C8B-B14F-4D97-AF65-F5344CB8AC3E}">
        <p14:creationId xmlns:p14="http://schemas.microsoft.com/office/powerpoint/2010/main" val="317940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dirty="0">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baseline="0" dirty="0">
                <a:latin typeface="Arial" panose="020B0604020202020204" pitchFamily="34" charset="0"/>
                <a:ea typeface="ヒラギノ角ゴ Pro W3"/>
                <a:cs typeface="Arial" panose="020B0604020202020204" pitchFamily="34" charset="0"/>
              </a:rPr>
              <a:t>Fique à vontade para modificar/regionalizar as questões de acordo com as necessidades da sua área. </a:t>
            </a:r>
            <a:r>
              <a:rPr lang="pt-BR" sz="1000" baseline="0" dirty="0">
                <a:latin typeface="Arial" panose="020B0604020202020204" pitchFamily="34" charset="0"/>
                <a:ea typeface="ヒラギノ角ゴ Pro W3"/>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Agora</a:t>
            </a:r>
            <a:r>
              <a:rPr lang="pt-BR" sz="1000" b="0" baseline="0" dirty="0">
                <a:latin typeface="Arial" panose="020B0604020202020204" pitchFamily="34" charset="0"/>
                <a:cs typeface="Arial" panose="020B0604020202020204" pitchFamily="34" charset="0"/>
              </a:rPr>
              <a:t> vamos pensar em como envolver os associados existentes. Como sabemos que os associados estão engajados? {discuta algumas ideias}</a:t>
            </a:r>
          </a:p>
          <a:p>
            <a:endParaRPr lang="en-US" sz="1000" b="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Levaremos 5 minutos para nos dividir em grupos, onde você terá a oportunidade de </a:t>
            </a:r>
            <a:r>
              <a:rPr lang="pt-BR" sz="1000" b="0" baseline="0" dirty="0">
                <a:latin typeface="Arial" panose="020B0604020202020204" pitchFamily="34" charset="0"/>
                <a:cs typeface="Arial" panose="020B0604020202020204" pitchFamily="34" charset="0"/>
              </a:rPr>
              <a:t>discutir o que pensa sobre as perguntas que constam no slide. Após 5 minutos, encarregue um representante para resumir as ideias do grupo. {discussão}</a:t>
            </a:r>
          </a:p>
          <a:p>
            <a:endParaRPr lang="en-US" sz="1000" b="0" dirty="0">
              <a:latin typeface="Arial" panose="020B0604020202020204" pitchFamily="34" charset="0"/>
              <a:cs typeface="Arial" panose="020B0604020202020204" pitchFamily="34" charset="0"/>
            </a:endParaRPr>
          </a:p>
          <a:p>
            <a:pPr>
              <a:defRPr/>
            </a:pPr>
            <a:r>
              <a:rPr lang="pt-BR" sz="1000" b="0" dirty="0">
                <a:latin typeface="Arial"/>
                <a:ea typeface="ヒラギノ角ゴ Pro W3"/>
                <a:cs typeface="Arial"/>
              </a:rPr>
              <a:t>Assim que ouvirmos todas as ideias, </a:t>
            </a:r>
            <a:r>
              <a:rPr lang="pt-BR" sz="1000" b="0" baseline="0" dirty="0">
                <a:latin typeface="Arial"/>
                <a:ea typeface="ヒラギノ角ゴ Pro W3"/>
                <a:cs typeface="Arial"/>
              </a:rPr>
              <a:t>vamos </a:t>
            </a:r>
            <a:r>
              <a:rPr lang="pt-BR" sz="1000" b="0" strike="noStrike" baseline="0" dirty="0">
                <a:latin typeface="Arial"/>
                <a:ea typeface="ヒラギノ角ゴ Pro W3"/>
                <a:cs typeface="Arial"/>
              </a:rPr>
              <a:t>olhar para o alvo da</a:t>
            </a:r>
            <a:r>
              <a:rPr lang="pt-BR" sz="1000" b="0" dirty="0">
                <a:latin typeface="Arial"/>
                <a:ea typeface="ヒラギノ角ゴ Pro W3"/>
                <a:cs typeface="Arial"/>
              </a:rPr>
              <a:t> </a:t>
            </a:r>
            <a:r>
              <a:rPr lang="pt-BR" sz="1000" b="0" i="1" dirty="0">
                <a:latin typeface="Arial"/>
                <a:ea typeface="ヒラギノ角ゴ Pro W3"/>
                <a:cs typeface="Calibri"/>
              </a:rPr>
              <a:t>MISSÃO</a:t>
            </a:r>
            <a:r>
              <a:rPr lang="pt-BR" sz="1000" b="0" dirty="0">
                <a:latin typeface="Arial"/>
                <a:ea typeface="ヒラギノ角ゴ Pro W3"/>
                <a:cs typeface="Calibri"/>
              </a:rPr>
              <a:t> </a:t>
            </a:r>
            <a:r>
              <a:rPr lang="pt-BR" sz="1000" b="1" strike="noStrike" baseline="0" dirty="0">
                <a:ea typeface="ヒラギノ角ゴ Pro W3"/>
                <a:cs typeface="Calibri"/>
              </a:rPr>
              <a:t>1.5</a:t>
            </a:r>
            <a:r>
              <a:rPr lang="pt-BR" sz="1000" b="0" dirty="0">
                <a:latin typeface="Arial"/>
                <a:ea typeface="ヒラギノ角ゴ Pro W3"/>
                <a:cs typeface="Arial"/>
              </a:rPr>
              <a:t> para ganho líquido</a:t>
            </a:r>
            <a:r>
              <a:rPr lang="pt-BR" sz="1000" b="0" strike="noStrike" baseline="0" dirty="0">
                <a:latin typeface="Arial"/>
                <a:ea typeface="ヒラギノ角ゴ Pro W3"/>
                <a:cs typeface="Arial"/>
              </a:rPr>
              <a:t>.</a:t>
            </a:r>
            <a:r>
              <a:rPr lang="pt-BR" sz="1000" b="0" dirty="0">
                <a:latin typeface="Arial"/>
                <a:ea typeface="ヒラギノ角ゴ Pro W3"/>
                <a:cs typeface="Arial"/>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r>
              <a:rPr lang="pt-BR" sz="1000" b="0" baseline="0" dirty="0">
                <a:latin typeface="Arial" panose="020B0604020202020204" pitchFamily="34" charset="0"/>
                <a:cs typeface="Arial" panose="020B0604020202020204" pitchFamily="34" charset="0"/>
              </a:rPr>
              <a:t>Estão todos prontos? Os 5 minutos começam agora. {discussão}</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dirty="0">
                <a:latin typeface="Arial" panose="020B0604020202020204" pitchFamily="34" charset="0"/>
                <a:cs typeface="Arial" panose="020B0604020202020204" pitchFamily="34" charset="0"/>
              </a:rPr>
              <a:t>Agora, o representante de cada grupo se levantará e compartilhará as ideias dos seus grupos. {discussão}</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a:defRPr/>
            </a:pPr>
            <a:r>
              <a:rPr lang="pt-BR" sz="1000" b="0" strike="noStrike" baseline="0" dirty="0">
                <a:latin typeface="Arial"/>
                <a:ea typeface="ヒラギノ角ゴ Pro W3"/>
                <a:cs typeface="Arial"/>
              </a:rPr>
              <a:t>Vamos revisar </a:t>
            </a:r>
            <a:r>
              <a:rPr lang="pt-BR" sz="1000" b="0" dirty="0">
                <a:latin typeface="Arial"/>
                <a:ea typeface="ヒラギノ角ゴ Pro W3"/>
                <a:cs typeface="Arial"/>
              </a:rPr>
              <a:t>nosso alvo da </a:t>
            </a:r>
            <a:r>
              <a:rPr lang="pt-BR" sz="1000" b="0" i="1" dirty="0">
                <a:latin typeface="Arial"/>
                <a:ea typeface="ヒラギノ角ゴ Pro W3"/>
                <a:cs typeface="Calibri"/>
              </a:rPr>
              <a:t>MISSÃO</a:t>
            </a:r>
            <a:r>
              <a:rPr lang="pt-BR" sz="1000" b="0" dirty="0">
                <a:latin typeface="Arial"/>
                <a:ea typeface="ヒラギノ角ゴ Pro W3"/>
                <a:cs typeface="Calibri"/>
              </a:rPr>
              <a:t> </a:t>
            </a:r>
            <a:r>
              <a:rPr lang="pt-BR" sz="1000" b="1" strike="noStrike" baseline="0" dirty="0">
                <a:ea typeface="ヒラギノ角ゴ Pro W3"/>
                <a:cs typeface="Calibri"/>
              </a:rPr>
              <a:t>1.5</a:t>
            </a:r>
            <a:r>
              <a:rPr lang="pt-BR" sz="1000" b="0" dirty="0">
                <a:latin typeface="Arial"/>
                <a:ea typeface="ヒラギノ角ゴ Pro W3"/>
                <a:cs typeface="Arial"/>
              </a:rPr>
              <a:t> </a:t>
            </a:r>
            <a:r>
              <a:rPr lang="pt-BR" sz="1000" b="0" strike="noStrike" baseline="0" dirty="0">
                <a:latin typeface="Arial"/>
                <a:ea typeface="ヒラギノ角ゴ Pro W3"/>
                <a:cs typeface="Arial"/>
              </a:rPr>
              <a:t>para a Área de Foco 3. </a:t>
            </a:r>
            <a:r>
              <a:rPr lang="pt-BR" sz="1000" b="0" baseline="0" dirty="0">
                <a:latin typeface="Arial"/>
                <a:ea typeface="ヒラギノ角ゴ Pro W3"/>
                <a:cs typeface="Arial"/>
              </a:rPr>
              <a:t>{discussão}</a:t>
            </a:r>
            <a:r>
              <a:rPr lang="pt-BR" sz="1000" b="0" dirty="0">
                <a:latin typeface="Arial"/>
                <a:ea typeface="ヒラギノ角ゴ Pro W3"/>
                <a:cs typeface="Arial"/>
              </a:rPr>
              <a:t> </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13</a:t>
            </a:fld>
            <a:endParaRPr lang="en-US"/>
          </a:p>
        </p:txBody>
      </p:sp>
    </p:spTree>
    <p:extLst>
      <p:ext uri="{BB962C8B-B14F-4D97-AF65-F5344CB8AC3E}">
        <p14:creationId xmlns:p14="http://schemas.microsoft.com/office/powerpoint/2010/main" val="159614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baseline="0">
                <a:latin typeface="Arial" panose="020B0604020202020204" pitchFamily="34" charset="0"/>
                <a:ea typeface="ヒラギノ角ゴ Pro W3"/>
                <a:cs typeface="Arial" panose="020B0604020202020204" pitchFamily="34" charset="0"/>
              </a:rPr>
              <a:t>Fique à vontade para modificar/regionalizar as questões de acordo com as necessidades da sua área.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a:latin typeface="Arial" panose="020B0604020202020204" pitchFamily="34" charset="0"/>
                <a:ea typeface="ヒラギノ角ゴ Pro W3"/>
                <a:cs typeface="Arial" panose="020B0604020202020204" pitchFamily="34" charset="0"/>
              </a:rPr>
              <a:t>Agora</a:t>
            </a:r>
            <a:r>
              <a:rPr lang="pt-BR" sz="1000" b="0" baseline="0">
                <a:latin typeface="Arial" panose="020B0604020202020204" pitchFamily="34" charset="0"/>
                <a:ea typeface="ヒラギノ角ゴ Pro W3"/>
                <a:cs typeface="Arial" panose="020B0604020202020204" pitchFamily="34" charset="0"/>
              </a:rPr>
              <a:t> vamos pensar sobre os nossos líderes Leões. Que tipos de programas ou seminários seriam mais úteis para apoiar nossas</a:t>
            </a:r>
            <a:r>
              <a:rPr lang="pt-BR" sz="1000" b="0">
                <a:latin typeface="Arial" panose="020B0604020202020204" pitchFamily="34" charset="0"/>
                <a:ea typeface="ヒラギノ角ゴ Pro W3"/>
                <a:cs typeface="Arial" panose="020B0604020202020204" pitchFamily="34" charset="0"/>
              </a:rPr>
              <a:t> metas distritais</a:t>
            </a:r>
            <a:r>
              <a:rPr lang="pt-BR" sz="1000" b="0" baseline="0">
                <a:latin typeface="Arial" panose="020B0604020202020204" pitchFamily="34" charset="0"/>
                <a:ea typeface="ヒラギノ角ゴ Pro W3"/>
                <a:cs typeface="Arial" panose="020B0604020202020204" pitchFamily="34" charset="0"/>
              </a:rPr>
              <a:t>? {discuta algumas ideias}</a:t>
            </a:r>
          </a:p>
          <a:p>
            <a:endParaRPr lang="en-US" sz="1000" b="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Levaremos 5 minutos para nos dividir em grupos, onde você terá a oportunidade de </a:t>
            </a:r>
            <a:r>
              <a:rPr lang="pt-BR" sz="1000" b="0" baseline="0">
                <a:latin typeface="Arial" panose="020B0604020202020204" pitchFamily="34" charset="0"/>
                <a:cs typeface="Arial" panose="020B0604020202020204" pitchFamily="34" charset="0"/>
              </a:rPr>
              <a:t>discutir o que pensa sobre as perguntas que constam no slide. Após 5 minutos, encarregue um representante para resumir as ideias do grupo. {discussão}</a:t>
            </a:r>
          </a:p>
          <a:p>
            <a:endParaRPr lang="en-US" sz="1000" b="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Estão todos prontos? Os 5 minutos começam agora. {discussão}</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Agora, o representante de cada grupo se levantará e compartilhará as ideias dos seus grupos. {discussão}</a:t>
            </a:r>
          </a:p>
          <a:p>
            <a:endParaRPr lang="en-US" sz="1000" b="0" baseline="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O que podemos planejar de forma realista para fornecer aos líderes de distrito e clube até junho? {discussão}</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14</a:t>
            </a:fld>
            <a:endParaRPr lang="en-US"/>
          </a:p>
        </p:txBody>
      </p:sp>
    </p:spTree>
    <p:extLst>
      <p:ext uri="{BB962C8B-B14F-4D97-AF65-F5344CB8AC3E}">
        <p14:creationId xmlns:p14="http://schemas.microsoft.com/office/powerpoint/2010/main" val="362687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pt-BR" sz="1000" u="sng" dirty="0">
                <a:latin typeface="Arial" panose="020B0604020202020204" pitchFamily="34" charset="0"/>
                <a:ea typeface="ヒラギノ角ゴ Pro W3"/>
                <a:cs typeface="Arial" panose="020B0604020202020204" pitchFamily="34" charset="0"/>
              </a:rPr>
              <a:t>Anotações do apresentador: </a:t>
            </a:r>
          </a:p>
          <a:p>
            <a:pPr lvl="0">
              <a:defRPr/>
            </a:pPr>
            <a:r>
              <a:rPr lang="pt-BR" sz="1000" dirty="0">
                <a:latin typeface="Arial" panose="020B0604020202020204" pitchFamily="34" charset="0"/>
                <a:cs typeface="Arial" panose="020B0604020202020204" pitchFamily="34" charset="0"/>
              </a:rPr>
              <a:t>________________________________________________________</a:t>
            </a:r>
          </a:p>
          <a:p>
            <a:r>
              <a:rPr lang="pt-BR" sz="1000" b="0" dirty="0">
                <a:solidFill>
                  <a:schemeClr val="tx1"/>
                </a:solidFill>
                <a:latin typeface="Arial" panose="020B0604020202020204" pitchFamily="34" charset="0"/>
                <a:cs typeface="Arial" panose="020B0604020202020204" pitchFamily="34" charset="0"/>
              </a:rPr>
              <a:t>Vamos revisar </a:t>
            </a:r>
            <a:r>
              <a:rPr lang="pt-BR" sz="1000" b="0" baseline="0" dirty="0">
                <a:solidFill>
                  <a:schemeClr val="tx1"/>
                </a:solidFill>
                <a:latin typeface="Arial" panose="020B0604020202020204" pitchFamily="34" charset="0"/>
                <a:cs typeface="Arial" panose="020B0604020202020204" pitchFamily="34" charset="0"/>
              </a:rPr>
              <a:t>os alvos da </a:t>
            </a:r>
            <a:r>
              <a:rPr lang="pt-BR" sz="1000" b="0" i="1" baseline="0" dirty="0">
                <a:solidFill>
                  <a:schemeClr val="tx1"/>
                </a:solidFill>
                <a:latin typeface="Arial" panose="020B0604020202020204" pitchFamily="34" charset="0"/>
                <a:cs typeface="Arial" panose="020B0604020202020204" pitchFamily="34" charset="0"/>
              </a:rPr>
              <a:t>MISSÃO</a:t>
            </a:r>
            <a:r>
              <a:rPr lang="pt-BR" sz="1000" b="0" baseline="0" dirty="0">
                <a:solidFill>
                  <a:schemeClr val="tx1"/>
                </a:solidFill>
                <a:latin typeface="Arial" panose="020B0604020202020204" pitchFamily="34" charset="0"/>
                <a:cs typeface="Arial" panose="020B0604020202020204" pitchFamily="34" charset="0"/>
              </a:rPr>
              <a:t> </a:t>
            </a:r>
            <a:r>
              <a:rPr lang="pt-BR" sz="1000" b="1" baseline="0" dirty="0">
                <a:solidFill>
                  <a:schemeClr val="tx1"/>
                </a:solidFill>
                <a:latin typeface="Arial" panose="020B0604020202020204" pitchFamily="34" charset="0"/>
                <a:cs typeface="Arial" panose="020B0604020202020204" pitchFamily="34" charset="0"/>
              </a:rPr>
              <a:t>1.5</a:t>
            </a:r>
            <a:r>
              <a:rPr lang="pt-BR" sz="1000" b="0" baseline="0" dirty="0">
                <a:solidFill>
                  <a:schemeClr val="tx1"/>
                </a:solidFill>
                <a:latin typeface="Arial" panose="020B0604020202020204" pitchFamily="34" charset="0"/>
                <a:cs typeface="Arial" panose="020B0604020202020204" pitchFamily="34" charset="0"/>
              </a:rPr>
              <a:t>. </a:t>
            </a:r>
            <a:r>
              <a:rPr lang="pt-BR" sz="1000" b="0" dirty="0">
                <a:solidFill>
                  <a:schemeClr val="tx1"/>
                </a:solidFill>
                <a:latin typeface="Arial" panose="020B0604020202020204" pitchFamily="34" charset="0"/>
                <a:cs typeface="Arial" panose="020B0604020202020204" pitchFamily="34" charset="0"/>
              </a:rPr>
              <a:t>{resuma os alvos dos slides 11-14}</a:t>
            </a:r>
          </a:p>
          <a:p>
            <a:endParaRPr lang="en-US" sz="1000" b="0" dirty="0">
              <a:solidFill>
                <a:schemeClr val="tx1"/>
              </a:solidFill>
              <a:latin typeface="Arial" panose="020B0604020202020204" pitchFamily="34" charset="0"/>
              <a:cs typeface="Arial" panose="020B0604020202020204" pitchFamily="34" charset="0"/>
            </a:endParaRPr>
          </a:p>
          <a:p>
            <a:r>
              <a:rPr lang="pt-BR" sz="1000" b="0" baseline="0" dirty="0">
                <a:solidFill>
                  <a:schemeClr val="tx1"/>
                </a:solidFill>
                <a:latin typeface="Arial" panose="020B0604020202020204" pitchFamily="34" charset="0"/>
                <a:cs typeface="Arial" panose="020B0604020202020204" pitchFamily="34" charset="0"/>
              </a:rPr>
              <a:t>Algum pensamento adicional sobre os alvos da </a:t>
            </a:r>
            <a:r>
              <a:rPr lang="pt-BR" sz="1000" b="0" i="1" baseline="0" dirty="0">
                <a:solidFill>
                  <a:schemeClr val="tx1"/>
                </a:solidFill>
                <a:latin typeface="Arial" panose="020B0604020202020204" pitchFamily="34" charset="0"/>
                <a:cs typeface="Arial" panose="020B0604020202020204" pitchFamily="34" charset="0"/>
              </a:rPr>
              <a:t>MISSÃO</a:t>
            </a:r>
            <a:r>
              <a:rPr lang="pt-BR" sz="1000" b="0" baseline="0" dirty="0">
                <a:solidFill>
                  <a:schemeClr val="tx1"/>
                </a:solidFill>
                <a:latin typeface="Arial" panose="020B0604020202020204" pitchFamily="34" charset="0"/>
                <a:cs typeface="Arial" panose="020B0604020202020204" pitchFamily="34" charset="0"/>
              </a:rPr>
              <a:t> </a:t>
            </a:r>
            <a:r>
              <a:rPr lang="pt-BR" sz="1000" b="1" baseline="0" dirty="0">
                <a:solidFill>
                  <a:schemeClr val="tx1"/>
                </a:solidFill>
                <a:latin typeface="Arial" panose="020B0604020202020204" pitchFamily="34" charset="0"/>
                <a:cs typeface="Arial" panose="020B0604020202020204" pitchFamily="34" charset="0"/>
              </a:rPr>
              <a:t>1.5</a:t>
            </a:r>
            <a:r>
              <a:rPr lang="pt-BR" sz="1000" b="0" baseline="0" dirty="0">
                <a:solidFill>
                  <a:schemeClr val="tx1"/>
                </a:solidFill>
                <a:latin typeface="Arial" panose="020B0604020202020204" pitchFamily="34" charset="0"/>
                <a:cs typeface="Arial" panose="020B0604020202020204" pitchFamily="34" charset="0"/>
              </a:rPr>
              <a:t>? {discuta e ajuste se necessário}</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en-US"/>
          </a:p>
        </p:txBody>
      </p:sp>
    </p:spTree>
    <p:extLst>
      <p:ext uri="{BB962C8B-B14F-4D97-AF65-F5344CB8AC3E}">
        <p14:creationId xmlns:p14="http://schemas.microsoft.com/office/powerpoint/2010/main" val="145857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dirty="0">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dirty="0">
                <a:latin typeface="Arial" panose="020B0604020202020204" pitchFamily="34" charset="0"/>
                <a:cs typeface="Arial" panose="020B0604020202020204" pitchFamily="34" charset="0"/>
              </a:rPr>
              <a:t>Dê tempo para que leiam o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dirty="0">
                <a:latin typeface="Arial" panose="020B0604020202020204" pitchFamily="34" charset="0"/>
                <a:cs typeface="Arial" panose="020B0604020202020204" pitchFamily="34" charset="0"/>
              </a:rPr>
              <a:t>________________________________________________________________</a:t>
            </a:r>
          </a:p>
          <a:p>
            <a:pPr algn="l">
              <a:buFont typeface="Arial" panose="020B0604020202020204" pitchFamily="34" charset="0"/>
              <a:buNone/>
            </a:pPr>
            <a:r>
              <a:rPr lang="pt-BR" sz="1000" b="0" i="0" dirty="0">
                <a:solidFill>
                  <a:srgbClr val="BDC1C6"/>
                </a:solidFill>
                <a:effectLst/>
                <a:latin typeface="Arial" panose="020B0604020202020204" pitchFamily="34" charset="0"/>
                <a:cs typeface="Arial" panose="020B0604020202020204" pitchFamily="34" charset="0"/>
              </a:rPr>
              <a:t>A realização de uma análise SWOT ajuda a compilar informações para o planejamento estratégico, ajudando a identificar fatores que podem ter um impacto positivo ou negativo no distrito.</a:t>
            </a:r>
          </a:p>
          <a:p>
            <a:endParaRPr lang="en-US" sz="1000" b="0" dirty="0">
              <a:latin typeface="Arial" panose="020B0604020202020204" pitchFamily="34" charset="0"/>
              <a:cs typeface="Arial" panose="020B0604020202020204" pitchFamily="34" charset="0"/>
            </a:endParaRPr>
          </a:p>
          <a:p>
            <a:r>
              <a:rPr lang="pt-BR" sz="1000" b="0" baseline="0" dirty="0">
                <a:latin typeface="Arial" panose="020B0604020202020204" pitchFamily="34" charset="0"/>
                <a:cs typeface="Arial" panose="020B0604020202020204" pitchFamily="34" charset="0"/>
              </a:rPr>
              <a:t>Enquanto estivermos juntos hoje, vamos colaborar em cada um destes elementos: pontos fortes, fraquezas, oportunidades e ameaças.  </a:t>
            </a:r>
          </a:p>
          <a:p>
            <a:endParaRPr lang="en-US" sz="1000" b="0" baseline="0" dirty="0">
              <a:latin typeface="Arial" panose="020B0604020202020204" pitchFamily="34" charset="0"/>
              <a:cs typeface="Arial" panose="020B0604020202020204" pitchFamily="34" charset="0"/>
            </a:endParaRPr>
          </a:p>
          <a:p>
            <a:pPr algn="l"/>
            <a:r>
              <a:rPr lang="pt-BR" sz="1000" b="0" i="0" dirty="0">
                <a:effectLst/>
                <a:latin typeface="Arial" panose="020B0604020202020204" pitchFamily="34" charset="0"/>
                <a:cs typeface="Arial" panose="020B0604020202020204" pitchFamily="34" charset="0"/>
              </a:rPr>
              <a:t>Os pontos fortes e fraquezas são internos ao nosso distrito e comunidades: coisas sobre as quais você tem algum controle e pode mudar. Os exemplos incluem quem está em seu </a:t>
            </a:r>
            <a:r>
              <a:rPr lang="pt-BR" sz="1000" b="0" i="1" baseline="0" dirty="0">
                <a:latin typeface="Arial" panose="020B0604020202020204" pitchFamily="34" charset="0"/>
                <a:cs typeface="Arial" panose="020B0604020202020204" pitchFamily="34" charset="0"/>
              </a:rPr>
              <a:t>grupo de trabalho</a:t>
            </a:r>
            <a:r>
              <a:rPr lang="pt-BR" sz="1000" b="0" i="0" dirty="0">
                <a:effectLst/>
                <a:latin typeface="Arial" panose="020B0604020202020204" pitchFamily="34" charset="0"/>
                <a:cs typeface="Arial" panose="020B0604020202020204" pitchFamily="34" charset="0"/>
              </a:rPr>
              <a:t>, os tipos de atividades de serviço que os clubes do seu distrito realizam e a qualidade da experiência dos nossos associados.</a:t>
            </a:r>
          </a:p>
          <a:p>
            <a:pPr algn="l"/>
            <a:r>
              <a:rPr lang="pt-BR" sz="1000" b="0" i="0" dirty="0">
                <a:effectLst/>
                <a:latin typeface="Arial" panose="020B0604020202020204" pitchFamily="34" charset="0"/>
                <a:cs typeface="Arial" panose="020B0604020202020204" pitchFamily="34" charset="0"/>
              </a:rPr>
              <a:t>As oportunidades e ameaças são externas: coisas que estão acontecendo fora do nosso distrito e comunidades, no mercado maior. Você pode aproveitar as oportunidades e se proteger das ameaças, mas não pode mudá-las.</a:t>
            </a:r>
          </a:p>
          <a:p>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dirty="0">
                <a:latin typeface="Arial" panose="020B0604020202020204" pitchFamily="34" charset="0"/>
                <a:cs typeface="Arial" panose="020B0604020202020204" pitchFamily="34" charset="0"/>
              </a:rPr>
              <a:t>Por fim, vamos Criar um plano que aproveite os nossos pontos fortes e minimize nossas fraquezas, aproveite as oportunidades e minimize o impacto das ameaças.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dirty="0">
                <a:latin typeface="Arial" panose="020B0604020202020204" pitchFamily="34" charset="0"/>
                <a:cs typeface="Arial" panose="020B0604020202020204" pitchFamily="34" charset="0"/>
              </a:rPr>
              <a:t>Usaremos este plano para nos ajudar a alcançar nossos alvos da </a:t>
            </a:r>
            <a:r>
              <a:rPr lang="pt-BR" sz="1000" b="0" i="1" baseline="0" dirty="0">
                <a:solidFill>
                  <a:schemeClr val="tx1"/>
                </a:solidFill>
                <a:latin typeface="Arial" panose="020B0604020202020204" pitchFamily="34" charset="0"/>
                <a:cs typeface="Arial" panose="020B0604020202020204" pitchFamily="34" charset="0"/>
              </a:rPr>
              <a:t>MISSÃO</a:t>
            </a:r>
            <a:r>
              <a:rPr lang="pt-BR" sz="1000" b="0" baseline="0" dirty="0">
                <a:solidFill>
                  <a:schemeClr val="tx1"/>
                </a:solidFill>
                <a:latin typeface="Arial" panose="020B0604020202020204" pitchFamily="34" charset="0"/>
                <a:cs typeface="Arial" panose="020B0604020202020204" pitchFamily="34" charset="0"/>
              </a:rPr>
              <a:t> </a:t>
            </a:r>
            <a:r>
              <a:rPr lang="pt-BR" sz="1000" b="1" baseline="0" dirty="0">
                <a:solidFill>
                  <a:schemeClr val="tx1"/>
                </a:solidFill>
                <a:latin typeface="Arial" panose="020B0604020202020204" pitchFamily="34" charset="0"/>
                <a:cs typeface="Arial" panose="020B0604020202020204" pitchFamily="34" charset="0"/>
              </a:rPr>
              <a:t>1.5</a:t>
            </a:r>
            <a:r>
              <a:rPr lang="pt-BR" sz="1000" b="0" baseline="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a:p>
        </p:txBody>
      </p:sp>
    </p:spTree>
    <p:extLst>
      <p:ext uri="{BB962C8B-B14F-4D97-AF65-F5344CB8AC3E}">
        <p14:creationId xmlns:p14="http://schemas.microsoft.com/office/powerpoint/2010/main" val="37268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a:latin typeface="Arial" panose="020B0604020202020204" pitchFamily="34" charset="0"/>
                <a:ea typeface="ヒラギノ角ゴ Pro W3"/>
                <a:cs typeface="Arial" panose="020B0604020202020204" pitchFamily="34" charset="0"/>
              </a:rPr>
              <a:t>Conforme referenciado no </a:t>
            </a:r>
            <a:r>
              <a:rPr lang="pt-BR" sz="1000" b="0" i="1">
                <a:latin typeface="Arial" panose="020B0604020202020204" pitchFamily="34" charset="0"/>
                <a:ea typeface="ヒラギノ角ゴ Pro W3"/>
                <a:cs typeface="Arial" panose="020B0604020202020204" pitchFamily="34" charset="0"/>
              </a:rPr>
              <a:t>slide 1, alguns participantes podem não se sentir à vontade para expressar suas opiniões durante a parte de SWOT da sessão. Lembre aos participantes que esta sessão é um lugar seguro e todas as opiniões são bem-vindas, mas ofereça uma forma alternativa para que possam enviar suas ideias.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i="1">
                <a:latin typeface="Arial" panose="020B0604020202020204" pitchFamily="34" charset="0"/>
                <a:ea typeface="ヒラギノ角ゴ Pro W3"/>
                <a:cs typeface="Arial" panose="020B0604020202020204" pitchFamily="34" charset="0"/>
              </a:rPr>
              <a:t>Registre todas as ideias resumidas durante a análise SWOT da sessão em um documento do Word e compartilhe com o grupo após a conclusão da sessão.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a:latin typeface="Arial" panose="020B0604020202020204" pitchFamily="34" charset="0"/>
                <a:cs typeface="Arial" panose="020B0604020202020204" pitchFamily="34" charset="0"/>
              </a:rPr>
              <a:t>Que tal </a:t>
            </a:r>
            <a:r>
              <a:rPr lang="pt-BR" sz="1000" b="0" baseline="0">
                <a:latin typeface="Arial" panose="020B0604020202020204" pitchFamily="34" charset="0"/>
                <a:cs typeface="Arial" panose="020B0604020202020204" pitchFamily="34" charset="0"/>
              </a:rPr>
              <a:t>os nossos pontos fortes? </a:t>
            </a:r>
          </a:p>
          <a:p>
            <a:endParaRPr lang="en-US" sz="1000" b="0" baseline="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Examinando essas quatro áreas de enfoque: fundação de novos clubes, posse de novos associados, garantia da satisfação dos associados</a:t>
            </a:r>
            <a:r>
              <a:rPr lang="pt-BR" sz="1000" b="0">
                <a:latin typeface="Arial" panose="020B0604020202020204" pitchFamily="34" charset="0"/>
                <a:cs typeface="Arial" panose="020B0604020202020204" pitchFamily="34" charset="0"/>
              </a:rPr>
              <a:t> </a:t>
            </a:r>
            <a:r>
              <a:rPr lang="pt-BR" sz="1000" b="0" baseline="0">
                <a:latin typeface="Arial" panose="020B0604020202020204" pitchFamily="34" charset="0"/>
                <a:cs typeface="Arial" panose="020B0604020202020204" pitchFamily="34" charset="0"/>
              </a:rPr>
              <a:t>e apoio aos líderes, o que você diria que fazemos bem? </a:t>
            </a:r>
          </a:p>
          <a:p>
            <a:endParaRPr lang="en-US" sz="1000" b="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Levaremos 5 minutos para nos dividir em grupos, onde você terá a oportunidade de </a:t>
            </a:r>
            <a:r>
              <a:rPr lang="pt-BR" sz="1000" b="0" baseline="0">
                <a:latin typeface="Arial" panose="020B0604020202020204" pitchFamily="34" charset="0"/>
                <a:cs typeface="Arial" panose="020B0604020202020204" pitchFamily="34" charset="0"/>
              </a:rPr>
              <a:t>discutir o que pensa sobre o assunto. Após 5 minutos, encarregue um representante para resumir as ideias do grupo. {discussão}</a:t>
            </a:r>
          </a:p>
          <a:p>
            <a:endParaRPr lang="en-US" sz="1000" b="0" baseline="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Estão todos prontos? Os 5 minutos começam agora. {discussão}</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Agora, o representante de cada grupo se levantará e compartilhará as ideias dos seus grupos. {discussão}</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a:solidFill>
                  <a:srgbClr val="000000"/>
                </a:solidFill>
                <a:latin typeface="Arial" panose="020B0604020202020204" pitchFamily="34" charset="0"/>
                <a:cs typeface="Arial" panose="020B0604020202020204" pitchFamily="34" charset="0"/>
              </a:rPr>
              <a:t>Agora que já ouvimos todas as coisas incríveis que o distrito está fazendo, é evidente que não devemos mudar tudo. Estamos fazendo algumas coisas muito bem. </a:t>
            </a:r>
            <a:r>
              <a:rPr lang="pt-BR" sz="1000" b="0" baseline="0">
                <a:latin typeface="Arial" panose="020B0604020202020204" pitchFamily="34" charset="0"/>
                <a:cs typeface="Arial" panose="020B0604020202020204" pitchFamily="34" charset="0"/>
              </a:rPr>
              <a:t>Como podemos desenvolver esses pontos fortes, para que o distrito possa se fortalecer? {discussão}</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en-US"/>
          </a:p>
        </p:txBody>
      </p:sp>
    </p:spTree>
    <p:extLst>
      <p:ext uri="{BB962C8B-B14F-4D97-AF65-F5344CB8AC3E}">
        <p14:creationId xmlns:p14="http://schemas.microsoft.com/office/powerpoint/2010/main" val="1774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pt-BR" sz="1000" u="sng">
                <a:latin typeface="Arial" panose="020B0604020202020204" pitchFamily="34" charset="0"/>
                <a:ea typeface="ヒラギノ角ゴ Pro W3"/>
                <a:cs typeface="Arial" panose="020B0604020202020204" pitchFamily="34" charset="0"/>
              </a:rPr>
              <a:t>Anotações do apresentador: </a:t>
            </a:r>
          </a:p>
          <a:p>
            <a:pPr lvl="0">
              <a:defRPr/>
            </a:pPr>
            <a:r>
              <a:rPr lang="pt-BR" sz="100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Agora vamos conversar </a:t>
            </a:r>
            <a:r>
              <a:rPr lang="pt-BR" sz="1000" b="0" baseline="0">
                <a:latin typeface="Arial" panose="020B0604020202020204" pitchFamily="34" charset="0"/>
                <a:cs typeface="Arial" panose="020B0604020202020204" pitchFamily="34" charset="0"/>
              </a:rPr>
              <a:t>sobre fraquezas.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Olhando para essas mesmas quatro áreas de enfoque, o que você diria que não fazemos muito bem?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a:latin typeface="Arial" panose="020B0604020202020204" pitchFamily="34" charset="0"/>
                <a:cs typeface="Arial" panose="020B0604020202020204" pitchFamily="34" charset="0"/>
              </a:rPr>
              <a:t>Levaremos 5 minutos para nos dividir em grupos, onde você terá a oportunidade de </a:t>
            </a:r>
            <a:r>
              <a:rPr lang="pt-BR" sz="1000" b="0" baseline="0">
                <a:latin typeface="Arial" panose="020B0604020202020204" pitchFamily="34" charset="0"/>
                <a:cs typeface="Arial" panose="020B0604020202020204" pitchFamily="34" charset="0"/>
              </a:rPr>
              <a:t>discutir o que pensa sobre o assunto. Após 5 minutos, encarregue um representante para resumir as ideias do grupo. {discussão}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Estão todos prontos? Os 5 minutos começam agora. {discussão}</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Agora, o representante de cada grupo se levantará e compartilhará as ideias dos seus grupos. {discussão}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pt-BR" sz="1000" b="0">
                <a:solidFill>
                  <a:srgbClr val="000000"/>
                </a:solidFill>
                <a:latin typeface="Arial" panose="020B0604020202020204" pitchFamily="34" charset="0"/>
                <a:cs typeface="Arial" panose="020B0604020202020204" pitchFamily="34" charset="0"/>
              </a:rPr>
              <a:t>Agora que ouvimos de todos os grupos, </a:t>
            </a:r>
            <a:r>
              <a:rPr lang="pt-BR" sz="1000" b="0" baseline="0">
                <a:latin typeface="Arial" panose="020B0604020202020204" pitchFamily="34" charset="0"/>
                <a:cs typeface="Arial" panose="020B0604020202020204" pitchFamily="34" charset="0"/>
              </a:rPr>
              <a:t>como podemos superar nossos pontos fracos? {discussão}</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en-US"/>
          </a:p>
        </p:txBody>
      </p:sp>
    </p:spTree>
    <p:extLst>
      <p:ext uri="{BB962C8B-B14F-4D97-AF65-F5344CB8AC3E}">
        <p14:creationId xmlns:p14="http://schemas.microsoft.com/office/powerpoint/2010/main" val="79926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defRPr/>
            </a:pPr>
            <a:r>
              <a:rPr lang="pt-BR" sz="1000" u="sng">
                <a:latin typeface="Arial" panose="020B0604020202020204" pitchFamily="34" charset="0"/>
                <a:ea typeface="ヒラギノ角ゴ Pro W3"/>
                <a:cs typeface="Arial" panose="020B0604020202020204" pitchFamily="34" charset="0"/>
              </a:rPr>
              <a:t>Anotações do apresentador: </a:t>
            </a:r>
          </a:p>
          <a:p>
            <a:pPr lvl="0">
              <a:defRPr/>
            </a:pPr>
            <a:r>
              <a:rPr lang="pt-BR" sz="100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ea typeface="ヒラギノ角ゴ Pro W3"/>
              <a:cs typeface="Arial" panose="020B0604020202020204" pitchFamily="34" charset="0"/>
            </a:endParaRPr>
          </a:p>
          <a:p>
            <a:r>
              <a:rPr lang="pt-BR" sz="1000" b="0">
                <a:latin typeface="Arial" panose="020B0604020202020204" pitchFamily="34" charset="0"/>
                <a:ea typeface="ヒラギノ角ゴ Pro W3"/>
                <a:cs typeface="Arial" panose="020B0604020202020204" pitchFamily="34" charset="0"/>
              </a:rPr>
              <a:t>As oportunidades</a:t>
            </a:r>
            <a:r>
              <a:rPr lang="pt-BR" sz="1000" b="0" baseline="0">
                <a:latin typeface="Arial" panose="020B0604020202020204" pitchFamily="34" charset="0"/>
                <a:ea typeface="ヒラギノ角ゴ Pro W3"/>
                <a:cs typeface="Arial" panose="020B0604020202020204" pitchFamily="34" charset="0"/>
              </a:rPr>
              <a:t> e ameaças são um pouco diferentes, porque são uma reação ao que está acontecendo fora dos nossos clubes:</a:t>
            </a:r>
            <a:r>
              <a:rPr lang="pt-BR" sz="1000" b="0">
                <a:latin typeface="Arial" panose="020B0604020202020204" pitchFamily="34" charset="0"/>
                <a:ea typeface="ヒラギノ角ゴ Pro W3"/>
                <a:cs typeface="Arial" panose="020B0604020202020204" pitchFamily="34" charset="0"/>
              </a:rPr>
              <a:t>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000" b="0">
                <a:latin typeface="Arial" panose="020B0604020202020204" pitchFamily="34" charset="0"/>
                <a:cs typeface="Arial" panose="020B0604020202020204" pitchFamily="34" charset="0"/>
              </a:rPr>
              <a:t>Há empresas abrindo ou fechando?</a:t>
            </a:r>
            <a:r>
              <a:rPr lang="pt-BR" sz="1000" b="0" baseline="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pt-BR" sz="1000" b="0">
                <a:latin typeface="Arial" panose="020B0604020202020204" pitchFamily="34" charset="0"/>
                <a:cs typeface="Arial" panose="020B0604020202020204" pitchFamily="34" charset="0"/>
              </a:rPr>
              <a:t>Há mais pessoas se aposentando</a:t>
            </a:r>
            <a:r>
              <a:rPr lang="pt-BR" sz="1000" b="0" baseline="0">
                <a:latin typeface="Arial" panose="020B0604020202020204" pitchFamily="34" charset="0"/>
                <a:cs typeface="Arial" panose="020B0604020202020204" pitchFamily="34" charset="0"/>
              </a:rPr>
              <a:t>, há novas famílias se mudando ou as pessoas estão ficando solteiras por mais tempo? </a:t>
            </a:r>
            <a:r>
              <a:rPr lang="pt-BR" sz="1000" b="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pt-BR" sz="1000" b="0">
                <a:latin typeface="Arial" panose="020B0604020202020204" pitchFamily="34" charset="0"/>
                <a:cs typeface="Arial" panose="020B0604020202020204" pitchFamily="34" charset="0"/>
              </a:rPr>
              <a:t>Existem</a:t>
            </a:r>
            <a:r>
              <a:rPr lang="pt-BR" sz="1000" b="0" baseline="0">
                <a:latin typeface="Arial" panose="020B0604020202020204" pitchFamily="34" charset="0"/>
                <a:cs typeface="Arial" panose="020B0604020202020204" pitchFamily="34" charset="0"/>
              </a:rPr>
              <a:t> </a:t>
            </a:r>
            <a:r>
              <a:rPr lang="pt-BR" sz="1000" b="0">
                <a:latin typeface="Arial" panose="020B0604020202020204" pitchFamily="34" charset="0"/>
                <a:cs typeface="Arial" panose="020B0604020202020204" pitchFamily="34" charset="0"/>
              </a:rPr>
              <a:t>outras organizações de caridade nas proximidades?</a:t>
            </a:r>
          </a:p>
          <a:p>
            <a:pPr marL="171450" indent="-171450">
              <a:buFont typeface="Arial" panose="020B0604020202020204" pitchFamily="34" charset="0"/>
              <a:buChar char="•"/>
            </a:pPr>
            <a:r>
              <a:rPr lang="pt-BR" sz="1000" b="0">
                <a:latin typeface="Arial" panose="020B0604020202020204" pitchFamily="34" charset="0"/>
                <a:cs typeface="Arial" panose="020B0604020202020204" pitchFamily="34" charset="0"/>
              </a:rPr>
              <a:t>As pessoas estão ficando mais ou menos conectadas com suas comunidades?</a:t>
            </a:r>
          </a:p>
          <a:p>
            <a:endParaRPr lang="en-US" sz="1000" b="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Quem pode</a:t>
            </a:r>
            <a:r>
              <a:rPr lang="pt-BR" sz="1000" b="0" baseline="0">
                <a:latin typeface="Arial" panose="020B0604020202020204" pitchFamily="34" charset="0"/>
                <a:cs typeface="Arial" panose="020B0604020202020204" pitchFamily="34" charset="0"/>
              </a:rPr>
              <a:t> contar um exemplo de uma mudança ou oportunidade externa da sua área? </a:t>
            </a:r>
            <a:r>
              <a:rPr lang="pt-BR" sz="1000" b="0">
                <a:latin typeface="Arial" panose="020B0604020202020204" pitchFamily="34" charset="0"/>
                <a:cs typeface="Arial" panose="020B0604020202020204" pitchFamily="34" charset="0"/>
              </a:rPr>
              <a:t>Levaremos 5 minutos para nos dividir em grupos, onde você terá a oportunidade de </a:t>
            </a:r>
            <a:r>
              <a:rPr lang="pt-BR" sz="1000" b="0" baseline="0">
                <a:latin typeface="Arial" panose="020B0604020202020204" pitchFamily="34" charset="0"/>
                <a:cs typeface="Arial" panose="020B0604020202020204" pitchFamily="34" charset="0"/>
              </a:rPr>
              <a:t>discutir o que pensa sobre o assunto. Após 5 minutos, encarregue um representante para resumir as ideias do grupo. {discussão}</a:t>
            </a:r>
          </a:p>
          <a:p>
            <a:endParaRPr lang="en-US" sz="1000" b="0" baseline="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Estão todos prontos? Os 5 minutos começam agora. {discussão}</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Agora, o representante de cada grupo se levantará e compartilhará as ideias dos seus grupos. {discussão}</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Como podemos aproveitar essas mudanças? </a:t>
            </a:r>
            <a:r>
              <a:rPr lang="pt-BR" sz="1000" b="0" i="1" baseline="0">
                <a:latin typeface="Arial" panose="020B0604020202020204" pitchFamily="34" charset="0"/>
                <a:cs typeface="Arial" panose="020B0604020202020204" pitchFamily="34" charset="0"/>
              </a:rPr>
              <a:t>{discutir</a:t>
            </a:r>
            <a:r>
              <a:rPr lang="pt-BR" sz="1000" b="0" baseline="0">
                <a:latin typeface="Arial" panose="020B0604020202020204" pitchFamily="34" charset="0"/>
                <a:cs typeface="Arial" panose="020B0604020202020204" pitchFamily="34" charset="0"/>
              </a:rPr>
              <a:t>} </a:t>
            </a:r>
            <a:r>
              <a:rPr lang="pt-BR" sz="1000" b="0" i="1" baseline="0">
                <a:latin typeface="Arial" panose="020B0604020202020204" pitchFamily="34" charset="0"/>
                <a:cs typeface="Arial" panose="020B0604020202020204" pitchFamily="34" charset="0"/>
              </a:rPr>
              <a:t>considerar que algumas mudanças podem ser ameaças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sz="1000" b="0" i="1" baseline="0">
                <a:latin typeface="Arial" panose="020B0604020202020204" pitchFamily="34" charset="0"/>
                <a:cs typeface="Arial" panose="020B0604020202020204" pitchFamily="34" charset="0"/>
              </a:rPr>
              <a:t>E se nenhuma vantagem puder ser encontrada</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en-US"/>
          </a:p>
        </p:txBody>
      </p:sp>
    </p:spTree>
    <p:extLst>
      <p:ext uri="{BB962C8B-B14F-4D97-AF65-F5344CB8AC3E}">
        <p14:creationId xmlns:p14="http://schemas.microsoft.com/office/powerpoint/2010/main" val="66849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dirty="0">
                <a:latin typeface="Arial" panose="020B0604020202020204" pitchFamily="34" charset="0"/>
                <a:ea typeface="ヒラギノ角ゴ Pro W3"/>
                <a:cs typeface="Arial" panose="020B0604020202020204" pitchFamily="34" charset="0"/>
              </a:rPr>
              <a:t>Anotações do apresentador:</a:t>
            </a:r>
            <a:r>
              <a:rPr lang="pt-BR" sz="1000" dirty="0">
                <a:latin typeface="Arial" panose="020B0604020202020204" pitchFamily="34" charset="0"/>
                <a:ea typeface="ヒラギノ角ゴ Pro W3"/>
                <a:cs typeface="Arial" panose="020B0604020202020204" pitchFamily="34" charset="0"/>
              </a:rPr>
              <a:t> </a:t>
            </a:r>
          </a:p>
          <a:p>
            <a:pPr>
              <a:defRPr/>
            </a:pPr>
            <a:r>
              <a:rPr lang="pt-BR" sz="1000" i="1" dirty="0">
                <a:latin typeface="Arial" panose="020B0604020202020204" pitchFamily="34" charset="0"/>
                <a:cs typeface="Arial" panose="020B0604020202020204" pitchFamily="34" charset="0"/>
              </a:rPr>
              <a:t>Comece a sessão se apresentando e dando as boas-vindas aos participantes deste seminário sobre Criar uma Visão para a Abordagem Global do Quadro Associativo.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dirty="0">
                <a:latin typeface="Arial" panose="020B0604020202020204" pitchFamily="34" charset="0"/>
                <a:cs typeface="Arial" panose="020B0604020202020204" pitchFamily="34" charset="0"/>
              </a:rPr>
              <a:t>____________________________________________________________</a:t>
            </a:r>
          </a:p>
          <a:p>
            <a:endParaRPr lang="en-US" sz="1000" baseline="0" dirty="0">
              <a:latin typeface="Arial" panose="020B0604020202020204" pitchFamily="34" charset="0"/>
              <a:cs typeface="Arial" panose="020B0604020202020204" pitchFamily="34" charset="0"/>
            </a:endParaRPr>
          </a:p>
          <a:p>
            <a:r>
              <a:rPr lang="pt-BR" sz="1000" i="1" baseline="0" dirty="0">
                <a:latin typeface="Arial" panose="020B0604020202020204" pitchFamily="34" charset="0"/>
                <a:cs typeface="Arial" panose="020B0604020202020204" pitchFamily="34" charset="0"/>
              </a:rPr>
              <a:t>Roteiro para o Líder de Área da GAT preparar líderes distritais para liderar o workshop Criar uma Visão:</a:t>
            </a:r>
          </a:p>
          <a:p>
            <a:endParaRPr lang="en-US" sz="1000" baseline="0" dirty="0">
              <a:latin typeface="Arial" panose="020B0604020202020204" pitchFamily="34" charset="0"/>
              <a:cs typeface="Arial" panose="020B0604020202020204" pitchFamily="34" charset="0"/>
            </a:endParaRPr>
          </a:p>
          <a:p>
            <a:pPr algn="just"/>
            <a:r>
              <a:rPr lang="pt-BR" sz="1000" b="0" dirty="0">
                <a:latin typeface="Arial" panose="020B0604020202020204" pitchFamily="34" charset="0"/>
                <a:cs typeface="Arial" panose="020B0604020202020204" pitchFamily="34" charset="0"/>
              </a:rPr>
              <a:t>Bem-vindo a</a:t>
            </a:r>
            <a:r>
              <a:rPr lang="pt-BR" sz="1000" b="0" baseline="0" dirty="0">
                <a:latin typeface="Arial" panose="020B0604020202020204" pitchFamily="34" charset="0"/>
                <a:cs typeface="Arial" panose="020B0604020202020204" pitchFamily="34" charset="0"/>
              </a:rPr>
              <a:t> este treinamento da Abordagem Global do Quadro Associativo. Meu nome é ___ e estou entusiasmado por ver todos vocês aqui hoje. </a:t>
            </a:r>
          </a:p>
          <a:p>
            <a:pPr algn="just"/>
            <a:endParaRPr lang="en-US" sz="1000" b="0" baseline="0" dirty="0">
              <a:latin typeface="Arial" panose="020B0604020202020204" pitchFamily="34" charset="0"/>
              <a:cs typeface="Arial" panose="020B0604020202020204" pitchFamily="34" charset="0"/>
            </a:endParaRPr>
          </a:p>
          <a:p>
            <a:pPr algn="just"/>
            <a:r>
              <a:rPr lang="pt-BR" sz="1000" b="0" baseline="0" dirty="0">
                <a:latin typeface="Arial" panose="020B0604020202020204" pitchFamily="34" charset="0"/>
                <a:cs typeface="Arial" panose="020B0604020202020204" pitchFamily="34" charset="0"/>
              </a:rPr>
              <a:t>Nesta reunião, realizaremos o workshop Criar uma Visão. O workshop Criar uma Visão inclui um processo para analisar a situação atual do seu distrito e </a:t>
            </a:r>
            <a:r>
              <a:rPr lang="pt-BR" sz="1000" b="0" strike="noStrike" baseline="0" dirty="0">
                <a:latin typeface="Arial" panose="020B0604020202020204" pitchFamily="34" charset="0"/>
                <a:cs typeface="Arial" panose="020B0604020202020204" pitchFamily="34" charset="0"/>
              </a:rPr>
              <a:t>análise dos alvos da </a:t>
            </a:r>
            <a:r>
              <a:rPr lang="pt-BR" sz="1000" b="0" i="1" strike="noStrike" baseline="0" dirty="0">
                <a:latin typeface="Arial" panose="020B0604020202020204" pitchFamily="34" charset="0"/>
                <a:cs typeface="Arial" panose="020B0604020202020204" pitchFamily="34" charset="0"/>
              </a:rPr>
              <a:t>MISSÃO</a:t>
            </a:r>
            <a:r>
              <a:rPr lang="pt-BR" sz="1000" b="0" strike="noStrike" baseline="0" dirty="0">
                <a:latin typeface="Arial" panose="020B0604020202020204" pitchFamily="34" charset="0"/>
                <a:cs typeface="Arial" panose="020B0604020202020204" pitchFamily="34" charset="0"/>
              </a:rPr>
              <a:t> </a:t>
            </a:r>
            <a:r>
              <a:rPr lang="pt-BR" sz="1000" b="1" strike="noStrike" baseline="0" dirty="0">
                <a:latin typeface="Arial" panose="020B0604020202020204" pitchFamily="34" charset="0"/>
                <a:cs typeface="Arial" panose="020B0604020202020204" pitchFamily="34" charset="0"/>
              </a:rPr>
              <a:t>1.5</a:t>
            </a:r>
            <a:r>
              <a:rPr lang="pt-BR" sz="1000" b="0" strike="noStrike" baseline="0" dirty="0">
                <a:latin typeface="Arial" panose="020B0604020202020204" pitchFamily="34" charset="0"/>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pt-BR" sz="1000" b="0" i="1" dirty="0">
                <a:latin typeface="Arial" panose="020B0604020202020204" pitchFamily="34" charset="0"/>
                <a:cs typeface="Arial" panose="020B0604020202020204" pitchFamily="34" charset="0"/>
              </a:rPr>
              <a:t>Roteiro para os líderes distritais ao conduzirem um workshop Criar uma Visão:</a:t>
            </a:r>
          </a:p>
          <a:p>
            <a:endParaRPr lang="en-US" sz="1000" b="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Bem-vindo a</a:t>
            </a:r>
            <a:r>
              <a:rPr lang="pt-BR" sz="1000" b="0" baseline="0" dirty="0">
                <a:latin typeface="Arial" panose="020B0604020202020204" pitchFamily="34" charset="0"/>
                <a:cs typeface="Arial" panose="020B0604020202020204" pitchFamily="34" charset="0"/>
              </a:rPr>
              <a:t> esta reunião de distrito da Abordagem Global do Quadro Associativo. Meu nome é ___ e estou entusiasmado por ver todos vocês aqui hoje.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dirty="0">
                <a:latin typeface="Arial" panose="020B0604020202020204" pitchFamily="34" charset="0"/>
                <a:cs typeface="Arial" panose="020B0604020202020204" pitchFamily="34" charset="0"/>
              </a:rPr>
              <a:t>Nesta reunião vamos analisar a situação atual do nosso distrito e </a:t>
            </a:r>
            <a:r>
              <a:rPr lang="pt-BR" sz="1000" b="0" strike="noStrike" baseline="0" dirty="0">
                <a:latin typeface="Arial" panose="020B0604020202020204" pitchFamily="34" charset="0"/>
                <a:cs typeface="Arial" panose="020B0604020202020204" pitchFamily="34" charset="0"/>
              </a:rPr>
              <a:t>revisar os alvos da </a:t>
            </a:r>
            <a:r>
              <a:rPr lang="pt-BR" sz="1000" b="0" i="1" strike="noStrike" baseline="0" dirty="0">
                <a:latin typeface="Arial" panose="020B0604020202020204" pitchFamily="34" charset="0"/>
                <a:cs typeface="Arial" panose="020B0604020202020204" pitchFamily="34" charset="0"/>
              </a:rPr>
              <a:t>MISSÃO</a:t>
            </a:r>
            <a:r>
              <a:rPr lang="pt-BR" sz="1000" b="0" strike="noStrike" baseline="0" dirty="0">
                <a:latin typeface="Arial" panose="020B0604020202020204" pitchFamily="34" charset="0"/>
                <a:cs typeface="Arial" panose="020B0604020202020204" pitchFamily="34" charset="0"/>
              </a:rPr>
              <a:t> </a:t>
            </a:r>
            <a:r>
              <a:rPr lang="pt-BR" sz="1000" b="1" strike="noStrike" baseline="0" dirty="0">
                <a:latin typeface="Arial" panose="020B0604020202020204" pitchFamily="34" charset="0"/>
                <a:cs typeface="Arial" panose="020B0604020202020204" pitchFamily="34" charset="0"/>
              </a:rPr>
              <a:t>1.5</a:t>
            </a:r>
            <a:r>
              <a:rPr lang="pt-BR" sz="1000" b="0" strike="noStrike" baseline="0" dirty="0">
                <a:latin typeface="Arial" panose="020B0604020202020204" pitchFamily="34" charset="0"/>
                <a:cs typeface="Arial" panose="020B0604020202020204" pitchFamily="34" charset="0"/>
              </a:rPr>
              <a:t>.</a:t>
            </a:r>
          </a:p>
          <a:p>
            <a:endParaRPr lang="en-US" sz="1000" b="0" baseline="0" dirty="0">
              <a:latin typeface="Arial" panose="020B0604020202020204" pitchFamily="34" charset="0"/>
              <a:cs typeface="Arial" panose="020B0604020202020204" pitchFamily="34" charset="0"/>
            </a:endParaRPr>
          </a:p>
          <a:p>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a:t>
            </a:fld>
            <a:endParaRPr lang="en-US"/>
          </a:p>
        </p:txBody>
      </p:sp>
    </p:spTree>
    <p:extLst>
      <p:ext uri="{BB962C8B-B14F-4D97-AF65-F5344CB8AC3E}">
        <p14:creationId xmlns:p14="http://schemas.microsoft.com/office/powerpoint/2010/main" val="71993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pt-BR" sz="1000" u="sng">
                <a:latin typeface="Arial" panose="020B0604020202020204" pitchFamily="34" charset="0"/>
                <a:ea typeface="ヒラギノ角ゴ Pro W3"/>
                <a:cs typeface="Arial" panose="020B0604020202020204" pitchFamily="34" charset="0"/>
              </a:rPr>
              <a:t>Anotações do apresentador: </a:t>
            </a:r>
          </a:p>
          <a:p>
            <a:pPr lvl="0">
              <a:defRPr/>
            </a:pPr>
            <a:r>
              <a:rPr lang="pt-BR" sz="100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Nem toda mudança é boa,</a:t>
            </a:r>
            <a:r>
              <a:rPr lang="pt-BR" sz="1000" b="0" baseline="0">
                <a:latin typeface="Arial" panose="020B0604020202020204" pitchFamily="34" charset="0"/>
                <a:cs typeface="Arial" panose="020B0604020202020204" pitchFamily="34" charset="0"/>
              </a:rPr>
              <a:t> mas </a:t>
            </a:r>
            <a:r>
              <a:rPr lang="pt-BR" sz="1000" b="0">
                <a:latin typeface="Arial" panose="020B0604020202020204" pitchFamily="34" charset="0"/>
                <a:cs typeface="Arial" panose="020B0604020202020204" pitchFamily="34" charset="0"/>
              </a:rPr>
              <a:t>queremos </a:t>
            </a:r>
            <a:r>
              <a:rPr lang="pt-BR" sz="1000" b="0" baseline="0">
                <a:latin typeface="Arial" panose="020B0604020202020204" pitchFamily="34" charset="0"/>
                <a:cs typeface="Arial" panose="020B0604020202020204" pitchFamily="34" charset="0"/>
              </a:rPr>
              <a:t>pensar em maneiras de reduzir os danos aos clubes.  </a:t>
            </a:r>
          </a:p>
          <a:p>
            <a:endParaRPr lang="en-US" sz="1000" b="0" baseline="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As ameaças, como as oportunidades, podem ser mudanças nos negócios, mudanças demográficas, organizações concorrentes ou mudanças culturais que não possamos aproveitar. </a:t>
            </a:r>
          </a:p>
          <a:p>
            <a:endParaRPr lang="en-US" sz="1000" b="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Quem pode</a:t>
            </a:r>
            <a:r>
              <a:rPr lang="pt-BR" sz="1000" b="0" baseline="0">
                <a:latin typeface="Arial" panose="020B0604020202020204" pitchFamily="34" charset="0"/>
                <a:cs typeface="Arial" panose="020B0604020202020204" pitchFamily="34" charset="0"/>
              </a:rPr>
              <a:t> dar exemplos de coisas negativas na respectiva área? </a:t>
            </a:r>
            <a:r>
              <a:rPr lang="pt-BR" sz="1000" b="0">
                <a:latin typeface="Arial" panose="020B0604020202020204" pitchFamily="34" charset="0"/>
                <a:cs typeface="Arial" panose="020B0604020202020204" pitchFamily="34" charset="0"/>
              </a:rPr>
              <a:t>Levaremos 5 minutos para nos dividir em grupos, onde você terá a oportunidade de </a:t>
            </a:r>
            <a:r>
              <a:rPr lang="pt-BR" sz="1000" b="0" baseline="0">
                <a:latin typeface="Arial" panose="020B0604020202020204" pitchFamily="34" charset="0"/>
                <a:cs typeface="Arial" panose="020B0604020202020204" pitchFamily="34" charset="0"/>
              </a:rPr>
              <a:t>discutir o que pensa sobre o assunto. Após 5 minutos, encarregue um representante para resumir as ideias do grupo. {discussão}</a:t>
            </a:r>
          </a:p>
          <a:p>
            <a:endParaRPr lang="en-US" sz="1000" b="1" baseline="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Estão todos prontos? Os 5 minutos começam agora. {discussão}</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Agora, o representante de cada grupo se levantará e compartilhará as ideias dos seus grupos. {discussão}</a:t>
            </a:r>
          </a:p>
          <a:p>
            <a:endParaRPr lang="en-US" sz="1000" b="0" baseline="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Como podemos reduzir os danos dessas mudanças? </a:t>
            </a:r>
            <a:r>
              <a:rPr lang="pt-BR" sz="1000" b="0" i="1" baseline="0">
                <a:latin typeface="Arial" panose="020B0604020202020204" pitchFamily="34" charset="0"/>
                <a:cs typeface="Arial" panose="020B0604020202020204" pitchFamily="34" charset="0"/>
              </a:rPr>
              <a:t>{discussão}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sz="1000" b="0" i="1" baseline="0">
                <a:latin typeface="Arial" panose="020B0604020202020204" pitchFamily="34" charset="0"/>
                <a:cs typeface="Arial" panose="020B0604020202020204" pitchFamily="34" charset="0"/>
              </a:rPr>
              <a:t>considerar que alguns podem ser convertidos em oportunidades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pt-BR" sz="1000" b="0" i="1" baseline="0">
                <a:latin typeface="Arial" panose="020B0604020202020204" pitchFamily="34" charset="0"/>
                <a:cs typeface="Arial" panose="020B0604020202020204" pitchFamily="34" charset="0"/>
              </a:rPr>
              <a:t>E se uma vantagem puder ser identificada</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20</a:t>
            </a:fld>
            <a:endParaRPr lang="en-US"/>
          </a:p>
        </p:txBody>
      </p:sp>
    </p:spTree>
    <p:extLst>
      <p:ext uri="{BB962C8B-B14F-4D97-AF65-F5344CB8AC3E}">
        <p14:creationId xmlns:p14="http://schemas.microsoft.com/office/powerpoint/2010/main" val="396065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a:latin typeface="Arial" panose="020B0604020202020204" pitchFamily="34" charset="0"/>
                <a:cs typeface="Arial" panose="020B0604020202020204" pitchFamily="34" charset="0"/>
              </a:rPr>
              <a:t>_____________________________________________________</a:t>
            </a:r>
          </a:p>
          <a:p>
            <a:r>
              <a:rPr lang="pt-BR" sz="1000" b="0">
                <a:latin typeface="Arial" panose="020B0604020202020204" pitchFamily="34" charset="0"/>
                <a:cs typeface="Arial" panose="020B0604020202020204" pitchFamily="34" charset="0"/>
              </a:rPr>
              <a:t>Portanto, aqui está o que temos como resultado da análise SWOT.</a:t>
            </a:r>
            <a:r>
              <a:rPr lang="pt-BR" sz="1000" b="0" baseline="0">
                <a:latin typeface="Arial" panose="020B0604020202020204" pitchFamily="34" charset="0"/>
                <a:cs typeface="Arial" panose="020B0604020202020204" pitchFamily="34" charset="0"/>
              </a:rPr>
              <a:t> </a:t>
            </a:r>
            <a:r>
              <a:rPr lang="pt-BR" sz="1000" b="0">
                <a:latin typeface="Arial" panose="020B0604020202020204" pitchFamily="34" charset="0"/>
                <a:cs typeface="Arial" panose="020B0604020202020204" pitchFamily="34" charset="0"/>
              </a:rPr>
              <a:t>{</a:t>
            </a:r>
            <a:r>
              <a:rPr lang="pt-BR" sz="1000" b="0" i="1">
                <a:latin typeface="Arial" panose="020B0604020202020204" pitchFamily="34" charset="0"/>
                <a:cs typeface="Arial" panose="020B0604020202020204" pitchFamily="34" charset="0"/>
              </a:rPr>
              <a:t>resumir o conhecimento adquirido nos slides 17-20</a:t>
            </a:r>
            <a:r>
              <a:rPr lang="pt-BR" sz="1000" b="0" i="1" baseline="0">
                <a:latin typeface="Arial" panose="020B0604020202020204" pitchFamily="34" charset="0"/>
                <a:cs typeface="Arial" panose="020B0604020202020204" pitchFamily="34" charset="0"/>
              </a:rPr>
              <a:t>}</a:t>
            </a:r>
          </a:p>
          <a:p>
            <a:endParaRPr lang="en-US" sz="1000" b="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Alguém</a:t>
            </a:r>
            <a:r>
              <a:rPr lang="pt-BR" sz="1000" b="0" baseline="0">
                <a:latin typeface="Arial" panose="020B0604020202020204" pitchFamily="34" charset="0"/>
                <a:cs typeface="Arial" panose="020B0604020202020204" pitchFamily="34" charset="0"/>
              </a:rPr>
              <a:t> tem algo que gostaria de acrescentar à nossa análise antes de prosseguirmos? </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pt-BR"/>
              <a:t>NAMI: passado, presente e futuro</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21</a:t>
            </a:fld>
            <a:endParaRPr lang="en-US"/>
          </a:p>
        </p:txBody>
      </p:sp>
    </p:spTree>
    <p:extLst>
      <p:ext uri="{BB962C8B-B14F-4D97-AF65-F5344CB8AC3E}">
        <p14:creationId xmlns:p14="http://schemas.microsoft.com/office/powerpoint/2010/main" val="168036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pt-BR" sz="1000" u="sng" dirty="0">
                <a:latin typeface="Arial" panose="020B0604020202020204" pitchFamily="34" charset="0"/>
                <a:ea typeface="ヒラギノ角ゴ Pro W3"/>
                <a:cs typeface="Arial" panose="020B0604020202020204" pitchFamily="34" charset="0"/>
              </a:rPr>
              <a:t>Anotações do apresentador: </a:t>
            </a:r>
          </a:p>
          <a:p>
            <a:pPr lvl="0">
              <a:defRPr/>
            </a:pPr>
            <a:r>
              <a:rPr lang="pt-BR"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i="0" u="none" strike="noStrike" baseline="0" dirty="0">
                <a:solidFill>
                  <a:schemeClr val="tx1"/>
                </a:solidFill>
                <a:effectLst/>
                <a:latin typeface="Arial" panose="020B0604020202020204" pitchFamily="34" charset="0"/>
                <a:cs typeface="Arial" panose="020B0604020202020204" pitchFamily="34" charset="0"/>
              </a:rPr>
              <a:t>Se queremos alcançar os alvos da </a:t>
            </a:r>
            <a:r>
              <a:rPr lang="pt-BR" sz="1000" b="0" i="1" dirty="0">
                <a:latin typeface="Arial" charset="0"/>
                <a:cs typeface="Arial" charset="0"/>
              </a:rPr>
              <a:t>MISSÃO </a:t>
            </a:r>
            <a:r>
              <a:rPr lang="pt-BR" sz="1000" b="1" dirty="0">
                <a:latin typeface="Arial" charset="0"/>
                <a:cs typeface="Arial" charset="0"/>
              </a:rPr>
              <a:t>1.5</a:t>
            </a:r>
            <a:r>
              <a:rPr lang="pt-BR" sz="1000" b="0" i="0" u="none" strike="noStrike" baseline="0" dirty="0">
                <a:solidFill>
                  <a:schemeClr val="tx1"/>
                </a:solidFill>
                <a:effectLst/>
                <a:latin typeface="Arial" panose="020B0604020202020204" pitchFamily="34" charset="0"/>
                <a:cs typeface="Arial" panose="020B0604020202020204" pitchFamily="34" charset="0"/>
              </a:rPr>
              <a:t>, devemos todos trabalhar juntos</a:t>
            </a:r>
            <a:r>
              <a:rPr lang="pt-BR" sz="1000" b="0" i="0" u="none" strike="noStrike" baseline="0" dirty="0">
                <a:solidFill>
                  <a:schemeClr val="tx1"/>
                </a:solidFill>
                <a:latin typeface="Arial" panose="020B0604020202020204" pitchFamily="34" charset="0"/>
                <a:cs typeface="Arial" panose="020B0604020202020204" pitchFamily="34" charset="0"/>
              </a:rPr>
              <a:t> para influenciar mudanças no nível do clube.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dirty="0">
                <a:latin typeface="Arial" panose="020B0604020202020204" pitchFamily="34" charset="0"/>
                <a:cs typeface="Arial" panose="020B0604020202020204" pitchFamily="34" charset="0"/>
              </a:rPr>
              <a:t>Precisamos de clubes comprometidos em testar novas maneiras de funcionar e estar abertos para reportar sucessos </a:t>
            </a:r>
            <a:r>
              <a:rPr lang="pt-BR" sz="1000" b="0" u="sng" dirty="0">
                <a:latin typeface="Arial" panose="020B0604020202020204" pitchFamily="34" charset="0"/>
                <a:cs typeface="Arial" panose="020B0604020202020204" pitchFamily="34" charset="0"/>
              </a:rPr>
              <a:t>e</a:t>
            </a:r>
            <a:r>
              <a:rPr lang="pt-BR" sz="1000" b="0" dirty="0">
                <a:latin typeface="Arial" panose="020B0604020202020204" pitchFamily="34" charset="0"/>
                <a:cs typeface="Arial" panose="020B0604020202020204" pitchFamily="34" charset="0"/>
              </a:rPr>
              <a:t> desafios que enfrentem, para que possamos</a:t>
            </a:r>
            <a:r>
              <a:rPr lang="pt-BR" sz="1000" b="0" baseline="0" dirty="0">
                <a:latin typeface="Arial" panose="020B0604020202020204" pitchFamily="34" charset="0"/>
                <a:cs typeface="Arial" panose="020B0604020202020204" pitchFamily="34" charset="0"/>
              </a:rPr>
              <a:t> saber quais oportunidades temos para dar suporte</a:t>
            </a:r>
            <a:r>
              <a:rPr lang="pt-BR" sz="1000" b="0" dirty="0">
                <a:latin typeface="Arial" panose="020B0604020202020204" pitchFamily="34" charset="0"/>
                <a:cs typeface="Arial" panose="020B0604020202020204" pitchFamily="34" charset="0"/>
              </a:rPr>
              <a:t>.</a:t>
            </a:r>
            <a:r>
              <a:rPr lang="pt-BR" sz="1000" b="0" baseline="0" dirty="0">
                <a:latin typeface="Arial" panose="020B0604020202020204" pitchFamily="34" charset="0"/>
                <a:cs typeface="Arial" panose="020B0604020202020204" pitchFamily="34" charset="0"/>
              </a:rPr>
              <a:t> </a:t>
            </a:r>
            <a:r>
              <a:rPr lang="pt-BR" sz="1000" b="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i="0" u="none" strike="noStrike" baseline="0" dirty="0">
                <a:solidFill>
                  <a:schemeClr val="tx1"/>
                </a:solidFill>
                <a:effectLst/>
                <a:latin typeface="Arial" panose="020B0604020202020204" pitchFamily="34" charset="0"/>
                <a:cs typeface="Arial" panose="020B0604020202020204" pitchFamily="34" charset="0"/>
              </a:rPr>
              <a:t>Quem estará comigo para apoiar a Abordagem Global do Quadro Associativo e a nossa iniciativa para garantir o sucesso do distrito? {peça que usem a função de levantar a mão}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i="0" u="none" strike="noStrike" baseline="0" dirty="0">
                <a:solidFill>
                  <a:schemeClr val="tx1"/>
                </a:solidFill>
                <a:effectLst/>
                <a:latin typeface="Arial" panose="020B0604020202020204" pitchFamily="34" charset="0"/>
                <a:cs typeface="Arial" panose="020B0604020202020204" pitchFamily="34" charset="0"/>
              </a:rPr>
              <a:t>{escolha uma mão levantada} Diga-me como você vai contribuir? {discuta ideias}</a:t>
            </a: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22</a:t>
            </a:fld>
            <a:endParaRPr lang="en-US"/>
          </a:p>
        </p:txBody>
      </p:sp>
    </p:spTree>
    <p:extLst>
      <p:ext uri="{BB962C8B-B14F-4D97-AF65-F5344CB8AC3E}">
        <p14:creationId xmlns:p14="http://schemas.microsoft.com/office/powerpoint/2010/main" val="388543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pt-BR" sz="1000" u="sng" dirty="0">
                <a:latin typeface="Arial" panose="020B0604020202020204" pitchFamily="34" charset="0"/>
                <a:ea typeface="ヒラギノ角ゴ Pro W3"/>
                <a:cs typeface="Arial" panose="020B0604020202020204" pitchFamily="34" charset="0"/>
              </a:rPr>
              <a:t>Anotações do apresentador: </a:t>
            </a:r>
          </a:p>
          <a:p>
            <a:pPr lvl="0">
              <a:defRPr/>
            </a:pPr>
            <a:r>
              <a:rPr lang="pt-BR" sz="1000" b="0" dirty="0">
                <a:latin typeface="Arial" panose="020B0604020202020204" pitchFamily="34" charset="0"/>
                <a:cs typeface="Arial" panose="020B0604020202020204" pitchFamily="34" charset="0"/>
              </a:rPr>
              <a:t>_____________________________________________________</a:t>
            </a:r>
          </a:p>
          <a:p>
            <a:r>
              <a:rPr lang="pt-BR" sz="1000" b="0" i="1" baseline="0" dirty="0">
                <a:latin typeface="Arial" panose="020B0604020202020204" pitchFamily="34" charset="0"/>
                <a:cs typeface="Arial" panose="020B0604020202020204" pitchFamily="34" charset="0"/>
              </a:rPr>
              <a:t>Roteiro para o Líder de Área da GAT preparar líderes distritais para liderar o workshop Criar uma Visão:</a:t>
            </a:r>
          </a:p>
          <a:p>
            <a:r>
              <a:rPr lang="pt-BR" sz="1000" b="0" dirty="0">
                <a:latin typeface="Arial"/>
                <a:ea typeface="ヒラギノ角ゴ Pro W3"/>
                <a:cs typeface="Arial"/>
              </a:rPr>
              <a:t>Parabéns! Nós</a:t>
            </a:r>
            <a:r>
              <a:rPr lang="pt-BR" sz="1000" b="0" baseline="0" dirty="0">
                <a:latin typeface="Arial"/>
                <a:ea typeface="ヒラギノ角ゴ Pro W3"/>
                <a:cs typeface="Arial"/>
              </a:rPr>
              <a:t> concluímos nossa prática de análise distrital e </a:t>
            </a:r>
            <a:r>
              <a:rPr lang="pt-BR" sz="1000" b="0" dirty="0">
                <a:latin typeface="Arial"/>
                <a:ea typeface="ヒラギノ角ゴ Pro W3"/>
                <a:cs typeface="Arial"/>
              </a:rPr>
              <a:t>revisão dos nossos alvos da </a:t>
            </a:r>
            <a:r>
              <a:rPr lang="pt-BR" sz="1000" b="0" i="1" dirty="0">
                <a:latin typeface="Arial"/>
                <a:ea typeface="ヒラギノ角ゴ Pro W3"/>
                <a:cs typeface="Arial"/>
              </a:rPr>
              <a:t>MISSÃO</a:t>
            </a:r>
            <a:r>
              <a:rPr lang="pt-BR" sz="1000" b="0" baseline="0" dirty="0">
                <a:latin typeface="Arial"/>
                <a:ea typeface="ヒラギノ角ゴ Pro W3"/>
                <a:cs typeface="Arial"/>
              </a:rPr>
              <a:t> </a:t>
            </a:r>
            <a:r>
              <a:rPr lang="pt-BR" sz="1000" b="1" baseline="0" dirty="0">
                <a:latin typeface="Arial"/>
                <a:ea typeface="ヒラギノ角ゴ Pro W3"/>
                <a:cs typeface="Arial"/>
              </a:rPr>
              <a:t>1.5</a:t>
            </a:r>
            <a:r>
              <a:rPr lang="pt-BR" sz="1000" b="0" baseline="0" dirty="0">
                <a:latin typeface="Arial"/>
                <a:ea typeface="ヒラギノ角ゴ Pro W3"/>
                <a:cs typeface="Arial"/>
              </a:rPr>
              <a:t> </a:t>
            </a:r>
            <a:r>
              <a:rPr lang="pt-BR" sz="1000" b="0" dirty="0">
                <a:latin typeface="Arial"/>
                <a:ea typeface="ヒラギノ角ゴ Pro W3"/>
                <a:cs typeface="Arial"/>
              </a:rPr>
              <a:t>para o quadro associativo de distrito.</a:t>
            </a:r>
            <a:r>
              <a:rPr lang="pt-BR" sz="1000" b="0" baseline="0" dirty="0">
                <a:latin typeface="Arial"/>
                <a:ea typeface="ヒラギノ角ゴ Pro W3"/>
                <a:cs typeface="Arial"/>
              </a:rPr>
              <a:t> </a:t>
            </a:r>
            <a:r>
              <a:rPr lang="pt-BR" sz="1000" b="0" dirty="0">
                <a:latin typeface="Arial"/>
                <a:ea typeface="ヒラギノ角ゴ Pro W3"/>
                <a:cs typeface="Arial"/>
              </a:rPr>
              <a:t>O que acontece agora? Reúna a equipe distrital e a oriente também neste workshop. </a:t>
            </a:r>
          </a:p>
          <a:p>
            <a:r>
              <a:rPr lang="pt-BR" sz="1000" b="0" dirty="0">
                <a:latin typeface="Arial"/>
                <a:ea typeface="ヒラギノ角ゴ Pro W3"/>
                <a:cs typeface="Arial"/>
              </a:rPr>
              <a:t>Depois de concluir o workshop de Criar uma visão com sua equipe distrital, comunique os resultados da análise SWOT aos seus membros e lhes ofereça a oportunidade de darem feedback anônimo com suas opiniões. Isso dará aos clubes a chance de investir na </a:t>
            </a:r>
            <a:r>
              <a:rPr lang="pt-BR" b="0" i="1" dirty="0">
                <a:latin typeface="Arial"/>
                <a:ea typeface="ヒラギノ角ゴ Pro W3"/>
                <a:cs typeface="Calibri"/>
              </a:rPr>
              <a:t>MISSÃO</a:t>
            </a:r>
            <a:r>
              <a:rPr lang="pt-BR" b="0" dirty="0">
                <a:latin typeface="Arial"/>
                <a:ea typeface="ヒラギノ角ゴ Pro W3"/>
                <a:cs typeface="Calibri"/>
              </a:rPr>
              <a:t> </a:t>
            </a:r>
            <a:r>
              <a:rPr lang="pt-BR" b="1" dirty="0">
                <a:ea typeface="ヒラギノ角ゴ Pro W3"/>
                <a:cs typeface="Calibri"/>
              </a:rPr>
              <a:t>1.5</a:t>
            </a:r>
            <a:r>
              <a:rPr lang="pt-BR" sz="1000" b="0" i="0" baseline="0" dirty="0">
                <a:latin typeface="Arial"/>
                <a:ea typeface="ヒラギノ角ゴ Pro W3"/>
                <a:cs typeface="Arial"/>
              </a:rPr>
              <a:t> </a:t>
            </a:r>
            <a:r>
              <a:rPr lang="pt-BR" sz="1000" b="0" dirty="0">
                <a:latin typeface="Arial"/>
                <a:ea typeface="ヒラギノ角ゴ Pro W3"/>
                <a:cs typeface="Arial"/>
              </a:rPr>
              <a:t>e potencialmente fornecer contribuições sobre outros pontos fortes, fracos, oportunidades e ameaças que não foram pensados.</a:t>
            </a:r>
          </a:p>
          <a:p>
            <a:r>
              <a:rPr lang="pt-BR" sz="1000" b="0" dirty="0">
                <a:latin typeface="Arial" panose="020B0604020202020204" pitchFamily="34" charset="0"/>
                <a:cs typeface="Arial" panose="020B0604020202020204" pitchFamily="34" charset="0"/>
              </a:rPr>
              <a:t>Depois, apresente o progresso ao  Presidente de Conselho e GAT-DM</a:t>
            </a:r>
            <a:r>
              <a:rPr lang="pt-BR" sz="1000" b="0" baseline="0" dirty="0">
                <a:latin typeface="Arial" panose="020B0604020202020204" pitchFamily="34" charset="0"/>
                <a:cs typeface="Arial" panose="020B0604020202020204" pitchFamily="34" charset="0"/>
              </a:rPr>
              <a:t>. </a:t>
            </a:r>
          </a:p>
          <a:p>
            <a:r>
              <a:rPr lang="pt-BR" sz="1000" b="0" baseline="0" dirty="0">
                <a:latin typeface="Arial" panose="020B0604020202020204" pitchFamily="34" charset="0"/>
                <a:cs typeface="Arial" panose="020B0604020202020204" pitchFamily="34" charset="0"/>
              </a:rPr>
              <a:t>Em preparação para nossa próxima reunião, revise os cursos sobre Planejamento de Ação para Alcançar Metas Distritais e Planejamento da Sucessão no LLC. Em seguida, nos encontraremos novamente para revisar o workshop Criar um Plano, que conduz o </a:t>
            </a:r>
            <a:r>
              <a:rPr lang="pt-BR" sz="1000" b="0" i="1" baseline="0" dirty="0">
                <a:latin typeface="Arial" panose="020B0604020202020204" pitchFamily="34" charset="0"/>
                <a:cs typeface="Arial" panose="020B0604020202020204" pitchFamily="34" charset="0"/>
              </a:rPr>
              <a:t>grupo de trabalho </a:t>
            </a:r>
            <a:r>
              <a:rPr lang="pt-BR" sz="1000" b="0" baseline="0" dirty="0">
                <a:latin typeface="Arial" panose="020B0604020202020204" pitchFamily="34" charset="0"/>
                <a:cs typeface="Arial" panose="020B0604020202020204" pitchFamily="34" charset="0"/>
              </a:rPr>
              <a:t>na criação de um plano de ação da Abordagem Global do Quadro Associativo. </a:t>
            </a:r>
          </a:p>
          <a:p>
            <a:r>
              <a:rPr lang="pt-BR" sz="1000" b="0" dirty="0">
                <a:latin typeface="Arial"/>
                <a:ea typeface="ヒラギノ角ゴ Pro W3"/>
                <a:cs typeface="Arial"/>
              </a:rPr>
              <a:t>Então você terá todo o seu</a:t>
            </a:r>
            <a:r>
              <a:rPr lang="pt-BR" sz="1000" b="0" baseline="0" dirty="0">
                <a:latin typeface="Arial"/>
                <a:ea typeface="ヒラギノ角ゴ Pro W3"/>
                <a:cs typeface="Arial"/>
              </a:rPr>
              <a:t> distrito envolvido para executar nosso plano e alcançar seus alvos da</a:t>
            </a:r>
            <a:r>
              <a:rPr lang="pt-BR" sz="1000" b="0" dirty="0">
                <a:latin typeface="Arial"/>
                <a:ea typeface="ヒラギノ角ゴ Pro W3"/>
                <a:cs typeface="Arial"/>
              </a:rPr>
              <a:t> </a:t>
            </a:r>
            <a:r>
              <a:rPr lang="pt-BR" sz="1000" b="0" i="1" dirty="0">
                <a:latin typeface="Arial"/>
                <a:ea typeface="ヒラギノ角ゴ Pro W3"/>
                <a:cs typeface="Arial"/>
              </a:rPr>
              <a:t>MISSÃO</a:t>
            </a:r>
            <a:r>
              <a:rPr lang="pt-BR" sz="1000" b="0" dirty="0">
                <a:latin typeface="Arial"/>
                <a:ea typeface="ヒラギノ角ゴ Pro W3"/>
                <a:cs typeface="Arial"/>
              </a:rPr>
              <a:t> </a:t>
            </a:r>
            <a:r>
              <a:rPr lang="pt-BR" sz="1000" b="1" dirty="0">
                <a:latin typeface="Arial"/>
                <a:ea typeface="ヒラギノ角ゴ Pro W3"/>
                <a:cs typeface="Arial"/>
              </a:rPr>
              <a:t>1.5</a:t>
            </a:r>
            <a:r>
              <a:rPr lang="pt-BR" sz="1000" b="0" baseline="0" dirty="0">
                <a:latin typeface="Arial"/>
                <a:ea typeface="ヒラギノ角ゴ Pro W3"/>
                <a:cs typeface="Arial"/>
              </a:rPr>
              <a:t>.</a:t>
            </a:r>
            <a:r>
              <a:rPr lang="pt-BR" sz="1000" b="0" dirty="0">
                <a:latin typeface="Arial"/>
                <a:ea typeface="ヒラギノ角ゴ Pro W3"/>
                <a:cs typeface="Arial"/>
              </a:rPr>
              <a:t>  </a:t>
            </a:r>
          </a:p>
          <a:p>
            <a:r>
              <a:rPr lang="pt-BR" sz="1000" b="0" dirty="0">
                <a:latin typeface="Arial" panose="020B0604020202020204" pitchFamily="34" charset="0"/>
                <a:cs typeface="Arial" panose="020B0604020202020204" pitchFamily="34" charset="0"/>
              </a:rPr>
              <a:t>Alguém tem alguma pergunta? </a:t>
            </a:r>
          </a:p>
          <a:p>
            <a:endParaRPr lang="en-US" sz="1000" b="0" dirty="0">
              <a:latin typeface="Arial" panose="020B0604020202020204" pitchFamily="34" charset="0"/>
              <a:cs typeface="Arial" panose="020B0604020202020204" pitchFamily="34" charset="0"/>
            </a:endParaRPr>
          </a:p>
          <a:p>
            <a:r>
              <a:rPr lang="pt-BR" sz="1000" b="0" i="1" dirty="0">
                <a:latin typeface="Arial" panose="020B0604020202020204" pitchFamily="34" charset="0"/>
                <a:cs typeface="Arial" panose="020B0604020202020204" pitchFamily="34" charset="0"/>
              </a:rPr>
              <a:t>Roteiro para os líderes distritais quando liderarem o workshop Criar uma Equipe:</a:t>
            </a:r>
          </a:p>
          <a:p>
            <a:r>
              <a:rPr lang="pt-BR" sz="1000" b="0" dirty="0">
                <a:latin typeface="Arial" panose="020B0604020202020204" pitchFamily="34" charset="0"/>
                <a:cs typeface="Arial" panose="020B0604020202020204" pitchFamily="34" charset="0"/>
              </a:rPr>
              <a:t>Parabéns! </a:t>
            </a:r>
            <a:r>
              <a:rPr lang="pt-BR" sz="1000" b="0" baseline="0" dirty="0">
                <a:latin typeface="Arial" panose="020B0604020202020204" pitchFamily="34" charset="0"/>
                <a:cs typeface="Arial" panose="020B0604020202020204" pitchFamily="34" charset="0"/>
              </a:rPr>
              <a:t>Concluímos a análise do distrito e criamos metas distritais. </a:t>
            </a:r>
            <a:r>
              <a:rPr lang="pt-BR" sz="1000" b="0" dirty="0">
                <a:latin typeface="Arial" panose="020B0604020202020204" pitchFamily="34" charset="0"/>
                <a:cs typeface="Arial" panose="020B0604020202020204" pitchFamily="34" charset="0"/>
              </a:rPr>
              <a:t>O que acontece agora? </a:t>
            </a:r>
          </a:p>
          <a:p>
            <a:endParaRPr lang="en-US" sz="1000" b="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Primeiramente, comunique os resultados da análise SWOT aos  membros da equipe e lhes ofereça a oportunidade de darem feedback anônimo com suas opiniões. Isso dará aos clubes a chance de investir nas metas definidas pela equipe e, possivelmente, comentarem sobre outros pontos fortes, fraquezas, oportunidades e ameaças sobre os quais não se pensou.</a:t>
            </a:r>
          </a:p>
          <a:p>
            <a:endParaRPr lang="en-US" sz="1000" b="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Em seguida, o Presidente de Conselho e a GAT-DM vão revisar o nosso </a:t>
            </a:r>
            <a:r>
              <a:rPr lang="pt-BR" sz="1000" b="0" baseline="0" dirty="0">
                <a:latin typeface="Arial" panose="020B0604020202020204" pitchFamily="34" charset="0"/>
                <a:cs typeface="Arial" panose="020B0604020202020204" pitchFamily="34" charset="0"/>
              </a:rPr>
              <a:t>progresso. </a:t>
            </a:r>
          </a:p>
          <a:p>
            <a:endParaRPr lang="en-US" sz="1000" b="0" baseline="0" dirty="0">
              <a:latin typeface="Arial" panose="020B0604020202020204" pitchFamily="34" charset="0"/>
              <a:cs typeface="Arial" panose="020B0604020202020204" pitchFamily="34" charset="0"/>
            </a:endParaRPr>
          </a:p>
          <a:p>
            <a:r>
              <a:rPr lang="pt-BR" sz="1000" b="0" baseline="0" dirty="0">
                <a:latin typeface="Arial"/>
                <a:ea typeface="ヒラギノ角ゴ Pro W3"/>
                <a:cs typeface="Arial"/>
              </a:rPr>
              <a:t>Em preparação para nossa próxima reunião, revise os cursos sobre Planejamento de Ação para Alcançar as Metas do Distrito e Planejamento da Sucessão no LLC </a:t>
            </a:r>
            <a:r>
              <a:rPr lang="pt-BR" sz="1000" b="0" i="0" dirty="0">
                <a:solidFill>
                  <a:srgbClr val="FFFFFF"/>
                </a:solidFill>
                <a:effectLst/>
                <a:latin typeface="Arial"/>
                <a:ea typeface="ヒラギノ角ゴ Pro W3"/>
                <a:cs typeface="Arial"/>
              </a:rPr>
              <a:t> </a:t>
            </a:r>
            <a:r>
              <a:rPr lang="pt-BR" sz="1000" b="0" i="0" dirty="0">
                <a:effectLst/>
                <a:latin typeface="Arial"/>
                <a:ea typeface="ヒラギノ角ゴ Pro W3"/>
                <a:cs typeface="Arial"/>
              </a:rPr>
              <a:t>para entender melhor o processo de definição de metas, escrevendo um plano de ação</a:t>
            </a:r>
            <a:r>
              <a:rPr lang="pt-BR" sz="1000" b="0" i="0" strike="sngStrike" dirty="0">
                <a:effectLst/>
                <a:latin typeface="Arial"/>
                <a:ea typeface="ヒラギノ角ゴ Pro W3"/>
                <a:cs typeface="Arial"/>
              </a:rPr>
              <a:t>,</a:t>
            </a:r>
            <a:r>
              <a:rPr lang="pt-BR" sz="1000" b="0" i="0" dirty="0">
                <a:effectLst/>
                <a:latin typeface="Arial"/>
                <a:ea typeface="ヒラギノ角ゴ Pro W3"/>
                <a:cs typeface="Arial"/>
              </a:rPr>
              <a:t> e, em seguida, gerenciando seus alvos de aumento do quadro associativo da </a:t>
            </a:r>
            <a:r>
              <a:rPr lang="pt-BR" b="0" i="1" dirty="0">
                <a:latin typeface="Calibri"/>
                <a:ea typeface="ヒラギノ角ゴ Pro W3"/>
                <a:cs typeface="Calibri"/>
              </a:rPr>
              <a:t>MISSÃO</a:t>
            </a:r>
            <a:r>
              <a:rPr lang="pt-BR" b="0" dirty="0">
                <a:latin typeface="Calibri"/>
                <a:ea typeface="ヒラギノ角ゴ Pro W3"/>
                <a:cs typeface="Calibri"/>
              </a:rPr>
              <a:t> </a:t>
            </a:r>
            <a:r>
              <a:rPr lang="pt-BR" b="1" dirty="0">
                <a:ea typeface="ヒラギノ角ゴ Pro W3"/>
                <a:cs typeface="Calibri"/>
              </a:rPr>
              <a:t>1.5</a:t>
            </a:r>
            <a:r>
              <a:rPr lang="pt-BR" sz="1000" b="0" i="0" dirty="0">
                <a:effectLst/>
                <a:latin typeface="Arial"/>
                <a:ea typeface="ヒラギノ角ゴ Pro W3"/>
                <a:cs typeface="Arial"/>
              </a:rPr>
              <a:t> para obter os melhores resultados. </a:t>
            </a:r>
          </a:p>
          <a:p>
            <a:endParaRPr lang="en-US" sz="1000" b="0" i="0" dirty="0">
              <a:effectLst/>
              <a:latin typeface="Arial" panose="020B0604020202020204" pitchFamily="34" charset="0"/>
              <a:cs typeface="Arial" panose="020B0604020202020204" pitchFamily="34" charset="0"/>
            </a:endParaRPr>
          </a:p>
          <a:p>
            <a:r>
              <a:rPr lang="pt-BR" sz="1000" b="0" baseline="0" dirty="0">
                <a:latin typeface="Arial" panose="020B0604020202020204" pitchFamily="34" charset="0"/>
                <a:cs typeface="Arial" panose="020B0604020202020204" pitchFamily="34" charset="0"/>
              </a:rPr>
              <a:t>Então, nos encontraremos novamente como um </a:t>
            </a:r>
            <a:r>
              <a:rPr lang="pt-BR" sz="1000" b="0" i="1" baseline="0" dirty="0">
                <a:latin typeface="Arial" panose="020B0604020202020204" pitchFamily="34" charset="0"/>
                <a:cs typeface="Arial" panose="020B0604020202020204" pitchFamily="34" charset="0"/>
              </a:rPr>
              <a:t>grupo de trabalho </a:t>
            </a:r>
            <a:r>
              <a:rPr lang="pt-BR" sz="1000" b="0" baseline="0" dirty="0">
                <a:latin typeface="Arial" panose="020B0604020202020204" pitchFamily="34" charset="0"/>
                <a:cs typeface="Arial" panose="020B0604020202020204" pitchFamily="34" charset="0"/>
              </a:rPr>
              <a:t>para Criar um Plano e criar nosso próprio plano de ação da Abordagem Global do Quadro Associativo. </a:t>
            </a:r>
          </a:p>
          <a:p>
            <a:endParaRPr lang="en-US" sz="1000" b="0" baseline="0" dirty="0">
              <a:latin typeface="Arial" panose="020B0604020202020204" pitchFamily="34" charset="0"/>
              <a:cs typeface="Arial" panose="020B0604020202020204" pitchFamily="34" charset="0"/>
            </a:endParaRPr>
          </a:p>
          <a:p>
            <a:pPr>
              <a:defRPr/>
            </a:pPr>
            <a:r>
              <a:rPr lang="pt-BR" sz="1000" b="0" dirty="0">
                <a:latin typeface="Arial"/>
                <a:ea typeface="ヒラギノ角ゴ Pro W3"/>
                <a:cs typeface="Arial"/>
              </a:rPr>
              <a:t>Por fim, obteremos todo o nosso</a:t>
            </a:r>
            <a:r>
              <a:rPr lang="pt-BR" sz="1000" b="0" baseline="0" dirty="0">
                <a:latin typeface="Arial"/>
                <a:ea typeface="ヒラギノ角ゴ Pro W3"/>
                <a:cs typeface="Arial"/>
              </a:rPr>
              <a:t> distrito envolvido para executar nosso plano e alcançar nossos alvos da </a:t>
            </a:r>
            <a:r>
              <a:rPr lang="pt-BR" b="0" i="1" dirty="0">
                <a:latin typeface="Calibri"/>
                <a:ea typeface="ヒラギノ角ゴ Pro W3"/>
                <a:cs typeface="Calibri"/>
              </a:rPr>
              <a:t>MISSÃO</a:t>
            </a:r>
            <a:r>
              <a:rPr lang="pt-BR" b="0" dirty="0">
                <a:latin typeface="Calibri"/>
                <a:ea typeface="ヒラギノ角ゴ Pro W3"/>
                <a:cs typeface="Calibri"/>
              </a:rPr>
              <a:t> </a:t>
            </a:r>
            <a:r>
              <a:rPr lang="pt-BR" b="1" strike="noStrike" baseline="0" dirty="0">
                <a:ea typeface="ヒラギノ角ゴ Pro W3"/>
                <a:cs typeface="Calibri"/>
              </a:rPr>
              <a:t>1.5</a:t>
            </a:r>
            <a:r>
              <a:rPr lang="pt-BR" sz="1000" b="0" strike="noStrike" baseline="0" dirty="0">
                <a:latin typeface="Arial"/>
                <a:ea typeface="ヒラギノ角ゴ Pro W3"/>
                <a:cs typeface="Arial"/>
              </a:rPr>
              <a:t>.</a:t>
            </a:r>
            <a:r>
              <a:rPr lang="pt-BR" sz="1000" b="0" dirty="0">
                <a:latin typeface="Arial"/>
                <a:ea typeface="ヒラギノ角ゴ Pro W3"/>
                <a:cs typeface="Arial"/>
              </a:rPr>
              <a:t>  </a:t>
            </a: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pt-BR" sz="1000" dirty="0">
                <a:latin typeface="Arial" panose="020B0604020202020204" pitchFamily="34" charset="0"/>
                <a:cs typeface="Arial" panose="020B0604020202020204" pitchFamily="34" charset="0"/>
              </a:rPr>
              <a:t>Alguém tem alguma pergunta? </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pt-BR"/>
              <a:t>NAMI: passado, presente e futuro</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23</a:t>
            </a:fld>
            <a:endParaRPr lang="en-US"/>
          </a:p>
        </p:txBody>
      </p:sp>
    </p:spTree>
    <p:extLst>
      <p:ext uri="{BB962C8B-B14F-4D97-AF65-F5344CB8AC3E}">
        <p14:creationId xmlns:p14="http://schemas.microsoft.com/office/powerpoint/2010/main" val="15989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pt-BR" sz="1000" u="sng">
                <a:latin typeface="Arial" panose="020B0604020202020204" pitchFamily="34" charset="0"/>
                <a:ea typeface="ヒラギノ角ゴ Pro W3"/>
                <a:cs typeface="Arial" panose="020B0604020202020204" pitchFamily="34" charset="0"/>
              </a:rPr>
              <a:t>Anotações do apresentador: </a:t>
            </a:r>
          </a:p>
          <a:p>
            <a:pPr lvl="0">
              <a:defRPr/>
            </a:pPr>
            <a:r>
              <a:rPr lang="pt-BR" sz="100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Obrigado. Obrigado por participar desta reunião para Criar uma visão. Obrigado por ser um líder da nossa grande organização.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r>
              <a:rPr lang="pt-BR" sz="1000" b="0" baseline="0">
                <a:latin typeface="Arial" panose="020B0604020202020204" pitchFamily="34" charset="0"/>
                <a:cs typeface="Arial" panose="020B0604020202020204" pitchFamily="34" charset="0"/>
              </a:rPr>
              <a:t>Com líderes como você, o futuro dos Lions clubes é brilhante. Obrigado.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24</a:t>
            </a:fld>
            <a:endParaRPr lang="en-US"/>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pt-BR" sz="1000" u="sng" dirty="0">
                <a:latin typeface="Arial" panose="020B0604020202020204" pitchFamily="34" charset="0"/>
                <a:ea typeface="ヒラギノ角ゴ Pro W3"/>
                <a:cs typeface="Arial" panose="020B0604020202020204" pitchFamily="34" charset="0"/>
              </a:rPr>
              <a:t>Anotações do apresentador: </a:t>
            </a:r>
          </a:p>
          <a:p>
            <a:pPr marL="0" marR="0" lvl="0" indent="0" algn="just" defTabSz="914400" rtl="0" eaLnBrk="0" fontAlgn="base" latinLnBrk="0" hangingPunct="0">
              <a:lnSpc>
                <a:spcPct val="100000"/>
              </a:lnSpc>
              <a:spcBef>
                <a:spcPct val="30000"/>
              </a:spcBef>
              <a:spcAft>
                <a:spcPct val="0"/>
              </a:spcAft>
              <a:buClrTx/>
              <a:buSzTx/>
              <a:buFontTx/>
              <a:buNone/>
              <a:tabLst/>
              <a:defRPr/>
            </a:pPr>
            <a:r>
              <a:rPr lang="pt-BR" sz="1000" i="1" baseline="0" dirty="0">
                <a:latin typeface="Arial" panose="020B0604020202020204" pitchFamily="34" charset="0"/>
                <a:ea typeface="ヒラギノ角ゴ Pro W3"/>
                <a:cs typeface="Arial" panose="020B0604020202020204" pitchFamily="34" charset="0"/>
              </a:rPr>
              <a:t>Para a seção de introdução, fique à vontade para modificar/regionalizar as perguntas conforme o tamanho do seu grupo e o tempo alocado para a reunião. Talvez você também decida conferir o nível de conhecimento de acordo com as informações apresentadas nos cursos do Centro Leonístico de Aprendizagem (LLC) recomendados na apresentação de Criar uma Equipe.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dirty="0">
                <a:latin typeface="Arial" panose="020B0604020202020204" pitchFamily="34" charset="0"/>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dirty="0">
                <a:latin typeface="Arial" panose="020B0604020202020204" pitchFamily="34" charset="0"/>
                <a:cs typeface="Arial" panose="020B0604020202020204" pitchFamily="34" charset="0"/>
              </a:rPr>
              <a:t>Na </a:t>
            </a:r>
            <a:r>
              <a:rPr lang="pt-BR" sz="1000" b="0" baseline="0" dirty="0">
                <a:latin typeface="Arial" panose="020B0604020202020204" pitchFamily="34" charset="0"/>
                <a:cs typeface="Arial" panose="020B0604020202020204" pitchFamily="34" charset="0"/>
              </a:rPr>
              <a:t>reunião de hoje vamos: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t-BR" sz="1000" b="0" baseline="0" dirty="0">
                <a:latin typeface="Arial" panose="020B0604020202020204" pitchFamily="34" charset="0"/>
                <a:cs typeface="Arial" panose="020B0604020202020204" pitchFamily="34" charset="0"/>
              </a:rPr>
              <a:t>Criar uma visão para o futuro do nosso distrito, examinando as realizações e áreas de desenvolvimento do distrito</a:t>
            </a:r>
          </a:p>
          <a:p>
            <a:pPr marL="171450" indent="-171450">
              <a:buFont typeface="Arial" panose="020B0604020202020204" pitchFamily="34" charset="0"/>
              <a:buChar char="•"/>
            </a:pPr>
            <a:r>
              <a:rPr lang="pt-BR" sz="1000" b="0" dirty="0">
                <a:latin typeface="Arial"/>
                <a:ea typeface="ヒラギノ角ゴ Pro W3"/>
                <a:cs typeface="Arial"/>
              </a:rPr>
              <a:t>Analisar os alvos da </a:t>
            </a:r>
            <a:r>
              <a:rPr lang="pt-BR" sz="1000" b="0" i="1" dirty="0">
                <a:latin typeface="Arial"/>
                <a:ea typeface="ヒラギノ角ゴ Pro W3"/>
                <a:cs typeface="Arial"/>
              </a:rPr>
              <a:t>MISSÃO</a:t>
            </a:r>
            <a:r>
              <a:rPr lang="pt-BR" sz="1000" b="0" strike="noStrike" baseline="0" dirty="0">
                <a:latin typeface="Arial"/>
                <a:ea typeface="ヒラギノ角ゴ Pro W3"/>
                <a:cs typeface="Arial"/>
              </a:rPr>
              <a:t> </a:t>
            </a:r>
            <a:r>
              <a:rPr lang="pt-BR" sz="1000" b="1" strike="noStrike" baseline="0" dirty="0">
                <a:latin typeface="Arial"/>
                <a:ea typeface="ヒラギノ角ゴ Pro W3"/>
                <a:cs typeface="Arial"/>
              </a:rPr>
              <a:t>1.5</a:t>
            </a:r>
          </a:p>
          <a:p>
            <a:pPr marL="171450" indent="-171450">
              <a:buFont typeface="Arial" panose="020B0604020202020204" pitchFamily="34" charset="0"/>
              <a:buChar char="•"/>
            </a:pPr>
            <a:r>
              <a:rPr lang="pt-BR" sz="1000" b="0" baseline="0" dirty="0">
                <a:latin typeface="Arial" panose="020B0604020202020204" pitchFamily="34" charset="0"/>
                <a:cs typeface="Arial" panose="020B0604020202020204" pitchFamily="34" charset="0"/>
              </a:rPr>
              <a:t>Planejar os próximos passos neste programa</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pt-BR" sz="1000" b="0" baseline="0" dirty="0">
                <a:latin typeface="Arial" panose="020B0604020202020204" pitchFamily="34" charset="0"/>
                <a:cs typeface="Arial" panose="020B0604020202020204" pitchFamily="34" charset="0"/>
              </a:rPr>
              <a:t>Porém, a parte mais importante da reunião de hoje é você. </a:t>
            </a:r>
            <a:r>
              <a:rPr lang="pt-BR" sz="1000" b="0" dirty="0">
                <a:latin typeface="Arial" panose="020B0604020202020204" pitchFamily="34" charset="0"/>
                <a:cs typeface="Arial" panose="020B0604020202020204" pitchFamily="34" charset="0"/>
              </a:rPr>
              <a:t>Só com o</a:t>
            </a:r>
            <a:r>
              <a:rPr lang="pt-BR" sz="1000" b="0" baseline="0" dirty="0">
                <a:latin typeface="Arial" panose="020B0604020202020204" pitchFamily="34" charset="0"/>
                <a:cs typeface="Arial" panose="020B0604020202020204" pitchFamily="34" charset="0"/>
              </a:rPr>
              <a:t> participação de todos nós, conseguimos ter sucesso. </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pt-BR" sz="1000" b="0" baseline="0" dirty="0">
                <a:latin typeface="Arial" panose="020B0604020202020204" pitchFamily="34" charset="0"/>
                <a:cs typeface="Arial" panose="020B0604020202020204" pitchFamily="34" charset="0"/>
              </a:rPr>
              <a:t>Então, vamos começar com as apresentações. Se você puder nos dizer seu nome, clube, anos como Leão e, se você pudesse ser um craque em algum esporte, em qual esporte seria?  </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a:t>
            </a:fld>
            <a:endParaRPr lang="en-US"/>
          </a:p>
        </p:txBody>
      </p:sp>
    </p:spTree>
    <p:extLst>
      <p:ext uri="{BB962C8B-B14F-4D97-AF65-F5344CB8AC3E}">
        <p14:creationId xmlns:p14="http://schemas.microsoft.com/office/powerpoint/2010/main" val="40601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dirty="0">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dirty="0">
                <a:latin typeface="Arial" panose="020B0604020202020204" pitchFamily="34" charset="0"/>
                <a:ea typeface="ヒラギノ角ゴ Pro W3"/>
                <a:cs typeface="Arial" panose="020B0604020202020204" pitchFamily="34" charset="0"/>
              </a:rPr>
              <a:t>Reforce a ideia de que os participantes podem moldar o processo para melhor atender às necessidades da respectiva área e lembre-os de que eles podem desenvolver a visão do distrito à maneira deles.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Os distritos da Abordagem Global do Quadro Associativo </a:t>
            </a:r>
            <a:r>
              <a:rPr lang="pt-BR" sz="1000" b="0" baseline="0" dirty="0">
                <a:latin typeface="Arial" panose="020B0604020202020204" pitchFamily="34" charset="0"/>
                <a:cs typeface="Arial" panose="020B0604020202020204" pitchFamily="34" charset="0"/>
              </a:rPr>
              <a:t>têm um processo de 4 passos:   </a:t>
            </a:r>
          </a:p>
          <a:p>
            <a:endParaRPr lang="en-US" sz="1000" b="0" baseline="0" dirty="0">
              <a:latin typeface="Arial" panose="020B0604020202020204" pitchFamily="34" charset="0"/>
              <a:cs typeface="Arial" panose="020B0604020202020204" pitchFamily="34" charset="0"/>
            </a:endParaRPr>
          </a:p>
          <a:p>
            <a:r>
              <a:rPr lang="pt-BR" sz="1000" b="0" baseline="0" dirty="0">
                <a:latin typeface="Arial" panose="020B0604020202020204" pitchFamily="34" charset="0"/>
                <a:cs typeface="Arial" panose="020B0604020202020204" pitchFamily="34" charset="0"/>
              </a:rPr>
              <a:t>Criar uma equipe, criar uma visão, criar um plano e criar sucesso. </a:t>
            </a:r>
          </a:p>
          <a:p>
            <a:endParaRPr lang="en-US" sz="1000" b="0" baseline="0" dirty="0">
              <a:latin typeface="Arial" panose="020B0604020202020204" pitchFamily="34" charset="0"/>
              <a:cs typeface="Arial" panose="020B0604020202020204" pitchFamily="34" charset="0"/>
            </a:endParaRPr>
          </a:p>
          <a:p>
            <a:r>
              <a:rPr lang="pt-BR" sz="1000" b="0" baseline="0" dirty="0">
                <a:latin typeface="Arial"/>
                <a:ea typeface="ヒラギノ角ゴ Pro W3"/>
                <a:cs typeface="Arial"/>
              </a:rPr>
              <a:t>Hoje, vamos nos aprofundar no segundo passo do processo: Criar uma visão. Como parte desta etapa, analisaremos as tendências do quadro associativo distrital, analisando as necessidades do nosso distrito e </a:t>
            </a:r>
            <a:r>
              <a:rPr lang="pt-BR" sz="1000" b="0" dirty="0">
                <a:latin typeface="Arial"/>
                <a:ea typeface="ヒラギノ角ゴ Pro W3"/>
                <a:cs typeface="Arial"/>
              </a:rPr>
              <a:t>revendo</a:t>
            </a:r>
            <a:r>
              <a:rPr lang="pt-BR" sz="1000" b="0" baseline="0" dirty="0">
                <a:latin typeface="Arial"/>
                <a:ea typeface="ヒラギノ角ゴ Pro W3"/>
                <a:cs typeface="Arial"/>
              </a:rPr>
              <a:t> nossos alvos </a:t>
            </a:r>
            <a:r>
              <a:rPr lang="pt-BR" sz="1000" b="0" dirty="0">
                <a:latin typeface="Arial"/>
                <a:ea typeface="ヒラギノ角ゴ Pro W3"/>
                <a:cs typeface="Arial"/>
              </a:rPr>
              <a:t>da </a:t>
            </a:r>
            <a:r>
              <a:rPr lang="pt-BR" sz="1000" b="0" i="1" dirty="0">
                <a:latin typeface="Arial"/>
                <a:ea typeface="ヒラギノ角ゴ Pro W3"/>
                <a:cs typeface="Arial"/>
              </a:rPr>
              <a:t>MISSÃO</a:t>
            </a:r>
            <a:r>
              <a:rPr lang="pt-BR" sz="1000" b="0" baseline="0" dirty="0">
                <a:latin typeface="Arial"/>
                <a:ea typeface="ヒラギノ角ゴ Pro W3"/>
                <a:cs typeface="Arial"/>
              </a:rPr>
              <a:t> </a:t>
            </a:r>
            <a:r>
              <a:rPr lang="pt-BR" sz="1000" b="1" baseline="0" dirty="0">
                <a:latin typeface="Arial"/>
                <a:ea typeface="ヒラギノ角ゴ Pro W3"/>
                <a:cs typeface="Arial"/>
              </a:rPr>
              <a:t>1.5</a:t>
            </a:r>
            <a:r>
              <a:rPr lang="pt-BR" sz="1000" b="0" baseline="0" dirty="0">
                <a:latin typeface="Arial"/>
                <a:ea typeface="ヒラギノ角ゴ Pro W3"/>
                <a:cs typeface="Arial"/>
              </a:rPr>
              <a:t> para ajudar a definir a direção para o próximo ano.</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4</a:t>
            </a:fld>
            <a:endParaRPr lang="en-US"/>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a:latin typeface="Arial" panose="020B0604020202020204" pitchFamily="34" charset="0"/>
                <a:ea typeface="ヒラギノ角ゴ Pro W3"/>
                <a:cs typeface="Arial" panose="020B0604020202020204" pitchFamily="34" charset="0"/>
              </a:rPr>
              <a:t>Regionalize as perguntas que constam neste slide para melhor representar as várias equipes/funções importantes da sua área.</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a:latin typeface="Arial" panose="020B0604020202020204" pitchFamily="34" charset="0"/>
                <a:ea typeface="ヒラギノ角ゴ Pro W3"/>
                <a:cs typeface="Arial" panose="020B0604020202020204" pitchFamily="34" charset="0"/>
              </a:rPr>
              <a:t>Use salas para sessões em grupo para ajudar a facilitar as discussões em um ambiente online. Divida o público em grupos de 3 a 5 pessoas para garantir que todos os membros dos grupos falem dentro do tempo previsto.</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a:latin typeface="Arial" panose="020B0604020202020204" pitchFamily="34" charset="0"/>
                <a:ea typeface="ヒラギノ角ゴ Pro W3"/>
                <a:cs typeface="Arial" panose="020B0604020202020204" pitchFamily="34" charset="0"/>
              </a:rPr>
              <a:t>Se não houver a opção de salas de sessão em grupo, faça uma discussão aberta para cada pergunta pelo tempo alocado e registre as respostas em um documento do Word.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Vamos começar conversando </a:t>
            </a:r>
            <a:r>
              <a:rPr lang="pt-BR" sz="1000" b="0" baseline="0">
                <a:latin typeface="Arial" panose="020B0604020202020204" pitchFamily="34" charset="0"/>
                <a:cs typeface="Arial" panose="020B0604020202020204" pitchFamily="34" charset="0"/>
              </a:rPr>
              <a:t>sobre nossas próprias expectativas como Leões e líderes Leões.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a:latin typeface="Arial" panose="020B0604020202020204" pitchFamily="34" charset="0"/>
                <a:cs typeface="Arial" panose="020B0604020202020204" pitchFamily="34" charset="0"/>
              </a:rPr>
              <a:t>O que os Leões e dirigentes de clubes esperam da equipe do governador de distrito? Levaremos 5 minutos para nos dividir em grupos, onde você terá a oportunidade de </a:t>
            </a:r>
            <a:r>
              <a:rPr lang="pt-BR" sz="1000" b="0" baseline="0">
                <a:latin typeface="Arial" panose="020B0604020202020204" pitchFamily="34" charset="0"/>
                <a:cs typeface="Arial" panose="020B0604020202020204" pitchFamily="34" charset="0"/>
              </a:rPr>
              <a:t>discutir o que pensa sobre o assunto. Após 5 minutos, encarregue um representante para resumir as ideias do grupo. {discussão}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O que os Leões e dirigentes de clubes esperam do presidente da sua divisão? </a:t>
            </a:r>
            <a:r>
              <a:rPr lang="pt-BR" sz="1000" b="0">
                <a:latin typeface="Arial" panose="020B0604020202020204" pitchFamily="34" charset="0"/>
                <a:cs typeface="Arial" panose="020B0604020202020204" pitchFamily="34" charset="0"/>
              </a:rPr>
              <a:t>Novamente, levaremos 5 minutos para nos dividirmos em grupos, onde você terá a oportunidade de </a:t>
            </a:r>
            <a:r>
              <a:rPr lang="pt-BR" sz="1000" b="0" baseline="0">
                <a:latin typeface="Arial" panose="020B0604020202020204" pitchFamily="34" charset="0"/>
                <a:cs typeface="Arial" panose="020B0604020202020204" pitchFamily="34" charset="0"/>
              </a:rPr>
              <a:t>discutir o que pensa sobre o assunto. Após 5 minutos, encarregue um representante para resumir as ideias do grupo. {discussão}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O que esperamos dos Lions clubes? </a:t>
            </a:r>
            <a:r>
              <a:rPr lang="pt-BR" sz="1000" b="0">
                <a:latin typeface="Arial" panose="020B0604020202020204" pitchFamily="34" charset="0"/>
                <a:cs typeface="Arial" panose="020B0604020202020204" pitchFamily="34" charset="0"/>
              </a:rPr>
              <a:t>Novamente, levaremos 5 minutos para nos dividirmos em grupos, onde você terá a oportunidade de </a:t>
            </a:r>
            <a:r>
              <a:rPr lang="pt-BR" sz="1000" b="0" baseline="0">
                <a:latin typeface="Arial" panose="020B0604020202020204" pitchFamily="34" charset="0"/>
                <a:cs typeface="Arial" panose="020B0604020202020204" pitchFamily="34" charset="0"/>
              </a:rPr>
              <a:t>discutir o que pensa sobre o assunto. Após 5 minutos, encarregue um representante para resumir as ideias do grupo. {discussão}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0" baseline="0">
                <a:latin typeface="Arial" panose="020B0604020202020204" pitchFamily="34" charset="0"/>
                <a:cs typeface="Arial" panose="020B0604020202020204" pitchFamily="34" charset="0"/>
              </a:rPr>
              <a:t>Vamos manter nossas expectativas em mente ao passarmos para o próximo passo...</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5</a:t>
            </a:fld>
            <a:endParaRPr lang="en-US"/>
          </a:p>
        </p:txBody>
      </p:sp>
    </p:spTree>
    <p:extLst>
      <p:ext uri="{BB962C8B-B14F-4D97-AF65-F5344CB8AC3E}">
        <p14:creationId xmlns:p14="http://schemas.microsoft.com/office/powerpoint/2010/main" val="5702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a:latin typeface="Arial" panose="020B0604020202020204" pitchFamily="34" charset="0"/>
                <a:ea typeface="ヒラギノ角ゴ Pro W3"/>
                <a:cs typeface="Arial" panose="020B0604020202020204" pitchFamily="34" charset="0"/>
              </a:rPr>
              <a:t>Anotações do apresentador: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a:latin typeface="Arial" panose="020B0604020202020204" pitchFamily="34" charset="0"/>
                <a:cs typeface="Arial" panose="020B0604020202020204" pitchFamily="34" charset="0"/>
              </a:rPr>
              <a:t>Dê tempo para permitir que cada Leão compartilhe as melhorias que gostaria de ver. Essas ideias, quando incorporadas ao plano, resultam em investimento e comprometimento de todos os Leões presentes. Ouça, registre e utilize essas ideias para promover um sucesso maior.</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Uma parte importante de Criar uma visão é pensar no futuro. O que você</a:t>
            </a:r>
            <a:r>
              <a:rPr lang="pt-BR" sz="1000" b="0" baseline="0">
                <a:latin typeface="Arial" panose="020B0604020202020204" pitchFamily="34" charset="0"/>
                <a:cs typeface="Arial" panose="020B0604020202020204" pitchFamily="34" charset="0"/>
              </a:rPr>
              <a:t> gostaria que o seu clube fosse, </a:t>
            </a:r>
            <a:r>
              <a:rPr lang="pt-BR" sz="1000" b="0" i="1" baseline="0">
                <a:latin typeface="Arial" panose="020B0604020202020204" pitchFamily="34" charset="0"/>
                <a:cs typeface="Arial" panose="020B0604020202020204" pitchFamily="34" charset="0"/>
              </a:rPr>
              <a:t>fizesse,</a:t>
            </a:r>
            <a:r>
              <a:rPr lang="pt-BR" sz="1000" b="0" baseline="0">
                <a:latin typeface="Arial" panose="020B0604020202020204" pitchFamily="34" charset="0"/>
                <a:cs typeface="Arial" panose="020B0604020202020204" pitchFamily="34" charset="0"/>
              </a:rPr>
              <a:t> no futuro</a:t>
            </a:r>
            <a:r>
              <a:rPr lang="pt-BR" sz="1000" b="0" i="1" baseline="0">
                <a:latin typeface="Arial" panose="020B0604020202020204" pitchFamily="34" charset="0"/>
                <a:cs typeface="Arial" panose="020B0604020202020204" pitchFamily="34" charset="0"/>
              </a:rPr>
              <a:t> </a:t>
            </a:r>
            <a:r>
              <a:rPr lang="pt-BR" sz="1000" b="0" baseline="0">
                <a:latin typeface="Arial" panose="020B0604020202020204" pitchFamily="34" charset="0"/>
                <a:cs typeface="Arial" panose="020B0604020202020204" pitchFamily="34" charset="0"/>
              </a:rPr>
              <a:t>que seja diferente de hoje?</a:t>
            </a: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6</a:t>
            </a:fld>
            <a:endParaRPr lang="en-US"/>
          </a:p>
        </p:txBody>
      </p:sp>
    </p:spTree>
    <p:extLst>
      <p:ext uri="{BB962C8B-B14F-4D97-AF65-F5344CB8AC3E}">
        <p14:creationId xmlns:p14="http://schemas.microsoft.com/office/powerpoint/2010/main" val="3669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a:latin typeface="Arial" panose="020B0604020202020204" pitchFamily="34" charset="0"/>
                <a:cs typeface="Arial" panose="020B0604020202020204" pitchFamily="34" charset="0"/>
              </a:rPr>
              <a:t>Dê tempo para que leiam o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pt-BR"/>
              <a:t>NAMI: passado, presente e futuro</a:t>
            </a: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7</a:t>
            </a:fld>
            <a:endParaRPr lang="en-US"/>
          </a:p>
        </p:txBody>
      </p:sp>
    </p:spTree>
    <p:extLst>
      <p:ext uri="{BB962C8B-B14F-4D97-AF65-F5344CB8AC3E}">
        <p14:creationId xmlns:p14="http://schemas.microsoft.com/office/powerpoint/2010/main" val="19684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dirty="0">
                <a:latin typeface="Arial" panose="020B0604020202020204" pitchFamily="34" charset="0"/>
                <a:ea typeface="ヒラギノ角ゴ Pro W3"/>
                <a:cs typeface="Arial" panose="020B0604020202020204" pitchFamily="34" charset="0"/>
              </a:rPr>
              <a:t>Anotações do apresentador: </a:t>
            </a:r>
          </a:p>
          <a:p>
            <a:r>
              <a:rPr lang="pt-BR" sz="1000" i="1" baseline="0" dirty="0">
                <a:latin typeface="Arial" panose="020B0604020202020204" pitchFamily="34" charset="0"/>
                <a:cs typeface="Arial" panose="020B0604020202020204" pitchFamily="34" charset="0"/>
              </a:rPr>
              <a:t>Como parte da Apostila do Plano Estratégico do Distrito</a:t>
            </a:r>
            <a:r>
              <a:rPr lang="pt-BR" sz="1000" b="0" i="1" baseline="0" dirty="0">
                <a:latin typeface="Arial" panose="020B0604020202020204" pitchFamily="34" charset="0"/>
                <a:cs typeface="Arial" panose="020B0604020202020204" pitchFamily="34" charset="0"/>
              </a:rPr>
              <a:t>, os membros do grupo de trabalho </a:t>
            </a:r>
            <a:r>
              <a:rPr lang="pt-BR" sz="1000" i="1" baseline="0" dirty="0">
                <a:latin typeface="Arial" panose="020B0604020202020204" pitchFamily="34" charset="0"/>
                <a:cs typeface="Arial" panose="020B0604020202020204" pitchFamily="34" charset="0"/>
              </a:rPr>
              <a:t>foram solicitados a obter essas informações com antecedência para ver as tendências de quadro associativo em sua área. No entanto, para se preparar melhor para a reunião e fornecer aos participantes dados que auxiliem a analisar o distrito, você pode encontrar essas informações no Insights (https://insights.lionsclubs.org). </a:t>
            </a:r>
            <a:r>
              <a:rPr lang="pt-BR" sz="1000" b="0" i="1" baseline="0" dirty="0">
                <a:latin typeface="Arial" panose="020B0604020202020204" pitchFamily="34" charset="0"/>
                <a:cs typeface="Arial" panose="020B0604020202020204" pitchFamily="34" charset="0"/>
              </a:rPr>
              <a:t>Faça o login na sua Lion </a:t>
            </a:r>
            <a:r>
              <a:rPr lang="pt-BR" sz="1000" b="0" i="1" baseline="0" dirty="0" err="1">
                <a:latin typeface="Arial" panose="020B0604020202020204" pitchFamily="34" charset="0"/>
                <a:cs typeface="Arial" panose="020B0604020202020204" pitchFamily="34" charset="0"/>
              </a:rPr>
              <a:t>Account</a:t>
            </a:r>
            <a:r>
              <a:rPr lang="pt-BR" sz="1000" b="0" i="1" baseline="0" dirty="0">
                <a:latin typeface="Arial" panose="020B0604020202020204" pitchFamily="34" charset="0"/>
                <a:cs typeface="Arial" panose="020B0604020202020204" pitchFamily="34" charset="0"/>
              </a:rPr>
              <a:t> (Lion Portal), </a:t>
            </a:r>
            <a:r>
              <a:rPr lang="pt-BR" sz="1000" i="1" baseline="0" dirty="0">
                <a:latin typeface="Arial" panose="020B0604020202020204" pitchFamily="34" charset="0"/>
                <a:cs typeface="Arial" panose="020B0604020202020204" pitchFamily="34" charset="0"/>
              </a:rPr>
              <a:t>clique em Insights no painel de navegação central superior e use esses relatórios para preencher os espaços em branco acima antes da apresentação.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pt-BR" sz="1000" i="1" baseline="0" dirty="0">
                <a:latin typeface="Arial" panose="020B0604020202020204" pitchFamily="34" charset="0"/>
                <a:cs typeface="Arial" panose="020B0604020202020204" pitchFamily="34" charset="0"/>
              </a:rPr>
              <a:t>No centro da barra superior, clique na guia 'Quadro Associativo'. No lado esquerdo da tela, você verá uma seção de filtros, onde você pode usar os filtros de 'LCI' ou 'GAT'. Você pode usar qualquer um para conseguir essas informações (filtros de LCI por AJ&gt; DM&gt; D, ou filtros da GAT por AJ&gt; Área&gt; DM&gt; D). Depois de fazer sua escolha, selecione 'Total do quadro associativo' e filtre para ver os dados do seu distrito múltiplo ou distrito. Veja o quadro associativo do seu distrito neste ano e no ano passado nas duas primeiras colunas da tabela de dados e, em seguida, role para a direita e veja a índice de conservação de novos associados em 3 anos na última coluna.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pt-BR" sz="1000" i="1" baseline="0" dirty="0">
                <a:latin typeface="Arial" panose="020B0604020202020204" pitchFamily="34" charset="0"/>
                <a:cs typeface="Arial" panose="020B0604020202020204" pitchFamily="34" charset="0"/>
              </a:rPr>
              <a:t>Retornado ao centro da barra superior, clique na guia 'Atividade de serviço'. Os filtros devem permanecer na seção do quadro associativo , mas caso não permaneçam, siga o mesmo processo para ver os totais de serviços do distrito ou distrito múltiplo. Veja o número de pessoas que receberam serviços no seu distrito neste ano e no ano passado na terceira e quarta colunas da tabela de dados, depois, role para a direita e veja o % de clubes que reportaram no ano Leonístico na última coluna.</a:t>
            </a:r>
          </a:p>
          <a:p>
            <a:r>
              <a:rPr lang="pt-BR" sz="1000" i="1" baseline="0" dirty="0">
                <a:latin typeface="Arial" panose="020B0604020202020204" pitchFamily="34" charset="0"/>
                <a:cs typeface="Arial" panose="020B0604020202020204" pitchFamily="34" charset="0"/>
              </a:rPr>
              <a:t>O relatório da Tendência de 5 anos, disponível em http://www8.lionsclubs.org/</a:t>
            </a:r>
            <a:r>
              <a:rPr lang="pt-BR" sz="1000" i="1" baseline="0" dirty="0" err="1">
                <a:latin typeface="Arial" panose="020B0604020202020204" pitchFamily="34" charset="0"/>
                <a:cs typeface="Arial" panose="020B0604020202020204" pitchFamily="34" charset="0"/>
              </a:rPr>
              <a:t>reports</a:t>
            </a:r>
            <a:r>
              <a:rPr lang="pt-BR" sz="1000" i="1" baseline="0" dirty="0">
                <a:latin typeface="Arial" panose="020B0604020202020204" pitchFamily="34" charset="0"/>
                <a:cs typeface="Arial" panose="020B0604020202020204" pitchFamily="34" charset="0"/>
              </a:rPr>
              <a:t>/5YearTrendReport, mostra os principais indicadores dos últimos 5 anos, inclusive clubes e associados novos e baixados. Sugere-se que sejam impressas cópias deste relatório para os participantes, para que possam consultar os números para analisar o distrito e definir metas.</a:t>
            </a:r>
          </a:p>
          <a:p>
            <a:r>
              <a:rPr lang="pt-BR" sz="1000" i="1" baseline="0" dirty="0">
                <a:latin typeface="Arial" panose="020B0604020202020204" pitchFamily="34" charset="0"/>
                <a:cs typeface="Arial" panose="020B0604020202020204" pitchFamily="34" charset="0"/>
              </a:rPr>
              <a:t>Se desejar apresentar dados que se apliquem regionalmente, como afiliação familiar, você pode encontrar esses tipos de relatórios aqui: http://www8.lionsclubs.org/reports/FamilyandWomenMembershipReports/</a:t>
            </a:r>
          </a:p>
          <a:p>
            <a:r>
              <a:rPr lang="pt-BR" sz="1000" baseline="0" dirty="0">
                <a:latin typeface="Arial" panose="020B0604020202020204" pitchFamily="34" charset="0"/>
                <a:cs typeface="Arial" panose="020B0604020202020204" pitchFamily="34" charset="0"/>
              </a:rPr>
              <a:t>__________________________________________________________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dirty="0">
                <a:latin typeface="Arial" panose="020B0604020202020204" pitchFamily="34" charset="0"/>
                <a:cs typeface="Arial" panose="020B0604020202020204" pitchFamily="34" charset="0"/>
              </a:rPr>
              <a:t>Vejamos o desempenho do</a:t>
            </a:r>
            <a:r>
              <a:rPr lang="pt-BR" sz="1000" b="0" baseline="0" dirty="0">
                <a:latin typeface="Arial" panose="020B0604020202020204" pitchFamily="34" charset="0"/>
                <a:cs typeface="Arial" panose="020B0604020202020204" pitchFamily="34" charset="0"/>
              </a:rPr>
              <a:t> nosso distrito/distrito múltiplo.</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pt-BR" sz="1000" b="0" baseline="0" dirty="0">
                <a:latin typeface="Arial" panose="020B0604020202020204" pitchFamily="34" charset="0"/>
                <a:cs typeface="Arial" panose="020B0604020202020204" pitchFamily="34" charset="0"/>
              </a:rPr>
              <a:t>Aqui estão os números do nosso quadro associativo e das pessoas que receberam serviços neste ano e no ano passado, bem como o índice de conservação de 3 anos para novos associados e a porcentagem de clubes que reportam atividades de serviço. </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pt-BR" sz="1000" b="0" baseline="0" dirty="0">
                <a:latin typeface="Arial" panose="020B0604020202020204" pitchFamily="34" charset="0"/>
                <a:cs typeface="Arial" panose="020B0604020202020204" pitchFamily="34" charset="0"/>
              </a:rPr>
              <a:t>Analisamos os totais de serviços para nos lembrarmos porque estamos concentrando esforços no quadro associativo. Imagine se pudéssemos servir a mais pessoas neste ano em comparação ao ano anterior - que tipo de impacto poderíamos causar nas comunidades?</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pt-BR" sz="1000" b="0" baseline="0" dirty="0">
                <a:latin typeface="Arial" panose="020B0604020202020204" pitchFamily="34" charset="0"/>
                <a:cs typeface="Arial" panose="020B0604020202020204" pitchFamily="34" charset="0"/>
              </a:rPr>
              <a:t>Você também tem um folheto com o número de clubes e associados adicionados e baixados nos últimos 5 anos. </a:t>
            </a:r>
          </a:p>
          <a:p>
            <a:pPr marL="0" indent="0">
              <a:buFont typeface="Arial" panose="020B0604020202020204" pitchFamily="34" charset="0"/>
              <a:buNone/>
            </a:pPr>
            <a:r>
              <a:rPr lang="pt-BR" sz="1000" b="0" baseline="0" dirty="0">
                <a:latin typeface="Arial" panose="020B0604020202020204" pitchFamily="34" charset="0"/>
                <a:cs typeface="Arial" panose="020B0604020202020204" pitchFamily="34" charset="0"/>
              </a:rPr>
              <a:t>O que se destaca para você? Alguma surpresa? {discussão}</a:t>
            </a:r>
          </a:p>
          <a:p>
            <a:r>
              <a:rPr lang="pt-BR" sz="1000" b="0" dirty="0">
                <a:latin typeface="Arial" panose="020B0604020202020204" pitchFamily="34" charset="0"/>
                <a:cs typeface="Arial" panose="020B0604020202020204" pitchFamily="34" charset="0"/>
              </a:rPr>
              <a:t>Você está satisfeito com</a:t>
            </a:r>
            <a:r>
              <a:rPr lang="pt-BR" sz="1000" b="0" baseline="0" dirty="0">
                <a:latin typeface="Arial" panose="020B0604020202020204" pitchFamily="34" charset="0"/>
                <a:cs typeface="Arial" panose="020B0604020202020204" pitchFamily="34" charset="0"/>
              </a:rPr>
              <a:t> esses números? </a:t>
            </a:r>
          </a:p>
          <a:p>
            <a:r>
              <a:rPr lang="pt-BR" sz="1000" b="0" baseline="0" dirty="0">
                <a:latin typeface="Arial" panose="020B0604020202020204" pitchFamily="34" charset="0"/>
                <a:cs typeface="Arial" panose="020B0604020202020204" pitchFamily="34" charset="0"/>
              </a:rPr>
              <a:t>Nós todos, trabalhando juntos, conseguimos fazer algo melhor? </a:t>
            </a:r>
          </a:p>
          <a:p>
            <a:r>
              <a:rPr lang="pt-BR" sz="1000" b="0" baseline="0" dirty="0">
                <a:latin typeface="Arial" panose="020B0604020202020204" pitchFamily="34" charset="0"/>
                <a:cs typeface="Arial" panose="020B0604020202020204" pitchFamily="34" charset="0"/>
              </a:rPr>
              <a:t>Se </a:t>
            </a:r>
            <a:r>
              <a:rPr lang="pt-BR" sz="1000" b="0" dirty="0">
                <a:latin typeface="Arial" panose="020B0604020202020204" pitchFamily="34" charset="0"/>
                <a:cs typeface="Arial" panose="020B0604020202020204" pitchFamily="34" charset="0"/>
              </a:rPr>
              <a:t>não estivermos satisfeitos com essas tendências, está na hora de mudar!</a:t>
            </a:r>
          </a:p>
          <a:p>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a:p>
        </p:txBody>
      </p:sp>
    </p:spTree>
    <p:extLst>
      <p:ext uri="{BB962C8B-B14F-4D97-AF65-F5344CB8AC3E}">
        <p14:creationId xmlns:p14="http://schemas.microsoft.com/office/powerpoint/2010/main" val="7004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u="sng">
                <a:latin typeface="Arial" panose="020B0604020202020204" pitchFamily="34" charset="0"/>
                <a:ea typeface="ヒラギノ角ゴ Pro W3"/>
                <a:cs typeface="Arial" panose="020B0604020202020204" pitchFamily="34" charset="0"/>
              </a:rPr>
              <a:t>Anotações do apresentador: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i="1">
                <a:latin typeface="Arial" panose="020B0604020202020204" pitchFamily="34" charset="0"/>
                <a:cs typeface="Arial" panose="020B0604020202020204" pitchFamily="34" charset="0"/>
              </a:rPr>
              <a:t>Dê tempo para que leiam o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000" baseline="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pt-BR" sz="1000" b="0">
                <a:latin typeface="Arial" panose="020B0604020202020204" pitchFamily="34" charset="0"/>
                <a:cs typeface="Arial" panose="020B0604020202020204" pitchFamily="34" charset="0"/>
              </a:rPr>
              <a:t>Vamos começar.</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a:p>
        </p:txBody>
      </p:sp>
    </p:spTree>
    <p:extLst>
      <p:ext uri="{BB962C8B-B14F-4D97-AF65-F5344CB8AC3E}">
        <p14:creationId xmlns:p14="http://schemas.microsoft.com/office/powerpoint/2010/main" val="70373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80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6" r:id="rId7"/>
    <p:sldLayoutId id="2147483877"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ellow Bar">
            <a:extLst>
              <a:ext uri="{FF2B5EF4-FFF2-40B4-BE49-F238E27FC236}">
                <a16:creationId xmlns:a16="http://schemas.microsoft.com/office/drawing/2014/main" id="{2AAD127A-02A2-A74B-B87D-6D08403053E0}"/>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6" name="Emblem - Color">
            <a:extLst>
              <a:ext uri="{FF2B5EF4-FFF2-40B4-BE49-F238E27FC236}">
                <a16:creationId xmlns:a16="http://schemas.microsoft.com/office/drawing/2014/main" id="{4B30221B-33DB-AB4C-8BF6-74874525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82" y="1600200"/>
            <a:ext cx="2514236" cy="2380982"/>
          </a:xfrm>
          <a:prstGeom prst="rect">
            <a:avLst/>
          </a:prstGeom>
        </p:spPr>
      </p:pic>
      <p:sp>
        <p:nvSpPr>
          <p:cNvPr id="7" name="Body Copy">
            <a:extLst>
              <a:ext uri="{FF2B5EF4-FFF2-40B4-BE49-F238E27FC236}">
                <a16:creationId xmlns:a16="http://schemas.microsoft.com/office/drawing/2014/main" id="{978A3E9B-0239-354F-AC08-FCA4DD3D0A1E}"/>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4000"/>
              <a:t>Preparação para a reunião</a:t>
            </a:r>
          </a:p>
        </p:txBody>
      </p:sp>
      <p:pic>
        <p:nvPicPr>
          <p:cNvPr id="8" name="Picture 7">
            <a:extLst>
              <a:ext uri="{FF2B5EF4-FFF2-40B4-BE49-F238E27FC236}">
                <a16:creationId xmlns:a16="http://schemas.microsoft.com/office/drawing/2014/main" id="{3049AD1F-1DF8-E64F-AF4E-9D112B4AFCEF}"/>
              </a:ext>
            </a:extLst>
          </p:cNvPr>
          <p:cNvPicPr>
            <a:picLocks noChangeAspect="1"/>
          </p:cNvPicPr>
          <p:nvPr/>
        </p:nvPicPr>
        <p:blipFill>
          <a:blip r:embed="rId4"/>
          <a:stretch>
            <a:fillRect/>
          </a:stretch>
        </p:blipFill>
        <p:spPr>
          <a:xfrm>
            <a:off x="9906000" y="0"/>
            <a:ext cx="2286000" cy="2286000"/>
          </a:xfrm>
          <a:prstGeom prst="rect">
            <a:avLst/>
          </a:prstGeom>
        </p:spPr>
      </p:pic>
      <p:pic>
        <p:nvPicPr>
          <p:cNvPr id="9" name="Picture 8">
            <a:extLst>
              <a:ext uri="{FF2B5EF4-FFF2-40B4-BE49-F238E27FC236}">
                <a16:creationId xmlns:a16="http://schemas.microsoft.com/office/drawing/2014/main" id="{0362E338-D378-8641-8669-2EF6AC127FE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879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EBAD8334-36D7-B142-B7CF-5CDEAD57F7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27" name="Slice - Solid">
            <a:extLst>
              <a:ext uri="{FF2B5EF4-FFF2-40B4-BE49-F238E27FC236}">
                <a16:creationId xmlns:a16="http://schemas.microsoft.com/office/drawing/2014/main" id="{C156D1A5-8667-FC47-A2E3-6F83B01C3BC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31" name="Picture 30">
            <a:extLst>
              <a:ext uri="{FF2B5EF4-FFF2-40B4-BE49-F238E27FC236}">
                <a16:creationId xmlns:a16="http://schemas.microsoft.com/office/drawing/2014/main" id="{C5C2AF9A-A836-E24B-8FA3-450B94F81358}"/>
              </a:ext>
            </a:extLst>
          </p:cNvPr>
          <p:cNvPicPr>
            <a:picLocks noChangeAspect="1"/>
          </p:cNvPicPr>
          <p:nvPr/>
        </p:nvPicPr>
        <p:blipFill>
          <a:blip r:embed="rId3"/>
          <a:srcRect/>
          <a:stretch/>
        </p:blipFill>
        <p:spPr>
          <a:xfrm>
            <a:off x="605696" y="499134"/>
            <a:ext cx="994504" cy="942293"/>
          </a:xfrm>
          <a:prstGeom prst="rect">
            <a:avLst/>
          </a:prstGeom>
        </p:spPr>
      </p:pic>
      <p:sp>
        <p:nvSpPr>
          <p:cNvPr id="32" name="Body Copy">
            <a:extLst>
              <a:ext uri="{FF2B5EF4-FFF2-40B4-BE49-F238E27FC236}">
                <a16:creationId xmlns:a16="http://schemas.microsoft.com/office/drawing/2014/main" id="{76F9AEF1-B1A3-C445-90DE-97F89758B97F}"/>
              </a:ext>
            </a:extLst>
          </p:cNvPr>
          <p:cNvSpPr txBox="1">
            <a:spLocks/>
          </p:cNvSpPr>
          <p:nvPr/>
        </p:nvSpPr>
        <p:spPr>
          <a:xfrm>
            <a:off x="2305150" y="3397164"/>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pt-BR" sz="2400">
                <a:solidFill>
                  <a:schemeClr val="accent6">
                    <a:lumMod val="65000"/>
                    <a:lumOff val="35000"/>
                  </a:schemeClr>
                </a:solidFill>
              </a:rPr>
              <a:t>Para cada área de enfoque</a:t>
            </a:r>
          </a:p>
          <a:p>
            <a:pPr marL="342900" indent="-342900">
              <a:spcAft>
                <a:spcPts val="1200"/>
              </a:spcAft>
              <a:buClr>
                <a:srgbClr val="FFC000"/>
              </a:buClr>
              <a:buFont typeface=".Lucida Grande UI Regular"/>
              <a:buChar char="►"/>
            </a:pPr>
            <a:r>
              <a:rPr lang="pt-BR" sz="2400">
                <a:solidFill>
                  <a:schemeClr val="accent6">
                    <a:lumMod val="65000"/>
                    <a:lumOff val="35000"/>
                  </a:schemeClr>
                </a:solidFill>
              </a:rPr>
              <a:t>Responsabilidade</a:t>
            </a:r>
          </a:p>
        </p:txBody>
      </p:sp>
      <p:sp>
        <p:nvSpPr>
          <p:cNvPr id="33" name="Page Number - White">
            <a:extLst>
              <a:ext uri="{FF2B5EF4-FFF2-40B4-BE49-F238E27FC236}">
                <a16:creationId xmlns:a16="http://schemas.microsoft.com/office/drawing/2014/main" id="{89D8ED11-E448-924D-9EE9-78729EC475D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82E87"/>
                </a:solidFill>
              </a:rPr>
              <a:pPr eaLnBrk="0" hangingPunct="0">
                <a:spcBef>
                  <a:spcPct val="50000"/>
                </a:spcBef>
                <a:defRPr/>
              </a:pPr>
              <a:t>10</a:t>
            </a:fld>
            <a:endParaRPr lang="en-US" sz="1000">
              <a:solidFill>
                <a:srgbClr val="082E87"/>
              </a:solidFill>
            </a:endParaRPr>
          </a:p>
        </p:txBody>
      </p:sp>
      <p:grpSp>
        <p:nvGrpSpPr>
          <p:cNvPr id="20" name="Group 19">
            <a:extLst>
              <a:ext uri="{FF2B5EF4-FFF2-40B4-BE49-F238E27FC236}">
                <a16:creationId xmlns:a16="http://schemas.microsoft.com/office/drawing/2014/main" id="{14A40FEB-070F-4442-9C1B-BB5CEFBD57F0}"/>
              </a:ext>
            </a:extLst>
          </p:cNvPr>
          <p:cNvGrpSpPr/>
          <p:nvPr/>
        </p:nvGrpSpPr>
        <p:grpSpPr>
          <a:xfrm>
            <a:off x="7097859" y="1628741"/>
            <a:ext cx="4089270" cy="3592494"/>
            <a:chOff x="6512276" y="1676400"/>
            <a:chExt cx="4245785" cy="3867912"/>
          </a:xfrm>
        </p:grpSpPr>
        <p:grpSp>
          <p:nvGrpSpPr>
            <p:cNvPr id="21" name="Group 20">
              <a:extLst>
                <a:ext uri="{FF2B5EF4-FFF2-40B4-BE49-F238E27FC236}">
                  <a16:creationId xmlns:a16="http://schemas.microsoft.com/office/drawing/2014/main" id="{8381F297-007F-4199-8BE5-C99F3F7158AF}"/>
                </a:ext>
              </a:extLst>
            </p:cNvPr>
            <p:cNvGrpSpPr>
              <a:grpSpLocks noChangeAspect="1"/>
            </p:cNvGrpSpPr>
            <p:nvPr/>
          </p:nvGrpSpPr>
          <p:grpSpPr>
            <a:xfrm>
              <a:off x="6512276" y="1676400"/>
              <a:ext cx="4233672" cy="3867912"/>
              <a:chOff x="6512276" y="1676400"/>
              <a:chExt cx="4917724" cy="4476228"/>
            </a:xfrm>
          </p:grpSpPr>
          <p:sp>
            <p:nvSpPr>
              <p:cNvPr id="35" name="Background - Solid">
                <a:extLst>
                  <a:ext uri="{FF2B5EF4-FFF2-40B4-BE49-F238E27FC236}">
                    <a16:creationId xmlns:a16="http://schemas.microsoft.com/office/drawing/2014/main" id="{2B59864A-C7E4-4079-99BF-8259281D9552}"/>
                  </a:ext>
                </a:extLst>
              </p:cNvPr>
              <p:cNvSpPr/>
              <p:nvPr/>
            </p:nvSpPr>
            <p:spPr>
              <a:xfrm>
                <a:off x="6512277" y="3845115"/>
                <a:ext cx="2462369" cy="2307513"/>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AB8B9004-81C4-452B-A791-14D81F7F77C5}"/>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4" name="Background - Solid">
                <a:extLst>
                  <a:ext uri="{FF2B5EF4-FFF2-40B4-BE49-F238E27FC236}">
                    <a16:creationId xmlns:a16="http://schemas.microsoft.com/office/drawing/2014/main" id="{6C90DA25-753F-4F19-8409-35AF8B18C11C}"/>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1ABF9C0-983E-44CB-8E98-B4BC1F4E1CE0}"/>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2" name="Group 21">
              <a:extLst>
                <a:ext uri="{FF2B5EF4-FFF2-40B4-BE49-F238E27FC236}">
                  <a16:creationId xmlns:a16="http://schemas.microsoft.com/office/drawing/2014/main" id="{CACF9CBD-31B5-402A-8D2B-819D5FFFBA6C}"/>
                </a:ext>
              </a:extLst>
            </p:cNvPr>
            <p:cNvGrpSpPr/>
            <p:nvPr/>
          </p:nvGrpSpPr>
          <p:grpSpPr>
            <a:xfrm>
              <a:off x="6523785" y="2118623"/>
              <a:ext cx="4234276" cy="3018470"/>
              <a:chOff x="871124" y="2925130"/>
              <a:chExt cx="4234276" cy="3018470"/>
            </a:xfrm>
          </p:grpSpPr>
          <p:sp>
            <p:nvSpPr>
              <p:cNvPr id="23" name="Body Copy">
                <a:extLst>
                  <a:ext uri="{FF2B5EF4-FFF2-40B4-BE49-F238E27FC236}">
                    <a16:creationId xmlns:a16="http://schemas.microsoft.com/office/drawing/2014/main" id="{63AA1DA2-C18D-4CB3-8299-5F62F8F571AF}"/>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clubes</a:t>
                </a:r>
              </a:p>
            </p:txBody>
          </p:sp>
          <p:sp>
            <p:nvSpPr>
              <p:cNvPr id="24" name="Body Copy">
                <a:extLst>
                  <a:ext uri="{FF2B5EF4-FFF2-40B4-BE49-F238E27FC236}">
                    <a16:creationId xmlns:a16="http://schemas.microsoft.com/office/drawing/2014/main" id="{23CB5482-C3D6-4A4A-9CC8-E259397E0B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associados</a:t>
                </a:r>
              </a:p>
            </p:txBody>
          </p:sp>
          <p:sp>
            <p:nvSpPr>
              <p:cNvPr id="28" name="Body Copy">
                <a:extLst>
                  <a:ext uri="{FF2B5EF4-FFF2-40B4-BE49-F238E27FC236}">
                    <a16:creationId xmlns:a16="http://schemas.microsoft.com/office/drawing/2014/main" id="{299D9641-73C6-482F-8517-33B4FC2CBBE1}"/>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Apoio aos líderes</a:t>
                </a:r>
              </a:p>
            </p:txBody>
          </p:sp>
          <p:sp>
            <p:nvSpPr>
              <p:cNvPr id="29" name="Body Copy">
                <a:extLst>
                  <a:ext uri="{FF2B5EF4-FFF2-40B4-BE49-F238E27FC236}">
                    <a16:creationId xmlns:a16="http://schemas.microsoft.com/office/drawing/2014/main" id="{18307AB9-D9DA-4D0D-931C-1BD386B4940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Satisfação dos associados</a:t>
                </a:r>
              </a:p>
            </p:txBody>
          </p:sp>
        </p:grpSp>
      </p:grpSp>
      <p:sp>
        <p:nvSpPr>
          <p:cNvPr id="2" name="Body Copy">
            <a:extLst>
              <a:ext uri="{FF2B5EF4-FFF2-40B4-BE49-F238E27FC236}">
                <a16:creationId xmlns:a16="http://schemas.microsoft.com/office/drawing/2014/main" id="{5188304E-219C-DAC3-AB01-2ED24D1DB7FB}"/>
              </a:ext>
            </a:extLst>
          </p:cNvPr>
          <p:cNvSpPr txBox="1">
            <a:spLocks/>
          </p:cNvSpPr>
          <p:nvPr/>
        </p:nvSpPr>
        <p:spPr>
          <a:xfrm>
            <a:off x="2291748" y="1576254"/>
            <a:ext cx="4527418" cy="837361"/>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600" b="1" i="1" dirty="0">
                <a:solidFill>
                  <a:srgbClr val="0A5496"/>
                </a:solidFill>
                <a:latin typeface="Arial"/>
                <a:ea typeface="ヒラギノ角ゴ Pro W3"/>
                <a:cs typeface="Arial"/>
              </a:rPr>
              <a:t>MISSÃO</a:t>
            </a:r>
            <a:r>
              <a:rPr lang="pt-BR" sz="3600" b="1" dirty="0">
                <a:solidFill>
                  <a:srgbClr val="0A5496"/>
                </a:solidFill>
                <a:latin typeface="Arial"/>
                <a:ea typeface="ヒラギノ角ゴ Pro W3"/>
                <a:cs typeface="Arial"/>
              </a:rPr>
              <a:t> 1.5 | </a:t>
            </a:r>
          </a:p>
          <a:p>
            <a:r>
              <a:rPr lang="pt-BR" sz="3600" b="1" dirty="0">
                <a:solidFill>
                  <a:srgbClr val="0A5496"/>
                </a:solidFill>
                <a:latin typeface="Arial"/>
                <a:ea typeface="ヒラギノ角ゴ Pro W3"/>
                <a:cs typeface="Arial"/>
              </a:rPr>
              <a:t>Alvos</a:t>
            </a:r>
          </a:p>
        </p:txBody>
      </p:sp>
    </p:spTree>
    <p:extLst>
      <p:ext uri="{BB962C8B-B14F-4D97-AF65-F5344CB8AC3E}">
        <p14:creationId xmlns:p14="http://schemas.microsoft.com/office/powerpoint/2010/main" val="26043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304800"/>
            <a:ext cx="7543800" cy="677108"/>
          </a:xfrm>
          <a:prstGeom prst="rect">
            <a:avLst/>
          </a:prstGeom>
          <a:noFill/>
        </p:spPr>
        <p:txBody>
          <a:bodyPr wrap="square" lIns="91440" tIns="45720" rIns="91440" bIns="45720" rtlCol="0" anchor="b">
            <a:spAutoFit/>
          </a:bodyPr>
          <a:lstStyle/>
          <a:p>
            <a:r>
              <a:rPr lang="pt-BR" sz="3800" b="1" i="1" dirty="0">
                <a:solidFill>
                  <a:schemeClr val="bg1"/>
                </a:solidFill>
                <a:latin typeface="Arial"/>
                <a:ea typeface="ヒラギノ角ゴ Pro W3"/>
                <a:cs typeface="Arial"/>
              </a:rPr>
              <a:t>MISSÃO</a:t>
            </a:r>
            <a:r>
              <a:rPr lang="pt-BR" sz="3800" b="1" dirty="0">
                <a:solidFill>
                  <a:schemeClr val="bg1"/>
                </a:solidFill>
                <a:latin typeface="Arial"/>
                <a:ea typeface="ヒラギノ角ゴ Pro W3"/>
                <a:cs typeface="Arial"/>
              </a:rPr>
              <a:t> 1.5:  Área de enfoque 1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990600"/>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pt-BR" sz="2800" dirty="0">
                <a:solidFill>
                  <a:srgbClr val="FFCF01"/>
                </a:solidFill>
              </a:rPr>
              <a:t>Rejuvenescer os distritos com novos clubes</a:t>
            </a:r>
          </a:p>
        </p:txBody>
      </p:sp>
      <p:sp>
        <p:nvSpPr>
          <p:cNvPr id="13" name="Body Copy">
            <a:extLst>
              <a:ext uri="{FF2B5EF4-FFF2-40B4-BE49-F238E27FC236}">
                <a16:creationId xmlns:a16="http://schemas.microsoft.com/office/drawing/2014/main" id="{37CEA102-C738-07B4-9DD2-98F12241E14D}"/>
              </a:ext>
            </a:extLst>
          </p:cNvPr>
          <p:cNvSpPr txBox="1">
            <a:spLocks/>
          </p:cNvSpPr>
          <p:nvPr/>
        </p:nvSpPr>
        <p:spPr>
          <a:xfrm>
            <a:off x="2522576" y="1676400"/>
            <a:ext cx="9212224" cy="4343326"/>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pt-BR" sz="1800" dirty="0">
                <a:solidFill>
                  <a:schemeClr val="bg1"/>
                </a:solidFill>
                <a:latin typeface="Arial" charset="0"/>
                <a:ea typeface="Arial" charset="0"/>
                <a:cs typeface="Arial" charset="0"/>
              </a:rPr>
              <a:t>Por que é importante ter novos clubes?</a:t>
            </a:r>
          </a:p>
          <a:p>
            <a:pPr marL="342900" indent="-342900">
              <a:lnSpc>
                <a:spcPct val="150000"/>
              </a:lnSpc>
              <a:buClr>
                <a:srgbClr val="EBB700"/>
              </a:buClr>
              <a:buSzPct val="100000"/>
              <a:buFont typeface="Lucida Grande" panose="020B0600040502020204" pitchFamily="34" charset="0"/>
              <a:buChar char="▶"/>
            </a:pPr>
            <a:r>
              <a:rPr lang="pt-BR" sz="1800" dirty="0">
                <a:solidFill>
                  <a:schemeClr val="bg1"/>
                </a:solidFill>
                <a:latin typeface="Arial" charset="0"/>
                <a:ea typeface="Arial" charset="0"/>
                <a:cs typeface="Arial" charset="0"/>
              </a:rPr>
              <a:t>Onde podemos começar novos clubes?</a:t>
            </a:r>
          </a:p>
          <a:p>
            <a:pPr marL="342900" indent="-342900">
              <a:lnSpc>
                <a:spcPct val="150000"/>
              </a:lnSpc>
              <a:buClr>
                <a:srgbClr val="EBB700"/>
              </a:buClr>
              <a:buSzPct val="100000"/>
              <a:buFont typeface="Lucida Grande" panose="020B0600040502020204" pitchFamily="34" charset="0"/>
              <a:buChar char="▶"/>
            </a:pPr>
            <a:r>
              <a:rPr lang="pt-BR" sz="1800" dirty="0">
                <a:solidFill>
                  <a:schemeClr val="bg1"/>
                </a:solidFill>
                <a:latin typeface="Arial" charset="0"/>
                <a:ea typeface="Arial" charset="0"/>
                <a:cs typeface="Arial" charset="0"/>
              </a:rPr>
              <a:t>Quais clubes de interesse especial teriam mais êxito? </a:t>
            </a:r>
          </a:p>
          <a:p>
            <a:pPr marL="342900" indent="-342900">
              <a:lnSpc>
                <a:spcPct val="150000"/>
              </a:lnSpc>
              <a:buClr>
                <a:srgbClr val="EBB700"/>
              </a:buClr>
              <a:buSzPct val="100000"/>
              <a:buFont typeface="Lucida Grande" panose="020B0600040502020204" pitchFamily="34" charset="0"/>
              <a:buChar char="▶"/>
            </a:pPr>
            <a:r>
              <a:rPr lang="pt-BR" sz="1800" dirty="0">
                <a:solidFill>
                  <a:schemeClr val="bg1"/>
                </a:solidFill>
                <a:latin typeface="Arial" charset="0"/>
                <a:ea typeface="Arial" charset="0"/>
                <a:cs typeface="Arial" charset="0"/>
              </a:rPr>
              <a:t>Quais os recursos/treinamento necessário?</a:t>
            </a:r>
          </a:p>
          <a:p>
            <a:pPr>
              <a:buClr>
                <a:srgbClr val="EBB700"/>
              </a:buClr>
              <a:buSzPct val="100000"/>
            </a:pPr>
            <a:endParaRPr lang="en-US" sz="1800" b="1" strike="sngStrike" kern="0" dirty="0">
              <a:highlight>
                <a:srgbClr val="FFFF00"/>
              </a:highlight>
              <a:latin typeface="Arial" charset="0"/>
              <a:ea typeface="Arial" charset="0"/>
              <a:cs typeface="Arial" charset="0"/>
            </a:endParaRPr>
          </a:p>
          <a:p>
            <a:pPr>
              <a:buClr>
                <a:srgbClr val="EBB700"/>
              </a:buClr>
              <a:buSzPct val="100000"/>
            </a:pPr>
            <a:r>
              <a:rPr lang="pt-BR" sz="1800" dirty="0">
                <a:solidFill>
                  <a:schemeClr val="bg1"/>
                </a:solidFill>
                <a:latin typeface="Arial" charset="0"/>
                <a:ea typeface="Arial" charset="0"/>
                <a:cs typeface="Arial" charset="0"/>
              </a:rPr>
              <a:t>Alvo 1</a:t>
            </a:r>
          </a:p>
          <a:p>
            <a:pPr>
              <a:buClr>
                <a:srgbClr val="EBB700"/>
              </a:buClr>
              <a:buSzPct val="100000"/>
            </a:pPr>
            <a:r>
              <a:rPr lang="pt-BR" sz="1800" dirty="0">
                <a:solidFill>
                  <a:schemeClr val="bg1"/>
                </a:solidFill>
                <a:latin typeface="Arial" charset="0"/>
                <a:cs typeface="Arial" charset="0"/>
              </a:rPr>
              <a:t>Em apoio à </a:t>
            </a:r>
            <a:r>
              <a:rPr lang="pt-BR" sz="1800" i="1" dirty="0">
                <a:solidFill>
                  <a:schemeClr val="bg1"/>
                </a:solidFill>
                <a:latin typeface="Arial" charset="0"/>
                <a:cs typeface="Arial" charset="0"/>
              </a:rPr>
              <a:t>MISSÃO</a:t>
            </a:r>
            <a:r>
              <a:rPr lang="pt-BR" sz="1800" dirty="0">
                <a:solidFill>
                  <a:schemeClr val="bg1"/>
                </a:solidFill>
                <a:latin typeface="Arial" charset="0"/>
                <a:cs typeface="Arial" charset="0"/>
              </a:rPr>
              <a:t> </a:t>
            </a:r>
            <a:r>
              <a:rPr lang="pt-BR" sz="1800" b="1" dirty="0">
                <a:solidFill>
                  <a:schemeClr val="bg1"/>
                </a:solidFill>
                <a:latin typeface="Arial" charset="0"/>
                <a:cs typeface="Arial" charset="0"/>
              </a:rPr>
              <a:t>1.5</a:t>
            </a:r>
            <a:r>
              <a:rPr lang="pt-BR" sz="1800" dirty="0">
                <a:solidFill>
                  <a:schemeClr val="bg1"/>
                </a:solidFill>
                <a:latin typeface="Arial" charset="0"/>
                <a:cs typeface="Arial" charset="0"/>
              </a:rPr>
              <a:t>, durante meu mandato de governador de distrito, comprometo-me a trabalhar com minha equipe para alcançar os alvos de aumento do quadro associativo estabelecidos para nossa área.</a:t>
            </a:r>
          </a:p>
          <a:p>
            <a:pPr>
              <a:buClr>
                <a:srgbClr val="EBB700"/>
              </a:buClr>
              <a:buSzPct val="100000"/>
            </a:pPr>
            <a:endParaRPr lang="en-US" sz="5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pt-BR" sz="1800" i="0" u="none" strike="noStrike" cap="none" normalizeH="0" baseline="0" noProof="0" dirty="0">
                <a:ln>
                  <a:noFill/>
                </a:ln>
                <a:solidFill>
                  <a:schemeClr val="bg1"/>
                </a:solidFill>
                <a:effectLst/>
                <a:uLnTx/>
                <a:uFillTx/>
                <a:latin typeface="Arial"/>
                <a:ea typeface="Arial" charset="0"/>
                <a:cs typeface="Arial"/>
              </a:rPr>
              <a:t>Nosso distrito se compromete com os alvos de aumento do quadro associativo estabelecidos.</a:t>
            </a:r>
            <a:r>
              <a:rPr lang="pt-BR" sz="1800" dirty="0">
                <a:solidFill>
                  <a:schemeClr val="bg1"/>
                </a:solidFill>
                <a:latin typeface="Arial"/>
                <a:ea typeface="Arial" charset="0"/>
                <a:cs typeface="Arial"/>
              </a:rPr>
              <a:t> </a:t>
            </a:r>
            <a:r>
              <a:rPr lang="pt-BR" dirty="0">
                <a:solidFill>
                  <a:schemeClr val="bg1"/>
                </a:solidFill>
                <a:latin typeface="Arial"/>
                <a:ea typeface="Arial" charset="0"/>
                <a:cs typeface="Arial"/>
              </a:rPr>
              <a:t>OU</a:t>
            </a:r>
          </a:p>
          <a:p>
            <a:pPr>
              <a:buClr>
                <a:srgbClr val="EBB700"/>
              </a:buClr>
              <a:buSzPct val="100000"/>
            </a:pPr>
            <a:endParaRPr lang="en-US" sz="600"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pt-BR" sz="1800" i="0" u="none" strike="noStrike" cap="none" normalizeH="0" baseline="0" noProof="0" dirty="0">
                <a:ln>
                  <a:noFill/>
                </a:ln>
                <a:solidFill>
                  <a:schemeClr val="bg1"/>
                </a:solidFill>
                <a:effectLst/>
                <a:uLnTx/>
                <a:uFillTx/>
                <a:latin typeface="Arial" charset="0"/>
                <a:ea typeface="Arial" charset="0"/>
                <a:cs typeface="Arial" charset="0"/>
              </a:rPr>
              <a:t>Nossa equipe fundará mais _____ novo(s) clube(s) com pelo menos 20 associados fundadores cada.</a:t>
            </a:r>
          </a:p>
          <a:p>
            <a:pPr marL="342900" indent="-342900">
              <a:buClr>
                <a:srgbClr val="EBB700"/>
              </a:buClr>
              <a:buSzPct val="100000"/>
              <a:buFont typeface="Wingdings" panose="05000000000000000000" pitchFamily="2" charset="2"/>
              <a:buChar char="q"/>
            </a:pPr>
            <a:endParaRPr lang="en-US" kern="0" dirty="0">
              <a:solidFill>
                <a:schemeClr val="bg1"/>
              </a:solidFill>
              <a:latin typeface="Arial" charset="0"/>
              <a:ea typeface="Arial" charset="0"/>
              <a:cs typeface="Arial" charset="0"/>
            </a:endParaRPr>
          </a:p>
        </p:txBody>
      </p:sp>
      <p:pic>
        <p:nvPicPr>
          <p:cNvPr id="15" name="Picture 14">
            <a:extLst>
              <a:ext uri="{FF2B5EF4-FFF2-40B4-BE49-F238E27FC236}">
                <a16:creationId xmlns:a16="http://schemas.microsoft.com/office/drawing/2014/main" id="{610043CF-80CB-8364-874A-5A1433E4FAE1}"/>
              </a:ext>
            </a:extLst>
          </p:cNvPr>
          <p:cNvPicPr>
            <a:picLocks noChangeAspect="1"/>
          </p:cNvPicPr>
          <p:nvPr/>
        </p:nvPicPr>
        <p:blipFill>
          <a:blip r:embed="rId3"/>
          <a:srcRect/>
          <a:stretch/>
        </p:blipFill>
        <p:spPr>
          <a:xfrm>
            <a:off x="10966944" y="137679"/>
            <a:ext cx="994504" cy="942293"/>
          </a:xfrm>
          <a:prstGeom prst="rect">
            <a:avLst/>
          </a:prstGeom>
        </p:spPr>
      </p:pic>
      <p:sp>
        <p:nvSpPr>
          <p:cNvPr id="17" name="TextBox 16">
            <a:extLst>
              <a:ext uri="{FF2B5EF4-FFF2-40B4-BE49-F238E27FC236}">
                <a16:creationId xmlns:a16="http://schemas.microsoft.com/office/drawing/2014/main" id="{DE06399E-A9F4-FDBF-DE9D-3882467D4163}"/>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pt-BR" sz="2400" b="1">
                <a:solidFill>
                  <a:srgbClr val="0D2240"/>
                </a:solidFill>
                <a:latin typeface="Arial" charset="0"/>
                <a:ea typeface="Arial" charset="0"/>
                <a:cs typeface="Arial" charset="0"/>
              </a:rPr>
              <a:t>Discussão</a:t>
            </a:r>
          </a:p>
          <a:p>
            <a:pPr algn="ctr">
              <a:buClr>
                <a:srgbClr val="EBB700"/>
              </a:buClr>
              <a:buSzPct val="100000"/>
            </a:pPr>
            <a:r>
              <a:rPr lang="pt-BR" sz="2400" b="1">
                <a:solidFill>
                  <a:srgbClr val="0D2240"/>
                </a:solidFill>
                <a:latin typeface="Arial" charset="0"/>
                <a:ea typeface="Arial" charset="0"/>
                <a:cs typeface="Arial" charset="0"/>
              </a:rPr>
              <a:t> Perguntas</a:t>
            </a:r>
          </a:p>
        </p:txBody>
      </p:sp>
    </p:spTree>
    <p:extLst>
      <p:ext uri="{BB962C8B-B14F-4D97-AF65-F5344CB8AC3E}">
        <p14:creationId xmlns:p14="http://schemas.microsoft.com/office/powerpoint/2010/main" val="411334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979315" y="228600"/>
            <a:ext cx="7485194" cy="646331"/>
          </a:xfrm>
          <a:prstGeom prst="rect">
            <a:avLst/>
          </a:prstGeom>
          <a:noFill/>
        </p:spPr>
        <p:txBody>
          <a:bodyPr wrap="square" lIns="91440" tIns="45720" rIns="91440" bIns="45720" rtlCol="0" anchor="b">
            <a:spAutoFit/>
          </a:bodyPr>
          <a:lstStyle/>
          <a:p>
            <a:r>
              <a:rPr lang="pt-BR" sz="3600" b="1" i="1" dirty="0">
                <a:solidFill>
                  <a:schemeClr val="bg1"/>
                </a:solidFill>
                <a:latin typeface="Arial"/>
                <a:ea typeface="ヒラギノ角ゴ Pro W3"/>
                <a:cs typeface="Arial"/>
              </a:rPr>
              <a:t>MISSÃO</a:t>
            </a:r>
            <a:r>
              <a:rPr lang="pt-BR" sz="3600" b="1" dirty="0">
                <a:solidFill>
                  <a:schemeClr val="bg1"/>
                </a:solidFill>
                <a:latin typeface="Arial"/>
                <a:ea typeface="ヒラギノ角ゴ Pro W3"/>
                <a:cs typeface="Arial"/>
              </a:rPr>
              <a:t> 1.5:  Área de enfoque 2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665789" y="838200"/>
            <a:ext cx="7921367"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pt-BR" sz="2800" dirty="0">
                <a:solidFill>
                  <a:srgbClr val="FFCF01"/>
                </a:solidFill>
              </a:rPr>
              <a:t>Revitalizar os clubes com novos associados</a:t>
            </a:r>
          </a:p>
        </p:txBody>
      </p:sp>
      <p:sp>
        <p:nvSpPr>
          <p:cNvPr id="2" name="Body Copy">
            <a:extLst>
              <a:ext uri="{FF2B5EF4-FFF2-40B4-BE49-F238E27FC236}">
                <a16:creationId xmlns:a16="http://schemas.microsoft.com/office/drawing/2014/main" id="{CA3AFD2C-415D-5E47-9178-8DB5D32B9B7C}"/>
              </a:ext>
            </a:extLst>
          </p:cNvPr>
          <p:cNvSpPr txBox="1">
            <a:spLocks/>
          </p:cNvSpPr>
          <p:nvPr/>
        </p:nvSpPr>
        <p:spPr>
          <a:xfrm>
            <a:off x="2541190" y="1371600"/>
            <a:ext cx="9420258" cy="5312180"/>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pt-BR" sz="1900" dirty="0">
                <a:solidFill>
                  <a:schemeClr val="bg1"/>
                </a:solidFill>
                <a:latin typeface="Arial" charset="0"/>
                <a:ea typeface="Arial" charset="0"/>
                <a:cs typeface="Arial" charset="0"/>
              </a:rPr>
              <a:t>Por que convidar pessoas para se associarem ao seu clube?</a:t>
            </a:r>
          </a:p>
          <a:p>
            <a:pPr marL="342900" indent="-342900">
              <a:lnSpc>
                <a:spcPct val="150000"/>
              </a:lnSpc>
              <a:buClr>
                <a:srgbClr val="EBB700"/>
              </a:buClr>
              <a:buSzPct val="100000"/>
              <a:buFont typeface="Lucida Grande" panose="020B0600040502020204" pitchFamily="34" charset="0"/>
              <a:buChar char="▶"/>
            </a:pPr>
            <a:r>
              <a:rPr lang="pt-BR" sz="1900" dirty="0">
                <a:solidFill>
                  <a:schemeClr val="bg1"/>
                </a:solidFill>
                <a:latin typeface="Arial" charset="0"/>
                <a:ea typeface="Arial" charset="0"/>
                <a:cs typeface="Arial" charset="0"/>
              </a:rPr>
              <a:t>Qual é a melhor maneira de um clube adicionar novos associados?</a:t>
            </a:r>
          </a:p>
          <a:p>
            <a:pPr marL="342900" indent="-342900">
              <a:lnSpc>
                <a:spcPct val="150000"/>
              </a:lnSpc>
              <a:buClr>
                <a:srgbClr val="EBB700"/>
              </a:buClr>
              <a:buSzPct val="100000"/>
              <a:buFont typeface="Lucida Grande" panose="020B0600040502020204" pitchFamily="34" charset="0"/>
              <a:buChar char="▶"/>
            </a:pPr>
            <a:r>
              <a:rPr lang="pt-BR" sz="1900" dirty="0">
                <a:solidFill>
                  <a:schemeClr val="bg1"/>
                </a:solidFill>
                <a:latin typeface="Arial" charset="0"/>
                <a:ea typeface="Arial" charset="0"/>
                <a:cs typeface="Arial" charset="0"/>
              </a:rPr>
              <a:t>O seu clube realiza eventos para o crescimento do quadro associativo?  Como? Com que frequência?</a:t>
            </a:r>
          </a:p>
          <a:p>
            <a:pPr marL="342900" indent="-342900">
              <a:lnSpc>
                <a:spcPct val="150000"/>
              </a:lnSpc>
              <a:buClr>
                <a:srgbClr val="EBB700"/>
              </a:buClr>
              <a:buSzPct val="100000"/>
              <a:buFont typeface="Lucida Grande" panose="020B0600040502020204" pitchFamily="34" charset="0"/>
              <a:buChar char="▶"/>
            </a:pPr>
            <a:r>
              <a:rPr lang="pt-BR" sz="1900" dirty="0">
                <a:solidFill>
                  <a:schemeClr val="bg1"/>
                </a:solidFill>
                <a:latin typeface="Arial" charset="0"/>
                <a:ea typeface="Arial" charset="0"/>
                <a:cs typeface="Arial" charset="0"/>
              </a:rPr>
              <a:t>De qual treinamento ou assistência precisa?</a:t>
            </a:r>
            <a:endParaRPr lang="en-US" sz="1900" kern="0" dirty="0">
              <a:solidFill>
                <a:schemeClr val="bg1"/>
              </a:solidFill>
              <a:latin typeface="Arial" charset="0"/>
              <a:ea typeface="Arial" charset="0"/>
              <a:cs typeface="Arial" charset="0"/>
            </a:endParaRPr>
          </a:p>
          <a:p>
            <a:pPr>
              <a:buClr>
                <a:srgbClr val="EBB700"/>
              </a:buClr>
              <a:buSzPct val="100000"/>
            </a:pPr>
            <a:r>
              <a:rPr lang="pt-BR" sz="2000" b="1" dirty="0">
                <a:solidFill>
                  <a:schemeClr val="bg1"/>
                </a:solidFill>
                <a:latin typeface="Arial" charset="0"/>
                <a:ea typeface="Arial" charset="0"/>
                <a:cs typeface="Arial" charset="0"/>
              </a:rPr>
              <a:t>Alvo 2</a:t>
            </a:r>
          </a:p>
          <a:p>
            <a:pPr>
              <a:buClr>
                <a:srgbClr val="EBB700"/>
              </a:buClr>
              <a:buSzPct val="100000"/>
            </a:pPr>
            <a:r>
              <a:rPr lang="pt-BR" sz="2000" dirty="0">
                <a:solidFill>
                  <a:schemeClr val="bg1"/>
                </a:solidFill>
                <a:latin typeface="Arial" charset="0"/>
                <a:cs typeface="Arial" charset="0"/>
              </a:rPr>
              <a:t>Em apoio à </a:t>
            </a:r>
            <a:r>
              <a:rPr lang="pt-BR" sz="2000" i="1" dirty="0">
                <a:solidFill>
                  <a:schemeClr val="bg1"/>
                </a:solidFill>
                <a:latin typeface="Arial" charset="0"/>
                <a:cs typeface="Arial" charset="0"/>
              </a:rPr>
              <a:t>MISSÃO</a:t>
            </a:r>
            <a:r>
              <a:rPr lang="pt-BR" sz="2000" dirty="0">
                <a:solidFill>
                  <a:schemeClr val="bg1"/>
                </a:solidFill>
                <a:latin typeface="Arial" charset="0"/>
                <a:cs typeface="Arial" charset="0"/>
              </a:rPr>
              <a:t> </a:t>
            </a:r>
            <a:r>
              <a:rPr lang="pt-BR" sz="2000" b="1" dirty="0">
                <a:solidFill>
                  <a:schemeClr val="bg1"/>
                </a:solidFill>
                <a:latin typeface="Arial" charset="0"/>
                <a:cs typeface="Arial" charset="0"/>
              </a:rPr>
              <a:t>1.5</a:t>
            </a:r>
            <a:r>
              <a:rPr lang="pt-BR" sz="2000" dirty="0">
                <a:solidFill>
                  <a:schemeClr val="bg1"/>
                </a:solidFill>
                <a:latin typeface="Arial" charset="0"/>
                <a:cs typeface="Arial" charset="0"/>
              </a:rPr>
              <a:t>, durante meu mandato de governador de distrito, comprometo-me a trabalhar com minha equipe para alcançar os alvos de aumento do quadro associativo estabelecidos para nossa área.</a:t>
            </a:r>
          </a:p>
          <a:p>
            <a:pPr>
              <a:buClr>
                <a:srgbClr val="EBB700"/>
              </a:buClr>
              <a:buSzPct val="100000"/>
            </a:pPr>
            <a:endParaRPr lang="en-US" sz="6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pt-BR" sz="2000" b="0" i="0" u="none" strike="noStrike" cap="none" normalizeH="0" baseline="0" noProof="0" dirty="0">
                <a:ln>
                  <a:noFill/>
                </a:ln>
                <a:solidFill>
                  <a:schemeClr val="bg1"/>
                </a:solidFill>
                <a:effectLst/>
                <a:uLnTx/>
                <a:uFillTx/>
                <a:latin typeface="Arial"/>
                <a:ea typeface="Arial" charset="0"/>
                <a:cs typeface="Arial"/>
              </a:rPr>
              <a:t>Nosso distrito se compromete com os alvos de aumento do quadro associativo estabelecidos.</a:t>
            </a:r>
            <a:r>
              <a:rPr lang="pt-BR" dirty="0">
                <a:solidFill>
                  <a:schemeClr val="bg1"/>
                </a:solidFill>
                <a:latin typeface="Arial"/>
                <a:ea typeface="Arial" charset="0"/>
                <a:cs typeface="Arial"/>
              </a:rPr>
              <a:t> </a:t>
            </a:r>
            <a:r>
              <a:rPr lang="pt-BR" b="1" dirty="0">
                <a:solidFill>
                  <a:schemeClr val="bg1"/>
                </a:solidFill>
                <a:latin typeface="Arial"/>
                <a:ea typeface="Arial" charset="0"/>
                <a:cs typeface="Arial"/>
              </a:rPr>
              <a:t>OU</a:t>
            </a:r>
          </a:p>
          <a:p>
            <a:pPr>
              <a:buClr>
                <a:srgbClr val="EBB700"/>
              </a:buClr>
              <a:buSzPct val="100000"/>
            </a:pPr>
            <a:endParaRPr kumimoji="0" lang="en-US" sz="700" b="0"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pt-BR" sz="2000" b="0" i="0" u="none" strike="noStrike" cap="none" normalizeH="0" baseline="0" noProof="0" dirty="0">
                <a:ln>
                  <a:noFill/>
                </a:ln>
                <a:solidFill>
                  <a:schemeClr val="bg1"/>
                </a:solidFill>
                <a:effectLst/>
                <a:uLnTx/>
                <a:uFillTx/>
                <a:latin typeface="Arial" charset="0"/>
                <a:ea typeface="Arial" charset="0"/>
                <a:cs typeface="Arial" charset="0"/>
              </a:rPr>
              <a:t>Nossos clubes darão posse a ______ novo(s) associados(s) nos clubes existentes</a:t>
            </a:r>
            <a:r>
              <a:rPr lang="pt-BR" dirty="0">
                <a:solidFill>
                  <a:schemeClr val="bg1"/>
                </a:solidFill>
                <a:latin typeface="Arial" charset="0"/>
                <a:ea typeface="Arial" charset="0"/>
                <a:cs typeface="Arial" charset="0"/>
              </a:rPr>
              <a:t>.</a:t>
            </a:r>
          </a:p>
          <a:p>
            <a:pPr>
              <a:buClr>
                <a:srgbClr val="EBB700"/>
              </a:buClr>
              <a:buSzPct val="100000"/>
            </a:pPr>
            <a:br>
              <a:rPr lang="pt-BR" dirty="0">
                <a:solidFill>
                  <a:schemeClr val="bg1"/>
                </a:solidFill>
                <a:latin typeface="Arial" charset="0"/>
                <a:ea typeface="Arial" charset="0"/>
                <a:cs typeface="Arial" charset="0"/>
              </a:rPr>
            </a:br>
            <a:br>
              <a:rPr lang="pt-BR" dirty="0">
                <a:solidFill>
                  <a:schemeClr val="bg1"/>
                </a:solidFill>
                <a:latin typeface="Arial" charset="0"/>
                <a:ea typeface="Arial" charset="0"/>
                <a:cs typeface="Arial" charset="0"/>
              </a:rPr>
            </a:br>
            <a:r>
              <a:rPr lang="pt-BR" dirty="0">
                <a:solidFill>
                  <a:schemeClr val="bg1"/>
                </a:solidFill>
                <a:latin typeface="Arial" charset="0"/>
                <a:ea typeface="Arial" charset="0"/>
                <a:cs typeface="Arial" charset="0"/>
              </a:rPr>
              <a:t> </a:t>
            </a:r>
          </a:p>
        </p:txBody>
      </p:sp>
      <p:sp>
        <p:nvSpPr>
          <p:cNvPr id="3" name="TextBox 2">
            <a:extLst>
              <a:ext uri="{FF2B5EF4-FFF2-40B4-BE49-F238E27FC236}">
                <a16:creationId xmlns:a16="http://schemas.microsoft.com/office/drawing/2014/main" id="{AFBCCE2E-7398-57D9-F385-0A2B533F2972}"/>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pt-BR" sz="2400" b="1">
                <a:solidFill>
                  <a:srgbClr val="0D2240"/>
                </a:solidFill>
                <a:latin typeface="Arial" charset="0"/>
                <a:ea typeface="Arial" charset="0"/>
                <a:cs typeface="Arial" charset="0"/>
              </a:rPr>
              <a:t>Discussão</a:t>
            </a:r>
          </a:p>
          <a:p>
            <a:pPr algn="ctr">
              <a:buClr>
                <a:srgbClr val="EBB700"/>
              </a:buClr>
              <a:buSzPct val="100000"/>
            </a:pPr>
            <a:r>
              <a:rPr lang="pt-BR" sz="2400" b="1">
                <a:solidFill>
                  <a:srgbClr val="0D2240"/>
                </a:solidFill>
                <a:latin typeface="Arial" charset="0"/>
                <a:ea typeface="Arial" charset="0"/>
                <a:cs typeface="Arial" charset="0"/>
              </a:rPr>
              <a:t> Perguntas</a:t>
            </a:r>
          </a:p>
        </p:txBody>
      </p:sp>
      <p:pic>
        <p:nvPicPr>
          <p:cNvPr id="9" name="Picture 8">
            <a:extLst>
              <a:ext uri="{FF2B5EF4-FFF2-40B4-BE49-F238E27FC236}">
                <a16:creationId xmlns:a16="http://schemas.microsoft.com/office/drawing/2014/main" id="{75B4CAB0-F051-265F-EDE9-C202080DC955}"/>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403924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13</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a:lnSpc>
                <a:spcPts val="8000"/>
              </a:lnSpc>
            </a:pPr>
            <a:r>
              <a:rPr lang="pt-BR" sz="3600" b="1" i="1" dirty="0">
                <a:solidFill>
                  <a:schemeClr val="bg1"/>
                </a:solidFill>
                <a:latin typeface="Arial"/>
                <a:ea typeface="ヒラギノ角ゴ Pro W3"/>
                <a:cs typeface="Arial"/>
              </a:rPr>
              <a:t>MISSÃO</a:t>
            </a:r>
            <a:r>
              <a:rPr lang="pt-BR" sz="3600" b="1" dirty="0">
                <a:solidFill>
                  <a:schemeClr val="bg1"/>
                </a:solidFill>
                <a:latin typeface="Arial"/>
                <a:ea typeface="ヒラギノ角ゴ Pro W3"/>
                <a:cs typeface="Arial"/>
              </a:rPr>
              <a:t> 1.5:  Área de enfoque 3</a:t>
            </a:r>
            <a:r>
              <a:rPr lang="pt-BR" sz="4400" b="1" dirty="0">
                <a:solidFill>
                  <a:schemeClr val="bg1"/>
                </a:solidFill>
                <a:latin typeface="Arial"/>
                <a:ea typeface="ヒラギノ角ゴ Pro W3"/>
                <a:cs typeface="Arial"/>
              </a:rPr>
              <a:t>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515449"/>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pt-BR" sz="2000" dirty="0">
                <a:solidFill>
                  <a:srgbClr val="FFCF01"/>
                </a:solidFill>
              </a:rPr>
              <a:t>Voltar a motivar os associados com companheirismo e serviços interessantes</a:t>
            </a:r>
          </a:p>
        </p:txBody>
      </p:sp>
      <p:sp>
        <p:nvSpPr>
          <p:cNvPr id="3" name="Body Copy">
            <a:extLst>
              <a:ext uri="{FF2B5EF4-FFF2-40B4-BE49-F238E27FC236}">
                <a16:creationId xmlns:a16="http://schemas.microsoft.com/office/drawing/2014/main" id="{DFF26FF3-C5E7-BDBC-C454-70D536EA97E6}"/>
              </a:ext>
            </a:extLst>
          </p:cNvPr>
          <p:cNvSpPr txBox="1">
            <a:spLocks/>
          </p:cNvSpPr>
          <p:nvPr/>
        </p:nvSpPr>
        <p:spPr>
          <a:xfrm>
            <a:off x="2532900" y="1662404"/>
            <a:ext cx="9288380" cy="4845496"/>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pt-BR" sz="1900" dirty="0">
                <a:solidFill>
                  <a:schemeClr val="bg1"/>
                </a:solidFill>
                <a:latin typeface="Arial" charset="0"/>
                <a:ea typeface="Arial" charset="0"/>
                <a:cs typeface="Arial" charset="0"/>
              </a:rPr>
              <a:t>Como você sabe que um Leão está engajado?</a:t>
            </a:r>
          </a:p>
          <a:p>
            <a:pPr marL="342900" indent="-342900">
              <a:buClr>
                <a:srgbClr val="EBB700"/>
              </a:buClr>
              <a:buSzPct val="100000"/>
              <a:buFont typeface="Lucida Grande" panose="020B0600040502020204" pitchFamily="34" charset="0"/>
              <a:buChar char="▶"/>
            </a:pPr>
            <a:r>
              <a:rPr lang="pt-BR" sz="1900" dirty="0">
                <a:solidFill>
                  <a:schemeClr val="bg1"/>
                </a:solidFill>
                <a:latin typeface="Arial" charset="0"/>
                <a:ea typeface="Arial" charset="0"/>
                <a:cs typeface="Arial" charset="0"/>
              </a:rPr>
              <a:t>Por que a orientação de novos associados é importante?</a:t>
            </a:r>
          </a:p>
          <a:p>
            <a:pPr marL="342900" indent="-342900">
              <a:buClr>
                <a:srgbClr val="EBB700"/>
              </a:buClr>
              <a:buSzPct val="100000"/>
              <a:buFont typeface="Lucida Grande" panose="020B0600040502020204" pitchFamily="34" charset="0"/>
              <a:buChar char="▶"/>
            </a:pPr>
            <a:r>
              <a:rPr lang="pt-BR" sz="1900" dirty="0">
                <a:solidFill>
                  <a:schemeClr val="bg1"/>
                </a:solidFill>
                <a:latin typeface="Arial" charset="0"/>
                <a:ea typeface="Arial" charset="0"/>
                <a:cs typeface="Arial" charset="0"/>
              </a:rPr>
              <a:t>Como os projetos de serviço ajudam a conservar os associados?</a:t>
            </a:r>
          </a:p>
          <a:p>
            <a:pPr marL="342900" indent="-342900">
              <a:buClr>
                <a:srgbClr val="EBB700"/>
              </a:buClr>
              <a:buSzPct val="100000"/>
              <a:buFont typeface="Lucida Grande" panose="020B0600040502020204" pitchFamily="34" charset="0"/>
              <a:buChar char="▶"/>
            </a:pPr>
            <a:r>
              <a:rPr lang="pt-BR" sz="1900" dirty="0">
                <a:solidFill>
                  <a:schemeClr val="bg1"/>
                </a:solidFill>
                <a:latin typeface="Arial" charset="0"/>
                <a:ea typeface="Arial" charset="0"/>
                <a:cs typeface="Arial" charset="0"/>
              </a:rPr>
              <a:t>Como podemos reconquistar associados que pararam de participar das atividades do clube?</a:t>
            </a:r>
          </a:p>
          <a:p>
            <a:pPr marL="342900" indent="-342900">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buClr>
                <a:srgbClr val="EBB700"/>
              </a:buClr>
              <a:buSzPct val="100000"/>
            </a:pPr>
            <a:r>
              <a:rPr lang="pt-BR" sz="2000" b="1" dirty="0">
                <a:solidFill>
                  <a:schemeClr val="bg1"/>
                </a:solidFill>
                <a:latin typeface="Arial" charset="0"/>
                <a:ea typeface="Arial" charset="0"/>
                <a:cs typeface="Arial" charset="0"/>
              </a:rPr>
              <a:t>Alvo 3</a:t>
            </a:r>
          </a:p>
          <a:p>
            <a:pPr>
              <a:buClr>
                <a:srgbClr val="EBB700"/>
              </a:buClr>
              <a:buSzPct val="100000"/>
            </a:pPr>
            <a:r>
              <a:rPr lang="pt-BR" sz="2000" dirty="0">
                <a:solidFill>
                  <a:schemeClr val="bg1"/>
                </a:solidFill>
                <a:latin typeface="Arial" charset="0"/>
                <a:cs typeface="Arial" charset="0"/>
              </a:rPr>
              <a:t>Em apoio à </a:t>
            </a:r>
            <a:r>
              <a:rPr lang="pt-BR" sz="2000" i="1" dirty="0">
                <a:solidFill>
                  <a:schemeClr val="bg1"/>
                </a:solidFill>
                <a:latin typeface="Arial" charset="0"/>
                <a:cs typeface="Arial" charset="0"/>
              </a:rPr>
              <a:t>MISSÃO</a:t>
            </a:r>
            <a:r>
              <a:rPr lang="pt-BR" sz="2000" dirty="0">
                <a:solidFill>
                  <a:schemeClr val="bg1"/>
                </a:solidFill>
                <a:latin typeface="Arial" charset="0"/>
                <a:cs typeface="Arial" charset="0"/>
              </a:rPr>
              <a:t> </a:t>
            </a:r>
            <a:r>
              <a:rPr lang="pt-BR" sz="2000" b="1" dirty="0">
                <a:solidFill>
                  <a:schemeClr val="bg1"/>
                </a:solidFill>
                <a:latin typeface="Arial" charset="0"/>
                <a:cs typeface="Arial" charset="0"/>
              </a:rPr>
              <a:t>1.5</a:t>
            </a:r>
            <a:r>
              <a:rPr lang="pt-BR" sz="2000" dirty="0">
                <a:solidFill>
                  <a:schemeClr val="bg1"/>
                </a:solidFill>
                <a:latin typeface="Arial" charset="0"/>
                <a:cs typeface="Arial" charset="0"/>
              </a:rPr>
              <a:t>, durante meu mandato de governador de distrito, comprometo-me a trabalhar com minha equipe para alcançar os alvos de aumento do quadro associativo estabelecidos para nossa área.</a:t>
            </a:r>
          </a:p>
          <a:p>
            <a:pPr>
              <a:buClr>
                <a:srgbClr val="EBB700"/>
              </a:buClr>
              <a:buSzPct val="100000"/>
            </a:pPr>
            <a:endParaRPr lang="en-US" sz="6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pt-BR" sz="2000" b="0" i="0" u="none" strike="noStrike" cap="none" normalizeH="0" baseline="0" noProof="0" dirty="0">
                <a:ln>
                  <a:noFill/>
                </a:ln>
                <a:solidFill>
                  <a:schemeClr val="bg1"/>
                </a:solidFill>
                <a:effectLst/>
                <a:uLnTx/>
                <a:uFillTx/>
                <a:latin typeface="Arial"/>
                <a:ea typeface="Arial" charset="0"/>
                <a:cs typeface="Arial"/>
              </a:rPr>
              <a:t>Nosso distrito se compromete com os alvos de aumento do quadro associativo estabelecidos.</a:t>
            </a:r>
            <a:r>
              <a:rPr lang="pt-BR" dirty="0">
                <a:solidFill>
                  <a:schemeClr val="bg1"/>
                </a:solidFill>
                <a:latin typeface="Arial"/>
                <a:ea typeface="Arial" charset="0"/>
                <a:cs typeface="Arial"/>
              </a:rPr>
              <a:t> </a:t>
            </a:r>
            <a:r>
              <a:rPr lang="pt-BR" b="1" dirty="0">
                <a:solidFill>
                  <a:schemeClr val="bg1"/>
                </a:solidFill>
                <a:latin typeface="Arial"/>
                <a:ea typeface="Arial" charset="0"/>
                <a:cs typeface="Arial"/>
              </a:rPr>
              <a:t>OU</a:t>
            </a:r>
          </a:p>
          <a:p>
            <a:pPr marL="342900" indent="-342900">
              <a:buClr>
                <a:srgbClr val="EBB700"/>
              </a:buClr>
              <a:buSzPct val="100000"/>
              <a:buFont typeface="Wingdings" panose="05000000000000000000" pitchFamily="2" charset="2"/>
              <a:buChar char="q"/>
            </a:pPr>
            <a:r>
              <a:rPr kumimoji="0" lang="pt-BR" sz="2000" b="0" i="0" u="none" strike="noStrike" cap="none" normalizeH="0" baseline="0" noProof="0" dirty="0">
                <a:ln>
                  <a:noFill/>
                </a:ln>
                <a:solidFill>
                  <a:schemeClr val="bg1"/>
                </a:solidFill>
                <a:effectLst/>
                <a:uLnTx/>
                <a:uFillTx/>
                <a:latin typeface="Arial" charset="0"/>
                <a:ea typeface="Arial" charset="0"/>
                <a:cs typeface="Arial" charset="0"/>
              </a:rPr>
              <a:t>Nosso distrito aumentará nossa meta de ganho líquido em ______ associado(s).</a:t>
            </a:r>
          </a:p>
          <a:p>
            <a:pPr>
              <a:buClr>
                <a:srgbClr val="EBB700"/>
              </a:buClr>
              <a:buSzPct val="100000"/>
            </a:pPr>
            <a:br>
              <a:rPr lang="pt-BR" dirty="0">
                <a:solidFill>
                  <a:schemeClr val="bg1"/>
                </a:solidFill>
                <a:highlight>
                  <a:srgbClr val="FFFF00"/>
                </a:highlight>
                <a:latin typeface="Arial" charset="0"/>
                <a:ea typeface="Arial" charset="0"/>
                <a:cs typeface="Arial" charset="0"/>
              </a:rPr>
            </a:br>
            <a:br>
              <a:rPr lang="pt-BR" dirty="0">
                <a:solidFill>
                  <a:schemeClr val="bg1"/>
                </a:solidFill>
                <a:highlight>
                  <a:srgbClr val="FFFF00"/>
                </a:highlight>
                <a:latin typeface="Arial" charset="0"/>
                <a:ea typeface="Arial" charset="0"/>
                <a:cs typeface="Arial" charset="0"/>
              </a:rPr>
            </a:br>
            <a:endParaRPr lang="pt-BR" dirty="0">
              <a:solidFill>
                <a:schemeClr val="bg1"/>
              </a:solidFill>
              <a:highlight>
                <a:srgbClr val="FFFF00"/>
              </a:highlight>
              <a:latin typeface="Arial" charset="0"/>
              <a:ea typeface="Arial" charset="0"/>
              <a:cs typeface="Arial" charset="0"/>
            </a:endParaRP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pt-BR" sz="2400" b="1">
                <a:solidFill>
                  <a:srgbClr val="0D2240"/>
                </a:solidFill>
                <a:latin typeface="Arial" charset="0"/>
                <a:ea typeface="Arial" charset="0"/>
                <a:cs typeface="Arial" charset="0"/>
              </a:rPr>
              <a:t>Discussão</a:t>
            </a:r>
          </a:p>
          <a:p>
            <a:pPr algn="ctr">
              <a:buClr>
                <a:srgbClr val="EBB700"/>
              </a:buClr>
              <a:buSzPct val="100000"/>
            </a:pPr>
            <a:r>
              <a:rPr lang="pt-BR" sz="2400" b="1">
                <a:solidFill>
                  <a:srgbClr val="0D2240"/>
                </a:solidFill>
                <a:latin typeface="Arial" charset="0"/>
                <a:ea typeface="Arial" charset="0"/>
                <a:cs typeface="Arial" charset="0"/>
              </a:rPr>
              <a:t> Perguntas</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204976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a:lnSpc>
                <a:spcPts val="8000"/>
              </a:lnSpc>
            </a:pPr>
            <a:r>
              <a:rPr lang="pt-BR" sz="3600" b="1" i="1" dirty="0">
                <a:solidFill>
                  <a:schemeClr val="bg1"/>
                </a:solidFill>
                <a:latin typeface="Arial"/>
                <a:ea typeface="ヒラギノ角ゴ Pro W3"/>
                <a:cs typeface="Arial"/>
              </a:rPr>
              <a:t>MISSÃO</a:t>
            </a:r>
            <a:r>
              <a:rPr lang="pt-BR" sz="3600" b="1" dirty="0">
                <a:solidFill>
                  <a:schemeClr val="bg1"/>
                </a:solidFill>
                <a:latin typeface="Arial"/>
                <a:ea typeface="ヒラギノ角ゴ Pro W3"/>
                <a:cs typeface="Arial"/>
              </a:rPr>
              <a:t> 1.5:  Área de enfoque 4   </a:t>
            </a: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809343" y="1259248"/>
            <a:ext cx="6611688"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pt-BR" sz="2800">
                <a:solidFill>
                  <a:srgbClr val="FFCF01"/>
                </a:solidFill>
              </a:rPr>
              <a:t>Apoiar os líderes de distrito e clube</a:t>
            </a: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pt-BR" sz="2400" b="1">
                <a:solidFill>
                  <a:srgbClr val="0D2240"/>
                </a:solidFill>
                <a:latin typeface="Arial" charset="0"/>
                <a:ea typeface="Arial" charset="0"/>
                <a:cs typeface="Arial" charset="0"/>
              </a:rPr>
              <a:t>Discussão</a:t>
            </a:r>
          </a:p>
          <a:p>
            <a:pPr algn="ctr">
              <a:buClr>
                <a:srgbClr val="EBB700"/>
              </a:buClr>
              <a:buSzPct val="100000"/>
            </a:pPr>
            <a:r>
              <a:rPr lang="pt-BR" sz="2400" b="1">
                <a:solidFill>
                  <a:srgbClr val="0D2240"/>
                </a:solidFill>
                <a:latin typeface="Arial" charset="0"/>
                <a:ea typeface="Arial" charset="0"/>
                <a:cs typeface="Arial" charset="0"/>
              </a:rPr>
              <a:t> Perguntas</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
        <p:nvSpPr>
          <p:cNvPr id="2" name="Body Copy">
            <a:extLst>
              <a:ext uri="{FF2B5EF4-FFF2-40B4-BE49-F238E27FC236}">
                <a16:creationId xmlns:a16="http://schemas.microsoft.com/office/drawing/2014/main" id="{EC259CE1-60D4-2F48-0D1D-F44E68F2FB48}"/>
              </a:ext>
            </a:extLst>
          </p:cNvPr>
          <p:cNvSpPr txBox="1">
            <a:spLocks/>
          </p:cNvSpPr>
          <p:nvPr/>
        </p:nvSpPr>
        <p:spPr>
          <a:xfrm>
            <a:off x="2936733" y="2719551"/>
            <a:ext cx="8356909" cy="330024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pt-BR" sz="1900">
                <a:solidFill>
                  <a:schemeClr val="bg1"/>
                </a:solidFill>
                <a:latin typeface="Arial" charset="0"/>
                <a:ea typeface="Arial" charset="0"/>
                <a:cs typeface="Arial" charset="0"/>
              </a:rPr>
              <a:t>Quais programas, seminários ou treinamentos devem ser oferecidos aos dirigentes de clube?</a:t>
            </a:r>
          </a:p>
          <a:p>
            <a:pPr marL="342900" indent="-342900">
              <a:lnSpc>
                <a:spcPct val="150000"/>
              </a:lnSpc>
              <a:buClr>
                <a:srgbClr val="EBB700"/>
              </a:buClr>
              <a:buSzPct val="100000"/>
              <a:buFont typeface="Lucida Grande" panose="020B0600040502020204" pitchFamily="34" charset="0"/>
              <a:buChar char="▶"/>
            </a:pPr>
            <a:r>
              <a:rPr lang="pt-BR" sz="1900">
                <a:solidFill>
                  <a:schemeClr val="bg1"/>
                </a:solidFill>
                <a:latin typeface="Arial" charset="0"/>
                <a:ea typeface="Arial" charset="0"/>
                <a:cs typeface="Arial" charset="0"/>
              </a:rPr>
              <a:t>Qual é o melhor formato para ministrar treinamentos?</a:t>
            </a:r>
          </a:p>
          <a:p>
            <a:pPr marL="342900" indent="-342900">
              <a:lnSpc>
                <a:spcPct val="150000"/>
              </a:lnSpc>
              <a:buClr>
                <a:srgbClr val="EBB700"/>
              </a:buClr>
              <a:buSzPct val="100000"/>
              <a:buFont typeface="Lucida Grande" panose="020B0600040502020204" pitchFamily="34" charset="0"/>
              <a:buChar char="▶"/>
            </a:pPr>
            <a:r>
              <a:rPr lang="pt-BR" sz="1900">
                <a:solidFill>
                  <a:schemeClr val="bg1"/>
                </a:solidFill>
                <a:latin typeface="Arial" charset="0"/>
                <a:ea typeface="Arial" charset="0"/>
                <a:cs typeface="Arial" charset="0"/>
              </a:rPr>
              <a:t>Se o distrito realizar um Instituto de Liderança Leonística, quem deve comparecer?</a:t>
            </a:r>
          </a:p>
          <a:p>
            <a:pPr marL="342900" indent="-342900">
              <a:lnSpc>
                <a:spcPct val="150000"/>
              </a:lnSpc>
              <a:buClr>
                <a:srgbClr val="EBB700"/>
              </a:buClr>
              <a:buSzPct val="100000"/>
              <a:buFont typeface="Lucida Grande" panose="020B0600040502020204" pitchFamily="34" charset="0"/>
              <a:buChar char="▶"/>
            </a:pPr>
            <a:r>
              <a:rPr lang="pt-BR" sz="1900">
                <a:solidFill>
                  <a:schemeClr val="bg1"/>
                </a:solidFill>
                <a:latin typeface="Arial" charset="0"/>
                <a:ea typeface="Arial" charset="0"/>
                <a:cs typeface="Arial" charset="0"/>
              </a:rPr>
              <a:t>Que outros tipos de apoio podemos oferecer aos nossos líderes?</a:t>
            </a:r>
          </a:p>
          <a:p>
            <a:pPr marL="342900" indent="-342900">
              <a:lnSpc>
                <a:spcPct val="150000"/>
              </a:lnSpc>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lnSpc>
                <a:spcPct val="150000"/>
              </a:lnSpc>
              <a:buClr>
                <a:srgbClr val="EBB700"/>
              </a:buClr>
              <a:buSzPct val="100000"/>
            </a:pPr>
            <a:br>
              <a:rPr lang="pt-BR">
                <a:solidFill>
                  <a:schemeClr val="bg1"/>
                </a:solidFill>
                <a:latin typeface="Arial" charset="0"/>
                <a:ea typeface="Arial" charset="0"/>
                <a:cs typeface="Arial" charset="0"/>
              </a:rPr>
            </a:br>
            <a:br>
              <a:rPr lang="pt-BR">
                <a:solidFill>
                  <a:schemeClr val="bg1"/>
                </a:solidFill>
                <a:latin typeface="Arial" charset="0"/>
                <a:ea typeface="Arial" charset="0"/>
                <a:cs typeface="Arial" charset="0"/>
              </a:rPr>
            </a:br>
            <a:endParaRPr lang="pt-BR">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06085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0" y="-76200"/>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rgbClr val="0A5496">
                    <a:alpha val="44000"/>
                  </a:srgbClr>
                </a:solidFill>
              </a:rPr>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244930"/>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0" y="4831347"/>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15</a:t>
            </a:fld>
            <a:endParaRPr lang="en-US" sz="1000">
              <a:solidFill>
                <a:schemeClr val="bg1"/>
              </a:solidFill>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4400" b="1"/>
              <a:t>Não posso mudar a direção do vento, mas posso ajustar as velas para que chegue sempre ao destino desejado.</a:t>
            </a:r>
          </a:p>
        </p:txBody>
      </p:sp>
      <p:sp>
        <p:nvSpPr>
          <p:cNvPr id="14" name="Quote">
            <a:extLst>
              <a:ext uri="{FF2B5EF4-FFF2-40B4-BE49-F238E27FC236}">
                <a16:creationId xmlns:a16="http://schemas.microsoft.com/office/drawing/2014/main" id="{D5905972-FF9C-424A-B211-0E5501BEF4BA}"/>
              </a:ext>
            </a:extLst>
          </p:cNvPr>
          <p:cNvSpPr/>
          <p:nvPr/>
        </p:nvSpPr>
        <p:spPr>
          <a:xfrm>
            <a:off x="538540" y="868946"/>
            <a:ext cx="1513719" cy="2834105"/>
          </a:xfrm>
          <a:prstGeom prst="rect">
            <a:avLst/>
          </a:prstGeom>
        </p:spPr>
        <p:txBody>
          <a:bodyPr wrap="square" lIns="63496" tIns="31748" rIns="63496" bIns="31748">
            <a:spAutoFit/>
          </a:bodyPr>
          <a:lstStyle/>
          <a:p>
            <a:pPr algn="ctr"/>
            <a:r>
              <a:rPr lang="pt-BR" sz="18000" b="1">
                <a:solidFill>
                  <a:srgbClr val="EBB700"/>
                </a:solidFill>
                <a:latin typeface="Open Sans"/>
                <a:cs typeface="Open Sans"/>
              </a:rPr>
              <a:t>“</a:t>
            </a:r>
          </a:p>
        </p:txBody>
      </p:sp>
      <p:sp>
        <p:nvSpPr>
          <p:cNvPr id="15" name="Quote">
            <a:extLst>
              <a:ext uri="{FF2B5EF4-FFF2-40B4-BE49-F238E27FC236}">
                <a16:creationId xmlns:a16="http://schemas.microsoft.com/office/drawing/2014/main" id="{4C2BF3CF-BAE3-534C-A6B4-EF0BB3AF11AC}"/>
              </a:ext>
            </a:extLst>
          </p:cNvPr>
          <p:cNvSpPr/>
          <p:nvPr/>
        </p:nvSpPr>
        <p:spPr>
          <a:xfrm>
            <a:off x="9840081" y="3414295"/>
            <a:ext cx="1513719" cy="2834105"/>
          </a:xfrm>
          <a:prstGeom prst="rect">
            <a:avLst/>
          </a:prstGeom>
        </p:spPr>
        <p:txBody>
          <a:bodyPr wrap="square" lIns="63496" tIns="31748" rIns="63496" bIns="31748">
            <a:spAutoFit/>
          </a:bodyPr>
          <a:lstStyle/>
          <a:p>
            <a:pPr algn="ctr"/>
            <a:r>
              <a:rPr lang="pt-BR" sz="18000" b="1">
                <a:solidFill>
                  <a:srgbClr val="EBB700"/>
                </a:solidFill>
                <a:latin typeface="Open Sans"/>
                <a:cs typeface="Open Sans"/>
              </a:rPr>
              <a:t>”</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pt-BR" sz="2400" b="1">
                <a:solidFill>
                  <a:schemeClr val="bg1"/>
                </a:solidFill>
              </a:rPr>
              <a:t>- Jimmy Dean</a:t>
            </a:r>
          </a:p>
        </p:txBody>
      </p:sp>
    </p:spTree>
    <p:extLst>
      <p:ext uri="{BB962C8B-B14F-4D97-AF65-F5344CB8AC3E}">
        <p14:creationId xmlns:p14="http://schemas.microsoft.com/office/powerpoint/2010/main" val="22093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Number - Blue">
            <a:extLst>
              <a:ext uri="{FF2B5EF4-FFF2-40B4-BE49-F238E27FC236}">
                <a16:creationId xmlns:a16="http://schemas.microsoft.com/office/drawing/2014/main" id="{3108C1BC-975A-4840-8A24-0289CE5329A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16</a:t>
            </a:fld>
            <a:endParaRPr lang="en-US" sz="1000">
              <a:solidFill>
                <a:schemeClr val="bg1"/>
              </a:solidFill>
            </a:endParaRPr>
          </a:p>
        </p:txBody>
      </p:sp>
      <p:sp>
        <p:nvSpPr>
          <p:cNvPr id="32" name="Rectangle 31">
            <a:extLst>
              <a:ext uri="{FF2B5EF4-FFF2-40B4-BE49-F238E27FC236}">
                <a16:creationId xmlns:a16="http://schemas.microsoft.com/office/drawing/2014/main" id="{377DC3F0-9C7A-D84B-AA08-A8F4AA31B22A}"/>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3" name="Body Copy">
            <a:extLst>
              <a:ext uri="{FF2B5EF4-FFF2-40B4-BE49-F238E27FC236}">
                <a16:creationId xmlns:a16="http://schemas.microsoft.com/office/drawing/2014/main" id="{1F24EE31-EF15-9648-A92F-FC5AEB75FDEC}"/>
              </a:ext>
            </a:extLst>
          </p:cNvPr>
          <p:cNvSpPr txBox="1">
            <a:spLocks/>
          </p:cNvSpPr>
          <p:nvPr/>
        </p:nvSpPr>
        <p:spPr>
          <a:xfrm>
            <a:off x="760626" y="1437600"/>
            <a:ext cx="5106773" cy="366779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pt-BR" sz="2400">
                <a:ea typeface="ヒラギノ角ゴ Pro W3"/>
              </a:rPr>
              <a:t>Aproveitar nossos pontos fortes</a:t>
            </a:r>
          </a:p>
          <a:p>
            <a:pPr marL="342900" indent="-342900">
              <a:lnSpc>
                <a:spcPct val="200000"/>
              </a:lnSpc>
              <a:buClr>
                <a:srgbClr val="FFCF00"/>
              </a:buClr>
              <a:buFont typeface="Wingdings" pitchFamily="2" charset="2"/>
              <a:buChar char="§"/>
            </a:pPr>
            <a:r>
              <a:rPr lang="pt-BR" sz="2400">
                <a:ea typeface="ヒラギノ角ゴ Pro W3"/>
              </a:rPr>
              <a:t>Controlar nossas fraquezas</a:t>
            </a:r>
          </a:p>
          <a:p>
            <a:pPr marL="342900" indent="-342900">
              <a:lnSpc>
                <a:spcPct val="200000"/>
              </a:lnSpc>
              <a:buClr>
                <a:srgbClr val="FFCF00"/>
              </a:buClr>
              <a:buFont typeface="Wingdings" pitchFamily="2" charset="2"/>
              <a:buChar char="§"/>
            </a:pPr>
            <a:r>
              <a:rPr lang="pt-BR" sz="2400">
                <a:ea typeface="ヒラギノ角ゴ Pro W3"/>
              </a:rPr>
              <a:t>Tirar proveito das oportunidades</a:t>
            </a:r>
          </a:p>
          <a:p>
            <a:pPr marL="342900" indent="-342900">
              <a:lnSpc>
                <a:spcPct val="200000"/>
              </a:lnSpc>
              <a:buClr>
                <a:srgbClr val="FFCF00"/>
              </a:buClr>
              <a:buFont typeface="Wingdings" pitchFamily="2" charset="2"/>
              <a:buChar char="§"/>
            </a:pPr>
            <a:r>
              <a:rPr lang="pt-BR" sz="2400">
                <a:ea typeface="ヒラギノ角ゴ Pro W3"/>
              </a:rPr>
              <a:t>Minimizar o impacto das ameaças</a:t>
            </a:r>
          </a:p>
        </p:txBody>
      </p:sp>
      <p:sp>
        <p:nvSpPr>
          <p:cNvPr id="34" name="Body Copy">
            <a:extLst>
              <a:ext uri="{FF2B5EF4-FFF2-40B4-BE49-F238E27FC236}">
                <a16:creationId xmlns:a16="http://schemas.microsoft.com/office/drawing/2014/main" id="{3C0527CC-32D1-E749-BA75-BDFA4D517602}"/>
              </a:ext>
            </a:extLst>
          </p:cNvPr>
          <p:cNvSpPr txBox="1">
            <a:spLocks/>
          </p:cNvSpPr>
          <p:nvPr/>
        </p:nvSpPr>
        <p:spPr>
          <a:xfrm>
            <a:off x="747216" y="650827"/>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pt-BR" sz="3200" b="1">
                <a:solidFill>
                  <a:srgbClr val="0A5496"/>
                </a:solidFill>
                <a:latin typeface="Arial" charset="0"/>
                <a:ea typeface="Arial" charset="0"/>
                <a:cs typeface="Arial" charset="0"/>
              </a:rPr>
              <a:t>O caminho para melhorar o distrito</a:t>
            </a:r>
          </a:p>
        </p:txBody>
      </p:sp>
      <p:pic>
        <p:nvPicPr>
          <p:cNvPr id="35" name="Picture 34">
            <a:extLst>
              <a:ext uri="{FF2B5EF4-FFF2-40B4-BE49-F238E27FC236}">
                <a16:creationId xmlns:a16="http://schemas.microsoft.com/office/drawing/2014/main" id="{110631BA-8342-CF4B-B6B9-23357A2EC8E8}"/>
              </a:ext>
            </a:extLst>
          </p:cNvPr>
          <p:cNvPicPr>
            <a:picLocks noChangeAspect="1"/>
          </p:cNvPicPr>
          <p:nvPr/>
        </p:nvPicPr>
        <p:blipFill>
          <a:blip r:embed="rId3"/>
          <a:srcRect/>
          <a:stretch/>
        </p:blipFill>
        <p:spPr>
          <a:xfrm>
            <a:off x="658006" y="5278128"/>
            <a:ext cx="1089992" cy="1089992"/>
          </a:xfrm>
          <a:prstGeom prst="rect">
            <a:avLst/>
          </a:prstGeom>
        </p:spPr>
      </p:pic>
      <p:grpSp>
        <p:nvGrpSpPr>
          <p:cNvPr id="4" name="Group 3">
            <a:extLst>
              <a:ext uri="{FF2B5EF4-FFF2-40B4-BE49-F238E27FC236}">
                <a16:creationId xmlns:a16="http://schemas.microsoft.com/office/drawing/2014/main" id="{4418B76F-B96E-419A-8ECC-DB220828C33A}"/>
              </a:ext>
            </a:extLst>
          </p:cNvPr>
          <p:cNvGrpSpPr/>
          <p:nvPr/>
        </p:nvGrpSpPr>
        <p:grpSpPr>
          <a:xfrm>
            <a:off x="6781800" y="1371600"/>
            <a:ext cx="4876593" cy="4290529"/>
            <a:chOff x="6781800" y="1371600"/>
            <a:chExt cx="4876593" cy="4290529"/>
          </a:xfrm>
        </p:grpSpPr>
        <p:sp>
          <p:nvSpPr>
            <p:cNvPr id="40" name="Background - Solid">
              <a:extLst>
                <a:ext uri="{FF2B5EF4-FFF2-40B4-BE49-F238E27FC236}">
                  <a16:creationId xmlns:a16="http://schemas.microsoft.com/office/drawing/2014/main" id="{FC2226C1-ED6E-4A6A-A482-5DEC6FCF9876}"/>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8" name="Background - Solid">
              <a:extLst>
                <a:ext uri="{FF2B5EF4-FFF2-40B4-BE49-F238E27FC236}">
                  <a16:creationId xmlns:a16="http://schemas.microsoft.com/office/drawing/2014/main" id="{A1EA3AC6-9172-40DC-9B4B-CD478A38CCF6}"/>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9" name="Background - Solid">
              <a:extLst>
                <a:ext uri="{FF2B5EF4-FFF2-40B4-BE49-F238E27FC236}">
                  <a16:creationId xmlns:a16="http://schemas.microsoft.com/office/drawing/2014/main" id="{918ED739-B4DD-4D6F-A22C-2DCA43F82B3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ody Copy">
              <a:extLst>
                <a:ext uri="{FF2B5EF4-FFF2-40B4-BE49-F238E27FC236}">
                  <a16:creationId xmlns:a16="http://schemas.microsoft.com/office/drawing/2014/main" id="{C6DE737A-C9A5-446C-9979-A4BAE89F20E7}"/>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1800" b="1">
                  <a:solidFill>
                    <a:schemeClr val="bg1"/>
                  </a:solidFill>
                </a:rPr>
                <a:t>AMEAÇAS</a:t>
              </a:r>
            </a:p>
            <a:p>
              <a:pPr>
                <a:lnSpc>
                  <a:spcPct val="150000"/>
                </a:lnSpc>
              </a:pPr>
              <a:r>
                <a:rPr lang="pt-BR" sz="1800" b="1">
                  <a:solidFill>
                    <a:schemeClr val="bg1"/>
                  </a:solidFill>
                </a:rPr>
                <a:t>1.</a:t>
              </a:r>
            </a:p>
            <a:p>
              <a:pPr>
                <a:lnSpc>
                  <a:spcPct val="150000"/>
                </a:lnSpc>
              </a:pPr>
              <a:r>
                <a:rPr lang="pt-BR" sz="1800" b="1">
                  <a:solidFill>
                    <a:schemeClr val="bg1"/>
                  </a:solidFill>
                </a:rPr>
                <a:t>2.</a:t>
              </a:r>
            </a:p>
            <a:p>
              <a:pPr>
                <a:lnSpc>
                  <a:spcPct val="150000"/>
                </a:lnSpc>
              </a:pPr>
              <a:r>
                <a:rPr lang="pt-BR" sz="1800" b="1">
                  <a:solidFill>
                    <a:schemeClr val="bg1"/>
                  </a:solidFill>
                </a:rPr>
                <a:t>3.</a:t>
              </a:r>
            </a:p>
            <a:p>
              <a:endParaRPr lang="en-US" sz="1600" kern="0" dirty="0">
                <a:solidFill>
                  <a:schemeClr val="bg1"/>
                </a:solidFill>
              </a:endParaRPr>
            </a:p>
          </p:txBody>
        </p:sp>
        <p:sp>
          <p:nvSpPr>
            <p:cNvPr id="19" name="Body Copy">
              <a:extLst>
                <a:ext uri="{FF2B5EF4-FFF2-40B4-BE49-F238E27FC236}">
                  <a16:creationId xmlns:a16="http://schemas.microsoft.com/office/drawing/2014/main" id="{D3F858C1-1F70-4BF8-B97B-A862EE4797F9}"/>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1800" b="1">
                  <a:solidFill>
                    <a:schemeClr val="bg1"/>
                  </a:solidFill>
                </a:rPr>
                <a:t>OPORTUNIDADES</a:t>
              </a:r>
            </a:p>
            <a:p>
              <a:pPr>
                <a:lnSpc>
                  <a:spcPct val="150000"/>
                </a:lnSpc>
              </a:pPr>
              <a:r>
                <a:rPr lang="pt-BR" sz="1800" b="1">
                  <a:solidFill>
                    <a:schemeClr val="bg1"/>
                  </a:solidFill>
                </a:rPr>
                <a:t>1.</a:t>
              </a:r>
            </a:p>
            <a:p>
              <a:pPr>
                <a:lnSpc>
                  <a:spcPct val="150000"/>
                </a:lnSpc>
              </a:pPr>
              <a:r>
                <a:rPr lang="pt-BR" sz="1800" b="1">
                  <a:solidFill>
                    <a:schemeClr val="bg1"/>
                  </a:solidFill>
                </a:rPr>
                <a:t>2.</a:t>
              </a:r>
            </a:p>
            <a:p>
              <a:pPr>
                <a:lnSpc>
                  <a:spcPct val="150000"/>
                </a:lnSpc>
              </a:pPr>
              <a:r>
                <a:rPr lang="pt-BR" sz="1800" b="1">
                  <a:solidFill>
                    <a:schemeClr val="bg1"/>
                  </a:solidFill>
                </a:rPr>
                <a:t>3.</a:t>
              </a:r>
            </a:p>
            <a:p>
              <a:endParaRPr lang="en-US" sz="1600" kern="0" dirty="0">
                <a:solidFill>
                  <a:schemeClr val="bg1"/>
                </a:solidFill>
              </a:endParaRPr>
            </a:p>
          </p:txBody>
        </p:sp>
        <p:sp>
          <p:nvSpPr>
            <p:cNvPr id="21" name="Body Copy">
              <a:extLst>
                <a:ext uri="{FF2B5EF4-FFF2-40B4-BE49-F238E27FC236}">
                  <a16:creationId xmlns:a16="http://schemas.microsoft.com/office/drawing/2014/main" id="{3428138D-07DA-414E-8A82-FF4BC7906035}"/>
                </a:ext>
              </a:extLst>
            </p:cNvPr>
            <p:cNvSpPr txBox="1">
              <a:spLocks/>
            </p:cNvSpPr>
            <p:nvPr/>
          </p:nvSpPr>
          <p:spPr>
            <a:xfrm>
              <a:off x="9326036" y="1590967"/>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1800" b="1">
                  <a:solidFill>
                    <a:schemeClr val="bg1"/>
                  </a:solidFill>
                </a:rPr>
                <a:t>PONTOS FRACOS</a:t>
              </a:r>
            </a:p>
            <a:p>
              <a:pPr>
                <a:lnSpc>
                  <a:spcPct val="150000"/>
                </a:lnSpc>
              </a:pPr>
              <a:r>
                <a:rPr lang="pt-BR" sz="1800" b="1">
                  <a:solidFill>
                    <a:schemeClr val="bg1"/>
                  </a:solidFill>
                </a:rPr>
                <a:t>1.</a:t>
              </a:r>
            </a:p>
            <a:p>
              <a:pPr>
                <a:lnSpc>
                  <a:spcPct val="150000"/>
                </a:lnSpc>
              </a:pPr>
              <a:r>
                <a:rPr lang="pt-BR" sz="1800" b="1">
                  <a:solidFill>
                    <a:schemeClr val="bg1"/>
                  </a:solidFill>
                </a:rPr>
                <a:t>2.</a:t>
              </a:r>
            </a:p>
            <a:p>
              <a:pPr>
                <a:lnSpc>
                  <a:spcPct val="150000"/>
                </a:lnSpc>
              </a:pPr>
              <a:r>
                <a:rPr lang="pt-BR" sz="1800" b="1">
                  <a:solidFill>
                    <a:schemeClr val="bg1"/>
                  </a:solidFill>
                </a:rPr>
                <a:t>3.</a:t>
              </a:r>
            </a:p>
            <a:p>
              <a:endParaRPr lang="en-US" sz="1600" kern="0" dirty="0">
                <a:solidFill>
                  <a:schemeClr val="bg1"/>
                </a:solidFill>
              </a:endParaRPr>
            </a:p>
          </p:txBody>
        </p:sp>
        <p:sp>
          <p:nvSpPr>
            <p:cNvPr id="37" name="Background - Solid">
              <a:extLst>
                <a:ext uri="{FF2B5EF4-FFF2-40B4-BE49-F238E27FC236}">
                  <a16:creationId xmlns:a16="http://schemas.microsoft.com/office/drawing/2014/main" id="{D7273F9C-9F86-4EDF-B64C-0144EFF69B3C}"/>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2" name="Body Copy">
              <a:extLst>
                <a:ext uri="{FF2B5EF4-FFF2-40B4-BE49-F238E27FC236}">
                  <a16:creationId xmlns:a16="http://schemas.microsoft.com/office/drawing/2014/main" id="{C299BC3E-0B2F-4224-B22F-51D3B060D72D}"/>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1800" b="1">
                  <a:solidFill>
                    <a:schemeClr val="bg1"/>
                  </a:solidFill>
                </a:rPr>
                <a:t>PONTOS FORTES</a:t>
              </a:r>
            </a:p>
            <a:p>
              <a:pPr>
                <a:lnSpc>
                  <a:spcPct val="150000"/>
                </a:lnSpc>
              </a:pPr>
              <a:r>
                <a:rPr lang="pt-BR" sz="1800" b="1">
                  <a:solidFill>
                    <a:schemeClr val="bg1"/>
                  </a:solidFill>
                </a:rPr>
                <a:t>1.</a:t>
              </a:r>
            </a:p>
            <a:p>
              <a:pPr>
                <a:lnSpc>
                  <a:spcPct val="150000"/>
                </a:lnSpc>
              </a:pPr>
              <a:r>
                <a:rPr lang="pt-BR" sz="1800" b="1">
                  <a:solidFill>
                    <a:schemeClr val="bg1"/>
                  </a:solidFill>
                </a:rPr>
                <a:t>2.</a:t>
              </a:r>
            </a:p>
            <a:p>
              <a:pPr>
                <a:lnSpc>
                  <a:spcPct val="150000"/>
                </a:lnSpc>
              </a:pPr>
              <a:r>
                <a:rPr lang="pt-BR" sz="1800" b="1">
                  <a:solidFill>
                    <a:schemeClr val="bg1"/>
                  </a:solidFill>
                </a:rPr>
                <a:t>3.</a:t>
              </a:r>
            </a:p>
            <a:p>
              <a:endParaRPr lang="en-US" sz="1600" kern="0" dirty="0">
                <a:solidFill>
                  <a:schemeClr val="bg1"/>
                </a:solidFill>
              </a:endParaRPr>
            </a:p>
          </p:txBody>
        </p:sp>
      </p:grpSp>
    </p:spTree>
    <p:extLst>
      <p:ext uri="{BB962C8B-B14F-4D97-AF65-F5344CB8AC3E}">
        <p14:creationId xmlns:p14="http://schemas.microsoft.com/office/powerpoint/2010/main" val="18341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4633E163-9930-344B-8566-565B5B292CA7}"/>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8" name="Picture 17">
            <a:extLst>
              <a:ext uri="{FF2B5EF4-FFF2-40B4-BE49-F238E27FC236}">
                <a16:creationId xmlns:a16="http://schemas.microsoft.com/office/drawing/2014/main" id="{94F1C03D-C97C-1940-89BD-43F97E0A84BC}"/>
              </a:ext>
            </a:extLst>
          </p:cNvPr>
          <p:cNvPicPr>
            <a:picLocks noChangeAspect="1"/>
          </p:cNvPicPr>
          <p:nvPr/>
        </p:nvPicPr>
        <p:blipFill>
          <a:blip r:embed="rId3"/>
          <a:srcRect/>
          <a:stretch/>
        </p:blipFill>
        <p:spPr>
          <a:xfrm>
            <a:off x="381000" y="209952"/>
            <a:ext cx="971568" cy="971568"/>
          </a:xfrm>
          <a:prstGeom prst="rect">
            <a:avLst/>
          </a:prstGeom>
        </p:spPr>
      </p:pic>
      <p:sp>
        <p:nvSpPr>
          <p:cNvPr id="19" name="Title 3">
            <a:extLst>
              <a:ext uri="{FF2B5EF4-FFF2-40B4-BE49-F238E27FC236}">
                <a16:creationId xmlns:a16="http://schemas.microsoft.com/office/drawing/2014/main" id="{362FE28F-4B36-D34E-9F5A-5D768A116FDF}"/>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2000">
                <a:solidFill>
                  <a:srgbClr val="56565A"/>
                </a:solidFill>
              </a:rPr>
              <a:t>O que existe ou está atualmente sendo bem feito?</a:t>
            </a:r>
          </a:p>
        </p:txBody>
      </p:sp>
      <p:sp>
        <p:nvSpPr>
          <p:cNvPr id="20" name="Content Placeholder 4">
            <a:extLst>
              <a:ext uri="{FF2B5EF4-FFF2-40B4-BE49-F238E27FC236}">
                <a16:creationId xmlns:a16="http://schemas.microsoft.com/office/drawing/2014/main" id="{A1885222-8E11-DE41-A07B-5C30CBB13966}"/>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p:txBody>
      </p:sp>
      <p:sp>
        <p:nvSpPr>
          <p:cNvPr id="42" name="Title 3">
            <a:extLst>
              <a:ext uri="{FF2B5EF4-FFF2-40B4-BE49-F238E27FC236}">
                <a16:creationId xmlns:a16="http://schemas.microsoft.com/office/drawing/2014/main" id="{9DAB6239-92C5-4143-BAF4-69693BDF9D4D}"/>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b="1">
                <a:solidFill>
                  <a:srgbClr val="0A5496"/>
                </a:solidFill>
              </a:rPr>
              <a:t>Pontos fortes</a:t>
            </a:r>
          </a:p>
        </p:txBody>
      </p:sp>
      <p:grpSp>
        <p:nvGrpSpPr>
          <p:cNvPr id="14" name="Group 13">
            <a:extLst>
              <a:ext uri="{FF2B5EF4-FFF2-40B4-BE49-F238E27FC236}">
                <a16:creationId xmlns:a16="http://schemas.microsoft.com/office/drawing/2014/main" id="{06F0C954-DDBD-4195-88DF-45ADAEDE57FB}"/>
              </a:ext>
            </a:extLst>
          </p:cNvPr>
          <p:cNvGrpSpPr/>
          <p:nvPr/>
        </p:nvGrpSpPr>
        <p:grpSpPr>
          <a:xfrm>
            <a:off x="787531" y="2427306"/>
            <a:ext cx="4089270" cy="3592494"/>
            <a:chOff x="6512276" y="1676400"/>
            <a:chExt cx="4245785" cy="3867912"/>
          </a:xfrm>
        </p:grpSpPr>
        <p:grpSp>
          <p:nvGrpSpPr>
            <p:cNvPr id="6" name="Group 5">
              <a:extLst>
                <a:ext uri="{FF2B5EF4-FFF2-40B4-BE49-F238E27FC236}">
                  <a16:creationId xmlns:a16="http://schemas.microsoft.com/office/drawing/2014/main" id="{1A768C4A-4A64-404F-A7E1-DF5EEDE37BE6}"/>
                </a:ext>
              </a:extLst>
            </p:cNvPr>
            <p:cNvGrpSpPr>
              <a:grpSpLocks noChangeAspect="1"/>
            </p:cNvGrpSpPr>
            <p:nvPr/>
          </p:nvGrpSpPr>
          <p:grpSpPr>
            <a:xfrm>
              <a:off x="6512276" y="1676400"/>
              <a:ext cx="4233672" cy="3867912"/>
              <a:chOff x="6512276" y="1676400"/>
              <a:chExt cx="4917724" cy="4476228"/>
            </a:xfrm>
          </p:grpSpPr>
          <p:sp>
            <p:nvSpPr>
              <p:cNvPr id="2" name="Background - Solid">
                <a:extLst>
                  <a:ext uri="{FF2B5EF4-FFF2-40B4-BE49-F238E27FC236}">
                    <a16:creationId xmlns:a16="http://schemas.microsoft.com/office/drawing/2014/main" id="{68B5F0FE-0019-4411-A3F4-1D73EA207239}"/>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 name="Background - Solid">
                <a:extLst>
                  <a:ext uri="{FF2B5EF4-FFF2-40B4-BE49-F238E27FC236}">
                    <a16:creationId xmlns:a16="http://schemas.microsoft.com/office/drawing/2014/main" id="{46BC9DE5-58AA-4482-B4F7-A9F06F7E3BE8}"/>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Background - Solid">
                <a:extLst>
                  <a:ext uri="{FF2B5EF4-FFF2-40B4-BE49-F238E27FC236}">
                    <a16:creationId xmlns:a16="http://schemas.microsoft.com/office/drawing/2014/main" id="{BABE8699-29E4-4768-9FAD-956862288144}"/>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Background - Solid">
                <a:extLst>
                  <a:ext uri="{FF2B5EF4-FFF2-40B4-BE49-F238E27FC236}">
                    <a16:creationId xmlns:a16="http://schemas.microsoft.com/office/drawing/2014/main" id="{8C06772E-1878-41EE-8527-AE8944F8BFCA}"/>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13" name="Group 12">
              <a:extLst>
                <a:ext uri="{FF2B5EF4-FFF2-40B4-BE49-F238E27FC236}">
                  <a16:creationId xmlns:a16="http://schemas.microsoft.com/office/drawing/2014/main" id="{5CB65554-BB93-4EC4-9C0E-DBBDB978BDED}"/>
                </a:ext>
              </a:extLst>
            </p:cNvPr>
            <p:cNvGrpSpPr/>
            <p:nvPr/>
          </p:nvGrpSpPr>
          <p:grpSpPr>
            <a:xfrm>
              <a:off x="6523785" y="2118623"/>
              <a:ext cx="4234276" cy="3018470"/>
              <a:chOff x="871124" y="2925130"/>
              <a:chExt cx="4234276" cy="3018470"/>
            </a:xfrm>
          </p:grpSpPr>
          <p:sp>
            <p:nvSpPr>
              <p:cNvPr id="8" name="Body Copy">
                <a:extLst>
                  <a:ext uri="{FF2B5EF4-FFF2-40B4-BE49-F238E27FC236}">
                    <a16:creationId xmlns:a16="http://schemas.microsoft.com/office/drawing/2014/main" id="{8BD4C954-244E-4603-A1EB-0ABE2267FD2B}"/>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clubes</a:t>
                </a:r>
              </a:p>
            </p:txBody>
          </p:sp>
          <p:sp>
            <p:nvSpPr>
              <p:cNvPr id="10" name="Body Copy">
                <a:extLst>
                  <a:ext uri="{FF2B5EF4-FFF2-40B4-BE49-F238E27FC236}">
                    <a16:creationId xmlns:a16="http://schemas.microsoft.com/office/drawing/2014/main" id="{E1047F47-F7CF-4BF4-B61B-60CCDA65D0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associados</a:t>
                </a:r>
              </a:p>
            </p:txBody>
          </p:sp>
          <p:sp>
            <p:nvSpPr>
              <p:cNvPr id="11" name="Body Copy">
                <a:extLst>
                  <a:ext uri="{FF2B5EF4-FFF2-40B4-BE49-F238E27FC236}">
                    <a16:creationId xmlns:a16="http://schemas.microsoft.com/office/drawing/2014/main" id="{B028A6CC-12F2-4F9A-8186-1818A9ED5CD3}"/>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Apoio aos líderes</a:t>
                </a:r>
              </a:p>
            </p:txBody>
          </p:sp>
          <p:sp>
            <p:nvSpPr>
              <p:cNvPr id="12" name="Body Copy">
                <a:extLst>
                  <a:ext uri="{FF2B5EF4-FFF2-40B4-BE49-F238E27FC236}">
                    <a16:creationId xmlns:a16="http://schemas.microsoft.com/office/drawing/2014/main" id="{583DC7BA-2BF9-4D73-BAEA-F2F924F711D5}"/>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Satisfação dos associados</a:t>
                </a:r>
              </a:p>
            </p:txBody>
          </p:sp>
        </p:grpSp>
      </p:grpSp>
    </p:spTree>
    <p:extLst>
      <p:ext uri="{BB962C8B-B14F-4D97-AF65-F5344CB8AC3E}">
        <p14:creationId xmlns:p14="http://schemas.microsoft.com/office/powerpoint/2010/main" val="42024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D4D63EF6-8005-8645-9831-D9E08C9BD32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1" name="Picture 10">
            <a:extLst>
              <a:ext uri="{FF2B5EF4-FFF2-40B4-BE49-F238E27FC236}">
                <a16:creationId xmlns:a16="http://schemas.microsoft.com/office/drawing/2014/main" id="{861D96FE-796D-DB4D-862B-ACB80FF09997}"/>
              </a:ext>
            </a:extLst>
          </p:cNvPr>
          <p:cNvPicPr>
            <a:picLocks noChangeAspect="1"/>
          </p:cNvPicPr>
          <p:nvPr/>
        </p:nvPicPr>
        <p:blipFill>
          <a:blip r:embed="rId3"/>
          <a:srcRect/>
          <a:stretch/>
        </p:blipFill>
        <p:spPr>
          <a:xfrm>
            <a:off x="381000" y="209952"/>
            <a:ext cx="971568" cy="971568"/>
          </a:xfrm>
          <a:prstGeom prst="rect">
            <a:avLst/>
          </a:prstGeom>
        </p:spPr>
      </p:pic>
      <p:sp>
        <p:nvSpPr>
          <p:cNvPr id="12" name="Title 3">
            <a:extLst>
              <a:ext uri="{FF2B5EF4-FFF2-40B4-BE49-F238E27FC236}">
                <a16:creationId xmlns:a16="http://schemas.microsoft.com/office/drawing/2014/main" id="{4A058E00-0B4F-7A48-99E3-3CA2FEAB5685}"/>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2000">
                <a:solidFill>
                  <a:srgbClr val="56565A"/>
                </a:solidFill>
              </a:rPr>
              <a:t>O que existe ou está atualmente sendo feito que possa ser melhorado?</a:t>
            </a:r>
          </a:p>
        </p:txBody>
      </p:sp>
      <p:sp>
        <p:nvSpPr>
          <p:cNvPr id="13" name="Content Placeholder 4">
            <a:extLst>
              <a:ext uri="{FF2B5EF4-FFF2-40B4-BE49-F238E27FC236}">
                <a16:creationId xmlns:a16="http://schemas.microsoft.com/office/drawing/2014/main" id="{5DBEEDB2-A7FA-B040-90D7-FF53FEC4477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p:txBody>
      </p:sp>
      <p:sp>
        <p:nvSpPr>
          <p:cNvPr id="22" name="Title 3">
            <a:extLst>
              <a:ext uri="{FF2B5EF4-FFF2-40B4-BE49-F238E27FC236}">
                <a16:creationId xmlns:a16="http://schemas.microsoft.com/office/drawing/2014/main" id="{B84D98C8-4533-364B-B9FB-BB54100FB6E4}"/>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b="1">
                <a:solidFill>
                  <a:srgbClr val="0A5496"/>
                </a:solidFill>
              </a:rPr>
              <a:t>Fraquezas</a:t>
            </a:r>
          </a:p>
        </p:txBody>
      </p:sp>
      <p:grpSp>
        <p:nvGrpSpPr>
          <p:cNvPr id="27" name="Group 26">
            <a:extLst>
              <a:ext uri="{FF2B5EF4-FFF2-40B4-BE49-F238E27FC236}">
                <a16:creationId xmlns:a16="http://schemas.microsoft.com/office/drawing/2014/main" id="{E01C7FF9-EF10-4FE4-9AA2-CCF19D842128}"/>
              </a:ext>
            </a:extLst>
          </p:cNvPr>
          <p:cNvGrpSpPr/>
          <p:nvPr/>
        </p:nvGrpSpPr>
        <p:grpSpPr>
          <a:xfrm>
            <a:off x="787531" y="2427306"/>
            <a:ext cx="4089270" cy="3592494"/>
            <a:chOff x="6512276" y="1676400"/>
            <a:chExt cx="4245785" cy="3867912"/>
          </a:xfrm>
        </p:grpSpPr>
        <p:grpSp>
          <p:nvGrpSpPr>
            <p:cNvPr id="28" name="Group 27">
              <a:extLst>
                <a:ext uri="{FF2B5EF4-FFF2-40B4-BE49-F238E27FC236}">
                  <a16:creationId xmlns:a16="http://schemas.microsoft.com/office/drawing/2014/main" id="{4C19F693-0A76-4801-863C-34087B9A37A7}"/>
                </a:ext>
              </a:extLst>
            </p:cNvPr>
            <p:cNvGrpSpPr>
              <a:grpSpLocks noChangeAspect="1"/>
            </p:cNvGrpSpPr>
            <p:nvPr/>
          </p:nvGrpSpPr>
          <p:grpSpPr>
            <a:xfrm>
              <a:off x="6512276" y="1676400"/>
              <a:ext cx="4233672" cy="3867912"/>
              <a:chOff x="6512276" y="1676400"/>
              <a:chExt cx="4917724" cy="4476228"/>
            </a:xfrm>
          </p:grpSpPr>
          <p:sp>
            <p:nvSpPr>
              <p:cNvPr id="34" name="Background - Solid">
                <a:extLst>
                  <a:ext uri="{FF2B5EF4-FFF2-40B4-BE49-F238E27FC236}">
                    <a16:creationId xmlns:a16="http://schemas.microsoft.com/office/drawing/2014/main" id="{AFB1A528-B746-4B4C-B2D6-D471767AC083}"/>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5" name="Background - Solid">
                <a:extLst>
                  <a:ext uri="{FF2B5EF4-FFF2-40B4-BE49-F238E27FC236}">
                    <a16:creationId xmlns:a16="http://schemas.microsoft.com/office/drawing/2014/main" id="{2DC86E5D-CAC7-4B9A-88A8-6C0853E88785}"/>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A331879-23F3-488E-8055-A88B229FECD9}"/>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7" name="Background - Solid">
                <a:extLst>
                  <a:ext uri="{FF2B5EF4-FFF2-40B4-BE49-F238E27FC236}">
                    <a16:creationId xmlns:a16="http://schemas.microsoft.com/office/drawing/2014/main" id="{10C56570-7405-46A2-BB73-A05D7CB199D2}"/>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9" name="Group 28">
              <a:extLst>
                <a:ext uri="{FF2B5EF4-FFF2-40B4-BE49-F238E27FC236}">
                  <a16:creationId xmlns:a16="http://schemas.microsoft.com/office/drawing/2014/main" id="{21B82C62-1C20-4675-B9CD-888D1975E681}"/>
                </a:ext>
              </a:extLst>
            </p:cNvPr>
            <p:cNvGrpSpPr/>
            <p:nvPr/>
          </p:nvGrpSpPr>
          <p:grpSpPr>
            <a:xfrm>
              <a:off x="6523785" y="2118623"/>
              <a:ext cx="4234276" cy="3018470"/>
              <a:chOff x="871124" y="2925130"/>
              <a:chExt cx="4234276" cy="3018470"/>
            </a:xfrm>
          </p:grpSpPr>
          <p:sp>
            <p:nvSpPr>
              <p:cNvPr id="30" name="Body Copy">
                <a:extLst>
                  <a:ext uri="{FF2B5EF4-FFF2-40B4-BE49-F238E27FC236}">
                    <a16:creationId xmlns:a16="http://schemas.microsoft.com/office/drawing/2014/main" id="{375AA469-75C6-40B5-A5D2-DCB5F50C9D0D}"/>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clubes</a:t>
                </a:r>
              </a:p>
            </p:txBody>
          </p:sp>
          <p:sp>
            <p:nvSpPr>
              <p:cNvPr id="31" name="Body Copy">
                <a:extLst>
                  <a:ext uri="{FF2B5EF4-FFF2-40B4-BE49-F238E27FC236}">
                    <a16:creationId xmlns:a16="http://schemas.microsoft.com/office/drawing/2014/main" id="{D2CBED09-E34F-4A02-8312-9FCA7D9978ED}"/>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associados</a:t>
                </a:r>
              </a:p>
            </p:txBody>
          </p:sp>
          <p:sp>
            <p:nvSpPr>
              <p:cNvPr id="32" name="Body Copy">
                <a:extLst>
                  <a:ext uri="{FF2B5EF4-FFF2-40B4-BE49-F238E27FC236}">
                    <a16:creationId xmlns:a16="http://schemas.microsoft.com/office/drawing/2014/main" id="{0545247F-5006-4926-8346-A9B0537A691E}"/>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Apoio aos líderes</a:t>
                </a:r>
              </a:p>
            </p:txBody>
          </p:sp>
          <p:sp>
            <p:nvSpPr>
              <p:cNvPr id="33" name="Body Copy">
                <a:extLst>
                  <a:ext uri="{FF2B5EF4-FFF2-40B4-BE49-F238E27FC236}">
                    <a16:creationId xmlns:a16="http://schemas.microsoft.com/office/drawing/2014/main" id="{EDC5AC26-E05C-4C91-863B-7C2A6B97483C}"/>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Satisfação dos associados</a:t>
                </a:r>
              </a:p>
            </p:txBody>
          </p:sp>
        </p:grpSp>
      </p:grpSp>
    </p:spTree>
    <p:extLst>
      <p:ext uri="{BB962C8B-B14F-4D97-AF65-F5344CB8AC3E}">
        <p14:creationId xmlns:p14="http://schemas.microsoft.com/office/powerpoint/2010/main" val="31340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7979A741-4B3B-D74B-A9BF-1AB470FF6AA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82109993-7045-BC4B-903F-7358E3D0D5E0}"/>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E18FE0DE-22EC-B940-BE07-7A7FB9850B91}"/>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2000">
                <a:solidFill>
                  <a:srgbClr val="56565A"/>
                </a:solidFill>
              </a:rPr>
              <a:t>Onde há oportunidades de expandir o impacto do nosso serviço, envolvendo os voluntários?</a:t>
            </a:r>
          </a:p>
        </p:txBody>
      </p:sp>
      <p:sp>
        <p:nvSpPr>
          <p:cNvPr id="12" name="Content Placeholder 4">
            <a:extLst>
              <a:ext uri="{FF2B5EF4-FFF2-40B4-BE49-F238E27FC236}">
                <a16:creationId xmlns:a16="http://schemas.microsoft.com/office/drawing/2014/main" id="{E4C3C8A0-2B4B-7C43-9B41-9D32873C59DB}"/>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p:txBody>
      </p:sp>
      <p:sp>
        <p:nvSpPr>
          <p:cNvPr id="21" name="Title 3">
            <a:extLst>
              <a:ext uri="{FF2B5EF4-FFF2-40B4-BE49-F238E27FC236}">
                <a16:creationId xmlns:a16="http://schemas.microsoft.com/office/drawing/2014/main" id="{B5CF7B59-FF01-AF4B-92A7-749198AA85F2}"/>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b="1">
                <a:solidFill>
                  <a:srgbClr val="0A5496"/>
                </a:solidFill>
              </a:rPr>
              <a:t>Oportunidades</a:t>
            </a:r>
          </a:p>
        </p:txBody>
      </p:sp>
      <p:grpSp>
        <p:nvGrpSpPr>
          <p:cNvPr id="22" name="Group 21">
            <a:extLst>
              <a:ext uri="{FF2B5EF4-FFF2-40B4-BE49-F238E27FC236}">
                <a16:creationId xmlns:a16="http://schemas.microsoft.com/office/drawing/2014/main" id="{ABAFA5CC-60BD-4AC3-86C3-CAA08D534A12}"/>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A5F37F25-1B6F-4347-9856-3BFA19F7EE1E}"/>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835DABFA-F778-4FF0-86A6-90DF7EAC41A4}"/>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332F8310-D45F-467F-9227-FAB648F39F20}"/>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2E036DDA-ED92-4AC6-9B38-DEA183F583D1}"/>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B1B73075-1E29-4674-9FEF-EA6351CE64E9}"/>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4DF9C451-A82D-44CC-8417-F743F136C81A}"/>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27A85765-383F-4C71-88D6-57AA76FACABA}"/>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clubes</a:t>
                </a:r>
              </a:p>
            </p:txBody>
          </p:sp>
          <p:sp>
            <p:nvSpPr>
              <p:cNvPr id="26" name="Body Copy">
                <a:extLst>
                  <a:ext uri="{FF2B5EF4-FFF2-40B4-BE49-F238E27FC236}">
                    <a16:creationId xmlns:a16="http://schemas.microsoft.com/office/drawing/2014/main" id="{537A1E67-669D-436B-8CE3-31F0BC9BB35C}"/>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associados</a:t>
                </a:r>
              </a:p>
            </p:txBody>
          </p:sp>
          <p:sp>
            <p:nvSpPr>
              <p:cNvPr id="27" name="Body Copy">
                <a:extLst>
                  <a:ext uri="{FF2B5EF4-FFF2-40B4-BE49-F238E27FC236}">
                    <a16:creationId xmlns:a16="http://schemas.microsoft.com/office/drawing/2014/main" id="{A03DE4DF-BD22-49F6-A69E-52E7970FA6CF}"/>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Apoio aos líderes</a:t>
                </a:r>
              </a:p>
            </p:txBody>
          </p:sp>
          <p:sp>
            <p:nvSpPr>
              <p:cNvPr id="28" name="Body Copy">
                <a:extLst>
                  <a:ext uri="{FF2B5EF4-FFF2-40B4-BE49-F238E27FC236}">
                    <a16:creationId xmlns:a16="http://schemas.microsoft.com/office/drawing/2014/main" id="{CF1232DB-FBF4-4E2C-8D91-AA9B5C802188}"/>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Satisfação dos associados</a:t>
                </a:r>
              </a:p>
            </p:txBody>
          </p:sp>
        </p:grpSp>
      </p:grpSp>
    </p:spTree>
    <p:extLst>
      <p:ext uri="{BB962C8B-B14F-4D97-AF65-F5344CB8AC3E}">
        <p14:creationId xmlns:p14="http://schemas.microsoft.com/office/powerpoint/2010/main" val="4655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ackground - Image">
            <a:extLst>
              <a:ext uri="{FF2B5EF4-FFF2-40B4-BE49-F238E27FC236}">
                <a16:creationId xmlns:a16="http://schemas.microsoft.com/office/drawing/2014/main" id="{C590C1F4-251E-8242-80FD-1441A796937D}"/>
              </a:ext>
            </a:extLst>
          </p:cNvPr>
          <p:cNvPicPr>
            <a:picLocks noChangeAspect="1"/>
          </p:cNvPicPr>
          <p:nvPr/>
        </p:nvPicPr>
        <p:blipFill>
          <a:blip r:embed="rId3"/>
          <a:stretch>
            <a:fillRect/>
          </a:stretch>
        </p:blipFill>
        <p:spPr>
          <a:xfrm>
            <a:off x="0" y="0"/>
            <a:ext cx="12192000" cy="6858000"/>
          </a:xfrm>
          <a:prstGeom prst="rect">
            <a:avLst/>
          </a:prstGeom>
        </p:spPr>
      </p:pic>
      <p:sp>
        <p:nvSpPr>
          <p:cNvPr id="10" name="Background - Overlay">
            <a:extLst>
              <a:ext uri="{FF2B5EF4-FFF2-40B4-BE49-F238E27FC236}">
                <a16:creationId xmlns:a16="http://schemas.microsoft.com/office/drawing/2014/main" id="{3D6865B9-AE26-A247-9C1D-EE017790CDD2}"/>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Yellow Bar">
            <a:extLst>
              <a:ext uri="{FF2B5EF4-FFF2-40B4-BE49-F238E27FC236}">
                <a16:creationId xmlns:a16="http://schemas.microsoft.com/office/drawing/2014/main" id="{290D1EFC-66A7-AF49-B49B-B8362FC249AE}"/>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Emblem - White" descr="lionlogo_white.eps">
            <a:extLst>
              <a:ext uri="{FF2B5EF4-FFF2-40B4-BE49-F238E27FC236}">
                <a16:creationId xmlns:a16="http://schemas.microsoft.com/office/drawing/2014/main" id="{A9C3EEFC-8105-0646-BC26-048F865E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3" name="Headline">
            <a:extLst>
              <a:ext uri="{FF2B5EF4-FFF2-40B4-BE49-F238E27FC236}">
                <a16:creationId xmlns:a16="http://schemas.microsoft.com/office/drawing/2014/main" id="{09D0FBF4-49E0-AC46-A370-4E3D08A2666D}"/>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a:solidFill>
                  <a:srgbClr val="EBB700"/>
                </a:solidFill>
              </a:rPr>
              <a:t>Abordagem Global do Quadro Associativo</a:t>
            </a:r>
          </a:p>
        </p:txBody>
      </p:sp>
      <p:sp>
        <p:nvSpPr>
          <p:cNvPr id="14" name="Subhead">
            <a:extLst>
              <a:ext uri="{FF2B5EF4-FFF2-40B4-BE49-F238E27FC236}">
                <a16:creationId xmlns:a16="http://schemas.microsoft.com/office/drawing/2014/main" id="{13629A7A-21F0-5C4C-A796-C105A940B5D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t>Criar uma Visão</a:t>
            </a:r>
          </a:p>
        </p:txBody>
      </p:sp>
      <p:sp>
        <p:nvSpPr>
          <p:cNvPr id="15" name="Page Number - White">
            <a:extLst>
              <a:ext uri="{FF2B5EF4-FFF2-40B4-BE49-F238E27FC236}">
                <a16:creationId xmlns:a16="http://schemas.microsoft.com/office/drawing/2014/main" id="{1CD5259F-525F-D547-82A7-611814F3A88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a:solidFill>
                <a:schemeClr val="bg1"/>
              </a:solidFill>
            </a:endParaRPr>
          </a:p>
        </p:txBody>
      </p:sp>
    </p:spTree>
    <p:extLst>
      <p:ext uri="{BB962C8B-B14F-4D97-AF65-F5344CB8AC3E}">
        <p14:creationId xmlns:p14="http://schemas.microsoft.com/office/powerpoint/2010/main" val="280588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3F35EBAE-00D9-2A4F-BEE4-F922AC78B5A9}"/>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067AF34C-D765-7B4C-93F0-F8379D635B9C}"/>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7ADB1DC2-CD50-1649-9693-24EA77ED83E3}"/>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2000">
                <a:solidFill>
                  <a:srgbClr val="56565A"/>
                </a:solidFill>
              </a:rPr>
              <a:t>O que está acontecendo fora dos Lions clubes que pode afetar o nosso sucesso?</a:t>
            </a:r>
          </a:p>
        </p:txBody>
      </p:sp>
      <p:sp>
        <p:nvSpPr>
          <p:cNvPr id="12" name="Content Placeholder 4">
            <a:extLst>
              <a:ext uri="{FF2B5EF4-FFF2-40B4-BE49-F238E27FC236}">
                <a16:creationId xmlns:a16="http://schemas.microsoft.com/office/drawing/2014/main" id="{39FD3674-A9DB-AE4C-9AEB-613C561E2E3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a:p>
            <a:pPr>
              <a:lnSpc>
                <a:spcPct val="150000"/>
              </a:lnSpc>
              <a:buClr>
                <a:schemeClr val="tx2"/>
              </a:buClr>
              <a:buFont typeface="Wingdings" panose="05000000000000000000" pitchFamily="2" charset="2"/>
              <a:buChar char="§"/>
            </a:pPr>
            <a:r>
              <a:rPr lang="pt-BR" sz="2400" b="1">
                <a:solidFill>
                  <a:srgbClr val="0A5496"/>
                </a:solidFill>
              </a:rPr>
              <a:t> </a:t>
            </a:r>
          </a:p>
        </p:txBody>
      </p:sp>
      <p:sp>
        <p:nvSpPr>
          <p:cNvPr id="21" name="Title 3">
            <a:extLst>
              <a:ext uri="{FF2B5EF4-FFF2-40B4-BE49-F238E27FC236}">
                <a16:creationId xmlns:a16="http://schemas.microsoft.com/office/drawing/2014/main" id="{61026085-9EAE-DF41-BB85-0CF9591AA691}"/>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b="1">
                <a:solidFill>
                  <a:srgbClr val="0A5496"/>
                </a:solidFill>
              </a:rPr>
              <a:t>Ameaças</a:t>
            </a:r>
          </a:p>
        </p:txBody>
      </p:sp>
      <p:grpSp>
        <p:nvGrpSpPr>
          <p:cNvPr id="22" name="Group 21">
            <a:extLst>
              <a:ext uri="{FF2B5EF4-FFF2-40B4-BE49-F238E27FC236}">
                <a16:creationId xmlns:a16="http://schemas.microsoft.com/office/drawing/2014/main" id="{D227408C-4C7E-4F23-AAD1-21C914BFEC6A}"/>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BEB42989-29F9-4B22-90E8-45C5AD03298A}"/>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E558DE51-3A25-443A-9392-EFEEBBD5E01E}"/>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0C694590-EF60-4BF5-B571-37D6253D00EB}"/>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641664BE-7B34-49C6-9784-3D6F1D3FF948}"/>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3D24F076-2648-4C55-929F-69DCC0F8F79B}"/>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79203056-23F2-4EC8-B53F-12AC8D5B0482}"/>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7E1F0F5B-4E8B-4FC3-9B02-A65B9FA16E39}"/>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clubes</a:t>
                </a:r>
              </a:p>
            </p:txBody>
          </p:sp>
          <p:sp>
            <p:nvSpPr>
              <p:cNvPr id="26" name="Body Copy">
                <a:extLst>
                  <a:ext uri="{FF2B5EF4-FFF2-40B4-BE49-F238E27FC236}">
                    <a16:creationId xmlns:a16="http://schemas.microsoft.com/office/drawing/2014/main" id="{AE923089-8C10-4EA8-8B47-D453A9188D43}"/>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Novos associados</a:t>
                </a:r>
              </a:p>
            </p:txBody>
          </p:sp>
          <p:sp>
            <p:nvSpPr>
              <p:cNvPr id="27" name="Body Copy">
                <a:extLst>
                  <a:ext uri="{FF2B5EF4-FFF2-40B4-BE49-F238E27FC236}">
                    <a16:creationId xmlns:a16="http://schemas.microsoft.com/office/drawing/2014/main" id="{2B171BDE-A265-42B1-9968-5CB064FA93A9}"/>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Apoio aos líderes</a:t>
                </a:r>
              </a:p>
            </p:txBody>
          </p:sp>
          <p:sp>
            <p:nvSpPr>
              <p:cNvPr id="28" name="Body Copy">
                <a:extLst>
                  <a:ext uri="{FF2B5EF4-FFF2-40B4-BE49-F238E27FC236}">
                    <a16:creationId xmlns:a16="http://schemas.microsoft.com/office/drawing/2014/main" id="{37BBC88B-55DA-4505-9E21-D13D95A88D8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pt-BR" sz="2400" b="1">
                    <a:solidFill>
                      <a:schemeClr val="bg1"/>
                    </a:solidFill>
                  </a:rPr>
                  <a:t>Satisfação dos associados</a:t>
                </a:r>
              </a:p>
            </p:txBody>
          </p:sp>
        </p:grpSp>
      </p:grpSp>
    </p:spTree>
    <p:extLst>
      <p:ext uri="{BB962C8B-B14F-4D97-AF65-F5344CB8AC3E}">
        <p14:creationId xmlns:p14="http://schemas.microsoft.com/office/powerpoint/2010/main" val="129777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7E780EA7-8F2C-7542-8B96-3DADC62D6022}"/>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 </a:t>
            </a:r>
          </a:p>
        </p:txBody>
      </p:sp>
      <p:pic>
        <p:nvPicPr>
          <p:cNvPr id="13" name="Picture 12">
            <a:extLst>
              <a:ext uri="{FF2B5EF4-FFF2-40B4-BE49-F238E27FC236}">
                <a16:creationId xmlns:a16="http://schemas.microsoft.com/office/drawing/2014/main" id="{55FD7E9F-3C28-D344-87E5-9062E1CF15AB}"/>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4" name="Picture 13">
            <a:extLst>
              <a:ext uri="{FF2B5EF4-FFF2-40B4-BE49-F238E27FC236}">
                <a16:creationId xmlns:a16="http://schemas.microsoft.com/office/drawing/2014/main" id="{A90858CD-D64B-FA44-B3AD-834559CF0F1C}"/>
              </a:ext>
            </a:extLst>
          </p:cNvPr>
          <p:cNvPicPr>
            <a:picLocks noChangeAspect="1"/>
          </p:cNvPicPr>
          <p:nvPr/>
        </p:nvPicPr>
        <p:blipFill>
          <a:blip r:embed="rId3">
            <a:alphaModFix amt="60000"/>
          </a:blip>
          <a:srcRect/>
          <a:stretch/>
        </p:blipFill>
        <p:spPr>
          <a:xfrm rot="10800000">
            <a:off x="0" y="4572000"/>
            <a:ext cx="2286000" cy="2286000"/>
          </a:xfrm>
          <a:prstGeom prst="rect">
            <a:avLst/>
          </a:prstGeom>
        </p:spPr>
      </p:pic>
      <p:grpSp>
        <p:nvGrpSpPr>
          <p:cNvPr id="15" name="Quote">
            <a:extLst>
              <a:ext uri="{FF2B5EF4-FFF2-40B4-BE49-F238E27FC236}">
                <a16:creationId xmlns:a16="http://schemas.microsoft.com/office/drawing/2014/main" id="{940E2529-0828-844E-AA09-884F788C3D33}"/>
              </a:ext>
            </a:extLst>
          </p:cNvPr>
          <p:cNvGrpSpPr/>
          <p:nvPr/>
        </p:nvGrpSpPr>
        <p:grpSpPr>
          <a:xfrm>
            <a:off x="457200" y="823495"/>
            <a:ext cx="10944337" cy="5302916"/>
            <a:chOff x="457200" y="823495"/>
            <a:chExt cx="10944337" cy="5302916"/>
          </a:xfrm>
        </p:grpSpPr>
        <p:sp>
          <p:nvSpPr>
            <p:cNvPr id="17" name="Quote">
              <a:extLst>
                <a:ext uri="{FF2B5EF4-FFF2-40B4-BE49-F238E27FC236}">
                  <a16:creationId xmlns:a16="http://schemas.microsoft.com/office/drawing/2014/main" id="{6885BCE2-B796-DB42-8BB0-1A880FA7DFC5}"/>
                </a:ext>
              </a:extLst>
            </p:cNvPr>
            <p:cNvSpPr/>
            <p:nvPr/>
          </p:nvSpPr>
          <p:spPr>
            <a:xfrm>
              <a:off x="457200" y="823495"/>
              <a:ext cx="1513719" cy="2834105"/>
            </a:xfrm>
            <a:prstGeom prst="rect">
              <a:avLst/>
            </a:prstGeom>
          </p:spPr>
          <p:txBody>
            <a:bodyPr wrap="square" lIns="63496" tIns="31748" rIns="63496" bIns="31748">
              <a:spAutoFit/>
            </a:bodyPr>
            <a:lstStyle/>
            <a:p>
              <a:pPr algn="ctr"/>
              <a:r>
                <a:rPr lang="pt-BR" sz="18000" b="1">
                  <a:solidFill>
                    <a:srgbClr val="EBB700"/>
                  </a:solidFill>
                  <a:latin typeface="Open Sans"/>
                  <a:cs typeface="Open Sans"/>
                </a:rPr>
                <a:t>“</a:t>
              </a:r>
            </a:p>
          </p:txBody>
        </p:sp>
        <p:sp>
          <p:nvSpPr>
            <p:cNvPr id="22" name="Quote">
              <a:extLst>
                <a:ext uri="{FF2B5EF4-FFF2-40B4-BE49-F238E27FC236}">
                  <a16:creationId xmlns:a16="http://schemas.microsoft.com/office/drawing/2014/main" id="{8BCBAB61-AD8D-104D-BBCE-27C0711ACA8D}"/>
                </a:ext>
              </a:extLst>
            </p:cNvPr>
            <p:cNvSpPr/>
            <p:nvPr/>
          </p:nvSpPr>
          <p:spPr>
            <a:xfrm>
              <a:off x="9887818" y="3292306"/>
              <a:ext cx="1513719" cy="2834105"/>
            </a:xfrm>
            <a:prstGeom prst="rect">
              <a:avLst/>
            </a:prstGeom>
          </p:spPr>
          <p:txBody>
            <a:bodyPr wrap="square" lIns="63496" tIns="31748" rIns="63496" bIns="31748">
              <a:spAutoFit/>
            </a:bodyPr>
            <a:lstStyle/>
            <a:p>
              <a:pPr algn="ctr"/>
              <a:r>
                <a:rPr lang="pt-BR" sz="18000" b="1">
                  <a:solidFill>
                    <a:srgbClr val="EBB700"/>
                  </a:solidFill>
                  <a:latin typeface="Open Sans"/>
                  <a:cs typeface="Open Sans"/>
                </a:rPr>
                <a:t>”</a:t>
              </a:r>
            </a:p>
          </p:txBody>
        </p:sp>
      </p:grpSp>
      <p:sp>
        <p:nvSpPr>
          <p:cNvPr id="23" name="Page Number - White">
            <a:extLst>
              <a:ext uri="{FF2B5EF4-FFF2-40B4-BE49-F238E27FC236}">
                <a16:creationId xmlns:a16="http://schemas.microsoft.com/office/drawing/2014/main" id="{AA8F415E-3201-B747-B852-B291E6DED34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a:solidFill>
                <a:schemeClr val="bg1"/>
              </a:solidFill>
            </a:endParaRPr>
          </a:p>
        </p:txBody>
      </p:sp>
      <p:sp>
        <p:nvSpPr>
          <p:cNvPr id="24" name="Body Copy">
            <a:extLst>
              <a:ext uri="{FF2B5EF4-FFF2-40B4-BE49-F238E27FC236}">
                <a16:creationId xmlns:a16="http://schemas.microsoft.com/office/drawing/2014/main" id="{A65CE7DF-FFDB-F74D-806C-D407B13D19C0}"/>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4400" b="1"/>
              <a:t>Para realizarmos uma ação positiva, temos que desenvolver aqui uma visão positiva.</a:t>
            </a:r>
          </a:p>
        </p:txBody>
      </p:sp>
      <p:sp>
        <p:nvSpPr>
          <p:cNvPr id="25" name="Text Placeholder 1">
            <a:extLst>
              <a:ext uri="{FF2B5EF4-FFF2-40B4-BE49-F238E27FC236}">
                <a16:creationId xmlns:a16="http://schemas.microsoft.com/office/drawing/2014/main" id="{79DEDE20-2B01-9A41-A15C-9BE14633727C}"/>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pt-BR" sz="2400" b="1">
                <a:solidFill>
                  <a:schemeClr val="bg1"/>
                </a:solidFill>
              </a:rPr>
              <a:t>- Dalai Lama</a:t>
            </a:r>
          </a:p>
        </p:txBody>
      </p:sp>
    </p:spTree>
    <p:extLst>
      <p:ext uri="{BB962C8B-B14F-4D97-AF65-F5344CB8AC3E}">
        <p14:creationId xmlns:p14="http://schemas.microsoft.com/office/powerpoint/2010/main" val="42620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51EFF85-1F64-7B44-9DDF-2377D183C31C}"/>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7" name="Slice - Solid">
            <a:extLst>
              <a:ext uri="{FF2B5EF4-FFF2-40B4-BE49-F238E27FC236}">
                <a16:creationId xmlns:a16="http://schemas.microsoft.com/office/drawing/2014/main" id="{F6D966E7-52A8-B542-8C17-9E15155C3A91}"/>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aphicFrame>
        <p:nvGraphicFramePr>
          <p:cNvPr id="11" name="Diagram 10">
            <a:extLst>
              <a:ext uri="{FF2B5EF4-FFF2-40B4-BE49-F238E27FC236}">
                <a16:creationId xmlns:a16="http://schemas.microsoft.com/office/drawing/2014/main" id="{8F4F9192-B2D6-7D46-8176-9AD4E5487737}"/>
              </a:ext>
            </a:extLst>
          </p:cNvPr>
          <p:cNvGraphicFramePr/>
          <p:nvPr/>
        </p:nvGraphicFramePr>
        <p:xfrm>
          <a:off x="3572747" y="1484945"/>
          <a:ext cx="6731000" cy="469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Headline">
            <a:extLst>
              <a:ext uri="{FF2B5EF4-FFF2-40B4-BE49-F238E27FC236}">
                <a16:creationId xmlns:a16="http://schemas.microsoft.com/office/drawing/2014/main" id="{D41FE309-4A84-0447-961A-8DD484809514}"/>
              </a:ext>
            </a:extLst>
          </p:cNvPr>
          <p:cNvSpPr txBox="1">
            <a:spLocks/>
          </p:cNvSpPr>
          <p:nvPr/>
        </p:nvSpPr>
        <p:spPr>
          <a:xfrm>
            <a:off x="2751295" y="5511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pt-BR" sz="3200">
                <a:solidFill>
                  <a:schemeClr val="bg1"/>
                </a:solidFill>
                <a:latin typeface="Arial" panose="020B0604020202020204" pitchFamily="34" charset="0"/>
                <a:cs typeface="Arial" panose="020B0604020202020204" pitchFamily="34" charset="0"/>
              </a:rPr>
              <a:t>É fundamental colaborar</a:t>
            </a:r>
          </a:p>
        </p:txBody>
      </p:sp>
      <p:pic>
        <p:nvPicPr>
          <p:cNvPr id="13" name="Picture 12">
            <a:extLst>
              <a:ext uri="{FF2B5EF4-FFF2-40B4-BE49-F238E27FC236}">
                <a16:creationId xmlns:a16="http://schemas.microsoft.com/office/drawing/2014/main" id="{62161E1D-EB7F-314D-B9EF-6A812B23A970}"/>
              </a:ext>
            </a:extLst>
          </p:cNvPr>
          <p:cNvPicPr>
            <a:picLocks noChangeAspect="1"/>
          </p:cNvPicPr>
          <p:nvPr/>
        </p:nvPicPr>
        <p:blipFill>
          <a:blip r:embed="rId8"/>
          <a:srcRect/>
          <a:stretch/>
        </p:blipFill>
        <p:spPr>
          <a:xfrm>
            <a:off x="457200" y="332690"/>
            <a:ext cx="1089992" cy="1089992"/>
          </a:xfrm>
          <a:prstGeom prst="rect">
            <a:avLst/>
          </a:prstGeom>
        </p:spPr>
      </p:pic>
      <p:sp>
        <p:nvSpPr>
          <p:cNvPr id="14" name="Page Number - Blue">
            <a:extLst>
              <a:ext uri="{FF2B5EF4-FFF2-40B4-BE49-F238E27FC236}">
                <a16:creationId xmlns:a16="http://schemas.microsoft.com/office/drawing/2014/main" id="{C06FB409-789F-A047-A555-BF3F458635D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22</a:t>
            </a:fld>
            <a:endParaRPr lang="en-US" sz="1000">
              <a:solidFill>
                <a:schemeClr val="bg1"/>
              </a:solidFill>
            </a:endParaRPr>
          </a:p>
        </p:txBody>
      </p:sp>
    </p:spTree>
    <p:extLst>
      <p:ext uri="{BB962C8B-B14F-4D97-AF65-F5344CB8AC3E}">
        <p14:creationId xmlns:p14="http://schemas.microsoft.com/office/powerpoint/2010/main" val="294063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22D44E70-7CE2-9E4F-ACB9-A50EC9CE5C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23</a:t>
            </a:fld>
            <a:endParaRPr kumimoji="0" lang="en-US" sz="1000" b="0" i="0" u="none" strike="noStrike" kern="1200" cap="none" spc="0" normalizeH="0" baseline="0" noProof="0">
              <a:ln>
                <a:noFill/>
              </a:ln>
              <a:solidFill>
                <a:prstClr val="white"/>
              </a:solidFill>
              <a:effectLst/>
              <a:uLnTx/>
              <a:uFillTx/>
              <a:latin typeface="Arial" charset="0"/>
              <a:ea typeface="ヒラギノ角ゴ Pro W3" charset="0"/>
            </a:endParaRPr>
          </a:p>
        </p:txBody>
      </p:sp>
      <p:sp>
        <p:nvSpPr>
          <p:cNvPr id="14" name="Background - Solid">
            <a:extLst>
              <a:ext uri="{FF2B5EF4-FFF2-40B4-BE49-F238E27FC236}">
                <a16:creationId xmlns:a16="http://schemas.microsoft.com/office/drawing/2014/main" id="{6F49DE49-625A-9641-9115-2CADBFE747AE}"/>
              </a:ext>
            </a:extLst>
          </p:cNvPr>
          <p:cNvSpPr/>
          <p:nvPr/>
        </p:nvSpPr>
        <p:spPr bwMode="auto">
          <a:xfrm>
            <a:off x="0" y="0"/>
            <a:ext cx="12196482"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Background - Solid">
            <a:extLst>
              <a:ext uri="{FF2B5EF4-FFF2-40B4-BE49-F238E27FC236}">
                <a16:creationId xmlns:a16="http://schemas.microsoft.com/office/drawing/2014/main" id="{A526AF7E-4DDB-504E-9637-4AE30E6D4C87}"/>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Subhead">
            <a:extLst>
              <a:ext uri="{FF2B5EF4-FFF2-40B4-BE49-F238E27FC236}">
                <a16:creationId xmlns:a16="http://schemas.microsoft.com/office/drawing/2014/main" id="{059555F2-D93F-244D-921C-E446953C52F0}"/>
              </a:ext>
            </a:extLst>
          </p:cNvPr>
          <p:cNvSpPr txBox="1">
            <a:spLocks/>
          </p:cNvSpPr>
          <p:nvPr/>
        </p:nvSpPr>
        <p:spPr>
          <a:xfrm>
            <a:off x="1295400" y="2930314"/>
            <a:ext cx="9753600" cy="3241886"/>
          </a:xfrm>
          <a:prstGeom prst="rect">
            <a:avLst/>
          </a:prstGeom>
        </p:spPr>
        <p:txBody>
          <a:bodyPr lIns="91440" tIns="45720" rIns="91440" bIns="45720"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lvl="0" indent="-457200" algn="l">
              <a:lnSpc>
                <a:spcPct val="120000"/>
              </a:lnSpc>
              <a:spcBef>
                <a:spcPts val="1200"/>
              </a:spcBef>
              <a:spcAft>
                <a:spcPts val="600"/>
              </a:spcAft>
              <a:buClr>
                <a:srgbClr val="FFC000"/>
              </a:buClr>
              <a:buFont typeface=".Lucida Grande UI Regular"/>
              <a:buChar char="►"/>
              <a:defRPr/>
            </a:pPr>
            <a:r>
              <a:rPr lang="pt-BR" sz="2000">
                <a:solidFill>
                  <a:schemeClr val="bg1"/>
                </a:solidFill>
                <a:latin typeface="Helvetica" panose="020B0604020202020204" pitchFamily="34" charset="0"/>
              </a:rPr>
              <a:t>Comunique os resultados da análise SWOT aos clubes e gabinete distrital</a:t>
            </a:r>
          </a:p>
          <a:p>
            <a:pPr marL="457200" lvl="0" indent="-457200" algn="l">
              <a:lnSpc>
                <a:spcPct val="120000"/>
              </a:lnSpc>
              <a:spcBef>
                <a:spcPts val="1200"/>
              </a:spcBef>
              <a:spcAft>
                <a:spcPts val="600"/>
              </a:spcAft>
              <a:buClr>
                <a:srgbClr val="FFC000"/>
              </a:buClr>
              <a:buFont typeface=".Lucida Grande UI Regular"/>
              <a:buChar char="►"/>
              <a:defRPr/>
            </a:pPr>
            <a:r>
              <a:rPr lang="pt-BR" sz="2000">
                <a:solidFill>
                  <a:schemeClr val="bg1"/>
                </a:solidFill>
                <a:latin typeface="Helvetica" panose="020B0604020202020204" pitchFamily="34" charset="0"/>
              </a:rPr>
              <a:t>Análise feita pelo Presidente de Conselho e GAT-DM</a:t>
            </a:r>
          </a:p>
          <a:p>
            <a:pPr marL="457200" lvl="0" indent="-457200" algn="l">
              <a:lnSpc>
                <a:spcPct val="120000"/>
              </a:lnSpc>
              <a:spcBef>
                <a:spcPts val="1200"/>
              </a:spcBef>
              <a:spcAft>
                <a:spcPts val="600"/>
              </a:spcAft>
              <a:buClr>
                <a:srgbClr val="FFC000"/>
              </a:buClr>
              <a:buFont typeface=".Lucida Grande UI Regular"/>
              <a:buChar char="►"/>
              <a:defRPr/>
            </a:pPr>
            <a:r>
              <a:rPr lang="pt-BR" sz="2000">
                <a:solidFill>
                  <a:schemeClr val="bg1"/>
                </a:solidFill>
                <a:latin typeface="Helvetica" panose="020B0604020202020204" pitchFamily="34" charset="0"/>
              </a:rPr>
              <a:t>Conclua o curso sobre </a:t>
            </a:r>
            <a:r>
              <a:rPr lang="pt-BR" sz="2000">
                <a:solidFill>
                  <a:srgbClr val="FFC000"/>
                </a:solidFill>
                <a:latin typeface="Helvetica" panose="020B0604020202020204" pitchFamily="34" charset="0"/>
              </a:rPr>
              <a:t>Planejamento de ações para atingir as metas distritais e Planejamento da sucessão </a:t>
            </a:r>
            <a:r>
              <a:rPr lang="pt-BR" sz="2000">
                <a:solidFill>
                  <a:schemeClr val="bg1"/>
                </a:solidFill>
                <a:latin typeface="Helvetica" panose="020B0604020202020204" pitchFamily="34" charset="0"/>
              </a:rPr>
              <a:t>no LLC</a:t>
            </a:r>
          </a:p>
          <a:p>
            <a:pPr marL="457200" indent="-457200" algn="l">
              <a:lnSpc>
                <a:spcPct val="120000"/>
              </a:lnSpc>
              <a:spcBef>
                <a:spcPts val="1200"/>
              </a:spcBef>
              <a:spcAft>
                <a:spcPts val="600"/>
              </a:spcAft>
              <a:buClr>
                <a:srgbClr val="FFC000"/>
              </a:buClr>
              <a:buFont typeface=".Lucida Grande UI Regular"/>
              <a:buChar char="►"/>
              <a:defRPr/>
            </a:pPr>
            <a:r>
              <a:rPr lang="pt-BR" sz="2000">
                <a:solidFill>
                  <a:schemeClr val="bg1"/>
                </a:solidFill>
                <a:latin typeface="Helvetica"/>
                <a:ea typeface="ヒラギノ角ゴ Pro W3"/>
                <a:cs typeface="Arial"/>
              </a:rPr>
              <a:t>Escreva um plano de ação para cada alvo de aumento do quadro associativo estabelecido</a:t>
            </a:r>
          </a:p>
          <a:p>
            <a:pPr marL="457200" lvl="0" indent="-457200" algn="l">
              <a:lnSpc>
                <a:spcPct val="120000"/>
              </a:lnSpc>
              <a:spcBef>
                <a:spcPts val="1200"/>
              </a:spcBef>
              <a:spcAft>
                <a:spcPts val="600"/>
              </a:spcAft>
              <a:buClr>
                <a:srgbClr val="FFC000"/>
              </a:buClr>
              <a:buFont typeface=".Lucida Grande UI Regular"/>
              <a:buChar char="►"/>
              <a:defRPr/>
            </a:pPr>
            <a:r>
              <a:rPr lang="pt-BR" sz="2000">
                <a:solidFill>
                  <a:schemeClr val="bg1"/>
                </a:solidFill>
                <a:latin typeface="Helvetica" panose="020B0604020202020204" pitchFamily="34" charset="0"/>
              </a:rPr>
              <a:t>Mobilize-se para implementar o plano e cumprir as metas</a:t>
            </a:r>
          </a:p>
        </p:txBody>
      </p:sp>
      <p:sp>
        <p:nvSpPr>
          <p:cNvPr id="17" name="Yellow Bar">
            <a:extLst>
              <a:ext uri="{FF2B5EF4-FFF2-40B4-BE49-F238E27FC236}">
                <a16:creationId xmlns:a16="http://schemas.microsoft.com/office/drawing/2014/main" id="{8726DD08-D7DB-4048-A94D-32EBB200B182}"/>
              </a:ext>
            </a:extLst>
          </p:cNvPr>
          <p:cNvSpPr/>
          <p:nvPr/>
        </p:nvSpPr>
        <p:spPr>
          <a:xfrm>
            <a:off x="5370871"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8" name="Headline">
            <a:extLst>
              <a:ext uri="{FF2B5EF4-FFF2-40B4-BE49-F238E27FC236}">
                <a16:creationId xmlns:a16="http://schemas.microsoft.com/office/drawing/2014/main" id="{1B26C498-DA76-1341-ABDC-8DF637B8C07B}"/>
              </a:ext>
            </a:extLst>
          </p:cNvPr>
          <p:cNvSpPr txBox="1">
            <a:spLocks/>
          </p:cNvSpPr>
          <p:nvPr/>
        </p:nvSpPr>
        <p:spPr>
          <a:xfrm>
            <a:off x="3259527"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3200">
                <a:solidFill>
                  <a:schemeClr val="bg1"/>
                </a:solidFill>
              </a:rPr>
              <a:t>Próximas etapas</a:t>
            </a:r>
          </a:p>
        </p:txBody>
      </p:sp>
      <p:sp>
        <p:nvSpPr>
          <p:cNvPr id="19" name="Page Number - Blue">
            <a:extLst>
              <a:ext uri="{FF2B5EF4-FFF2-40B4-BE49-F238E27FC236}">
                <a16:creationId xmlns:a16="http://schemas.microsoft.com/office/drawing/2014/main" id="{75AC1D0B-1A80-3043-BCF1-E64DB9C40B8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23</a:t>
            </a:fld>
            <a:endParaRPr lang="en-US" sz="1000">
              <a:solidFill>
                <a:schemeClr val="bg1"/>
              </a:solidFill>
            </a:endParaRPr>
          </a:p>
        </p:txBody>
      </p:sp>
      <p:pic>
        <p:nvPicPr>
          <p:cNvPr id="21" name="Picture 20">
            <a:extLst>
              <a:ext uri="{FF2B5EF4-FFF2-40B4-BE49-F238E27FC236}">
                <a16:creationId xmlns:a16="http://schemas.microsoft.com/office/drawing/2014/main" id="{9741558C-868A-D745-B073-BBE0E1E0A484}"/>
              </a:ext>
            </a:extLst>
          </p:cNvPr>
          <p:cNvPicPr>
            <a:picLocks noChangeAspect="1"/>
          </p:cNvPicPr>
          <p:nvPr/>
        </p:nvPicPr>
        <p:blipFill>
          <a:blip r:embed="rId3"/>
          <a:srcRect/>
          <a:stretch/>
        </p:blipFill>
        <p:spPr>
          <a:xfrm>
            <a:off x="5501855" y="367606"/>
            <a:ext cx="1089992" cy="1089992"/>
          </a:xfrm>
          <a:prstGeom prst="rect">
            <a:avLst/>
          </a:prstGeom>
        </p:spPr>
      </p:pic>
    </p:spTree>
    <p:extLst>
      <p:ext uri="{BB962C8B-B14F-4D97-AF65-F5344CB8AC3E}">
        <p14:creationId xmlns:p14="http://schemas.microsoft.com/office/powerpoint/2010/main" val="307097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6DA96B11-19D8-0844-88A2-2F29218EF9E0}"/>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2837F245-4D52-914B-A03A-F0ACC715CBF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9" name="Emblem - White" descr="lionlogo_white.eps">
            <a:extLst>
              <a:ext uri="{FF2B5EF4-FFF2-40B4-BE49-F238E27FC236}">
                <a16:creationId xmlns:a16="http://schemas.microsoft.com/office/drawing/2014/main" id="{067BB2FA-2BAF-3D40-A87C-49DDA749D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0" name="Headline">
            <a:extLst>
              <a:ext uri="{FF2B5EF4-FFF2-40B4-BE49-F238E27FC236}">
                <a16:creationId xmlns:a16="http://schemas.microsoft.com/office/drawing/2014/main" id="{E1B8C9B6-FECB-4B4E-856F-64701E4E0E83}"/>
              </a:ext>
            </a:extLst>
          </p:cNvPr>
          <p:cNvSpPr txBox="1">
            <a:spLocks/>
          </p:cNvSpPr>
          <p:nvPr/>
        </p:nvSpPr>
        <p:spPr>
          <a:xfrm>
            <a:off x="2238249" y="3261567"/>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spcAft>
                <a:spcPts val="600"/>
              </a:spcAft>
            </a:pPr>
            <a:r>
              <a:rPr lang="pt-BR" sz="4800" b="1">
                <a:solidFill>
                  <a:schemeClr val="bg1"/>
                </a:solidFill>
                <a:latin typeface="Helvetica Neue" charset="0"/>
                <a:ea typeface="Helvetica Neue" charset="0"/>
                <a:cs typeface="Helvetica Neue" charset="0"/>
              </a:rPr>
              <a:t>Obrigado</a:t>
            </a:r>
          </a:p>
        </p:txBody>
      </p:sp>
      <p:sp>
        <p:nvSpPr>
          <p:cNvPr id="11" name="Gold Bar">
            <a:extLst>
              <a:ext uri="{FF2B5EF4-FFF2-40B4-BE49-F238E27FC236}">
                <a16:creationId xmlns:a16="http://schemas.microsoft.com/office/drawing/2014/main" id="{0B5C8B6E-E120-6442-88AD-2AE6B40C4EE7}"/>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12" name="Copyright">
            <a:extLst>
              <a:ext uri="{FF2B5EF4-FFF2-40B4-BE49-F238E27FC236}">
                <a16:creationId xmlns:a16="http://schemas.microsoft.com/office/drawing/2014/main" id="{806EFA45-B65A-2A42-8127-09F73DDCDFA9}"/>
              </a:ext>
            </a:extLst>
          </p:cNvPr>
          <p:cNvSpPr txBox="1"/>
          <p:nvPr/>
        </p:nvSpPr>
        <p:spPr>
          <a:xfrm>
            <a:off x="3171770" y="6248400"/>
            <a:ext cx="3399810" cy="338554"/>
          </a:xfrm>
          <a:prstGeom prst="rect">
            <a:avLst/>
          </a:prstGeom>
          <a:noFill/>
        </p:spPr>
        <p:txBody>
          <a:bodyPr wrap="square" rtlCol="0">
            <a:spAutoFit/>
          </a:bodyPr>
          <a:lstStyle/>
          <a:p>
            <a:r>
              <a:rPr lang="pt-BR" sz="1600" b="1">
                <a:solidFill>
                  <a:schemeClr val="bg1"/>
                </a:solidFill>
              </a:rPr>
              <a:t>© 2020 Lions Clubs International</a:t>
            </a:r>
          </a:p>
        </p:txBody>
      </p:sp>
      <p:sp>
        <p:nvSpPr>
          <p:cNvPr id="13" name="Date Lang Code">
            <a:extLst>
              <a:ext uri="{FF2B5EF4-FFF2-40B4-BE49-F238E27FC236}">
                <a16:creationId xmlns:a16="http://schemas.microsoft.com/office/drawing/2014/main" id="{99444B73-9FFF-DB4F-B37A-8CBF630817C7}"/>
              </a:ext>
            </a:extLst>
          </p:cNvPr>
          <p:cNvSpPr txBox="1"/>
          <p:nvPr/>
        </p:nvSpPr>
        <p:spPr>
          <a:xfrm>
            <a:off x="6829370" y="6248400"/>
            <a:ext cx="2913980" cy="338554"/>
          </a:xfrm>
          <a:prstGeom prst="rect">
            <a:avLst/>
          </a:prstGeom>
          <a:noFill/>
        </p:spPr>
        <p:txBody>
          <a:bodyPr wrap="square" rtlCol="0">
            <a:spAutoFit/>
          </a:bodyPr>
          <a:lstStyle/>
          <a:p>
            <a:r>
              <a:rPr lang="pt-BR" sz="1600" b="1" dirty="0">
                <a:solidFill>
                  <a:schemeClr val="bg1"/>
                </a:solidFill>
              </a:rPr>
              <a:t>Atualizado em 5/2023 PO</a:t>
            </a:r>
          </a:p>
        </p:txBody>
      </p:sp>
      <p:sp>
        <p:nvSpPr>
          <p:cNvPr id="14" name="Page Number - White">
            <a:extLst>
              <a:ext uri="{FF2B5EF4-FFF2-40B4-BE49-F238E27FC236}">
                <a16:creationId xmlns:a16="http://schemas.microsoft.com/office/drawing/2014/main" id="{FD152B27-CA0F-5541-8F4F-B51A64DC17E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24</a:t>
            </a:fld>
            <a:endParaRPr lang="en-US" sz="1000">
              <a:solidFill>
                <a:schemeClr val="bg1"/>
              </a:solidFill>
            </a:endParaRPr>
          </a:p>
        </p:txBody>
      </p:sp>
    </p:spTree>
    <p:extLst>
      <p:ext uri="{BB962C8B-B14F-4D97-AF65-F5344CB8AC3E}">
        <p14:creationId xmlns:p14="http://schemas.microsoft.com/office/powerpoint/2010/main" val="298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65581136-4394-774E-AD57-3D8E4420EFA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311027DB-BBB8-CA48-AAC0-C0278BF72657}"/>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4" name="Group 13">
            <a:extLst>
              <a:ext uri="{FF2B5EF4-FFF2-40B4-BE49-F238E27FC236}">
                <a16:creationId xmlns:a16="http://schemas.microsoft.com/office/drawing/2014/main" id="{3BC91B8B-327A-494D-B848-DE3DCB4DF8A7}"/>
              </a:ext>
            </a:extLst>
          </p:cNvPr>
          <p:cNvGrpSpPr/>
          <p:nvPr/>
        </p:nvGrpSpPr>
        <p:grpSpPr>
          <a:xfrm>
            <a:off x="4955038" y="0"/>
            <a:ext cx="1677492" cy="6858000"/>
            <a:chOff x="3697870" y="0"/>
            <a:chExt cx="1677492" cy="6858000"/>
          </a:xfrm>
        </p:grpSpPr>
        <p:sp>
          <p:nvSpPr>
            <p:cNvPr id="15" name="Freeform 14">
              <a:extLst>
                <a:ext uri="{FF2B5EF4-FFF2-40B4-BE49-F238E27FC236}">
                  <a16:creationId xmlns:a16="http://schemas.microsoft.com/office/drawing/2014/main" id="{FAD4EA1F-BA04-2A45-B1FC-9B245E7B9C33}"/>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Freeform 15">
              <a:extLst>
                <a:ext uri="{FF2B5EF4-FFF2-40B4-BE49-F238E27FC236}">
                  <a16:creationId xmlns:a16="http://schemas.microsoft.com/office/drawing/2014/main" id="{29056633-D64E-F443-9812-637AE8841E57}"/>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7" name="Large #">
            <a:extLst>
              <a:ext uri="{FF2B5EF4-FFF2-40B4-BE49-F238E27FC236}">
                <a16:creationId xmlns:a16="http://schemas.microsoft.com/office/drawing/2014/main" id="{7B43B58E-DD82-6D41-9B7E-D3008B74B828}"/>
              </a:ext>
            </a:extLst>
          </p:cNvPr>
          <p:cNvSpPr txBox="1"/>
          <p:nvPr/>
        </p:nvSpPr>
        <p:spPr>
          <a:xfrm>
            <a:off x="227386" y="2595904"/>
            <a:ext cx="5092507" cy="1036951"/>
          </a:xfrm>
          <a:prstGeom prst="rect">
            <a:avLst/>
          </a:prstGeom>
          <a:noFill/>
        </p:spPr>
        <p:txBody>
          <a:bodyPr wrap="square" rtlCol="0" anchor="b">
            <a:spAutoFit/>
          </a:bodyPr>
          <a:lstStyle/>
          <a:p>
            <a:pPr algn="ctr">
              <a:lnSpc>
                <a:spcPts val="8000"/>
              </a:lnSpc>
            </a:pPr>
            <a:r>
              <a:rPr lang="pt-BR" sz="6000" b="1">
                <a:solidFill>
                  <a:schemeClr val="bg1"/>
                </a:solidFill>
                <a:latin typeface="Arial" panose="020B0604020202020204" pitchFamily="34" charset="0"/>
                <a:ea typeface="Arial" charset="0"/>
                <a:cs typeface="Arial" panose="020B0604020202020204" pitchFamily="34" charset="0"/>
              </a:rPr>
              <a:t>Agenda</a:t>
            </a:r>
          </a:p>
        </p:txBody>
      </p:sp>
      <p:sp>
        <p:nvSpPr>
          <p:cNvPr id="18" name="Page Number - Blue">
            <a:extLst>
              <a:ext uri="{FF2B5EF4-FFF2-40B4-BE49-F238E27FC236}">
                <a16:creationId xmlns:a16="http://schemas.microsoft.com/office/drawing/2014/main" id="{33B3A2A0-F433-1343-A324-40AE60B641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rPr>
              <a:pPr eaLnBrk="0" hangingPunct="0">
                <a:spcBef>
                  <a:spcPct val="50000"/>
                </a:spcBef>
                <a:defRPr/>
              </a:pPr>
              <a:t>3</a:t>
            </a:fld>
            <a:endParaRPr lang="en-US" sz="1000">
              <a:solidFill>
                <a:srgbClr val="00338D"/>
              </a:solidFill>
            </a:endParaRPr>
          </a:p>
          <a:p>
            <a:pPr eaLnBrk="0" hangingPunct="0">
              <a:spcBef>
                <a:spcPct val="50000"/>
              </a:spcBef>
              <a:defRPr/>
            </a:pPr>
            <a:endParaRPr lang="en-US" sz="1000" dirty="0">
              <a:solidFill>
                <a:srgbClr val="00338D"/>
              </a:solidFill>
            </a:endParaRPr>
          </a:p>
        </p:txBody>
      </p:sp>
      <p:sp>
        <p:nvSpPr>
          <p:cNvPr id="19" name="Body Copy">
            <a:extLst>
              <a:ext uri="{FF2B5EF4-FFF2-40B4-BE49-F238E27FC236}">
                <a16:creationId xmlns:a16="http://schemas.microsoft.com/office/drawing/2014/main" id="{463E3AC3-2FDD-DA4B-8ECE-00A9969E6227}"/>
              </a:ext>
            </a:extLst>
          </p:cNvPr>
          <p:cNvSpPr txBox="1">
            <a:spLocks/>
          </p:cNvSpPr>
          <p:nvPr/>
        </p:nvSpPr>
        <p:spPr>
          <a:xfrm>
            <a:off x="7065898" y="2209725"/>
            <a:ext cx="4971031" cy="4191000"/>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pt-BR" sz="2800" dirty="0">
                <a:solidFill>
                  <a:schemeClr val="accent6">
                    <a:lumMod val="65000"/>
                    <a:lumOff val="35000"/>
                  </a:schemeClr>
                </a:solidFill>
              </a:rPr>
              <a:t>Visão do distrito</a:t>
            </a:r>
          </a:p>
          <a:p>
            <a:pPr marL="342900" indent="-342900">
              <a:spcAft>
                <a:spcPts val="1200"/>
              </a:spcAft>
              <a:buClr>
                <a:srgbClr val="FFC000"/>
              </a:buClr>
              <a:buFont typeface=".Lucida Grande UI Regular"/>
              <a:buChar char="►"/>
            </a:pPr>
            <a:r>
              <a:rPr lang="pt-BR" sz="2800" dirty="0">
                <a:solidFill>
                  <a:schemeClr val="accent6">
                    <a:lumMod val="65000"/>
                    <a:lumOff val="35000"/>
                  </a:schemeClr>
                </a:solidFill>
                <a:latin typeface="Arial"/>
                <a:ea typeface="ヒラギノ角ゴ Pro W3"/>
                <a:cs typeface="Arial"/>
              </a:rPr>
              <a:t>Alvos da </a:t>
            </a:r>
            <a:r>
              <a:rPr lang="pt-BR" sz="2800" i="1" dirty="0">
                <a:solidFill>
                  <a:schemeClr val="accent6">
                    <a:lumMod val="65000"/>
                    <a:lumOff val="35000"/>
                  </a:schemeClr>
                </a:solidFill>
                <a:latin typeface="Arial"/>
                <a:ea typeface="ヒラギノ角ゴ Pro W3"/>
                <a:cs typeface="Arial"/>
              </a:rPr>
              <a:t>MISSÃO</a:t>
            </a:r>
            <a:r>
              <a:rPr lang="pt-BR" sz="2800" b="1" dirty="0">
                <a:solidFill>
                  <a:schemeClr val="accent6">
                    <a:lumMod val="65000"/>
                    <a:lumOff val="35000"/>
                  </a:schemeClr>
                </a:solidFill>
                <a:latin typeface="Arial"/>
                <a:ea typeface="ヒラギノ角ゴ Pro W3"/>
                <a:cs typeface="Arial"/>
              </a:rPr>
              <a:t> 1.5</a:t>
            </a:r>
          </a:p>
          <a:p>
            <a:pPr marL="342900" indent="-342900">
              <a:spcAft>
                <a:spcPts val="1200"/>
              </a:spcAft>
              <a:buClr>
                <a:srgbClr val="FFC000"/>
              </a:buClr>
              <a:buFont typeface=".Lucida Grande UI Regular"/>
              <a:buChar char="►"/>
            </a:pPr>
            <a:r>
              <a:rPr lang="pt-BR" sz="2800" dirty="0">
                <a:solidFill>
                  <a:schemeClr val="accent6">
                    <a:lumMod val="65000"/>
                    <a:lumOff val="35000"/>
                  </a:schemeClr>
                </a:solidFill>
              </a:rPr>
              <a:t>Próximas etapas</a:t>
            </a:r>
          </a:p>
        </p:txBody>
      </p:sp>
      <p:pic>
        <p:nvPicPr>
          <p:cNvPr id="20" name="Picture 19">
            <a:extLst>
              <a:ext uri="{FF2B5EF4-FFF2-40B4-BE49-F238E27FC236}">
                <a16:creationId xmlns:a16="http://schemas.microsoft.com/office/drawing/2014/main" id="{21565F96-128B-3349-BD1B-A9B02B0D9512}"/>
              </a:ext>
            </a:extLst>
          </p:cNvPr>
          <p:cNvPicPr>
            <a:picLocks noChangeAspect="1"/>
          </p:cNvPicPr>
          <p:nvPr/>
        </p:nvPicPr>
        <p:blipFill>
          <a:blip r:embed="rId3"/>
          <a:srcRect/>
          <a:stretch/>
        </p:blipFill>
        <p:spPr>
          <a:xfrm>
            <a:off x="273388" y="6114917"/>
            <a:ext cx="2755897" cy="463609"/>
          </a:xfrm>
          <a:prstGeom prst="rect">
            <a:avLst/>
          </a:prstGeom>
        </p:spPr>
      </p:pic>
      <p:sp>
        <p:nvSpPr>
          <p:cNvPr id="21" name="Yellow Bar">
            <a:extLst>
              <a:ext uri="{FF2B5EF4-FFF2-40B4-BE49-F238E27FC236}">
                <a16:creationId xmlns:a16="http://schemas.microsoft.com/office/drawing/2014/main" id="{0EE7F19B-166B-D847-9D58-F98D76F9B6F6}"/>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pt-BR">
                <a:latin typeface="Arial" charset="0"/>
                <a:ea typeface="Arial" charset="0"/>
                <a:cs typeface="Arial" charset="0"/>
              </a:rPr>
              <a:t> </a:t>
            </a:r>
          </a:p>
        </p:txBody>
      </p:sp>
    </p:spTree>
    <p:extLst>
      <p:ext uri="{BB962C8B-B14F-4D97-AF65-F5344CB8AC3E}">
        <p14:creationId xmlns:p14="http://schemas.microsoft.com/office/powerpoint/2010/main" val="209658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2514601" y="686639"/>
            <a:ext cx="9347764"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pt-BR" sz="2600" b="1" dirty="0">
                <a:solidFill>
                  <a:schemeClr val="bg1"/>
                </a:solidFill>
                <a:latin typeface="Arial" charset="0"/>
                <a:ea typeface="Arial" charset="0"/>
                <a:cs typeface="Arial" charset="0"/>
              </a:rPr>
              <a:t>Processo da Abordagem Global do Quadro Associativo</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a:solidFill>
                <a:schemeClr val="bg1"/>
              </a:solidFill>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813804" y="2819400"/>
            <a:ext cx="10564392" cy="2560608"/>
            <a:chOff x="1071642" y="2793780"/>
            <a:chExt cx="9897207" cy="2398901"/>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pt-BR" sz="2800" b="1" dirty="0">
                  <a:solidFill>
                    <a:schemeClr val="bg1"/>
                  </a:solidFill>
                  <a:ea typeface="Arial" charset="0"/>
                  <a:cs typeface="Arial" panose="020B0604020202020204" pitchFamily="34" charset="0"/>
                </a:rPr>
                <a:t>Criar</a:t>
              </a:r>
            </a:p>
            <a:p>
              <a:pPr marL="45720" algn="ctr">
                <a:spcBef>
                  <a:spcPts val="0"/>
                </a:spcBef>
                <a:spcAft>
                  <a:spcPts val="25"/>
                </a:spcAft>
                <a:buFont typeface="Helvetica" pitchFamily="84" charset="0"/>
                <a:buNone/>
              </a:pPr>
              <a:r>
                <a:rPr lang="pt-BR" sz="2800" b="1" dirty="0">
                  <a:solidFill>
                    <a:schemeClr val="bg1"/>
                  </a:solidFill>
                  <a:ea typeface="Arial" charset="0"/>
                  <a:cs typeface="Arial" panose="020B0604020202020204" pitchFamily="34" charset="0"/>
                </a:rPr>
                <a:t>Sucesso</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043522" y="2793787"/>
              <a:ext cx="2398894" cy="2398894"/>
            </a:xfrm>
            <a:prstGeom prst="ellipse">
              <a:avLst/>
            </a:prstGeom>
            <a:solidFill>
              <a:srgbClr val="FF5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pt-BR" sz="2800" b="1" dirty="0">
                  <a:solidFill>
                    <a:schemeClr val="bg1"/>
                  </a:solidFill>
                  <a:ea typeface="Arial" charset="0"/>
                  <a:cs typeface="Arial" panose="020B0604020202020204" pitchFamily="34" charset="0"/>
                </a:rPr>
                <a:t>Criar um </a:t>
              </a:r>
            </a:p>
            <a:p>
              <a:pPr marL="609600" indent="-609600" algn="ctr">
                <a:buFont typeface="Helvetica" pitchFamily="84" charset="0"/>
                <a:buNone/>
              </a:pPr>
              <a:r>
                <a:rPr lang="pt-BR" sz="2800" b="1" dirty="0">
                  <a:solidFill>
                    <a:schemeClr val="bg1"/>
                  </a:solidFill>
                  <a:ea typeface="Arial" charset="0"/>
                  <a:cs typeface="Arial" panose="020B0604020202020204" pitchFamily="34" charset="0"/>
                </a:rPr>
                <a:t>Plano</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557582" y="2793780"/>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Helvetica" pitchFamily="84" charset="0"/>
                <a:buNone/>
              </a:pPr>
              <a:r>
                <a:rPr lang="pt-BR" sz="2800" b="1" dirty="0">
                  <a:solidFill>
                    <a:schemeClr val="bg1"/>
                  </a:solidFill>
                  <a:ea typeface="Arial" charset="0"/>
                  <a:cs typeface="Arial" panose="020B0604020202020204" pitchFamily="34" charset="0"/>
                </a:rPr>
                <a:t>Criar uma</a:t>
              </a:r>
            </a:p>
            <a:p>
              <a:pPr algn="ctr">
                <a:buFont typeface="Helvetica" pitchFamily="84" charset="0"/>
                <a:buNone/>
              </a:pPr>
              <a:r>
                <a:rPr lang="pt-BR" sz="2800" b="1" dirty="0">
                  <a:solidFill>
                    <a:schemeClr val="bg1"/>
                  </a:solidFill>
                  <a:ea typeface="Arial" charset="0"/>
                  <a:cs typeface="Arial" panose="020B0604020202020204" pitchFamily="34" charset="0"/>
                </a:rPr>
                <a:t>Visão</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1071642" y="2793787"/>
              <a:ext cx="2398894" cy="2398894"/>
            </a:xfrm>
            <a:prstGeom prst="ellipse">
              <a:avLst/>
            </a:prstGeom>
            <a:solidFill>
              <a:srgbClr val="FFCF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buFont typeface="Helvetica" pitchFamily="84" charset="0"/>
                <a:buNone/>
              </a:pPr>
              <a:r>
                <a:rPr lang="pt-BR" sz="2800" b="1" dirty="0">
                  <a:solidFill>
                    <a:schemeClr val="bg1"/>
                  </a:solidFill>
                  <a:ea typeface="Arial" charset="0"/>
                  <a:cs typeface="Arial" panose="020B0604020202020204" pitchFamily="34" charset="0"/>
                </a:rPr>
                <a:t>Criar uma</a:t>
              </a:r>
            </a:p>
            <a:p>
              <a:pPr algn="ctr">
                <a:buFont typeface="Helvetica" pitchFamily="84" charset="0"/>
                <a:buNone/>
              </a:pPr>
              <a:r>
                <a:rPr lang="pt-BR" sz="2800" b="1" dirty="0">
                  <a:solidFill>
                    <a:schemeClr val="bg1"/>
                  </a:solidFill>
                  <a:ea typeface="Arial" charset="0"/>
                  <a:cs typeface="Arial" panose="020B0604020202020204" pitchFamily="34" charset="0"/>
                </a:rPr>
                <a:t>Equipe</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pt-BR">
                <a:latin typeface="Arial" charset="0"/>
                <a:ea typeface="Arial" charset="0"/>
                <a:cs typeface="Arial" charset="0"/>
              </a:rPr>
              <a:t> </a:t>
            </a:r>
          </a:p>
        </p:txBody>
      </p:sp>
    </p:spTree>
    <p:extLst>
      <p:ext uri="{BB962C8B-B14F-4D97-AF65-F5344CB8AC3E}">
        <p14:creationId xmlns:p14="http://schemas.microsoft.com/office/powerpoint/2010/main" val="247277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E35F0DAB-FEF1-224A-BE5D-EFB2C42106D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9" name="Slice - Solid">
            <a:extLst>
              <a:ext uri="{FF2B5EF4-FFF2-40B4-BE49-F238E27FC236}">
                <a16:creationId xmlns:a16="http://schemas.microsoft.com/office/drawing/2014/main" id="{E3B0745E-D7FA-8E42-9F05-895C267C1250}"/>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C540784D-DE5B-2146-BA56-43E9AAF6E81B}"/>
              </a:ext>
            </a:extLst>
          </p:cNvPr>
          <p:cNvPicPr>
            <a:picLocks noChangeAspect="1"/>
          </p:cNvPicPr>
          <p:nvPr/>
        </p:nvPicPr>
        <p:blipFill>
          <a:blip r:embed="rId3"/>
          <a:srcRect/>
          <a:stretch/>
        </p:blipFill>
        <p:spPr>
          <a:xfrm>
            <a:off x="605696" y="499134"/>
            <a:ext cx="994504" cy="942293"/>
          </a:xfrm>
          <a:prstGeom prst="rect">
            <a:avLst/>
          </a:prstGeom>
        </p:spPr>
      </p:pic>
      <p:sp>
        <p:nvSpPr>
          <p:cNvPr id="13" name="Title 1">
            <a:extLst>
              <a:ext uri="{FF2B5EF4-FFF2-40B4-BE49-F238E27FC236}">
                <a16:creationId xmlns:a16="http://schemas.microsoft.com/office/drawing/2014/main" id="{6FF9BAC4-73CF-8347-A598-832C04C81AD8}"/>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3200" b="1">
                <a:solidFill>
                  <a:srgbClr val="00338D"/>
                </a:solidFill>
                <a:latin typeface="Arial" charset="0"/>
                <a:ea typeface="Arial" charset="0"/>
                <a:cs typeface="Arial" charset="0"/>
              </a:rPr>
              <a:t>Expectativas</a:t>
            </a:r>
          </a:p>
        </p:txBody>
      </p:sp>
      <p:sp>
        <p:nvSpPr>
          <p:cNvPr id="14" name="Yellow Bar">
            <a:extLst>
              <a:ext uri="{FF2B5EF4-FFF2-40B4-BE49-F238E27FC236}">
                <a16:creationId xmlns:a16="http://schemas.microsoft.com/office/drawing/2014/main" id="{7B93D9AA-6888-AD49-B631-43AF1BA076FD}"/>
              </a:ext>
            </a:extLst>
          </p:cNvPr>
          <p:cNvSpPr/>
          <p:nvPr/>
        </p:nvSpPr>
        <p:spPr>
          <a:xfrm>
            <a:off x="3061957" y="194693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5" name="Content Placeholder 2">
            <a:extLst>
              <a:ext uri="{FF2B5EF4-FFF2-40B4-BE49-F238E27FC236}">
                <a16:creationId xmlns:a16="http://schemas.microsoft.com/office/drawing/2014/main" id="{532A2B66-BD42-4041-BE35-AAC68BD3C528}"/>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FCF00"/>
              </a:buClr>
              <a:buFont typeface="Wingdings" pitchFamily="2" charset="2"/>
              <a:buChar char="§"/>
            </a:pPr>
            <a:r>
              <a:rPr lang="pt-BR" sz="2000"/>
              <a:t>O que os Leões e dirigentes de clubes esperam da equipe do governador de distrito?</a:t>
            </a:r>
          </a:p>
          <a:p>
            <a:pPr>
              <a:spcBef>
                <a:spcPts val="2400"/>
              </a:spcBef>
              <a:spcAft>
                <a:spcPts val="2400"/>
              </a:spcAft>
              <a:buClr>
                <a:srgbClr val="FFCF00"/>
              </a:buClr>
              <a:buFont typeface="Wingdings" pitchFamily="2" charset="2"/>
              <a:buChar char="§"/>
            </a:pPr>
            <a:r>
              <a:rPr lang="pt-BR" sz="2000"/>
              <a:t>O que os Leões e dirigentes de clubes esperam do presidente da sua divisão? </a:t>
            </a:r>
          </a:p>
          <a:p>
            <a:pPr>
              <a:spcBef>
                <a:spcPts val="2400"/>
              </a:spcBef>
              <a:spcAft>
                <a:spcPts val="2400"/>
              </a:spcAft>
              <a:buClr>
                <a:srgbClr val="FFCF00"/>
              </a:buClr>
              <a:buFont typeface="Wingdings" pitchFamily="2" charset="2"/>
              <a:buChar char="§"/>
            </a:pPr>
            <a:r>
              <a:rPr lang="pt-BR" sz="2000"/>
              <a:t>O que esperamos dos Lions clubes?</a:t>
            </a:r>
          </a:p>
          <a:p>
            <a:pPr>
              <a:buClr>
                <a:schemeClr val="accent1"/>
              </a:buClr>
            </a:pPr>
            <a:endParaRPr lang="en-US" kern="0" dirty="0"/>
          </a:p>
          <a:p>
            <a:pPr marL="457200" indent="-457200">
              <a:buClr>
                <a:schemeClr val="accent1"/>
              </a:buClr>
              <a:buFont typeface="Wingdings" panose="05000000000000000000" pitchFamily="2" charset="2"/>
              <a:buChar char="v"/>
            </a:pPr>
            <a:endParaRPr lang="en-US" kern="0" dirty="0"/>
          </a:p>
          <a:p>
            <a:pPr marL="457200" indent="-457200">
              <a:buClr>
                <a:schemeClr val="accent1"/>
              </a:buClr>
              <a:buFont typeface="Wingdings" panose="05000000000000000000" pitchFamily="2" charset="2"/>
              <a:buChar char="v"/>
            </a:pPr>
            <a:endParaRPr lang="en-US" kern="0" dirty="0"/>
          </a:p>
        </p:txBody>
      </p:sp>
      <p:sp>
        <p:nvSpPr>
          <p:cNvPr id="16" name="Page Number - Blue">
            <a:extLst>
              <a:ext uri="{FF2B5EF4-FFF2-40B4-BE49-F238E27FC236}">
                <a16:creationId xmlns:a16="http://schemas.microsoft.com/office/drawing/2014/main" id="{514ACD62-034A-F04B-9AFE-6F27C4F2E17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5</a:t>
            </a:fld>
            <a:endParaRPr lang="en-US" sz="1000">
              <a:solidFill>
                <a:srgbClr val="0A5496"/>
              </a:solidFill>
            </a:endParaRPr>
          </a:p>
        </p:txBody>
      </p:sp>
    </p:spTree>
    <p:extLst>
      <p:ext uri="{BB962C8B-B14F-4D97-AF65-F5344CB8AC3E}">
        <p14:creationId xmlns:p14="http://schemas.microsoft.com/office/powerpoint/2010/main" val="15773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9DF1F53-2712-204E-9587-B645CC7830B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9" name="Slice - Solid">
            <a:extLst>
              <a:ext uri="{FF2B5EF4-FFF2-40B4-BE49-F238E27FC236}">
                <a16:creationId xmlns:a16="http://schemas.microsoft.com/office/drawing/2014/main" id="{A5B17972-4B29-7A43-92B9-F9D332112A88}"/>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B9EB0189-7648-2144-A749-670600157BF1}"/>
              </a:ext>
            </a:extLst>
          </p:cNvPr>
          <p:cNvPicPr>
            <a:picLocks noChangeAspect="1"/>
          </p:cNvPicPr>
          <p:nvPr/>
        </p:nvPicPr>
        <p:blipFill>
          <a:blip r:embed="rId3"/>
          <a:srcRect/>
          <a:stretch/>
        </p:blipFill>
        <p:spPr>
          <a:xfrm>
            <a:off x="605696" y="499134"/>
            <a:ext cx="994504" cy="942293"/>
          </a:xfrm>
          <a:prstGeom prst="rect">
            <a:avLst/>
          </a:prstGeom>
        </p:spPr>
      </p:pic>
      <p:sp>
        <p:nvSpPr>
          <p:cNvPr id="11" name="Title 1">
            <a:extLst>
              <a:ext uri="{FF2B5EF4-FFF2-40B4-BE49-F238E27FC236}">
                <a16:creationId xmlns:a16="http://schemas.microsoft.com/office/drawing/2014/main" id="{A8A0AF19-596F-454C-B790-55B4576B5521}"/>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pt-BR" sz="3200" b="1">
                <a:solidFill>
                  <a:srgbClr val="00338D"/>
                </a:solidFill>
                <a:latin typeface="Arial" charset="0"/>
                <a:ea typeface="Arial" charset="0"/>
                <a:cs typeface="Arial" charset="0"/>
              </a:rPr>
              <a:t>Visão do futuro</a:t>
            </a:r>
          </a:p>
        </p:txBody>
      </p:sp>
      <p:sp>
        <p:nvSpPr>
          <p:cNvPr id="12" name="Yellow Bar">
            <a:extLst>
              <a:ext uri="{FF2B5EF4-FFF2-40B4-BE49-F238E27FC236}">
                <a16:creationId xmlns:a16="http://schemas.microsoft.com/office/drawing/2014/main" id="{7C101582-D939-BA47-ACF1-0D73FF32496D}"/>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Content Placeholder 2">
            <a:extLst>
              <a:ext uri="{FF2B5EF4-FFF2-40B4-BE49-F238E27FC236}">
                <a16:creationId xmlns:a16="http://schemas.microsoft.com/office/drawing/2014/main" id="{6E4EF51E-1655-7447-88A9-95A18BA8FC14}"/>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None/>
            </a:pPr>
            <a:r>
              <a:rPr lang="pt-BR" sz="2000">
                <a:ea typeface="ヒラギノ角ゴ Pro W3"/>
              </a:rPr>
              <a:t>Daqui a cinco anos, se um ex-associado telefonar para perguntar sobre o seu clube, o que você gostaria de dizer a ele sobre as mudanças para melhor que foram feitas? Como essas mudanças foram compartilhadas com todo o distrito?</a:t>
            </a:r>
          </a:p>
        </p:txBody>
      </p:sp>
      <p:sp>
        <p:nvSpPr>
          <p:cNvPr id="14" name="Page Number - Blue">
            <a:extLst>
              <a:ext uri="{FF2B5EF4-FFF2-40B4-BE49-F238E27FC236}">
                <a16:creationId xmlns:a16="http://schemas.microsoft.com/office/drawing/2014/main" id="{D84D790C-85C0-1F46-9643-44D64ACA9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6</a:t>
            </a:fld>
            <a:endParaRPr lang="en-US" sz="1000">
              <a:solidFill>
                <a:srgbClr val="0A5496"/>
              </a:solidFill>
            </a:endParaRPr>
          </a:p>
        </p:txBody>
      </p:sp>
    </p:spTree>
    <p:extLst>
      <p:ext uri="{BB962C8B-B14F-4D97-AF65-F5344CB8AC3E}">
        <p14:creationId xmlns:p14="http://schemas.microsoft.com/office/powerpoint/2010/main" val="21426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9" name="Quote">
            <a:extLst>
              <a:ext uri="{FF2B5EF4-FFF2-40B4-BE49-F238E27FC236}">
                <a16:creationId xmlns:a16="http://schemas.microsoft.com/office/drawing/2014/main" id="{F103AB68-8EEE-284C-923A-25A076478FD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sp>
        <p:nvSpPr>
          <p:cNvPr id="12" name="Body Copy">
            <a:extLst>
              <a:ext uri="{FF2B5EF4-FFF2-40B4-BE49-F238E27FC236}">
                <a16:creationId xmlns:a16="http://schemas.microsoft.com/office/drawing/2014/main" id="{D846C7CB-5698-E448-ADB4-F89CFF7B945E}"/>
              </a:ext>
            </a:extLst>
          </p:cNvPr>
          <p:cNvSpPr txBox="1">
            <a:spLocks/>
          </p:cNvSpPr>
          <p:nvPr/>
        </p:nvSpPr>
        <p:spPr>
          <a:xfrm>
            <a:off x="1686681"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4400" b="1"/>
              <a:t>Se você sempre faz o que sempre fez, sempre resultará no que sempre resultou.</a:t>
            </a:r>
          </a:p>
        </p:txBody>
      </p:sp>
      <p:sp>
        <p:nvSpPr>
          <p:cNvPr id="13" name="Quote">
            <a:extLst>
              <a:ext uri="{FF2B5EF4-FFF2-40B4-BE49-F238E27FC236}">
                <a16:creationId xmlns:a16="http://schemas.microsoft.com/office/drawing/2014/main" id="{E8B17C14-8622-C246-9336-92C42CF18A13}"/>
              </a:ext>
            </a:extLst>
          </p:cNvPr>
          <p:cNvSpPr/>
          <p:nvPr/>
        </p:nvSpPr>
        <p:spPr>
          <a:xfrm>
            <a:off x="696081" y="1066800"/>
            <a:ext cx="1513719" cy="2834105"/>
          </a:xfrm>
          <a:prstGeom prst="rect">
            <a:avLst/>
          </a:prstGeom>
        </p:spPr>
        <p:txBody>
          <a:bodyPr wrap="square" lIns="63496" tIns="31748" rIns="63496" bIns="31748">
            <a:spAutoFit/>
          </a:bodyPr>
          <a:lstStyle/>
          <a:p>
            <a:pPr algn="ctr"/>
            <a:r>
              <a:rPr lang="pt-BR" sz="18000" b="1">
                <a:solidFill>
                  <a:srgbClr val="EBB700"/>
                </a:solidFill>
                <a:latin typeface="Open Sans"/>
                <a:cs typeface="Open Sans"/>
              </a:rPr>
              <a:t>“</a:t>
            </a:r>
          </a:p>
        </p:txBody>
      </p:sp>
      <p:sp>
        <p:nvSpPr>
          <p:cNvPr id="14" name="Quote">
            <a:extLst>
              <a:ext uri="{FF2B5EF4-FFF2-40B4-BE49-F238E27FC236}">
                <a16:creationId xmlns:a16="http://schemas.microsoft.com/office/drawing/2014/main" id="{E2AF84A7-C73E-7549-810D-6AD5773B87F6}"/>
              </a:ext>
            </a:extLst>
          </p:cNvPr>
          <p:cNvSpPr/>
          <p:nvPr/>
        </p:nvSpPr>
        <p:spPr>
          <a:xfrm>
            <a:off x="9611481" y="3414295"/>
            <a:ext cx="1513719" cy="2834105"/>
          </a:xfrm>
          <a:prstGeom prst="rect">
            <a:avLst/>
          </a:prstGeom>
        </p:spPr>
        <p:txBody>
          <a:bodyPr wrap="square" lIns="63496" tIns="31748" rIns="63496" bIns="31748">
            <a:spAutoFit/>
          </a:bodyPr>
          <a:lstStyle/>
          <a:p>
            <a:pPr algn="ctr"/>
            <a:r>
              <a:rPr lang="pt-BR" sz="18000" b="1">
                <a:solidFill>
                  <a:srgbClr val="EBB700"/>
                </a:solidFill>
                <a:latin typeface="Open Sans"/>
                <a:cs typeface="Open Sans"/>
              </a:rPr>
              <a:t>”</a:t>
            </a:r>
          </a:p>
        </p:txBody>
      </p:sp>
      <p:sp>
        <p:nvSpPr>
          <p:cNvPr id="25" name="Text Placeholder 1">
            <a:extLst>
              <a:ext uri="{FF2B5EF4-FFF2-40B4-BE49-F238E27FC236}">
                <a16:creationId xmlns:a16="http://schemas.microsoft.com/office/drawing/2014/main" id="{8FCA8A67-C8BC-C646-A188-1EB697CA7237}"/>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pt-BR" sz="2400" b="1">
                <a:solidFill>
                  <a:schemeClr val="bg1"/>
                </a:solidFill>
              </a:rPr>
              <a:t>- Henry Ford</a:t>
            </a:r>
          </a:p>
        </p:txBody>
      </p:sp>
    </p:spTree>
    <p:extLst>
      <p:ext uri="{BB962C8B-B14F-4D97-AF65-F5344CB8AC3E}">
        <p14:creationId xmlns:p14="http://schemas.microsoft.com/office/powerpoint/2010/main" val="15789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76200"/>
            <a:ext cx="11187129" cy="69342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Headline">
            <a:extLst>
              <a:ext uri="{FF2B5EF4-FFF2-40B4-BE49-F238E27FC236}">
                <a16:creationId xmlns:a16="http://schemas.microsoft.com/office/drawing/2014/main" id="{AF7A9875-920B-6944-8EDE-9662234D5830}"/>
              </a:ext>
            </a:extLst>
          </p:cNvPr>
          <p:cNvSpPr txBox="1">
            <a:spLocks/>
          </p:cNvSpPr>
          <p:nvPr/>
        </p:nvSpPr>
        <p:spPr>
          <a:xfrm>
            <a:off x="2903695" y="1124478"/>
            <a:ext cx="8373905" cy="533400"/>
          </a:xfrm>
          <a:prstGeom prst="rect">
            <a:avLst/>
          </a:prstGeom>
        </p:spPr>
        <p:txBody>
          <a:bodyPr>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pt-BR" sz="3200">
                <a:solidFill>
                  <a:schemeClr val="bg1"/>
                </a:solidFill>
                <a:latin typeface="Arial" panose="020B0604020202020204" pitchFamily="34" charset="0"/>
                <a:cs typeface="Arial" panose="020B0604020202020204" pitchFamily="34" charset="0"/>
              </a:rPr>
              <a:t>Por que necessitamos de mais associados?</a:t>
            </a:r>
          </a:p>
        </p:txBody>
      </p:sp>
      <p:pic>
        <p:nvPicPr>
          <p:cNvPr id="10" name="Picture 9">
            <a:extLst>
              <a:ext uri="{FF2B5EF4-FFF2-40B4-BE49-F238E27FC236}">
                <a16:creationId xmlns:a16="http://schemas.microsoft.com/office/drawing/2014/main" id="{4883CA41-0D70-A24B-9483-FAD305397919}"/>
              </a:ext>
            </a:extLst>
          </p:cNvPr>
          <p:cNvPicPr>
            <a:picLocks noChangeAspect="1"/>
          </p:cNvPicPr>
          <p:nvPr/>
        </p:nvPicPr>
        <p:blipFill>
          <a:blip r:embed="rId3"/>
          <a:srcRect/>
          <a:stretch/>
        </p:blipFill>
        <p:spPr>
          <a:xfrm>
            <a:off x="459875" y="307730"/>
            <a:ext cx="1089992" cy="1089992"/>
          </a:xfrm>
          <a:prstGeom prst="rect">
            <a:avLst/>
          </a:prstGeom>
        </p:spPr>
      </p:pic>
      <p:sp>
        <p:nvSpPr>
          <p:cNvPr id="11" name="Yellow Bar">
            <a:extLst>
              <a:ext uri="{FF2B5EF4-FFF2-40B4-BE49-F238E27FC236}">
                <a16:creationId xmlns:a16="http://schemas.microsoft.com/office/drawing/2014/main" id="{6C6374CE-DA57-0344-ACAE-94472176B5AC}"/>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Content Placeholder 2">
            <a:extLst>
              <a:ext uri="{FF2B5EF4-FFF2-40B4-BE49-F238E27FC236}">
                <a16:creationId xmlns:a16="http://schemas.microsoft.com/office/drawing/2014/main" id="{CDAB1EEA-CD74-2347-BEA4-BFBCE5D05761}"/>
              </a:ext>
            </a:extLst>
          </p:cNvPr>
          <p:cNvSpPr txBox="1">
            <a:spLocks/>
          </p:cNvSpPr>
          <p:nvPr/>
        </p:nvSpPr>
        <p:spPr>
          <a:xfrm>
            <a:off x="2438400" y="4549282"/>
            <a:ext cx="9296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spcBef>
                <a:spcPts val="1800"/>
              </a:spcBef>
              <a:spcAft>
                <a:spcPts val="0"/>
              </a:spcAft>
              <a:buNone/>
            </a:pPr>
            <a:r>
              <a:rPr lang="pt-BR" sz="2000" dirty="0">
                <a:solidFill>
                  <a:schemeClr val="bg1"/>
                </a:solidFill>
              </a:rPr>
              <a:t>Estamos satisfeitos com nossos resultados?</a:t>
            </a:r>
          </a:p>
          <a:p>
            <a:pPr marL="0" indent="0">
              <a:lnSpc>
                <a:spcPct val="150000"/>
              </a:lnSpc>
              <a:spcAft>
                <a:spcPts val="0"/>
              </a:spcAft>
              <a:buNone/>
            </a:pPr>
            <a:r>
              <a:rPr lang="pt-BR" sz="2000" dirty="0">
                <a:solidFill>
                  <a:schemeClr val="bg1"/>
                </a:solidFill>
              </a:rPr>
              <a:t>Podemos melhorar?</a:t>
            </a:r>
          </a:p>
          <a:p>
            <a:pPr marL="0" indent="0">
              <a:lnSpc>
                <a:spcPct val="150000"/>
              </a:lnSpc>
              <a:spcAft>
                <a:spcPts val="0"/>
              </a:spcAft>
              <a:buNone/>
            </a:pPr>
            <a:r>
              <a:rPr lang="pt-BR" sz="2000" dirty="0">
                <a:solidFill>
                  <a:schemeClr val="bg1"/>
                </a:solidFill>
              </a:rPr>
              <a:t>Que mudanças são necessárias para sermos os melhores possíveis?</a:t>
            </a: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a:solidFill>
                <a:schemeClr val="bg1"/>
              </a:solidFill>
            </a:endParaRPr>
          </a:p>
        </p:txBody>
      </p:sp>
      <p:sp>
        <p:nvSpPr>
          <p:cNvPr id="18" name="Background - Solid">
            <a:extLst>
              <a:ext uri="{FF2B5EF4-FFF2-40B4-BE49-F238E27FC236}">
                <a16:creationId xmlns:a16="http://schemas.microsoft.com/office/drawing/2014/main" id="{8DD28FB1-137A-5540-A57F-596C22992FDE}"/>
              </a:ext>
            </a:extLst>
          </p:cNvPr>
          <p:cNvSpPr/>
          <p:nvPr/>
        </p:nvSpPr>
        <p:spPr>
          <a:xfrm>
            <a:off x="2788443" y="2261210"/>
            <a:ext cx="8215328" cy="1799918"/>
          </a:xfrm>
          <a:prstGeom prst="rect">
            <a:avLst/>
          </a:prstGeom>
          <a:noFill/>
          <a:ln w="76200">
            <a:solidFill>
              <a:srgbClr val="FF5C35"/>
            </a:solid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Content Placeholder 2">
            <a:extLst>
              <a:ext uri="{FF2B5EF4-FFF2-40B4-BE49-F238E27FC236}">
                <a16:creationId xmlns:a16="http://schemas.microsoft.com/office/drawing/2014/main" id="{DAC04241-A00E-2745-920E-56EF12308A25}"/>
              </a:ext>
            </a:extLst>
          </p:cNvPr>
          <p:cNvSpPr txBox="1">
            <a:spLocks/>
          </p:cNvSpPr>
          <p:nvPr/>
        </p:nvSpPr>
        <p:spPr>
          <a:xfrm>
            <a:off x="3048000" y="2286000"/>
            <a:ext cx="8215328" cy="4114726"/>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spcBef>
                <a:spcPts val="0"/>
              </a:spcBef>
              <a:buNone/>
            </a:pPr>
            <a:r>
              <a:rPr lang="pt-BR" b="1" dirty="0">
                <a:solidFill>
                  <a:schemeClr val="bg1"/>
                </a:solidFill>
              </a:rPr>
              <a:t>Membros do distrito deste ano: __		 </a:t>
            </a:r>
            <a:br>
              <a:rPr lang="pt-BR" b="1" dirty="0">
                <a:solidFill>
                  <a:schemeClr val="bg1"/>
                </a:solidFill>
              </a:rPr>
            </a:br>
            <a:r>
              <a:rPr lang="pt-BR" b="1" dirty="0">
                <a:solidFill>
                  <a:schemeClr val="bg1"/>
                </a:solidFill>
              </a:rPr>
              <a:t>Pessoas que receberam serviços neste ano: __</a:t>
            </a:r>
          </a:p>
          <a:p>
            <a:pPr marL="0" indent="0">
              <a:spcBef>
                <a:spcPts val="0"/>
              </a:spcBef>
              <a:buNone/>
            </a:pPr>
            <a:r>
              <a:rPr lang="pt-BR" b="1" dirty="0">
                <a:solidFill>
                  <a:schemeClr val="bg1"/>
                </a:solidFill>
              </a:rPr>
              <a:t>Associados do distrito no ano passado: __		 </a:t>
            </a:r>
          </a:p>
          <a:p>
            <a:pPr marL="0" indent="0">
              <a:spcBef>
                <a:spcPts val="0"/>
              </a:spcBef>
              <a:buNone/>
            </a:pPr>
            <a:r>
              <a:rPr lang="pt-BR" b="1" dirty="0">
                <a:solidFill>
                  <a:schemeClr val="bg1"/>
                </a:solidFill>
              </a:rPr>
              <a:t>Pessoas que receberam serviços no ano passado: __</a:t>
            </a:r>
          </a:p>
          <a:p>
            <a:pPr marL="0" indent="0">
              <a:spcBef>
                <a:spcPts val="0"/>
              </a:spcBef>
              <a:buNone/>
            </a:pPr>
            <a:r>
              <a:rPr lang="pt-BR" b="1" dirty="0">
                <a:solidFill>
                  <a:schemeClr val="bg1"/>
                </a:solidFill>
                <a:latin typeface="Helvetica"/>
                <a:ea typeface="ヒラギノ角ゴ Pro W3"/>
                <a:cs typeface="Helvetica"/>
                <a:sym typeface="Wingdings" panose="05000000000000000000" pitchFamily="2" charset="2"/>
              </a:rPr>
              <a:t>Conservação de novos associados em 3 anos: __%	 </a:t>
            </a:r>
          </a:p>
          <a:p>
            <a:pPr marL="0" indent="0">
              <a:spcBef>
                <a:spcPts val="0"/>
              </a:spcBef>
              <a:buNone/>
            </a:pPr>
            <a:r>
              <a:rPr lang="pt-BR" b="1" dirty="0">
                <a:solidFill>
                  <a:schemeClr val="bg1"/>
                </a:solidFill>
                <a:latin typeface="Helvetica"/>
                <a:ea typeface="ヒラギノ角ゴ Pro W3"/>
                <a:cs typeface="Helvetica"/>
                <a:sym typeface="Wingdings" panose="05000000000000000000" pitchFamily="2" charset="2"/>
              </a:rPr>
              <a:t>Clubes que reportam serviços: __%</a:t>
            </a:r>
          </a:p>
        </p:txBody>
      </p:sp>
    </p:spTree>
    <p:extLst>
      <p:ext uri="{BB962C8B-B14F-4D97-AF65-F5344CB8AC3E}">
        <p14:creationId xmlns:p14="http://schemas.microsoft.com/office/powerpoint/2010/main" val="8932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B3F04316-2191-114A-B593-BFA4FDFC7EC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pt-BR">
                <a:solidFill>
                  <a:schemeClr val="lt1">
                    <a:alpha val="44000"/>
                  </a:schemeClr>
                </a:solidFill>
              </a:rPr>
              <a:t> </a:t>
            </a:r>
          </a:p>
        </p:txBody>
      </p:sp>
      <p:pic>
        <p:nvPicPr>
          <p:cNvPr id="9" name="Picture 8">
            <a:extLst>
              <a:ext uri="{FF2B5EF4-FFF2-40B4-BE49-F238E27FC236}">
                <a16:creationId xmlns:a16="http://schemas.microsoft.com/office/drawing/2014/main" id="{CDB24E20-E60E-0946-8BA9-E2470915ECEF}"/>
              </a:ext>
            </a:extLst>
          </p:cNvPr>
          <p:cNvPicPr>
            <a:picLocks noChangeAspect="1"/>
          </p:cNvPicPr>
          <p:nvPr/>
        </p:nvPicPr>
        <p:blipFill>
          <a:blip r:embed="rId3">
            <a:alphaModFix amt="8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4C3533FC-D9C4-2745-9BE0-9C072B578C6F}"/>
              </a:ext>
            </a:extLst>
          </p:cNvPr>
          <p:cNvPicPr>
            <a:picLocks noChangeAspect="1"/>
          </p:cNvPicPr>
          <p:nvPr/>
        </p:nvPicPr>
        <p:blipFill>
          <a:blip r:embed="rId3">
            <a:alphaModFix amt="80000"/>
          </a:blip>
          <a:srcRect/>
          <a:stretch/>
        </p:blipFill>
        <p:spPr>
          <a:xfrm rot="10800000">
            <a:off x="-1" y="4572001"/>
            <a:ext cx="2286000" cy="2286000"/>
          </a:xfrm>
          <a:prstGeom prst="rect">
            <a:avLst/>
          </a:prstGeom>
        </p:spPr>
      </p:pic>
      <p:grpSp>
        <p:nvGrpSpPr>
          <p:cNvPr id="11" name="Quote">
            <a:extLst>
              <a:ext uri="{FF2B5EF4-FFF2-40B4-BE49-F238E27FC236}">
                <a16:creationId xmlns:a16="http://schemas.microsoft.com/office/drawing/2014/main" id="{4CCF405D-D140-EC4D-B883-0A6F8829D885}"/>
              </a:ext>
            </a:extLst>
          </p:cNvPr>
          <p:cNvGrpSpPr/>
          <p:nvPr/>
        </p:nvGrpSpPr>
        <p:grpSpPr>
          <a:xfrm>
            <a:off x="733252" y="1066800"/>
            <a:ext cx="10195293" cy="5255939"/>
            <a:chOff x="733252" y="1066800"/>
            <a:chExt cx="10195293" cy="5255939"/>
          </a:xfrm>
        </p:grpSpPr>
        <p:sp>
          <p:nvSpPr>
            <p:cNvPr id="12" name="Body Copy">
              <a:extLst>
                <a:ext uri="{FF2B5EF4-FFF2-40B4-BE49-F238E27FC236}">
                  <a16:creationId xmlns:a16="http://schemas.microsoft.com/office/drawing/2014/main" id="{C0246B2C-0C55-614C-9104-37723992EDD4}"/>
                </a:ext>
              </a:extLst>
            </p:cNvPr>
            <p:cNvSpPr txBox="1">
              <a:spLocks/>
            </p:cNvSpPr>
            <p:nvPr/>
          </p:nvSpPr>
          <p:spPr>
            <a:xfrm>
              <a:off x="1600200"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pt-BR" sz="4400" b="1"/>
                <a:t>Reconhecer a verdade sobre</a:t>
              </a:r>
            </a:p>
            <a:p>
              <a:r>
                <a:rPr lang="pt-BR" sz="4400" b="1"/>
                <a:t>nós mesmos é o ponto de partida</a:t>
              </a:r>
            </a:p>
            <a:p>
              <a:r>
                <a:rPr lang="pt-BR" sz="4400" b="1"/>
                <a:t>para todas as mudanças.</a:t>
              </a:r>
            </a:p>
          </p:txBody>
        </p:sp>
        <p:sp>
          <p:nvSpPr>
            <p:cNvPr id="13" name="Quote">
              <a:extLst>
                <a:ext uri="{FF2B5EF4-FFF2-40B4-BE49-F238E27FC236}">
                  <a16:creationId xmlns:a16="http://schemas.microsoft.com/office/drawing/2014/main" id="{8EBA6621-2254-6C4A-BDD6-2BEBEF844D45}"/>
                </a:ext>
              </a:extLst>
            </p:cNvPr>
            <p:cNvSpPr/>
            <p:nvPr/>
          </p:nvSpPr>
          <p:spPr>
            <a:xfrm>
              <a:off x="733252" y="1066800"/>
              <a:ext cx="1513719" cy="2834105"/>
            </a:xfrm>
            <a:prstGeom prst="rect">
              <a:avLst/>
            </a:prstGeom>
          </p:spPr>
          <p:txBody>
            <a:bodyPr wrap="square" lIns="63496" tIns="31748" rIns="63496" bIns="31748">
              <a:spAutoFit/>
            </a:bodyPr>
            <a:lstStyle/>
            <a:p>
              <a:pPr algn="ctr"/>
              <a:r>
                <a:rPr lang="pt-BR" sz="18000" b="1">
                  <a:solidFill>
                    <a:srgbClr val="EBB700"/>
                  </a:solidFill>
                  <a:latin typeface="Open Sans"/>
                  <a:cs typeface="Open Sans"/>
                </a:rPr>
                <a:t>“</a:t>
              </a:r>
            </a:p>
          </p:txBody>
        </p:sp>
        <p:sp>
          <p:nvSpPr>
            <p:cNvPr id="14" name="Quote">
              <a:extLst>
                <a:ext uri="{FF2B5EF4-FFF2-40B4-BE49-F238E27FC236}">
                  <a16:creationId xmlns:a16="http://schemas.microsoft.com/office/drawing/2014/main" id="{D88D93D8-3501-9543-B616-1B3BA1F286DD}"/>
                </a:ext>
              </a:extLst>
            </p:cNvPr>
            <p:cNvSpPr/>
            <p:nvPr/>
          </p:nvSpPr>
          <p:spPr>
            <a:xfrm>
              <a:off x="9414826" y="3488634"/>
              <a:ext cx="1513719" cy="2834105"/>
            </a:xfrm>
            <a:prstGeom prst="rect">
              <a:avLst/>
            </a:prstGeom>
          </p:spPr>
          <p:txBody>
            <a:bodyPr wrap="square" lIns="63496" tIns="31748" rIns="63496" bIns="31748">
              <a:spAutoFit/>
            </a:bodyPr>
            <a:lstStyle/>
            <a:p>
              <a:pPr algn="ctr"/>
              <a:r>
                <a:rPr lang="pt-BR" sz="18000" b="1">
                  <a:solidFill>
                    <a:srgbClr val="EBB700"/>
                  </a:solidFill>
                  <a:latin typeface="Open Sans"/>
                  <a:cs typeface="Open Sans"/>
                </a:rPr>
                <a:t>”</a:t>
              </a:r>
            </a:p>
          </p:txBody>
        </p:sp>
      </p:grpSp>
      <p:sp>
        <p:nvSpPr>
          <p:cNvPr id="15" name="Page Number - White">
            <a:extLst>
              <a:ext uri="{FF2B5EF4-FFF2-40B4-BE49-F238E27FC236}">
                <a16:creationId xmlns:a16="http://schemas.microsoft.com/office/drawing/2014/main" id="{02FE4DBD-608A-4042-A708-B8E45DD908ED}"/>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9</a:t>
            </a:fld>
            <a:endParaRPr lang="en-US" sz="1000">
              <a:solidFill>
                <a:schemeClr val="bg1"/>
              </a:solidFill>
            </a:endParaRPr>
          </a:p>
        </p:txBody>
      </p:sp>
      <p:sp>
        <p:nvSpPr>
          <p:cNvPr id="16" name="Text Placeholder 1">
            <a:extLst>
              <a:ext uri="{FF2B5EF4-FFF2-40B4-BE49-F238E27FC236}">
                <a16:creationId xmlns:a16="http://schemas.microsoft.com/office/drawing/2014/main" id="{CBB357F3-5288-0B4A-8807-153404DED35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pt-BR" sz="2400" b="1">
                <a:solidFill>
                  <a:schemeClr val="bg1"/>
                </a:solidFill>
              </a:rPr>
              <a:t>- Akiroq Brosst</a:t>
            </a:r>
          </a:p>
        </p:txBody>
      </p:sp>
      <p:pic>
        <p:nvPicPr>
          <p:cNvPr id="2" name="Picture 1">
            <a:extLst>
              <a:ext uri="{FF2B5EF4-FFF2-40B4-BE49-F238E27FC236}">
                <a16:creationId xmlns:a16="http://schemas.microsoft.com/office/drawing/2014/main" id="{7DD9AD17-4C79-27D9-D5DE-839B19F127E3}"/>
              </a:ext>
            </a:extLst>
          </p:cNvPr>
          <p:cNvPicPr>
            <a:picLocks noChangeAspect="1"/>
          </p:cNvPicPr>
          <p:nvPr/>
        </p:nvPicPr>
        <p:blipFill>
          <a:blip r:embed="rId4">
            <a:alphaModFix amt="60000"/>
          </a:blip>
          <a:srcRect/>
          <a:stretch/>
        </p:blipFill>
        <p:spPr>
          <a:xfrm rot="10800000">
            <a:off x="-16329" y="4550229"/>
            <a:ext cx="2286000" cy="2286000"/>
          </a:xfrm>
          <a:prstGeom prst="rect">
            <a:avLst/>
          </a:prstGeom>
        </p:spPr>
      </p:pic>
      <p:pic>
        <p:nvPicPr>
          <p:cNvPr id="3" name="Picture 2">
            <a:extLst>
              <a:ext uri="{FF2B5EF4-FFF2-40B4-BE49-F238E27FC236}">
                <a16:creationId xmlns:a16="http://schemas.microsoft.com/office/drawing/2014/main" id="{70F57844-0194-9BB1-937F-948177428A67}"/>
              </a:ext>
            </a:extLst>
          </p:cNvPr>
          <p:cNvPicPr>
            <a:picLocks noChangeAspect="1"/>
          </p:cNvPicPr>
          <p:nvPr/>
        </p:nvPicPr>
        <p:blipFill>
          <a:blip r:embed="rId4">
            <a:alphaModFix amt="60000"/>
          </a:blip>
          <a:srcRect/>
          <a:stretch/>
        </p:blipFill>
        <p:spPr>
          <a:xfrm>
            <a:off x="9906000" y="0"/>
            <a:ext cx="2286000" cy="2286000"/>
          </a:xfrm>
          <a:prstGeom prst="rect">
            <a:avLst/>
          </a:prstGeom>
        </p:spPr>
      </p:pic>
    </p:spTree>
    <p:extLst>
      <p:ext uri="{BB962C8B-B14F-4D97-AF65-F5344CB8AC3E}">
        <p14:creationId xmlns:p14="http://schemas.microsoft.com/office/powerpoint/2010/main" val="2504650547"/>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6A8C181-E056-415E-9B59-40F04FA43837}">
  <ds:schemaRefs>
    <ds:schemaRef ds:uri="a7495015-d16d-4dd1-a72f-488cd8119f34"/>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44379</TotalTime>
  <Words>5360</Words>
  <Application>Microsoft Office PowerPoint</Application>
  <PresentationFormat>Widescreen</PresentationFormat>
  <Paragraphs>561</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.Lucida Grande UI Regular</vt:lpstr>
      <vt:lpstr>Arial</vt:lpstr>
      <vt:lpstr>Calibri</vt:lpstr>
      <vt:lpstr>Helvetica</vt:lpstr>
      <vt:lpstr>Helvetica Neue</vt:lpstr>
      <vt:lpstr>Lucida Grande</vt:lpstr>
      <vt:lpstr>Open Sans</vt:lpstr>
      <vt:lpstr>Segoe UI</vt:lpstr>
      <vt:lpstr>Segoe UI Semibold</vt:lpstr>
      <vt:lpstr>Wingdings</vt:lpstr>
      <vt:lpstr>Wingdings 3</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2377</cp:revision>
  <cp:lastPrinted>2018-07-23T15:21:46Z</cp:lastPrinted>
  <dcterms:created xsi:type="dcterms:W3CDTF">2016-11-15T15:12:50Z</dcterms:created>
  <dcterms:modified xsi:type="dcterms:W3CDTF">2023-08-12T02:28:08Z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