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79" r:id="rId7"/>
    <p:sldMasterId id="2147483887" r:id="rId8"/>
  </p:sldMasterIdLst>
  <p:notesMasterIdLst>
    <p:notesMasterId r:id="rId29"/>
  </p:notesMasterIdLst>
  <p:handoutMasterIdLst>
    <p:handoutMasterId r:id="rId30"/>
  </p:handoutMasterIdLst>
  <p:sldIdLst>
    <p:sldId id="1617" r:id="rId9"/>
    <p:sldId id="1618" r:id="rId10"/>
    <p:sldId id="1619" r:id="rId11"/>
    <p:sldId id="1374" r:id="rId12"/>
    <p:sldId id="1620" r:id="rId13"/>
    <p:sldId id="1370" r:id="rId14"/>
    <p:sldId id="1635" r:id="rId15"/>
    <p:sldId id="1623" r:id="rId16"/>
    <p:sldId id="1375" r:id="rId17"/>
    <p:sldId id="1624" r:id="rId18"/>
    <p:sldId id="1625" r:id="rId19"/>
    <p:sldId id="1626" r:id="rId20"/>
    <p:sldId id="1627" r:id="rId21"/>
    <p:sldId id="1628" r:id="rId22"/>
    <p:sldId id="1629" r:id="rId23"/>
    <p:sldId id="1630" r:id="rId24"/>
    <p:sldId id="1631" r:id="rId25"/>
    <p:sldId id="1632" r:id="rId26"/>
    <p:sldId id="1633" r:id="rId27"/>
    <p:sldId id="1634" r:id="rId28"/>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1C1A1F-D5BB-4CEB-F1F0-3F405A53DBC0}" name="Amanda Trella" initials="AT" userId="QC4nbSSOOyVI6j5V9l6nSt+t6jSvvhhyOrrRUlimFOY=" providerId="None"/>
  <p188:author id="{CE605437-E720-9786-01E1-D941D69FCFE4}" name="Gray, Tracy" initials="GT" userId="S::tgray@lionsclubs.org::51b47a81-9ad3-4650-aba2-57b18fa96281" providerId="AD"/>
  <p188:author id="{D8064C62-1152-B373-742B-CFEE90F17EAB}" name="Gonzales, Carlie" initials="GC" userId="S::cgonzales@lionsclubs.org::c17e0e46-ecae-4531-85b6-19a7e466885c" providerId="AD"/>
  <p188:author id="{B03F8976-D317-8EF5-B953-26599E9A7551}" name="Trella, Amanda" initials="TA" userId="S::ATrella@lionsclubs.org::3b188ead-6532-49cb-9aa9-069f2cd7e8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2"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83" name="Amanda Trella" initials="AT" lastIdx="20" clrIdx="82">
    <p:extLst>
      <p:ext uri="{19B8F6BF-5375-455C-9EA6-DF929625EA0E}">
        <p15:presenceInfo xmlns:p15="http://schemas.microsoft.com/office/powerpoint/2012/main" userId="9nZMaScZcM50oSEqr+T9awvJjH3GVZmY/k43oQHVN9o=" providerId="None"/>
      </p:ext>
    </p:extLst>
  </p:cmAuthor>
  <p:cmAuthor id="13" name="Tamara Osheroff" initials="TO [12]" lastIdx="1" clrIdx="12"/>
  <p:cmAuthor id="84" name="Gray, Tracy" initials="GT" lastIdx="8" clrIdx="83">
    <p:extLst>
      <p:ext uri="{19B8F6BF-5375-455C-9EA6-DF929625EA0E}">
        <p15:presenceInfo xmlns:p15="http://schemas.microsoft.com/office/powerpoint/2012/main" userId="S::tgray@lionsclubs.org::51b47a81-9ad3-4650-aba2-57b18fa96281" providerId="AD"/>
      </p:ext>
    </p:extLst>
  </p:cmAuthor>
  <p:cmAuthor id="14" name="Tamara Osheroff" initials="TO [13]" lastIdx="1" clrIdx="13"/>
  <p:cmAuthor id="85" name="Birkey, Taylor" initials="BT" lastIdx="8" clrIdx="84">
    <p:extLst>
      <p:ext uri="{19B8F6BF-5375-455C-9EA6-DF929625EA0E}">
        <p15:presenceInfo xmlns:p15="http://schemas.microsoft.com/office/powerpoint/2012/main" userId="S::tbirkey@lionsclubs.org::d04b3745-7e98-4ff4-a263-45a9d7c8cad7" providerId="AD"/>
      </p:ext>
    </p:extLst>
  </p:cmAuthor>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7CCA"/>
    <a:srgbClr val="CD3108"/>
    <a:srgbClr val="FF338D"/>
    <a:srgbClr val="B3B2B1"/>
    <a:srgbClr val="00338D"/>
    <a:srgbClr val="0A5496"/>
    <a:srgbClr val="BFBFBF"/>
    <a:srgbClr val="F65126"/>
    <a:srgbClr val="FF5C35"/>
    <a:srgbClr val="EBB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16" autoAdjust="0"/>
    <p:restoredTop sz="68498" autoAdjust="0"/>
  </p:normalViewPr>
  <p:slideViewPr>
    <p:cSldViewPr showGuides="1">
      <p:cViewPr varScale="1">
        <p:scale>
          <a:sx n="72" d="100"/>
          <a:sy n="72" d="100"/>
        </p:scale>
        <p:origin x="932" y="52"/>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964"/>
    </p:cViewPr>
  </p:notesTextViewPr>
  <p:sorterViewPr>
    <p:cViewPr>
      <p:scale>
        <a:sx n="90" d="100"/>
        <a:sy n="90" d="100"/>
      </p:scale>
      <p:origin x="0" y="-2511"/>
    </p:cViewPr>
  </p:sorterViewPr>
  <p:notesViewPr>
    <p:cSldViewPr showGuides="1">
      <p:cViewPr>
        <p:scale>
          <a:sx n="63" d="100"/>
          <a:sy n="63" d="100"/>
        </p:scale>
        <p:origin x="4272" y="6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0948FF-6C54-4655-A9CB-F813E610420C}" type="doc">
      <dgm:prSet loTypeId="urn:microsoft.com/office/officeart/2008/layout/HorizontalMultiLevelHierarchy" loCatId="hierarchy" qsTypeId="urn:microsoft.com/office/officeart/2005/8/quickstyle/3d3" qsCatId="3D" csTypeId="urn:microsoft.com/office/officeart/2005/8/colors/accent0_2" csCatId="mainScheme" phldr="1"/>
      <dgm:spPr/>
      <dgm:t>
        <a:bodyPr/>
        <a:lstStyle/>
        <a:p>
          <a:endParaRPr lang="en-US"/>
        </a:p>
      </dgm:t>
    </dgm:pt>
    <dgm:pt modelId="{FA4E3865-C2D8-434D-97EC-F82894D7E206}">
      <dgm:prSet phldrT="[Text]"/>
      <dgm:spPr>
        <a:solidFill>
          <a:srgbClr val="002060"/>
        </a:solidFill>
      </dgm:spPr>
      <dgm:t>
        <a:bodyPr/>
        <a:lstStyle/>
        <a:p>
          <a:r>
            <a:rPr lang="en-US" b="1" dirty="0">
              <a:solidFill>
                <a:srgbClr val="FFC000"/>
              </a:solidFill>
            </a:rPr>
            <a:t>Presidente Internacional</a:t>
          </a:r>
        </a:p>
      </dgm:t>
    </dgm:pt>
    <dgm:pt modelId="{EF1F51E8-F9C9-48D6-9CD1-6385601D43EE}" type="parTrans" cxnId="{7333F1FC-4A59-440E-BCAB-131D2B7A7781}">
      <dgm:prSet/>
      <dgm:spPr/>
      <dgm:t>
        <a:bodyPr/>
        <a:lstStyle/>
        <a:p>
          <a:endParaRPr lang="en-US" b="0">
            <a:highlight>
              <a:srgbClr val="FFFF00"/>
            </a:highlight>
          </a:endParaRPr>
        </a:p>
      </dgm:t>
    </dgm:pt>
    <dgm:pt modelId="{115A3403-D96B-4FA6-A827-4A0C23885B1B}" type="sibTrans" cxnId="{7333F1FC-4A59-440E-BCAB-131D2B7A7781}">
      <dgm:prSet/>
      <dgm:spPr/>
      <dgm:t>
        <a:bodyPr/>
        <a:lstStyle/>
        <a:p>
          <a:endParaRPr lang="en-US" b="0">
            <a:highlight>
              <a:srgbClr val="FFFF00"/>
            </a:highlight>
          </a:endParaRPr>
        </a:p>
      </dgm:t>
    </dgm:pt>
    <dgm:pt modelId="{A6656416-4AE9-4E1D-9390-B0459FC0B459}">
      <dgm:prSet phldrT="[Text]"/>
      <dgm:spPr>
        <a:solidFill>
          <a:srgbClr val="FFC000"/>
        </a:solidFill>
      </dgm:spPr>
      <dgm:t>
        <a:bodyPr/>
        <a:lstStyle/>
        <a:p>
          <a:r>
            <a:rPr lang="en-US" b="1" dirty="0"/>
            <a:t>Primeiro Vice-Presidente Internacional</a:t>
          </a:r>
        </a:p>
      </dgm:t>
    </dgm:pt>
    <dgm:pt modelId="{F0E89962-B22E-4554-A8C1-BCA258DEE737}" type="parTrans" cxnId="{ECC4A8A8-3E10-473F-8D60-00DFAC278CD9}">
      <dgm:prSet/>
      <dgm:spPr/>
      <dgm:t>
        <a:bodyPr/>
        <a:lstStyle/>
        <a:p>
          <a:endParaRPr lang="en-US" b="0" dirty="0">
            <a:highlight>
              <a:srgbClr val="FFFF00"/>
            </a:highlight>
          </a:endParaRPr>
        </a:p>
      </dgm:t>
    </dgm:pt>
    <dgm:pt modelId="{874AE9DC-FA1F-4585-8050-3B622AC681C2}" type="sibTrans" cxnId="{ECC4A8A8-3E10-473F-8D60-00DFAC278CD9}">
      <dgm:prSet/>
      <dgm:spPr/>
      <dgm:t>
        <a:bodyPr/>
        <a:lstStyle/>
        <a:p>
          <a:endParaRPr lang="en-US" b="0">
            <a:highlight>
              <a:srgbClr val="FFFF00"/>
            </a:highlight>
          </a:endParaRPr>
        </a:p>
      </dgm:t>
    </dgm:pt>
    <dgm:pt modelId="{FC7A2CAD-3D67-4448-A4B1-147E27D3A756}">
      <dgm:prSet phldrT="[Text]"/>
      <dgm:spPr>
        <a:solidFill>
          <a:srgbClr val="FFC000"/>
        </a:solidFill>
      </dgm:spPr>
      <dgm:t>
        <a:bodyPr/>
        <a:lstStyle/>
        <a:p>
          <a:r>
            <a:rPr lang="en-US" b="1" dirty="0"/>
            <a:t>Segundo Vice-Presidente Internacional</a:t>
          </a:r>
        </a:p>
      </dgm:t>
    </dgm:pt>
    <dgm:pt modelId="{62F9FC69-EAC7-4F82-8C96-3BF56FADF73A}" type="parTrans" cxnId="{E13D6C33-5F05-4E09-9688-4CD9DEE03E03}">
      <dgm:prSet/>
      <dgm:spPr/>
      <dgm:t>
        <a:bodyPr/>
        <a:lstStyle/>
        <a:p>
          <a:endParaRPr lang="en-US" b="0" dirty="0">
            <a:highlight>
              <a:srgbClr val="FFFF00"/>
            </a:highlight>
          </a:endParaRPr>
        </a:p>
      </dgm:t>
    </dgm:pt>
    <dgm:pt modelId="{0BC69553-ED05-41E5-B01D-50DC27FA0921}" type="sibTrans" cxnId="{E13D6C33-5F05-4E09-9688-4CD9DEE03E03}">
      <dgm:prSet/>
      <dgm:spPr/>
      <dgm:t>
        <a:bodyPr/>
        <a:lstStyle/>
        <a:p>
          <a:endParaRPr lang="en-US" b="0">
            <a:highlight>
              <a:srgbClr val="FFFF00"/>
            </a:highlight>
          </a:endParaRPr>
        </a:p>
      </dgm:t>
    </dgm:pt>
    <dgm:pt modelId="{31E9DF73-4E7A-43CF-8B8E-33A21BF8D4A6}">
      <dgm:prSet phldrT="[Text]"/>
      <dgm:spPr>
        <a:solidFill>
          <a:srgbClr val="FFC000"/>
        </a:solidFill>
      </dgm:spPr>
      <dgm:t>
        <a:bodyPr/>
        <a:lstStyle/>
        <a:p>
          <a:r>
            <a:rPr lang="en-US" b="1" dirty="0"/>
            <a:t>Terceiro Vice-Presidente Internacional</a:t>
          </a:r>
        </a:p>
      </dgm:t>
    </dgm:pt>
    <dgm:pt modelId="{702E2583-1EE2-4565-80F7-B688F9B9E483}" type="parTrans" cxnId="{6EBFA8C2-40B3-4792-8CB4-A27A2108E7D3}">
      <dgm:prSet/>
      <dgm:spPr/>
      <dgm:t>
        <a:bodyPr/>
        <a:lstStyle/>
        <a:p>
          <a:endParaRPr lang="en-US" b="0" dirty="0">
            <a:highlight>
              <a:srgbClr val="FFFF00"/>
            </a:highlight>
          </a:endParaRPr>
        </a:p>
      </dgm:t>
    </dgm:pt>
    <dgm:pt modelId="{F4C529FB-755C-4595-9E10-9C7233730445}" type="sibTrans" cxnId="{6EBFA8C2-40B3-4792-8CB4-A27A2108E7D3}">
      <dgm:prSet/>
      <dgm:spPr/>
      <dgm:t>
        <a:bodyPr/>
        <a:lstStyle/>
        <a:p>
          <a:endParaRPr lang="en-US" b="0">
            <a:highlight>
              <a:srgbClr val="FFFF00"/>
            </a:highlight>
          </a:endParaRPr>
        </a:p>
      </dgm:t>
    </dgm:pt>
    <dgm:pt modelId="{580AE5CF-2CC1-417A-8F48-B5040B2CFCB6}">
      <dgm:prSet phldrT="[Text]"/>
      <dgm:spPr>
        <a:solidFill>
          <a:srgbClr val="FFC000"/>
        </a:solidFill>
      </dgm:spPr>
      <dgm:t>
        <a:bodyPr/>
        <a:lstStyle/>
        <a:p>
          <a:r>
            <a:rPr lang="en-US" b="1" dirty="0"/>
            <a:t>Equipe Global de Ação</a:t>
          </a:r>
        </a:p>
      </dgm:t>
    </dgm:pt>
    <dgm:pt modelId="{EB0E9CCD-CB78-4F7D-888F-B4C99BEEB97F}" type="parTrans" cxnId="{E692CEA2-A536-496C-A553-884157C7AC4C}">
      <dgm:prSet/>
      <dgm:spPr/>
      <dgm:t>
        <a:bodyPr/>
        <a:lstStyle/>
        <a:p>
          <a:endParaRPr lang="en-US" b="0" dirty="0">
            <a:highlight>
              <a:srgbClr val="FFFF00"/>
            </a:highlight>
          </a:endParaRPr>
        </a:p>
      </dgm:t>
    </dgm:pt>
    <dgm:pt modelId="{B3325FB3-0DF4-4D4A-9F5D-65A0537A4FB7}" type="sibTrans" cxnId="{E692CEA2-A536-496C-A553-884157C7AC4C}">
      <dgm:prSet/>
      <dgm:spPr/>
      <dgm:t>
        <a:bodyPr/>
        <a:lstStyle/>
        <a:p>
          <a:endParaRPr lang="en-US" b="0">
            <a:highlight>
              <a:srgbClr val="FFFF00"/>
            </a:highlight>
          </a:endParaRPr>
        </a:p>
      </dgm:t>
    </dgm:pt>
    <dgm:pt modelId="{6C0DBD34-9D91-43BD-AEF7-B60AABB4552B}" type="pres">
      <dgm:prSet presAssocID="{8B0948FF-6C54-4655-A9CB-F813E610420C}" presName="Name0" presStyleCnt="0">
        <dgm:presLayoutVars>
          <dgm:chPref val="1"/>
          <dgm:dir/>
          <dgm:animOne val="branch"/>
          <dgm:animLvl val="lvl"/>
          <dgm:resizeHandles val="exact"/>
        </dgm:presLayoutVars>
      </dgm:prSet>
      <dgm:spPr/>
    </dgm:pt>
    <dgm:pt modelId="{2F63F343-AC05-4BA4-8B0C-20A883D52042}" type="pres">
      <dgm:prSet presAssocID="{FA4E3865-C2D8-434D-97EC-F82894D7E206}" presName="root1" presStyleCnt="0"/>
      <dgm:spPr/>
    </dgm:pt>
    <dgm:pt modelId="{C7AD1BAA-B7D3-4476-ABCD-D850DAF84A77}" type="pres">
      <dgm:prSet presAssocID="{FA4E3865-C2D8-434D-97EC-F82894D7E206}" presName="LevelOneTextNode" presStyleLbl="node0" presStyleIdx="0" presStyleCnt="1">
        <dgm:presLayoutVars>
          <dgm:chPref val="3"/>
        </dgm:presLayoutVars>
      </dgm:prSet>
      <dgm:spPr/>
    </dgm:pt>
    <dgm:pt modelId="{AAA3E7E5-9C4A-420C-9D43-0382054622C0}" type="pres">
      <dgm:prSet presAssocID="{FA4E3865-C2D8-434D-97EC-F82894D7E206}" presName="level2hierChild" presStyleCnt="0"/>
      <dgm:spPr/>
    </dgm:pt>
    <dgm:pt modelId="{3E2CA35D-ADCB-406A-A3AE-2763DBDF96B3}" type="pres">
      <dgm:prSet presAssocID="{F0E89962-B22E-4554-A8C1-BCA258DEE737}" presName="conn2-1" presStyleLbl="parChTrans1D2" presStyleIdx="0" presStyleCnt="4"/>
      <dgm:spPr/>
    </dgm:pt>
    <dgm:pt modelId="{806A56B2-16D4-4C27-8C09-996C9407B875}" type="pres">
      <dgm:prSet presAssocID="{F0E89962-B22E-4554-A8C1-BCA258DEE737}" presName="connTx" presStyleLbl="parChTrans1D2" presStyleIdx="0" presStyleCnt="4"/>
      <dgm:spPr/>
    </dgm:pt>
    <dgm:pt modelId="{8D3DD09B-E4D2-4298-9009-1E770E761E23}" type="pres">
      <dgm:prSet presAssocID="{A6656416-4AE9-4E1D-9390-B0459FC0B459}" presName="root2" presStyleCnt="0"/>
      <dgm:spPr/>
    </dgm:pt>
    <dgm:pt modelId="{5D7B646A-CB67-4639-AF04-E43D19BCAADD}" type="pres">
      <dgm:prSet presAssocID="{A6656416-4AE9-4E1D-9390-B0459FC0B459}" presName="LevelTwoTextNode" presStyleLbl="node2" presStyleIdx="0" presStyleCnt="4">
        <dgm:presLayoutVars>
          <dgm:chPref val="3"/>
        </dgm:presLayoutVars>
      </dgm:prSet>
      <dgm:spPr/>
    </dgm:pt>
    <dgm:pt modelId="{004284BD-7C95-4EDC-A6D6-F35AFAE47AEA}" type="pres">
      <dgm:prSet presAssocID="{A6656416-4AE9-4E1D-9390-B0459FC0B459}" presName="level3hierChild" presStyleCnt="0"/>
      <dgm:spPr/>
    </dgm:pt>
    <dgm:pt modelId="{05F28D73-BBD4-48B0-A6A2-A0A051487877}" type="pres">
      <dgm:prSet presAssocID="{62F9FC69-EAC7-4F82-8C96-3BF56FADF73A}" presName="conn2-1" presStyleLbl="parChTrans1D2" presStyleIdx="1" presStyleCnt="4"/>
      <dgm:spPr/>
    </dgm:pt>
    <dgm:pt modelId="{7FDCC34B-CA9F-4E3F-A6EA-323C06D65CEC}" type="pres">
      <dgm:prSet presAssocID="{62F9FC69-EAC7-4F82-8C96-3BF56FADF73A}" presName="connTx" presStyleLbl="parChTrans1D2" presStyleIdx="1" presStyleCnt="4"/>
      <dgm:spPr/>
    </dgm:pt>
    <dgm:pt modelId="{E07AC0B2-EA01-497B-872C-890792242D99}" type="pres">
      <dgm:prSet presAssocID="{FC7A2CAD-3D67-4448-A4B1-147E27D3A756}" presName="root2" presStyleCnt="0"/>
      <dgm:spPr/>
    </dgm:pt>
    <dgm:pt modelId="{CF864CAE-B76A-4AAC-AFD7-DFF17A51824D}" type="pres">
      <dgm:prSet presAssocID="{FC7A2CAD-3D67-4448-A4B1-147E27D3A756}" presName="LevelTwoTextNode" presStyleLbl="node2" presStyleIdx="1" presStyleCnt="4">
        <dgm:presLayoutVars>
          <dgm:chPref val="3"/>
        </dgm:presLayoutVars>
      </dgm:prSet>
      <dgm:spPr/>
    </dgm:pt>
    <dgm:pt modelId="{BE174C2E-BCD9-4547-B3C4-08FC62FCD99C}" type="pres">
      <dgm:prSet presAssocID="{FC7A2CAD-3D67-4448-A4B1-147E27D3A756}" presName="level3hierChild" presStyleCnt="0"/>
      <dgm:spPr/>
    </dgm:pt>
    <dgm:pt modelId="{E7C30ACB-4A62-4780-BE6A-DFCA4E671100}" type="pres">
      <dgm:prSet presAssocID="{702E2583-1EE2-4565-80F7-B688F9B9E483}" presName="conn2-1" presStyleLbl="parChTrans1D2" presStyleIdx="2" presStyleCnt="4"/>
      <dgm:spPr/>
    </dgm:pt>
    <dgm:pt modelId="{71930C87-591B-42D2-BB7A-98BE421612CE}" type="pres">
      <dgm:prSet presAssocID="{702E2583-1EE2-4565-80F7-B688F9B9E483}" presName="connTx" presStyleLbl="parChTrans1D2" presStyleIdx="2" presStyleCnt="4"/>
      <dgm:spPr/>
    </dgm:pt>
    <dgm:pt modelId="{DB57FD45-B547-4339-8F98-E800F09EFE2A}" type="pres">
      <dgm:prSet presAssocID="{31E9DF73-4E7A-43CF-8B8E-33A21BF8D4A6}" presName="root2" presStyleCnt="0"/>
      <dgm:spPr/>
    </dgm:pt>
    <dgm:pt modelId="{755D5E97-B9A8-48F4-ADE0-C6942240FA10}" type="pres">
      <dgm:prSet presAssocID="{31E9DF73-4E7A-43CF-8B8E-33A21BF8D4A6}" presName="LevelTwoTextNode" presStyleLbl="node2" presStyleIdx="2" presStyleCnt="4">
        <dgm:presLayoutVars>
          <dgm:chPref val="3"/>
        </dgm:presLayoutVars>
      </dgm:prSet>
      <dgm:spPr/>
    </dgm:pt>
    <dgm:pt modelId="{52BAB1C6-7192-4AB8-B724-4417DE77725D}" type="pres">
      <dgm:prSet presAssocID="{31E9DF73-4E7A-43CF-8B8E-33A21BF8D4A6}" presName="level3hierChild" presStyleCnt="0"/>
      <dgm:spPr/>
    </dgm:pt>
    <dgm:pt modelId="{8A4DDFB2-1628-494A-A70F-559CAA9DE2AE}" type="pres">
      <dgm:prSet presAssocID="{EB0E9CCD-CB78-4F7D-888F-B4C99BEEB97F}" presName="conn2-1" presStyleLbl="parChTrans1D2" presStyleIdx="3" presStyleCnt="4"/>
      <dgm:spPr/>
    </dgm:pt>
    <dgm:pt modelId="{379F1181-C757-42CB-95F5-9DD41AE91D10}" type="pres">
      <dgm:prSet presAssocID="{EB0E9CCD-CB78-4F7D-888F-B4C99BEEB97F}" presName="connTx" presStyleLbl="parChTrans1D2" presStyleIdx="3" presStyleCnt="4"/>
      <dgm:spPr/>
    </dgm:pt>
    <dgm:pt modelId="{BF86EB3A-69F9-4D32-9965-8F91D71099CF}" type="pres">
      <dgm:prSet presAssocID="{580AE5CF-2CC1-417A-8F48-B5040B2CFCB6}" presName="root2" presStyleCnt="0"/>
      <dgm:spPr/>
    </dgm:pt>
    <dgm:pt modelId="{86192E0F-6DFD-46C2-9C79-591DC57F04AC}" type="pres">
      <dgm:prSet presAssocID="{580AE5CF-2CC1-417A-8F48-B5040B2CFCB6}" presName="LevelTwoTextNode" presStyleLbl="node2" presStyleIdx="3" presStyleCnt="4">
        <dgm:presLayoutVars>
          <dgm:chPref val="3"/>
        </dgm:presLayoutVars>
      </dgm:prSet>
      <dgm:spPr/>
    </dgm:pt>
    <dgm:pt modelId="{D2430ED6-8C8F-4F09-9350-F98A5997C00A}" type="pres">
      <dgm:prSet presAssocID="{580AE5CF-2CC1-417A-8F48-B5040B2CFCB6}" presName="level3hierChild" presStyleCnt="0"/>
      <dgm:spPr/>
    </dgm:pt>
  </dgm:ptLst>
  <dgm:cxnLst>
    <dgm:cxn modelId="{7B49AF11-4EDC-4A43-92BD-A23234DC5994}" type="presOf" srcId="{EB0E9CCD-CB78-4F7D-888F-B4C99BEEB97F}" destId="{8A4DDFB2-1628-494A-A70F-559CAA9DE2AE}" srcOrd="0" destOrd="0" presId="urn:microsoft.com/office/officeart/2008/layout/HorizontalMultiLevelHierarchy"/>
    <dgm:cxn modelId="{35391F13-1486-4933-BE55-B4F09C42F9B6}" type="presOf" srcId="{31E9DF73-4E7A-43CF-8B8E-33A21BF8D4A6}" destId="{755D5E97-B9A8-48F4-ADE0-C6942240FA10}" srcOrd="0" destOrd="0" presId="urn:microsoft.com/office/officeart/2008/layout/HorizontalMultiLevelHierarchy"/>
    <dgm:cxn modelId="{E46E3C1A-071C-4B41-BDBA-C7E6AF61E0EE}" type="presOf" srcId="{580AE5CF-2CC1-417A-8F48-B5040B2CFCB6}" destId="{86192E0F-6DFD-46C2-9C79-591DC57F04AC}" srcOrd="0" destOrd="0" presId="urn:microsoft.com/office/officeart/2008/layout/HorizontalMultiLevelHierarchy"/>
    <dgm:cxn modelId="{E13D6C33-5F05-4E09-9688-4CD9DEE03E03}" srcId="{FA4E3865-C2D8-434D-97EC-F82894D7E206}" destId="{FC7A2CAD-3D67-4448-A4B1-147E27D3A756}" srcOrd="1" destOrd="0" parTransId="{62F9FC69-EAC7-4F82-8C96-3BF56FADF73A}" sibTransId="{0BC69553-ED05-41E5-B01D-50DC27FA0921}"/>
    <dgm:cxn modelId="{2419AF3F-7A36-49C3-B4A1-852AAF42C1B2}" type="presOf" srcId="{62F9FC69-EAC7-4F82-8C96-3BF56FADF73A}" destId="{7FDCC34B-CA9F-4E3F-A6EA-323C06D65CEC}" srcOrd="1" destOrd="0" presId="urn:microsoft.com/office/officeart/2008/layout/HorizontalMultiLevelHierarchy"/>
    <dgm:cxn modelId="{F5758C42-D179-41FB-9812-09FF97F037F8}" type="presOf" srcId="{F0E89962-B22E-4554-A8C1-BCA258DEE737}" destId="{3E2CA35D-ADCB-406A-A3AE-2763DBDF96B3}" srcOrd="0" destOrd="0" presId="urn:microsoft.com/office/officeart/2008/layout/HorizontalMultiLevelHierarchy"/>
    <dgm:cxn modelId="{E3631151-356B-4AB4-AFDD-89CCCDD6E890}" type="presOf" srcId="{8B0948FF-6C54-4655-A9CB-F813E610420C}" destId="{6C0DBD34-9D91-43BD-AEF7-B60AABB4552B}" srcOrd="0" destOrd="0" presId="urn:microsoft.com/office/officeart/2008/layout/HorizontalMultiLevelHierarchy"/>
    <dgm:cxn modelId="{EC3B3A7C-3713-4D26-8041-46E10A516ECC}" type="presOf" srcId="{702E2583-1EE2-4565-80F7-B688F9B9E483}" destId="{E7C30ACB-4A62-4780-BE6A-DFCA4E671100}" srcOrd="0" destOrd="0" presId="urn:microsoft.com/office/officeart/2008/layout/HorizontalMultiLevelHierarchy"/>
    <dgm:cxn modelId="{E68E7E82-FDE5-408B-B77F-54B2FDA1578D}" type="presOf" srcId="{FA4E3865-C2D8-434D-97EC-F82894D7E206}" destId="{C7AD1BAA-B7D3-4476-ABCD-D850DAF84A77}" srcOrd="0" destOrd="0" presId="urn:microsoft.com/office/officeart/2008/layout/HorizontalMultiLevelHierarchy"/>
    <dgm:cxn modelId="{32F34188-4868-43FC-AD6B-7C43ABEE09FF}" type="presOf" srcId="{A6656416-4AE9-4E1D-9390-B0459FC0B459}" destId="{5D7B646A-CB67-4639-AF04-E43D19BCAADD}" srcOrd="0" destOrd="0" presId="urn:microsoft.com/office/officeart/2008/layout/HorizontalMultiLevelHierarchy"/>
    <dgm:cxn modelId="{E692CEA2-A536-496C-A553-884157C7AC4C}" srcId="{FA4E3865-C2D8-434D-97EC-F82894D7E206}" destId="{580AE5CF-2CC1-417A-8F48-B5040B2CFCB6}" srcOrd="3" destOrd="0" parTransId="{EB0E9CCD-CB78-4F7D-888F-B4C99BEEB97F}" sibTransId="{B3325FB3-0DF4-4D4A-9F5D-65A0537A4FB7}"/>
    <dgm:cxn modelId="{ECC4A8A8-3E10-473F-8D60-00DFAC278CD9}" srcId="{FA4E3865-C2D8-434D-97EC-F82894D7E206}" destId="{A6656416-4AE9-4E1D-9390-B0459FC0B459}" srcOrd="0" destOrd="0" parTransId="{F0E89962-B22E-4554-A8C1-BCA258DEE737}" sibTransId="{874AE9DC-FA1F-4585-8050-3B622AC681C2}"/>
    <dgm:cxn modelId="{6EBFA8C2-40B3-4792-8CB4-A27A2108E7D3}" srcId="{FA4E3865-C2D8-434D-97EC-F82894D7E206}" destId="{31E9DF73-4E7A-43CF-8B8E-33A21BF8D4A6}" srcOrd="2" destOrd="0" parTransId="{702E2583-1EE2-4565-80F7-B688F9B9E483}" sibTransId="{F4C529FB-755C-4595-9E10-9C7233730445}"/>
    <dgm:cxn modelId="{1BCB74CD-9683-4721-BA44-0EA7ABCCE216}" type="presOf" srcId="{62F9FC69-EAC7-4F82-8C96-3BF56FADF73A}" destId="{05F28D73-BBD4-48B0-A6A2-A0A051487877}" srcOrd="0" destOrd="0" presId="urn:microsoft.com/office/officeart/2008/layout/HorizontalMultiLevelHierarchy"/>
    <dgm:cxn modelId="{B1E431D3-C34A-49FB-878F-9E42A3C46E88}" type="presOf" srcId="{FC7A2CAD-3D67-4448-A4B1-147E27D3A756}" destId="{CF864CAE-B76A-4AAC-AFD7-DFF17A51824D}" srcOrd="0" destOrd="0" presId="urn:microsoft.com/office/officeart/2008/layout/HorizontalMultiLevelHierarchy"/>
    <dgm:cxn modelId="{CE1E2BEA-E659-45A3-88CD-C607A13B0972}" type="presOf" srcId="{702E2583-1EE2-4565-80F7-B688F9B9E483}" destId="{71930C87-591B-42D2-BB7A-98BE421612CE}" srcOrd="1" destOrd="0" presId="urn:microsoft.com/office/officeart/2008/layout/HorizontalMultiLevelHierarchy"/>
    <dgm:cxn modelId="{EA036CF4-0AC9-4B70-B127-A3184C3D23B5}" type="presOf" srcId="{EB0E9CCD-CB78-4F7D-888F-B4C99BEEB97F}" destId="{379F1181-C757-42CB-95F5-9DD41AE91D10}" srcOrd="1" destOrd="0" presId="urn:microsoft.com/office/officeart/2008/layout/HorizontalMultiLevelHierarchy"/>
    <dgm:cxn modelId="{97E512FC-D13B-444E-A4FB-0E6DEB5E6C96}" type="presOf" srcId="{F0E89962-B22E-4554-A8C1-BCA258DEE737}" destId="{806A56B2-16D4-4C27-8C09-996C9407B875}" srcOrd="1" destOrd="0" presId="urn:microsoft.com/office/officeart/2008/layout/HorizontalMultiLevelHierarchy"/>
    <dgm:cxn modelId="{7333F1FC-4A59-440E-BCAB-131D2B7A7781}" srcId="{8B0948FF-6C54-4655-A9CB-F813E610420C}" destId="{FA4E3865-C2D8-434D-97EC-F82894D7E206}" srcOrd="0" destOrd="0" parTransId="{EF1F51E8-F9C9-48D6-9CD1-6385601D43EE}" sibTransId="{115A3403-D96B-4FA6-A827-4A0C23885B1B}"/>
    <dgm:cxn modelId="{2B1673ED-515F-437A-B415-B1527783B650}" type="presParOf" srcId="{6C0DBD34-9D91-43BD-AEF7-B60AABB4552B}" destId="{2F63F343-AC05-4BA4-8B0C-20A883D52042}" srcOrd="0" destOrd="0" presId="urn:microsoft.com/office/officeart/2008/layout/HorizontalMultiLevelHierarchy"/>
    <dgm:cxn modelId="{18FD6532-B6AF-4B3F-9C12-9CDF0D1C18D3}" type="presParOf" srcId="{2F63F343-AC05-4BA4-8B0C-20A883D52042}" destId="{C7AD1BAA-B7D3-4476-ABCD-D850DAF84A77}" srcOrd="0" destOrd="0" presId="urn:microsoft.com/office/officeart/2008/layout/HorizontalMultiLevelHierarchy"/>
    <dgm:cxn modelId="{452F90EB-5F46-41B3-B35F-E5C3544E8BC7}" type="presParOf" srcId="{2F63F343-AC05-4BA4-8B0C-20A883D52042}" destId="{AAA3E7E5-9C4A-420C-9D43-0382054622C0}" srcOrd="1" destOrd="0" presId="urn:microsoft.com/office/officeart/2008/layout/HorizontalMultiLevelHierarchy"/>
    <dgm:cxn modelId="{B181FDE1-1F6A-4E9D-87F1-3FCF256AC15D}" type="presParOf" srcId="{AAA3E7E5-9C4A-420C-9D43-0382054622C0}" destId="{3E2CA35D-ADCB-406A-A3AE-2763DBDF96B3}" srcOrd="0" destOrd="0" presId="urn:microsoft.com/office/officeart/2008/layout/HorizontalMultiLevelHierarchy"/>
    <dgm:cxn modelId="{CA9775DC-F09B-4CF8-95D5-4F0A853F89AC}" type="presParOf" srcId="{3E2CA35D-ADCB-406A-A3AE-2763DBDF96B3}" destId="{806A56B2-16D4-4C27-8C09-996C9407B875}" srcOrd="0" destOrd="0" presId="urn:microsoft.com/office/officeart/2008/layout/HorizontalMultiLevelHierarchy"/>
    <dgm:cxn modelId="{7B40AAAB-F728-461A-B9D8-3C9CD87569F3}" type="presParOf" srcId="{AAA3E7E5-9C4A-420C-9D43-0382054622C0}" destId="{8D3DD09B-E4D2-4298-9009-1E770E761E23}" srcOrd="1" destOrd="0" presId="urn:microsoft.com/office/officeart/2008/layout/HorizontalMultiLevelHierarchy"/>
    <dgm:cxn modelId="{E066E319-0103-40AE-A850-FCA5D84A8C7C}" type="presParOf" srcId="{8D3DD09B-E4D2-4298-9009-1E770E761E23}" destId="{5D7B646A-CB67-4639-AF04-E43D19BCAADD}" srcOrd="0" destOrd="0" presId="urn:microsoft.com/office/officeart/2008/layout/HorizontalMultiLevelHierarchy"/>
    <dgm:cxn modelId="{EED5E9F0-EC67-4A45-ADDE-D68938063F33}" type="presParOf" srcId="{8D3DD09B-E4D2-4298-9009-1E770E761E23}" destId="{004284BD-7C95-4EDC-A6D6-F35AFAE47AEA}" srcOrd="1" destOrd="0" presId="urn:microsoft.com/office/officeart/2008/layout/HorizontalMultiLevelHierarchy"/>
    <dgm:cxn modelId="{1F06322E-46AA-4B15-90F1-687AF0C2B35E}" type="presParOf" srcId="{AAA3E7E5-9C4A-420C-9D43-0382054622C0}" destId="{05F28D73-BBD4-48B0-A6A2-A0A051487877}" srcOrd="2" destOrd="0" presId="urn:microsoft.com/office/officeart/2008/layout/HorizontalMultiLevelHierarchy"/>
    <dgm:cxn modelId="{066617E3-6E49-4A7B-B3C6-793DF9AC28BB}" type="presParOf" srcId="{05F28D73-BBD4-48B0-A6A2-A0A051487877}" destId="{7FDCC34B-CA9F-4E3F-A6EA-323C06D65CEC}" srcOrd="0" destOrd="0" presId="urn:microsoft.com/office/officeart/2008/layout/HorizontalMultiLevelHierarchy"/>
    <dgm:cxn modelId="{A927526A-8C8C-42E6-8B46-696475C70FA7}" type="presParOf" srcId="{AAA3E7E5-9C4A-420C-9D43-0382054622C0}" destId="{E07AC0B2-EA01-497B-872C-890792242D99}" srcOrd="3" destOrd="0" presId="urn:microsoft.com/office/officeart/2008/layout/HorizontalMultiLevelHierarchy"/>
    <dgm:cxn modelId="{03D208C3-8CED-4C89-921A-49CFB55955C0}" type="presParOf" srcId="{E07AC0B2-EA01-497B-872C-890792242D99}" destId="{CF864CAE-B76A-4AAC-AFD7-DFF17A51824D}" srcOrd="0" destOrd="0" presId="urn:microsoft.com/office/officeart/2008/layout/HorizontalMultiLevelHierarchy"/>
    <dgm:cxn modelId="{31AFABF3-4D02-4D13-A23C-1619BFC55724}" type="presParOf" srcId="{E07AC0B2-EA01-497B-872C-890792242D99}" destId="{BE174C2E-BCD9-4547-B3C4-08FC62FCD99C}" srcOrd="1" destOrd="0" presId="urn:microsoft.com/office/officeart/2008/layout/HorizontalMultiLevelHierarchy"/>
    <dgm:cxn modelId="{1A3A5C74-ACD5-4820-B326-4740ACD8DAD7}" type="presParOf" srcId="{AAA3E7E5-9C4A-420C-9D43-0382054622C0}" destId="{E7C30ACB-4A62-4780-BE6A-DFCA4E671100}" srcOrd="4" destOrd="0" presId="urn:microsoft.com/office/officeart/2008/layout/HorizontalMultiLevelHierarchy"/>
    <dgm:cxn modelId="{AF0563BD-4B08-4BF7-939D-6DBB89BEA612}" type="presParOf" srcId="{E7C30ACB-4A62-4780-BE6A-DFCA4E671100}" destId="{71930C87-591B-42D2-BB7A-98BE421612CE}" srcOrd="0" destOrd="0" presId="urn:microsoft.com/office/officeart/2008/layout/HorizontalMultiLevelHierarchy"/>
    <dgm:cxn modelId="{9B18F959-161A-4C82-8DC3-E7C2197F312A}" type="presParOf" srcId="{AAA3E7E5-9C4A-420C-9D43-0382054622C0}" destId="{DB57FD45-B547-4339-8F98-E800F09EFE2A}" srcOrd="5" destOrd="0" presId="urn:microsoft.com/office/officeart/2008/layout/HorizontalMultiLevelHierarchy"/>
    <dgm:cxn modelId="{73389A6D-DF3B-481D-B49F-E50DA6DA1BB9}" type="presParOf" srcId="{DB57FD45-B547-4339-8F98-E800F09EFE2A}" destId="{755D5E97-B9A8-48F4-ADE0-C6942240FA10}" srcOrd="0" destOrd="0" presId="urn:microsoft.com/office/officeart/2008/layout/HorizontalMultiLevelHierarchy"/>
    <dgm:cxn modelId="{FAA7FC70-F7B9-4D58-98EF-AA3EB400C49B}" type="presParOf" srcId="{DB57FD45-B547-4339-8F98-E800F09EFE2A}" destId="{52BAB1C6-7192-4AB8-B724-4417DE77725D}" srcOrd="1" destOrd="0" presId="urn:microsoft.com/office/officeart/2008/layout/HorizontalMultiLevelHierarchy"/>
    <dgm:cxn modelId="{2F22CC0A-F4F4-402F-A257-1D56412A58E7}" type="presParOf" srcId="{AAA3E7E5-9C4A-420C-9D43-0382054622C0}" destId="{8A4DDFB2-1628-494A-A70F-559CAA9DE2AE}" srcOrd="6" destOrd="0" presId="urn:microsoft.com/office/officeart/2008/layout/HorizontalMultiLevelHierarchy"/>
    <dgm:cxn modelId="{8FE691FF-EC78-4051-B23E-30B62B6728E8}" type="presParOf" srcId="{8A4DDFB2-1628-494A-A70F-559CAA9DE2AE}" destId="{379F1181-C757-42CB-95F5-9DD41AE91D10}" srcOrd="0" destOrd="0" presId="urn:microsoft.com/office/officeart/2008/layout/HorizontalMultiLevelHierarchy"/>
    <dgm:cxn modelId="{B09ACDD6-8B52-4700-8925-9BB422F7252D}" type="presParOf" srcId="{AAA3E7E5-9C4A-420C-9D43-0382054622C0}" destId="{BF86EB3A-69F9-4D32-9965-8F91D71099CF}" srcOrd="7" destOrd="0" presId="urn:microsoft.com/office/officeart/2008/layout/HorizontalMultiLevelHierarchy"/>
    <dgm:cxn modelId="{CD575CE6-4BDB-475D-829C-59957AB7B5DB}" type="presParOf" srcId="{BF86EB3A-69F9-4D32-9965-8F91D71099CF}" destId="{86192E0F-6DFD-46C2-9C79-591DC57F04AC}" srcOrd="0" destOrd="0" presId="urn:microsoft.com/office/officeart/2008/layout/HorizontalMultiLevelHierarchy"/>
    <dgm:cxn modelId="{17FEE891-F50F-4E10-9A11-36B88451798D}" type="presParOf" srcId="{BF86EB3A-69F9-4D32-9965-8F91D71099CF}" destId="{D2430ED6-8C8F-4F09-9350-F98A5997C00A}"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90B5A8-4483-4B30-B3CC-59D8EE9233CA}" type="doc">
      <dgm:prSet loTypeId="urn:microsoft.com/office/officeart/2005/8/layout/radial4" loCatId="relationship" qsTypeId="urn:microsoft.com/office/officeart/2005/8/quickstyle/simple1" qsCatId="simple" csTypeId="urn:microsoft.com/office/officeart/2005/8/colors/accent1_1" csCatId="accent1" phldr="1"/>
      <dgm:spPr/>
      <dgm:t>
        <a:bodyPr/>
        <a:lstStyle/>
        <a:p>
          <a:endParaRPr lang="en-US"/>
        </a:p>
      </dgm:t>
    </dgm:pt>
    <dgm:pt modelId="{73716F5A-6155-49E7-B757-A15493ABC9B1}">
      <dgm:prSet phldrT="[Text]" custT="1"/>
      <dgm:spPr>
        <a:solidFill>
          <a:srgbClr val="F65126"/>
        </a:solidFill>
        <a:ln>
          <a:noFill/>
        </a:ln>
      </dgm:spPr>
      <dgm:t>
        <a:bodyPr/>
        <a:lstStyle/>
        <a:p>
          <a:r>
            <a:rPr lang="pt-BR" sz="1800" b="1" dirty="0">
              <a:solidFill>
                <a:schemeClr val="bg1"/>
              </a:solidFill>
              <a:latin typeface="Arial" panose="020B0604020202020204" pitchFamily="34" charset="0"/>
              <a:cs typeface="Arial" panose="020B0604020202020204" pitchFamily="34" charset="0"/>
            </a:rPr>
            <a:t>Associado</a:t>
          </a:r>
          <a:endParaRPr lang="pt-BR" sz="2400" b="1" dirty="0">
            <a:solidFill>
              <a:schemeClr val="bg1"/>
            </a:solidFill>
            <a:latin typeface="Arial" panose="020B0604020202020204" pitchFamily="34" charset="0"/>
            <a:cs typeface="Arial" panose="020B0604020202020204" pitchFamily="34" charset="0"/>
          </a:endParaRPr>
        </a:p>
      </dgm:t>
    </dgm:pt>
    <dgm:pt modelId="{25CCC3DF-E414-4C81-B7E9-8165801B9256}" type="parTrans" cxnId="{4C080BAF-D3B5-482B-AFE8-3A5B045CC6C1}">
      <dgm:prSet/>
      <dgm:spPr/>
      <dgm:t>
        <a:bodyPr/>
        <a:lstStyle/>
        <a:p>
          <a:endParaRPr lang="en-US"/>
        </a:p>
      </dgm:t>
    </dgm:pt>
    <dgm:pt modelId="{AA5414B8-8D77-4B90-AA66-EF671C22EDC7}" type="sibTrans" cxnId="{4C080BAF-D3B5-482B-AFE8-3A5B045CC6C1}">
      <dgm:prSet/>
      <dgm:spPr/>
      <dgm:t>
        <a:bodyPr/>
        <a:lstStyle/>
        <a:p>
          <a:endParaRPr lang="en-US"/>
        </a:p>
      </dgm:t>
    </dgm:pt>
    <dgm:pt modelId="{EBF0C75C-C94F-4099-9E21-38DAADBEB13E}">
      <dgm:prSet phldrT="[Text]" custT="1"/>
      <dgm:spPr>
        <a:solidFill>
          <a:srgbClr val="FFC000"/>
        </a:solidFill>
        <a:ln>
          <a:noFill/>
        </a:ln>
      </dgm:spPr>
      <dgm:t>
        <a:bodyPr/>
        <a:lstStyle/>
        <a:p>
          <a:r>
            <a:rPr lang="pt-BR" sz="1500" b="1" dirty="0">
              <a:solidFill>
                <a:srgbClr val="002060"/>
              </a:solidFill>
              <a:latin typeface="Arial" panose="020B0604020202020204" pitchFamily="34" charset="0"/>
              <a:cs typeface="Arial" panose="020B0604020202020204" pitchFamily="34" charset="0"/>
            </a:rPr>
            <a:t>Assessor do quadro associativo / Extensão</a:t>
          </a:r>
        </a:p>
      </dgm:t>
    </dgm:pt>
    <dgm:pt modelId="{F9434703-37A4-487E-A282-511372CADDF6}" type="parTrans" cxnId="{77597879-7425-4305-810C-9B3A9FBBCE1B}">
      <dgm:prSet/>
      <dgm:spPr>
        <a:solidFill>
          <a:schemeClr val="bg1"/>
        </a:solidFill>
      </dgm:spPr>
      <dgm:t>
        <a:bodyPr/>
        <a:lstStyle/>
        <a:p>
          <a:endParaRPr lang="en-US"/>
        </a:p>
      </dgm:t>
    </dgm:pt>
    <dgm:pt modelId="{D881FF3E-4421-4F46-BAAA-CA714A150537}" type="sibTrans" cxnId="{77597879-7425-4305-810C-9B3A9FBBCE1B}">
      <dgm:prSet/>
      <dgm:spPr/>
      <dgm:t>
        <a:bodyPr/>
        <a:lstStyle/>
        <a:p>
          <a:endParaRPr lang="en-US"/>
        </a:p>
      </dgm:t>
    </dgm:pt>
    <dgm:pt modelId="{30BC643E-DCCA-4D51-9476-5880560DB55F}">
      <dgm:prSet phldrT="[Text]"/>
      <dgm:spPr>
        <a:solidFill>
          <a:srgbClr val="FFC000"/>
        </a:solidFill>
        <a:ln>
          <a:noFill/>
        </a:ln>
      </dgm:spPr>
      <dgm:t>
        <a:bodyPr/>
        <a:lstStyle/>
        <a:p>
          <a:r>
            <a:rPr lang="pt-BR" b="1" dirty="0">
              <a:solidFill>
                <a:srgbClr val="002060"/>
              </a:solidFill>
              <a:latin typeface="Arial" panose="020B0604020202020204" pitchFamily="34" charset="0"/>
              <a:cs typeface="Arial" panose="020B0604020202020204" pitchFamily="34" charset="0"/>
            </a:rPr>
            <a:t>Liderança do clube</a:t>
          </a:r>
        </a:p>
      </dgm:t>
    </dgm:pt>
    <dgm:pt modelId="{F19C5CD2-8735-4F01-88D8-0A4384755B28}" type="parTrans" cxnId="{963D48E1-6DB4-4B86-B292-C206BD9F444B}">
      <dgm:prSet/>
      <dgm:spPr>
        <a:solidFill>
          <a:schemeClr val="bg1"/>
        </a:solidFill>
      </dgm:spPr>
      <dgm:t>
        <a:bodyPr/>
        <a:lstStyle/>
        <a:p>
          <a:endParaRPr lang="en-US"/>
        </a:p>
      </dgm:t>
    </dgm:pt>
    <dgm:pt modelId="{1CFAE027-9B2D-4FE6-9BA3-AADA6636AAFF}" type="sibTrans" cxnId="{963D48E1-6DB4-4B86-B292-C206BD9F444B}">
      <dgm:prSet/>
      <dgm:spPr/>
      <dgm:t>
        <a:bodyPr/>
        <a:lstStyle/>
        <a:p>
          <a:endParaRPr lang="en-US"/>
        </a:p>
      </dgm:t>
    </dgm:pt>
    <dgm:pt modelId="{F4828A50-DF1E-43AA-9CF2-988A75EDEDA8}">
      <dgm:prSet phldrT="[Text]"/>
      <dgm:spPr>
        <a:solidFill>
          <a:srgbClr val="FFC000"/>
        </a:solidFill>
        <a:ln>
          <a:noFill/>
        </a:ln>
      </dgm:spPr>
      <dgm:t>
        <a:bodyPr/>
        <a:lstStyle/>
        <a:p>
          <a:r>
            <a:rPr lang="pt-BR" b="1" dirty="0">
              <a:solidFill>
                <a:srgbClr val="002060"/>
              </a:solidFill>
              <a:latin typeface="Arial" panose="020B0604020202020204" pitchFamily="34" charset="0"/>
              <a:cs typeface="Arial" panose="020B0604020202020204" pitchFamily="34" charset="0"/>
            </a:rPr>
            <a:t>GAT</a:t>
          </a:r>
        </a:p>
      </dgm:t>
    </dgm:pt>
    <dgm:pt modelId="{382E57E1-636D-428E-9BFB-9CCA05535197}" type="parTrans" cxnId="{CCB0C249-B512-4083-8E1A-16BF0D578E76}">
      <dgm:prSet/>
      <dgm:spPr>
        <a:solidFill>
          <a:schemeClr val="bg1"/>
        </a:solidFill>
      </dgm:spPr>
      <dgm:t>
        <a:bodyPr/>
        <a:lstStyle/>
        <a:p>
          <a:endParaRPr lang="en-US"/>
        </a:p>
      </dgm:t>
    </dgm:pt>
    <dgm:pt modelId="{45930B75-6C96-4294-8EA7-93FA51526232}" type="sibTrans" cxnId="{CCB0C249-B512-4083-8E1A-16BF0D578E76}">
      <dgm:prSet/>
      <dgm:spPr/>
      <dgm:t>
        <a:bodyPr/>
        <a:lstStyle/>
        <a:p>
          <a:endParaRPr lang="en-US"/>
        </a:p>
      </dgm:t>
    </dgm:pt>
    <dgm:pt modelId="{93A8B17C-984C-4CF0-AF0F-27D267372E6A}">
      <dgm:prSet phldrT="[Text]"/>
      <dgm:spPr>
        <a:solidFill>
          <a:srgbClr val="FFC000"/>
        </a:solidFill>
        <a:ln>
          <a:noFill/>
        </a:ln>
      </dgm:spPr>
      <dgm:t>
        <a:bodyPr/>
        <a:lstStyle/>
        <a:p>
          <a:r>
            <a:rPr lang="pt-BR" b="1" dirty="0">
              <a:solidFill>
                <a:srgbClr val="002060"/>
              </a:solidFill>
              <a:latin typeface="Arial" panose="020B0604020202020204" pitchFamily="34" charset="0"/>
              <a:cs typeface="Arial" panose="020B0604020202020204" pitchFamily="34" charset="0"/>
            </a:rPr>
            <a:t>Presidente de divisão / região</a:t>
          </a:r>
        </a:p>
      </dgm:t>
    </dgm:pt>
    <dgm:pt modelId="{6864F616-06DF-4BDB-9186-ED8D47521341}" type="parTrans" cxnId="{0CF5C90A-43B9-4F50-A1B9-82406BD087D5}">
      <dgm:prSet/>
      <dgm:spPr>
        <a:solidFill>
          <a:schemeClr val="bg1"/>
        </a:solidFill>
      </dgm:spPr>
      <dgm:t>
        <a:bodyPr/>
        <a:lstStyle/>
        <a:p>
          <a:endParaRPr lang="en-US"/>
        </a:p>
      </dgm:t>
    </dgm:pt>
    <dgm:pt modelId="{2D859E22-83DA-47D6-B078-854BFA011387}" type="sibTrans" cxnId="{0CF5C90A-43B9-4F50-A1B9-82406BD087D5}">
      <dgm:prSet/>
      <dgm:spPr/>
      <dgm:t>
        <a:bodyPr/>
        <a:lstStyle/>
        <a:p>
          <a:endParaRPr lang="en-US"/>
        </a:p>
      </dgm:t>
    </dgm:pt>
    <dgm:pt modelId="{6E1FEDFE-6A27-444A-B2F4-BD166C6BA7E9}">
      <dgm:prSet phldrT="[Text]"/>
      <dgm:spPr>
        <a:solidFill>
          <a:srgbClr val="FFC000"/>
        </a:solidFill>
        <a:ln>
          <a:noFill/>
        </a:ln>
      </dgm:spPr>
      <dgm:t>
        <a:bodyPr/>
        <a:lstStyle/>
        <a:p>
          <a:r>
            <a:rPr lang="pt-BR" b="1" dirty="0">
              <a:solidFill>
                <a:srgbClr val="002060"/>
              </a:solidFill>
              <a:latin typeface="Arial" panose="020B0604020202020204" pitchFamily="34" charset="0"/>
              <a:cs typeface="Arial" panose="020B0604020202020204" pitchFamily="34" charset="0"/>
            </a:rPr>
            <a:t>Outros associados</a:t>
          </a:r>
        </a:p>
      </dgm:t>
    </dgm:pt>
    <dgm:pt modelId="{B7297A2E-3A58-4927-918C-E71C021BEF5D}" type="parTrans" cxnId="{6AEF1D8E-173B-4EEF-ADC5-8615478A278E}">
      <dgm:prSet/>
      <dgm:spPr>
        <a:solidFill>
          <a:schemeClr val="bg1"/>
        </a:solidFill>
      </dgm:spPr>
      <dgm:t>
        <a:bodyPr/>
        <a:lstStyle/>
        <a:p>
          <a:endParaRPr lang="en-US"/>
        </a:p>
      </dgm:t>
    </dgm:pt>
    <dgm:pt modelId="{A865BFC5-5729-4157-8E34-86798C56E90B}" type="sibTrans" cxnId="{6AEF1D8E-173B-4EEF-ADC5-8615478A278E}">
      <dgm:prSet/>
      <dgm:spPr/>
      <dgm:t>
        <a:bodyPr/>
        <a:lstStyle/>
        <a:p>
          <a:endParaRPr lang="en-US"/>
        </a:p>
      </dgm:t>
    </dgm:pt>
    <dgm:pt modelId="{3C0E2344-84D5-481A-B712-34D8E50BEC32}">
      <dgm:prSet phldrT="[Text]"/>
      <dgm:spPr>
        <a:solidFill>
          <a:srgbClr val="FFC000"/>
        </a:solidFill>
        <a:ln>
          <a:noFill/>
        </a:ln>
      </dgm:spPr>
      <dgm:t>
        <a:bodyPr/>
        <a:lstStyle/>
        <a:p>
          <a:r>
            <a:rPr lang="pt-BR" b="1" dirty="0">
              <a:solidFill>
                <a:srgbClr val="002060"/>
              </a:solidFill>
              <a:latin typeface="Arial" panose="020B0604020202020204" pitchFamily="34" charset="0"/>
              <a:cs typeface="Arial" panose="020B0604020202020204" pitchFamily="34" charset="0"/>
            </a:rPr>
            <a:t>Coordenadores de Clubes de Interesses Especiais</a:t>
          </a:r>
        </a:p>
      </dgm:t>
    </dgm:pt>
    <dgm:pt modelId="{F6CF637E-461F-4EB3-BCD0-5E0B6890FCE6}" type="parTrans" cxnId="{118F8CDC-3187-4B01-90CB-282F0FD8E9DB}">
      <dgm:prSet/>
      <dgm:spPr>
        <a:solidFill>
          <a:schemeClr val="bg1"/>
        </a:solidFill>
      </dgm:spPr>
      <dgm:t>
        <a:bodyPr/>
        <a:lstStyle/>
        <a:p>
          <a:endParaRPr lang="en-US"/>
        </a:p>
      </dgm:t>
    </dgm:pt>
    <dgm:pt modelId="{BB1BE482-019E-4AE5-998B-94D8B110EB36}" type="sibTrans" cxnId="{118F8CDC-3187-4B01-90CB-282F0FD8E9DB}">
      <dgm:prSet/>
      <dgm:spPr/>
      <dgm:t>
        <a:bodyPr/>
        <a:lstStyle/>
        <a:p>
          <a:endParaRPr lang="en-US"/>
        </a:p>
      </dgm:t>
    </dgm:pt>
    <dgm:pt modelId="{8EA0F3E1-8D45-44F7-81DF-47A0739D70F6}" type="pres">
      <dgm:prSet presAssocID="{9490B5A8-4483-4B30-B3CC-59D8EE9233CA}" presName="cycle" presStyleCnt="0">
        <dgm:presLayoutVars>
          <dgm:chMax val="1"/>
          <dgm:dir/>
          <dgm:animLvl val="ctr"/>
          <dgm:resizeHandles val="exact"/>
        </dgm:presLayoutVars>
      </dgm:prSet>
      <dgm:spPr/>
    </dgm:pt>
    <dgm:pt modelId="{3F579E5E-AC47-470C-A579-B311BB2F9FAA}" type="pres">
      <dgm:prSet presAssocID="{73716F5A-6155-49E7-B757-A15493ABC9B1}" presName="centerShape" presStyleLbl="node0" presStyleIdx="0" presStyleCnt="1"/>
      <dgm:spPr/>
    </dgm:pt>
    <dgm:pt modelId="{86D911DE-0672-4F86-BFFF-200633F62CFD}" type="pres">
      <dgm:prSet presAssocID="{F9434703-37A4-487E-A282-511372CADDF6}" presName="parTrans" presStyleLbl="bgSibTrans2D1" presStyleIdx="0" presStyleCnt="6"/>
      <dgm:spPr/>
    </dgm:pt>
    <dgm:pt modelId="{398D3E13-4784-4CA8-8BC3-0D67A3A495BC}" type="pres">
      <dgm:prSet presAssocID="{EBF0C75C-C94F-4099-9E21-38DAADBEB13E}" presName="node" presStyleLbl="node1" presStyleIdx="0" presStyleCnt="6">
        <dgm:presLayoutVars>
          <dgm:bulletEnabled val="1"/>
        </dgm:presLayoutVars>
      </dgm:prSet>
      <dgm:spPr>
        <a:prstGeom prst="rect">
          <a:avLst/>
        </a:prstGeom>
      </dgm:spPr>
    </dgm:pt>
    <dgm:pt modelId="{88FA2379-EF0E-4A7A-B184-8088BB3D4863}" type="pres">
      <dgm:prSet presAssocID="{6864F616-06DF-4BDB-9186-ED8D47521341}" presName="parTrans" presStyleLbl="bgSibTrans2D1" presStyleIdx="1" presStyleCnt="6"/>
      <dgm:spPr/>
    </dgm:pt>
    <dgm:pt modelId="{7515A8CB-4EA4-4F54-8D9C-E1F21862252D}" type="pres">
      <dgm:prSet presAssocID="{93A8B17C-984C-4CF0-AF0F-27D267372E6A}" presName="node" presStyleLbl="node1" presStyleIdx="1" presStyleCnt="6">
        <dgm:presLayoutVars>
          <dgm:bulletEnabled val="1"/>
        </dgm:presLayoutVars>
      </dgm:prSet>
      <dgm:spPr>
        <a:prstGeom prst="rect">
          <a:avLst/>
        </a:prstGeom>
      </dgm:spPr>
    </dgm:pt>
    <dgm:pt modelId="{63DADE17-2089-41F5-9E83-D054BB9A8320}" type="pres">
      <dgm:prSet presAssocID="{B7297A2E-3A58-4927-918C-E71C021BEF5D}" presName="parTrans" presStyleLbl="bgSibTrans2D1" presStyleIdx="2" presStyleCnt="6"/>
      <dgm:spPr/>
    </dgm:pt>
    <dgm:pt modelId="{C2DF22C7-1032-4F7C-8871-D82C933AA4B4}" type="pres">
      <dgm:prSet presAssocID="{6E1FEDFE-6A27-444A-B2F4-BD166C6BA7E9}" presName="node" presStyleLbl="node1" presStyleIdx="2" presStyleCnt="6">
        <dgm:presLayoutVars>
          <dgm:bulletEnabled val="1"/>
        </dgm:presLayoutVars>
      </dgm:prSet>
      <dgm:spPr>
        <a:prstGeom prst="rect">
          <a:avLst/>
        </a:prstGeom>
      </dgm:spPr>
    </dgm:pt>
    <dgm:pt modelId="{36DFAC45-C0BC-4881-AF7A-AFE834D3B062}" type="pres">
      <dgm:prSet presAssocID="{F19C5CD2-8735-4F01-88D8-0A4384755B28}" presName="parTrans" presStyleLbl="bgSibTrans2D1" presStyleIdx="3" presStyleCnt="6"/>
      <dgm:spPr/>
    </dgm:pt>
    <dgm:pt modelId="{C19C4EBF-C178-497E-AA30-1D1447882891}" type="pres">
      <dgm:prSet presAssocID="{30BC643E-DCCA-4D51-9476-5880560DB55F}" presName="node" presStyleLbl="node1" presStyleIdx="3" presStyleCnt="6">
        <dgm:presLayoutVars>
          <dgm:bulletEnabled val="1"/>
        </dgm:presLayoutVars>
      </dgm:prSet>
      <dgm:spPr>
        <a:prstGeom prst="rect">
          <a:avLst/>
        </a:prstGeom>
      </dgm:spPr>
    </dgm:pt>
    <dgm:pt modelId="{62FE3045-54E4-478D-B88E-2C467F2B7764}" type="pres">
      <dgm:prSet presAssocID="{382E57E1-636D-428E-9BFB-9CCA05535197}" presName="parTrans" presStyleLbl="bgSibTrans2D1" presStyleIdx="4" presStyleCnt="6"/>
      <dgm:spPr/>
    </dgm:pt>
    <dgm:pt modelId="{3F9D558D-BF65-4660-8EB3-28F0C2CF71DB}" type="pres">
      <dgm:prSet presAssocID="{F4828A50-DF1E-43AA-9CF2-988A75EDEDA8}" presName="node" presStyleLbl="node1" presStyleIdx="4" presStyleCnt="6">
        <dgm:presLayoutVars>
          <dgm:bulletEnabled val="1"/>
        </dgm:presLayoutVars>
      </dgm:prSet>
      <dgm:spPr>
        <a:prstGeom prst="rect">
          <a:avLst/>
        </a:prstGeom>
      </dgm:spPr>
    </dgm:pt>
    <dgm:pt modelId="{56D14699-91A9-42B4-A201-CDFC90796532}" type="pres">
      <dgm:prSet presAssocID="{F6CF637E-461F-4EB3-BCD0-5E0B6890FCE6}" presName="parTrans" presStyleLbl="bgSibTrans2D1" presStyleIdx="5" presStyleCnt="6"/>
      <dgm:spPr/>
    </dgm:pt>
    <dgm:pt modelId="{AEA584AC-0536-46CD-91A2-925670881471}" type="pres">
      <dgm:prSet presAssocID="{3C0E2344-84D5-481A-B712-34D8E50BEC32}" presName="node" presStyleLbl="node1" presStyleIdx="5" presStyleCnt="6">
        <dgm:presLayoutVars>
          <dgm:bulletEnabled val="1"/>
        </dgm:presLayoutVars>
      </dgm:prSet>
      <dgm:spPr>
        <a:prstGeom prst="rect">
          <a:avLst/>
        </a:prstGeom>
      </dgm:spPr>
    </dgm:pt>
  </dgm:ptLst>
  <dgm:cxnLst>
    <dgm:cxn modelId="{0CF5C90A-43B9-4F50-A1B9-82406BD087D5}" srcId="{73716F5A-6155-49E7-B757-A15493ABC9B1}" destId="{93A8B17C-984C-4CF0-AF0F-27D267372E6A}" srcOrd="1" destOrd="0" parTransId="{6864F616-06DF-4BDB-9186-ED8D47521341}" sibTransId="{2D859E22-83DA-47D6-B078-854BFA011387}"/>
    <dgm:cxn modelId="{774A3F26-B1D7-4801-91F9-96B184F92596}" type="presOf" srcId="{382E57E1-636D-428E-9BFB-9CCA05535197}" destId="{62FE3045-54E4-478D-B88E-2C467F2B7764}" srcOrd="0" destOrd="0" presId="urn:microsoft.com/office/officeart/2005/8/layout/radial4"/>
    <dgm:cxn modelId="{C60F3E5F-4F77-4138-91BC-D6CD61866321}" type="presOf" srcId="{F4828A50-DF1E-43AA-9CF2-988A75EDEDA8}" destId="{3F9D558D-BF65-4660-8EB3-28F0C2CF71DB}" srcOrd="0" destOrd="0" presId="urn:microsoft.com/office/officeart/2005/8/layout/radial4"/>
    <dgm:cxn modelId="{CCB0C249-B512-4083-8E1A-16BF0D578E76}" srcId="{73716F5A-6155-49E7-B757-A15493ABC9B1}" destId="{F4828A50-DF1E-43AA-9CF2-988A75EDEDA8}" srcOrd="4" destOrd="0" parTransId="{382E57E1-636D-428E-9BFB-9CCA05535197}" sibTransId="{45930B75-6C96-4294-8EA7-93FA51526232}"/>
    <dgm:cxn modelId="{5679AE72-7D66-4E96-83C6-83CA4D3A111B}" type="presOf" srcId="{73716F5A-6155-49E7-B757-A15493ABC9B1}" destId="{3F579E5E-AC47-470C-A579-B311BB2F9FAA}" srcOrd="0" destOrd="0" presId="urn:microsoft.com/office/officeart/2005/8/layout/radial4"/>
    <dgm:cxn modelId="{8F9C5D76-161A-4A41-B2AD-28E67395494A}" type="presOf" srcId="{9490B5A8-4483-4B30-B3CC-59D8EE9233CA}" destId="{8EA0F3E1-8D45-44F7-81DF-47A0739D70F6}" srcOrd="0" destOrd="0" presId="urn:microsoft.com/office/officeart/2005/8/layout/radial4"/>
    <dgm:cxn modelId="{77597879-7425-4305-810C-9B3A9FBBCE1B}" srcId="{73716F5A-6155-49E7-B757-A15493ABC9B1}" destId="{EBF0C75C-C94F-4099-9E21-38DAADBEB13E}" srcOrd="0" destOrd="0" parTransId="{F9434703-37A4-487E-A282-511372CADDF6}" sibTransId="{D881FF3E-4421-4F46-BAAA-CA714A150537}"/>
    <dgm:cxn modelId="{A7B90981-EE16-49CF-B528-EFEDF00D438B}" type="presOf" srcId="{6864F616-06DF-4BDB-9186-ED8D47521341}" destId="{88FA2379-EF0E-4A7A-B184-8088BB3D4863}" srcOrd="0" destOrd="0" presId="urn:microsoft.com/office/officeart/2005/8/layout/radial4"/>
    <dgm:cxn modelId="{A4DAD785-6498-4CFC-BB1B-E7E7E311D581}" type="presOf" srcId="{30BC643E-DCCA-4D51-9476-5880560DB55F}" destId="{C19C4EBF-C178-497E-AA30-1D1447882891}" srcOrd="0" destOrd="0" presId="urn:microsoft.com/office/officeart/2005/8/layout/radial4"/>
    <dgm:cxn modelId="{6AEF1D8E-173B-4EEF-ADC5-8615478A278E}" srcId="{73716F5A-6155-49E7-B757-A15493ABC9B1}" destId="{6E1FEDFE-6A27-444A-B2F4-BD166C6BA7E9}" srcOrd="2" destOrd="0" parTransId="{B7297A2E-3A58-4927-918C-E71C021BEF5D}" sibTransId="{A865BFC5-5729-4157-8E34-86798C56E90B}"/>
    <dgm:cxn modelId="{20C663A1-AD14-4648-B0BF-FDFAAFFF67AB}" type="presOf" srcId="{93A8B17C-984C-4CF0-AF0F-27D267372E6A}" destId="{7515A8CB-4EA4-4F54-8D9C-E1F21862252D}" srcOrd="0" destOrd="0" presId="urn:microsoft.com/office/officeart/2005/8/layout/radial4"/>
    <dgm:cxn modelId="{60D0DFA1-44E3-41C5-9B04-30E520F05B82}" type="presOf" srcId="{3C0E2344-84D5-481A-B712-34D8E50BEC32}" destId="{AEA584AC-0536-46CD-91A2-925670881471}" srcOrd="0" destOrd="0" presId="urn:microsoft.com/office/officeart/2005/8/layout/radial4"/>
    <dgm:cxn modelId="{BA2E5AA3-73EE-4FA5-9815-3394B84366AB}" type="presOf" srcId="{6E1FEDFE-6A27-444A-B2F4-BD166C6BA7E9}" destId="{C2DF22C7-1032-4F7C-8871-D82C933AA4B4}" srcOrd="0" destOrd="0" presId="urn:microsoft.com/office/officeart/2005/8/layout/radial4"/>
    <dgm:cxn modelId="{370C16AD-B1ED-4CE6-B7D4-D96A29140583}" type="presOf" srcId="{F19C5CD2-8735-4F01-88D8-0A4384755B28}" destId="{36DFAC45-C0BC-4881-AF7A-AFE834D3B062}" srcOrd="0" destOrd="0" presId="urn:microsoft.com/office/officeart/2005/8/layout/radial4"/>
    <dgm:cxn modelId="{4C080BAF-D3B5-482B-AFE8-3A5B045CC6C1}" srcId="{9490B5A8-4483-4B30-B3CC-59D8EE9233CA}" destId="{73716F5A-6155-49E7-B757-A15493ABC9B1}" srcOrd="0" destOrd="0" parTransId="{25CCC3DF-E414-4C81-B7E9-8165801B9256}" sibTransId="{AA5414B8-8D77-4B90-AA66-EF671C22EDC7}"/>
    <dgm:cxn modelId="{35E769CB-87D9-4FC5-8060-1F3A965C23C7}" type="presOf" srcId="{F6CF637E-461F-4EB3-BCD0-5E0B6890FCE6}" destId="{56D14699-91A9-42B4-A201-CDFC90796532}" srcOrd="0" destOrd="0" presId="urn:microsoft.com/office/officeart/2005/8/layout/radial4"/>
    <dgm:cxn modelId="{66A254CF-8446-4734-855B-2FE62DEDC96D}" type="presOf" srcId="{F9434703-37A4-487E-A282-511372CADDF6}" destId="{86D911DE-0672-4F86-BFFF-200633F62CFD}" srcOrd="0" destOrd="0" presId="urn:microsoft.com/office/officeart/2005/8/layout/radial4"/>
    <dgm:cxn modelId="{118F8CDC-3187-4B01-90CB-282F0FD8E9DB}" srcId="{73716F5A-6155-49E7-B757-A15493ABC9B1}" destId="{3C0E2344-84D5-481A-B712-34D8E50BEC32}" srcOrd="5" destOrd="0" parTransId="{F6CF637E-461F-4EB3-BCD0-5E0B6890FCE6}" sibTransId="{BB1BE482-019E-4AE5-998B-94D8B110EB36}"/>
    <dgm:cxn modelId="{963D48E1-6DB4-4B86-B292-C206BD9F444B}" srcId="{73716F5A-6155-49E7-B757-A15493ABC9B1}" destId="{30BC643E-DCCA-4D51-9476-5880560DB55F}" srcOrd="3" destOrd="0" parTransId="{F19C5CD2-8735-4F01-88D8-0A4384755B28}" sibTransId="{1CFAE027-9B2D-4FE6-9BA3-AADA6636AAFF}"/>
    <dgm:cxn modelId="{774CEAE8-060D-4F94-84AC-16D7893E2DA5}" type="presOf" srcId="{B7297A2E-3A58-4927-918C-E71C021BEF5D}" destId="{63DADE17-2089-41F5-9E83-D054BB9A8320}" srcOrd="0" destOrd="0" presId="urn:microsoft.com/office/officeart/2005/8/layout/radial4"/>
    <dgm:cxn modelId="{8A20C0EC-2DAE-4EB0-9BEB-ADAE073B5728}" type="presOf" srcId="{EBF0C75C-C94F-4099-9E21-38DAADBEB13E}" destId="{398D3E13-4784-4CA8-8BC3-0D67A3A495BC}" srcOrd="0" destOrd="0" presId="urn:microsoft.com/office/officeart/2005/8/layout/radial4"/>
    <dgm:cxn modelId="{F0A1D05D-86F3-4397-B149-8FD4209CF490}" type="presParOf" srcId="{8EA0F3E1-8D45-44F7-81DF-47A0739D70F6}" destId="{3F579E5E-AC47-470C-A579-B311BB2F9FAA}" srcOrd="0" destOrd="0" presId="urn:microsoft.com/office/officeart/2005/8/layout/radial4"/>
    <dgm:cxn modelId="{6F324A04-B195-4D4C-BF1C-75623BFC42D8}" type="presParOf" srcId="{8EA0F3E1-8D45-44F7-81DF-47A0739D70F6}" destId="{86D911DE-0672-4F86-BFFF-200633F62CFD}" srcOrd="1" destOrd="0" presId="urn:microsoft.com/office/officeart/2005/8/layout/radial4"/>
    <dgm:cxn modelId="{31BCFD3E-E241-4529-902D-94A5044F21E2}" type="presParOf" srcId="{8EA0F3E1-8D45-44F7-81DF-47A0739D70F6}" destId="{398D3E13-4784-4CA8-8BC3-0D67A3A495BC}" srcOrd="2" destOrd="0" presId="urn:microsoft.com/office/officeart/2005/8/layout/radial4"/>
    <dgm:cxn modelId="{2C1877C0-3022-4EE6-A896-1C9DC03D3641}" type="presParOf" srcId="{8EA0F3E1-8D45-44F7-81DF-47A0739D70F6}" destId="{88FA2379-EF0E-4A7A-B184-8088BB3D4863}" srcOrd="3" destOrd="0" presId="urn:microsoft.com/office/officeart/2005/8/layout/radial4"/>
    <dgm:cxn modelId="{01C29B05-1236-43FD-AE35-59560A7A5FB4}" type="presParOf" srcId="{8EA0F3E1-8D45-44F7-81DF-47A0739D70F6}" destId="{7515A8CB-4EA4-4F54-8D9C-E1F21862252D}" srcOrd="4" destOrd="0" presId="urn:microsoft.com/office/officeart/2005/8/layout/radial4"/>
    <dgm:cxn modelId="{2078472D-0EF5-421B-86D6-5FFCEEBC8E90}" type="presParOf" srcId="{8EA0F3E1-8D45-44F7-81DF-47A0739D70F6}" destId="{63DADE17-2089-41F5-9E83-D054BB9A8320}" srcOrd="5" destOrd="0" presId="urn:microsoft.com/office/officeart/2005/8/layout/radial4"/>
    <dgm:cxn modelId="{01DE3802-4F3A-4E43-AB10-4EB0CA0D43B5}" type="presParOf" srcId="{8EA0F3E1-8D45-44F7-81DF-47A0739D70F6}" destId="{C2DF22C7-1032-4F7C-8871-D82C933AA4B4}" srcOrd="6" destOrd="0" presId="urn:microsoft.com/office/officeart/2005/8/layout/radial4"/>
    <dgm:cxn modelId="{5266DE7A-F0BE-4364-B24C-FE63206B4F8E}" type="presParOf" srcId="{8EA0F3E1-8D45-44F7-81DF-47A0739D70F6}" destId="{36DFAC45-C0BC-4881-AF7A-AFE834D3B062}" srcOrd="7" destOrd="0" presId="urn:microsoft.com/office/officeart/2005/8/layout/radial4"/>
    <dgm:cxn modelId="{C0948230-DE6C-43E7-91F0-E7E1942434AB}" type="presParOf" srcId="{8EA0F3E1-8D45-44F7-81DF-47A0739D70F6}" destId="{C19C4EBF-C178-497E-AA30-1D1447882891}" srcOrd="8" destOrd="0" presId="urn:microsoft.com/office/officeart/2005/8/layout/radial4"/>
    <dgm:cxn modelId="{1B3E4EF3-28B0-4641-ABFB-5F5631A042B1}" type="presParOf" srcId="{8EA0F3E1-8D45-44F7-81DF-47A0739D70F6}" destId="{62FE3045-54E4-478D-B88E-2C467F2B7764}" srcOrd="9" destOrd="0" presId="urn:microsoft.com/office/officeart/2005/8/layout/radial4"/>
    <dgm:cxn modelId="{CEF0E769-A1D4-4F52-A84E-30A4BA3801C1}" type="presParOf" srcId="{8EA0F3E1-8D45-44F7-81DF-47A0739D70F6}" destId="{3F9D558D-BF65-4660-8EB3-28F0C2CF71DB}" srcOrd="10" destOrd="0" presId="urn:microsoft.com/office/officeart/2005/8/layout/radial4"/>
    <dgm:cxn modelId="{37A147B6-AF37-402B-B432-45A88F2F7617}" type="presParOf" srcId="{8EA0F3E1-8D45-44F7-81DF-47A0739D70F6}" destId="{56D14699-91A9-42B4-A201-CDFC90796532}" srcOrd="11" destOrd="0" presId="urn:microsoft.com/office/officeart/2005/8/layout/radial4"/>
    <dgm:cxn modelId="{E0E7E35E-2991-45F1-BDED-8F686185C1F9}" type="presParOf" srcId="{8EA0F3E1-8D45-44F7-81DF-47A0739D70F6}" destId="{AEA584AC-0536-46CD-91A2-925670881471}"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DDFB2-1628-494A-A70F-559CAA9DE2AE}">
      <dsp:nvSpPr>
        <dsp:cNvPr id="0" name=""/>
        <dsp:cNvSpPr/>
      </dsp:nvSpPr>
      <dsp:spPr>
        <a:xfrm>
          <a:off x="2531096" y="2747927"/>
          <a:ext cx="685003" cy="1957898"/>
        </a:xfrm>
        <a:custGeom>
          <a:avLst/>
          <a:gdLst/>
          <a:ahLst/>
          <a:cxnLst/>
          <a:rect l="0" t="0" r="0" b="0"/>
          <a:pathLst>
            <a:path>
              <a:moveTo>
                <a:pt x="0" y="0"/>
              </a:moveTo>
              <a:lnTo>
                <a:pt x="342501" y="0"/>
              </a:lnTo>
              <a:lnTo>
                <a:pt x="342501" y="1957898"/>
              </a:lnTo>
              <a:lnTo>
                <a:pt x="685003" y="1957898"/>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0" kern="1200" dirty="0">
            <a:highlight>
              <a:srgbClr val="FFFF00"/>
            </a:highlight>
          </a:endParaRPr>
        </a:p>
      </dsp:txBody>
      <dsp:txXfrm>
        <a:off x="2821741" y="3675019"/>
        <a:ext cx="103713" cy="103713"/>
      </dsp:txXfrm>
    </dsp:sp>
    <dsp:sp modelId="{E7C30ACB-4A62-4780-BE6A-DFCA4E671100}">
      <dsp:nvSpPr>
        <dsp:cNvPr id="0" name=""/>
        <dsp:cNvSpPr/>
      </dsp:nvSpPr>
      <dsp:spPr>
        <a:xfrm>
          <a:off x="2531096" y="2747927"/>
          <a:ext cx="685003" cy="652632"/>
        </a:xfrm>
        <a:custGeom>
          <a:avLst/>
          <a:gdLst/>
          <a:ahLst/>
          <a:cxnLst/>
          <a:rect l="0" t="0" r="0" b="0"/>
          <a:pathLst>
            <a:path>
              <a:moveTo>
                <a:pt x="0" y="0"/>
              </a:moveTo>
              <a:lnTo>
                <a:pt x="342501" y="0"/>
              </a:lnTo>
              <a:lnTo>
                <a:pt x="342501" y="652632"/>
              </a:lnTo>
              <a:lnTo>
                <a:pt x="685003" y="652632"/>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dirty="0">
            <a:highlight>
              <a:srgbClr val="FFFF00"/>
            </a:highlight>
          </a:endParaRPr>
        </a:p>
      </dsp:txBody>
      <dsp:txXfrm>
        <a:off x="2849944" y="3050590"/>
        <a:ext cx="47306" cy="47306"/>
      </dsp:txXfrm>
    </dsp:sp>
    <dsp:sp modelId="{05F28D73-BBD4-48B0-A6A2-A0A051487877}">
      <dsp:nvSpPr>
        <dsp:cNvPr id="0" name=""/>
        <dsp:cNvSpPr/>
      </dsp:nvSpPr>
      <dsp:spPr>
        <a:xfrm>
          <a:off x="2531096" y="2095294"/>
          <a:ext cx="685003" cy="652632"/>
        </a:xfrm>
        <a:custGeom>
          <a:avLst/>
          <a:gdLst/>
          <a:ahLst/>
          <a:cxnLst/>
          <a:rect l="0" t="0" r="0" b="0"/>
          <a:pathLst>
            <a:path>
              <a:moveTo>
                <a:pt x="0" y="652632"/>
              </a:moveTo>
              <a:lnTo>
                <a:pt x="342501" y="652632"/>
              </a:lnTo>
              <a:lnTo>
                <a:pt x="342501" y="0"/>
              </a:lnTo>
              <a:lnTo>
                <a:pt x="685003" y="0"/>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dirty="0">
            <a:highlight>
              <a:srgbClr val="FFFF00"/>
            </a:highlight>
          </a:endParaRPr>
        </a:p>
      </dsp:txBody>
      <dsp:txXfrm>
        <a:off x="2849944" y="2397957"/>
        <a:ext cx="47306" cy="47306"/>
      </dsp:txXfrm>
    </dsp:sp>
    <dsp:sp modelId="{3E2CA35D-ADCB-406A-A3AE-2763DBDF96B3}">
      <dsp:nvSpPr>
        <dsp:cNvPr id="0" name=""/>
        <dsp:cNvSpPr/>
      </dsp:nvSpPr>
      <dsp:spPr>
        <a:xfrm>
          <a:off x="2531096" y="790029"/>
          <a:ext cx="685003" cy="1957898"/>
        </a:xfrm>
        <a:custGeom>
          <a:avLst/>
          <a:gdLst/>
          <a:ahLst/>
          <a:cxnLst/>
          <a:rect l="0" t="0" r="0" b="0"/>
          <a:pathLst>
            <a:path>
              <a:moveTo>
                <a:pt x="0" y="1957898"/>
              </a:moveTo>
              <a:lnTo>
                <a:pt x="342501" y="1957898"/>
              </a:lnTo>
              <a:lnTo>
                <a:pt x="342501" y="0"/>
              </a:lnTo>
              <a:lnTo>
                <a:pt x="685003" y="0"/>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0" kern="1200" dirty="0">
            <a:highlight>
              <a:srgbClr val="FFFF00"/>
            </a:highlight>
          </a:endParaRPr>
        </a:p>
      </dsp:txBody>
      <dsp:txXfrm>
        <a:off x="2821741" y="1717121"/>
        <a:ext cx="103713" cy="103713"/>
      </dsp:txXfrm>
    </dsp:sp>
    <dsp:sp modelId="{C7AD1BAA-B7D3-4476-ABCD-D850DAF84A77}">
      <dsp:nvSpPr>
        <dsp:cNvPr id="0" name=""/>
        <dsp:cNvSpPr/>
      </dsp:nvSpPr>
      <dsp:spPr>
        <a:xfrm rot="16200000">
          <a:off x="-738937" y="2225821"/>
          <a:ext cx="5495855" cy="1044212"/>
        </a:xfrm>
        <a:prstGeom prst="rect">
          <a:avLst/>
        </a:prstGeom>
        <a:solidFill>
          <a:srgbClr val="00206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en-US" sz="3900" b="1" kern="1200" dirty="0">
              <a:solidFill>
                <a:srgbClr val="FFC000"/>
              </a:solidFill>
            </a:rPr>
            <a:t>Presidente Internacional</a:t>
          </a:r>
        </a:p>
      </dsp:txBody>
      <dsp:txXfrm>
        <a:off x="-738937" y="2225821"/>
        <a:ext cx="5495855" cy="1044212"/>
      </dsp:txXfrm>
    </dsp:sp>
    <dsp:sp modelId="{5D7B646A-CB67-4639-AF04-E43D19BCAADD}">
      <dsp:nvSpPr>
        <dsp:cNvPr id="0" name=""/>
        <dsp:cNvSpPr/>
      </dsp:nvSpPr>
      <dsp:spPr>
        <a:xfrm>
          <a:off x="3216099" y="267922"/>
          <a:ext cx="3425016" cy="1044212"/>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Primeiro Vice-Presidente Internacional</a:t>
          </a:r>
        </a:p>
      </dsp:txBody>
      <dsp:txXfrm>
        <a:off x="3216099" y="267922"/>
        <a:ext cx="3425016" cy="1044212"/>
      </dsp:txXfrm>
    </dsp:sp>
    <dsp:sp modelId="{CF864CAE-B76A-4AAC-AFD7-DFF17A51824D}">
      <dsp:nvSpPr>
        <dsp:cNvPr id="0" name=""/>
        <dsp:cNvSpPr/>
      </dsp:nvSpPr>
      <dsp:spPr>
        <a:xfrm>
          <a:off x="3216099" y="1573188"/>
          <a:ext cx="3425016" cy="1044212"/>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Segundo Vice-Presidente Internacional</a:t>
          </a:r>
        </a:p>
      </dsp:txBody>
      <dsp:txXfrm>
        <a:off x="3216099" y="1573188"/>
        <a:ext cx="3425016" cy="1044212"/>
      </dsp:txXfrm>
    </dsp:sp>
    <dsp:sp modelId="{755D5E97-B9A8-48F4-ADE0-C6942240FA10}">
      <dsp:nvSpPr>
        <dsp:cNvPr id="0" name=""/>
        <dsp:cNvSpPr/>
      </dsp:nvSpPr>
      <dsp:spPr>
        <a:xfrm>
          <a:off x="3216099" y="2878454"/>
          <a:ext cx="3425016" cy="1044212"/>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Terceiro Vice-Presidente Internacional</a:t>
          </a:r>
        </a:p>
      </dsp:txBody>
      <dsp:txXfrm>
        <a:off x="3216099" y="2878454"/>
        <a:ext cx="3425016" cy="1044212"/>
      </dsp:txXfrm>
    </dsp:sp>
    <dsp:sp modelId="{86192E0F-6DFD-46C2-9C79-591DC57F04AC}">
      <dsp:nvSpPr>
        <dsp:cNvPr id="0" name=""/>
        <dsp:cNvSpPr/>
      </dsp:nvSpPr>
      <dsp:spPr>
        <a:xfrm>
          <a:off x="3216099" y="4183719"/>
          <a:ext cx="3425016" cy="1044212"/>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Equipe Global de Ação</a:t>
          </a:r>
        </a:p>
      </dsp:txBody>
      <dsp:txXfrm>
        <a:off x="3216099" y="4183719"/>
        <a:ext cx="3425016" cy="10442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79E5E-AC47-470C-A579-B311BB2F9FAA}">
      <dsp:nvSpPr>
        <dsp:cNvPr id="0" name=""/>
        <dsp:cNvSpPr/>
      </dsp:nvSpPr>
      <dsp:spPr>
        <a:xfrm>
          <a:off x="2711235" y="2688979"/>
          <a:ext cx="1984169" cy="1984169"/>
        </a:xfrm>
        <a:prstGeom prst="ellipse">
          <a:avLst/>
        </a:prstGeom>
        <a:solidFill>
          <a:srgbClr val="F6512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bg1"/>
              </a:solidFill>
              <a:latin typeface="Arial" panose="020B0604020202020204" pitchFamily="34" charset="0"/>
              <a:cs typeface="Arial" panose="020B0604020202020204" pitchFamily="34" charset="0"/>
            </a:rPr>
            <a:t>Associado</a:t>
          </a:r>
          <a:endParaRPr lang="pt-BR" sz="2400" b="1" kern="1200" dirty="0">
            <a:solidFill>
              <a:schemeClr val="bg1"/>
            </a:solidFill>
            <a:latin typeface="Arial" panose="020B0604020202020204" pitchFamily="34" charset="0"/>
            <a:cs typeface="Arial" panose="020B0604020202020204" pitchFamily="34" charset="0"/>
          </a:endParaRPr>
        </a:p>
      </dsp:txBody>
      <dsp:txXfrm>
        <a:off x="3001810" y="2979554"/>
        <a:ext cx="1403019" cy="1403019"/>
      </dsp:txXfrm>
    </dsp:sp>
    <dsp:sp modelId="{86D911DE-0672-4F86-BFFF-200633F62CFD}">
      <dsp:nvSpPr>
        <dsp:cNvPr id="0" name=""/>
        <dsp:cNvSpPr/>
      </dsp:nvSpPr>
      <dsp:spPr>
        <a:xfrm rot="10800000">
          <a:off x="695207" y="3398319"/>
          <a:ext cx="1905146" cy="565488"/>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398D3E13-4784-4CA8-8BC3-0D67A3A495BC}">
      <dsp:nvSpPr>
        <dsp:cNvPr id="0" name=""/>
        <dsp:cNvSpPr/>
      </dsp:nvSpPr>
      <dsp:spPr>
        <a:xfrm>
          <a:off x="748" y="3125496"/>
          <a:ext cx="1388918" cy="1111134"/>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pt-BR" sz="1500" b="1" kern="1200" dirty="0">
              <a:solidFill>
                <a:srgbClr val="002060"/>
              </a:solidFill>
              <a:latin typeface="Arial" panose="020B0604020202020204" pitchFamily="34" charset="0"/>
              <a:cs typeface="Arial" panose="020B0604020202020204" pitchFamily="34" charset="0"/>
            </a:rPr>
            <a:t>Assessor do quadro associativo / Extensão</a:t>
          </a:r>
        </a:p>
      </dsp:txBody>
      <dsp:txXfrm>
        <a:off x="748" y="3125496"/>
        <a:ext cx="1388918" cy="1111134"/>
      </dsp:txXfrm>
    </dsp:sp>
    <dsp:sp modelId="{88FA2379-EF0E-4A7A-B184-8088BB3D4863}">
      <dsp:nvSpPr>
        <dsp:cNvPr id="0" name=""/>
        <dsp:cNvSpPr/>
      </dsp:nvSpPr>
      <dsp:spPr>
        <a:xfrm rot="12960000">
          <a:off x="1087780" y="2190103"/>
          <a:ext cx="1905146" cy="565488"/>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7515A8CB-4EA4-4F54-8D9C-E1F21862252D}">
      <dsp:nvSpPr>
        <dsp:cNvPr id="0" name=""/>
        <dsp:cNvSpPr/>
      </dsp:nvSpPr>
      <dsp:spPr>
        <a:xfrm>
          <a:off x="575246" y="1357372"/>
          <a:ext cx="1388918" cy="1111134"/>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pt-BR" sz="1400" b="1" kern="1200" dirty="0">
              <a:solidFill>
                <a:srgbClr val="002060"/>
              </a:solidFill>
              <a:latin typeface="Arial" panose="020B0604020202020204" pitchFamily="34" charset="0"/>
              <a:cs typeface="Arial" panose="020B0604020202020204" pitchFamily="34" charset="0"/>
            </a:rPr>
            <a:t>Presidente de divisão / região</a:t>
          </a:r>
        </a:p>
      </dsp:txBody>
      <dsp:txXfrm>
        <a:off x="575246" y="1357372"/>
        <a:ext cx="1388918" cy="1111134"/>
      </dsp:txXfrm>
    </dsp:sp>
    <dsp:sp modelId="{63DADE17-2089-41F5-9E83-D054BB9A8320}">
      <dsp:nvSpPr>
        <dsp:cNvPr id="0" name=""/>
        <dsp:cNvSpPr/>
      </dsp:nvSpPr>
      <dsp:spPr>
        <a:xfrm rot="15120000">
          <a:off x="2115550" y="1443385"/>
          <a:ext cx="1905146" cy="565488"/>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2DF22C7-1032-4F7C-8871-D82C933AA4B4}">
      <dsp:nvSpPr>
        <dsp:cNvPr id="0" name=""/>
        <dsp:cNvSpPr/>
      </dsp:nvSpPr>
      <dsp:spPr>
        <a:xfrm>
          <a:off x="2079302" y="264611"/>
          <a:ext cx="1388918" cy="1111134"/>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pt-BR" sz="1400" b="1" kern="1200" dirty="0">
              <a:solidFill>
                <a:srgbClr val="002060"/>
              </a:solidFill>
              <a:latin typeface="Arial" panose="020B0604020202020204" pitchFamily="34" charset="0"/>
              <a:cs typeface="Arial" panose="020B0604020202020204" pitchFamily="34" charset="0"/>
            </a:rPr>
            <a:t>Outros associados</a:t>
          </a:r>
        </a:p>
      </dsp:txBody>
      <dsp:txXfrm>
        <a:off x="2079302" y="264611"/>
        <a:ext cx="1388918" cy="1111134"/>
      </dsp:txXfrm>
    </dsp:sp>
    <dsp:sp modelId="{36DFAC45-C0BC-4881-AF7A-AFE834D3B062}">
      <dsp:nvSpPr>
        <dsp:cNvPr id="0" name=""/>
        <dsp:cNvSpPr/>
      </dsp:nvSpPr>
      <dsp:spPr>
        <a:xfrm rot="17280000">
          <a:off x="3385943" y="1443385"/>
          <a:ext cx="1905146" cy="565488"/>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19C4EBF-C178-497E-AA30-1D1447882891}">
      <dsp:nvSpPr>
        <dsp:cNvPr id="0" name=""/>
        <dsp:cNvSpPr/>
      </dsp:nvSpPr>
      <dsp:spPr>
        <a:xfrm>
          <a:off x="3938418" y="264611"/>
          <a:ext cx="1388918" cy="1111134"/>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pt-BR" sz="1400" b="1" kern="1200" dirty="0">
              <a:solidFill>
                <a:srgbClr val="002060"/>
              </a:solidFill>
              <a:latin typeface="Arial" panose="020B0604020202020204" pitchFamily="34" charset="0"/>
              <a:cs typeface="Arial" panose="020B0604020202020204" pitchFamily="34" charset="0"/>
            </a:rPr>
            <a:t>Liderança do clube</a:t>
          </a:r>
        </a:p>
      </dsp:txBody>
      <dsp:txXfrm>
        <a:off x="3938418" y="264611"/>
        <a:ext cx="1388918" cy="1111134"/>
      </dsp:txXfrm>
    </dsp:sp>
    <dsp:sp modelId="{62FE3045-54E4-478D-B88E-2C467F2B7764}">
      <dsp:nvSpPr>
        <dsp:cNvPr id="0" name=""/>
        <dsp:cNvSpPr/>
      </dsp:nvSpPr>
      <dsp:spPr>
        <a:xfrm rot="19440000">
          <a:off x="4413713" y="2190103"/>
          <a:ext cx="1905146" cy="565488"/>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3F9D558D-BF65-4660-8EB3-28F0C2CF71DB}">
      <dsp:nvSpPr>
        <dsp:cNvPr id="0" name=""/>
        <dsp:cNvSpPr/>
      </dsp:nvSpPr>
      <dsp:spPr>
        <a:xfrm>
          <a:off x="5442474" y="1357372"/>
          <a:ext cx="1388918" cy="1111134"/>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pt-BR" sz="1400" b="1" kern="1200" dirty="0">
              <a:solidFill>
                <a:srgbClr val="002060"/>
              </a:solidFill>
              <a:latin typeface="Arial" panose="020B0604020202020204" pitchFamily="34" charset="0"/>
              <a:cs typeface="Arial" panose="020B0604020202020204" pitchFamily="34" charset="0"/>
            </a:rPr>
            <a:t>GAT</a:t>
          </a:r>
        </a:p>
      </dsp:txBody>
      <dsp:txXfrm>
        <a:off x="5442474" y="1357372"/>
        <a:ext cx="1388918" cy="1111134"/>
      </dsp:txXfrm>
    </dsp:sp>
    <dsp:sp modelId="{56D14699-91A9-42B4-A201-CDFC90796532}">
      <dsp:nvSpPr>
        <dsp:cNvPr id="0" name=""/>
        <dsp:cNvSpPr/>
      </dsp:nvSpPr>
      <dsp:spPr>
        <a:xfrm>
          <a:off x="4806286" y="3398319"/>
          <a:ext cx="1905146" cy="565488"/>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AEA584AC-0536-46CD-91A2-925670881471}">
      <dsp:nvSpPr>
        <dsp:cNvPr id="0" name=""/>
        <dsp:cNvSpPr/>
      </dsp:nvSpPr>
      <dsp:spPr>
        <a:xfrm>
          <a:off x="6016973" y="3125496"/>
          <a:ext cx="1388918" cy="1111134"/>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pt-BR" sz="1400" b="1" kern="1200" dirty="0">
              <a:solidFill>
                <a:srgbClr val="002060"/>
              </a:solidFill>
              <a:latin typeface="Arial" panose="020B0604020202020204" pitchFamily="34" charset="0"/>
              <a:cs typeface="Arial" panose="020B0604020202020204" pitchFamily="34" charset="0"/>
            </a:rPr>
            <a:t>Coordenadores de Clubes de Interesses Especiais</a:t>
          </a:r>
        </a:p>
      </dsp:txBody>
      <dsp:txXfrm>
        <a:off x="6016973" y="3125496"/>
        <a:ext cx="1388918" cy="1111134"/>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dirty="0"/>
              <a:t>NAMI Overview</a:t>
            </a:r>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dirty="0"/>
              <a:t>NAMI Overview</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dirty="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u="sng" baseline="0" dirty="0">
                <a:latin typeface="Arial" panose="020B0604020202020204" pitchFamily="34" charset="0"/>
                <a:cs typeface="Arial" panose="020B0604020202020204" pitchFamily="34" charset="0"/>
              </a:rPr>
              <a:t>Preparação para a reunião:</a:t>
            </a:r>
          </a:p>
          <a:p>
            <a:r>
              <a:rPr lang="pt-BR" sz="1200" u="sng" baseline="0" dirty="0">
                <a:latin typeface="Arial" panose="020B0604020202020204" pitchFamily="34" charset="0"/>
                <a:cs typeface="Arial" panose="020B0604020202020204" pitchFamily="34" charset="0"/>
              </a:rPr>
              <a:t>Preparação para a reunião:</a:t>
            </a:r>
          </a:p>
          <a:p>
            <a:pPr marL="171450" indent="-171450">
              <a:buFont typeface="Arial" panose="020B0604020202020204" pitchFamily="34" charset="0"/>
              <a:buChar char="•"/>
            </a:pPr>
            <a:r>
              <a:rPr lang="pt-BR" sz="1200" dirty="0">
                <a:latin typeface="Arial" panose="020B0604020202020204" pitchFamily="34" charset="0"/>
                <a:cs typeface="Arial" panose="020B0604020202020204" pitchFamily="34" charset="0"/>
              </a:rPr>
              <a:t>Sinta-se à vontade para dividir este PowerPoint em múltiplas sessões. </a:t>
            </a:r>
          </a:p>
          <a:p>
            <a:pPr marL="171450" indent="-171450">
              <a:buFont typeface="Arial" panose="020B0604020202020204" pitchFamily="34" charset="0"/>
              <a:buChar char="•"/>
            </a:pPr>
            <a:r>
              <a:rPr lang="pt-BR" sz="1200" dirty="0">
                <a:latin typeface="Arial" panose="020B0604020202020204" pitchFamily="34" charset="0"/>
                <a:cs typeface="Arial" panose="020B0604020202020204" pitchFamily="34" charset="0"/>
              </a:rPr>
              <a:t>Sinta-se à vontade para personalizar este PowerPoint para melhor atender às necessidades de sua área.</a:t>
            </a:r>
          </a:p>
          <a:p>
            <a:pPr marL="171450" indent="-171450">
              <a:buFont typeface="Arial" panose="020B0604020202020204" pitchFamily="34" charset="0"/>
              <a:buChar char="•"/>
            </a:pPr>
            <a:r>
              <a:rPr lang="pt-BR" sz="1200" baseline="0" dirty="0">
                <a:latin typeface="Arial" panose="020B0604020202020204" pitchFamily="34" charset="0"/>
                <a:cs typeface="Arial" panose="020B0604020202020204" pitchFamily="34" charset="0"/>
              </a:rPr>
              <a:t>Escolha a melhor ferramenta para fazer anotações para cada discussão e atividade. Se for uma reunião em pessoa, prepare um flipchart e marcadores. Se você estiver se reunindo virtualmente, prepare a ferramenta preferida para tomar notas e compartilhe sua tela para que todos os participantes possam acompanhar. Lembre-se de distribuir uma cópia das anotações aos participantes após a reunião.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pt-BR" sz="1100" i="1" dirty="0">
                <a:effectLst/>
                <a:latin typeface="Calibri" panose="020F0502020204030204" pitchFamily="34" charset="0"/>
                <a:ea typeface="Calibri" panose="020F0502020204030204" pitchFamily="34" charset="0"/>
                <a:cs typeface="Times New Roman" panose="02020603050405020304" pitchFamily="18" charset="0"/>
              </a:rPr>
              <a:t>Atualize os números de associados nos </a:t>
            </a:r>
            <a:r>
              <a:rPr lang="pt-BR" sz="1100" dirty="0">
                <a:effectLst/>
                <a:latin typeface="Calibri" panose="020F0502020204030204" pitchFamily="34" charset="0"/>
                <a:ea typeface="Calibri" panose="020F0502020204030204" pitchFamily="34" charset="0"/>
                <a:cs typeface="Times New Roman" panose="02020603050405020304" pitchFamily="18" charset="0"/>
              </a:rPr>
              <a:t>slides 6 e 7 para o ano Leonístico anterior à sessão usando os totais encontrados no Insights".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pt-BR" sz="1100" dirty="0">
                <a:effectLst/>
                <a:latin typeface="Calibri" panose="020F0502020204030204" pitchFamily="34" charset="0"/>
                <a:ea typeface="Calibri" panose="020F0502020204030204" pitchFamily="34" charset="0"/>
                <a:cs typeface="Times New Roman" panose="02020603050405020304" pitchFamily="18" charset="0"/>
              </a:rPr>
              <a:t>No slide 7, atualize o primeiro ponto para refletir o crescimento ou declínio de associados em sua área.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pt-BR" sz="1100" i="1" dirty="0">
                <a:effectLst/>
                <a:latin typeface="Calibri" panose="020F0502020204030204" pitchFamily="34" charset="0"/>
                <a:ea typeface="Calibri" panose="020F0502020204030204" pitchFamily="34" charset="0"/>
                <a:cs typeface="Times New Roman" panose="02020603050405020304" pitchFamily="18" charset="0"/>
              </a:rPr>
              <a:t>Como parte da Apostila do Plano Estratégico Distrital, os membros do grupo de trabalho foram solicitados a obter essas informações com antecedência sobre as tendências do quadro associativo em sua área. No entanto, para se preparar melhor para a reunião e fornecer aos participantes dados que auxiliem a analisar o distrito, você pode encontrar essas informações no Insights (https://insights.lionsclubs.org). Faça login na sua conta Lion Account (Lion Portal), clique em Insights no painel de navegação central superior e use esses relatórios para preencher os espaços em branco acima antes da apresentação.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rabicParenR"/>
              <a:tabLst>
                <a:tab pos="914400" algn="l"/>
              </a:tabLst>
            </a:pPr>
            <a:r>
              <a:rPr lang="pt-BR" sz="1100" i="1" dirty="0">
                <a:effectLst/>
                <a:latin typeface="Calibri" panose="020F0502020204030204" pitchFamily="34" charset="0"/>
                <a:ea typeface="Calibri" panose="020F0502020204030204" pitchFamily="34" charset="0"/>
                <a:cs typeface="Times New Roman" panose="02020603050405020304" pitchFamily="18" charset="0"/>
              </a:rPr>
              <a:t>No centro da barra superior, clique na guia 'Quadro Associativo'. No lado esquerdo da tela, você verá uma seção de filtros, onde você pode usar os filtros de 'LCI' ou 'GAT'. Você pode usar qualquer um para conseguir essas informações (filtros de LCI por AJ&gt; DM&gt; D, ou filtros da GAT por AJ&gt; Área&gt; DM&gt; D). Depois de fazer sua escolha, selecione 'Total do quadro associativo' e filtre para ver os dados do seu distrito múltiplo ou distrito. Veja o quadro associativo do seu distrito neste ano e no ano passado nas duas primeiras colunas da tabela de dados e, em seguida, role para a direita e veja a índice de conservação de novos associados em 3 anos na última coluna.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rabicParenR"/>
              <a:tabLst>
                <a:tab pos="914400" algn="l"/>
              </a:tabLst>
            </a:pPr>
            <a:r>
              <a:rPr lang="pt-BR" sz="1100" i="1" dirty="0">
                <a:effectLst/>
                <a:latin typeface="Calibri" panose="020F0502020204030204" pitchFamily="34" charset="0"/>
                <a:ea typeface="Calibri" panose="020F0502020204030204" pitchFamily="34" charset="0"/>
                <a:cs typeface="Times New Roman" panose="02020603050405020304" pitchFamily="18" charset="0"/>
              </a:rPr>
              <a:t>Retornado ao centro da barra superior, clique na guia 'Atividade de serviço'. Os filtros devem permanecer na seção do quadro associativo , mas caso não permaneçam, siga o mesmo processo para ver os totais de serviços do distrito ou distrito múltiplo. Veja o número de pessoas que receberam serviços no seu distrito neste ano e no ano passado na terceira e quarta colunas da tabela de dados, depois, role para a direita e veja o % de clubes que reportaram no ano Leonístico na última coluna.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pt-BR" sz="1100" i="1" dirty="0">
                <a:effectLst/>
                <a:latin typeface="Calibri" panose="020F0502020204030204" pitchFamily="34" charset="0"/>
                <a:ea typeface="Calibri" panose="020F0502020204030204" pitchFamily="34" charset="0"/>
                <a:cs typeface="Times New Roman" panose="02020603050405020304" pitchFamily="18" charset="0"/>
              </a:rPr>
              <a:t>O relatório da Tendência de 5 anos, disponível em http://www8.lionsclubs.org/reports/5YearTrendReport, mostra os principais indicadores dos últimos 5 anos, inclusive clubes e associados novos e baixados. Sugere-se que sejam impressas cópias deste relatório para os participantes, para que possam consultar os números para analisar o distrito e definir metas.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pt-BR" sz="1100" i="1" dirty="0">
                <a:effectLst/>
                <a:latin typeface="Calibri" panose="020F0502020204030204" pitchFamily="34" charset="0"/>
                <a:ea typeface="Calibri" panose="020F0502020204030204" pitchFamily="34" charset="0"/>
                <a:cs typeface="Times New Roman" panose="02020603050405020304" pitchFamily="18" charset="0"/>
              </a:rPr>
              <a:t>Se desejar apresentar dados que se apliquem regionalmente, como afiliação familiar, você pode encontrar esses tipos de relatórios aqui: http://www8.lionsclubs.org/reports/FamilyandWomenMembershipReports/</a:t>
            </a:r>
            <a:endParaRPr lang="en-US" sz="1100" b="0" i="0" u="none" baseline="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1" i="1" u="none"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pt-BR" sz="1000" baseline="0" dirty="0">
                <a:latin typeface="Arial" panose="020B0604020202020204" pitchFamily="34" charset="0"/>
                <a:cs typeface="Arial" panose="020B0604020202020204" pitchFamily="34" charset="0"/>
              </a:rPr>
              <a:t>Considere o exercício </a:t>
            </a:r>
            <a:r>
              <a:rPr lang="pt-BR" sz="1000" b="1" i="1" baseline="0" dirty="0">
                <a:latin typeface="Arial" panose="020B0604020202020204" pitchFamily="34" charset="0"/>
                <a:cs typeface="Arial" panose="020B0604020202020204" pitchFamily="34" charset="0"/>
              </a:rPr>
              <a:t>Trabalhar juntos</a:t>
            </a:r>
            <a:r>
              <a:rPr lang="pt-BR" sz="1000" baseline="0" dirty="0">
                <a:latin typeface="Arial" panose="020B0604020202020204" pitchFamily="34" charset="0"/>
                <a:cs typeface="Arial" panose="020B0604020202020204" pitchFamily="34" charset="0"/>
              </a:rPr>
              <a:t> no </a:t>
            </a:r>
            <a:r>
              <a:rPr lang="pt-BR" sz="1000" u="sng" baseline="0" dirty="0">
                <a:latin typeface="Arial" panose="020B0604020202020204" pitchFamily="34" charset="0"/>
                <a:cs typeface="Arial" panose="020B0604020202020204" pitchFamily="34" charset="0"/>
              </a:rPr>
              <a:t>slide </a:t>
            </a:r>
            <a:r>
              <a:rPr lang="pt-BR" sz="1000" b="1" u="none" strike="noStrike" baseline="0" dirty="0">
                <a:latin typeface="Arial" panose="020B0604020202020204" pitchFamily="34" charset="0"/>
                <a:cs typeface="Arial" panose="020B0604020202020204" pitchFamily="34" charset="0"/>
              </a:rPr>
              <a:t>16</a:t>
            </a:r>
            <a:r>
              <a:rPr lang="pt-BR" sz="1000" u="none" strike="noStrike" baseline="0" dirty="0">
                <a:latin typeface="Arial" panose="020B0604020202020204" pitchFamily="34" charset="0"/>
                <a:cs typeface="Arial" panose="020B0604020202020204" pitchFamily="34" charset="0"/>
              </a:rPr>
              <a:t>.</a:t>
            </a:r>
            <a:r>
              <a:rPr lang="pt-BR" sz="1000" baseline="0" dirty="0">
                <a:latin typeface="Arial" panose="020B0604020202020204" pitchFamily="34" charset="0"/>
                <a:cs typeface="Arial" panose="020B0604020202020204" pitchFamily="34" charset="0"/>
              </a:rPr>
              <a:t> Se seus </a:t>
            </a:r>
            <a:r>
              <a:rPr lang="pt-BR" sz="1000" b="1" baseline="0" dirty="0">
                <a:latin typeface="Arial" panose="020B0604020202020204" pitchFamily="34" charset="0"/>
                <a:cs typeface="Arial" panose="020B0604020202020204" pitchFamily="34" charset="0"/>
              </a:rPr>
              <a:t>grupos de trabalho</a:t>
            </a:r>
            <a:r>
              <a:rPr lang="pt-BR" sz="1000" baseline="0" dirty="0">
                <a:latin typeface="Arial" panose="020B0604020202020204" pitchFamily="34" charset="0"/>
                <a:cs typeface="Arial" panose="020B0604020202020204" pitchFamily="34" charset="0"/>
              </a:rPr>
              <a:t> se conhecem bem e/ou já trabalharam juntos com sucesso em outras iniciativas, isso pode não ser necessário. Para aqueles que gostariam de construir coesão adicional do </a:t>
            </a:r>
            <a:r>
              <a:rPr lang="pt-BR" sz="1000" b="1" baseline="0" dirty="0">
                <a:latin typeface="Arial" panose="020B0604020202020204" pitchFamily="34" charset="0"/>
                <a:cs typeface="Arial" panose="020B0604020202020204" pitchFamily="34" charset="0"/>
              </a:rPr>
              <a:t>grupo de trabalho</a:t>
            </a:r>
            <a:r>
              <a:rPr lang="pt-BR" sz="1000" baseline="0" dirty="0">
                <a:latin typeface="Arial" panose="020B0604020202020204" pitchFamily="34" charset="0"/>
                <a:cs typeface="Arial" panose="020B0604020202020204" pitchFamily="34" charset="0"/>
              </a:rPr>
              <a:t> (a nível de distrito ou de clube), pode ser uma das muitas atividades de grupo de trabalho possíveis. </a:t>
            </a:r>
          </a:p>
          <a:p>
            <a:pPr marL="171450" indent="-171450">
              <a:buFont typeface="Arial" panose="020B0604020202020204" pitchFamily="34" charset="0"/>
              <a:buChar char="•"/>
            </a:pPr>
            <a:r>
              <a:rPr lang="pt-BR" sz="1000" dirty="0">
                <a:latin typeface="Arial" panose="020B0604020202020204" pitchFamily="34" charset="0"/>
                <a:cs typeface="Arial" panose="020B0604020202020204" pitchFamily="34" charset="0"/>
              </a:rPr>
              <a:t>Alguns slides desta apresentação incluem duas versões de roteiro:</a:t>
            </a:r>
          </a:p>
          <a:p>
            <a:pPr marL="628650" lvl="1" indent="-171450">
              <a:buFont typeface="Arial" panose="020B0604020202020204" pitchFamily="34" charset="0"/>
              <a:buChar char="•"/>
            </a:pPr>
            <a:r>
              <a:rPr lang="pt-BR" sz="1000" baseline="0" dirty="0">
                <a:latin typeface="Arial" panose="020B0604020202020204" pitchFamily="34" charset="0"/>
                <a:cs typeface="Arial" panose="020B0604020202020204" pitchFamily="34" charset="0"/>
              </a:rPr>
              <a:t>Roteiro para o Líder de Área da GAT preparar líderes distritais para liderar um workshop Criar uma Equipe</a:t>
            </a:r>
          </a:p>
          <a:p>
            <a:pPr marL="628650" lvl="1" indent="-171450">
              <a:buFont typeface="Arial" panose="020B0604020202020204" pitchFamily="34" charset="0"/>
              <a:buChar char="•"/>
            </a:pPr>
            <a:r>
              <a:rPr lang="pt-BR" sz="1000" dirty="0">
                <a:latin typeface="Arial" panose="020B0604020202020204" pitchFamily="34" charset="0"/>
                <a:cs typeface="Arial" panose="020B0604020202020204" pitchFamily="34" charset="0"/>
              </a:rPr>
              <a:t>Roteiro para os Líderes Distritais quando liderarem um workshop Criar uma Equipe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pt-BR" sz="1000" b="0" dirty="0">
                <a:latin typeface="Arial" panose="020B0604020202020204" pitchFamily="34" charset="0"/>
                <a:cs typeface="Arial" panose="020B0604020202020204" pitchFamily="34" charset="0"/>
              </a:rPr>
              <a:t>INFORMAÇÃO IMPORTANTE SOBRE CURSOS DO LLC</a:t>
            </a:r>
            <a:r>
              <a:rPr lang="pt-BR" sz="1000" dirty="0">
                <a:latin typeface="Arial" panose="020B0604020202020204" pitchFamily="34" charset="0"/>
                <a:cs typeface="Arial" panose="020B0604020202020204" pitchFamily="34" charset="0"/>
              </a:rPr>
              <a:t>: Nunca copie o link para um curso do navegador. Isso leva à página de login errada. Infelizmente, não conseguimos vincular diretamente aos cursos do LLC. No </a:t>
            </a:r>
            <a:r>
              <a:rPr lang="pt-BR" sz="1000" b="1" u="sng" dirty="0">
                <a:latin typeface="Arial" panose="020B0604020202020204" pitchFamily="34" charset="0"/>
                <a:cs typeface="Arial" panose="020B0604020202020204" pitchFamily="34" charset="0"/>
              </a:rPr>
              <a:t>slide 19</a:t>
            </a:r>
            <a:r>
              <a:rPr lang="pt-BR" sz="1000" b="1" dirty="0">
                <a:latin typeface="Arial" panose="020B0604020202020204" pitchFamily="34" charset="0"/>
                <a:cs typeface="Arial" panose="020B0604020202020204" pitchFamily="34" charset="0"/>
              </a:rPr>
              <a:t> </a:t>
            </a:r>
            <a:r>
              <a:rPr lang="pt-BR" sz="1000" dirty="0">
                <a:latin typeface="Arial" panose="020B0604020202020204" pitchFamily="34" charset="0"/>
                <a:cs typeface="Arial" panose="020B0604020202020204" pitchFamily="34" charset="0"/>
              </a:rPr>
              <a:t>exemplos de instruções são fornecidos para acessar os cursos pesquisando por título na Biblioteca de conteúdo do LLC.</a:t>
            </a:r>
          </a:p>
          <a:p>
            <a:pPr marL="171450" lvl="0" indent="-171450">
              <a:buFont typeface="Arial" panose="020B0604020202020204" pitchFamily="34" charset="0"/>
              <a:buChar char="•"/>
            </a:pPr>
            <a:endParaRPr lang="en-US" sz="1000" baseline="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pPr>
              <a:defRPr/>
            </a:pPr>
            <a:r>
              <a:rPr lang="en-US" dirty="0"/>
              <a:t>NAMI Overview</a:t>
            </a:r>
          </a:p>
        </p:txBody>
      </p:sp>
    </p:spTree>
    <p:extLst>
      <p:ext uri="{BB962C8B-B14F-4D97-AF65-F5344CB8AC3E}">
        <p14:creationId xmlns:p14="http://schemas.microsoft.com/office/powerpoint/2010/main" val="2120934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b="0" dirty="0">
                <a:ea typeface="ヒラギノ角ゴ Pro W3"/>
                <a:cs typeface="Arial"/>
              </a:rPr>
              <a:t>Anotações do apresentador:</a:t>
            </a:r>
          </a:p>
          <a:p>
            <a:pPr>
              <a:defRPr/>
            </a:pPr>
            <a:endParaRPr lang="en-US" b="0" dirty="0">
              <a:ea typeface="ヒラギノ角ゴ Pro W3"/>
              <a:cs typeface="Arial"/>
            </a:endParaRPr>
          </a:p>
          <a:p>
            <a:pPr>
              <a:defRPr/>
            </a:pPr>
            <a:r>
              <a:rPr lang="pt-BR" b="0" dirty="0">
                <a:ea typeface="ヒラギノ角ゴ Pro W3"/>
                <a:cs typeface="Arial"/>
              </a:rPr>
              <a:t>Os Dirigentes Executivos pediram a todas as áreas jurisdicionais que conduzissem seus próprios programas piloto da Abordagem Global do Quadro Associativo durante 2021-2022.</a:t>
            </a:r>
          </a:p>
          <a:p>
            <a:pPr>
              <a:defRPr/>
            </a:pPr>
            <a:endParaRPr lang="pt-BR" b="0" dirty="0">
              <a:ea typeface="ヒラギノ角ゴ Pro W3"/>
              <a:cs typeface="Arial"/>
            </a:endParaRPr>
          </a:p>
          <a:p>
            <a:pPr>
              <a:defRPr/>
            </a:pPr>
            <a:r>
              <a:rPr lang="pt-BR" b="0" dirty="0">
                <a:ea typeface="ヒラギノ角ゴ Pro W3"/>
                <a:cs typeface="Arial"/>
              </a:rPr>
              <a:t>O feedback do programa piloto influenciou a mudança e destacou a necessidade de regionalização.</a:t>
            </a:r>
          </a:p>
          <a:p>
            <a:pPr>
              <a:defRPr/>
            </a:pPr>
            <a:endParaRPr lang="pt-BR" b="0" dirty="0">
              <a:ea typeface="ヒラギノ角ゴ Pro W3"/>
              <a:cs typeface="Arial"/>
            </a:endParaRPr>
          </a:p>
          <a:p>
            <a:pPr>
              <a:defRPr/>
            </a:pPr>
            <a:r>
              <a:rPr lang="pt-BR" b="0" dirty="0">
                <a:ea typeface="ヒラギノ角ゴ Pro W3"/>
                <a:cs typeface="Arial"/>
              </a:rPr>
              <a:t>A GAT conduz o processo e fornece apoio e responsabilização em cada área jurisdicional. Os líderes da GAT também treinam os líderes Leões sobre a Abordagem Global do Quadro Associativo.</a:t>
            </a:r>
          </a:p>
          <a:p>
            <a:pPr>
              <a:defRPr/>
            </a:pPr>
            <a:endParaRPr lang="pt-BR" b="0" dirty="0">
              <a:ea typeface="ヒラギノ角ゴ Pro W3"/>
              <a:cs typeface="Arial"/>
            </a:endParaRPr>
          </a:p>
          <a:p>
            <a:pPr>
              <a:defRPr/>
            </a:pPr>
            <a:r>
              <a:rPr lang="pt-BR" b="0" dirty="0">
                <a:ea typeface="ヒラギノ角ゴ Pro W3"/>
                <a:cs typeface="Arial"/>
              </a:rPr>
              <a:t>Usando as ideias de aumento de associados mais eficazes de todas as áreas, a Abordagem Global do Quadro Associativo foi lançada mundialmente no ano Leonístico de 2022-2023.</a:t>
            </a:r>
          </a:p>
          <a:p>
            <a:pPr>
              <a:defRPr/>
            </a:pPr>
            <a:endParaRPr lang="pt-BR" b="1" dirty="0">
              <a:ea typeface="ヒラギノ角ゴ Pro W3"/>
              <a:cs typeface="Arial"/>
            </a:endParaRPr>
          </a:p>
          <a:p>
            <a:pPr>
              <a:defRPr/>
            </a:pPr>
            <a:r>
              <a:rPr lang="pt-BR" b="0" dirty="0">
                <a:ea typeface="ヒラギノ角ゴ Pro W3"/>
                <a:cs typeface="Arial"/>
              </a:rPr>
              <a:t>Em julho de 2023, a </a:t>
            </a:r>
            <a:r>
              <a:rPr lang="pt-BR" b="0" i="1" dirty="0">
                <a:ea typeface="ヒラギノ角ゴ Pro W3"/>
                <a:cs typeface="Arial"/>
              </a:rPr>
              <a:t>MISSÃO</a:t>
            </a:r>
            <a:r>
              <a:rPr lang="pt-BR" b="0" dirty="0">
                <a:ea typeface="ヒラギノ角ゴ Pro W3"/>
                <a:cs typeface="Arial"/>
              </a:rPr>
              <a:t> </a:t>
            </a:r>
            <a:r>
              <a:rPr lang="pt-BR" b="1" dirty="0">
                <a:ea typeface="ヒラギノ角ゴ Pro W3"/>
                <a:cs typeface="Arial"/>
              </a:rPr>
              <a:t>1.5</a:t>
            </a:r>
            <a:r>
              <a:rPr lang="pt-BR" b="0" dirty="0">
                <a:ea typeface="ヒラギノ角ゴ Pro W3"/>
                <a:cs typeface="Arial"/>
              </a:rPr>
              <a:t> foi lançada. A Abordagem Global do Quadro Associativo apoiará a </a:t>
            </a:r>
            <a:r>
              <a:rPr lang="pt-BR" b="0" i="1" dirty="0">
                <a:ea typeface="ヒラギノ角ゴ Pro W3"/>
                <a:cs typeface="Arial"/>
              </a:rPr>
              <a:t>MISSÃO</a:t>
            </a:r>
            <a:r>
              <a:rPr lang="pt-BR" b="0" dirty="0">
                <a:ea typeface="ヒラギノ角ゴ Pro W3"/>
                <a:cs typeface="Arial"/>
              </a:rPr>
              <a:t> </a:t>
            </a:r>
            <a:r>
              <a:rPr lang="pt-BR" b="1" dirty="0">
                <a:ea typeface="ヒラギノ角ゴ Pro W3"/>
                <a:cs typeface="Arial"/>
              </a:rPr>
              <a:t>1.5</a:t>
            </a:r>
            <a:r>
              <a:rPr lang="pt-BR" b="0" dirty="0">
                <a:ea typeface="ヒラギノ角ゴ Pro W3"/>
                <a:cs typeface="Arial"/>
              </a:rPr>
              <a:t> até o final de junho de 2027.</a:t>
            </a:r>
            <a:endParaRPr lang="en-US" b="0" dirty="0">
              <a:ea typeface="ヒラギノ角ゴ Pro W3"/>
              <a:cs typeface="Arial"/>
            </a:endParaRPr>
          </a:p>
          <a:p>
            <a:pPr>
              <a:defRPr/>
            </a:pPr>
            <a:endParaRPr lang="en-US" b="1" dirty="0">
              <a:highlight>
                <a:srgbClr val="FFFF00"/>
              </a:highlight>
              <a:ea typeface="ヒラギノ角ゴ Pro W3"/>
              <a:cs typeface="Arial"/>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dirty="0"/>
          </a:p>
        </p:txBody>
      </p:sp>
    </p:spTree>
    <p:extLst>
      <p:ext uri="{BB962C8B-B14F-4D97-AF65-F5344CB8AC3E}">
        <p14:creationId xmlns:p14="http://schemas.microsoft.com/office/powerpoint/2010/main" val="596958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u="sng" dirty="0">
                <a:latin typeface="Arial" panose="020B0604020202020204" pitchFamily="34" charset="0"/>
                <a:ea typeface="ヒラギノ角ゴ Pro W3"/>
                <a:cs typeface="Arial" panose="020B0604020202020204" pitchFamily="34" charset="0"/>
              </a:rPr>
              <a:t>Anotações do apresentador: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i="1" dirty="0">
                <a:latin typeface="Arial" panose="020B0604020202020204" pitchFamily="34" charset="0"/>
                <a:ea typeface="ヒラギノ角ゴ Pro W3"/>
                <a:cs typeface="Arial" panose="020B0604020202020204" pitchFamily="34" charset="0"/>
              </a:rPr>
              <a:t>Reforce a ideia de que os participantes podem moldar o processo para melhor atender às necessidades da respectiva área e lembre-os de que eles têm o poder de criar o distrito à maneira deles.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aseline="0"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a:p>
            <a:r>
              <a:rPr lang="pt-BR" sz="1000" b="0" dirty="0">
                <a:latin typeface="Arial" panose="020B0604020202020204" pitchFamily="34" charset="0"/>
                <a:cs typeface="Arial" panose="020B0604020202020204" pitchFamily="34" charset="0"/>
              </a:rPr>
              <a:t>A Abordagem Global do Quadro Associativo</a:t>
            </a:r>
            <a:r>
              <a:rPr lang="pt-BR" sz="1000" b="0" baseline="0" dirty="0">
                <a:latin typeface="Arial" panose="020B0604020202020204" pitchFamily="34" charset="0"/>
                <a:cs typeface="Arial" panose="020B0604020202020204" pitchFamily="34" charset="0"/>
              </a:rPr>
              <a:t> segue um processo de 4 etapas: criar uma equipe, criar uma visão, criar um plano e criar sucesso. </a:t>
            </a:r>
          </a:p>
          <a:p>
            <a:endParaRPr lang="en-US" sz="1000" b="0" dirty="0">
              <a:latin typeface="Arial" panose="020B0604020202020204" pitchFamily="34" charset="0"/>
              <a:cs typeface="Arial" panose="020B0604020202020204" pitchFamily="34" charset="0"/>
            </a:endParaRPr>
          </a:p>
          <a:p>
            <a:r>
              <a:rPr lang="pt-BR" sz="1000" b="0" i="1" baseline="0" dirty="0">
                <a:latin typeface="Arial" panose="020B0604020202020204" pitchFamily="34" charset="0"/>
                <a:cs typeface="Arial" panose="020B0604020202020204" pitchFamily="34" charset="0"/>
              </a:rPr>
              <a:t>Roteiro para o Líder de Área da GAT preparar líderes distritais para liderarem o workshop Criar uma Equipe:</a:t>
            </a:r>
          </a:p>
          <a:p>
            <a:r>
              <a:rPr lang="pt-BR" sz="1000" b="0" baseline="0" dirty="0">
                <a:latin typeface="Arial" panose="020B0604020202020204" pitchFamily="34" charset="0"/>
                <a:cs typeface="Arial" panose="020B0604020202020204" pitchFamily="34" charset="0"/>
              </a:rPr>
              <a:t>Ao retornar ao seu distrito, você completará a primeira etapa do processo: Criar uma Equipe. Como parte da etapa Criar uma Equipe, você terá a oportunidade de conhecer um ao outro e compreender nossos papéis neste processo e a importância da comunicação e da confiança. </a:t>
            </a:r>
          </a:p>
          <a:p>
            <a:endParaRPr lang="en-US" sz="1000" b="0" baseline="0" dirty="0">
              <a:latin typeface="Arial" panose="020B0604020202020204" pitchFamily="34" charset="0"/>
              <a:cs typeface="Arial" panose="020B0604020202020204" pitchFamily="34" charset="0"/>
            </a:endParaRPr>
          </a:p>
          <a:p>
            <a:r>
              <a:rPr lang="pt-BR" sz="1000" b="0" baseline="0" dirty="0">
                <a:latin typeface="Arial" panose="020B0604020202020204" pitchFamily="34" charset="0"/>
                <a:cs typeface="Arial" panose="020B0604020202020204" pitchFamily="34" charset="0"/>
              </a:rPr>
              <a:t>Desde o nível de clube até a liderança da GAT de nível superior, você deve escolher integrantes do seu grupo de trabalho que se serão dedicados a ajudar o seu distrito a prosperar no ano que se inicia e fornecer, um ao outro, apoio mútuo contínuo durante todo o processo.</a:t>
            </a:r>
          </a:p>
          <a:p>
            <a:endParaRPr lang="en-US" sz="1000" b="0" dirty="0">
              <a:latin typeface="Arial" panose="020B0604020202020204" pitchFamily="34" charset="0"/>
              <a:cs typeface="Arial" panose="020B0604020202020204" pitchFamily="34" charset="0"/>
            </a:endParaRPr>
          </a:p>
          <a:p>
            <a:r>
              <a:rPr lang="pt-BR" sz="1000" b="0" i="1" dirty="0">
                <a:latin typeface="Arial" panose="020B0604020202020204" pitchFamily="34" charset="0"/>
                <a:cs typeface="Arial" panose="020B0604020202020204" pitchFamily="34" charset="0"/>
              </a:rPr>
              <a:t>Roteiro para os líderes distritais quando liderarem o workshop Criar uma Equipe:</a:t>
            </a:r>
          </a:p>
          <a:p>
            <a:r>
              <a:rPr lang="pt-BR" sz="1000" b="0" baseline="0" dirty="0">
                <a:latin typeface="Arial" panose="020B0604020202020204" pitchFamily="34" charset="0"/>
                <a:cs typeface="Arial" panose="020B0604020202020204" pitchFamily="34" charset="0"/>
              </a:rPr>
              <a:t>Hoje, vamos começar com a primeira etapa do processo: Criar uma Equipe. Como parte da etapa, teremos a oportunidade para nos conhecermos e entendermos nossos papéis neste processo e a importância da comunicação e da confiança. </a:t>
            </a:r>
          </a:p>
          <a:p>
            <a:endParaRPr lang="en-US" sz="1000" b="0" baseline="0" dirty="0">
              <a:latin typeface="Arial" panose="020B0604020202020204" pitchFamily="34" charset="0"/>
              <a:cs typeface="Arial" panose="020B0604020202020204" pitchFamily="34" charset="0"/>
            </a:endParaRPr>
          </a:p>
          <a:p>
            <a:r>
              <a:rPr lang="pt-BR" sz="1000" b="0" baseline="0" dirty="0">
                <a:latin typeface="Arial" panose="020B0604020202020204" pitchFamily="34" charset="0"/>
                <a:cs typeface="Arial" panose="020B0604020202020204" pitchFamily="34" charset="0"/>
              </a:rPr>
              <a:t>Desde o nível de clube até a liderança da GAT de nível superior, você deve escolher integrantes do seu grupo de trabalho que se serão dedicados a ajudar o seu distrito a prosperar no ano que se inicia e fornecer, um ao outro, apoio mútuo contínuo durante todo o processo.</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3395912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u="sng" dirty="0">
                <a:latin typeface="Arial" panose="020B0604020202020204" pitchFamily="34" charset="0"/>
                <a:ea typeface="ヒラギノ角ゴ Pro W3"/>
                <a:cs typeface="Arial" panose="020B0604020202020204" pitchFamily="34" charset="0"/>
              </a:rPr>
              <a:t>Anotações do apresentador: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i="1" dirty="0">
                <a:latin typeface="Arial" panose="020B0604020202020204" pitchFamily="34" charset="0"/>
                <a:ea typeface="ヒラギノ角ゴ Pro W3"/>
                <a:cs typeface="Arial" panose="020B0604020202020204" pitchFamily="34" charset="0"/>
              </a:rPr>
              <a:t>Lembre-se de regionalizar como essas quatro áreas são abordadas; se houver um foco mais forte na liderança em sua área, vincule tudo ao treinamento e ao desenvolvimento dos membros. Se houver um foco mais forte no serviço, lembre ao grupo que o aumento da satisfação dos associados garante que mais Leões participem das atividades de serviço.</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aseline="0" dirty="0">
                <a:latin typeface="Arial" panose="020B0604020202020204" pitchFamily="34" charset="0"/>
                <a:cs typeface="Arial" panose="020B0604020202020204" pitchFamily="34" charset="0"/>
              </a:rPr>
              <a:t>________________________________________________________________</a:t>
            </a:r>
          </a:p>
          <a:p>
            <a:endParaRPr lang="en-US" sz="1000" b="1" dirty="0">
              <a:latin typeface="Arial" panose="020B0604020202020204" pitchFamily="34" charset="0"/>
              <a:cs typeface="Arial" panose="020B0604020202020204" pitchFamily="34" charset="0"/>
            </a:endParaRPr>
          </a:p>
          <a:p>
            <a:r>
              <a:rPr lang="pt-BR" sz="1000" b="0" dirty="0">
                <a:latin typeface="Arial" panose="020B0604020202020204" pitchFamily="34" charset="0"/>
                <a:cs typeface="Arial" panose="020B0604020202020204" pitchFamily="34" charset="0"/>
              </a:rPr>
              <a:t>Antes de mergulharmos na organização do grupo de trabalho, você deve se lembrar que a Abordagem Global do Quadro Associativo tem três objetivos: rejuvenescer os distritos com novos clubes, revitalizar os clubes com novos associados e remotivar os associados com companheirismo e serviços interessantes. </a:t>
            </a:r>
          </a:p>
          <a:p>
            <a:endParaRPr lang="en-US" sz="1000" b="0" dirty="0">
              <a:latin typeface="Arial" panose="020B0604020202020204" pitchFamily="34" charset="0"/>
              <a:cs typeface="Arial" panose="020B0604020202020204" pitchFamily="34" charset="0"/>
            </a:endParaRPr>
          </a:p>
          <a:p>
            <a:r>
              <a:rPr lang="pt-BR" sz="1000" b="0" dirty="0">
                <a:latin typeface="Arial" panose="020B0604020202020204" pitchFamily="34" charset="0"/>
                <a:cs typeface="Arial" panose="020B0604020202020204" pitchFamily="34" charset="0"/>
              </a:rPr>
              <a:t>Cada uma delas é uma Área de Enfoque da Abordagem Global do Quadro Associativo, junto com, </a:t>
            </a:r>
            <a:r>
              <a:rPr lang="pt-BR" sz="1000" b="0" i="1" dirty="0">
                <a:latin typeface="Arial" panose="020B0604020202020204" pitchFamily="34" charset="0"/>
                <a:cs typeface="Arial" panose="020B0604020202020204" pitchFamily="34" charset="0"/>
              </a:rPr>
              <a:t>(clique) </a:t>
            </a:r>
            <a:r>
              <a:rPr lang="pt-BR" sz="1000" b="0" baseline="0" dirty="0">
                <a:latin typeface="Arial" panose="020B0604020202020204" pitchFamily="34" charset="0"/>
                <a:cs typeface="Arial" panose="020B0604020202020204" pitchFamily="34" charset="0"/>
              </a:rPr>
              <a:t>fornecer treinamento e suporte para nossos líderes Leões. Sem isso, nenhum dos outros objetivos é possível. </a:t>
            </a:r>
          </a:p>
          <a:p>
            <a:endParaRPr lang="en-US" sz="1000" b="0" baseline="0" dirty="0">
              <a:latin typeface="Arial" panose="020B0604020202020204" pitchFamily="34" charset="0"/>
              <a:cs typeface="Arial" panose="020B0604020202020204" pitchFamily="34" charset="0"/>
            </a:endParaRPr>
          </a:p>
          <a:p>
            <a:r>
              <a:rPr lang="pt-BR" sz="1000" b="0" baseline="0" dirty="0">
                <a:latin typeface="Arial" panose="020B0604020202020204" pitchFamily="34" charset="0"/>
                <a:cs typeface="Arial" panose="020B0604020202020204" pitchFamily="34" charset="0"/>
              </a:rPr>
              <a:t>Você verá as quatro Áreas de Enfoque resumidas como Novos Clubes, Novos Associados, Satisfação do Associado e Apoio aos Líderes. </a:t>
            </a:r>
          </a:p>
          <a:p>
            <a:endParaRPr lang="en-US" sz="100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8803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0" u="sng" dirty="0">
                <a:latin typeface="Arial" panose="020B0604020202020204" pitchFamily="34" charset="0"/>
                <a:ea typeface="ヒラギノ角ゴ Pro W3"/>
                <a:cs typeface="Arial" panose="020B0604020202020204" pitchFamily="34" charset="0"/>
              </a:rPr>
              <a:t>Anotações do apresentador: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0" i="1" dirty="0">
                <a:latin typeface="Arial" panose="020B0604020202020204" pitchFamily="34" charset="0"/>
                <a:ea typeface="ヒラギノ角ゴ Pro W3"/>
                <a:cs typeface="Arial" panose="020B0604020202020204" pitchFamily="34" charset="0"/>
              </a:rPr>
              <a:t>Lembre-se de regionalizar como os integrantes do grupo de trabalho são escolhidos. Algumas áreas podem decidir que o governador de distrito ou gabinete distrital escolha a equipe, enquanto outras podem desenvolver uma equipe especificamente dedicada à causa e convocar indivíduos especiais para fazerem parte da equipe. Outras considerações incluem enviar um convite aberto a todos os membros do distrito/DM para ver quem está interessado em ser um membro da equipe ou incluir jovens Leões para fornecer uma perspectiva renovada.</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0" baseline="0" dirty="0">
                <a:latin typeface="Arial" panose="020B0604020202020204" pitchFamily="34" charset="0"/>
                <a:cs typeface="Arial" panose="020B0604020202020204" pitchFamily="34" charset="0"/>
              </a:rPr>
              <a:t>________________________________________________________________</a:t>
            </a:r>
          </a:p>
          <a:p>
            <a:endParaRPr lang="en-US" sz="1000" b="0" baseline="0" dirty="0">
              <a:latin typeface="Arial" panose="020B0604020202020204" pitchFamily="34" charset="0"/>
              <a:cs typeface="Arial" panose="020B0604020202020204" pitchFamily="34" charset="0"/>
            </a:endParaRPr>
          </a:p>
          <a:p>
            <a:r>
              <a:rPr lang="pt-BR" sz="1000" b="0" dirty="0">
                <a:latin typeface="Arial" panose="020B0604020202020204" pitchFamily="34" charset="0"/>
                <a:ea typeface="ヒラギノ角ゴ Pro W3"/>
                <a:cs typeface="Arial" panose="020B0604020202020204" pitchFamily="34" charset="0"/>
              </a:rPr>
              <a:t>Para implementar nossas ideias, precisaremos de um grupo de trabalho.</a:t>
            </a:r>
            <a:r>
              <a:rPr lang="pt-BR" sz="1000" b="0" baseline="0" dirty="0">
                <a:latin typeface="Arial" panose="020B0604020202020204" pitchFamily="34" charset="0"/>
                <a:ea typeface="ヒラギノ角ゴ Pro W3"/>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pt-BR" sz="1000" b="0" i="1" baseline="0" dirty="0">
                <a:latin typeface="Arial" panose="020B0604020202020204" pitchFamily="34" charset="0"/>
                <a:cs typeface="Arial" panose="020B0604020202020204" pitchFamily="34" charset="0"/>
              </a:rPr>
              <a:t>Roteiro para o Líder de Área da GAT preparar líderes distritais para liderarem o workshop Criar uma Equipe: </a:t>
            </a:r>
          </a:p>
          <a:p>
            <a:r>
              <a:rPr lang="pt-BR" sz="1000" b="0" dirty="0">
                <a:latin typeface="Arial" panose="020B0604020202020204" pitchFamily="34" charset="0"/>
                <a:ea typeface="ヒラギノ角ゴ Pro W3"/>
                <a:cs typeface="Arial" panose="020B0604020202020204" pitchFamily="34" charset="0"/>
              </a:rPr>
              <a:t>Essa tabela é apenas</a:t>
            </a:r>
            <a:r>
              <a:rPr lang="pt-BR" sz="1000" b="0" baseline="0" dirty="0">
                <a:latin typeface="Arial" panose="020B0604020202020204" pitchFamily="34" charset="0"/>
                <a:ea typeface="ヒラギノ角ゴ Pro W3"/>
                <a:cs typeface="Arial" panose="020B0604020202020204" pitchFamily="34" charset="0"/>
              </a:rPr>
              <a:t> um exemplo de como você pode se organizar em torno das quatro áreas de enfoque do seu distrito. </a:t>
            </a:r>
            <a:r>
              <a:rPr lang="pt-BR" sz="1000" b="0" dirty="0">
                <a:latin typeface="Arial" panose="020B0604020202020204" pitchFamily="34" charset="0"/>
                <a:ea typeface="ヒラギノ角ゴ Pro W3"/>
                <a:cs typeface="Arial" panose="020B0604020202020204" pitchFamily="34" charset="0"/>
              </a:rPr>
              <a:t>Você pode organizar os grupos de trabalho como quiser com quantas pessoas você precisar, isso inclui formar seu grupo de trabalho com Leões de vários títulos, mesmo aqueles em nível de clube.</a:t>
            </a:r>
            <a:r>
              <a:rPr lang="pt-BR" sz="1000" b="0" baseline="0" dirty="0">
                <a:latin typeface="Arial" panose="020B0604020202020204" pitchFamily="34" charset="0"/>
                <a:ea typeface="ヒラギノ角ゴ Pro W3"/>
                <a:cs typeface="Arial" panose="020B0604020202020204" pitchFamily="34" charset="0"/>
              </a:rPr>
              <a:t> Lembre-se: O seu distrito, a sua maneira.</a:t>
            </a:r>
          </a:p>
          <a:p>
            <a:endParaRPr lang="en-US" sz="1000" b="0" dirty="0">
              <a:latin typeface="Arial" panose="020B0604020202020204" pitchFamily="34" charset="0"/>
              <a:cs typeface="Arial" panose="020B0604020202020204" pitchFamily="34" charset="0"/>
            </a:endParaRPr>
          </a:p>
          <a:p>
            <a:r>
              <a:rPr lang="pt-BR" sz="1000" b="0" dirty="0">
                <a:latin typeface="Arial" panose="020B0604020202020204" pitchFamily="34" charset="0"/>
                <a:ea typeface="ヒラギノ角ゴ Pro W3"/>
                <a:cs typeface="Arial" panose="020B0604020202020204" pitchFamily="34" charset="0"/>
              </a:rPr>
              <a:t>Ao pensar em seu grupo de trabalho, algumas coisas a serem consideradas são escolher integrantes que estejam interessados em progredir, desejam moldar a experiência dos associados, sejam responsáveis e estejam dispostos a se comunicar.</a:t>
            </a:r>
            <a:r>
              <a:rPr lang="pt-BR" sz="1000" b="0" baseline="0" dirty="0">
                <a:latin typeface="Arial" panose="020B0604020202020204" pitchFamily="34" charset="0"/>
                <a:ea typeface="ヒラギノ角ゴ Pro W3"/>
                <a:cs typeface="Arial" panose="020B0604020202020204" pitchFamily="34" charset="0"/>
              </a:rPr>
              <a:t> No final, escolha integrantes que sejam dedicados e os mais adequados para a função.</a:t>
            </a:r>
          </a:p>
          <a:p>
            <a:endParaRPr lang="en-US" sz="1000" b="0" baseline="0" dirty="0">
              <a:latin typeface="Arial" panose="020B0604020202020204" pitchFamily="34" charset="0"/>
              <a:cs typeface="Arial" panose="020B0604020202020204" pitchFamily="34" charset="0"/>
            </a:endParaRPr>
          </a:p>
          <a:p>
            <a:r>
              <a:rPr lang="pt-BR" sz="1000" b="0" baseline="0" dirty="0">
                <a:latin typeface="Arial" panose="020B0604020202020204" pitchFamily="34" charset="0"/>
                <a:cs typeface="Arial" panose="020B0604020202020204" pitchFamily="34" charset="0"/>
              </a:rPr>
              <a:t>O Coordenador da GMT de Distrito foi nomeado como a pessoa indicada para liderar a iniciativa no distrito. No entanto, um Ex-Governador de Distrito ou outro líder respeitado pode ser identificado como o Líder de Apoio à Abordagem Global do Quadro Associativo, se isso funcionar melhor para sua área. </a:t>
            </a:r>
          </a:p>
          <a:p>
            <a:endParaRPr lang="en-US" sz="1000" b="0" baseline="0" dirty="0">
              <a:latin typeface="Arial" panose="020B0604020202020204" pitchFamily="34" charset="0"/>
              <a:cs typeface="Arial" panose="020B0604020202020204" pitchFamily="34" charset="0"/>
            </a:endParaRPr>
          </a:p>
          <a:p>
            <a:r>
              <a:rPr lang="pt-BR" sz="1000" b="0" baseline="0" dirty="0">
                <a:latin typeface="Arial" panose="020B0604020202020204" pitchFamily="34" charset="0"/>
                <a:ea typeface="ヒラギノ角ゴ Pro W3"/>
                <a:cs typeface="Arial" panose="020B0604020202020204" pitchFamily="34" charset="0"/>
              </a:rPr>
              <a:t>Também há Líderes de Grupo de Trabalho na tabela de exemplo. </a:t>
            </a:r>
            <a:r>
              <a:rPr lang="pt-BR" sz="1000" b="0" dirty="0">
                <a:latin typeface="Arial" panose="020B0604020202020204" pitchFamily="34" charset="0"/>
                <a:ea typeface="ヒラギノ角ゴ Pro W3"/>
                <a:cs typeface="Arial" panose="020B0604020202020204" pitchFamily="34" charset="0"/>
              </a:rPr>
              <a:t>Novamente, você pode organizar como quiser, mas no exemplo, há um Líder de Grupo de Trabalho para cada uma das quatro Áreas de Enfoque da Abordagem Global do Quadro Associativo:</a:t>
            </a:r>
            <a:r>
              <a:rPr lang="pt-BR" sz="1000" b="0" baseline="0" dirty="0">
                <a:latin typeface="Arial" panose="020B0604020202020204" pitchFamily="34" charset="0"/>
                <a:ea typeface="ヒラギノ角ゴ Pro W3"/>
                <a:cs typeface="Arial" panose="020B0604020202020204" pitchFamily="34" charset="0"/>
              </a:rPr>
              <a:t> Novos Clubes, Novos Associados, Satisfação do Associado e Apoio ao Líder. Considere ter:</a:t>
            </a:r>
          </a:p>
          <a:p>
            <a:pPr marL="171450" indent="-171450">
              <a:buFont typeface="Arial" panose="020B0604020202020204" pitchFamily="34" charset="0"/>
              <a:buChar char="•"/>
            </a:pPr>
            <a:r>
              <a:rPr lang="pt-BR" sz="1000" b="0" baseline="0" dirty="0">
                <a:latin typeface="Arial" panose="020B0604020202020204" pitchFamily="34" charset="0"/>
                <a:cs typeface="Arial" panose="020B0604020202020204" pitchFamily="34" charset="0"/>
              </a:rPr>
              <a:t>A Equipe Global de Extensão de Distrito (GET) ou o Coordenador de Clube de Interesse Especial como líder do grupo de trabalho para a área de enfoque 1</a:t>
            </a:r>
          </a:p>
          <a:p>
            <a:pPr marL="171450" indent="-171450">
              <a:buFont typeface="Arial" panose="020B0604020202020204" pitchFamily="34" charset="0"/>
              <a:buChar char="•"/>
            </a:pPr>
            <a:r>
              <a:rPr lang="pt-BR" sz="1000" b="0" dirty="0">
                <a:latin typeface="Arial" panose="020B0604020202020204" pitchFamily="34" charset="0"/>
                <a:ea typeface="ヒラギノ角ゴ Pro W3"/>
                <a:cs typeface="Arial" panose="020B0604020202020204" pitchFamily="34" charset="0"/>
              </a:rPr>
              <a:t>A</a:t>
            </a:r>
            <a:r>
              <a:rPr lang="pt-BR" sz="1000" b="0" baseline="0" dirty="0">
                <a:latin typeface="Arial" panose="020B0604020202020204" pitchFamily="34" charset="0"/>
                <a:ea typeface="ヒラギノ角ゴ Pro W3"/>
                <a:cs typeface="Arial" panose="020B0604020202020204" pitchFamily="34" charset="0"/>
              </a:rPr>
              <a:t> GST de Distrito como líder do </a:t>
            </a:r>
            <a:r>
              <a:rPr lang="pt-BR" sz="1000" b="0" i="0" dirty="0">
                <a:latin typeface="Arial" panose="020B0604020202020204" pitchFamily="34" charset="0"/>
                <a:ea typeface="ヒラギノ角ゴ Pro W3"/>
                <a:cs typeface="Arial" panose="020B0604020202020204" pitchFamily="34" charset="0"/>
              </a:rPr>
              <a:t>grupo de trabalho</a:t>
            </a:r>
            <a:r>
              <a:rPr lang="pt-BR" sz="1000" b="0" baseline="0" dirty="0">
                <a:latin typeface="Arial" panose="020B0604020202020204" pitchFamily="34" charset="0"/>
                <a:ea typeface="ヒラギノ角ゴ Pro W3"/>
                <a:cs typeface="Arial" panose="020B0604020202020204" pitchFamily="34" charset="0"/>
              </a:rPr>
              <a:t> para a área de enfoque 3 </a:t>
            </a:r>
          </a:p>
          <a:p>
            <a:pPr marL="171450" indent="-171450">
              <a:buFont typeface="Arial" panose="020B0604020202020204" pitchFamily="34" charset="0"/>
              <a:buChar char="•"/>
            </a:pPr>
            <a:r>
              <a:rPr lang="pt-BR" sz="1000" b="0" baseline="0" dirty="0">
                <a:latin typeface="Arial" panose="020B0604020202020204" pitchFamily="34" charset="0"/>
                <a:cs typeface="Arial" panose="020B0604020202020204" pitchFamily="34" charset="0"/>
              </a:rPr>
              <a:t>E a GLT de Distrito como líder do grupo de trabalho para a área de enfoque 4</a:t>
            </a:r>
          </a:p>
          <a:p>
            <a:endParaRPr lang="en-US" sz="1000" b="0" baseline="0" dirty="0">
              <a:latin typeface="Arial" panose="020B0604020202020204" pitchFamily="34" charset="0"/>
              <a:cs typeface="Arial" panose="020B0604020202020204" pitchFamily="34" charset="0"/>
            </a:endParaRPr>
          </a:p>
          <a:p>
            <a:r>
              <a:rPr lang="pt-BR" sz="1000" b="0" i="1" dirty="0">
                <a:latin typeface="Arial" panose="020B0604020202020204" pitchFamily="34" charset="0"/>
                <a:cs typeface="Arial" panose="020B0604020202020204" pitchFamily="34" charset="0"/>
              </a:rPr>
              <a:t>Roteiro para os líderes distritais quando liderarem o workshop Criar uma Equipe:</a:t>
            </a:r>
          </a:p>
          <a:p>
            <a:r>
              <a:rPr lang="pt-BR" sz="1000" b="0" baseline="0" dirty="0">
                <a:latin typeface="Arial" panose="020B0604020202020204" pitchFamily="34" charset="0"/>
                <a:cs typeface="Arial" panose="020B0604020202020204" pitchFamily="34" charset="0"/>
              </a:rPr>
              <a:t>Podemos organizar nossos grupos de trabalho como desejarmos, com quantas pessoas precisarmos, isso inclui formar nossos grupos de trabalho com Leões de vários títulos, até aqueles em nível de clube. Lembre-se: O nosso distrito, a nossa maneira.</a:t>
            </a:r>
          </a:p>
          <a:p>
            <a:endParaRPr lang="en-US" sz="1000" b="0" baseline="0" dirty="0">
              <a:latin typeface="Arial" panose="020B0604020202020204" pitchFamily="34" charset="0"/>
              <a:cs typeface="Arial" panose="020B0604020202020204" pitchFamily="34" charset="0"/>
            </a:endParaRPr>
          </a:p>
          <a:p>
            <a:r>
              <a:rPr lang="pt-BR" sz="1000" b="0" baseline="0" dirty="0">
                <a:latin typeface="Arial" panose="020B0604020202020204" pitchFamily="34" charset="0"/>
                <a:cs typeface="Arial" panose="020B0604020202020204" pitchFamily="34" charset="0"/>
              </a:rPr>
              <a:t>Ao pensarmos em nossos grupos de trabalho, vamos escolher integrantes que estejam interessados em progredir, que desejam moldar a experiência dos associados, sejam responsáveis e estejam dispostos a se comunicar. No final, escolhemos aqueles que são dedicados e os mais adequados para a função.</a:t>
            </a:r>
          </a:p>
          <a:p>
            <a:endParaRPr lang="en-US" sz="1000" b="0" baseline="0" dirty="0">
              <a:latin typeface="Arial" panose="020B0604020202020204" pitchFamily="34" charset="0"/>
              <a:cs typeface="Arial" panose="020B0604020202020204" pitchFamily="34" charset="0"/>
            </a:endParaRPr>
          </a:p>
          <a:p>
            <a:r>
              <a:rPr lang="pt-BR" sz="1000" b="0" baseline="0" dirty="0">
                <a:latin typeface="Arial" panose="020B0604020202020204" pitchFamily="34" charset="0"/>
                <a:cs typeface="Arial" panose="020B0604020202020204" pitchFamily="34" charset="0"/>
              </a:rPr>
              <a:t>O Coordenador da GMT de Distrito foi nomeado como a pessoa indicada para liderar a iniciativa no distrito. </a:t>
            </a:r>
          </a:p>
          <a:p>
            <a:r>
              <a:rPr lang="pt-BR" sz="1000" b="0" i="1" baseline="0" dirty="0">
                <a:latin typeface="Arial" panose="020B0604020202020204" pitchFamily="34" charset="0"/>
                <a:cs typeface="Arial" panose="020B0604020202020204" pitchFamily="34" charset="0"/>
              </a:rPr>
              <a:t>Explique quaisquer diferenças regionais aqui, por exemplo: Contudo, Ex-Governador de Distrito XX será o Apoio dedicado à Abordagem Global do Quadro Associativo</a:t>
            </a:r>
            <a:r>
              <a:rPr lang="pt-BR" sz="1000" b="0" baseline="0" dirty="0">
                <a:latin typeface="Arial" panose="020B0604020202020204" pitchFamily="34" charset="0"/>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pt-BR" sz="1000" b="0" baseline="0" dirty="0">
                <a:latin typeface="Arial" panose="020B0604020202020204" pitchFamily="34" charset="0"/>
                <a:cs typeface="Arial" panose="020B0604020202020204" pitchFamily="34" charset="0"/>
              </a:rPr>
              <a:t>Também há Líderes de Grupo de Trabalho na tabela de exemplo. Novamente, podemos organizar como desejamos, mas no exemplo, há um Líder da Equipe para cada uma das quatro Áreas de Enfoque da Abordagem Global do Quadro Associativo: Novos Clubes, Novos Associados; Satisfação do Associado e Apoio ao Líder Considere ter:</a:t>
            </a:r>
          </a:p>
          <a:p>
            <a:pPr marL="171450" indent="-171450">
              <a:buFont typeface="Arial" panose="020B0604020202020204" pitchFamily="34" charset="0"/>
              <a:buChar char="•"/>
            </a:pPr>
            <a:r>
              <a:rPr lang="pt-BR" sz="1000" b="0" baseline="0" dirty="0">
                <a:latin typeface="Arial" panose="020B0604020202020204" pitchFamily="34" charset="0"/>
                <a:cs typeface="Arial" panose="020B0604020202020204" pitchFamily="34" charset="0"/>
              </a:rPr>
              <a:t>A Equipe Global de Extensão de Distrito (GET) ou o Coordenador de Clube de Interesse Especial como líder do grupo de trabalho para a área de enfoque 1</a:t>
            </a:r>
          </a:p>
          <a:p>
            <a:pPr marL="171450" indent="-171450">
              <a:buFont typeface="Arial" panose="020B0604020202020204" pitchFamily="34" charset="0"/>
              <a:buChar char="•"/>
            </a:pPr>
            <a:r>
              <a:rPr lang="pt-BR" sz="1000" b="0" dirty="0">
                <a:latin typeface="Arial" panose="020B0604020202020204" pitchFamily="34" charset="0"/>
                <a:ea typeface="ヒラギノ角ゴ Pro W3"/>
                <a:cs typeface="Arial" panose="020B0604020202020204" pitchFamily="34" charset="0"/>
              </a:rPr>
              <a:t>A</a:t>
            </a:r>
            <a:r>
              <a:rPr lang="pt-BR" sz="1000" b="0" baseline="0" dirty="0">
                <a:latin typeface="Arial" panose="020B0604020202020204" pitchFamily="34" charset="0"/>
                <a:ea typeface="ヒラギノ角ゴ Pro W3"/>
                <a:cs typeface="Arial" panose="020B0604020202020204" pitchFamily="34" charset="0"/>
              </a:rPr>
              <a:t> GST de Distrito como líder do </a:t>
            </a:r>
            <a:r>
              <a:rPr lang="pt-BR" sz="1000" b="0" i="0" dirty="0">
                <a:latin typeface="Arial" panose="020B0604020202020204" pitchFamily="34" charset="0"/>
                <a:ea typeface="ヒラギノ角ゴ Pro W3"/>
                <a:cs typeface="Arial" panose="020B0604020202020204" pitchFamily="34" charset="0"/>
              </a:rPr>
              <a:t>grupo de trabalho</a:t>
            </a:r>
            <a:r>
              <a:rPr lang="pt-BR" sz="1000" b="0" baseline="0" dirty="0">
                <a:latin typeface="Arial" panose="020B0604020202020204" pitchFamily="34" charset="0"/>
                <a:ea typeface="ヒラギノ角ゴ Pro W3"/>
                <a:cs typeface="Arial" panose="020B0604020202020204" pitchFamily="34" charset="0"/>
              </a:rPr>
              <a:t> para a área de enfoque 3 </a:t>
            </a:r>
          </a:p>
          <a:p>
            <a:pPr marL="171450" indent="-171450">
              <a:buFont typeface="Arial" panose="020B0604020202020204" pitchFamily="34" charset="0"/>
              <a:buChar char="•"/>
            </a:pPr>
            <a:r>
              <a:rPr lang="pt-BR" sz="1000" b="0" baseline="0" dirty="0">
                <a:latin typeface="Arial" panose="020B0604020202020204" pitchFamily="34" charset="0"/>
                <a:cs typeface="Arial" panose="020B0604020202020204" pitchFamily="34" charset="0"/>
              </a:rPr>
              <a:t>E a GLT de Distrito como líder do grupo de trabalho para a área de enfoque 4</a:t>
            </a: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598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017" y="4560984"/>
            <a:ext cx="6341166" cy="4319714"/>
          </a:xfrm>
        </p:spPr>
        <p:txBody>
          <a:bodyPr>
            <a:noAutofit/>
          </a:bodyPr>
          <a:lstStyle/>
          <a:p>
            <a:pPr lvl="0">
              <a:defRPr/>
            </a:pPr>
            <a:r>
              <a:rPr lang="pt-BR" sz="1000" u="sng" dirty="0">
                <a:latin typeface="Arial" panose="020B0604020202020204" pitchFamily="34" charset="0"/>
                <a:ea typeface="ヒラギノ角ゴ Pro W3"/>
                <a:cs typeface="Arial" panose="020B0604020202020204" pitchFamily="34" charset="0"/>
              </a:rPr>
              <a:t>Anotações do apresentador: </a:t>
            </a:r>
          </a:p>
          <a:p>
            <a:pPr lvl="0">
              <a:defRPr/>
            </a:pPr>
            <a:r>
              <a:rPr lang="pt-BR" sz="1000" dirty="0">
                <a:latin typeface="Arial" panose="020B0604020202020204" pitchFamily="34" charset="0"/>
                <a:cs typeface="Arial" panose="020B0604020202020204" pitchFamily="34" charset="0"/>
              </a:rPr>
              <a:t>________________________________________________________________</a:t>
            </a:r>
          </a:p>
          <a:p>
            <a:pPr>
              <a:defRPr/>
            </a:pPr>
            <a:endParaRPr lang="en-US" sz="1000" baseline="0" dirty="0">
              <a:latin typeface="Arial" panose="020B0604020202020204" pitchFamily="34" charset="0"/>
              <a:cs typeface="Arial" panose="020B0604020202020204" pitchFamily="34" charset="0"/>
            </a:endParaRPr>
          </a:p>
          <a:p>
            <a:pPr>
              <a:defRPr/>
            </a:pPr>
            <a:r>
              <a:rPr lang="pt-BR" sz="1000" i="1" baseline="0" dirty="0">
                <a:latin typeface="Arial" panose="020B0604020202020204" pitchFamily="34" charset="0"/>
                <a:cs typeface="Arial" panose="020B0604020202020204" pitchFamily="34" charset="0"/>
              </a:rPr>
              <a:t>Roteiro para o Líder de Área da GAT preparar líderes distritais para liderarem o workshop Criar uma Equipe:</a:t>
            </a:r>
          </a:p>
          <a:p>
            <a:pPr>
              <a:defRPr/>
            </a:pPr>
            <a:r>
              <a:rPr lang="pt-BR" sz="1000" i="0" u="none" strike="noStrike" baseline="0" dirty="0">
                <a:solidFill>
                  <a:schemeClr val="tx1"/>
                </a:solidFill>
                <a:latin typeface="Arial" panose="020B0604020202020204" pitchFamily="34" charset="0"/>
                <a:ea typeface="ヒラギノ角ゴ Pro W3"/>
                <a:cs typeface="Arial" panose="020B0604020202020204" pitchFamily="34" charset="0"/>
              </a:rPr>
              <a:t>Lembre-se de escolher um </a:t>
            </a:r>
            <a:r>
              <a:rPr lang="pt-BR" sz="1000" b="1" i="0" u="none" strike="noStrike" baseline="0" dirty="0">
                <a:solidFill>
                  <a:schemeClr val="tx1"/>
                </a:solidFill>
                <a:latin typeface="Arial" panose="020B0604020202020204" pitchFamily="34" charset="0"/>
                <a:ea typeface="ヒラギノ角ゴ Pro W3"/>
                <a:cs typeface="Arial" panose="020B0604020202020204" pitchFamily="34" charset="0"/>
              </a:rPr>
              <a:t>grupo de trabalho</a:t>
            </a:r>
            <a:r>
              <a:rPr lang="pt-BR" sz="1000" i="0" u="none" strike="noStrike" baseline="0" dirty="0">
                <a:solidFill>
                  <a:schemeClr val="tx1"/>
                </a:solidFill>
                <a:latin typeface="Arial" panose="020B0604020202020204" pitchFamily="34" charset="0"/>
                <a:ea typeface="ヒラギノ角ゴ Pro W3"/>
                <a:cs typeface="Arial" panose="020B0604020202020204" pitchFamily="34" charset="0"/>
              </a:rPr>
              <a:t> diversificado que pode impactar o quadro associativo em todos os níveis, pois precisamos que todos participem para obtermos sucesso.</a:t>
            </a:r>
            <a:r>
              <a:rPr lang="pt-BR" sz="1000" b="0" dirty="0">
                <a:latin typeface="Arial" panose="020B0604020202020204" pitchFamily="34" charset="0"/>
                <a:ea typeface="ヒラギノ角ゴ Pro W3"/>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0" i="0" u="none" strike="noStrike" baseline="0" dirty="0">
                <a:solidFill>
                  <a:schemeClr val="tx1"/>
                </a:solidFill>
                <a:effectLst/>
                <a:latin typeface="Arial" panose="020B0604020202020204" pitchFamily="34" charset="0"/>
                <a:cs typeface="Arial" panose="020B0604020202020204" pitchFamily="34" charset="0"/>
              </a:rPr>
              <a:t>Como você acha que os Leões nesses diferentes níveis podem contribuir?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a:defRPr/>
            </a:pPr>
            <a:r>
              <a:rPr lang="pt-BR" sz="1000" b="0" i="0" u="none" strike="noStrike" baseline="0" dirty="0">
                <a:solidFill>
                  <a:schemeClr val="tx1"/>
                </a:solidFill>
                <a:effectLst/>
                <a:latin typeface="Arial" panose="020B0604020202020204" pitchFamily="34" charset="0"/>
                <a:ea typeface="ヒラギノ角ゴ Pro W3"/>
                <a:cs typeface="Arial" panose="020B0604020202020204" pitchFamily="34" charset="0"/>
              </a:rPr>
              <a:t>E nós? Podemos nos comprometer em levar nosso distrito ao sucesso com </a:t>
            </a:r>
            <a:r>
              <a:rPr lang="pt-BR" sz="1000" b="0" dirty="0">
                <a:latin typeface="Arial" panose="020B0604020202020204" pitchFamily="34" charset="0"/>
                <a:ea typeface="ヒラギノ角ゴ Pro W3"/>
                <a:cs typeface="Arial" panose="020B0604020202020204" pitchFamily="34" charset="0"/>
              </a:rPr>
              <a:t>a Abordagem Global do Quadro Associativo?</a:t>
            </a:r>
          </a:p>
          <a:p>
            <a:pPr>
              <a:defRPr/>
            </a:pPr>
            <a:endParaRPr lang="en-US" sz="1000" b="0" dirty="0">
              <a:latin typeface="Arial" panose="020B0604020202020204" pitchFamily="34" charset="0"/>
              <a:cs typeface="Arial" panose="020B0604020202020204" pitchFamily="34" charset="0"/>
            </a:endParaRPr>
          </a:p>
          <a:p>
            <a:pPr>
              <a:defRPr/>
            </a:pPr>
            <a:r>
              <a:rPr lang="pt-BR" sz="1000" b="0" i="1" dirty="0">
                <a:latin typeface="Arial" panose="020B0604020202020204" pitchFamily="34" charset="0"/>
                <a:cs typeface="Arial" panose="020B0604020202020204" pitchFamily="34" charset="0"/>
              </a:rPr>
              <a:t>Roteiro para os líderes distritais quando liderarem o workshop Criar uma Equipe:</a:t>
            </a:r>
          </a:p>
          <a:p>
            <a:pPr>
              <a:defRPr/>
            </a:pPr>
            <a:r>
              <a:rPr lang="pt-BR" sz="1000" i="0" u="none" strike="noStrike" baseline="0" dirty="0">
                <a:solidFill>
                  <a:schemeClr val="tx1"/>
                </a:solidFill>
                <a:latin typeface="Arial" panose="020B0604020202020204" pitchFamily="34" charset="0"/>
                <a:ea typeface="ヒラギノ角ゴ Pro W3"/>
                <a:cs typeface="Arial" panose="020B0604020202020204" pitchFamily="34" charset="0"/>
              </a:rPr>
              <a:t>Escolhemos um </a:t>
            </a:r>
            <a:r>
              <a:rPr lang="pt-BR" sz="1000" b="1" i="0" u="none" strike="noStrike" baseline="0" dirty="0">
                <a:solidFill>
                  <a:schemeClr val="tx1"/>
                </a:solidFill>
                <a:latin typeface="Arial" panose="020B0604020202020204" pitchFamily="34" charset="0"/>
                <a:ea typeface="ヒラギノ角ゴ Pro W3"/>
                <a:cs typeface="Arial" panose="020B0604020202020204" pitchFamily="34" charset="0"/>
              </a:rPr>
              <a:t>grupo de trabalho</a:t>
            </a:r>
            <a:r>
              <a:rPr lang="pt-BR" sz="1000" i="0" u="none" strike="noStrike" baseline="0" dirty="0">
                <a:solidFill>
                  <a:schemeClr val="tx1"/>
                </a:solidFill>
                <a:latin typeface="Arial" panose="020B0604020202020204" pitchFamily="34" charset="0"/>
                <a:ea typeface="ヒラギノ角ゴ Pro W3"/>
                <a:cs typeface="Arial" panose="020B0604020202020204" pitchFamily="34" charset="0"/>
              </a:rPr>
              <a:t> diversificado que pode impactar o quadro associativo em todos os níveis, pois precisamos que todos participem para obtermos sucesso.</a:t>
            </a:r>
            <a:r>
              <a:rPr lang="pt-BR" sz="1000" b="0" dirty="0">
                <a:latin typeface="Arial" panose="020B0604020202020204" pitchFamily="34" charset="0"/>
                <a:ea typeface="ヒラギノ角ゴ Pro W3"/>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0" i="0" u="none" strike="noStrike" baseline="0" dirty="0">
                <a:solidFill>
                  <a:schemeClr val="tx1"/>
                </a:solidFill>
                <a:effectLst/>
                <a:latin typeface="Arial" panose="020B0604020202020204" pitchFamily="34" charset="0"/>
                <a:cs typeface="Arial" panose="020B0604020202020204" pitchFamily="34" charset="0"/>
              </a:rPr>
              <a:t>Como você acha que os Leões nesses diferentes níveis podem contribuir?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a:defRPr/>
            </a:pPr>
            <a:r>
              <a:rPr lang="pt-BR" sz="1000" b="0" i="0" u="none" strike="noStrike" baseline="0" dirty="0">
                <a:solidFill>
                  <a:schemeClr val="tx1"/>
                </a:solidFill>
                <a:effectLst/>
                <a:latin typeface="Arial" panose="020B0604020202020204" pitchFamily="34" charset="0"/>
                <a:ea typeface="ヒラギノ角ゴ Pro W3"/>
                <a:cs typeface="Arial" panose="020B0604020202020204" pitchFamily="34" charset="0"/>
              </a:rPr>
              <a:t>E nós? Podemos nos comprometer em levar nosso distrito ao sucesso com </a:t>
            </a:r>
            <a:r>
              <a:rPr lang="pt-BR" sz="1000" b="0" dirty="0">
                <a:latin typeface="Arial" panose="020B0604020202020204" pitchFamily="34" charset="0"/>
                <a:ea typeface="ヒラギノ角ゴ Pro W3"/>
                <a:cs typeface="Arial" panose="020B0604020202020204" pitchFamily="34" charset="0"/>
              </a:rPr>
              <a:t>a Abordagem Global do Quadro Associativo?</a:t>
            </a:r>
          </a:p>
        </p:txBody>
      </p:sp>
    </p:spTree>
    <p:extLst>
      <p:ext uri="{BB962C8B-B14F-4D97-AF65-F5344CB8AC3E}">
        <p14:creationId xmlns:p14="http://schemas.microsoft.com/office/powerpoint/2010/main" val="3885436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6780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dirty="0">
                <a:latin typeface="Arial" panose="020B0604020202020204" pitchFamily="34" charset="0"/>
                <a:ea typeface="ヒラギノ角ゴ Pro W3"/>
                <a:cs typeface="Arial" panose="020B0604020202020204" pitchFamily="34" charset="0"/>
              </a:rPr>
              <a:t>Anotações do apresentador: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0" i="1" dirty="0">
                <a:latin typeface="Arial" panose="020B0604020202020204" pitchFamily="34" charset="0"/>
                <a:ea typeface="ヒラギノ角ゴ Pro W3"/>
                <a:cs typeface="Arial" panose="020B0604020202020204" pitchFamily="34" charset="0"/>
              </a:rPr>
              <a:t>Sinta-se à vontade para alterar as expectativas listadas no slide para melhor atender às necessidades de sua área. Além disso, há várias questões listadas abaixo; use seu bom senso ao escolher quando abrir o espaço para discussão ou para obter a opinião do público.</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0" baseline="0" dirty="0">
                <a:latin typeface="Arial" panose="020B0604020202020204" pitchFamily="34" charset="0"/>
                <a:cs typeface="Arial" panose="020B0604020202020204" pitchFamily="34" charset="0"/>
              </a:rPr>
              <a:t>________________________________________________________________</a:t>
            </a:r>
          </a:p>
          <a:p>
            <a:r>
              <a:rPr lang="pt-BR" sz="1000" b="0" i="1" baseline="0" dirty="0">
                <a:latin typeface="Arial" panose="020B0604020202020204" pitchFamily="34" charset="0"/>
                <a:cs typeface="Arial" panose="020B0604020202020204" pitchFamily="34" charset="0"/>
              </a:rPr>
              <a:t>Roteiro para o Líder de Área da GAT preparar líderes distritais para liderarem o workshop Criar uma Equipe:</a:t>
            </a:r>
          </a:p>
          <a:p>
            <a:r>
              <a:rPr lang="pt-BR" sz="1000" b="0" baseline="0" dirty="0">
                <a:latin typeface="Arial" panose="020B0604020202020204" pitchFamily="34" charset="0"/>
                <a:ea typeface="ヒラギノ角ゴ Pro W3"/>
                <a:cs typeface="Arial" panose="020B0604020202020204" pitchFamily="34" charset="0"/>
              </a:rPr>
              <a:t>Conforme pensamos na definição de nossas funções, a melhor prática da Abordagem Global do Quadro Associativo é deixar claro o que esperamos dos integrantes do grupo de trabalho. Este slide lista alguns exemplos de algumas expectativas, mas você consegue pensar em mais? O que você pediria para o seu grupo de trabalho</a:t>
            </a:r>
            <a:r>
              <a:rPr lang="pt-BR" sz="1000" b="0" i="0" u="none" strike="noStrike" baseline="0" dirty="0">
                <a:solidFill>
                  <a:schemeClr val="tx1"/>
                </a:solidFill>
                <a:latin typeface="Arial" panose="020B0604020202020204" pitchFamily="34" charset="0"/>
                <a:ea typeface="ヒラギノ角ゴ Pro W3"/>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pt-BR" sz="1000" b="0" baseline="0" dirty="0">
                <a:latin typeface="Arial" panose="020B0604020202020204" pitchFamily="34" charset="0"/>
                <a:ea typeface="ヒラギノ角ゴ Pro W3"/>
                <a:cs typeface="Arial" panose="020B0604020202020204" pitchFamily="34" charset="0"/>
              </a:rPr>
              <a:t>Por exemplo, podemos esperar que </a:t>
            </a:r>
            <a:r>
              <a:rPr lang="pt-BR" sz="1000" b="0" i="0" u="none" strike="noStrike" baseline="0" dirty="0">
                <a:solidFill>
                  <a:schemeClr val="tx1"/>
                </a:solidFill>
                <a:latin typeface="Arial" panose="020B0604020202020204" pitchFamily="34" charset="0"/>
                <a:ea typeface="ヒラギノ角ゴ Pro W3"/>
                <a:cs typeface="Arial" panose="020B0604020202020204" pitchFamily="34" charset="0"/>
              </a:rPr>
              <a:t>Coordenador da GMT de Distrito</a:t>
            </a:r>
            <a:r>
              <a:rPr lang="pt-BR" sz="1000" b="0" baseline="0" dirty="0">
                <a:latin typeface="Arial" panose="020B0604020202020204" pitchFamily="34" charset="0"/>
                <a:ea typeface="ヒラギノ角ゴ Pro W3"/>
                <a:cs typeface="Arial" panose="020B0604020202020204" pitchFamily="34" charset="0"/>
              </a:rPr>
              <a:t> comunique os vários componentes do processo e seja seu principal líder de apoio; mantenha o plano que o grupo de trabalho cria, acompanha as metas e a realidade e seja a pessoa principal quando surgirem problemas. </a:t>
            </a:r>
          </a:p>
          <a:p>
            <a:endParaRPr lang="en-US" sz="1000" b="0" baseline="0" dirty="0">
              <a:latin typeface="Arial" panose="020B0604020202020204" pitchFamily="34" charset="0"/>
              <a:cs typeface="Arial" panose="020B0604020202020204" pitchFamily="34" charset="0"/>
            </a:endParaRPr>
          </a:p>
          <a:p>
            <a:r>
              <a:rPr lang="pt-BR" sz="1000" b="0" baseline="0" dirty="0">
                <a:latin typeface="Arial" panose="020B0604020202020204" pitchFamily="34" charset="0"/>
                <a:cs typeface="Arial" panose="020B0604020202020204" pitchFamily="34" charset="0"/>
              </a:rPr>
              <a:t>O que devemos esperar dos líderes de grupos de trabalho? Integrantes do grupo de trabalho? </a:t>
            </a:r>
            <a:r>
              <a:rPr lang="pt-BR" sz="1000" b="0" dirty="0">
                <a:latin typeface="Arial" panose="020B0604020202020204" pitchFamily="34" charset="0"/>
                <a:cs typeface="Arial" panose="020B0604020202020204" pitchFamily="34" charset="0"/>
              </a:rPr>
              <a:t>Governador de Distrito? </a:t>
            </a:r>
            <a:r>
              <a:rPr lang="pt-BR" sz="1000" b="0" baseline="0" dirty="0">
                <a:solidFill>
                  <a:schemeClr val="tx1"/>
                </a:solidFill>
                <a:effectLst/>
                <a:latin typeface="Arial" panose="020B0604020202020204" pitchFamily="34" charset="0"/>
                <a:cs typeface="Arial" panose="020B0604020202020204" pitchFamily="34" charset="0"/>
              </a:rPr>
              <a:t> Coordenadores da GLT, GET, GMT e GST de Distrito? </a:t>
            </a:r>
            <a:r>
              <a:rPr lang="pt-BR" sz="1000" b="0" dirty="0">
                <a:solidFill>
                  <a:schemeClr val="tx1"/>
                </a:solidFill>
                <a:effectLst/>
                <a:latin typeface="Arial" panose="020B0604020202020204" pitchFamily="34" charset="0"/>
                <a:cs typeface="Arial" panose="020B0604020202020204" pitchFamily="34" charset="0"/>
              </a:rPr>
              <a:t>Presidentes de Divisão e Região?</a:t>
            </a:r>
            <a:r>
              <a:rPr lang="pt-BR" sz="1000" b="0" baseline="0" dirty="0">
                <a:solidFill>
                  <a:schemeClr val="tx1"/>
                </a:solidFill>
                <a:effectLst/>
                <a:latin typeface="Arial" panose="020B0604020202020204" pitchFamily="34" charset="0"/>
                <a:cs typeface="Arial" panose="020B0604020202020204" pitchFamily="34" charset="0"/>
              </a:rPr>
              <a:t> </a:t>
            </a:r>
            <a:r>
              <a:rPr lang="pt-BR" sz="1000" b="0" dirty="0">
                <a:solidFill>
                  <a:schemeClr val="tx1"/>
                </a:solidFill>
                <a:effectLst/>
                <a:latin typeface="Arial" panose="020B0604020202020204" pitchFamily="34" charset="0"/>
                <a:cs typeface="Arial" panose="020B0604020202020204" pitchFamily="34" charset="0"/>
              </a:rPr>
              <a:t>Líderes de Clube? </a:t>
            </a:r>
            <a:r>
              <a:rPr lang="pt-BR" sz="1000" b="0" baseline="0" dirty="0">
                <a:solidFill>
                  <a:schemeClr val="tx1"/>
                </a:solidFill>
                <a:effectLst/>
                <a:latin typeface="Arial" panose="020B0604020202020204" pitchFamily="34" charset="0"/>
                <a:cs typeface="Arial" panose="020B0604020202020204" pitchFamily="34" charset="0"/>
              </a:rPr>
              <a:t>Conselho de DM e GAT de DM Associado de clube?</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pt-BR" sz="1000" b="0" baseline="0" dirty="0">
                <a:solidFill>
                  <a:schemeClr val="tx1"/>
                </a:solidFill>
                <a:latin typeface="Arial" panose="020B0604020202020204" pitchFamily="34" charset="0"/>
                <a:ea typeface="ヒラギノ角ゴ Pro W3"/>
                <a:cs typeface="Arial" panose="020B0604020202020204" pitchFamily="34" charset="0"/>
              </a:rPr>
              <a:t>Todos desempenham um papel no processo e formam um grupo d</a:t>
            </a:r>
            <a:r>
              <a:rPr lang="pt-BR" sz="1000" b="0" i="0" u="none" strike="noStrike" baseline="0" dirty="0">
                <a:solidFill>
                  <a:schemeClr val="tx1"/>
                </a:solidFill>
                <a:latin typeface="Arial" panose="020B0604020202020204" pitchFamily="34" charset="0"/>
                <a:ea typeface="ヒラギノ角ゴ Pro W3"/>
                <a:cs typeface="Arial" panose="020B0604020202020204" pitchFamily="34" charset="0"/>
              </a:rPr>
              <a:t>e trabalho</a:t>
            </a:r>
            <a:r>
              <a:rPr lang="pt-BR" sz="1000" b="0" baseline="0" dirty="0">
                <a:solidFill>
                  <a:schemeClr val="tx1"/>
                </a:solidFill>
                <a:latin typeface="Arial" panose="020B0604020202020204" pitchFamily="34" charset="0"/>
                <a:ea typeface="ヒラギノ角ゴ Pro W3"/>
                <a:cs typeface="Arial" panose="020B0604020202020204" pitchFamily="34" charset="0"/>
              </a:rPr>
              <a:t>, o que nos responsabiliza pelas ações que ocorrerão ao longo do próximo ano.</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pt-BR" sz="1000" b="0" baseline="0" dirty="0">
                <a:latin typeface="Arial" panose="020B0604020202020204" pitchFamily="34" charset="0"/>
                <a:ea typeface="ヒラギノ角ゴ Pro W3"/>
                <a:cs typeface="Arial" panose="020B0604020202020204" pitchFamily="34" charset="0"/>
              </a:rPr>
              <a:t>Ao reunir seu grupo de trabalho para o workshop Criar uma Equipe, certifique-se de perguntar a todos os participantes: </a:t>
            </a:r>
          </a:p>
          <a:p>
            <a:pPr marL="171450" indent="-171450">
              <a:buFont typeface="Arial" panose="020B0604020202020204" pitchFamily="34" charset="0"/>
              <a:buChar char="•"/>
            </a:pPr>
            <a:r>
              <a:rPr lang="pt-BR" sz="1000" b="0" baseline="0" dirty="0">
                <a:latin typeface="Arial" panose="020B0604020202020204" pitchFamily="34" charset="0"/>
                <a:ea typeface="ヒラギノ角ゴ Pro W3"/>
                <a:cs typeface="Arial" panose="020B0604020202020204" pitchFamily="34" charset="0"/>
              </a:rPr>
              <a:t>Quem gostaria de oferecer seu nome para uma vaga </a:t>
            </a:r>
            <a:r>
              <a:rPr lang="pt-BR" sz="1000" b="0" strike="noStrike" baseline="0" dirty="0">
                <a:effectLst/>
                <a:latin typeface="Arial" panose="020B0604020202020204" pitchFamily="34" charset="0"/>
                <a:ea typeface="ヒラギノ角ゴ Pro W3"/>
                <a:cs typeface="Arial" panose="020B0604020202020204" pitchFamily="34" charset="0"/>
              </a:rPr>
              <a:t>no grupo </a:t>
            </a:r>
            <a:r>
              <a:rPr lang="pt-BR" sz="1000" b="0" i="0" u="none" strike="noStrike" baseline="0" dirty="0">
                <a:solidFill>
                  <a:schemeClr val="tx1"/>
                </a:solidFill>
                <a:latin typeface="Arial" panose="020B0604020202020204" pitchFamily="34" charset="0"/>
                <a:ea typeface="ヒラギノ角ゴ Pro W3"/>
                <a:cs typeface="Arial" panose="020B0604020202020204" pitchFamily="34" charset="0"/>
              </a:rPr>
              <a:t>de trabalho</a:t>
            </a:r>
            <a:r>
              <a:rPr lang="pt-BR" sz="1000" b="0" baseline="0" dirty="0">
                <a:latin typeface="Arial" panose="020B0604020202020204" pitchFamily="34" charset="0"/>
                <a:ea typeface="ヒラギノ角ゴ Pro W3"/>
                <a:cs typeface="Arial" panose="020B0604020202020204" pitchFamily="34" charset="0"/>
              </a:rPr>
              <a:t>? </a:t>
            </a:r>
          </a:p>
          <a:p>
            <a:pPr marL="171450" indent="-171450">
              <a:buFont typeface="Arial" panose="020B0604020202020204" pitchFamily="34" charset="0"/>
              <a:buChar char="•"/>
            </a:pPr>
            <a:r>
              <a:rPr lang="pt-BR" sz="1000" b="0" baseline="0" dirty="0">
                <a:latin typeface="Arial" panose="020B0604020202020204" pitchFamily="34" charset="0"/>
                <a:cs typeface="Arial" panose="020B0604020202020204" pitchFamily="34" charset="0"/>
              </a:rPr>
              <a:t>Quais funções ainda precisam ser preenchidas? </a:t>
            </a:r>
          </a:p>
          <a:p>
            <a:pPr marL="171450" indent="-171450">
              <a:buFont typeface="Arial" panose="020B0604020202020204" pitchFamily="34" charset="0"/>
              <a:buChar char="•"/>
            </a:pPr>
            <a:r>
              <a:rPr lang="pt-BR" sz="1000" b="0" baseline="0" dirty="0">
                <a:latin typeface="Arial" panose="020B0604020202020204" pitchFamily="34" charset="0"/>
                <a:cs typeface="Arial" panose="020B0604020202020204" pitchFamily="34" charset="0"/>
              </a:rPr>
              <a:t>Existem outros líderes que devemos convidar para se juntar a nós? </a:t>
            </a:r>
          </a:p>
          <a:p>
            <a:pPr marL="171450" indent="-171450">
              <a:buFont typeface="Arial" panose="020B0604020202020204" pitchFamily="34" charset="0"/>
              <a:buChar char="•"/>
            </a:pPr>
            <a:r>
              <a:rPr lang="pt-BR" sz="1000" b="0" baseline="0" dirty="0">
                <a:latin typeface="Arial" panose="020B0604020202020204" pitchFamily="34" charset="0"/>
                <a:cs typeface="Arial" panose="020B0604020202020204" pitchFamily="34" charset="0"/>
              </a:rPr>
              <a:t>Quem vai convidar cada um? </a:t>
            </a:r>
          </a:p>
          <a:p>
            <a:endParaRPr lang="en-US" sz="1000" b="0" dirty="0">
              <a:latin typeface="Arial" panose="020B0604020202020204" pitchFamily="34" charset="0"/>
              <a:cs typeface="Arial" panose="020B0604020202020204" pitchFamily="34" charset="0"/>
            </a:endParaRPr>
          </a:p>
          <a:p>
            <a:r>
              <a:rPr lang="pt-BR" sz="1000" b="0" i="1" dirty="0">
                <a:latin typeface="Arial" panose="020B0604020202020204" pitchFamily="34" charset="0"/>
                <a:cs typeface="Arial" panose="020B0604020202020204" pitchFamily="34" charset="0"/>
              </a:rPr>
              <a:t>Roteiro para os líderes distritais quando liderarem o workshop Criar uma Equipe:</a:t>
            </a:r>
          </a:p>
          <a:p>
            <a:r>
              <a:rPr lang="pt-BR" sz="1000" b="0" baseline="0" dirty="0">
                <a:latin typeface="Arial" panose="020B0604020202020204" pitchFamily="34" charset="0"/>
                <a:ea typeface="ヒラギノ角ゴ Pro W3"/>
                <a:cs typeface="Arial" panose="020B0604020202020204" pitchFamily="34" charset="0"/>
              </a:rPr>
              <a:t>Conforme pensamos na definição de nossas funções, a melhor prática da Abordagem Global do Quadro Associativo é deixar claro o que esperamos dos integrantes do grupo de trabalho. Este slide lista alguns exemplos de algumas expectativas, mas você consegue pensar em mais? O que você pediria para o seu grupo de trabalho?</a:t>
            </a:r>
          </a:p>
          <a:p>
            <a:endParaRPr lang="en-US" sz="1000" b="0" baseline="0" dirty="0">
              <a:latin typeface="Arial" panose="020B0604020202020204" pitchFamily="34" charset="0"/>
              <a:cs typeface="Arial" panose="020B0604020202020204" pitchFamily="34" charset="0"/>
            </a:endParaRPr>
          </a:p>
          <a:p>
            <a:r>
              <a:rPr lang="pt-BR" sz="1000" b="0" baseline="0" dirty="0">
                <a:latin typeface="Arial" panose="020B0604020202020204" pitchFamily="34" charset="0"/>
                <a:cs typeface="Arial" panose="020B0604020202020204" pitchFamily="34" charset="0"/>
              </a:rPr>
              <a:t>Por exemplo, poderíamos esperar que Coordenador da GMT de Distrito comunique os vários componentes do processo e seja seu principal apoiador; mantenha o plano que a equipe cria, acompanha as metas e a realidade e seja a pessoa principal quando surgirem problemas. </a:t>
            </a:r>
          </a:p>
          <a:p>
            <a:endParaRPr lang="en-US" sz="1000" b="0" baseline="0" dirty="0">
              <a:latin typeface="Arial" panose="020B0604020202020204" pitchFamily="34" charset="0"/>
              <a:cs typeface="Arial" panose="020B0604020202020204" pitchFamily="34" charset="0"/>
            </a:endParaRPr>
          </a:p>
          <a:p>
            <a:r>
              <a:rPr lang="pt-BR" sz="1000" b="0" baseline="0" dirty="0">
                <a:latin typeface="Arial" panose="020B0604020202020204" pitchFamily="34" charset="0"/>
                <a:ea typeface="ヒラギノ角ゴ Pro W3"/>
                <a:cs typeface="Arial" panose="020B0604020202020204" pitchFamily="34" charset="0"/>
              </a:rPr>
              <a:t>O que devemos esperar dos líderes de grupos de trabalho? Integrantes do grupo </a:t>
            </a:r>
            <a:r>
              <a:rPr lang="pt-BR" sz="1000" b="0" i="0" u="none" strike="noStrike" baseline="0" dirty="0">
                <a:solidFill>
                  <a:schemeClr val="tx1"/>
                </a:solidFill>
                <a:latin typeface="Arial" panose="020B0604020202020204" pitchFamily="34" charset="0"/>
                <a:ea typeface="ヒラギノ角ゴ Pro W3"/>
                <a:cs typeface="Arial" panose="020B0604020202020204" pitchFamily="34" charset="0"/>
              </a:rPr>
              <a:t>de trabalho</a:t>
            </a:r>
            <a:r>
              <a:rPr lang="pt-BR" sz="1000" b="0" baseline="0" dirty="0">
                <a:latin typeface="Arial" panose="020B0604020202020204" pitchFamily="34" charset="0"/>
                <a:ea typeface="ヒラギノ角ゴ Pro W3"/>
                <a:cs typeface="Arial" panose="020B0604020202020204" pitchFamily="34" charset="0"/>
              </a:rPr>
              <a:t>? </a:t>
            </a:r>
            <a:r>
              <a:rPr lang="pt-BR" sz="1000" b="0" dirty="0">
                <a:latin typeface="Arial" panose="020B0604020202020204" pitchFamily="34" charset="0"/>
                <a:ea typeface="ヒラギノ角ゴ Pro W3"/>
                <a:cs typeface="Arial" panose="020B0604020202020204" pitchFamily="34" charset="0"/>
              </a:rPr>
              <a:t>Governador de Distrito? </a:t>
            </a:r>
            <a:r>
              <a:rPr lang="pt-BR" sz="1000" b="0" baseline="0" dirty="0">
                <a:solidFill>
                  <a:schemeClr val="tx1"/>
                </a:solidFill>
                <a:effectLst/>
                <a:latin typeface="Arial" panose="020B0604020202020204" pitchFamily="34" charset="0"/>
                <a:ea typeface="ヒラギノ角ゴ Pro W3"/>
                <a:cs typeface="Arial" panose="020B0604020202020204" pitchFamily="34" charset="0"/>
              </a:rPr>
              <a:t> Coordenadores da GLT, GMT, GET e GST de Distrito? </a:t>
            </a:r>
            <a:r>
              <a:rPr lang="pt-BR" sz="1000" b="0" dirty="0">
                <a:solidFill>
                  <a:schemeClr val="tx1"/>
                </a:solidFill>
                <a:effectLst/>
                <a:latin typeface="Arial" panose="020B0604020202020204" pitchFamily="34" charset="0"/>
                <a:ea typeface="ヒラギノ角ゴ Pro W3"/>
                <a:cs typeface="Arial" panose="020B0604020202020204" pitchFamily="34" charset="0"/>
              </a:rPr>
              <a:t>Presidentes de Divisão e Região?</a:t>
            </a:r>
            <a:r>
              <a:rPr lang="pt-BR" sz="1000" b="0" baseline="0" dirty="0">
                <a:solidFill>
                  <a:schemeClr val="tx1"/>
                </a:solidFill>
                <a:effectLst/>
                <a:latin typeface="Arial" panose="020B0604020202020204" pitchFamily="34" charset="0"/>
                <a:ea typeface="ヒラギノ角ゴ Pro W3"/>
                <a:cs typeface="Arial" panose="020B0604020202020204" pitchFamily="34" charset="0"/>
              </a:rPr>
              <a:t> </a:t>
            </a:r>
            <a:r>
              <a:rPr lang="pt-BR" sz="1000" b="0" dirty="0">
                <a:solidFill>
                  <a:schemeClr val="tx1"/>
                </a:solidFill>
                <a:effectLst/>
                <a:latin typeface="Arial" panose="020B0604020202020204" pitchFamily="34" charset="0"/>
                <a:ea typeface="ヒラギノ角ゴ Pro W3"/>
                <a:cs typeface="Arial" panose="020B0604020202020204" pitchFamily="34" charset="0"/>
              </a:rPr>
              <a:t>Líderes de clube? </a:t>
            </a:r>
            <a:r>
              <a:rPr lang="pt-BR" sz="1000" b="0" baseline="0" dirty="0">
                <a:solidFill>
                  <a:schemeClr val="tx1"/>
                </a:solidFill>
                <a:effectLst/>
                <a:latin typeface="Arial" panose="020B0604020202020204" pitchFamily="34" charset="0"/>
                <a:ea typeface="ヒラギノ角ゴ Pro W3"/>
                <a:cs typeface="Arial" panose="020B0604020202020204" pitchFamily="34" charset="0"/>
              </a:rPr>
              <a:t>Conselho de DM e GAT de DM Associados de clube?</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pt-BR" sz="1000" b="0" baseline="0" dirty="0">
                <a:solidFill>
                  <a:schemeClr val="tx1"/>
                </a:solidFill>
                <a:latin typeface="Arial" panose="020B0604020202020204" pitchFamily="34" charset="0"/>
                <a:ea typeface="ヒラギノ角ゴ Pro W3"/>
                <a:cs typeface="Arial" panose="020B0604020202020204" pitchFamily="34" charset="0"/>
              </a:rPr>
              <a:t>Todos desempenham um papel no processo e formam um grupo d</a:t>
            </a:r>
            <a:r>
              <a:rPr lang="pt-BR" sz="1000" b="0" i="0" u="none" strike="noStrike" baseline="0" dirty="0">
                <a:solidFill>
                  <a:schemeClr val="tx1"/>
                </a:solidFill>
                <a:latin typeface="Arial" panose="020B0604020202020204" pitchFamily="34" charset="0"/>
                <a:ea typeface="ヒラギノ角ゴ Pro W3"/>
                <a:cs typeface="Arial" panose="020B0604020202020204" pitchFamily="34" charset="0"/>
              </a:rPr>
              <a:t>e trabalho</a:t>
            </a:r>
            <a:r>
              <a:rPr lang="pt-BR" sz="1000" b="0" baseline="0" dirty="0">
                <a:solidFill>
                  <a:schemeClr val="tx1"/>
                </a:solidFill>
                <a:latin typeface="Arial" panose="020B0604020202020204" pitchFamily="34" charset="0"/>
                <a:ea typeface="ヒラギノ角ゴ Pro W3"/>
                <a:cs typeface="Arial" panose="020B0604020202020204" pitchFamily="34" charset="0"/>
              </a:rPr>
              <a:t>, o que nos responsabiliza pelas ações que ocorrerão ao longo do próximo ano.</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pt-BR" sz="1000" b="0" baseline="0" dirty="0">
                <a:latin typeface="Arial" panose="020B0604020202020204" pitchFamily="34" charset="0"/>
                <a:ea typeface="ヒラギノ角ゴ Pro W3"/>
                <a:cs typeface="Arial" panose="020B0604020202020204" pitchFamily="34" charset="0"/>
              </a:rPr>
              <a:t>Quem gostaria de oferecer seu nome para uma vaga no grupo </a:t>
            </a:r>
            <a:r>
              <a:rPr lang="pt-BR" sz="1000" b="0" i="0" u="none" strike="noStrike" baseline="0" dirty="0">
                <a:solidFill>
                  <a:schemeClr val="tx1"/>
                </a:solidFill>
                <a:latin typeface="Arial" panose="020B0604020202020204" pitchFamily="34" charset="0"/>
                <a:ea typeface="ヒラギノ角ゴ Pro W3"/>
                <a:cs typeface="Arial" panose="020B0604020202020204" pitchFamily="34" charset="0"/>
              </a:rPr>
              <a:t>de trabalho</a:t>
            </a:r>
            <a:r>
              <a:rPr lang="pt-BR" sz="1000" b="0" baseline="0" dirty="0">
                <a:latin typeface="Arial" panose="020B0604020202020204" pitchFamily="34" charset="0"/>
                <a:ea typeface="ヒラギノ角ゴ Pro W3"/>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pt-BR" sz="1000" b="0" baseline="0" dirty="0">
                <a:latin typeface="Arial" panose="020B0604020202020204" pitchFamily="34" charset="0"/>
                <a:cs typeface="Arial" panose="020B0604020202020204" pitchFamily="34" charset="0"/>
              </a:rPr>
              <a:t>Quais funções ainda precisam ser preenchidas? Existem outros líderes que devemos convidar para se juntar a nós? Quem vai convidar cada um?</a:t>
            </a:r>
          </a:p>
        </p:txBody>
      </p:sp>
    </p:spTree>
    <p:extLst>
      <p:ext uri="{BB962C8B-B14F-4D97-AF65-F5344CB8AC3E}">
        <p14:creationId xmlns:p14="http://schemas.microsoft.com/office/powerpoint/2010/main" val="2322362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u="sng" dirty="0">
                <a:latin typeface="Arial" panose="020B0604020202020204" pitchFamily="34" charset="0"/>
                <a:ea typeface="ヒラギノ角ゴ Pro W3"/>
                <a:cs typeface="Arial" panose="020B0604020202020204" pitchFamily="34" charset="0"/>
              </a:rPr>
              <a:t>Anotações do apresentador: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i="1" dirty="0">
                <a:latin typeface="Arial" panose="020B0604020202020204" pitchFamily="34" charset="0"/>
                <a:ea typeface="ヒラギノ角ゴ Pro W3"/>
                <a:cs typeface="Arial" panose="020B0604020202020204" pitchFamily="34" charset="0"/>
              </a:rPr>
              <a:t>Consulte o slide 1, notas de preparação para a reunião. Para esta atividade, capture a contribuição do participante em um flipchart ou ferramenta virtual de anotações.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aseline="0" dirty="0">
                <a:latin typeface="Arial" panose="020B0604020202020204" pitchFamily="34" charset="0"/>
                <a:cs typeface="Arial" panose="020B0604020202020204" pitchFamily="34" charset="0"/>
              </a:rPr>
              <a:t>________________________________________________________________</a:t>
            </a:r>
          </a:p>
          <a:p>
            <a:r>
              <a:rPr lang="pt-BR" sz="1000" i="1" baseline="0" dirty="0">
                <a:latin typeface="Arial" panose="020B0604020202020204" pitchFamily="34" charset="0"/>
                <a:cs typeface="Arial" panose="020B0604020202020204" pitchFamily="34" charset="0"/>
              </a:rPr>
              <a:t>Roteiro para o Líder de Área da GAT preparar líderes distritais para liderarem o workshop Criar uma Equipe:</a:t>
            </a:r>
          </a:p>
          <a:p>
            <a:r>
              <a:rPr lang="pt-BR" sz="1000" dirty="0">
                <a:latin typeface="Arial" panose="020B0604020202020204" pitchFamily="34" charset="0"/>
                <a:ea typeface="ヒラギノ角ゴ Pro W3"/>
                <a:cs typeface="Arial" panose="020B0604020202020204" pitchFamily="34" charset="0"/>
              </a:rPr>
              <a:t>Esta atividade ajuda os integrantes de um novo </a:t>
            </a:r>
            <a:r>
              <a:rPr lang="pt-BR" sz="1000" b="1" dirty="0">
                <a:latin typeface="Arial" panose="020B0604020202020204" pitchFamily="34" charset="0"/>
                <a:ea typeface="ヒラギノ角ゴ Pro W3"/>
                <a:cs typeface="Arial" panose="020B0604020202020204" pitchFamily="34" charset="0"/>
              </a:rPr>
              <a:t>grupo de trabalho</a:t>
            </a:r>
            <a:r>
              <a:rPr lang="pt-BR" sz="1000" dirty="0">
                <a:latin typeface="Arial" panose="020B0604020202020204" pitchFamily="34" charset="0"/>
                <a:ea typeface="ヒラギノ角ゴ Pro W3"/>
                <a:cs typeface="Arial" panose="020B0604020202020204" pitchFamily="34" charset="0"/>
              </a:rPr>
              <a:t> a entender as paixões e motivações uns dos outros, a fim de combiná-las com algum aspecto do trabalho do grupo.</a:t>
            </a:r>
            <a:r>
              <a:rPr lang="pt-BR" sz="1000" b="0" dirty="0">
                <a:latin typeface="Arial" panose="020B0604020202020204" pitchFamily="34" charset="0"/>
                <a:ea typeface="ヒラギノ角ゴ Pro W3"/>
                <a:cs typeface="Arial" panose="020B0604020202020204" pitchFamily="34" charset="0"/>
              </a:rPr>
              <a:t> Quando somos apaixonados em fazer algo, ficamos mais comprometidos e frequentemente mais adequados para fazê-lo. Vou mostrar como conduzir a atividade para você agora. </a:t>
            </a:r>
            <a:r>
              <a:rPr lang="pt-BR" sz="1000" dirty="0">
                <a:latin typeface="Arial" panose="020B0604020202020204" pitchFamily="34" charset="0"/>
                <a:ea typeface="ヒラギノ角ゴ Pro W3"/>
                <a:cs typeface="Arial" panose="020B0604020202020204" pitchFamily="34" charset="0"/>
              </a:rPr>
              <a:t>Você conduzirá esta mesma atividade assim que reunir o </a:t>
            </a:r>
            <a:r>
              <a:rPr lang="pt-BR" sz="1000" b="1" dirty="0">
                <a:latin typeface="Arial" panose="020B0604020202020204" pitchFamily="34" charset="0"/>
                <a:ea typeface="ヒラギノ角ゴ Pro W3"/>
                <a:cs typeface="Arial" panose="020B0604020202020204" pitchFamily="34" charset="0"/>
              </a:rPr>
              <a:t>grupo de trabalho</a:t>
            </a:r>
            <a:r>
              <a:rPr lang="pt-BR" sz="1000" dirty="0">
                <a:latin typeface="Arial" panose="020B0604020202020204" pitchFamily="34" charset="0"/>
                <a:ea typeface="ヒラギノ角ゴ Pro W3"/>
                <a:cs typeface="Arial" panose="020B0604020202020204" pitchFamily="34" charset="0"/>
              </a:rPr>
              <a:t> distrital para o workshop Criar uma Equipe.</a:t>
            </a:r>
          </a:p>
          <a:p>
            <a:r>
              <a:rPr lang="pt-BR" sz="1000" b="0" i="1" dirty="0">
                <a:latin typeface="Arial" panose="020B0604020202020204" pitchFamily="34" charset="0"/>
                <a:cs typeface="Arial" panose="020B0604020202020204" pitchFamily="34" charset="0"/>
              </a:rPr>
              <a:t>Comece a atividade </a:t>
            </a:r>
            <a:r>
              <a:rPr lang="pt-BR" sz="1000" b="0" dirty="0">
                <a:latin typeface="Arial" panose="020B0604020202020204" pitchFamily="34" charset="0"/>
                <a:cs typeface="Arial" panose="020B0604020202020204" pitchFamily="34" charset="0"/>
              </a:rPr>
              <a:t>Vamos falar sobre</a:t>
            </a:r>
            <a:r>
              <a:rPr lang="pt-BR" sz="1000" b="0" baseline="0" dirty="0">
                <a:latin typeface="Arial" panose="020B0604020202020204" pitchFamily="34" charset="0"/>
                <a:cs typeface="Arial" panose="020B0604020202020204" pitchFamily="34" charset="0"/>
              </a:rPr>
              <a:t> como podemos transformar nossas paixões em propósito para tornar a Abordagem Global do Quadro Associativo bem-sucedida?</a:t>
            </a:r>
          </a:p>
          <a:p>
            <a:r>
              <a:rPr lang="pt-BR" sz="1000" b="0" baseline="0" dirty="0">
                <a:latin typeface="Arial" panose="020B0604020202020204" pitchFamily="34" charset="0"/>
                <a:cs typeface="Arial" panose="020B0604020202020204" pitchFamily="34" charset="0"/>
              </a:rPr>
              <a:t>Por quais aspectos dos Lions Clubes você tem mais paixão? Alguns Leões são motivados pelo serviço, outros apreciam as amizades que fazem, outros ainda são inspirados pelo treinamento ou orientação dos líderes de amanhã. O que mais lhe interessa?</a:t>
            </a:r>
          </a:p>
          <a:p>
            <a:r>
              <a:rPr lang="pt-BR" sz="1000" b="0" baseline="0" dirty="0">
                <a:latin typeface="Arial" panose="020B0604020202020204" pitchFamily="34" charset="0"/>
                <a:ea typeface="ヒラギノ角ゴ Pro W3"/>
                <a:cs typeface="Arial" panose="020B0604020202020204" pitchFamily="34" charset="0"/>
              </a:rPr>
              <a:t>Como esses interesses correspondem ao propósito d</a:t>
            </a:r>
            <a:r>
              <a:rPr lang="pt-BR" sz="1000" b="0" dirty="0">
                <a:latin typeface="Arial" panose="020B0604020202020204" pitchFamily="34" charset="0"/>
                <a:ea typeface="ヒラギノ角ゴ Pro W3"/>
                <a:cs typeface="Arial" panose="020B0604020202020204" pitchFamily="34" charset="0"/>
              </a:rPr>
              <a:t>a Abordagem Global do Quadro Associativo</a:t>
            </a:r>
            <a:r>
              <a:rPr lang="pt-BR" sz="1000" b="0" baseline="0" dirty="0">
                <a:latin typeface="Arial" panose="020B0604020202020204" pitchFamily="34" charset="0"/>
                <a:ea typeface="ヒラギノ角ゴ Pro W3"/>
                <a:cs typeface="Arial" panose="020B0604020202020204" pitchFamily="34" charset="0"/>
              </a:rPr>
              <a:t>?</a:t>
            </a:r>
            <a:r>
              <a:rPr lang="pt-BR" sz="1000" b="0" dirty="0">
                <a:latin typeface="Arial" panose="020B0604020202020204" pitchFamily="34" charset="0"/>
                <a:ea typeface="ヒラギノ角ゴ Pro W3"/>
                <a:cs typeface="Arial" panose="020B0604020202020204" pitchFamily="34" charset="0"/>
              </a:rPr>
              <a:t> Como podemos alavancar as paixões de nossos associados para causar um impacto no próximo ano? </a:t>
            </a:r>
          </a:p>
          <a:p>
            <a:endParaRPr lang="en-US" sz="1000" b="0" dirty="0">
              <a:latin typeface="Arial" panose="020B0604020202020204" pitchFamily="34" charset="0"/>
              <a:cs typeface="Arial" panose="020B0604020202020204" pitchFamily="34" charset="0"/>
            </a:endParaRPr>
          </a:p>
          <a:p>
            <a:r>
              <a:rPr lang="pt-BR" sz="1000" b="0" i="1" dirty="0">
                <a:latin typeface="Arial" panose="020B0604020202020204" pitchFamily="34" charset="0"/>
                <a:cs typeface="Arial" panose="020B0604020202020204" pitchFamily="34" charset="0"/>
              </a:rPr>
              <a:t>Roteiro para os líderes distritais quando liderarem o workshop Criar uma Equipe:</a:t>
            </a:r>
          </a:p>
          <a:p>
            <a:r>
              <a:rPr lang="pt-BR" sz="1000" b="0" dirty="0">
                <a:latin typeface="Arial" panose="020B0604020202020204" pitchFamily="34" charset="0"/>
                <a:cs typeface="Arial" panose="020B0604020202020204" pitchFamily="34" charset="0"/>
              </a:rPr>
              <a:t>Vamos falar sobre</a:t>
            </a:r>
            <a:r>
              <a:rPr lang="pt-BR" sz="1000" b="0" baseline="0" dirty="0">
                <a:latin typeface="Arial" panose="020B0604020202020204" pitchFamily="34" charset="0"/>
                <a:cs typeface="Arial" panose="020B0604020202020204" pitchFamily="34" charset="0"/>
              </a:rPr>
              <a:t> como podemos transformar nossas paixões em propósito para tornar a Abordagem Global do Quadro Associativo bem-sucedida?</a:t>
            </a:r>
          </a:p>
          <a:p>
            <a:r>
              <a:rPr lang="pt-BR" sz="1000" b="0" baseline="0" dirty="0">
                <a:latin typeface="Arial" panose="020B0604020202020204" pitchFamily="34" charset="0"/>
                <a:cs typeface="Arial" panose="020B0604020202020204" pitchFamily="34" charset="0"/>
              </a:rPr>
              <a:t>Por quais aspectos dos Lions Clubes você tem mais paixão? Alguns Leões são motivados pelo serviço, outros apreciam as amizades que fazem, outros ainda são inspirados pelo treinamento ou orientação dos líderes de amanhã. O que mais lhe interessa?</a:t>
            </a:r>
          </a:p>
          <a:p>
            <a:r>
              <a:rPr lang="pt-BR" sz="1000" b="0" baseline="0" dirty="0">
                <a:latin typeface="Arial" panose="020B0604020202020204" pitchFamily="34" charset="0"/>
                <a:ea typeface="ヒラギノ角ゴ Pro W3"/>
                <a:cs typeface="Arial" panose="020B0604020202020204" pitchFamily="34" charset="0"/>
              </a:rPr>
              <a:t>Como esses interesses correspondem ao propósito d</a:t>
            </a:r>
            <a:r>
              <a:rPr lang="pt-BR" sz="1000" b="0" dirty="0">
                <a:latin typeface="Arial" panose="020B0604020202020204" pitchFamily="34" charset="0"/>
                <a:ea typeface="ヒラギノ角ゴ Pro W3"/>
                <a:cs typeface="Arial" panose="020B0604020202020204" pitchFamily="34" charset="0"/>
              </a:rPr>
              <a:t>a Abordagem Global do Quadro Associativo</a:t>
            </a:r>
            <a:r>
              <a:rPr lang="pt-BR" sz="1000" b="0" baseline="0" dirty="0">
                <a:latin typeface="Arial" panose="020B0604020202020204" pitchFamily="34" charset="0"/>
                <a:ea typeface="ヒラギノ角ゴ Pro W3"/>
                <a:cs typeface="Arial" panose="020B0604020202020204" pitchFamily="34" charset="0"/>
              </a:rPr>
              <a:t>?</a:t>
            </a:r>
            <a:r>
              <a:rPr lang="pt-BR" sz="1000" b="0" dirty="0">
                <a:latin typeface="Arial" panose="020B0604020202020204" pitchFamily="34" charset="0"/>
                <a:ea typeface="ヒラギノ角ゴ Pro W3"/>
                <a:cs typeface="Arial" panose="020B0604020202020204" pitchFamily="34" charset="0"/>
              </a:rPr>
              <a:t> Como podemos alavancar as paixões de nossos associados para causar um impacto no próximo ano? </a:t>
            </a:r>
            <a:r>
              <a:rPr lang="pt-BR" sz="1000" dirty="0">
                <a:latin typeface="Arial" panose="020B0604020202020204" pitchFamily="34" charset="0"/>
                <a:ea typeface="ヒラギノ角ゴ Pro W3"/>
                <a:cs typeface="Arial" panose="020B0604020202020204" pitchFamily="34" charset="0"/>
              </a:rPr>
              <a:t>Vamos dedicar tempo para trabalhar nessa atividade para começar a selecionar os integrantes do nosso </a:t>
            </a:r>
            <a:r>
              <a:rPr lang="pt-BR" sz="1000" b="1" dirty="0">
                <a:latin typeface="Arial" panose="020B0604020202020204" pitchFamily="34" charset="0"/>
                <a:ea typeface="ヒラギノ角ゴ Pro W3"/>
                <a:cs typeface="Arial" panose="020B0604020202020204" pitchFamily="34" charset="0"/>
              </a:rPr>
              <a:t>grupo de trabalho</a:t>
            </a:r>
            <a:r>
              <a:rPr lang="pt-BR" sz="1000" dirty="0">
                <a:latin typeface="Arial" panose="020B0604020202020204" pitchFamily="34" charset="0"/>
                <a:ea typeface="ヒラギノ角ゴ Pro W3"/>
                <a:cs typeface="Arial" panose="020B0604020202020204" pitchFamily="34" charset="0"/>
              </a:rPr>
              <a:t> e qual função seria mais adequada para as paixões deles.</a:t>
            </a: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2134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pt-BR" sz="1000" u="sng" dirty="0">
                <a:latin typeface="Arial" panose="020B0604020202020204" pitchFamily="34" charset="0"/>
                <a:ea typeface="ヒラギノ角ゴ Pro W3"/>
                <a:cs typeface="Arial" panose="020B0604020202020204" pitchFamily="34" charset="0"/>
              </a:rPr>
              <a:t>Anotações do apresentador: </a:t>
            </a:r>
          </a:p>
          <a:p>
            <a:pPr>
              <a:defRPr/>
            </a:pPr>
            <a:r>
              <a:rPr lang="pt-BR" sz="1000" i="1" dirty="0">
                <a:latin typeface="Arial" panose="020B0604020202020204" pitchFamily="34" charset="0"/>
                <a:cs typeface="Arial" panose="020B0604020202020204" pitchFamily="34" charset="0"/>
              </a:rPr>
              <a:t>{Permita que os participantes leiam por si próprios}</a:t>
            </a:r>
          </a:p>
          <a:p>
            <a:pPr lvl="0">
              <a:defRPr/>
            </a:pPr>
            <a:r>
              <a:rPr lang="pt-BR" sz="1000"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000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pt-BR" sz="1000" u="sng" dirty="0">
                <a:latin typeface="Arial" panose="020B0604020202020204" pitchFamily="34" charset="0"/>
                <a:ea typeface="ヒラギノ角ゴ Pro W3"/>
                <a:cs typeface="Arial" panose="020B0604020202020204" pitchFamily="34" charset="0"/>
              </a:rPr>
              <a:t>Anotações do apresentador: </a:t>
            </a:r>
          </a:p>
          <a:p>
            <a:pPr lvl="0">
              <a:defRPr/>
            </a:pPr>
            <a:r>
              <a:rPr lang="pt-BR" sz="1000" dirty="0">
                <a:latin typeface="Arial" panose="020B0604020202020204" pitchFamily="34" charset="0"/>
                <a:cs typeface="Arial" panose="020B0604020202020204" pitchFamily="34" charset="0"/>
              </a:rPr>
              <a:t>________________________________________________________________</a:t>
            </a:r>
          </a:p>
          <a:p>
            <a:endParaRPr lang="en-US" sz="1000" baseline="0" dirty="0">
              <a:latin typeface="Arial" panose="020B0604020202020204" pitchFamily="34" charset="0"/>
              <a:cs typeface="Arial" panose="020B0604020202020204" pitchFamily="34" charset="0"/>
            </a:endParaRPr>
          </a:p>
          <a:p>
            <a:r>
              <a:rPr lang="pt-BR" sz="1000" b="0" baseline="0" dirty="0">
                <a:latin typeface="Arial" panose="020B0604020202020204" pitchFamily="34" charset="0"/>
                <a:cs typeface="Arial" panose="020B0604020202020204" pitchFamily="34" charset="0"/>
              </a:rPr>
              <a:t>Nossa próxima etapa é realizar a sessão Criar uma Visão, onde analisaremos os pontos fortes, fracos, oportunidades e ameaças de nosso distrito e vamos olhar os alvos da </a:t>
            </a:r>
            <a:r>
              <a:rPr lang="pt-BR" sz="1000" b="0" i="1" baseline="0" dirty="0">
                <a:latin typeface="Arial" panose="020B0604020202020204" pitchFamily="34" charset="0"/>
                <a:cs typeface="Arial" panose="020B0604020202020204" pitchFamily="34" charset="0"/>
              </a:rPr>
              <a:t>MISSÃO</a:t>
            </a:r>
            <a:r>
              <a:rPr lang="pt-BR" sz="1000" b="0" baseline="0" dirty="0">
                <a:latin typeface="Arial" panose="020B0604020202020204" pitchFamily="34" charset="0"/>
                <a:cs typeface="Arial" panose="020B0604020202020204" pitchFamily="34" charset="0"/>
              </a:rPr>
              <a:t> </a:t>
            </a:r>
            <a:r>
              <a:rPr lang="pt-BR" sz="1000" b="1" baseline="0" dirty="0">
                <a:latin typeface="Arial" panose="020B0604020202020204" pitchFamily="34" charset="0"/>
                <a:cs typeface="Arial" panose="020B0604020202020204" pitchFamily="34" charset="0"/>
              </a:rPr>
              <a:t>1.5</a:t>
            </a:r>
            <a:r>
              <a:rPr lang="pt-BR" sz="1000" b="0" baseline="0" dirty="0">
                <a:latin typeface="Arial" panose="020B0604020202020204" pitchFamily="34" charset="0"/>
                <a:cs typeface="Arial" panose="020B0604020202020204" pitchFamily="34" charset="0"/>
              </a:rPr>
              <a:t>.</a:t>
            </a:r>
          </a:p>
          <a:p>
            <a:endParaRPr lang="en-US" sz="1000" b="0" baseline="0" dirty="0">
              <a:latin typeface="Arial" panose="020B0604020202020204" pitchFamily="34" charset="0"/>
              <a:cs typeface="Arial" panose="020B0604020202020204" pitchFamily="34" charset="0"/>
            </a:endParaRPr>
          </a:p>
          <a:p>
            <a:r>
              <a:rPr lang="pt-BR" sz="1000" b="0" baseline="0" dirty="0">
                <a:latin typeface="Arial" panose="020B0604020202020204" pitchFamily="34" charset="0"/>
                <a:cs typeface="Arial" panose="020B0604020202020204" pitchFamily="34" charset="0"/>
              </a:rPr>
              <a:t>O que você acha de quando podemos nos encontrar? </a:t>
            </a:r>
          </a:p>
          <a:p>
            <a:endParaRPr lang="en-US" sz="1000" b="0" baseline="0" dirty="0">
              <a:latin typeface="Arial" panose="020B0604020202020204" pitchFamily="34" charset="0"/>
              <a:cs typeface="Arial" panose="020B0604020202020204" pitchFamily="34" charset="0"/>
            </a:endParaRPr>
          </a:p>
          <a:p>
            <a:r>
              <a:rPr lang="pt-BR" sz="1000" b="0" baseline="0" dirty="0">
                <a:latin typeface="Arial" panose="020B0604020202020204" pitchFamily="34" charset="0"/>
                <a:cs typeface="Arial" panose="020B0604020202020204" pitchFamily="34" charset="0"/>
              </a:rPr>
              <a:t>Quem seria a melhor pessoa para facilitar a reunião? </a:t>
            </a:r>
          </a:p>
          <a:p>
            <a:endParaRPr lang="en-US" sz="1000" b="0" baseline="0" dirty="0">
              <a:latin typeface="Arial" panose="020B0604020202020204" pitchFamily="34" charset="0"/>
              <a:cs typeface="Arial" panose="020B0604020202020204" pitchFamily="34" charset="0"/>
            </a:endParaRPr>
          </a:p>
          <a:p>
            <a:r>
              <a:rPr lang="pt-BR" sz="1000" b="0" baseline="0" dirty="0">
                <a:latin typeface="Arial" panose="020B0604020202020204" pitchFamily="34" charset="0"/>
                <a:cs typeface="Arial" panose="020B0604020202020204" pitchFamily="34" charset="0"/>
              </a:rPr>
              <a:t>Quem deve ser convidado e quem organizará a reunião virtual? </a:t>
            </a:r>
          </a:p>
          <a:p>
            <a:endParaRPr lang="en-US" sz="1000" b="0" baseline="0" dirty="0">
              <a:latin typeface="Arial" panose="020B0604020202020204" pitchFamily="34" charset="0"/>
              <a:cs typeface="Arial" panose="020B0604020202020204" pitchFamily="34" charset="0"/>
            </a:endParaRPr>
          </a:p>
          <a:p>
            <a:r>
              <a:rPr lang="pt-BR" sz="1000" b="0" baseline="0" dirty="0">
                <a:latin typeface="Arial" panose="020B0604020202020204" pitchFamily="34" charset="0"/>
                <a:cs typeface="Arial" panose="020B0604020202020204" pitchFamily="34" charset="0"/>
              </a:rPr>
              <a:t>Há algo mais que deveríamos fazer para nos prepararmos? </a:t>
            </a:r>
          </a:p>
        </p:txBody>
      </p:sp>
    </p:spTree>
    <p:extLst>
      <p:ext uri="{BB962C8B-B14F-4D97-AF65-F5344CB8AC3E}">
        <p14:creationId xmlns:p14="http://schemas.microsoft.com/office/powerpoint/2010/main" val="794226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u="sng" dirty="0">
                <a:latin typeface="Arial" panose="020B0604020202020204" pitchFamily="34" charset="0"/>
                <a:ea typeface="ヒラギノ角ゴ Pro W3"/>
                <a:cs typeface="Arial" panose="020B0604020202020204" pitchFamily="34" charset="0"/>
              </a:rPr>
              <a:t>Anotações do apresentador: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i="1" dirty="0">
                <a:latin typeface="Arial" panose="020B0604020202020204" pitchFamily="34" charset="0"/>
                <a:ea typeface="ヒラギノ角ゴ Pro W3"/>
                <a:cs typeface="Arial" panose="020B0604020202020204" pitchFamily="34" charset="0"/>
              </a:rPr>
              <a:t>Recomenda-se que o facilitador conclua todos os cursos no LLC listados acima. Além disso, o Governador de Distrito e o Coordenador da GMT de Distrito (ou o Líder de Apoio à Abordagem Global do Quadro Associativo escolhido) devem fazer os seguintes cursos: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pt-BR" sz="1000" i="1" dirty="0">
                <a:latin typeface="Arial" panose="020B0604020202020204" pitchFamily="34" charset="0"/>
                <a:ea typeface="ヒラギノ角ゴ Pro W3"/>
                <a:cs typeface="Arial" panose="020B0604020202020204" pitchFamily="34" charset="0"/>
              </a:rPr>
              <a:t>Como delegar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pt-BR" sz="1000" i="1" dirty="0">
                <a:latin typeface="Arial" panose="020B0604020202020204" pitchFamily="34" charset="0"/>
                <a:ea typeface="ヒラギノ角ゴ Pro W3"/>
                <a:cs typeface="Arial" panose="020B0604020202020204" pitchFamily="34" charset="0"/>
              </a:rPr>
              <a:t>Tomada de decisão (ainda não está disponível em todos os idiomas)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pt-BR" sz="1000" i="1" dirty="0">
                <a:latin typeface="Arial" panose="020B0604020202020204" pitchFamily="34" charset="0"/>
                <a:ea typeface="ヒラギノ角ゴ Pro W3"/>
                <a:cs typeface="Arial" panose="020B0604020202020204" pitchFamily="34" charset="0"/>
              </a:rPr>
              <a:t>Resolução de conflitos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i="1" dirty="0">
                <a:latin typeface="Arial" panose="020B0604020202020204" pitchFamily="34" charset="0"/>
                <a:ea typeface="ヒラギノ角ゴ Pro W3"/>
                <a:cs typeface="Arial" panose="020B0604020202020204" pitchFamily="34" charset="0"/>
              </a:rPr>
              <a:t>Depois de concluir esses cursos, regionalize as recomendações do slide listadas acima com base nas necessidades de sua área.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i="1"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i="1" dirty="0">
                <a:latin typeface="Arial" panose="020B0604020202020204" pitchFamily="34" charset="0"/>
                <a:ea typeface="ヒラギノ角ゴ Pro W3"/>
                <a:cs typeface="Arial" panose="020B0604020202020204" pitchFamily="34" charset="0"/>
              </a:rPr>
              <a:t>O Livro de Exercícios do Plano Estratégico Distrital aumenta a conscientização sobre as táticas para apoiar o desenvolvimento de novos clubes e o recrutamento de novos associados, enquanto fornece aos líderes dicas rápidas de como essas táticas melhoram os relatórios de serviço, destacam a importância do desenvolvimento da liderança e aumentam as doações dos associados. As táticas de aumento do quadro associativo da MISSÃO </a:t>
            </a:r>
            <a:r>
              <a:rPr lang="pt-BR" sz="1000" b="1" i="1" dirty="0">
                <a:latin typeface="Arial" panose="020B0604020202020204" pitchFamily="34" charset="0"/>
                <a:ea typeface="ヒラギノ角ゴ Pro W3"/>
                <a:cs typeface="Arial" panose="020B0604020202020204" pitchFamily="34" charset="0"/>
              </a:rPr>
              <a:t>1.5</a:t>
            </a:r>
            <a:r>
              <a:rPr lang="pt-BR" sz="1000" i="1" dirty="0">
                <a:latin typeface="Arial" panose="020B0604020202020204" pitchFamily="34" charset="0"/>
                <a:ea typeface="ヒラギノ角ゴ Pro W3"/>
                <a:cs typeface="Arial" panose="020B0604020202020204" pitchFamily="34" charset="0"/>
              </a:rPr>
              <a:t> táticas de aumento de sócios apoiam relatórios de atividades de serviço, desenvolvimento de liderança e doações para LCIF.</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aseline="0"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a:p>
            <a:r>
              <a:rPr lang="pt-BR" sz="1000" dirty="0">
                <a:latin typeface="Arial" panose="020B0604020202020204" pitchFamily="34" charset="0"/>
                <a:ea typeface="ヒラギノ角ゴ Pro W3"/>
                <a:cs typeface="Arial" panose="020B0604020202020204" pitchFamily="34" charset="0"/>
              </a:rPr>
              <a:t>Antes de encerrarmos nossa sessão de hoje, aqui estão alguns cursos que o ajudarão a liderar seu </a:t>
            </a:r>
            <a:r>
              <a:rPr lang="pt-BR" sz="1000" b="1" dirty="0">
                <a:latin typeface="Arial" panose="020B0604020202020204" pitchFamily="34" charset="0"/>
                <a:ea typeface="ヒラギノ角ゴ Pro W3"/>
                <a:cs typeface="Arial" panose="020B0604020202020204" pitchFamily="34" charset="0"/>
              </a:rPr>
              <a:t>grupo de trabalho</a:t>
            </a:r>
            <a:r>
              <a:rPr lang="pt-BR" sz="1000" dirty="0">
                <a:latin typeface="Arial" panose="020B0604020202020204" pitchFamily="34" charset="0"/>
                <a:ea typeface="ヒラギノ角ゴ Pro W3"/>
                <a:cs typeface="Arial" panose="020B0604020202020204" pitchFamily="34" charset="0"/>
              </a:rPr>
              <a:t> e promover a escuta eficaz.</a:t>
            </a:r>
            <a:r>
              <a:rPr lang="pt-BR" sz="1000" b="0" dirty="0">
                <a:latin typeface="Arial" panose="020B0604020202020204" pitchFamily="34" charset="0"/>
                <a:ea typeface="ヒラギノ角ゴ Pro W3"/>
                <a:cs typeface="Arial" panose="020B0604020202020204" pitchFamily="34" charset="0"/>
              </a:rPr>
              <a:t> Em preparação para nossa próxima sessão, revisar a Introdução à análise SWOT e Estabelecimento de metas ajudará a conduzir nossa conversa e obter uma melhor compreensão do que é uma análise SWOT e por que ela é útil no desenvolvimento de uma visão, meta e plano de ação.</a:t>
            </a:r>
          </a:p>
          <a:p>
            <a:endParaRPr lang="en-US" sz="1000" b="0" dirty="0">
              <a:latin typeface="Arial" panose="020B0604020202020204" pitchFamily="34" charset="0"/>
              <a:cs typeface="Arial" panose="020B0604020202020204" pitchFamily="34" charset="0"/>
            </a:endParaRPr>
          </a:p>
          <a:p>
            <a:r>
              <a:rPr lang="pt-BR" sz="1000" b="0" dirty="0">
                <a:latin typeface="Arial" panose="020B0604020202020204" pitchFamily="34" charset="0"/>
                <a:ea typeface="ヒラギノ角ゴ Pro W3"/>
                <a:cs typeface="Arial" panose="020B0604020202020204" pitchFamily="34" charset="0"/>
              </a:rPr>
              <a:t>Para compreender melhor as necessidades e tendências do quadro associativo em sua área, complete a seção de Desenvolvimento do Quadro Associativo do Livro de Exercícios do Plano Estratégico do Distrito. </a:t>
            </a:r>
            <a:r>
              <a:rPr lang="pt-BR" sz="1000" dirty="0">
                <a:latin typeface="Arial" panose="020B0604020202020204" pitchFamily="34" charset="0"/>
                <a:ea typeface="ヒラギノ角ゴ Pro W3"/>
                <a:cs typeface="Arial" panose="020B0604020202020204" pitchFamily="34" charset="0"/>
              </a:rPr>
              <a:t>Recursos suplementares para ajudar você e seu </a:t>
            </a:r>
            <a:r>
              <a:rPr lang="pt-BR" sz="1000" b="1" dirty="0">
                <a:latin typeface="Arial" panose="020B0604020202020204" pitchFamily="34" charset="0"/>
                <a:ea typeface="ヒラギノ角ゴ Pro W3"/>
                <a:cs typeface="Arial" panose="020B0604020202020204" pitchFamily="34" charset="0"/>
              </a:rPr>
              <a:t>grupo de trabalho</a:t>
            </a:r>
            <a:r>
              <a:rPr lang="pt-BR" sz="1000" dirty="0">
                <a:latin typeface="Arial" panose="020B0604020202020204" pitchFamily="34" charset="0"/>
                <a:ea typeface="ヒラギノ角ゴ Pro W3"/>
                <a:cs typeface="Arial" panose="020B0604020202020204" pitchFamily="34" charset="0"/>
              </a:rPr>
              <a:t> a criar sua visão também serão mencionados aqui.</a:t>
            </a:r>
          </a:p>
        </p:txBody>
      </p:sp>
    </p:spTree>
    <p:extLst>
      <p:ext uri="{BB962C8B-B14F-4D97-AF65-F5344CB8AC3E}">
        <p14:creationId xmlns:p14="http://schemas.microsoft.com/office/powerpoint/2010/main" val="2009105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u="sng" baseline="0" dirty="0">
                <a:latin typeface="Arial" panose="020B0604020202020204" pitchFamily="34" charset="0"/>
                <a:cs typeface="Arial" panose="020B0604020202020204" pitchFamily="34" charset="0"/>
              </a:rPr>
              <a:t>Anotações do apresentador: </a:t>
            </a:r>
          </a:p>
          <a:p>
            <a:r>
              <a:rPr lang="pt-BR" sz="1200" i="1" dirty="0">
                <a:latin typeface="Arial" panose="020B0604020202020204" pitchFamily="34" charset="0"/>
                <a:cs typeface="Arial" panose="020B0604020202020204" pitchFamily="34" charset="0"/>
              </a:rPr>
              <a:t>Comece a sessão se apresentando e dando as boas-vindas aos participantes deste seminário sobre a Abordagem Global do Quadro Associativo.</a:t>
            </a:r>
          </a:p>
          <a:p>
            <a:r>
              <a:rPr lang="pt-BR" sz="1200" baseline="0" dirty="0">
                <a:latin typeface="Arial" panose="020B0604020202020204" pitchFamily="34" charset="0"/>
                <a:cs typeface="Arial" panose="020B0604020202020204" pitchFamily="34" charset="0"/>
              </a:rPr>
              <a:t>______________________________________________________________</a:t>
            </a:r>
          </a:p>
          <a:p>
            <a:endParaRPr lang="en-US" sz="1200" dirty="0">
              <a:latin typeface="Arial" panose="020B0604020202020204" pitchFamily="34" charset="0"/>
              <a:cs typeface="Arial" panose="020B0604020202020204" pitchFamily="34" charset="0"/>
            </a:endParaRPr>
          </a:p>
          <a:p>
            <a:r>
              <a:rPr lang="pt-BR" sz="1200" b="0" dirty="0">
                <a:latin typeface="Arial" panose="020B0604020202020204" pitchFamily="34" charset="0"/>
                <a:cs typeface="Arial" panose="020B0604020202020204" pitchFamily="34" charset="0"/>
              </a:rPr>
              <a:t>Bem-vindo a este seminário da Abordagem Global do Quadro Associativo.</a:t>
            </a:r>
          </a:p>
          <a:p>
            <a:endParaRPr lang="en-US" dirty="0"/>
          </a:p>
        </p:txBody>
      </p:sp>
      <p:sp>
        <p:nvSpPr>
          <p:cNvPr id="4" name="Header Placeholder 3"/>
          <p:cNvSpPr>
            <a:spLocks noGrp="1"/>
          </p:cNvSpPr>
          <p:nvPr>
            <p:ph type="hdr" sz="quarter"/>
          </p:nvPr>
        </p:nvSpPr>
        <p:spPr/>
        <p:txBody>
          <a:bodyPr/>
          <a:lstStyle/>
          <a:p>
            <a:pPr>
              <a:defRPr/>
            </a:pPr>
            <a:endParaRPr lang="en-US" dirty="0"/>
          </a:p>
        </p:txBody>
      </p:sp>
    </p:spTree>
    <p:extLst>
      <p:ext uri="{BB962C8B-B14F-4D97-AF65-F5344CB8AC3E}">
        <p14:creationId xmlns:p14="http://schemas.microsoft.com/office/powerpoint/2010/main" val="1199248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pt-BR" sz="1000" u="sng" dirty="0">
                <a:latin typeface="Arial" panose="020B0604020202020204" pitchFamily="34" charset="0"/>
                <a:ea typeface="ヒラギノ角ゴ Pro W3"/>
                <a:cs typeface="Arial" panose="020B0604020202020204" pitchFamily="34" charset="0"/>
              </a:rPr>
              <a:t>Anotações do apresentador: </a:t>
            </a:r>
          </a:p>
          <a:p>
            <a:pPr lvl="0">
              <a:defRPr/>
            </a:pPr>
            <a:r>
              <a:rPr lang="pt-BR" sz="1000" dirty="0">
                <a:latin typeface="Arial" panose="020B0604020202020204" pitchFamily="34" charset="0"/>
                <a:cs typeface="Arial" panose="020B0604020202020204" pitchFamily="34" charset="0"/>
              </a:rPr>
              <a:t>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0" baseline="0" dirty="0">
                <a:latin typeface="Arial" panose="020B0604020202020204" pitchFamily="34" charset="0"/>
                <a:cs typeface="Arial" panose="020B0604020202020204" pitchFamily="34" charset="0"/>
              </a:rPr>
              <a:t>Há alguma dúvida sobre o que abordamos hoje ou sobre o que vem a seguir?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latin typeface="Arial" panose="020B0604020202020204" pitchFamily="34" charset="0"/>
              <a:cs typeface="Arial" panose="020B0604020202020204" pitchFamily="34" charset="0"/>
            </a:endParaRPr>
          </a:p>
          <a:p>
            <a:r>
              <a:rPr lang="pt-BR" sz="1000" b="0" i="0" u="none" strike="noStrike" baseline="0" dirty="0">
                <a:solidFill>
                  <a:schemeClr val="tx1"/>
                </a:solidFill>
                <a:latin typeface="Arial" panose="020B0604020202020204" pitchFamily="34" charset="0"/>
                <a:cs typeface="Arial" panose="020B0604020202020204" pitchFamily="34" charset="0"/>
              </a:rPr>
              <a:t>{clicar} Vamos inspirar os Leões em todo o nosso distrito com novos clubes, novos associados, companheirismo e serviços interessantes.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latin typeface="Arial" panose="020B0604020202020204" pitchFamily="34" charset="0"/>
              <a:cs typeface="Arial" panose="020B0604020202020204" pitchFamily="34" charset="0"/>
            </a:endParaRPr>
          </a:p>
          <a:p>
            <a:r>
              <a:rPr lang="pt-BR" sz="1000" b="0" dirty="0">
                <a:latin typeface="Arial" panose="020B0604020202020204" pitchFamily="34" charset="0"/>
                <a:cs typeface="Arial" panose="020B0604020202020204" pitchFamily="34" charset="0"/>
              </a:rPr>
              <a:t>{clicar} </a:t>
            </a:r>
            <a:r>
              <a:rPr lang="pt-BR" sz="1000" b="0" baseline="0" dirty="0">
                <a:latin typeface="Arial" panose="020B0604020202020204" pitchFamily="34" charset="0"/>
                <a:cs typeface="Arial" panose="020B0604020202020204" pitchFamily="34" charset="0"/>
              </a:rPr>
              <a:t>Obrigado por participar do treinamento Criar uma Equipe da Abordagem Global do Quadro Associativo. </a:t>
            </a:r>
          </a:p>
        </p:txBody>
      </p:sp>
    </p:spTree>
    <p:extLst>
      <p:ext uri="{BB962C8B-B14F-4D97-AF65-F5344CB8AC3E}">
        <p14:creationId xmlns:p14="http://schemas.microsoft.com/office/powerpoint/2010/main" val="1510371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u="sng" dirty="0">
                <a:latin typeface="Arial" panose="020B0604020202020204" pitchFamily="34" charset="0"/>
                <a:ea typeface="ヒラギノ角ゴ Pro W3"/>
                <a:cs typeface="Arial" panose="020B0604020202020204" pitchFamily="34" charset="0"/>
              </a:rPr>
              <a:t>Anotações do apresentador: </a:t>
            </a:r>
          </a:p>
          <a:p>
            <a:r>
              <a:rPr lang="pt-BR" sz="1200" i="1" dirty="0">
                <a:latin typeface="Arial" panose="020B0604020202020204" pitchFamily="34" charset="0"/>
                <a:ea typeface="ヒラギノ角ゴ Pro W3"/>
                <a:cs typeface="Arial" panose="020B0604020202020204" pitchFamily="34" charset="0"/>
              </a:rPr>
              <a:t>Faça a preparação para a importância do motivo pelo qual estamos embarcando nesta Abordagem Global do Quadro Associativo. Compartilhe sua resposta e explique por que ela é relevante para sua área.</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pt-BR" sz="1200" b="0" dirty="0">
                <a:latin typeface="Arial" panose="020B0604020202020204" pitchFamily="34" charset="0"/>
                <a:ea typeface="ヒラギノ角ゴ Pro W3"/>
                <a:cs typeface="Arial" panose="020B0604020202020204" pitchFamily="34" charset="0"/>
              </a:rPr>
              <a:t>Existem 4 partes para </a:t>
            </a:r>
            <a:r>
              <a:rPr lang="pt-BR" sz="1200" b="0" baseline="0" dirty="0">
                <a:latin typeface="Arial" panose="020B0604020202020204" pitchFamily="34" charset="0"/>
                <a:ea typeface="ヒラギノ角ゴ Pro W3"/>
                <a:cs typeface="Arial" panose="020B0604020202020204" pitchFamily="34" charset="0"/>
              </a:rPr>
              <a:t>reunião de hoje:</a:t>
            </a:r>
            <a:r>
              <a:rPr lang="pt-BR" sz="1200" b="0" dirty="0">
                <a:latin typeface="Arial" panose="020B0604020202020204" pitchFamily="34" charset="0"/>
                <a:ea typeface="ヒラギノ角ゴ Pro W3"/>
                <a:cs typeface="Arial" panose="020B0604020202020204" pitchFamily="34" charset="0"/>
              </a:rPr>
              <a:t>                         </a:t>
            </a:r>
          </a:p>
          <a:p>
            <a:endParaRPr lang="en-US" sz="1200" b="0" baseline="0" dirty="0">
              <a:latin typeface="Arial" panose="020B0604020202020204" pitchFamily="34" charset="0"/>
              <a:cs typeface="Arial" panose="020B0604020202020204" pitchFamily="34" charset="0"/>
            </a:endParaRPr>
          </a:p>
          <a:p>
            <a:pPr marL="228600" indent="-228600">
              <a:buAutoNum type="arabicParenR"/>
            </a:pPr>
            <a:r>
              <a:rPr lang="pt-BR" sz="1200" b="0" baseline="0" dirty="0">
                <a:latin typeface="Arial" panose="020B0604020202020204" pitchFamily="34" charset="0"/>
                <a:cs typeface="Arial" panose="020B0604020202020204" pitchFamily="34" charset="0"/>
              </a:rPr>
              <a:t>Uma visão geral da Abordagem Global do Quadro Associativo</a:t>
            </a:r>
          </a:p>
          <a:p>
            <a:pPr marL="228600" indent="-228600">
              <a:buAutoNum type="arabicParenR"/>
            </a:pPr>
            <a:r>
              <a:rPr lang="pt-BR" sz="1200" b="0" baseline="0" dirty="0">
                <a:latin typeface="Arial" panose="020B0604020202020204" pitchFamily="34" charset="0"/>
                <a:cs typeface="Arial" panose="020B0604020202020204" pitchFamily="34" charset="0"/>
              </a:rPr>
              <a:t>Como podemos organizar nosso </a:t>
            </a:r>
            <a:r>
              <a:rPr lang="pt-BR" sz="1200" b="1" baseline="0" dirty="0">
                <a:solidFill>
                  <a:srgbClr val="FF0000"/>
                </a:solidFill>
                <a:latin typeface="Arial" panose="020B0604020202020204" pitchFamily="34" charset="0"/>
                <a:cs typeface="Arial" panose="020B0604020202020204" pitchFamily="34" charset="0"/>
              </a:rPr>
              <a:t>grupo de trabalho </a:t>
            </a:r>
            <a:r>
              <a:rPr lang="pt-BR" sz="1200" b="0" baseline="0" dirty="0">
                <a:latin typeface="Arial" panose="020B0604020202020204" pitchFamily="34" charset="0"/>
                <a:cs typeface="Arial" panose="020B0604020202020204" pitchFamily="34" charset="0"/>
              </a:rPr>
              <a:t>e a importância de criar uma equipe</a:t>
            </a:r>
          </a:p>
          <a:p>
            <a:pPr marL="228600" indent="-228600">
              <a:buAutoNum type="arabicParenR"/>
            </a:pPr>
            <a:r>
              <a:rPr lang="pt-BR" sz="1200" b="0" baseline="0" dirty="0">
                <a:latin typeface="Arial" panose="020B0604020202020204" pitchFamily="34" charset="0"/>
                <a:cs typeface="Arial" panose="020B0604020202020204" pitchFamily="34" charset="0"/>
              </a:rPr>
              <a:t>As funções necessárias para que nossa área tenha sucesso</a:t>
            </a:r>
          </a:p>
          <a:p>
            <a:pPr marL="228600" indent="-228600">
              <a:buAutoNum type="arabicParenR"/>
            </a:pPr>
            <a:r>
              <a:rPr lang="pt-BR" sz="1200" b="0" baseline="0" dirty="0">
                <a:latin typeface="Arial" panose="020B0604020202020204" pitchFamily="34" charset="0"/>
                <a:cs typeface="Arial" panose="020B0604020202020204" pitchFamily="34" charset="0"/>
              </a:rPr>
              <a:t>E os próximos passos neste processo</a:t>
            </a:r>
          </a:p>
          <a:p>
            <a:endParaRPr lang="en-US" sz="1200" b="0" baseline="0" dirty="0">
              <a:latin typeface="Arial" panose="020B0604020202020204" pitchFamily="34" charset="0"/>
              <a:cs typeface="Arial" panose="020B0604020202020204" pitchFamily="34" charset="0"/>
            </a:endParaRPr>
          </a:p>
          <a:p>
            <a:r>
              <a:rPr lang="pt-BR" sz="1200" b="0" baseline="0" dirty="0">
                <a:latin typeface="Arial" panose="020B0604020202020204" pitchFamily="34" charset="0"/>
                <a:cs typeface="Arial" panose="020B0604020202020204" pitchFamily="34" charset="0"/>
              </a:rPr>
              <a:t>Precisamos que todos contribuam com suas ideias, para que possamos construir o </a:t>
            </a:r>
            <a:r>
              <a:rPr lang="pt-BR" sz="1200" b="0" baseline="0" dirty="0">
                <a:solidFill>
                  <a:srgbClr val="FF0000"/>
                </a:solidFill>
                <a:latin typeface="Arial" panose="020B0604020202020204" pitchFamily="34" charset="0"/>
                <a:cs typeface="Arial" panose="020B0604020202020204" pitchFamily="34" charset="0"/>
              </a:rPr>
              <a:t>grupo de trabalho </a:t>
            </a:r>
            <a:r>
              <a:rPr lang="pt-BR" sz="1200" b="0" baseline="0" dirty="0">
                <a:latin typeface="Arial" panose="020B0604020202020204" pitchFamily="34" charset="0"/>
                <a:cs typeface="Arial" panose="020B0604020202020204" pitchFamily="34" charset="0"/>
              </a:rPr>
              <a:t>mais forte possível. Você está pronto?</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798919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i="1" u="sng" dirty="0">
                <a:latin typeface="Arial" panose="020B0604020202020204" pitchFamily="34" charset="0"/>
                <a:ea typeface="ヒラギノ角ゴ Pro W3"/>
                <a:cs typeface="Arial" panose="020B0604020202020204" pitchFamily="34" charset="0"/>
              </a:rPr>
              <a:t>Observações do apresentador</a:t>
            </a:r>
            <a:r>
              <a:rPr lang="pt-BR" sz="1200" i="1" dirty="0">
                <a:latin typeface="Arial" panose="020B0604020202020204" pitchFamily="34" charset="0"/>
                <a:ea typeface="ヒラギノ角ゴ Pro W3"/>
                <a:cs typeface="Arial" panose="020B0604020202020204" pitchFamily="34" charset="0"/>
              </a:rPr>
              <a:t>:</a:t>
            </a:r>
          </a:p>
          <a:p>
            <a:r>
              <a:rPr lang="pt-BR" sz="1200" i="1" dirty="0">
                <a:latin typeface="Arial" panose="020B0604020202020204" pitchFamily="34" charset="0"/>
                <a:ea typeface="ヒラギノ角ゴ Pro W3"/>
                <a:cs typeface="Arial" panose="020B0604020202020204" pitchFamily="34" charset="0"/>
              </a:rPr>
              <a:t>Prepare sua própria resposta e compartilhe-a com os participantes. Permita que outros participantes também respondam. Você pode escolher que cada participante responda ou chamar apenas alguns para garantir que os participantes permaneçam envolvidos.</a:t>
            </a:r>
            <a:endParaRPr lang="en-US" sz="1200" i="1"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ea typeface="ヒラギノ角ゴ Pro W3"/>
              <a:cs typeface="Arial" panose="020B0604020202020204" pitchFamily="34" charset="0"/>
            </a:endParaRPr>
          </a:p>
          <a:p>
            <a:r>
              <a:rPr lang="en-US" sz="1200" b="0" baseline="0" dirty="0">
                <a:latin typeface="Arial" panose="020B0604020202020204" pitchFamily="34" charset="0"/>
                <a:ea typeface="ヒラギノ角ゴ Pro W3"/>
                <a:cs typeface="Arial" panose="020B0604020202020204" pitchFamily="34" charset="0"/>
              </a:rPr>
              <a:t>Vamos começar com uma pergunta básica: por que somos Leões? </a:t>
            </a:r>
            <a:endParaRPr lang="en-US" sz="1200" b="0" dirty="0">
              <a:latin typeface="Arial" panose="020B0604020202020204" pitchFamily="34" charset="0"/>
              <a:cs typeface="Arial" panose="020B0604020202020204" pitchFamily="34" charset="0"/>
            </a:endParaRPr>
          </a:p>
          <a:p>
            <a:endParaRPr lang="en-US" sz="1200" b="0" baseline="0" dirty="0">
              <a:latin typeface="Arial" panose="020B0604020202020204" pitchFamily="34" charset="0"/>
              <a:cs typeface="Arial" panose="020B0604020202020204" pitchFamily="34" charset="0"/>
            </a:endParaRPr>
          </a:p>
          <a:p>
            <a:r>
              <a:rPr lang="en-US" sz="1200" b="0" baseline="0" dirty="0">
                <a:latin typeface="Arial" panose="020B0604020202020204" pitchFamily="34" charset="0"/>
                <a:cs typeface="Arial" panose="020B0604020202020204" pitchFamily="34" charset="0"/>
              </a:rPr>
              <a:t>Aqui estão as nossas declarações de visão e missão.</a:t>
            </a:r>
          </a:p>
          <a:p>
            <a:endParaRPr lang="en-US" sz="1200" b="0" baseline="0" dirty="0">
              <a:latin typeface="Arial" panose="020B0604020202020204" pitchFamily="34" charset="0"/>
              <a:cs typeface="Arial" panose="020B0604020202020204" pitchFamily="34" charset="0"/>
            </a:endParaRPr>
          </a:p>
          <a:p>
            <a:r>
              <a:rPr lang="en-US" sz="1200" b="0" baseline="0" dirty="0">
                <a:latin typeface="Arial" panose="020B0604020202020204" pitchFamily="34" charset="0"/>
                <a:cs typeface="Arial" panose="020B0604020202020204" pitchFamily="34" charset="0"/>
              </a:rPr>
              <a:t>Quais são as palavras-chave nessas declarações e o que elas significam para você?</a:t>
            </a:r>
          </a:p>
          <a:p>
            <a:endParaRPr lang="en-US" sz="1200" b="0" baseline="0" dirty="0">
              <a:latin typeface="Arial" panose="020B0604020202020204" pitchFamily="34" charset="0"/>
              <a:cs typeface="Arial" panose="020B0604020202020204" pitchFamily="34" charset="0"/>
            </a:endParaRPr>
          </a:p>
          <a:p>
            <a:r>
              <a:rPr lang="en-US" sz="1200" b="0" baseline="0" dirty="0">
                <a:latin typeface="Arial" panose="020B0604020202020204" pitchFamily="34" charset="0"/>
                <a:cs typeface="Arial" panose="020B0604020202020204" pitchFamily="34" charset="0"/>
              </a:rPr>
              <a:t>Pergunta opcional para considerar:</a:t>
            </a:r>
          </a:p>
          <a:p>
            <a:r>
              <a:rPr lang="en-US" sz="1200" b="0" baseline="0" dirty="0">
                <a:latin typeface="Arial" panose="020B0604020202020204" pitchFamily="34" charset="0"/>
                <a:cs typeface="Arial" panose="020B0604020202020204" pitchFamily="34" charset="0"/>
              </a:rPr>
              <a:t>Como os seus clubes estão cumprindo a visão e a missão da nossa organização?</a:t>
            </a:r>
          </a:p>
          <a:p>
            <a:endParaRPr lang="en-US" dirty="0"/>
          </a:p>
        </p:txBody>
      </p:sp>
    </p:spTree>
    <p:extLst>
      <p:ext uri="{BB962C8B-B14F-4D97-AF65-F5344CB8AC3E}">
        <p14:creationId xmlns:p14="http://schemas.microsoft.com/office/powerpoint/2010/main" val="1228625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u="sng" dirty="0">
                <a:latin typeface="Arial" panose="020B0604020202020204" pitchFamily="34" charset="0"/>
                <a:ea typeface="ヒラギノ角ゴ Pro W3"/>
                <a:cs typeface="Arial" panose="020B0604020202020204" pitchFamily="34" charset="0"/>
              </a:rPr>
              <a:t>Anotações do apresentador: </a:t>
            </a:r>
          </a:p>
          <a:p>
            <a:r>
              <a:rPr lang="pt-BR" sz="1200" i="1" dirty="0">
                <a:latin typeface="Arial" panose="020B0604020202020204" pitchFamily="34" charset="0"/>
                <a:ea typeface="ヒラギノ角ゴ Pro W3"/>
                <a:cs typeface="Arial" panose="020B0604020202020204" pitchFamily="34" charset="0"/>
              </a:rPr>
              <a:t>Se você sentir que seu grupo precisa se conhecer melhor, deixe este slide ou modifique-o para contar sua própria história. Lembre-se de regionalizar este slide para ajudar a facilitar a conversa e promover a formação de equipe.</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pt-BR" sz="1200" b="0" dirty="0">
                <a:latin typeface="Arial" panose="020B0604020202020204" pitchFamily="34" charset="0"/>
                <a:ea typeface="ヒラギノ角ゴ Pro W3"/>
                <a:cs typeface="Arial" panose="020B0604020202020204" pitchFamily="34" charset="0"/>
              </a:rPr>
              <a:t>Ser </a:t>
            </a:r>
            <a:r>
              <a:rPr lang="pt-BR" sz="1200" b="0" baseline="0" dirty="0">
                <a:latin typeface="Arial" panose="020B0604020202020204" pitchFamily="34" charset="0"/>
                <a:ea typeface="ヒラギノ角ゴ Pro W3"/>
                <a:cs typeface="Arial" panose="020B0604020202020204" pitchFamily="34" charset="0"/>
              </a:rPr>
              <a:t>Leão também nos afeta, como indivíduos.</a:t>
            </a:r>
            <a:r>
              <a:rPr lang="pt-BR" sz="1200" b="0" dirty="0">
                <a:latin typeface="Arial" panose="020B0604020202020204" pitchFamily="34" charset="0"/>
                <a:ea typeface="ヒラギノ角ゴ Pro W3"/>
                <a:cs typeface="Arial" panose="020B0604020202020204" pitchFamily="34" charset="0"/>
              </a:rPr>
              <a:t> </a:t>
            </a:r>
          </a:p>
          <a:p>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b="0" baseline="0" dirty="0">
                <a:latin typeface="Arial" panose="020B0604020202020204" pitchFamily="34" charset="0"/>
                <a:cs typeface="Arial" panose="020B0604020202020204" pitchFamily="34" charset="0"/>
              </a:rPr>
              <a:t>Como ser Leão mudou a sua vida?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b="0" baseline="0" dirty="0">
                <a:latin typeface="Arial" panose="020B0604020202020204" pitchFamily="34" charset="0"/>
                <a:cs typeface="Arial" panose="020B0604020202020204" pitchFamily="34" charset="0"/>
              </a:rPr>
              <a:t>Como nos sentimos em relação à situação atual do nosso quadro associativo? É urgente reverter a tendência do quadro associativo que estamos tendo em _______?</a:t>
            </a:r>
          </a:p>
          <a:p>
            <a:endParaRPr lang="en-US" dirty="0"/>
          </a:p>
        </p:txBody>
      </p:sp>
    </p:spTree>
    <p:extLst>
      <p:ext uri="{BB962C8B-B14F-4D97-AF65-F5344CB8AC3E}">
        <p14:creationId xmlns:p14="http://schemas.microsoft.com/office/powerpoint/2010/main" val="61790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sz="1200" b="0" dirty="0">
                <a:latin typeface="Arial" panose="020B0604020202020204" pitchFamily="34" charset="0"/>
                <a:cs typeface="Arial" panose="020B0604020202020204" pitchFamily="34" charset="0"/>
              </a:rPr>
              <a:t>Ao analisar os números do quadro associativo em todo o mundo para o</a:t>
            </a:r>
            <a:r>
              <a:rPr lang="pt-BR" sz="1200" dirty="0">
                <a:latin typeface="Arial" panose="020B0604020202020204" pitchFamily="34" charset="0"/>
                <a:cs typeface="Arial" panose="020B0604020202020204" pitchFamily="34" charset="0"/>
              </a:rPr>
              <a:t> </a:t>
            </a:r>
            <a:r>
              <a:rPr lang="pt-BR" sz="1200" b="1" dirty="0">
                <a:latin typeface="Arial" panose="020B0604020202020204" pitchFamily="34" charset="0"/>
                <a:cs typeface="Arial" panose="020B0604020202020204" pitchFamily="34" charset="0"/>
              </a:rPr>
              <a:t>ano </a:t>
            </a:r>
            <a:r>
              <a:rPr lang="pt-BR" sz="1200" b="1" dirty="0" err="1">
                <a:latin typeface="Arial" panose="020B0604020202020204" pitchFamily="34" charset="0"/>
                <a:cs typeface="Arial" panose="020B0604020202020204" pitchFamily="34" charset="0"/>
              </a:rPr>
              <a:t>Leonístico</a:t>
            </a:r>
            <a:r>
              <a:rPr lang="pt-BR" sz="1200" b="1" dirty="0">
                <a:latin typeface="Arial" panose="020B0604020202020204" pitchFamily="34" charset="0"/>
                <a:cs typeface="Arial" panose="020B0604020202020204" pitchFamily="34" charset="0"/>
              </a:rPr>
              <a:t> de 20__-20__</a:t>
            </a:r>
            <a:r>
              <a:rPr lang="pt-BR" sz="1200" dirty="0">
                <a:latin typeface="Arial" panose="020B0604020202020204" pitchFamily="34" charset="0"/>
                <a:cs typeface="Arial" panose="020B0604020202020204" pitchFamily="34" charset="0"/>
              </a:rPr>
              <a:t> </a:t>
            </a:r>
            <a:r>
              <a:rPr lang="pt-BR" sz="1200" b="1" dirty="0">
                <a:latin typeface="Arial" panose="020B0604020202020204" pitchFamily="34" charset="0"/>
                <a:cs typeface="Arial" panose="020B0604020202020204" pitchFamily="34" charset="0"/>
              </a:rPr>
              <a:t>(1º de julho de 20__ a 30 de junho de 20__</a:t>
            </a:r>
            <a:r>
              <a:rPr lang="pt-BR" sz="1200" dirty="0">
                <a:latin typeface="Arial" panose="020B0604020202020204" pitchFamily="34" charset="0"/>
                <a:cs typeface="Arial" panose="020B0604020202020204" pitchFamily="34" charset="0"/>
              </a:rPr>
              <a:t>), esperamos obter um melhor entendimento de por que há necessidade para a Abordagem Global do Quadro Associativo.</a:t>
            </a:r>
            <a:r>
              <a:rPr lang="pt-BR" sz="1200" b="0" dirty="0">
                <a:latin typeface="Arial" panose="020B0604020202020204" pitchFamily="34" charset="0"/>
                <a:cs typeface="Arial" panose="020B0604020202020204" pitchFamily="34" charset="0"/>
              </a:rPr>
              <a:t> </a:t>
            </a:r>
          </a:p>
          <a:p>
            <a:endParaRPr lang="en-US" sz="1200" b="0" dirty="0">
              <a:latin typeface="Arial" panose="020B0604020202020204" pitchFamily="34" charset="0"/>
              <a:cs typeface="Arial" panose="020B0604020202020204" pitchFamily="34" charset="0"/>
            </a:endParaRPr>
          </a:p>
          <a:p>
            <a:r>
              <a:rPr lang="pt-BR" sz="1200" b="0" dirty="0">
                <a:latin typeface="Arial" panose="020B0604020202020204" pitchFamily="34" charset="0"/>
                <a:cs typeface="Arial" panose="020B0604020202020204" pitchFamily="34" charset="0"/>
              </a:rPr>
              <a:t>Em nossa Área Jurisdicional/Área Regional especialmente, perdemos/ganhamos ______ associados. </a:t>
            </a:r>
            <a:r>
              <a:rPr lang="pt-BR" sz="1200" dirty="0">
                <a:latin typeface="Arial" panose="020B0604020202020204" pitchFamily="34" charset="0"/>
                <a:cs typeface="Arial" panose="020B0604020202020204" pitchFamily="34" charset="0"/>
              </a:rPr>
              <a:t>Combinado com nossas outras Áreas Jurisdicionais em todo o mundo, esses totais equivalem a </a:t>
            </a:r>
            <a:r>
              <a:rPr lang="pt-BR" sz="1200" b="1" dirty="0">
                <a:latin typeface="Arial" panose="020B0604020202020204" pitchFamily="34" charset="0"/>
                <a:cs typeface="Arial" panose="020B0604020202020204" pitchFamily="34" charset="0"/>
              </a:rPr>
              <a:t>_______</a:t>
            </a:r>
            <a:r>
              <a:rPr lang="pt-BR" sz="1200" dirty="0">
                <a:latin typeface="Arial" panose="020B0604020202020204" pitchFamily="34" charset="0"/>
                <a:cs typeface="Arial" panose="020B0604020202020204" pitchFamily="34" charset="0"/>
              </a:rPr>
              <a:t> associados baixados para o ano.</a:t>
            </a:r>
            <a:r>
              <a:rPr lang="pt-BR" sz="1200" b="0"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pPr defTabSz="942289" fontAlgn="base">
              <a:spcBef>
                <a:spcPct val="0"/>
              </a:spcBef>
              <a:spcAft>
                <a:spcPct val="0"/>
              </a:spcAft>
              <a:defRPr/>
            </a:pPr>
            <a:fld id="{14586FF8-C649-4F31-87A7-176B8C3C8AAB}" type="slidenum">
              <a:rPr lang="en-US" sz="1300">
                <a:solidFill>
                  <a:prstClr val="black"/>
                </a:solidFill>
                <a:latin typeface="Calibri" pitchFamily="34" charset="0"/>
                <a:ea typeface="ヒラギノ角ゴ Pro W3" pitchFamily="125" charset="-128"/>
              </a:rPr>
              <a:pPr defTabSz="942289" fontAlgn="base">
                <a:spcBef>
                  <a:spcPct val="0"/>
                </a:spcBef>
                <a:spcAft>
                  <a:spcPct val="0"/>
                </a:spcAft>
                <a:defRPr/>
              </a:pPr>
              <a:t>6</a:t>
            </a:fld>
            <a:endParaRPr lang="en-US" sz="1300">
              <a:solidFill>
                <a:prstClr val="black"/>
              </a:solidFill>
              <a:latin typeface="Calibri" pitchFamily="34" charset="0"/>
              <a:ea typeface="ヒラギノ角ゴ Pro W3" pitchFamily="125" charset="-128"/>
            </a:endParaRPr>
          </a:p>
        </p:txBody>
      </p:sp>
    </p:spTree>
    <p:extLst>
      <p:ext uri="{BB962C8B-B14F-4D97-AF65-F5344CB8AC3E}">
        <p14:creationId xmlns:p14="http://schemas.microsoft.com/office/powerpoint/2010/main" val="126686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sz="1200" b="0" dirty="0">
                <a:latin typeface="Arial" panose="020B0604020202020204" pitchFamily="34" charset="0"/>
                <a:cs typeface="Arial" panose="020B0604020202020204" pitchFamily="34" charset="0"/>
              </a:rPr>
              <a:t>Embora nossas tendências mundiais de 3 anos sejam substancialmente melhores do que nossos totais do ano </a:t>
            </a:r>
            <a:r>
              <a:rPr lang="pt-BR" sz="1200" b="0" dirty="0" err="1">
                <a:latin typeface="Arial" panose="020B0604020202020204" pitchFamily="34" charset="0"/>
                <a:cs typeface="Arial" panose="020B0604020202020204" pitchFamily="34" charset="0"/>
              </a:rPr>
              <a:t>Leonístico</a:t>
            </a:r>
            <a:r>
              <a:rPr lang="pt-BR" sz="1200" b="0" dirty="0">
                <a:latin typeface="Arial" panose="020B0604020202020204" pitchFamily="34" charset="0"/>
                <a:cs typeface="Arial" panose="020B0604020202020204" pitchFamily="34" charset="0"/>
              </a:rPr>
              <a:t> de 20__-20__, é importante mostrar o declínio consistente de associados que nossa organização tem enfrentado nos últimos 3 anos.</a:t>
            </a:r>
          </a:p>
          <a:p>
            <a:endParaRPr lang="en-US" sz="1200" b="0" dirty="0">
              <a:latin typeface="Arial" panose="020B0604020202020204" pitchFamily="34" charset="0"/>
              <a:cs typeface="Arial" panose="020B0604020202020204" pitchFamily="34" charset="0"/>
            </a:endParaRPr>
          </a:p>
          <a:p>
            <a:r>
              <a:rPr lang="pt-BR" sz="1200" b="0" dirty="0">
                <a:latin typeface="Arial" panose="020B0604020202020204" pitchFamily="34" charset="0"/>
                <a:cs typeface="Arial" panose="020B0604020202020204" pitchFamily="34" charset="0"/>
              </a:rPr>
              <a:t>Ao nos unirmos sob a Abordagem Global de do Quadro Associativo, esperamos oferecer aos nossos clubes o apoio que precisam para manter nossa visão de ser o líder global em serviços comunitários e humanitários. Ao aumentar o número de mãos que nossas comunidades têm, maior o impacto que podemos causar.</a:t>
            </a:r>
          </a:p>
          <a:p>
            <a:endParaRPr lang="en-US" dirty="0"/>
          </a:p>
        </p:txBody>
      </p:sp>
      <p:sp>
        <p:nvSpPr>
          <p:cNvPr id="4" name="Slide Number Placeholder 3"/>
          <p:cNvSpPr>
            <a:spLocks noGrp="1"/>
          </p:cNvSpPr>
          <p:nvPr>
            <p:ph type="sldNum" sz="quarter" idx="5"/>
          </p:nvPr>
        </p:nvSpPr>
        <p:spPr/>
        <p:txBody>
          <a:bodyPr/>
          <a:lstStyle/>
          <a:p>
            <a:pPr defTabSz="942289" fontAlgn="base">
              <a:spcBef>
                <a:spcPct val="0"/>
              </a:spcBef>
              <a:spcAft>
                <a:spcPct val="0"/>
              </a:spcAft>
              <a:defRPr/>
            </a:pPr>
            <a:fld id="{14586FF8-C649-4F31-87A7-176B8C3C8AAB}" type="slidenum">
              <a:rPr lang="en-US" sz="1300">
                <a:solidFill>
                  <a:prstClr val="black"/>
                </a:solidFill>
                <a:latin typeface="Calibri" pitchFamily="34" charset="0"/>
                <a:ea typeface="ヒラギノ角ゴ Pro W3" pitchFamily="125" charset="-128"/>
              </a:rPr>
              <a:pPr defTabSz="942289" fontAlgn="base">
                <a:spcBef>
                  <a:spcPct val="0"/>
                </a:spcBef>
                <a:spcAft>
                  <a:spcPct val="0"/>
                </a:spcAft>
                <a:defRPr/>
              </a:pPr>
              <a:t>7</a:t>
            </a:fld>
            <a:endParaRPr lang="en-US" sz="1300">
              <a:solidFill>
                <a:prstClr val="black"/>
              </a:solidFill>
              <a:latin typeface="Calibri" pitchFamily="34" charset="0"/>
              <a:ea typeface="ヒラギノ角ゴ Pro W3" pitchFamily="125" charset="-128"/>
            </a:endParaRPr>
          </a:p>
        </p:txBody>
      </p:sp>
    </p:spTree>
    <p:extLst>
      <p:ext uri="{BB962C8B-B14F-4D97-AF65-F5344CB8AC3E}">
        <p14:creationId xmlns:p14="http://schemas.microsoft.com/office/powerpoint/2010/main" val="208257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a:p>
            <a:r>
              <a:rPr lang="pt-BR" sz="1200" b="0" baseline="0" dirty="0">
                <a:latin typeface="Arial" panose="020B0604020202020204" pitchFamily="34" charset="0"/>
                <a:cs typeface="Arial" panose="020B0604020202020204" pitchFamily="34" charset="0"/>
              </a:rPr>
              <a:t>Aqui você verá que nossos objetivos são:</a:t>
            </a:r>
          </a:p>
          <a:p>
            <a:pPr marL="171450" indent="-171450">
              <a:buFont typeface="Arial" panose="020B0604020202020204" pitchFamily="34" charset="0"/>
              <a:buChar char="•"/>
            </a:pPr>
            <a:r>
              <a:rPr lang="pt-BR" sz="1200" b="0" dirty="0">
                <a:latin typeface="Arial" panose="020B0604020202020204" pitchFamily="34" charset="0"/>
                <a:cs typeface="Arial" panose="020B0604020202020204" pitchFamily="34" charset="0"/>
              </a:rPr>
              <a:t>Rejuvenescer os distritos com novos clubes</a:t>
            </a:r>
          </a:p>
          <a:p>
            <a:pPr marL="171450" indent="-171450">
              <a:buFont typeface="Arial" panose="020B0604020202020204" pitchFamily="34" charset="0"/>
              <a:buChar char="•"/>
            </a:pPr>
            <a:r>
              <a:rPr lang="pt-BR" sz="1200" b="0" dirty="0">
                <a:latin typeface="Arial" panose="020B0604020202020204" pitchFamily="34" charset="0"/>
                <a:cs typeface="Arial" panose="020B0604020202020204" pitchFamily="34" charset="0"/>
              </a:rPr>
              <a:t>Revitalizar os clubes com novos associados</a:t>
            </a:r>
          </a:p>
          <a:p>
            <a:pPr marL="171450" indent="-171450">
              <a:buFont typeface="Arial" panose="020B0604020202020204" pitchFamily="34" charset="0"/>
              <a:buChar char="•"/>
            </a:pPr>
            <a:r>
              <a:rPr lang="pt-BR" sz="1200" b="0" dirty="0">
                <a:latin typeface="Arial" panose="020B0604020202020204" pitchFamily="34" charset="0"/>
                <a:cs typeface="Arial" panose="020B0604020202020204" pitchFamily="34" charset="0"/>
              </a:rPr>
              <a:t>Remotivar nossos associados existentes com companheirismo renovado e serviços interessantes</a:t>
            </a:r>
            <a:r>
              <a:rPr lang="pt-BR" sz="1200" b="0" baseline="0" dirty="0">
                <a:latin typeface="Arial" panose="020B0604020202020204" pitchFamily="34" charset="0"/>
                <a:cs typeface="Arial" panose="020B0604020202020204" pitchFamily="34" charset="0"/>
              </a:rPr>
              <a:t>. </a:t>
            </a:r>
          </a:p>
          <a:p>
            <a:pPr marL="0" indent="0">
              <a:buNone/>
            </a:pPr>
            <a:endParaRPr lang="en-US" sz="1200" b="0" baseline="0" dirty="0">
              <a:latin typeface="Arial" panose="020B0604020202020204" pitchFamily="34" charset="0"/>
              <a:cs typeface="Arial" panose="020B0604020202020204" pitchFamily="34" charset="0"/>
            </a:endParaRPr>
          </a:p>
          <a:p>
            <a:pPr marL="0" indent="0">
              <a:buNone/>
            </a:pPr>
            <a:r>
              <a:rPr lang="pt-BR" sz="1200" b="0" baseline="0" dirty="0">
                <a:latin typeface="Arial" panose="020B0604020202020204" pitchFamily="34" charset="0"/>
                <a:cs typeface="Arial" panose="020B0604020202020204" pitchFamily="34" charset="0"/>
              </a:rPr>
              <a:t>Esses três objetivos nos conduzem à nossa meta de aumentar o número de Leões em todo o mundo para que possamos cumprir nossa missão de servir às necessidades das nossas comunidades.</a:t>
            </a:r>
          </a:p>
          <a:p>
            <a:endParaRPr lang="en-US" sz="1200" b="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29273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lvl="0">
              <a:defRPr/>
            </a:pPr>
            <a:r>
              <a:rPr lang="en-US" sz="1000" u="sng" dirty="0">
                <a:latin typeface="Arial" panose="020B0604020202020204" pitchFamily="34" charset="0"/>
                <a:ea typeface="ヒラギノ角ゴ Pro W3"/>
                <a:cs typeface="Arial" panose="020B0604020202020204" pitchFamily="34" charset="0"/>
              </a:rPr>
              <a:t>Observações do apresentador: </a:t>
            </a:r>
          </a:p>
          <a:p>
            <a:pPr lvl="0">
              <a:defRPr/>
            </a:pPr>
            <a:r>
              <a:rPr lang="en-US" sz="1000"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a:p>
            <a:r>
              <a:rPr lang="en-US" sz="1000" b="0" dirty="0">
                <a:latin typeface="Arial" panose="020B0604020202020204" pitchFamily="34" charset="0"/>
                <a:cs typeface="Arial" panose="020B0604020202020204" pitchFamily="34" charset="0"/>
              </a:rPr>
              <a:t>Nosso momento para agir é agora. A Abordagem Global do Quadro Associativo tem o apoio total do Presidente Internacional, Vice-Presidentes Internacional, mais os líderes da Equipe Global de Ação de Área Jurisdicional e de Área</a:t>
            </a:r>
            <a:r>
              <a:rPr lang="en-US" sz="1000" b="0" baseline="0" dirty="0">
                <a:latin typeface="Arial" panose="020B0604020202020204" pitchFamily="34" charset="0"/>
                <a:cs typeface="Arial" panose="020B0604020202020204" pitchFamily="34" charset="0"/>
              </a:rPr>
              <a:t>. É importante lembrar que esses líderes estão aqui para apoiar o sucesso dos clubes</a:t>
            </a:r>
            <a:r>
              <a:rPr lang="en-US" sz="1000" b="0" dirty="0">
                <a:latin typeface="Arial" panose="020B0604020202020204" pitchFamily="34" charset="0"/>
                <a:cs typeface="Arial" panose="020B0604020202020204" pitchFamily="34" charset="0"/>
              </a:rPr>
              <a:t>.</a:t>
            </a:r>
          </a:p>
          <a:p>
            <a:endParaRPr lang="en-US" sz="1000" b="0" dirty="0">
              <a:latin typeface="Arial" panose="020B0604020202020204" pitchFamily="34" charset="0"/>
              <a:cs typeface="Arial" panose="020B0604020202020204" pitchFamily="34" charset="0"/>
            </a:endParaRPr>
          </a:p>
          <a:p>
            <a:r>
              <a:rPr lang="en-US" sz="1000" b="0" dirty="0">
                <a:latin typeface="Arial" panose="020B0604020202020204" pitchFamily="34" charset="0"/>
                <a:cs typeface="Arial" panose="020B0604020202020204" pitchFamily="34" charset="0"/>
              </a:rPr>
              <a:t>Todos esses Leões já provaram ter as habilidades no desenvolvimento de clubes e aumento do quadro associativo e estão aqui para apoiar a Abordagem Global do Quadro Associativo de distrito ou distrito múltiplo.</a:t>
            </a:r>
            <a:endParaRPr lang="en-US" sz="1000" b="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9696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3" name="Slice - Solid">
            <a:extLst>
              <a:ext uri="{FF2B5EF4-FFF2-40B4-BE49-F238E27FC236}">
                <a16:creationId xmlns:a16="http://schemas.microsoft.com/office/drawing/2014/main" id="{9CD3D0ED-E4E2-A049-B7B9-763B0D61FF42}"/>
              </a:ext>
            </a:extLst>
          </p:cNvPr>
          <p:cNvSpPr/>
          <p:nvPr userDrawn="1"/>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defRPr sz="36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3200">
                <a:solidFill>
                  <a:schemeClr val="tx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1"/>
              </a:buClr>
              <a:buFont typeface="Wingdings 3" panose="05040102010807070707" pitchFamily="18" charset="2"/>
              <a:buChar char="u"/>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spTree>
    <p:extLst>
      <p:ext uri="{BB962C8B-B14F-4D97-AF65-F5344CB8AC3E}">
        <p14:creationId xmlns:p14="http://schemas.microsoft.com/office/powerpoint/2010/main" val="2544470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a:extLst>
              <a:ext uri="{FF2B5EF4-FFF2-40B4-BE49-F238E27FC236}">
                <a16:creationId xmlns:a16="http://schemas.microsoft.com/office/drawing/2014/main" id="{F103AB68-8EEE-284C-923A-25A076478FD8}"/>
              </a:ext>
            </a:extLst>
          </p:cNvPr>
          <p:cNvSpPr/>
          <p:nvPr userDrawn="1"/>
        </p:nvSpPr>
        <p:spPr>
          <a:xfrm>
            <a:off x="228600" y="91440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6" name="Quote">
            <a:extLst>
              <a:ext uri="{FF2B5EF4-FFF2-40B4-BE49-F238E27FC236}">
                <a16:creationId xmlns:a16="http://schemas.microsoft.com/office/drawing/2014/main" id="{5D2E1FD0-C95D-774F-9F8D-261706A96592}"/>
              </a:ext>
            </a:extLst>
          </p:cNvPr>
          <p:cNvSpPr/>
          <p:nvPr userDrawn="1"/>
        </p:nvSpPr>
        <p:spPr>
          <a:xfrm>
            <a:off x="10449681" y="3871495"/>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pic>
        <p:nvPicPr>
          <p:cNvPr id="7" name="Picture 6">
            <a:extLst>
              <a:ext uri="{FF2B5EF4-FFF2-40B4-BE49-F238E27FC236}">
                <a16:creationId xmlns:a16="http://schemas.microsoft.com/office/drawing/2014/main" id="{79B528F7-FFCE-164D-B6B9-E5AA98D57386}"/>
              </a:ext>
            </a:extLst>
          </p:cNvPr>
          <p:cNvPicPr>
            <a:picLocks noChangeAspect="1"/>
          </p:cNvPicPr>
          <p:nvPr userDrawn="1"/>
        </p:nvPicPr>
        <p:blipFill>
          <a:blip r:embed="rId2">
            <a:alphaModFix amt="60000"/>
          </a:blip>
          <a:srcRect/>
          <a:stretch/>
        </p:blipFill>
        <p:spPr>
          <a:xfrm>
            <a:off x="9906000" y="-1"/>
            <a:ext cx="2286000" cy="2286000"/>
          </a:xfrm>
          <a:prstGeom prst="rect">
            <a:avLst/>
          </a:prstGeom>
        </p:spPr>
      </p:pic>
      <p:pic>
        <p:nvPicPr>
          <p:cNvPr id="8" name="Picture 7">
            <a:extLst>
              <a:ext uri="{FF2B5EF4-FFF2-40B4-BE49-F238E27FC236}">
                <a16:creationId xmlns:a16="http://schemas.microsoft.com/office/drawing/2014/main" id="{92DA6FD9-0326-BB4A-94DB-C31C0BCB43AB}"/>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4" name="Text Placeholder 3"/>
          <p:cNvSpPr>
            <a:spLocks noGrp="1"/>
          </p:cNvSpPr>
          <p:nvPr>
            <p:ph type="body" sz="quarter" idx="10"/>
          </p:nvPr>
        </p:nvSpPr>
        <p:spPr>
          <a:xfrm>
            <a:off x="1524000" y="1142999"/>
            <a:ext cx="9077205" cy="4800600"/>
          </a:xfrm>
          <a:prstGeom prst="rect">
            <a:avLst/>
          </a:prstGeom>
        </p:spPr>
        <p:txBody>
          <a:bodyPr anchor="ctr"/>
          <a:lstStyle>
            <a:lvl1pPr marL="0" indent="0">
              <a:lnSpc>
                <a:spcPct val="110000"/>
              </a:lnSpc>
              <a:spcBef>
                <a:spcPts val="1200"/>
              </a:spcBef>
              <a:spcAft>
                <a:spcPts val="1200"/>
              </a:spcAft>
              <a:buNone/>
              <a:defRPr sz="3200">
                <a:solidFill>
                  <a:schemeClr val="bg1"/>
                </a:solidFill>
                <a:latin typeface="Helvetica" panose="020B0604020202020204" pitchFamily="34" charset="0"/>
                <a:cs typeface="Helvetica" panose="020B0604020202020204" pitchFamily="34" charset="0"/>
              </a:defRPr>
            </a:lvl1pPr>
            <a:lvl2pPr marL="0" indent="0" algn="r">
              <a:lnSpc>
                <a:spcPct val="110000"/>
              </a:lnSpc>
              <a:spcBef>
                <a:spcPts val="1200"/>
              </a:spcBef>
              <a:spcAft>
                <a:spcPts val="1200"/>
              </a:spcAft>
              <a:defRPr sz="3200">
                <a:solidFill>
                  <a:schemeClr val="bg1"/>
                </a:solidFill>
                <a:latin typeface="Helvetica" panose="020B0604020202020204" pitchFamily="34" charset="0"/>
                <a:cs typeface="Helvetica" panose="020B0604020202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 Second level</a:t>
            </a:r>
          </a:p>
        </p:txBody>
      </p:sp>
    </p:spTree>
    <p:extLst>
      <p:ext uri="{BB962C8B-B14F-4D97-AF65-F5344CB8AC3E}">
        <p14:creationId xmlns:p14="http://schemas.microsoft.com/office/powerpoint/2010/main" val="2481004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3600">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sp>
        <p:nvSpPr>
          <p:cNvPr id="5" name="Content Placeholder 4"/>
          <p:cNvSpPr>
            <a:spLocks noGrp="1"/>
          </p:cNvSpPr>
          <p:nvPr>
            <p:ph sz="quarter" idx="10"/>
          </p:nvPr>
        </p:nvSpPr>
        <p:spPr>
          <a:xfrm>
            <a:off x="838200" y="1676400"/>
            <a:ext cx="10668000" cy="4419600"/>
          </a:xfrm>
          <a:prstGeom prst="rect">
            <a:avLst/>
          </a:prstGeom>
        </p:spPr>
        <p:txBody>
          <a:bodyPr/>
          <a:lstStyle>
            <a:lvl1pPr marL="466725" indent="-466725">
              <a:lnSpc>
                <a:spcPct val="110000"/>
              </a:lnSpc>
              <a:spcBef>
                <a:spcPts val="1200"/>
              </a:spcBef>
              <a:spcAft>
                <a:spcPts val="600"/>
              </a:spcAft>
              <a:buClr>
                <a:schemeClr val="accent1"/>
              </a:buClr>
              <a:buFont typeface="Wingdings 3" panose="05040102010807070707" pitchFamily="18" charset="2"/>
              <a:buChar char="u"/>
              <a:defRPr sz="3200">
                <a:solidFill>
                  <a:schemeClr val="accent2"/>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accent2"/>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pic>
        <p:nvPicPr>
          <p:cNvPr id="6" name="Picture 5">
            <a:extLst>
              <a:ext uri="{FF2B5EF4-FFF2-40B4-BE49-F238E27FC236}">
                <a16:creationId xmlns:a16="http://schemas.microsoft.com/office/drawing/2014/main" id="{EC91BDFD-39A3-CC49-8A5D-E1E895440D6E}"/>
              </a:ext>
            </a:extLst>
          </p:cNvPr>
          <p:cNvPicPr>
            <a:picLocks noChangeAspect="1"/>
          </p:cNvPicPr>
          <p:nvPr userDrawn="1"/>
        </p:nvPicPr>
        <p:blipFill>
          <a:blip r:embed="rId2"/>
          <a:stretch>
            <a:fillRect/>
          </a:stretch>
        </p:blipFill>
        <p:spPr>
          <a:xfrm>
            <a:off x="9906000" y="-57150"/>
            <a:ext cx="2286000" cy="2286000"/>
          </a:xfrm>
          <a:prstGeom prst="rect">
            <a:avLst/>
          </a:prstGeom>
        </p:spPr>
      </p:pic>
      <p:pic>
        <p:nvPicPr>
          <p:cNvPr id="7" name="Picture 6">
            <a:extLst>
              <a:ext uri="{FF2B5EF4-FFF2-40B4-BE49-F238E27FC236}">
                <a16:creationId xmlns:a16="http://schemas.microsoft.com/office/drawing/2014/main" id="{E0E5FEE6-C2C9-3544-A7EA-FE542E4FFB5C}"/>
              </a:ext>
            </a:extLst>
          </p:cNvPr>
          <p:cNvPicPr>
            <a:picLocks noChangeAspect="1"/>
          </p:cNvPicPr>
          <p:nvPr userDrawn="1"/>
        </p:nvPicPr>
        <p:blipFill>
          <a:blip r:embed="rId2"/>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2289504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536432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56048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12365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 Columns">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accent6">
                    <a:lumMod val="50000"/>
                    <a:lumOff val="50000"/>
                  </a:schemeClr>
                </a:solidFill>
              </a:rPr>
              <a:pPr algn="r" eaLnBrk="0" hangingPunct="0">
                <a:spcBef>
                  <a:spcPct val="50000"/>
                </a:spcBef>
                <a:defRPr/>
              </a:pPr>
              <a:t>‹#›</a:t>
            </a:fld>
            <a:endParaRPr lang="en-US" sz="1000" dirty="0">
              <a:solidFill>
                <a:schemeClr val="accent6">
                  <a:lumMod val="50000"/>
                  <a:lumOff val="50000"/>
                </a:schemeClr>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l="18078" r="18286"/>
          <a:stretch/>
        </p:blipFill>
        <p:spPr>
          <a:xfrm>
            <a:off x="-1" y="158344"/>
            <a:ext cx="4267201" cy="6541312"/>
          </a:xfrm>
          <a:prstGeom prst="rect">
            <a:avLst/>
          </a:prstGeom>
        </p:spPr>
      </p:pic>
      <p:sp>
        <p:nvSpPr>
          <p:cNvPr id="4" name="Content Placeholder 3"/>
          <p:cNvSpPr>
            <a:spLocks noGrp="1"/>
          </p:cNvSpPr>
          <p:nvPr>
            <p:ph sz="quarter" idx="10"/>
          </p:nvPr>
        </p:nvSpPr>
        <p:spPr>
          <a:xfrm>
            <a:off x="4800600" y="533400"/>
            <a:ext cx="6858000" cy="5791200"/>
          </a:xfrm>
          <a:prstGeom prst="rect">
            <a:avLst/>
          </a:prstGeom>
        </p:spPr>
        <p:txBody>
          <a:bodyPr/>
          <a:lstStyle>
            <a:lvl1pPr marL="0" indent="0">
              <a:buNone/>
              <a:defRPr lang="en-US" sz="28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1pPr>
            <a:lvl2pPr marL="862013" indent="-404813">
              <a:buClr>
                <a:schemeClr val="bg2"/>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
        <p:nvSpPr>
          <p:cNvPr id="10" name="Title 9"/>
          <p:cNvSpPr>
            <a:spLocks noGrp="1"/>
          </p:cNvSpPr>
          <p:nvPr>
            <p:ph type="title" hasCustomPrompt="1"/>
          </p:nvPr>
        </p:nvSpPr>
        <p:spPr>
          <a:xfrm>
            <a:off x="0" y="2766218"/>
            <a:ext cx="4281142" cy="1325563"/>
          </a:xfrm>
          <a:prstGeom prst="rect">
            <a:avLst/>
          </a:prstGeom>
        </p:spPr>
        <p:txBody>
          <a:bodyPr/>
          <a:lstStyle>
            <a:lvl1pP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2609213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35693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dirty="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3798644077"/>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arge">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151351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45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26808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dirty="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13337817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75064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810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3975313"/>
            <a:ext cx="2743200" cy="1394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6" name="Emblem - White" descr="lionlogo_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9952" y="914400"/>
            <a:ext cx="2812095" cy="27432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accent2"/>
                </a:solidFill>
                <a:latin typeface="Helvetica" panose="020B0604020202020204" pitchFamily="34" charset="0"/>
                <a:cs typeface="Helvetica" panose="020B0604020202020204" pitchFamily="34" charset="0"/>
              </a:defRPr>
            </a:lvl1pPr>
          </a:lstStyle>
          <a:p>
            <a:pPr lvl="0"/>
            <a:r>
              <a:rPr lang="en-US" dirty="0"/>
              <a:t>Subtitle</a:t>
            </a:r>
          </a:p>
        </p:txBody>
      </p:sp>
    </p:spTree>
    <p:extLst>
      <p:ext uri="{BB962C8B-B14F-4D97-AF65-F5344CB8AC3E}">
        <p14:creationId xmlns:p14="http://schemas.microsoft.com/office/powerpoint/2010/main" val="167165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2431482"/>
            <a:ext cx="185822" cy="40670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grpSp>
        <p:nvGrpSpPr>
          <p:cNvPr id="7" name="Group 6">
            <a:extLst>
              <a:ext uri="{FF2B5EF4-FFF2-40B4-BE49-F238E27FC236}">
                <a16:creationId xmlns:a16="http://schemas.microsoft.com/office/drawing/2014/main" id="{74A5E45F-A3AE-2E46-A663-87F532F6A4EC}"/>
              </a:ext>
            </a:extLst>
          </p:cNvPr>
          <p:cNvGrpSpPr/>
          <p:nvPr userDrawn="1"/>
        </p:nvGrpSpPr>
        <p:grpSpPr>
          <a:xfrm>
            <a:off x="4418508" y="0"/>
            <a:ext cx="1677492" cy="6858001"/>
            <a:chOff x="4955038" y="0"/>
            <a:chExt cx="1677492" cy="6858000"/>
          </a:xfrm>
        </p:grpSpPr>
        <p:sp>
          <p:nvSpPr>
            <p:cNvPr id="8" name="Freeform 7">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Freeform 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6" name="Text Placeholder 5"/>
          <p:cNvSpPr>
            <a:spLocks noGrp="1"/>
          </p:cNvSpPr>
          <p:nvPr>
            <p:ph type="body" sz="quarter" idx="10" hasCustomPrompt="1"/>
          </p:nvPr>
        </p:nvSpPr>
        <p:spPr>
          <a:xfrm>
            <a:off x="6553200" y="1752600"/>
            <a:ext cx="4953000" cy="4114800"/>
          </a:xfrm>
          <a:prstGeom prst="rect">
            <a:avLst/>
          </a:prstGeom>
        </p:spPr>
        <p:txBody>
          <a:bodyPr anchor="ctr"/>
          <a:lstStyle>
            <a:lvl1pPr marL="466725" indent="-466725">
              <a:lnSpc>
                <a:spcPct val="110000"/>
              </a:lnSpc>
              <a:spcBef>
                <a:spcPts val="600"/>
              </a:spcBef>
              <a:spcAft>
                <a:spcPts val="600"/>
              </a:spcAft>
              <a:buClr>
                <a:schemeClr val="accent1"/>
              </a:buClr>
              <a:buFont typeface="Wingdings 3" panose="05040102010807070707" pitchFamily="18" charset="2"/>
              <a:buChar char="u"/>
              <a:defRPr sz="2800">
                <a:solidFill>
                  <a:schemeClr val="bg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sp>
        <p:nvSpPr>
          <p:cNvPr id="2" name="Title 1"/>
          <p:cNvSpPr>
            <a:spLocks noGrp="1"/>
          </p:cNvSpPr>
          <p:nvPr>
            <p:ph type="title"/>
          </p:nvPr>
        </p:nvSpPr>
        <p:spPr>
          <a:xfrm>
            <a:off x="490434" y="2072050"/>
            <a:ext cx="4419600" cy="2019731"/>
          </a:xfrm>
          <a:prstGeom prst="rect">
            <a:avLst/>
          </a:prstGeom>
        </p:spPr>
        <p:txBody>
          <a:bodyPr anchor="ctr"/>
          <a:lstStyle>
            <a:lvl1pPr>
              <a:defRPr sz="40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3568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4" r:id="rId4"/>
    <p:sldLayoutId id="2147483875" r:id="rId5"/>
    <p:sldLayoutId id="2147483876" r:id="rId6"/>
    <p:sldLayoutId id="2147483878"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099800" y="6062246"/>
            <a:ext cx="55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accent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accent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50494254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16909326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hyperlink" Target="https://www.lionsclubs.org/pt/resources-for-members/resource-center/district-goals"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ellow Bar">
            <a:extLst>
              <a:ext uri="{FF2B5EF4-FFF2-40B4-BE49-F238E27FC236}">
                <a16:creationId xmlns:a16="http://schemas.microsoft.com/office/drawing/2014/main" id="{ABE59191-FC84-504D-BBF4-D850C5554EDE}"/>
              </a:ext>
            </a:extLst>
          </p:cNvPr>
          <p:cNvSpPr/>
          <p:nvPr/>
        </p:nvSpPr>
        <p:spPr>
          <a:xfrm>
            <a:off x="5225845" y="4397584"/>
            <a:ext cx="1740310" cy="8731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4" name="Emblem - Color">
            <a:extLst>
              <a:ext uri="{FF2B5EF4-FFF2-40B4-BE49-F238E27FC236}">
                <a16:creationId xmlns:a16="http://schemas.microsoft.com/office/drawing/2014/main" id="{F4EE839F-086E-274B-B976-DBA98BB57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6" name="Body Copy">
            <a:extLst>
              <a:ext uri="{FF2B5EF4-FFF2-40B4-BE49-F238E27FC236}">
                <a16:creationId xmlns:a16="http://schemas.microsoft.com/office/drawing/2014/main" id="{F1452747-26EA-3E42-9253-FB4F7AC51A2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000" dirty="0"/>
              <a:t>Preparação para a Reunião</a:t>
            </a:r>
            <a:endParaRPr lang="en-US" sz="4000" kern="0" dirty="0">
              <a:solidFill>
                <a:srgbClr val="55565A"/>
              </a:solidFill>
            </a:endParaRPr>
          </a:p>
        </p:txBody>
      </p:sp>
      <p:pic>
        <p:nvPicPr>
          <p:cNvPr id="8" name="Picture 7">
            <a:extLst>
              <a:ext uri="{FF2B5EF4-FFF2-40B4-BE49-F238E27FC236}">
                <a16:creationId xmlns:a16="http://schemas.microsoft.com/office/drawing/2014/main" id="{29AFE6FC-7165-EE42-852C-1A64EBE565C4}"/>
              </a:ext>
            </a:extLst>
          </p:cNvPr>
          <p:cNvPicPr>
            <a:picLocks noChangeAspect="1"/>
          </p:cNvPicPr>
          <p:nvPr/>
        </p:nvPicPr>
        <p:blipFill>
          <a:blip r:embed="rId4"/>
          <a:stretch>
            <a:fillRect/>
          </a:stretch>
        </p:blipFill>
        <p:spPr>
          <a:xfrm>
            <a:off x="9906000" y="0"/>
            <a:ext cx="2286000" cy="2286000"/>
          </a:xfrm>
          <a:prstGeom prst="rect">
            <a:avLst/>
          </a:prstGeom>
        </p:spPr>
      </p:pic>
      <p:pic>
        <p:nvPicPr>
          <p:cNvPr id="9" name="Picture 8">
            <a:extLst>
              <a:ext uri="{FF2B5EF4-FFF2-40B4-BE49-F238E27FC236}">
                <a16:creationId xmlns:a16="http://schemas.microsoft.com/office/drawing/2014/main" id="{941C73EA-577D-AF43-9625-526BE141BAD5}"/>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941610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27621"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p:txBody>
      </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pic>
        <p:nvPicPr>
          <p:cNvPr id="15" name="Picture 14">
            <a:extLst>
              <a:ext uri="{FF2B5EF4-FFF2-40B4-BE49-F238E27FC236}">
                <a16:creationId xmlns:a16="http://schemas.microsoft.com/office/drawing/2014/main" id="{37A35FAC-249B-DE42-9987-8AC545DD8A4D}"/>
              </a:ext>
            </a:extLst>
          </p:cNvPr>
          <p:cNvPicPr>
            <a:picLocks noChangeAspect="1"/>
          </p:cNvPicPr>
          <p:nvPr/>
        </p:nvPicPr>
        <p:blipFill>
          <a:blip r:embed="rId3"/>
          <a:srcRect/>
          <a:stretch/>
        </p:blipFill>
        <p:spPr>
          <a:xfrm>
            <a:off x="11286103" y="361146"/>
            <a:ext cx="741107" cy="702199"/>
          </a:xfrm>
          <a:prstGeom prst="rect">
            <a:avLst/>
          </a:prstGeom>
        </p:spPr>
      </p:pic>
      <p:sp>
        <p:nvSpPr>
          <p:cNvPr id="37" name="Body Copy">
            <a:extLst>
              <a:ext uri="{FF2B5EF4-FFF2-40B4-BE49-F238E27FC236}">
                <a16:creationId xmlns:a16="http://schemas.microsoft.com/office/drawing/2014/main" id="{B68B1893-1FFC-4536-89CB-0A3269065970}"/>
              </a:ext>
            </a:extLst>
          </p:cNvPr>
          <p:cNvSpPr txBox="1">
            <a:spLocks/>
          </p:cNvSpPr>
          <p:nvPr/>
        </p:nvSpPr>
        <p:spPr>
          <a:xfrm>
            <a:off x="82395" y="463441"/>
            <a:ext cx="12027209"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pPr>
            <a:r>
              <a:rPr lang="en-US" sz="3600" b="1" kern="0" dirty="0">
                <a:solidFill>
                  <a:schemeClr val="bg1"/>
                </a:solidFill>
                <a:latin typeface="Arial" charset="0"/>
                <a:ea typeface="Arial" charset="0"/>
                <a:cs typeface="Arial" charset="0"/>
              </a:rPr>
              <a:t>Abordagem Global Membership Approach</a:t>
            </a:r>
          </a:p>
        </p:txBody>
      </p:sp>
      <p:sp>
        <p:nvSpPr>
          <p:cNvPr id="45" name="Rectangle 44">
            <a:extLst>
              <a:ext uri="{FF2B5EF4-FFF2-40B4-BE49-F238E27FC236}">
                <a16:creationId xmlns:a16="http://schemas.microsoft.com/office/drawing/2014/main" id="{A725126D-4B59-437A-A319-A4856C045CBE}"/>
              </a:ext>
            </a:extLst>
          </p:cNvPr>
          <p:cNvSpPr/>
          <p:nvPr/>
        </p:nvSpPr>
        <p:spPr>
          <a:xfrm rot="5400000" flipH="1">
            <a:off x="6079752" y="-1416589"/>
            <a:ext cx="87738" cy="557784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grpSp>
        <p:nvGrpSpPr>
          <p:cNvPr id="32" name="Group 31">
            <a:extLst>
              <a:ext uri="{FF2B5EF4-FFF2-40B4-BE49-F238E27FC236}">
                <a16:creationId xmlns:a16="http://schemas.microsoft.com/office/drawing/2014/main" id="{7D984B7B-ED38-4F9F-AB19-29A584B5703D}"/>
              </a:ext>
            </a:extLst>
          </p:cNvPr>
          <p:cNvGrpSpPr/>
          <p:nvPr/>
        </p:nvGrpSpPr>
        <p:grpSpPr>
          <a:xfrm>
            <a:off x="18405" y="-21179"/>
            <a:ext cx="12191999" cy="173736"/>
            <a:chOff x="0" y="5696515"/>
            <a:chExt cx="12289367" cy="354756"/>
          </a:xfrm>
        </p:grpSpPr>
        <p:sp>
          <p:nvSpPr>
            <p:cNvPr id="33" name="Background - Solid">
              <a:extLst>
                <a:ext uri="{FF2B5EF4-FFF2-40B4-BE49-F238E27FC236}">
                  <a16:creationId xmlns:a16="http://schemas.microsoft.com/office/drawing/2014/main" id="{B0061FDD-8BC8-4876-B4E8-906C17437E70}"/>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5" name="Background - Solid">
              <a:extLst>
                <a:ext uri="{FF2B5EF4-FFF2-40B4-BE49-F238E27FC236}">
                  <a16:creationId xmlns:a16="http://schemas.microsoft.com/office/drawing/2014/main" id="{5566D305-95C7-4D64-A7BF-AA6E7CE6237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6" name="Background - Solid">
              <a:extLst>
                <a:ext uri="{FF2B5EF4-FFF2-40B4-BE49-F238E27FC236}">
                  <a16:creationId xmlns:a16="http://schemas.microsoft.com/office/drawing/2014/main" id="{9EB99C6D-C42D-4882-9CF4-2D1FAFA581F8}"/>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2" name="Background - Solid">
              <a:extLst>
                <a:ext uri="{FF2B5EF4-FFF2-40B4-BE49-F238E27FC236}">
                  <a16:creationId xmlns:a16="http://schemas.microsoft.com/office/drawing/2014/main" id="{0B05C1EA-CD33-404A-A774-1AB723D2205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3" name="Background - Solid">
              <a:extLst>
                <a:ext uri="{FF2B5EF4-FFF2-40B4-BE49-F238E27FC236}">
                  <a16:creationId xmlns:a16="http://schemas.microsoft.com/office/drawing/2014/main" id="{3572E45F-1B87-487F-AC2C-8D0DA22B0F18}"/>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4" name="Background - Solid">
              <a:extLst>
                <a:ext uri="{FF2B5EF4-FFF2-40B4-BE49-F238E27FC236}">
                  <a16:creationId xmlns:a16="http://schemas.microsoft.com/office/drawing/2014/main" id="{84DB02A0-E2C4-44DE-8E8A-EDA5F22233BA}"/>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5" name="Background - Solid">
              <a:extLst>
                <a:ext uri="{FF2B5EF4-FFF2-40B4-BE49-F238E27FC236}">
                  <a16:creationId xmlns:a16="http://schemas.microsoft.com/office/drawing/2014/main" id="{A52576BD-3575-4D44-82B7-C03B3AA15B1E}"/>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 name="Content Placeholder 49">
            <a:extLst>
              <a:ext uri="{FF2B5EF4-FFF2-40B4-BE49-F238E27FC236}">
                <a16:creationId xmlns:a16="http://schemas.microsoft.com/office/drawing/2014/main" id="{F5C4E644-447A-6CB1-CA31-4E3A3FD0BEE6}"/>
              </a:ext>
            </a:extLst>
          </p:cNvPr>
          <p:cNvSpPr txBox="1">
            <a:spLocks/>
          </p:cNvSpPr>
          <p:nvPr/>
        </p:nvSpPr>
        <p:spPr>
          <a:xfrm>
            <a:off x="917028" y="1836098"/>
            <a:ext cx="10121522" cy="29603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solidFill>
                  <a:schemeClr val="bg1"/>
                </a:solidFill>
                <a:latin typeface="Arial" panose="020B0604020202020204" pitchFamily="34" charset="0"/>
                <a:cs typeface="Arial" panose="020B0604020202020204" pitchFamily="34" charset="0"/>
              </a:rPr>
              <a:t>Pilotada em vários distritos em cada AJ durante 2021-2022 </a:t>
            </a:r>
          </a:p>
          <a:p>
            <a:pPr>
              <a:lnSpc>
                <a:spcPct val="120000"/>
              </a:lnSpc>
            </a:pPr>
            <a:r>
              <a:rPr lang="en-US" sz="2600" dirty="0">
                <a:solidFill>
                  <a:schemeClr val="bg1"/>
                </a:solidFill>
                <a:latin typeface="Arial" panose="020B0604020202020204" pitchFamily="34" charset="0"/>
                <a:cs typeface="Arial" panose="020B0604020202020204" pitchFamily="34" charset="0"/>
              </a:rPr>
              <a:t>Reuniões feedback e melhores práticas de todas as áreas</a:t>
            </a:r>
          </a:p>
          <a:p>
            <a:pPr>
              <a:lnSpc>
                <a:spcPct val="120000"/>
              </a:lnSpc>
            </a:pPr>
            <a:r>
              <a:rPr lang="en-US" sz="2600" dirty="0">
                <a:solidFill>
                  <a:schemeClr val="bg1"/>
                </a:solidFill>
                <a:latin typeface="Arial" panose="020B0604020202020204" pitchFamily="34" charset="0"/>
                <a:cs typeface="Arial" panose="020B0604020202020204" pitchFamily="34" charset="0"/>
              </a:rPr>
              <a:t>Orientada pela GAT que oferece apoio e responsabilização</a:t>
            </a:r>
          </a:p>
          <a:p>
            <a:pPr>
              <a:lnSpc>
                <a:spcPct val="120000"/>
              </a:lnSpc>
            </a:pPr>
            <a:r>
              <a:rPr lang="en-US" sz="2600" dirty="0">
                <a:solidFill>
                  <a:schemeClr val="bg1"/>
                </a:solidFill>
                <a:latin typeface="Arial" panose="020B0604020202020204" pitchFamily="34" charset="0"/>
                <a:cs typeface="Arial" panose="020B0604020202020204" pitchFamily="34" charset="0"/>
              </a:rPr>
              <a:t>Uso da Abordagem Global do Quadro Associativo para apoiar a </a:t>
            </a:r>
            <a:r>
              <a:rPr lang="en-US" sz="2600" i="1" dirty="0">
                <a:solidFill>
                  <a:schemeClr val="bg1"/>
                </a:solidFill>
                <a:latin typeface="Arial" panose="020B0604020202020204" pitchFamily="34" charset="0"/>
                <a:cs typeface="Arial" panose="020B0604020202020204" pitchFamily="34" charset="0"/>
              </a:rPr>
              <a:t>MISSÃO</a:t>
            </a:r>
            <a:r>
              <a:rPr lang="en-US" sz="2600" dirty="0">
                <a:solidFill>
                  <a:schemeClr val="bg1"/>
                </a:solidFill>
                <a:latin typeface="Arial" panose="020B0604020202020204" pitchFamily="34" charset="0"/>
                <a:cs typeface="Arial" panose="020B0604020202020204" pitchFamily="34" charset="0"/>
              </a:rPr>
              <a:t> </a:t>
            </a:r>
            <a:r>
              <a:rPr lang="en-US" sz="2600" b="1" dirty="0">
                <a:solidFill>
                  <a:schemeClr val="bg1"/>
                </a:solidFill>
                <a:latin typeface="Arial" panose="020B0604020202020204" pitchFamily="34" charset="0"/>
                <a:cs typeface="Arial" panose="020B0604020202020204" pitchFamily="34" charset="0"/>
              </a:rPr>
              <a:t>1.5</a:t>
            </a:r>
          </a:p>
        </p:txBody>
      </p:sp>
      <p:grpSp>
        <p:nvGrpSpPr>
          <p:cNvPr id="3" name="Group 2">
            <a:extLst>
              <a:ext uri="{FF2B5EF4-FFF2-40B4-BE49-F238E27FC236}">
                <a16:creationId xmlns:a16="http://schemas.microsoft.com/office/drawing/2014/main" id="{8FCF8E4E-D729-B39F-C58B-DB697E506F86}"/>
              </a:ext>
            </a:extLst>
          </p:cNvPr>
          <p:cNvGrpSpPr/>
          <p:nvPr/>
        </p:nvGrpSpPr>
        <p:grpSpPr>
          <a:xfrm>
            <a:off x="1291488" y="4491724"/>
            <a:ext cx="9372602" cy="2075628"/>
            <a:chOff x="3367310" y="3830369"/>
            <a:chExt cx="8110969" cy="2471518"/>
          </a:xfrm>
        </p:grpSpPr>
        <p:sp>
          <p:nvSpPr>
            <p:cNvPr id="4" name="TextBox 3">
              <a:extLst>
                <a:ext uri="{FF2B5EF4-FFF2-40B4-BE49-F238E27FC236}">
                  <a16:creationId xmlns:a16="http://schemas.microsoft.com/office/drawing/2014/main" id="{50B2F6FF-B1AD-D5D1-CC20-716EFBB2CEE0}"/>
                </a:ext>
              </a:extLst>
            </p:cNvPr>
            <p:cNvSpPr txBox="1"/>
            <p:nvPr/>
          </p:nvSpPr>
          <p:spPr>
            <a:xfrm>
              <a:off x="7474034" y="5577950"/>
              <a:ext cx="3165256"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1" algn="ctr" defTabSz="755650" rtl="0" eaLnBrk="1" fontAlgn="auto" latinLnBrk="0" hangingPunct="1">
                <a:lnSpc>
                  <a:spcPct val="90000"/>
                </a:lnSpc>
                <a:spcBef>
                  <a:spcPct val="0"/>
                </a:spcBef>
                <a:spcAft>
                  <a:spcPct val="15000"/>
                </a:spcAft>
                <a:buClrTx/>
                <a:buSzTx/>
                <a:tabLst/>
                <a:defRPr/>
              </a:pPr>
              <a:r>
                <a:rPr lang="en-US" sz="1700" dirty="0">
                  <a:solidFill>
                    <a:schemeClr val="bg1"/>
                  </a:solidFill>
                  <a:latin typeface="Calibri" panose="020F0502020204030204"/>
                </a:rPr>
                <a:t>Apoio à </a:t>
              </a:r>
              <a:r>
                <a:rPr kumimoji="0" lang="en-US" sz="1700" i="1" u="none" strike="noStrike" kern="1200" cap="none" spc="0" normalizeH="0" baseline="0" noProof="0" dirty="0">
                  <a:ln>
                    <a:noFill/>
                  </a:ln>
                  <a:solidFill>
                    <a:schemeClr val="bg1"/>
                  </a:solidFill>
                  <a:effectLst/>
                  <a:uLnTx/>
                  <a:uFillTx/>
                  <a:latin typeface="Calibri" panose="020F0502020204030204"/>
                  <a:ea typeface="+mn-ea"/>
                  <a:cs typeface="+mn-cs"/>
                </a:rPr>
                <a:t>MISSÃO</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1700" b="1" i="0" u="none" strike="noStrike" kern="1200" cap="none" spc="0" normalizeH="0" baseline="0" noProof="0" dirty="0">
                  <a:ln>
                    <a:noFill/>
                  </a:ln>
                  <a:solidFill>
                    <a:schemeClr val="bg1"/>
                  </a:solidFill>
                  <a:effectLst/>
                  <a:uLnTx/>
                  <a:uFillTx/>
                  <a:latin typeface="Calibri" panose="020F0502020204030204"/>
                  <a:ea typeface="+mn-ea"/>
                  <a:cs typeface="+mn-cs"/>
                </a:rPr>
                <a:t>1.5</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 usando a Abordagem Global do Quadro Associativo</a:t>
              </a:r>
            </a:p>
          </p:txBody>
        </p:sp>
        <p:grpSp>
          <p:nvGrpSpPr>
            <p:cNvPr id="6" name="Group 5">
              <a:extLst>
                <a:ext uri="{FF2B5EF4-FFF2-40B4-BE49-F238E27FC236}">
                  <a16:creationId xmlns:a16="http://schemas.microsoft.com/office/drawing/2014/main" id="{F24C0406-D6FD-03EA-0F65-EF0BA5B2AB41}"/>
                </a:ext>
              </a:extLst>
            </p:cNvPr>
            <p:cNvGrpSpPr/>
            <p:nvPr/>
          </p:nvGrpSpPr>
          <p:grpSpPr>
            <a:xfrm>
              <a:off x="3367310" y="3830369"/>
              <a:ext cx="8110969" cy="1959211"/>
              <a:chOff x="3367310" y="3830369"/>
              <a:chExt cx="8110969" cy="1959211"/>
            </a:xfrm>
          </p:grpSpPr>
          <p:sp>
            <p:nvSpPr>
              <p:cNvPr id="9" name="Arrow: Right 8">
                <a:extLst>
                  <a:ext uri="{FF2B5EF4-FFF2-40B4-BE49-F238E27FC236}">
                    <a16:creationId xmlns:a16="http://schemas.microsoft.com/office/drawing/2014/main" id="{7AC003B2-D308-0A8E-A767-620612DD9304}"/>
                  </a:ext>
                </a:extLst>
              </p:cNvPr>
              <p:cNvSpPr/>
              <p:nvPr/>
            </p:nvSpPr>
            <p:spPr>
              <a:xfrm>
                <a:off x="3367310" y="3830369"/>
                <a:ext cx="8110969" cy="1959211"/>
              </a:xfrm>
              <a:prstGeom prst="rightArrow">
                <a:avLst/>
              </a:pr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B570D306-82C3-5ACE-3C25-6DF0F0FC8B9D}"/>
                  </a:ext>
                </a:extLst>
              </p:cNvPr>
              <p:cNvSpPr txBox="1"/>
              <p:nvPr/>
            </p:nvSpPr>
            <p:spPr>
              <a:xfrm>
                <a:off x="8270497" y="440420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Calibri" panose="020F0502020204030204"/>
                    <a:ea typeface="+mn-ea"/>
                    <a:cs typeface="+mn-cs"/>
                  </a:rPr>
                  <a:t>2023-2027</a:t>
                </a:r>
                <a:endPar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A0C07B8-C292-AADD-B1B6-E95504902DBA}"/>
                  </a:ext>
                </a:extLst>
              </p:cNvPr>
              <p:cNvSpPr txBox="1"/>
              <p:nvPr/>
            </p:nvSpPr>
            <p:spPr>
              <a:xfrm>
                <a:off x="4306993" y="443792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Calibri" panose="020F0502020204030204"/>
                    <a:ea typeface="+mn-ea"/>
                    <a:cs typeface="+mn-cs"/>
                  </a:rPr>
                  <a:t>2022-2023</a:t>
                </a:r>
                <a:endPar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BAEE7E79-8F91-15E2-43A3-7F2C85272962}"/>
                </a:ext>
              </a:extLst>
            </p:cNvPr>
            <p:cNvSpPr txBox="1"/>
            <p:nvPr/>
          </p:nvSpPr>
          <p:spPr>
            <a:xfrm>
              <a:off x="3509457" y="5565820"/>
              <a:ext cx="3165256"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1" algn="ctr" defTabSz="755650" rtl="0" eaLnBrk="1" fontAlgn="auto" latinLnBrk="0" hangingPunct="1">
                <a:lnSpc>
                  <a:spcPct val="90000"/>
                </a:lnSpc>
                <a:spcBef>
                  <a:spcPct val="0"/>
                </a:spcBef>
                <a:spcAft>
                  <a:spcPct val="15000"/>
                </a:spcAft>
                <a:buClrTx/>
                <a:buSzTx/>
                <a:tabLst/>
                <a:defRPr/>
              </a:pP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Lançamento da Abordagem Global do Quadro Associativo mundialmente</a:t>
              </a:r>
            </a:p>
          </p:txBody>
        </p:sp>
      </p:grpSp>
    </p:spTree>
    <p:extLst>
      <p:ext uri="{BB962C8B-B14F-4D97-AF65-F5344CB8AC3E}">
        <p14:creationId xmlns:p14="http://schemas.microsoft.com/office/powerpoint/2010/main" val="2175953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ce - Solid">
            <a:extLst>
              <a:ext uri="{FF2B5EF4-FFF2-40B4-BE49-F238E27FC236}">
                <a16:creationId xmlns:a16="http://schemas.microsoft.com/office/drawing/2014/main" id="{BB71531A-A54B-0747-BFB6-8E367958E083}"/>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7" name="Body Copy">
            <a:extLst>
              <a:ext uri="{FF2B5EF4-FFF2-40B4-BE49-F238E27FC236}">
                <a16:creationId xmlns:a16="http://schemas.microsoft.com/office/drawing/2014/main" id="{3A6A3947-17C9-AC44-A97E-BDA70D3364E2}"/>
              </a:ext>
            </a:extLst>
          </p:cNvPr>
          <p:cNvSpPr txBox="1">
            <a:spLocks/>
          </p:cNvSpPr>
          <p:nvPr/>
        </p:nvSpPr>
        <p:spPr>
          <a:xfrm>
            <a:off x="2438400" y="914400"/>
            <a:ext cx="9652564"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pt-BR" sz="2800" b="1" i="0" u="none" strike="noStrike" cap="none" normalizeH="0" baseline="0" noProof="0" dirty="0">
                <a:ln>
                  <a:noFill/>
                </a:ln>
                <a:solidFill>
                  <a:prstClr val="white"/>
                </a:solidFill>
                <a:effectLst/>
                <a:uLnTx/>
                <a:uFillTx/>
                <a:latin typeface="Arial" charset="0"/>
                <a:ea typeface="Arial" charset="0"/>
                <a:cs typeface="Arial" charset="0"/>
              </a:rPr>
              <a:t>Processo da Abordagem Global do Quadro Associativo</a:t>
            </a:r>
          </a:p>
        </p:txBody>
      </p:sp>
      <p:sp>
        <p:nvSpPr>
          <p:cNvPr id="8" name="Page Number - Blue">
            <a:extLst>
              <a:ext uri="{FF2B5EF4-FFF2-40B4-BE49-F238E27FC236}">
                <a16:creationId xmlns:a16="http://schemas.microsoft.com/office/drawing/2014/main" id="{271AE485-B077-DC43-A361-C6B0B37EDF6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11</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grpSp>
        <p:nvGrpSpPr>
          <p:cNvPr id="9" name="Group 8">
            <a:extLst>
              <a:ext uri="{FF2B5EF4-FFF2-40B4-BE49-F238E27FC236}">
                <a16:creationId xmlns:a16="http://schemas.microsoft.com/office/drawing/2014/main" id="{3DEC922A-9AF6-D54B-A18A-8AE5809DC4B2}"/>
              </a:ext>
            </a:extLst>
          </p:cNvPr>
          <p:cNvGrpSpPr/>
          <p:nvPr/>
        </p:nvGrpSpPr>
        <p:grpSpPr>
          <a:xfrm>
            <a:off x="813804" y="2819400"/>
            <a:ext cx="10564392" cy="2560608"/>
            <a:chOff x="1071642" y="2793780"/>
            <a:chExt cx="9897207" cy="2398901"/>
          </a:xfrm>
        </p:grpSpPr>
        <p:sp>
          <p:nvSpPr>
            <p:cNvPr id="10" name="Oval 9">
              <a:extLst>
                <a:ext uri="{FF2B5EF4-FFF2-40B4-BE49-F238E27FC236}">
                  <a16:creationId xmlns:a16="http://schemas.microsoft.com/office/drawing/2014/main" id="{3DF6929A-6ABE-8847-A38E-510D9BB474AD}"/>
                </a:ext>
              </a:extLst>
            </p:cNvPr>
            <p:cNvSpPr/>
            <p:nvPr/>
          </p:nvSpPr>
          <p:spPr bwMode="auto">
            <a:xfrm>
              <a:off x="8569955" y="2793787"/>
              <a:ext cx="2398894" cy="2398894"/>
            </a:xfrm>
            <a:prstGeom prst="ellipse">
              <a:avLst/>
            </a:prstGeom>
            <a:solidFill>
              <a:srgbClr val="BFBFB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45720" marR="0" lvl="0" indent="0" algn="ctr" defTabSz="914400" rtl="0" eaLnBrk="1" fontAlgn="base" latinLnBrk="0" hangingPunct="1">
                <a:lnSpc>
                  <a:spcPct val="100000"/>
                </a:lnSpc>
                <a:spcBef>
                  <a:spcPts val="0"/>
                </a:spcBef>
                <a:spcAft>
                  <a:spcPts val="25"/>
                </a:spcAft>
                <a:buClrTx/>
                <a:buSzTx/>
                <a:buFont typeface="Helvetica" pitchFamily="84" charset="0"/>
                <a:buNone/>
                <a:tabLst/>
                <a:defRPr/>
              </a:pPr>
              <a:r>
                <a:rPr kumimoji="0" lang="pt-BR" sz="24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Criar</a:t>
              </a:r>
            </a:p>
            <a:p>
              <a:pPr marL="45720" marR="0" lvl="0" indent="0" algn="ctr" defTabSz="914400" rtl="0" eaLnBrk="1" fontAlgn="base" latinLnBrk="0" hangingPunct="1">
                <a:lnSpc>
                  <a:spcPct val="100000"/>
                </a:lnSpc>
                <a:spcBef>
                  <a:spcPts val="0"/>
                </a:spcBef>
                <a:spcAft>
                  <a:spcPts val="25"/>
                </a:spcAft>
                <a:buClrTx/>
                <a:buSzTx/>
                <a:buFont typeface="Helvetica" pitchFamily="84" charset="0"/>
                <a:buNone/>
                <a:tabLst/>
                <a:defRPr/>
              </a:pPr>
              <a:r>
                <a:rPr kumimoji="0" lang="pt-BR" sz="24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Sucesso</a:t>
              </a:r>
            </a:p>
          </p:txBody>
        </p:sp>
        <p:sp>
          <p:nvSpPr>
            <p:cNvPr id="11" name="Oval 10">
              <a:extLst>
                <a:ext uri="{FF2B5EF4-FFF2-40B4-BE49-F238E27FC236}">
                  <a16:creationId xmlns:a16="http://schemas.microsoft.com/office/drawing/2014/main" id="{84D60E5B-FEEE-194E-AE35-853E9A8D911E}"/>
                </a:ext>
              </a:extLst>
            </p:cNvPr>
            <p:cNvSpPr/>
            <p:nvPr/>
          </p:nvSpPr>
          <p:spPr bwMode="auto">
            <a:xfrm>
              <a:off x="6043522" y="2793787"/>
              <a:ext cx="2398894" cy="2398894"/>
            </a:xfrm>
            <a:prstGeom prst="ellipse">
              <a:avLst/>
            </a:prstGeom>
            <a:solidFill>
              <a:srgbClr val="F6512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pt-BR" sz="24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Criar um </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pt-BR" sz="24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Plano</a:t>
              </a:r>
            </a:p>
          </p:txBody>
        </p:sp>
        <p:sp>
          <p:nvSpPr>
            <p:cNvPr id="12" name="Oval 11">
              <a:extLst>
                <a:ext uri="{FF2B5EF4-FFF2-40B4-BE49-F238E27FC236}">
                  <a16:creationId xmlns:a16="http://schemas.microsoft.com/office/drawing/2014/main" id="{54C6ED37-726F-034E-B75C-7F308AF9112D}"/>
                </a:ext>
              </a:extLst>
            </p:cNvPr>
            <p:cNvSpPr/>
            <p:nvPr/>
          </p:nvSpPr>
          <p:spPr bwMode="auto">
            <a:xfrm>
              <a:off x="3557582" y="2793780"/>
              <a:ext cx="2398894" cy="2398894"/>
            </a:xfrm>
            <a:prstGeom prst="ellipse">
              <a:avLst/>
            </a:prstGeom>
            <a:solidFill>
              <a:srgbClr val="457DC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pt-BR" sz="24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Criar uma</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pt-BR" sz="24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Visão</a:t>
              </a:r>
            </a:p>
          </p:txBody>
        </p:sp>
        <p:sp>
          <p:nvSpPr>
            <p:cNvPr id="13" name="Oval 12">
              <a:extLst>
                <a:ext uri="{FF2B5EF4-FFF2-40B4-BE49-F238E27FC236}">
                  <a16:creationId xmlns:a16="http://schemas.microsoft.com/office/drawing/2014/main" id="{DD0856C0-DB3F-5849-845D-9F5806B825CC}"/>
                </a:ext>
              </a:extLst>
            </p:cNvPr>
            <p:cNvSpPr/>
            <p:nvPr/>
          </p:nvSpPr>
          <p:spPr bwMode="auto">
            <a:xfrm>
              <a:off x="1071642" y="2793787"/>
              <a:ext cx="2398894" cy="2398894"/>
            </a:xfrm>
            <a:prstGeom prst="ellipse">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pt-BR" sz="24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Criar uma</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pt-BR" sz="24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Equipe</a:t>
              </a:r>
            </a:p>
          </p:txBody>
        </p:sp>
        <p:sp>
          <p:nvSpPr>
            <p:cNvPr id="14" name="Right Arrow 13">
              <a:extLst>
                <a:ext uri="{FF2B5EF4-FFF2-40B4-BE49-F238E27FC236}">
                  <a16:creationId xmlns:a16="http://schemas.microsoft.com/office/drawing/2014/main" id="{F0120C52-97C7-5846-B32E-3FCF381329F8}"/>
                </a:ext>
              </a:extLst>
            </p:cNvPr>
            <p:cNvSpPr/>
            <p:nvPr/>
          </p:nvSpPr>
          <p:spPr>
            <a:xfrm>
              <a:off x="5611704" y="3793212"/>
              <a:ext cx="88800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grpSp>
      <p:pic>
        <p:nvPicPr>
          <p:cNvPr id="15" name="Picture 14">
            <a:extLst>
              <a:ext uri="{FF2B5EF4-FFF2-40B4-BE49-F238E27FC236}">
                <a16:creationId xmlns:a16="http://schemas.microsoft.com/office/drawing/2014/main" id="{506F4AED-5790-E943-9BFA-98137DB37CD0}"/>
              </a:ext>
            </a:extLst>
          </p:cNvPr>
          <p:cNvPicPr>
            <a:picLocks noChangeAspect="1"/>
          </p:cNvPicPr>
          <p:nvPr/>
        </p:nvPicPr>
        <p:blipFill>
          <a:blip r:embed="rId3"/>
          <a:srcRect/>
          <a:stretch/>
        </p:blipFill>
        <p:spPr>
          <a:xfrm>
            <a:off x="533400" y="294963"/>
            <a:ext cx="1089992" cy="1089992"/>
          </a:xfrm>
          <a:prstGeom prst="rect">
            <a:avLst/>
          </a:prstGeom>
        </p:spPr>
      </p:pic>
      <p:sp>
        <p:nvSpPr>
          <p:cNvPr id="16" name="Right Arrow 15">
            <a:extLst>
              <a:ext uri="{FF2B5EF4-FFF2-40B4-BE49-F238E27FC236}">
                <a16:creationId xmlns:a16="http://schemas.microsoft.com/office/drawing/2014/main" id="{D357847E-4A83-AE49-B8B9-7AA3D0A57950}"/>
              </a:ext>
            </a:extLst>
          </p:cNvPr>
          <p:cNvSpPr/>
          <p:nvPr/>
        </p:nvSpPr>
        <p:spPr>
          <a:xfrm>
            <a:off x="3014529" y="3886200"/>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17" name="Right Arrow 16">
            <a:extLst>
              <a:ext uri="{FF2B5EF4-FFF2-40B4-BE49-F238E27FC236}">
                <a16:creationId xmlns:a16="http://schemas.microsoft.com/office/drawing/2014/main" id="{C9A1DE44-03B1-B648-82E6-847FBAB10432}"/>
              </a:ext>
            </a:extLst>
          </p:cNvPr>
          <p:cNvSpPr/>
          <p:nvPr/>
        </p:nvSpPr>
        <p:spPr>
          <a:xfrm>
            <a:off x="8348529" y="3886200"/>
            <a:ext cx="947871" cy="641278"/>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18" name="Yellow Bar">
            <a:extLst>
              <a:ext uri="{FF2B5EF4-FFF2-40B4-BE49-F238E27FC236}">
                <a16:creationId xmlns:a16="http://schemas.microsoft.com/office/drawing/2014/main" id="{F04F47C7-7F67-2644-9DA2-802B43001125}"/>
              </a:ext>
            </a:extLst>
          </p:cNvPr>
          <p:cNvSpPr/>
          <p:nvPr/>
        </p:nvSpPr>
        <p:spPr>
          <a:xfrm>
            <a:off x="5755373" y="1618479"/>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1800" b="0" i="0" u="none" strike="noStrike" cap="none" normalizeH="0" baseline="0" noProof="0" dirty="0">
                <a:ln>
                  <a:noFill/>
                </a:ln>
                <a:solidFill>
                  <a:prstClr val="white"/>
                </a:solidFill>
                <a:effectLst/>
                <a:uLnTx/>
                <a:uFillTx/>
                <a:latin typeface="Arial" charset="0"/>
                <a:ea typeface="Arial" charset="0"/>
                <a:cs typeface="Arial" charset="0"/>
              </a:rPr>
              <a:t> </a:t>
            </a:r>
          </a:p>
        </p:txBody>
      </p:sp>
    </p:spTree>
    <p:extLst>
      <p:ext uri="{BB962C8B-B14F-4D97-AF65-F5344CB8AC3E}">
        <p14:creationId xmlns:p14="http://schemas.microsoft.com/office/powerpoint/2010/main" val="4118660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711957F-8232-5643-B04E-52A592DF051E}"/>
              </a:ext>
            </a:extLst>
          </p:cNvPr>
          <p:cNvPicPr>
            <a:picLocks noChangeAspect="1"/>
          </p:cNvPicPr>
          <p:nvPr/>
        </p:nvPicPr>
        <p:blipFill>
          <a:blip r:embed="rId3"/>
          <a:stretch>
            <a:fillRect/>
          </a:stretch>
        </p:blipFill>
        <p:spPr>
          <a:xfrm rot="10800000">
            <a:off x="0" y="4572000"/>
            <a:ext cx="2286000" cy="2286000"/>
          </a:xfrm>
          <a:prstGeom prst="rect">
            <a:avLst/>
          </a:prstGeom>
        </p:spPr>
      </p:pic>
      <p:sp>
        <p:nvSpPr>
          <p:cNvPr id="33" name="Background - Solid">
            <a:extLst>
              <a:ext uri="{FF2B5EF4-FFF2-40B4-BE49-F238E27FC236}">
                <a16:creationId xmlns:a16="http://schemas.microsoft.com/office/drawing/2014/main" id="{4294D651-DB9B-5442-BF69-E3B3F96429E1}"/>
              </a:ext>
            </a:extLst>
          </p:cNvPr>
          <p:cNvSpPr/>
          <p:nvPr/>
        </p:nvSpPr>
        <p:spPr>
          <a:xfrm>
            <a:off x="6549692" y="2544829"/>
            <a:ext cx="2180522" cy="172237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Title 3"/>
          <p:cNvSpPr>
            <a:spLocks noGrp="1"/>
          </p:cNvSpPr>
          <p:nvPr>
            <p:ph type="title" idx="4294967295"/>
          </p:nvPr>
        </p:nvSpPr>
        <p:spPr>
          <a:xfrm>
            <a:off x="-21265" y="739259"/>
            <a:ext cx="12192000" cy="533400"/>
          </a:xfrm>
          <a:prstGeom prst="rect">
            <a:avLst/>
          </a:prstGeom>
        </p:spPr>
        <p:txBody>
          <a:bodyPr>
            <a:normAutofit fontScale="90000"/>
          </a:bodyPr>
          <a:lstStyle/>
          <a:p>
            <a:r>
              <a:rPr lang="pt-BR" sz="3200" b="1" dirty="0">
                <a:solidFill>
                  <a:srgbClr val="0A5496"/>
                </a:solidFill>
              </a:rPr>
              <a:t>Áreas de enfoque da Abordagem Global do Quadro Associativo</a:t>
            </a:r>
          </a:p>
        </p:txBody>
      </p:sp>
      <p:sp>
        <p:nvSpPr>
          <p:cNvPr id="10" name="Rectangle 9"/>
          <p:cNvSpPr/>
          <p:nvPr/>
        </p:nvSpPr>
        <p:spPr>
          <a:xfrm>
            <a:off x="762001" y="2513092"/>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pt-BR" sz="2000" b="1" dirty="0">
                <a:solidFill>
                  <a:schemeClr val="bg1"/>
                </a:solidFill>
                <a:latin typeface="Arial" panose="020B0604020202020204" pitchFamily="34" charset="0"/>
                <a:cs typeface="Arial" panose="020B0604020202020204" pitchFamily="34" charset="0"/>
              </a:rPr>
              <a:t>Rejuvenescer os distritos com novos clubes </a:t>
            </a:r>
          </a:p>
        </p:txBody>
      </p:sp>
      <p:sp>
        <p:nvSpPr>
          <p:cNvPr id="12" name="Rectangle 11"/>
          <p:cNvSpPr/>
          <p:nvPr/>
        </p:nvSpPr>
        <p:spPr>
          <a:xfrm>
            <a:off x="3630029" y="2513092"/>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pt-BR" sz="2000" b="1" dirty="0">
                <a:solidFill>
                  <a:schemeClr val="bg1"/>
                </a:solidFill>
                <a:latin typeface="Arial" panose="020B0604020202020204" pitchFamily="34" charset="0"/>
                <a:cs typeface="Arial" panose="020B0604020202020204" pitchFamily="34" charset="0"/>
              </a:rPr>
              <a:t>Revitalizar os clubes com novos associados</a:t>
            </a:r>
          </a:p>
        </p:txBody>
      </p:sp>
      <p:sp>
        <p:nvSpPr>
          <p:cNvPr id="20" name="Rectangle 19"/>
          <p:cNvSpPr/>
          <p:nvPr/>
        </p:nvSpPr>
        <p:spPr>
          <a:xfrm>
            <a:off x="762001" y="5029200"/>
            <a:ext cx="2180522" cy="884759"/>
          </a:xfrm>
          <a:prstGeom prst="rect">
            <a:avLst/>
          </a:prstGeom>
          <a:no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pt-BR" sz="2400" b="1" dirty="0">
                <a:solidFill>
                  <a:srgbClr val="0A5496"/>
                </a:solidFill>
                <a:latin typeface="Arial" panose="020B0604020202020204" pitchFamily="34" charset="0"/>
                <a:cs typeface="Arial" panose="020B0604020202020204" pitchFamily="34" charset="0"/>
              </a:rPr>
              <a:t>Novos </a:t>
            </a:r>
            <a:br>
              <a:rPr lang="pt-BR" sz="2400" b="1" dirty="0">
                <a:solidFill>
                  <a:srgbClr val="0A5496"/>
                </a:solidFill>
                <a:latin typeface="Arial" panose="020B0604020202020204" pitchFamily="34" charset="0"/>
                <a:cs typeface="Arial" panose="020B0604020202020204" pitchFamily="34" charset="0"/>
              </a:rPr>
            </a:br>
            <a:r>
              <a:rPr lang="pt-BR" sz="2400" b="1" dirty="0">
                <a:solidFill>
                  <a:srgbClr val="0A5496"/>
                </a:solidFill>
                <a:latin typeface="Arial" panose="020B0604020202020204" pitchFamily="34" charset="0"/>
                <a:cs typeface="Arial" panose="020B0604020202020204" pitchFamily="34" charset="0"/>
              </a:rPr>
              <a:t>Clubes</a:t>
            </a:r>
          </a:p>
        </p:txBody>
      </p:sp>
      <p:sp>
        <p:nvSpPr>
          <p:cNvPr id="21" name="Rectangle 20"/>
          <p:cNvSpPr/>
          <p:nvPr/>
        </p:nvSpPr>
        <p:spPr>
          <a:xfrm>
            <a:off x="3630029" y="5029200"/>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pt-BR" sz="2400" b="1" dirty="0">
                <a:solidFill>
                  <a:srgbClr val="0A5496"/>
                </a:solidFill>
                <a:latin typeface="Arial" panose="020B0604020202020204" pitchFamily="34" charset="0"/>
                <a:cs typeface="Arial" panose="020B0604020202020204" pitchFamily="34" charset="0"/>
              </a:rPr>
              <a:t>Novos </a:t>
            </a:r>
            <a:br>
              <a:rPr lang="pt-BR" sz="2400" b="1" dirty="0">
                <a:solidFill>
                  <a:srgbClr val="0A5496"/>
                </a:solidFill>
                <a:latin typeface="Arial" panose="020B0604020202020204" pitchFamily="34" charset="0"/>
                <a:cs typeface="Arial" panose="020B0604020202020204" pitchFamily="34" charset="0"/>
              </a:rPr>
            </a:br>
            <a:r>
              <a:rPr lang="pt-BR" sz="2400" b="1" dirty="0">
                <a:solidFill>
                  <a:srgbClr val="0A5496"/>
                </a:solidFill>
                <a:latin typeface="Arial" panose="020B0604020202020204" pitchFamily="34" charset="0"/>
                <a:cs typeface="Arial" panose="020B0604020202020204" pitchFamily="34" charset="0"/>
              </a:rPr>
              <a:t>Associados</a:t>
            </a:r>
          </a:p>
        </p:txBody>
      </p:sp>
      <p:sp>
        <p:nvSpPr>
          <p:cNvPr id="22" name="Rectangle 21"/>
          <p:cNvSpPr/>
          <p:nvPr/>
        </p:nvSpPr>
        <p:spPr>
          <a:xfrm>
            <a:off x="6582478" y="5067894"/>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pt-BR" sz="2400" b="1" dirty="0">
                <a:solidFill>
                  <a:srgbClr val="0A5496"/>
                </a:solidFill>
                <a:latin typeface="Arial" panose="020B0604020202020204" pitchFamily="34" charset="0"/>
                <a:cs typeface="Arial" panose="020B0604020202020204" pitchFamily="34" charset="0"/>
              </a:rPr>
              <a:t>Satisfação do Associado</a:t>
            </a:r>
          </a:p>
        </p:txBody>
      </p:sp>
      <p:sp>
        <p:nvSpPr>
          <p:cNvPr id="17" name="Oval 16"/>
          <p:cNvSpPr/>
          <p:nvPr/>
        </p:nvSpPr>
        <p:spPr bwMode="auto">
          <a:xfrm>
            <a:off x="1623661"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pt-BR" sz="2800" b="1" i="0" u="none" strike="noStrike" cap="none" normalizeH="0" dirty="0">
                <a:ln>
                  <a:noFill/>
                </a:ln>
                <a:solidFill>
                  <a:schemeClr val="bg1">
                    <a:lumMod val="65000"/>
                  </a:schemeClr>
                </a:solidFill>
                <a:effectLst/>
                <a:ea typeface="ヒラギノ角ゴ Pro W3" pitchFamily="84" charset="-128"/>
              </a:rPr>
              <a:t>1</a:t>
            </a:r>
          </a:p>
        </p:txBody>
      </p:sp>
      <p:sp>
        <p:nvSpPr>
          <p:cNvPr id="18" name="Oval 17"/>
          <p:cNvSpPr/>
          <p:nvPr/>
        </p:nvSpPr>
        <p:spPr bwMode="auto">
          <a:xfrm>
            <a:off x="4461210"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pt-BR" sz="2800" b="1" dirty="0">
                <a:solidFill>
                  <a:schemeClr val="bg1">
                    <a:lumMod val="65000"/>
                  </a:schemeClr>
                </a:solidFill>
                <a:ea typeface="ヒラギノ角ゴ Pro W3" pitchFamily="84" charset="-128"/>
              </a:rPr>
              <a:t>2</a:t>
            </a:r>
          </a:p>
        </p:txBody>
      </p:sp>
      <p:sp>
        <p:nvSpPr>
          <p:cNvPr id="19" name="Oval 18"/>
          <p:cNvSpPr/>
          <p:nvPr/>
        </p:nvSpPr>
        <p:spPr bwMode="auto">
          <a:xfrm>
            <a:off x="7411353" y="2019894"/>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pt-BR" sz="2800" b="1" i="0" u="none" strike="noStrike" cap="none" normalizeH="0" dirty="0">
                <a:ln>
                  <a:noFill/>
                </a:ln>
                <a:solidFill>
                  <a:schemeClr val="bg1">
                    <a:lumMod val="65000"/>
                  </a:schemeClr>
                </a:solidFill>
                <a:effectLst/>
                <a:ea typeface="ヒラギノ角ゴ Pro W3" pitchFamily="84" charset="-128"/>
              </a:rPr>
              <a:t>3</a:t>
            </a:r>
          </a:p>
        </p:txBody>
      </p:sp>
      <p:sp>
        <p:nvSpPr>
          <p:cNvPr id="25" name="Yellow Bar">
            <a:extLst>
              <a:ext uri="{FF2B5EF4-FFF2-40B4-BE49-F238E27FC236}">
                <a16:creationId xmlns:a16="http://schemas.microsoft.com/office/drawing/2014/main" id="{BC4462A7-6BA3-8A46-A651-5A96F4D5398C}"/>
              </a:ext>
            </a:extLst>
          </p:cNvPr>
          <p:cNvSpPr/>
          <p:nvPr/>
        </p:nvSpPr>
        <p:spPr>
          <a:xfrm>
            <a:off x="4611695" y="1462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pt-BR" dirty="0">
                <a:latin typeface="Arial" charset="0"/>
                <a:ea typeface="Arial" charset="0"/>
                <a:cs typeface="Arial" charset="0"/>
              </a:rPr>
              <a:t> </a:t>
            </a:r>
          </a:p>
        </p:txBody>
      </p:sp>
      <p:sp>
        <p:nvSpPr>
          <p:cNvPr id="26" name="Right Arrow 25">
            <a:extLst>
              <a:ext uri="{FF2B5EF4-FFF2-40B4-BE49-F238E27FC236}">
                <a16:creationId xmlns:a16="http://schemas.microsoft.com/office/drawing/2014/main" id="{B72E8D09-AD52-FA4E-8C0C-41AF83F58CA7}"/>
              </a:ext>
            </a:extLst>
          </p:cNvPr>
          <p:cNvSpPr/>
          <p:nvPr/>
        </p:nvSpPr>
        <p:spPr>
          <a:xfrm rot="5400000">
            <a:off x="1474737" y="4331040"/>
            <a:ext cx="755045" cy="641279"/>
          </a:xfrm>
          <a:prstGeom prst="rightArrow">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28" name="Right Arrow 27">
            <a:extLst>
              <a:ext uri="{FF2B5EF4-FFF2-40B4-BE49-F238E27FC236}">
                <a16:creationId xmlns:a16="http://schemas.microsoft.com/office/drawing/2014/main" id="{2950C1C5-776A-6246-9A37-7CA383B9ED6D}"/>
              </a:ext>
            </a:extLst>
          </p:cNvPr>
          <p:cNvSpPr/>
          <p:nvPr/>
        </p:nvSpPr>
        <p:spPr>
          <a:xfrm rot="5400000">
            <a:off x="4312286" y="4331040"/>
            <a:ext cx="755045"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496"/>
              </a:solidFill>
            </a:endParaRPr>
          </a:p>
        </p:txBody>
      </p:sp>
      <p:sp>
        <p:nvSpPr>
          <p:cNvPr id="29" name="Right Arrow 28">
            <a:extLst>
              <a:ext uri="{FF2B5EF4-FFF2-40B4-BE49-F238E27FC236}">
                <a16:creationId xmlns:a16="http://schemas.microsoft.com/office/drawing/2014/main" id="{58565FD6-50C4-FF44-8E87-D07D2163F855}"/>
              </a:ext>
            </a:extLst>
          </p:cNvPr>
          <p:cNvSpPr/>
          <p:nvPr/>
        </p:nvSpPr>
        <p:spPr>
          <a:xfrm rot="5400000">
            <a:off x="7276831" y="4336551"/>
            <a:ext cx="744022"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496"/>
              </a:solidFill>
            </a:endParaRPr>
          </a:p>
        </p:txBody>
      </p:sp>
      <p:grpSp>
        <p:nvGrpSpPr>
          <p:cNvPr id="2" name="Group 1">
            <a:extLst>
              <a:ext uri="{FF2B5EF4-FFF2-40B4-BE49-F238E27FC236}">
                <a16:creationId xmlns:a16="http://schemas.microsoft.com/office/drawing/2014/main" id="{8AEE5D7B-A902-4A8D-8007-97087B3C1C62}"/>
              </a:ext>
            </a:extLst>
          </p:cNvPr>
          <p:cNvGrpSpPr/>
          <p:nvPr/>
        </p:nvGrpSpPr>
        <p:grpSpPr>
          <a:xfrm>
            <a:off x="9366085" y="1981200"/>
            <a:ext cx="2180522" cy="3971453"/>
            <a:chOff x="9366085" y="1981200"/>
            <a:chExt cx="2180522" cy="3971453"/>
          </a:xfrm>
        </p:grpSpPr>
        <p:sp>
          <p:nvSpPr>
            <p:cNvPr id="16" name="Rectangle 15"/>
            <p:cNvSpPr/>
            <p:nvPr/>
          </p:nvSpPr>
          <p:spPr>
            <a:xfrm>
              <a:off x="9366085" y="2518095"/>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pt-BR" sz="2000" b="1" dirty="0">
                  <a:solidFill>
                    <a:schemeClr val="bg1"/>
                  </a:solidFill>
                  <a:latin typeface="Arial" panose="020B0604020202020204" pitchFamily="34" charset="0"/>
                  <a:cs typeface="Arial" panose="020B0604020202020204" pitchFamily="34" charset="0"/>
                </a:rPr>
                <a:t>Fornecer treinamento e suporte para nossos líderes Leões</a:t>
              </a:r>
            </a:p>
          </p:txBody>
        </p:sp>
        <p:sp>
          <p:nvSpPr>
            <p:cNvPr id="23" name="Rectangle 22"/>
            <p:cNvSpPr/>
            <p:nvPr/>
          </p:nvSpPr>
          <p:spPr>
            <a:xfrm>
              <a:off x="9366085" y="5067894"/>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pt-BR" sz="2400" b="1" dirty="0">
                  <a:solidFill>
                    <a:srgbClr val="0A5496"/>
                  </a:solidFill>
                  <a:latin typeface="Arial" panose="020B0604020202020204" pitchFamily="34" charset="0"/>
                  <a:cs typeface="Arial" panose="020B0604020202020204" pitchFamily="34" charset="0"/>
                </a:rPr>
                <a:t>Apoio aos </a:t>
              </a:r>
              <a:br>
                <a:rPr lang="pt-BR" sz="2400" b="1" dirty="0">
                  <a:solidFill>
                    <a:srgbClr val="0A5496"/>
                  </a:solidFill>
                  <a:latin typeface="Arial" panose="020B0604020202020204" pitchFamily="34" charset="0"/>
                  <a:cs typeface="Arial" panose="020B0604020202020204" pitchFamily="34" charset="0"/>
                </a:rPr>
              </a:br>
              <a:r>
                <a:rPr lang="pt-BR" sz="2400" b="1" dirty="0">
                  <a:solidFill>
                    <a:srgbClr val="0A5496"/>
                  </a:solidFill>
                  <a:latin typeface="Arial" panose="020B0604020202020204" pitchFamily="34" charset="0"/>
                  <a:cs typeface="Arial" panose="020B0604020202020204" pitchFamily="34" charset="0"/>
                </a:rPr>
                <a:t>Líderes</a:t>
              </a:r>
            </a:p>
          </p:txBody>
        </p:sp>
        <p:sp>
          <p:nvSpPr>
            <p:cNvPr id="24" name="Oval 23"/>
            <p:cNvSpPr/>
            <p:nvPr/>
          </p:nvSpPr>
          <p:spPr bwMode="auto">
            <a:xfrm>
              <a:off x="10221552"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pt-BR" sz="2800" b="1" dirty="0">
                  <a:solidFill>
                    <a:schemeClr val="bg1">
                      <a:lumMod val="65000"/>
                    </a:schemeClr>
                  </a:solidFill>
                  <a:ea typeface="ヒラギノ角ゴ Pro W3" pitchFamily="84" charset="-128"/>
                </a:rPr>
                <a:t>4</a:t>
              </a:r>
            </a:p>
          </p:txBody>
        </p:sp>
        <p:sp>
          <p:nvSpPr>
            <p:cNvPr id="30" name="Right Arrow 29">
              <a:extLst>
                <a:ext uri="{FF2B5EF4-FFF2-40B4-BE49-F238E27FC236}">
                  <a16:creationId xmlns:a16="http://schemas.microsoft.com/office/drawing/2014/main" id="{6B821C94-DA60-454F-89F3-67F600723DD1}"/>
                </a:ext>
              </a:extLst>
            </p:cNvPr>
            <p:cNvSpPr/>
            <p:nvPr/>
          </p:nvSpPr>
          <p:spPr>
            <a:xfrm rot="5400000">
              <a:off x="10072628" y="4331040"/>
              <a:ext cx="755045"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496"/>
                </a:solidFill>
              </a:endParaRPr>
            </a:p>
          </p:txBody>
        </p:sp>
      </p:grpSp>
      <p:sp>
        <p:nvSpPr>
          <p:cNvPr id="34" name="Freeform 33">
            <a:extLst>
              <a:ext uri="{FF2B5EF4-FFF2-40B4-BE49-F238E27FC236}">
                <a16:creationId xmlns:a16="http://schemas.microsoft.com/office/drawing/2014/main" id="{8E952960-5110-DA48-AAE1-CFA6DD693E10}"/>
              </a:ext>
            </a:extLst>
          </p:cNvPr>
          <p:cNvSpPr/>
          <p:nvPr/>
        </p:nvSpPr>
        <p:spPr>
          <a:xfrm>
            <a:off x="6558582" y="2592026"/>
            <a:ext cx="2171632" cy="1675174"/>
          </a:xfrm>
          <a:custGeom>
            <a:avLst/>
            <a:gdLst>
              <a:gd name="connsiteX0" fmla="*/ 0 w 2180522"/>
              <a:gd name="connsiteY0" fmla="*/ 174442 h 1744417"/>
              <a:gd name="connsiteX1" fmla="*/ 174442 w 2180522"/>
              <a:gd name="connsiteY1" fmla="*/ 0 h 1744417"/>
              <a:gd name="connsiteX2" fmla="*/ 2006080 w 2180522"/>
              <a:gd name="connsiteY2" fmla="*/ 0 h 1744417"/>
              <a:gd name="connsiteX3" fmla="*/ 2180522 w 2180522"/>
              <a:gd name="connsiteY3" fmla="*/ 174442 h 1744417"/>
              <a:gd name="connsiteX4" fmla="*/ 2180522 w 2180522"/>
              <a:gd name="connsiteY4" fmla="*/ 1569975 h 1744417"/>
              <a:gd name="connsiteX5" fmla="*/ 2006080 w 2180522"/>
              <a:gd name="connsiteY5" fmla="*/ 1744417 h 1744417"/>
              <a:gd name="connsiteX6" fmla="*/ 174442 w 2180522"/>
              <a:gd name="connsiteY6" fmla="*/ 1744417 h 1744417"/>
              <a:gd name="connsiteX7" fmla="*/ 0 w 2180522"/>
              <a:gd name="connsiteY7" fmla="*/ 1569975 h 1744417"/>
              <a:gd name="connsiteX8" fmla="*/ 0 w 2180522"/>
              <a:gd name="connsiteY8" fmla="*/ 174442 h 17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522" h="1744417">
                <a:moveTo>
                  <a:pt x="0" y="174442"/>
                </a:moveTo>
                <a:cubicBezTo>
                  <a:pt x="0" y="78100"/>
                  <a:pt x="78100" y="0"/>
                  <a:pt x="174442" y="0"/>
                </a:cubicBezTo>
                <a:lnTo>
                  <a:pt x="2006080" y="0"/>
                </a:lnTo>
                <a:cubicBezTo>
                  <a:pt x="2102422" y="0"/>
                  <a:pt x="2180522" y="78100"/>
                  <a:pt x="2180522" y="174442"/>
                </a:cubicBezTo>
                <a:lnTo>
                  <a:pt x="2180522" y="1569975"/>
                </a:lnTo>
                <a:cubicBezTo>
                  <a:pt x="2180522" y="1666317"/>
                  <a:pt x="2102422" y="1744417"/>
                  <a:pt x="2006080" y="1744417"/>
                </a:cubicBezTo>
                <a:lnTo>
                  <a:pt x="174442" y="1744417"/>
                </a:lnTo>
                <a:cubicBezTo>
                  <a:pt x="78100" y="1744417"/>
                  <a:pt x="0" y="1666317"/>
                  <a:pt x="0" y="1569975"/>
                </a:cubicBezTo>
                <a:lnTo>
                  <a:pt x="0" y="174442"/>
                </a:lnTo>
                <a:close/>
              </a:path>
            </a:pathLst>
          </a:cu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pt-BR" sz="2000" b="1" dirty="0">
                <a:solidFill>
                  <a:schemeClr val="bg1"/>
                </a:solidFill>
                <a:latin typeface="Arial" panose="020B0604020202020204" pitchFamily="34" charset="0"/>
                <a:cs typeface="Arial" panose="020B0604020202020204" pitchFamily="34" charset="0"/>
              </a:rPr>
              <a:t>Remotivar os associados com companheirismo e serviços interessantes</a:t>
            </a:r>
          </a:p>
        </p:txBody>
      </p:sp>
      <p:pic>
        <p:nvPicPr>
          <p:cNvPr id="35" name="Picture 34">
            <a:extLst>
              <a:ext uri="{FF2B5EF4-FFF2-40B4-BE49-F238E27FC236}">
                <a16:creationId xmlns:a16="http://schemas.microsoft.com/office/drawing/2014/main" id="{9772FA71-1E5F-8E47-8048-771377310C9B}"/>
              </a:ext>
            </a:extLst>
          </p:cNvPr>
          <p:cNvPicPr>
            <a:picLocks noChangeAspect="1"/>
          </p:cNvPicPr>
          <p:nvPr/>
        </p:nvPicPr>
        <p:blipFill>
          <a:blip r:embed="rId3"/>
          <a:stretch>
            <a:fillRect/>
          </a:stretch>
        </p:blipFill>
        <p:spPr>
          <a:xfrm>
            <a:off x="9906000" y="0"/>
            <a:ext cx="2286000" cy="2286000"/>
          </a:xfrm>
          <a:prstGeom prst="rect">
            <a:avLst/>
          </a:prstGeom>
        </p:spPr>
      </p:pic>
    </p:spTree>
    <p:extLst>
      <p:ext uri="{BB962C8B-B14F-4D97-AF65-F5344CB8AC3E}">
        <p14:creationId xmlns:p14="http://schemas.microsoft.com/office/powerpoint/2010/main" val="277970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4" name="Title 3"/>
          <p:cNvSpPr>
            <a:spLocks noGrp="1"/>
          </p:cNvSpPr>
          <p:nvPr>
            <p:ph type="title" idx="4294967295"/>
          </p:nvPr>
        </p:nvSpPr>
        <p:spPr>
          <a:xfrm>
            <a:off x="-11375" y="1050197"/>
            <a:ext cx="12192000" cy="838200"/>
          </a:xfrm>
          <a:prstGeom prst="rect">
            <a:avLst/>
          </a:prstGeom>
        </p:spPr>
        <p:txBody>
          <a:bodyPr/>
          <a:lstStyle/>
          <a:p>
            <a:r>
              <a:rPr lang="pt-BR" sz="3200" b="1" dirty="0">
                <a:solidFill>
                  <a:srgbClr val="0A5496"/>
                </a:solidFill>
              </a:rPr>
              <a:t>Exemplo de organização do grupo de trabalho</a:t>
            </a:r>
          </a:p>
        </p:txBody>
      </p:sp>
      <p:grpSp>
        <p:nvGrpSpPr>
          <p:cNvPr id="19" name="Group 18">
            <a:extLst>
              <a:ext uri="{FF2B5EF4-FFF2-40B4-BE49-F238E27FC236}">
                <a16:creationId xmlns:a16="http://schemas.microsoft.com/office/drawing/2014/main" id="{8A6B7A5C-17EA-4928-839A-AD3FBBE9183E}"/>
              </a:ext>
            </a:extLst>
          </p:cNvPr>
          <p:cNvGrpSpPr/>
          <p:nvPr/>
        </p:nvGrpSpPr>
        <p:grpSpPr>
          <a:xfrm>
            <a:off x="300799" y="6180904"/>
            <a:ext cx="4042602" cy="580225"/>
            <a:chOff x="2051501" y="4649255"/>
            <a:chExt cx="3031951" cy="435169"/>
          </a:xfrm>
        </p:grpSpPr>
        <p:pic>
          <p:nvPicPr>
            <p:cNvPr id="98" name="Graphic 97" descr="User with solid fill">
              <a:extLst>
                <a:ext uri="{FF2B5EF4-FFF2-40B4-BE49-F238E27FC236}">
                  <a16:creationId xmlns:a16="http://schemas.microsoft.com/office/drawing/2014/main" id="{E7B0EB40-AEAF-43C2-A283-F1EE6D1073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1501" y="4712451"/>
              <a:ext cx="293360" cy="308779"/>
            </a:xfrm>
            <a:prstGeom prst="rect">
              <a:avLst/>
            </a:prstGeom>
          </p:spPr>
        </p:pic>
        <p:sp>
          <p:nvSpPr>
            <p:cNvPr id="99" name="Google Shape;1393;p36">
              <a:extLst>
                <a:ext uri="{FF2B5EF4-FFF2-40B4-BE49-F238E27FC236}">
                  <a16:creationId xmlns:a16="http://schemas.microsoft.com/office/drawing/2014/main" id="{9E718639-C4A6-4DCB-9383-3CE53AC23763}"/>
                </a:ext>
              </a:extLst>
            </p:cNvPr>
            <p:cNvSpPr txBox="1"/>
            <p:nvPr/>
          </p:nvSpPr>
          <p:spPr>
            <a:xfrm>
              <a:off x="2257863" y="4649255"/>
              <a:ext cx="2825589"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pt-BR" dirty="0">
                  <a:solidFill>
                    <a:srgbClr val="0D2240"/>
                  </a:solidFill>
                  <a:latin typeface="Helvetica Neue"/>
                  <a:ea typeface="Fira Sans Extra Condensed Medium"/>
                  <a:cs typeface="Fira Sans Extra Condensed Medium"/>
                  <a:sym typeface="Fira Sans Extra Condensed Medium"/>
                </a:rPr>
                <a:t>: Líder do Grupo de Trabalho</a:t>
              </a:r>
            </a:p>
          </p:txBody>
        </p:sp>
      </p:grpSp>
      <p:grpSp>
        <p:nvGrpSpPr>
          <p:cNvPr id="20" name="Group 19">
            <a:extLst>
              <a:ext uri="{FF2B5EF4-FFF2-40B4-BE49-F238E27FC236}">
                <a16:creationId xmlns:a16="http://schemas.microsoft.com/office/drawing/2014/main" id="{BB2E2F0A-EE10-4DDE-A239-650E16BAEDB5}"/>
              </a:ext>
            </a:extLst>
          </p:cNvPr>
          <p:cNvGrpSpPr/>
          <p:nvPr/>
        </p:nvGrpSpPr>
        <p:grpSpPr>
          <a:xfrm>
            <a:off x="7351871" y="6126858"/>
            <a:ext cx="4648129" cy="580225"/>
            <a:chOff x="5073049" y="4616779"/>
            <a:chExt cx="3111100" cy="435169"/>
          </a:xfrm>
        </p:grpSpPr>
        <p:grpSp>
          <p:nvGrpSpPr>
            <p:cNvPr id="88" name="Group 87">
              <a:extLst>
                <a:ext uri="{FF2B5EF4-FFF2-40B4-BE49-F238E27FC236}">
                  <a16:creationId xmlns:a16="http://schemas.microsoft.com/office/drawing/2014/main" id="{AB5638CB-90A8-426D-84B9-CFAF74D70B0A}"/>
                </a:ext>
              </a:extLst>
            </p:cNvPr>
            <p:cNvGrpSpPr/>
            <p:nvPr/>
          </p:nvGrpSpPr>
          <p:grpSpPr>
            <a:xfrm>
              <a:off x="5073049" y="4649255"/>
              <a:ext cx="336909" cy="354617"/>
              <a:chOff x="4870450" y="4156575"/>
              <a:chExt cx="336909" cy="354617"/>
            </a:xfrm>
          </p:grpSpPr>
          <p:grpSp>
            <p:nvGrpSpPr>
              <p:cNvPr id="90" name="Group 89">
                <a:extLst>
                  <a:ext uri="{FF2B5EF4-FFF2-40B4-BE49-F238E27FC236}">
                    <a16:creationId xmlns:a16="http://schemas.microsoft.com/office/drawing/2014/main" id="{510AAF12-180B-4ACF-AC47-D0D4A4BD3FEF}"/>
                  </a:ext>
                </a:extLst>
              </p:cNvPr>
              <p:cNvGrpSpPr/>
              <p:nvPr/>
            </p:nvGrpSpPr>
            <p:grpSpPr>
              <a:xfrm>
                <a:off x="4870450" y="4156575"/>
                <a:ext cx="336909" cy="354617"/>
                <a:chOff x="4870450" y="4156575"/>
                <a:chExt cx="336909" cy="354617"/>
              </a:xfrm>
              <a:solidFill>
                <a:srgbClr val="0D2240"/>
              </a:solidFill>
            </p:grpSpPr>
            <p:sp>
              <p:nvSpPr>
                <p:cNvPr id="92" name="Google Shape;1193;p32">
                  <a:extLst>
                    <a:ext uri="{FF2B5EF4-FFF2-40B4-BE49-F238E27FC236}">
                      <a16:creationId xmlns:a16="http://schemas.microsoft.com/office/drawing/2014/main" id="{51163985-65A9-44CE-821F-EE51E7235467}"/>
                    </a:ext>
                  </a:extLst>
                </p:cNvPr>
                <p:cNvSpPr/>
                <p:nvPr/>
              </p:nvSpPr>
              <p:spPr>
                <a:xfrm>
                  <a:off x="4998565" y="4291423"/>
                  <a:ext cx="78888" cy="82076"/>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3" name="Google Shape;1194;p32">
                  <a:extLst>
                    <a:ext uri="{FF2B5EF4-FFF2-40B4-BE49-F238E27FC236}">
                      <a16:creationId xmlns:a16="http://schemas.microsoft.com/office/drawing/2014/main" id="{160E2601-31C8-4076-B03D-E51ADA8F7931}"/>
                    </a:ext>
                  </a:extLst>
                </p:cNvPr>
                <p:cNvSpPr/>
                <p:nvPr/>
              </p:nvSpPr>
              <p:spPr>
                <a:xfrm>
                  <a:off x="4908984" y="4156575"/>
                  <a:ext cx="98567" cy="103778"/>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4" name="Google Shape;1195;p32">
                  <a:extLst>
                    <a:ext uri="{FF2B5EF4-FFF2-40B4-BE49-F238E27FC236}">
                      <a16:creationId xmlns:a16="http://schemas.microsoft.com/office/drawing/2014/main" id="{1C6A096D-08C2-4053-A3DC-B89F8A23BE07}"/>
                    </a:ext>
                  </a:extLst>
                </p:cNvPr>
                <p:cNvSpPr/>
                <p:nvPr/>
              </p:nvSpPr>
              <p:spPr>
                <a:xfrm>
                  <a:off x="5067556" y="4156575"/>
                  <a:ext cx="98596" cy="103778"/>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5" name="Google Shape;1198;p32">
                  <a:extLst>
                    <a:ext uri="{FF2B5EF4-FFF2-40B4-BE49-F238E27FC236}">
                      <a16:creationId xmlns:a16="http://schemas.microsoft.com/office/drawing/2014/main" id="{8E843D34-0DE4-4530-9223-D0E71E7D30BE}"/>
                    </a:ext>
                  </a:extLst>
                </p:cNvPr>
                <p:cNvSpPr/>
                <p:nvPr/>
              </p:nvSpPr>
              <p:spPr>
                <a:xfrm>
                  <a:off x="5047848" y="4383857"/>
                  <a:ext cx="79770" cy="127335"/>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6" name="Google Shape;1199;p32">
                  <a:extLst>
                    <a:ext uri="{FF2B5EF4-FFF2-40B4-BE49-F238E27FC236}">
                      <a16:creationId xmlns:a16="http://schemas.microsoft.com/office/drawing/2014/main" id="{D8B550ED-0B12-4196-B23A-D5CD2E23CF0E}"/>
                    </a:ext>
                  </a:extLst>
                </p:cNvPr>
                <p:cNvSpPr/>
                <p:nvPr/>
              </p:nvSpPr>
              <p:spPr>
                <a:xfrm>
                  <a:off x="5050550" y="4256551"/>
                  <a:ext cx="156809" cy="130149"/>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7" name="Google Shape;1200;p32">
                  <a:extLst>
                    <a:ext uri="{FF2B5EF4-FFF2-40B4-BE49-F238E27FC236}">
                      <a16:creationId xmlns:a16="http://schemas.microsoft.com/office/drawing/2014/main" id="{482AB4F7-0445-4580-8F1D-0C8900878D2D}"/>
                    </a:ext>
                  </a:extLst>
                </p:cNvPr>
                <p:cNvSpPr/>
                <p:nvPr/>
              </p:nvSpPr>
              <p:spPr>
                <a:xfrm>
                  <a:off x="4870450" y="4255594"/>
                  <a:ext cx="155017" cy="130179"/>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grpSp>
          <p:sp>
            <p:nvSpPr>
              <p:cNvPr id="91" name="Google Shape;1197;p32">
                <a:extLst>
                  <a:ext uri="{FF2B5EF4-FFF2-40B4-BE49-F238E27FC236}">
                    <a16:creationId xmlns:a16="http://schemas.microsoft.com/office/drawing/2014/main" id="{65ACD5B5-071A-43DD-9A3F-B74C7AA44CB2}"/>
                  </a:ext>
                </a:extLst>
              </p:cNvPr>
              <p:cNvSpPr/>
              <p:nvPr/>
            </p:nvSpPr>
            <p:spPr>
              <a:xfrm>
                <a:off x="4957083" y="4382218"/>
                <a:ext cx="79770" cy="127335"/>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0D224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grpSp>
        <p:sp>
          <p:nvSpPr>
            <p:cNvPr id="89" name="Google Shape;1393;p36">
              <a:extLst>
                <a:ext uri="{FF2B5EF4-FFF2-40B4-BE49-F238E27FC236}">
                  <a16:creationId xmlns:a16="http://schemas.microsoft.com/office/drawing/2014/main" id="{4358376A-9289-42ED-AA10-891658827C1A}"/>
                </a:ext>
              </a:extLst>
            </p:cNvPr>
            <p:cNvSpPr txBox="1"/>
            <p:nvPr/>
          </p:nvSpPr>
          <p:spPr>
            <a:xfrm>
              <a:off x="5396866" y="4616779"/>
              <a:ext cx="2787283"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pt-BR" dirty="0">
                  <a:solidFill>
                    <a:srgbClr val="0D2240"/>
                  </a:solidFill>
                  <a:latin typeface="Helvetica Neue"/>
                  <a:ea typeface="Fira Sans Extra Condensed Medium"/>
                  <a:cs typeface="Fira Sans Extra Condensed Medium"/>
                  <a:sym typeface="Fira Sans Extra Condensed Medium"/>
                </a:rPr>
                <a:t>: Integrantes do Grupo de Trabalho</a:t>
              </a:r>
            </a:p>
          </p:txBody>
        </p:sp>
      </p:grpSp>
      <p:grpSp>
        <p:nvGrpSpPr>
          <p:cNvPr id="21" name="Group 20">
            <a:extLst>
              <a:ext uri="{FF2B5EF4-FFF2-40B4-BE49-F238E27FC236}">
                <a16:creationId xmlns:a16="http://schemas.microsoft.com/office/drawing/2014/main" id="{104C7A1A-99B0-4CE0-9FA4-F8F188DE6535}"/>
              </a:ext>
            </a:extLst>
          </p:cNvPr>
          <p:cNvGrpSpPr/>
          <p:nvPr/>
        </p:nvGrpSpPr>
        <p:grpSpPr>
          <a:xfrm>
            <a:off x="2164796" y="1710996"/>
            <a:ext cx="8382176" cy="4321515"/>
            <a:chOff x="2716501" y="955830"/>
            <a:chExt cx="6286632" cy="3241136"/>
          </a:xfrm>
        </p:grpSpPr>
        <p:grpSp>
          <p:nvGrpSpPr>
            <p:cNvPr id="22" name="Group 21">
              <a:extLst>
                <a:ext uri="{FF2B5EF4-FFF2-40B4-BE49-F238E27FC236}">
                  <a16:creationId xmlns:a16="http://schemas.microsoft.com/office/drawing/2014/main" id="{68CB8098-6E9B-4051-A65B-D7C8303B3FFF}"/>
                </a:ext>
              </a:extLst>
            </p:cNvPr>
            <p:cNvGrpSpPr/>
            <p:nvPr/>
          </p:nvGrpSpPr>
          <p:grpSpPr>
            <a:xfrm>
              <a:off x="2716501" y="955830"/>
              <a:ext cx="6286632" cy="3241136"/>
              <a:chOff x="2419584" y="924825"/>
              <a:chExt cx="6286632" cy="3241136"/>
            </a:xfrm>
          </p:grpSpPr>
          <p:grpSp>
            <p:nvGrpSpPr>
              <p:cNvPr id="24" name="Group 23">
                <a:extLst>
                  <a:ext uri="{FF2B5EF4-FFF2-40B4-BE49-F238E27FC236}">
                    <a16:creationId xmlns:a16="http://schemas.microsoft.com/office/drawing/2014/main" id="{6DBE600D-1054-4991-ACAD-5230AC1BEE34}"/>
                  </a:ext>
                </a:extLst>
              </p:cNvPr>
              <p:cNvGrpSpPr/>
              <p:nvPr/>
            </p:nvGrpSpPr>
            <p:grpSpPr>
              <a:xfrm>
                <a:off x="2419584" y="924825"/>
                <a:ext cx="6286632" cy="3241136"/>
                <a:chOff x="2913884" y="862828"/>
                <a:chExt cx="5770050" cy="3023831"/>
              </a:xfrm>
            </p:grpSpPr>
            <p:sp>
              <p:nvSpPr>
                <p:cNvPr id="27" name="Google Shape;1160;p32">
                  <a:extLst>
                    <a:ext uri="{FF2B5EF4-FFF2-40B4-BE49-F238E27FC236}">
                      <a16:creationId xmlns:a16="http://schemas.microsoft.com/office/drawing/2014/main" id="{D5A5F781-10D9-466C-BBB1-8C0159FBB4BF}"/>
                    </a:ext>
                  </a:extLst>
                </p:cNvPr>
                <p:cNvSpPr/>
                <p:nvPr/>
              </p:nvSpPr>
              <p:spPr>
                <a:xfrm rot="3152728">
                  <a:off x="4704882" y="125498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28" name="Google Shape;1160;p32">
                  <a:extLst>
                    <a:ext uri="{FF2B5EF4-FFF2-40B4-BE49-F238E27FC236}">
                      <a16:creationId xmlns:a16="http://schemas.microsoft.com/office/drawing/2014/main" id="{4D93039F-A677-449B-80D8-998C7F9728C2}"/>
                    </a:ext>
                  </a:extLst>
                </p:cNvPr>
                <p:cNvSpPr/>
                <p:nvPr/>
              </p:nvSpPr>
              <p:spPr>
                <a:xfrm rot="7580376">
                  <a:off x="5794363" y="136334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29" name="Google Shape;1160;p32">
                  <a:extLst>
                    <a:ext uri="{FF2B5EF4-FFF2-40B4-BE49-F238E27FC236}">
                      <a16:creationId xmlns:a16="http://schemas.microsoft.com/office/drawing/2014/main" id="{EE3887DA-2688-4299-BA13-87876F5B3ACB}"/>
                    </a:ext>
                  </a:extLst>
                </p:cNvPr>
                <p:cNvSpPr/>
                <p:nvPr/>
              </p:nvSpPr>
              <p:spPr>
                <a:xfrm rot="13747611">
                  <a:off x="5581131" y="2595632"/>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30" name="Google Shape;1160;p32">
                  <a:extLst>
                    <a:ext uri="{FF2B5EF4-FFF2-40B4-BE49-F238E27FC236}">
                      <a16:creationId xmlns:a16="http://schemas.microsoft.com/office/drawing/2014/main" id="{FF345520-F269-4070-8264-E2EC28D6DE87}"/>
                    </a:ext>
                  </a:extLst>
                </p:cNvPr>
                <p:cNvSpPr/>
                <p:nvPr/>
              </p:nvSpPr>
              <p:spPr>
                <a:xfrm rot="19330672">
                  <a:off x="4479034" y="2326263"/>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grpSp>
              <p:nvGrpSpPr>
                <p:cNvPr id="31" name="Group 30">
                  <a:extLst>
                    <a:ext uri="{FF2B5EF4-FFF2-40B4-BE49-F238E27FC236}">
                      <a16:creationId xmlns:a16="http://schemas.microsoft.com/office/drawing/2014/main" id="{3DC642BF-D9A9-4138-9D93-42DB8F3D4147}"/>
                    </a:ext>
                  </a:extLst>
                </p:cNvPr>
                <p:cNvGrpSpPr/>
                <p:nvPr/>
              </p:nvGrpSpPr>
              <p:grpSpPr>
                <a:xfrm>
                  <a:off x="2913884" y="862828"/>
                  <a:ext cx="5770050" cy="3023831"/>
                  <a:chOff x="1759725" y="1266013"/>
                  <a:chExt cx="5995607" cy="2985137"/>
                </a:xfrm>
              </p:grpSpPr>
              <p:sp>
                <p:nvSpPr>
                  <p:cNvPr id="32" name="Google Shape;1160;p32">
                    <a:extLst>
                      <a:ext uri="{FF2B5EF4-FFF2-40B4-BE49-F238E27FC236}">
                        <a16:creationId xmlns:a16="http://schemas.microsoft.com/office/drawing/2014/main" id="{20320C17-205C-47D8-960C-26AA21E5A5AA}"/>
                      </a:ext>
                    </a:extLst>
                  </p:cNvPr>
                  <p:cNvSpPr/>
                  <p:nvPr/>
                </p:nvSpPr>
                <p:spPr>
                  <a:xfrm>
                    <a:off x="3083725" y="1266013"/>
                    <a:ext cx="1872300" cy="1445450"/>
                  </a:xfrm>
                  <a:custGeom>
                    <a:avLst/>
                    <a:gdLst/>
                    <a:ahLst/>
                    <a:cxnLst/>
                    <a:rect l="l" t="t" r="r" b="b"/>
                    <a:pathLst>
                      <a:path w="74892" h="57818" extrusionOk="0">
                        <a:moveTo>
                          <a:pt x="57830" y="0"/>
                        </a:moveTo>
                        <a:cubicBezTo>
                          <a:pt x="26349" y="893"/>
                          <a:pt x="894" y="26337"/>
                          <a:pt x="1" y="57817"/>
                        </a:cubicBezTo>
                        <a:lnTo>
                          <a:pt x="5775" y="57805"/>
                        </a:lnTo>
                        <a:cubicBezTo>
                          <a:pt x="6430" y="57698"/>
                          <a:pt x="7240" y="57424"/>
                          <a:pt x="7657" y="56734"/>
                        </a:cubicBezTo>
                        <a:cubicBezTo>
                          <a:pt x="8085" y="56007"/>
                          <a:pt x="7823" y="55174"/>
                          <a:pt x="7538" y="54602"/>
                        </a:cubicBezTo>
                        <a:cubicBezTo>
                          <a:pt x="7323" y="54186"/>
                          <a:pt x="5466" y="50459"/>
                          <a:pt x="5466" y="48363"/>
                        </a:cubicBezTo>
                        <a:cubicBezTo>
                          <a:pt x="5466" y="44172"/>
                          <a:pt x="9347" y="40755"/>
                          <a:pt x="14122" y="40755"/>
                        </a:cubicBezTo>
                        <a:cubicBezTo>
                          <a:pt x="18896" y="40755"/>
                          <a:pt x="22778" y="44172"/>
                          <a:pt x="22778" y="48363"/>
                        </a:cubicBezTo>
                        <a:cubicBezTo>
                          <a:pt x="22778" y="50459"/>
                          <a:pt x="20908" y="54186"/>
                          <a:pt x="20694" y="54602"/>
                        </a:cubicBezTo>
                        <a:cubicBezTo>
                          <a:pt x="20408" y="55174"/>
                          <a:pt x="20146" y="56007"/>
                          <a:pt x="20587" y="56734"/>
                        </a:cubicBezTo>
                        <a:cubicBezTo>
                          <a:pt x="21027" y="57484"/>
                          <a:pt x="21992" y="57734"/>
                          <a:pt x="22575" y="57817"/>
                        </a:cubicBezTo>
                        <a:lnTo>
                          <a:pt x="28695" y="57817"/>
                        </a:lnTo>
                        <a:cubicBezTo>
                          <a:pt x="29552" y="42148"/>
                          <a:pt x="42149" y="29552"/>
                          <a:pt x="57830" y="28694"/>
                        </a:cubicBezTo>
                        <a:lnTo>
                          <a:pt x="57841" y="23194"/>
                        </a:lnTo>
                        <a:cubicBezTo>
                          <a:pt x="58032" y="21658"/>
                          <a:pt x="58627" y="20360"/>
                          <a:pt x="59532" y="19419"/>
                        </a:cubicBezTo>
                        <a:cubicBezTo>
                          <a:pt x="59842" y="19098"/>
                          <a:pt x="60187" y="18824"/>
                          <a:pt x="60580" y="18598"/>
                        </a:cubicBezTo>
                        <a:cubicBezTo>
                          <a:pt x="60794" y="18467"/>
                          <a:pt x="61009" y="18360"/>
                          <a:pt x="61247" y="18265"/>
                        </a:cubicBezTo>
                        <a:cubicBezTo>
                          <a:pt x="61855" y="18013"/>
                          <a:pt x="62510" y="17887"/>
                          <a:pt x="63186" y="17887"/>
                        </a:cubicBezTo>
                        <a:cubicBezTo>
                          <a:pt x="64110" y="17887"/>
                          <a:pt x="65074" y="18123"/>
                          <a:pt x="66009" y="18598"/>
                        </a:cubicBezTo>
                        <a:cubicBezTo>
                          <a:pt x="67593" y="19408"/>
                          <a:pt x="69914" y="20301"/>
                          <a:pt x="70700" y="20301"/>
                        </a:cubicBezTo>
                        <a:cubicBezTo>
                          <a:pt x="73010" y="20301"/>
                          <a:pt x="74891" y="17955"/>
                          <a:pt x="74891" y="15062"/>
                        </a:cubicBezTo>
                        <a:cubicBezTo>
                          <a:pt x="74891" y="12169"/>
                          <a:pt x="73010" y="9811"/>
                          <a:pt x="70700" y="9811"/>
                        </a:cubicBezTo>
                        <a:cubicBezTo>
                          <a:pt x="69914" y="9811"/>
                          <a:pt x="67593" y="10716"/>
                          <a:pt x="66009" y="11526"/>
                        </a:cubicBezTo>
                        <a:cubicBezTo>
                          <a:pt x="65074" y="12000"/>
                          <a:pt x="64114" y="12236"/>
                          <a:pt x="63191" y="12236"/>
                        </a:cubicBezTo>
                        <a:cubicBezTo>
                          <a:pt x="62516" y="12236"/>
                          <a:pt x="61860" y="12110"/>
                          <a:pt x="61247" y="11859"/>
                        </a:cubicBezTo>
                        <a:cubicBezTo>
                          <a:pt x="61009" y="11764"/>
                          <a:pt x="60794" y="11645"/>
                          <a:pt x="60580" y="11526"/>
                        </a:cubicBezTo>
                        <a:cubicBezTo>
                          <a:pt x="60187" y="11288"/>
                          <a:pt x="59842" y="11014"/>
                          <a:pt x="59532" y="10692"/>
                        </a:cubicBezTo>
                        <a:cubicBezTo>
                          <a:pt x="58651" y="9787"/>
                          <a:pt x="58068" y="8561"/>
                          <a:pt x="57853" y="7097"/>
                        </a:cubicBezTo>
                        <a:lnTo>
                          <a:pt x="57841" y="6977"/>
                        </a:lnTo>
                        <a:lnTo>
                          <a:pt x="57841" y="6275"/>
                        </a:lnTo>
                        <a:lnTo>
                          <a:pt x="57830" y="6120"/>
                        </a:lnTo>
                        <a:lnTo>
                          <a:pt x="57830" y="5692"/>
                        </a:lnTo>
                        <a:lnTo>
                          <a:pt x="57830" y="0"/>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grpSp>
                <p:nvGrpSpPr>
                  <p:cNvPr id="33" name="Google Shape;1169;p32">
                    <a:extLst>
                      <a:ext uri="{FF2B5EF4-FFF2-40B4-BE49-F238E27FC236}">
                        <a16:creationId xmlns:a16="http://schemas.microsoft.com/office/drawing/2014/main" id="{F0D4143A-DFCA-4F8D-83F9-803DE5B22366}"/>
                      </a:ext>
                    </a:extLst>
                  </p:cNvPr>
                  <p:cNvGrpSpPr/>
                  <p:nvPr/>
                </p:nvGrpSpPr>
                <p:grpSpPr>
                  <a:xfrm>
                    <a:off x="4188050" y="2796863"/>
                    <a:ext cx="2196648" cy="1445725"/>
                    <a:chOff x="4188050" y="2796863"/>
                    <a:chExt cx="2196648" cy="1445725"/>
                  </a:xfrm>
                </p:grpSpPr>
                <p:cxnSp>
                  <p:nvCxnSpPr>
                    <p:cNvPr id="86" name="Google Shape;1172;p32">
                      <a:extLst>
                        <a:ext uri="{FF2B5EF4-FFF2-40B4-BE49-F238E27FC236}">
                          <a16:creationId xmlns:a16="http://schemas.microsoft.com/office/drawing/2014/main" id="{B3CDFB7A-65D0-452D-9C90-E18FB5837A09}"/>
                        </a:ext>
                      </a:extLst>
                    </p:cNvPr>
                    <p:cNvCxnSpPr>
                      <a:cxnSpLocks/>
                    </p:cNvCxnSpPr>
                    <p:nvPr/>
                  </p:nvCxnSpPr>
                  <p:spPr>
                    <a:xfrm rot="10800000">
                      <a:off x="5662898" y="3530202"/>
                      <a:ext cx="721800" cy="0"/>
                    </a:xfrm>
                    <a:prstGeom prst="straightConnector1">
                      <a:avLst/>
                    </a:prstGeom>
                    <a:noFill/>
                    <a:ln w="9525" cap="flat" cmpd="sng">
                      <a:solidFill>
                        <a:srgbClr val="FF5C35"/>
                      </a:solidFill>
                      <a:prstDash val="solid"/>
                      <a:round/>
                      <a:headEnd type="diamond" w="med" len="med"/>
                      <a:tailEnd type="none" w="med" len="med"/>
                    </a:ln>
                  </p:spPr>
                </p:cxnSp>
                <p:sp>
                  <p:nvSpPr>
                    <p:cNvPr id="87" name="Google Shape;1173;p32">
                      <a:extLst>
                        <a:ext uri="{FF2B5EF4-FFF2-40B4-BE49-F238E27FC236}">
                          <a16:creationId xmlns:a16="http://schemas.microsoft.com/office/drawing/2014/main" id="{6DCD9C28-774A-4F3D-BDF8-22429B115698}"/>
                        </a:ext>
                      </a:extLst>
                    </p:cNvPr>
                    <p:cNvSpPr/>
                    <p:nvPr/>
                  </p:nvSpPr>
                  <p:spPr>
                    <a:xfrm>
                      <a:off x="4188050" y="2796863"/>
                      <a:ext cx="1872275" cy="1445725"/>
                    </a:xfrm>
                    <a:custGeom>
                      <a:avLst/>
                      <a:gdLst/>
                      <a:ahLst/>
                      <a:cxnLst/>
                      <a:rect l="l" t="t" r="r" b="b"/>
                      <a:pathLst>
                        <a:path w="74891" h="57829" extrusionOk="0">
                          <a:moveTo>
                            <a:pt x="46196" y="0"/>
                          </a:moveTo>
                          <a:cubicBezTo>
                            <a:pt x="45339" y="15681"/>
                            <a:pt x="32742" y="28277"/>
                            <a:pt x="17062" y="29135"/>
                          </a:cubicBezTo>
                          <a:lnTo>
                            <a:pt x="17050" y="35385"/>
                          </a:lnTo>
                          <a:cubicBezTo>
                            <a:pt x="16859" y="36921"/>
                            <a:pt x="16276" y="38219"/>
                            <a:pt x="15359" y="39160"/>
                          </a:cubicBezTo>
                          <a:cubicBezTo>
                            <a:pt x="15050" y="39481"/>
                            <a:pt x="14704" y="39755"/>
                            <a:pt x="14323" y="39981"/>
                          </a:cubicBezTo>
                          <a:cubicBezTo>
                            <a:pt x="14109" y="40112"/>
                            <a:pt x="13883" y="40219"/>
                            <a:pt x="13657" y="40315"/>
                          </a:cubicBezTo>
                          <a:cubicBezTo>
                            <a:pt x="13043" y="40566"/>
                            <a:pt x="12388" y="40692"/>
                            <a:pt x="11713" y="40692"/>
                          </a:cubicBezTo>
                          <a:cubicBezTo>
                            <a:pt x="10789" y="40692"/>
                            <a:pt x="9830" y="40456"/>
                            <a:pt x="8894" y="39981"/>
                          </a:cubicBezTo>
                          <a:cubicBezTo>
                            <a:pt x="7299" y="39172"/>
                            <a:pt x="4977" y="38279"/>
                            <a:pt x="4191" y="38279"/>
                          </a:cubicBezTo>
                          <a:cubicBezTo>
                            <a:pt x="1881" y="38279"/>
                            <a:pt x="0" y="40624"/>
                            <a:pt x="0" y="43517"/>
                          </a:cubicBezTo>
                          <a:cubicBezTo>
                            <a:pt x="0" y="46411"/>
                            <a:pt x="1881" y="48768"/>
                            <a:pt x="4191" y="48768"/>
                          </a:cubicBezTo>
                          <a:cubicBezTo>
                            <a:pt x="4989" y="48768"/>
                            <a:pt x="7299" y="47863"/>
                            <a:pt x="8894" y="47054"/>
                          </a:cubicBezTo>
                          <a:cubicBezTo>
                            <a:pt x="9823" y="46579"/>
                            <a:pt x="10783" y="46343"/>
                            <a:pt x="11709" y="46343"/>
                          </a:cubicBezTo>
                          <a:cubicBezTo>
                            <a:pt x="12385" y="46343"/>
                            <a:pt x="13043" y="46469"/>
                            <a:pt x="13657" y="46720"/>
                          </a:cubicBezTo>
                          <a:cubicBezTo>
                            <a:pt x="13883" y="46815"/>
                            <a:pt x="14109" y="46934"/>
                            <a:pt x="14323" y="47054"/>
                          </a:cubicBezTo>
                          <a:cubicBezTo>
                            <a:pt x="14704" y="47292"/>
                            <a:pt x="15050" y="47565"/>
                            <a:pt x="15359" y="47887"/>
                          </a:cubicBezTo>
                          <a:cubicBezTo>
                            <a:pt x="16240" y="48792"/>
                            <a:pt x="16824" y="50018"/>
                            <a:pt x="17038" y="51483"/>
                          </a:cubicBezTo>
                          <a:lnTo>
                            <a:pt x="17050" y="51602"/>
                          </a:lnTo>
                          <a:lnTo>
                            <a:pt x="17050" y="52304"/>
                          </a:lnTo>
                          <a:lnTo>
                            <a:pt x="17062" y="52459"/>
                          </a:lnTo>
                          <a:lnTo>
                            <a:pt x="17062" y="52888"/>
                          </a:lnTo>
                          <a:lnTo>
                            <a:pt x="17062" y="57829"/>
                          </a:lnTo>
                          <a:cubicBezTo>
                            <a:pt x="48554" y="56936"/>
                            <a:pt x="73997" y="31492"/>
                            <a:pt x="74890" y="0"/>
                          </a:cubicBezTo>
                          <a:lnTo>
                            <a:pt x="74890" y="0"/>
                          </a:lnTo>
                          <a:lnTo>
                            <a:pt x="68151" y="12"/>
                          </a:lnTo>
                          <a:cubicBezTo>
                            <a:pt x="67556" y="119"/>
                            <a:pt x="66818" y="369"/>
                            <a:pt x="66437" y="988"/>
                          </a:cubicBezTo>
                          <a:cubicBezTo>
                            <a:pt x="66056" y="1643"/>
                            <a:pt x="66294" y="2405"/>
                            <a:pt x="66556" y="2929"/>
                          </a:cubicBezTo>
                          <a:cubicBezTo>
                            <a:pt x="66758" y="3334"/>
                            <a:pt x="68532" y="6882"/>
                            <a:pt x="68532" y="8894"/>
                          </a:cubicBezTo>
                          <a:cubicBezTo>
                            <a:pt x="68532" y="12918"/>
                            <a:pt x="64806" y="16193"/>
                            <a:pt x="60234" y="16193"/>
                          </a:cubicBezTo>
                          <a:cubicBezTo>
                            <a:pt x="55650" y="16193"/>
                            <a:pt x="51935" y="12918"/>
                            <a:pt x="51935" y="8894"/>
                          </a:cubicBezTo>
                          <a:cubicBezTo>
                            <a:pt x="51935" y="6882"/>
                            <a:pt x="53709" y="3334"/>
                            <a:pt x="53912" y="2929"/>
                          </a:cubicBezTo>
                          <a:cubicBezTo>
                            <a:pt x="54174" y="2405"/>
                            <a:pt x="54412" y="1643"/>
                            <a:pt x="54019" y="988"/>
                          </a:cubicBezTo>
                          <a:cubicBezTo>
                            <a:pt x="53614" y="310"/>
                            <a:pt x="52745" y="83"/>
                            <a:pt x="52197" y="0"/>
                          </a:cubicBez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grpSp>
              <p:grpSp>
                <p:nvGrpSpPr>
                  <p:cNvPr id="34" name="Google Shape;1178;p32">
                    <a:extLst>
                      <a:ext uri="{FF2B5EF4-FFF2-40B4-BE49-F238E27FC236}">
                        <a16:creationId xmlns:a16="http://schemas.microsoft.com/office/drawing/2014/main" id="{0801A501-9FB6-43ED-AF34-D1DFF0E4F11A}"/>
                      </a:ext>
                    </a:extLst>
                  </p:cNvPr>
                  <p:cNvGrpSpPr/>
                  <p:nvPr/>
                </p:nvGrpSpPr>
                <p:grpSpPr>
                  <a:xfrm>
                    <a:off x="2747122" y="2378875"/>
                    <a:ext cx="1782353" cy="1872275"/>
                    <a:chOff x="2747122" y="2378875"/>
                    <a:chExt cx="1782353" cy="1872275"/>
                  </a:xfrm>
                </p:grpSpPr>
                <p:cxnSp>
                  <p:nvCxnSpPr>
                    <p:cNvPr id="84" name="Google Shape;1181;p32">
                      <a:extLst>
                        <a:ext uri="{FF2B5EF4-FFF2-40B4-BE49-F238E27FC236}">
                          <a16:creationId xmlns:a16="http://schemas.microsoft.com/office/drawing/2014/main" id="{281E8E0E-FA2E-437E-BBF3-45B4087A8E95}"/>
                        </a:ext>
                      </a:extLst>
                    </p:cNvPr>
                    <p:cNvCxnSpPr>
                      <a:cxnSpLocks/>
                    </p:cNvCxnSpPr>
                    <p:nvPr/>
                  </p:nvCxnSpPr>
                  <p:spPr>
                    <a:xfrm>
                      <a:off x="2747122" y="3503901"/>
                      <a:ext cx="736500" cy="0"/>
                    </a:xfrm>
                    <a:prstGeom prst="straightConnector1">
                      <a:avLst/>
                    </a:prstGeom>
                    <a:noFill/>
                    <a:ln w="9525" cap="flat" cmpd="sng">
                      <a:solidFill>
                        <a:srgbClr val="B3B2B1"/>
                      </a:solidFill>
                      <a:prstDash val="solid"/>
                      <a:round/>
                      <a:headEnd type="diamond" w="med" len="med"/>
                      <a:tailEnd type="none" w="med" len="med"/>
                    </a:ln>
                  </p:spPr>
                </p:cxnSp>
                <p:sp>
                  <p:nvSpPr>
                    <p:cNvPr id="85" name="Google Shape;1182;p32">
                      <a:extLst>
                        <a:ext uri="{FF2B5EF4-FFF2-40B4-BE49-F238E27FC236}">
                          <a16:creationId xmlns:a16="http://schemas.microsoft.com/office/drawing/2014/main" id="{DD0AD49B-2CD2-4223-81A5-F4691D70CC69}"/>
                        </a:ext>
                      </a:extLst>
                    </p:cNvPr>
                    <p:cNvSpPr/>
                    <p:nvPr/>
                  </p:nvSpPr>
                  <p:spPr>
                    <a:xfrm>
                      <a:off x="3083725" y="2378875"/>
                      <a:ext cx="1445750" cy="1872275"/>
                    </a:xfrm>
                    <a:custGeom>
                      <a:avLst/>
                      <a:gdLst/>
                      <a:ahLst/>
                      <a:cxnLst/>
                      <a:rect l="l" t="t" r="r" b="b"/>
                      <a:pathLst>
                        <a:path w="57830" h="74891" extrusionOk="0">
                          <a:moveTo>
                            <a:pt x="14122" y="0"/>
                          </a:moveTo>
                          <a:cubicBezTo>
                            <a:pt x="11229" y="0"/>
                            <a:pt x="8871" y="1882"/>
                            <a:pt x="8871" y="4191"/>
                          </a:cubicBezTo>
                          <a:cubicBezTo>
                            <a:pt x="8871" y="4977"/>
                            <a:pt x="9776" y="7299"/>
                            <a:pt x="10574" y="8883"/>
                          </a:cubicBezTo>
                          <a:cubicBezTo>
                            <a:pt x="11395" y="10502"/>
                            <a:pt x="11514" y="12192"/>
                            <a:pt x="10907" y="13645"/>
                          </a:cubicBezTo>
                          <a:cubicBezTo>
                            <a:pt x="10824" y="13883"/>
                            <a:pt x="10705" y="14097"/>
                            <a:pt x="10586" y="14312"/>
                          </a:cubicBezTo>
                          <a:cubicBezTo>
                            <a:pt x="9705" y="15776"/>
                            <a:pt x="8133" y="16741"/>
                            <a:pt x="6156" y="17038"/>
                          </a:cubicBezTo>
                          <a:lnTo>
                            <a:pt x="6037" y="17050"/>
                          </a:lnTo>
                          <a:lnTo>
                            <a:pt x="5335" y="17050"/>
                          </a:lnTo>
                          <a:lnTo>
                            <a:pt x="5180" y="17062"/>
                          </a:lnTo>
                          <a:lnTo>
                            <a:pt x="1" y="17062"/>
                          </a:lnTo>
                          <a:cubicBezTo>
                            <a:pt x="894" y="48542"/>
                            <a:pt x="26338" y="73998"/>
                            <a:pt x="57818" y="74891"/>
                          </a:cubicBezTo>
                          <a:lnTo>
                            <a:pt x="57818" y="68926"/>
                          </a:lnTo>
                          <a:cubicBezTo>
                            <a:pt x="57699" y="68271"/>
                            <a:pt x="57425" y="67461"/>
                            <a:pt x="56734" y="67044"/>
                          </a:cubicBezTo>
                          <a:cubicBezTo>
                            <a:pt x="56480" y="66891"/>
                            <a:pt x="56192" y="66815"/>
                            <a:pt x="55880" y="66815"/>
                          </a:cubicBezTo>
                          <a:cubicBezTo>
                            <a:pt x="55491" y="66815"/>
                            <a:pt x="55064" y="66932"/>
                            <a:pt x="54615" y="67164"/>
                          </a:cubicBezTo>
                          <a:cubicBezTo>
                            <a:pt x="54186" y="67378"/>
                            <a:pt x="50460" y="69235"/>
                            <a:pt x="48364" y="69235"/>
                          </a:cubicBezTo>
                          <a:cubicBezTo>
                            <a:pt x="44173" y="69235"/>
                            <a:pt x="40768" y="65354"/>
                            <a:pt x="40768" y="60579"/>
                          </a:cubicBezTo>
                          <a:cubicBezTo>
                            <a:pt x="40768" y="55805"/>
                            <a:pt x="44173" y="51924"/>
                            <a:pt x="48364" y="51924"/>
                          </a:cubicBezTo>
                          <a:cubicBezTo>
                            <a:pt x="50460" y="51924"/>
                            <a:pt x="54186" y="53793"/>
                            <a:pt x="54615" y="54007"/>
                          </a:cubicBezTo>
                          <a:cubicBezTo>
                            <a:pt x="55061" y="54230"/>
                            <a:pt x="55486" y="54345"/>
                            <a:pt x="55875" y="54345"/>
                          </a:cubicBezTo>
                          <a:cubicBezTo>
                            <a:pt x="56192" y="54345"/>
                            <a:pt x="56484" y="54269"/>
                            <a:pt x="56746" y="54114"/>
                          </a:cubicBezTo>
                          <a:cubicBezTo>
                            <a:pt x="57484" y="53674"/>
                            <a:pt x="57746" y="52709"/>
                            <a:pt x="57830" y="52126"/>
                          </a:cubicBezTo>
                          <a:lnTo>
                            <a:pt x="57830" y="46197"/>
                          </a:lnTo>
                          <a:cubicBezTo>
                            <a:pt x="42149" y="45339"/>
                            <a:pt x="29552" y="32743"/>
                            <a:pt x="28695" y="17062"/>
                          </a:cubicBezTo>
                          <a:lnTo>
                            <a:pt x="22254" y="17050"/>
                          </a:lnTo>
                          <a:cubicBezTo>
                            <a:pt x="20194" y="16800"/>
                            <a:pt x="18563" y="15824"/>
                            <a:pt x="17658" y="14312"/>
                          </a:cubicBezTo>
                          <a:cubicBezTo>
                            <a:pt x="17527" y="14097"/>
                            <a:pt x="17420" y="13883"/>
                            <a:pt x="17325" y="13645"/>
                          </a:cubicBezTo>
                          <a:cubicBezTo>
                            <a:pt x="16729" y="12192"/>
                            <a:pt x="16836" y="10502"/>
                            <a:pt x="17658" y="8883"/>
                          </a:cubicBezTo>
                          <a:cubicBezTo>
                            <a:pt x="18468" y="7299"/>
                            <a:pt x="19360" y="4977"/>
                            <a:pt x="19360" y="4191"/>
                          </a:cubicBezTo>
                          <a:cubicBezTo>
                            <a:pt x="19360" y="1882"/>
                            <a:pt x="17015" y="0"/>
                            <a:pt x="14122" y="0"/>
                          </a:cubicBez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grpSp>
              <p:sp>
                <p:nvSpPr>
                  <p:cNvPr id="35" name="Google Shape;1191;p32">
                    <a:extLst>
                      <a:ext uri="{FF2B5EF4-FFF2-40B4-BE49-F238E27FC236}">
                        <a16:creationId xmlns:a16="http://schemas.microsoft.com/office/drawing/2014/main" id="{91CD9088-D381-4281-9526-2B9FEA24959C}"/>
                      </a:ext>
                    </a:extLst>
                  </p:cNvPr>
                  <p:cNvSpPr/>
                  <p:nvPr/>
                </p:nvSpPr>
                <p:spPr>
                  <a:xfrm>
                    <a:off x="4614875" y="1266013"/>
                    <a:ext cx="1445450" cy="1850550"/>
                  </a:xfrm>
                  <a:custGeom>
                    <a:avLst/>
                    <a:gdLst/>
                    <a:ahLst/>
                    <a:cxnLst/>
                    <a:rect l="l" t="t" r="r" b="b"/>
                    <a:pathLst>
                      <a:path w="57818" h="74022" extrusionOk="0">
                        <a:moveTo>
                          <a:pt x="1" y="0"/>
                        </a:moveTo>
                        <a:lnTo>
                          <a:pt x="13" y="6716"/>
                        </a:lnTo>
                        <a:cubicBezTo>
                          <a:pt x="120" y="7370"/>
                          <a:pt x="394" y="8180"/>
                          <a:pt x="1084" y="8597"/>
                        </a:cubicBezTo>
                        <a:cubicBezTo>
                          <a:pt x="1344" y="8750"/>
                          <a:pt x="1632" y="8826"/>
                          <a:pt x="1945" y="8826"/>
                        </a:cubicBezTo>
                        <a:cubicBezTo>
                          <a:pt x="2333" y="8826"/>
                          <a:pt x="2760" y="8709"/>
                          <a:pt x="3215" y="8478"/>
                        </a:cubicBezTo>
                        <a:cubicBezTo>
                          <a:pt x="3632" y="8263"/>
                          <a:pt x="7359" y="6406"/>
                          <a:pt x="9454" y="6406"/>
                        </a:cubicBezTo>
                        <a:cubicBezTo>
                          <a:pt x="13645" y="6406"/>
                          <a:pt x="17062" y="10287"/>
                          <a:pt x="17062" y="15062"/>
                        </a:cubicBezTo>
                        <a:cubicBezTo>
                          <a:pt x="17062" y="19836"/>
                          <a:pt x="13645" y="23718"/>
                          <a:pt x="9454" y="23718"/>
                        </a:cubicBezTo>
                        <a:cubicBezTo>
                          <a:pt x="7359" y="23718"/>
                          <a:pt x="3632" y="21848"/>
                          <a:pt x="3215" y="21634"/>
                        </a:cubicBezTo>
                        <a:cubicBezTo>
                          <a:pt x="2762" y="21411"/>
                          <a:pt x="2338" y="21296"/>
                          <a:pt x="1951" y="21296"/>
                        </a:cubicBezTo>
                        <a:cubicBezTo>
                          <a:pt x="1636" y="21296"/>
                          <a:pt x="1346" y="21372"/>
                          <a:pt x="1084" y="21527"/>
                        </a:cubicBezTo>
                        <a:cubicBezTo>
                          <a:pt x="334" y="21967"/>
                          <a:pt x="84" y="22932"/>
                          <a:pt x="1" y="23515"/>
                        </a:cubicBezTo>
                        <a:lnTo>
                          <a:pt x="1" y="28694"/>
                        </a:lnTo>
                        <a:cubicBezTo>
                          <a:pt x="15669" y="29552"/>
                          <a:pt x="28266" y="42148"/>
                          <a:pt x="29123" y="57817"/>
                        </a:cubicBezTo>
                        <a:lnTo>
                          <a:pt x="35446" y="57841"/>
                        </a:lnTo>
                        <a:cubicBezTo>
                          <a:pt x="36958" y="58019"/>
                          <a:pt x="38232" y="58615"/>
                          <a:pt x="39137" y="59532"/>
                        </a:cubicBezTo>
                        <a:cubicBezTo>
                          <a:pt x="39422" y="59817"/>
                          <a:pt x="39672" y="60127"/>
                          <a:pt x="39875" y="60472"/>
                        </a:cubicBezTo>
                        <a:cubicBezTo>
                          <a:pt x="39946" y="60591"/>
                          <a:pt x="40006" y="60710"/>
                          <a:pt x="40065" y="60829"/>
                        </a:cubicBezTo>
                        <a:cubicBezTo>
                          <a:pt x="40077" y="60841"/>
                          <a:pt x="40077" y="60865"/>
                          <a:pt x="40089" y="60877"/>
                        </a:cubicBezTo>
                        <a:cubicBezTo>
                          <a:pt x="40149" y="60996"/>
                          <a:pt x="40196" y="61115"/>
                          <a:pt x="40244" y="61234"/>
                        </a:cubicBezTo>
                        <a:cubicBezTo>
                          <a:pt x="40434" y="61746"/>
                          <a:pt x="40541" y="62282"/>
                          <a:pt x="40565" y="62841"/>
                        </a:cubicBezTo>
                        <a:lnTo>
                          <a:pt x="40565" y="62865"/>
                        </a:lnTo>
                        <a:cubicBezTo>
                          <a:pt x="40565" y="63044"/>
                          <a:pt x="40565" y="63222"/>
                          <a:pt x="40541" y="63413"/>
                        </a:cubicBezTo>
                        <a:cubicBezTo>
                          <a:pt x="40541" y="63425"/>
                          <a:pt x="40541" y="63437"/>
                          <a:pt x="40541" y="63449"/>
                        </a:cubicBezTo>
                        <a:cubicBezTo>
                          <a:pt x="40518" y="63806"/>
                          <a:pt x="40446" y="64163"/>
                          <a:pt x="40351" y="64520"/>
                        </a:cubicBezTo>
                        <a:cubicBezTo>
                          <a:pt x="40339" y="64544"/>
                          <a:pt x="40327" y="64568"/>
                          <a:pt x="40327" y="64604"/>
                        </a:cubicBezTo>
                        <a:cubicBezTo>
                          <a:pt x="40268" y="64770"/>
                          <a:pt x="40220" y="64937"/>
                          <a:pt x="40149" y="65104"/>
                        </a:cubicBezTo>
                        <a:cubicBezTo>
                          <a:pt x="40137" y="65127"/>
                          <a:pt x="40125" y="65163"/>
                          <a:pt x="40113" y="65187"/>
                        </a:cubicBezTo>
                        <a:cubicBezTo>
                          <a:pt x="40041" y="65366"/>
                          <a:pt x="39970" y="65532"/>
                          <a:pt x="39887" y="65711"/>
                        </a:cubicBezTo>
                        <a:cubicBezTo>
                          <a:pt x="39125" y="67211"/>
                          <a:pt x="38267" y="69390"/>
                          <a:pt x="38267" y="70128"/>
                        </a:cubicBezTo>
                        <a:cubicBezTo>
                          <a:pt x="38267" y="72271"/>
                          <a:pt x="40470" y="74021"/>
                          <a:pt x="43161" y="74021"/>
                        </a:cubicBezTo>
                        <a:cubicBezTo>
                          <a:pt x="45852" y="74021"/>
                          <a:pt x="48054" y="72271"/>
                          <a:pt x="48054" y="70128"/>
                        </a:cubicBezTo>
                        <a:cubicBezTo>
                          <a:pt x="48054" y="69390"/>
                          <a:pt x="47197" y="67211"/>
                          <a:pt x="46435" y="65711"/>
                        </a:cubicBezTo>
                        <a:cubicBezTo>
                          <a:pt x="46352" y="65532"/>
                          <a:pt x="46280" y="65366"/>
                          <a:pt x="46209" y="65199"/>
                        </a:cubicBezTo>
                        <a:cubicBezTo>
                          <a:pt x="46197" y="65163"/>
                          <a:pt x="46185" y="65139"/>
                          <a:pt x="46173" y="65104"/>
                        </a:cubicBezTo>
                        <a:cubicBezTo>
                          <a:pt x="46102" y="64937"/>
                          <a:pt x="46042" y="64770"/>
                          <a:pt x="45995" y="64604"/>
                        </a:cubicBezTo>
                        <a:cubicBezTo>
                          <a:pt x="45995" y="64568"/>
                          <a:pt x="45983" y="64544"/>
                          <a:pt x="45971" y="64520"/>
                        </a:cubicBezTo>
                        <a:cubicBezTo>
                          <a:pt x="45875" y="64163"/>
                          <a:pt x="45804" y="63806"/>
                          <a:pt x="45780" y="63449"/>
                        </a:cubicBezTo>
                        <a:cubicBezTo>
                          <a:pt x="45780" y="63437"/>
                          <a:pt x="45780" y="63425"/>
                          <a:pt x="45768" y="63413"/>
                        </a:cubicBezTo>
                        <a:cubicBezTo>
                          <a:pt x="45756" y="63234"/>
                          <a:pt x="45756" y="63044"/>
                          <a:pt x="45756" y="62865"/>
                        </a:cubicBezTo>
                        <a:cubicBezTo>
                          <a:pt x="45756" y="62865"/>
                          <a:pt x="45756" y="62853"/>
                          <a:pt x="45756" y="62841"/>
                        </a:cubicBezTo>
                        <a:cubicBezTo>
                          <a:pt x="45780" y="62282"/>
                          <a:pt x="45875" y="61746"/>
                          <a:pt x="46078" y="61234"/>
                        </a:cubicBezTo>
                        <a:cubicBezTo>
                          <a:pt x="46125" y="61115"/>
                          <a:pt x="46173" y="60996"/>
                          <a:pt x="46233" y="60877"/>
                        </a:cubicBezTo>
                        <a:cubicBezTo>
                          <a:pt x="46233" y="60865"/>
                          <a:pt x="46245" y="60841"/>
                          <a:pt x="46245" y="60829"/>
                        </a:cubicBezTo>
                        <a:cubicBezTo>
                          <a:pt x="46304" y="60710"/>
                          <a:pt x="46376" y="60591"/>
                          <a:pt x="46447" y="60472"/>
                        </a:cubicBezTo>
                        <a:cubicBezTo>
                          <a:pt x="46649" y="60127"/>
                          <a:pt x="46899" y="59817"/>
                          <a:pt x="47173" y="59532"/>
                        </a:cubicBezTo>
                        <a:cubicBezTo>
                          <a:pt x="48054" y="58650"/>
                          <a:pt x="49269" y="58067"/>
                          <a:pt x="50709" y="57853"/>
                        </a:cubicBezTo>
                        <a:lnTo>
                          <a:pt x="50828" y="57841"/>
                        </a:lnTo>
                        <a:lnTo>
                          <a:pt x="51495" y="57841"/>
                        </a:lnTo>
                        <a:lnTo>
                          <a:pt x="51638" y="57829"/>
                        </a:lnTo>
                        <a:lnTo>
                          <a:pt x="52055" y="57817"/>
                        </a:lnTo>
                        <a:lnTo>
                          <a:pt x="57817" y="57817"/>
                        </a:lnTo>
                        <a:cubicBezTo>
                          <a:pt x="56924" y="26337"/>
                          <a:pt x="31481" y="893"/>
                          <a:pt x="1" y="0"/>
                        </a:cubicBez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grpSp>
                <p:nvGrpSpPr>
                  <p:cNvPr id="36" name="Google Shape;1192;p32">
                    <a:extLst>
                      <a:ext uri="{FF2B5EF4-FFF2-40B4-BE49-F238E27FC236}">
                        <a16:creationId xmlns:a16="http://schemas.microsoft.com/office/drawing/2014/main" id="{DA757B13-7D65-4D72-971A-EE8C579CE325}"/>
                      </a:ext>
                    </a:extLst>
                  </p:cNvPr>
                  <p:cNvGrpSpPr/>
                  <p:nvPr/>
                </p:nvGrpSpPr>
                <p:grpSpPr>
                  <a:xfrm>
                    <a:off x="5312820" y="1885199"/>
                    <a:ext cx="350079" cy="350079"/>
                    <a:chOff x="3497300" y="3227275"/>
                    <a:chExt cx="296175" cy="296175"/>
                  </a:xfrm>
                </p:grpSpPr>
                <p:sp>
                  <p:nvSpPr>
                    <p:cNvPr id="76" name="Google Shape;1193;p32">
                      <a:extLst>
                        <a:ext uri="{FF2B5EF4-FFF2-40B4-BE49-F238E27FC236}">
                          <a16:creationId xmlns:a16="http://schemas.microsoft.com/office/drawing/2014/main" id="{594E0360-0D97-4626-9417-41C0DEEAFC1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77" name="Google Shape;1194;p32">
                      <a:extLst>
                        <a:ext uri="{FF2B5EF4-FFF2-40B4-BE49-F238E27FC236}">
                          <a16:creationId xmlns:a16="http://schemas.microsoft.com/office/drawing/2014/main" id="{5F48656E-CFCA-482C-AE21-352943B111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78" name="Google Shape;1195;p32">
                      <a:extLst>
                        <a:ext uri="{FF2B5EF4-FFF2-40B4-BE49-F238E27FC236}">
                          <a16:creationId xmlns:a16="http://schemas.microsoft.com/office/drawing/2014/main" id="{AD8BC1F0-1ECE-404E-B659-1DF8920FD7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79" name="Google Shape;1196;p32">
                      <a:extLst>
                        <a:ext uri="{FF2B5EF4-FFF2-40B4-BE49-F238E27FC236}">
                          <a16:creationId xmlns:a16="http://schemas.microsoft.com/office/drawing/2014/main" id="{7EB7115C-5E90-4A09-835A-9872D7AEEFB0}"/>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80" name="Google Shape;1197;p32">
                      <a:extLst>
                        <a:ext uri="{FF2B5EF4-FFF2-40B4-BE49-F238E27FC236}">
                          <a16:creationId xmlns:a16="http://schemas.microsoft.com/office/drawing/2014/main" id="{78A80BEC-EDEA-42DE-8178-EF7918B23DC7}"/>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81" name="Google Shape;1198;p32">
                      <a:extLst>
                        <a:ext uri="{FF2B5EF4-FFF2-40B4-BE49-F238E27FC236}">
                          <a16:creationId xmlns:a16="http://schemas.microsoft.com/office/drawing/2014/main" id="{E39B7771-DDF1-482D-A32E-02A5AA6F62B6}"/>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82" name="Google Shape;1199;p32">
                      <a:extLst>
                        <a:ext uri="{FF2B5EF4-FFF2-40B4-BE49-F238E27FC236}">
                          <a16:creationId xmlns:a16="http://schemas.microsoft.com/office/drawing/2014/main" id="{B6DFEEB5-80B9-4038-83A3-9C081C2EB529}"/>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83" name="Google Shape;1200;p32">
                      <a:extLst>
                        <a:ext uri="{FF2B5EF4-FFF2-40B4-BE49-F238E27FC236}">
                          <a16:creationId xmlns:a16="http://schemas.microsoft.com/office/drawing/2014/main" id="{C3F17751-C760-46B3-A2F6-01349A3F980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grpSp>
              <p:sp>
                <p:nvSpPr>
                  <p:cNvPr id="37" name="Google Shape;1747;p42">
                    <a:extLst>
                      <a:ext uri="{FF2B5EF4-FFF2-40B4-BE49-F238E27FC236}">
                        <a16:creationId xmlns:a16="http://schemas.microsoft.com/office/drawing/2014/main" id="{65120ABE-EFBE-4D85-9899-460868A39F6F}"/>
                      </a:ext>
                    </a:extLst>
                  </p:cNvPr>
                  <p:cNvSpPr/>
                  <p:nvPr/>
                </p:nvSpPr>
                <p:spPr>
                  <a:xfrm>
                    <a:off x="4066478" y="18690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EBB700"/>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endParaRPr sz="2400" kern="0" dirty="0">
                      <a:solidFill>
                        <a:sysClr val="windowText" lastClr="000000"/>
                      </a:solidFill>
                    </a:endParaRPr>
                  </a:p>
                </p:txBody>
              </p:sp>
              <p:sp>
                <p:nvSpPr>
                  <p:cNvPr id="38" name="Google Shape;1747;p42">
                    <a:extLst>
                      <a:ext uri="{FF2B5EF4-FFF2-40B4-BE49-F238E27FC236}">
                        <a16:creationId xmlns:a16="http://schemas.microsoft.com/office/drawing/2014/main" id="{F27642C4-BF15-4B15-BD5A-9ADD7AA2A316}"/>
                      </a:ext>
                    </a:extLst>
                  </p:cNvPr>
                  <p:cNvSpPr/>
                  <p:nvPr/>
                </p:nvSpPr>
                <p:spPr>
                  <a:xfrm>
                    <a:off x="5014535" y="225783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407CCA"/>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pt-BR" sz="2267" dirty="0">
                        <a:solidFill>
                          <a:srgbClr val="FFFFFF"/>
                        </a:solidFill>
                        <a:ea typeface="Fira Sans Extra Condensed Medium"/>
                        <a:cs typeface="Arial" panose="020B0604020202020204" pitchFamily="34" charset="0"/>
                        <a:sym typeface="Fira Sans Extra Condensed Medium"/>
                      </a:rPr>
                      <a:t>05</a:t>
                    </a:r>
                  </a:p>
                </p:txBody>
              </p:sp>
              <p:sp>
                <p:nvSpPr>
                  <p:cNvPr id="39" name="Google Shape;1747;p42">
                    <a:extLst>
                      <a:ext uri="{FF2B5EF4-FFF2-40B4-BE49-F238E27FC236}">
                        <a16:creationId xmlns:a16="http://schemas.microsoft.com/office/drawing/2014/main" id="{E2BBD8DF-8A0C-4F56-8D8B-7A08F580CA2E}"/>
                      </a:ext>
                    </a:extLst>
                  </p:cNvPr>
                  <p:cNvSpPr/>
                  <p:nvPr/>
                </p:nvSpPr>
                <p:spPr>
                  <a:xfrm>
                    <a:off x="4641677" y="322594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FF5C35"/>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pt-BR" sz="2267" dirty="0">
                        <a:solidFill>
                          <a:srgbClr val="FFFFFF"/>
                        </a:solidFill>
                        <a:ea typeface="Fira Sans Extra Condensed Medium"/>
                        <a:cs typeface="Arial" panose="020B0604020202020204" pitchFamily="34" charset="0"/>
                        <a:sym typeface="Fira Sans Extra Condensed Medium"/>
                      </a:rPr>
                      <a:t>05</a:t>
                    </a:r>
                  </a:p>
                </p:txBody>
              </p:sp>
              <p:sp>
                <p:nvSpPr>
                  <p:cNvPr id="40" name="Google Shape;1747;p42">
                    <a:extLst>
                      <a:ext uri="{FF2B5EF4-FFF2-40B4-BE49-F238E27FC236}">
                        <a16:creationId xmlns:a16="http://schemas.microsoft.com/office/drawing/2014/main" id="{8EA35086-837E-40FA-A24A-5FE4736684DC}"/>
                      </a:ext>
                    </a:extLst>
                  </p:cNvPr>
                  <p:cNvSpPr/>
                  <p:nvPr/>
                </p:nvSpPr>
                <p:spPr>
                  <a:xfrm>
                    <a:off x="3634494" y="28431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B3B2B1"/>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pt-BR" sz="2267" dirty="0">
                        <a:solidFill>
                          <a:srgbClr val="FFFFFF"/>
                        </a:solidFill>
                        <a:ea typeface="Fira Sans Extra Condensed Medium"/>
                        <a:cs typeface="Arial" panose="020B0604020202020204" pitchFamily="34" charset="0"/>
                        <a:sym typeface="Fira Sans Extra Condensed Medium"/>
                      </a:rPr>
                      <a:t>05</a:t>
                    </a:r>
                  </a:p>
                </p:txBody>
              </p:sp>
              <p:sp>
                <p:nvSpPr>
                  <p:cNvPr id="41" name="Google Shape;1393;p36">
                    <a:extLst>
                      <a:ext uri="{FF2B5EF4-FFF2-40B4-BE49-F238E27FC236}">
                        <a16:creationId xmlns:a16="http://schemas.microsoft.com/office/drawing/2014/main" id="{BA5EAD10-AF46-4CBE-B808-0C7DCDA2F040}"/>
                      </a:ext>
                    </a:extLst>
                  </p:cNvPr>
                  <p:cNvSpPr txBox="1"/>
                  <p:nvPr/>
                </p:nvSpPr>
                <p:spPr>
                  <a:xfrm>
                    <a:off x="1759725" y="1665121"/>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pt-BR" dirty="0">
                        <a:solidFill>
                          <a:srgbClr val="EBB700"/>
                        </a:solidFill>
                        <a:effectLst>
                          <a:innerShdw blurRad="63500" dist="50800" dir="13500000">
                            <a:prstClr val="black">
                              <a:alpha val="50000"/>
                            </a:prstClr>
                          </a:innerShdw>
                        </a:effectLst>
                        <a:sym typeface="Fira Sans Extra Condensed Medium"/>
                      </a:rPr>
                      <a:t>Área de enfoque 1:</a:t>
                    </a:r>
                  </a:p>
                  <a:p>
                    <a:r>
                      <a:rPr lang="pt-BR" dirty="0">
                        <a:solidFill>
                          <a:srgbClr val="EBB700"/>
                        </a:solidFill>
                        <a:effectLst>
                          <a:innerShdw blurRad="63500" dist="50800" dir="13500000">
                            <a:prstClr val="black">
                              <a:alpha val="50000"/>
                            </a:prstClr>
                          </a:innerShdw>
                        </a:effectLst>
                        <a:sym typeface="Fira Sans Extra Condensed Medium"/>
                      </a:rPr>
                      <a:t>Novos clubes</a:t>
                    </a:r>
                  </a:p>
                </p:txBody>
              </p:sp>
              <p:sp>
                <p:nvSpPr>
                  <p:cNvPr id="42" name="Google Shape;1393;p36">
                    <a:extLst>
                      <a:ext uri="{FF2B5EF4-FFF2-40B4-BE49-F238E27FC236}">
                        <a16:creationId xmlns:a16="http://schemas.microsoft.com/office/drawing/2014/main" id="{2BFBE6ED-38A3-45FE-899E-3FBC8C76E31E}"/>
                      </a:ext>
                    </a:extLst>
                  </p:cNvPr>
                  <p:cNvSpPr txBox="1"/>
                  <p:nvPr/>
                </p:nvSpPr>
                <p:spPr>
                  <a:xfrm>
                    <a:off x="5870732" y="1654247"/>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pt-BR" dirty="0">
                        <a:solidFill>
                          <a:srgbClr val="407CCA"/>
                        </a:solidFill>
                        <a:effectLst>
                          <a:innerShdw blurRad="63500" dist="50800" dir="13500000">
                            <a:prstClr val="black">
                              <a:alpha val="50000"/>
                            </a:prstClr>
                          </a:innerShdw>
                        </a:effectLst>
                        <a:sym typeface="Fira Sans Extra Condensed Medium"/>
                      </a:rPr>
                      <a:t>Área de enfoque 2:</a:t>
                    </a:r>
                  </a:p>
                  <a:p>
                    <a:r>
                      <a:rPr lang="pt-BR" dirty="0">
                        <a:solidFill>
                          <a:srgbClr val="407CCA"/>
                        </a:solidFill>
                        <a:effectLst>
                          <a:innerShdw blurRad="63500" dist="50800" dir="13500000">
                            <a:prstClr val="black">
                              <a:alpha val="50000"/>
                            </a:prstClr>
                          </a:innerShdw>
                        </a:effectLst>
                        <a:sym typeface="Fira Sans Extra Condensed Medium"/>
                      </a:rPr>
                      <a:t>Novos associados</a:t>
                    </a:r>
                  </a:p>
                </p:txBody>
              </p:sp>
              <p:pic>
                <p:nvPicPr>
                  <p:cNvPr id="43" name="Graphic 42" descr="User with solid fill">
                    <a:extLst>
                      <a:ext uri="{FF2B5EF4-FFF2-40B4-BE49-F238E27FC236}">
                        <a16:creationId xmlns:a16="http://schemas.microsoft.com/office/drawing/2014/main" id="{33A57E30-2A54-4155-B9AF-5B9A08C3E5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5795" y="1929505"/>
                    <a:ext cx="304828" cy="304828"/>
                  </a:xfrm>
                  <a:prstGeom prst="rect">
                    <a:avLst/>
                  </a:prstGeom>
                </p:spPr>
              </p:pic>
              <p:sp>
                <p:nvSpPr>
                  <p:cNvPr id="47" name="Google Shape;1393;p36">
                    <a:extLst>
                      <a:ext uri="{FF2B5EF4-FFF2-40B4-BE49-F238E27FC236}">
                        <a16:creationId xmlns:a16="http://schemas.microsoft.com/office/drawing/2014/main" id="{54EA6481-D40E-41F0-8CFB-2EC2858FEE84}"/>
                      </a:ext>
                    </a:extLst>
                  </p:cNvPr>
                  <p:cNvSpPr txBox="1"/>
                  <p:nvPr/>
                </p:nvSpPr>
                <p:spPr>
                  <a:xfrm>
                    <a:off x="1782099" y="3605405"/>
                    <a:ext cx="1884600" cy="429600"/>
                  </a:xfrm>
                  <a:prstGeom prst="rect">
                    <a:avLst/>
                  </a:prstGeom>
                  <a:noFill/>
                  <a:ln>
                    <a:noFill/>
                  </a:ln>
                </p:spPr>
                <p:txBody>
                  <a:bodyPr spcFirstLastPara="1" wrap="square" lIns="121900" tIns="121900" rIns="121900" bIns="121900" anchor="ctr" anchorCtr="0">
                    <a:noAutofit/>
                  </a:bodyPr>
                  <a:lstStyle/>
                  <a:p>
                    <a:pPr>
                      <a:buClrTx/>
                      <a:defRPr/>
                    </a:pPr>
                    <a:r>
                      <a:rPr lang="pt-BR" b="1" dirty="0">
                        <a:solidFill>
                          <a:srgbClr val="B3B2B1"/>
                        </a:solidFill>
                        <a:effectLst>
                          <a:innerShdw blurRad="63500" dist="50800" dir="13500000">
                            <a:prstClr val="black">
                              <a:alpha val="50000"/>
                            </a:prstClr>
                          </a:innerShdw>
                        </a:effectLst>
                        <a:latin typeface="Helvetica Neue"/>
                        <a:sym typeface="Fira Sans Extra Condensed Medium"/>
                      </a:rPr>
                      <a:t>Área de enfoque 4:</a:t>
                    </a:r>
                  </a:p>
                  <a:p>
                    <a:pPr>
                      <a:buClrTx/>
                      <a:defRPr/>
                    </a:pPr>
                    <a:r>
                      <a:rPr lang="pt-BR" b="1" dirty="0">
                        <a:solidFill>
                          <a:srgbClr val="B3B2B1"/>
                        </a:solidFill>
                        <a:effectLst>
                          <a:innerShdw blurRad="63500" dist="50800" dir="13500000">
                            <a:prstClr val="black">
                              <a:alpha val="50000"/>
                            </a:prstClr>
                          </a:innerShdw>
                        </a:effectLst>
                        <a:latin typeface="Helvetica Neue"/>
                        <a:sym typeface="Fira Sans Extra Condensed Medium"/>
                      </a:rPr>
                      <a:t>Apoio aos líderes</a:t>
                    </a:r>
                  </a:p>
                </p:txBody>
              </p:sp>
              <p:sp>
                <p:nvSpPr>
                  <p:cNvPr id="48" name="Google Shape;1393;p36">
                    <a:extLst>
                      <a:ext uri="{FF2B5EF4-FFF2-40B4-BE49-F238E27FC236}">
                        <a16:creationId xmlns:a16="http://schemas.microsoft.com/office/drawing/2014/main" id="{3D2FE588-74AC-4C0F-AF40-6DCE7A02E39B}"/>
                      </a:ext>
                    </a:extLst>
                  </p:cNvPr>
                  <p:cNvSpPr txBox="1"/>
                  <p:nvPr/>
                </p:nvSpPr>
                <p:spPr>
                  <a:xfrm>
                    <a:off x="5818436" y="3712099"/>
                    <a:ext cx="1884600" cy="429600"/>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pt-BR" b="1"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Área de enfoque 3:</a:t>
                    </a:r>
                  </a:p>
                  <a:p>
                    <a:pPr defTabSz="1219170" fontAlgn="auto">
                      <a:spcBef>
                        <a:spcPts val="0"/>
                      </a:spcBef>
                      <a:spcAft>
                        <a:spcPts val="0"/>
                      </a:spcAft>
                      <a:defRPr/>
                    </a:pPr>
                    <a:r>
                      <a:rPr lang="pt-BR" b="1"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Satisfação do associado</a:t>
                    </a:r>
                  </a:p>
                </p:txBody>
              </p:sp>
              <p:grpSp>
                <p:nvGrpSpPr>
                  <p:cNvPr id="49" name="Google Shape;1192;p32">
                    <a:extLst>
                      <a:ext uri="{FF2B5EF4-FFF2-40B4-BE49-F238E27FC236}">
                        <a16:creationId xmlns:a16="http://schemas.microsoft.com/office/drawing/2014/main" id="{F7AFF71B-166F-4577-913F-EE4B078679BD}"/>
                      </a:ext>
                    </a:extLst>
                  </p:cNvPr>
                  <p:cNvGrpSpPr/>
                  <p:nvPr/>
                </p:nvGrpSpPr>
                <p:grpSpPr>
                  <a:xfrm>
                    <a:off x="3634419" y="1756287"/>
                    <a:ext cx="350079" cy="350079"/>
                    <a:chOff x="3497300" y="3227275"/>
                    <a:chExt cx="296175" cy="296175"/>
                  </a:xfrm>
                </p:grpSpPr>
                <p:sp>
                  <p:nvSpPr>
                    <p:cNvPr id="68" name="Google Shape;1193;p32">
                      <a:extLst>
                        <a:ext uri="{FF2B5EF4-FFF2-40B4-BE49-F238E27FC236}">
                          <a16:creationId xmlns:a16="http://schemas.microsoft.com/office/drawing/2014/main" id="{CC7508BB-3633-448B-9D10-583BADA428DC}"/>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69" name="Google Shape;1194;p32">
                      <a:extLst>
                        <a:ext uri="{FF2B5EF4-FFF2-40B4-BE49-F238E27FC236}">
                          <a16:creationId xmlns:a16="http://schemas.microsoft.com/office/drawing/2014/main" id="{3E848283-3817-41AE-8836-AE4FF00387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70" name="Google Shape;1195;p32">
                      <a:extLst>
                        <a:ext uri="{FF2B5EF4-FFF2-40B4-BE49-F238E27FC236}">
                          <a16:creationId xmlns:a16="http://schemas.microsoft.com/office/drawing/2014/main" id="{C3F99FAB-EB0B-4FB0-9205-C3ED058BE76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71" name="Google Shape;1196;p32">
                      <a:extLst>
                        <a:ext uri="{FF2B5EF4-FFF2-40B4-BE49-F238E27FC236}">
                          <a16:creationId xmlns:a16="http://schemas.microsoft.com/office/drawing/2014/main" id="{ABA71B49-9648-4B05-8892-9CCC6BA2D76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72" name="Google Shape;1197;p32">
                      <a:extLst>
                        <a:ext uri="{FF2B5EF4-FFF2-40B4-BE49-F238E27FC236}">
                          <a16:creationId xmlns:a16="http://schemas.microsoft.com/office/drawing/2014/main" id="{380EEB33-6794-4428-9038-ED5E785D0C2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73" name="Google Shape;1198;p32">
                      <a:extLst>
                        <a:ext uri="{FF2B5EF4-FFF2-40B4-BE49-F238E27FC236}">
                          <a16:creationId xmlns:a16="http://schemas.microsoft.com/office/drawing/2014/main" id="{A1FF137B-1925-48F8-8FEE-24D45C8A5D42}"/>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74" name="Google Shape;1199;p32">
                      <a:extLst>
                        <a:ext uri="{FF2B5EF4-FFF2-40B4-BE49-F238E27FC236}">
                          <a16:creationId xmlns:a16="http://schemas.microsoft.com/office/drawing/2014/main" id="{60395784-E0CC-448C-B796-2E48DE372FA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75" name="Google Shape;1200;p32">
                      <a:extLst>
                        <a:ext uri="{FF2B5EF4-FFF2-40B4-BE49-F238E27FC236}">
                          <a16:creationId xmlns:a16="http://schemas.microsoft.com/office/drawing/2014/main" id="{88724666-7685-4000-91E8-3E13A987BAEF}"/>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grpSp>
              <p:grpSp>
                <p:nvGrpSpPr>
                  <p:cNvPr id="50" name="Google Shape;1192;p32">
                    <a:extLst>
                      <a:ext uri="{FF2B5EF4-FFF2-40B4-BE49-F238E27FC236}">
                        <a16:creationId xmlns:a16="http://schemas.microsoft.com/office/drawing/2014/main" id="{1BE88551-D562-4909-8197-170818A772C4}"/>
                      </a:ext>
                    </a:extLst>
                  </p:cNvPr>
                  <p:cNvGrpSpPr/>
                  <p:nvPr/>
                </p:nvGrpSpPr>
                <p:grpSpPr>
                  <a:xfrm>
                    <a:off x="5119860" y="3467273"/>
                    <a:ext cx="350079" cy="350079"/>
                    <a:chOff x="3497300" y="3227275"/>
                    <a:chExt cx="296175" cy="296175"/>
                  </a:xfrm>
                </p:grpSpPr>
                <p:sp>
                  <p:nvSpPr>
                    <p:cNvPr id="60" name="Google Shape;1193;p32">
                      <a:extLst>
                        <a:ext uri="{FF2B5EF4-FFF2-40B4-BE49-F238E27FC236}">
                          <a16:creationId xmlns:a16="http://schemas.microsoft.com/office/drawing/2014/main" id="{45D1473B-047F-47A9-B0CE-4A46C4DB9B6E}"/>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61" name="Google Shape;1194;p32">
                      <a:extLst>
                        <a:ext uri="{FF2B5EF4-FFF2-40B4-BE49-F238E27FC236}">
                          <a16:creationId xmlns:a16="http://schemas.microsoft.com/office/drawing/2014/main" id="{7FA638B5-1B83-47E2-90DC-97FA628734C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62" name="Google Shape;1195;p32">
                      <a:extLst>
                        <a:ext uri="{FF2B5EF4-FFF2-40B4-BE49-F238E27FC236}">
                          <a16:creationId xmlns:a16="http://schemas.microsoft.com/office/drawing/2014/main" id="{29996387-4D4D-4548-BDC7-D1877C8D39F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63" name="Google Shape;1196;p32">
                      <a:extLst>
                        <a:ext uri="{FF2B5EF4-FFF2-40B4-BE49-F238E27FC236}">
                          <a16:creationId xmlns:a16="http://schemas.microsoft.com/office/drawing/2014/main" id="{CAFD7438-7166-4796-B1DD-0F272E414F69}"/>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64" name="Google Shape;1197;p32">
                      <a:extLst>
                        <a:ext uri="{FF2B5EF4-FFF2-40B4-BE49-F238E27FC236}">
                          <a16:creationId xmlns:a16="http://schemas.microsoft.com/office/drawing/2014/main" id="{42ACEB52-0C29-4229-8E3F-0678B3BF1A4A}"/>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65" name="Google Shape;1198;p32">
                      <a:extLst>
                        <a:ext uri="{FF2B5EF4-FFF2-40B4-BE49-F238E27FC236}">
                          <a16:creationId xmlns:a16="http://schemas.microsoft.com/office/drawing/2014/main" id="{851856F9-C138-4F92-BBB9-87239B7BA23A}"/>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66" name="Google Shape;1199;p32">
                      <a:extLst>
                        <a:ext uri="{FF2B5EF4-FFF2-40B4-BE49-F238E27FC236}">
                          <a16:creationId xmlns:a16="http://schemas.microsoft.com/office/drawing/2014/main" id="{3A02E486-CB23-4254-8C38-9B49A302F5D6}"/>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67" name="Google Shape;1200;p32">
                      <a:extLst>
                        <a:ext uri="{FF2B5EF4-FFF2-40B4-BE49-F238E27FC236}">
                          <a16:creationId xmlns:a16="http://schemas.microsoft.com/office/drawing/2014/main" id="{F77B1D72-2CA9-4F86-ADDB-88F0DFDD0A6D}"/>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grpSp>
              <p:grpSp>
                <p:nvGrpSpPr>
                  <p:cNvPr id="51" name="Google Shape;1192;p32">
                    <a:extLst>
                      <a:ext uri="{FF2B5EF4-FFF2-40B4-BE49-F238E27FC236}">
                        <a16:creationId xmlns:a16="http://schemas.microsoft.com/office/drawing/2014/main" id="{27BDC031-51F7-490C-87FF-AB345545D3B2}"/>
                      </a:ext>
                    </a:extLst>
                  </p:cNvPr>
                  <p:cNvGrpSpPr/>
                  <p:nvPr/>
                </p:nvGrpSpPr>
                <p:grpSpPr>
                  <a:xfrm>
                    <a:off x="3515418" y="3339633"/>
                    <a:ext cx="350079" cy="350079"/>
                    <a:chOff x="3497300" y="3227275"/>
                    <a:chExt cx="296175" cy="296175"/>
                  </a:xfrm>
                </p:grpSpPr>
                <p:sp>
                  <p:nvSpPr>
                    <p:cNvPr id="52" name="Google Shape;1193;p32">
                      <a:extLst>
                        <a:ext uri="{FF2B5EF4-FFF2-40B4-BE49-F238E27FC236}">
                          <a16:creationId xmlns:a16="http://schemas.microsoft.com/office/drawing/2014/main" id="{77DBE95A-0219-4D3E-9948-AC1C7DE97AD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53" name="Google Shape;1194;p32">
                      <a:extLst>
                        <a:ext uri="{FF2B5EF4-FFF2-40B4-BE49-F238E27FC236}">
                          <a16:creationId xmlns:a16="http://schemas.microsoft.com/office/drawing/2014/main" id="{B429AA2B-C6C7-4F08-9FAE-13E68BFBF60C}"/>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54" name="Google Shape;1195;p32">
                      <a:extLst>
                        <a:ext uri="{FF2B5EF4-FFF2-40B4-BE49-F238E27FC236}">
                          <a16:creationId xmlns:a16="http://schemas.microsoft.com/office/drawing/2014/main" id="{3141D6AE-39B3-4859-AD9D-6F3C275B622A}"/>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55" name="Google Shape;1196;p32">
                      <a:extLst>
                        <a:ext uri="{FF2B5EF4-FFF2-40B4-BE49-F238E27FC236}">
                          <a16:creationId xmlns:a16="http://schemas.microsoft.com/office/drawing/2014/main" id="{0688C863-691E-485E-84D8-D9F25D635D1D}"/>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56" name="Google Shape;1197;p32">
                      <a:extLst>
                        <a:ext uri="{FF2B5EF4-FFF2-40B4-BE49-F238E27FC236}">
                          <a16:creationId xmlns:a16="http://schemas.microsoft.com/office/drawing/2014/main" id="{F0205D55-EC67-4DF5-9CD2-1310FEF1D00E}"/>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57" name="Google Shape;1198;p32">
                      <a:extLst>
                        <a:ext uri="{FF2B5EF4-FFF2-40B4-BE49-F238E27FC236}">
                          <a16:creationId xmlns:a16="http://schemas.microsoft.com/office/drawing/2014/main" id="{8EC5D4B8-070A-4623-847D-3846D47D6470}"/>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58" name="Google Shape;1199;p32">
                      <a:extLst>
                        <a:ext uri="{FF2B5EF4-FFF2-40B4-BE49-F238E27FC236}">
                          <a16:creationId xmlns:a16="http://schemas.microsoft.com/office/drawing/2014/main" id="{0986223F-BBA8-413D-982D-81C4B9D1014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59" name="Google Shape;1200;p32">
                      <a:extLst>
                        <a:ext uri="{FF2B5EF4-FFF2-40B4-BE49-F238E27FC236}">
                          <a16:creationId xmlns:a16="http://schemas.microsoft.com/office/drawing/2014/main" id="{21575384-DFC7-45DB-89D8-B9896CA5A27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grpSp>
            </p:grpSp>
          </p:grpSp>
          <p:cxnSp>
            <p:nvCxnSpPr>
              <p:cNvPr id="25" name="Google Shape;1181;p32">
                <a:extLst>
                  <a:ext uri="{FF2B5EF4-FFF2-40B4-BE49-F238E27FC236}">
                    <a16:creationId xmlns:a16="http://schemas.microsoft.com/office/drawing/2014/main" id="{EAC87A8D-B21E-4253-968F-AE0D4F64F37D}"/>
                  </a:ext>
                </a:extLst>
              </p:cNvPr>
              <p:cNvCxnSpPr>
                <a:cxnSpLocks/>
              </p:cNvCxnSpPr>
              <p:nvPr/>
            </p:nvCxnSpPr>
            <p:spPr>
              <a:xfrm>
                <a:off x="3454908" y="1984015"/>
                <a:ext cx="772250" cy="0"/>
              </a:xfrm>
              <a:prstGeom prst="straightConnector1">
                <a:avLst/>
              </a:prstGeom>
              <a:noFill/>
              <a:ln w="9525" cap="flat" cmpd="sng">
                <a:solidFill>
                  <a:srgbClr val="EBB700"/>
                </a:solidFill>
                <a:prstDash val="solid"/>
                <a:round/>
                <a:headEnd type="diamond" w="med" len="med"/>
                <a:tailEnd type="none" w="med" len="med"/>
              </a:ln>
            </p:spPr>
          </p:cxnSp>
          <p:cxnSp>
            <p:nvCxnSpPr>
              <p:cNvPr id="26" name="Google Shape;1172;p32">
                <a:extLst>
                  <a:ext uri="{FF2B5EF4-FFF2-40B4-BE49-F238E27FC236}">
                    <a16:creationId xmlns:a16="http://schemas.microsoft.com/office/drawing/2014/main" id="{4FD49DDD-4F3C-4DD1-B5D5-6FAF01E7A312}"/>
                  </a:ext>
                </a:extLst>
              </p:cNvPr>
              <p:cNvCxnSpPr>
                <a:cxnSpLocks/>
              </p:cNvCxnSpPr>
              <p:nvPr/>
            </p:nvCxnSpPr>
            <p:spPr>
              <a:xfrm rot="10800000">
                <a:off x="6512216" y="1975045"/>
                <a:ext cx="756836" cy="0"/>
              </a:xfrm>
              <a:prstGeom prst="straightConnector1">
                <a:avLst/>
              </a:prstGeom>
              <a:noFill/>
              <a:ln w="9525" cap="flat" cmpd="sng">
                <a:solidFill>
                  <a:srgbClr val="407CCA"/>
                </a:solidFill>
                <a:prstDash val="solid"/>
                <a:round/>
                <a:headEnd type="diamond" w="med" len="med"/>
                <a:tailEnd type="none" w="med" len="med"/>
              </a:ln>
            </p:spPr>
          </p:cxnSp>
        </p:grpSp>
        <p:sp>
          <p:nvSpPr>
            <p:cNvPr id="23" name="Rectangle 22">
              <a:extLst>
                <a:ext uri="{FF2B5EF4-FFF2-40B4-BE49-F238E27FC236}">
                  <a16:creationId xmlns:a16="http://schemas.microsoft.com/office/drawing/2014/main" id="{0B699AFC-A8F7-428E-A993-F20766737DFD}"/>
                </a:ext>
              </a:extLst>
            </p:cNvPr>
            <p:cNvSpPr/>
            <p:nvPr/>
          </p:nvSpPr>
          <p:spPr>
            <a:xfrm>
              <a:off x="5019036" y="2124402"/>
              <a:ext cx="1292863" cy="922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0D2240"/>
                  </a:solidFill>
                  <a:latin typeface="Helvetica Neue"/>
                </a:rPr>
                <a:t> </a:t>
              </a:r>
              <a:r>
                <a:rPr lang="pt-BR" sz="1200" b="1" dirty="0">
                  <a:solidFill>
                    <a:srgbClr val="0D2240"/>
                  </a:solidFill>
                  <a:latin typeface="Helvetica Neue"/>
                </a:rPr>
                <a:t>Líder de Apoio à Abordagem Global do Quadro Associativo</a:t>
              </a:r>
            </a:p>
          </p:txBody>
        </p:sp>
      </p:grpSp>
      <p:pic>
        <p:nvPicPr>
          <p:cNvPr id="122" name="Graphic 121" descr="User with solid fill">
            <a:extLst>
              <a:ext uri="{FF2B5EF4-FFF2-40B4-BE49-F238E27FC236}">
                <a16:creationId xmlns:a16="http://schemas.microsoft.com/office/drawing/2014/main" id="{E0D624F5-2DBD-1C95-20E3-5986C0DFE6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81144" y="4638693"/>
            <a:ext cx="426166" cy="441293"/>
          </a:xfrm>
          <a:prstGeom prst="rect">
            <a:avLst/>
          </a:prstGeom>
        </p:spPr>
      </p:pic>
      <p:pic>
        <p:nvPicPr>
          <p:cNvPr id="123" name="Graphic 122" descr="User with solid fill">
            <a:extLst>
              <a:ext uri="{FF2B5EF4-FFF2-40B4-BE49-F238E27FC236}">
                <a16:creationId xmlns:a16="http://schemas.microsoft.com/office/drawing/2014/main" id="{455DD06C-7D7C-A049-47D2-E134B31CD1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94539" y="3237182"/>
            <a:ext cx="426166" cy="441293"/>
          </a:xfrm>
          <a:prstGeom prst="rect">
            <a:avLst/>
          </a:prstGeom>
        </p:spPr>
      </p:pic>
      <p:pic>
        <p:nvPicPr>
          <p:cNvPr id="124" name="Graphic 123" descr="User with solid fill">
            <a:extLst>
              <a:ext uri="{FF2B5EF4-FFF2-40B4-BE49-F238E27FC236}">
                <a16:creationId xmlns:a16="http://schemas.microsoft.com/office/drawing/2014/main" id="{6C42D915-7B39-BD8C-0B4B-E4011A22C92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73049" y="4084525"/>
            <a:ext cx="426166" cy="441293"/>
          </a:xfrm>
          <a:prstGeom prst="rect">
            <a:avLst/>
          </a:prstGeom>
        </p:spPr>
      </p:pic>
    </p:spTree>
    <p:extLst>
      <p:ext uri="{BB962C8B-B14F-4D97-AF65-F5344CB8AC3E}">
        <p14:creationId xmlns:p14="http://schemas.microsoft.com/office/powerpoint/2010/main" val="1862935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973352CB-31BE-6940-A03E-537E79EBED6A}"/>
              </a:ext>
            </a:extLst>
          </p:cNvPr>
          <p:cNvSpPr/>
          <p:nvPr/>
        </p:nvSpPr>
        <p:spPr>
          <a:xfrm>
            <a:off x="0" y="0"/>
            <a:ext cx="11277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pt-BR" dirty="0">
                <a:solidFill>
                  <a:schemeClr val="lt1">
                    <a:alpha val="44000"/>
                  </a:schemeClr>
                </a:solidFill>
              </a:rPr>
              <a:t>aa</a:t>
            </a:r>
          </a:p>
        </p:txBody>
      </p:sp>
      <p:sp>
        <p:nvSpPr>
          <p:cNvPr id="15" name="Slice - Solid">
            <a:extLst>
              <a:ext uri="{FF2B5EF4-FFF2-40B4-BE49-F238E27FC236}">
                <a16:creationId xmlns:a16="http://schemas.microsoft.com/office/drawing/2014/main" id="{A0F614EC-F7BF-374E-819E-F20B2EBF1554}"/>
              </a:ext>
            </a:extLst>
          </p:cNvPr>
          <p:cNvSpPr/>
          <p:nvPr/>
        </p:nvSpPr>
        <p:spPr>
          <a:xfrm>
            <a:off x="1004871" y="-8022"/>
            <a:ext cx="11187129"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TextBox 8">
            <a:extLst>
              <a:ext uri="{FF2B5EF4-FFF2-40B4-BE49-F238E27FC236}">
                <a16:creationId xmlns:a16="http://schemas.microsoft.com/office/drawing/2014/main" id="{167560B3-2D9F-44D7-8CD5-E363E6587447}"/>
              </a:ext>
            </a:extLst>
          </p:cNvPr>
          <p:cNvSpPr txBox="1"/>
          <p:nvPr/>
        </p:nvSpPr>
        <p:spPr>
          <a:xfrm>
            <a:off x="3479800" y="5943600"/>
            <a:ext cx="6799105" cy="553998"/>
          </a:xfrm>
          <a:prstGeom prst="rect">
            <a:avLst/>
          </a:prstGeom>
          <a:noFill/>
        </p:spPr>
        <p:txBody>
          <a:bodyPr wrap="square" rtlCol="0">
            <a:spAutoFit/>
          </a:bodyPr>
          <a:lstStyle/>
          <a:p>
            <a:pPr algn="ctr"/>
            <a:r>
              <a:rPr lang="pt-BR" sz="3000" b="1" dirty="0">
                <a:solidFill>
                  <a:srgbClr val="F65126"/>
                </a:solidFill>
              </a:rPr>
              <a:t>Leões que causam impacto </a:t>
            </a:r>
          </a:p>
        </p:txBody>
      </p:sp>
      <p:graphicFrame>
        <p:nvGraphicFramePr>
          <p:cNvPr id="10" name="Diagram 9">
            <a:extLst>
              <a:ext uri="{FF2B5EF4-FFF2-40B4-BE49-F238E27FC236}">
                <a16:creationId xmlns:a16="http://schemas.microsoft.com/office/drawing/2014/main" id="{1AD1CB55-2A34-4185-B8A9-786984E7F80D}"/>
              </a:ext>
            </a:extLst>
          </p:cNvPr>
          <p:cNvGraphicFramePr/>
          <p:nvPr/>
        </p:nvGraphicFramePr>
        <p:xfrm>
          <a:off x="3276600" y="1219200"/>
          <a:ext cx="7406640"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Headline">
            <a:extLst>
              <a:ext uri="{FF2B5EF4-FFF2-40B4-BE49-F238E27FC236}">
                <a16:creationId xmlns:a16="http://schemas.microsoft.com/office/drawing/2014/main" id="{363A1174-691C-CB41-B0CA-9DA5580D963A}"/>
              </a:ext>
            </a:extLst>
          </p:cNvPr>
          <p:cNvSpPr txBox="1">
            <a:spLocks/>
          </p:cNvSpPr>
          <p:nvPr/>
        </p:nvSpPr>
        <p:spPr>
          <a:xfrm>
            <a:off x="2751295" y="55117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pt-BR" sz="3200" dirty="0">
                <a:solidFill>
                  <a:schemeClr val="bg1"/>
                </a:solidFill>
                <a:latin typeface="Arial" panose="020B0604020202020204" pitchFamily="34" charset="0"/>
                <a:cs typeface="Arial" panose="020B0604020202020204" pitchFamily="34" charset="0"/>
              </a:rPr>
              <a:t>Quem pode estar no grupo de trabalho?</a:t>
            </a:r>
          </a:p>
        </p:txBody>
      </p:sp>
      <p:pic>
        <p:nvPicPr>
          <p:cNvPr id="13" name="Picture 12">
            <a:extLst>
              <a:ext uri="{FF2B5EF4-FFF2-40B4-BE49-F238E27FC236}">
                <a16:creationId xmlns:a16="http://schemas.microsoft.com/office/drawing/2014/main" id="{6AA11A2F-4CAB-9944-B044-F57928B34697}"/>
              </a:ext>
            </a:extLst>
          </p:cNvPr>
          <p:cNvPicPr>
            <a:picLocks noChangeAspect="1"/>
          </p:cNvPicPr>
          <p:nvPr/>
        </p:nvPicPr>
        <p:blipFill>
          <a:blip r:embed="rId8"/>
          <a:srcRect/>
          <a:stretch/>
        </p:blipFill>
        <p:spPr>
          <a:xfrm>
            <a:off x="457200" y="332690"/>
            <a:ext cx="1089992" cy="1089992"/>
          </a:xfrm>
          <a:prstGeom prst="rect">
            <a:avLst/>
          </a:prstGeom>
        </p:spPr>
      </p:pic>
      <p:sp>
        <p:nvSpPr>
          <p:cNvPr id="16" name="Page Number - Blue">
            <a:extLst>
              <a:ext uri="{FF2B5EF4-FFF2-40B4-BE49-F238E27FC236}">
                <a16:creationId xmlns:a16="http://schemas.microsoft.com/office/drawing/2014/main" id="{9BDDB18B-8645-0346-8FD3-0FE28EA97CE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dirty="0">
              <a:solidFill>
                <a:schemeClr val="bg1"/>
              </a:solidFill>
            </a:endParaRPr>
          </a:p>
        </p:txBody>
      </p:sp>
    </p:spTree>
    <p:extLst>
      <p:ext uri="{BB962C8B-B14F-4D97-AF65-F5344CB8AC3E}">
        <p14:creationId xmlns:p14="http://schemas.microsoft.com/office/powerpoint/2010/main" val="1861739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lice - Solid">
            <a:extLst>
              <a:ext uri="{FF2B5EF4-FFF2-40B4-BE49-F238E27FC236}">
                <a16:creationId xmlns:a16="http://schemas.microsoft.com/office/drawing/2014/main" id="{F1DA8631-9A04-224B-8FBD-59E9927701D6}"/>
              </a:ext>
            </a:extLst>
          </p:cNvPr>
          <p:cNvSpPr/>
          <p:nvPr/>
        </p:nvSpPr>
        <p:spPr>
          <a:xfrm rot="10800000">
            <a:off x="0" y="-8024"/>
            <a:ext cx="11187128" cy="6866023"/>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66" name="Rectangle 65">
            <a:extLst>
              <a:ext uri="{FF2B5EF4-FFF2-40B4-BE49-F238E27FC236}">
                <a16:creationId xmlns:a16="http://schemas.microsoft.com/office/drawing/2014/main" id="{4F4B98F0-BD98-EB45-8E21-C3FC7E92602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2" name="Body Copy">
            <a:extLst>
              <a:ext uri="{FF2B5EF4-FFF2-40B4-BE49-F238E27FC236}">
                <a16:creationId xmlns:a16="http://schemas.microsoft.com/office/drawing/2014/main" id="{C10A6398-BAB4-DF43-9CCB-300D5C36DCDB}"/>
              </a:ext>
            </a:extLst>
          </p:cNvPr>
          <p:cNvSpPr txBox="1">
            <a:spLocks/>
          </p:cNvSpPr>
          <p:nvPr/>
        </p:nvSpPr>
        <p:spPr>
          <a:xfrm>
            <a:off x="760627" y="1437601"/>
            <a:ext cx="3033070"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pt-BR" dirty="0">
                <a:solidFill>
                  <a:schemeClr val="bg1"/>
                </a:solidFill>
                <a:latin typeface="Arial" charset="0"/>
                <a:ea typeface="Arial" charset="0"/>
                <a:cs typeface="Arial" charset="0"/>
              </a:rPr>
              <a:t>Defina o que se espera de cada integrante do grupo de trabalho quando criar uma equipe.</a:t>
            </a:r>
          </a:p>
        </p:txBody>
      </p:sp>
      <p:sp>
        <p:nvSpPr>
          <p:cNvPr id="13" name="Body Copy">
            <a:extLst>
              <a:ext uri="{FF2B5EF4-FFF2-40B4-BE49-F238E27FC236}">
                <a16:creationId xmlns:a16="http://schemas.microsoft.com/office/drawing/2014/main" id="{441058A8-A6A9-8D44-A76A-9F7F4040BAA7}"/>
              </a:ext>
            </a:extLst>
          </p:cNvPr>
          <p:cNvSpPr txBox="1">
            <a:spLocks/>
          </p:cNvSpPr>
          <p:nvPr/>
        </p:nvSpPr>
        <p:spPr>
          <a:xfrm>
            <a:off x="747216" y="650827"/>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pt-BR" sz="3200" b="1" dirty="0">
                <a:solidFill>
                  <a:schemeClr val="bg1"/>
                </a:solidFill>
                <a:latin typeface="Arial" charset="0"/>
                <a:ea typeface="Arial" charset="0"/>
                <a:cs typeface="Arial" charset="0"/>
              </a:rPr>
              <a:t>Definir expectativas claras</a:t>
            </a:r>
          </a:p>
        </p:txBody>
      </p:sp>
      <p:sp>
        <p:nvSpPr>
          <p:cNvPr id="37" name="Rectangle 17">
            <a:extLst>
              <a:ext uri="{FF2B5EF4-FFF2-40B4-BE49-F238E27FC236}">
                <a16:creationId xmlns:a16="http://schemas.microsoft.com/office/drawing/2014/main" id="{57887EC0-4B14-114E-949E-35BBFFF8CA5D}"/>
              </a:ext>
            </a:extLst>
          </p:cNvPr>
          <p:cNvSpPr>
            <a:spLocks noChangeArrowheads="1"/>
          </p:cNvSpPr>
          <p:nvPr/>
        </p:nvSpPr>
        <p:spPr bwMode="auto">
          <a:xfrm>
            <a:off x="5469018" y="4321761"/>
            <a:ext cx="13849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dirty="0">
                <a:ln>
                  <a:noFill/>
                </a:ln>
                <a:solidFill>
                  <a:srgbClr val="FF5C35"/>
                </a:solidFill>
                <a:effectLst/>
                <a:latin typeface="Open Sans Semibold" panose="020B0706030804020204" pitchFamily="34" charset="0"/>
              </a:rPr>
              <a:t>Dedicação</a:t>
            </a:r>
          </a:p>
        </p:txBody>
      </p:sp>
      <p:sp>
        <p:nvSpPr>
          <p:cNvPr id="47" name="Rectangle 17">
            <a:extLst>
              <a:ext uri="{FF2B5EF4-FFF2-40B4-BE49-F238E27FC236}">
                <a16:creationId xmlns:a16="http://schemas.microsoft.com/office/drawing/2014/main" id="{254D5A1E-1463-934B-B1A1-4CC54E0DCCE2}"/>
              </a:ext>
            </a:extLst>
          </p:cNvPr>
          <p:cNvSpPr>
            <a:spLocks noChangeArrowheads="1"/>
          </p:cNvSpPr>
          <p:nvPr/>
        </p:nvSpPr>
        <p:spPr bwMode="auto">
          <a:xfrm>
            <a:off x="5658172" y="5121290"/>
            <a:ext cx="10066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dirty="0">
                <a:ln>
                  <a:noFill/>
                </a:ln>
                <a:solidFill>
                  <a:schemeClr val="bg1">
                    <a:lumMod val="75000"/>
                  </a:schemeClr>
                </a:solidFill>
                <a:effectLst/>
                <a:latin typeface="Open Sans Semibold" panose="020B0706030804020204" pitchFamily="34" charset="0"/>
              </a:rPr>
              <a:t>Respeito</a:t>
            </a:r>
          </a:p>
        </p:txBody>
      </p:sp>
      <p:sp>
        <p:nvSpPr>
          <p:cNvPr id="54" name="Rectangle 17">
            <a:extLst>
              <a:ext uri="{FF2B5EF4-FFF2-40B4-BE49-F238E27FC236}">
                <a16:creationId xmlns:a16="http://schemas.microsoft.com/office/drawing/2014/main" id="{FA8D0522-35F8-9C43-868E-FF625E07A069}"/>
              </a:ext>
            </a:extLst>
          </p:cNvPr>
          <p:cNvSpPr>
            <a:spLocks noChangeArrowheads="1"/>
          </p:cNvSpPr>
          <p:nvPr/>
        </p:nvSpPr>
        <p:spPr bwMode="auto">
          <a:xfrm>
            <a:off x="5181600" y="2933338"/>
            <a:ext cx="12484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pt-BR" sz="2000" b="1" dirty="0">
                <a:solidFill>
                  <a:srgbClr val="EBB700"/>
                </a:solidFill>
                <a:latin typeface="Open Sans Semibold" panose="020B0706030804020204" pitchFamily="34" charset="0"/>
              </a:rPr>
              <a:t>Flexibilidade</a:t>
            </a:r>
          </a:p>
        </p:txBody>
      </p:sp>
      <p:sp>
        <p:nvSpPr>
          <p:cNvPr id="58" name="Rectangle 17">
            <a:extLst>
              <a:ext uri="{FF2B5EF4-FFF2-40B4-BE49-F238E27FC236}">
                <a16:creationId xmlns:a16="http://schemas.microsoft.com/office/drawing/2014/main" id="{8F030D53-2501-0441-9086-86F857FB6BCE}"/>
              </a:ext>
            </a:extLst>
          </p:cNvPr>
          <p:cNvSpPr>
            <a:spLocks noChangeArrowheads="1"/>
          </p:cNvSpPr>
          <p:nvPr/>
        </p:nvSpPr>
        <p:spPr bwMode="auto">
          <a:xfrm>
            <a:off x="5074085" y="3692358"/>
            <a:ext cx="20438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dirty="0">
                <a:ln>
                  <a:noFill/>
                </a:ln>
                <a:solidFill>
                  <a:srgbClr val="407CCA"/>
                </a:solidFill>
                <a:effectLst/>
                <a:latin typeface="Open Sans Semibold" panose="020B0706030804020204" pitchFamily="34" charset="0"/>
              </a:rPr>
              <a:t>Comunicação</a:t>
            </a:r>
          </a:p>
        </p:txBody>
      </p:sp>
      <p:sp>
        <p:nvSpPr>
          <p:cNvPr id="62" name="Rectangle 17">
            <a:extLst>
              <a:ext uri="{FF2B5EF4-FFF2-40B4-BE49-F238E27FC236}">
                <a16:creationId xmlns:a16="http://schemas.microsoft.com/office/drawing/2014/main" id="{5DA8AC76-5D94-324F-880B-84B99632D264}"/>
              </a:ext>
            </a:extLst>
          </p:cNvPr>
          <p:cNvSpPr>
            <a:spLocks noChangeArrowheads="1"/>
          </p:cNvSpPr>
          <p:nvPr/>
        </p:nvSpPr>
        <p:spPr bwMode="auto">
          <a:xfrm>
            <a:off x="4508018" y="2150046"/>
            <a:ext cx="19220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dirty="0">
                <a:ln>
                  <a:noFill/>
                </a:ln>
                <a:solidFill>
                  <a:srgbClr val="00AC69"/>
                </a:solidFill>
                <a:effectLst/>
                <a:latin typeface="Open Sans Semibold" panose="020B0706030804020204" pitchFamily="34" charset="0"/>
              </a:rPr>
              <a:t>Responsabilidade </a:t>
            </a:r>
          </a:p>
        </p:txBody>
      </p:sp>
      <p:pic>
        <p:nvPicPr>
          <p:cNvPr id="24" name="Picture 23">
            <a:extLst>
              <a:ext uri="{FF2B5EF4-FFF2-40B4-BE49-F238E27FC236}">
                <a16:creationId xmlns:a16="http://schemas.microsoft.com/office/drawing/2014/main" id="{E9271B47-3C82-5944-A170-F5FBCC2C6B5B}"/>
              </a:ext>
            </a:extLst>
          </p:cNvPr>
          <p:cNvPicPr>
            <a:picLocks noChangeAspect="1"/>
          </p:cNvPicPr>
          <p:nvPr/>
        </p:nvPicPr>
        <p:blipFill>
          <a:blip r:embed="rId3"/>
          <a:srcRect/>
          <a:stretch/>
        </p:blipFill>
        <p:spPr>
          <a:xfrm>
            <a:off x="658006" y="5278128"/>
            <a:ext cx="1089992" cy="1089992"/>
          </a:xfrm>
          <a:prstGeom prst="rect">
            <a:avLst/>
          </a:prstGeom>
        </p:spPr>
      </p:pic>
      <p:grpSp>
        <p:nvGrpSpPr>
          <p:cNvPr id="26" name="Group 25">
            <a:extLst>
              <a:ext uri="{FF2B5EF4-FFF2-40B4-BE49-F238E27FC236}">
                <a16:creationId xmlns:a16="http://schemas.microsoft.com/office/drawing/2014/main" id="{B487D747-AE00-1B4B-A291-85ED61050EA1}"/>
              </a:ext>
            </a:extLst>
          </p:cNvPr>
          <p:cNvGrpSpPr/>
          <p:nvPr/>
        </p:nvGrpSpPr>
        <p:grpSpPr>
          <a:xfrm>
            <a:off x="6959246" y="1972026"/>
            <a:ext cx="4257742" cy="4538043"/>
            <a:chOff x="6945768" y="1737252"/>
            <a:chExt cx="4257742" cy="4538043"/>
          </a:xfrm>
        </p:grpSpPr>
        <p:grpSp>
          <p:nvGrpSpPr>
            <p:cNvPr id="27" name="Group 26">
              <a:extLst>
                <a:ext uri="{FF2B5EF4-FFF2-40B4-BE49-F238E27FC236}">
                  <a16:creationId xmlns:a16="http://schemas.microsoft.com/office/drawing/2014/main" id="{DAE02E41-8840-7943-B929-2566A7807AE3}"/>
                </a:ext>
              </a:extLst>
            </p:cNvPr>
            <p:cNvGrpSpPr/>
            <p:nvPr/>
          </p:nvGrpSpPr>
          <p:grpSpPr>
            <a:xfrm>
              <a:off x="6945768" y="3997587"/>
              <a:ext cx="4257742" cy="2277708"/>
              <a:chOff x="6945768" y="3997587"/>
              <a:chExt cx="4257742" cy="2277708"/>
            </a:xfrm>
          </p:grpSpPr>
          <p:sp>
            <p:nvSpPr>
              <p:cNvPr id="43" name="Freeform 42">
                <a:extLst>
                  <a:ext uri="{FF2B5EF4-FFF2-40B4-BE49-F238E27FC236}">
                    <a16:creationId xmlns:a16="http://schemas.microsoft.com/office/drawing/2014/main" id="{F5B766D9-8F47-434B-AAC0-1858D6AB817F}"/>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B3B2B1"/>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44" name="Freeform 13">
                <a:extLst>
                  <a:ext uri="{FF2B5EF4-FFF2-40B4-BE49-F238E27FC236}">
                    <a16:creationId xmlns:a16="http://schemas.microsoft.com/office/drawing/2014/main" id="{E920A482-22E2-6D44-88C0-F5AAC95B516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p>
            </p:txBody>
          </p:sp>
          <p:sp>
            <p:nvSpPr>
              <p:cNvPr id="45" name="Freeform 14">
                <a:extLst>
                  <a:ext uri="{FF2B5EF4-FFF2-40B4-BE49-F238E27FC236}">
                    <a16:creationId xmlns:a16="http://schemas.microsoft.com/office/drawing/2014/main" id="{1558E6CB-F4D3-FF45-AB0C-2B78E1108CAF}"/>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28" name="Group 27">
              <a:extLst>
                <a:ext uri="{FF2B5EF4-FFF2-40B4-BE49-F238E27FC236}">
                  <a16:creationId xmlns:a16="http://schemas.microsoft.com/office/drawing/2014/main" id="{9F735853-ACA5-A64D-924F-A86E81CC6798}"/>
                </a:ext>
              </a:extLst>
            </p:cNvPr>
            <p:cNvGrpSpPr/>
            <p:nvPr/>
          </p:nvGrpSpPr>
          <p:grpSpPr>
            <a:xfrm>
              <a:off x="6945768" y="3244142"/>
              <a:ext cx="4257742" cy="2277708"/>
              <a:chOff x="6945768" y="3997587"/>
              <a:chExt cx="4257742" cy="2277708"/>
            </a:xfrm>
          </p:grpSpPr>
          <p:sp>
            <p:nvSpPr>
              <p:cNvPr id="39" name="Freeform 38">
                <a:extLst>
                  <a:ext uri="{FF2B5EF4-FFF2-40B4-BE49-F238E27FC236}">
                    <a16:creationId xmlns:a16="http://schemas.microsoft.com/office/drawing/2014/main" id="{061A0DA5-3129-DA4D-B31D-CDF0EE8F630C}"/>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40" name="Freeform 13">
                <a:extLst>
                  <a:ext uri="{FF2B5EF4-FFF2-40B4-BE49-F238E27FC236}">
                    <a16:creationId xmlns:a16="http://schemas.microsoft.com/office/drawing/2014/main" id="{DB39B07D-6E0A-964C-9E30-D1E3D37CF217}"/>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p>
            </p:txBody>
          </p:sp>
          <p:sp>
            <p:nvSpPr>
              <p:cNvPr id="42" name="Freeform 14">
                <a:extLst>
                  <a:ext uri="{FF2B5EF4-FFF2-40B4-BE49-F238E27FC236}">
                    <a16:creationId xmlns:a16="http://schemas.microsoft.com/office/drawing/2014/main" id="{E60AB57D-1BEC-464A-9786-180E9C87EBFA}"/>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29" name="Group 28">
              <a:extLst>
                <a:ext uri="{FF2B5EF4-FFF2-40B4-BE49-F238E27FC236}">
                  <a16:creationId xmlns:a16="http://schemas.microsoft.com/office/drawing/2014/main" id="{51F7F875-13F2-294B-BADC-2585A98AC9F4}"/>
                </a:ext>
              </a:extLst>
            </p:cNvPr>
            <p:cNvGrpSpPr/>
            <p:nvPr/>
          </p:nvGrpSpPr>
          <p:grpSpPr>
            <a:xfrm>
              <a:off x="6945768" y="2490697"/>
              <a:ext cx="4257742" cy="2277708"/>
              <a:chOff x="6945768" y="3997587"/>
              <a:chExt cx="4257742" cy="2277708"/>
            </a:xfrm>
          </p:grpSpPr>
          <p:sp>
            <p:nvSpPr>
              <p:cNvPr id="35" name="Freeform 34">
                <a:extLst>
                  <a:ext uri="{FF2B5EF4-FFF2-40B4-BE49-F238E27FC236}">
                    <a16:creationId xmlns:a16="http://schemas.microsoft.com/office/drawing/2014/main" id="{F9E152A1-5A8D-6548-A45D-7FB654F012E8}"/>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6" name="Freeform 13">
                <a:extLst>
                  <a:ext uri="{FF2B5EF4-FFF2-40B4-BE49-F238E27FC236}">
                    <a16:creationId xmlns:a16="http://schemas.microsoft.com/office/drawing/2014/main" id="{703D88B8-9953-C144-9084-32CEB3B888D6}"/>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p>
            </p:txBody>
          </p:sp>
          <p:sp>
            <p:nvSpPr>
              <p:cNvPr id="38" name="Freeform 14">
                <a:extLst>
                  <a:ext uri="{FF2B5EF4-FFF2-40B4-BE49-F238E27FC236}">
                    <a16:creationId xmlns:a16="http://schemas.microsoft.com/office/drawing/2014/main" id="{6E338BD3-E792-0E40-A163-CEF7D35A80BC}"/>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31" name="Group 30">
              <a:extLst>
                <a:ext uri="{FF2B5EF4-FFF2-40B4-BE49-F238E27FC236}">
                  <a16:creationId xmlns:a16="http://schemas.microsoft.com/office/drawing/2014/main" id="{BCCE31FB-D329-824E-A99A-9A97720B81C5}"/>
                </a:ext>
              </a:extLst>
            </p:cNvPr>
            <p:cNvGrpSpPr/>
            <p:nvPr/>
          </p:nvGrpSpPr>
          <p:grpSpPr>
            <a:xfrm>
              <a:off x="6945768" y="1737252"/>
              <a:ext cx="4257742" cy="2277708"/>
              <a:chOff x="6945768" y="3997587"/>
              <a:chExt cx="4257742" cy="2277708"/>
            </a:xfrm>
          </p:grpSpPr>
          <p:sp>
            <p:nvSpPr>
              <p:cNvPr id="32" name="Freeform 31">
                <a:extLst>
                  <a:ext uri="{FF2B5EF4-FFF2-40B4-BE49-F238E27FC236}">
                    <a16:creationId xmlns:a16="http://schemas.microsoft.com/office/drawing/2014/main" id="{131B19E4-62F1-CF4B-B774-9F1085C9ADB9}"/>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3" name="Freeform 13">
                <a:extLst>
                  <a:ext uri="{FF2B5EF4-FFF2-40B4-BE49-F238E27FC236}">
                    <a16:creationId xmlns:a16="http://schemas.microsoft.com/office/drawing/2014/main" id="{7E944C10-9E98-4145-B97C-BD837CB652D7}"/>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p>
            </p:txBody>
          </p:sp>
          <p:sp>
            <p:nvSpPr>
              <p:cNvPr id="34" name="Freeform 14">
                <a:extLst>
                  <a:ext uri="{FF2B5EF4-FFF2-40B4-BE49-F238E27FC236}">
                    <a16:creationId xmlns:a16="http://schemas.microsoft.com/office/drawing/2014/main" id="{2B34F0E2-B7D9-844C-BE8E-329C95EEA490}"/>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sp>
        <p:nvSpPr>
          <p:cNvPr id="57" name="Freeform 56">
            <a:extLst>
              <a:ext uri="{FF2B5EF4-FFF2-40B4-BE49-F238E27FC236}">
                <a16:creationId xmlns:a16="http://schemas.microsoft.com/office/drawing/2014/main" id="{A2925DF5-A122-A14D-AE19-1BBBB8C848C0}"/>
              </a:ext>
            </a:extLst>
          </p:cNvPr>
          <p:cNvSpPr>
            <a:spLocks/>
          </p:cNvSpPr>
          <p:nvPr/>
        </p:nvSpPr>
        <p:spPr bwMode="auto">
          <a:xfrm>
            <a:off x="6929387" y="120120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00B66C"/>
          </a:solidFill>
          <a:ln>
            <a:noFill/>
          </a:ln>
        </p:spPr>
        <p:txBody>
          <a:bodyPr wrap="square">
            <a:noAutofit/>
          </a:bodyPr>
          <a:lstStyle/>
          <a:p>
            <a:endParaRPr lang="en-US" dirty="0"/>
          </a:p>
        </p:txBody>
      </p:sp>
      <p:sp>
        <p:nvSpPr>
          <p:cNvPr id="61" name="Freeform 13">
            <a:extLst>
              <a:ext uri="{FF2B5EF4-FFF2-40B4-BE49-F238E27FC236}">
                <a16:creationId xmlns:a16="http://schemas.microsoft.com/office/drawing/2014/main" id="{3E5DE4B7-F941-C541-A108-B075F1B79AEE}"/>
              </a:ext>
            </a:extLst>
          </p:cNvPr>
          <p:cNvSpPr>
            <a:spLocks/>
          </p:cNvSpPr>
          <p:nvPr/>
        </p:nvSpPr>
        <p:spPr bwMode="auto">
          <a:xfrm>
            <a:off x="6929387" y="217186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p>
        </p:txBody>
      </p:sp>
      <p:sp>
        <p:nvSpPr>
          <p:cNvPr id="64" name="Freeform 14">
            <a:extLst>
              <a:ext uri="{FF2B5EF4-FFF2-40B4-BE49-F238E27FC236}">
                <a16:creationId xmlns:a16="http://schemas.microsoft.com/office/drawing/2014/main" id="{2B6CE72E-14EA-9240-813B-CA3D6B482D6C}"/>
              </a:ext>
            </a:extLst>
          </p:cNvPr>
          <p:cNvSpPr>
            <a:spLocks/>
          </p:cNvSpPr>
          <p:nvPr/>
        </p:nvSpPr>
        <p:spPr bwMode="auto">
          <a:xfrm>
            <a:off x="9058258" y="217186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spTree>
    <p:extLst>
      <p:ext uri="{BB962C8B-B14F-4D97-AF65-F5344CB8AC3E}">
        <p14:creationId xmlns:p14="http://schemas.microsoft.com/office/powerpoint/2010/main" val="2208285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0" y="0"/>
            <a:ext cx="12192000" cy="940102"/>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0" y="723037"/>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6" y="226622"/>
            <a:ext cx="971568" cy="971568"/>
          </a:xfrm>
          <a:prstGeom prst="rect">
            <a:avLst/>
          </a:prstGeom>
        </p:spPr>
      </p:pic>
      <p:sp>
        <p:nvSpPr>
          <p:cNvPr id="4" name="Title 3"/>
          <p:cNvSpPr>
            <a:spLocks noGrp="1"/>
          </p:cNvSpPr>
          <p:nvPr>
            <p:ph type="title" idx="4294967295"/>
          </p:nvPr>
        </p:nvSpPr>
        <p:spPr>
          <a:xfrm>
            <a:off x="-11374" y="1050197"/>
            <a:ext cx="12192000" cy="838200"/>
          </a:xfrm>
          <a:prstGeom prst="rect">
            <a:avLst/>
          </a:prstGeom>
        </p:spPr>
        <p:txBody>
          <a:bodyPr/>
          <a:lstStyle/>
          <a:p>
            <a:r>
              <a:rPr lang="pt-BR" sz="3200" b="1" dirty="0">
                <a:solidFill>
                  <a:srgbClr val="0A5496"/>
                </a:solidFill>
              </a:rPr>
              <a:t>Trabalhar juntos </a:t>
            </a:r>
          </a:p>
        </p:txBody>
      </p:sp>
      <p:sp>
        <p:nvSpPr>
          <p:cNvPr id="5" name="Content Placeholder 4"/>
          <p:cNvSpPr>
            <a:spLocks noGrp="1"/>
          </p:cNvSpPr>
          <p:nvPr>
            <p:ph sz="quarter" idx="4294967295"/>
          </p:nvPr>
        </p:nvSpPr>
        <p:spPr>
          <a:xfrm>
            <a:off x="904575" y="1888397"/>
            <a:ext cx="5267325" cy="4969603"/>
          </a:xfrm>
          <a:prstGeom prst="rect">
            <a:avLst/>
          </a:prstGeom>
          <a:solidFill>
            <a:schemeClr val="bg1"/>
          </a:solidFill>
        </p:spPr>
        <p:txBody>
          <a:bodyPr/>
          <a:lstStyle/>
          <a:p>
            <a:pPr marL="0" indent="0">
              <a:buNone/>
            </a:pPr>
            <a:r>
              <a:rPr lang="pt-BR" sz="2400" b="1" dirty="0">
                <a:solidFill>
                  <a:srgbClr val="0A5496"/>
                </a:solidFill>
              </a:rPr>
              <a:t>Paixão</a:t>
            </a:r>
          </a:p>
          <a:p>
            <a:pPr>
              <a:lnSpc>
                <a:spcPct val="150000"/>
              </a:lnSpc>
              <a:buClr>
                <a:schemeClr val="tx2"/>
              </a:buClr>
              <a:buFont typeface="Wingdings" panose="05000000000000000000" pitchFamily="2" charset="2"/>
              <a:buChar char="§"/>
            </a:pPr>
            <a:r>
              <a:rPr lang="pt-BR" sz="2400" b="1" dirty="0">
                <a:solidFill>
                  <a:srgbClr val="0A5496"/>
                </a:solidFill>
              </a:rPr>
              <a:t> </a:t>
            </a:r>
          </a:p>
          <a:p>
            <a:pPr>
              <a:lnSpc>
                <a:spcPct val="150000"/>
              </a:lnSpc>
              <a:buClr>
                <a:schemeClr val="tx2"/>
              </a:buClr>
              <a:buFont typeface="Wingdings" panose="05000000000000000000" pitchFamily="2" charset="2"/>
              <a:buChar char="§"/>
            </a:pPr>
            <a:r>
              <a:rPr lang="pt-BR" sz="2400" b="1" dirty="0">
                <a:solidFill>
                  <a:srgbClr val="0A5496"/>
                </a:solidFill>
              </a:rPr>
              <a:t> </a:t>
            </a:r>
          </a:p>
          <a:p>
            <a:pPr>
              <a:lnSpc>
                <a:spcPct val="150000"/>
              </a:lnSpc>
              <a:buClr>
                <a:schemeClr val="tx2"/>
              </a:buClr>
              <a:buFont typeface="Wingdings" panose="05000000000000000000" pitchFamily="2" charset="2"/>
              <a:buChar char="§"/>
            </a:pPr>
            <a:r>
              <a:rPr lang="pt-BR" sz="2400" b="1" dirty="0">
                <a:solidFill>
                  <a:srgbClr val="0A5496"/>
                </a:solidFill>
              </a:rPr>
              <a:t> </a:t>
            </a:r>
          </a:p>
          <a:p>
            <a:pPr>
              <a:lnSpc>
                <a:spcPct val="150000"/>
              </a:lnSpc>
              <a:buClr>
                <a:schemeClr val="tx2"/>
              </a:buClr>
              <a:buFont typeface="Wingdings" panose="05000000000000000000" pitchFamily="2" charset="2"/>
              <a:buChar char="§"/>
            </a:pPr>
            <a:r>
              <a:rPr lang="pt-BR" sz="2400" b="1" dirty="0">
                <a:solidFill>
                  <a:srgbClr val="0A5496"/>
                </a:solidFill>
              </a:rPr>
              <a:t> </a:t>
            </a:r>
          </a:p>
          <a:p>
            <a:pPr>
              <a:lnSpc>
                <a:spcPct val="150000"/>
              </a:lnSpc>
              <a:buClr>
                <a:schemeClr val="tx2"/>
              </a:buClr>
              <a:buFont typeface="Wingdings" panose="05000000000000000000" pitchFamily="2" charset="2"/>
              <a:buChar char="§"/>
            </a:pPr>
            <a:r>
              <a:rPr lang="pt-BR" sz="2400" b="1" dirty="0">
                <a:solidFill>
                  <a:srgbClr val="0A5496"/>
                </a:solidFill>
              </a:rPr>
              <a:t> </a:t>
            </a:r>
          </a:p>
          <a:p>
            <a:pPr>
              <a:lnSpc>
                <a:spcPct val="150000"/>
              </a:lnSpc>
              <a:buClr>
                <a:schemeClr val="tx2"/>
              </a:buClr>
              <a:buFont typeface="Wingdings" panose="05000000000000000000" pitchFamily="2" charset="2"/>
              <a:buChar char="§"/>
            </a:pPr>
            <a:r>
              <a:rPr lang="pt-BR" sz="2400" b="1" dirty="0">
                <a:solidFill>
                  <a:srgbClr val="0A5496"/>
                </a:solidFill>
              </a:rPr>
              <a:t> </a:t>
            </a:r>
          </a:p>
        </p:txBody>
      </p:sp>
      <p:sp>
        <p:nvSpPr>
          <p:cNvPr id="17" name="Content Placeholder 4">
            <a:extLst>
              <a:ext uri="{FF2B5EF4-FFF2-40B4-BE49-F238E27FC236}">
                <a16:creationId xmlns:a16="http://schemas.microsoft.com/office/drawing/2014/main" id="{EEB546F9-9324-7243-87CD-66BE4A79F78D}"/>
              </a:ext>
            </a:extLst>
          </p:cNvPr>
          <p:cNvSpPr txBox="1">
            <a:spLocks/>
          </p:cNvSpPr>
          <p:nvPr/>
        </p:nvSpPr>
        <p:spPr>
          <a:xfrm>
            <a:off x="6171900" y="1888396"/>
            <a:ext cx="5267325" cy="4969603"/>
          </a:xfrm>
          <a:prstGeom prst="rect">
            <a:avLst/>
          </a:prstGeom>
          <a:solidFill>
            <a:schemeClr val="bg1"/>
          </a:solid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pt-BR" sz="2400" b="1" dirty="0">
                <a:solidFill>
                  <a:srgbClr val="0A5496"/>
                </a:solidFill>
              </a:rPr>
              <a:t>Propósito</a:t>
            </a:r>
          </a:p>
          <a:p>
            <a:pPr>
              <a:lnSpc>
                <a:spcPct val="150000"/>
              </a:lnSpc>
              <a:buClr>
                <a:schemeClr val="tx2"/>
              </a:buClr>
              <a:buFont typeface="Wingdings" panose="05000000000000000000" pitchFamily="2" charset="2"/>
              <a:buChar char="§"/>
            </a:pPr>
            <a:r>
              <a:rPr lang="pt-BR" sz="2400" b="1" dirty="0">
                <a:solidFill>
                  <a:srgbClr val="0A5496"/>
                </a:solidFill>
              </a:rPr>
              <a:t> </a:t>
            </a:r>
          </a:p>
          <a:p>
            <a:pPr>
              <a:lnSpc>
                <a:spcPct val="150000"/>
              </a:lnSpc>
              <a:buClr>
                <a:schemeClr val="tx2"/>
              </a:buClr>
              <a:buFont typeface="Wingdings" panose="05000000000000000000" pitchFamily="2" charset="2"/>
              <a:buChar char="§"/>
            </a:pPr>
            <a:r>
              <a:rPr lang="pt-BR" sz="2400" b="1" dirty="0">
                <a:solidFill>
                  <a:srgbClr val="0A5496"/>
                </a:solidFill>
              </a:rPr>
              <a:t> </a:t>
            </a:r>
          </a:p>
          <a:p>
            <a:pPr>
              <a:lnSpc>
                <a:spcPct val="150000"/>
              </a:lnSpc>
              <a:buClr>
                <a:schemeClr val="tx2"/>
              </a:buClr>
              <a:buFont typeface="Wingdings" panose="05000000000000000000" pitchFamily="2" charset="2"/>
              <a:buChar char="§"/>
            </a:pPr>
            <a:r>
              <a:rPr lang="pt-BR" sz="2400" b="1" dirty="0">
                <a:solidFill>
                  <a:srgbClr val="0A5496"/>
                </a:solidFill>
              </a:rPr>
              <a:t> </a:t>
            </a:r>
          </a:p>
          <a:p>
            <a:pPr>
              <a:lnSpc>
                <a:spcPct val="150000"/>
              </a:lnSpc>
              <a:buClr>
                <a:schemeClr val="tx2"/>
              </a:buClr>
              <a:buFont typeface="Wingdings" panose="05000000000000000000" pitchFamily="2" charset="2"/>
              <a:buChar char="§"/>
            </a:pPr>
            <a:r>
              <a:rPr lang="pt-BR" sz="2400" b="1" dirty="0">
                <a:solidFill>
                  <a:srgbClr val="0A5496"/>
                </a:solidFill>
              </a:rPr>
              <a:t> </a:t>
            </a:r>
          </a:p>
          <a:p>
            <a:pPr>
              <a:lnSpc>
                <a:spcPct val="150000"/>
              </a:lnSpc>
              <a:buClr>
                <a:schemeClr val="tx2"/>
              </a:buClr>
              <a:buFont typeface="Wingdings" panose="05000000000000000000" pitchFamily="2" charset="2"/>
              <a:buChar char="§"/>
            </a:pPr>
            <a:r>
              <a:rPr lang="pt-BR" sz="2400" b="1" dirty="0">
                <a:solidFill>
                  <a:srgbClr val="0A5496"/>
                </a:solidFill>
              </a:rPr>
              <a:t> </a:t>
            </a:r>
          </a:p>
          <a:p>
            <a:pPr>
              <a:lnSpc>
                <a:spcPct val="150000"/>
              </a:lnSpc>
              <a:buClr>
                <a:schemeClr val="tx2"/>
              </a:buClr>
              <a:buFont typeface="Wingdings" panose="05000000000000000000" pitchFamily="2" charset="2"/>
              <a:buChar char="§"/>
            </a:pPr>
            <a:r>
              <a:rPr lang="pt-BR" sz="2400" b="1" dirty="0">
                <a:solidFill>
                  <a:srgbClr val="0A5496"/>
                </a:solidFill>
              </a:rPr>
              <a:t> </a:t>
            </a:r>
          </a:p>
        </p:txBody>
      </p:sp>
    </p:spTree>
    <p:extLst>
      <p:ext uri="{BB962C8B-B14F-4D97-AF65-F5344CB8AC3E}">
        <p14:creationId xmlns:p14="http://schemas.microsoft.com/office/powerpoint/2010/main" val="2271059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015395DB-CE56-524D-97FD-7B22E677993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pt-BR" dirty="0">
                <a:solidFill>
                  <a:schemeClr val="lt1">
                    <a:alpha val="44000"/>
                  </a:schemeClr>
                </a:solidFill>
              </a:rPr>
              <a:t> </a:t>
            </a:r>
          </a:p>
        </p:txBody>
      </p:sp>
      <p:pic>
        <p:nvPicPr>
          <p:cNvPr id="15" name="Picture 14">
            <a:extLst>
              <a:ext uri="{FF2B5EF4-FFF2-40B4-BE49-F238E27FC236}">
                <a16:creationId xmlns:a16="http://schemas.microsoft.com/office/drawing/2014/main" id="{4F93A7C9-BF3B-AE49-9FF7-F169E13B4FE7}"/>
              </a:ext>
            </a:extLst>
          </p:cNvPr>
          <p:cNvPicPr>
            <a:picLocks noChangeAspect="1"/>
          </p:cNvPicPr>
          <p:nvPr/>
        </p:nvPicPr>
        <p:blipFill>
          <a:blip r:embed="rId3">
            <a:alphaModFix amt="80000"/>
          </a:blip>
          <a:srcRect/>
          <a:stretch/>
        </p:blipFill>
        <p:spPr>
          <a:xfrm>
            <a:off x="9906000" y="-1"/>
            <a:ext cx="2286000" cy="2286000"/>
          </a:xfrm>
          <a:prstGeom prst="rect">
            <a:avLst/>
          </a:prstGeom>
        </p:spPr>
      </p:pic>
      <p:pic>
        <p:nvPicPr>
          <p:cNvPr id="16" name="Picture 15">
            <a:extLst>
              <a:ext uri="{FF2B5EF4-FFF2-40B4-BE49-F238E27FC236}">
                <a16:creationId xmlns:a16="http://schemas.microsoft.com/office/drawing/2014/main" id="{2351CA2B-9717-DC45-9CD9-5AA110A0963F}"/>
              </a:ext>
            </a:extLst>
          </p:cNvPr>
          <p:cNvPicPr>
            <a:picLocks noChangeAspect="1"/>
          </p:cNvPicPr>
          <p:nvPr/>
        </p:nvPicPr>
        <p:blipFill>
          <a:blip r:embed="rId3">
            <a:alphaModFix amt="80000"/>
          </a:blip>
          <a:srcRect/>
          <a:stretch/>
        </p:blipFill>
        <p:spPr>
          <a:xfrm rot="10800000">
            <a:off x="-1" y="4572001"/>
            <a:ext cx="2286000" cy="2286000"/>
          </a:xfrm>
          <a:prstGeom prst="rect">
            <a:avLst/>
          </a:prstGeom>
        </p:spPr>
      </p:pic>
      <p:grpSp>
        <p:nvGrpSpPr>
          <p:cNvPr id="17" name="Quote">
            <a:extLst>
              <a:ext uri="{FF2B5EF4-FFF2-40B4-BE49-F238E27FC236}">
                <a16:creationId xmlns:a16="http://schemas.microsoft.com/office/drawing/2014/main" id="{502628E1-5E46-1343-997D-913808D67107}"/>
              </a:ext>
            </a:extLst>
          </p:cNvPr>
          <p:cNvGrpSpPr/>
          <p:nvPr/>
        </p:nvGrpSpPr>
        <p:grpSpPr>
          <a:xfrm>
            <a:off x="733252" y="1600200"/>
            <a:ext cx="10540884" cy="4424290"/>
            <a:chOff x="733252" y="1600200"/>
            <a:chExt cx="10540884" cy="4424290"/>
          </a:xfrm>
        </p:grpSpPr>
        <p:sp>
          <p:nvSpPr>
            <p:cNvPr id="18" name="Body Copy">
              <a:extLst>
                <a:ext uri="{FF2B5EF4-FFF2-40B4-BE49-F238E27FC236}">
                  <a16:creationId xmlns:a16="http://schemas.microsoft.com/office/drawing/2014/main" id="{3C41F1B6-558F-6740-B8F8-E8A474BEEC65}"/>
                </a:ext>
              </a:extLst>
            </p:cNvPr>
            <p:cNvSpPr txBox="1">
              <a:spLocks/>
            </p:cNvSpPr>
            <p:nvPr/>
          </p:nvSpPr>
          <p:spPr>
            <a:xfrm>
              <a:off x="1835727" y="2774017"/>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3600" b="1" dirty="0"/>
                <a:t>Sozinhos, podemos fazer tão pouco;</a:t>
              </a:r>
            </a:p>
            <a:p>
              <a:r>
                <a:rPr lang="pt-BR" sz="3600" b="1" dirty="0"/>
                <a:t>unidos conseguimos fazer muito.</a:t>
              </a:r>
            </a:p>
          </p:txBody>
        </p:sp>
        <p:sp>
          <p:nvSpPr>
            <p:cNvPr id="19" name="Quote">
              <a:extLst>
                <a:ext uri="{FF2B5EF4-FFF2-40B4-BE49-F238E27FC236}">
                  <a16:creationId xmlns:a16="http://schemas.microsoft.com/office/drawing/2014/main" id="{8D226F39-8891-A347-9BB2-80D476E06812}"/>
                </a:ext>
              </a:extLst>
            </p:cNvPr>
            <p:cNvSpPr/>
            <p:nvPr/>
          </p:nvSpPr>
          <p:spPr>
            <a:xfrm>
              <a:off x="733252" y="1600200"/>
              <a:ext cx="1513719" cy="2834105"/>
            </a:xfrm>
            <a:prstGeom prst="rect">
              <a:avLst/>
            </a:prstGeom>
          </p:spPr>
          <p:txBody>
            <a:bodyPr wrap="square" lIns="63496" tIns="31748" rIns="63496" bIns="31748">
              <a:spAutoFit/>
            </a:bodyPr>
            <a:lstStyle/>
            <a:p>
              <a:pPr algn="ctr"/>
              <a:r>
                <a:rPr lang="pt-BR" sz="18000" b="1" dirty="0">
                  <a:solidFill>
                    <a:srgbClr val="EBB700"/>
                  </a:solidFill>
                  <a:latin typeface="Open Sans"/>
                  <a:cs typeface="Open Sans"/>
                </a:rPr>
                <a:t>“</a:t>
              </a:r>
            </a:p>
          </p:txBody>
        </p:sp>
        <p:sp>
          <p:nvSpPr>
            <p:cNvPr id="20" name="Quote">
              <a:extLst>
                <a:ext uri="{FF2B5EF4-FFF2-40B4-BE49-F238E27FC236}">
                  <a16:creationId xmlns:a16="http://schemas.microsoft.com/office/drawing/2014/main" id="{FC79C4BB-10AE-F943-AE1C-02C5220BCB45}"/>
                </a:ext>
              </a:extLst>
            </p:cNvPr>
            <p:cNvSpPr/>
            <p:nvPr/>
          </p:nvSpPr>
          <p:spPr>
            <a:xfrm>
              <a:off x="9760417" y="3190385"/>
              <a:ext cx="1513719" cy="2834105"/>
            </a:xfrm>
            <a:prstGeom prst="rect">
              <a:avLst/>
            </a:prstGeom>
          </p:spPr>
          <p:txBody>
            <a:bodyPr wrap="square" lIns="63496" tIns="31748" rIns="63496" bIns="31748">
              <a:spAutoFit/>
            </a:bodyPr>
            <a:lstStyle/>
            <a:p>
              <a:pPr algn="ctr"/>
              <a:r>
                <a:rPr lang="pt-BR" sz="18000" b="1" dirty="0">
                  <a:solidFill>
                    <a:srgbClr val="EBB700"/>
                  </a:solidFill>
                  <a:latin typeface="Open Sans"/>
                  <a:cs typeface="Open Sans"/>
                </a:rPr>
                <a:t>”</a:t>
              </a:r>
            </a:p>
          </p:txBody>
        </p:sp>
      </p:grpSp>
      <p:sp>
        <p:nvSpPr>
          <p:cNvPr id="21" name="Page Number - White">
            <a:extLst>
              <a:ext uri="{FF2B5EF4-FFF2-40B4-BE49-F238E27FC236}">
                <a16:creationId xmlns:a16="http://schemas.microsoft.com/office/drawing/2014/main" id="{D36BFE30-606C-2044-9481-82BD8C086BF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dirty="0">
              <a:solidFill>
                <a:schemeClr val="bg1"/>
              </a:solidFill>
            </a:endParaRPr>
          </a:p>
        </p:txBody>
      </p:sp>
      <p:sp>
        <p:nvSpPr>
          <p:cNvPr id="2" name="Text Placeholder 1"/>
          <p:cNvSpPr>
            <a:spLocks noGrp="1"/>
          </p:cNvSpPr>
          <p:nvPr>
            <p:ph type="body" sz="quarter" idx="4294967295"/>
          </p:nvPr>
        </p:nvSpPr>
        <p:spPr>
          <a:xfrm>
            <a:off x="7506378" y="4879651"/>
            <a:ext cx="2849895" cy="848012"/>
          </a:xfrm>
          <a:prstGeom prst="rect">
            <a:avLst/>
          </a:prstGeom>
        </p:spPr>
        <p:txBody>
          <a:bodyPr/>
          <a:lstStyle/>
          <a:p>
            <a:pPr marL="0" indent="0">
              <a:buNone/>
            </a:pPr>
            <a:r>
              <a:rPr lang="pt-BR" sz="2400" b="1" dirty="0">
                <a:solidFill>
                  <a:schemeClr val="bg1"/>
                </a:solidFill>
              </a:rPr>
              <a:t>- Helen Keller</a:t>
            </a:r>
          </a:p>
        </p:txBody>
      </p:sp>
    </p:spTree>
    <p:extLst>
      <p:ext uri="{BB962C8B-B14F-4D97-AF65-F5344CB8AC3E}">
        <p14:creationId xmlns:p14="http://schemas.microsoft.com/office/powerpoint/2010/main" val="2605106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A4920E5B-C8BE-B84B-95CB-B85D0E1B2A64}"/>
              </a:ext>
            </a:extLst>
          </p:cNvPr>
          <p:cNvSpPr/>
          <p:nvPr/>
        </p:nvSpPr>
        <p:spPr>
          <a:xfrm>
            <a:off x="-1672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Freeform 7">
            <a:extLst>
              <a:ext uri="{FF2B5EF4-FFF2-40B4-BE49-F238E27FC236}">
                <a16:creationId xmlns:a16="http://schemas.microsoft.com/office/drawing/2014/main" id="{8CA82B18-B400-A946-B212-3AE7A9C9B5D2}"/>
              </a:ext>
            </a:extLst>
          </p:cNvPr>
          <p:cNvSpPr/>
          <p:nvPr/>
        </p:nvSpPr>
        <p:spPr>
          <a:xfrm rot="16200000" flipV="1">
            <a:off x="-1468331" y="1468333"/>
            <a:ext cx="6858001" cy="3921337"/>
          </a:xfrm>
          <a:custGeom>
            <a:avLst/>
            <a:gdLst>
              <a:gd name="connsiteX0" fmla="*/ 6858001 w 6858001"/>
              <a:gd name="connsiteY0" fmla="*/ 3921337 h 3921337"/>
              <a:gd name="connsiteX1" fmla="*/ 6858001 w 6858001"/>
              <a:gd name="connsiteY1" fmla="*/ 1273387 h 3921337"/>
              <a:gd name="connsiteX2" fmla="*/ 6858000 w 6858001"/>
              <a:gd name="connsiteY2" fmla="*/ 1273387 h 3921337"/>
              <a:gd name="connsiteX3" fmla="*/ 6858000 w 6858001"/>
              <a:gd name="connsiteY3" fmla="*/ 0 h 3921337"/>
              <a:gd name="connsiteX4" fmla="*/ 0 w 6858001"/>
              <a:gd name="connsiteY4" fmla="*/ 922089 h 3921337"/>
              <a:gd name="connsiteX5" fmla="*/ 0 w 6858001"/>
              <a:gd name="connsiteY5" fmla="*/ 1978237 h 3921337"/>
              <a:gd name="connsiteX6" fmla="*/ 3 w 6858001"/>
              <a:gd name="connsiteY6" fmla="*/ 1978237 h 3921337"/>
              <a:gd name="connsiteX7" fmla="*/ 3 w 6858001"/>
              <a:gd name="connsiteY7" fmla="*/ 3921337 h 39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3921337">
                <a:moveTo>
                  <a:pt x="6858001" y="3921337"/>
                </a:moveTo>
                <a:lnTo>
                  <a:pt x="6858001" y="1273387"/>
                </a:lnTo>
                <a:lnTo>
                  <a:pt x="6858000" y="1273387"/>
                </a:lnTo>
                <a:lnTo>
                  <a:pt x="6858000" y="0"/>
                </a:lnTo>
                <a:lnTo>
                  <a:pt x="0" y="922089"/>
                </a:lnTo>
                <a:lnTo>
                  <a:pt x="0" y="1978237"/>
                </a:lnTo>
                <a:lnTo>
                  <a:pt x="3" y="1978237"/>
                </a:lnTo>
                <a:lnTo>
                  <a:pt x="3" y="39213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pt-BR" dirty="0">
                <a:solidFill>
                  <a:schemeClr val="lt1">
                    <a:alpha val="44000"/>
                  </a:schemeClr>
                </a:solidFill>
              </a:rPr>
              <a:t>m</a:t>
            </a:r>
          </a:p>
        </p:txBody>
      </p:sp>
      <p:sp>
        <p:nvSpPr>
          <p:cNvPr id="9" name="Title 1">
            <a:extLst>
              <a:ext uri="{FF2B5EF4-FFF2-40B4-BE49-F238E27FC236}">
                <a16:creationId xmlns:a16="http://schemas.microsoft.com/office/drawing/2014/main" id="{34422C8C-C24C-E24C-BB51-93C856494E13}"/>
              </a:ext>
            </a:extLst>
          </p:cNvPr>
          <p:cNvSpPr txBox="1">
            <a:spLocks/>
          </p:cNvSpPr>
          <p:nvPr/>
        </p:nvSpPr>
        <p:spPr>
          <a:xfrm>
            <a:off x="6096000" y="1295400"/>
            <a:ext cx="5181600" cy="1304264"/>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pt-BR" sz="3200" b="1" u="none" dirty="0">
                <a:solidFill>
                  <a:srgbClr val="00338D"/>
                </a:solidFill>
                <a:latin typeface="Arial" charset="0"/>
                <a:ea typeface="Arial" charset="0"/>
                <a:cs typeface="Arial" charset="0"/>
              </a:rPr>
              <a:t>Próximas etapas:</a:t>
            </a:r>
            <a:r>
              <a:rPr lang="pt-BR" sz="3200" b="1" dirty="0">
                <a:solidFill>
                  <a:srgbClr val="00338D"/>
                </a:solidFill>
                <a:latin typeface="Arial" charset="0"/>
                <a:ea typeface="Arial" charset="0"/>
                <a:cs typeface="Arial" charset="0"/>
              </a:rPr>
              <a:t> Preparar-se para a sessão Criar uma Visão</a:t>
            </a:r>
          </a:p>
        </p:txBody>
      </p:sp>
      <p:pic>
        <p:nvPicPr>
          <p:cNvPr id="11" name="Picture 10">
            <a:extLst>
              <a:ext uri="{FF2B5EF4-FFF2-40B4-BE49-F238E27FC236}">
                <a16:creationId xmlns:a16="http://schemas.microsoft.com/office/drawing/2014/main" id="{CB246004-487E-0241-8C25-544A7D0EF3EB}"/>
              </a:ext>
            </a:extLst>
          </p:cNvPr>
          <p:cNvPicPr>
            <a:picLocks noChangeAspect="1"/>
          </p:cNvPicPr>
          <p:nvPr/>
        </p:nvPicPr>
        <p:blipFill>
          <a:blip r:embed="rId3"/>
          <a:srcRect/>
          <a:stretch/>
        </p:blipFill>
        <p:spPr>
          <a:xfrm>
            <a:off x="658006" y="1600200"/>
            <a:ext cx="5029200" cy="3352800"/>
          </a:xfrm>
          <a:prstGeom prst="rect">
            <a:avLst/>
          </a:prstGeom>
        </p:spPr>
      </p:pic>
      <p:sp>
        <p:nvSpPr>
          <p:cNvPr id="12" name="Page Number - Blue">
            <a:extLst>
              <a:ext uri="{FF2B5EF4-FFF2-40B4-BE49-F238E27FC236}">
                <a16:creationId xmlns:a16="http://schemas.microsoft.com/office/drawing/2014/main" id="{A528C0D4-AA29-404D-962D-FA3F48DF3CE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dirty="0">
              <a:solidFill>
                <a:srgbClr val="00338D"/>
              </a:solidFill>
            </a:endParaRPr>
          </a:p>
        </p:txBody>
      </p:sp>
      <p:sp>
        <p:nvSpPr>
          <p:cNvPr id="14" name="Yellow Bar">
            <a:extLst>
              <a:ext uri="{FF2B5EF4-FFF2-40B4-BE49-F238E27FC236}">
                <a16:creationId xmlns:a16="http://schemas.microsoft.com/office/drawing/2014/main" id="{DDAA4A83-A3FE-2045-9E44-C94D3083D2B7}"/>
              </a:ext>
            </a:extLst>
          </p:cNvPr>
          <p:cNvSpPr/>
          <p:nvPr/>
        </p:nvSpPr>
        <p:spPr>
          <a:xfrm>
            <a:off x="6262357" y="27432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3" name="Content Placeholder 2"/>
          <p:cNvSpPr>
            <a:spLocks noGrp="1"/>
          </p:cNvSpPr>
          <p:nvPr>
            <p:ph sz="quarter" idx="4294967295"/>
          </p:nvPr>
        </p:nvSpPr>
        <p:spPr>
          <a:xfrm>
            <a:off x="6172200" y="3120012"/>
            <a:ext cx="5396243" cy="2294863"/>
          </a:xfrm>
          <a:prstGeom prst="rect">
            <a:avLst/>
          </a:prstGeom>
        </p:spPr>
        <p:txBody>
          <a:bodyPr lIns="91440" tIns="45720" rIns="91440" bIns="45720" anchor="t"/>
          <a:lstStyle/>
          <a:p>
            <a:pPr>
              <a:lnSpc>
                <a:spcPct val="150000"/>
              </a:lnSpc>
              <a:buClr>
                <a:schemeClr val="accent1"/>
              </a:buClr>
              <a:buFont typeface="Wingdings" pitchFamily="2" charset="2"/>
              <a:buChar char="§"/>
            </a:pPr>
            <a:r>
              <a:rPr lang="pt-BR" sz="2000" dirty="0"/>
              <a:t>Selecionar a data e horário da reunião</a:t>
            </a:r>
          </a:p>
          <a:p>
            <a:pPr>
              <a:lnSpc>
                <a:spcPct val="150000"/>
              </a:lnSpc>
              <a:buClr>
                <a:schemeClr val="accent1"/>
              </a:buClr>
              <a:buFont typeface="Wingdings" pitchFamily="2" charset="2"/>
              <a:buChar char="§"/>
            </a:pPr>
            <a:r>
              <a:rPr lang="pt-BR" sz="2000" dirty="0"/>
              <a:t>Identificar o facilitador </a:t>
            </a:r>
          </a:p>
          <a:p>
            <a:pPr>
              <a:lnSpc>
                <a:spcPct val="150000"/>
              </a:lnSpc>
              <a:buClr>
                <a:schemeClr val="accent1"/>
              </a:buClr>
              <a:buFont typeface="Wingdings" pitchFamily="2" charset="2"/>
              <a:buChar char="§"/>
            </a:pPr>
            <a:r>
              <a:rPr lang="pt-BR" sz="2000" dirty="0"/>
              <a:t>Enviar convites para a reunião virtual</a:t>
            </a:r>
          </a:p>
          <a:p>
            <a:pPr marL="457200" indent="-457200">
              <a:buClr>
                <a:schemeClr val="accent1"/>
              </a:buClr>
              <a:buFont typeface="Wingdings" panose="05000000000000000000" pitchFamily="2" charset="2"/>
              <a:buChar char="v"/>
            </a:pPr>
            <a:endParaRPr lang="en-US" dirty="0"/>
          </a:p>
          <a:p>
            <a:pPr marL="457200" indent="-457200">
              <a:buClr>
                <a:schemeClr val="accent1"/>
              </a:buClr>
              <a:buFont typeface="Wingdings" panose="05000000000000000000" pitchFamily="2" charset="2"/>
              <a:buChar char="v"/>
            </a:pPr>
            <a:endParaRPr lang="en-US" dirty="0"/>
          </a:p>
          <a:p>
            <a:pPr marL="457200" indent="-457200">
              <a:buClr>
                <a:schemeClr val="accent1"/>
              </a:buClr>
              <a:buFont typeface="Wingdings" panose="05000000000000000000" pitchFamily="2" charset="2"/>
              <a:buChar char="v"/>
            </a:pPr>
            <a:endParaRPr lang="en-US" dirty="0"/>
          </a:p>
        </p:txBody>
      </p:sp>
      <p:pic>
        <p:nvPicPr>
          <p:cNvPr id="15" name="Picture 14">
            <a:extLst>
              <a:ext uri="{FF2B5EF4-FFF2-40B4-BE49-F238E27FC236}">
                <a16:creationId xmlns:a16="http://schemas.microsoft.com/office/drawing/2014/main" id="{7102D986-2B40-434E-8A57-2971A672FDB5}"/>
              </a:ext>
            </a:extLst>
          </p:cNvPr>
          <p:cNvPicPr>
            <a:picLocks noChangeAspect="1"/>
          </p:cNvPicPr>
          <p:nvPr/>
        </p:nvPicPr>
        <p:blipFill>
          <a:blip r:embed="rId4"/>
          <a:srcRect/>
          <a:stretch/>
        </p:blipFill>
        <p:spPr>
          <a:xfrm>
            <a:off x="658006" y="5310808"/>
            <a:ext cx="1089992" cy="1089992"/>
          </a:xfrm>
          <a:prstGeom prst="rect">
            <a:avLst/>
          </a:prstGeom>
        </p:spPr>
      </p:pic>
    </p:spTree>
    <p:extLst>
      <p:ext uri="{BB962C8B-B14F-4D97-AF65-F5344CB8AC3E}">
        <p14:creationId xmlns:p14="http://schemas.microsoft.com/office/powerpoint/2010/main" val="2769176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FCFF-2AAE-4BD0-90AF-84F6F937E725}"/>
              </a:ext>
            </a:extLst>
          </p:cNvPr>
          <p:cNvSpPr>
            <a:spLocks noGrp="1"/>
          </p:cNvSpPr>
          <p:nvPr>
            <p:ph type="title" idx="4294967295"/>
          </p:nvPr>
        </p:nvSpPr>
        <p:spPr>
          <a:xfrm>
            <a:off x="639170" y="683496"/>
            <a:ext cx="11552830" cy="533400"/>
          </a:xfrm>
          <a:prstGeom prst="rect">
            <a:avLst/>
          </a:prstGeom>
        </p:spPr>
        <p:txBody>
          <a:bodyPr lIns="91440" tIns="45720" rIns="91440" bIns="45720" anchor="t">
            <a:normAutofit fontScale="90000"/>
          </a:bodyPr>
          <a:lstStyle/>
          <a:p>
            <a:pPr algn="l"/>
            <a:r>
              <a:rPr lang="pt-BR" b="1" dirty="0">
                <a:solidFill>
                  <a:srgbClr val="0A5496"/>
                </a:solidFill>
              </a:rPr>
              <a:t>Pré-trabalho recomendado para Criar uma Visão</a:t>
            </a:r>
          </a:p>
        </p:txBody>
      </p:sp>
      <p:sp>
        <p:nvSpPr>
          <p:cNvPr id="3" name="Content Placeholder 2">
            <a:extLst>
              <a:ext uri="{FF2B5EF4-FFF2-40B4-BE49-F238E27FC236}">
                <a16:creationId xmlns:a16="http://schemas.microsoft.com/office/drawing/2014/main" id="{804854C4-9CA9-487A-B4CA-EE2C663FCB2B}"/>
              </a:ext>
            </a:extLst>
          </p:cNvPr>
          <p:cNvSpPr>
            <a:spLocks noGrp="1"/>
          </p:cNvSpPr>
          <p:nvPr>
            <p:ph sz="quarter" idx="4294967295"/>
          </p:nvPr>
        </p:nvSpPr>
        <p:spPr>
          <a:xfrm>
            <a:off x="609600" y="1524000"/>
            <a:ext cx="5486400" cy="4572000"/>
          </a:xfrm>
          <a:prstGeom prst="rect">
            <a:avLst/>
          </a:prstGeom>
        </p:spPr>
        <p:txBody>
          <a:bodyPr lIns="91440" tIns="45720" rIns="91440" bIns="45720" anchor="t"/>
          <a:lstStyle/>
          <a:p>
            <a:pPr marL="0" indent="0">
              <a:buNone/>
            </a:pPr>
            <a:r>
              <a:rPr lang="pt-BR" sz="2400" b="1" dirty="0">
                <a:solidFill>
                  <a:srgbClr val="0A5496"/>
                </a:solidFill>
                <a:ea typeface="ヒラギノ角ゴ Pro W3"/>
              </a:rPr>
              <a:t>Cursos do Centro Leonístico de Aprendizagem</a:t>
            </a:r>
          </a:p>
          <a:p>
            <a:pPr>
              <a:lnSpc>
                <a:spcPct val="250000"/>
              </a:lnSpc>
              <a:buClr>
                <a:srgbClr val="FFC000"/>
              </a:buClr>
            </a:pPr>
            <a:r>
              <a:rPr lang="pt-BR" sz="2000" dirty="0">
                <a:ea typeface="ヒラギノ角ゴ Pro W3"/>
              </a:rPr>
              <a:t>Equipes eficazes</a:t>
            </a:r>
          </a:p>
          <a:p>
            <a:pPr>
              <a:lnSpc>
                <a:spcPct val="150000"/>
              </a:lnSpc>
              <a:buClr>
                <a:srgbClr val="FFC000"/>
              </a:buClr>
            </a:pPr>
            <a:r>
              <a:rPr lang="pt-BR" sz="2000" dirty="0">
                <a:ea typeface="ヒラギノ角ゴ Pro W3"/>
              </a:rPr>
              <a:t>Escuta eficaz</a:t>
            </a:r>
          </a:p>
          <a:p>
            <a:pPr>
              <a:lnSpc>
                <a:spcPct val="150000"/>
              </a:lnSpc>
              <a:buClr>
                <a:srgbClr val="FFC000"/>
              </a:buClr>
            </a:pPr>
            <a:r>
              <a:rPr lang="pt-BR" sz="2000" dirty="0">
                <a:ea typeface="ヒラギノ角ゴ Pro W3"/>
              </a:rPr>
              <a:t>Introdução à análise SWOT</a:t>
            </a:r>
          </a:p>
          <a:p>
            <a:pPr>
              <a:lnSpc>
                <a:spcPct val="150000"/>
              </a:lnSpc>
              <a:buClr>
                <a:srgbClr val="FFC000"/>
              </a:buClr>
            </a:pPr>
            <a:r>
              <a:rPr lang="pt-BR" sz="2000" dirty="0">
                <a:ea typeface="ヒラギノ角ゴ Pro W3"/>
              </a:rPr>
              <a:t>Definição de metas</a:t>
            </a:r>
          </a:p>
          <a:p>
            <a:pPr marL="0" indent="0">
              <a:buNone/>
            </a:pPr>
            <a:endParaRPr lang="en-US" dirty="0">
              <a:ea typeface="ヒラギノ角ゴ Pro W3"/>
            </a:endParaRPr>
          </a:p>
          <a:p>
            <a:pPr marL="0" indent="0">
              <a:buNone/>
            </a:pPr>
            <a:r>
              <a:rPr lang="pt-BR" dirty="0"/>
              <a:t>Pesquise os cursos por nome na Biblioteca de Conteúdo do Centro Leonístico de Aprendizagem do Lions (LLC). Acesse o LLC por meio de sua conta Lion Account (Lion Portal), clique em Learn e Centro Leonístico de Aprendizagem.</a:t>
            </a:r>
          </a:p>
        </p:txBody>
      </p:sp>
      <p:sp>
        <p:nvSpPr>
          <p:cNvPr id="6" name="Rectangle 5">
            <a:extLst>
              <a:ext uri="{FF2B5EF4-FFF2-40B4-BE49-F238E27FC236}">
                <a16:creationId xmlns:a16="http://schemas.microsoft.com/office/drawing/2014/main" id="{D69E29BA-9C79-B246-A4B7-DFE89BF4A98A}"/>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Content Placeholder 2">
            <a:extLst>
              <a:ext uri="{FF2B5EF4-FFF2-40B4-BE49-F238E27FC236}">
                <a16:creationId xmlns:a16="http://schemas.microsoft.com/office/drawing/2014/main" id="{202C6517-0A44-48F6-B81B-5262B9A111F7}"/>
              </a:ext>
            </a:extLst>
          </p:cNvPr>
          <p:cNvSpPr txBox="1">
            <a:spLocks/>
          </p:cNvSpPr>
          <p:nvPr/>
        </p:nvSpPr>
        <p:spPr>
          <a:xfrm>
            <a:off x="6553200" y="1524000"/>
            <a:ext cx="5486400" cy="4572000"/>
          </a:xfrm>
          <a:prstGeom prst="rect">
            <a:avLst/>
          </a:prstGeom>
        </p:spPr>
        <p:txBody>
          <a:bodyPr lIns="91440" tIns="45720" rIns="91440" bIns="45720"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2400" b="1" dirty="0">
                <a:solidFill>
                  <a:srgbClr val="0A5496"/>
                </a:solidFill>
                <a:latin typeface="Arial" panose="020B0604020202020204" pitchFamily="34" charset="0"/>
                <a:ea typeface="ヒラギノ角ゴ Pro W3"/>
                <a:cs typeface="Arial" panose="020B0604020202020204" pitchFamily="34" charset="0"/>
              </a:rPr>
              <a:t>Aprendizagem complementar</a:t>
            </a:r>
          </a:p>
          <a:p>
            <a:pPr>
              <a:lnSpc>
                <a:spcPct val="200000"/>
              </a:lnSpc>
              <a:buClr>
                <a:srgbClr val="FFC000"/>
              </a:buClr>
            </a:pPr>
            <a:r>
              <a:rPr lang="pt-BR" sz="2000" dirty="0">
                <a:solidFill>
                  <a:srgbClr val="0A5496"/>
                </a:solidFill>
                <a:latin typeface="Arial" panose="020B0604020202020204" pitchFamily="34" charset="0"/>
                <a:ea typeface="ヒラギノ角ゴ Pro W3"/>
                <a:cs typeface="Arial" panose="020B0604020202020204" pitchFamily="34" charset="0"/>
                <a:hlinkClick r:id="rId3">
                  <a:extLst>
                    <a:ext uri="{A12FA001-AC4F-418D-AE19-62706E023703}">
                      <ahyp:hlinkClr xmlns:ahyp="http://schemas.microsoft.com/office/drawing/2018/hyperlinkcolor" val="tx"/>
                    </a:ext>
                  </a:extLst>
                </a:hlinkClick>
              </a:rPr>
              <a:t>Livro de exercícios do Plano Estratégico Distrital</a:t>
            </a:r>
          </a:p>
          <a:p>
            <a:pPr lvl="1">
              <a:buClr>
                <a:srgbClr val="FFC000"/>
              </a:buClr>
              <a:buFont typeface="Arial" panose="020B0604020202020204" pitchFamily="34" charset="0"/>
              <a:buChar char="•"/>
            </a:pPr>
            <a:r>
              <a:rPr lang="pt-BR" sz="1800" dirty="0">
                <a:solidFill>
                  <a:schemeClr val="tx1"/>
                </a:solidFill>
                <a:latin typeface="Arial" panose="020B0604020202020204" pitchFamily="34" charset="0"/>
                <a:ea typeface="ヒラギノ角ゴ Pro W3"/>
                <a:cs typeface="Arial" panose="020B0604020202020204" pitchFamily="34" charset="0"/>
              </a:rPr>
              <a:t>Atividades de Serviço</a:t>
            </a:r>
          </a:p>
          <a:p>
            <a:pPr lvl="1">
              <a:buClr>
                <a:srgbClr val="FFC000"/>
              </a:buClr>
              <a:buFont typeface="Arial" panose="020B0604020202020204" pitchFamily="34" charset="0"/>
              <a:buChar char="•"/>
            </a:pPr>
            <a:r>
              <a:rPr lang="pt-BR" sz="1800" dirty="0">
                <a:solidFill>
                  <a:schemeClr val="tx1"/>
                </a:solidFill>
                <a:latin typeface="Arial" panose="020B0604020202020204" pitchFamily="34" charset="0"/>
                <a:ea typeface="ヒラギノ角ゴ Pro W3"/>
                <a:cs typeface="Arial" panose="020B0604020202020204" pitchFamily="34" charset="0"/>
              </a:rPr>
              <a:t>Desenvolvimento do Quadro Associativo </a:t>
            </a:r>
          </a:p>
        </p:txBody>
      </p:sp>
    </p:spTree>
    <p:extLst>
      <p:ext uri="{BB962C8B-B14F-4D97-AF65-F5344CB8AC3E}">
        <p14:creationId xmlns:p14="http://schemas.microsoft.com/office/powerpoint/2010/main" val="4079511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3"/>
          <a:stretch>
            <a:fillRect/>
          </a:stretch>
        </p:blipFill>
        <p:spPr>
          <a:xfrm>
            <a:off x="0"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dirty="0">
                <a:solidFill>
                  <a:srgbClr val="EBB700"/>
                </a:solidFill>
              </a:rPr>
              <a:t>Abordagem Global do Quadro Associativo</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3200" dirty="0"/>
              <a:t>Criar uma Equipe</a:t>
            </a: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spTree>
    <p:extLst>
      <p:ext uri="{BB962C8B-B14F-4D97-AF65-F5344CB8AC3E}">
        <p14:creationId xmlns:p14="http://schemas.microsoft.com/office/powerpoint/2010/main" val="3804059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ackground - Image">
            <a:extLst>
              <a:ext uri="{FF2B5EF4-FFF2-40B4-BE49-F238E27FC236}">
                <a16:creationId xmlns:a16="http://schemas.microsoft.com/office/drawing/2014/main" id="{0E587255-1448-7447-B97A-30B210A7F314}"/>
              </a:ext>
            </a:extLst>
          </p:cNvPr>
          <p:cNvPicPr>
            <a:picLocks noChangeAspect="1"/>
          </p:cNvPicPr>
          <p:nvPr/>
        </p:nvPicPr>
        <p:blipFill>
          <a:blip r:embed="rId3"/>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5FC019C1-E7DF-1547-B0A3-A5BEE4DCC7DC}"/>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Emblem - White" descr="lionlogo_white.eps">
            <a:extLst>
              <a:ext uri="{FF2B5EF4-FFF2-40B4-BE49-F238E27FC236}">
                <a16:creationId xmlns:a16="http://schemas.microsoft.com/office/drawing/2014/main" id="{F061F4CD-B550-DF43-81A4-0CEE7B288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0" name="Headline">
            <a:extLst>
              <a:ext uri="{FF2B5EF4-FFF2-40B4-BE49-F238E27FC236}">
                <a16:creationId xmlns:a16="http://schemas.microsoft.com/office/drawing/2014/main" id="{E1EB4BFA-82E7-2844-A93B-87E69AB934E9}"/>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pt-BR" sz="4800" b="1" dirty="0">
                <a:solidFill>
                  <a:schemeClr val="bg1"/>
                </a:solidFill>
                <a:latin typeface="Helvetica Neue" charset="0"/>
                <a:ea typeface="Helvetica Neue" charset="0"/>
                <a:cs typeface="Helvetica Neue" charset="0"/>
              </a:rPr>
              <a:t>Dúvidas?</a:t>
            </a:r>
          </a:p>
        </p:txBody>
      </p:sp>
      <p:sp>
        <p:nvSpPr>
          <p:cNvPr id="11" name="Gold Bar">
            <a:extLst>
              <a:ext uri="{FF2B5EF4-FFF2-40B4-BE49-F238E27FC236}">
                <a16:creationId xmlns:a16="http://schemas.microsoft.com/office/drawing/2014/main" id="{159C6190-D07C-354A-AEA4-3EA7943365F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dirty="0"/>
          </a:p>
        </p:txBody>
      </p:sp>
      <p:sp>
        <p:nvSpPr>
          <p:cNvPr id="12" name="Copyright">
            <a:extLst>
              <a:ext uri="{FF2B5EF4-FFF2-40B4-BE49-F238E27FC236}">
                <a16:creationId xmlns:a16="http://schemas.microsoft.com/office/drawing/2014/main" id="{F6B0E5B4-2FF8-9940-AEE0-93BFB00EBA3D}"/>
              </a:ext>
            </a:extLst>
          </p:cNvPr>
          <p:cNvSpPr txBox="1"/>
          <p:nvPr/>
        </p:nvSpPr>
        <p:spPr>
          <a:xfrm>
            <a:off x="1295400" y="6191347"/>
            <a:ext cx="3399810" cy="338554"/>
          </a:xfrm>
          <a:prstGeom prst="rect">
            <a:avLst/>
          </a:prstGeom>
          <a:noFill/>
        </p:spPr>
        <p:txBody>
          <a:bodyPr wrap="square" rtlCol="0">
            <a:spAutoFit/>
          </a:bodyPr>
          <a:lstStyle/>
          <a:p>
            <a:r>
              <a:rPr lang="pt-BR" sz="1600" b="1" dirty="0">
                <a:solidFill>
                  <a:schemeClr val="bg1"/>
                </a:solidFill>
              </a:rPr>
              <a:t>© 2020 Lions Clubs International</a:t>
            </a:r>
          </a:p>
        </p:txBody>
      </p:sp>
      <p:sp>
        <p:nvSpPr>
          <p:cNvPr id="13" name="Date Lang Code">
            <a:extLst>
              <a:ext uri="{FF2B5EF4-FFF2-40B4-BE49-F238E27FC236}">
                <a16:creationId xmlns:a16="http://schemas.microsoft.com/office/drawing/2014/main" id="{683F06F2-6532-CA47-8B0F-44A905C538DF}"/>
              </a:ext>
            </a:extLst>
          </p:cNvPr>
          <p:cNvSpPr txBox="1"/>
          <p:nvPr/>
        </p:nvSpPr>
        <p:spPr>
          <a:xfrm>
            <a:off x="8553659" y="6191347"/>
            <a:ext cx="2913980" cy="584775"/>
          </a:xfrm>
          <a:prstGeom prst="rect">
            <a:avLst/>
          </a:prstGeom>
          <a:noFill/>
        </p:spPr>
        <p:txBody>
          <a:bodyPr wrap="square" rtlCol="0">
            <a:spAutoFit/>
          </a:bodyPr>
          <a:lstStyle/>
          <a:p>
            <a:r>
              <a:rPr lang="pt-BR" sz="1600" b="1" dirty="0">
                <a:solidFill>
                  <a:schemeClr val="bg1"/>
                </a:solidFill>
              </a:rPr>
              <a:t>Atualizado </a:t>
            </a:r>
            <a:r>
              <a:rPr lang="pt-BR" sz="1600" b="1">
                <a:solidFill>
                  <a:schemeClr val="bg1"/>
                </a:solidFill>
              </a:rPr>
              <a:t>em 8/2023 </a:t>
            </a:r>
            <a:r>
              <a:rPr lang="pt-BR" sz="1600" b="1" dirty="0">
                <a:solidFill>
                  <a:schemeClr val="bg1"/>
                </a:solidFill>
              </a:rPr>
              <a:t>PO</a:t>
            </a:r>
          </a:p>
          <a:p>
            <a:endParaRPr lang="en-US" sz="1600" b="1" dirty="0">
              <a:solidFill>
                <a:schemeClr val="bg1"/>
              </a:solidFill>
            </a:endParaRPr>
          </a:p>
        </p:txBody>
      </p:sp>
      <p:sp>
        <p:nvSpPr>
          <p:cNvPr id="14" name="Page Number - White">
            <a:extLst>
              <a:ext uri="{FF2B5EF4-FFF2-40B4-BE49-F238E27FC236}">
                <a16:creationId xmlns:a16="http://schemas.microsoft.com/office/drawing/2014/main" id="{CAA02B85-79F3-2949-8914-08C80D1B360D}"/>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dirty="0">
              <a:solidFill>
                <a:schemeClr val="bg1"/>
              </a:solidFill>
            </a:endParaRPr>
          </a:p>
        </p:txBody>
      </p:sp>
    </p:spTree>
    <p:extLst>
      <p:ext uri="{BB962C8B-B14F-4D97-AF65-F5344CB8AC3E}">
        <p14:creationId xmlns:p14="http://schemas.microsoft.com/office/powerpoint/2010/main" val="1760502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27386" y="2595904"/>
            <a:ext cx="5092507" cy="1036951"/>
          </a:xfrm>
          <a:prstGeom prst="rect">
            <a:avLst/>
          </a:prstGeom>
          <a:noFill/>
        </p:spPr>
        <p:txBody>
          <a:bodyPr wrap="square" rtlCol="0" anchor="b">
            <a:spAutoFit/>
          </a:bodyPr>
          <a:lstStyle/>
          <a:p>
            <a:pPr algn="ctr">
              <a:lnSpc>
                <a:spcPts val="8000"/>
              </a:lnSpc>
            </a:pPr>
            <a:r>
              <a:rPr lang="pt-BR" sz="6000" b="1" dirty="0">
                <a:solidFill>
                  <a:schemeClr val="bg1"/>
                </a:solidFill>
                <a:latin typeface="Arial" panose="020B0604020202020204" pitchFamily="34" charset="0"/>
                <a:ea typeface="Arial" charset="0"/>
                <a:cs typeface="Arial" panose="020B0604020202020204" pitchFamily="34" charset="0"/>
              </a:rPr>
              <a:t>Agenda</a:t>
            </a: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a:solidFill>
                  <a:srgbClr val="00338D"/>
                </a:solidFill>
              </a:rPr>
              <a:pPr eaLnBrk="0" hangingPunct="0">
                <a:spcBef>
                  <a:spcPct val="50000"/>
                </a:spcBef>
                <a:defRPr/>
              </a:pPr>
              <a:t>3</a:t>
            </a:fld>
            <a:endParaRPr lang="en-US" sz="1000" dirty="0">
              <a:solidFill>
                <a:srgbClr val="00338D"/>
              </a:solidFill>
            </a:endParaRPr>
          </a:p>
          <a:p>
            <a:pPr eaLnBrk="0" hangingPunct="0">
              <a:spcBef>
                <a:spcPct val="50000"/>
              </a:spcBef>
              <a:defRPr/>
            </a:pPr>
            <a:endParaRPr lang="en-US" sz="1000" dirty="0">
              <a:solidFill>
                <a:srgbClr val="00338D"/>
              </a:solidFill>
            </a:endParaRPr>
          </a:p>
        </p:txBody>
      </p:sp>
      <p:sp>
        <p:nvSpPr>
          <p:cNvPr id="26" name="Body Copy">
            <a:extLst>
              <a:ext uri="{FF2B5EF4-FFF2-40B4-BE49-F238E27FC236}">
                <a16:creationId xmlns:a16="http://schemas.microsoft.com/office/drawing/2014/main" id="{CCCC5782-694D-E645-929A-D20BB9BFA1B2}"/>
              </a:ext>
            </a:extLst>
          </p:cNvPr>
          <p:cNvSpPr txBox="1">
            <a:spLocks/>
          </p:cNvSpPr>
          <p:nvPr/>
        </p:nvSpPr>
        <p:spPr>
          <a:xfrm>
            <a:off x="6499610" y="1775727"/>
            <a:ext cx="5486400" cy="41910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Aft>
                <a:spcPts val="1200"/>
              </a:spcAft>
              <a:buClr>
                <a:srgbClr val="FFC000"/>
              </a:buClr>
              <a:buFont typeface=".Lucida Grande UI Regular"/>
              <a:buChar char="►"/>
            </a:pPr>
            <a:r>
              <a:rPr lang="pt-BR" sz="2800" dirty="0">
                <a:solidFill>
                  <a:schemeClr val="accent6">
                    <a:lumMod val="65000"/>
                    <a:lumOff val="35000"/>
                  </a:schemeClr>
                </a:solidFill>
              </a:rPr>
              <a:t>Visão geral da Abordagem Global do Quadro Associativo</a:t>
            </a:r>
          </a:p>
          <a:p>
            <a:pPr marL="342900" indent="-342900">
              <a:spcAft>
                <a:spcPts val="1200"/>
              </a:spcAft>
              <a:buClr>
                <a:srgbClr val="FFC000"/>
              </a:buClr>
              <a:buFont typeface=".Lucida Grande UI Regular"/>
              <a:buChar char="►"/>
            </a:pPr>
            <a:r>
              <a:rPr lang="pt-BR" sz="2800" dirty="0">
                <a:solidFill>
                  <a:schemeClr val="accent6">
                    <a:lumMod val="65000"/>
                    <a:lumOff val="35000"/>
                  </a:schemeClr>
                </a:solidFill>
              </a:rPr>
              <a:t>Organização do grupo de trabalho</a:t>
            </a:r>
          </a:p>
          <a:p>
            <a:pPr marL="342900" indent="-342900">
              <a:spcAft>
                <a:spcPts val="1200"/>
              </a:spcAft>
              <a:buClr>
                <a:srgbClr val="FFC000"/>
              </a:buClr>
              <a:buFont typeface=".Lucida Grande UI Regular"/>
              <a:buChar char="►"/>
            </a:pPr>
            <a:r>
              <a:rPr lang="pt-BR" sz="2800" dirty="0">
                <a:solidFill>
                  <a:schemeClr val="accent6">
                    <a:lumMod val="65000"/>
                    <a:lumOff val="35000"/>
                  </a:schemeClr>
                </a:solidFill>
              </a:rPr>
              <a:t>Funções do Grupo de Trabalho</a:t>
            </a:r>
          </a:p>
          <a:p>
            <a:pPr marL="342900" indent="-342900">
              <a:spcAft>
                <a:spcPts val="1200"/>
              </a:spcAft>
              <a:buClr>
                <a:srgbClr val="FFC000"/>
              </a:buClr>
              <a:buFont typeface=".Lucida Grande UI Regular"/>
              <a:buChar char="►"/>
            </a:pPr>
            <a:r>
              <a:rPr lang="pt-BR" sz="2800" dirty="0">
                <a:solidFill>
                  <a:schemeClr val="accent6">
                    <a:lumMod val="65000"/>
                    <a:lumOff val="35000"/>
                  </a:schemeClr>
                </a:solidFill>
              </a:rPr>
              <a:t>Próximas etapas</a:t>
            </a:r>
          </a:p>
        </p:txBody>
      </p:sp>
      <p:pic>
        <p:nvPicPr>
          <p:cNvPr id="33" name="Picture 32">
            <a:extLst>
              <a:ext uri="{FF2B5EF4-FFF2-40B4-BE49-F238E27FC236}">
                <a16:creationId xmlns:a16="http://schemas.microsoft.com/office/drawing/2014/main" id="{D1B9221F-A920-4D4C-A527-8AAF1C565DA8}"/>
              </a:ext>
            </a:extLst>
          </p:cNvPr>
          <p:cNvPicPr>
            <a:picLocks noChangeAspect="1"/>
          </p:cNvPicPr>
          <p:nvPr/>
        </p:nvPicPr>
        <p:blipFill>
          <a:blip r:embed="rId3"/>
          <a:srcRect/>
          <a:stretch/>
        </p:blipFill>
        <p:spPr>
          <a:xfrm>
            <a:off x="273388" y="6114917"/>
            <a:ext cx="2755897" cy="463609"/>
          </a:xfrm>
          <a:prstGeom prst="rect">
            <a:avLst/>
          </a:prstGeom>
        </p:spPr>
      </p:pic>
      <p:sp>
        <p:nvSpPr>
          <p:cNvPr id="34" name="Yellow Bar">
            <a:extLst>
              <a:ext uri="{FF2B5EF4-FFF2-40B4-BE49-F238E27FC236}">
                <a16:creationId xmlns:a16="http://schemas.microsoft.com/office/drawing/2014/main" id="{5739784C-174A-5547-8ED0-1428D276CC17}"/>
              </a:ext>
            </a:extLst>
          </p:cNvPr>
          <p:cNvSpPr/>
          <p:nvPr/>
        </p:nvSpPr>
        <p:spPr>
          <a:xfrm>
            <a:off x="1310598" y="3810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pt-BR" dirty="0">
                <a:latin typeface="Arial" charset="0"/>
                <a:ea typeface="Arial" charset="0"/>
                <a:cs typeface="Arial" charset="0"/>
              </a:rPr>
              <a:t> </a:t>
            </a:r>
          </a:p>
        </p:txBody>
      </p:sp>
    </p:spTree>
    <p:extLst>
      <p:ext uri="{BB962C8B-B14F-4D97-AF65-F5344CB8AC3E}">
        <p14:creationId xmlns:p14="http://schemas.microsoft.com/office/powerpoint/2010/main" val="2118721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3"/>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02244" y="1525954"/>
            <a:ext cx="5065156" cy="533204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b="1" dirty="0">
                <a:solidFill>
                  <a:schemeClr val="bg1"/>
                </a:solidFill>
              </a:rPr>
              <a:t>Visão</a:t>
            </a:r>
          </a:p>
          <a:p>
            <a:pPr>
              <a:lnSpc>
                <a:spcPct val="120000"/>
              </a:lnSpc>
            </a:pPr>
            <a:r>
              <a:rPr lang="en-US" b="1" dirty="0">
                <a:solidFill>
                  <a:schemeClr val="bg1"/>
                </a:solidFill>
              </a:rPr>
              <a:t>Ser o líder global em serviços comunitários e humanitários.</a:t>
            </a:r>
          </a:p>
          <a:p>
            <a:endParaRPr lang="en-US" dirty="0">
              <a:solidFill>
                <a:schemeClr val="bg1"/>
              </a:solidFill>
            </a:endParaRPr>
          </a:p>
          <a:p>
            <a:r>
              <a:rPr lang="en-US" b="1" dirty="0">
                <a:solidFill>
                  <a:schemeClr val="bg1"/>
                </a:solidFill>
              </a:rPr>
              <a:t>Missão</a:t>
            </a:r>
          </a:p>
          <a:p>
            <a:pPr>
              <a:lnSpc>
                <a:spcPct val="120000"/>
              </a:lnSpc>
            </a:pPr>
            <a:r>
              <a:rPr lang="pt-BR" b="1" dirty="0">
                <a:solidFill>
                  <a:schemeClr val="bg1"/>
                </a:solidFill>
              </a:rPr>
              <a:t>Empoderar os Lions clubes, voluntários e parceiros para melhorar a saúde e o bem-estar, fortalecer as comunidades e apoiar os necessitados por meio de serviços humanitários e subsídios que impactem vidas em todo o mundo, e promover a paz e a compreensão internacional.</a:t>
            </a:r>
            <a:endParaRPr lang="en-US" b="1" dirty="0">
              <a:solidFill>
                <a:schemeClr val="bg1"/>
              </a:solidFill>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610439"/>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3600" b="1" kern="0" dirty="0">
                <a:solidFill>
                  <a:schemeClr val="bg1"/>
                </a:solidFill>
                <a:latin typeface="Arial" charset="0"/>
                <a:ea typeface="Arial" charset="0"/>
                <a:cs typeface="Arial" charset="0"/>
              </a:rPr>
              <a:t>Por que somos Leões?</a:t>
            </a: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sp>
        <p:nvSpPr>
          <p:cNvPr id="12" name="Yellow Bar">
            <a:extLst>
              <a:ext uri="{FF2B5EF4-FFF2-40B4-BE49-F238E27FC236}">
                <a16:creationId xmlns:a16="http://schemas.microsoft.com/office/drawing/2014/main" id="{36FFCDE8-B037-9D44-B42A-957A01737C55}"/>
              </a:ext>
            </a:extLst>
          </p:cNvPr>
          <p:cNvSpPr/>
          <p:nvPr/>
        </p:nvSpPr>
        <p:spPr>
          <a:xfrm>
            <a:off x="895678" y="1332833"/>
            <a:ext cx="39319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Tree>
    <p:extLst>
      <p:ext uri="{BB962C8B-B14F-4D97-AF65-F5344CB8AC3E}">
        <p14:creationId xmlns:p14="http://schemas.microsoft.com/office/powerpoint/2010/main" val="918363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Freeform 15">
            <a:extLst>
              <a:ext uri="{FF2B5EF4-FFF2-40B4-BE49-F238E27FC236}">
                <a16:creationId xmlns:a16="http://schemas.microsoft.com/office/drawing/2014/main" id="{5792C060-D3D4-7A4F-8F6F-0A49D7E63B1C}"/>
              </a:ext>
            </a:extLst>
          </p:cNvPr>
          <p:cNvSpPr/>
          <p:nvPr/>
        </p:nvSpPr>
        <p:spPr>
          <a:xfrm rot="16200000" flipV="1">
            <a:off x="-1468331" y="1468333"/>
            <a:ext cx="6858001" cy="3921337"/>
          </a:xfrm>
          <a:custGeom>
            <a:avLst/>
            <a:gdLst>
              <a:gd name="connsiteX0" fmla="*/ 6858001 w 6858001"/>
              <a:gd name="connsiteY0" fmla="*/ 3921337 h 3921337"/>
              <a:gd name="connsiteX1" fmla="*/ 6858001 w 6858001"/>
              <a:gd name="connsiteY1" fmla="*/ 1273387 h 3921337"/>
              <a:gd name="connsiteX2" fmla="*/ 6858000 w 6858001"/>
              <a:gd name="connsiteY2" fmla="*/ 1273387 h 3921337"/>
              <a:gd name="connsiteX3" fmla="*/ 6858000 w 6858001"/>
              <a:gd name="connsiteY3" fmla="*/ 0 h 3921337"/>
              <a:gd name="connsiteX4" fmla="*/ 0 w 6858001"/>
              <a:gd name="connsiteY4" fmla="*/ 922089 h 3921337"/>
              <a:gd name="connsiteX5" fmla="*/ 0 w 6858001"/>
              <a:gd name="connsiteY5" fmla="*/ 1978237 h 3921337"/>
              <a:gd name="connsiteX6" fmla="*/ 3 w 6858001"/>
              <a:gd name="connsiteY6" fmla="*/ 1978237 h 3921337"/>
              <a:gd name="connsiteX7" fmla="*/ 3 w 6858001"/>
              <a:gd name="connsiteY7" fmla="*/ 3921337 h 39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3921337">
                <a:moveTo>
                  <a:pt x="6858001" y="3921337"/>
                </a:moveTo>
                <a:lnTo>
                  <a:pt x="6858001" y="1273387"/>
                </a:lnTo>
                <a:lnTo>
                  <a:pt x="6858000" y="1273387"/>
                </a:lnTo>
                <a:lnTo>
                  <a:pt x="6858000" y="0"/>
                </a:lnTo>
                <a:lnTo>
                  <a:pt x="0" y="922089"/>
                </a:lnTo>
                <a:lnTo>
                  <a:pt x="0" y="1978237"/>
                </a:lnTo>
                <a:lnTo>
                  <a:pt x="3" y="1978237"/>
                </a:lnTo>
                <a:lnTo>
                  <a:pt x="3" y="39213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pt-BR" dirty="0">
                <a:solidFill>
                  <a:schemeClr val="lt1">
                    <a:alpha val="44000"/>
                  </a:schemeClr>
                </a:solidFill>
              </a:rPr>
              <a:t>m</a:t>
            </a:r>
          </a:p>
        </p:txBody>
      </p:sp>
      <p:sp>
        <p:nvSpPr>
          <p:cNvPr id="11" name="Title 1"/>
          <p:cNvSpPr txBox="1">
            <a:spLocks/>
          </p:cNvSpPr>
          <p:nvPr/>
        </p:nvSpPr>
        <p:spPr>
          <a:xfrm>
            <a:off x="6096000" y="2438400"/>
            <a:ext cx="5181600" cy="13042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sz="3600" b="1" dirty="0">
                <a:solidFill>
                  <a:schemeClr val="bg1"/>
                </a:solidFill>
                <a:latin typeface="Arial" charset="0"/>
                <a:ea typeface="Arial" charset="0"/>
                <a:cs typeface="Arial" charset="0"/>
              </a:rPr>
              <a:t>Como ser Leão mudou a sua vida?</a:t>
            </a:r>
          </a:p>
        </p:txBody>
      </p:sp>
      <p:sp>
        <p:nvSpPr>
          <p:cNvPr id="8" name="Page Number - Blue">
            <a:extLst>
              <a:ext uri="{FF2B5EF4-FFF2-40B4-BE49-F238E27FC236}">
                <a16:creationId xmlns:a16="http://schemas.microsoft.com/office/drawing/2014/main"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dirty="0">
              <a:solidFill>
                <a:schemeClr val="bg1"/>
              </a:solidFill>
            </a:endParaRPr>
          </a:p>
        </p:txBody>
      </p:sp>
      <p:pic>
        <p:nvPicPr>
          <p:cNvPr id="10" name="Picture 9">
            <a:extLst>
              <a:ext uri="{FF2B5EF4-FFF2-40B4-BE49-F238E27FC236}">
                <a16:creationId xmlns:a16="http://schemas.microsoft.com/office/drawing/2014/main" id="{8F0BF563-9F34-8546-A4A4-63F9B2F6969D}"/>
              </a:ext>
            </a:extLst>
          </p:cNvPr>
          <p:cNvPicPr preferRelativeResize="0">
            <a:picLocks noChangeAspect="1"/>
          </p:cNvPicPr>
          <p:nvPr/>
        </p:nvPicPr>
        <p:blipFill>
          <a:blip r:embed="rId3"/>
          <a:srcRect l="13403" r="13403"/>
          <a:stretch/>
        </p:blipFill>
        <p:spPr>
          <a:xfrm>
            <a:off x="832508" y="685800"/>
            <a:ext cx="4581067" cy="4690872"/>
          </a:xfrm>
          <a:prstGeom prst="rect">
            <a:avLst/>
          </a:prstGeom>
        </p:spPr>
      </p:pic>
      <p:pic>
        <p:nvPicPr>
          <p:cNvPr id="17" name="Picture 16">
            <a:extLst>
              <a:ext uri="{FF2B5EF4-FFF2-40B4-BE49-F238E27FC236}">
                <a16:creationId xmlns:a16="http://schemas.microsoft.com/office/drawing/2014/main" id="{575F8FD0-1B43-E148-AB22-CC89D3C4410F}"/>
              </a:ext>
            </a:extLst>
          </p:cNvPr>
          <p:cNvPicPr>
            <a:picLocks noChangeAspect="1"/>
          </p:cNvPicPr>
          <p:nvPr/>
        </p:nvPicPr>
        <p:blipFill>
          <a:blip r:embed="rId4"/>
          <a:srcRect/>
          <a:stretch/>
        </p:blipFill>
        <p:spPr>
          <a:xfrm>
            <a:off x="287512" y="5517475"/>
            <a:ext cx="1089992" cy="1089992"/>
          </a:xfrm>
          <a:prstGeom prst="rect">
            <a:avLst/>
          </a:prstGeom>
        </p:spPr>
      </p:pic>
      <p:sp>
        <p:nvSpPr>
          <p:cNvPr id="12" name="Yellow Bar">
            <a:extLst>
              <a:ext uri="{FF2B5EF4-FFF2-40B4-BE49-F238E27FC236}">
                <a16:creationId xmlns:a16="http://schemas.microsoft.com/office/drawing/2014/main" id="{64ECCC5B-BB0F-F846-9FDF-7E804ACDBA2D}"/>
              </a:ext>
            </a:extLst>
          </p:cNvPr>
          <p:cNvSpPr/>
          <p:nvPr/>
        </p:nvSpPr>
        <p:spPr>
          <a:xfrm>
            <a:off x="7961670"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203870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746619" y="-134224"/>
            <a:ext cx="12843544" cy="6992224"/>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8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lumMod val="85000"/>
                </a:schemeClr>
              </a:solidFill>
              <a:effectLst/>
              <a:uLnTx/>
              <a:uFillTx/>
              <a:latin typeface="Arial" pitchFamily="34" charset="0"/>
              <a:ea typeface="ヒラギノ角ゴ Pro W3" pitchFamily="125" charset="-128"/>
              <a:cs typeface="+mn-cs"/>
            </a:endParaRP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6</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4" name="Text Placeholder 18">
            <a:extLst>
              <a:ext uri="{FF2B5EF4-FFF2-40B4-BE49-F238E27FC236}">
                <a16:creationId xmlns:a16="http://schemas.microsoft.com/office/drawing/2014/main" id="{6682FB07-B0F7-42AC-A2C4-B344AB48181A}"/>
              </a:ext>
            </a:extLst>
          </p:cNvPr>
          <p:cNvSpPr txBox="1">
            <a:spLocks/>
          </p:cNvSpPr>
          <p:nvPr/>
        </p:nvSpPr>
        <p:spPr>
          <a:xfrm>
            <a:off x="609600" y="510787"/>
            <a:ext cx="10778200" cy="63221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endParaRPr lang="en-US" sz="3200" kern="0" dirty="0">
              <a:solidFill>
                <a:srgbClr val="00338D"/>
              </a:solidFill>
            </a:endParaRPr>
          </a:p>
        </p:txBody>
      </p:sp>
      <p:sp>
        <p:nvSpPr>
          <p:cNvPr id="5" name="Freeform 11">
            <a:extLst>
              <a:ext uri="{FF2B5EF4-FFF2-40B4-BE49-F238E27FC236}">
                <a16:creationId xmlns:a16="http://schemas.microsoft.com/office/drawing/2014/main" id="{02C688BD-C05E-4549-A2EE-F76362CD3FFB}"/>
              </a:ext>
            </a:extLst>
          </p:cNvPr>
          <p:cNvSpPr>
            <a:spLocks/>
          </p:cNvSpPr>
          <p:nvPr/>
        </p:nvSpPr>
        <p:spPr bwMode="auto">
          <a:xfrm>
            <a:off x="943680" y="8591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u="sng" dirty="0">
                <a:solidFill>
                  <a:schemeClr val="bg1"/>
                </a:solidFill>
                <a:cs typeface="Arial" panose="020B0604020202020204" pitchFamily="34" charset="0"/>
              </a:rPr>
              <a:t>____</a:t>
            </a:r>
          </a:p>
        </p:txBody>
      </p:sp>
      <p:sp>
        <p:nvSpPr>
          <p:cNvPr id="6" name="Freeform 11">
            <a:extLst>
              <a:ext uri="{FF2B5EF4-FFF2-40B4-BE49-F238E27FC236}">
                <a16:creationId xmlns:a16="http://schemas.microsoft.com/office/drawing/2014/main" id="{50E65C34-B7F8-4075-B936-587BED4E12B1}"/>
              </a:ext>
            </a:extLst>
          </p:cNvPr>
          <p:cNvSpPr>
            <a:spLocks/>
          </p:cNvSpPr>
          <p:nvPr/>
        </p:nvSpPr>
        <p:spPr bwMode="auto">
          <a:xfrm>
            <a:off x="1269862" y="22773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7" name="Freeform 11">
            <a:extLst>
              <a:ext uri="{FF2B5EF4-FFF2-40B4-BE49-F238E27FC236}">
                <a16:creationId xmlns:a16="http://schemas.microsoft.com/office/drawing/2014/main" id="{CC4751B4-B2E2-493D-ADB6-9D5F83057A66}"/>
              </a:ext>
            </a:extLst>
          </p:cNvPr>
          <p:cNvSpPr>
            <a:spLocks/>
          </p:cNvSpPr>
          <p:nvPr/>
        </p:nvSpPr>
        <p:spPr bwMode="auto">
          <a:xfrm>
            <a:off x="2825216" y="4196592"/>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8" name="Freeform 11">
            <a:extLst>
              <a:ext uri="{FF2B5EF4-FFF2-40B4-BE49-F238E27FC236}">
                <a16:creationId xmlns:a16="http://schemas.microsoft.com/office/drawing/2014/main" id="{4D58C1D1-E386-48AB-AEF5-45543C1EC8EB}"/>
              </a:ext>
            </a:extLst>
          </p:cNvPr>
          <p:cNvSpPr>
            <a:spLocks/>
          </p:cNvSpPr>
          <p:nvPr/>
        </p:nvSpPr>
        <p:spPr bwMode="auto">
          <a:xfrm>
            <a:off x="5890936" y="181111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5C35"/>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9" name="Freeform 11">
            <a:extLst>
              <a:ext uri="{FF2B5EF4-FFF2-40B4-BE49-F238E27FC236}">
                <a16:creationId xmlns:a16="http://schemas.microsoft.com/office/drawing/2014/main" id="{82E43B65-7A13-42A3-B1BB-0C6C5F853CB3}"/>
              </a:ext>
            </a:extLst>
          </p:cNvPr>
          <p:cNvSpPr>
            <a:spLocks/>
          </p:cNvSpPr>
          <p:nvPr/>
        </p:nvSpPr>
        <p:spPr bwMode="auto">
          <a:xfrm>
            <a:off x="5769818" y="342900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00B66C"/>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10" name="Freeform 11">
            <a:extLst>
              <a:ext uri="{FF2B5EF4-FFF2-40B4-BE49-F238E27FC236}">
                <a16:creationId xmlns:a16="http://schemas.microsoft.com/office/drawing/2014/main" id="{6BD09AF3-F8F0-45E2-8AC5-7057D740AA5B}"/>
              </a:ext>
            </a:extLst>
          </p:cNvPr>
          <p:cNvSpPr>
            <a:spLocks/>
          </p:cNvSpPr>
          <p:nvPr/>
        </p:nvSpPr>
        <p:spPr bwMode="auto">
          <a:xfrm>
            <a:off x="8062056" y="266198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1" name="Freeform 11">
            <a:extLst>
              <a:ext uri="{FF2B5EF4-FFF2-40B4-BE49-F238E27FC236}">
                <a16:creationId xmlns:a16="http://schemas.microsoft.com/office/drawing/2014/main" id="{19171B1C-0FFF-4090-AC28-6CBB70AD516A}"/>
              </a:ext>
            </a:extLst>
          </p:cNvPr>
          <p:cNvSpPr>
            <a:spLocks/>
          </p:cNvSpPr>
          <p:nvPr/>
        </p:nvSpPr>
        <p:spPr bwMode="auto">
          <a:xfrm>
            <a:off x="9298082" y="160047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CD3108"/>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2" name="Freeform 11">
            <a:extLst>
              <a:ext uri="{FF2B5EF4-FFF2-40B4-BE49-F238E27FC236}">
                <a16:creationId xmlns:a16="http://schemas.microsoft.com/office/drawing/2014/main" id="{B6CE34A9-625D-4080-8623-E17926925FCA}"/>
              </a:ext>
            </a:extLst>
          </p:cNvPr>
          <p:cNvSpPr>
            <a:spLocks/>
          </p:cNvSpPr>
          <p:nvPr/>
        </p:nvSpPr>
        <p:spPr bwMode="auto">
          <a:xfrm>
            <a:off x="10232096" y="4729347"/>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4" name="Yellow Bar">
            <a:extLst>
              <a:ext uri="{FF2B5EF4-FFF2-40B4-BE49-F238E27FC236}">
                <a16:creationId xmlns:a16="http://schemas.microsoft.com/office/drawing/2014/main" id="{AA43A527-9862-470D-A3A6-480EEAAD5F04}"/>
              </a:ext>
            </a:extLst>
          </p:cNvPr>
          <p:cNvSpPr/>
          <p:nvPr/>
        </p:nvSpPr>
        <p:spPr>
          <a:xfrm>
            <a:off x="4632960" y="147042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2" name="Text Placeholder 18">
            <a:extLst>
              <a:ext uri="{FF2B5EF4-FFF2-40B4-BE49-F238E27FC236}">
                <a16:creationId xmlns:a16="http://schemas.microsoft.com/office/drawing/2014/main" id="{1EB6BB9F-150E-3372-4684-D7CF1A8C6151}"/>
              </a:ext>
            </a:extLst>
          </p:cNvPr>
          <p:cNvSpPr txBox="1">
            <a:spLocks/>
          </p:cNvSpPr>
          <p:nvPr/>
        </p:nvSpPr>
        <p:spPr>
          <a:xfrm>
            <a:off x="609600" y="697957"/>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pt-BR" sz="3200" dirty="0">
                <a:solidFill>
                  <a:srgbClr val="00338D"/>
                </a:solidFill>
              </a:rPr>
              <a:t>Compreendendo a necessidade para a </a:t>
            </a:r>
          </a:p>
          <a:p>
            <a:pPr algn="ctr">
              <a:spcBef>
                <a:spcPts val="0"/>
              </a:spcBef>
            </a:pPr>
            <a:r>
              <a:rPr lang="pt-BR" sz="3200" dirty="0">
                <a:solidFill>
                  <a:srgbClr val="00338D"/>
                </a:solidFill>
              </a:rPr>
              <a:t>Abordagem Global do Quadro Associativo</a:t>
            </a:r>
          </a:p>
        </p:txBody>
      </p:sp>
    </p:spTree>
    <p:extLst>
      <p:ext uri="{BB962C8B-B14F-4D97-AF65-F5344CB8AC3E}">
        <p14:creationId xmlns:p14="http://schemas.microsoft.com/office/powerpoint/2010/main" val="799020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746619" y="-134224"/>
            <a:ext cx="12843544" cy="6992224"/>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8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lumMod val="85000"/>
                </a:schemeClr>
              </a:solidFill>
              <a:effectLst/>
              <a:uLnTx/>
              <a:uFillTx/>
              <a:latin typeface="Arial" pitchFamily="34" charset="0"/>
              <a:ea typeface="ヒラギノ角ゴ Pro W3" pitchFamily="125" charset="-128"/>
              <a:cs typeface="+mn-cs"/>
            </a:endParaRP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7</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4" name="Text Placeholder 18">
            <a:extLst>
              <a:ext uri="{FF2B5EF4-FFF2-40B4-BE49-F238E27FC236}">
                <a16:creationId xmlns:a16="http://schemas.microsoft.com/office/drawing/2014/main" id="{6682FB07-B0F7-42AC-A2C4-B344AB48181A}"/>
              </a:ext>
            </a:extLst>
          </p:cNvPr>
          <p:cNvSpPr txBox="1">
            <a:spLocks/>
          </p:cNvSpPr>
          <p:nvPr/>
        </p:nvSpPr>
        <p:spPr>
          <a:xfrm>
            <a:off x="609600" y="510787"/>
            <a:ext cx="10778200" cy="63221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endParaRPr lang="en-US" sz="3200" kern="0" dirty="0">
              <a:solidFill>
                <a:srgbClr val="00338D"/>
              </a:solidFill>
            </a:endParaRPr>
          </a:p>
        </p:txBody>
      </p:sp>
      <p:sp>
        <p:nvSpPr>
          <p:cNvPr id="5" name="Freeform 11">
            <a:extLst>
              <a:ext uri="{FF2B5EF4-FFF2-40B4-BE49-F238E27FC236}">
                <a16:creationId xmlns:a16="http://schemas.microsoft.com/office/drawing/2014/main" id="{02C688BD-C05E-4549-A2EE-F76362CD3FFB}"/>
              </a:ext>
            </a:extLst>
          </p:cNvPr>
          <p:cNvSpPr>
            <a:spLocks/>
          </p:cNvSpPr>
          <p:nvPr/>
        </p:nvSpPr>
        <p:spPr bwMode="auto">
          <a:xfrm>
            <a:off x="943680" y="8591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u="sng" dirty="0">
                <a:solidFill>
                  <a:schemeClr val="bg1"/>
                </a:solidFill>
                <a:cs typeface="Arial" panose="020B0604020202020204" pitchFamily="34" charset="0"/>
              </a:rPr>
              <a:t>____</a:t>
            </a:r>
          </a:p>
        </p:txBody>
      </p:sp>
      <p:sp>
        <p:nvSpPr>
          <p:cNvPr id="6" name="Freeform 11">
            <a:extLst>
              <a:ext uri="{FF2B5EF4-FFF2-40B4-BE49-F238E27FC236}">
                <a16:creationId xmlns:a16="http://schemas.microsoft.com/office/drawing/2014/main" id="{50E65C34-B7F8-4075-B936-587BED4E12B1}"/>
              </a:ext>
            </a:extLst>
          </p:cNvPr>
          <p:cNvSpPr>
            <a:spLocks/>
          </p:cNvSpPr>
          <p:nvPr/>
        </p:nvSpPr>
        <p:spPr bwMode="auto">
          <a:xfrm>
            <a:off x="1269862" y="22773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7" name="Freeform 11">
            <a:extLst>
              <a:ext uri="{FF2B5EF4-FFF2-40B4-BE49-F238E27FC236}">
                <a16:creationId xmlns:a16="http://schemas.microsoft.com/office/drawing/2014/main" id="{CC4751B4-B2E2-493D-ADB6-9D5F83057A66}"/>
              </a:ext>
            </a:extLst>
          </p:cNvPr>
          <p:cNvSpPr>
            <a:spLocks/>
          </p:cNvSpPr>
          <p:nvPr/>
        </p:nvSpPr>
        <p:spPr bwMode="auto">
          <a:xfrm>
            <a:off x="2825216" y="4196592"/>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8" name="Freeform 11">
            <a:extLst>
              <a:ext uri="{FF2B5EF4-FFF2-40B4-BE49-F238E27FC236}">
                <a16:creationId xmlns:a16="http://schemas.microsoft.com/office/drawing/2014/main" id="{4D58C1D1-E386-48AB-AEF5-45543C1EC8EB}"/>
              </a:ext>
            </a:extLst>
          </p:cNvPr>
          <p:cNvSpPr>
            <a:spLocks/>
          </p:cNvSpPr>
          <p:nvPr/>
        </p:nvSpPr>
        <p:spPr bwMode="auto">
          <a:xfrm>
            <a:off x="5890936" y="181111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5C35"/>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9" name="Freeform 11">
            <a:extLst>
              <a:ext uri="{FF2B5EF4-FFF2-40B4-BE49-F238E27FC236}">
                <a16:creationId xmlns:a16="http://schemas.microsoft.com/office/drawing/2014/main" id="{82E43B65-7A13-42A3-B1BB-0C6C5F853CB3}"/>
              </a:ext>
            </a:extLst>
          </p:cNvPr>
          <p:cNvSpPr>
            <a:spLocks/>
          </p:cNvSpPr>
          <p:nvPr/>
        </p:nvSpPr>
        <p:spPr bwMode="auto">
          <a:xfrm>
            <a:off x="5769818" y="342900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00B66C"/>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10" name="Freeform 11">
            <a:extLst>
              <a:ext uri="{FF2B5EF4-FFF2-40B4-BE49-F238E27FC236}">
                <a16:creationId xmlns:a16="http://schemas.microsoft.com/office/drawing/2014/main" id="{6BD09AF3-F8F0-45E2-8AC5-7057D740AA5B}"/>
              </a:ext>
            </a:extLst>
          </p:cNvPr>
          <p:cNvSpPr>
            <a:spLocks/>
          </p:cNvSpPr>
          <p:nvPr/>
        </p:nvSpPr>
        <p:spPr bwMode="auto">
          <a:xfrm>
            <a:off x="8062056" y="266198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1" name="Freeform 11">
            <a:extLst>
              <a:ext uri="{FF2B5EF4-FFF2-40B4-BE49-F238E27FC236}">
                <a16:creationId xmlns:a16="http://schemas.microsoft.com/office/drawing/2014/main" id="{19171B1C-0FFF-4090-AC28-6CBB70AD516A}"/>
              </a:ext>
            </a:extLst>
          </p:cNvPr>
          <p:cNvSpPr>
            <a:spLocks/>
          </p:cNvSpPr>
          <p:nvPr/>
        </p:nvSpPr>
        <p:spPr bwMode="auto">
          <a:xfrm>
            <a:off x="9298082" y="160047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CD3108"/>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2" name="Freeform 11">
            <a:extLst>
              <a:ext uri="{FF2B5EF4-FFF2-40B4-BE49-F238E27FC236}">
                <a16:creationId xmlns:a16="http://schemas.microsoft.com/office/drawing/2014/main" id="{B6CE34A9-625D-4080-8623-E17926925FCA}"/>
              </a:ext>
            </a:extLst>
          </p:cNvPr>
          <p:cNvSpPr>
            <a:spLocks/>
          </p:cNvSpPr>
          <p:nvPr/>
        </p:nvSpPr>
        <p:spPr bwMode="auto">
          <a:xfrm>
            <a:off x="10232096" y="4729347"/>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4" name="Yellow Bar">
            <a:extLst>
              <a:ext uri="{FF2B5EF4-FFF2-40B4-BE49-F238E27FC236}">
                <a16:creationId xmlns:a16="http://schemas.microsoft.com/office/drawing/2014/main" id="{AA43A527-9862-470D-A3A6-480EEAAD5F04}"/>
              </a:ext>
            </a:extLst>
          </p:cNvPr>
          <p:cNvSpPr/>
          <p:nvPr/>
        </p:nvSpPr>
        <p:spPr>
          <a:xfrm>
            <a:off x="4632960" y="147042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Text Placeholder 18">
            <a:extLst>
              <a:ext uri="{FF2B5EF4-FFF2-40B4-BE49-F238E27FC236}">
                <a16:creationId xmlns:a16="http://schemas.microsoft.com/office/drawing/2014/main" id="{C42A78C0-3368-0530-3B41-BC235F8973D1}"/>
              </a:ext>
            </a:extLst>
          </p:cNvPr>
          <p:cNvSpPr txBox="1">
            <a:spLocks/>
          </p:cNvSpPr>
          <p:nvPr/>
        </p:nvSpPr>
        <p:spPr>
          <a:xfrm>
            <a:off x="609600" y="533400"/>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pt-BR" sz="3200" dirty="0">
                <a:solidFill>
                  <a:srgbClr val="00338D"/>
                </a:solidFill>
              </a:rPr>
              <a:t>Analisando tendências de 3 anos</a:t>
            </a:r>
          </a:p>
        </p:txBody>
      </p:sp>
    </p:spTree>
    <p:extLst>
      <p:ext uri="{BB962C8B-B14F-4D97-AF65-F5344CB8AC3E}">
        <p14:creationId xmlns:p14="http://schemas.microsoft.com/office/powerpoint/2010/main" val="2910026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812800"/>
            <a:ext cx="12192000" cy="60452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FDB0BB58-2D4A-084E-AF49-B430C7D2CBA6}"/>
              </a:ext>
            </a:extLst>
          </p:cNvPr>
          <p:cNvGrpSpPr/>
          <p:nvPr/>
        </p:nvGrpSpPr>
        <p:grpSpPr>
          <a:xfrm>
            <a:off x="-3047" y="704266"/>
            <a:ext cx="12191999" cy="217065"/>
            <a:chOff x="0" y="5696515"/>
            <a:chExt cx="12289367" cy="354756"/>
          </a:xfrm>
        </p:grpSpPr>
        <p:sp>
          <p:nvSpPr>
            <p:cNvPr id="45" name="Background - Solid">
              <a:extLst>
                <a:ext uri="{FF2B5EF4-FFF2-40B4-BE49-F238E27FC236}">
                  <a16:creationId xmlns:a16="http://schemas.microsoft.com/office/drawing/2014/main" id="{C1178A10-4535-E243-9246-4C78E025645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6" name="Background - Solid">
              <a:extLst>
                <a:ext uri="{FF2B5EF4-FFF2-40B4-BE49-F238E27FC236}">
                  <a16:creationId xmlns:a16="http://schemas.microsoft.com/office/drawing/2014/main" id="{4536977D-A24D-1442-95A1-1EE2B8945C3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7" name="Background - Solid">
              <a:extLst>
                <a:ext uri="{FF2B5EF4-FFF2-40B4-BE49-F238E27FC236}">
                  <a16:creationId xmlns:a16="http://schemas.microsoft.com/office/drawing/2014/main" id="{AC7B519C-EDF9-3249-B5C2-D72B10DB6C67}"/>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8" name="Background - Solid">
              <a:extLst>
                <a:ext uri="{FF2B5EF4-FFF2-40B4-BE49-F238E27FC236}">
                  <a16:creationId xmlns:a16="http://schemas.microsoft.com/office/drawing/2014/main" id="{75D8E041-2290-AD40-800B-4C05B8BDB7DC}"/>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9" name="Background - Solid">
              <a:extLst>
                <a:ext uri="{FF2B5EF4-FFF2-40B4-BE49-F238E27FC236}">
                  <a16:creationId xmlns:a16="http://schemas.microsoft.com/office/drawing/2014/main" id="{280C1D10-4C9B-F14A-B5EF-6F8C026FC6E6}"/>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0" name="Background - Solid">
              <a:extLst>
                <a:ext uri="{FF2B5EF4-FFF2-40B4-BE49-F238E27FC236}">
                  <a16:creationId xmlns:a16="http://schemas.microsoft.com/office/drawing/2014/main" id="{B3645C5D-6C54-C242-B922-40B6602BE3F2}"/>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1" name="Background - Solid">
              <a:extLst>
                <a:ext uri="{FF2B5EF4-FFF2-40B4-BE49-F238E27FC236}">
                  <a16:creationId xmlns:a16="http://schemas.microsoft.com/office/drawing/2014/main" id="{C03FFDA1-1B33-6840-AFD0-DF13BE1382D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pic>
        <p:nvPicPr>
          <p:cNvPr id="52" name="Picture 51">
            <a:extLst>
              <a:ext uri="{FF2B5EF4-FFF2-40B4-BE49-F238E27FC236}">
                <a16:creationId xmlns:a16="http://schemas.microsoft.com/office/drawing/2014/main" id="{D54714B7-D58F-E24A-8244-427C68AAF60B}"/>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54" name="Yellow Bar">
            <a:extLst>
              <a:ext uri="{FF2B5EF4-FFF2-40B4-BE49-F238E27FC236}">
                <a16:creationId xmlns:a16="http://schemas.microsoft.com/office/drawing/2014/main" id="{4584BA9B-4495-294E-91B1-4A04F45725DC}"/>
              </a:ext>
            </a:extLst>
          </p:cNvPr>
          <p:cNvSpPr/>
          <p:nvPr/>
        </p:nvSpPr>
        <p:spPr>
          <a:xfrm>
            <a:off x="504804" y="3204165"/>
            <a:ext cx="21031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cap="none" normalizeH="0" baseline="0" noProof="0" dirty="0">
                <a:ln>
                  <a:noFill/>
                </a:ln>
                <a:solidFill>
                  <a:prstClr val="white"/>
                </a:solidFill>
                <a:effectLst/>
                <a:uLnTx/>
                <a:uFillTx/>
                <a:latin typeface="Arial" charset="0"/>
                <a:ea typeface="Arial" charset="0"/>
                <a:cs typeface="Arial" charset="0"/>
              </a:rPr>
              <a:t> </a:t>
            </a:r>
          </a:p>
        </p:txBody>
      </p:sp>
      <p:sp>
        <p:nvSpPr>
          <p:cNvPr id="55" name="Headline">
            <a:extLst>
              <a:ext uri="{FF2B5EF4-FFF2-40B4-BE49-F238E27FC236}">
                <a16:creationId xmlns:a16="http://schemas.microsoft.com/office/drawing/2014/main" id="{9405897F-791F-0C4E-9D31-D3A52B120262}"/>
              </a:ext>
            </a:extLst>
          </p:cNvPr>
          <p:cNvSpPr txBox="1">
            <a:spLocks/>
          </p:cNvSpPr>
          <p:nvPr/>
        </p:nvSpPr>
        <p:spPr>
          <a:xfrm>
            <a:off x="138997" y="1966960"/>
            <a:ext cx="3499023"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pt-BR" sz="2400" b="1" i="0" u="none" strike="noStrike" cap="none" normalizeH="0" baseline="0" noProof="0" dirty="0">
                <a:ln>
                  <a:noFill/>
                </a:ln>
                <a:solidFill>
                  <a:prstClr val="white"/>
                </a:solidFill>
                <a:effectLst/>
                <a:uLnTx/>
                <a:uFillTx/>
                <a:latin typeface="Helvetica Neue" charset="0"/>
              </a:rPr>
              <a:t>Objetivos da Abordagem Global do Quadro Associativo</a:t>
            </a:r>
          </a:p>
        </p:txBody>
      </p:sp>
      <p:grpSp>
        <p:nvGrpSpPr>
          <p:cNvPr id="17" name="Group 16">
            <a:extLst>
              <a:ext uri="{FF2B5EF4-FFF2-40B4-BE49-F238E27FC236}">
                <a16:creationId xmlns:a16="http://schemas.microsoft.com/office/drawing/2014/main" id="{BA97F0A6-A611-4A47-84BB-28F8649AE9F9}"/>
              </a:ext>
            </a:extLst>
          </p:cNvPr>
          <p:cNvGrpSpPr/>
          <p:nvPr/>
        </p:nvGrpSpPr>
        <p:grpSpPr>
          <a:xfrm>
            <a:off x="3764043" y="1605396"/>
            <a:ext cx="4317331" cy="4754880"/>
            <a:chOff x="2666999" y="381000"/>
            <a:chExt cx="4539815" cy="5914324"/>
          </a:xfrm>
        </p:grpSpPr>
        <p:grpSp>
          <p:nvGrpSpPr>
            <p:cNvPr id="18" name="Group 17">
              <a:extLst>
                <a:ext uri="{FF2B5EF4-FFF2-40B4-BE49-F238E27FC236}">
                  <a16:creationId xmlns:a16="http://schemas.microsoft.com/office/drawing/2014/main" id="{121F4917-4F2C-4C43-87D1-927F2BD1593F}"/>
                </a:ext>
              </a:extLst>
            </p:cNvPr>
            <p:cNvGrpSpPr/>
            <p:nvPr/>
          </p:nvGrpSpPr>
          <p:grpSpPr>
            <a:xfrm>
              <a:off x="2666999" y="381000"/>
              <a:ext cx="4539815" cy="5914324"/>
              <a:chOff x="-1" y="471839"/>
              <a:chExt cx="4539815" cy="5914324"/>
            </a:xfrm>
          </p:grpSpPr>
          <p:sp>
            <p:nvSpPr>
              <p:cNvPr id="22" name="Freeform: Shape 21">
                <a:extLst>
                  <a:ext uri="{FF2B5EF4-FFF2-40B4-BE49-F238E27FC236}">
                    <a16:creationId xmlns:a16="http://schemas.microsoft.com/office/drawing/2014/main" id="{AC991B2A-44F8-4713-985E-D7AC8AB9C20B}"/>
                  </a:ext>
                </a:extLst>
              </p:cNvPr>
              <p:cNvSpPr/>
              <p:nvPr/>
            </p:nvSpPr>
            <p:spPr>
              <a:xfrm>
                <a:off x="-1" y="471839"/>
                <a:ext cx="4361530"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EBB7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609600" indent="-609600" algn="ctr">
                  <a:buFont typeface="Helvetica" pitchFamily="84" charset="0"/>
                  <a:buNone/>
                </a:pPr>
                <a:r>
                  <a:rPr lang="pt-BR" sz="2000" b="1" dirty="0">
                    <a:solidFill>
                      <a:schemeClr val="bg1"/>
                    </a:solidFill>
                    <a:latin typeface="Arial" panose="020B0604020202020204" pitchFamily="34" charset="0"/>
                    <a:ea typeface="Arial" charset="0"/>
                    <a:cs typeface="Arial" panose="020B0604020202020204" pitchFamily="34" charset="0"/>
                  </a:rPr>
                  <a:t>Rejuvenescer</a:t>
                </a:r>
              </a:p>
              <a:p>
                <a:pPr marL="609600" indent="-609600" algn="ctr">
                  <a:buFont typeface="Helvetica" pitchFamily="84" charset="0"/>
                  <a:buNone/>
                </a:pPr>
                <a:r>
                  <a:rPr lang="pt-BR" sz="2000" b="1" dirty="0">
                    <a:solidFill>
                      <a:schemeClr val="bg1"/>
                    </a:solidFill>
                    <a:latin typeface="Arial" panose="020B0604020202020204" pitchFamily="34" charset="0"/>
                    <a:ea typeface="Arial" charset="0"/>
                    <a:cs typeface="Arial" panose="020B0604020202020204" pitchFamily="34" charset="0"/>
                  </a:rPr>
                  <a:t>distritos com </a:t>
                </a:r>
              </a:p>
              <a:p>
                <a:pPr marL="609600" indent="-609600" algn="ctr">
                  <a:buFont typeface="Helvetica" pitchFamily="84" charset="0"/>
                  <a:buNone/>
                </a:pPr>
                <a:r>
                  <a:rPr lang="pt-BR" sz="2000" b="1" dirty="0">
                    <a:solidFill>
                      <a:schemeClr val="bg1"/>
                    </a:solidFill>
                    <a:latin typeface="Arial" panose="020B0604020202020204" pitchFamily="34" charset="0"/>
                    <a:ea typeface="Arial" charset="0"/>
                    <a:cs typeface="Arial" panose="020B0604020202020204" pitchFamily="34" charset="0"/>
                  </a:rPr>
                  <a:t>novos clubes</a:t>
                </a:r>
              </a:p>
            </p:txBody>
          </p:sp>
          <p:sp>
            <p:nvSpPr>
              <p:cNvPr id="23" name="Freeform: Shape 22">
                <a:extLst>
                  <a:ext uri="{FF2B5EF4-FFF2-40B4-BE49-F238E27FC236}">
                    <a16:creationId xmlns:a16="http://schemas.microsoft.com/office/drawing/2014/main" id="{5CAEEA6A-8CCE-4447-BEBD-B942D92CB008}"/>
                  </a:ext>
                </a:extLst>
              </p:cNvPr>
              <p:cNvSpPr/>
              <p:nvPr/>
            </p:nvSpPr>
            <p:spPr>
              <a:xfrm>
                <a:off x="-1" y="2600560"/>
                <a:ext cx="4459688"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FF5C3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2000" b="1" i="0" u="none" strike="noStrike" cap="none" normalizeH="0" baseline="0" noProof="0" dirty="0">
                    <a:ln>
                      <a:noFill/>
                    </a:ln>
                    <a:solidFill>
                      <a:prstClr val="white"/>
                    </a:solidFill>
                    <a:effectLst/>
                    <a:uLnTx/>
                    <a:uFillTx/>
                    <a:latin typeface="Arial" pitchFamily="34" charset="0"/>
                    <a:ea typeface="ヒラギノ角ゴ Pro W3" pitchFamily="125" charset="-128"/>
                    <a:cs typeface="+mn-cs"/>
                  </a:rPr>
                  <a:t>Revitalizar os clubes com novos associados</a:t>
                </a:r>
              </a:p>
            </p:txBody>
          </p:sp>
          <p:sp>
            <p:nvSpPr>
              <p:cNvPr id="24" name="Freeform: Shape 23">
                <a:extLst>
                  <a:ext uri="{FF2B5EF4-FFF2-40B4-BE49-F238E27FC236}">
                    <a16:creationId xmlns:a16="http://schemas.microsoft.com/office/drawing/2014/main" id="{46DCE60A-10A2-4BAA-99FE-CBF71DFBA05D}"/>
                  </a:ext>
                </a:extLst>
              </p:cNvPr>
              <p:cNvSpPr/>
              <p:nvPr/>
            </p:nvSpPr>
            <p:spPr>
              <a:xfrm>
                <a:off x="0" y="4729281"/>
                <a:ext cx="4539814"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407CCA"/>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pt-BR"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Remotivar os</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pt-BR"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associados com</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pt-BR"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companheirismo e </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pt-BR"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serviço interessante</a:t>
                </a:r>
              </a:p>
            </p:txBody>
          </p:sp>
        </p:grpSp>
        <p:sp>
          <p:nvSpPr>
            <p:cNvPr id="19" name="TextBox 18">
              <a:extLst>
                <a:ext uri="{FF2B5EF4-FFF2-40B4-BE49-F238E27FC236}">
                  <a16:creationId xmlns:a16="http://schemas.microsoft.com/office/drawing/2014/main" id="{F642527C-66AF-44DE-86A7-29C74C358705}"/>
                </a:ext>
              </a:extLst>
            </p:cNvPr>
            <p:cNvSpPr txBox="1"/>
            <p:nvPr/>
          </p:nvSpPr>
          <p:spPr>
            <a:xfrm>
              <a:off x="2805129" y="914400"/>
              <a:ext cx="700071" cy="523220"/>
            </a:xfrm>
            <a:prstGeom prst="rect">
              <a:avLst/>
            </a:prstGeom>
            <a:noFill/>
          </p:spPr>
          <p:txBody>
            <a:bodyPr wrap="square" rtlCol="0">
              <a:spAutoFit/>
            </a:bodyPr>
            <a:lstStyle/>
            <a:p>
              <a:r>
                <a:rPr lang="pt-BR" sz="2800" b="1" dirty="0">
                  <a:solidFill>
                    <a:srgbClr val="EBB700"/>
                  </a:solidFill>
                </a:rPr>
                <a:t>1</a:t>
              </a:r>
            </a:p>
          </p:txBody>
        </p:sp>
        <p:sp>
          <p:nvSpPr>
            <p:cNvPr id="20" name="TextBox 19">
              <a:extLst>
                <a:ext uri="{FF2B5EF4-FFF2-40B4-BE49-F238E27FC236}">
                  <a16:creationId xmlns:a16="http://schemas.microsoft.com/office/drawing/2014/main" id="{0981DB59-C5EF-432B-AF00-12422F30D2BF}"/>
                </a:ext>
              </a:extLst>
            </p:cNvPr>
            <p:cNvSpPr txBox="1"/>
            <p:nvPr/>
          </p:nvSpPr>
          <p:spPr>
            <a:xfrm>
              <a:off x="2805129" y="3058180"/>
              <a:ext cx="700071" cy="523220"/>
            </a:xfrm>
            <a:prstGeom prst="rect">
              <a:avLst/>
            </a:prstGeom>
            <a:noFill/>
          </p:spPr>
          <p:txBody>
            <a:bodyPr wrap="square" rtlCol="0">
              <a:spAutoFit/>
            </a:bodyPr>
            <a:lstStyle/>
            <a:p>
              <a:r>
                <a:rPr lang="pt-BR" sz="2800" b="1" dirty="0">
                  <a:solidFill>
                    <a:srgbClr val="FF5C35"/>
                  </a:solidFill>
                </a:rPr>
                <a:t>2</a:t>
              </a:r>
            </a:p>
          </p:txBody>
        </p:sp>
        <p:sp>
          <p:nvSpPr>
            <p:cNvPr id="21" name="TextBox 20">
              <a:extLst>
                <a:ext uri="{FF2B5EF4-FFF2-40B4-BE49-F238E27FC236}">
                  <a16:creationId xmlns:a16="http://schemas.microsoft.com/office/drawing/2014/main" id="{B8B272A3-0958-404E-AB60-D03CF3135ECF}"/>
                </a:ext>
              </a:extLst>
            </p:cNvPr>
            <p:cNvSpPr txBox="1"/>
            <p:nvPr/>
          </p:nvSpPr>
          <p:spPr>
            <a:xfrm>
              <a:off x="2805129" y="5191780"/>
              <a:ext cx="700071" cy="523220"/>
            </a:xfrm>
            <a:prstGeom prst="rect">
              <a:avLst/>
            </a:prstGeom>
            <a:noFill/>
          </p:spPr>
          <p:txBody>
            <a:bodyPr wrap="square" rtlCol="0">
              <a:spAutoFit/>
            </a:bodyPr>
            <a:lstStyle/>
            <a:p>
              <a:r>
                <a:rPr lang="pt-BR" sz="2800" b="1" dirty="0">
                  <a:solidFill>
                    <a:srgbClr val="407CCA"/>
                  </a:solidFill>
                </a:rPr>
                <a:t>3</a:t>
              </a:r>
            </a:p>
          </p:txBody>
        </p:sp>
      </p:grpSp>
      <p:grpSp>
        <p:nvGrpSpPr>
          <p:cNvPr id="33" name="Group 32">
            <a:extLst>
              <a:ext uri="{FF2B5EF4-FFF2-40B4-BE49-F238E27FC236}">
                <a16:creationId xmlns:a16="http://schemas.microsoft.com/office/drawing/2014/main" id="{F25FE698-E256-4251-BC44-A69E92B23EBE}"/>
              </a:ext>
            </a:extLst>
          </p:cNvPr>
          <p:cNvGrpSpPr/>
          <p:nvPr/>
        </p:nvGrpSpPr>
        <p:grpSpPr>
          <a:xfrm>
            <a:off x="8108290" y="2199756"/>
            <a:ext cx="3719530" cy="3566160"/>
            <a:chOff x="7572013" y="1600200"/>
            <a:chExt cx="3719530" cy="3566160"/>
          </a:xfrm>
        </p:grpSpPr>
        <p:sp>
          <p:nvSpPr>
            <p:cNvPr id="34" name="TextBox 33">
              <a:extLst>
                <a:ext uri="{FF2B5EF4-FFF2-40B4-BE49-F238E27FC236}">
                  <a16:creationId xmlns:a16="http://schemas.microsoft.com/office/drawing/2014/main" id="{FE0ADB15-1EDF-4131-B579-708350512D94}"/>
                </a:ext>
              </a:extLst>
            </p:cNvPr>
            <p:cNvSpPr txBox="1"/>
            <p:nvPr/>
          </p:nvSpPr>
          <p:spPr>
            <a:xfrm>
              <a:off x="7635240" y="1600200"/>
              <a:ext cx="3566160" cy="3566160"/>
            </a:xfrm>
            <a:prstGeom prst="flowChartConnector">
              <a:avLst/>
            </a:prstGeom>
            <a:solidFill>
              <a:srgbClr val="B3B2B1"/>
            </a:solidFill>
          </p:spPr>
          <p:txBody>
            <a:bodyPr wrap="square" rtlCol="0">
              <a:spAutoFit/>
            </a:bodyPr>
            <a:lstStyle/>
            <a:p>
              <a:endParaRPr lang="en-US" dirty="0"/>
            </a:p>
          </p:txBody>
        </p:sp>
        <p:sp>
          <p:nvSpPr>
            <p:cNvPr id="35" name="TextBox 34">
              <a:extLst>
                <a:ext uri="{FF2B5EF4-FFF2-40B4-BE49-F238E27FC236}">
                  <a16:creationId xmlns:a16="http://schemas.microsoft.com/office/drawing/2014/main" id="{212EFDB0-D6AF-4A50-BC42-F4E6FBE715FB}"/>
                </a:ext>
              </a:extLst>
            </p:cNvPr>
            <p:cNvSpPr txBox="1"/>
            <p:nvPr/>
          </p:nvSpPr>
          <p:spPr>
            <a:xfrm>
              <a:off x="7572013" y="2707178"/>
              <a:ext cx="3719530" cy="954107"/>
            </a:xfrm>
            <a:prstGeom prst="rect">
              <a:avLst/>
            </a:prstGeom>
            <a:noFill/>
          </p:spPr>
          <p:txBody>
            <a:bodyPr wrap="square">
              <a:spAutoFit/>
            </a:bodyPr>
            <a:lstStyle/>
            <a:p>
              <a:pPr algn="ctr"/>
              <a:r>
                <a:rPr lang="pt-BR" sz="2800" b="1" dirty="0">
                  <a:solidFill>
                    <a:schemeClr val="bg1"/>
                  </a:solidFill>
                </a:rPr>
                <a:t>Aumentar o quadro associativo em todas as AJs</a:t>
              </a:r>
            </a:p>
          </p:txBody>
        </p:sp>
      </p:grpSp>
    </p:spTree>
    <p:extLst>
      <p:ext uri="{BB962C8B-B14F-4D97-AF65-F5344CB8AC3E}">
        <p14:creationId xmlns:p14="http://schemas.microsoft.com/office/powerpoint/2010/main" val="428248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3" name="Headline">
            <a:extLst>
              <a:ext uri="{FF2B5EF4-FFF2-40B4-BE49-F238E27FC236}">
                <a16:creationId xmlns:a16="http://schemas.microsoft.com/office/drawing/2014/main" id="{CBC45A67-30C6-FC23-272F-AA91CBEC84BB}"/>
              </a:ext>
            </a:extLst>
          </p:cNvPr>
          <p:cNvSpPr txBox="1">
            <a:spLocks/>
          </p:cNvSpPr>
          <p:nvPr/>
        </p:nvSpPr>
        <p:spPr>
          <a:xfrm>
            <a:off x="490780" y="1221698"/>
            <a:ext cx="3395420" cy="1918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a:solidFill>
                  <a:srgbClr val="00338D"/>
                </a:solidFill>
              </a:rPr>
              <a:t>Liderança da Abordagem Global do Quadro Associativo</a:t>
            </a:r>
          </a:p>
        </p:txBody>
      </p:sp>
      <p:graphicFrame>
        <p:nvGraphicFramePr>
          <p:cNvPr id="19" name="Diagram 18">
            <a:extLst>
              <a:ext uri="{FF2B5EF4-FFF2-40B4-BE49-F238E27FC236}">
                <a16:creationId xmlns:a16="http://schemas.microsoft.com/office/drawing/2014/main" id="{4AF28215-8FF6-D8DF-C549-6AB6BB7B644B}"/>
              </a:ext>
            </a:extLst>
          </p:cNvPr>
          <p:cNvGraphicFramePr/>
          <p:nvPr/>
        </p:nvGraphicFramePr>
        <p:xfrm>
          <a:off x="2796996" y="1198190"/>
          <a:ext cx="8128000" cy="54958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Yellow Bar">
            <a:extLst>
              <a:ext uri="{FF2B5EF4-FFF2-40B4-BE49-F238E27FC236}">
                <a16:creationId xmlns:a16="http://schemas.microsoft.com/office/drawing/2014/main" id="{8C5BB8D4-686B-1A4D-41F6-0C92FB8CCA29}"/>
              </a:ext>
            </a:extLst>
          </p:cNvPr>
          <p:cNvSpPr/>
          <p:nvPr/>
        </p:nvSpPr>
        <p:spPr>
          <a:xfrm>
            <a:off x="712926" y="3962400"/>
            <a:ext cx="21031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Tree>
    <p:extLst>
      <p:ext uri="{BB962C8B-B14F-4D97-AF65-F5344CB8AC3E}">
        <p14:creationId xmlns:p14="http://schemas.microsoft.com/office/powerpoint/2010/main" val="3280558726"/>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ark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LongProperties xmlns="http://schemas.microsoft.com/office/2006/metadata/long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3.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4.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5.xml><?xml version="1.0" encoding="utf-8"?>
<ds:datastoreItem xmlns:ds="http://schemas.openxmlformats.org/officeDocument/2006/customXml" ds:itemID="{06A8C181-E056-415E-9B59-40F04FA43837}">
  <ds:schemaRefs>
    <ds:schemaRef ds:uri="http://purl.org/dc/terms/"/>
    <ds:schemaRef ds:uri="http://purl.org/dc/dcmitype/"/>
    <ds:schemaRef ds:uri="a7495015-d16d-4dd1-a72f-488cd8119f34"/>
    <ds:schemaRef ds:uri="http://www.w3.org/XML/1998/namespac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45874</TotalTime>
  <Words>4901</Words>
  <Application>Microsoft Office PowerPoint</Application>
  <PresentationFormat>Widescreen</PresentationFormat>
  <Paragraphs>427</Paragraphs>
  <Slides>20</Slides>
  <Notes>20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20</vt:i4>
      </vt:variant>
    </vt:vector>
  </HeadingPairs>
  <TitlesOfParts>
    <vt:vector size="35" baseType="lpstr">
      <vt:lpstr>.Lucida Grande UI Regular</vt:lpstr>
      <vt:lpstr>Arial</vt:lpstr>
      <vt:lpstr>Calibri</vt:lpstr>
      <vt:lpstr>Helvetica</vt:lpstr>
      <vt:lpstr>Helvetica Neue</vt:lpstr>
      <vt:lpstr>Open Sans</vt:lpstr>
      <vt:lpstr>Open Sans</vt:lpstr>
      <vt:lpstr>Open Sans Semibold</vt:lpstr>
      <vt:lpstr>Segoe UI</vt:lpstr>
      <vt:lpstr>Segoe UI Semibold</vt:lpstr>
      <vt:lpstr>Wingdings</vt:lpstr>
      <vt:lpstr>Wingdings 3</vt:lpstr>
      <vt:lpstr>Light Background</vt:lpstr>
      <vt:lpstr>Dark Background</vt:lpstr>
      <vt:lpstr>1_Light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Áreas de enfoque da Abordagem Global do Quadro Associativo</vt:lpstr>
      <vt:lpstr>Exemplo de organização do grupo de trabalho</vt:lpstr>
      <vt:lpstr>PowerPoint Presentation</vt:lpstr>
      <vt:lpstr>PowerPoint Presentation</vt:lpstr>
      <vt:lpstr>Trabalhar juntos </vt:lpstr>
      <vt:lpstr>PowerPoint Presentation</vt:lpstr>
      <vt:lpstr>PowerPoint Presentation</vt:lpstr>
      <vt:lpstr>Pré-trabalho recomendado para Criar uma Visão</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Gray, Tracy</cp:lastModifiedBy>
  <cp:revision>2372</cp:revision>
  <cp:lastPrinted>2018-07-23T15:21:46Z</cp:lastPrinted>
  <dcterms:created xsi:type="dcterms:W3CDTF">2016-11-15T15:12:50Z</dcterms:created>
  <dcterms:modified xsi:type="dcterms:W3CDTF">2023-08-12T01:52:22Z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