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1.xml" ContentType="application/inkml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872" r:id="rId2"/>
    <p:sldId id="1109" r:id="rId3"/>
    <p:sldId id="984" r:id="rId4"/>
    <p:sldId id="1129" r:id="rId5"/>
    <p:sldId id="1117" r:id="rId6"/>
    <p:sldId id="1120" r:id="rId7"/>
    <p:sldId id="1119" r:id="rId8"/>
    <p:sldId id="1116" r:id="rId9"/>
    <p:sldId id="1126" r:id="rId10"/>
    <p:sldId id="1127" r:id="rId11"/>
    <p:sldId id="1130" r:id="rId12"/>
    <p:sldId id="1131" r:id="rId13"/>
    <p:sldId id="1132" r:id="rId14"/>
    <p:sldId id="1133" r:id="rId15"/>
    <p:sldId id="1134" r:id="rId16"/>
    <p:sldId id="1118" r:id="rId17"/>
    <p:sldId id="1128" r:id="rId18"/>
    <p:sldId id="1136" r:id="rId19"/>
    <p:sldId id="95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8D"/>
    <a:srgbClr val="EBB700"/>
    <a:srgbClr val="55565A"/>
    <a:srgbClr val="FF5C35"/>
    <a:srgbClr val="407CCA"/>
    <a:srgbClr val="0D2240"/>
    <a:srgbClr val="F2F2F2"/>
    <a:srgbClr val="00AC69"/>
    <a:srgbClr val="7A2682"/>
    <a:srgbClr val="B3B2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03" autoAdjust="0"/>
    <p:restoredTop sz="91280" autoAdjust="0"/>
  </p:normalViewPr>
  <p:slideViewPr>
    <p:cSldViewPr snapToGrid="0" snapToObjects="1">
      <p:cViewPr varScale="1">
        <p:scale>
          <a:sx n="104" d="100"/>
          <a:sy n="104" d="100"/>
        </p:scale>
        <p:origin x="810" y="102"/>
      </p:cViewPr>
      <p:guideLst>
        <p:guide orient="horz" pos="2184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2" d="100"/>
          <a:sy n="92" d="100"/>
        </p:scale>
        <p:origin x="3732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1T19:36:22.24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1,'5'4,"0"-1,0 0,1 0,-1 0,1 0,-1-1,1 0,0 0,0-1,0 1,11 0,74 1,-66-3,181-3,144 6,-233 12,-78-8,69 3,21-12,98 4,-148 14,-60-11,0-1,28 4,218-6,-138-4,-104 1,0-2,-1 0,26-7,-24 4,1 1,36-2,605 5,-322 5,177-3,-498 1,0 2,0 1,0 0,0 2,21 8,-14-4,-1-2,33 4,31 2,-26-4,112 4,-161-15,57 2,-1-4,85-15,-103 8,-10 2,67-19,-75 17,0 2,0 2,1 1,42 0,-23 2,-25-2,-7-1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EC50FC-F9F0-994C-8ED5-9766C18DAC95}" type="datetimeFigureOut">
              <a:rPr lang="en-US" smtClean="0"/>
              <a:t>10/20/2021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F38A34-01B5-8B47-8788-985DCB17BF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430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6469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5600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1817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5417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2882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5260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6398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3528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5349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2227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595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387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970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2954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317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02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253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6309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111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444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73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onsclubs.org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customXml" Target="../ink/ink1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onsclubs.org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 - Image">
            <a:extLst>
              <a:ext uri="{FF2B5EF4-FFF2-40B4-BE49-F238E27FC236}">
                <a16:creationId xmlns:a16="http://schemas.microsoft.com/office/drawing/2014/main" id="{FD877477-AD04-9645-A230-FA1898431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Background - Overlay">
            <a:extLst>
              <a:ext uri="{FF2B5EF4-FFF2-40B4-BE49-F238E27FC236}">
                <a16:creationId xmlns:a16="http://schemas.microsoft.com/office/drawing/2014/main" id="{C3A68D5E-C9D8-F044-8649-0122AB41957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FC29919A-4C36-C447-AD85-0170CDC1ECD4}"/>
              </a:ext>
            </a:extLst>
          </p:cNvPr>
          <p:cNvSpPr/>
          <p:nvPr/>
        </p:nvSpPr>
        <p:spPr>
          <a:xfrm>
            <a:off x="515256" y="3004457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051C0B96-24DE-2544-A161-4501B5DC482F}"/>
              </a:ext>
            </a:extLst>
          </p:cNvPr>
          <p:cNvSpPr txBox="1">
            <a:spLocks/>
          </p:cNvSpPr>
          <p:nvPr/>
        </p:nvSpPr>
        <p:spPr>
          <a:xfrm>
            <a:off x="515256" y="2334515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dirty="0"/>
              <a:t>Lions Clubs International</a:t>
            </a:r>
          </a:p>
        </p:txBody>
      </p:sp>
      <p:sp>
        <p:nvSpPr>
          <p:cNvPr id="6" name="Subhead">
            <a:extLst>
              <a:ext uri="{FF2B5EF4-FFF2-40B4-BE49-F238E27FC236}">
                <a16:creationId xmlns:a16="http://schemas.microsoft.com/office/drawing/2014/main" id="{22EEA4CF-49E7-B447-AF52-AF4F39E89754}"/>
              </a:ext>
            </a:extLst>
          </p:cNvPr>
          <p:cNvSpPr txBox="1">
            <a:spLocks/>
          </p:cNvSpPr>
          <p:nvPr/>
        </p:nvSpPr>
        <p:spPr>
          <a:xfrm>
            <a:off x="398432" y="3370681"/>
            <a:ext cx="8585200" cy="535194"/>
          </a:xfrm>
          <a:prstGeom prst="rect">
            <a:avLst/>
          </a:prstGeom>
        </p:spPr>
        <p:txBody>
          <a:bodyPr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3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dirty="0"/>
              <a:t>Como conduzir uma reunião organizacional</a:t>
            </a:r>
          </a:p>
          <a:p>
            <a:r>
              <a:rPr lang="pt-BR" dirty="0"/>
              <a:t>Responsabilidades pós-workshop</a:t>
            </a:r>
          </a:p>
        </p:txBody>
      </p:sp>
      <p:pic>
        <p:nvPicPr>
          <p:cNvPr id="7" name="Emblem - White">
            <a:extLst>
              <a:ext uri="{FF2B5EF4-FFF2-40B4-BE49-F238E27FC236}">
                <a16:creationId xmlns:a16="http://schemas.microsoft.com/office/drawing/2014/main" id="{F0A43DA2-178E-054D-A0D7-91132D1A86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334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920282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1600" dirty="0">
                <a:solidFill>
                  <a:srgbClr val="EBB700"/>
                </a:solidFill>
              </a:rPr>
              <a:t>Encaminhamento da inscrição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1931246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1800">
                <a:solidFill>
                  <a:srgbClr val="55565A"/>
                </a:solidFill>
              </a:rPr>
              <a:t>As inscrições para fundação de novos clubes são enviadas on-line pelo MyLCI. As seguintes etapas devem ser realizadas para o envio da inscrição do novo clube.  </a:t>
            </a:r>
          </a:p>
          <a:p>
            <a:endParaRPr lang="en-US" sz="1800" kern="0" dirty="0">
              <a:solidFill>
                <a:srgbClr val="55565A"/>
              </a:solidFill>
            </a:endParaRPr>
          </a:p>
          <a:p>
            <a:r>
              <a:rPr lang="pt-BR" sz="1800">
                <a:solidFill>
                  <a:srgbClr val="55565A"/>
                </a:solidFill>
              </a:rPr>
              <a:t>Etapa 1:  Fazer o login no MyLCI.  Você pode acessar o MyLCI através do </a:t>
            </a:r>
            <a:r>
              <a:rPr lang="pt-BR" sz="1800">
                <a:solidFill>
                  <a:srgbClr val="55565A"/>
                </a:solidFill>
                <a:hlinkClick r:id="rId3"/>
              </a:rPr>
              <a:t>www.lionsclubs.org</a:t>
            </a:r>
            <a:r>
              <a:rPr lang="pt-BR" sz="1800">
                <a:solidFill>
                  <a:srgbClr val="55565A"/>
                </a:solidFill>
              </a:rPr>
              <a:t> e clicar na aba MyLCI no painel superior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10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67335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987288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3200" dirty="0">
                <a:solidFill>
                  <a:srgbClr val="00338D"/>
                </a:solidFill>
              </a:rPr>
              <a:t>Envio da Inscrição do Novo Clube: MyLCI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565EB2E-A8FB-46E7-84B6-4265FBE81F9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174630" y="4052146"/>
            <a:ext cx="9118209" cy="965362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2EAC9A7-57D1-4166-A442-C02DBBB72B67}"/>
              </a:ext>
            </a:extLst>
          </p:cNvPr>
          <p:cNvSpPr/>
          <p:nvPr/>
        </p:nvSpPr>
        <p:spPr>
          <a:xfrm>
            <a:off x="5591908" y="3938954"/>
            <a:ext cx="1547446" cy="4103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1234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3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2" y="0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738993" y="513659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3200">
                <a:solidFill>
                  <a:srgbClr val="00338D"/>
                </a:solidFill>
              </a:rPr>
              <a:t>Envio da Inscrição do Novo Clube: MyLCI</a:t>
            </a: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2864007" y="113273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8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941279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1600" dirty="0">
                <a:solidFill>
                  <a:srgbClr val="EBB700"/>
                </a:solidFill>
              </a:rPr>
              <a:t>Encaminhamento da inscrição</a:t>
            </a:r>
          </a:p>
        </p:txBody>
      </p:sp>
      <p:sp>
        <p:nvSpPr>
          <p:cNvPr id="9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738993" y="1268684"/>
            <a:ext cx="8875358" cy="123794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1800" dirty="0">
                <a:solidFill>
                  <a:srgbClr val="55565A"/>
                </a:solidFill>
              </a:rPr>
              <a:t>Etapa 2: </a:t>
            </a:r>
            <a:r>
              <a:rPr lang="pt-BR" sz="1800" b="1" dirty="0">
                <a:solidFill>
                  <a:schemeClr val="accent1"/>
                </a:solidFill>
              </a:rPr>
              <a:t>Página universal de login: </a:t>
            </a:r>
          </a:p>
          <a:p>
            <a:endParaRPr lang="en-US" sz="1800" b="1" kern="0" dirty="0">
              <a:solidFill>
                <a:schemeClr val="accent1"/>
              </a:solidFill>
            </a:endParaRPr>
          </a:p>
          <a:p>
            <a:r>
              <a:rPr lang="pt-BR" sz="1800" dirty="0">
                <a:solidFill>
                  <a:srgbClr val="55565A"/>
                </a:solidFill>
              </a:rPr>
              <a:t>Você será direcionado para a página universal de login de Lions Clubs International.         Escolher o </a:t>
            </a:r>
            <a:r>
              <a:rPr lang="pt-BR" sz="1800" b="1" dirty="0">
                <a:solidFill>
                  <a:srgbClr val="0070C0"/>
                </a:solidFill>
              </a:rPr>
              <a:t>Botão IR </a:t>
            </a:r>
            <a:r>
              <a:rPr lang="pt-BR" sz="1800" dirty="0"/>
              <a:t>debaixo de </a:t>
            </a:r>
            <a:r>
              <a:rPr lang="pt-BR" sz="1800" dirty="0">
                <a:solidFill>
                  <a:srgbClr val="55565A"/>
                </a:solidFill>
              </a:rPr>
              <a:t>“Ferramentas do MyLCI para Líderes Leões”.</a:t>
            </a:r>
          </a:p>
          <a:p>
            <a:endParaRPr lang="en-US" sz="1800" kern="0" dirty="0">
              <a:solidFill>
                <a:srgbClr val="55565A"/>
              </a:solidFill>
            </a:endParaRPr>
          </a:p>
          <a:p>
            <a:endParaRPr lang="en-US" sz="1800" kern="0" dirty="0">
              <a:solidFill>
                <a:srgbClr val="55565A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2073" y="2702560"/>
            <a:ext cx="8481527" cy="392286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75944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3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847990" y="720588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3200">
                <a:solidFill>
                  <a:srgbClr val="00338D"/>
                </a:solidFill>
              </a:rPr>
              <a:t>Envio da Inscrição do Novo Clube: MyLCI</a:t>
            </a: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2985711" y="1422481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6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1931246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1800">
                <a:solidFill>
                  <a:srgbClr val="55565A"/>
                </a:solidFill>
              </a:rPr>
              <a:t>Etapa 3:  Clicar na aba  “</a:t>
            </a:r>
            <a:r>
              <a:rPr lang="pt-BR" sz="1800" i="1">
                <a:solidFill>
                  <a:srgbClr val="55565A"/>
                </a:solidFill>
              </a:rPr>
              <a:t>Meus Lions Clubes</a:t>
            </a:r>
            <a:r>
              <a:rPr lang="pt-BR" sz="1800">
                <a:solidFill>
                  <a:srgbClr val="55565A"/>
                </a:solidFill>
              </a:rPr>
              <a:t>” e clicar no menu </a:t>
            </a:r>
            <a:r>
              <a:rPr lang="pt-BR" sz="1800" i="1">
                <a:solidFill>
                  <a:srgbClr val="55565A"/>
                </a:solidFill>
              </a:rPr>
              <a:t>suspenso inscrições de novos clubes. </a:t>
            </a:r>
            <a:r>
              <a:rPr lang="pt-BR" sz="1800">
                <a:solidFill>
                  <a:srgbClr val="55565A"/>
                </a:solidFill>
              </a:rPr>
              <a:t>Clicar no botão “adicionar clube”.</a:t>
            </a:r>
          </a:p>
          <a:p>
            <a:endParaRPr lang="en-US" sz="1800" i="1" kern="0" dirty="0">
              <a:solidFill>
                <a:srgbClr val="55565A"/>
              </a:solidFill>
            </a:endParaRPr>
          </a:p>
          <a:p>
            <a:endParaRPr lang="en-US" sz="1800" i="1" kern="0" dirty="0">
              <a:solidFill>
                <a:srgbClr val="55565A"/>
              </a:solidFill>
            </a:endParaRPr>
          </a:p>
        </p:txBody>
      </p:sp>
      <p:sp>
        <p:nvSpPr>
          <p:cNvPr id="9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891254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1600" dirty="0">
                <a:solidFill>
                  <a:srgbClr val="EBB700"/>
                </a:solidFill>
              </a:rPr>
              <a:t>Encaminhamento da inscrição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D44A24B-D7A4-4053-8B51-E5057D51513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983280" y="2824894"/>
            <a:ext cx="3886443" cy="37986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D7EA84-57E7-4D7D-BBE4-DE20247ACEF2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8541295" y="3428999"/>
            <a:ext cx="2396336" cy="767863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5F34C749-9FD7-4A87-B623-711AD2B8505D}"/>
                  </a:ext>
                </a:extLst>
              </p14:cNvPr>
              <p14:cNvContentPartPr/>
              <p14:nvPr/>
            </p14:nvContentPartPr>
            <p14:xfrm>
              <a:off x="4325049" y="4618477"/>
              <a:ext cx="1870200" cy="594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5F34C749-9FD7-4A87-B623-711AD2B8505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71049" y="4510837"/>
                <a:ext cx="1977840" cy="27504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Oval 14">
            <a:extLst>
              <a:ext uri="{FF2B5EF4-FFF2-40B4-BE49-F238E27FC236}">
                <a16:creationId xmlns:a16="http://schemas.microsoft.com/office/drawing/2014/main" id="{9C2D2B26-C4AA-4ACB-8621-532A5FDA8FAF}"/>
              </a:ext>
            </a:extLst>
          </p:cNvPr>
          <p:cNvSpPr/>
          <p:nvPr/>
        </p:nvSpPr>
        <p:spPr>
          <a:xfrm>
            <a:off x="4067908" y="2824894"/>
            <a:ext cx="1477107" cy="3603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BD8AA90-5980-480A-8492-893C448A27A3}"/>
              </a:ext>
            </a:extLst>
          </p:cNvPr>
          <p:cNvSpPr/>
          <p:nvPr/>
        </p:nvSpPr>
        <p:spPr>
          <a:xfrm>
            <a:off x="8541294" y="3833446"/>
            <a:ext cx="860614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939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3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737153" y="726719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3200" dirty="0">
                <a:solidFill>
                  <a:srgbClr val="00338D"/>
                </a:solidFill>
              </a:rPr>
              <a:t>Envio da Inscrição do Novo Clube: MyLCI</a:t>
            </a: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2847990" y="1336298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6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597263" y="1600391"/>
            <a:ext cx="3932491" cy="1028708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1800" dirty="0">
                <a:solidFill>
                  <a:srgbClr val="55565A"/>
                </a:solidFill>
              </a:rPr>
              <a:t>Etapa 4:  Inserir todas as informações listadas.  Você adicionará associados à medida que avança nas fases da inscrição.</a:t>
            </a:r>
          </a:p>
          <a:p>
            <a:endParaRPr lang="en-US" sz="1800" i="1" kern="0" dirty="0">
              <a:solidFill>
                <a:srgbClr val="55565A"/>
              </a:solidFill>
            </a:endParaRPr>
          </a:p>
          <a:p>
            <a:endParaRPr lang="en-US" sz="1800" i="1" kern="0" dirty="0">
              <a:solidFill>
                <a:srgbClr val="55565A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97263" y="3041043"/>
            <a:ext cx="421005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A inscrição se compõe de seis seções simples:</a:t>
            </a:r>
          </a:p>
          <a:p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dirty="0">
                <a:latin typeface="Helvetica" panose="020B0604020202020204" pitchFamily="34" charset="0"/>
                <a:cs typeface="Helvetica" panose="020B0604020202020204" pitchFamily="34" charset="0"/>
              </a:rPr>
              <a:t>Informações sobre o novo clube</a:t>
            </a:r>
          </a:p>
          <a:p>
            <a:pPr marL="457200" indent="-457200">
              <a:buFont typeface="+mj-lt"/>
              <a:buAutoNum type="arabicPeriod"/>
            </a:pPr>
            <a:r>
              <a:rPr lang="pt-BR" dirty="0">
                <a:latin typeface="Helvetica" panose="020B0604020202020204" pitchFamily="34" charset="0"/>
                <a:cs typeface="Helvetica" panose="020B0604020202020204" pitchFamily="34" charset="0"/>
              </a:rPr>
              <a:t>Clube patrocinador</a:t>
            </a:r>
          </a:p>
          <a:p>
            <a:pPr marL="457200" indent="-457200">
              <a:buFont typeface="+mj-lt"/>
              <a:buAutoNum type="arabicPeriod"/>
            </a:pPr>
            <a:r>
              <a:rPr lang="pt-BR" dirty="0">
                <a:latin typeface="Helvetica" panose="020B0604020202020204" pitchFamily="34" charset="0"/>
                <a:cs typeface="Helvetica" panose="020B0604020202020204" pitchFamily="34" charset="0"/>
              </a:rPr>
              <a:t>Dirigentes do novo clube</a:t>
            </a:r>
          </a:p>
          <a:p>
            <a:pPr marL="457200" indent="-457200">
              <a:buFont typeface="+mj-lt"/>
              <a:buAutoNum type="arabicPeriod"/>
            </a:pPr>
            <a:r>
              <a:rPr lang="pt-BR" dirty="0">
                <a:latin typeface="Helvetica" panose="020B0604020202020204" pitchFamily="34" charset="0"/>
                <a:cs typeface="Helvetica" panose="020B0604020202020204" pitchFamily="34" charset="0"/>
              </a:rPr>
              <a:t>Estimativa de associados fundadores</a:t>
            </a:r>
          </a:p>
          <a:p>
            <a:pPr marL="457200" indent="-457200">
              <a:buFont typeface="+mj-lt"/>
              <a:buAutoNum type="arabicPeriod"/>
            </a:pPr>
            <a:r>
              <a:rPr lang="pt-BR" dirty="0">
                <a:latin typeface="Helvetica" panose="020B0604020202020204" pitchFamily="34" charset="0"/>
                <a:cs typeface="Helvetica" panose="020B0604020202020204" pitchFamily="34" charset="0"/>
              </a:rPr>
              <a:t>Critérios para o clube</a:t>
            </a:r>
          </a:p>
          <a:p>
            <a:pPr marL="457200" indent="-457200">
              <a:buFont typeface="+mj-lt"/>
              <a:buAutoNum type="arabicPeriod"/>
            </a:pPr>
            <a:r>
              <a:rPr lang="pt-BR" dirty="0">
                <a:latin typeface="Helvetica" panose="020B0604020202020204" pitchFamily="34" charset="0"/>
                <a:cs typeface="Helvetica" panose="020B0604020202020204" pitchFamily="34" charset="0"/>
              </a:rPr>
              <a:t>Comentários</a:t>
            </a: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891254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1600" dirty="0">
                <a:solidFill>
                  <a:srgbClr val="EBB700"/>
                </a:solidFill>
              </a:rPr>
              <a:t>Encaminhamento da inscrição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7B925BF-92A4-4435-BFE0-9018D7FE404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778941" y="1371502"/>
            <a:ext cx="4408188" cy="513480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1576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3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975475" y="-8021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617688" y="690216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3200">
                <a:solidFill>
                  <a:srgbClr val="00338D"/>
                </a:solidFill>
              </a:rPr>
              <a:t>Envio da Inscrição do Novo Clube: MyLCI</a:t>
            </a:r>
          </a:p>
        </p:txBody>
      </p:sp>
      <p:sp>
        <p:nvSpPr>
          <p:cNvPr id="6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2689186" y="1328418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532500" y="1565688"/>
            <a:ext cx="8875358" cy="38615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1800" dirty="0"/>
              <a:t>Etapas de aprovação da inscrição de novos clubes Existem seis etapas:</a:t>
            </a:r>
          </a:p>
          <a:p>
            <a:endParaRPr lang="en-US" sz="1800" kern="0" dirty="0">
              <a:solidFill>
                <a:srgbClr val="55565A"/>
              </a:solidFill>
            </a:endParaRPr>
          </a:p>
          <a:p>
            <a:pPr lvl="2"/>
            <a:endParaRPr lang="en-US" dirty="0"/>
          </a:p>
          <a:p>
            <a:endParaRPr lang="en-US" sz="1800" i="1" kern="0" dirty="0">
              <a:solidFill>
                <a:srgbClr val="55565A"/>
              </a:solidFill>
            </a:endParaRPr>
          </a:p>
          <a:p>
            <a:endParaRPr lang="en-US" sz="1800" i="1" kern="0" dirty="0">
              <a:solidFill>
                <a:srgbClr val="55565A"/>
              </a:solidFill>
            </a:endParaRPr>
          </a:p>
          <a:p>
            <a:endParaRPr lang="en-US" sz="1800" i="1" kern="0" dirty="0">
              <a:solidFill>
                <a:srgbClr val="55565A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23052" y="3296615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u="sng">
                <a:latin typeface="Arial" panose="020B0604020202020204" pitchFamily="34" charset="0"/>
                <a:cs typeface="Arial" panose="020B0604020202020204" pitchFamily="34" charset="0"/>
              </a:rPr>
              <a:t>Dicas de inscrição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>
                <a:latin typeface="Arial" panose="020B0604020202020204" pitchFamily="34" charset="0"/>
                <a:cs typeface="Arial" panose="020B0604020202020204" pitchFamily="34" charset="0"/>
              </a:rPr>
              <a:t>A inscrição não é final até ser enviada para </a:t>
            </a:r>
          </a:p>
          <a:p>
            <a:r>
              <a:rPr lang="pt-BR" i="1">
                <a:latin typeface="Arial" panose="020B0604020202020204" pitchFamily="34" charset="0"/>
                <a:cs typeface="Arial" panose="020B0604020202020204" pitchFamily="34" charset="0"/>
              </a:rPr>
              <a:t>     Pendendo aprovação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>
                <a:latin typeface="Arial" panose="020B0604020202020204" pitchFamily="34" charset="0"/>
                <a:cs typeface="Arial" panose="020B0604020202020204" pitchFamily="34" charset="0"/>
              </a:rPr>
              <a:t>Comunicação e visibilidade ao longo do processo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pt-BR" i="1">
                <a:latin typeface="Arial" panose="020B0604020202020204" pitchFamily="34" charset="0"/>
                <a:cs typeface="Arial" panose="020B0604020202020204" pitchFamily="34" charset="0"/>
              </a:rPr>
              <a:t>E-mails de notificação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pt-BR" i="1">
                <a:latin typeface="Arial" panose="020B0604020202020204" pitchFamily="34" charset="0"/>
                <a:cs typeface="Arial" panose="020B0604020202020204" pitchFamily="34" charset="0"/>
              </a:rPr>
              <a:t>Tarefas no painel de tarefas da página inicial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pt-BR" i="1">
                <a:latin typeface="Arial" panose="020B0604020202020204" pitchFamily="34" charset="0"/>
                <a:cs typeface="Arial" panose="020B0604020202020204" pitchFamily="34" charset="0"/>
              </a:rPr>
              <a:t>Comentários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5904186" y="4225160"/>
            <a:ext cx="2483069" cy="6300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744111" y="5198149"/>
            <a:ext cx="3878066" cy="6918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920282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1600" dirty="0">
                <a:solidFill>
                  <a:srgbClr val="EBB700"/>
                </a:solidFill>
              </a:rPr>
              <a:t>Encaminhamento da inscrição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AAD4772-0F22-45CE-AB6C-98F73D500D2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443654" y="2110153"/>
            <a:ext cx="8964203" cy="10882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97C9116-D79F-415A-9089-3AFD9FE84091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848250" y="4906159"/>
            <a:ext cx="3476241" cy="14509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BB15F8A-16EE-46A3-B794-10F1D9FBAF2A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8636837" y="3674359"/>
            <a:ext cx="2483069" cy="107348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23134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3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975475" y="-8021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755626" y="720588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3200" dirty="0">
                <a:solidFill>
                  <a:srgbClr val="00338D"/>
                </a:solidFill>
              </a:rPr>
              <a:t>Envio da Inscrição do Novo Clube: MyLCI</a:t>
            </a: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2847990" y="1317435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6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597263" y="1298764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1800" kern="0" dirty="0">
              <a:solidFill>
                <a:srgbClr val="55565A"/>
              </a:solidFill>
            </a:endParaRPr>
          </a:p>
          <a:p>
            <a:r>
              <a:rPr lang="pt-BR" sz="1800" b="1" u="sng" dirty="0">
                <a:solidFill>
                  <a:srgbClr val="55565A"/>
                </a:solidFill>
              </a:rPr>
              <a:t>Aprovação da Carta Constitutiva do Clube</a:t>
            </a:r>
          </a:p>
          <a:p>
            <a:endParaRPr lang="en-US" sz="1800" b="1" u="sng" kern="0" dirty="0">
              <a:solidFill>
                <a:srgbClr val="55565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rgbClr val="55565A"/>
                </a:solidFill>
              </a:rPr>
              <a:t>A fundação do clube pode levar até 45 dias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rgbClr val="55565A"/>
                </a:solidFill>
              </a:rPr>
              <a:t>Os clubes poderão obter uma conta bancária e o status 501C3 assim que o clube for fundado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rgbClr val="55565A"/>
                </a:solidFill>
              </a:rPr>
              <a:t>Para agilizar o processo de inscrição, visualize os comentários no MyLCI e siga as instruções de processamento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rgbClr val="55565A"/>
                </a:solidFill>
              </a:rPr>
              <a:t>Após a aprovação do clube, todo o material de fundação será enviado ao governador de distrito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rgbClr val="55565A"/>
                </a:solidFill>
              </a:rPr>
              <a:t>Os materiais de fundação incluem: Distintivos de associados fundadores, certificados para associados fundadores, certificado de fundação, emblema de patrocinador e carta do Presidente Internacional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rgbClr val="55565A"/>
                </a:solidFill>
              </a:rPr>
              <a:t>Para obter instruções completas sobre o envio do pedido de carta constitutiva, visite a página de recursos em </a:t>
            </a:r>
            <a:r>
              <a:rPr lang="pt-BR" sz="1800" dirty="0">
                <a:solidFill>
                  <a:srgbClr val="55565A"/>
                </a:solidFill>
                <a:hlinkClick r:id="rId3"/>
              </a:rPr>
              <a:t>www.lionsclubs.org</a:t>
            </a:r>
            <a:r>
              <a:rPr lang="pt-BR" sz="1800" dirty="0">
                <a:solidFill>
                  <a:srgbClr val="55565A"/>
                </a:solidFill>
              </a:rPr>
              <a:t> e digite </a:t>
            </a:r>
            <a:r>
              <a:rPr lang="pt-BR" sz="1800" b="1" i="1" dirty="0">
                <a:solidFill>
                  <a:schemeClr val="accent1"/>
                </a:solidFill>
              </a:rPr>
              <a:t>“Instruções de solicitação de carta constitutiva no MyLCI”.</a:t>
            </a:r>
          </a:p>
        </p:txBody>
      </p:sp>
      <p:sp>
        <p:nvSpPr>
          <p:cNvPr id="8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920282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1600" dirty="0">
                <a:solidFill>
                  <a:srgbClr val="EBB700"/>
                </a:solidFill>
              </a:rPr>
              <a:t>Encaminhamento da inscrição</a:t>
            </a:r>
          </a:p>
        </p:txBody>
      </p:sp>
    </p:spTree>
    <p:extLst>
      <p:ext uri="{BB962C8B-B14F-4D97-AF65-F5344CB8AC3E}">
        <p14:creationId xmlns:p14="http://schemas.microsoft.com/office/powerpoint/2010/main" val="42092374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033FD1D3-990D-A440-B7C2-71C43B4A89B9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4" name="Background - Image">
            <a:extLst>
              <a:ext uri="{FF2B5EF4-FFF2-40B4-BE49-F238E27FC236}">
                <a16:creationId xmlns:a16="http://schemas.microsoft.com/office/drawing/2014/main" id="{B6FE224F-8160-EB45-B1E9-2A2EF8E494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</a:blip>
          <a:srcRect l="8711" t="16425" r="13854" b="1176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Headline">
            <a:extLst>
              <a:ext uri="{FF2B5EF4-FFF2-40B4-BE49-F238E27FC236}">
                <a16:creationId xmlns:a16="http://schemas.microsoft.com/office/drawing/2014/main" id="{DB302187-9CA7-8D43-BA0A-B93259139B68}"/>
              </a:ext>
            </a:extLst>
          </p:cNvPr>
          <p:cNvSpPr txBox="1">
            <a:spLocks/>
          </p:cNvSpPr>
          <p:nvPr/>
        </p:nvSpPr>
        <p:spPr>
          <a:xfrm>
            <a:off x="1017028" y="2244378"/>
            <a:ext cx="10091683" cy="650851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dirty="0">
                <a:solidFill>
                  <a:schemeClr val="bg1"/>
                </a:solidFill>
              </a:rPr>
              <a:t>Desenvolvimento Contínuo dos Clubes</a:t>
            </a: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BB1323C2-86E0-EE4D-A8AE-3DDAADA40940}"/>
              </a:ext>
            </a:extLst>
          </p:cNvPr>
          <p:cNvSpPr/>
          <p:nvPr/>
        </p:nvSpPr>
        <p:spPr>
          <a:xfrm>
            <a:off x="5370871" y="2978596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E941F36F-8306-BE4D-9BD0-B43EC4B64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16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DD983F-9C5A-FE49-BD60-CE5B5DAA15D7}"/>
              </a:ext>
            </a:extLst>
          </p:cNvPr>
          <p:cNvSpPr txBox="1"/>
          <p:nvPr/>
        </p:nvSpPr>
        <p:spPr>
          <a:xfrm>
            <a:off x="1709531" y="3331913"/>
            <a:ext cx="87066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>
                <a:solidFill>
                  <a:schemeClr val="bg1"/>
                </a:solidFill>
                <a:latin typeface="Arial" charset="0"/>
                <a:ea typeface="Arial Hebrew Scholar" charset="-79"/>
                <a:cs typeface="Arial" charset="0"/>
              </a:rPr>
              <a:t>Agora que o clube foi fundado, o desenvolvimento contínuo do clube será fundamental para o sucesso dele.</a:t>
            </a:r>
          </a:p>
          <a:p>
            <a:pPr algn="ctr"/>
            <a:endParaRPr lang="en-US" kern="0" dirty="0">
              <a:solidFill>
                <a:schemeClr val="bg1"/>
              </a:solidFill>
              <a:latin typeface="Arial" charset="0"/>
              <a:ea typeface="Arial Hebrew Scholar" charset="-79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1803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1600">
                <a:solidFill>
                  <a:srgbClr val="EBB700"/>
                </a:solidFill>
              </a:rPr>
              <a:t>Próximas etapas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621957" y="1837962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rgbClr val="55565A"/>
                </a:solidFill>
              </a:rPr>
              <a:t>O Leão Orientador organizará o treinamento dos dirigentes de clube </a:t>
            </a:r>
          </a:p>
          <a:p>
            <a:endParaRPr lang="en-US" sz="1800" kern="0" dirty="0">
              <a:solidFill>
                <a:srgbClr val="55565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rgbClr val="55565A"/>
                </a:solidFill>
              </a:rPr>
              <a:t>Continue a promover o clube, incentivando os associados a convidar outras pessoas para participar</a:t>
            </a:r>
          </a:p>
          <a:p>
            <a:endParaRPr lang="en-US" sz="1800" kern="0" dirty="0">
              <a:solidFill>
                <a:srgbClr val="55565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rgbClr val="55565A"/>
                </a:solidFill>
              </a:rPr>
              <a:t>Dê acompanhemento aos possíveis associados vindos dos eventos de recrutamento para convidar para o clube</a:t>
            </a:r>
          </a:p>
          <a:p>
            <a:endParaRPr lang="en-US" sz="1800" kern="0" dirty="0">
              <a:solidFill>
                <a:srgbClr val="55565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rgbClr val="55565A"/>
                </a:solidFill>
              </a:rPr>
              <a:t>Continue fornecendo idéias para áreas de serviço na comunidade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kern="0" dirty="0">
              <a:solidFill>
                <a:srgbClr val="55565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rgbClr val="55565A"/>
                </a:solidFill>
              </a:rPr>
              <a:t>Planeje reunir-se com frequência até que o clube seja fundado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17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2872684" y="1393077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734139" y="801071"/>
            <a:ext cx="8561934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2800" dirty="0">
                <a:solidFill>
                  <a:srgbClr val="00338D"/>
                </a:solidFill>
              </a:rPr>
              <a:t>Acompanhamento após a reunião organizacional</a:t>
            </a:r>
          </a:p>
        </p:txBody>
      </p:sp>
    </p:spTree>
    <p:extLst>
      <p:ext uri="{BB962C8B-B14F-4D97-AF65-F5344CB8AC3E}">
        <p14:creationId xmlns:p14="http://schemas.microsoft.com/office/powerpoint/2010/main" val="17994510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3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808576" y="798102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3200">
                <a:solidFill>
                  <a:srgbClr val="00338D"/>
                </a:solidFill>
              </a:rPr>
              <a:t>Desenvolvimento Contínuo dos Clubes</a:t>
            </a: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2945906" y="1625240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6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417482" y="2056456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1800" b="1">
                <a:solidFill>
                  <a:srgbClr val="55565A"/>
                </a:solidFill>
              </a:rPr>
              <a:t>Assistência do Clube Patrocinador</a:t>
            </a:r>
          </a:p>
          <a:p>
            <a:pPr marL="285750" indent="-285750">
              <a:buFontTx/>
              <a:buChar char="-"/>
            </a:pPr>
            <a:r>
              <a:rPr lang="pt-BR" sz="1800">
                <a:solidFill>
                  <a:srgbClr val="55565A"/>
                </a:solidFill>
              </a:rPr>
              <a:t>O clube patrocinador deve continuar a apoiar o clube, conforme necessário.</a:t>
            </a:r>
          </a:p>
          <a:p>
            <a:pPr marL="285750" indent="-285750">
              <a:buFontTx/>
              <a:buChar char="-"/>
            </a:pPr>
            <a:r>
              <a:rPr lang="pt-BR" sz="1800">
                <a:solidFill>
                  <a:srgbClr val="55565A"/>
                </a:solidFill>
              </a:rPr>
              <a:t>Os dirigentes do clube patrocinador devem comparecer às reuniões, prestar assistência nas atividades e se reunir com os dirigentes</a:t>
            </a:r>
          </a:p>
          <a:p>
            <a:r>
              <a:rPr lang="pt-BR" sz="1800" b="1">
                <a:solidFill>
                  <a:srgbClr val="55565A"/>
                </a:solidFill>
              </a:rPr>
              <a:t>Apoio do Leão Orientador</a:t>
            </a:r>
          </a:p>
          <a:p>
            <a:pPr marL="285750" indent="-285750">
              <a:buFontTx/>
              <a:buChar char="-"/>
            </a:pPr>
            <a:r>
              <a:rPr lang="pt-BR" sz="1800">
                <a:solidFill>
                  <a:srgbClr val="55565A"/>
                </a:solidFill>
              </a:rPr>
              <a:t>Precisa-se de apenas um Leão Orientador</a:t>
            </a:r>
          </a:p>
          <a:p>
            <a:pPr marL="285750" indent="-285750">
              <a:buFontTx/>
              <a:buChar char="-"/>
            </a:pPr>
            <a:r>
              <a:rPr lang="pt-BR" sz="1800">
                <a:solidFill>
                  <a:srgbClr val="55565A"/>
                </a:solidFill>
              </a:rPr>
              <a:t>Permanece com um clube por 2 anos</a:t>
            </a:r>
          </a:p>
          <a:p>
            <a:pPr marL="285750" indent="-285750">
              <a:buFontTx/>
              <a:buChar char="-"/>
            </a:pPr>
            <a:r>
              <a:rPr lang="pt-BR" sz="1800">
                <a:solidFill>
                  <a:srgbClr val="55565A"/>
                </a:solidFill>
              </a:rPr>
              <a:t>Conduz treinamento de dirigentes de clubes</a:t>
            </a:r>
          </a:p>
          <a:p>
            <a:r>
              <a:rPr lang="pt-BR" sz="1800" b="1">
                <a:solidFill>
                  <a:srgbClr val="55565A"/>
                </a:solidFill>
              </a:rPr>
              <a:t>Transição de poder</a:t>
            </a:r>
          </a:p>
          <a:p>
            <a:pPr marL="285750" indent="-285750">
              <a:buFontTx/>
              <a:buChar char="-"/>
            </a:pPr>
            <a:r>
              <a:rPr lang="pt-BR" sz="1800">
                <a:solidFill>
                  <a:srgbClr val="55565A"/>
                </a:solidFill>
              </a:rPr>
              <a:t>O objetivo é construir um clube forte e saudável</a:t>
            </a:r>
          </a:p>
          <a:p>
            <a:pPr marL="285750" indent="-285750">
              <a:buFontTx/>
              <a:buChar char="-"/>
            </a:pPr>
            <a:r>
              <a:rPr lang="pt-BR" sz="1800">
                <a:solidFill>
                  <a:srgbClr val="55565A"/>
                </a:solidFill>
              </a:rPr>
              <a:t>Apoiar os novos dirigentes a assumir o controle do clube </a:t>
            </a:r>
          </a:p>
          <a:p>
            <a:pPr marL="285750" indent="-285750">
              <a:buFontTx/>
              <a:buChar char="-"/>
            </a:pPr>
            <a:r>
              <a:rPr lang="pt-BR" sz="1800">
                <a:solidFill>
                  <a:srgbClr val="55565A"/>
                </a:solidFill>
              </a:rPr>
              <a:t>O patrocinador do clube é um apoio, não um ditador do que o clube deve ser</a:t>
            </a:r>
          </a:p>
          <a:p>
            <a:pPr marL="285750" indent="-285750">
              <a:buFontTx/>
              <a:buChar char="-"/>
            </a:pPr>
            <a:endParaRPr lang="en-US" sz="1800" kern="0" dirty="0">
              <a:solidFill>
                <a:srgbClr val="55565A"/>
              </a:solidFill>
            </a:endParaRPr>
          </a:p>
        </p:txBody>
      </p:sp>
      <p:sp>
        <p:nvSpPr>
          <p:cNvPr id="7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2044507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1600" dirty="0">
                <a:solidFill>
                  <a:srgbClr val="EBB700"/>
                </a:solidFill>
              </a:rPr>
              <a:t>Desenvolvimento do clube</a:t>
            </a:r>
          </a:p>
        </p:txBody>
      </p:sp>
    </p:spTree>
    <p:extLst>
      <p:ext uri="{BB962C8B-B14F-4D97-AF65-F5344CB8AC3E}">
        <p14:creationId xmlns:p14="http://schemas.microsoft.com/office/powerpoint/2010/main" val="27303479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ackground - Image">
            <a:extLst>
              <a:ext uri="{FF2B5EF4-FFF2-40B4-BE49-F238E27FC236}">
                <a16:creationId xmlns:a16="http://schemas.microsoft.com/office/drawing/2014/main" id="{4972701C-247A-3448-8A68-1078D203B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Background - Overlay">
            <a:extLst>
              <a:ext uri="{FF2B5EF4-FFF2-40B4-BE49-F238E27FC236}">
                <a16:creationId xmlns:a16="http://schemas.microsoft.com/office/drawing/2014/main" id="{FE160F02-72FD-634C-A0E2-F170E78E8F17}"/>
              </a:ext>
            </a:extLst>
          </p:cNvPr>
          <p:cNvSpPr/>
          <p:nvPr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4" name="Emblem - White" descr="lionlogo_white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610" y="1295401"/>
            <a:ext cx="1751259" cy="1708355"/>
          </a:xfrm>
          <a:prstGeom prst="rect">
            <a:avLst/>
          </a:prstGeom>
        </p:spPr>
      </p:pic>
      <p:sp>
        <p:nvSpPr>
          <p:cNvPr id="5" name="Headline"/>
          <p:cNvSpPr txBox="1">
            <a:spLocks/>
          </p:cNvSpPr>
          <p:nvPr/>
        </p:nvSpPr>
        <p:spPr>
          <a:xfrm>
            <a:off x="2238249" y="3034905"/>
            <a:ext cx="7772400" cy="2291838"/>
          </a:xfrm>
          <a:prstGeom prst="rect">
            <a:avLst/>
          </a:prstGeom>
        </p:spPr>
        <p:txBody>
          <a:bodyPr vert="horz" lIns="81527" tIns="40763" rIns="81527" bIns="40763" rtlCol="0" anchor="ctr">
            <a:noAutofit/>
          </a:bodyPr>
          <a:lstStyle>
            <a:lvl1pPr algn="ctr" defTabSz="40769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pt-BR" sz="48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Muito obrigado</a:t>
            </a:r>
          </a:p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pt-BR" sz="20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Para mais perguntas, entre em contato com membership@lionsclubs.org.</a:t>
            </a:r>
          </a:p>
        </p:txBody>
      </p:sp>
      <p:sp>
        <p:nvSpPr>
          <p:cNvPr id="6" name="Gold Bar"/>
          <p:cNvSpPr/>
          <p:nvPr/>
        </p:nvSpPr>
        <p:spPr>
          <a:xfrm>
            <a:off x="5370867" y="3217648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71" tIns="47336" rIns="94671" bIns="47336" rtlCol="0" anchor="ctr"/>
          <a:lstStyle/>
          <a:p>
            <a:pPr algn="ctr"/>
            <a:endParaRPr lang="en-US" dirty="0"/>
          </a:p>
        </p:txBody>
      </p:sp>
      <p:sp>
        <p:nvSpPr>
          <p:cNvPr id="7" name="Copyright"/>
          <p:cNvSpPr txBox="1"/>
          <p:nvPr/>
        </p:nvSpPr>
        <p:spPr>
          <a:xfrm>
            <a:off x="964026" y="6231449"/>
            <a:ext cx="3399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© 2019 Lions Clubs International</a:t>
            </a:r>
          </a:p>
        </p:txBody>
      </p:sp>
      <p:sp>
        <p:nvSpPr>
          <p:cNvPr id="12" name="Page Number - White">
            <a:extLst>
              <a:ext uri="{FF2B5EF4-FFF2-40B4-BE49-F238E27FC236}">
                <a16:creationId xmlns:a16="http://schemas.microsoft.com/office/drawing/2014/main" id="{7D11791B-A09B-C447-8C0A-F079F842B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19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9" name="Copyright">
            <a:extLst>
              <a:ext uri="{FF2B5EF4-FFF2-40B4-BE49-F238E27FC236}">
                <a16:creationId xmlns:a16="http://schemas.microsoft.com/office/drawing/2014/main" id="{2AC693B4-2F69-4C38-A40E-B77B86705209}"/>
              </a:ext>
            </a:extLst>
          </p:cNvPr>
          <p:cNvSpPr txBox="1"/>
          <p:nvPr/>
        </p:nvSpPr>
        <p:spPr>
          <a:xfrm>
            <a:off x="7995329" y="6231449"/>
            <a:ext cx="3399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</a:rPr>
              <a:t>Updated 10/2021 PO</a:t>
            </a:r>
          </a:p>
        </p:txBody>
      </p:sp>
    </p:spTree>
    <p:extLst>
      <p:ext uri="{BB962C8B-B14F-4D97-AF65-F5344CB8AC3E}">
        <p14:creationId xmlns:p14="http://schemas.microsoft.com/office/powerpoint/2010/main" val="151736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1016063" y="3169602"/>
            <a:ext cx="5590146" cy="191923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1600" dirty="0">
                <a:solidFill>
                  <a:schemeClr val="bg1"/>
                </a:solidFill>
              </a:rPr>
              <a:t>A reunião organizacional ocorre após a reunião informativa.  É onde os associados elegem dirigentes, determinam o nome do clube e planejam o primeiro projeto de serviço.  </a:t>
            </a: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1137330" y="2908687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D4C8344C-36A9-3F47-BAFA-0F7F5381B063}"/>
              </a:ext>
            </a:extLst>
          </p:cNvPr>
          <p:cNvSpPr txBox="1">
            <a:spLocks/>
          </p:cNvSpPr>
          <p:nvPr/>
        </p:nvSpPr>
        <p:spPr>
          <a:xfrm>
            <a:off x="1027265" y="1503742"/>
            <a:ext cx="5357631" cy="114512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4200">
                <a:solidFill>
                  <a:schemeClr val="bg1"/>
                </a:solidFill>
              </a:rPr>
              <a:t>A Reunião Organizacional</a:t>
            </a:r>
          </a:p>
        </p:txBody>
      </p:sp>
    </p:spTree>
    <p:extLst>
      <p:ext uri="{BB962C8B-B14F-4D97-AF65-F5344CB8AC3E}">
        <p14:creationId xmlns:p14="http://schemas.microsoft.com/office/powerpoint/2010/main" val="3814157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5C446A39-8E9B-6A44-A58E-9E04CA77630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22" name="Slice - Solid">
            <a:extLst>
              <a:ext uri="{FF2B5EF4-FFF2-40B4-BE49-F238E27FC236}">
                <a16:creationId xmlns:a16="http://schemas.microsoft.com/office/drawing/2014/main" id="{651EA998-A806-F147-8EF5-A7B5976ED313}"/>
              </a:ext>
            </a:extLst>
          </p:cNvPr>
          <p:cNvSpPr/>
          <p:nvPr/>
        </p:nvSpPr>
        <p:spPr>
          <a:xfrm>
            <a:off x="1004872" y="-8021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884D2F3C-77C4-0842-BD09-61B2F6C68A95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1436351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1600">
                <a:solidFill>
                  <a:srgbClr val="EBB700"/>
                </a:solidFill>
              </a:rPr>
              <a:t>A Reunião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8C8D9EA-7967-BA4F-8CF7-F427CA457260}"/>
              </a:ext>
            </a:extLst>
          </p:cNvPr>
          <p:cNvGrpSpPr/>
          <p:nvPr/>
        </p:nvGrpSpPr>
        <p:grpSpPr>
          <a:xfrm>
            <a:off x="6010473" y="1210990"/>
            <a:ext cx="5525035" cy="4231438"/>
            <a:chOff x="6010473" y="1239126"/>
            <a:chExt cx="5525035" cy="4231438"/>
          </a:xfrm>
        </p:grpSpPr>
        <p:sp>
          <p:nvSpPr>
            <p:cNvPr id="6" name="Body Copy">
              <a:extLst>
                <a:ext uri="{FF2B5EF4-FFF2-40B4-BE49-F238E27FC236}">
                  <a16:creationId xmlns:a16="http://schemas.microsoft.com/office/drawing/2014/main" id="{A976928F-B454-9A49-B6F7-D7B881D56ADF}"/>
                </a:ext>
              </a:extLst>
            </p:cNvPr>
            <p:cNvSpPr txBox="1">
              <a:spLocks/>
            </p:cNvSpPr>
            <p:nvPr/>
          </p:nvSpPr>
          <p:spPr>
            <a:xfrm>
              <a:off x="6010473" y="2431617"/>
              <a:ext cx="5525035" cy="3038947"/>
            </a:xfrm>
            <a:prstGeom prst="rect">
              <a:avLst/>
            </a:prstGeom>
          </p:spPr>
          <p:txBody>
            <a:bodyPr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519099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914377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37156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182875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342900" indent="-342900">
                <a:buSzPct val="120000"/>
                <a:buFont typeface="Arial" panose="020B0604020202020204" pitchFamily="34" charset="0"/>
                <a:buChar char="•"/>
              </a:pPr>
              <a:r>
                <a:rPr lang="pt-BR" sz="2400" dirty="0">
                  <a:solidFill>
                    <a:srgbClr val="55565A"/>
                  </a:solidFill>
                  <a:latin typeface="Arial" charset="0"/>
                  <a:ea typeface="Arial" charset="0"/>
                  <a:cs typeface="Arial" charset="0"/>
                </a:rPr>
                <a:t>Analisar os pontos da reunião informativa</a:t>
              </a:r>
            </a:p>
            <a:p>
              <a:pPr marL="342900" indent="-342900">
                <a:buSzPct val="120000"/>
                <a:buFont typeface="Arial" panose="020B0604020202020204" pitchFamily="34" charset="0"/>
                <a:buChar char="•"/>
              </a:pPr>
              <a:r>
                <a:rPr lang="pt-BR" sz="2400" dirty="0">
                  <a:solidFill>
                    <a:srgbClr val="55565A"/>
                  </a:solidFill>
                  <a:latin typeface="Arial" charset="0"/>
                  <a:ea typeface="Arial" charset="0"/>
                  <a:cs typeface="Arial" charset="0"/>
                </a:rPr>
                <a:t>Identificar projetos de serviço</a:t>
              </a:r>
            </a:p>
            <a:p>
              <a:pPr marL="342900" indent="-342900">
                <a:buSzPct val="120000"/>
                <a:buFont typeface="Arial" panose="020B0604020202020204" pitchFamily="34" charset="0"/>
                <a:buChar char="•"/>
              </a:pPr>
              <a:r>
                <a:rPr lang="pt-BR" sz="2400" dirty="0">
                  <a:solidFill>
                    <a:srgbClr val="55565A"/>
                  </a:solidFill>
                  <a:latin typeface="Arial" charset="0"/>
                  <a:ea typeface="Arial" charset="0"/>
                  <a:cs typeface="Arial" charset="0"/>
                </a:rPr>
                <a:t>Eleger dirigentes de clube</a:t>
              </a:r>
            </a:p>
            <a:p>
              <a:pPr marL="342900" indent="-342900">
                <a:buSzPct val="120000"/>
                <a:buFont typeface="Arial" panose="020B0604020202020204" pitchFamily="34" charset="0"/>
                <a:buChar char="•"/>
              </a:pPr>
              <a:r>
                <a:rPr lang="pt-BR" sz="2400" dirty="0">
                  <a:solidFill>
                    <a:srgbClr val="55565A"/>
                  </a:solidFill>
                  <a:latin typeface="Arial" charset="0"/>
                  <a:ea typeface="Arial" charset="0"/>
                  <a:cs typeface="Arial" charset="0"/>
                </a:rPr>
                <a:t>Escolher um nome para o clube</a:t>
              </a:r>
            </a:p>
            <a:p>
              <a:pPr marL="342900" indent="-342900">
                <a:buSzPct val="120000"/>
                <a:buFont typeface="Arial" panose="020B0604020202020204" pitchFamily="34" charset="0"/>
                <a:buChar char="•"/>
              </a:pPr>
              <a:r>
                <a:rPr lang="pt-BR" sz="2400" dirty="0">
                  <a:solidFill>
                    <a:srgbClr val="55565A"/>
                  </a:solidFill>
                  <a:latin typeface="Arial" charset="0"/>
                  <a:ea typeface="Arial" charset="0"/>
                  <a:cs typeface="Arial" charset="0"/>
                </a:rPr>
                <a:t>Enviar a inscrição do clube</a:t>
              </a:r>
            </a:p>
            <a:p>
              <a:pPr marL="342900" indent="-342900">
                <a:buSzPct val="120000"/>
                <a:buFont typeface="Arial" panose="020B0604020202020204" pitchFamily="34" charset="0"/>
                <a:buChar char="•"/>
              </a:pPr>
              <a:r>
                <a:rPr lang="pt-BR" sz="2400" dirty="0">
                  <a:solidFill>
                    <a:srgbClr val="55565A"/>
                  </a:solidFill>
                  <a:latin typeface="Arial" charset="0"/>
                  <a:ea typeface="Arial" charset="0"/>
                  <a:cs typeface="Arial" charset="0"/>
                </a:rPr>
                <a:t>Discutir a estrutura de quotas</a:t>
              </a:r>
            </a:p>
          </p:txBody>
        </p:sp>
        <p:sp>
          <p:nvSpPr>
            <p:cNvPr id="17" name="Body Copy">
              <a:extLst>
                <a:ext uri="{FF2B5EF4-FFF2-40B4-BE49-F238E27FC236}">
                  <a16:creationId xmlns:a16="http://schemas.microsoft.com/office/drawing/2014/main" id="{1A341676-E6AB-8F4B-821E-E8707713801A}"/>
                </a:ext>
              </a:extLst>
            </p:cNvPr>
            <p:cNvSpPr txBox="1">
              <a:spLocks/>
            </p:cNvSpPr>
            <p:nvPr/>
          </p:nvSpPr>
          <p:spPr>
            <a:xfrm>
              <a:off x="6010473" y="1239126"/>
              <a:ext cx="5525035" cy="837361"/>
            </a:xfrm>
            <a:prstGeom prst="rect">
              <a:avLst/>
            </a:prstGeom>
          </p:spPr>
          <p:txBody>
            <a:bodyPr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519099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914377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37156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182875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>
                <a:buSzPct val="120000"/>
              </a:pPr>
              <a:r>
                <a:rPr lang="pt-BR" sz="4000" b="1" dirty="0">
                  <a:solidFill>
                    <a:srgbClr val="00338D"/>
                  </a:solidFill>
                  <a:latin typeface="Arial" charset="0"/>
                  <a:ea typeface="Arial" charset="0"/>
                  <a:cs typeface="Arial" charset="0"/>
                </a:rPr>
                <a:t>Dicas para a reunião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A4F4A12-EB4F-9743-A959-B5AF15D44E30}"/>
                </a:ext>
              </a:extLst>
            </p:cNvPr>
            <p:cNvSpPr/>
            <p:nvPr/>
          </p:nvSpPr>
          <p:spPr>
            <a:xfrm rot="5400000" flipH="1">
              <a:off x="8174214" y="-8160"/>
              <a:ext cx="70852" cy="4227280"/>
            </a:xfrm>
            <a:prstGeom prst="rect">
              <a:avLst/>
            </a:prstGeom>
            <a:solidFill>
              <a:srgbClr val="FBC60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12" name="Page Number - Blue">
            <a:extLst>
              <a:ext uri="{FF2B5EF4-FFF2-40B4-BE49-F238E27FC236}">
                <a16:creationId xmlns:a16="http://schemas.microsoft.com/office/drawing/2014/main" id="{3AD64347-9EA0-774D-8AEF-3259423DA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3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74AA523-8C1A-E143-842F-2A3A0433C22F}"/>
              </a:ext>
            </a:extLst>
          </p:cNvPr>
          <p:cNvSpPr>
            <a:spLocks/>
          </p:cNvSpPr>
          <p:nvPr/>
        </p:nvSpPr>
        <p:spPr>
          <a:xfrm>
            <a:off x="651416" y="2945142"/>
            <a:ext cx="3205562" cy="3205562"/>
          </a:xfrm>
          <a:prstGeom prst="ellipse">
            <a:avLst/>
          </a:prstGeom>
          <a:blipFill dpi="0" rotWithShape="1">
            <a:blip r:embed="rId3"/>
            <a:srcRect/>
            <a:stretch>
              <a:fillRect l="-12191" t="-154" r="-28241" b="-15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E615A1F-8AEF-FE4C-B0B5-EBDAFBD1DFC7}"/>
              </a:ext>
            </a:extLst>
          </p:cNvPr>
          <p:cNvSpPr>
            <a:spLocks/>
          </p:cNvSpPr>
          <p:nvPr/>
        </p:nvSpPr>
        <p:spPr>
          <a:xfrm>
            <a:off x="2578690" y="1530550"/>
            <a:ext cx="2392405" cy="2392405"/>
          </a:xfrm>
          <a:prstGeom prst="ellipse">
            <a:avLst/>
          </a:prstGeom>
          <a:blipFill dpi="0" rotWithShape="1">
            <a:blip r:embed="rId4"/>
            <a:srcRect/>
            <a:stretch>
              <a:fillRect l="-15861" t="-69" r="-27330" b="-6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54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1" y="0"/>
            <a:ext cx="1961804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3" name="Headline">
            <a:extLst>
              <a:ext uri="{FF2B5EF4-FFF2-40B4-BE49-F238E27FC236}">
                <a16:creationId xmlns:a16="http://schemas.microsoft.com/office/drawing/2014/main" id="{D4C8344C-36A9-3F47-BAFA-0F7F5381B063}"/>
              </a:ext>
            </a:extLst>
          </p:cNvPr>
          <p:cNvSpPr txBox="1">
            <a:spLocks/>
          </p:cNvSpPr>
          <p:nvPr/>
        </p:nvSpPr>
        <p:spPr>
          <a:xfrm>
            <a:off x="2165557" y="258437"/>
            <a:ext cx="8258603" cy="114512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u="sng" dirty="0">
                <a:solidFill>
                  <a:srgbClr val="00338D"/>
                </a:solidFill>
              </a:rPr>
              <a:t>Escolher projetos de serviço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87599" y="1072342"/>
            <a:ext cx="8716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Escolher os projetos de serviço é um enfoque importante para o novo clube.  A seguir, dicas para escolher os projetos de serviço.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99657" y="1914423"/>
            <a:ext cx="7658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338D"/>
                </a:solidFill>
              </a:rPr>
              <a:t>Escolha projetos que sejam relevantes para as necessidades da comunidade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338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338D"/>
                </a:solidFill>
              </a:rPr>
              <a:t>Faça parceria com organizações locais para ajudar a atender às necessidades da comunidade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338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338D"/>
                </a:solidFill>
              </a:rPr>
              <a:t>Escolha uma das causas globais de LCI como um de seus projetos em andamento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338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338D"/>
                </a:solidFill>
              </a:rPr>
              <a:t>Promova seu projeto de serviço na comunidade através de fontes de mídia locais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338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338D"/>
                </a:solidFill>
              </a:rPr>
              <a:t>Seja criativo e pense fora da caixa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338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338D"/>
                </a:solidFill>
              </a:rPr>
              <a:t>Faça com que seus projetos sejam voltados à família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338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338D"/>
                </a:solidFill>
              </a:rPr>
              <a:t>Faça parceria com outros Leo ou Lions clubes da área </a:t>
            </a:r>
          </a:p>
        </p:txBody>
      </p:sp>
      <p:sp>
        <p:nvSpPr>
          <p:cNvPr id="6" name="Headline">
            <a:extLst>
              <a:ext uri="{FF2B5EF4-FFF2-40B4-BE49-F238E27FC236}">
                <a16:creationId xmlns:a16="http://schemas.microsoft.com/office/drawing/2014/main" id="{884D2F3C-77C4-0842-BD09-61B2F6C68A95}"/>
              </a:ext>
            </a:extLst>
          </p:cNvPr>
          <p:cNvSpPr txBox="1">
            <a:spLocks/>
          </p:cNvSpPr>
          <p:nvPr/>
        </p:nvSpPr>
        <p:spPr>
          <a:xfrm>
            <a:off x="203753" y="275287"/>
            <a:ext cx="1554299" cy="1436351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1600" dirty="0">
                <a:solidFill>
                  <a:srgbClr val="EBB700"/>
                </a:solidFill>
              </a:rPr>
              <a:t>Projetos </a:t>
            </a:r>
          </a:p>
          <a:p>
            <a:r>
              <a:rPr lang="pt-BR" sz="1600" dirty="0">
                <a:solidFill>
                  <a:srgbClr val="EBB700"/>
                </a:solidFill>
              </a:rPr>
              <a:t>de serviço</a:t>
            </a:r>
          </a:p>
        </p:txBody>
      </p:sp>
    </p:spTree>
    <p:extLst>
      <p:ext uri="{BB962C8B-B14F-4D97-AF65-F5344CB8AC3E}">
        <p14:creationId xmlns:p14="http://schemas.microsoft.com/office/powerpoint/2010/main" val="13202168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033FD1D3-990D-A440-B7C2-71C43B4A89B9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4" name="Background - Image">
            <a:extLst>
              <a:ext uri="{FF2B5EF4-FFF2-40B4-BE49-F238E27FC236}">
                <a16:creationId xmlns:a16="http://schemas.microsoft.com/office/drawing/2014/main" id="{B6FE224F-8160-EB45-B1E9-2A2EF8E494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</a:blip>
          <a:srcRect l="8711" t="16425" r="13854" b="1176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Headline">
            <a:extLst>
              <a:ext uri="{FF2B5EF4-FFF2-40B4-BE49-F238E27FC236}">
                <a16:creationId xmlns:a16="http://schemas.microsoft.com/office/drawing/2014/main" id="{DB302187-9CA7-8D43-BA0A-B93259139B68}"/>
              </a:ext>
            </a:extLst>
          </p:cNvPr>
          <p:cNvSpPr txBox="1">
            <a:spLocks/>
          </p:cNvSpPr>
          <p:nvPr/>
        </p:nvSpPr>
        <p:spPr>
          <a:xfrm>
            <a:off x="1899510" y="2216284"/>
            <a:ext cx="8388014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dirty="0">
                <a:solidFill>
                  <a:schemeClr val="bg1"/>
                </a:solidFill>
              </a:rPr>
              <a:t>Escolher dirigentes para o clube</a:t>
            </a: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BB1323C2-86E0-EE4D-A8AE-3DDAADA40940}"/>
              </a:ext>
            </a:extLst>
          </p:cNvPr>
          <p:cNvSpPr/>
          <p:nvPr/>
        </p:nvSpPr>
        <p:spPr>
          <a:xfrm>
            <a:off x="5370871" y="2978596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E941F36F-8306-BE4D-9BD0-B43EC4B64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5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DD983F-9C5A-FE49-BD60-CE5B5DAA15D7}"/>
              </a:ext>
            </a:extLst>
          </p:cNvPr>
          <p:cNvSpPr txBox="1"/>
          <p:nvPr/>
        </p:nvSpPr>
        <p:spPr>
          <a:xfrm>
            <a:off x="1801006" y="3331913"/>
            <a:ext cx="85850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>
                <a:solidFill>
                  <a:schemeClr val="bg1"/>
                </a:solidFill>
                <a:latin typeface="Arial" charset="0"/>
                <a:ea typeface="Arial Hebrew Scholar" charset="-79"/>
                <a:cs typeface="Arial" charset="0"/>
              </a:rPr>
              <a:t>As oportunidades de liderança são um dos principais benefícios da associação ao Lions Club International.  Como novo clube, um presidente, secretário, tesoureiro e assessor do quadro associativo devem ser escolhidos antes de enviar a inscrição de um novo clube.   </a:t>
            </a:r>
          </a:p>
        </p:txBody>
      </p:sp>
    </p:spTree>
    <p:extLst>
      <p:ext uri="{BB962C8B-B14F-4D97-AF65-F5344CB8AC3E}">
        <p14:creationId xmlns:p14="http://schemas.microsoft.com/office/powerpoint/2010/main" val="3755635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-8313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777104" y="1735425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1800" kern="0" dirty="0">
              <a:solidFill>
                <a:srgbClr val="55565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rgbClr val="55565A"/>
                </a:solidFill>
              </a:rPr>
              <a:t>Novos clubes devem eleger: Presidente, Secretário, Tesoureiro, Assessor do Quadro Associativo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kern="0" dirty="0">
              <a:solidFill>
                <a:srgbClr val="55565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rgbClr val="55565A"/>
                </a:solidFill>
              </a:rPr>
              <a:t>Forneça descrições de cargo para dirigentes de clube a todos os associados durante a primeira reunião organizacional.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kern="0" dirty="0">
              <a:solidFill>
                <a:srgbClr val="55565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rgbClr val="55565A"/>
                </a:solidFill>
              </a:rPr>
              <a:t>Escolha os dirigentes do clube até a terceira reunião organizacional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kern="0" dirty="0">
              <a:solidFill>
                <a:srgbClr val="55565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rgbClr val="55565A"/>
                </a:solidFill>
              </a:rPr>
              <a:t>Os dirigentes da equipe distrital, Leão Orientador e Clube Patrocinador devem apoiar o novo clube através do processo de dirigentes de clube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kern="0" dirty="0">
              <a:solidFill>
                <a:srgbClr val="55565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rgbClr val="55565A"/>
                </a:solidFill>
              </a:rPr>
              <a:t>O Leão Orientador treinará os dirigentes do novo clube assim que forem eleitos</a:t>
            </a:r>
          </a:p>
          <a:p>
            <a:endParaRPr lang="en-US" sz="1200" dirty="0"/>
          </a:p>
          <a:p>
            <a:endParaRPr lang="en-US" sz="1200" kern="0" dirty="0">
              <a:solidFill>
                <a:srgbClr val="55565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kern="0" dirty="0">
              <a:solidFill>
                <a:srgbClr val="55565A"/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6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67335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987288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2800" dirty="0">
                <a:solidFill>
                  <a:srgbClr val="00338D"/>
                </a:solidFill>
              </a:rPr>
              <a:t>Escolher dirigentes para o novo clube</a:t>
            </a: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1600">
                <a:solidFill>
                  <a:srgbClr val="EBB700"/>
                </a:solidFill>
              </a:rPr>
              <a:t>Dirigentes do novo clube</a:t>
            </a:r>
          </a:p>
        </p:txBody>
      </p:sp>
    </p:spTree>
    <p:extLst>
      <p:ext uri="{BB962C8B-B14F-4D97-AF65-F5344CB8AC3E}">
        <p14:creationId xmlns:p14="http://schemas.microsoft.com/office/powerpoint/2010/main" val="22111299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033FD1D3-990D-A440-B7C2-71C43B4A89B9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4" name="Background - Image">
            <a:extLst>
              <a:ext uri="{FF2B5EF4-FFF2-40B4-BE49-F238E27FC236}">
                <a16:creationId xmlns:a16="http://schemas.microsoft.com/office/drawing/2014/main" id="{B6FE224F-8160-EB45-B1E9-2A2EF8E494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</a:blip>
          <a:srcRect l="8711" t="16425" r="13854" b="1176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Headline">
            <a:extLst>
              <a:ext uri="{FF2B5EF4-FFF2-40B4-BE49-F238E27FC236}">
                <a16:creationId xmlns:a16="http://schemas.microsoft.com/office/drawing/2014/main" id="{DB302187-9CA7-8D43-BA0A-B93259139B68}"/>
              </a:ext>
            </a:extLst>
          </p:cNvPr>
          <p:cNvSpPr txBox="1">
            <a:spLocks/>
          </p:cNvSpPr>
          <p:nvPr/>
        </p:nvSpPr>
        <p:spPr>
          <a:xfrm>
            <a:off x="80446" y="2253691"/>
            <a:ext cx="12026142" cy="579384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3200" dirty="0">
                <a:solidFill>
                  <a:schemeClr val="bg1"/>
                </a:solidFill>
              </a:rPr>
              <a:t>Processo de inscrição para a Carta Constitutiva</a:t>
            </a: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BB1323C2-86E0-EE4D-A8AE-3DDAADA40940}"/>
              </a:ext>
            </a:extLst>
          </p:cNvPr>
          <p:cNvSpPr/>
          <p:nvPr/>
        </p:nvSpPr>
        <p:spPr>
          <a:xfrm>
            <a:off x="5370871" y="2978596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E941F36F-8306-BE4D-9BD0-B43EC4B64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7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DD983F-9C5A-FE49-BD60-CE5B5DAA15D7}"/>
              </a:ext>
            </a:extLst>
          </p:cNvPr>
          <p:cNvSpPr txBox="1"/>
          <p:nvPr/>
        </p:nvSpPr>
        <p:spPr>
          <a:xfrm>
            <a:off x="1801006" y="3331913"/>
            <a:ext cx="85850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>
                <a:solidFill>
                  <a:schemeClr val="bg1"/>
                </a:solidFill>
                <a:latin typeface="Arial" charset="0"/>
                <a:ea typeface="Arial Hebrew Scholar" charset="-79"/>
                <a:cs typeface="Arial" charset="0"/>
              </a:rPr>
              <a:t>Agora que os dirigentes foram escolhidos e o clube tem 20 associados, é hora de enviar a inscrição do novo clube para sua fundação.</a:t>
            </a:r>
          </a:p>
          <a:p>
            <a:pPr algn="ctr"/>
            <a:endParaRPr lang="en-US" kern="0" dirty="0">
              <a:solidFill>
                <a:schemeClr val="bg1"/>
              </a:solidFill>
              <a:latin typeface="Arial" charset="0"/>
              <a:ea typeface="Arial Hebrew Scholar" charset="-79"/>
              <a:cs typeface="Arial" charset="0"/>
            </a:endParaRPr>
          </a:p>
          <a:p>
            <a:pPr algn="ctr"/>
            <a:endParaRPr lang="en-US" kern="0" dirty="0">
              <a:solidFill>
                <a:schemeClr val="bg1"/>
              </a:solidFill>
              <a:latin typeface="Arial" charset="0"/>
              <a:ea typeface="Arial Hebrew Scholar" charset="-79"/>
              <a:cs typeface="Arial" charset="0"/>
            </a:endParaRPr>
          </a:p>
          <a:p>
            <a:pPr algn="ctr"/>
            <a:endParaRPr lang="en-US" kern="0" dirty="0">
              <a:solidFill>
                <a:schemeClr val="bg1"/>
              </a:solidFill>
              <a:latin typeface="Arial" charset="0"/>
              <a:ea typeface="Arial Hebrew Scholar" charset="-79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122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2013151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1600" dirty="0">
                <a:solidFill>
                  <a:srgbClr val="EBB700"/>
                </a:solidFill>
              </a:rPr>
              <a:t>Encaminhamento da inscrição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026391" y="2338661"/>
            <a:ext cx="4790045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1800" kern="0" dirty="0">
              <a:solidFill>
                <a:srgbClr val="55565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/>
              <a:t> </a:t>
            </a:r>
            <a:r>
              <a:rPr lang="pt-BR" sz="1500" dirty="0"/>
              <a:t>Um Lions clube ou núcleo que seja proposto deverá ser chamado pelo nome da "municipalidade" ou de uma divisão governamental equivalente onde o clube está localizado.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kern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500" dirty="0"/>
              <a:t>Os clubes universitários podem usar o nome da faculdade ou universidade como sua “municipalidade”.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kern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500" dirty="0"/>
              <a:t>“Designação distinta” para clubes localizados no mesmo município pode ser qualquer nome que identifique claramente o clube de outros clubes.  Uma designação distinta será adicionada após a municipalidade. </a:t>
            </a:r>
            <a:r>
              <a:rPr lang="pt-BR" sz="1500" i="1" dirty="0"/>
              <a:t>Ex.: Lions Clubes de Oakbrook Sight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i="1" kern="0" dirty="0"/>
          </a:p>
          <a:p>
            <a:endParaRPr lang="en-US" sz="1500" kern="0" dirty="0"/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8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8999" y="1542660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778189" y="602360"/>
            <a:ext cx="9040836" cy="83073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2800" dirty="0">
                <a:solidFill>
                  <a:srgbClr val="00338D"/>
                </a:solidFill>
              </a:rPr>
              <a:t>Envio da Inscrição do Novo Clube: </a:t>
            </a:r>
          </a:p>
          <a:p>
            <a:r>
              <a:rPr lang="pt-BR" sz="2800" dirty="0">
                <a:solidFill>
                  <a:srgbClr val="00338D"/>
                </a:solidFill>
              </a:rPr>
              <a:t>Escolher um nome </a:t>
            </a:r>
          </a:p>
        </p:txBody>
      </p:sp>
      <p:sp>
        <p:nvSpPr>
          <p:cNvPr id="13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7177489" y="2368154"/>
            <a:ext cx="4790045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1800" kern="0" dirty="0">
              <a:solidFill>
                <a:srgbClr val="55565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500" dirty="0"/>
              <a:t>“Clube Anfitrião” deverá ser um título ao clube matriz na municipalidade</a:t>
            </a:r>
          </a:p>
          <a:p>
            <a:endParaRPr lang="en-US" sz="1500" kern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500" dirty="0"/>
              <a:t>Os Lions Clubes não podem receber o nome de pessoas vivas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kern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500" dirty="0"/>
              <a:t>Nenhum Lions clube poderá acrescentar ao seu nome o termo “Internacional” como uma designação distinta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kern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500" dirty="0"/>
              <a:t>Se incluir o nome de uma empresa, a documentação deverá ser fornecida pela empresa antes da aprovação do clube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86126" y="1881424"/>
            <a:ext cx="8424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>
                <a:solidFill>
                  <a:srgbClr val="55565A"/>
                </a:solidFill>
              </a:rPr>
              <a:t>O primeiro passo no processo de inscrição é escolher um nome.  As diretrizes a seguir ajudarão a apoiar sua escolha de nome.</a:t>
            </a:r>
          </a:p>
        </p:txBody>
      </p:sp>
    </p:spTree>
    <p:extLst>
      <p:ext uri="{BB962C8B-B14F-4D97-AF65-F5344CB8AC3E}">
        <p14:creationId xmlns:p14="http://schemas.microsoft.com/office/powerpoint/2010/main" val="37414580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876739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1600" dirty="0">
                <a:solidFill>
                  <a:srgbClr val="EBB700"/>
                </a:solidFill>
              </a:rPr>
              <a:t>Encaminhamento da inscrição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513322" y="1078856"/>
            <a:ext cx="8875358" cy="78132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1800" dirty="0">
                <a:solidFill>
                  <a:srgbClr val="55565A"/>
                </a:solidFill>
              </a:rPr>
              <a:t>As informações abaixo fornecem detalhes sobre quem pode processar a inscrição do novo clube em nível de distrito e clube.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9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001104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154793"/>
            <a:ext cx="8373905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2800" dirty="0">
                <a:solidFill>
                  <a:srgbClr val="00338D"/>
                </a:solidFill>
              </a:rPr>
              <a:t>Envio da Inscrição do Novo Clube:  Processo em nível de Distrito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8686294"/>
              </p:ext>
            </p:extLst>
          </p:nvPr>
        </p:nvGraphicFramePr>
        <p:xfrm>
          <a:off x="2513322" y="1860183"/>
          <a:ext cx="8875360" cy="475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50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50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50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50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750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BR"/>
                        <a:t>Registro da inscrição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/>
                        <a:t>Registro de associado fundador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/>
                        <a:t>Registro de Leão Orientador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/>
                        <a:t>Aprovação da inscrição</a:t>
                      </a:r>
                      <a:r>
                        <a:rPr lang="pt-BR" baseline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/>
                        <a:t>Pagamento do clube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400"/>
                        <a:t>Governador de Distrito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/>
                        <a:t>Governador de Distrito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/>
                        <a:t>Governador de Distrito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/>
                        <a:t>Governador de Distrito</a:t>
                      </a:r>
                    </a:p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/>
                        <a:t>Governador de Distrito</a:t>
                      </a:r>
                    </a:p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400"/>
                        <a:t>Leão Coordenador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/>
                        <a:t>Leão Coordenador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/>
                        <a:t>Leão Coordenador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/>
                        <a:t>Tesoureiro do novo clube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400"/>
                        <a:t>Coordenador da GMT do Distrito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/>
                        <a:t>Coordenador da GMT do Distrito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400"/>
                        <a:t>Presidente do Clube Patrocinador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/>
                        <a:t>Presidente do Clube Patrocinador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400"/>
                        <a:t>Secretário do Clube Patrocinador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/>
                        <a:t>Secretário do Clube Patrocinador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/>
                        <a:t>Presidente do Novo Clube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/>
                        <a:t>Secretário do Novo Clube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7833859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SLIDE - 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3568</TotalTime>
  <Words>1339</Words>
  <Application>Microsoft Office PowerPoint</Application>
  <PresentationFormat>Widescreen</PresentationFormat>
  <Paragraphs>223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Courier New</vt:lpstr>
      <vt:lpstr>Helvetica</vt:lpstr>
      <vt:lpstr>Helvetica Neue</vt:lpstr>
      <vt:lpstr>MASTER SLIDE - 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Lynch, Jason</dc:creator>
  <cp:lastModifiedBy>Gray, Tracy</cp:lastModifiedBy>
  <cp:revision>232</cp:revision>
  <dcterms:created xsi:type="dcterms:W3CDTF">2018-11-12T16:45:52Z</dcterms:created>
  <dcterms:modified xsi:type="dcterms:W3CDTF">2021-10-20T15:09:20Z</dcterms:modified>
</cp:coreProperties>
</file>