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83" r:id="rId7"/>
    <p:sldMasterId id="2147483885" r:id="rId8"/>
    <p:sldMasterId id="2147483895" r:id="rId9"/>
  </p:sldMasterIdLst>
  <p:notesMasterIdLst>
    <p:notesMasterId r:id="rId47"/>
  </p:notesMasterIdLst>
  <p:handoutMasterIdLst>
    <p:handoutMasterId r:id="rId48"/>
  </p:handoutMasterIdLst>
  <p:sldIdLst>
    <p:sldId id="1340" r:id="rId10"/>
    <p:sldId id="1019" r:id="rId11"/>
    <p:sldId id="1020" r:id="rId12"/>
    <p:sldId id="1040" r:id="rId13"/>
    <p:sldId id="1081" r:id="rId14"/>
    <p:sldId id="1050" r:id="rId15"/>
    <p:sldId id="1049" r:id="rId16"/>
    <p:sldId id="1026" r:id="rId17"/>
    <p:sldId id="1047" r:id="rId18"/>
    <p:sldId id="1048" r:id="rId19"/>
    <p:sldId id="1373" r:id="rId20"/>
    <p:sldId id="975" r:id="rId21"/>
    <p:sldId id="1341" r:id="rId22"/>
    <p:sldId id="1152" r:id="rId23"/>
    <p:sldId id="1066" r:id="rId24"/>
    <p:sldId id="1153" r:id="rId25"/>
    <p:sldId id="1154" r:id="rId26"/>
    <p:sldId id="1155" r:id="rId27"/>
    <p:sldId id="1156" r:id="rId28"/>
    <p:sldId id="1157" r:id="rId29"/>
    <p:sldId id="1158" r:id="rId30"/>
    <p:sldId id="1031" r:id="rId31"/>
    <p:sldId id="911" r:id="rId32"/>
    <p:sldId id="1032" r:id="rId33"/>
    <p:sldId id="1036" r:id="rId34"/>
    <p:sldId id="1372" r:id="rId35"/>
    <p:sldId id="1064" r:id="rId36"/>
    <p:sldId id="1374" r:id="rId37"/>
    <p:sldId id="1346" r:id="rId38"/>
    <p:sldId id="1347" r:id="rId39"/>
    <p:sldId id="1344" r:id="rId40"/>
    <p:sldId id="1375" r:id="rId41"/>
    <p:sldId id="1376" r:id="rId42"/>
    <p:sldId id="1034" r:id="rId43"/>
    <p:sldId id="1160" r:id="rId44"/>
    <p:sldId id="1348" r:id="rId45"/>
    <p:sldId id="1022" r:id="rId46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2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83" name="Gray, Tracy" initials="GT" lastIdx="5" clrIdx="82">
    <p:extLst>
      <p:ext uri="{19B8F6BF-5375-455C-9EA6-DF929625EA0E}">
        <p15:presenceInfo xmlns:p15="http://schemas.microsoft.com/office/powerpoint/2012/main" userId="S::tgray@lionsclubs.org::51b47a81-9ad3-4650-aba2-57b18fa96281" providerId="AD"/>
      </p:ext>
    </p:extLst>
  </p:cmAuthor>
  <p:cmAuthor id="13" name="Tamara Osheroff" initials="TO [12]" lastIdx="1" clrIdx="12"/>
  <p:cmAuthor id="84" name="Trella, Amanda" initials="TA" lastIdx="2" clrIdx="83">
    <p:extLst>
      <p:ext uri="{19B8F6BF-5375-455C-9EA6-DF929625EA0E}">
        <p15:presenceInfo xmlns:p15="http://schemas.microsoft.com/office/powerpoint/2012/main" userId="S::ATrella@lionsclubs.org::3b188ead-6532-49cb-9aa9-069f2cd7e8a9" providerId="AD"/>
      </p:ext>
    </p:extLst>
  </p:cmAuthor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35"/>
    <a:srgbClr val="00338D"/>
    <a:srgbClr val="CD3108"/>
    <a:srgbClr val="0D2240"/>
    <a:srgbClr val="457DC8"/>
    <a:srgbClr val="56565A"/>
    <a:srgbClr val="0A5496"/>
    <a:srgbClr val="082E87"/>
    <a:srgbClr val="F76639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 autoAdjust="0"/>
    <p:restoredTop sz="56522" autoAdjust="0"/>
  </p:normalViewPr>
  <p:slideViewPr>
    <p:cSldViewPr showGuides="1">
      <p:cViewPr varScale="1">
        <p:scale>
          <a:sx n="64" d="100"/>
          <a:sy n="64" d="100"/>
        </p:scale>
        <p:origin x="2478" y="72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646"/>
    </p:cViewPr>
  </p:sorterViewPr>
  <p:notesViewPr>
    <p:cSldViewPr showGuides="1">
      <p:cViewPr>
        <p:scale>
          <a:sx n="70" d="100"/>
          <a:sy n="70" d="100"/>
        </p:scale>
        <p:origin x="2188" y="-11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customXml" Target="../customXml/item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ED8B6-EF2E-41B5-93AB-F50506A15720}" type="doc">
      <dgm:prSet loTypeId="urn:microsoft.com/office/officeart/2005/8/layout/hierarchy3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3DF5F5E-001C-411B-93A4-4C69C775479F}">
      <dgm:prSet phldrT="[Text]" custT="1"/>
      <dgm:spPr>
        <a:solidFill>
          <a:srgbClr val="F0C300"/>
        </a:solidFill>
        <a:ln>
          <a:noFill/>
        </a:ln>
      </dgm:spPr>
      <dgm:t>
        <a:bodyPr/>
        <a:lstStyle/>
        <a:p>
          <a:r>
            <a:rPr lang="ko-KR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GAT</a:t>
          </a:r>
        </a:p>
      </dgm:t>
    </dgm:pt>
    <dgm:pt modelId="{0672E94C-C701-496F-BE24-A2D055D43939}" type="parTrans" cxnId="{87CA773B-ED7E-45C6-A055-A02B013CD441}">
      <dgm:prSet/>
      <dgm:spPr/>
      <dgm:t>
        <a:bodyPr/>
        <a:lstStyle/>
        <a:p>
          <a:endParaRPr lang="en-US"/>
        </a:p>
      </dgm:t>
    </dgm:pt>
    <dgm:pt modelId="{ABE4409E-0F3C-4BF1-8087-B2FEEAECDFC4}" type="sibTrans" cxnId="{87CA773B-ED7E-45C6-A055-A02B013CD441}">
      <dgm:prSet/>
      <dgm:spPr/>
      <dgm:t>
        <a:bodyPr/>
        <a:lstStyle/>
        <a:p>
          <a:endParaRPr lang="en-US"/>
        </a:p>
      </dgm:t>
    </dgm:pt>
    <dgm:pt modelId="{F60A5519-78B9-4839-BCE5-DC890534C8DB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ko-KR" sz="2000" b="1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헌장지역대표</a:t>
          </a:r>
        </a:p>
      </dgm:t>
    </dgm:pt>
    <dgm:pt modelId="{4DD7BF1F-A1AB-4211-9CC9-B303D7446488}" type="parTrans" cxnId="{DD57ACB6-670B-43D2-BAB9-E4104C10D94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21C6D69-954E-4487-9545-E3D2E9627B4A}" type="sibTrans" cxnId="{DD57ACB6-670B-43D2-BAB9-E4104C10D943}">
      <dgm:prSet/>
      <dgm:spPr/>
      <dgm:t>
        <a:bodyPr/>
        <a:lstStyle/>
        <a:p>
          <a:endParaRPr lang="en-US"/>
        </a:p>
      </dgm:t>
    </dgm:pt>
    <dgm:pt modelId="{8A49232C-8170-4CE0-BAFE-F51943696242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r>
            <a:rPr lang="ko-KR" sz="2000" b="1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지역</a:t>
          </a:r>
          <a:br>
            <a:rPr lang="en-US" altLang="ko-KR" sz="2000" b="1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</a:br>
          <a:r>
            <a:rPr lang="ko-KR" sz="2000" b="1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지도자</a:t>
          </a:r>
        </a:p>
      </dgm:t>
    </dgm:pt>
    <dgm:pt modelId="{1EDEC4FE-C1CF-4F2F-8A7C-18463894C3B7}" type="parTrans" cxnId="{974A45FC-472D-4C9A-B6B7-52244149AADB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1CB75848-0DFE-4ADD-9942-A73D31E79A18}" type="sibTrans" cxnId="{974A45FC-472D-4C9A-B6B7-52244149AADB}">
      <dgm:prSet/>
      <dgm:spPr/>
      <dgm:t>
        <a:bodyPr/>
        <a:lstStyle/>
        <a:p>
          <a:endParaRPr lang="en-US"/>
        </a:p>
      </dgm:t>
    </dgm:pt>
    <dgm:pt modelId="{440269A7-87A4-480D-B237-26FDA6105A47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ko-KR" sz="2000" b="1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복합지구 지도부</a:t>
          </a:r>
        </a:p>
      </dgm:t>
    </dgm:pt>
    <dgm:pt modelId="{D435903F-0971-4A77-9C2C-E77E0EE5DB07}" type="parTrans" cxnId="{EAFD80DD-C1C8-4E03-9236-6482CCD84637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BA9EF972-C787-41F3-912B-E336395B7ACC}" type="sibTrans" cxnId="{EAFD80DD-C1C8-4E03-9236-6482CCD84637}">
      <dgm:prSet/>
      <dgm:spPr/>
      <dgm:t>
        <a:bodyPr/>
        <a:lstStyle/>
        <a:p>
          <a:endParaRPr lang="en-US"/>
        </a:p>
      </dgm:t>
    </dgm:pt>
    <dgm:pt modelId="{113B74C1-9FA5-44FA-960B-C03811B6721A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ko-KR" sz="2000" b="1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지구 지도부</a:t>
          </a:r>
        </a:p>
      </dgm:t>
    </dgm:pt>
    <dgm:pt modelId="{745885D6-4D22-4DA9-BFE4-632D2BBCAD4F}" type="parTrans" cxnId="{0AD31D18-14AA-4830-B1C9-F90059ED7B2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40E773D-8136-4869-80ED-8A8460401EA5}" type="sibTrans" cxnId="{0AD31D18-14AA-4830-B1C9-F90059ED7B24}">
      <dgm:prSet/>
      <dgm:spPr/>
      <dgm:t>
        <a:bodyPr/>
        <a:lstStyle/>
        <a:p>
          <a:endParaRPr lang="en-US"/>
        </a:p>
      </dgm:t>
    </dgm:pt>
    <dgm:pt modelId="{CF4C2B87-D6AD-43A1-A808-7CD69BA4D1A4}" type="pres">
      <dgm:prSet presAssocID="{DD9ED8B6-EF2E-41B5-93AB-F50506A1572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A68374-134F-4C60-BB56-512B4B696680}" type="pres">
      <dgm:prSet presAssocID="{D3DF5F5E-001C-411B-93A4-4C69C775479F}" presName="root" presStyleCnt="0"/>
      <dgm:spPr/>
    </dgm:pt>
    <dgm:pt modelId="{6E420F96-EDE3-4CC3-9BBD-409F0DEDE290}" type="pres">
      <dgm:prSet presAssocID="{D3DF5F5E-001C-411B-93A4-4C69C775479F}" presName="rootComposite" presStyleCnt="0"/>
      <dgm:spPr/>
    </dgm:pt>
    <dgm:pt modelId="{64447F7F-3981-4523-918E-D78333A3E63B}" type="pres">
      <dgm:prSet presAssocID="{D3DF5F5E-001C-411B-93A4-4C69C775479F}" presName="rootText" presStyleLbl="node1" presStyleIdx="0" presStyleCnt="1" custScaleX="116372"/>
      <dgm:spPr>
        <a:prstGeom prst="rect">
          <a:avLst/>
        </a:prstGeom>
      </dgm:spPr>
    </dgm:pt>
    <dgm:pt modelId="{0B83A0D8-4013-47CE-AE4B-6E433E4E25F8}" type="pres">
      <dgm:prSet presAssocID="{D3DF5F5E-001C-411B-93A4-4C69C775479F}" presName="rootConnector" presStyleLbl="node1" presStyleIdx="0" presStyleCnt="1"/>
      <dgm:spPr/>
    </dgm:pt>
    <dgm:pt modelId="{6068981F-158D-4BD5-BABB-CD9AE2B33834}" type="pres">
      <dgm:prSet presAssocID="{D3DF5F5E-001C-411B-93A4-4C69C775479F}" presName="childShape" presStyleCnt="0"/>
      <dgm:spPr/>
    </dgm:pt>
    <dgm:pt modelId="{BCA9A1BB-5656-4905-8236-E375697E9B49}" type="pres">
      <dgm:prSet presAssocID="{4DD7BF1F-A1AB-4211-9CC9-B303D7446488}" presName="Name13" presStyleLbl="parChTrans1D2" presStyleIdx="0" presStyleCnt="4"/>
      <dgm:spPr/>
    </dgm:pt>
    <dgm:pt modelId="{9BDCD9EF-BF8C-4564-B075-E9F47D87CC23}" type="pres">
      <dgm:prSet presAssocID="{F60A5519-78B9-4839-BCE5-DC890534C8DB}" presName="childText" presStyleLbl="bgAcc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FB2BEF57-6499-40D1-92F2-E8B4141F9746}" type="pres">
      <dgm:prSet presAssocID="{1EDEC4FE-C1CF-4F2F-8A7C-18463894C3B7}" presName="Name13" presStyleLbl="parChTrans1D2" presStyleIdx="1" presStyleCnt="4"/>
      <dgm:spPr/>
    </dgm:pt>
    <dgm:pt modelId="{5E7DE38B-D021-4069-B85D-00E7D5AC564F}" type="pres">
      <dgm:prSet presAssocID="{8A49232C-8170-4CE0-BAFE-F51943696242}" presName="childText" presStyleLbl="bgAcc1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F196A314-1661-46ED-9DD4-B5C649155ECD}" type="pres">
      <dgm:prSet presAssocID="{D435903F-0971-4A77-9C2C-E77E0EE5DB07}" presName="Name13" presStyleLbl="parChTrans1D2" presStyleIdx="2" presStyleCnt="4"/>
      <dgm:spPr/>
    </dgm:pt>
    <dgm:pt modelId="{68334377-7D92-4880-9DEE-C67A0668FA87}" type="pres">
      <dgm:prSet presAssocID="{440269A7-87A4-480D-B237-26FDA6105A47}" presName="childText" presStyleLbl="bgAcc1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6A3AA007-8877-4DAF-ABE2-70BCF9A6A30A}" type="pres">
      <dgm:prSet presAssocID="{745885D6-4D22-4DA9-BFE4-632D2BBCAD4F}" presName="Name13" presStyleLbl="parChTrans1D2" presStyleIdx="3" presStyleCnt="4"/>
      <dgm:spPr/>
    </dgm:pt>
    <dgm:pt modelId="{BAAC6182-D438-4D6D-9E31-68D53E8B4B19}" type="pres">
      <dgm:prSet presAssocID="{113B74C1-9FA5-44FA-960B-C03811B6721A}" presName="childText" presStyleLbl="bgAcc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0AD31D18-14AA-4830-B1C9-F90059ED7B24}" srcId="{D3DF5F5E-001C-411B-93A4-4C69C775479F}" destId="{113B74C1-9FA5-44FA-960B-C03811B6721A}" srcOrd="3" destOrd="0" parTransId="{745885D6-4D22-4DA9-BFE4-632D2BBCAD4F}" sibTransId="{040E773D-8136-4869-80ED-8A8460401EA5}"/>
    <dgm:cxn modelId="{87CA773B-ED7E-45C6-A055-A02B013CD441}" srcId="{DD9ED8B6-EF2E-41B5-93AB-F50506A15720}" destId="{D3DF5F5E-001C-411B-93A4-4C69C775479F}" srcOrd="0" destOrd="0" parTransId="{0672E94C-C701-496F-BE24-A2D055D43939}" sibTransId="{ABE4409E-0F3C-4BF1-8087-B2FEEAECDFC4}"/>
    <dgm:cxn modelId="{045DB43C-F6C1-4D19-AE98-0EED7BFE12B4}" type="presOf" srcId="{D435903F-0971-4A77-9C2C-E77E0EE5DB07}" destId="{F196A314-1661-46ED-9DD4-B5C649155ECD}" srcOrd="0" destOrd="0" presId="urn:microsoft.com/office/officeart/2005/8/layout/hierarchy3"/>
    <dgm:cxn modelId="{EF28BC48-AE63-40F8-B014-EC6789792CC2}" type="presOf" srcId="{440269A7-87A4-480D-B237-26FDA6105A47}" destId="{68334377-7D92-4880-9DEE-C67A0668FA87}" srcOrd="0" destOrd="0" presId="urn:microsoft.com/office/officeart/2005/8/layout/hierarchy3"/>
    <dgm:cxn modelId="{4196834B-E6ED-4232-976A-961D919C5981}" type="presOf" srcId="{4DD7BF1F-A1AB-4211-9CC9-B303D7446488}" destId="{BCA9A1BB-5656-4905-8236-E375697E9B49}" srcOrd="0" destOrd="0" presId="urn:microsoft.com/office/officeart/2005/8/layout/hierarchy3"/>
    <dgm:cxn modelId="{78EE264D-3274-45BA-9457-42D938B3022E}" type="presOf" srcId="{745885D6-4D22-4DA9-BFE4-632D2BBCAD4F}" destId="{6A3AA007-8877-4DAF-ABE2-70BCF9A6A30A}" srcOrd="0" destOrd="0" presId="urn:microsoft.com/office/officeart/2005/8/layout/hierarchy3"/>
    <dgm:cxn modelId="{F03B486E-A031-439E-B0DE-1AD9C153793C}" type="presOf" srcId="{8A49232C-8170-4CE0-BAFE-F51943696242}" destId="{5E7DE38B-D021-4069-B85D-00E7D5AC564F}" srcOrd="0" destOrd="0" presId="urn:microsoft.com/office/officeart/2005/8/layout/hierarchy3"/>
    <dgm:cxn modelId="{B3AA867F-3DBD-41A3-A6FA-741AFC88203C}" type="presOf" srcId="{DD9ED8B6-EF2E-41B5-93AB-F50506A15720}" destId="{CF4C2B87-D6AD-43A1-A808-7CD69BA4D1A4}" srcOrd="0" destOrd="0" presId="urn:microsoft.com/office/officeart/2005/8/layout/hierarchy3"/>
    <dgm:cxn modelId="{26F8B983-6364-4FCD-AD8A-82BCD7C711E0}" type="presOf" srcId="{D3DF5F5E-001C-411B-93A4-4C69C775479F}" destId="{64447F7F-3981-4523-918E-D78333A3E63B}" srcOrd="0" destOrd="0" presId="urn:microsoft.com/office/officeart/2005/8/layout/hierarchy3"/>
    <dgm:cxn modelId="{DD57ACB6-670B-43D2-BAB9-E4104C10D943}" srcId="{D3DF5F5E-001C-411B-93A4-4C69C775479F}" destId="{F60A5519-78B9-4839-BCE5-DC890534C8DB}" srcOrd="0" destOrd="0" parTransId="{4DD7BF1F-A1AB-4211-9CC9-B303D7446488}" sibTransId="{021C6D69-954E-4487-9545-E3D2E9627B4A}"/>
    <dgm:cxn modelId="{D8051BBB-1B12-4893-94FE-65CB727F578D}" type="presOf" srcId="{F60A5519-78B9-4839-BCE5-DC890534C8DB}" destId="{9BDCD9EF-BF8C-4564-B075-E9F47D87CC23}" srcOrd="0" destOrd="0" presId="urn:microsoft.com/office/officeart/2005/8/layout/hierarchy3"/>
    <dgm:cxn modelId="{A1C3C4C0-8B26-47F9-987F-4E8FA0C64777}" type="presOf" srcId="{D3DF5F5E-001C-411B-93A4-4C69C775479F}" destId="{0B83A0D8-4013-47CE-AE4B-6E433E4E25F8}" srcOrd="1" destOrd="0" presId="urn:microsoft.com/office/officeart/2005/8/layout/hierarchy3"/>
    <dgm:cxn modelId="{EAFD80DD-C1C8-4E03-9236-6482CCD84637}" srcId="{D3DF5F5E-001C-411B-93A4-4C69C775479F}" destId="{440269A7-87A4-480D-B237-26FDA6105A47}" srcOrd="2" destOrd="0" parTransId="{D435903F-0971-4A77-9C2C-E77E0EE5DB07}" sibTransId="{BA9EF972-C787-41F3-912B-E336395B7ACC}"/>
    <dgm:cxn modelId="{FAF706EE-963C-45BB-B992-FD8283B29AC8}" type="presOf" srcId="{1EDEC4FE-C1CF-4F2F-8A7C-18463894C3B7}" destId="{FB2BEF57-6499-40D1-92F2-E8B4141F9746}" srcOrd="0" destOrd="0" presId="urn:microsoft.com/office/officeart/2005/8/layout/hierarchy3"/>
    <dgm:cxn modelId="{84E43DF0-8813-4E53-89E5-BCE06812C81D}" type="presOf" srcId="{113B74C1-9FA5-44FA-960B-C03811B6721A}" destId="{BAAC6182-D438-4D6D-9E31-68D53E8B4B19}" srcOrd="0" destOrd="0" presId="urn:microsoft.com/office/officeart/2005/8/layout/hierarchy3"/>
    <dgm:cxn modelId="{974A45FC-472D-4C9A-B6B7-52244149AADB}" srcId="{D3DF5F5E-001C-411B-93A4-4C69C775479F}" destId="{8A49232C-8170-4CE0-BAFE-F51943696242}" srcOrd="1" destOrd="0" parTransId="{1EDEC4FE-C1CF-4F2F-8A7C-18463894C3B7}" sibTransId="{1CB75848-0DFE-4ADD-9942-A73D31E79A18}"/>
    <dgm:cxn modelId="{3944FED1-3D69-4609-B74C-017703A5C1A1}" type="presParOf" srcId="{CF4C2B87-D6AD-43A1-A808-7CD69BA4D1A4}" destId="{06A68374-134F-4C60-BB56-512B4B696680}" srcOrd="0" destOrd="0" presId="urn:microsoft.com/office/officeart/2005/8/layout/hierarchy3"/>
    <dgm:cxn modelId="{FF5353D2-0741-4588-AE0B-35402DC76C2B}" type="presParOf" srcId="{06A68374-134F-4C60-BB56-512B4B696680}" destId="{6E420F96-EDE3-4CC3-9BBD-409F0DEDE290}" srcOrd="0" destOrd="0" presId="urn:microsoft.com/office/officeart/2005/8/layout/hierarchy3"/>
    <dgm:cxn modelId="{D8ADAC07-844A-438D-911D-FBD503777A49}" type="presParOf" srcId="{6E420F96-EDE3-4CC3-9BBD-409F0DEDE290}" destId="{64447F7F-3981-4523-918E-D78333A3E63B}" srcOrd="0" destOrd="0" presId="urn:microsoft.com/office/officeart/2005/8/layout/hierarchy3"/>
    <dgm:cxn modelId="{41190B20-90FF-4E1B-831E-2C3B2E7663CD}" type="presParOf" srcId="{6E420F96-EDE3-4CC3-9BBD-409F0DEDE290}" destId="{0B83A0D8-4013-47CE-AE4B-6E433E4E25F8}" srcOrd="1" destOrd="0" presId="urn:microsoft.com/office/officeart/2005/8/layout/hierarchy3"/>
    <dgm:cxn modelId="{A4C00752-09DD-4B79-BEA3-D7C206FAC661}" type="presParOf" srcId="{06A68374-134F-4C60-BB56-512B4B696680}" destId="{6068981F-158D-4BD5-BABB-CD9AE2B33834}" srcOrd="1" destOrd="0" presId="urn:microsoft.com/office/officeart/2005/8/layout/hierarchy3"/>
    <dgm:cxn modelId="{F2971E1F-E1E3-4811-9400-4B2017E58471}" type="presParOf" srcId="{6068981F-158D-4BD5-BABB-CD9AE2B33834}" destId="{BCA9A1BB-5656-4905-8236-E375697E9B49}" srcOrd="0" destOrd="0" presId="urn:microsoft.com/office/officeart/2005/8/layout/hierarchy3"/>
    <dgm:cxn modelId="{D3FBC9BB-A928-4286-BFBC-E9D60930F6B4}" type="presParOf" srcId="{6068981F-158D-4BD5-BABB-CD9AE2B33834}" destId="{9BDCD9EF-BF8C-4564-B075-E9F47D87CC23}" srcOrd="1" destOrd="0" presId="urn:microsoft.com/office/officeart/2005/8/layout/hierarchy3"/>
    <dgm:cxn modelId="{5B2959CE-28FB-4DD2-A32D-B836D4D9097F}" type="presParOf" srcId="{6068981F-158D-4BD5-BABB-CD9AE2B33834}" destId="{FB2BEF57-6499-40D1-92F2-E8B4141F9746}" srcOrd="2" destOrd="0" presId="urn:microsoft.com/office/officeart/2005/8/layout/hierarchy3"/>
    <dgm:cxn modelId="{D0EDE55E-2F71-4EE8-A52B-7A4B3614BDDA}" type="presParOf" srcId="{6068981F-158D-4BD5-BABB-CD9AE2B33834}" destId="{5E7DE38B-D021-4069-B85D-00E7D5AC564F}" srcOrd="3" destOrd="0" presId="urn:microsoft.com/office/officeart/2005/8/layout/hierarchy3"/>
    <dgm:cxn modelId="{5378F053-1223-4119-A59F-F11E5ADD86E0}" type="presParOf" srcId="{6068981F-158D-4BD5-BABB-CD9AE2B33834}" destId="{F196A314-1661-46ED-9DD4-B5C649155ECD}" srcOrd="4" destOrd="0" presId="urn:microsoft.com/office/officeart/2005/8/layout/hierarchy3"/>
    <dgm:cxn modelId="{4D4D9676-9BF5-4CA2-8904-4AE0EC9B4E54}" type="presParOf" srcId="{6068981F-158D-4BD5-BABB-CD9AE2B33834}" destId="{68334377-7D92-4880-9DEE-C67A0668FA87}" srcOrd="5" destOrd="0" presId="urn:microsoft.com/office/officeart/2005/8/layout/hierarchy3"/>
    <dgm:cxn modelId="{B344EAFF-897E-4F5E-A633-4CCB6C00814F}" type="presParOf" srcId="{6068981F-158D-4BD5-BABB-CD9AE2B33834}" destId="{6A3AA007-8877-4DAF-ABE2-70BCF9A6A30A}" srcOrd="6" destOrd="0" presId="urn:microsoft.com/office/officeart/2005/8/layout/hierarchy3"/>
    <dgm:cxn modelId="{D2E06F29-A6BE-4071-8F95-EAA02D4FB8A4}" type="presParOf" srcId="{6068981F-158D-4BD5-BABB-CD9AE2B33834}" destId="{BAAC6182-D438-4D6D-9E31-68D53E8B4B1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47F7F-3981-4523-918E-D78333A3E63B}">
      <dsp:nvSpPr>
        <dsp:cNvPr id="0" name=""/>
        <dsp:cNvSpPr/>
      </dsp:nvSpPr>
      <dsp:spPr>
        <a:xfrm>
          <a:off x="753921" y="186"/>
          <a:ext cx="1921157" cy="825437"/>
        </a:xfrm>
        <a:prstGeom prst="rect">
          <a:avLst/>
        </a:prstGeom>
        <a:solidFill>
          <a:srgbClr val="F0C3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4000" b="1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GAT</a:t>
          </a:r>
        </a:p>
      </dsp:txBody>
      <dsp:txXfrm>
        <a:off x="753921" y="186"/>
        <a:ext cx="1921157" cy="825437"/>
      </dsp:txXfrm>
    </dsp:sp>
    <dsp:sp modelId="{BCA9A1BB-5656-4905-8236-E375697E9B49}">
      <dsp:nvSpPr>
        <dsp:cNvPr id="0" name=""/>
        <dsp:cNvSpPr/>
      </dsp:nvSpPr>
      <dsp:spPr>
        <a:xfrm>
          <a:off x="946037" y="825624"/>
          <a:ext cx="192115" cy="61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078"/>
              </a:lnTo>
              <a:lnTo>
                <a:pt x="192115" y="61907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CD9EF-BF8C-4564-B075-E9F47D87CC23}">
      <dsp:nvSpPr>
        <dsp:cNvPr id="0" name=""/>
        <dsp:cNvSpPr/>
      </dsp:nvSpPr>
      <dsp:spPr>
        <a:xfrm>
          <a:off x="1138152" y="1031983"/>
          <a:ext cx="1320700" cy="825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kern="1200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헌장지역대표</a:t>
          </a:r>
        </a:p>
      </dsp:txBody>
      <dsp:txXfrm>
        <a:off x="1138152" y="1031983"/>
        <a:ext cx="1320700" cy="825437"/>
      </dsp:txXfrm>
    </dsp:sp>
    <dsp:sp modelId="{FB2BEF57-6499-40D1-92F2-E8B4141F9746}">
      <dsp:nvSpPr>
        <dsp:cNvPr id="0" name=""/>
        <dsp:cNvSpPr/>
      </dsp:nvSpPr>
      <dsp:spPr>
        <a:xfrm>
          <a:off x="946037" y="825624"/>
          <a:ext cx="192115" cy="16508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0875"/>
              </a:lnTo>
              <a:lnTo>
                <a:pt x="192115" y="165087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DE38B-D021-4069-B85D-00E7D5AC564F}">
      <dsp:nvSpPr>
        <dsp:cNvPr id="0" name=""/>
        <dsp:cNvSpPr/>
      </dsp:nvSpPr>
      <dsp:spPr>
        <a:xfrm>
          <a:off x="1138152" y="2063781"/>
          <a:ext cx="1320700" cy="825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kern="1200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지역</a:t>
          </a:r>
          <a:br>
            <a:rPr lang="en-US" altLang="ko-KR" sz="2000" b="1" kern="1200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</a:br>
          <a:r>
            <a:rPr lang="ko-KR" sz="2000" b="1" kern="1200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지도자</a:t>
          </a:r>
        </a:p>
      </dsp:txBody>
      <dsp:txXfrm>
        <a:off x="1138152" y="2063781"/>
        <a:ext cx="1320700" cy="825437"/>
      </dsp:txXfrm>
    </dsp:sp>
    <dsp:sp modelId="{F196A314-1661-46ED-9DD4-B5C649155ECD}">
      <dsp:nvSpPr>
        <dsp:cNvPr id="0" name=""/>
        <dsp:cNvSpPr/>
      </dsp:nvSpPr>
      <dsp:spPr>
        <a:xfrm>
          <a:off x="946037" y="825624"/>
          <a:ext cx="192115" cy="2682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2673"/>
              </a:lnTo>
              <a:lnTo>
                <a:pt x="192115" y="268267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334377-7D92-4880-9DEE-C67A0668FA87}">
      <dsp:nvSpPr>
        <dsp:cNvPr id="0" name=""/>
        <dsp:cNvSpPr/>
      </dsp:nvSpPr>
      <dsp:spPr>
        <a:xfrm>
          <a:off x="1138152" y="3095578"/>
          <a:ext cx="1320700" cy="825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kern="1200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복합지구 지도부</a:t>
          </a:r>
        </a:p>
      </dsp:txBody>
      <dsp:txXfrm>
        <a:off x="1138152" y="3095578"/>
        <a:ext cx="1320700" cy="825437"/>
      </dsp:txXfrm>
    </dsp:sp>
    <dsp:sp modelId="{6A3AA007-8877-4DAF-ABE2-70BCF9A6A30A}">
      <dsp:nvSpPr>
        <dsp:cNvPr id="0" name=""/>
        <dsp:cNvSpPr/>
      </dsp:nvSpPr>
      <dsp:spPr>
        <a:xfrm>
          <a:off x="946037" y="825624"/>
          <a:ext cx="192115" cy="3714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4470"/>
              </a:lnTo>
              <a:lnTo>
                <a:pt x="192115" y="37144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C6182-D438-4D6D-9E31-68D53E8B4B19}">
      <dsp:nvSpPr>
        <dsp:cNvPr id="0" name=""/>
        <dsp:cNvSpPr/>
      </dsp:nvSpPr>
      <dsp:spPr>
        <a:xfrm>
          <a:off x="1138152" y="4127375"/>
          <a:ext cx="1320700" cy="825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000" b="1" kern="1200" dirty="0">
              <a:solidFill>
                <a:srgbClr val="F76639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rPr>
            <a:t>지구 지도부</a:t>
          </a:r>
        </a:p>
      </dsp:txBody>
      <dsp:txXfrm>
        <a:off x="1138152" y="4127375"/>
        <a:ext cx="1320700" cy="825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6621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Action Plan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0000" y="8458200"/>
            <a:ext cx="2941983" cy="457200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Action Plan Development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05200" y="8739313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.do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ko-KR" altLang="en-US" sz="1200" b="0" u="sng" baseline="0" dirty="0"/>
              <a:t>회의 준비</a:t>
            </a:r>
            <a:r>
              <a:rPr lang="en-US" sz="1200" b="0" u="sng" baseline="0" dirty="0"/>
              <a:t>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baseline="0" dirty="0">
                <a:latin typeface="Arial" panose="020B0604020202020204" pitchFamily="34" charset="0"/>
                <a:cs typeface="Arial" panose="020B0604020202020204" pitchFamily="34" charset="0"/>
              </a:rPr>
              <a:t>본 PPT 자료는 여러 세션으로 쪼개어 지역의 </a:t>
            </a:r>
            <a:r>
              <a:rPr lang="ko-KR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상황에 맞게</a:t>
            </a:r>
            <a:r>
              <a:rPr lang="ko-KR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수정</a:t>
            </a:r>
            <a:r>
              <a:rPr lang="ko-KR" baseline="0" dirty="0">
                <a:latin typeface="Arial" panose="020B0604020202020204" pitchFamily="34" charset="0"/>
                <a:cs typeface="Arial" panose="020B0604020202020204" pitchFamily="34" charset="0"/>
              </a:rPr>
              <a:t>하여 사용할 수 있습니다</a:t>
            </a:r>
            <a:r>
              <a:rPr lang="en-US" sz="1200" b="0" dirty="0"/>
              <a:t>. </a:t>
            </a:r>
            <a:endParaRPr lang="en-US" sz="1200" b="0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각 토론 및 활동 시 메모를 기록할 최적의 방법을 결정하십시오. 대면 회의인 경우 플립차트와 펜을 준비하고, 원격 회의인 경우 선호하는 메모 도구를 준비하고 모든 참가자들이 볼 수 있도록 스크린을 공유합니다. 회의 후 참가자들에게 메모 사본을 배부하는 것을 잊지 마십시오. </a:t>
            </a:r>
            <a:endParaRPr lang="en-US" altLang="ko-KR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b="0" dirty="0"/>
              <a:t>구성된 워킹 그룹과 멤버</a:t>
            </a:r>
            <a:r>
              <a:rPr lang="en-US" altLang="ko-KR" b="0" dirty="0"/>
              <a:t>, </a:t>
            </a:r>
            <a:r>
              <a:rPr lang="ko-KR" altLang="en-US" b="0" dirty="0"/>
              <a:t>지구 강점</a:t>
            </a:r>
            <a:r>
              <a:rPr lang="en-US" altLang="ko-KR" b="0" dirty="0"/>
              <a:t>, </a:t>
            </a:r>
            <a:r>
              <a:rPr lang="ko-KR" altLang="en-US" b="0" dirty="0"/>
              <a:t>약점</a:t>
            </a:r>
            <a:r>
              <a:rPr lang="en-US" altLang="ko-KR" b="0" dirty="0"/>
              <a:t>, </a:t>
            </a:r>
            <a:r>
              <a:rPr lang="ko-KR" altLang="en-US" b="0" dirty="0"/>
              <a:t>기회</a:t>
            </a:r>
            <a:r>
              <a:rPr lang="en-US" altLang="ko-KR" b="0" dirty="0"/>
              <a:t>, </a:t>
            </a:r>
            <a:r>
              <a:rPr lang="ko-KR" altLang="en-US" b="0" dirty="0"/>
              <a:t>위협 요소</a:t>
            </a:r>
            <a:r>
              <a:rPr lang="en-US" altLang="ko-KR" b="0" dirty="0"/>
              <a:t>(SWOT) </a:t>
            </a:r>
            <a:r>
              <a:rPr lang="ko-KR" altLang="en-US" b="0" dirty="0"/>
              <a:t>분석 결과</a:t>
            </a:r>
            <a:r>
              <a:rPr lang="en-US" altLang="ko-KR" b="0" dirty="0"/>
              <a:t>, </a:t>
            </a:r>
            <a:r>
              <a:rPr lang="ko-KR" altLang="en-US" b="0" dirty="0"/>
              <a:t>질문판 및 답변 등 이전 회의에서 논의된 내용을 참가자들이 볼 수 있도록 준비하십시오</a:t>
            </a:r>
            <a:r>
              <a:rPr lang="en-US" b="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0" baseline="0" dirty="0"/>
              <a:t>슬라이드 활용 방법</a:t>
            </a:r>
            <a:r>
              <a:rPr lang="en-US" sz="1200" b="0" baseline="0" dirty="0"/>
              <a:t>: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200" b="0" baseline="0" dirty="0"/>
              <a:t>비전 구축 단계에서 수집된 정보를 활용하여 </a:t>
            </a:r>
            <a:r>
              <a:rPr lang="en-US" altLang="ko-KR" sz="1200" b="0" baseline="0" dirty="0"/>
              <a:t>SWOT </a:t>
            </a:r>
            <a:r>
              <a:rPr lang="ko-KR" altLang="en-US" sz="1200" b="0" baseline="0" dirty="0"/>
              <a:t>분석 결과를 </a:t>
            </a:r>
            <a:r>
              <a:rPr lang="en-US" altLang="ko-KR" sz="1200" b="0" u="sng" baseline="0" dirty="0"/>
              <a:t>7-10</a:t>
            </a:r>
            <a:r>
              <a:rPr lang="ko-KR" altLang="en-US" sz="1200" b="0" u="sng" baseline="0" dirty="0"/>
              <a:t>번 슬라이드</a:t>
            </a:r>
            <a:r>
              <a:rPr lang="ko-KR" altLang="en-US" sz="1200" b="0" baseline="0" dirty="0"/>
              <a:t>에</a:t>
            </a:r>
            <a:r>
              <a:rPr lang="en-US" altLang="ko-KR" sz="1200" b="0" baseline="0" dirty="0"/>
              <a:t>,</a:t>
            </a:r>
            <a:r>
              <a:rPr lang="ko-KR" altLang="en-US" sz="1200" b="0" baseline="0" dirty="0"/>
              <a:t> 소속 지역의 </a:t>
            </a:r>
            <a:r>
              <a:rPr lang="ko-KR" altLang="en-US" sz="1200" b="0" i="1" baseline="0" dirty="0"/>
              <a:t>미션</a:t>
            </a:r>
            <a:r>
              <a:rPr lang="ko-KR" altLang="en-US" sz="1200" b="0" baseline="0" dirty="0"/>
              <a:t> </a:t>
            </a:r>
            <a:r>
              <a:rPr lang="en-US" altLang="ko-KR" sz="1200" b="1" baseline="0" dirty="0"/>
              <a:t>1.5</a:t>
            </a:r>
            <a:r>
              <a:rPr lang="ko-KR" altLang="en-US" sz="1200" b="0" baseline="0" dirty="0"/>
              <a:t> 목표를 </a:t>
            </a:r>
            <a:r>
              <a:rPr lang="en-US" altLang="ko-KR" sz="1200" b="0" u="sng" baseline="0" dirty="0"/>
              <a:t>11, 22, 35</a:t>
            </a:r>
            <a:r>
              <a:rPr lang="ko-KR" altLang="en-US" sz="1200" b="0" u="sng" baseline="0" dirty="0"/>
              <a:t>번 슬라이드</a:t>
            </a:r>
            <a:r>
              <a:rPr lang="ko-KR" altLang="en-US" sz="1200" b="0" baseline="0" dirty="0"/>
              <a:t>에 채워 넣습니다</a:t>
            </a:r>
            <a:r>
              <a:rPr lang="en-US" sz="1200" b="0" baseline="0" dirty="0"/>
              <a:t>. 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u="sng" baseline="0" dirty="0"/>
              <a:t>36</a:t>
            </a:r>
            <a:r>
              <a:rPr lang="ko-KR" altLang="en-US" sz="1200" b="0" u="sng" baseline="0" dirty="0"/>
              <a:t>번 슬라이드</a:t>
            </a:r>
            <a:r>
              <a:rPr lang="ko-KR" altLang="en-US" sz="1200" b="0" baseline="0" dirty="0"/>
              <a:t>는 글로벌 회원 증강 프로그램의 다음 단계인 </a:t>
            </a:r>
            <a:r>
              <a:rPr lang="en-US" altLang="ko-KR" sz="1200" b="0" baseline="0" dirty="0"/>
              <a:t>‘</a:t>
            </a:r>
            <a:r>
              <a:rPr lang="ko-KR" altLang="en-US" sz="1200" b="0" baseline="0" dirty="0"/>
              <a:t>성공 도약</a:t>
            </a:r>
            <a:r>
              <a:rPr lang="en-US" altLang="ko-KR" sz="1200" b="0" baseline="0" dirty="0"/>
              <a:t>＇</a:t>
            </a:r>
            <a:r>
              <a:rPr lang="ko-KR" altLang="en-US" sz="1200" b="0" baseline="0" dirty="0"/>
              <a:t>에 대한 내용입니다</a:t>
            </a:r>
            <a:r>
              <a:rPr lang="en-US" altLang="ko-KR" sz="1200" b="0" baseline="0" dirty="0"/>
              <a:t>. </a:t>
            </a:r>
            <a:r>
              <a:rPr lang="ko-KR" altLang="en-US" sz="1200" b="0" baseline="0" dirty="0"/>
              <a:t>지구 지도자들과 앞으로 몇 개월간 진행할 회의에 대해 미리 논의하십시오</a:t>
            </a:r>
            <a:r>
              <a:rPr lang="en-US" sz="1200" b="0" baseline="0" dirty="0"/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i="0" u="sng" baseline="0" dirty="0"/>
              <a:t>33</a:t>
            </a:r>
            <a:r>
              <a:rPr lang="ko-KR" altLang="en-US" sz="1200" b="0" i="0" u="sng" baseline="0" dirty="0"/>
              <a:t>번 슬라이드</a:t>
            </a:r>
            <a:r>
              <a:rPr lang="ko-KR" altLang="en-US" sz="1200" b="0" baseline="0" dirty="0"/>
              <a:t>는 자금을 지원받는 방법에 대해 설명합니다</a:t>
            </a:r>
            <a:r>
              <a:rPr lang="en-US" sz="1200" b="0" baseline="0" dirty="0"/>
              <a:t>. </a:t>
            </a:r>
            <a:r>
              <a:rPr lang="ko-KR" altLang="en-US" sz="1200" b="0" baseline="0" dirty="0"/>
              <a:t>글로벌 회원 증강 프로그램 웹페이지에서 </a:t>
            </a:r>
            <a:r>
              <a:rPr lang="en-US" altLang="ko-KR" sz="1200" b="0" baseline="0" dirty="0"/>
              <a:t>‘</a:t>
            </a:r>
            <a:r>
              <a:rPr lang="ko-KR" altLang="en-US" sz="1200" b="0" baseline="0" dirty="0"/>
              <a:t>과정</a:t>
            </a:r>
            <a:r>
              <a:rPr lang="en-US" altLang="ko-KR" sz="1200" b="0" baseline="0" dirty="0"/>
              <a:t>’ </a:t>
            </a:r>
            <a:r>
              <a:rPr lang="ko-KR" altLang="en-US" sz="1200" b="0" baseline="0" dirty="0"/>
              <a:t>부분에 있는 교부금 목록을 미리 인쇄하고 복사본을 준비하여 참가자들에게 배포하는 것도 이해를 돕는 데 도움이 될 수 있습니다</a:t>
            </a:r>
            <a:r>
              <a:rPr lang="en-US" sz="1200" b="0" baseline="0" dirty="0"/>
              <a:t>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="0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진행 중인</a:t>
            </a:r>
            <a:r>
              <a:rPr lang="ko-KR" dirty="0">
                <a:latin typeface="Arial" panose="020B0604020202020204" pitchFamily="34" charset="0"/>
                <a:cs typeface="Arial" panose="020B0604020202020204" pitchFamily="34" charset="0"/>
              </a:rPr>
              <a:t> 활동과 직접 관련이 없는 의견이나 질문을 기록할 ‘게시판’을 만드십시오.</a:t>
            </a:r>
            <a:r>
              <a:rPr lang="ko-KR" baseline="0" dirty="0">
                <a:latin typeface="Arial" panose="020B0604020202020204" pitchFamily="34" charset="0"/>
                <a:cs typeface="Arial" panose="020B0604020202020204" pitchFamily="34" charset="0"/>
              </a:rPr>
              <a:t> 참가자들이 회의에서 지역의 글로벌 회원 증강 프로그램 계획 또는 기타 사업에 대한 좋은 의견을 제시할 수도 있습니다. ‘게시판’ 목적으로 사용할 플립차트 용지 또는 전용 워드 문서를 만드십시오. </a:t>
            </a:r>
            <a:r>
              <a:rPr lang="ko-KR" dirty="0">
                <a:latin typeface="Arial" panose="020B0604020202020204" pitchFamily="34" charset="0"/>
                <a:cs typeface="Arial" panose="020B0604020202020204" pitchFamily="34" charset="0"/>
              </a:rPr>
              <a:t>추후에 다룰 수 있도록 의견과 질문을 기록하면 참가자들이 집중력을 유지하는 데 도움이 됩니다.</a:t>
            </a:r>
            <a:r>
              <a:rPr lang="en-US" b="0" baseline="0" dirty="0"/>
              <a:t>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b="0" baseline="0" dirty="0"/>
              <a:t>참가자들의</a:t>
            </a:r>
            <a:r>
              <a:rPr lang="en-US" b="0" baseline="0" dirty="0"/>
              <a:t> </a:t>
            </a:r>
            <a:r>
              <a:rPr lang="ko-KR" altLang="en-US" b="0" baseline="0" dirty="0"/>
              <a:t>의견을 물을 때 일반 회원이나 클럽 임원에게 먼저 질문하는 것이 클럽 수준의 참여를 높이는 데 도움이 됩니다</a:t>
            </a:r>
            <a:r>
              <a:rPr lang="en-US" altLang="ko-KR" b="0" baseline="0" dirty="0"/>
              <a:t>. </a:t>
            </a:r>
            <a:r>
              <a:rPr lang="ko-KR" altLang="en-US" b="0" baseline="0" dirty="0"/>
              <a:t>전국제임원이나 지구팀은 일반 회원들이 답변할 때까지 기다리는 것이 좋습니다</a:t>
            </a:r>
            <a:r>
              <a:rPr lang="en-US" b="0" baseline="0" dirty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이 공간이 의견을 나누기에 안전하다는 점을 라이온들에게 상기시켜 주십시오</a:t>
            </a:r>
            <a:r>
              <a:rPr lang="en-US" altLang="ko-KR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ko-KR" altLang="en-US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하지만 공개적인 공유를 불편하게 느끼는 라이온들이 있으면</a:t>
            </a:r>
            <a:r>
              <a:rPr lang="en-US" altLang="ko-KR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ko-KR" altLang="en-US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이메일 또는 별도의 메시지로 의견을 보내도록 요청하고 </a:t>
            </a:r>
            <a:r>
              <a:rPr lang="en-US" altLang="ko-KR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PPT/</a:t>
            </a:r>
            <a:r>
              <a:rPr lang="ko-KR" altLang="en-US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참가자들이 기재한 정보 공유 시 이 데이터를 기록하십시오</a:t>
            </a:r>
            <a:r>
              <a:rPr lang="en-US" altLang="ko-KR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r>
              <a:rPr lang="ko-KR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ko-KR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온라인 투표 사이트</a:t>
            </a:r>
            <a:r>
              <a:rPr lang="en-US" altLang="ko-KR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="0" dirty="0">
                <a:ea typeface="ヒラギノ角ゴ Pro W3"/>
                <a:cs typeface="Calibri"/>
                <a:sym typeface="Wingdings" panose="05000000000000000000" pitchFamily="2" charset="2"/>
                <a:hlinkClick r:id="rId3"/>
              </a:rPr>
              <a:t>www.sli.do</a:t>
            </a:r>
            <a:r>
              <a:rPr lang="en-US" b="0" dirty="0">
                <a:ea typeface="ヒラギノ角ゴ Pro W3"/>
                <a:cs typeface="Calibri"/>
                <a:sym typeface="Wingdings" panose="05000000000000000000" pitchFamily="2" charset="2"/>
              </a:rPr>
              <a:t> </a:t>
            </a:r>
            <a:r>
              <a:rPr lang="ko-KR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  <a:sym typeface="Wingdings" panose="05000000000000000000" pitchFamily="2" charset="2"/>
              </a:rPr>
              <a:t>활용을 고려해 보십시오. </a:t>
            </a:r>
            <a:r>
              <a:rPr lang="en-US" b="0" dirty="0">
                <a:ea typeface="ヒラギノ角ゴ Pro W3"/>
                <a:cs typeface="Calibri"/>
                <a:sym typeface="Wingdings" panose="05000000000000000000" pitchFamily="2" charset="2"/>
              </a:rPr>
              <a:t> </a:t>
            </a:r>
            <a:endParaRPr lang="en-US" b="0" baseline="0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baseline="0" dirty="0">
                <a:latin typeface="Arial" panose="020B0604020202020204" pitchFamily="34" charset="0"/>
                <a:cs typeface="Arial" panose="020B0604020202020204" pitchFamily="34" charset="0"/>
              </a:rPr>
              <a:t>소</a:t>
            </a:r>
            <a:r>
              <a:rPr lang="ko-KR" alt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그룹</a:t>
            </a:r>
            <a:r>
              <a:rPr lang="ko-KR" baseline="0" dirty="0">
                <a:latin typeface="Arial" panose="020B0604020202020204" pitchFamily="34" charset="0"/>
                <a:cs typeface="Arial" panose="020B0604020202020204" pitchFamily="34" charset="0"/>
              </a:rPr>
              <a:t> 세션의 경우, 주어진 총 회의 시간을 기준으로 각 활동에 얼마의 시간을 할당할지 판단하십시오</a:t>
            </a:r>
            <a:r>
              <a:rPr lang="en-US" b="0" baseline="0" dirty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dirty="0">
                <a:latin typeface="Arial" panose="020B0604020202020204" pitchFamily="34" charset="0"/>
                <a:cs typeface="Arial" panose="020B0604020202020204" pitchFamily="34" charset="0"/>
              </a:rPr>
              <a:t>본 프레젠테이션의 일부 슬라이드에는 두 종류의 </a:t>
            </a:r>
            <a:r>
              <a:rPr lang="ko-KR" altLang="en-US" dirty="0">
                <a:latin typeface="Arial" panose="020B0604020202020204" pitchFamily="34" charset="0"/>
                <a:cs typeface="Arial" panose="020B0604020202020204" pitchFamily="34" charset="0"/>
              </a:rPr>
              <a:t>발표 노트</a:t>
            </a:r>
            <a:r>
              <a:rPr lang="ko-KR" dirty="0">
                <a:latin typeface="Arial" panose="020B0604020202020204" pitchFamily="34" charset="0"/>
                <a:cs typeface="Arial" panose="020B0604020202020204" pitchFamily="34" charset="0"/>
              </a:rPr>
              <a:t>가 포함되어 있습니다</a:t>
            </a:r>
            <a:r>
              <a:rPr lang="en-US" altLang="ko-KR" b="0" dirty="0"/>
              <a:t>.</a:t>
            </a:r>
            <a:endParaRPr lang="en-US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sz="1200" b="0" i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 지도자들의 계획 수립 워크숍 준비를 위한 GAT 지역지도자용 발표 노트</a:t>
            </a:r>
            <a:endParaRPr lang="en-US" altLang="ko-KR" sz="1200" b="0" i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ko-KR" sz="1200" b="0" i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계획 수립 워크숍 진행을 위한 지구 지도자용 발표 노트</a:t>
            </a:r>
            <a:endParaRPr lang="en-US" i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GMA – Build a Team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04FE2-27EA-4007-98B9-D6C6C111B1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125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80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</a:t>
            </a: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</a:t>
            </a:r>
            <a:r>
              <a:rPr lang="en-US" alt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전에 이 슬라이드를 완성합니다</a:t>
            </a:r>
            <a:r>
              <a:rPr lang="en-US" alt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회의에 앞서 파악된 위협 요소에 대해 미리 검토하고 소속 지역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의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미션 </a:t>
            </a:r>
            <a:r>
              <a:rPr lang="en-US" altLang="ko-KR" sz="1000" b="1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1.5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목표 달성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위한 실행 계획에 이 위협 요소들을 어떻게 기회로 전환할 것인지를 보여주는 한 두가지 예시를 준비합니다.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마지막으로 우리를 위협하는 요소도 파악되었습니다. 더 생각나는 부분이 있으면 편하게 추가하시고, 우리가 이 위협 요소들을 어떻게 피하고 영향을 최소화하며 기회로 전환할 수 있는지 생각해 보십시오.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(참가자들이 답변하도록 시간을 줍니다.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답변하는 데 어려움이 있는 경우 회의 전에 준비해 놓은 아이디어 몇 가지를 제시하며 답변을 유도합니다.) 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7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altLang="ko-KR" sz="12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2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altLang="ko-KR" sz="12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</a:t>
            </a:r>
            <a:r>
              <a:rPr lang="ko-KR" altLang="ko-KR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</a:t>
            </a:r>
            <a:r>
              <a:rPr lang="en-US" altLang="ko-KR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전에 이 슬라이드를 완성합니다</a:t>
            </a:r>
            <a:r>
              <a:rPr lang="en-US" altLang="ko-KR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질문에 정확하게 답변할 수 있도록 소속 지구에 대한 데이터를 미리 준비하십시오. 지난 5년간 데이터는 ‘5개년 동향 보고서</a:t>
            </a:r>
            <a:r>
              <a:rPr lang="en-US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http://www8.lionsclubs.org/reports/5YearTrendReport</a:t>
            </a:r>
            <a:r>
              <a:rPr lang="en-US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에서 확인할 수 있습니다.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altLang="ko-KR" sz="1200" b="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ko-KR" sz="12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지금은 비전 구축 워크숍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의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미션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1.5</a:t>
            </a:r>
            <a:r>
              <a:rPr lang="en-US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목표를 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검토할 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시간입니다. 클럽 구성원들의 의견을 수렴하여 이 부분에 대해 재검토하고 목표와 계획이 서로 잘 연결되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도록 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합니다.</a:t>
            </a:r>
            <a:endParaRPr lang="en-US" altLang="ko-KR" sz="12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ko-KR" altLang="ko-KR" sz="12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ko-KR" sz="12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비전 구축 회의에서 우리는 </a:t>
            </a:r>
            <a:r>
              <a:rPr lang="ko-KR" altLang="ko-KR" sz="1200" b="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라이온스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봉사의 사명을 수행하기 위한 </a:t>
            </a:r>
            <a:r>
              <a:rPr lang="ko-KR" altLang="en-US" sz="12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미션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1.5</a:t>
            </a:r>
            <a:r>
              <a:rPr lang="en-US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목표를 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검토했습니다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altLang="ko-KR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목표들에 대해 추가로 제시할 의견이 있습니까?</a:t>
            </a:r>
            <a:endParaRPr lang="en-US" altLang="ko-KR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49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청중이 슬라이드를 읽을 시간을 주십시오.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인용문은 여러분에게 어떤 의미인가요? (잠시 멈춤)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우리가 세운 목표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를 위해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많은 계획과 여러 단계들을 거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쳐야 하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지만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우리가 밟아 나가는 모든 단계가 우리를 성공의 길로 안내할 것입니다. 따라서 작업의 규모와 관계없이 각 단계가 완료될 때마다 우리는 함께 축하해야 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그럼 이제 강력한 실행 계획을 가능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하게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하는 모든 요소에 대해 검토하는 시간을 갖도록 하겠습니다.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04FE2-27EA-4007-98B9-D6C6C111B1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125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44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lvl="0">
              <a:defRPr/>
            </a:pPr>
            <a:r>
              <a:rPr lang="ko-KR" sz="12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각 회원 목표에 대한 실행 계획을 세우는 데 사용될 주요 자료들을 여기에서 확인할 수 있습니다. 이 자료에 대한 이해를 높이기 위해 각 부분에 대해 좀 더 자세히 살펴보도록 하겠습니다.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먼저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워킹 그룹에게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전체 목표에 대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한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분명한 방향을 제시하는 중점 분야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가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있습니다. 지구팀에서는 봉사 활동, 회원 개발, 지도력 개발, 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LCIF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, 지구 개별 목표가 포함된 실행 계획서 견본을 사용하여 지구 목표를 완성할 기회가 주어집니다.  글로벌 회원 증강 프로그램에서는 모든 실행 계획이 회원 개발에 대해서만 중점을 두고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작성될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것입니다.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다음으로는 지구가 달성하고자 하는 것이 무엇인지를 보여주는 목표 설명문이 있습니다.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회원 개발의 경우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각 </a:t>
            </a:r>
            <a:r>
              <a:rPr lang="ko-KR" altLang="en-US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미션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목표를 활용하여 목표 설명문을 작성합니다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각 목표에는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워킹 그룹이 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어떤 방식으로 목표를 달성할지를 보여주는 여러 실행 단계가 포함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될 것입니다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 연수 개최를 위한 사전 회의부터 모든 단계가 목록화 되어 있어야 전체 과정에서 이뤄나가는 작은 성과들을 축하할 수 있습니다.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각 실행 단계에서 주요 책임자를 정하여 실행 과정을 관리하고 문제 발생 시 해결에 앞장서며 결과에 대한 책임을 질 수 있도록 합니다.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필요한 자료들은 각 작업을 완료하는데 필요한 요소, 자금 또는 인적 자원을 나타냅니다.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실행 계획이 시작되는 시점을 작업 시작일로, 계획이 완료되어야 하는 날짜를 종료일로 정합니다. 필요에 따라 후속 조치를 취할 시간을 충분히 확보하도록 합니다.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평가 및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수정은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초기 실행 계획 수립 단계에서 완료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되는 것이 아니고</a:t>
            </a:r>
            <a:r>
              <a:rPr lang="en-US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한 해에 걸쳐 완료되어야 합니다. 평가에는 전체 일정에 영향을 미칠 수 있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는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모든 행동 또는 의견과 목표 달성에 필요한 행동이 모두 포함됩니다.  (클릭)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반면에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수정은</a:t>
            </a: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평가 내용과 목표 달성을 위해 필요한 계획 수정이 무엇인지를 기반으로 합니다.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이제 각 중점 분야에 대한 실행 단계가 계획에서 어떻게 활용되는지를 몇 가지 예시로 살펴보면서 실행 계획 수립에 대해 잘 이해할 수 있는 시간을 갖도록 하겠습니다. 다음으로 넘어가기 전에 혹시 질문 있으십니까? (잠시 멈춤)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27F33C-24D4-41C1-BFA2-68160C39F8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125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049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다음 몇 개의 슬라이드를 통해 목표와 실행 계획 예시를 검토하고 논의하면서 실행 계획을 수립하는 연습을 해 보도록 하겠습니다. 조금 전에 견본에서 검토한 것처럼 실행 계획을 세우는 것은 아주 상세한 부분까지 포함하는 활동이며 우리의 성공을 위해 각 단계가 상당히 의미있는 과정입니다. </a:t>
            </a:r>
            <a:r>
              <a:rPr lang="ko-KR" altLang="en-US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연습을 통해 </a:t>
            </a: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실행 계획을 </a:t>
            </a:r>
            <a:r>
              <a:rPr lang="ko-KR" altLang="en-US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보다</a:t>
            </a: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손쉽게 </a:t>
            </a:r>
            <a:r>
              <a:rPr lang="ko-KR" altLang="en-US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수립할 </a:t>
            </a: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수 있습니다.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altLang="en-US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논의 과정 </a:t>
            </a: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또한 각 중점 분야 내 잠재적인 실행 단계에 대해 우리의 생각과 창의력에 자극을 주게 됩니다.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수고하셨습니다! 중점 분야 1 - 신생클럽 실행 계획의 예시로 넘어가겠습니다.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76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 부분은 실행 계획의 시작에 불과합니다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완성된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실행 계획은 이것보다 내용이 훨씬 많을 수 있습니다.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 예시에서는 </a:t>
            </a:r>
            <a:r>
              <a:rPr lang="en-US" altLang="ko-KR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‘</a:t>
            </a:r>
            <a:r>
              <a:rPr lang="ko-KR" altLang="en-US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이번 라이온 회기 말까지</a:t>
            </a:r>
            <a:r>
              <a:rPr lang="en-US" altLang="ko-KR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 </a:t>
            </a:r>
            <a:r>
              <a:rPr lang="ko-KR" altLang="en-US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우리 팀은 </a:t>
            </a:r>
            <a:r>
              <a:rPr lang="en-US" altLang="ko-KR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</a:t>
            </a:r>
            <a:r>
              <a:rPr lang="ko-KR" altLang="en-US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개의 신생클럽을 추가로 조직하고 최소 </a:t>
            </a:r>
            <a:r>
              <a:rPr lang="en-US" altLang="ko-KR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20</a:t>
            </a:r>
            <a:r>
              <a:rPr lang="ko-KR" altLang="en-US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명의 </a:t>
            </a:r>
            <a:r>
              <a:rPr lang="ko-KR" altLang="en-US" sz="1000" b="0" dirty="0" err="1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차터회원을</a:t>
            </a:r>
            <a:r>
              <a:rPr lang="ko-KR" altLang="en-US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영입하겠습니다</a:t>
            </a:r>
            <a:r>
              <a:rPr lang="en-US" altLang="ko-KR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.’</a:t>
            </a:r>
            <a:r>
              <a:rPr lang="ko-KR" altLang="en-US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라는 목표 설명문을 볼 수 있습니다</a:t>
            </a:r>
            <a:r>
              <a:rPr lang="en-US" altLang="ko-KR" sz="1000" b="0" dirty="0">
                <a:effectLst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altLang="ko-KR" sz="1000" b="0" dirty="0">
              <a:effectLst/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실행 단계를 검토할 때 무엇을 파악했습니까?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(참가자들이 예시를 검토하고 답변할 시간을 줍니다.)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각 실행 단계는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구체적인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행동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을 묘사하는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동사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또는 지역적 변경 사항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를 포함해야 합니다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 우리는 실제로 이 목표들을 실행할 것입니다.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워킹 그룹이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각 단계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의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어떤 부분이 완료되었고 어떤 부분은 완료되지 않았는지를 파악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할 수 있도록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실행 단계를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구체적으로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세워야 합니다.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또한 이 목표를 실행하기 위해 여러 다른 단계가 필요할 수도 있다는 것을 알게 될 것입니다. 신생클럽을 소셜 미디어에 홍보하기 전에 미리 해야 될 작업은 무엇일까요?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(답변을 기다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립니다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소셜 미디어 홍보를 보고 연락을 취할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예비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회원들에게 어떻게 클럽에 대해 소개해야 할지를 결정하는 것은 어떤가요?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신생클럽을 소셜 미디어에 홍보한 후에는 어떤 실행 단계가 진행되어야 합니까? 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설명회를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어디에서 어떻게 진행할 지에 대해 결정하는 것은 어떤가요? 더 제안하고 싶은 부분이 있나요?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(답변을 기다린 후)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클럽을 홍보하는 다른 방법은 무엇이 있을까요? 예컨대 병원이 많이 있는 지역에서 ‘의사와 간호사 특성화 클럽’을 조직하고자 하는 경우, 이 클럽을 의료진에게 홍보하기 위해 병원 관계자들과 어떻게 협력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하시겠습니까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? 부스를 설치하거나 글로벌 주력사업에 대한 내용을 전단지로 만들어야 할까요?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이는 우리의 강점, 약점, 기회 및 위협 요소를 어떻게 활용할 수 있을지를 보여주는 아주 좋은 예시입니다. 소셜 미디어 홍보로 돌아가서, 우리 지구의 소셜 미디어 활동이 매우 활발하거나, 반대로 지구에서 컴퓨터를 잘하는 회원이 없어서 소셜 미디어에 게시물을 올리는 데 다른 이들의 도움이 필요할 수도 있습니다. 소셜 미디어가 우리 지구의 강점이라면 우리는 소셜 미디어를 주요 소통 방식으로 활용할 수 있습니다. 반면 소셜 미디어가 우리 지구의 약점인 경우</a:t>
            </a:r>
            <a:r>
              <a:rPr lang="en-US" alt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우리는 소셜 미디어 게시물을 작성하는 여러 방법들에 대해 학습하는 단계를 추가하여 이 약점을 강점으로 전환할 수 있습니다.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‘의사와 간호사 특성화 클럽’에도 같은 방식이 적용됩니다. 지역 내 병원이 다른 어느 단체와도 파트너십 관계를 맺지 않은 경우 병원 내 신생클럽을 조직하는 것이 기회가 될 수 있겠지만 동시에 코로나19가 위협 요소로 작용하여 병원 관계자들과 직접적으로 만날 수 없는 이유로 원격 방식을 통한 소통 방법을 준비해야 할 수도 있습니다.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가능성은 무한하며 실행 계획이 충분히 준비되어 있는 한 달성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하기에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너무 크거나 작은 목표는 없습니다.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86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이제 중점 분야 2 - 신입 회원에 대한 실행 계획의 예시로 넘어가겠습니다.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24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이번에는 </a:t>
            </a:r>
            <a:r>
              <a:rPr lang="en-US" alt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ko-KR" altLang="en-US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이번 라이온 회기 말까지</a:t>
            </a:r>
            <a:r>
              <a:rPr lang="en-US" altLang="ko-KR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ko-KR" altLang="en-US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우리 클럽은 기존 클럽에 </a:t>
            </a:r>
            <a:r>
              <a:rPr lang="en-US" altLang="ko-KR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10</a:t>
            </a:r>
            <a:r>
              <a:rPr lang="ko-KR" altLang="en-US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명의 신입회원을 추가 영입하겠습니다</a:t>
            </a:r>
            <a:r>
              <a:rPr lang="en-US" altLang="ko-KR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.</a:t>
            </a:r>
            <a:endParaRPr lang="en-US" altLang="ko-KR" sz="1000" dirty="0">
              <a:effectLst/>
              <a:latin typeface="Gulim" panose="020B0600000101010101" pitchFamily="34" charset="-127"/>
              <a:ea typeface="Gulim" panose="020B0600000101010101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ko-KR" altLang="en-US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라</a:t>
            </a: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는 목표 설명문이 제시되었습니다. </a:t>
            </a:r>
            <a:endParaRPr lang="en-US" altLang="ko-KR" sz="10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그럼 실행 단계를 살펴보도록 하겠습니다. </a:t>
            </a:r>
            <a:r>
              <a:rPr lang="ko-KR" sz="100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(참가자들이 검토할 시간을 줍니다.)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행동을 의미하는 동사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를 포함하고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최대 두 문장으로 이루어진 간결한 문구가 효과적입니다.  짧은 문장 속에서도 가능하면 구체적인 내용을 포함하는 것이 중요합니다.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예문에는 어떤 구체적인 내용이 포함되어 있습니까?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(참가자들의 답변을 기다립니다. 특정 지도자가 어떻게 책임자로 지정되었는지, 필요한 각 자료들이 어떻게 나열되었는지에 대해 참가자들이 답변하지 않는 경우 논의를 통해 이 부분을 풀어나갑니다.)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여기 포함되어 있지 않는 어떤 세부 내용을 포함하면 좋을까요?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(잠시 멈춤)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7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이제 중점 분야 3 - 회원 만족도에 대한 실행 계획 예시로 넘어가겠습니다.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81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이번에는 ‘</a:t>
            </a:r>
            <a:r>
              <a:rPr lang="ko-KR" altLang="en-US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이번 라이온 회기 말까지</a:t>
            </a:r>
            <a:r>
              <a:rPr lang="en-US" altLang="ko-KR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ko-KR" altLang="en-US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우리 지구는 회원 순증가 목표를 </a:t>
            </a:r>
            <a:r>
              <a:rPr lang="en-US" altLang="ko-KR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3</a:t>
            </a:r>
            <a:r>
              <a:rPr lang="ko-KR" altLang="en-US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명까지 늘리겠습니다</a:t>
            </a:r>
            <a:r>
              <a:rPr lang="en-US" altLang="ko-KR" sz="100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.</a:t>
            </a: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ko-KR" altLang="en-US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라</a:t>
            </a: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는 목표를 가지고 실행 단계를 살펴보도록 하겠습니다. </a:t>
            </a:r>
            <a:r>
              <a:rPr lang="ko-KR" sz="100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(참가자들이 검토할 시간을 줍니다.)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특히 날짜에 집중하도록 하겠습니다. 일정을 계획할 때에는 실행 부분 외에도 준비 작업과 후속 조치까지 포함해야 한다는 점을 기억해야 합니다.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세 번째 실행 단계에서 우리는 클럽 지도부와의 회의 진행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 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주 동안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계획합니다. 왜 이렇게 긴 시간을 잡아 놓아야 할까요?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(참가자들이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답변할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 시간을 줍니다.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답변에 포함되지 않은 경우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중점 분야 워킹 그룹 멤버들이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클럽 지도자들의 연락처를 MyLCI에서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찾고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 클럽 지도부에 개별적으로 연락을 취하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고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지도자 전원이 참석 가능한 시간을 찾아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별도의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화상 회의 플랫폼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에서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회의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를 개최해야 하는 것에 대해 논의합니다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이 모든 과정에 워킹 그룹 멤버들이 참여할 수 있어야 함을 알립니다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12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 회의에 오신 것을 환영합니다.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저는 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 입니다.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우리는 오늘 글로벌 회원 증강 프로그램 계획을 세우기 위해 이 자리에 모였습니다. 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74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이제 중점 분야 4 - 지도자 지원에 대한 실행 계획 예시로 넘어가겠습니다.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8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i="0" dirty="0">
                <a:solidFill>
                  <a:srgbClr val="000000"/>
                </a:solidFill>
                <a:effectLst/>
                <a:latin typeface="noto"/>
              </a:rPr>
              <a:t>지도자 지원은 나머지 세 가지 중점 분야가 실행 계획에 포함된 후에 이루어질까요</a:t>
            </a:r>
            <a:r>
              <a:rPr lang="en-US" altLang="ko-KR" sz="1200" b="0" i="0" dirty="0">
                <a:solidFill>
                  <a:srgbClr val="000000"/>
                </a:solidFill>
                <a:effectLst/>
                <a:latin typeface="noto"/>
              </a:rPr>
              <a:t>? </a:t>
            </a:r>
            <a:r>
              <a:rPr lang="ko-KR" altLang="en-US" sz="1200" b="0" i="0" dirty="0">
                <a:solidFill>
                  <a:srgbClr val="000000"/>
                </a:solidFill>
                <a:effectLst/>
                <a:latin typeface="noto"/>
              </a:rPr>
              <a:t>그후</a:t>
            </a:r>
            <a:r>
              <a:rPr lang="en-US" altLang="ko-KR" sz="1200" b="0" i="0" dirty="0">
                <a:solidFill>
                  <a:srgbClr val="000000"/>
                </a:solidFill>
                <a:effectLst/>
                <a:latin typeface="noto"/>
              </a:rPr>
              <a:t>, </a:t>
            </a:r>
            <a:r>
              <a:rPr lang="ko-KR" altLang="en-US" sz="1200" b="0" i="0" dirty="0">
                <a:solidFill>
                  <a:srgbClr val="000000"/>
                </a:solidFill>
                <a:effectLst/>
                <a:latin typeface="noto"/>
              </a:rPr>
              <a:t>지도자들이 다른 노력을 어떻게 지원할 것인지에 대한 목표를 파악하고 실행 계획을 수립할 수 있습니다</a:t>
            </a:r>
            <a:r>
              <a:rPr lang="en-US" altLang="ko-KR" sz="1200" b="0" i="0" dirty="0">
                <a:solidFill>
                  <a:srgbClr val="000000"/>
                </a:solidFill>
                <a:effectLst/>
                <a:latin typeface="noto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이번 예시는 ‘</a:t>
            </a:r>
            <a:r>
              <a:rPr lang="ko-KR" altLang="en-US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이번 회기 동안</a:t>
            </a:r>
            <a:r>
              <a:rPr lang="en-US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, </a:t>
            </a:r>
            <a:r>
              <a:rPr lang="ko-KR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우리 지구는 회원 참여 증대</a:t>
            </a:r>
            <a:r>
              <a:rPr lang="en-US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,</a:t>
            </a:r>
            <a:r>
              <a:rPr lang="ko-KR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 소셜 미디어 사용과 같은 부분에서 클럽을 지원할 수 있도록</a:t>
            </a:r>
            <a:r>
              <a:rPr lang="en-US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ko-KR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분기별 </a:t>
            </a:r>
            <a:r>
              <a:rPr lang="ko-KR" altLang="ko-KR" sz="1000" b="0" dirty="0" err="1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웨비나를</a:t>
            </a:r>
            <a:r>
              <a:rPr lang="ko-KR" alt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 개최하겠습니다.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ko-KR" altLang="en-US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라</a:t>
            </a:r>
            <a:r>
              <a:rPr lang="ko-KR" sz="10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는 목표를 가지고 있습니다. 실행 단계를 살펴보도록 하겠습니다.</a:t>
            </a:r>
            <a:r>
              <a:rPr lang="ko-KR" sz="1000" b="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(참가자들이 검토할 시간을 줍니다.)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우리의 실행 과정을 어떻게 기록할지에 대해 질문 있습니까? 우리 실행 계획에 더 추가할 수 있는 내용은 무엇입니까?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(잠시 멈춤)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46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560984"/>
            <a:ext cx="6396038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발표하기 전에 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‘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목표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’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를 작성합니다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  <a:endParaRPr lang="ko-KR" sz="1000" b="0" i="1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alt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이 슬라이드는 소그룹 세션에서 완료해야 될 작업에 대한 요약본입니다. 이 내용을 통해 팀원 모두가 지구 목표에 대한 전체적인 이해를 높일 수 있습니다.</a:t>
            </a:r>
            <a:endParaRPr lang="en-US" altLang="ko-KR" sz="10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ko-KR" sz="10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 계획은 이와 같이 구성되어 있습니다.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글로벌 회원 증강 프로그램의 중점 분야는 신생클럽, 신입회원, 회원 만족, 지도자 지원의 네 가지로 구성됩니다.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이제 소그룹으로 나누어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각 중점 분야에서 우리의 목표를 달성하는 데 필요한 실행 단계를 두 세가지 정도로 설정하는 것에서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시작합니다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필요한 경우 언제든 실행 단계를 추가할 수 있습니다. 어떠한 의견도 너무 거대하거나 보잘것없지 않다는 것을 기억하면서 논의를 이끌어야 합니다. 더 복잡한 실행 단계를 선택한 후 오히려 취소하게 될 수도 있고 작게 시작했지만 구체적인 실행 단계를 밟아 나가며 진전을 이룰 수도 있습니다.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예컨대 중점 분야 1의 실행 단계로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신생클럽 개발 워크숍 개최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를 결정한 경우, 실행 단계가 보다 복잡해질 수 있습니다.</a:t>
            </a:r>
            <a:r>
              <a:rPr lang="ko-KR" sz="1000" b="0" i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반면에 중점 분야 4에서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클럽의 요구를 파악하기 위한 지대위원장 월별 회의 개최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로 결정한 경우, 보다 구체적인 실행 계획을 세울 수 있습니다.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각 실행 단계에 대해 간결한 설명을 제시하고 누가 해당 작업의 책임자이고 언제 진행할 것이며 어떤 자료와 어느 정도의 예산이 필요한지에 대해 구체화할 수 있습니다.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각 중점 분야에 맞는 중요하고 달성 가능한 실행 단계를 개발해야 합니다.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또한 지구 SWOT 분석 내용과도 부합해야 합니다.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41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defRPr/>
            </a:pPr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2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회원 증강을 위해서는 혁신적인 아이디어가 필요합니다.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따라서 어떤 아이디어라도 긍정적으로 응원할 수 있어야 합니다. 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이제 소그룹으로 나누어서 실행 계획에 대한 아이디어를 생각해 볼 것입니다. 1인당 최소 한 개의 아이디어를 제시해야 합니다. 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그룹 안에서 서기를 담당할 사람을 정하여 나오는 아이디어를 모두 기록하십시오. 지금은 아이디어가 많을 수록 좋습니다. 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모든 아이디어에 대해 긍정적으로 받아들일 수 있어야 합니다. 모든 사람들이 본인의 아이디어에 대해 이해할 수 있도록 잘 설명하십시오. 잘 안 될 것이라거나 전에 해 본 거라고 단정짓지 마십시오. 긍정적이고 경청하는 자세로 참여하십시오. 과감한 아이디어가 오히려 돌파구가 될 수도 있습니다. 박수로 호응해 주십시오. 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본인이 라이온이 처음 되었을 때 어땠는지에 대해 생각해 보십시오. 어떻게 하면 그 때의 느낌을 다시 갖게</a:t>
            </a:r>
            <a:r>
              <a:rPr lang="en-US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할 수 있을까요? 본인이 봉사의 여정을 시작했을 때 어떤 창의적인 생각이 실행에 옮겨졌나요? 지도자가 되는 과정에서 어떤 독려를 받았나요?</a:t>
            </a: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아이디어 목록이 완성되면 그 중 가장 </a:t>
            </a:r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가능성이 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큰 것을 선택하십시오. 팀원 모두가 하나씩 선택하도록 합니다. 선택된 아이디어 중 통합</a:t>
            </a:r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하거나 향상시키는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것에 대해 고려하십시오.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07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560984"/>
            <a:ext cx="6396038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소그룹 세션의 경우, 주어진 총 회의 시간을 기준으로 각 활동에 얼마의 시간을 할당할 지 판단하십시오.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b="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소그룹 세션 중 실행 계획 초안을 작성하는 데 유용한 지침입니다.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(슬라이드와 발표 노트에 포함된 지침을 검토하십시오.)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이 활동에 대해 질문이 있나요?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이 활동을 지구에서 실시할 때 어떠한 어려움이 예상되나요? 어려움에 대해 생각해보고 이 어려움을 해결할 방법을 함께 생각해 봅시다.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(논의할 시간을 충분히 줍니다. 분열을 조장하거나 의욕을 꺾는 참가자와 같은 잠재적인 어려움과, 이 어려움을 다루는 방법을 반영하는 내용으로 논의를 진행합니다. 또한 논의를 진행하면서 참가자들이 서로 전략에 대해 나누도록 독려합니다.</a:t>
            </a:r>
            <a:r>
              <a:rPr lang="en-US" alt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이제 각 중점 분야에 따라 그룹을 네 개로 나누어 실행 단계를 파악하도록 하겠습니다.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그룹 논의를 진행하면서 창의적인 아이디어를 포용할 수 있도록 브레인스토밍 목록을 작성하십시오. 이 목록 중 가장 유망한 아이디어 두 세가지를 고르고 해당되는 설명과 기간을 추가하여 실행 과정이 얼마나 소요될지에 대해 파악합니다.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 후 선택한 아이디어에 대해 논의하고 정리하며 필요하면 더 많은 아이디어를 추가하여 각 분야에서 가장 우선시 되어야 하는 두 세가지 실행 계획을 정리합니다.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(그룹을 나눕니다.)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각 그룹은 15분 동안 두 세가지 실행 계획을 파악하고 이에 대한 설명과 기간에 대해 결정합니다.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시작하기 전에 질문 있습니까? </a:t>
            </a:r>
          </a:p>
          <a:p>
            <a:endParaRPr lang="en-US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(소그룹 세션이 끝나면 각 분야에 대한 실행 단계에 대해 논의하고 추가 및 변경 사항에 대해 고려합니다. 최우선 작업이 시행된 후 고려될 잠재 아이디어 목록을 포함하여 논의 결과를 3</a:t>
            </a:r>
            <a:r>
              <a:rPr lang="en-US" alt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번 슬라이드에 기록합니다.  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25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b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피터 드럭커에 대해 잘 아는 분 있나요?</a:t>
            </a: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(피터 드럭커는 유명한 사업 관리 상담가, 교육자, 저자입니다.) </a:t>
            </a:r>
          </a:p>
          <a:p>
            <a:endParaRPr lang="en-US" sz="10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이 인용문은 여러분에게 어떤 의미인가요?</a:t>
            </a: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이 인용문이 우리의 계획에 어떤 의미를 가지나요?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40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7017" y="4560984"/>
            <a:ext cx="6321407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회의 시작</a:t>
            </a:r>
            <a:r>
              <a:rPr lang="en-US" alt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전에 정해진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워킹 그룹 멤버들의 이름을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이 슬라이드에 입력하십시오.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이 차트 역시 소속 지구에 적합하게 수정할 수 있습니다. 이 차트는 성공 도약 단계에서 재검토될 예정이므로 지금 완성하지 않아도 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b="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지금은 팀 구성 워크숍에서 결정된 </a:t>
            </a:r>
            <a:r>
              <a:rPr lang="ko-KR" altLang="en-US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워킹 그룹</a:t>
            </a: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구성에 대해 검토하고 필요한 부분에 한해 수정할 수 있는 시간입니다. 각 작업이 적절한 담당자에게 배정되었는지를 확인하기 위해 실행 계획 이후에 이 부분을 다시 검토해야 합니다.</a:t>
            </a:r>
            <a:endParaRPr lang="en-US" altLang="ko-KR" sz="10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ko-KR" sz="10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워킹 그룹 멤버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들을 소개합니다. 이 프로그램에 함께하는 라이온 지도자들이 이미 결정되었지만 남은 분야에서 참여를 희망하거나 실행 계획을 실시하는데 팀원을 구성하는 다른 방법을 제안하고 싶은 분은 말씀해 주십시오.  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전지구총재나 지구 내 다른 라이온 지도자 등 이 프로그램에 초청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할 수 있는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분이 있습니까?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(참가자들의 답변을 듣습니다.)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988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560984"/>
            <a:ext cx="6396038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이 슬라이드의 지도자 명단은 소속 지역에 맞게 조정하십시오.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endParaRPr lang="en-US" altLang="ko-KR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 회의 시작에서 우리는 봉사의 여정에 대해 이야기했습니다.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라이온이 되어서 좋은 점 중의 하나는 언제나 도움을 받을 수 있다는 것입니다. 우리는 그저 도움을 요청하기만 하면 됩니다.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우리 헌장지역, 복합지구, 지구에 각 GAT 지도자들이 자리잡고 있습니다.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필요한 자료가 있다면 언제든 본부 GAT 직원들에게 연락할 수 있습니다.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또한 전국제회장, 국제이사, 복합지구의장, 지구총재라는 훌륭한 지도자들이 우리를 든든히 지원하고 있습니다.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아니면 이미 활동 중인 기존 위원회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는 어떤가요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(청년 라이온 TF 팀 등 소속 지역에 적용되는 예시를 사용하세요)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과정은 타 지구와 동일하게 진행되므로 어려움에 직면했을 때 타 지구총재들과 함께 논의하고 해결책을 찾아 나갈 수 있습니다.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지대위원장/지역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위원장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공인 가이딩 라이온의 도움도 받을 수 있습니다. 이 지도자들을 통해 클럽을 지원하고 연수 과정을 최대화할 수 있습니다.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마지막으로 클럽 지도부 및 회원의 도움과 의견이 미래 라이온스에 영향을 줄 수 있다는 점을 늘 기억하십시오.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우리는 이 여정에 모두 함께하고 있다는 점, 그리고 성공에 도달하기 위해 모두의 역할이 중요하다는 것을 잊지 마십시오!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ko-KR"/>
              <a:t>북미회원개발이니셔티브 실행 계획 개발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53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alt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altLang="ko-KR" sz="12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sz="12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다음 몇 개의 슬라이드에 있는 자료를 검토하여 소속 지구의 </a:t>
            </a:r>
            <a:r>
              <a:rPr lang="ko-KR" altLang="ko-KR" sz="1200" b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회원들과의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회의를 준비하십시오. 검토 후 다음 소그룹 세션을 통해 지도자를 파악하고 각 실행 단계를 위한 자료를 확인하게 될 것입니다. </a:t>
            </a:r>
            <a:r>
              <a:rPr lang="ko-KR" altLang="en-US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워킹 그룹이 결정한 </a:t>
            </a:r>
            <a:r>
              <a:rPr lang="ko-KR" altLang="ko-KR" sz="12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각 실행 단계와 관련된 자료를 추천할 수 있도록 준비합니다.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2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ko-KR" sz="12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먼저 현재 활용 가능한 자료를 검토해 보겠습니다.</a:t>
            </a:r>
          </a:p>
          <a:p>
            <a:endParaRPr lang="en-US" altLang="ko-KR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첫 번째 중점 분야에는 신생클럽 개발 안내서와 같이 이미 잘 알고 있는 자료가 많이 있을 것입니다.</a:t>
            </a:r>
          </a:p>
          <a:p>
            <a:endParaRPr lang="en-US" altLang="ko-KR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 외 활용하고자 하는 자료가 있으면 자유롭게 발표하십시오. </a:t>
            </a:r>
            <a:r>
              <a:rPr lang="ko-KR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(잠시 멈춤) </a:t>
            </a:r>
          </a:p>
          <a:p>
            <a:endParaRPr lang="en-US" altLang="ko-KR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우리의 첫 번째 </a:t>
            </a:r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중점 분야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에 이 자료들</a:t>
            </a:r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을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사용</a:t>
            </a:r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할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수 있습니까? </a:t>
            </a:r>
            <a:r>
              <a:rPr lang="ko-KR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(잠시 멈춤)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27F33C-24D4-41C1-BFA2-68160C39F8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ヒラギノ角ゴ Pro W3" pitchFamily="125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73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 외에도 신입회원 추가로 클럽을 활성화 하기 위한 수많은 자료가 마련되어 있습니다.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기존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권유하자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안내서와 </a:t>
            </a:r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회원 혜택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전단과 같은 새로운 자료를 함께 확인하십시오.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자료들을 중점 분야 2에 어떻게 적용할 수 있을까요?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(잠시 멈춤)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indent="0">
              <a:buNone/>
            </a:pPr>
            <a:r>
              <a:rPr lang="ko-KR" altLang="en-US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이 의제는 </a:t>
            </a: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소속 지구에서 진행하게 될 계획 수립 워크숍의 의제입니다.  비전 구축 워크숍에서 완료한 지구 분석 검토로 시작합니다.  </a:t>
            </a:r>
          </a:p>
          <a:p>
            <a:pPr marL="0" indent="0">
              <a:buNone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그 다음으로는 실행 계획 수립 방법을 검토하고 실제 실행 단계에 대한 브레인스토밍을 포함하는 지구 목표 실행 계획을 수립</a:t>
            </a:r>
            <a:r>
              <a:rPr lang="ko-KR" altLang="en-US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합니다</a:t>
            </a: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ko-KR" sz="10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그 후 각 실행 단계에 있어 도움되는 자료에 대해 모두가 잘 인식하고 활용하도록 안내하십시오. 이것으로 다음 단계에 대한 계획 수립이 완료됩니다.</a:t>
            </a:r>
          </a:p>
          <a:p>
            <a:pPr marL="0" indent="0">
              <a:buNone/>
            </a:pPr>
            <a:endParaRPr lang="en-US" sz="10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1000" b="0" i="1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pPr marL="0" indent="0">
              <a:buNone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오늘 우리는 우리 지구에 대한 분석 결과와 지난 비전 구축 회의에서 세운 목표에 대해 검토할 것입니다.  </a:t>
            </a:r>
          </a:p>
          <a:p>
            <a:pPr marL="0" indent="0">
              <a:buNone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이 단계가 끝나면 지구 강점, 약점, 기회, 위협(SWOT) 분석 방법에 따라 각 </a:t>
            </a:r>
            <a:r>
              <a:rPr lang="ko-KR" altLang="en-US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미션</a:t>
            </a:r>
            <a:r>
              <a:rPr lang="ko-KR" altLang="en-US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en-US" altLang="ko-KR" sz="1000" b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1.5</a:t>
            </a:r>
            <a:r>
              <a:rPr lang="en-US" alt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목표에 대한 실행 계획을 세울 것입니다.</a:t>
            </a:r>
          </a:p>
          <a:p>
            <a:pPr marL="0" indent="0">
              <a:buNone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그 다음에는 우리의 계획을 실행으로 옮기는 데 활용할 수 있는 자료들에 대해 이야기 할 것입니다. 그 후 오늘 교육의 마지막 부분은 다음 단계에 대한 논의로 이루어질 것입니다.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08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en-US" alt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</a:t>
            </a:r>
          </a:p>
          <a:p>
            <a:pPr lvl="0">
              <a:defRPr/>
            </a:pPr>
            <a:r>
              <a:rPr lang="en-US" alt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__________________________________________________</a:t>
            </a:r>
          </a:p>
          <a:p>
            <a:pPr lvl="0">
              <a:defRPr/>
            </a:pPr>
            <a:endParaRPr lang="en-US" altLang="ko-KR" sz="1000" u="none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회원 만족에는 여러가지 다른 측면이 있습니다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봉사 관련 자료는 회원들이 의미 있는 봉사활동에 참여할 수 있도록 도움을 주지만 클럽 내 친목 도모에 대해서도 생각할 필요가 있습니다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회원 친목 도모에 있어 특별히 사용한 자료가 있다면 발표해 주십시오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</a:t>
            </a: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잠시 멈춤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)</a:t>
            </a:r>
          </a:p>
          <a:p>
            <a:pPr lvl="0">
              <a:defRPr/>
            </a:pP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세 번째 중점 분야에 적용할 만한 자료가 있습니까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</a:t>
            </a: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선호하는 자료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)</a:t>
            </a:r>
            <a:r>
              <a:rPr lang="ko-KR" altLang="en-US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를 활용하는 것은 어떨까요</a:t>
            </a:r>
            <a:r>
              <a:rPr lang="en-US" altLang="ko-KR" sz="1000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r>
              <a:rPr lang="en-US" altLang="ko-KR" sz="1000" i="1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(</a:t>
            </a:r>
            <a:r>
              <a:rPr lang="ko-KR" altLang="en-US" sz="1000" i="1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잠시 멈춤</a:t>
            </a:r>
            <a:r>
              <a:rPr lang="en-US" altLang="ko-KR" sz="1000" i="1" u="none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)</a:t>
            </a:r>
            <a:endParaRPr lang="en-US" sz="1000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4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네 번째 중점 분야에서는 지도자를 지원하는 내용을 다룹니다. 이 자료를 활용해 어떤 실행 계획을 세우면 좋을까요?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(잠시 멈춤)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4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alt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altLang="ko-KR" sz="12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모든 프로그램을 시행하는 데 가장 중요한 것은 소통입니다. 다양한 마케팅 자료를 활용하여 원활한 소통을 촉진하십시오.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우리 프로그램에 사용할 수 잇는 자료에는 어떤 것들이 있습니까?</a:t>
            </a:r>
            <a:r>
              <a:rPr lang="ko-KR" altLang="ko-KR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(잠시 멈춤)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33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altLang="ko-KR" sz="12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endParaRPr lang="en-US" altLang="ko-KR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일부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사업에는</a:t>
            </a:r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 비용이 </a:t>
            </a:r>
            <a:r>
              <a:rPr lang="ko-KR" altLang="en-US" sz="1200" b="0" dirty="0">
                <a:latin typeface="Arial" panose="020B0604020202020204" pitchFamily="34" charset="0"/>
                <a:cs typeface="Arial" panose="020B0604020202020204" pitchFamily="34" charset="0"/>
              </a:rPr>
              <a:t>듭니다</a:t>
            </a:r>
            <a:r>
              <a:rPr lang="ko-KR" altLang="ko-KR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alt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실행에 있어 비용이 들어가는 경우 협회 및 재단에서 제공하는 다양한 교부금 프로그램을 먼저 확인하십시오.  </a:t>
            </a:r>
          </a:p>
          <a:p>
            <a:endParaRPr lang="en-US" b="0" baseline="0" dirty="0"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695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0375" y="4560984"/>
            <a:ext cx="6396038" cy="4319714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baseline="0" dirty="0">
                <a:latin typeface="Arial" panose="020B0604020202020204" pitchFamily="34" charset="0"/>
                <a:cs typeface="Arial" panose="020B0604020202020204" pitchFamily="34" charset="0"/>
              </a:rPr>
              <a:t>소규모 세션의 경우, 주어진 총 회의 시간을 기준으로 각 활동에 얼마의 시간을 할당할 지 판단하십시오.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alt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소그룹 세션에서 실행 계획 초안을 작성할 때 지도자 및 자료 파악에 도움이 되는 지침이 준비되어 있습니다.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(슬라이드와 발표 노트에 포함된 지침을 검토하십시오.)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이 활동에 대해 질문이 있나요?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이 활동을 지구에서 실시할 때 어떠한 어려움이 예상되나요? 어려움에 대해 생각해보고 이 어려움을 해결할 방법을 함께 생각해 봅시다.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(논의할 시간을 충분히 줍니다. 다음 실행 단계로 주도하는 데 회원들을 독려하는 것과 같은 잠재적 어려움과 이를 다루는 방법을 반영하도록 합니다. 또한 논의를 진행하면서 참가자들이 서로 전략에 대해 나누도록 독려합니다.</a:t>
            </a:r>
            <a:endParaRPr lang="en-US" alt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이제 네 번째 분야 실행 단계에 지도자, 자원, 예산을 포함하는 부분에 대해 다시 논의하도록 하겠습니다.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{관심 분야에 따라 참가자들을 네 개의 그룹으로 분류합니다}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염두에 두어야 할 사항: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지도자에 대해 논의할 때 참가자 모두가 참여해야 합니다.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자료에 대해 생각할 때 종합적으로 정리할 필요없이 몇 가지 주요 항목을 나열하면 됩니다.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예산에 대해 논의할 때 항목별 예상 비용을 먼저 나열한 후 합계를 냅니다.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우리가 오늘 모든 것을 다 완성하지 않아도 괜찮습니다.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부족한 부분은 다음 회의에서 계속 채워 나갈 것입니다.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이제 15분 동안 우리 실행 계획에 대한 지도자, 예산, 자료에 대해 작성하는 시간을 갖도록 하겠습니다.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그런 다음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각 그룹의 의견을 들어보겠습니다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시작하기 전에 질문 있습니까?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워킹 그룹이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소그룹 세션을 진행하는 동안 2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번 슬라이드 내용을 기록하십시오.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84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발표하기 전에 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‘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목표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’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를 작성하십시오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  <a:endParaRPr lang="ko-KR" sz="1000" b="0" i="1" baseline="0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b="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  <a:endParaRPr lang="en-US" alt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이 슬라이드 내용을 소그룹 논의에서 사용하십시오.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000" b="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  <a:endParaRPr lang="en-US" altLang="ko-KR" sz="1000" b="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200" b="0" i="0" dirty="0">
                <a:solidFill>
                  <a:srgbClr val="000000"/>
                </a:solidFill>
                <a:effectLst/>
                <a:latin typeface="noto"/>
              </a:rPr>
              <a:t>앞서 우리는 실행 단계 및 시작과 종료 시기를 결정했습니다</a:t>
            </a:r>
            <a:r>
              <a:rPr lang="en-US" altLang="ko-KR" sz="1200" b="0" i="0" dirty="0">
                <a:solidFill>
                  <a:srgbClr val="000000"/>
                </a:solidFill>
                <a:effectLst/>
                <a:latin typeface="noto"/>
              </a:rPr>
              <a:t>.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이제 각 단계에서 누가 책임을 지고 어떤 자료와 자금이 필요할지에 대해 이야기해 보도록 하겠습니다.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어느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워킹 그룹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먼저 시작할까요? </a:t>
            </a: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(발표 내용 모두 기록하기)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34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defRPr/>
            </a:pPr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200" b="0" u="sng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200" b="0" i="1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200" b="0" i="1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다음 ‘성공 도약’ 워크숍에 대해 알리는 내용과 계획을 공유하면서 이번 세션을 마무리합니다.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1200" b="0" i="1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우리는 지구의 글로벌 회원 증강 프로그램 계획의 초안 작업을 시작했습니다.</a:t>
            </a:r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다음 단계는 무엇일까요? </a:t>
            </a:r>
          </a:p>
          <a:p>
            <a:endParaRPr lang="en-US" sz="1200" b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계획을 어떻게 끌어 올릴지에 대해 시간을 갖고 생각하십시오. 논의된 아이디어 중 추가하고자 하는 좋은 의견이 있었나요? 지구팀과 만나 전 과정의 모든 부분을 함께 계획하십시오.</a:t>
            </a:r>
          </a:p>
          <a:p>
            <a:endParaRPr lang="en-US" sz="12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ko-KR" altLang="en-US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계획 수립에 도움이 필요하시면</a:t>
            </a:r>
            <a:r>
              <a:rPr lang="en-US" alt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 </a:t>
            </a: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 목표 웹페이지에서 실행 계획 </a:t>
            </a:r>
            <a:r>
              <a:rPr lang="ko-KR" altLang="en-US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견본 </a:t>
            </a: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안내 책자를 </a:t>
            </a:r>
            <a:r>
              <a:rPr lang="ko-KR" altLang="en-US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확인하십시오</a:t>
            </a:r>
            <a: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: </a:t>
            </a:r>
            <a:br>
              <a:rPr lang="ko-KR" sz="1200" b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en-US" sz="1200" b="0" strike="noStrik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https://www.lionsclubs.org/en</a:t>
            </a:r>
            <a:r>
              <a:rPr lang="en-US" sz="12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/resources-for-members/resource-center/districtgoals</a:t>
            </a:r>
            <a:r>
              <a:rPr lang="en-US" sz="1200" b="0" strike="noStrike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400" b="0" strike="noStrik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20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FVDG/DGE District Goals Resources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strike="sngStrik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또한 아직 확인하지 않았다면, 라이온스 학습센터에서 목표 설정, 지구 목표 달성을 위한 실행 계획, 승계 계획 과정을 검토하십시오.</a:t>
            </a:r>
          </a:p>
          <a:p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오늘 논의한 계획을 받으시면 자세하게 검토한 후 우리 복합지구 및 GAT 팀에서 제안하는 내용을 수렴하여 계획을 수정할 수 있습니다. 소속 지구팀에서는 지구 목표</a:t>
            </a:r>
            <a:r>
              <a:rPr lang="en-US" alt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과정</a:t>
            </a:r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의 일환으로 </a:t>
            </a:r>
            <a:r>
              <a:rPr lang="ko-KR" altLang="en-US" sz="12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미션</a:t>
            </a:r>
            <a:r>
              <a:rPr lang="ko-KR" altLang="en-US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en-US" altLang="ko-KR" sz="1200" b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1.5</a:t>
            </a:r>
            <a:r>
              <a:rPr lang="en-US" alt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목표 지원에 대한 </a:t>
            </a:r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계획을 제출하게 됩니다. 여기서 우리가 개발한 실행 계획이 그대로 제출될 수 있습니다!</a:t>
            </a:r>
          </a:p>
          <a:p>
            <a:endParaRPr lang="en-US" sz="12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글로벌 회원 증강 프로그램 다음 단계는 성공 도약입니다. 우리의 계획을 어떻게 실행에 옮길지에 대해 생각하는 시간입니다.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이 회의는 ____월에 개최될 것이며 회의일이 다가오면 자세한 내용을 알려드리겠습니다.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다음 단계에 대한 질문 있으십니까?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ko-KR"/>
              <a:t>북미회원개발이니셔티브 실행 계획 개발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017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오늘 참여해 주셔서 감사드립니다. 우리가 하는 일은 우리 지구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뿐만 아니라 전 세계 클럽을 위한 중요한 작업입니다.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과정에 대한 여러분의 의견을 자유롭게 발표해 주시기 바랍니다. 오늘 회의가 어떠셨습니까?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글로벌 회원 증강 프로그램을 지원해 주신 여러분께 다시 한 번 감사드립니다.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1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lvl="0">
              <a:defRPr/>
            </a:pPr>
            <a:r>
              <a:rPr lang="ko-K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우리는 회원 증강 프로그램의 세 번째 과정인 ‘계획 수립’ 단계에 와 있습니다.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우리 지구를 위해 우리의 계획을 수립할 때입니다.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우리가 세운 계획을 통해 우리는 성공으로 도약할 수 있게 될 것입니다. 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소개 섹션은 참가자 규모와 워크숍 시간을 기준으로 자유롭게 수정/현지 상황에 맞게 조정하십시오. 라이온스 학습 센터(LLC) 과정 내 목표 설정, 지구 목표 달성을 위한 실행 계획 수립, 성공 계획 내용을 바탕으로 관련 지식을 확인해 보십시오. 또는 지구 SWOT 분석에 대한 </a:t>
            </a:r>
            <a:r>
              <a:rPr lang="ko-KR" altLang="en-US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워킹 그룹</a:t>
            </a:r>
            <a:r>
              <a:rPr lang="ko-KR" sz="12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외 라이온들의 의견에 대해 논의하십시오.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우리는 글로벌 회원 증강 프로그램의 가장 큰 목적이 회원 증가라는 점을 기억하면서 동시에 회원 증가를 해야하는 이유에 대해 생각해 보아야 합니다. 더 많은 회원은 더 많은 이들이 라이온스 봉사의 여정에 </a:t>
            </a:r>
            <a:r>
              <a:rPr lang="ko-KR" altLang="en-US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참여</a:t>
            </a: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한다는 것을 의미합니다.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그럼 본인 이름, 소속 클럽, 가장 선호하는 봉사활동 종류 등에 대해 이야기 하면서 자기 소개 시간을 갖도록 하겠습니다.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lvl="0">
              <a:defRPr/>
            </a:pP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</a:p>
          <a:p>
            <a:endParaRPr lang="en-US" altLang="ko-KR" sz="1000" b="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지구 지도자들의 계획 수립 워크숍 준비를 위한 GAT 지역지도자용 발표 노트:</a:t>
            </a: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비전 구축 워크숍에서 우리는 지구 내 모든 클럽들을 포함한 지구 분석 결과에 대해 자세한 내용을 발표하면서 서로의 비전을 제시하고 의견을 공유하는 시간을 가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졌습니다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 이에 대해 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검토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하면서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 모든 참가자들이 의견을 제시할 수 있도록 독려</a:t>
            </a:r>
            <a:r>
              <a:rPr lang="ko-KR" alt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하십시오</a:t>
            </a:r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dirty="0">
                <a:latin typeface="Arial" panose="020B0604020202020204" pitchFamily="34" charset="0"/>
                <a:cs typeface="Arial" panose="020B0604020202020204" pitchFamily="34" charset="0"/>
              </a:rPr>
              <a:t>지역별 계획 수립 워크숍을 개최하기 전에 다음 몇 개의 파워포인트 발표 자료를 반드시 준비하여  비전 구축 워크숍에서 다루는 강점, 약점, 기회 및 위협 요소에 대한 내용이 포함될 수 있도록 합니다. 또한 지구 분석 결과와 지구 팀이 세운 실행 계획 사이를 연결하는 방법에 대한 내용도 반영되도록 합니다. 다음 몇 개의 슬라이드에서 다뤄지는 것처럼 지구 분석에 대한 세부 결과가 실행 계획 안에서 어떻게 반영되는지에 대해 몇 가지 예시를 준비해야 합니다.</a:t>
            </a:r>
          </a:p>
          <a:p>
            <a:endParaRPr lang="en-US" sz="1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i="1" dirty="0">
                <a:latin typeface="Arial" panose="020B0604020202020204" pitchFamily="34" charset="0"/>
                <a:cs typeface="Arial" panose="020B0604020202020204" pitchFamily="34" charset="0"/>
              </a:rPr>
              <a:t>계획 수립 워크숍 진행을 위한 지구 지도자용 발표 노트:</a:t>
            </a: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소속 지역 내 지도자 및 회원들과 지구 SWOT 분석 결과에 대한 검토가 이루어졌으므로 이제 분석 시행과 회원들의 의견이 포함된 구체적인 항목에 대해 살펴보겠습니다.  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 후 우리 지구의 강점, 약점, 기회, 위협 요소에 대해 우리가 배운 내용을 적용합니다. </a:t>
            </a:r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우리는 이 계획을 활용하여 </a:t>
            </a:r>
            <a:r>
              <a:rPr lang="ko-KR" altLang="en-US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미션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000" b="1" baseline="0" dirty="0"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목표 달성할 것입니다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19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</a:t>
            </a: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</a:t>
            </a:r>
            <a:r>
              <a:rPr lang="en-US" alt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전에 이 슬라이드를 완성합니다</a:t>
            </a:r>
            <a:r>
              <a:rPr lang="en-US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회의에 앞서 파악된 강점에 대해 미리 검토하고 소속 지역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의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미션 </a:t>
            </a:r>
            <a:r>
              <a:rPr lang="en-US" altLang="ko-KR" sz="1000" b="1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1.5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목표 달성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</a:t>
            </a:r>
            <a:r>
              <a:rPr 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위한 실행 계획에 이 강점들을 어떻게 적용할 것인지를 보여주는 한 두가지 예시를 준비합니다.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추가하고 싶은 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내용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이 있나요? (잠시 멈춤)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그럼 더 깊게 들어가서</a:t>
            </a:r>
            <a:r>
              <a:rPr lang="en-US" alt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이 강점들 중 어느 것이 계획 수립 과정에서 활용될 수 있을까요? (참가자들이 답변하도록 시간을 줍니다. 답변하는 데 어려움이 있는 경우 회의 전에 준비해 놓은 아이디어 몇 가지를 제시하며 답변을 유도합니다.) </a:t>
            </a:r>
          </a:p>
          <a:p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75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</a:t>
            </a:r>
            <a:r>
              <a:rPr lang="ko-KR" sz="1000" b="0" u="sng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슬라이드 </a:t>
            </a:r>
            <a:r>
              <a:rPr lang="en-US" alt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</a:t>
            </a: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을 참조하십시오. 발표</a:t>
            </a:r>
            <a:r>
              <a:rPr lang="en-US" alt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전에 이 슬라이드를 완성합니다</a:t>
            </a:r>
            <a:r>
              <a:rPr lang="en-US" alt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</a:t>
            </a:r>
            <a:endParaRPr lang="ko-KR" sz="1000" b="0" i="1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회의에 앞서 파악된 약점에 대해 미리 검토하고 소속 지역</a:t>
            </a:r>
            <a:r>
              <a:rPr lang="ko-KR" altLang="en-US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의</a:t>
            </a: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미션 </a:t>
            </a:r>
            <a:r>
              <a:rPr lang="en-US" altLang="ko-KR" sz="1000" b="1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1.5</a:t>
            </a: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목표 달성</a:t>
            </a:r>
            <a:r>
              <a:rPr lang="ko-KR" altLang="en-US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을</a:t>
            </a: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위한 실행 계획에 이 약점들을 어떻게 포함하고 극복할 것인지를 보여주는 한 두가지 예시를 준비합니다.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_____________________________________________________</a:t>
            </a:r>
          </a:p>
          <a:p>
            <a:endParaRPr lang="en-US" sz="10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지금까지 우리 지구 관리에 대한 약점을 파악했습니다. 또 다른 약점은 없나요? 이 약점들이 여전히 우리 지구</a:t>
            </a:r>
            <a:r>
              <a:rPr lang="ko-KR" altLang="en-US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와 관련이</a:t>
            </a: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있습니까? (잠시 멈춤)</a:t>
            </a:r>
          </a:p>
          <a:p>
            <a:endParaRPr lang="en-US" sz="10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이 약점들이 강점으로 전환되도록 우리가 계획에 포함할 수 있는 주요 개선 사항은 무엇이 있을까요?</a:t>
            </a: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(참가자들이 답변하도록 시간을 줍니다. 답변하는 데 어려움이 있는 경우 회의 전에 준비해 놓은 아이디어 몇 가지를 제시하며 답변을 유도합니다.) </a:t>
            </a:r>
          </a:p>
          <a:p>
            <a:endParaRPr lang="en-US" sz="1000" b="0" baseline="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11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u="sng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발표자 참고 사항: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슬라이드 </a:t>
            </a:r>
            <a:r>
              <a:rPr lang="en-US" alt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</a:t>
            </a: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 참조하십시오. 발표</a:t>
            </a:r>
            <a:r>
              <a:rPr lang="en-US" alt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전에 이 슬라이드를 완성합니다</a:t>
            </a:r>
            <a:r>
              <a:rPr lang="en-US" alt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회의에 앞서 파악된 기회에 대해 미리 검토하고 소속 지역</a:t>
            </a:r>
            <a:r>
              <a:rPr lang="ko-KR" altLang="en-US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의</a:t>
            </a: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altLang="en-US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미션 </a:t>
            </a:r>
            <a:r>
              <a:rPr lang="en-US" altLang="ko-KR" sz="1000" b="1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1.5</a:t>
            </a:r>
            <a:r>
              <a:rPr lang="ko-KR" altLang="ko-KR" sz="1000" b="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</a:t>
            </a: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목표 달성</a:t>
            </a:r>
            <a:r>
              <a:rPr lang="ko-KR" altLang="en-US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을</a:t>
            </a:r>
            <a:r>
              <a:rPr lang="ko-KR" sz="1000" i="1" baseline="0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위한 실행 계획에 이 기회를 어떻게 활용할 것인지를 보여주는 한 두가지 예시를 준비합니다.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여기, 우리가 통제할 수 없는 기회</a:t>
            </a:r>
            <a:r>
              <a:rPr lang="ko-KR" altLang="en-US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가 </a:t>
            </a: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파악되었습니다. 또 다른 기회는 없나요? (잠시 멈춤)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우리가 유리하게 활용할 수 있는 기회는 무엇입니까? 이러한 행동을 계획에 포함시켜 회원 증강의 기회로 활용하는 방법은 무엇입니까?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0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(참가자들이 답변하도록 시간을 줍니다. 답변하는 데 어려움이 있는 경우 회의 전에 준비해 놓은 아이디어 몇 가지를 제시하며 답변을 유도합니다.) </a:t>
            </a:r>
          </a:p>
          <a:p>
            <a:endParaRPr lang="en-US" sz="1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6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533400"/>
            <a:ext cx="12192000" cy="1066800"/>
          </a:xfrm>
          <a:prstGeom prst="rect">
            <a:avLst/>
          </a:prstGeom>
        </p:spPr>
        <p:txBody>
          <a:bodyPr/>
          <a:lstStyle>
            <a:lvl1pPr>
              <a:defRPr lang="en-US" sz="36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389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57090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472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0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light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381001"/>
            <a:ext cx="10515600" cy="838199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1828800"/>
            <a:ext cx="10516235" cy="4343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5231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 r="18286"/>
          <a:stretch/>
        </p:blipFill>
        <p:spPr>
          <a:xfrm>
            <a:off x="-1" y="158344"/>
            <a:ext cx="4267201" cy="654131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00600" y="533400"/>
            <a:ext cx="6858000" cy="5791200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862013" indent="-404813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Wingdings 3" panose="05040102010807070707" pitchFamily="18" charset="2"/>
              <a:buChar char="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0" y="1371600"/>
            <a:ext cx="4281142" cy="3886200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9492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609600" y="990600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9916281" y="3983056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23319" y="5257800"/>
            <a:ext cx="7792961" cy="533400"/>
          </a:xfrm>
          <a:prstGeom prst="rect">
            <a:avLst/>
          </a:prstGeom>
        </p:spPr>
        <p:txBody>
          <a:bodyPr/>
          <a:lstStyle>
            <a:lvl1pPr marL="285750" indent="-285750" algn="r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23319" y="1524000"/>
            <a:ext cx="7792962" cy="3429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52345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w/out log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888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66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06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3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002F87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3916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 Logo"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90717" cy="762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7317" y="1447800"/>
            <a:ext cx="5080000" cy="4800600"/>
          </a:xfrm>
          <a:prstGeom prst="rect">
            <a:avLst/>
          </a:prstGeom>
        </p:spPr>
        <p:txBody>
          <a:bodyPr/>
          <a:lstStyle>
            <a:lvl1pPr marL="339725" indent="-339725">
              <a:buClr>
                <a:schemeClr val="accent1"/>
              </a:buClr>
              <a:buFont typeface="Wingdings 3" panose="05040102010807070707" pitchFamily="18" charset="2"/>
              <a:buChar char="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4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0517" y="1447800"/>
            <a:ext cx="5080000" cy="4800600"/>
          </a:xfrm>
          <a:prstGeom prst="rect">
            <a:avLst/>
          </a:prstGeom>
        </p:spPr>
        <p:txBody>
          <a:bodyPr/>
          <a:lstStyle>
            <a:lvl1pPr marL="339725" indent="-339725">
              <a:buClr>
                <a:schemeClr val="accent1"/>
              </a:buClr>
              <a:buFont typeface="Wingdings 3" panose="05040102010807070707" pitchFamily="18" charset="2"/>
              <a:buChar char="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4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2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328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gradFill rotWithShape="1">
          <a:gsLst>
            <a:gs pos="0">
              <a:schemeClr val="bg2">
                <a:tint val="40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33373B">
                    <a:lumMod val="20000"/>
                    <a:lumOff val="80000"/>
                  </a:srgb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33373B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609600" y="990600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9916281" y="3983056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23319" y="5257800"/>
            <a:ext cx="7792961" cy="533400"/>
          </a:xfrm>
          <a:prstGeom prst="rect">
            <a:avLst/>
          </a:prstGeom>
        </p:spPr>
        <p:txBody>
          <a:bodyPr/>
          <a:lstStyle>
            <a:lvl1pPr marL="285750" indent="-285750" algn="r">
              <a:buFont typeface="Arial" panose="020B0604020202020204" pitchFamily="34" charset="0"/>
              <a:buChar char="‒"/>
              <a:defRPr sz="2800">
                <a:solidFill>
                  <a:schemeClr val="tx1"/>
                </a:solidFill>
              </a:defRPr>
            </a:lvl1pPr>
            <a:lvl2pPr marL="519099" indent="0">
              <a:buNone/>
              <a:defRPr/>
            </a:lvl2pPr>
            <a:lvl3pPr marL="914377" indent="0">
              <a:buNone/>
              <a:defRPr/>
            </a:lvl3pPr>
            <a:lvl4pPr marL="1371565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123319" y="1524000"/>
            <a:ext cx="7792962" cy="3429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21655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1933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0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8" r:id="rId2"/>
    <p:sldLayoutId id="2147483882" r:id="rId3"/>
    <p:sldLayoutId id="2147483870" r:id="rId4"/>
    <p:sldLayoutId id="2147483874" r:id="rId5"/>
    <p:sldLayoutId id="2147483881" r:id="rId6"/>
    <p:sldLayoutId id="2147483894" r:id="rId7"/>
    <p:sldLayoutId id="2147483898" r:id="rId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05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7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09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onsclubs.org/en/resources-for-members/resource-center/guiding-lion-program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hyperlink" Target="https://www.lionsclubs.org/en/resources-for-members/resource-center/join-together" TargetMode="Externa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onsclubs.org/en/v2/resource/download/118584077" TargetMode="External"/><Relationship Id="rId11" Type="http://schemas.openxmlformats.org/officeDocument/2006/relationships/hyperlink" Target="http://www.lionsclubs.org/start-a-new-club" TargetMode="External"/><Relationship Id="rId5" Type="http://schemas.openxmlformats.org/officeDocument/2006/relationships/hyperlink" Target="https://myapps.lionsclubs.org/" TargetMode="External"/><Relationship Id="rId10" Type="http://schemas.openxmlformats.org/officeDocument/2006/relationships/hyperlink" Target="https://www.lionsclubs.org/resources/102880020" TargetMode="External"/><Relationship Id="rId4" Type="http://schemas.openxmlformats.org/officeDocument/2006/relationships/hyperlink" Target="https://cdn2.webdamdb.com/md_27yr0gESuH81.jpg.pdf?v=1" TargetMode="External"/><Relationship Id="rId9" Type="http://schemas.openxmlformats.org/officeDocument/2006/relationships/hyperlink" Target="https://www.lionsclubs.org/ko/resources-for-members/resource-center/member-orientation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dn2.webdamdb.com/md_ELIo9bFrulb6.jpg.pdf?v=1" TargetMode="External"/><Relationship Id="rId13" Type="http://schemas.openxmlformats.org/officeDocument/2006/relationships/hyperlink" Target="https://www.lionsclubs.org/ko/resources-for-members/resource-center/member-orientation" TargetMode="External"/><Relationship Id="rId18" Type="http://schemas.openxmlformats.org/officeDocument/2006/relationships/hyperlink" Target="https://www.lionsclubs.org/en/resources-for-members/resource-center/leo-lion-program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lionsclubs.org/ko/resources-for-members/resource-center/mentoring-program" TargetMode="External"/><Relationship Id="rId12" Type="http://schemas.openxmlformats.org/officeDocument/2006/relationships/hyperlink" Target="https://cdn2.webdamdb.com/md_oIhC1j0Tcy81.jpg.pdf?v=3" TargetMode="External"/><Relationship Id="rId17" Type="http://schemas.openxmlformats.org/officeDocument/2006/relationships/hyperlink" Target="https://www.lionsclubs.org/en/v2/resource/download/79863771" TargetMode="External"/><Relationship Id="rId2" Type="http://schemas.openxmlformats.org/officeDocument/2006/relationships/notesSlide" Target="../notesSlides/notesSlide29.xml"/><Relationship Id="rId16" Type="http://schemas.openxmlformats.org/officeDocument/2006/relationships/hyperlink" Target="https://www.lionsclubs.org/ko/resources-for-members/resource-center/womens-initiative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onsclubs.org/resources/79863797" TargetMode="External"/><Relationship Id="rId11" Type="http://schemas.openxmlformats.org/officeDocument/2006/relationships/hyperlink" Target="https://www.lionsclubs.org/resources/88355608" TargetMode="External"/><Relationship Id="rId5" Type="http://schemas.openxmlformats.org/officeDocument/2006/relationships/hyperlink" Target="https://lionsclubs.org/ko/resources-for-members/resource-center/invite-members" TargetMode="External"/><Relationship Id="rId15" Type="http://schemas.openxmlformats.org/officeDocument/2006/relationships/hyperlink" Target="https://www.lionsclubs.org/resources/102880917" TargetMode="External"/><Relationship Id="rId10" Type="http://schemas.openxmlformats.org/officeDocument/2006/relationships/hyperlink" Target="https://www.lionsclubs.org/resources/112187395" TargetMode="External"/><Relationship Id="rId19" Type="http://schemas.openxmlformats.org/officeDocument/2006/relationships/hyperlink" Target="http://www.lionsclubs.org/en/resources-for-members/resource-center/club-membership-chairperson" TargetMode="External"/><Relationship Id="rId4" Type="http://schemas.openxmlformats.org/officeDocument/2006/relationships/hyperlink" Target="https://cdn2.webdamdb.com/md_qNUfSeoriX61.jpg.pdf?v=1" TargetMode="External"/><Relationship Id="rId9" Type="http://schemas.openxmlformats.org/officeDocument/2006/relationships/hyperlink" Target="https://cdn2.webdamdb.com/md_qNUfSeoriX61.jpg.pdf?v=2" TargetMode="External"/><Relationship Id="rId14" Type="http://schemas.openxmlformats.org/officeDocument/2006/relationships/hyperlink" Target="https://www.lionsclubs.org/ko/resources-for-members/resource-center/young-adul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onsclubs.org/resources/79863498" TargetMode="External"/><Relationship Id="rId13" Type="http://schemas.openxmlformats.org/officeDocument/2006/relationships/hyperlink" Target="https://lionsclubs.org/ko/serving-safely" TargetMode="External"/><Relationship Id="rId18" Type="http://schemas.openxmlformats.org/officeDocument/2006/relationships/hyperlink" Target="https://cdn2.webdamdb.com/md_c9cx1hZOWIV4.jpg.pdf?v=1" TargetMode="External"/><Relationship Id="rId26" Type="http://schemas.openxmlformats.org/officeDocument/2006/relationships/hyperlink" Target="https://cdn2.webdamdb.com/md_MQxLVoJN4oA9.jpg.pdf?v=1" TargetMode="External"/><Relationship Id="rId3" Type="http://schemas.openxmlformats.org/officeDocument/2006/relationships/image" Target="../media/image7.png"/><Relationship Id="rId21" Type="http://schemas.openxmlformats.org/officeDocument/2006/relationships/hyperlink" Target="https://www.lionsclubs.org/ko/service-reporting" TargetMode="External"/><Relationship Id="rId7" Type="http://schemas.openxmlformats.org/officeDocument/2006/relationships/hyperlink" Target="https://cdn2.webdamdb.com/md_6OxLXbV3o91.jpg.pdf?v=1" TargetMode="External"/><Relationship Id="rId12" Type="http://schemas.openxmlformats.org/officeDocument/2006/relationships/hyperlink" Target="https://www.lionsclubs.org/v2/resource/download/79863450" TargetMode="External"/><Relationship Id="rId17" Type="http://schemas.openxmlformats.org/officeDocument/2006/relationships/hyperlink" Target="https://cdn2.webdamdb.com/md_ceNibl9qEs02.jpg.pdf?v=1" TargetMode="External"/><Relationship Id="rId25" Type="http://schemas.openxmlformats.org/officeDocument/2006/relationships/hyperlink" Target="https://www.lionsclubs.org/resources/79863991" TargetMode="External"/><Relationship Id="rId2" Type="http://schemas.openxmlformats.org/officeDocument/2006/relationships/notesSlide" Target="../notesSlides/notesSlide30.xml"/><Relationship Id="rId16" Type="http://schemas.openxmlformats.org/officeDocument/2006/relationships/hyperlink" Target="https://www.lionsclubs.org/ko/start-our-approach/service-journey/service-toolkit" TargetMode="External"/><Relationship Id="rId20" Type="http://schemas.openxmlformats.org/officeDocument/2006/relationships/hyperlink" Target="https://www.lionsclubs.org/ko/start-our-approach/lions-advocacy-toolkit" TargetMode="External"/><Relationship Id="rId29" Type="http://schemas.openxmlformats.org/officeDocument/2006/relationships/hyperlink" Target="https://www.lionsclubs.org/resources/102881141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dn2.webdamdb.com/md_UTbf57fpJhN5.jpg.pdf?v=1" TargetMode="External"/><Relationship Id="rId11" Type="http://schemas.openxmlformats.org/officeDocument/2006/relationships/hyperlink" Target="https://www.lionsclubs.org/resources/79863351" TargetMode="External"/><Relationship Id="rId24" Type="http://schemas.openxmlformats.org/officeDocument/2006/relationships/hyperlink" Target="https://cdn2.webdamdb.com/md_Y73RiM7UI4U6.jpg.pdf?v=2" TargetMode="External"/><Relationship Id="rId5" Type="http://schemas.openxmlformats.org/officeDocument/2006/relationships/hyperlink" Target="https://www.lionsclubs.org/en/explore-our-clubs/service-stories" TargetMode="External"/><Relationship Id="rId15" Type="http://schemas.openxmlformats.org/officeDocument/2006/relationships/hyperlink" Target="https://www.lionsclubs.org/en/start-our-approach/service-journey/service-project-planners" TargetMode="External"/><Relationship Id="rId23" Type="http://schemas.openxmlformats.org/officeDocument/2006/relationships/hyperlink" Target="https://cdn2.webdamdb.com/md_gCdPTwkGuM06.jpg.pdf?v=2" TargetMode="External"/><Relationship Id="rId28" Type="http://schemas.openxmlformats.org/officeDocument/2006/relationships/hyperlink" Target="https://www.lionsclubs.org/resources/79862964" TargetMode="External"/><Relationship Id="rId10" Type="http://schemas.openxmlformats.org/officeDocument/2006/relationships/hyperlink" Target="https://www.lionsclubs.org/resources/79863477" TargetMode="External"/><Relationship Id="rId19" Type="http://schemas.openxmlformats.org/officeDocument/2006/relationships/hyperlink" Target="https://cdn2.webdamdb.com/md_6DewAHSOzMO8.jpg.pdf?v=1" TargetMode="External"/><Relationship Id="rId4" Type="http://schemas.openxmlformats.org/officeDocument/2006/relationships/hyperlink" Target="https://www.lionsclubs.org/resources/102880951" TargetMode="External"/><Relationship Id="rId9" Type="http://schemas.openxmlformats.org/officeDocument/2006/relationships/hyperlink" Target="https://www.lionsclubs.org/resources/79864023" TargetMode="External"/><Relationship Id="rId14" Type="http://schemas.openxmlformats.org/officeDocument/2006/relationships/hyperlink" Target="https://vimeo.com/425605156" TargetMode="External"/><Relationship Id="rId22" Type="http://schemas.openxmlformats.org/officeDocument/2006/relationships/hyperlink" Target="https://www.lionsclubs.org/ko/resources-for-members/resource-center/improving-club-quality" TargetMode="External"/><Relationship Id="rId27" Type="http://schemas.openxmlformats.org/officeDocument/2006/relationships/hyperlink" Target="http://www8.lionsclubs.org/reports/ClubHealthAssessment/" TargetMode="External"/><Relationship Id="rId30" Type="http://schemas.openxmlformats.org/officeDocument/2006/relationships/hyperlink" Target="https://cdn2.webdamdb.com/md_IWyky0TGx5T9.jpg.pdf?v=1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onsclubs.org/ko/resources-for-members/resource-center/zone-region-chairpersons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lionsclubs.org/ko/resources-for-members/resource-center/club-officer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onsclubs.org/resources/96843538" TargetMode="External"/><Relationship Id="rId11" Type="http://schemas.openxmlformats.org/officeDocument/2006/relationships/hyperlink" Target="https://www.lionsclubs.org/resources/102881666" TargetMode="External"/><Relationship Id="rId5" Type="http://schemas.openxmlformats.org/officeDocument/2006/relationships/hyperlink" Target="https://www.lionsclubs.org/resources/96677974" TargetMode="External"/><Relationship Id="rId10" Type="http://schemas.openxmlformats.org/officeDocument/2006/relationships/hyperlink" Target="https://www.lionsclubs.org/ko/resources-for-members/resource-center/rlli-curriculum" TargetMode="External"/><Relationship Id="rId4" Type="http://schemas.openxmlformats.org/officeDocument/2006/relationships/hyperlink" Target="https://myapps.lionsclubs.org/" TargetMode="External"/><Relationship Id="rId9" Type="http://schemas.openxmlformats.org/officeDocument/2006/relationships/hyperlink" Target="https://www.lionsclubs.org/en/resources-for-members/resource-center/zone-chairperson-training-materials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onsclubs.org/resources/102884564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lionsclubs.org/resources/10288456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onsclubs.org/en/resources-for-members/brand-guidelines" TargetMode="External"/><Relationship Id="rId11" Type="http://schemas.openxmlformats.org/officeDocument/2006/relationships/hyperlink" Target="https://www.lionsclubs.org/resources/102884636" TargetMode="External"/><Relationship Id="rId5" Type="http://schemas.openxmlformats.org/officeDocument/2006/relationships/hyperlink" Target="https://cdn2.webdamdb.com/md_Qyp18jKWcU46.jpg.pdf?v=1" TargetMode="External"/><Relationship Id="rId10" Type="http://schemas.openxmlformats.org/officeDocument/2006/relationships/hyperlink" Target="https://www.lionsclubs.org/resources/102884615" TargetMode="External"/><Relationship Id="rId4" Type="http://schemas.openxmlformats.org/officeDocument/2006/relationships/hyperlink" Target="https://www.lionsclubs.org/en/resources-for-members/resource-center/club-marketing" TargetMode="External"/><Relationship Id="rId9" Type="http://schemas.openxmlformats.org/officeDocument/2006/relationships/hyperlink" Target="https://www.lionsclubs.org/resources/10288459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n/start-our-approach/grant-types/membership-development-grants#:~:text=To%20ensure%20global%20representation%2C%20Lions,a%20Standard%20Membership%20Development%20Grant.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onsclubs.org/en/start-our-approach/grant-types" TargetMode="External"/><Relationship Id="rId5" Type="http://schemas.openxmlformats.org/officeDocument/2006/relationships/hyperlink" Target="https://www.lionsclubs.org/en/resources-for-members/leadership-development/institute-grant-program" TargetMode="External"/><Relationship Id="rId4" Type="http://schemas.openxmlformats.org/officeDocument/2006/relationships/hyperlink" Target="https://www.lionsclubs.org/en/start-our-approach/grant-types/leadership-development-grant-progra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ellow Bar">
            <a:extLst>
              <a:ext uri="{FF2B5EF4-FFF2-40B4-BE49-F238E27FC236}">
                <a16:creationId xmlns:a16="http://schemas.microsoft.com/office/drawing/2014/main" id="{AD8345D5-186D-5840-806E-5D6437F13C6B}"/>
              </a:ext>
            </a:extLst>
          </p:cNvPr>
          <p:cNvSpPr/>
          <p:nvPr/>
        </p:nvSpPr>
        <p:spPr>
          <a:xfrm>
            <a:off x="5225845" y="4397584"/>
            <a:ext cx="1740310" cy="8731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7" name="Emblem - Color">
            <a:extLst>
              <a:ext uri="{FF2B5EF4-FFF2-40B4-BE49-F238E27FC236}">
                <a16:creationId xmlns:a16="http://schemas.microsoft.com/office/drawing/2014/main" id="{C8F5DE0A-1DED-E640-82D2-551718997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2" y="1600200"/>
            <a:ext cx="2514236" cy="2380982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A4AD41D5-34C2-4D4C-84E1-DDCB97CF1008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altLang="en-US" sz="4000" dirty="0">
                <a:latin typeface="Gulim" panose="020B0600000101010101" pitchFamily="34" charset="-127"/>
                <a:ea typeface="Gulim" panose="020B0600000101010101" pitchFamily="34" charset="-127"/>
              </a:rPr>
              <a:t>회의 준비</a:t>
            </a:r>
            <a:endParaRPr lang="en-US" sz="4000" kern="0" dirty="0">
              <a:solidFill>
                <a:srgbClr val="55565A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50165F-D0AD-6943-9F91-38859A7DE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DB088A-F41D-EB42-960E-F19E2D2F2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8B2413-5B80-BB43-897C-E9C86893D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000" y="209952"/>
            <a:ext cx="971568" cy="971568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0DD20CF-7A12-4843-8F84-3254D7BBDBFF}"/>
              </a:ext>
            </a:extLst>
          </p:cNvPr>
          <p:cNvSpPr txBox="1">
            <a:spLocks/>
          </p:cNvSpPr>
          <p:nvPr/>
        </p:nvSpPr>
        <p:spPr>
          <a:xfrm>
            <a:off x="5370870" y="2305572"/>
            <a:ext cx="5267325" cy="4484222"/>
          </a:xfrm>
          <a:prstGeom prst="rect">
            <a:avLst/>
          </a:prstGeom>
          <a:noFill/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A86DBB3-A730-F24A-9050-EB93547A9B49}"/>
              </a:ext>
            </a:extLst>
          </p:cNvPr>
          <p:cNvSpPr txBox="1">
            <a:spLocks/>
          </p:cNvSpPr>
          <p:nvPr/>
        </p:nvSpPr>
        <p:spPr>
          <a:xfrm>
            <a:off x="714213" y="762420"/>
            <a:ext cx="10875865" cy="838200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지구 분석 - 위협</a:t>
            </a:r>
          </a:p>
        </p:txBody>
      </p:sp>
      <p:sp>
        <p:nvSpPr>
          <p:cNvPr id="20" name="Yellow Bar">
            <a:extLst>
              <a:ext uri="{FF2B5EF4-FFF2-40B4-BE49-F238E27FC236}">
                <a16:creationId xmlns:a16="http://schemas.microsoft.com/office/drawing/2014/main" id="{41B62F70-B0B4-234A-8F4F-769863039E25}"/>
              </a:ext>
            </a:extLst>
          </p:cNvPr>
          <p:cNvSpPr/>
          <p:nvPr/>
        </p:nvSpPr>
        <p:spPr>
          <a:xfrm>
            <a:off x="5370870" y="16006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63E3C806-E775-2245-BFEC-0D2FB6602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A5496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B3321F-2DC8-4642-B32E-F52DDA2AB56E}"/>
              </a:ext>
            </a:extLst>
          </p:cNvPr>
          <p:cNvGrpSpPr/>
          <p:nvPr/>
        </p:nvGrpSpPr>
        <p:grpSpPr>
          <a:xfrm>
            <a:off x="714213" y="2305572"/>
            <a:ext cx="4248504" cy="3861731"/>
            <a:chOff x="533400" y="2153088"/>
            <a:chExt cx="4248504" cy="38617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0A2328-94CF-47E9-B5F5-B579070833B7}"/>
                </a:ext>
              </a:extLst>
            </p:cNvPr>
            <p:cNvGrpSpPr/>
            <p:nvPr/>
          </p:nvGrpSpPr>
          <p:grpSpPr>
            <a:xfrm>
              <a:off x="533400" y="2153088"/>
              <a:ext cx="4221102" cy="3861731"/>
              <a:chOff x="6781800" y="1371600"/>
              <a:chExt cx="4862114" cy="4283673"/>
            </a:xfrm>
          </p:grpSpPr>
          <p:sp>
            <p:nvSpPr>
              <p:cNvPr id="38" name="Background - Solid">
                <a:extLst>
                  <a:ext uri="{FF2B5EF4-FFF2-40B4-BE49-F238E27FC236}">
                    <a16:creationId xmlns:a16="http://schemas.microsoft.com/office/drawing/2014/main" id="{2F180FF5-90E7-40EE-B119-017AB91D3FDB}"/>
                  </a:ext>
                </a:extLst>
              </p:cNvPr>
              <p:cNvSpPr/>
              <p:nvPr/>
            </p:nvSpPr>
            <p:spPr>
              <a:xfrm>
                <a:off x="9216325" y="3429001"/>
                <a:ext cx="2427589" cy="2226272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39" name="Background - Solid">
                <a:extLst>
                  <a:ext uri="{FF2B5EF4-FFF2-40B4-BE49-F238E27FC236}">
                    <a16:creationId xmlns:a16="http://schemas.microsoft.com/office/drawing/2014/main" id="{0E64301D-C33C-490E-8BAB-04B19D4676CE}"/>
                  </a:ext>
                </a:extLst>
              </p:cNvPr>
              <p:cNvSpPr/>
              <p:nvPr/>
            </p:nvSpPr>
            <p:spPr>
              <a:xfrm>
                <a:off x="8991600" y="1371600"/>
                <a:ext cx="2652314" cy="2140101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40" name="Background - Solid">
                <a:extLst>
                  <a:ext uri="{FF2B5EF4-FFF2-40B4-BE49-F238E27FC236}">
                    <a16:creationId xmlns:a16="http://schemas.microsoft.com/office/drawing/2014/main" id="{7366B82E-7502-4FF6-9AAC-B120291CC6BF}"/>
                  </a:ext>
                </a:extLst>
              </p:cNvPr>
              <p:cNvSpPr/>
              <p:nvPr/>
            </p:nvSpPr>
            <p:spPr>
              <a:xfrm>
                <a:off x="6781801" y="3460712"/>
                <a:ext cx="2434524" cy="2194560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41" name="Background - Solid">
                <a:extLst>
                  <a:ext uri="{FF2B5EF4-FFF2-40B4-BE49-F238E27FC236}">
                    <a16:creationId xmlns:a16="http://schemas.microsoft.com/office/drawing/2014/main" id="{797A4459-8215-464F-BCFB-69E31EBBC424}"/>
                  </a:ext>
                </a:extLst>
              </p:cNvPr>
              <p:cNvSpPr/>
              <p:nvPr/>
            </p:nvSpPr>
            <p:spPr>
              <a:xfrm>
                <a:off x="6781800" y="1371600"/>
                <a:ext cx="2434524" cy="2140101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34" name="Body Copy">
              <a:extLst>
                <a:ext uri="{FF2B5EF4-FFF2-40B4-BE49-F238E27FC236}">
                  <a16:creationId xmlns:a16="http://schemas.microsoft.com/office/drawing/2014/main" id="{4BCFBCE4-148A-435F-AD99-ABF52DC9D611}"/>
                </a:ext>
              </a:extLst>
            </p:cNvPr>
            <p:cNvSpPr txBox="1">
              <a:spLocks/>
            </p:cNvSpPr>
            <p:nvPr/>
          </p:nvSpPr>
          <p:spPr>
            <a:xfrm>
              <a:off x="741276" y="2286000"/>
              <a:ext cx="1917409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강점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35" name="Body Copy">
              <a:extLst>
                <a:ext uri="{FF2B5EF4-FFF2-40B4-BE49-F238E27FC236}">
                  <a16:creationId xmlns:a16="http://schemas.microsoft.com/office/drawing/2014/main" id="{BD82C935-191D-4BD2-9AD9-7BB28A5C8F80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2286000"/>
              <a:ext cx="1971964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약점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36" name="Body Copy">
              <a:extLst>
                <a:ext uri="{FF2B5EF4-FFF2-40B4-BE49-F238E27FC236}">
                  <a16:creationId xmlns:a16="http://schemas.microsoft.com/office/drawing/2014/main" id="{B53A1EB3-6031-44D3-BC44-CABC7E976B70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4204015"/>
              <a:ext cx="1980745" cy="174335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위협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37" name="Body Copy">
              <a:extLst>
                <a:ext uri="{FF2B5EF4-FFF2-40B4-BE49-F238E27FC236}">
                  <a16:creationId xmlns:a16="http://schemas.microsoft.com/office/drawing/2014/main" id="{065DB045-B2A3-4C31-B75E-DFE76CD0A279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4204016"/>
              <a:ext cx="1972886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기회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876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5298083-8259-AD4F-94FC-7E689EA22A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CEEE9CB0-1220-114A-BDDD-57ED12813E03}"/>
              </a:ext>
            </a:extLst>
          </p:cNvPr>
          <p:cNvSpPr/>
          <p:nvPr/>
        </p:nvSpPr>
        <p:spPr>
          <a:xfrm>
            <a:off x="0" y="903241"/>
            <a:ext cx="12192000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007C41-5009-3C46-B86F-D1303011BCDA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CE078A63-DD4D-D247-B189-294CA1654C4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EC80F590-3243-5B4B-9FD1-FAD610767B0E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3ADAF44-7B46-154B-B397-F973329E0F2B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20CDC1EE-91ED-8144-A796-9CD09368928E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E1F1EA10-145A-D54C-866E-C8F60441C97F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3B4C1053-86F8-0B4F-B8DB-982926CD1B5E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601903E2-46D1-0842-8853-C60D1B81F8BF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2A6D5F3-E5E1-A943-8043-BEE846B956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6" y="241354"/>
            <a:ext cx="971568" cy="971568"/>
          </a:xfrm>
          <a:prstGeom prst="rect">
            <a:avLst/>
          </a:prstGeom>
        </p:spPr>
      </p:pic>
      <p:sp>
        <p:nvSpPr>
          <p:cNvPr id="19" name="Page Number - Blue">
            <a:extLst>
              <a:ext uri="{FF2B5EF4-FFF2-40B4-BE49-F238E27FC236}">
                <a16:creationId xmlns:a16="http://schemas.microsoft.com/office/drawing/2014/main" id="{EB276A58-89AE-6C47-9D12-CC3C6FFA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EEE5DF9-605E-5845-9AE6-D2F26FE5F6CA}"/>
              </a:ext>
            </a:extLst>
          </p:cNvPr>
          <p:cNvSpPr txBox="1">
            <a:spLocks/>
          </p:cNvSpPr>
          <p:nvPr/>
        </p:nvSpPr>
        <p:spPr>
          <a:xfrm>
            <a:off x="1087922" y="1234920"/>
            <a:ext cx="10509890" cy="69952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altLang="en-US" sz="4200" i="1" kern="0" dirty="0">
                <a:latin typeface="굴림" panose="020B0600000101010101" pitchFamily="50" charset="-127"/>
                <a:ea typeface="굴림" panose="020B0600000101010101" pitchFamily="50" charset="-127"/>
              </a:rPr>
              <a:t>미션</a:t>
            </a:r>
            <a:r>
              <a:rPr lang="en-US" sz="4200" kern="0" dirty="0">
                <a:latin typeface="굴림" panose="020B0600000101010101" pitchFamily="50" charset="-127"/>
                <a:ea typeface="굴림" panose="020B0600000101010101" pitchFamily="50" charset="-127"/>
              </a:rPr>
              <a:t> 1.5: </a:t>
            </a:r>
            <a:r>
              <a:rPr lang="ko-KR" altLang="en-US" sz="4200" kern="0" dirty="0">
                <a:latin typeface="굴림" panose="020B0600000101010101" pitchFamily="50" charset="-127"/>
                <a:ea typeface="굴림" panose="020B0600000101010101" pitchFamily="50" charset="-127"/>
              </a:rPr>
              <a:t>회원 개발 목표</a:t>
            </a:r>
            <a:endParaRPr lang="en-US" sz="4200" strike="sngStrike" kern="0" dirty="0">
              <a:solidFill>
                <a:srgbClr val="00338D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4" name="Yellow Bar">
            <a:extLst>
              <a:ext uri="{FF2B5EF4-FFF2-40B4-BE49-F238E27FC236}">
                <a16:creationId xmlns:a16="http://schemas.microsoft.com/office/drawing/2014/main" id="{C597F740-7DBB-4841-AB3D-F29DE8E44393}"/>
              </a:ext>
            </a:extLst>
          </p:cNvPr>
          <p:cNvSpPr/>
          <p:nvPr/>
        </p:nvSpPr>
        <p:spPr>
          <a:xfrm>
            <a:off x="1161065" y="198313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F828B-0A96-595C-F08F-D6F3D92712BC}"/>
              </a:ext>
            </a:extLst>
          </p:cNvPr>
          <p:cNvSpPr txBox="1"/>
          <p:nvPr/>
        </p:nvSpPr>
        <p:spPr>
          <a:xfrm>
            <a:off x="914400" y="2776014"/>
            <a:ext cx="10509890" cy="346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ko-KR" altLang="en-US" sz="18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미션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1.5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를 지원하기 위해 지구총재 임기 동안 지구팀과 협력하여 우리 지역에서 수립한 </a:t>
            </a:r>
            <a:endParaRPr kumimoji="0" lang="en-US" altLang="ko-KR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BB700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회원 증강 목표를 달성한다</a:t>
            </a:r>
            <a:r>
              <a:rPr kumimoji="0" lang="en-US" altLang="ko-KR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Wingdings" panose="05000000000000000000" pitchFamily="2" charset="2"/>
              <a:buChar char="q"/>
            </a:pPr>
            <a:r>
              <a:rPr lang="ko-KR" altLang="en-US" kern="0" dirty="0">
                <a:solidFill>
                  <a:schemeClr val="tx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 지구는 수립된 회원 증강 목표에 전념한다</a:t>
            </a:r>
            <a:r>
              <a:rPr lang="en-US" altLang="ko-KR" kern="0" dirty="0">
                <a:solidFill>
                  <a:schemeClr val="tx1">
                    <a:lumMod val="7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 </a:t>
            </a:r>
          </a:p>
          <a:p>
            <a:pPr marL="742950" lvl="1" indent="-285750">
              <a:lnSpc>
                <a:spcPct val="150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Wingdings" panose="05000000000000000000" pitchFamily="2" charset="2"/>
              <a:buChar char="q"/>
            </a:pP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 지구는 달성할 추가 목표를 수립한다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 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Clr>
                <a:srgbClr val="EBB700"/>
              </a:buClr>
              <a:buSzPct val="80000"/>
            </a:pPr>
            <a:r>
              <a:rPr kumimoji="0" lang="ko-KR" altLang="en-US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이러한 목표는 수립된 최소 회원 증강 목표에 추가됩니다</a:t>
            </a:r>
            <a:r>
              <a:rPr kumimoji="0" lang="en-US" altLang="ko-KR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</a:t>
            </a:r>
            <a:endParaRPr kumimoji="0" lang="en-US" sz="1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+mj-lt"/>
              <a:buAutoNum type="alphaLcPeriod"/>
            </a:pP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 팀은 </a:t>
            </a:r>
            <a:r>
              <a:rPr kumimoji="0" lang="ko-KR" altLang="en-US" sz="18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   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개의 신생클럽을 추가로 조직하고 각 클럽에 최소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20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명의 </a:t>
            </a:r>
            <a:r>
              <a:rPr kumimoji="0" lang="ko-KR" altLang="en-US" sz="18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차터회원을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영입한다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+mj-lt"/>
              <a:buAutoNum type="alphaLcPeriod"/>
            </a:pP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 클럽은 기존 클럽에 </a:t>
            </a:r>
            <a:r>
              <a:rPr kumimoji="0" lang="ko-KR" altLang="en-US" sz="18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     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명의 신입회원을 추가 영입한다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</a:t>
            </a:r>
          </a:p>
          <a:p>
            <a:pPr marL="800100" lvl="1" indent="-342900">
              <a:lnSpc>
                <a:spcPct val="150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+mj-lt"/>
              <a:buAutoNum type="alphaLcPeriod"/>
            </a:pP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우리 지구는 회원 순증가 목표를 </a:t>
            </a:r>
            <a:r>
              <a:rPr kumimoji="0" lang="ko-KR" altLang="en-US" sz="180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      </a:t>
            </a:r>
            <a:r>
              <a:rPr kumimoji="0" lang="ko-KR" altLang="en-US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명까지 확대한다</a:t>
            </a:r>
            <a:r>
              <a:rPr kumimoji="0" lang="en-US" altLang="ko-KR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.</a:t>
            </a:r>
            <a:endParaRPr 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5142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Segoe UI Semibold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F32238-50AC-B241-8673-70E1D9E86A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A3D658-1C59-CF45-BFB2-3FC2D6F153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1" name="Page Number - White">
            <a:extLst>
              <a:ext uri="{FF2B5EF4-FFF2-40B4-BE49-F238E27FC236}">
                <a16:creationId xmlns:a16="http://schemas.microsoft.com/office/drawing/2014/main" id="{76A478BC-656F-F14D-AD96-832D42C7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66A123A2-D446-9E47-A8F4-7B50A65DC4A9}"/>
              </a:ext>
            </a:extLst>
          </p:cNvPr>
          <p:cNvSpPr txBox="1">
            <a:spLocks/>
          </p:cNvSpPr>
          <p:nvPr/>
        </p:nvSpPr>
        <p:spPr>
          <a:xfrm>
            <a:off x="1686681" y="2680445"/>
            <a:ext cx="8520546" cy="96447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defRPr/>
            </a:pPr>
            <a:r>
              <a:rPr 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계획을 먼저 행동으로 옮긴 후 </a:t>
            </a:r>
            <a:br>
              <a:rPr lang="en-US" alt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</a:br>
            <a:r>
              <a:rPr 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어떤 일이 일어나는 지 살펴보십시오. </a:t>
            </a:r>
            <a:br>
              <a:rPr 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</a:br>
            <a:r>
              <a:rPr 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큰 계획을 작은 단계들로 쪼개면 계획을 바로 실행에 옮길 수 </a:t>
            </a:r>
            <a:br>
              <a:rPr lang="en-US" alt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</a:br>
            <a:r>
              <a:rPr lang="ko-KR" sz="4000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있게 될 것입니다.</a:t>
            </a:r>
          </a:p>
        </p:txBody>
      </p:sp>
      <p:sp>
        <p:nvSpPr>
          <p:cNvPr id="13" name="Quote">
            <a:extLst>
              <a:ext uri="{FF2B5EF4-FFF2-40B4-BE49-F238E27FC236}">
                <a16:creationId xmlns:a16="http://schemas.microsoft.com/office/drawing/2014/main" id="{84A02317-2118-2444-8968-334C30A4BFC4}"/>
              </a:ext>
            </a:extLst>
          </p:cNvPr>
          <p:cNvSpPr/>
          <p:nvPr/>
        </p:nvSpPr>
        <p:spPr>
          <a:xfrm>
            <a:off x="499415" y="58019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ko-KR" sz="18000" b="1">
                <a:solidFill>
                  <a:srgbClr val="EBB700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4" name="Quote">
            <a:extLst>
              <a:ext uri="{FF2B5EF4-FFF2-40B4-BE49-F238E27FC236}">
                <a16:creationId xmlns:a16="http://schemas.microsoft.com/office/drawing/2014/main" id="{4F9DC3E5-C86D-C14A-883B-0890394483DE}"/>
              </a:ext>
            </a:extLst>
          </p:cNvPr>
          <p:cNvSpPr/>
          <p:nvPr/>
        </p:nvSpPr>
        <p:spPr>
          <a:xfrm>
            <a:off x="9131034" y="3910241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ko-KR" sz="18000" b="1" dirty="0">
                <a:solidFill>
                  <a:srgbClr val="EBB700"/>
                </a:solidFill>
                <a:latin typeface="Open Sans"/>
                <a:cs typeface="Open Sans"/>
              </a:rPr>
              <a:t>”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1916249-3347-6E4E-A4AD-C1D957EC71F2}"/>
              </a:ext>
            </a:extLst>
          </p:cNvPr>
          <p:cNvSpPr txBox="1">
            <a:spLocks/>
          </p:cNvSpPr>
          <p:nvPr/>
        </p:nvSpPr>
        <p:spPr>
          <a:xfrm>
            <a:off x="7458226" y="5477352"/>
            <a:ext cx="4078931" cy="84801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ko-KR" sz="24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- </a:t>
            </a:r>
            <a:r>
              <a:rPr lang="ko-KR" sz="2400" b="1" dirty="0" err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인디라</a:t>
            </a:r>
            <a:r>
              <a:rPr lang="ko-KR" sz="24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간디</a:t>
            </a:r>
          </a:p>
        </p:txBody>
      </p:sp>
    </p:spTree>
    <p:extLst>
      <p:ext uri="{BB962C8B-B14F-4D97-AF65-F5344CB8AC3E}">
        <p14:creationId xmlns:p14="http://schemas.microsoft.com/office/powerpoint/2010/main" val="1578971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006528E-45C5-4DAC-B9A8-447FA4D9A0F3}"/>
              </a:ext>
            </a:extLst>
          </p:cNvPr>
          <p:cNvSpPr txBox="1"/>
          <p:nvPr/>
        </p:nvSpPr>
        <p:spPr>
          <a:xfrm>
            <a:off x="152400" y="304800"/>
            <a:ext cx="11759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srgbClr val="33373B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실행 계획서 견본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6EEF88-DA31-43C4-B13E-F3DC01EA6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283202"/>
              </p:ext>
            </p:extLst>
          </p:nvPr>
        </p:nvGraphicFramePr>
        <p:xfrm>
          <a:off x="229564" y="1153797"/>
          <a:ext cx="11734800" cy="5492314"/>
        </p:xfrm>
        <a:graphic>
          <a:graphicData uri="http://schemas.openxmlformats.org/drawingml/2006/table">
            <a:tbl>
              <a:tblPr firstRow="1" firstCol="1" bandRow="1"/>
              <a:tblGrid>
                <a:gridCol w="3047036">
                  <a:extLst>
                    <a:ext uri="{9D8B030D-6E8A-4147-A177-3AD203B41FA5}">
                      <a16:colId xmlns:a16="http://schemas.microsoft.com/office/drawing/2014/main" val="333775807"/>
                    </a:ext>
                  </a:extLst>
                </a:gridCol>
                <a:gridCol w="1961642">
                  <a:extLst>
                    <a:ext uri="{9D8B030D-6E8A-4147-A177-3AD203B41FA5}">
                      <a16:colId xmlns:a16="http://schemas.microsoft.com/office/drawing/2014/main" val="3900886396"/>
                    </a:ext>
                  </a:extLst>
                </a:gridCol>
                <a:gridCol w="227467">
                  <a:extLst>
                    <a:ext uri="{9D8B030D-6E8A-4147-A177-3AD203B41FA5}">
                      <a16:colId xmlns:a16="http://schemas.microsoft.com/office/drawing/2014/main" val="2158251681"/>
                    </a:ext>
                  </a:extLst>
                </a:gridCol>
                <a:gridCol w="3906891">
                  <a:extLst>
                    <a:ext uri="{9D8B030D-6E8A-4147-A177-3AD203B41FA5}">
                      <a16:colId xmlns:a16="http://schemas.microsoft.com/office/drawing/2014/main" val="3509548971"/>
                    </a:ext>
                  </a:extLst>
                </a:gridCol>
                <a:gridCol w="212414">
                  <a:extLst>
                    <a:ext uri="{9D8B030D-6E8A-4147-A177-3AD203B41FA5}">
                      <a16:colId xmlns:a16="http://schemas.microsoft.com/office/drawing/2014/main" val="1665258561"/>
                    </a:ext>
                  </a:extLst>
                </a:gridCol>
                <a:gridCol w="1233736">
                  <a:extLst>
                    <a:ext uri="{9D8B030D-6E8A-4147-A177-3AD203B41FA5}">
                      <a16:colId xmlns:a16="http://schemas.microsoft.com/office/drawing/2014/main" val="2281054647"/>
                    </a:ext>
                  </a:extLst>
                </a:gridCol>
                <a:gridCol w="1145614">
                  <a:extLst>
                    <a:ext uri="{9D8B030D-6E8A-4147-A177-3AD203B41FA5}">
                      <a16:colId xmlns:a16="http://schemas.microsoft.com/office/drawing/2014/main" val="347311735"/>
                    </a:ext>
                  </a:extLst>
                </a:gridCol>
              </a:tblGrid>
              <a:tr h="306050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중점 분야 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9022"/>
                  </a:ext>
                </a:extLst>
              </a:tr>
              <a:tr h="469512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0" cap="all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ko-KR" sz="1400" b="0" cap="all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 봉사 활동                 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0" cap="all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☐ </a:t>
                      </a:r>
                      <a:r>
                        <a:rPr lang="ko-KR" sz="1400" b="0" cap="all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회원 개발          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0" cap="all" dirty="0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☐ 지도력 개발</a:t>
                      </a:r>
                      <a:r>
                        <a:rPr lang="ko-KR" sz="1400" b="0" cap="all" dirty="0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0" cap="all" dirty="0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☐ </a:t>
                      </a:r>
                      <a:r>
                        <a:rPr lang="it-IT" sz="1400" b="0" cap="all" dirty="0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LCIF</a:t>
                      </a:r>
                      <a:endParaRPr lang="ko-KR" sz="1400" b="0" cap="all" dirty="0">
                        <a:solidFill>
                          <a:schemeClr val="accent6"/>
                        </a:solidFill>
                        <a:latin typeface="굴림" panose="020B0600000101010101" pitchFamily="50" charset="-127"/>
                        <a:ea typeface="굴림" panose="020B0600000101010101" pitchFamily="50" charset="-127"/>
                      </a:endParaRPr>
                    </a:p>
                  </a:txBody>
                  <a:tcPr marL="40481" marR="404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0" kern="1400" cap="all" spc="5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81" marR="404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0" cap="all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rPr>
                        <a:t>☐ 지구 개별 목표</a:t>
                      </a:r>
                    </a:p>
                  </a:txBody>
                  <a:tcPr marL="40481" marR="4048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06039"/>
                  </a:ext>
                </a:extLst>
              </a:tr>
              <a:tr h="306511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chemeClr val="accent6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목표 설명문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89409"/>
                  </a:ext>
                </a:extLst>
              </a:tr>
              <a:tr h="483502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61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실행 단계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책임자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필요한 자원 (팀원, 테크놀로지, 기금 등)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종료일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98733"/>
                  </a:ext>
                </a:extLst>
              </a:tr>
              <a:tr h="4350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8677"/>
                  </a:ext>
                </a:extLst>
              </a:tr>
              <a:tr h="4350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14237"/>
                  </a:ext>
                </a:extLst>
              </a:tr>
              <a:tr h="4350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727491"/>
                  </a:ext>
                </a:extLst>
              </a:tr>
              <a:tr h="4350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41486"/>
                  </a:ext>
                </a:extLst>
              </a:tr>
              <a:tr h="4350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119743"/>
                  </a:ext>
                </a:extLst>
              </a:tr>
              <a:tr h="336751">
                <a:tc gridSpan="3">
                  <a:txBody>
                    <a:bodyPr/>
                    <a:lstStyle/>
                    <a:p>
                      <a:pPr marL="47625" marR="0" indent="-476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평가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  <a:cs typeface="Calibri" panose="020F0502020204030204" pitchFamily="34" charset="0"/>
                        </a:rPr>
                        <a:t>수정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03918"/>
                  </a:ext>
                </a:extLst>
              </a:tr>
              <a:tr h="80501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 dirty="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 dirty="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 dirty="0"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46306"/>
                  </a:ext>
                </a:extLst>
              </a:tr>
            </a:tbl>
          </a:graphicData>
        </a:graphic>
      </p:graphicFrame>
      <p:grpSp>
        <p:nvGrpSpPr>
          <p:cNvPr id="53" name="Group 52">
            <a:extLst>
              <a:ext uri="{FF2B5EF4-FFF2-40B4-BE49-F238E27FC236}">
                <a16:creationId xmlns:a16="http://schemas.microsoft.com/office/drawing/2014/main" id="{EB0545C8-1C0B-41E7-ABF6-BDAE6E7279C3}"/>
              </a:ext>
            </a:extLst>
          </p:cNvPr>
          <p:cNvGrpSpPr/>
          <p:nvPr/>
        </p:nvGrpSpPr>
        <p:grpSpPr>
          <a:xfrm>
            <a:off x="1991147" y="2038908"/>
            <a:ext cx="6390852" cy="480060"/>
            <a:chOff x="1991147" y="2038908"/>
            <a:chExt cx="6390852" cy="480060"/>
          </a:xfrm>
        </p:grpSpPr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5AB5F1F7-F987-478C-BF1B-5391DCB9F5FF}"/>
                </a:ext>
              </a:extLst>
            </p:cNvPr>
            <p:cNvSpPr txBox="1"/>
            <p:nvPr/>
          </p:nvSpPr>
          <p:spPr>
            <a:xfrm>
              <a:off x="2181646" y="2226233"/>
              <a:ext cx="6200353" cy="292735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지구가 달성하고자 하는 목표를 구체적으로 </a:t>
              </a:r>
              <a:r>
                <a:rPr lang="ko-KR" altLang="en-US" sz="16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나타내십시오</a:t>
              </a: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.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89D6752-78B4-47E7-9646-1043F90FEA36}"/>
                </a:ext>
              </a:extLst>
            </p:cNvPr>
            <p:cNvGrpSpPr/>
            <p:nvPr/>
          </p:nvGrpSpPr>
          <p:grpSpPr>
            <a:xfrm>
              <a:off x="1991147" y="2038908"/>
              <a:ext cx="201295" cy="389889"/>
              <a:chOff x="0" y="0"/>
              <a:chExt cx="201563" cy="390229"/>
            </a:xfrm>
          </p:grpSpPr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40566003-4AEF-4156-8E7D-4A765A276605}"/>
                  </a:ext>
                </a:extLst>
              </p:cNvPr>
              <p:cNvSpPr/>
              <p:nvPr/>
            </p:nvSpPr>
            <p:spPr>
              <a:xfrm rot="5400000">
                <a:off x="-1318" y="1318"/>
                <a:ext cx="112363" cy="109728"/>
              </a:xfrm>
              <a:prstGeom prst="flowChartConnector">
                <a:avLst/>
              </a:prstGeom>
              <a:solidFill>
                <a:srgbClr val="00338D"/>
              </a:solidFill>
              <a:ln>
                <a:solidFill>
                  <a:srgbClr val="0033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04287665-FEEE-45CB-A6C0-BCF5B0E6F0DB}"/>
                  </a:ext>
                </a:extLst>
              </p:cNvPr>
              <p:cNvCxnSpPr/>
              <p:nvPr/>
            </p:nvCxnSpPr>
            <p:spPr>
              <a:xfrm rot="5400000" flipV="1">
                <a:off x="-11479" y="177186"/>
                <a:ext cx="270510" cy="155575"/>
              </a:xfrm>
              <a:prstGeom prst="bentConnector3">
                <a:avLst/>
              </a:prstGeom>
              <a:ln w="12700">
                <a:solidFill>
                  <a:srgbClr val="0033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F8A31E6-94A8-4943-929C-1712637C34CE}"/>
              </a:ext>
            </a:extLst>
          </p:cNvPr>
          <p:cNvGrpSpPr/>
          <p:nvPr/>
        </p:nvGrpSpPr>
        <p:grpSpPr>
          <a:xfrm>
            <a:off x="1736973" y="990600"/>
            <a:ext cx="5691500" cy="343217"/>
            <a:chOff x="1736973" y="990600"/>
            <a:chExt cx="5691500" cy="343217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50E7CF04-2F0F-4537-9E15-9E737C39562C}"/>
                </a:ext>
              </a:extLst>
            </p:cNvPr>
            <p:cNvCxnSpPr/>
            <p:nvPr/>
          </p:nvCxnSpPr>
          <p:spPr>
            <a:xfrm flipV="1">
              <a:off x="1866561" y="1126171"/>
              <a:ext cx="315086" cy="155569"/>
            </a:xfrm>
            <a:prstGeom prst="bentConnector3">
              <a:avLst/>
            </a:prstGeom>
            <a:ln w="1270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F32457CE-F60D-4D6D-B2FC-EB4CB5B11CF6}"/>
                </a:ext>
              </a:extLst>
            </p:cNvPr>
            <p:cNvSpPr/>
            <p:nvPr/>
          </p:nvSpPr>
          <p:spPr>
            <a:xfrm>
              <a:off x="1736973" y="1213483"/>
              <a:ext cx="130805" cy="109538"/>
            </a:xfrm>
            <a:prstGeom prst="flowChartConnector">
              <a:avLst/>
            </a:pr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2" name="Text Box 1">
              <a:extLst>
                <a:ext uri="{FF2B5EF4-FFF2-40B4-BE49-F238E27FC236}">
                  <a16:creationId xmlns:a16="http://schemas.microsoft.com/office/drawing/2014/main" id="{B82DC07D-5C1E-4060-A739-9522EE526F4F}"/>
                </a:ext>
              </a:extLst>
            </p:cNvPr>
            <p:cNvSpPr txBox="1"/>
            <p:nvPr/>
          </p:nvSpPr>
          <p:spPr>
            <a:xfrm>
              <a:off x="2133600" y="990600"/>
              <a:ext cx="5294873" cy="343217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목표는 어떤 목적에 관한 것인가</a:t>
              </a: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?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26A207-60BC-4BB4-9B7D-22FDCB0503A7}"/>
              </a:ext>
            </a:extLst>
          </p:cNvPr>
          <p:cNvGrpSpPr/>
          <p:nvPr/>
        </p:nvGrpSpPr>
        <p:grpSpPr>
          <a:xfrm>
            <a:off x="311150" y="2965269"/>
            <a:ext cx="2889250" cy="2350936"/>
            <a:chOff x="311150" y="2965269"/>
            <a:chExt cx="2889250" cy="2350936"/>
          </a:xfrm>
        </p:grpSpPr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A1CAA8AF-7934-492A-A31F-6207CA7AF0B8}"/>
                </a:ext>
              </a:extLst>
            </p:cNvPr>
            <p:cNvCxnSpPr/>
            <p:nvPr/>
          </p:nvCxnSpPr>
          <p:spPr>
            <a:xfrm rot="5400000" flipV="1">
              <a:off x="1424691" y="3241880"/>
              <a:ext cx="500352" cy="155466"/>
            </a:xfrm>
            <a:prstGeom prst="bentConnector3">
              <a:avLst>
                <a:gd name="adj1" fmla="val 68902"/>
              </a:avLst>
            </a:prstGeom>
            <a:ln w="1270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E77F58CA-E05D-471A-A1C8-45C61D158446}"/>
                </a:ext>
              </a:extLst>
            </p:cNvPr>
            <p:cNvSpPr/>
            <p:nvPr/>
          </p:nvSpPr>
          <p:spPr>
            <a:xfrm rot="5400000">
              <a:off x="1565447" y="2966572"/>
              <a:ext cx="112255" cy="109650"/>
            </a:xfrm>
            <a:prstGeom prst="flowChartConnector">
              <a:avLst/>
            </a:pr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3" name="Text Box 27">
              <a:extLst>
                <a:ext uri="{FF2B5EF4-FFF2-40B4-BE49-F238E27FC236}">
                  <a16:creationId xmlns:a16="http://schemas.microsoft.com/office/drawing/2014/main" id="{CAA057B8-310F-4B49-B19A-656D76EC7F7C}"/>
                </a:ext>
              </a:extLst>
            </p:cNvPr>
            <p:cNvSpPr txBox="1"/>
            <p:nvPr/>
          </p:nvSpPr>
          <p:spPr>
            <a:xfrm>
              <a:off x="311150" y="3200400"/>
              <a:ext cx="2889250" cy="2115805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팀에서 해당 목표를 어떻게 달성할 것인지 나타내십시오. 실행 단계는 구체적이고 측정 가능해야 합니다. 라이온 회원 수, 구체적인 활동, 소통 방법 등 자세한 내용을 포함하십시오.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55BF8C-61DF-4AB3-9117-8E8EC8458B8D}"/>
              </a:ext>
            </a:extLst>
          </p:cNvPr>
          <p:cNvGrpSpPr/>
          <p:nvPr/>
        </p:nvGrpSpPr>
        <p:grpSpPr>
          <a:xfrm>
            <a:off x="3364122" y="3068947"/>
            <a:ext cx="1917700" cy="1731653"/>
            <a:chOff x="3364122" y="3068947"/>
            <a:chExt cx="1917700" cy="1731653"/>
          </a:xfrm>
        </p:grpSpPr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34DF4B86-23BC-4009-B45B-69296584FCB2}"/>
                </a:ext>
              </a:extLst>
            </p:cNvPr>
            <p:cNvCxnSpPr/>
            <p:nvPr/>
          </p:nvCxnSpPr>
          <p:spPr>
            <a:xfrm rot="5400000" flipV="1">
              <a:off x="3916572" y="3383907"/>
              <a:ext cx="560705" cy="155575"/>
            </a:xfrm>
            <a:prstGeom prst="bentConnector3">
              <a:avLst/>
            </a:prstGeom>
            <a:ln w="1270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19A9FE3A-625C-453E-BB51-81DAA9C8F345}"/>
                </a:ext>
              </a:extLst>
            </p:cNvPr>
            <p:cNvSpPr/>
            <p:nvPr/>
          </p:nvSpPr>
          <p:spPr>
            <a:xfrm rot="5400000">
              <a:off x="4072147" y="3070217"/>
              <a:ext cx="111760" cy="109220"/>
            </a:xfrm>
            <a:prstGeom prst="flowChartConnector">
              <a:avLst/>
            </a:pr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9" name="Text Box 31">
              <a:extLst>
                <a:ext uri="{FF2B5EF4-FFF2-40B4-BE49-F238E27FC236}">
                  <a16:creationId xmlns:a16="http://schemas.microsoft.com/office/drawing/2014/main" id="{52F86F23-DB4C-419A-A7A3-C96FF1D0FEB8}"/>
                </a:ext>
              </a:extLst>
            </p:cNvPr>
            <p:cNvSpPr txBox="1"/>
            <p:nvPr/>
          </p:nvSpPr>
          <p:spPr>
            <a:xfrm>
              <a:off x="3364122" y="3352800"/>
              <a:ext cx="1917700" cy="1447800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각 실행 단계를 수행할 담당자를 정하십시오.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54EAA5-954F-4576-8B1F-1C06D6682FE5}"/>
              </a:ext>
            </a:extLst>
          </p:cNvPr>
          <p:cNvGrpSpPr/>
          <p:nvPr/>
        </p:nvGrpSpPr>
        <p:grpSpPr>
          <a:xfrm>
            <a:off x="6200559" y="3066616"/>
            <a:ext cx="2926089" cy="1481375"/>
            <a:chOff x="6200559" y="3066616"/>
            <a:chExt cx="2926089" cy="1481375"/>
          </a:xfrm>
        </p:grpSpPr>
        <p:sp>
          <p:nvSpPr>
            <p:cNvPr id="31" name="Flowchart: Connector 30">
              <a:extLst>
                <a:ext uri="{FF2B5EF4-FFF2-40B4-BE49-F238E27FC236}">
                  <a16:creationId xmlns:a16="http://schemas.microsoft.com/office/drawing/2014/main" id="{A861F9A3-A7EC-4405-B3A5-2667FF07B9AC}"/>
                </a:ext>
              </a:extLst>
            </p:cNvPr>
            <p:cNvSpPr/>
            <p:nvPr/>
          </p:nvSpPr>
          <p:spPr>
            <a:xfrm rot="5400000">
              <a:off x="8229393" y="3067886"/>
              <a:ext cx="111760" cy="109220"/>
            </a:xfrm>
            <a:prstGeom prst="flowChartConnector">
              <a:avLst/>
            </a:prstGeom>
            <a:solidFill>
              <a:srgbClr val="00338D"/>
            </a:solidFill>
            <a:ln>
              <a:solidFill>
                <a:srgbClr val="0033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CC96E6F3-E54D-451E-8178-93B725B565A9}"/>
                </a:ext>
              </a:extLst>
            </p:cNvPr>
            <p:cNvCxnSpPr/>
            <p:nvPr/>
          </p:nvCxnSpPr>
          <p:spPr>
            <a:xfrm rot="5400000" flipV="1">
              <a:off x="7948406" y="3517783"/>
              <a:ext cx="825500" cy="155575"/>
            </a:xfrm>
            <a:prstGeom prst="bentConnector3">
              <a:avLst>
                <a:gd name="adj1" fmla="val 107474"/>
              </a:avLst>
            </a:prstGeom>
            <a:ln w="1270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35">
              <a:extLst>
                <a:ext uri="{FF2B5EF4-FFF2-40B4-BE49-F238E27FC236}">
                  <a16:creationId xmlns:a16="http://schemas.microsoft.com/office/drawing/2014/main" id="{B5B6AF21-74FF-4769-AE83-672EC538602C}"/>
                </a:ext>
              </a:extLst>
            </p:cNvPr>
            <p:cNvSpPr txBox="1"/>
            <p:nvPr/>
          </p:nvSpPr>
          <p:spPr>
            <a:xfrm>
              <a:off x="6200559" y="3419953"/>
              <a:ext cx="2926089" cy="1128038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각 실행 단계를 수행하는 데 필요한 주요 자료나 필요한 자금</a:t>
              </a:r>
              <a:r>
                <a:rPr lang="ko-KR" altLang="en-US" sz="1600" b="1" dirty="0">
                  <a:solidFill>
                    <a:prstClr val="white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을</a:t>
              </a: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 포함하십시오. 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54EA0DB-6C7E-4F26-94EE-9A38AA30563C}"/>
              </a:ext>
            </a:extLst>
          </p:cNvPr>
          <p:cNvGrpSpPr/>
          <p:nvPr/>
        </p:nvGrpSpPr>
        <p:grpSpPr>
          <a:xfrm>
            <a:off x="9525000" y="3021397"/>
            <a:ext cx="2364129" cy="2617403"/>
            <a:chOff x="9525000" y="3021397"/>
            <a:chExt cx="2364129" cy="2617403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3EB724A-4B24-4489-A9E9-3530B95C5328}"/>
                </a:ext>
              </a:extLst>
            </p:cNvPr>
            <p:cNvGrpSpPr/>
            <p:nvPr/>
          </p:nvGrpSpPr>
          <p:grpSpPr>
            <a:xfrm>
              <a:off x="10917579" y="3021397"/>
              <a:ext cx="210821" cy="947418"/>
              <a:chOff x="10917579" y="3021397"/>
              <a:chExt cx="210821" cy="947418"/>
            </a:xfrm>
          </p:grpSpPr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id="{5A499870-DA9A-4F92-81EB-621245C8A980}"/>
                  </a:ext>
                </a:extLst>
              </p:cNvPr>
              <p:cNvSpPr/>
              <p:nvPr/>
            </p:nvSpPr>
            <p:spPr>
              <a:xfrm rot="5400000">
                <a:off x="10916112" y="3022864"/>
                <a:ext cx="112357" cy="109424"/>
              </a:xfrm>
              <a:prstGeom prst="flowChartConnector">
                <a:avLst/>
              </a:prstGeom>
              <a:solidFill>
                <a:srgbClr val="00338D"/>
              </a:solidFill>
              <a:ln w="12700">
                <a:solidFill>
                  <a:srgbClr val="0033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cxnSp>
            <p:nvCxnSpPr>
              <p:cNvPr id="41" name="Connector: Elbow 40">
                <a:extLst>
                  <a:ext uri="{FF2B5EF4-FFF2-40B4-BE49-F238E27FC236}">
                    <a16:creationId xmlns:a16="http://schemas.microsoft.com/office/drawing/2014/main" id="{EBD8C065-3822-42DB-9736-8BF93F27C425}"/>
                  </a:ext>
                </a:extLst>
              </p:cNvPr>
              <p:cNvCxnSpPr/>
              <p:nvPr/>
            </p:nvCxnSpPr>
            <p:spPr>
              <a:xfrm rot="5400000" flipV="1">
                <a:off x="10638100" y="3478515"/>
                <a:ext cx="825456" cy="155144"/>
              </a:xfrm>
              <a:prstGeom prst="bentConnector3">
                <a:avLst>
                  <a:gd name="adj1" fmla="val 107474"/>
                </a:avLst>
              </a:prstGeom>
              <a:ln w="12700">
                <a:solidFill>
                  <a:srgbClr val="0033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79A63FC-606B-4F26-B062-5FADB258F8A0}"/>
                </a:ext>
              </a:extLst>
            </p:cNvPr>
            <p:cNvGrpSpPr/>
            <p:nvPr/>
          </p:nvGrpSpPr>
          <p:grpSpPr>
            <a:xfrm>
              <a:off x="10114304" y="3036002"/>
              <a:ext cx="210821" cy="947418"/>
              <a:chOff x="10114304" y="3036002"/>
              <a:chExt cx="210821" cy="947418"/>
            </a:xfrm>
          </p:grpSpPr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id="{70E033A1-97FA-405E-A310-AEDD10EE1CC4}"/>
                  </a:ext>
                </a:extLst>
              </p:cNvPr>
              <p:cNvSpPr/>
              <p:nvPr/>
            </p:nvSpPr>
            <p:spPr>
              <a:xfrm rot="5400000">
                <a:off x="10112837" y="3037469"/>
                <a:ext cx="112357" cy="109424"/>
              </a:xfrm>
              <a:prstGeom prst="flowChartConnector">
                <a:avLst/>
              </a:prstGeom>
              <a:solidFill>
                <a:srgbClr val="00338D"/>
              </a:solidFill>
              <a:ln w="12700">
                <a:solidFill>
                  <a:srgbClr val="0033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BBBB2BBA-946A-48AF-AE7A-1A9F26DFD0C0}"/>
                  </a:ext>
                </a:extLst>
              </p:cNvPr>
              <p:cNvCxnSpPr/>
              <p:nvPr/>
            </p:nvCxnSpPr>
            <p:spPr>
              <a:xfrm rot="5400000" flipV="1">
                <a:off x="9834825" y="3493120"/>
                <a:ext cx="825456" cy="155144"/>
              </a:xfrm>
              <a:prstGeom prst="bentConnector3">
                <a:avLst>
                  <a:gd name="adj1" fmla="val 107474"/>
                </a:avLst>
              </a:prstGeom>
              <a:ln w="12700">
                <a:solidFill>
                  <a:srgbClr val="0033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 Box 41">
              <a:extLst>
                <a:ext uri="{FF2B5EF4-FFF2-40B4-BE49-F238E27FC236}">
                  <a16:creationId xmlns:a16="http://schemas.microsoft.com/office/drawing/2014/main" id="{23A0C9A3-EB3A-410B-94B2-9086439B55A8}"/>
                </a:ext>
              </a:extLst>
            </p:cNvPr>
            <p:cNvSpPr txBox="1"/>
            <p:nvPr/>
          </p:nvSpPr>
          <p:spPr>
            <a:xfrm>
              <a:off x="9525000" y="3298894"/>
              <a:ext cx="2364129" cy="2339906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각 실행 단계를 완료하기 위해 계획이 시작되어야 할 시점을 안내하십시오. 각 단계에 대한 완료 시기를 정할 때 담당자와 후속 연락을 취하는 시간까지 포함해야 합니다.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FBDA2D4-B36B-48D6-A5D6-BB9A1147B434}"/>
              </a:ext>
            </a:extLst>
          </p:cNvPr>
          <p:cNvGrpSpPr/>
          <p:nvPr/>
        </p:nvGrpSpPr>
        <p:grpSpPr>
          <a:xfrm>
            <a:off x="5562601" y="5567054"/>
            <a:ext cx="6326528" cy="1229591"/>
            <a:chOff x="5562601" y="5567054"/>
            <a:chExt cx="6326528" cy="1229591"/>
          </a:xfrm>
        </p:grpSpPr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3282C978-7869-4097-87A2-3AF94E7C33ED}"/>
                </a:ext>
              </a:extLst>
            </p:cNvPr>
            <p:cNvCxnSpPr/>
            <p:nvPr/>
          </p:nvCxnSpPr>
          <p:spPr>
            <a:xfrm rot="10800000" flipH="1" flipV="1">
              <a:off x="6854934" y="5612139"/>
              <a:ext cx="573539" cy="185420"/>
            </a:xfrm>
            <a:prstGeom prst="bentConnector3">
              <a:avLst/>
            </a:prstGeom>
            <a:ln w="12700">
              <a:solidFill>
                <a:srgbClr val="0033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08AC07A5-FC58-4C1D-84B0-99D4C64896EF}"/>
                </a:ext>
              </a:extLst>
            </p:cNvPr>
            <p:cNvSpPr/>
            <p:nvPr/>
          </p:nvSpPr>
          <p:spPr>
            <a:xfrm rot="10800000" flipH="1">
              <a:off x="6737368" y="5567054"/>
              <a:ext cx="114318" cy="109220"/>
            </a:xfrm>
            <a:prstGeom prst="flowChartConnector">
              <a:avLst/>
            </a:prstGeom>
            <a:solidFill>
              <a:srgbClr val="00338D"/>
            </a:solidFill>
            <a:ln w="12700">
              <a:solidFill>
                <a:srgbClr val="0033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45" name="Text Box 53">
              <a:extLst>
                <a:ext uri="{FF2B5EF4-FFF2-40B4-BE49-F238E27FC236}">
                  <a16:creationId xmlns:a16="http://schemas.microsoft.com/office/drawing/2014/main" id="{7CB4D3E9-DD6D-41A8-BC85-BCB1BE47E877}"/>
                </a:ext>
              </a:extLst>
            </p:cNvPr>
            <p:cNvSpPr txBox="1"/>
            <p:nvPr/>
          </p:nvSpPr>
          <p:spPr>
            <a:xfrm>
              <a:off x="5562601" y="5770889"/>
              <a:ext cx="6326528" cy="1025756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또한 평가 결과를 기반으로 일정과 실행 단계에 있어 필요한 </a:t>
              </a:r>
              <a:r>
                <a:rPr kumimoji="0" lang="ko-KR" altLang="en-US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사항을 조정할</a:t>
              </a:r>
              <a:r>
                <a:rPr kumimoji="0" lang="ko-KR" sz="16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 수 있어야 합니다.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6B1084E-0DEF-4001-AD11-66165A846FEF}"/>
              </a:ext>
            </a:extLst>
          </p:cNvPr>
          <p:cNvGrpSpPr/>
          <p:nvPr/>
        </p:nvGrpSpPr>
        <p:grpSpPr>
          <a:xfrm>
            <a:off x="152400" y="5560261"/>
            <a:ext cx="5334966" cy="1236383"/>
            <a:chOff x="152400" y="5560261"/>
            <a:chExt cx="5334966" cy="12363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24348AD-2100-49D9-A6C9-B5D807105159}"/>
                </a:ext>
              </a:extLst>
            </p:cNvPr>
            <p:cNvGrpSpPr/>
            <p:nvPr/>
          </p:nvGrpSpPr>
          <p:grpSpPr>
            <a:xfrm>
              <a:off x="1522558" y="5560261"/>
              <a:ext cx="672448" cy="241863"/>
              <a:chOff x="0" y="0"/>
              <a:chExt cx="672535" cy="241886"/>
            </a:xfrm>
          </p:grpSpPr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25071F17-A79E-4FC2-93D2-F8C1760009BA}"/>
                  </a:ext>
                </a:extLst>
              </p:cNvPr>
              <p:cNvCxnSpPr/>
              <p:nvPr/>
            </p:nvCxnSpPr>
            <p:spPr>
              <a:xfrm rot="10800000" flipH="1" flipV="1">
                <a:off x="111318" y="55659"/>
                <a:ext cx="561217" cy="186227"/>
              </a:xfrm>
              <a:prstGeom prst="bentConnector3">
                <a:avLst/>
              </a:prstGeom>
              <a:ln w="12700">
                <a:solidFill>
                  <a:srgbClr val="00338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id="{25CE546F-8E87-4EE8-A77B-AB974CDF480B}"/>
                  </a:ext>
                </a:extLst>
              </p:cNvPr>
              <p:cNvSpPr/>
              <p:nvPr/>
            </p:nvSpPr>
            <p:spPr>
              <a:xfrm rot="10800000" flipH="1">
                <a:off x="0" y="0"/>
                <a:ext cx="112363" cy="109728"/>
              </a:xfrm>
              <a:prstGeom prst="flowChartConnector">
                <a:avLst/>
              </a:prstGeom>
              <a:solidFill>
                <a:srgbClr val="00338D"/>
              </a:solidFill>
              <a:ln w="12700">
                <a:solidFill>
                  <a:srgbClr val="0033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endParaRPr>
              </a:p>
            </p:txBody>
          </p:sp>
        </p:grpSp>
        <p:sp>
          <p:nvSpPr>
            <p:cNvPr id="49" name="Text Box 49">
              <a:extLst>
                <a:ext uri="{FF2B5EF4-FFF2-40B4-BE49-F238E27FC236}">
                  <a16:creationId xmlns:a16="http://schemas.microsoft.com/office/drawing/2014/main" id="{974CE5F1-9E26-4B8B-9093-E4F8F6422A9C}"/>
                </a:ext>
              </a:extLst>
            </p:cNvPr>
            <p:cNvSpPr txBox="1"/>
            <p:nvPr/>
          </p:nvSpPr>
          <p:spPr>
            <a:xfrm>
              <a:off x="152400" y="5774925"/>
              <a:ext cx="5334966" cy="1021719"/>
            </a:xfrm>
            <a:prstGeom prst="rect">
              <a:avLst/>
            </a:prstGeom>
            <a:solidFill>
              <a:srgbClr val="00338D"/>
            </a:solidFill>
            <a:ln w="6350">
              <a:solidFill>
                <a:srgbClr val="00338D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16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</a:rPr>
                <a:t>우리의 계획이 한 해에 걸쳐 완료되기 위해서는 전체 일정에 영향을 미칠 수 있는 모든 행동 또는 의견과 목표 달성에 필요한 행동을 모두 고려해야 합니다.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DB5DA9-14C0-41F1-B729-E3E893B4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03256" y="106962"/>
            <a:ext cx="971568" cy="9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-1" y="2928772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실행 계획 견본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70" y="3767928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982F6A2B-D35A-4498-9A0D-6AF5F2AFD0E3}"/>
              </a:ext>
            </a:extLst>
          </p:cNvPr>
          <p:cNvSpPr txBox="1">
            <a:spLocks/>
          </p:cNvSpPr>
          <p:nvPr/>
        </p:nvSpPr>
        <p:spPr>
          <a:xfrm>
            <a:off x="0" y="4203157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중점 분야 1: 신생클럽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B576D-DCE5-CE44-97D2-17533F7457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98747" y="1434010"/>
            <a:ext cx="994504" cy="9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8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F724C9E-B88F-A546-A98E-0E06B74E5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847559"/>
              </p:ext>
            </p:extLst>
          </p:nvPr>
        </p:nvGraphicFramePr>
        <p:xfrm>
          <a:off x="800582" y="488858"/>
          <a:ext cx="10590836" cy="5858046"/>
        </p:xfrm>
        <a:graphic>
          <a:graphicData uri="http://schemas.openxmlformats.org/drawingml/2006/table">
            <a:tbl>
              <a:tblPr firstRow="1" firstCol="1" bandRow="1"/>
              <a:tblGrid>
                <a:gridCol w="2749996">
                  <a:extLst>
                    <a:ext uri="{9D8B030D-6E8A-4147-A177-3AD203B41FA5}">
                      <a16:colId xmlns:a16="http://schemas.microsoft.com/office/drawing/2014/main" val="333775807"/>
                    </a:ext>
                  </a:extLst>
                </a:gridCol>
                <a:gridCol w="1770412">
                  <a:extLst>
                    <a:ext uri="{9D8B030D-6E8A-4147-A177-3AD203B41FA5}">
                      <a16:colId xmlns:a16="http://schemas.microsoft.com/office/drawing/2014/main" val="3900886396"/>
                    </a:ext>
                  </a:extLst>
                </a:gridCol>
                <a:gridCol w="205292">
                  <a:extLst>
                    <a:ext uri="{9D8B030D-6E8A-4147-A177-3AD203B41FA5}">
                      <a16:colId xmlns:a16="http://schemas.microsoft.com/office/drawing/2014/main" val="2158251681"/>
                    </a:ext>
                  </a:extLst>
                </a:gridCol>
                <a:gridCol w="3526029">
                  <a:extLst>
                    <a:ext uri="{9D8B030D-6E8A-4147-A177-3AD203B41FA5}">
                      <a16:colId xmlns:a16="http://schemas.microsoft.com/office/drawing/2014/main" val="3509548971"/>
                    </a:ext>
                  </a:extLst>
                </a:gridCol>
                <a:gridCol w="191707">
                  <a:extLst>
                    <a:ext uri="{9D8B030D-6E8A-4147-A177-3AD203B41FA5}">
                      <a16:colId xmlns:a16="http://schemas.microsoft.com/office/drawing/2014/main" val="1665258561"/>
                    </a:ext>
                  </a:extLst>
                </a:gridCol>
                <a:gridCol w="1113466">
                  <a:extLst>
                    <a:ext uri="{9D8B030D-6E8A-4147-A177-3AD203B41FA5}">
                      <a16:colId xmlns:a16="http://schemas.microsoft.com/office/drawing/2014/main" val="2281054647"/>
                    </a:ext>
                  </a:extLst>
                </a:gridCol>
                <a:gridCol w="1033934">
                  <a:extLst>
                    <a:ext uri="{9D8B030D-6E8A-4147-A177-3AD203B41FA5}">
                      <a16:colId xmlns:a16="http://schemas.microsoft.com/office/drawing/2014/main" val="347311735"/>
                    </a:ext>
                  </a:extLst>
                </a:gridCol>
              </a:tblGrid>
              <a:tr h="313619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중점 분야 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9022"/>
                  </a:ext>
                </a:extLst>
              </a:tr>
              <a:tr h="48112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봉사 활동                 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회원 개발          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지도력 개발</a:t>
                      </a: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it-IT" sz="1300" b="0" cap="all" dirty="0">
                          <a:solidFill>
                            <a:schemeClr val="accent6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LCIF</a:t>
                      </a:r>
                      <a:endParaRPr lang="ko-KR" sz="1300" b="0" cap="all" dirty="0">
                        <a:solidFill>
                          <a:schemeClr val="accent6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36535" marR="365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0" kern="1400" cap="all" spc="5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81" marR="404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지구 개별 목표</a:t>
                      </a:r>
                    </a:p>
                  </a:txBody>
                  <a:tcPr marL="82526" marR="82526" marT="41263" marB="41263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06039"/>
                  </a:ext>
                </a:extLst>
              </a:tr>
              <a:tr h="314090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목표 설명문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89409"/>
                  </a:ext>
                </a:extLst>
              </a:tr>
              <a:tr h="495458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이번 라이온 회기 말까지</a:t>
                      </a:r>
                      <a:r>
                        <a:rPr lang="en-US" altLang="ko-KR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우리 팀은 </a:t>
                      </a:r>
                      <a:r>
                        <a:rPr lang="en-US" altLang="ko-KR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1</a:t>
                      </a:r>
                      <a:r>
                        <a:rPr lang="ko-KR" altLang="en-US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개의 신생클럽을 추가로 조직하고 최소 </a:t>
                      </a:r>
                      <a:r>
                        <a:rPr lang="en-US" altLang="ko-KR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20</a:t>
                      </a:r>
                      <a:r>
                        <a:rPr lang="ko-KR" altLang="en-US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명의 </a:t>
                      </a:r>
                      <a:r>
                        <a:rPr lang="ko-KR" altLang="en-US" sz="1400" b="0" dirty="0" err="1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차터회원을</a:t>
                      </a:r>
                      <a:r>
                        <a:rPr lang="ko-KR" altLang="en-US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 영입하겠습니다</a:t>
                      </a:r>
                      <a:r>
                        <a:rPr lang="en-US" altLang="ko-KR" sz="1400" b="0" dirty="0">
                          <a:effectLst/>
                          <a:latin typeface="Gulim" panose="020B0600000101010101" pitchFamily="34" charset="-127"/>
                          <a:ea typeface="Gulim" panose="020B0600000101010101" pitchFamily="34" charset="-127"/>
                          <a:cs typeface="Arial" panose="020B0604020202020204" pitchFamily="34" charset="0"/>
                        </a:rPr>
                        <a:t>.</a:t>
                      </a:r>
                      <a:endParaRPr lang="ko-KR" altLang="ko-KR" sz="1400" b="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Arial" panose="020B0604020202020204" pitchFamily="34" charset="0"/>
                      </a:endParaRPr>
                    </a:p>
                  </a:txBody>
                  <a:tcPr marL="82526" marR="82526" marT="41263" marB="41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610"/>
                  </a:ext>
                </a:extLst>
              </a:tr>
              <a:tr h="6246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실행 단계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책임자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필요한 자원 (팀원, 테크놀로지, 기금 등)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 dirty="0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종료일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98733"/>
                  </a:ext>
                </a:extLst>
              </a:tr>
              <a:tr h="4187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확장팀 </a:t>
                      </a:r>
                      <a:r>
                        <a:rPr lang="ko-KR" sz="1300" b="1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조직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GMT 지구 코디네이터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관심있는 회원 명단, 이메일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5일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7일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8677"/>
                  </a:ext>
                </a:extLst>
              </a:tr>
              <a:tr h="65590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신생클럽 위치 </a:t>
                      </a:r>
                      <a:r>
                        <a:rPr lang="ko-KR" sz="1300" b="1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선정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확장팀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신생</a:t>
                      </a: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지역사회 요구 평가, 화상 회의 플랫폼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10일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20일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14237"/>
                  </a:ext>
                </a:extLst>
              </a:tr>
              <a:tr h="6780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신생클럽이 위치할 지역사회에서 요구되는 봉사 분야를 해당 신생클럽의 주제로 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선정</a:t>
                      </a: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확장팀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특성화 클럽 웹사이트, 화상 회의 플랫폼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10일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20일 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41486"/>
                  </a:ext>
                </a:extLst>
              </a:tr>
              <a:tr h="7702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신생클럽을 소셜 미디어와 기타 온라인 플랫폼에서 </a:t>
                      </a:r>
                      <a:r>
                        <a:rPr lang="ko-KR" sz="1300" b="1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홍보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확장팀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소셜 미디어 게시물 서식, 신생클럽 행사 커뮤니케이션, 신생클럽 개발 안내서, 온라인 광고 예산 100불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1일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8월 1일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119743"/>
                  </a:ext>
                </a:extLst>
              </a:tr>
              <a:tr h="345079">
                <a:tc gridSpan="3">
                  <a:txBody>
                    <a:bodyPr/>
                    <a:lstStyle/>
                    <a:p>
                      <a:pPr marL="47625" marR="0" indent="-476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평가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수정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03918"/>
                  </a:ext>
                </a:extLst>
              </a:tr>
              <a:tr h="581181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46306"/>
                  </a:ext>
                </a:extLst>
              </a:tr>
            </a:tbl>
          </a:graphicData>
        </a:graphic>
      </p:graphicFrame>
      <p:sp>
        <p:nvSpPr>
          <p:cNvPr id="10" name="Multiplication Sign 1">
            <a:extLst>
              <a:ext uri="{FF2B5EF4-FFF2-40B4-BE49-F238E27FC236}">
                <a16:creationId xmlns:a16="http://schemas.microsoft.com/office/drawing/2014/main" id="{D111A85A-69EE-4549-94D4-9BE6005E3E61}"/>
              </a:ext>
            </a:extLst>
          </p:cNvPr>
          <p:cNvSpPr/>
          <p:nvPr/>
        </p:nvSpPr>
        <p:spPr bwMode="auto">
          <a:xfrm>
            <a:off x="859615" y="1022257"/>
            <a:ext cx="207185" cy="224319"/>
          </a:xfrm>
          <a:prstGeom prst="mathMultiply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solidFill>
                  <a:sysClr val="windowText" lastClr="000000"/>
                </a:solidFill>
              </a:ln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8A91BF-A68F-3046-87E5-616C69C43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21EFB-C61C-664C-B7D3-323DEFA6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57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-1" y="2928772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실행 계획 견본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70" y="37338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982F6A2B-D35A-4498-9A0D-6AF5F2AFD0E3}"/>
              </a:ext>
            </a:extLst>
          </p:cNvPr>
          <p:cNvSpPr txBox="1">
            <a:spLocks/>
          </p:cNvSpPr>
          <p:nvPr/>
        </p:nvSpPr>
        <p:spPr>
          <a:xfrm>
            <a:off x="0" y="4126957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중점 분야 2: 신입회원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E9F27-E095-C34D-B98B-C2CAB4F4A1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98747" y="1434010"/>
            <a:ext cx="994504" cy="9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2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6EEF88-DA31-43C4-B13E-F3DC01EA6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697219"/>
              </p:ext>
            </p:extLst>
          </p:nvPr>
        </p:nvGraphicFramePr>
        <p:xfrm>
          <a:off x="800582" y="561880"/>
          <a:ext cx="10590836" cy="5651871"/>
        </p:xfrm>
        <a:graphic>
          <a:graphicData uri="http://schemas.openxmlformats.org/drawingml/2006/table">
            <a:tbl>
              <a:tblPr firstRow="1" firstCol="1" bandRow="1"/>
              <a:tblGrid>
                <a:gridCol w="2749996">
                  <a:extLst>
                    <a:ext uri="{9D8B030D-6E8A-4147-A177-3AD203B41FA5}">
                      <a16:colId xmlns:a16="http://schemas.microsoft.com/office/drawing/2014/main" val="333775807"/>
                    </a:ext>
                  </a:extLst>
                </a:gridCol>
                <a:gridCol w="1770412">
                  <a:extLst>
                    <a:ext uri="{9D8B030D-6E8A-4147-A177-3AD203B41FA5}">
                      <a16:colId xmlns:a16="http://schemas.microsoft.com/office/drawing/2014/main" val="3900886396"/>
                    </a:ext>
                  </a:extLst>
                </a:gridCol>
                <a:gridCol w="205292">
                  <a:extLst>
                    <a:ext uri="{9D8B030D-6E8A-4147-A177-3AD203B41FA5}">
                      <a16:colId xmlns:a16="http://schemas.microsoft.com/office/drawing/2014/main" val="2158251681"/>
                    </a:ext>
                  </a:extLst>
                </a:gridCol>
                <a:gridCol w="3526029">
                  <a:extLst>
                    <a:ext uri="{9D8B030D-6E8A-4147-A177-3AD203B41FA5}">
                      <a16:colId xmlns:a16="http://schemas.microsoft.com/office/drawing/2014/main" val="3509548971"/>
                    </a:ext>
                  </a:extLst>
                </a:gridCol>
                <a:gridCol w="191707">
                  <a:extLst>
                    <a:ext uri="{9D8B030D-6E8A-4147-A177-3AD203B41FA5}">
                      <a16:colId xmlns:a16="http://schemas.microsoft.com/office/drawing/2014/main" val="1665258561"/>
                    </a:ext>
                  </a:extLst>
                </a:gridCol>
                <a:gridCol w="1113466">
                  <a:extLst>
                    <a:ext uri="{9D8B030D-6E8A-4147-A177-3AD203B41FA5}">
                      <a16:colId xmlns:a16="http://schemas.microsoft.com/office/drawing/2014/main" val="2281054647"/>
                    </a:ext>
                  </a:extLst>
                </a:gridCol>
                <a:gridCol w="1033934">
                  <a:extLst>
                    <a:ext uri="{9D8B030D-6E8A-4147-A177-3AD203B41FA5}">
                      <a16:colId xmlns:a16="http://schemas.microsoft.com/office/drawing/2014/main" val="347311735"/>
                    </a:ext>
                  </a:extLst>
                </a:gridCol>
              </a:tblGrid>
              <a:tr h="313619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중점 분야 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9022"/>
                  </a:ext>
                </a:extLst>
              </a:tr>
              <a:tr h="48112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봉사 활동                 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회원 개발          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지도력 개발</a:t>
                      </a: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en-US" alt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LCIF</a:t>
                      </a:r>
                      <a:endParaRPr lang="ko-KR" sz="1300" b="0" cap="all" dirty="0">
                        <a:solidFill>
                          <a:schemeClr val="accent6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36535" marR="3653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0" kern="1400" cap="all" spc="5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81" marR="404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지구 개별 목표</a:t>
                      </a:r>
                    </a:p>
                  </a:txBody>
                  <a:tcPr marL="82526" marR="82526" marT="41263" marB="41263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06039"/>
                  </a:ext>
                </a:extLst>
              </a:tr>
              <a:tr h="314090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목표 설명문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89409"/>
                  </a:ext>
                </a:extLst>
              </a:tr>
              <a:tr h="495458">
                <a:tc gridSpan="7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이번 라이온 회기 말까지</a:t>
                      </a:r>
                      <a:r>
                        <a:rPr lang="en-US" altLang="ko-KR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o-KR" altLang="en-US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우리 클럽은 기존 클럽에 </a:t>
                      </a:r>
                      <a:r>
                        <a:rPr lang="en-US" altLang="ko-KR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o-KR" altLang="en-US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명의 신입회원을 추가 영입하겠습니다</a:t>
                      </a:r>
                      <a:r>
                        <a:rPr lang="en-US" altLang="ko-KR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2526" marR="82526" marT="41263" marB="41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610"/>
                  </a:ext>
                </a:extLst>
              </a:tr>
              <a:tr h="6246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 dirty="0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실행 단계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책임자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필요한 자원 (팀원, 테크놀로지, 기금 등)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종료일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98733"/>
                  </a:ext>
                </a:extLst>
              </a:tr>
              <a:tr h="8237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지대위원장과 화상 회의 일정을 잡고 ‘</a:t>
                      </a:r>
                      <a:r>
                        <a:rPr lang="ko-KR" sz="1300" b="0" dirty="0" err="1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권유하자!’와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같은 신입회원 영입 자료를 검토합니다. 안내서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지구 GLT 코디네이터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지대위원장 연락처, 커뮤니케이션 일정, 화상 회의 플랫폼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5월 1일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5월 15일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8677"/>
                  </a:ext>
                </a:extLst>
              </a:tr>
              <a:tr h="96280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회원 영입 관련 자료를 지대위원장과 함께 검토하고 클럽 지도부가 이 자료에 대해 교육받을 수 있도록 소통합니다.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지구 GLT 코디네이터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권유하자! 신입회원 영입 안내서, 화상 회의 플랫폼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5월 15일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15일 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14237"/>
                  </a:ext>
                </a:extLst>
              </a:tr>
              <a:tr h="6780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신입회워 영입 자료 및 모범 사례에 대한 클럽 지도력 연수 시작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지대위원장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권유하자! 신입회원 영입 안내서, 화상 회의 플랫폼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6월 15일 화요일</a:t>
                      </a: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8월 15일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535" marR="365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41486"/>
                  </a:ext>
                </a:extLst>
              </a:tr>
              <a:tr h="345079">
                <a:tc gridSpan="3">
                  <a:txBody>
                    <a:bodyPr/>
                    <a:lstStyle/>
                    <a:p>
                      <a:pPr marL="47625" marR="0" indent="-476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평가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4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수정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03918"/>
                  </a:ext>
                </a:extLst>
              </a:tr>
              <a:tr h="581181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526" marR="82526" marT="41263" marB="41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46306"/>
                  </a:ext>
                </a:extLst>
              </a:tr>
            </a:tbl>
          </a:graphicData>
        </a:graphic>
      </p:graphicFrame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05133D9D-CA3F-4FA6-B5AB-70BAE3902FC2}"/>
              </a:ext>
            </a:extLst>
          </p:cNvPr>
          <p:cNvSpPr/>
          <p:nvPr/>
        </p:nvSpPr>
        <p:spPr bwMode="auto">
          <a:xfrm>
            <a:off x="859615" y="1095280"/>
            <a:ext cx="207185" cy="224319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D403C6-56E9-E749-A8B3-79F81F9A0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E5779-852F-AC44-A413-2EEE23C28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6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-1" y="2928772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실행 계획 견본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70" y="373724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982F6A2B-D35A-4498-9A0D-6AF5F2AFD0E3}"/>
              </a:ext>
            </a:extLst>
          </p:cNvPr>
          <p:cNvSpPr txBox="1">
            <a:spLocks/>
          </p:cNvSpPr>
          <p:nvPr/>
        </p:nvSpPr>
        <p:spPr>
          <a:xfrm>
            <a:off x="0" y="4126957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중점 분야 3: 회원 만족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5EC085-BBB6-6140-8927-9D2B88CA10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98747" y="1434010"/>
            <a:ext cx="994504" cy="9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8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6EEF88-DA31-43C4-B13E-F3DC01EA6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892013"/>
              </p:ext>
            </p:extLst>
          </p:nvPr>
        </p:nvGraphicFramePr>
        <p:xfrm>
          <a:off x="762482" y="685800"/>
          <a:ext cx="10667035" cy="5710264"/>
        </p:xfrm>
        <a:graphic>
          <a:graphicData uri="http://schemas.openxmlformats.org/drawingml/2006/table">
            <a:tbl>
              <a:tblPr firstRow="1" firstCol="1" bandRow="1"/>
              <a:tblGrid>
                <a:gridCol w="2769782">
                  <a:extLst>
                    <a:ext uri="{9D8B030D-6E8A-4147-A177-3AD203B41FA5}">
                      <a16:colId xmlns:a16="http://schemas.microsoft.com/office/drawing/2014/main" val="333775807"/>
                    </a:ext>
                  </a:extLst>
                </a:gridCol>
                <a:gridCol w="1783150">
                  <a:extLst>
                    <a:ext uri="{9D8B030D-6E8A-4147-A177-3AD203B41FA5}">
                      <a16:colId xmlns:a16="http://schemas.microsoft.com/office/drawing/2014/main" val="3900886396"/>
                    </a:ext>
                  </a:extLst>
                </a:gridCol>
                <a:gridCol w="206769">
                  <a:extLst>
                    <a:ext uri="{9D8B030D-6E8A-4147-A177-3AD203B41FA5}">
                      <a16:colId xmlns:a16="http://schemas.microsoft.com/office/drawing/2014/main" val="2158251681"/>
                    </a:ext>
                  </a:extLst>
                </a:gridCol>
                <a:gridCol w="3551398">
                  <a:extLst>
                    <a:ext uri="{9D8B030D-6E8A-4147-A177-3AD203B41FA5}">
                      <a16:colId xmlns:a16="http://schemas.microsoft.com/office/drawing/2014/main" val="3509548971"/>
                    </a:ext>
                  </a:extLst>
                </a:gridCol>
                <a:gridCol w="193086">
                  <a:extLst>
                    <a:ext uri="{9D8B030D-6E8A-4147-A177-3AD203B41FA5}">
                      <a16:colId xmlns:a16="http://schemas.microsoft.com/office/drawing/2014/main" val="1665258561"/>
                    </a:ext>
                  </a:extLst>
                </a:gridCol>
                <a:gridCol w="1121477">
                  <a:extLst>
                    <a:ext uri="{9D8B030D-6E8A-4147-A177-3AD203B41FA5}">
                      <a16:colId xmlns:a16="http://schemas.microsoft.com/office/drawing/2014/main" val="2281054647"/>
                    </a:ext>
                  </a:extLst>
                </a:gridCol>
                <a:gridCol w="1041373">
                  <a:extLst>
                    <a:ext uri="{9D8B030D-6E8A-4147-A177-3AD203B41FA5}">
                      <a16:colId xmlns:a16="http://schemas.microsoft.com/office/drawing/2014/main" val="347311735"/>
                    </a:ext>
                  </a:extLst>
                </a:gridCol>
              </a:tblGrid>
              <a:tr h="315875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중점 분야 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9022"/>
                  </a:ext>
                </a:extLst>
              </a:tr>
              <a:tr h="484584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봉사 활동                 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회원 개발          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지도력 개발</a:t>
                      </a: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en-US" alt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LCIF</a:t>
                      </a:r>
                      <a:endParaRPr lang="ko-KR" sz="1300" b="0" cap="all" dirty="0">
                        <a:solidFill>
                          <a:schemeClr val="accent6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36798" marR="3679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0" kern="1400" cap="all" spc="5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81" marR="404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지구 개별 목표</a:t>
                      </a:r>
                    </a:p>
                  </a:txBody>
                  <a:tcPr marL="83120" marR="83120" marT="41560" marB="4156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06039"/>
                  </a:ext>
                </a:extLst>
              </a:tr>
              <a:tr h="316350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목표 설명문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89409"/>
                  </a:ext>
                </a:extLst>
              </a:tr>
              <a:tr h="499023">
                <a:tc gridSpan="7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ko-KR" altLang="en-US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이번 라이온 회기 말까지</a:t>
                      </a:r>
                      <a:r>
                        <a:rPr lang="en-US" altLang="ko-KR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o-KR" altLang="en-US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우리 지구는 회원 순증가 목표를 </a:t>
                      </a:r>
                      <a:r>
                        <a:rPr lang="en-US" altLang="ko-KR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o-KR" altLang="en-US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명까지 늘리겠습니다</a:t>
                      </a:r>
                      <a:r>
                        <a:rPr lang="en-US" altLang="ko-KR" sz="14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.</a:t>
                      </a:r>
                      <a:endParaRPr lang="en-US" altLang="ko-KR" sz="14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3120" marR="83120" marT="41560" marB="415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610"/>
                  </a:ext>
                </a:extLst>
              </a:tr>
              <a:tr h="6006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 dirty="0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실행 단계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책임자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필요한 자원 (팀원, 테크놀로지, 기금 등)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종료일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98733"/>
                  </a:ext>
                </a:extLst>
              </a:tr>
              <a:tr h="6926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회원 만족도 안내서를 검토하고 중점 분야 3 회원들과 회의 일정을 잡습니다.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중점 분야 3 </a:t>
                      </a: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 그룹</a:t>
                      </a: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리드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회원 만족도 안내서, 중점 분야 3 회원 연락처, 이메일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1월 15일 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1월 25일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8677"/>
                  </a:ext>
                </a:extLst>
              </a:tr>
              <a:tr h="96973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 그룹 멤버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들과 회원 만족도 안내서를 검토하고 클럽들이 이 자료를 어떻게 최대한 활용할 것인지에 대해 논의합니다.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중점 분야 3 </a:t>
                      </a: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 그룹</a:t>
                      </a: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리드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회원 만족도 안내서, 화상 회의 플랫폼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2월 1일 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2월 15일 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14237"/>
                  </a:ext>
                </a:extLst>
              </a:tr>
              <a:tr h="8768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지도부와 회의를 개최하여 회원 만족도 안내서를 검토하고 해당 내용을 가장 적절하게 적용하는 방법에 대해 논의합니다.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중점 분야 3 </a:t>
                      </a: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워킹그룹 리드</a:t>
                      </a:r>
                      <a:endParaRPr lang="ko-KR" sz="1300" dirty="0"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클럽 지도부 연락처, MyLCI, 화상 회의 플랫폼, 회의 참석 가능 일정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2월 15일 </a:t>
                      </a: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3월 1일 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6798" marR="36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41486"/>
                  </a:ext>
                </a:extLst>
              </a:tr>
              <a:tr h="347562">
                <a:tc gridSpan="3">
                  <a:txBody>
                    <a:bodyPr/>
                    <a:lstStyle/>
                    <a:p>
                      <a:pPr marL="47625" marR="0" indent="-476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평가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수정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03918"/>
                  </a:ext>
                </a:extLst>
              </a:tr>
              <a:tr h="585363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3120" marR="83120" marT="41560" marB="415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46306"/>
                  </a:ext>
                </a:extLst>
              </a:tr>
            </a:tbl>
          </a:graphicData>
        </a:graphic>
      </p:graphicFrame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05133D9D-CA3F-4FA6-B5AB-70BAE3902FC2}"/>
              </a:ext>
            </a:extLst>
          </p:cNvPr>
          <p:cNvSpPr/>
          <p:nvPr/>
        </p:nvSpPr>
        <p:spPr bwMode="auto">
          <a:xfrm>
            <a:off x="781924" y="1219201"/>
            <a:ext cx="208676" cy="225934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782B0-6485-4143-A788-62E16975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5430CA-41D4-0A40-883C-5D24EC111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4207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7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- Image">
            <a:extLst>
              <a:ext uri="{FF2B5EF4-FFF2-40B4-BE49-F238E27FC236}">
                <a16:creationId xmlns:a16="http://schemas.microsoft.com/office/drawing/2014/main" id="{2A72E7B5-0C81-C84B-9A88-41EEB17B3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7F19E82C-47B1-644C-BEEF-0D6394F90FAD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Yellow Bar">
            <a:extLst>
              <a:ext uri="{FF2B5EF4-FFF2-40B4-BE49-F238E27FC236}">
                <a16:creationId xmlns:a16="http://schemas.microsoft.com/office/drawing/2014/main" id="{4519EC5D-409E-7F48-A02B-22AA2764DED4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EAB47245-9DD4-8D49-AACB-CF57FEB74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73E6C09-000C-F14F-A1EB-B5968314E2D4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b="1" dirty="0">
                <a:solidFill>
                  <a:srgbClr val="EBB7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글로벌 회원 증강 프로그램</a:t>
            </a:r>
          </a:p>
        </p:txBody>
      </p:sp>
      <p:sp>
        <p:nvSpPr>
          <p:cNvPr id="13" name="Subhead">
            <a:extLst>
              <a:ext uri="{FF2B5EF4-FFF2-40B4-BE49-F238E27FC236}">
                <a16:creationId xmlns:a16="http://schemas.microsoft.com/office/drawing/2014/main" id="{F1BE447C-A633-9544-8EBD-CF197C17F1BB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dirty="0">
                <a:latin typeface="Gulim" panose="020B0600000101010101" pitchFamily="34" charset="-127"/>
                <a:ea typeface="Gulim" panose="020B0600000101010101" pitchFamily="34" charset="-127"/>
              </a:rPr>
              <a:t>계획 수립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015766A3-9DFD-7C40-BCB0-EC5946435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F5CC8D9-6683-5547-8AFE-4FD65594EA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80F16D-5879-364E-B8C6-D11601DE09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DE64-7A25-A54C-AAA9-BA894C9493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3C490F28-F7D0-A746-A7E0-2C0FB584A278}"/>
              </a:ext>
            </a:extLst>
          </p:cNvPr>
          <p:cNvSpPr txBox="1">
            <a:spLocks/>
          </p:cNvSpPr>
          <p:nvPr/>
        </p:nvSpPr>
        <p:spPr>
          <a:xfrm>
            <a:off x="-1" y="2928772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4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실행 계획 견본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989F213B-463F-FA4C-B578-28326F3CC3B7}"/>
              </a:ext>
            </a:extLst>
          </p:cNvPr>
          <p:cNvSpPr/>
          <p:nvPr/>
        </p:nvSpPr>
        <p:spPr>
          <a:xfrm>
            <a:off x="5370870" y="373724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DA1B551-51D8-BE4F-BE00-AD4B7FA80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982F6A2B-D35A-4498-9A0D-6AF5F2AFD0E3}"/>
              </a:ext>
            </a:extLst>
          </p:cNvPr>
          <p:cNvSpPr txBox="1">
            <a:spLocks/>
          </p:cNvSpPr>
          <p:nvPr/>
        </p:nvSpPr>
        <p:spPr>
          <a:xfrm>
            <a:off x="0" y="4126957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ko-KR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중점 분야 4: 지도자 지원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C669C-E463-3C48-A8B2-8D5F88EA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98747" y="1434010"/>
            <a:ext cx="994504" cy="9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69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C6EEF88-DA31-43C4-B13E-F3DC01EA6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76395"/>
              </p:ext>
            </p:extLst>
          </p:nvPr>
        </p:nvGraphicFramePr>
        <p:xfrm>
          <a:off x="742708" y="554675"/>
          <a:ext cx="10706583" cy="5897862"/>
        </p:xfrm>
        <a:graphic>
          <a:graphicData uri="http://schemas.openxmlformats.org/drawingml/2006/table">
            <a:tbl>
              <a:tblPr firstRow="1" firstCol="1" bandRow="1"/>
              <a:tblGrid>
                <a:gridCol w="2780051">
                  <a:extLst>
                    <a:ext uri="{9D8B030D-6E8A-4147-A177-3AD203B41FA5}">
                      <a16:colId xmlns:a16="http://schemas.microsoft.com/office/drawing/2014/main" val="333775807"/>
                    </a:ext>
                  </a:extLst>
                </a:gridCol>
                <a:gridCol w="1789761">
                  <a:extLst>
                    <a:ext uri="{9D8B030D-6E8A-4147-A177-3AD203B41FA5}">
                      <a16:colId xmlns:a16="http://schemas.microsoft.com/office/drawing/2014/main" val="3900886396"/>
                    </a:ext>
                  </a:extLst>
                </a:gridCol>
                <a:gridCol w="207536">
                  <a:extLst>
                    <a:ext uri="{9D8B030D-6E8A-4147-A177-3AD203B41FA5}">
                      <a16:colId xmlns:a16="http://schemas.microsoft.com/office/drawing/2014/main" val="2158251681"/>
                    </a:ext>
                  </a:extLst>
                </a:gridCol>
                <a:gridCol w="3564564">
                  <a:extLst>
                    <a:ext uri="{9D8B030D-6E8A-4147-A177-3AD203B41FA5}">
                      <a16:colId xmlns:a16="http://schemas.microsoft.com/office/drawing/2014/main" val="3509548971"/>
                    </a:ext>
                  </a:extLst>
                </a:gridCol>
                <a:gridCol w="193802">
                  <a:extLst>
                    <a:ext uri="{9D8B030D-6E8A-4147-A177-3AD203B41FA5}">
                      <a16:colId xmlns:a16="http://schemas.microsoft.com/office/drawing/2014/main" val="1665258561"/>
                    </a:ext>
                  </a:extLst>
                </a:gridCol>
                <a:gridCol w="1125635">
                  <a:extLst>
                    <a:ext uri="{9D8B030D-6E8A-4147-A177-3AD203B41FA5}">
                      <a16:colId xmlns:a16="http://schemas.microsoft.com/office/drawing/2014/main" val="2281054647"/>
                    </a:ext>
                  </a:extLst>
                </a:gridCol>
                <a:gridCol w="1045234">
                  <a:extLst>
                    <a:ext uri="{9D8B030D-6E8A-4147-A177-3AD203B41FA5}">
                      <a16:colId xmlns:a16="http://schemas.microsoft.com/office/drawing/2014/main" val="347311735"/>
                    </a:ext>
                  </a:extLst>
                </a:gridCol>
              </a:tblGrid>
              <a:tr h="308802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중점 분야 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9022"/>
                  </a:ext>
                </a:extLst>
              </a:tr>
              <a:tr h="473733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봉사 활동                       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회원 개발          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지도력 개발</a:t>
                      </a: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</a:t>
                      </a:r>
                      <a:r>
                        <a:rPr lang="en-US" altLang="ko-KR" sz="1300" b="0" cap="all" dirty="0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LCIF</a:t>
                      </a:r>
                      <a:endParaRPr lang="ko-KR" sz="1300" b="0" cap="all" dirty="0">
                        <a:solidFill>
                          <a:schemeClr val="accent6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a:txBody>
                  <a:tcPr marL="38689" marR="3868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b="0" kern="1400" cap="all" spc="5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481" marR="4048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cap="all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☐ 지구 개별 목표</a:t>
                      </a:r>
                    </a:p>
                  </a:txBody>
                  <a:tcPr marL="87393" marR="87393" marT="43697" marB="43697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06039"/>
                  </a:ext>
                </a:extLst>
              </a:tr>
              <a:tr h="309265">
                <a:tc gridSpan="7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chemeClr val="accent6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목표 설명문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89409"/>
                  </a:ext>
                </a:extLst>
              </a:tr>
              <a:tr h="487849">
                <a:tc gridSpan="7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이번 회기 동안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우리 지구는 회원 참여 증대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소셜 미디어 사용과 같은 부분에서 클럽을 지원할 수 있도록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분기별 웨비나를 개최하겠습니다.</a:t>
                      </a:r>
                    </a:p>
                  </a:txBody>
                  <a:tcPr marL="87393" marR="87393" marT="43697" marB="4369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9610"/>
                  </a:ext>
                </a:extLst>
              </a:tr>
              <a:tr h="6150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실행 단계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책임자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필요한 자원 (팀원, 테크놀로지, 기금 등)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60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착수일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 dirty="0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종료일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98733"/>
                  </a:ext>
                </a:extLst>
              </a:tr>
              <a:tr h="12235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10월 클럽 성공 웨비나의 첫 번째 주제에 대해 논의하고 선정하는 회의를 개최하고 회의 준비에 대해 정리합니다.</a:t>
                      </a:r>
                      <a:r>
                        <a:rPr lang="en-US" alt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sz="1300" b="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향후 사용을 위해 관련 자료를 정리하고 보관하는 방법에 대해 결정합니다.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중점 분야 4</a:t>
                      </a:r>
                      <a:r>
                        <a:rPr lang="en-US" alt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워킹그룹</a:t>
                      </a:r>
                      <a:endParaRPr lang="ko-KR" sz="1300" dirty="0"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화상 회의 플랫폼 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1일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10일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8677"/>
                  </a:ext>
                </a:extLst>
              </a:tr>
              <a:tr h="71853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웨비나 중 홍보할 수 있는 관련 자료를 수집합니다.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중점 분야 </a:t>
                      </a:r>
                      <a:r>
                        <a:rPr lang="en-US" alt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워킹그룹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- 리차드 라이온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Lionsclubs.org 웹사이트, 온라인 자료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10일 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25일 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514237"/>
                  </a:ext>
                </a:extLst>
              </a:tr>
              <a:tr h="6676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웨비나 담당자를 지정하기 위해 필요한 도움을 요청합니다.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중점 분야 </a:t>
                      </a:r>
                      <a:r>
                        <a:rPr lang="en-US" alt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ko-KR" altLang="en-US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워킹그룹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- 제인 라이온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sz="1300" b="0">
                          <a:latin typeface="Gulim" panose="020B0600000101010101" pitchFamily="34" charset="-127"/>
                          <a:ea typeface="Gulim" panose="020B0600000101010101" pitchFamily="34" charset="-127"/>
                        </a:rPr>
                        <a:t>웨비나 담당자 연락처, 이메일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10일 </a:t>
                      </a: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200"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81" marR="40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alt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ko-KR" sz="1300" b="1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년 7월 25일 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effectLst/>
                        <a:latin typeface="Gulim" panose="020B0600000101010101" pitchFamily="34" charset="-127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38689" marR="386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41486"/>
                  </a:ext>
                </a:extLst>
              </a:tr>
              <a:tr h="280383">
                <a:tc gridSpan="3">
                  <a:txBody>
                    <a:bodyPr/>
                    <a:lstStyle/>
                    <a:p>
                      <a:pPr marL="47625" marR="0" indent="-476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평가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500" b="1">
                          <a:solidFill>
                            <a:srgbClr val="000000"/>
                          </a:solidFill>
                          <a:latin typeface="Gulim" panose="020B0600000101010101" pitchFamily="34" charset="-127"/>
                          <a:ea typeface="Gulim" panose="020B0600000101010101" pitchFamily="34" charset="-127"/>
                          <a:cs typeface="Calibri" panose="020F0502020204030204" pitchFamily="34" charset="0"/>
                        </a:rPr>
                        <a:t>수정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C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903918"/>
                  </a:ext>
                </a:extLst>
              </a:tr>
              <a:tr h="572254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latin typeface="Gulim" panose="020B0600000101010101" pitchFamily="34" charset="-127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7393" marR="87393" marT="43697" marB="436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446306"/>
                  </a:ext>
                </a:extLst>
              </a:tr>
            </a:tbl>
          </a:graphicData>
        </a:graphic>
      </p:graphicFrame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05133D9D-CA3F-4FA6-B5AB-70BAE3902FC2}"/>
              </a:ext>
            </a:extLst>
          </p:cNvPr>
          <p:cNvSpPr/>
          <p:nvPr/>
        </p:nvSpPr>
        <p:spPr bwMode="auto">
          <a:xfrm>
            <a:off x="780939" y="1088076"/>
            <a:ext cx="209661" cy="213836"/>
          </a:xfrm>
          <a:prstGeom prst="mathMultiply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838412-3353-1E41-A4ED-ACA1593E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45706F-842E-524A-8BEA-953955ED5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4207" y="4572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4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5A860F9-1BA3-354B-86DA-E89FD361E4CC}"/>
              </a:ext>
            </a:extLst>
          </p:cNvPr>
          <p:cNvSpPr txBox="1"/>
          <p:nvPr/>
        </p:nvSpPr>
        <p:spPr>
          <a:xfrm>
            <a:off x="1066800" y="226217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목표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DD24B8-0015-7E4F-838B-7AAD6C3CCE6E}"/>
              </a:ext>
            </a:extLst>
          </p:cNvPr>
          <p:cNvSpPr txBox="1"/>
          <p:nvPr/>
        </p:nvSpPr>
        <p:spPr>
          <a:xfrm>
            <a:off x="3671943" y="22236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목표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381947-6F98-2647-90DB-212128602614}"/>
              </a:ext>
            </a:extLst>
          </p:cNvPr>
          <p:cNvSpPr txBox="1"/>
          <p:nvPr/>
        </p:nvSpPr>
        <p:spPr>
          <a:xfrm>
            <a:off x="6248400" y="222506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목표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0E5932-2596-504A-B30C-71B31BC4674B}"/>
              </a:ext>
            </a:extLst>
          </p:cNvPr>
          <p:cNvSpPr/>
          <p:nvPr/>
        </p:nvSpPr>
        <p:spPr bwMode="auto">
          <a:xfrm>
            <a:off x="1066800" y="2608353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b="1" i="0" u="none" strike="noStrike" cap="none" normalizeH="0">
                <a:ln>
                  <a:noFill/>
                </a:ln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  <a:p>
            <a:pPr marR="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b="1" i="0" u="none" strike="noStrike" cap="none" normalizeH="0" dirty="0">
              <a:ln>
                <a:noFill/>
              </a:ln>
              <a:solidFill>
                <a:schemeClr val="tx2"/>
              </a:solidFill>
              <a:effectLst/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985E8E-921A-C340-8529-3E0966C57E15}"/>
              </a:ext>
            </a:extLst>
          </p:cNvPr>
          <p:cNvSpPr/>
          <p:nvPr/>
        </p:nvSpPr>
        <p:spPr bwMode="auto">
          <a:xfrm>
            <a:off x="1066800" y="4639695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A8B8A99-2C73-1542-9787-D1AE825A8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99842"/>
            <a:ext cx="2286000" cy="2286000"/>
          </a:xfrm>
          <a:prstGeom prst="rect">
            <a:avLst/>
          </a:prstGeom>
        </p:spPr>
      </p:pic>
      <p:sp>
        <p:nvSpPr>
          <p:cNvPr id="38" name="Title 3">
            <a:extLst>
              <a:ext uri="{FF2B5EF4-FFF2-40B4-BE49-F238E27FC236}">
                <a16:creationId xmlns:a16="http://schemas.microsoft.com/office/drawing/2014/main" id="{F1D768EC-1DE2-CC45-9B17-A2C8CECC8DD3}"/>
              </a:ext>
            </a:extLst>
          </p:cNvPr>
          <p:cNvSpPr txBox="1">
            <a:spLocks/>
          </p:cNvSpPr>
          <p:nvPr/>
        </p:nvSpPr>
        <p:spPr>
          <a:xfrm>
            <a:off x="-21265" y="457200"/>
            <a:ext cx="12192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실행 계획 요약</a:t>
            </a:r>
          </a:p>
        </p:txBody>
      </p:sp>
      <p:sp>
        <p:nvSpPr>
          <p:cNvPr id="39" name="Yellow Bar">
            <a:extLst>
              <a:ext uri="{FF2B5EF4-FFF2-40B4-BE49-F238E27FC236}">
                <a16:creationId xmlns:a16="http://schemas.microsoft.com/office/drawing/2014/main" id="{806ACE8E-B154-5846-8B8B-1EBE1B0FDF69}"/>
              </a:ext>
            </a:extLst>
          </p:cNvPr>
          <p:cNvSpPr/>
          <p:nvPr/>
        </p:nvSpPr>
        <p:spPr>
          <a:xfrm>
            <a:off x="4611695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8FD7042-49FF-0B4E-8218-CCDE8247C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159" y="19880"/>
            <a:ext cx="2286000" cy="2286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D5BA97D-4643-1D41-B995-AF75340EF0E6}"/>
              </a:ext>
            </a:extLst>
          </p:cNvPr>
          <p:cNvSpPr/>
          <p:nvPr/>
        </p:nvSpPr>
        <p:spPr>
          <a:xfrm>
            <a:off x="1078759" y="1362547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신생클럽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E4AD60-6D84-ED4F-916A-906EC8B7037D}"/>
              </a:ext>
            </a:extLst>
          </p:cNvPr>
          <p:cNvSpPr/>
          <p:nvPr/>
        </p:nvSpPr>
        <p:spPr>
          <a:xfrm>
            <a:off x="3686878" y="1362547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2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신입회원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F708E1-1513-FE41-B832-324562669D79}"/>
              </a:ext>
            </a:extLst>
          </p:cNvPr>
          <p:cNvSpPr/>
          <p:nvPr/>
        </p:nvSpPr>
        <p:spPr>
          <a:xfrm>
            <a:off x="6297304" y="1401241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3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회원 만족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967CD91-E6B5-F64D-B24D-5ED0A5067A0A}"/>
              </a:ext>
            </a:extLst>
          </p:cNvPr>
          <p:cNvSpPr/>
          <p:nvPr/>
        </p:nvSpPr>
        <p:spPr>
          <a:xfrm>
            <a:off x="8915400" y="1401241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4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 지원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CED18B-7AB5-604A-B958-C09730CD7FDF}"/>
              </a:ext>
            </a:extLst>
          </p:cNvPr>
          <p:cNvSpPr/>
          <p:nvPr/>
        </p:nvSpPr>
        <p:spPr bwMode="auto">
          <a:xfrm>
            <a:off x="3639519" y="2590520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79E543-53CA-A349-9CD2-050E90A98F80}"/>
              </a:ext>
            </a:extLst>
          </p:cNvPr>
          <p:cNvSpPr/>
          <p:nvPr/>
        </p:nvSpPr>
        <p:spPr bwMode="auto">
          <a:xfrm>
            <a:off x="3639519" y="4621862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56EFA8-7EC7-1242-9337-6DF76F17A98B}"/>
              </a:ext>
            </a:extLst>
          </p:cNvPr>
          <p:cNvSpPr/>
          <p:nvPr/>
        </p:nvSpPr>
        <p:spPr bwMode="auto">
          <a:xfrm>
            <a:off x="6293429" y="2590520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BDBD2A-F0E8-2A47-90DB-DD8CEB1BC974}"/>
              </a:ext>
            </a:extLst>
          </p:cNvPr>
          <p:cNvSpPr/>
          <p:nvPr/>
        </p:nvSpPr>
        <p:spPr bwMode="auto">
          <a:xfrm>
            <a:off x="6293429" y="4621862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C5C31FB-E097-FB41-8C0A-1D30E2CAC647}"/>
              </a:ext>
            </a:extLst>
          </p:cNvPr>
          <p:cNvSpPr/>
          <p:nvPr/>
        </p:nvSpPr>
        <p:spPr bwMode="auto">
          <a:xfrm>
            <a:off x="8915474" y="2590520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2F3B411-DB53-C242-A419-2323CFA27ED3}"/>
              </a:ext>
            </a:extLst>
          </p:cNvPr>
          <p:cNvSpPr/>
          <p:nvPr/>
        </p:nvSpPr>
        <p:spPr bwMode="auto">
          <a:xfrm>
            <a:off x="8915474" y="4621862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1" name="Page Number - White">
            <a:extLst>
              <a:ext uri="{FF2B5EF4-FFF2-40B4-BE49-F238E27FC236}">
                <a16:creationId xmlns:a16="http://schemas.microsoft.com/office/drawing/2014/main" id="{E07FC904-E103-1F4F-B560-652E79641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5496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4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5C8DBD-B959-9142-AD42-03858497A5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D79A2-3C69-4048-9D49-85FC62399654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AB6C1BC-D935-7C44-BFFD-32F75F164C37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전략적으로 계획하기</a:t>
            </a: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5D5AC90-3E45-0A4F-AD6D-CE0DEF85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2" name="Content Placeholder 16">
            <a:extLst>
              <a:ext uri="{FF2B5EF4-FFF2-40B4-BE49-F238E27FC236}">
                <a16:creationId xmlns:a16="http://schemas.microsoft.com/office/drawing/2014/main" id="{4BBFD163-29B5-41C8-AC8E-5E01D44DA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"/>
          <a:stretch/>
        </p:blipFill>
        <p:spPr>
          <a:xfrm>
            <a:off x="6719557" y="1027007"/>
            <a:ext cx="4558043" cy="48403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2CAE138-F150-4A1E-8809-530057AE8C52}"/>
              </a:ext>
            </a:extLst>
          </p:cNvPr>
          <p:cNvSpPr txBox="1">
            <a:spLocks/>
          </p:cNvSpPr>
          <p:nvPr/>
        </p:nvSpPr>
        <p:spPr>
          <a:xfrm>
            <a:off x="699757" y="1630338"/>
            <a:ext cx="5396243" cy="4499988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sz="2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혁신 지원</a:t>
            </a:r>
          </a:p>
          <a:p>
            <a:pPr marL="230182" marR="0" lvl="0" indent="-230182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모두 참여하기</a:t>
            </a:r>
          </a:p>
          <a:p>
            <a:pPr marL="230182" marR="0" lvl="0" indent="-230182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ko-KR" altLang="en-US" sz="2000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많</a:t>
            </a:r>
            <a:r>
              <a: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은 아이디어에 집중하기</a:t>
            </a:r>
          </a:p>
          <a:p>
            <a:pPr marL="230182" marR="0" lvl="0" indent="-230182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부정적인 의견을 삼가고 긍정적인 태도로 참여하기</a:t>
            </a:r>
          </a:p>
          <a:p>
            <a:pPr marL="230182" marR="0" lvl="0" indent="-230182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과감한 아이디어를 독려하고 계속해서 도전하기</a:t>
            </a:r>
          </a:p>
          <a:p>
            <a:pPr marL="230182" marR="0" lvl="0" indent="-230182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창의적으로 사고하기</a:t>
            </a:r>
          </a:p>
          <a:p>
            <a:pPr marL="230182" marR="0" lvl="0" indent="-230182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아이디어를 통합하고 향상하기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957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2E36F2-E339-5849-AFCE-7985C2C3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99842"/>
            <a:ext cx="2286000" cy="228600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81952C90-7D14-AF48-89FB-E93DD9B17AE4}"/>
              </a:ext>
            </a:extLst>
          </p:cNvPr>
          <p:cNvSpPr txBox="1">
            <a:spLocks/>
          </p:cNvSpPr>
          <p:nvPr/>
        </p:nvSpPr>
        <p:spPr>
          <a:xfrm>
            <a:off x="-21265" y="685800"/>
            <a:ext cx="12192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b="1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실행 및 일정 파악</a:t>
            </a: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2E333F99-A312-EE4F-BEED-288EFC88C75E}"/>
              </a:ext>
            </a:extLst>
          </p:cNvPr>
          <p:cNvSpPr/>
          <p:nvPr/>
        </p:nvSpPr>
        <p:spPr>
          <a:xfrm>
            <a:off x="4611695" y="13716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7734FD-5C1F-F741-BE3A-908E7F21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7553"/>
            <a:ext cx="2286000" cy="228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07F8066-3254-6848-B762-267DAD9489CA}"/>
              </a:ext>
            </a:extLst>
          </p:cNvPr>
          <p:cNvSpPr/>
          <p:nvPr/>
        </p:nvSpPr>
        <p:spPr>
          <a:xfrm>
            <a:off x="1078759" y="1770232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신생클럽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8D1C2E-D32C-D441-9269-B184D1946B76}"/>
              </a:ext>
            </a:extLst>
          </p:cNvPr>
          <p:cNvSpPr/>
          <p:nvPr/>
        </p:nvSpPr>
        <p:spPr>
          <a:xfrm>
            <a:off x="3686878" y="1770232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2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신입회원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B435C2-AA83-8F47-ACF7-35952E6918CF}"/>
              </a:ext>
            </a:extLst>
          </p:cNvPr>
          <p:cNvSpPr/>
          <p:nvPr/>
        </p:nvSpPr>
        <p:spPr>
          <a:xfrm>
            <a:off x="6297304" y="1808926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3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회원 만족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30FFC-F68A-3340-9304-7C7AD97599D9}"/>
              </a:ext>
            </a:extLst>
          </p:cNvPr>
          <p:cNvSpPr/>
          <p:nvPr/>
        </p:nvSpPr>
        <p:spPr>
          <a:xfrm>
            <a:off x="8915400" y="1808926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4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 지원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C8E7DA0-5BA1-6041-BD14-6208B27DF0E2}"/>
              </a:ext>
            </a:extLst>
          </p:cNvPr>
          <p:cNvSpPr txBox="1">
            <a:spLocks/>
          </p:cNvSpPr>
          <p:nvPr/>
        </p:nvSpPr>
        <p:spPr>
          <a:xfrm>
            <a:off x="1061969" y="3108237"/>
            <a:ext cx="10017163" cy="29115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arenR"/>
            </a:pPr>
            <a:r>
              <a:rPr lang="ko-KR" sz="2000">
                <a:latin typeface="Gulim" panose="020B0600000101010101" pitchFamily="34" charset="-127"/>
                <a:ea typeface="Gulim" panose="020B0600000101010101" pitchFamily="34" charset="-127"/>
              </a:rPr>
              <a:t>네 개의 그룹으로 조직: 중점 분야별 그룹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arenR"/>
            </a:pPr>
            <a:r>
              <a:rPr lang="ko-KR" sz="2000">
                <a:latin typeface="Gulim" panose="020B0600000101010101" pitchFamily="34" charset="-127"/>
                <a:ea typeface="Gulim" panose="020B0600000101010101" pitchFamily="34" charset="-127"/>
              </a:rPr>
              <a:t>각 그룹은 가능한 실행 계획 목록을 작성하고 그 중 두 세개 정도를 선택하여 설명과 기간을 추가합니다.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arenR"/>
            </a:pPr>
            <a:r>
              <a:rPr lang="ko-KR" sz="2000">
                <a:latin typeface="Gulim" panose="020B0600000101010101" pitchFamily="34" charset="-127"/>
                <a:ea typeface="Gulim" panose="020B0600000101010101" pitchFamily="34" charset="-127"/>
              </a:rPr>
              <a:t>각 그룹의 발표자가 아이디어를 발표합니다.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+mj-lt"/>
              <a:buAutoNum type="arabicParenR"/>
            </a:pPr>
            <a:r>
              <a:rPr lang="ko-KR" sz="2000">
                <a:latin typeface="Gulim" panose="020B0600000101010101" pitchFamily="34" charset="-127"/>
                <a:ea typeface="Gulim" panose="020B0600000101010101" pitchFamily="34" charset="-127"/>
              </a:rPr>
              <a:t>그룹이 함께 실행 단계를 최종화합니다.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kern="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kern="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kern="0" dirty="0"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4426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 - Solid">
            <a:extLst>
              <a:ext uri="{FF2B5EF4-FFF2-40B4-BE49-F238E27FC236}">
                <a16:creationId xmlns:a16="http://schemas.microsoft.com/office/drawing/2014/main" id="{80238ADF-17B9-074D-84D2-FCFA433FCF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E82D2D-F0DF-5E4A-8945-ED80B4F684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7943E-40C1-0D42-B3C7-3D96ED57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grpSp>
        <p:nvGrpSpPr>
          <p:cNvPr id="17" name="Quote">
            <a:extLst>
              <a:ext uri="{FF2B5EF4-FFF2-40B4-BE49-F238E27FC236}">
                <a16:creationId xmlns:a16="http://schemas.microsoft.com/office/drawing/2014/main" id="{E639F409-2115-254D-AC65-89E33A9B01EF}"/>
              </a:ext>
            </a:extLst>
          </p:cNvPr>
          <p:cNvGrpSpPr/>
          <p:nvPr/>
        </p:nvGrpSpPr>
        <p:grpSpPr>
          <a:xfrm>
            <a:off x="461097" y="766514"/>
            <a:ext cx="10788963" cy="5712510"/>
            <a:chOff x="461097" y="766514"/>
            <a:chExt cx="10788963" cy="5712510"/>
          </a:xfrm>
        </p:grpSpPr>
        <p:sp>
          <p:nvSpPr>
            <p:cNvPr id="18" name="Body Copy">
              <a:extLst>
                <a:ext uri="{FF2B5EF4-FFF2-40B4-BE49-F238E27FC236}">
                  <a16:creationId xmlns:a16="http://schemas.microsoft.com/office/drawing/2014/main" id="{4EAE00C4-3586-1D47-A400-BA8FEDC3A82E}"/>
                </a:ext>
              </a:extLst>
            </p:cNvPr>
            <p:cNvSpPr txBox="1">
              <a:spLocks/>
            </p:cNvSpPr>
            <p:nvPr/>
          </p:nvSpPr>
          <p:spPr>
            <a:xfrm>
              <a:off x="1600200" y="2680445"/>
              <a:ext cx="8520546" cy="964474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4400" b="1" dirty="0">
                  <a:latin typeface="Gulim" panose="020B0600000101010101" pitchFamily="34" charset="-127"/>
                  <a:ea typeface="Gulim" panose="020B0600000101010101" pitchFamily="34" charset="-127"/>
                </a:rPr>
                <a:t>행동이 따르지 않는 계획은</a:t>
              </a:r>
            </a:p>
            <a:p>
              <a:r>
                <a:rPr lang="ko-KR" sz="4400" b="1" dirty="0">
                  <a:latin typeface="Gulim" panose="020B0600000101010101" pitchFamily="34" charset="-127"/>
                  <a:ea typeface="Gulim" panose="020B0600000101010101" pitchFamily="34" charset="-127"/>
                </a:rPr>
                <a:t>약속과 희망</a:t>
              </a:r>
              <a:r>
                <a:rPr lang="ko-KR" altLang="en-US" sz="4400" b="1" dirty="0">
                  <a:latin typeface="Gulim" panose="020B0600000101010101" pitchFamily="34" charset="-127"/>
                  <a:ea typeface="Gulim" panose="020B0600000101010101" pitchFamily="34" charset="-127"/>
                </a:rPr>
                <a:t>일 뿐이다</a:t>
              </a:r>
              <a:r>
                <a:rPr lang="ko-KR" sz="4400" b="1" dirty="0">
                  <a:latin typeface="Gulim" panose="020B0600000101010101" pitchFamily="34" charset="-127"/>
                  <a:ea typeface="Gulim" panose="020B0600000101010101" pitchFamily="34" charset="-127"/>
                </a:rPr>
                <a:t>. </a:t>
              </a:r>
            </a:p>
          </p:txBody>
        </p:sp>
        <p:sp>
          <p:nvSpPr>
            <p:cNvPr id="19" name="Quote">
              <a:extLst>
                <a:ext uri="{FF2B5EF4-FFF2-40B4-BE49-F238E27FC236}">
                  <a16:creationId xmlns:a16="http://schemas.microsoft.com/office/drawing/2014/main" id="{B7FB3DAC-63D4-B148-88F5-75FA7D71423D}"/>
                </a:ext>
              </a:extLst>
            </p:cNvPr>
            <p:cNvSpPr/>
            <p:nvPr/>
          </p:nvSpPr>
          <p:spPr>
            <a:xfrm>
              <a:off x="461097" y="766514"/>
              <a:ext cx="1513719" cy="2834105"/>
            </a:xfrm>
            <a:prstGeom prst="rect">
              <a:avLst/>
            </a:prstGeom>
          </p:spPr>
          <p:txBody>
            <a:bodyPr wrap="square" lIns="63496" tIns="31748" rIns="63496" bIns="31748">
              <a:spAutoFit/>
            </a:bodyPr>
            <a:lstStyle/>
            <a:p>
              <a:pPr algn="ctr"/>
              <a:r>
                <a:rPr lang="ko-KR" sz="18000" b="1">
                  <a:solidFill>
                    <a:srgbClr val="EBB70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Open Sans"/>
                </a:rPr>
                <a:t>“</a:t>
              </a:r>
            </a:p>
          </p:txBody>
        </p:sp>
        <p:sp>
          <p:nvSpPr>
            <p:cNvPr id="20" name="Quote">
              <a:extLst>
                <a:ext uri="{FF2B5EF4-FFF2-40B4-BE49-F238E27FC236}">
                  <a16:creationId xmlns:a16="http://schemas.microsoft.com/office/drawing/2014/main" id="{E3DAE31F-0978-3144-B36A-5737DFED62EE}"/>
                </a:ext>
              </a:extLst>
            </p:cNvPr>
            <p:cNvSpPr/>
            <p:nvPr/>
          </p:nvSpPr>
          <p:spPr>
            <a:xfrm>
              <a:off x="9736341" y="3644919"/>
              <a:ext cx="1513719" cy="2834105"/>
            </a:xfrm>
            <a:prstGeom prst="rect">
              <a:avLst/>
            </a:prstGeom>
          </p:spPr>
          <p:txBody>
            <a:bodyPr wrap="square" lIns="63496" tIns="31748" rIns="63496" bIns="31748">
              <a:spAutoFit/>
            </a:bodyPr>
            <a:lstStyle/>
            <a:p>
              <a:pPr algn="ctr"/>
              <a:r>
                <a:rPr lang="ko-KR" sz="18000" b="1">
                  <a:solidFill>
                    <a:srgbClr val="EBB70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Open Sans"/>
                </a:rPr>
                <a:t>”</a:t>
              </a:r>
            </a:p>
          </p:txBody>
        </p:sp>
      </p:grpSp>
      <p:sp>
        <p:nvSpPr>
          <p:cNvPr id="21" name="Page Number - White">
            <a:extLst>
              <a:ext uri="{FF2B5EF4-FFF2-40B4-BE49-F238E27FC236}">
                <a16:creationId xmlns:a16="http://schemas.microsoft.com/office/drawing/2014/main" id="{9A896B92-828E-D448-BFB4-5A017EAA2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91433342-9F76-5442-8350-777BB1B7CA90}"/>
              </a:ext>
            </a:extLst>
          </p:cNvPr>
          <p:cNvSpPr txBox="1">
            <a:spLocks/>
          </p:cNvSpPr>
          <p:nvPr/>
        </p:nvSpPr>
        <p:spPr>
          <a:xfrm>
            <a:off x="7458226" y="5477352"/>
            <a:ext cx="2849895" cy="84801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ko-KR" sz="2400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-피터 드럭커</a:t>
            </a:r>
          </a:p>
        </p:txBody>
      </p:sp>
    </p:spTree>
    <p:extLst>
      <p:ext uri="{BB962C8B-B14F-4D97-AF65-F5344CB8AC3E}">
        <p14:creationId xmlns:p14="http://schemas.microsoft.com/office/powerpoint/2010/main" val="2747503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ABE22B9F-94B5-3E4B-9F86-A716D7008E8F}"/>
              </a:ext>
            </a:extLst>
          </p:cNvPr>
          <p:cNvSpPr/>
          <p:nvPr/>
        </p:nvSpPr>
        <p:spPr>
          <a:xfrm>
            <a:off x="-2917" y="-8272"/>
            <a:ext cx="12192000" cy="94010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defTabSz="914377"/>
            <a:endParaRPr lang="en-US" dirty="0">
              <a:solidFill>
                <a:prstClr val="white">
                  <a:alpha val="44000"/>
                </a:prstClr>
              </a:solidFill>
              <a:latin typeface="Segoe UI Semibol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531232-84E1-0B44-8C00-356F46EA72E8}"/>
              </a:ext>
            </a:extLst>
          </p:cNvPr>
          <p:cNvGrpSpPr/>
          <p:nvPr/>
        </p:nvGrpSpPr>
        <p:grpSpPr>
          <a:xfrm>
            <a:off x="2" y="723038"/>
            <a:ext cx="12191999" cy="217065"/>
            <a:chOff x="0" y="5696515"/>
            <a:chExt cx="12289367" cy="354756"/>
          </a:xfrm>
        </p:grpSpPr>
        <p:sp>
          <p:nvSpPr>
            <p:cNvPr id="9" name="Background - Solid">
              <a:extLst>
                <a:ext uri="{FF2B5EF4-FFF2-40B4-BE49-F238E27FC236}">
                  <a16:creationId xmlns:a16="http://schemas.microsoft.com/office/drawing/2014/main" id="{5280D6D5-6C0E-E24E-B30A-587BFD9293A9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85452C33-0F38-1545-BEA9-A714FF5D1E53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B822F855-214D-EB4B-BF2F-46AE8BC82E61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E05416B0-1AA3-FC4C-B35C-34692412F1B3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234C7361-2C7E-B242-AC22-4F91EF8765F3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54D1EDCF-07F8-2B48-A4B9-8401FCDD1FDF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23D12838-F8A4-AF45-B98B-1D37DCA0CAC6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 defTabSz="914377"/>
              <a:endParaRPr lang="en-US" dirty="0">
                <a:solidFill>
                  <a:prstClr val="white">
                    <a:alpha val="44000"/>
                  </a:prstClr>
                </a:solidFill>
                <a:latin typeface="Segoe UI Semibold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C1144-0AD8-AE47-9C89-A2BBBFC7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727" y="226623"/>
            <a:ext cx="971568" cy="971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25802" y="989941"/>
            <a:ext cx="4536229" cy="838200"/>
          </a:xfrm>
          <a:prstGeom prst="rect">
            <a:avLst/>
          </a:prstGeom>
        </p:spPr>
        <p:txBody>
          <a:bodyPr/>
          <a:lstStyle/>
          <a:p>
            <a:r>
              <a:rPr lang="ko-KR" altLang="en-US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워킹 그룹 구성 견본</a:t>
            </a:r>
            <a:endParaRPr lang="en-US" sz="3200" b="1" dirty="0">
              <a:solidFill>
                <a:srgbClr val="0A5496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6B7A5C-17EA-4928-839A-AD3FBBE9183E}"/>
              </a:ext>
            </a:extLst>
          </p:cNvPr>
          <p:cNvGrpSpPr/>
          <p:nvPr/>
        </p:nvGrpSpPr>
        <p:grpSpPr>
          <a:xfrm>
            <a:off x="300799" y="6180904"/>
            <a:ext cx="3441951" cy="580225"/>
            <a:chOff x="2051501" y="4649255"/>
            <a:chExt cx="2581463" cy="435169"/>
          </a:xfrm>
        </p:grpSpPr>
        <p:pic>
          <p:nvPicPr>
            <p:cNvPr id="98" name="Graphic 97" descr="User with solid fill">
              <a:extLst>
                <a:ext uri="{FF2B5EF4-FFF2-40B4-BE49-F238E27FC236}">
                  <a16:creationId xmlns:a16="http://schemas.microsoft.com/office/drawing/2014/main" id="{E7B0EB40-AEAF-43C2-A283-F1EE6D107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1501" y="4712451"/>
              <a:ext cx="293360" cy="308779"/>
            </a:xfrm>
            <a:prstGeom prst="rect">
              <a:avLst/>
            </a:prstGeom>
          </p:spPr>
        </p:pic>
        <p:sp>
          <p:nvSpPr>
            <p:cNvPr id="99" name="Google Shape;1393;p36">
              <a:extLst>
                <a:ext uri="{FF2B5EF4-FFF2-40B4-BE49-F238E27FC236}">
                  <a16:creationId xmlns:a16="http://schemas.microsoft.com/office/drawing/2014/main" id="{9E718639-C4A6-4DCB-9383-3CE53AC23763}"/>
                </a:ext>
              </a:extLst>
            </p:cNvPr>
            <p:cNvSpPr txBox="1"/>
            <p:nvPr/>
          </p:nvSpPr>
          <p:spPr>
            <a:xfrm>
              <a:off x="2257863" y="4649255"/>
              <a:ext cx="2375101" cy="43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kern="0" dirty="0">
                  <a:solidFill>
                    <a:srgbClr val="0D224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Fira Sans Extra Condensed Medium"/>
                  <a:sym typeface="Fira Sans Extra Condensed Medium"/>
                </a:rPr>
                <a:t>: </a:t>
              </a:r>
              <a:r>
                <a:rPr lang="ko-KR" altLang="en-US" kern="0" dirty="0">
                  <a:solidFill>
                    <a:srgbClr val="0D224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Fira Sans Extra Condensed Medium"/>
                  <a:sym typeface="Fira Sans Extra Condensed Medium"/>
                </a:rPr>
                <a:t>워킹 그룹 리드</a:t>
              </a:r>
              <a:endParaRPr kern="0" dirty="0">
                <a:solidFill>
                  <a:srgbClr val="0D2240"/>
                </a:solidFill>
                <a:highlight>
                  <a:srgbClr val="FF00FF"/>
                </a:highlight>
                <a:latin typeface="Gulim" panose="020B0600000101010101" pitchFamily="34" charset="-127"/>
                <a:ea typeface="Gulim" panose="020B0600000101010101" pitchFamily="34" charset="-127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2E2F0A-EE10-4DDE-A239-650E16BAEDB5}"/>
              </a:ext>
            </a:extLst>
          </p:cNvPr>
          <p:cNvGrpSpPr/>
          <p:nvPr/>
        </p:nvGrpSpPr>
        <p:grpSpPr>
          <a:xfrm>
            <a:off x="8320691" y="6126858"/>
            <a:ext cx="3679309" cy="580225"/>
            <a:chOff x="5073049" y="4616779"/>
            <a:chExt cx="3111100" cy="43516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5638CB-90A8-426D-84B9-CFAF74D70B0A}"/>
                </a:ext>
              </a:extLst>
            </p:cNvPr>
            <p:cNvGrpSpPr/>
            <p:nvPr/>
          </p:nvGrpSpPr>
          <p:grpSpPr>
            <a:xfrm>
              <a:off x="5073049" y="4649255"/>
              <a:ext cx="336909" cy="354617"/>
              <a:chOff x="4870450" y="4156575"/>
              <a:chExt cx="336909" cy="354617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510AAF12-180B-4ACF-AC47-D0D4A4BD3FEF}"/>
                  </a:ext>
                </a:extLst>
              </p:cNvPr>
              <p:cNvGrpSpPr/>
              <p:nvPr/>
            </p:nvGrpSpPr>
            <p:grpSpPr>
              <a:xfrm>
                <a:off x="4870450" y="4156575"/>
                <a:ext cx="336909" cy="354617"/>
                <a:chOff x="4870450" y="4156575"/>
                <a:chExt cx="336909" cy="354617"/>
              </a:xfrm>
              <a:solidFill>
                <a:srgbClr val="0D2240"/>
              </a:solidFill>
            </p:grpSpPr>
            <p:sp>
              <p:nvSpPr>
                <p:cNvPr id="92" name="Google Shape;1193;p32">
                  <a:extLst>
                    <a:ext uri="{FF2B5EF4-FFF2-40B4-BE49-F238E27FC236}">
                      <a16:creationId xmlns:a16="http://schemas.microsoft.com/office/drawing/2014/main" id="{51163985-65A9-44CE-821F-EE51E7235467}"/>
                    </a:ext>
                  </a:extLst>
                </p:cNvPr>
                <p:cNvSpPr/>
                <p:nvPr/>
              </p:nvSpPr>
              <p:spPr>
                <a:xfrm>
                  <a:off x="4998565" y="4291423"/>
                  <a:ext cx="78888" cy="8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4" h="2742" extrusionOk="0">
                      <a:moveTo>
                        <a:pt x="1387" y="1"/>
                      </a:moveTo>
                      <a:cubicBezTo>
                        <a:pt x="631" y="1"/>
                        <a:pt x="1" y="631"/>
                        <a:pt x="1" y="1355"/>
                      </a:cubicBezTo>
                      <a:cubicBezTo>
                        <a:pt x="1" y="2112"/>
                        <a:pt x="631" y="2742"/>
                        <a:pt x="1387" y="2742"/>
                      </a:cubicBezTo>
                      <a:cubicBezTo>
                        <a:pt x="2143" y="2742"/>
                        <a:pt x="2773" y="2112"/>
                        <a:pt x="2773" y="1355"/>
                      </a:cubicBezTo>
                      <a:cubicBezTo>
                        <a:pt x="2773" y="631"/>
                        <a:pt x="2143" y="1"/>
                        <a:pt x="138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 dirty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93" name="Google Shape;1194;p32">
                  <a:extLst>
                    <a:ext uri="{FF2B5EF4-FFF2-40B4-BE49-F238E27FC236}">
                      <a16:creationId xmlns:a16="http://schemas.microsoft.com/office/drawing/2014/main" id="{160E2601-31C8-4076-B03D-E51ADA8F7931}"/>
                    </a:ext>
                  </a:extLst>
                </p:cNvPr>
                <p:cNvSpPr/>
                <p:nvPr/>
              </p:nvSpPr>
              <p:spPr>
                <a:xfrm>
                  <a:off x="4908984" y="4156575"/>
                  <a:ext cx="98567" cy="103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3467" extrusionOk="0">
                      <a:moveTo>
                        <a:pt x="1733" y="1"/>
                      </a:moveTo>
                      <a:cubicBezTo>
                        <a:pt x="788" y="1"/>
                        <a:pt x="0" y="788"/>
                        <a:pt x="0" y="1733"/>
                      </a:cubicBezTo>
                      <a:cubicBezTo>
                        <a:pt x="0" y="2678"/>
                        <a:pt x="788" y="3466"/>
                        <a:pt x="1733" y="3466"/>
                      </a:cubicBezTo>
                      <a:cubicBezTo>
                        <a:pt x="2741" y="3466"/>
                        <a:pt x="3466" y="2678"/>
                        <a:pt x="3466" y="1733"/>
                      </a:cubicBezTo>
                      <a:cubicBezTo>
                        <a:pt x="3466" y="788"/>
                        <a:pt x="2678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94" name="Google Shape;1195;p32">
                  <a:extLst>
                    <a:ext uri="{FF2B5EF4-FFF2-40B4-BE49-F238E27FC236}">
                      <a16:creationId xmlns:a16="http://schemas.microsoft.com/office/drawing/2014/main" id="{1C6A096D-08C2-4053-A3DC-B89F8A23BE07}"/>
                    </a:ext>
                  </a:extLst>
                </p:cNvPr>
                <p:cNvSpPr/>
                <p:nvPr/>
              </p:nvSpPr>
              <p:spPr>
                <a:xfrm>
                  <a:off x="5067556" y="4156575"/>
                  <a:ext cx="98596" cy="103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" h="3467" extrusionOk="0">
                      <a:moveTo>
                        <a:pt x="1733" y="1"/>
                      </a:moveTo>
                      <a:cubicBezTo>
                        <a:pt x="788" y="1"/>
                        <a:pt x="1" y="788"/>
                        <a:pt x="1" y="1733"/>
                      </a:cubicBezTo>
                      <a:cubicBezTo>
                        <a:pt x="1" y="2678"/>
                        <a:pt x="788" y="3466"/>
                        <a:pt x="1733" y="3466"/>
                      </a:cubicBezTo>
                      <a:cubicBezTo>
                        <a:pt x="2679" y="3466"/>
                        <a:pt x="3466" y="2678"/>
                        <a:pt x="3466" y="1733"/>
                      </a:cubicBezTo>
                      <a:cubicBezTo>
                        <a:pt x="3466" y="788"/>
                        <a:pt x="2679" y="1"/>
                        <a:pt x="17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95" name="Google Shape;1198;p32">
                  <a:extLst>
                    <a:ext uri="{FF2B5EF4-FFF2-40B4-BE49-F238E27FC236}">
                      <a16:creationId xmlns:a16="http://schemas.microsoft.com/office/drawing/2014/main" id="{8E843D34-0DE4-4530-9223-D0E71E7D30BE}"/>
                    </a:ext>
                  </a:extLst>
                </p:cNvPr>
                <p:cNvSpPr/>
                <p:nvPr/>
              </p:nvSpPr>
              <p:spPr>
                <a:xfrm>
                  <a:off x="5047848" y="4383857"/>
                  <a:ext cx="79770" cy="127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" h="4254" extrusionOk="0">
                      <a:moveTo>
                        <a:pt x="1544" y="0"/>
                      </a:moveTo>
                      <a:lnTo>
                        <a:pt x="1" y="1890"/>
                      </a:lnTo>
                      <a:lnTo>
                        <a:pt x="1" y="4253"/>
                      </a:lnTo>
                      <a:lnTo>
                        <a:pt x="2458" y="4253"/>
                      </a:lnTo>
                      <a:cubicBezTo>
                        <a:pt x="2647" y="4253"/>
                        <a:pt x="2804" y="4096"/>
                        <a:pt x="2804" y="3907"/>
                      </a:cubicBezTo>
                      <a:lnTo>
                        <a:pt x="2804" y="2489"/>
                      </a:lnTo>
                      <a:cubicBezTo>
                        <a:pt x="2773" y="1481"/>
                        <a:pt x="2300" y="567"/>
                        <a:pt x="15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96" name="Google Shape;1199;p32">
                  <a:extLst>
                    <a:ext uri="{FF2B5EF4-FFF2-40B4-BE49-F238E27FC236}">
                      <a16:creationId xmlns:a16="http://schemas.microsoft.com/office/drawing/2014/main" id="{D8B550ED-0B12-4196-B23A-D5CD2E23CF0E}"/>
                    </a:ext>
                  </a:extLst>
                </p:cNvPr>
                <p:cNvSpPr/>
                <p:nvPr/>
              </p:nvSpPr>
              <p:spPr>
                <a:xfrm>
                  <a:off x="5050550" y="4256551"/>
                  <a:ext cx="156809" cy="130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4" h="4348" extrusionOk="0">
                      <a:moveTo>
                        <a:pt x="3686" y="1512"/>
                      </a:moveTo>
                      <a:cubicBezTo>
                        <a:pt x="3907" y="1512"/>
                        <a:pt x="4064" y="1670"/>
                        <a:pt x="4064" y="1859"/>
                      </a:cubicBezTo>
                      <a:cubicBezTo>
                        <a:pt x="4064" y="2048"/>
                        <a:pt x="3907" y="2205"/>
                        <a:pt x="3686" y="2205"/>
                      </a:cubicBezTo>
                      <a:lnTo>
                        <a:pt x="2993" y="2205"/>
                      </a:lnTo>
                      <a:cubicBezTo>
                        <a:pt x="2804" y="2205"/>
                        <a:pt x="2646" y="2048"/>
                        <a:pt x="2646" y="1859"/>
                      </a:cubicBezTo>
                      <a:cubicBezTo>
                        <a:pt x="2646" y="1670"/>
                        <a:pt x="2804" y="1512"/>
                        <a:pt x="2993" y="1512"/>
                      </a:cubicBezTo>
                      <a:close/>
                      <a:moveTo>
                        <a:pt x="4127" y="0"/>
                      </a:moveTo>
                      <a:cubicBezTo>
                        <a:pt x="3686" y="536"/>
                        <a:pt x="3056" y="851"/>
                        <a:pt x="2331" y="851"/>
                      </a:cubicBezTo>
                      <a:cubicBezTo>
                        <a:pt x="1607" y="851"/>
                        <a:pt x="977" y="504"/>
                        <a:pt x="536" y="63"/>
                      </a:cubicBezTo>
                      <a:cubicBezTo>
                        <a:pt x="347" y="221"/>
                        <a:pt x="158" y="378"/>
                        <a:pt x="0" y="567"/>
                      </a:cubicBezTo>
                      <a:cubicBezTo>
                        <a:pt x="945" y="756"/>
                        <a:pt x="1638" y="1575"/>
                        <a:pt x="1638" y="2615"/>
                      </a:cubicBezTo>
                      <a:cubicBezTo>
                        <a:pt x="1638" y="2930"/>
                        <a:pt x="1575" y="3214"/>
                        <a:pt x="1449" y="3466"/>
                      </a:cubicBezTo>
                      <a:cubicBezTo>
                        <a:pt x="1859" y="3718"/>
                        <a:pt x="2205" y="4001"/>
                        <a:pt x="2520" y="4348"/>
                      </a:cubicBezTo>
                      <a:lnTo>
                        <a:pt x="5167" y="4348"/>
                      </a:lnTo>
                      <a:cubicBezTo>
                        <a:pt x="5356" y="4348"/>
                        <a:pt x="5513" y="4190"/>
                        <a:pt x="5513" y="4001"/>
                      </a:cubicBezTo>
                      <a:lnTo>
                        <a:pt x="5513" y="2615"/>
                      </a:lnTo>
                      <a:cubicBezTo>
                        <a:pt x="5482" y="1512"/>
                        <a:pt x="4915" y="567"/>
                        <a:pt x="41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97" name="Google Shape;1200;p32">
                  <a:extLst>
                    <a:ext uri="{FF2B5EF4-FFF2-40B4-BE49-F238E27FC236}">
                      <a16:creationId xmlns:a16="http://schemas.microsoft.com/office/drawing/2014/main" id="{482AB4F7-0445-4580-8F1D-0C8900878D2D}"/>
                    </a:ext>
                  </a:extLst>
                </p:cNvPr>
                <p:cNvSpPr/>
                <p:nvPr/>
              </p:nvSpPr>
              <p:spPr>
                <a:xfrm>
                  <a:off x="4870450" y="4255594"/>
                  <a:ext cx="155017" cy="13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4349" extrusionOk="0">
                      <a:moveTo>
                        <a:pt x="2426" y="1544"/>
                      </a:moveTo>
                      <a:cubicBezTo>
                        <a:pt x="2615" y="1544"/>
                        <a:pt x="2773" y="1702"/>
                        <a:pt x="2773" y="1891"/>
                      </a:cubicBezTo>
                      <a:cubicBezTo>
                        <a:pt x="2773" y="2080"/>
                        <a:pt x="2615" y="2237"/>
                        <a:pt x="2426" y="2237"/>
                      </a:cubicBezTo>
                      <a:lnTo>
                        <a:pt x="1733" y="2237"/>
                      </a:lnTo>
                      <a:cubicBezTo>
                        <a:pt x="1513" y="2237"/>
                        <a:pt x="1355" y="2080"/>
                        <a:pt x="1355" y="1891"/>
                      </a:cubicBezTo>
                      <a:cubicBezTo>
                        <a:pt x="1355" y="1702"/>
                        <a:pt x="1513" y="1544"/>
                        <a:pt x="1733" y="1544"/>
                      </a:cubicBezTo>
                      <a:close/>
                      <a:moveTo>
                        <a:pt x="1324" y="1"/>
                      </a:moveTo>
                      <a:cubicBezTo>
                        <a:pt x="536" y="568"/>
                        <a:pt x="1" y="1513"/>
                        <a:pt x="1" y="2552"/>
                      </a:cubicBezTo>
                      <a:lnTo>
                        <a:pt x="1" y="3939"/>
                      </a:lnTo>
                      <a:cubicBezTo>
                        <a:pt x="1" y="4191"/>
                        <a:pt x="95" y="4348"/>
                        <a:pt x="316" y="4348"/>
                      </a:cubicBezTo>
                      <a:lnTo>
                        <a:pt x="2930" y="4348"/>
                      </a:lnTo>
                      <a:cubicBezTo>
                        <a:pt x="3214" y="3970"/>
                        <a:pt x="3561" y="3655"/>
                        <a:pt x="4002" y="3466"/>
                      </a:cubicBezTo>
                      <a:cubicBezTo>
                        <a:pt x="3876" y="3183"/>
                        <a:pt x="3813" y="2930"/>
                        <a:pt x="3813" y="2615"/>
                      </a:cubicBezTo>
                      <a:cubicBezTo>
                        <a:pt x="3813" y="1607"/>
                        <a:pt x="4506" y="757"/>
                        <a:pt x="5451" y="568"/>
                      </a:cubicBezTo>
                      <a:cubicBezTo>
                        <a:pt x="5293" y="347"/>
                        <a:pt x="5104" y="190"/>
                        <a:pt x="4915" y="32"/>
                      </a:cubicBezTo>
                      <a:cubicBezTo>
                        <a:pt x="4474" y="505"/>
                        <a:pt x="3844" y="820"/>
                        <a:pt x="3151" y="820"/>
                      </a:cubicBezTo>
                      <a:cubicBezTo>
                        <a:pt x="2426" y="820"/>
                        <a:pt x="1796" y="505"/>
                        <a:pt x="13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91" name="Google Shape;1197;p32">
                <a:extLst>
                  <a:ext uri="{FF2B5EF4-FFF2-40B4-BE49-F238E27FC236}">
                    <a16:creationId xmlns:a16="http://schemas.microsoft.com/office/drawing/2014/main" id="{65ACD5B5-071A-43DD-9A3F-B74C7AA44CB2}"/>
                  </a:ext>
                </a:extLst>
              </p:cNvPr>
              <p:cNvSpPr/>
              <p:nvPr/>
            </p:nvSpPr>
            <p:spPr>
              <a:xfrm>
                <a:off x="4957083" y="4382218"/>
                <a:ext cx="79770" cy="12733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4254" extrusionOk="0">
                    <a:moveTo>
                      <a:pt x="1261" y="1"/>
                    </a:moveTo>
                    <a:cubicBezTo>
                      <a:pt x="474" y="599"/>
                      <a:pt x="1" y="1513"/>
                      <a:pt x="1" y="2490"/>
                    </a:cubicBezTo>
                    <a:lnTo>
                      <a:pt x="1" y="3907"/>
                    </a:lnTo>
                    <a:cubicBezTo>
                      <a:pt x="1" y="4096"/>
                      <a:pt x="158" y="4254"/>
                      <a:pt x="379" y="4254"/>
                    </a:cubicBezTo>
                    <a:lnTo>
                      <a:pt x="2805" y="4254"/>
                    </a:lnTo>
                    <a:lnTo>
                      <a:pt x="2805" y="1891"/>
                    </a:lnTo>
                    <a:lnTo>
                      <a:pt x="1261" y="1"/>
                    </a:lnTo>
                    <a:close/>
                  </a:path>
                </a:pathLst>
              </a:custGeom>
              <a:solidFill>
                <a:srgbClr val="0D22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89" name="Google Shape;1393;p36">
              <a:extLst>
                <a:ext uri="{FF2B5EF4-FFF2-40B4-BE49-F238E27FC236}">
                  <a16:creationId xmlns:a16="http://schemas.microsoft.com/office/drawing/2014/main" id="{4358376A-9289-42ED-AA10-891658827C1A}"/>
                </a:ext>
              </a:extLst>
            </p:cNvPr>
            <p:cNvSpPr txBox="1"/>
            <p:nvPr/>
          </p:nvSpPr>
          <p:spPr>
            <a:xfrm>
              <a:off x="5396866" y="4616779"/>
              <a:ext cx="2787283" cy="4351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kern="0" dirty="0">
                  <a:solidFill>
                    <a:srgbClr val="0D224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Fira Sans Extra Condensed Medium"/>
                  <a:sym typeface="Fira Sans Extra Condensed Medium"/>
                </a:rPr>
                <a:t>: </a:t>
              </a:r>
              <a:r>
                <a:rPr lang="ko-KR" altLang="en-US" kern="0" dirty="0">
                  <a:solidFill>
                    <a:srgbClr val="0D2240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Fira Sans Extra Condensed Medium"/>
                  <a:sym typeface="Fira Sans Extra Condensed Medium"/>
                </a:rPr>
                <a:t>워킹 그룹 멤버</a:t>
              </a:r>
              <a:endParaRPr kern="0" dirty="0">
                <a:solidFill>
                  <a:srgbClr val="0D2240"/>
                </a:solidFill>
                <a:highlight>
                  <a:srgbClr val="FF00FF"/>
                </a:highlight>
                <a:latin typeface="Gulim" panose="020B0600000101010101" pitchFamily="34" charset="-127"/>
                <a:ea typeface="Gulim" panose="020B0600000101010101" pitchFamily="34" charset="-127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C7A1A-99B0-4CE0-9FA4-F8F188DE6535}"/>
              </a:ext>
            </a:extLst>
          </p:cNvPr>
          <p:cNvGrpSpPr/>
          <p:nvPr/>
        </p:nvGrpSpPr>
        <p:grpSpPr>
          <a:xfrm>
            <a:off x="2381347" y="1710996"/>
            <a:ext cx="8322476" cy="4321515"/>
            <a:chOff x="2878914" y="955830"/>
            <a:chExt cx="6241857" cy="324113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CB8098-6E9B-4051-A65B-D7C8303B3FFF}"/>
                </a:ext>
              </a:extLst>
            </p:cNvPr>
            <p:cNvGrpSpPr/>
            <p:nvPr/>
          </p:nvGrpSpPr>
          <p:grpSpPr>
            <a:xfrm>
              <a:off x="2878914" y="955830"/>
              <a:ext cx="6241857" cy="3241136"/>
              <a:chOff x="2581997" y="924825"/>
              <a:chExt cx="6241857" cy="324113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DBE600D-1054-4991-ACAD-5230AC1BEE34}"/>
                  </a:ext>
                </a:extLst>
              </p:cNvPr>
              <p:cNvGrpSpPr/>
              <p:nvPr/>
            </p:nvGrpSpPr>
            <p:grpSpPr>
              <a:xfrm>
                <a:off x="2581997" y="924825"/>
                <a:ext cx="6241857" cy="3241136"/>
                <a:chOff x="3062951" y="862828"/>
                <a:chExt cx="5728954" cy="3023831"/>
              </a:xfrm>
            </p:grpSpPr>
            <p:sp>
              <p:nvSpPr>
                <p:cNvPr id="27" name="Google Shape;1160;p32">
                  <a:extLst>
                    <a:ext uri="{FF2B5EF4-FFF2-40B4-BE49-F238E27FC236}">
                      <a16:creationId xmlns:a16="http://schemas.microsoft.com/office/drawing/2014/main" id="{D5A5F781-10D9-466C-BBB1-8C0159FBB4BF}"/>
                    </a:ext>
                  </a:extLst>
                </p:cNvPr>
                <p:cNvSpPr/>
                <p:nvPr/>
              </p:nvSpPr>
              <p:spPr>
                <a:xfrm rot="3152728">
                  <a:off x="4704882" y="1254989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EBB7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28" name="Google Shape;1160;p32">
                  <a:extLst>
                    <a:ext uri="{FF2B5EF4-FFF2-40B4-BE49-F238E27FC236}">
                      <a16:creationId xmlns:a16="http://schemas.microsoft.com/office/drawing/2014/main" id="{4D93039F-A677-449B-80D8-998C7F9728C2}"/>
                    </a:ext>
                  </a:extLst>
                </p:cNvPr>
                <p:cNvSpPr/>
                <p:nvPr/>
              </p:nvSpPr>
              <p:spPr>
                <a:xfrm rot="7580376">
                  <a:off x="5794363" y="1363349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407CC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29" name="Google Shape;1160;p32">
                  <a:extLst>
                    <a:ext uri="{FF2B5EF4-FFF2-40B4-BE49-F238E27FC236}">
                      <a16:creationId xmlns:a16="http://schemas.microsoft.com/office/drawing/2014/main" id="{EE3887DA-2688-4299-BA13-87876F5B3ACB}"/>
                    </a:ext>
                  </a:extLst>
                </p:cNvPr>
                <p:cNvSpPr/>
                <p:nvPr/>
              </p:nvSpPr>
              <p:spPr>
                <a:xfrm rot="13747611">
                  <a:off x="5581131" y="2595632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FF5C3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30" name="Google Shape;1160;p32">
                  <a:extLst>
                    <a:ext uri="{FF2B5EF4-FFF2-40B4-BE49-F238E27FC236}">
                      <a16:creationId xmlns:a16="http://schemas.microsoft.com/office/drawing/2014/main" id="{FF345520-F269-4070-8264-E2EC28D6DE87}"/>
                    </a:ext>
                  </a:extLst>
                </p:cNvPr>
                <p:cNvSpPr/>
                <p:nvPr/>
              </p:nvSpPr>
              <p:spPr>
                <a:xfrm rot="19330672">
                  <a:off x="4479034" y="2326263"/>
                  <a:ext cx="927181" cy="888444"/>
                </a:xfrm>
                <a:custGeom>
                  <a:avLst/>
                  <a:gdLst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229 w 69425"/>
                    <a:gd name="connsiteY11" fmla="*/ 5781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17"/>
                    <a:gd name="connsiteX1" fmla="*/ 23470 w 69425"/>
                    <a:gd name="connsiteY1" fmla="*/ 26043 h 57817"/>
                    <a:gd name="connsiteX2" fmla="*/ 309 w 69425"/>
                    <a:gd name="connsiteY2" fmla="*/ 57805 h 57817"/>
                    <a:gd name="connsiteX3" fmla="*/ 2191 w 69425"/>
                    <a:gd name="connsiteY3" fmla="*/ 56734 h 57817"/>
                    <a:gd name="connsiteX4" fmla="*/ 2072 w 69425"/>
                    <a:gd name="connsiteY4" fmla="*/ 54602 h 57817"/>
                    <a:gd name="connsiteX5" fmla="*/ 0 w 69425"/>
                    <a:gd name="connsiteY5" fmla="*/ 48363 h 57817"/>
                    <a:gd name="connsiteX6" fmla="*/ 8656 w 69425"/>
                    <a:gd name="connsiteY6" fmla="*/ 40755 h 57817"/>
                    <a:gd name="connsiteX7" fmla="*/ 17312 w 69425"/>
                    <a:gd name="connsiteY7" fmla="*/ 48363 h 57817"/>
                    <a:gd name="connsiteX8" fmla="*/ 15228 w 69425"/>
                    <a:gd name="connsiteY8" fmla="*/ 54602 h 57817"/>
                    <a:gd name="connsiteX9" fmla="*/ 15121 w 69425"/>
                    <a:gd name="connsiteY9" fmla="*/ 56734 h 57817"/>
                    <a:gd name="connsiteX10" fmla="*/ 17109 w 69425"/>
                    <a:gd name="connsiteY10" fmla="*/ 57817 h 57817"/>
                    <a:gd name="connsiteX11" fmla="*/ 23325 w 69425"/>
                    <a:gd name="connsiteY11" fmla="*/ 27097 h 57817"/>
                    <a:gd name="connsiteX12" fmla="*/ 52364 w 69425"/>
                    <a:gd name="connsiteY12" fmla="*/ 28694 h 57817"/>
                    <a:gd name="connsiteX13" fmla="*/ 52375 w 69425"/>
                    <a:gd name="connsiteY13" fmla="*/ 23194 h 57817"/>
                    <a:gd name="connsiteX14" fmla="*/ 54066 w 69425"/>
                    <a:gd name="connsiteY14" fmla="*/ 19419 h 57817"/>
                    <a:gd name="connsiteX15" fmla="*/ 55114 w 69425"/>
                    <a:gd name="connsiteY15" fmla="*/ 18598 h 57817"/>
                    <a:gd name="connsiteX16" fmla="*/ 55781 w 69425"/>
                    <a:gd name="connsiteY16" fmla="*/ 18265 h 57817"/>
                    <a:gd name="connsiteX17" fmla="*/ 57720 w 69425"/>
                    <a:gd name="connsiteY17" fmla="*/ 17887 h 57817"/>
                    <a:gd name="connsiteX18" fmla="*/ 60543 w 69425"/>
                    <a:gd name="connsiteY18" fmla="*/ 18598 h 57817"/>
                    <a:gd name="connsiteX19" fmla="*/ 65234 w 69425"/>
                    <a:gd name="connsiteY19" fmla="*/ 20301 h 57817"/>
                    <a:gd name="connsiteX20" fmla="*/ 69425 w 69425"/>
                    <a:gd name="connsiteY20" fmla="*/ 15062 h 57817"/>
                    <a:gd name="connsiteX21" fmla="*/ 65234 w 69425"/>
                    <a:gd name="connsiteY21" fmla="*/ 9811 h 57817"/>
                    <a:gd name="connsiteX22" fmla="*/ 60543 w 69425"/>
                    <a:gd name="connsiteY22" fmla="*/ 11526 h 57817"/>
                    <a:gd name="connsiteX23" fmla="*/ 57725 w 69425"/>
                    <a:gd name="connsiteY23" fmla="*/ 12236 h 57817"/>
                    <a:gd name="connsiteX24" fmla="*/ 55781 w 69425"/>
                    <a:gd name="connsiteY24" fmla="*/ 11859 h 57817"/>
                    <a:gd name="connsiteX25" fmla="*/ 55114 w 69425"/>
                    <a:gd name="connsiteY25" fmla="*/ 11526 h 57817"/>
                    <a:gd name="connsiteX26" fmla="*/ 54066 w 69425"/>
                    <a:gd name="connsiteY26" fmla="*/ 10692 h 57817"/>
                    <a:gd name="connsiteX27" fmla="*/ 52387 w 69425"/>
                    <a:gd name="connsiteY27" fmla="*/ 7097 h 57817"/>
                    <a:gd name="connsiteX28" fmla="*/ 52375 w 69425"/>
                    <a:gd name="connsiteY28" fmla="*/ 6977 h 57817"/>
                    <a:gd name="connsiteX29" fmla="*/ 52375 w 69425"/>
                    <a:gd name="connsiteY29" fmla="*/ 6275 h 57817"/>
                    <a:gd name="connsiteX30" fmla="*/ 52364 w 69425"/>
                    <a:gd name="connsiteY30" fmla="*/ 6120 h 57817"/>
                    <a:gd name="connsiteX31" fmla="*/ 52364 w 69425"/>
                    <a:gd name="connsiteY31" fmla="*/ 5692 h 57817"/>
                    <a:gd name="connsiteX32" fmla="*/ 52364 w 69425"/>
                    <a:gd name="connsiteY32" fmla="*/ 0 h 57817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15121 w 69425"/>
                    <a:gd name="connsiteY9" fmla="*/ 56734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17312 w 69425"/>
                    <a:gd name="connsiteY7" fmla="*/ 48363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15228 w 69425"/>
                    <a:gd name="connsiteY8" fmla="*/ 54602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2364 w 69425"/>
                    <a:gd name="connsiteY0" fmla="*/ 0 h 57805"/>
                    <a:gd name="connsiteX1" fmla="*/ 23470 w 69425"/>
                    <a:gd name="connsiteY1" fmla="*/ 26043 h 57805"/>
                    <a:gd name="connsiteX2" fmla="*/ 309 w 69425"/>
                    <a:gd name="connsiteY2" fmla="*/ 57805 h 57805"/>
                    <a:gd name="connsiteX3" fmla="*/ 2191 w 69425"/>
                    <a:gd name="connsiteY3" fmla="*/ 56734 h 57805"/>
                    <a:gd name="connsiteX4" fmla="*/ 2072 w 69425"/>
                    <a:gd name="connsiteY4" fmla="*/ 54602 h 57805"/>
                    <a:gd name="connsiteX5" fmla="*/ 0 w 69425"/>
                    <a:gd name="connsiteY5" fmla="*/ 48363 h 57805"/>
                    <a:gd name="connsiteX6" fmla="*/ 8656 w 69425"/>
                    <a:gd name="connsiteY6" fmla="*/ 40755 h 57805"/>
                    <a:gd name="connsiteX7" fmla="*/ 30429 w 69425"/>
                    <a:gd name="connsiteY7" fmla="*/ 30269 h 57805"/>
                    <a:gd name="connsiteX8" fmla="*/ 32202 w 69425"/>
                    <a:gd name="connsiteY8" fmla="*/ 31267 h 57805"/>
                    <a:gd name="connsiteX9" fmla="*/ 26930 w 69425"/>
                    <a:gd name="connsiteY9" fmla="*/ 35238 h 57805"/>
                    <a:gd name="connsiteX10" fmla="*/ 26059 w 69425"/>
                    <a:gd name="connsiteY10" fmla="*/ 24794 h 57805"/>
                    <a:gd name="connsiteX11" fmla="*/ 23325 w 69425"/>
                    <a:gd name="connsiteY11" fmla="*/ 27097 h 57805"/>
                    <a:gd name="connsiteX12" fmla="*/ 52364 w 69425"/>
                    <a:gd name="connsiteY12" fmla="*/ 28694 h 57805"/>
                    <a:gd name="connsiteX13" fmla="*/ 52375 w 69425"/>
                    <a:gd name="connsiteY13" fmla="*/ 23194 h 57805"/>
                    <a:gd name="connsiteX14" fmla="*/ 54066 w 69425"/>
                    <a:gd name="connsiteY14" fmla="*/ 19419 h 57805"/>
                    <a:gd name="connsiteX15" fmla="*/ 55114 w 69425"/>
                    <a:gd name="connsiteY15" fmla="*/ 18598 h 57805"/>
                    <a:gd name="connsiteX16" fmla="*/ 55781 w 69425"/>
                    <a:gd name="connsiteY16" fmla="*/ 18265 h 57805"/>
                    <a:gd name="connsiteX17" fmla="*/ 57720 w 69425"/>
                    <a:gd name="connsiteY17" fmla="*/ 17887 h 57805"/>
                    <a:gd name="connsiteX18" fmla="*/ 60543 w 69425"/>
                    <a:gd name="connsiteY18" fmla="*/ 18598 h 57805"/>
                    <a:gd name="connsiteX19" fmla="*/ 65234 w 69425"/>
                    <a:gd name="connsiteY19" fmla="*/ 20301 h 57805"/>
                    <a:gd name="connsiteX20" fmla="*/ 69425 w 69425"/>
                    <a:gd name="connsiteY20" fmla="*/ 15062 h 57805"/>
                    <a:gd name="connsiteX21" fmla="*/ 65234 w 69425"/>
                    <a:gd name="connsiteY21" fmla="*/ 9811 h 57805"/>
                    <a:gd name="connsiteX22" fmla="*/ 60543 w 69425"/>
                    <a:gd name="connsiteY22" fmla="*/ 11526 h 57805"/>
                    <a:gd name="connsiteX23" fmla="*/ 57725 w 69425"/>
                    <a:gd name="connsiteY23" fmla="*/ 12236 h 57805"/>
                    <a:gd name="connsiteX24" fmla="*/ 55781 w 69425"/>
                    <a:gd name="connsiteY24" fmla="*/ 11859 h 57805"/>
                    <a:gd name="connsiteX25" fmla="*/ 55114 w 69425"/>
                    <a:gd name="connsiteY25" fmla="*/ 11526 h 57805"/>
                    <a:gd name="connsiteX26" fmla="*/ 54066 w 69425"/>
                    <a:gd name="connsiteY26" fmla="*/ 10692 h 57805"/>
                    <a:gd name="connsiteX27" fmla="*/ 52387 w 69425"/>
                    <a:gd name="connsiteY27" fmla="*/ 7097 h 57805"/>
                    <a:gd name="connsiteX28" fmla="*/ 52375 w 69425"/>
                    <a:gd name="connsiteY28" fmla="*/ 6977 h 57805"/>
                    <a:gd name="connsiteX29" fmla="*/ 52375 w 69425"/>
                    <a:gd name="connsiteY29" fmla="*/ 6275 h 57805"/>
                    <a:gd name="connsiteX30" fmla="*/ 52364 w 69425"/>
                    <a:gd name="connsiteY30" fmla="*/ 6120 h 57805"/>
                    <a:gd name="connsiteX31" fmla="*/ 52364 w 69425"/>
                    <a:gd name="connsiteY31" fmla="*/ 5692 h 57805"/>
                    <a:gd name="connsiteX32" fmla="*/ 52364 w 69425"/>
                    <a:gd name="connsiteY32" fmla="*/ 0 h 57805"/>
                    <a:gd name="connsiteX0" fmla="*/ 53953 w 71014"/>
                    <a:gd name="connsiteY0" fmla="*/ 0 h 57805"/>
                    <a:gd name="connsiteX1" fmla="*/ 25059 w 71014"/>
                    <a:gd name="connsiteY1" fmla="*/ 26043 h 57805"/>
                    <a:gd name="connsiteX2" fmla="*/ 1898 w 71014"/>
                    <a:gd name="connsiteY2" fmla="*/ 57805 h 57805"/>
                    <a:gd name="connsiteX3" fmla="*/ 3780 w 71014"/>
                    <a:gd name="connsiteY3" fmla="*/ 56734 h 57805"/>
                    <a:gd name="connsiteX4" fmla="*/ 3661 w 71014"/>
                    <a:gd name="connsiteY4" fmla="*/ 54602 h 57805"/>
                    <a:gd name="connsiteX5" fmla="*/ 1589 w 71014"/>
                    <a:gd name="connsiteY5" fmla="*/ 48363 h 57805"/>
                    <a:gd name="connsiteX6" fmla="*/ 30409 w 71014"/>
                    <a:gd name="connsiteY6" fmla="*/ 25340 h 57805"/>
                    <a:gd name="connsiteX7" fmla="*/ 32018 w 71014"/>
                    <a:gd name="connsiteY7" fmla="*/ 30269 h 57805"/>
                    <a:gd name="connsiteX8" fmla="*/ 33791 w 71014"/>
                    <a:gd name="connsiteY8" fmla="*/ 31267 h 57805"/>
                    <a:gd name="connsiteX9" fmla="*/ 28519 w 71014"/>
                    <a:gd name="connsiteY9" fmla="*/ 35238 h 57805"/>
                    <a:gd name="connsiteX10" fmla="*/ 27648 w 71014"/>
                    <a:gd name="connsiteY10" fmla="*/ 24794 h 57805"/>
                    <a:gd name="connsiteX11" fmla="*/ 24914 w 71014"/>
                    <a:gd name="connsiteY11" fmla="*/ 27097 h 57805"/>
                    <a:gd name="connsiteX12" fmla="*/ 53953 w 71014"/>
                    <a:gd name="connsiteY12" fmla="*/ 28694 h 57805"/>
                    <a:gd name="connsiteX13" fmla="*/ 53964 w 71014"/>
                    <a:gd name="connsiteY13" fmla="*/ 23194 h 57805"/>
                    <a:gd name="connsiteX14" fmla="*/ 55655 w 71014"/>
                    <a:gd name="connsiteY14" fmla="*/ 19419 h 57805"/>
                    <a:gd name="connsiteX15" fmla="*/ 56703 w 71014"/>
                    <a:gd name="connsiteY15" fmla="*/ 18598 h 57805"/>
                    <a:gd name="connsiteX16" fmla="*/ 57370 w 71014"/>
                    <a:gd name="connsiteY16" fmla="*/ 18265 h 57805"/>
                    <a:gd name="connsiteX17" fmla="*/ 59309 w 71014"/>
                    <a:gd name="connsiteY17" fmla="*/ 17887 h 57805"/>
                    <a:gd name="connsiteX18" fmla="*/ 62132 w 71014"/>
                    <a:gd name="connsiteY18" fmla="*/ 18598 h 57805"/>
                    <a:gd name="connsiteX19" fmla="*/ 66823 w 71014"/>
                    <a:gd name="connsiteY19" fmla="*/ 20301 h 57805"/>
                    <a:gd name="connsiteX20" fmla="*/ 71014 w 71014"/>
                    <a:gd name="connsiteY20" fmla="*/ 15062 h 57805"/>
                    <a:gd name="connsiteX21" fmla="*/ 66823 w 71014"/>
                    <a:gd name="connsiteY21" fmla="*/ 9811 h 57805"/>
                    <a:gd name="connsiteX22" fmla="*/ 62132 w 71014"/>
                    <a:gd name="connsiteY22" fmla="*/ 11526 h 57805"/>
                    <a:gd name="connsiteX23" fmla="*/ 59314 w 71014"/>
                    <a:gd name="connsiteY23" fmla="*/ 12236 h 57805"/>
                    <a:gd name="connsiteX24" fmla="*/ 57370 w 71014"/>
                    <a:gd name="connsiteY24" fmla="*/ 11859 h 57805"/>
                    <a:gd name="connsiteX25" fmla="*/ 56703 w 71014"/>
                    <a:gd name="connsiteY25" fmla="*/ 11526 h 57805"/>
                    <a:gd name="connsiteX26" fmla="*/ 55655 w 71014"/>
                    <a:gd name="connsiteY26" fmla="*/ 10692 h 57805"/>
                    <a:gd name="connsiteX27" fmla="*/ 53976 w 71014"/>
                    <a:gd name="connsiteY27" fmla="*/ 7097 h 57805"/>
                    <a:gd name="connsiteX28" fmla="*/ 53964 w 71014"/>
                    <a:gd name="connsiteY28" fmla="*/ 6977 h 57805"/>
                    <a:gd name="connsiteX29" fmla="*/ 53964 w 71014"/>
                    <a:gd name="connsiteY29" fmla="*/ 6275 h 57805"/>
                    <a:gd name="connsiteX30" fmla="*/ 53953 w 71014"/>
                    <a:gd name="connsiteY30" fmla="*/ 6120 h 57805"/>
                    <a:gd name="connsiteX31" fmla="*/ 53953 w 71014"/>
                    <a:gd name="connsiteY31" fmla="*/ 5692 h 57805"/>
                    <a:gd name="connsiteX32" fmla="*/ 53953 w 71014"/>
                    <a:gd name="connsiteY32" fmla="*/ 0 h 57805"/>
                    <a:gd name="connsiteX0" fmla="*/ 52404 w 69465"/>
                    <a:gd name="connsiteY0" fmla="*/ 0 h 57805"/>
                    <a:gd name="connsiteX1" fmla="*/ 23510 w 69465"/>
                    <a:gd name="connsiteY1" fmla="*/ 26043 h 57805"/>
                    <a:gd name="connsiteX2" fmla="*/ 349 w 69465"/>
                    <a:gd name="connsiteY2" fmla="*/ 57805 h 57805"/>
                    <a:gd name="connsiteX3" fmla="*/ 2231 w 69465"/>
                    <a:gd name="connsiteY3" fmla="*/ 56734 h 57805"/>
                    <a:gd name="connsiteX4" fmla="*/ 35823 w 69465"/>
                    <a:gd name="connsiteY4" fmla="*/ 13708 h 57805"/>
                    <a:gd name="connsiteX5" fmla="*/ 40 w 69465"/>
                    <a:gd name="connsiteY5" fmla="*/ 48363 h 57805"/>
                    <a:gd name="connsiteX6" fmla="*/ 28860 w 69465"/>
                    <a:gd name="connsiteY6" fmla="*/ 25340 h 57805"/>
                    <a:gd name="connsiteX7" fmla="*/ 30469 w 69465"/>
                    <a:gd name="connsiteY7" fmla="*/ 30269 h 57805"/>
                    <a:gd name="connsiteX8" fmla="*/ 32242 w 69465"/>
                    <a:gd name="connsiteY8" fmla="*/ 31267 h 57805"/>
                    <a:gd name="connsiteX9" fmla="*/ 26970 w 69465"/>
                    <a:gd name="connsiteY9" fmla="*/ 35238 h 57805"/>
                    <a:gd name="connsiteX10" fmla="*/ 26099 w 69465"/>
                    <a:gd name="connsiteY10" fmla="*/ 24794 h 57805"/>
                    <a:gd name="connsiteX11" fmla="*/ 23365 w 69465"/>
                    <a:gd name="connsiteY11" fmla="*/ 27097 h 57805"/>
                    <a:gd name="connsiteX12" fmla="*/ 52404 w 69465"/>
                    <a:gd name="connsiteY12" fmla="*/ 28694 h 57805"/>
                    <a:gd name="connsiteX13" fmla="*/ 52415 w 69465"/>
                    <a:gd name="connsiteY13" fmla="*/ 23194 h 57805"/>
                    <a:gd name="connsiteX14" fmla="*/ 54106 w 69465"/>
                    <a:gd name="connsiteY14" fmla="*/ 19419 h 57805"/>
                    <a:gd name="connsiteX15" fmla="*/ 55154 w 69465"/>
                    <a:gd name="connsiteY15" fmla="*/ 18598 h 57805"/>
                    <a:gd name="connsiteX16" fmla="*/ 55821 w 69465"/>
                    <a:gd name="connsiteY16" fmla="*/ 18265 h 57805"/>
                    <a:gd name="connsiteX17" fmla="*/ 57760 w 69465"/>
                    <a:gd name="connsiteY17" fmla="*/ 17887 h 57805"/>
                    <a:gd name="connsiteX18" fmla="*/ 60583 w 69465"/>
                    <a:gd name="connsiteY18" fmla="*/ 18598 h 57805"/>
                    <a:gd name="connsiteX19" fmla="*/ 65274 w 69465"/>
                    <a:gd name="connsiteY19" fmla="*/ 20301 h 57805"/>
                    <a:gd name="connsiteX20" fmla="*/ 69465 w 69465"/>
                    <a:gd name="connsiteY20" fmla="*/ 15062 h 57805"/>
                    <a:gd name="connsiteX21" fmla="*/ 65274 w 69465"/>
                    <a:gd name="connsiteY21" fmla="*/ 9811 h 57805"/>
                    <a:gd name="connsiteX22" fmla="*/ 60583 w 69465"/>
                    <a:gd name="connsiteY22" fmla="*/ 11526 h 57805"/>
                    <a:gd name="connsiteX23" fmla="*/ 57765 w 69465"/>
                    <a:gd name="connsiteY23" fmla="*/ 12236 h 57805"/>
                    <a:gd name="connsiteX24" fmla="*/ 55821 w 69465"/>
                    <a:gd name="connsiteY24" fmla="*/ 11859 h 57805"/>
                    <a:gd name="connsiteX25" fmla="*/ 55154 w 69465"/>
                    <a:gd name="connsiteY25" fmla="*/ 11526 h 57805"/>
                    <a:gd name="connsiteX26" fmla="*/ 54106 w 69465"/>
                    <a:gd name="connsiteY26" fmla="*/ 10692 h 57805"/>
                    <a:gd name="connsiteX27" fmla="*/ 52427 w 69465"/>
                    <a:gd name="connsiteY27" fmla="*/ 7097 h 57805"/>
                    <a:gd name="connsiteX28" fmla="*/ 52415 w 69465"/>
                    <a:gd name="connsiteY28" fmla="*/ 6977 h 57805"/>
                    <a:gd name="connsiteX29" fmla="*/ 52415 w 69465"/>
                    <a:gd name="connsiteY29" fmla="*/ 6275 h 57805"/>
                    <a:gd name="connsiteX30" fmla="*/ 52404 w 69465"/>
                    <a:gd name="connsiteY30" fmla="*/ 6120 h 57805"/>
                    <a:gd name="connsiteX31" fmla="*/ 52404 w 69465"/>
                    <a:gd name="connsiteY31" fmla="*/ 5692 h 57805"/>
                    <a:gd name="connsiteX32" fmla="*/ 52404 w 6946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1981 w 69215"/>
                    <a:gd name="connsiteY3" fmla="*/ 56734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52154 w 69215"/>
                    <a:gd name="connsiteY0" fmla="*/ 0 h 57805"/>
                    <a:gd name="connsiteX1" fmla="*/ 23260 w 69215"/>
                    <a:gd name="connsiteY1" fmla="*/ 26043 h 57805"/>
                    <a:gd name="connsiteX2" fmla="*/ 99 w 69215"/>
                    <a:gd name="connsiteY2" fmla="*/ 57805 h 57805"/>
                    <a:gd name="connsiteX3" fmla="*/ 34477 w 69215"/>
                    <a:gd name="connsiteY3" fmla="*/ 14606 h 57805"/>
                    <a:gd name="connsiteX4" fmla="*/ 35573 w 69215"/>
                    <a:gd name="connsiteY4" fmla="*/ 13708 h 57805"/>
                    <a:gd name="connsiteX5" fmla="*/ 30680 w 69215"/>
                    <a:gd name="connsiteY5" fmla="*/ 14164 h 57805"/>
                    <a:gd name="connsiteX6" fmla="*/ 28610 w 69215"/>
                    <a:gd name="connsiteY6" fmla="*/ 25340 h 57805"/>
                    <a:gd name="connsiteX7" fmla="*/ 30219 w 69215"/>
                    <a:gd name="connsiteY7" fmla="*/ 30269 h 57805"/>
                    <a:gd name="connsiteX8" fmla="*/ 31992 w 69215"/>
                    <a:gd name="connsiteY8" fmla="*/ 31267 h 57805"/>
                    <a:gd name="connsiteX9" fmla="*/ 26720 w 69215"/>
                    <a:gd name="connsiteY9" fmla="*/ 35238 h 57805"/>
                    <a:gd name="connsiteX10" fmla="*/ 25849 w 69215"/>
                    <a:gd name="connsiteY10" fmla="*/ 24794 h 57805"/>
                    <a:gd name="connsiteX11" fmla="*/ 23115 w 69215"/>
                    <a:gd name="connsiteY11" fmla="*/ 27097 h 57805"/>
                    <a:gd name="connsiteX12" fmla="*/ 52154 w 69215"/>
                    <a:gd name="connsiteY12" fmla="*/ 28694 h 57805"/>
                    <a:gd name="connsiteX13" fmla="*/ 52165 w 69215"/>
                    <a:gd name="connsiteY13" fmla="*/ 23194 h 57805"/>
                    <a:gd name="connsiteX14" fmla="*/ 53856 w 69215"/>
                    <a:gd name="connsiteY14" fmla="*/ 19419 h 57805"/>
                    <a:gd name="connsiteX15" fmla="*/ 54904 w 69215"/>
                    <a:gd name="connsiteY15" fmla="*/ 18598 h 57805"/>
                    <a:gd name="connsiteX16" fmla="*/ 55571 w 69215"/>
                    <a:gd name="connsiteY16" fmla="*/ 18265 h 57805"/>
                    <a:gd name="connsiteX17" fmla="*/ 57510 w 69215"/>
                    <a:gd name="connsiteY17" fmla="*/ 17887 h 57805"/>
                    <a:gd name="connsiteX18" fmla="*/ 60333 w 69215"/>
                    <a:gd name="connsiteY18" fmla="*/ 18598 h 57805"/>
                    <a:gd name="connsiteX19" fmla="*/ 65024 w 69215"/>
                    <a:gd name="connsiteY19" fmla="*/ 20301 h 57805"/>
                    <a:gd name="connsiteX20" fmla="*/ 69215 w 69215"/>
                    <a:gd name="connsiteY20" fmla="*/ 15062 h 57805"/>
                    <a:gd name="connsiteX21" fmla="*/ 65024 w 69215"/>
                    <a:gd name="connsiteY21" fmla="*/ 9811 h 57805"/>
                    <a:gd name="connsiteX22" fmla="*/ 60333 w 69215"/>
                    <a:gd name="connsiteY22" fmla="*/ 11526 h 57805"/>
                    <a:gd name="connsiteX23" fmla="*/ 57515 w 69215"/>
                    <a:gd name="connsiteY23" fmla="*/ 12236 h 57805"/>
                    <a:gd name="connsiteX24" fmla="*/ 55571 w 69215"/>
                    <a:gd name="connsiteY24" fmla="*/ 11859 h 57805"/>
                    <a:gd name="connsiteX25" fmla="*/ 54904 w 69215"/>
                    <a:gd name="connsiteY25" fmla="*/ 11526 h 57805"/>
                    <a:gd name="connsiteX26" fmla="*/ 53856 w 69215"/>
                    <a:gd name="connsiteY26" fmla="*/ 10692 h 57805"/>
                    <a:gd name="connsiteX27" fmla="*/ 52177 w 69215"/>
                    <a:gd name="connsiteY27" fmla="*/ 7097 h 57805"/>
                    <a:gd name="connsiteX28" fmla="*/ 52165 w 69215"/>
                    <a:gd name="connsiteY28" fmla="*/ 6977 h 57805"/>
                    <a:gd name="connsiteX29" fmla="*/ 52165 w 69215"/>
                    <a:gd name="connsiteY29" fmla="*/ 6275 h 57805"/>
                    <a:gd name="connsiteX30" fmla="*/ 52154 w 69215"/>
                    <a:gd name="connsiteY30" fmla="*/ 6120 h 57805"/>
                    <a:gd name="connsiteX31" fmla="*/ 52154 w 69215"/>
                    <a:gd name="connsiteY31" fmla="*/ 5692 h 57805"/>
                    <a:gd name="connsiteX32" fmla="*/ 52154 w 69215"/>
                    <a:gd name="connsiteY32" fmla="*/ 0 h 57805"/>
                    <a:gd name="connsiteX0" fmla="*/ 29039 w 46100"/>
                    <a:gd name="connsiteY0" fmla="*/ 0 h 35273"/>
                    <a:gd name="connsiteX1" fmla="*/ 145 w 46100"/>
                    <a:gd name="connsiteY1" fmla="*/ 26043 h 35273"/>
                    <a:gd name="connsiteX2" fmla="*/ 17248 w 46100"/>
                    <a:gd name="connsiteY2" fmla="*/ 5586 h 35273"/>
                    <a:gd name="connsiteX3" fmla="*/ 11362 w 46100"/>
                    <a:gd name="connsiteY3" fmla="*/ 14606 h 35273"/>
                    <a:gd name="connsiteX4" fmla="*/ 12458 w 46100"/>
                    <a:gd name="connsiteY4" fmla="*/ 13708 h 35273"/>
                    <a:gd name="connsiteX5" fmla="*/ 7565 w 46100"/>
                    <a:gd name="connsiteY5" fmla="*/ 14164 h 35273"/>
                    <a:gd name="connsiteX6" fmla="*/ 5495 w 46100"/>
                    <a:gd name="connsiteY6" fmla="*/ 25340 h 35273"/>
                    <a:gd name="connsiteX7" fmla="*/ 7104 w 46100"/>
                    <a:gd name="connsiteY7" fmla="*/ 30269 h 35273"/>
                    <a:gd name="connsiteX8" fmla="*/ 8877 w 46100"/>
                    <a:gd name="connsiteY8" fmla="*/ 31267 h 35273"/>
                    <a:gd name="connsiteX9" fmla="*/ 3605 w 46100"/>
                    <a:gd name="connsiteY9" fmla="*/ 35238 h 35273"/>
                    <a:gd name="connsiteX10" fmla="*/ 2734 w 46100"/>
                    <a:gd name="connsiteY10" fmla="*/ 24794 h 35273"/>
                    <a:gd name="connsiteX11" fmla="*/ 0 w 46100"/>
                    <a:gd name="connsiteY11" fmla="*/ 27097 h 35273"/>
                    <a:gd name="connsiteX12" fmla="*/ 29039 w 46100"/>
                    <a:gd name="connsiteY12" fmla="*/ 28694 h 35273"/>
                    <a:gd name="connsiteX13" fmla="*/ 29050 w 46100"/>
                    <a:gd name="connsiteY13" fmla="*/ 23194 h 35273"/>
                    <a:gd name="connsiteX14" fmla="*/ 30741 w 46100"/>
                    <a:gd name="connsiteY14" fmla="*/ 19419 h 35273"/>
                    <a:gd name="connsiteX15" fmla="*/ 31789 w 46100"/>
                    <a:gd name="connsiteY15" fmla="*/ 18598 h 35273"/>
                    <a:gd name="connsiteX16" fmla="*/ 32456 w 46100"/>
                    <a:gd name="connsiteY16" fmla="*/ 18265 h 35273"/>
                    <a:gd name="connsiteX17" fmla="*/ 34395 w 46100"/>
                    <a:gd name="connsiteY17" fmla="*/ 17887 h 35273"/>
                    <a:gd name="connsiteX18" fmla="*/ 37218 w 46100"/>
                    <a:gd name="connsiteY18" fmla="*/ 18598 h 35273"/>
                    <a:gd name="connsiteX19" fmla="*/ 41909 w 46100"/>
                    <a:gd name="connsiteY19" fmla="*/ 20301 h 35273"/>
                    <a:gd name="connsiteX20" fmla="*/ 46100 w 46100"/>
                    <a:gd name="connsiteY20" fmla="*/ 15062 h 35273"/>
                    <a:gd name="connsiteX21" fmla="*/ 41909 w 46100"/>
                    <a:gd name="connsiteY21" fmla="*/ 9811 h 35273"/>
                    <a:gd name="connsiteX22" fmla="*/ 37218 w 46100"/>
                    <a:gd name="connsiteY22" fmla="*/ 11526 h 35273"/>
                    <a:gd name="connsiteX23" fmla="*/ 34400 w 46100"/>
                    <a:gd name="connsiteY23" fmla="*/ 12236 h 35273"/>
                    <a:gd name="connsiteX24" fmla="*/ 32456 w 46100"/>
                    <a:gd name="connsiteY24" fmla="*/ 11859 h 35273"/>
                    <a:gd name="connsiteX25" fmla="*/ 31789 w 46100"/>
                    <a:gd name="connsiteY25" fmla="*/ 11526 h 35273"/>
                    <a:gd name="connsiteX26" fmla="*/ 30741 w 46100"/>
                    <a:gd name="connsiteY26" fmla="*/ 10692 h 35273"/>
                    <a:gd name="connsiteX27" fmla="*/ 29062 w 46100"/>
                    <a:gd name="connsiteY27" fmla="*/ 7097 h 35273"/>
                    <a:gd name="connsiteX28" fmla="*/ 29050 w 46100"/>
                    <a:gd name="connsiteY28" fmla="*/ 6977 h 35273"/>
                    <a:gd name="connsiteX29" fmla="*/ 29050 w 46100"/>
                    <a:gd name="connsiteY29" fmla="*/ 6275 h 35273"/>
                    <a:gd name="connsiteX30" fmla="*/ 29039 w 46100"/>
                    <a:gd name="connsiteY30" fmla="*/ 6120 h 35273"/>
                    <a:gd name="connsiteX31" fmla="*/ 29039 w 46100"/>
                    <a:gd name="connsiteY31" fmla="*/ 5692 h 35273"/>
                    <a:gd name="connsiteX32" fmla="*/ 29039 w 46100"/>
                    <a:gd name="connsiteY32" fmla="*/ 0 h 35273"/>
                    <a:gd name="connsiteX0" fmla="*/ 29039 w 46100"/>
                    <a:gd name="connsiteY0" fmla="*/ 0 h 31282"/>
                    <a:gd name="connsiteX1" fmla="*/ 145 w 46100"/>
                    <a:gd name="connsiteY1" fmla="*/ 26043 h 31282"/>
                    <a:gd name="connsiteX2" fmla="*/ 17248 w 46100"/>
                    <a:gd name="connsiteY2" fmla="*/ 5586 h 31282"/>
                    <a:gd name="connsiteX3" fmla="*/ 11362 w 46100"/>
                    <a:gd name="connsiteY3" fmla="*/ 14606 h 31282"/>
                    <a:gd name="connsiteX4" fmla="*/ 12458 w 46100"/>
                    <a:gd name="connsiteY4" fmla="*/ 13708 h 31282"/>
                    <a:gd name="connsiteX5" fmla="*/ 7565 w 46100"/>
                    <a:gd name="connsiteY5" fmla="*/ 14164 h 31282"/>
                    <a:gd name="connsiteX6" fmla="*/ 5495 w 46100"/>
                    <a:gd name="connsiteY6" fmla="*/ 25340 h 31282"/>
                    <a:gd name="connsiteX7" fmla="*/ 7104 w 46100"/>
                    <a:gd name="connsiteY7" fmla="*/ 30269 h 31282"/>
                    <a:gd name="connsiteX8" fmla="*/ 8877 w 46100"/>
                    <a:gd name="connsiteY8" fmla="*/ 31267 h 31282"/>
                    <a:gd name="connsiteX9" fmla="*/ 16668 w 46100"/>
                    <a:gd name="connsiteY9" fmla="*/ 16754 h 31282"/>
                    <a:gd name="connsiteX10" fmla="*/ 2734 w 46100"/>
                    <a:gd name="connsiteY10" fmla="*/ 24794 h 31282"/>
                    <a:gd name="connsiteX11" fmla="*/ 0 w 46100"/>
                    <a:gd name="connsiteY11" fmla="*/ 27097 h 31282"/>
                    <a:gd name="connsiteX12" fmla="*/ 29039 w 46100"/>
                    <a:gd name="connsiteY12" fmla="*/ 28694 h 31282"/>
                    <a:gd name="connsiteX13" fmla="*/ 29050 w 46100"/>
                    <a:gd name="connsiteY13" fmla="*/ 23194 h 31282"/>
                    <a:gd name="connsiteX14" fmla="*/ 30741 w 46100"/>
                    <a:gd name="connsiteY14" fmla="*/ 19419 h 31282"/>
                    <a:gd name="connsiteX15" fmla="*/ 31789 w 46100"/>
                    <a:gd name="connsiteY15" fmla="*/ 18598 h 31282"/>
                    <a:gd name="connsiteX16" fmla="*/ 32456 w 46100"/>
                    <a:gd name="connsiteY16" fmla="*/ 18265 h 31282"/>
                    <a:gd name="connsiteX17" fmla="*/ 34395 w 46100"/>
                    <a:gd name="connsiteY17" fmla="*/ 17887 h 31282"/>
                    <a:gd name="connsiteX18" fmla="*/ 37218 w 46100"/>
                    <a:gd name="connsiteY18" fmla="*/ 18598 h 31282"/>
                    <a:gd name="connsiteX19" fmla="*/ 41909 w 46100"/>
                    <a:gd name="connsiteY19" fmla="*/ 20301 h 31282"/>
                    <a:gd name="connsiteX20" fmla="*/ 46100 w 46100"/>
                    <a:gd name="connsiteY20" fmla="*/ 15062 h 31282"/>
                    <a:gd name="connsiteX21" fmla="*/ 41909 w 46100"/>
                    <a:gd name="connsiteY21" fmla="*/ 9811 h 31282"/>
                    <a:gd name="connsiteX22" fmla="*/ 37218 w 46100"/>
                    <a:gd name="connsiteY22" fmla="*/ 11526 h 31282"/>
                    <a:gd name="connsiteX23" fmla="*/ 34400 w 46100"/>
                    <a:gd name="connsiteY23" fmla="*/ 12236 h 31282"/>
                    <a:gd name="connsiteX24" fmla="*/ 32456 w 46100"/>
                    <a:gd name="connsiteY24" fmla="*/ 11859 h 31282"/>
                    <a:gd name="connsiteX25" fmla="*/ 31789 w 46100"/>
                    <a:gd name="connsiteY25" fmla="*/ 11526 h 31282"/>
                    <a:gd name="connsiteX26" fmla="*/ 30741 w 46100"/>
                    <a:gd name="connsiteY26" fmla="*/ 10692 h 31282"/>
                    <a:gd name="connsiteX27" fmla="*/ 29062 w 46100"/>
                    <a:gd name="connsiteY27" fmla="*/ 7097 h 31282"/>
                    <a:gd name="connsiteX28" fmla="*/ 29050 w 46100"/>
                    <a:gd name="connsiteY28" fmla="*/ 6977 h 31282"/>
                    <a:gd name="connsiteX29" fmla="*/ 29050 w 46100"/>
                    <a:gd name="connsiteY29" fmla="*/ 6275 h 31282"/>
                    <a:gd name="connsiteX30" fmla="*/ 29039 w 46100"/>
                    <a:gd name="connsiteY30" fmla="*/ 6120 h 31282"/>
                    <a:gd name="connsiteX31" fmla="*/ 29039 w 46100"/>
                    <a:gd name="connsiteY31" fmla="*/ 5692 h 31282"/>
                    <a:gd name="connsiteX32" fmla="*/ 29039 w 46100"/>
                    <a:gd name="connsiteY32" fmla="*/ 0 h 31282"/>
                    <a:gd name="connsiteX0" fmla="*/ 29039 w 46100"/>
                    <a:gd name="connsiteY0" fmla="*/ 0 h 30429"/>
                    <a:gd name="connsiteX1" fmla="*/ 145 w 46100"/>
                    <a:gd name="connsiteY1" fmla="*/ 26043 h 30429"/>
                    <a:gd name="connsiteX2" fmla="*/ 17248 w 46100"/>
                    <a:gd name="connsiteY2" fmla="*/ 5586 h 30429"/>
                    <a:gd name="connsiteX3" fmla="*/ 11362 w 46100"/>
                    <a:gd name="connsiteY3" fmla="*/ 14606 h 30429"/>
                    <a:gd name="connsiteX4" fmla="*/ 12458 w 46100"/>
                    <a:gd name="connsiteY4" fmla="*/ 13708 h 30429"/>
                    <a:gd name="connsiteX5" fmla="*/ 7565 w 46100"/>
                    <a:gd name="connsiteY5" fmla="*/ 14164 h 30429"/>
                    <a:gd name="connsiteX6" fmla="*/ 5495 w 46100"/>
                    <a:gd name="connsiteY6" fmla="*/ 25340 h 30429"/>
                    <a:gd name="connsiteX7" fmla="*/ 7104 w 46100"/>
                    <a:gd name="connsiteY7" fmla="*/ 30269 h 30429"/>
                    <a:gd name="connsiteX8" fmla="*/ 17712 w 46100"/>
                    <a:gd name="connsiteY8" fmla="*/ 19853 h 30429"/>
                    <a:gd name="connsiteX9" fmla="*/ 16668 w 46100"/>
                    <a:gd name="connsiteY9" fmla="*/ 16754 h 30429"/>
                    <a:gd name="connsiteX10" fmla="*/ 2734 w 46100"/>
                    <a:gd name="connsiteY10" fmla="*/ 24794 h 30429"/>
                    <a:gd name="connsiteX11" fmla="*/ 0 w 46100"/>
                    <a:gd name="connsiteY11" fmla="*/ 27097 h 30429"/>
                    <a:gd name="connsiteX12" fmla="*/ 29039 w 46100"/>
                    <a:gd name="connsiteY12" fmla="*/ 28694 h 30429"/>
                    <a:gd name="connsiteX13" fmla="*/ 29050 w 46100"/>
                    <a:gd name="connsiteY13" fmla="*/ 23194 h 30429"/>
                    <a:gd name="connsiteX14" fmla="*/ 30741 w 46100"/>
                    <a:gd name="connsiteY14" fmla="*/ 19419 h 30429"/>
                    <a:gd name="connsiteX15" fmla="*/ 31789 w 46100"/>
                    <a:gd name="connsiteY15" fmla="*/ 18598 h 30429"/>
                    <a:gd name="connsiteX16" fmla="*/ 32456 w 46100"/>
                    <a:gd name="connsiteY16" fmla="*/ 18265 h 30429"/>
                    <a:gd name="connsiteX17" fmla="*/ 34395 w 46100"/>
                    <a:gd name="connsiteY17" fmla="*/ 17887 h 30429"/>
                    <a:gd name="connsiteX18" fmla="*/ 37218 w 46100"/>
                    <a:gd name="connsiteY18" fmla="*/ 18598 h 30429"/>
                    <a:gd name="connsiteX19" fmla="*/ 41909 w 46100"/>
                    <a:gd name="connsiteY19" fmla="*/ 20301 h 30429"/>
                    <a:gd name="connsiteX20" fmla="*/ 46100 w 46100"/>
                    <a:gd name="connsiteY20" fmla="*/ 15062 h 30429"/>
                    <a:gd name="connsiteX21" fmla="*/ 41909 w 46100"/>
                    <a:gd name="connsiteY21" fmla="*/ 9811 h 30429"/>
                    <a:gd name="connsiteX22" fmla="*/ 37218 w 46100"/>
                    <a:gd name="connsiteY22" fmla="*/ 11526 h 30429"/>
                    <a:gd name="connsiteX23" fmla="*/ 34400 w 46100"/>
                    <a:gd name="connsiteY23" fmla="*/ 12236 h 30429"/>
                    <a:gd name="connsiteX24" fmla="*/ 32456 w 46100"/>
                    <a:gd name="connsiteY24" fmla="*/ 11859 h 30429"/>
                    <a:gd name="connsiteX25" fmla="*/ 31789 w 46100"/>
                    <a:gd name="connsiteY25" fmla="*/ 11526 h 30429"/>
                    <a:gd name="connsiteX26" fmla="*/ 30741 w 46100"/>
                    <a:gd name="connsiteY26" fmla="*/ 10692 h 30429"/>
                    <a:gd name="connsiteX27" fmla="*/ 29062 w 46100"/>
                    <a:gd name="connsiteY27" fmla="*/ 7097 h 30429"/>
                    <a:gd name="connsiteX28" fmla="*/ 29050 w 46100"/>
                    <a:gd name="connsiteY28" fmla="*/ 6977 h 30429"/>
                    <a:gd name="connsiteX29" fmla="*/ 29050 w 46100"/>
                    <a:gd name="connsiteY29" fmla="*/ 6275 h 30429"/>
                    <a:gd name="connsiteX30" fmla="*/ 29039 w 46100"/>
                    <a:gd name="connsiteY30" fmla="*/ 6120 h 30429"/>
                    <a:gd name="connsiteX31" fmla="*/ 29039 w 46100"/>
                    <a:gd name="connsiteY31" fmla="*/ 5692 h 30429"/>
                    <a:gd name="connsiteX32" fmla="*/ 29039 w 46100"/>
                    <a:gd name="connsiteY32" fmla="*/ 0 h 30429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5495 w 46100"/>
                    <a:gd name="connsiteY6" fmla="*/ 25340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2734 w 46100"/>
                    <a:gd name="connsiteY10" fmla="*/ 24794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9039 w 46100"/>
                    <a:gd name="connsiteY0" fmla="*/ 0 h 28723"/>
                    <a:gd name="connsiteX1" fmla="*/ 145 w 46100"/>
                    <a:gd name="connsiteY1" fmla="*/ 26043 h 28723"/>
                    <a:gd name="connsiteX2" fmla="*/ 17248 w 46100"/>
                    <a:gd name="connsiteY2" fmla="*/ 5586 h 28723"/>
                    <a:gd name="connsiteX3" fmla="*/ 11362 w 46100"/>
                    <a:gd name="connsiteY3" fmla="*/ 14606 h 28723"/>
                    <a:gd name="connsiteX4" fmla="*/ 12458 w 46100"/>
                    <a:gd name="connsiteY4" fmla="*/ 13708 h 28723"/>
                    <a:gd name="connsiteX5" fmla="*/ 7565 w 46100"/>
                    <a:gd name="connsiteY5" fmla="*/ 14164 h 28723"/>
                    <a:gd name="connsiteX6" fmla="*/ 13016 w 46100"/>
                    <a:gd name="connsiteY6" fmla="*/ 16469 h 28723"/>
                    <a:gd name="connsiteX7" fmla="*/ 16117 w 46100"/>
                    <a:gd name="connsiteY7" fmla="*/ 18635 h 28723"/>
                    <a:gd name="connsiteX8" fmla="*/ 17712 w 46100"/>
                    <a:gd name="connsiteY8" fmla="*/ 19853 h 28723"/>
                    <a:gd name="connsiteX9" fmla="*/ 16668 w 46100"/>
                    <a:gd name="connsiteY9" fmla="*/ 16754 h 28723"/>
                    <a:gd name="connsiteX10" fmla="*/ 11362 w 46100"/>
                    <a:gd name="connsiteY10" fmla="*/ 16378 h 28723"/>
                    <a:gd name="connsiteX11" fmla="*/ 0 w 46100"/>
                    <a:gd name="connsiteY11" fmla="*/ 27097 h 28723"/>
                    <a:gd name="connsiteX12" fmla="*/ 29039 w 46100"/>
                    <a:gd name="connsiteY12" fmla="*/ 28694 h 28723"/>
                    <a:gd name="connsiteX13" fmla="*/ 29050 w 46100"/>
                    <a:gd name="connsiteY13" fmla="*/ 23194 h 28723"/>
                    <a:gd name="connsiteX14" fmla="*/ 30741 w 46100"/>
                    <a:gd name="connsiteY14" fmla="*/ 19419 h 28723"/>
                    <a:gd name="connsiteX15" fmla="*/ 31789 w 46100"/>
                    <a:gd name="connsiteY15" fmla="*/ 18598 h 28723"/>
                    <a:gd name="connsiteX16" fmla="*/ 32456 w 46100"/>
                    <a:gd name="connsiteY16" fmla="*/ 18265 h 28723"/>
                    <a:gd name="connsiteX17" fmla="*/ 34395 w 46100"/>
                    <a:gd name="connsiteY17" fmla="*/ 17887 h 28723"/>
                    <a:gd name="connsiteX18" fmla="*/ 37218 w 46100"/>
                    <a:gd name="connsiteY18" fmla="*/ 18598 h 28723"/>
                    <a:gd name="connsiteX19" fmla="*/ 41909 w 46100"/>
                    <a:gd name="connsiteY19" fmla="*/ 20301 h 28723"/>
                    <a:gd name="connsiteX20" fmla="*/ 46100 w 46100"/>
                    <a:gd name="connsiteY20" fmla="*/ 15062 h 28723"/>
                    <a:gd name="connsiteX21" fmla="*/ 41909 w 46100"/>
                    <a:gd name="connsiteY21" fmla="*/ 9811 h 28723"/>
                    <a:gd name="connsiteX22" fmla="*/ 37218 w 46100"/>
                    <a:gd name="connsiteY22" fmla="*/ 11526 h 28723"/>
                    <a:gd name="connsiteX23" fmla="*/ 34400 w 46100"/>
                    <a:gd name="connsiteY23" fmla="*/ 12236 h 28723"/>
                    <a:gd name="connsiteX24" fmla="*/ 32456 w 46100"/>
                    <a:gd name="connsiteY24" fmla="*/ 11859 h 28723"/>
                    <a:gd name="connsiteX25" fmla="*/ 31789 w 46100"/>
                    <a:gd name="connsiteY25" fmla="*/ 11526 h 28723"/>
                    <a:gd name="connsiteX26" fmla="*/ 30741 w 46100"/>
                    <a:gd name="connsiteY26" fmla="*/ 10692 h 28723"/>
                    <a:gd name="connsiteX27" fmla="*/ 29062 w 46100"/>
                    <a:gd name="connsiteY27" fmla="*/ 7097 h 28723"/>
                    <a:gd name="connsiteX28" fmla="*/ 29050 w 46100"/>
                    <a:gd name="connsiteY28" fmla="*/ 6977 h 28723"/>
                    <a:gd name="connsiteX29" fmla="*/ 29050 w 46100"/>
                    <a:gd name="connsiteY29" fmla="*/ 6275 h 28723"/>
                    <a:gd name="connsiteX30" fmla="*/ 29039 w 46100"/>
                    <a:gd name="connsiteY30" fmla="*/ 6120 h 28723"/>
                    <a:gd name="connsiteX31" fmla="*/ 29039 w 46100"/>
                    <a:gd name="connsiteY31" fmla="*/ 5692 h 28723"/>
                    <a:gd name="connsiteX32" fmla="*/ 29039 w 46100"/>
                    <a:gd name="connsiteY32" fmla="*/ 0 h 28723"/>
                    <a:gd name="connsiteX0" fmla="*/ 28894 w 45955"/>
                    <a:gd name="connsiteY0" fmla="*/ 0 h 28710"/>
                    <a:gd name="connsiteX1" fmla="*/ 0 w 45955"/>
                    <a:gd name="connsiteY1" fmla="*/ 26043 h 28710"/>
                    <a:gd name="connsiteX2" fmla="*/ 17103 w 45955"/>
                    <a:gd name="connsiteY2" fmla="*/ 5586 h 28710"/>
                    <a:gd name="connsiteX3" fmla="*/ 11217 w 45955"/>
                    <a:gd name="connsiteY3" fmla="*/ 14606 h 28710"/>
                    <a:gd name="connsiteX4" fmla="*/ 12313 w 45955"/>
                    <a:gd name="connsiteY4" fmla="*/ 13708 h 28710"/>
                    <a:gd name="connsiteX5" fmla="*/ 7420 w 45955"/>
                    <a:gd name="connsiteY5" fmla="*/ 14164 h 28710"/>
                    <a:gd name="connsiteX6" fmla="*/ 12871 w 45955"/>
                    <a:gd name="connsiteY6" fmla="*/ 16469 h 28710"/>
                    <a:gd name="connsiteX7" fmla="*/ 15972 w 45955"/>
                    <a:gd name="connsiteY7" fmla="*/ 18635 h 28710"/>
                    <a:gd name="connsiteX8" fmla="*/ 17567 w 45955"/>
                    <a:gd name="connsiteY8" fmla="*/ 19853 h 28710"/>
                    <a:gd name="connsiteX9" fmla="*/ 16523 w 45955"/>
                    <a:gd name="connsiteY9" fmla="*/ 16754 h 28710"/>
                    <a:gd name="connsiteX10" fmla="*/ 11217 w 45955"/>
                    <a:gd name="connsiteY10" fmla="*/ 16378 h 28710"/>
                    <a:gd name="connsiteX11" fmla="*/ 11589 w 45955"/>
                    <a:gd name="connsiteY11" fmla="*/ 12545 h 28710"/>
                    <a:gd name="connsiteX12" fmla="*/ 28894 w 45955"/>
                    <a:gd name="connsiteY12" fmla="*/ 28694 h 28710"/>
                    <a:gd name="connsiteX13" fmla="*/ 28905 w 45955"/>
                    <a:gd name="connsiteY13" fmla="*/ 23194 h 28710"/>
                    <a:gd name="connsiteX14" fmla="*/ 30596 w 45955"/>
                    <a:gd name="connsiteY14" fmla="*/ 19419 h 28710"/>
                    <a:gd name="connsiteX15" fmla="*/ 31644 w 45955"/>
                    <a:gd name="connsiteY15" fmla="*/ 18598 h 28710"/>
                    <a:gd name="connsiteX16" fmla="*/ 32311 w 45955"/>
                    <a:gd name="connsiteY16" fmla="*/ 18265 h 28710"/>
                    <a:gd name="connsiteX17" fmla="*/ 34250 w 45955"/>
                    <a:gd name="connsiteY17" fmla="*/ 17887 h 28710"/>
                    <a:gd name="connsiteX18" fmla="*/ 37073 w 45955"/>
                    <a:gd name="connsiteY18" fmla="*/ 18598 h 28710"/>
                    <a:gd name="connsiteX19" fmla="*/ 41764 w 45955"/>
                    <a:gd name="connsiteY19" fmla="*/ 20301 h 28710"/>
                    <a:gd name="connsiteX20" fmla="*/ 45955 w 45955"/>
                    <a:gd name="connsiteY20" fmla="*/ 15062 h 28710"/>
                    <a:gd name="connsiteX21" fmla="*/ 41764 w 45955"/>
                    <a:gd name="connsiteY21" fmla="*/ 9811 h 28710"/>
                    <a:gd name="connsiteX22" fmla="*/ 37073 w 45955"/>
                    <a:gd name="connsiteY22" fmla="*/ 11526 h 28710"/>
                    <a:gd name="connsiteX23" fmla="*/ 34255 w 45955"/>
                    <a:gd name="connsiteY23" fmla="*/ 12236 h 28710"/>
                    <a:gd name="connsiteX24" fmla="*/ 32311 w 45955"/>
                    <a:gd name="connsiteY24" fmla="*/ 11859 h 28710"/>
                    <a:gd name="connsiteX25" fmla="*/ 31644 w 45955"/>
                    <a:gd name="connsiteY25" fmla="*/ 11526 h 28710"/>
                    <a:gd name="connsiteX26" fmla="*/ 30596 w 45955"/>
                    <a:gd name="connsiteY26" fmla="*/ 10692 h 28710"/>
                    <a:gd name="connsiteX27" fmla="*/ 28917 w 45955"/>
                    <a:gd name="connsiteY27" fmla="*/ 7097 h 28710"/>
                    <a:gd name="connsiteX28" fmla="*/ 28905 w 45955"/>
                    <a:gd name="connsiteY28" fmla="*/ 6977 h 28710"/>
                    <a:gd name="connsiteX29" fmla="*/ 28905 w 45955"/>
                    <a:gd name="connsiteY29" fmla="*/ 6275 h 28710"/>
                    <a:gd name="connsiteX30" fmla="*/ 28894 w 45955"/>
                    <a:gd name="connsiteY30" fmla="*/ 6120 h 28710"/>
                    <a:gd name="connsiteX31" fmla="*/ 28894 w 45955"/>
                    <a:gd name="connsiteY31" fmla="*/ 5692 h 28710"/>
                    <a:gd name="connsiteX32" fmla="*/ 28894 w 45955"/>
                    <a:gd name="connsiteY32" fmla="*/ 0 h 28710"/>
                    <a:gd name="connsiteX0" fmla="*/ 21476 w 38537"/>
                    <a:gd name="connsiteY0" fmla="*/ 6373 h 35083"/>
                    <a:gd name="connsiteX1" fmla="*/ 9644 w 38537"/>
                    <a:gd name="connsiteY1" fmla="*/ 17193 h 35083"/>
                    <a:gd name="connsiteX2" fmla="*/ 9685 w 38537"/>
                    <a:gd name="connsiteY2" fmla="*/ 11959 h 35083"/>
                    <a:gd name="connsiteX3" fmla="*/ 3799 w 38537"/>
                    <a:gd name="connsiteY3" fmla="*/ 20979 h 35083"/>
                    <a:gd name="connsiteX4" fmla="*/ 4895 w 38537"/>
                    <a:gd name="connsiteY4" fmla="*/ 20081 h 35083"/>
                    <a:gd name="connsiteX5" fmla="*/ 2 w 38537"/>
                    <a:gd name="connsiteY5" fmla="*/ 20537 h 35083"/>
                    <a:gd name="connsiteX6" fmla="*/ 5453 w 38537"/>
                    <a:gd name="connsiteY6" fmla="*/ 22842 h 35083"/>
                    <a:gd name="connsiteX7" fmla="*/ 8554 w 38537"/>
                    <a:gd name="connsiteY7" fmla="*/ 25008 h 35083"/>
                    <a:gd name="connsiteX8" fmla="*/ 10149 w 38537"/>
                    <a:gd name="connsiteY8" fmla="*/ 26226 h 35083"/>
                    <a:gd name="connsiteX9" fmla="*/ 9105 w 38537"/>
                    <a:gd name="connsiteY9" fmla="*/ 23127 h 35083"/>
                    <a:gd name="connsiteX10" fmla="*/ 3799 w 38537"/>
                    <a:gd name="connsiteY10" fmla="*/ 22751 h 35083"/>
                    <a:gd name="connsiteX11" fmla="*/ 4171 w 38537"/>
                    <a:gd name="connsiteY11" fmla="*/ 18918 h 35083"/>
                    <a:gd name="connsiteX12" fmla="*/ 21476 w 38537"/>
                    <a:gd name="connsiteY12" fmla="*/ 35067 h 35083"/>
                    <a:gd name="connsiteX13" fmla="*/ 21487 w 38537"/>
                    <a:gd name="connsiteY13" fmla="*/ 29567 h 35083"/>
                    <a:gd name="connsiteX14" fmla="*/ 23178 w 38537"/>
                    <a:gd name="connsiteY14" fmla="*/ 25792 h 35083"/>
                    <a:gd name="connsiteX15" fmla="*/ 24226 w 38537"/>
                    <a:gd name="connsiteY15" fmla="*/ 24971 h 35083"/>
                    <a:gd name="connsiteX16" fmla="*/ 24893 w 38537"/>
                    <a:gd name="connsiteY16" fmla="*/ 24638 h 35083"/>
                    <a:gd name="connsiteX17" fmla="*/ 26832 w 38537"/>
                    <a:gd name="connsiteY17" fmla="*/ 24260 h 35083"/>
                    <a:gd name="connsiteX18" fmla="*/ 29655 w 38537"/>
                    <a:gd name="connsiteY18" fmla="*/ 24971 h 35083"/>
                    <a:gd name="connsiteX19" fmla="*/ 34346 w 38537"/>
                    <a:gd name="connsiteY19" fmla="*/ 26674 h 35083"/>
                    <a:gd name="connsiteX20" fmla="*/ 38537 w 38537"/>
                    <a:gd name="connsiteY20" fmla="*/ 21435 h 35083"/>
                    <a:gd name="connsiteX21" fmla="*/ 34346 w 38537"/>
                    <a:gd name="connsiteY21" fmla="*/ 16184 h 35083"/>
                    <a:gd name="connsiteX22" fmla="*/ 29655 w 38537"/>
                    <a:gd name="connsiteY22" fmla="*/ 17899 h 35083"/>
                    <a:gd name="connsiteX23" fmla="*/ 26837 w 38537"/>
                    <a:gd name="connsiteY23" fmla="*/ 18609 h 35083"/>
                    <a:gd name="connsiteX24" fmla="*/ 24893 w 38537"/>
                    <a:gd name="connsiteY24" fmla="*/ 18232 h 35083"/>
                    <a:gd name="connsiteX25" fmla="*/ 24226 w 38537"/>
                    <a:gd name="connsiteY25" fmla="*/ 17899 h 35083"/>
                    <a:gd name="connsiteX26" fmla="*/ 23178 w 38537"/>
                    <a:gd name="connsiteY26" fmla="*/ 17065 h 35083"/>
                    <a:gd name="connsiteX27" fmla="*/ 21499 w 38537"/>
                    <a:gd name="connsiteY27" fmla="*/ 13470 h 35083"/>
                    <a:gd name="connsiteX28" fmla="*/ 21487 w 38537"/>
                    <a:gd name="connsiteY28" fmla="*/ 13350 h 35083"/>
                    <a:gd name="connsiteX29" fmla="*/ 21487 w 38537"/>
                    <a:gd name="connsiteY29" fmla="*/ 12648 h 35083"/>
                    <a:gd name="connsiteX30" fmla="*/ 21476 w 38537"/>
                    <a:gd name="connsiteY30" fmla="*/ 12493 h 35083"/>
                    <a:gd name="connsiteX31" fmla="*/ 21476 w 38537"/>
                    <a:gd name="connsiteY31" fmla="*/ 12065 h 35083"/>
                    <a:gd name="connsiteX32" fmla="*/ 21476 w 38537"/>
                    <a:gd name="connsiteY32" fmla="*/ 6373 h 3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8537" h="35083" extrusionOk="0">
                      <a:moveTo>
                        <a:pt x="21476" y="6373"/>
                      </a:moveTo>
                      <a:cubicBezTo>
                        <a:pt x="-10005" y="7266"/>
                        <a:pt x="10537" y="-14287"/>
                        <a:pt x="9644" y="17193"/>
                      </a:cubicBezTo>
                      <a:cubicBezTo>
                        <a:pt x="11569" y="17189"/>
                        <a:pt x="7760" y="11963"/>
                        <a:pt x="9685" y="11959"/>
                      </a:cubicBezTo>
                      <a:cubicBezTo>
                        <a:pt x="10340" y="11852"/>
                        <a:pt x="3382" y="21669"/>
                        <a:pt x="3799" y="20979"/>
                      </a:cubicBezTo>
                      <a:cubicBezTo>
                        <a:pt x="4227" y="20252"/>
                        <a:pt x="5180" y="20653"/>
                        <a:pt x="4895" y="20081"/>
                      </a:cubicBezTo>
                      <a:cubicBezTo>
                        <a:pt x="4680" y="19665"/>
                        <a:pt x="-91" y="20077"/>
                        <a:pt x="2" y="20537"/>
                      </a:cubicBezTo>
                      <a:cubicBezTo>
                        <a:pt x="95" y="20997"/>
                        <a:pt x="4028" y="22097"/>
                        <a:pt x="5453" y="22842"/>
                      </a:cubicBezTo>
                      <a:cubicBezTo>
                        <a:pt x="6878" y="23587"/>
                        <a:pt x="7771" y="24444"/>
                        <a:pt x="8554" y="25008"/>
                      </a:cubicBezTo>
                      <a:cubicBezTo>
                        <a:pt x="9337" y="25572"/>
                        <a:pt x="10363" y="25810"/>
                        <a:pt x="10149" y="26226"/>
                      </a:cubicBezTo>
                      <a:cubicBezTo>
                        <a:pt x="9863" y="26798"/>
                        <a:pt x="8664" y="22400"/>
                        <a:pt x="9105" y="23127"/>
                      </a:cubicBezTo>
                      <a:cubicBezTo>
                        <a:pt x="9545" y="23877"/>
                        <a:pt x="3216" y="22668"/>
                        <a:pt x="3799" y="22751"/>
                      </a:cubicBezTo>
                      <a:lnTo>
                        <a:pt x="4171" y="18918"/>
                      </a:lnTo>
                      <a:cubicBezTo>
                        <a:pt x="5028" y="3249"/>
                        <a:pt x="5795" y="35925"/>
                        <a:pt x="21476" y="35067"/>
                      </a:cubicBezTo>
                      <a:cubicBezTo>
                        <a:pt x="21480" y="33234"/>
                        <a:pt x="21483" y="31400"/>
                        <a:pt x="21487" y="29567"/>
                      </a:cubicBezTo>
                      <a:cubicBezTo>
                        <a:pt x="21678" y="28031"/>
                        <a:pt x="22273" y="26733"/>
                        <a:pt x="23178" y="25792"/>
                      </a:cubicBezTo>
                      <a:cubicBezTo>
                        <a:pt x="23488" y="25471"/>
                        <a:pt x="23833" y="25197"/>
                        <a:pt x="24226" y="24971"/>
                      </a:cubicBezTo>
                      <a:cubicBezTo>
                        <a:pt x="24440" y="24840"/>
                        <a:pt x="24655" y="24733"/>
                        <a:pt x="24893" y="24638"/>
                      </a:cubicBezTo>
                      <a:cubicBezTo>
                        <a:pt x="25501" y="24386"/>
                        <a:pt x="26156" y="24260"/>
                        <a:pt x="26832" y="24260"/>
                      </a:cubicBezTo>
                      <a:cubicBezTo>
                        <a:pt x="27756" y="24260"/>
                        <a:pt x="28720" y="24496"/>
                        <a:pt x="29655" y="24971"/>
                      </a:cubicBezTo>
                      <a:cubicBezTo>
                        <a:pt x="31239" y="25781"/>
                        <a:pt x="33560" y="26674"/>
                        <a:pt x="34346" y="26674"/>
                      </a:cubicBezTo>
                      <a:cubicBezTo>
                        <a:pt x="36656" y="26674"/>
                        <a:pt x="38537" y="24328"/>
                        <a:pt x="38537" y="21435"/>
                      </a:cubicBezTo>
                      <a:cubicBezTo>
                        <a:pt x="38537" y="18542"/>
                        <a:pt x="36656" y="16184"/>
                        <a:pt x="34346" y="16184"/>
                      </a:cubicBezTo>
                      <a:cubicBezTo>
                        <a:pt x="33560" y="16184"/>
                        <a:pt x="31239" y="17089"/>
                        <a:pt x="29655" y="17899"/>
                      </a:cubicBezTo>
                      <a:cubicBezTo>
                        <a:pt x="28720" y="18373"/>
                        <a:pt x="27760" y="18609"/>
                        <a:pt x="26837" y="18609"/>
                      </a:cubicBezTo>
                      <a:cubicBezTo>
                        <a:pt x="26162" y="18609"/>
                        <a:pt x="25506" y="18483"/>
                        <a:pt x="24893" y="18232"/>
                      </a:cubicBezTo>
                      <a:cubicBezTo>
                        <a:pt x="24655" y="18137"/>
                        <a:pt x="24440" y="18018"/>
                        <a:pt x="24226" y="17899"/>
                      </a:cubicBezTo>
                      <a:cubicBezTo>
                        <a:pt x="23833" y="17661"/>
                        <a:pt x="23488" y="17387"/>
                        <a:pt x="23178" y="17065"/>
                      </a:cubicBezTo>
                      <a:cubicBezTo>
                        <a:pt x="22297" y="16160"/>
                        <a:pt x="21714" y="14934"/>
                        <a:pt x="21499" y="13470"/>
                      </a:cubicBezTo>
                      <a:lnTo>
                        <a:pt x="21487" y="13350"/>
                      </a:lnTo>
                      <a:lnTo>
                        <a:pt x="21487" y="12648"/>
                      </a:lnTo>
                      <a:cubicBezTo>
                        <a:pt x="21483" y="12596"/>
                        <a:pt x="21480" y="12545"/>
                        <a:pt x="21476" y="12493"/>
                      </a:cubicBezTo>
                      <a:lnTo>
                        <a:pt x="21476" y="12065"/>
                      </a:lnTo>
                      <a:lnTo>
                        <a:pt x="21476" y="6373"/>
                      </a:lnTo>
                      <a:close/>
                    </a:path>
                  </a:pathLst>
                </a:custGeom>
                <a:solidFill>
                  <a:srgbClr val="B3B2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DC642BF-D9A9-4138-9D93-42DB8F3D4147}"/>
                    </a:ext>
                  </a:extLst>
                </p:cNvPr>
                <p:cNvGrpSpPr/>
                <p:nvPr/>
              </p:nvGrpSpPr>
              <p:grpSpPr>
                <a:xfrm>
                  <a:off x="3062951" y="862828"/>
                  <a:ext cx="5728954" cy="3023831"/>
                  <a:chOff x="1914620" y="1266013"/>
                  <a:chExt cx="5952905" cy="2985137"/>
                </a:xfrm>
              </p:grpSpPr>
              <p:sp>
                <p:nvSpPr>
                  <p:cNvPr id="32" name="Google Shape;1160;p32">
                    <a:extLst>
                      <a:ext uri="{FF2B5EF4-FFF2-40B4-BE49-F238E27FC236}">
                        <a16:creationId xmlns:a16="http://schemas.microsoft.com/office/drawing/2014/main" id="{20320C17-205C-47D8-960C-26AA21E5A5AA}"/>
                      </a:ext>
                    </a:extLst>
                  </p:cNvPr>
                  <p:cNvSpPr/>
                  <p:nvPr/>
                </p:nvSpPr>
                <p:spPr>
                  <a:xfrm>
                    <a:off x="3083725" y="1266013"/>
                    <a:ext cx="1872300" cy="144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92" h="57818" extrusionOk="0">
                        <a:moveTo>
                          <a:pt x="57830" y="0"/>
                        </a:moveTo>
                        <a:cubicBezTo>
                          <a:pt x="26349" y="893"/>
                          <a:pt x="894" y="26337"/>
                          <a:pt x="1" y="57817"/>
                        </a:cubicBezTo>
                        <a:lnTo>
                          <a:pt x="5775" y="57805"/>
                        </a:lnTo>
                        <a:cubicBezTo>
                          <a:pt x="6430" y="57698"/>
                          <a:pt x="7240" y="57424"/>
                          <a:pt x="7657" y="56734"/>
                        </a:cubicBezTo>
                        <a:cubicBezTo>
                          <a:pt x="8085" y="56007"/>
                          <a:pt x="7823" y="55174"/>
                          <a:pt x="7538" y="54602"/>
                        </a:cubicBezTo>
                        <a:cubicBezTo>
                          <a:pt x="7323" y="54186"/>
                          <a:pt x="5466" y="50459"/>
                          <a:pt x="5466" y="48363"/>
                        </a:cubicBezTo>
                        <a:cubicBezTo>
                          <a:pt x="5466" y="44172"/>
                          <a:pt x="9347" y="40755"/>
                          <a:pt x="14122" y="40755"/>
                        </a:cubicBezTo>
                        <a:cubicBezTo>
                          <a:pt x="18896" y="40755"/>
                          <a:pt x="22778" y="44172"/>
                          <a:pt x="22778" y="48363"/>
                        </a:cubicBezTo>
                        <a:cubicBezTo>
                          <a:pt x="22778" y="50459"/>
                          <a:pt x="20908" y="54186"/>
                          <a:pt x="20694" y="54602"/>
                        </a:cubicBezTo>
                        <a:cubicBezTo>
                          <a:pt x="20408" y="55174"/>
                          <a:pt x="20146" y="56007"/>
                          <a:pt x="20587" y="56734"/>
                        </a:cubicBezTo>
                        <a:cubicBezTo>
                          <a:pt x="21027" y="57484"/>
                          <a:pt x="21992" y="57734"/>
                          <a:pt x="22575" y="57817"/>
                        </a:cubicBezTo>
                        <a:lnTo>
                          <a:pt x="28695" y="57817"/>
                        </a:lnTo>
                        <a:cubicBezTo>
                          <a:pt x="29552" y="42148"/>
                          <a:pt x="42149" y="29552"/>
                          <a:pt x="57830" y="28694"/>
                        </a:cubicBezTo>
                        <a:lnTo>
                          <a:pt x="57841" y="23194"/>
                        </a:lnTo>
                        <a:cubicBezTo>
                          <a:pt x="58032" y="21658"/>
                          <a:pt x="58627" y="20360"/>
                          <a:pt x="59532" y="19419"/>
                        </a:cubicBezTo>
                        <a:cubicBezTo>
                          <a:pt x="59842" y="19098"/>
                          <a:pt x="60187" y="18824"/>
                          <a:pt x="60580" y="18598"/>
                        </a:cubicBezTo>
                        <a:cubicBezTo>
                          <a:pt x="60794" y="18467"/>
                          <a:pt x="61009" y="18360"/>
                          <a:pt x="61247" y="18265"/>
                        </a:cubicBezTo>
                        <a:cubicBezTo>
                          <a:pt x="61855" y="18013"/>
                          <a:pt x="62510" y="17887"/>
                          <a:pt x="63186" y="17887"/>
                        </a:cubicBezTo>
                        <a:cubicBezTo>
                          <a:pt x="64110" y="17887"/>
                          <a:pt x="65074" y="18123"/>
                          <a:pt x="66009" y="18598"/>
                        </a:cubicBezTo>
                        <a:cubicBezTo>
                          <a:pt x="67593" y="19408"/>
                          <a:pt x="69914" y="20301"/>
                          <a:pt x="70700" y="20301"/>
                        </a:cubicBezTo>
                        <a:cubicBezTo>
                          <a:pt x="73010" y="20301"/>
                          <a:pt x="74891" y="17955"/>
                          <a:pt x="74891" y="15062"/>
                        </a:cubicBezTo>
                        <a:cubicBezTo>
                          <a:pt x="74891" y="12169"/>
                          <a:pt x="73010" y="9811"/>
                          <a:pt x="70700" y="9811"/>
                        </a:cubicBezTo>
                        <a:cubicBezTo>
                          <a:pt x="69914" y="9811"/>
                          <a:pt x="67593" y="10716"/>
                          <a:pt x="66009" y="11526"/>
                        </a:cubicBezTo>
                        <a:cubicBezTo>
                          <a:pt x="65074" y="12000"/>
                          <a:pt x="64114" y="12236"/>
                          <a:pt x="63191" y="12236"/>
                        </a:cubicBezTo>
                        <a:cubicBezTo>
                          <a:pt x="62516" y="12236"/>
                          <a:pt x="61860" y="12110"/>
                          <a:pt x="61247" y="11859"/>
                        </a:cubicBezTo>
                        <a:cubicBezTo>
                          <a:pt x="61009" y="11764"/>
                          <a:pt x="60794" y="11645"/>
                          <a:pt x="60580" y="11526"/>
                        </a:cubicBezTo>
                        <a:cubicBezTo>
                          <a:pt x="60187" y="11288"/>
                          <a:pt x="59842" y="11014"/>
                          <a:pt x="59532" y="10692"/>
                        </a:cubicBezTo>
                        <a:cubicBezTo>
                          <a:pt x="58651" y="9787"/>
                          <a:pt x="58068" y="8561"/>
                          <a:pt x="57853" y="7097"/>
                        </a:cubicBezTo>
                        <a:lnTo>
                          <a:pt x="57841" y="6977"/>
                        </a:lnTo>
                        <a:lnTo>
                          <a:pt x="57841" y="6275"/>
                        </a:lnTo>
                        <a:lnTo>
                          <a:pt x="57830" y="6120"/>
                        </a:lnTo>
                        <a:lnTo>
                          <a:pt x="57830" y="5692"/>
                        </a:lnTo>
                        <a:lnTo>
                          <a:pt x="57830" y="0"/>
                        </a:lnTo>
                        <a:close/>
                      </a:path>
                    </a:pathLst>
                  </a:custGeom>
                  <a:solidFill>
                    <a:srgbClr val="EBB700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Gulim" panose="020B0600000101010101" pitchFamily="34" charset="-127"/>
                      <a:ea typeface="Gulim" panose="020B0600000101010101" pitchFamily="34" charset="-127"/>
                    </a:endParaRPr>
                  </a:p>
                </p:txBody>
              </p:sp>
              <p:grpSp>
                <p:nvGrpSpPr>
                  <p:cNvPr id="33" name="Google Shape;1169;p32">
                    <a:extLst>
                      <a:ext uri="{FF2B5EF4-FFF2-40B4-BE49-F238E27FC236}">
                        <a16:creationId xmlns:a16="http://schemas.microsoft.com/office/drawing/2014/main" id="{F0D4143A-DFCA-4F8D-83F9-803DE5B22366}"/>
                      </a:ext>
                    </a:extLst>
                  </p:cNvPr>
                  <p:cNvGrpSpPr/>
                  <p:nvPr/>
                </p:nvGrpSpPr>
                <p:grpSpPr>
                  <a:xfrm>
                    <a:off x="4188050" y="2796863"/>
                    <a:ext cx="2196648" cy="1445725"/>
                    <a:chOff x="4188050" y="2796863"/>
                    <a:chExt cx="2196648" cy="1445725"/>
                  </a:xfrm>
                </p:grpSpPr>
                <p:cxnSp>
                  <p:nvCxnSpPr>
                    <p:cNvPr id="86" name="Google Shape;1172;p32">
                      <a:extLst>
                        <a:ext uri="{FF2B5EF4-FFF2-40B4-BE49-F238E27FC236}">
                          <a16:creationId xmlns:a16="http://schemas.microsoft.com/office/drawing/2014/main" id="{B3CDFB7A-65D0-452D-9C90-E18FB5837A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0800000">
                      <a:off x="5662898" y="3530202"/>
                      <a:ext cx="7218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FF5C35"/>
                      </a:solidFill>
                      <a:prstDash val="solid"/>
                      <a:round/>
                      <a:headEnd type="diamond" w="med" len="med"/>
                      <a:tailEnd type="none" w="med" len="med"/>
                    </a:ln>
                  </p:spPr>
                </p:cxnSp>
                <p:sp>
                  <p:nvSpPr>
                    <p:cNvPr id="87" name="Google Shape;1173;p32">
                      <a:extLst>
                        <a:ext uri="{FF2B5EF4-FFF2-40B4-BE49-F238E27FC236}">
                          <a16:creationId xmlns:a16="http://schemas.microsoft.com/office/drawing/2014/main" id="{6DCD9C28-774A-4F3D-BDF8-22429B115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050" y="2796863"/>
                      <a:ext cx="1872275" cy="1445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4891" h="57829" extrusionOk="0">
                          <a:moveTo>
                            <a:pt x="46196" y="0"/>
                          </a:moveTo>
                          <a:cubicBezTo>
                            <a:pt x="45339" y="15681"/>
                            <a:pt x="32742" y="28277"/>
                            <a:pt x="17062" y="29135"/>
                          </a:cubicBezTo>
                          <a:lnTo>
                            <a:pt x="17050" y="35385"/>
                          </a:lnTo>
                          <a:cubicBezTo>
                            <a:pt x="16859" y="36921"/>
                            <a:pt x="16276" y="38219"/>
                            <a:pt x="15359" y="39160"/>
                          </a:cubicBezTo>
                          <a:cubicBezTo>
                            <a:pt x="15050" y="39481"/>
                            <a:pt x="14704" y="39755"/>
                            <a:pt x="14323" y="39981"/>
                          </a:cubicBezTo>
                          <a:cubicBezTo>
                            <a:pt x="14109" y="40112"/>
                            <a:pt x="13883" y="40219"/>
                            <a:pt x="13657" y="40315"/>
                          </a:cubicBezTo>
                          <a:cubicBezTo>
                            <a:pt x="13043" y="40566"/>
                            <a:pt x="12388" y="40692"/>
                            <a:pt x="11713" y="40692"/>
                          </a:cubicBezTo>
                          <a:cubicBezTo>
                            <a:pt x="10789" y="40692"/>
                            <a:pt x="9830" y="40456"/>
                            <a:pt x="8894" y="39981"/>
                          </a:cubicBezTo>
                          <a:cubicBezTo>
                            <a:pt x="7299" y="39172"/>
                            <a:pt x="4977" y="38279"/>
                            <a:pt x="4191" y="38279"/>
                          </a:cubicBezTo>
                          <a:cubicBezTo>
                            <a:pt x="1881" y="38279"/>
                            <a:pt x="0" y="40624"/>
                            <a:pt x="0" y="43517"/>
                          </a:cubicBezTo>
                          <a:cubicBezTo>
                            <a:pt x="0" y="46411"/>
                            <a:pt x="1881" y="48768"/>
                            <a:pt x="4191" y="48768"/>
                          </a:cubicBezTo>
                          <a:cubicBezTo>
                            <a:pt x="4989" y="48768"/>
                            <a:pt x="7299" y="47863"/>
                            <a:pt x="8894" y="47054"/>
                          </a:cubicBezTo>
                          <a:cubicBezTo>
                            <a:pt x="9823" y="46579"/>
                            <a:pt x="10783" y="46343"/>
                            <a:pt x="11709" y="46343"/>
                          </a:cubicBezTo>
                          <a:cubicBezTo>
                            <a:pt x="12385" y="46343"/>
                            <a:pt x="13043" y="46469"/>
                            <a:pt x="13657" y="46720"/>
                          </a:cubicBezTo>
                          <a:cubicBezTo>
                            <a:pt x="13883" y="46815"/>
                            <a:pt x="14109" y="46934"/>
                            <a:pt x="14323" y="47054"/>
                          </a:cubicBezTo>
                          <a:cubicBezTo>
                            <a:pt x="14704" y="47292"/>
                            <a:pt x="15050" y="47565"/>
                            <a:pt x="15359" y="47887"/>
                          </a:cubicBezTo>
                          <a:cubicBezTo>
                            <a:pt x="16240" y="48792"/>
                            <a:pt x="16824" y="50018"/>
                            <a:pt x="17038" y="51483"/>
                          </a:cubicBezTo>
                          <a:lnTo>
                            <a:pt x="17050" y="51602"/>
                          </a:lnTo>
                          <a:lnTo>
                            <a:pt x="17050" y="52304"/>
                          </a:lnTo>
                          <a:lnTo>
                            <a:pt x="17062" y="52459"/>
                          </a:lnTo>
                          <a:lnTo>
                            <a:pt x="17062" y="52888"/>
                          </a:lnTo>
                          <a:lnTo>
                            <a:pt x="17062" y="57829"/>
                          </a:lnTo>
                          <a:cubicBezTo>
                            <a:pt x="48554" y="56936"/>
                            <a:pt x="73997" y="31492"/>
                            <a:pt x="74890" y="0"/>
                          </a:cubicBezTo>
                          <a:lnTo>
                            <a:pt x="74890" y="0"/>
                          </a:lnTo>
                          <a:lnTo>
                            <a:pt x="68151" y="12"/>
                          </a:lnTo>
                          <a:cubicBezTo>
                            <a:pt x="67556" y="119"/>
                            <a:pt x="66818" y="369"/>
                            <a:pt x="66437" y="988"/>
                          </a:cubicBezTo>
                          <a:cubicBezTo>
                            <a:pt x="66056" y="1643"/>
                            <a:pt x="66294" y="2405"/>
                            <a:pt x="66556" y="2929"/>
                          </a:cubicBezTo>
                          <a:cubicBezTo>
                            <a:pt x="66758" y="3334"/>
                            <a:pt x="68532" y="6882"/>
                            <a:pt x="68532" y="8894"/>
                          </a:cubicBezTo>
                          <a:cubicBezTo>
                            <a:pt x="68532" y="12918"/>
                            <a:pt x="64806" y="16193"/>
                            <a:pt x="60234" y="16193"/>
                          </a:cubicBezTo>
                          <a:cubicBezTo>
                            <a:pt x="55650" y="16193"/>
                            <a:pt x="51935" y="12918"/>
                            <a:pt x="51935" y="8894"/>
                          </a:cubicBezTo>
                          <a:cubicBezTo>
                            <a:pt x="51935" y="6882"/>
                            <a:pt x="53709" y="3334"/>
                            <a:pt x="53912" y="2929"/>
                          </a:cubicBezTo>
                          <a:cubicBezTo>
                            <a:pt x="54174" y="2405"/>
                            <a:pt x="54412" y="1643"/>
                            <a:pt x="54019" y="988"/>
                          </a:cubicBezTo>
                          <a:cubicBezTo>
                            <a:pt x="53614" y="310"/>
                            <a:pt x="52745" y="83"/>
                            <a:pt x="52197" y="0"/>
                          </a:cubicBezTo>
                          <a:close/>
                        </a:path>
                      </a:pathLst>
                    </a:custGeom>
                    <a:solidFill>
                      <a:srgbClr val="FF5C3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</p:grpSp>
              <p:grpSp>
                <p:nvGrpSpPr>
                  <p:cNvPr id="34" name="Google Shape;1178;p32">
                    <a:extLst>
                      <a:ext uri="{FF2B5EF4-FFF2-40B4-BE49-F238E27FC236}">
                        <a16:creationId xmlns:a16="http://schemas.microsoft.com/office/drawing/2014/main" id="{0801A501-9FB6-43ED-AF34-D1DFF0E4F11A}"/>
                      </a:ext>
                    </a:extLst>
                  </p:cNvPr>
                  <p:cNvGrpSpPr/>
                  <p:nvPr/>
                </p:nvGrpSpPr>
                <p:grpSpPr>
                  <a:xfrm>
                    <a:off x="2747122" y="2378875"/>
                    <a:ext cx="1782353" cy="1872275"/>
                    <a:chOff x="2747122" y="2378875"/>
                    <a:chExt cx="1782353" cy="1872275"/>
                  </a:xfrm>
                </p:grpSpPr>
                <p:cxnSp>
                  <p:nvCxnSpPr>
                    <p:cNvPr id="84" name="Google Shape;1181;p32">
                      <a:extLst>
                        <a:ext uri="{FF2B5EF4-FFF2-40B4-BE49-F238E27FC236}">
                          <a16:creationId xmlns:a16="http://schemas.microsoft.com/office/drawing/2014/main" id="{281E8E0E-FA2E-437E-BBF3-45B4087A8E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47122" y="3503901"/>
                      <a:ext cx="7365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B3B2B1"/>
                      </a:solidFill>
                      <a:prstDash val="solid"/>
                      <a:round/>
                      <a:headEnd type="diamond" w="med" len="med"/>
                      <a:tailEnd type="none" w="med" len="med"/>
                    </a:ln>
                  </p:spPr>
                </p:cxnSp>
                <p:sp>
                  <p:nvSpPr>
                    <p:cNvPr id="85" name="Google Shape;1182;p32">
                      <a:extLst>
                        <a:ext uri="{FF2B5EF4-FFF2-40B4-BE49-F238E27FC236}">
                          <a16:creationId xmlns:a16="http://schemas.microsoft.com/office/drawing/2014/main" id="{DD0AD49B-2CD2-4223-81A5-F4691D70CC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3725" y="2378875"/>
                      <a:ext cx="1445750" cy="187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830" h="74891" extrusionOk="0">
                          <a:moveTo>
                            <a:pt x="14122" y="0"/>
                          </a:moveTo>
                          <a:cubicBezTo>
                            <a:pt x="11229" y="0"/>
                            <a:pt x="8871" y="1882"/>
                            <a:pt x="8871" y="4191"/>
                          </a:cubicBezTo>
                          <a:cubicBezTo>
                            <a:pt x="8871" y="4977"/>
                            <a:pt x="9776" y="7299"/>
                            <a:pt x="10574" y="8883"/>
                          </a:cubicBezTo>
                          <a:cubicBezTo>
                            <a:pt x="11395" y="10502"/>
                            <a:pt x="11514" y="12192"/>
                            <a:pt x="10907" y="13645"/>
                          </a:cubicBezTo>
                          <a:cubicBezTo>
                            <a:pt x="10824" y="13883"/>
                            <a:pt x="10705" y="14097"/>
                            <a:pt x="10586" y="14312"/>
                          </a:cubicBezTo>
                          <a:cubicBezTo>
                            <a:pt x="9705" y="15776"/>
                            <a:pt x="8133" y="16741"/>
                            <a:pt x="6156" y="17038"/>
                          </a:cubicBezTo>
                          <a:lnTo>
                            <a:pt x="6037" y="17050"/>
                          </a:lnTo>
                          <a:lnTo>
                            <a:pt x="5335" y="17050"/>
                          </a:lnTo>
                          <a:lnTo>
                            <a:pt x="5180" y="17062"/>
                          </a:lnTo>
                          <a:lnTo>
                            <a:pt x="1" y="17062"/>
                          </a:lnTo>
                          <a:cubicBezTo>
                            <a:pt x="894" y="48542"/>
                            <a:pt x="26338" y="73998"/>
                            <a:pt x="57818" y="74891"/>
                          </a:cubicBezTo>
                          <a:lnTo>
                            <a:pt x="57818" y="68926"/>
                          </a:lnTo>
                          <a:cubicBezTo>
                            <a:pt x="57699" y="68271"/>
                            <a:pt x="57425" y="67461"/>
                            <a:pt x="56734" y="67044"/>
                          </a:cubicBezTo>
                          <a:cubicBezTo>
                            <a:pt x="56480" y="66891"/>
                            <a:pt x="56192" y="66815"/>
                            <a:pt x="55880" y="66815"/>
                          </a:cubicBezTo>
                          <a:cubicBezTo>
                            <a:pt x="55491" y="66815"/>
                            <a:pt x="55064" y="66932"/>
                            <a:pt x="54615" y="67164"/>
                          </a:cubicBezTo>
                          <a:cubicBezTo>
                            <a:pt x="54186" y="67378"/>
                            <a:pt x="50460" y="69235"/>
                            <a:pt x="48364" y="69235"/>
                          </a:cubicBezTo>
                          <a:cubicBezTo>
                            <a:pt x="44173" y="69235"/>
                            <a:pt x="40768" y="65354"/>
                            <a:pt x="40768" y="60579"/>
                          </a:cubicBezTo>
                          <a:cubicBezTo>
                            <a:pt x="40768" y="55805"/>
                            <a:pt x="44173" y="51924"/>
                            <a:pt x="48364" y="51924"/>
                          </a:cubicBezTo>
                          <a:cubicBezTo>
                            <a:pt x="50460" y="51924"/>
                            <a:pt x="54186" y="53793"/>
                            <a:pt x="54615" y="54007"/>
                          </a:cubicBezTo>
                          <a:cubicBezTo>
                            <a:pt x="55061" y="54230"/>
                            <a:pt x="55486" y="54345"/>
                            <a:pt x="55875" y="54345"/>
                          </a:cubicBezTo>
                          <a:cubicBezTo>
                            <a:pt x="56192" y="54345"/>
                            <a:pt x="56484" y="54269"/>
                            <a:pt x="56746" y="54114"/>
                          </a:cubicBezTo>
                          <a:cubicBezTo>
                            <a:pt x="57484" y="53674"/>
                            <a:pt x="57746" y="52709"/>
                            <a:pt x="57830" y="52126"/>
                          </a:cubicBezTo>
                          <a:lnTo>
                            <a:pt x="57830" y="46197"/>
                          </a:lnTo>
                          <a:cubicBezTo>
                            <a:pt x="42149" y="45339"/>
                            <a:pt x="29552" y="32743"/>
                            <a:pt x="28695" y="17062"/>
                          </a:cubicBezTo>
                          <a:lnTo>
                            <a:pt x="22254" y="17050"/>
                          </a:lnTo>
                          <a:cubicBezTo>
                            <a:pt x="20194" y="16800"/>
                            <a:pt x="18563" y="15824"/>
                            <a:pt x="17658" y="14312"/>
                          </a:cubicBezTo>
                          <a:cubicBezTo>
                            <a:pt x="17527" y="14097"/>
                            <a:pt x="17420" y="13883"/>
                            <a:pt x="17325" y="13645"/>
                          </a:cubicBezTo>
                          <a:cubicBezTo>
                            <a:pt x="16729" y="12192"/>
                            <a:pt x="16836" y="10502"/>
                            <a:pt x="17658" y="8883"/>
                          </a:cubicBezTo>
                          <a:cubicBezTo>
                            <a:pt x="18468" y="7299"/>
                            <a:pt x="19360" y="4977"/>
                            <a:pt x="19360" y="4191"/>
                          </a:cubicBezTo>
                          <a:cubicBezTo>
                            <a:pt x="19360" y="1882"/>
                            <a:pt x="17015" y="0"/>
                            <a:pt x="14122" y="0"/>
                          </a:cubicBezTo>
                          <a:close/>
                        </a:path>
                      </a:pathLst>
                    </a:custGeom>
                    <a:solidFill>
                      <a:srgbClr val="B3B2B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</p:grpSp>
              <p:sp>
                <p:nvSpPr>
                  <p:cNvPr id="35" name="Google Shape;1191;p32">
                    <a:extLst>
                      <a:ext uri="{FF2B5EF4-FFF2-40B4-BE49-F238E27FC236}">
                        <a16:creationId xmlns:a16="http://schemas.microsoft.com/office/drawing/2014/main" id="{91CD9088-D381-4281-9526-2B9FEA24959C}"/>
                      </a:ext>
                    </a:extLst>
                  </p:cNvPr>
                  <p:cNvSpPr/>
                  <p:nvPr/>
                </p:nvSpPr>
                <p:spPr>
                  <a:xfrm>
                    <a:off x="4614875" y="1266013"/>
                    <a:ext cx="1445450" cy="185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818" h="74022" extrusionOk="0">
                        <a:moveTo>
                          <a:pt x="1" y="0"/>
                        </a:moveTo>
                        <a:lnTo>
                          <a:pt x="13" y="6716"/>
                        </a:lnTo>
                        <a:cubicBezTo>
                          <a:pt x="120" y="7370"/>
                          <a:pt x="394" y="8180"/>
                          <a:pt x="1084" y="8597"/>
                        </a:cubicBezTo>
                        <a:cubicBezTo>
                          <a:pt x="1344" y="8750"/>
                          <a:pt x="1632" y="8826"/>
                          <a:pt x="1945" y="8826"/>
                        </a:cubicBezTo>
                        <a:cubicBezTo>
                          <a:pt x="2333" y="8826"/>
                          <a:pt x="2760" y="8709"/>
                          <a:pt x="3215" y="8478"/>
                        </a:cubicBezTo>
                        <a:cubicBezTo>
                          <a:pt x="3632" y="8263"/>
                          <a:pt x="7359" y="6406"/>
                          <a:pt x="9454" y="6406"/>
                        </a:cubicBezTo>
                        <a:cubicBezTo>
                          <a:pt x="13645" y="6406"/>
                          <a:pt x="17062" y="10287"/>
                          <a:pt x="17062" y="15062"/>
                        </a:cubicBezTo>
                        <a:cubicBezTo>
                          <a:pt x="17062" y="19836"/>
                          <a:pt x="13645" y="23718"/>
                          <a:pt x="9454" y="23718"/>
                        </a:cubicBezTo>
                        <a:cubicBezTo>
                          <a:pt x="7359" y="23718"/>
                          <a:pt x="3632" y="21848"/>
                          <a:pt x="3215" y="21634"/>
                        </a:cubicBezTo>
                        <a:cubicBezTo>
                          <a:pt x="2762" y="21411"/>
                          <a:pt x="2338" y="21296"/>
                          <a:pt x="1951" y="21296"/>
                        </a:cubicBezTo>
                        <a:cubicBezTo>
                          <a:pt x="1636" y="21296"/>
                          <a:pt x="1346" y="21372"/>
                          <a:pt x="1084" y="21527"/>
                        </a:cubicBezTo>
                        <a:cubicBezTo>
                          <a:pt x="334" y="21967"/>
                          <a:pt x="84" y="22932"/>
                          <a:pt x="1" y="23515"/>
                        </a:cubicBezTo>
                        <a:lnTo>
                          <a:pt x="1" y="28694"/>
                        </a:lnTo>
                        <a:cubicBezTo>
                          <a:pt x="15669" y="29552"/>
                          <a:pt x="28266" y="42148"/>
                          <a:pt x="29123" y="57817"/>
                        </a:cubicBezTo>
                        <a:lnTo>
                          <a:pt x="35446" y="57841"/>
                        </a:lnTo>
                        <a:cubicBezTo>
                          <a:pt x="36958" y="58019"/>
                          <a:pt x="38232" y="58615"/>
                          <a:pt x="39137" y="59532"/>
                        </a:cubicBezTo>
                        <a:cubicBezTo>
                          <a:pt x="39422" y="59817"/>
                          <a:pt x="39672" y="60127"/>
                          <a:pt x="39875" y="60472"/>
                        </a:cubicBezTo>
                        <a:cubicBezTo>
                          <a:pt x="39946" y="60591"/>
                          <a:pt x="40006" y="60710"/>
                          <a:pt x="40065" y="60829"/>
                        </a:cubicBezTo>
                        <a:cubicBezTo>
                          <a:pt x="40077" y="60841"/>
                          <a:pt x="40077" y="60865"/>
                          <a:pt x="40089" y="60877"/>
                        </a:cubicBezTo>
                        <a:cubicBezTo>
                          <a:pt x="40149" y="60996"/>
                          <a:pt x="40196" y="61115"/>
                          <a:pt x="40244" y="61234"/>
                        </a:cubicBezTo>
                        <a:cubicBezTo>
                          <a:pt x="40434" y="61746"/>
                          <a:pt x="40541" y="62282"/>
                          <a:pt x="40565" y="62841"/>
                        </a:cubicBezTo>
                        <a:lnTo>
                          <a:pt x="40565" y="62865"/>
                        </a:lnTo>
                        <a:cubicBezTo>
                          <a:pt x="40565" y="63044"/>
                          <a:pt x="40565" y="63222"/>
                          <a:pt x="40541" y="63413"/>
                        </a:cubicBezTo>
                        <a:cubicBezTo>
                          <a:pt x="40541" y="63425"/>
                          <a:pt x="40541" y="63437"/>
                          <a:pt x="40541" y="63449"/>
                        </a:cubicBezTo>
                        <a:cubicBezTo>
                          <a:pt x="40518" y="63806"/>
                          <a:pt x="40446" y="64163"/>
                          <a:pt x="40351" y="64520"/>
                        </a:cubicBezTo>
                        <a:cubicBezTo>
                          <a:pt x="40339" y="64544"/>
                          <a:pt x="40327" y="64568"/>
                          <a:pt x="40327" y="64604"/>
                        </a:cubicBezTo>
                        <a:cubicBezTo>
                          <a:pt x="40268" y="64770"/>
                          <a:pt x="40220" y="64937"/>
                          <a:pt x="40149" y="65104"/>
                        </a:cubicBezTo>
                        <a:cubicBezTo>
                          <a:pt x="40137" y="65127"/>
                          <a:pt x="40125" y="65163"/>
                          <a:pt x="40113" y="65187"/>
                        </a:cubicBezTo>
                        <a:cubicBezTo>
                          <a:pt x="40041" y="65366"/>
                          <a:pt x="39970" y="65532"/>
                          <a:pt x="39887" y="65711"/>
                        </a:cubicBezTo>
                        <a:cubicBezTo>
                          <a:pt x="39125" y="67211"/>
                          <a:pt x="38267" y="69390"/>
                          <a:pt x="38267" y="70128"/>
                        </a:cubicBezTo>
                        <a:cubicBezTo>
                          <a:pt x="38267" y="72271"/>
                          <a:pt x="40470" y="74021"/>
                          <a:pt x="43161" y="74021"/>
                        </a:cubicBezTo>
                        <a:cubicBezTo>
                          <a:pt x="45852" y="74021"/>
                          <a:pt x="48054" y="72271"/>
                          <a:pt x="48054" y="70128"/>
                        </a:cubicBezTo>
                        <a:cubicBezTo>
                          <a:pt x="48054" y="69390"/>
                          <a:pt x="47197" y="67211"/>
                          <a:pt x="46435" y="65711"/>
                        </a:cubicBezTo>
                        <a:cubicBezTo>
                          <a:pt x="46352" y="65532"/>
                          <a:pt x="46280" y="65366"/>
                          <a:pt x="46209" y="65199"/>
                        </a:cubicBezTo>
                        <a:cubicBezTo>
                          <a:pt x="46197" y="65163"/>
                          <a:pt x="46185" y="65139"/>
                          <a:pt x="46173" y="65104"/>
                        </a:cubicBezTo>
                        <a:cubicBezTo>
                          <a:pt x="46102" y="64937"/>
                          <a:pt x="46042" y="64770"/>
                          <a:pt x="45995" y="64604"/>
                        </a:cubicBezTo>
                        <a:cubicBezTo>
                          <a:pt x="45995" y="64568"/>
                          <a:pt x="45983" y="64544"/>
                          <a:pt x="45971" y="64520"/>
                        </a:cubicBezTo>
                        <a:cubicBezTo>
                          <a:pt x="45875" y="64163"/>
                          <a:pt x="45804" y="63806"/>
                          <a:pt x="45780" y="63449"/>
                        </a:cubicBezTo>
                        <a:cubicBezTo>
                          <a:pt x="45780" y="63437"/>
                          <a:pt x="45780" y="63425"/>
                          <a:pt x="45768" y="63413"/>
                        </a:cubicBezTo>
                        <a:cubicBezTo>
                          <a:pt x="45756" y="63234"/>
                          <a:pt x="45756" y="63044"/>
                          <a:pt x="45756" y="62865"/>
                        </a:cubicBezTo>
                        <a:cubicBezTo>
                          <a:pt x="45756" y="62865"/>
                          <a:pt x="45756" y="62853"/>
                          <a:pt x="45756" y="62841"/>
                        </a:cubicBezTo>
                        <a:cubicBezTo>
                          <a:pt x="45780" y="62282"/>
                          <a:pt x="45875" y="61746"/>
                          <a:pt x="46078" y="61234"/>
                        </a:cubicBezTo>
                        <a:cubicBezTo>
                          <a:pt x="46125" y="61115"/>
                          <a:pt x="46173" y="60996"/>
                          <a:pt x="46233" y="60877"/>
                        </a:cubicBezTo>
                        <a:cubicBezTo>
                          <a:pt x="46233" y="60865"/>
                          <a:pt x="46245" y="60841"/>
                          <a:pt x="46245" y="60829"/>
                        </a:cubicBezTo>
                        <a:cubicBezTo>
                          <a:pt x="46304" y="60710"/>
                          <a:pt x="46376" y="60591"/>
                          <a:pt x="46447" y="60472"/>
                        </a:cubicBezTo>
                        <a:cubicBezTo>
                          <a:pt x="46649" y="60127"/>
                          <a:pt x="46899" y="59817"/>
                          <a:pt x="47173" y="59532"/>
                        </a:cubicBezTo>
                        <a:cubicBezTo>
                          <a:pt x="48054" y="58650"/>
                          <a:pt x="49269" y="58067"/>
                          <a:pt x="50709" y="57853"/>
                        </a:cubicBezTo>
                        <a:lnTo>
                          <a:pt x="50828" y="57841"/>
                        </a:lnTo>
                        <a:lnTo>
                          <a:pt x="51495" y="57841"/>
                        </a:lnTo>
                        <a:lnTo>
                          <a:pt x="51638" y="57829"/>
                        </a:lnTo>
                        <a:lnTo>
                          <a:pt x="52055" y="57817"/>
                        </a:lnTo>
                        <a:lnTo>
                          <a:pt x="57817" y="57817"/>
                        </a:lnTo>
                        <a:cubicBezTo>
                          <a:pt x="56924" y="26337"/>
                          <a:pt x="31481" y="89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407CCA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Gulim" panose="020B0600000101010101" pitchFamily="34" charset="-127"/>
                      <a:ea typeface="Gulim" panose="020B0600000101010101" pitchFamily="34" charset="-127"/>
                    </a:endParaRPr>
                  </a:p>
                </p:txBody>
              </p:sp>
              <p:grpSp>
                <p:nvGrpSpPr>
                  <p:cNvPr id="36" name="Google Shape;1192;p32">
                    <a:extLst>
                      <a:ext uri="{FF2B5EF4-FFF2-40B4-BE49-F238E27FC236}">
                        <a16:creationId xmlns:a16="http://schemas.microsoft.com/office/drawing/2014/main" id="{DA757B13-7D65-4D72-971A-EE8C579CE325}"/>
                      </a:ext>
                    </a:extLst>
                  </p:cNvPr>
                  <p:cNvGrpSpPr/>
                  <p:nvPr/>
                </p:nvGrpSpPr>
                <p:grpSpPr>
                  <a:xfrm>
                    <a:off x="5312820" y="1885199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76" name="Google Shape;1193;p32">
                      <a:extLst>
                        <a:ext uri="{FF2B5EF4-FFF2-40B4-BE49-F238E27FC236}">
                          <a16:creationId xmlns:a16="http://schemas.microsoft.com/office/drawing/2014/main" id="{594E0360-0D97-4626-9417-41C0DEEAF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7" name="Google Shape;1194;p32">
                      <a:extLst>
                        <a:ext uri="{FF2B5EF4-FFF2-40B4-BE49-F238E27FC236}">
                          <a16:creationId xmlns:a16="http://schemas.microsoft.com/office/drawing/2014/main" id="{5F48656E-CFCA-482C-AE21-352943B11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8" name="Google Shape;1195;p32">
                      <a:extLst>
                        <a:ext uri="{FF2B5EF4-FFF2-40B4-BE49-F238E27FC236}">
                          <a16:creationId xmlns:a16="http://schemas.microsoft.com/office/drawing/2014/main" id="{AD8BC1F0-1ECE-404E-B659-1DF8920FD7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9" name="Google Shape;1196;p32">
                      <a:extLst>
                        <a:ext uri="{FF2B5EF4-FFF2-40B4-BE49-F238E27FC236}">
                          <a16:creationId xmlns:a16="http://schemas.microsoft.com/office/drawing/2014/main" id="{7EB7115C-5E90-4A09-835A-9872D7AEE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80" name="Google Shape;1197;p32">
                      <a:extLst>
                        <a:ext uri="{FF2B5EF4-FFF2-40B4-BE49-F238E27FC236}">
                          <a16:creationId xmlns:a16="http://schemas.microsoft.com/office/drawing/2014/main" id="{78A80BEC-EDEA-42DE-8178-EF7918B23D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81" name="Google Shape;1198;p32">
                      <a:extLst>
                        <a:ext uri="{FF2B5EF4-FFF2-40B4-BE49-F238E27FC236}">
                          <a16:creationId xmlns:a16="http://schemas.microsoft.com/office/drawing/2014/main" id="{E39B7771-DDF1-482D-A32E-02A5AA6F6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82" name="Google Shape;1199;p32">
                      <a:extLst>
                        <a:ext uri="{FF2B5EF4-FFF2-40B4-BE49-F238E27FC236}">
                          <a16:creationId xmlns:a16="http://schemas.microsoft.com/office/drawing/2014/main" id="{B6DFEEB5-80B9-4038-83A3-9C081C2EB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83" name="Google Shape;1200;p32">
                      <a:extLst>
                        <a:ext uri="{FF2B5EF4-FFF2-40B4-BE49-F238E27FC236}">
                          <a16:creationId xmlns:a16="http://schemas.microsoft.com/office/drawing/2014/main" id="{C3F17751-C760-46B3-A2F6-01349A3F9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</p:grpSp>
              <p:sp>
                <p:nvSpPr>
                  <p:cNvPr id="37" name="Google Shape;1747;p42">
                    <a:extLst>
                      <a:ext uri="{FF2B5EF4-FFF2-40B4-BE49-F238E27FC236}">
                        <a16:creationId xmlns:a16="http://schemas.microsoft.com/office/drawing/2014/main" id="{65120ABE-EFBE-4D85-9899-460868A39F6F}"/>
                      </a:ext>
                    </a:extLst>
                  </p:cNvPr>
                  <p:cNvSpPr/>
                  <p:nvPr/>
                </p:nvSpPr>
                <p:spPr>
                  <a:xfrm>
                    <a:off x="4066478" y="1869047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EBB700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endParaRPr sz="2400" kern="0" dirty="0">
                      <a:solidFill>
                        <a:sysClr val="windowText" lastClr="000000"/>
                      </a:solidFill>
                      <a:latin typeface="Gulim" panose="020B0600000101010101" pitchFamily="34" charset="-127"/>
                      <a:ea typeface="Gulim" panose="020B0600000101010101" pitchFamily="34" charset="-127"/>
                    </a:endParaRPr>
                  </a:p>
                </p:txBody>
              </p:sp>
              <p:sp>
                <p:nvSpPr>
                  <p:cNvPr id="38" name="Google Shape;1747;p42">
                    <a:extLst>
                      <a:ext uri="{FF2B5EF4-FFF2-40B4-BE49-F238E27FC236}">
                        <a16:creationId xmlns:a16="http://schemas.microsoft.com/office/drawing/2014/main" id="{F27642C4-BF15-4B15-BD5A-9ADD7AA2A316}"/>
                      </a:ext>
                    </a:extLst>
                  </p:cNvPr>
                  <p:cNvSpPr/>
                  <p:nvPr/>
                </p:nvSpPr>
                <p:spPr>
                  <a:xfrm>
                    <a:off x="5014535" y="2257835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407CCA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r>
                      <a:rPr lang="en" sz="2267" kern="0" dirty="0">
                        <a:solidFill>
                          <a:srgbClr val="FFFFFF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  <a:cs typeface="Fira Sans Extra Condensed Medium"/>
                        <a:sym typeface="Fira Sans Extra Condensed Medium"/>
                      </a:rPr>
                      <a:t>05</a:t>
                    </a:r>
                    <a:endParaRPr sz="2400" kern="0" dirty="0">
                      <a:solidFill>
                        <a:sysClr val="windowText" lastClr="000000"/>
                      </a:solidFill>
                      <a:latin typeface="Gulim" panose="020B0600000101010101" pitchFamily="34" charset="-127"/>
                      <a:ea typeface="Gulim" panose="020B0600000101010101" pitchFamily="34" charset="-127"/>
                    </a:endParaRPr>
                  </a:p>
                </p:txBody>
              </p:sp>
              <p:sp>
                <p:nvSpPr>
                  <p:cNvPr id="39" name="Google Shape;1747;p42">
                    <a:extLst>
                      <a:ext uri="{FF2B5EF4-FFF2-40B4-BE49-F238E27FC236}">
                        <a16:creationId xmlns:a16="http://schemas.microsoft.com/office/drawing/2014/main" id="{E2BBD8DF-8A0C-4F56-8D8B-7A08F580CA2E}"/>
                      </a:ext>
                    </a:extLst>
                  </p:cNvPr>
                  <p:cNvSpPr/>
                  <p:nvPr/>
                </p:nvSpPr>
                <p:spPr>
                  <a:xfrm>
                    <a:off x="4641677" y="3225945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FF5C35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r>
                      <a:rPr lang="en" sz="2267" kern="0" dirty="0">
                        <a:solidFill>
                          <a:srgbClr val="FFFFFF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  <a:cs typeface="Fira Sans Extra Condensed Medium"/>
                        <a:sym typeface="Fira Sans Extra Condensed Medium"/>
                      </a:rPr>
                      <a:t>05</a:t>
                    </a:r>
                    <a:endParaRPr sz="2400" kern="0" dirty="0">
                      <a:solidFill>
                        <a:sysClr val="windowText" lastClr="000000"/>
                      </a:solidFill>
                      <a:latin typeface="Gulim" panose="020B0600000101010101" pitchFamily="34" charset="-127"/>
                      <a:ea typeface="Gulim" panose="020B0600000101010101" pitchFamily="34" charset="-127"/>
                    </a:endParaRPr>
                  </a:p>
                </p:txBody>
              </p:sp>
              <p:sp>
                <p:nvSpPr>
                  <p:cNvPr id="40" name="Google Shape;1747;p42">
                    <a:extLst>
                      <a:ext uri="{FF2B5EF4-FFF2-40B4-BE49-F238E27FC236}">
                        <a16:creationId xmlns:a16="http://schemas.microsoft.com/office/drawing/2014/main" id="{8EA35086-837E-40FA-A24A-5FE4736684DC}"/>
                      </a:ext>
                    </a:extLst>
                  </p:cNvPr>
                  <p:cNvSpPr/>
                  <p:nvPr/>
                </p:nvSpPr>
                <p:spPr>
                  <a:xfrm>
                    <a:off x="3634494" y="2843147"/>
                    <a:ext cx="429613" cy="429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88" h="12789" extrusionOk="0">
                        <a:moveTo>
                          <a:pt x="6394" y="1"/>
                        </a:moveTo>
                        <a:cubicBezTo>
                          <a:pt x="2870" y="1"/>
                          <a:pt x="1" y="2858"/>
                          <a:pt x="1" y="6395"/>
                        </a:cubicBezTo>
                        <a:cubicBezTo>
                          <a:pt x="1" y="9919"/>
                          <a:pt x="2870" y="12788"/>
                          <a:pt x="6394" y="12788"/>
                        </a:cubicBezTo>
                        <a:cubicBezTo>
                          <a:pt x="9930" y="12788"/>
                          <a:pt x="12788" y="9919"/>
                          <a:pt x="12788" y="6395"/>
                        </a:cubicBezTo>
                        <a:cubicBezTo>
                          <a:pt x="12788" y="2858"/>
                          <a:pt x="9930" y="1"/>
                          <a:pt x="639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>
                    <a:solidFill>
                      <a:srgbClr val="B3B2B1"/>
                    </a:solidFill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algn="ctr"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buSzPts val="1100"/>
                      <a:defRPr/>
                    </a:pPr>
                    <a:r>
                      <a:rPr lang="en" sz="2267" kern="0" dirty="0">
                        <a:solidFill>
                          <a:srgbClr val="FFFFFF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  <a:cs typeface="Fira Sans Extra Condensed Medium"/>
                        <a:sym typeface="Fira Sans Extra Condensed Medium"/>
                      </a:rPr>
                      <a:t>05</a:t>
                    </a:r>
                    <a:endParaRPr sz="2400" kern="0" dirty="0">
                      <a:solidFill>
                        <a:sysClr val="windowText" lastClr="000000"/>
                      </a:solidFill>
                      <a:latin typeface="Gulim" panose="020B0600000101010101" pitchFamily="34" charset="-127"/>
                      <a:ea typeface="Gulim" panose="020B0600000101010101" pitchFamily="34" charset="-127"/>
                    </a:endParaRPr>
                  </a:p>
                </p:txBody>
              </p:sp>
              <p:sp>
                <p:nvSpPr>
                  <p:cNvPr id="41" name="Google Shape;1393;p36">
                    <a:extLst>
                      <a:ext uri="{FF2B5EF4-FFF2-40B4-BE49-F238E27FC236}">
                        <a16:creationId xmlns:a16="http://schemas.microsoft.com/office/drawing/2014/main" id="{BA5EAD10-AF46-4CBE-B808-0C7DCDA2F040}"/>
                      </a:ext>
                    </a:extLst>
                  </p:cNvPr>
                  <p:cNvSpPr txBox="1"/>
                  <p:nvPr/>
                </p:nvSpPr>
                <p:spPr>
                  <a:xfrm>
                    <a:off x="2032868" y="1665488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defPPr>
                    <a:lvl1pPr marL="0" indent="0" defTabSz="914400" eaLnBrk="1" fontAlgn="auto" latinLnBrk="0" hangingPunct="1">
                      <a:buClrTx/>
                      <a:buSzTx/>
                      <a:buFontTx/>
                      <a:buNone/>
                      <a:tabLst/>
                      <a:defRPr kumimoji="0" b="1" kern="0" spc="0" normalizeH="0" baseline="0">
                        <a:ln>
                          <a:noFill/>
                        </a:ln>
                        <a:solidFill>
                          <a:srgbClr val="EC3A3B"/>
                        </a:solidFill>
                        <a:effectLst/>
                        <a:uLnTx/>
                        <a:uFillTx/>
                        <a:latin typeface="Helvetica Neue"/>
                        <a:ea typeface="Fira Sans Extra Condensed Medium"/>
                        <a:cs typeface="Fira Sans Extra Condensed Medium"/>
                      </a:defRPr>
                    </a:lvl1pPr>
                  </a:lstStyle>
                  <a:p>
                    <a:r>
                      <a:rPr lang="ko-KR" altLang="en-US" dirty="0">
                        <a:solidFill>
                          <a:srgbClr val="EBB700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중점 분야</a:t>
                    </a:r>
                    <a:r>
                      <a:rPr lang="en" dirty="0">
                        <a:solidFill>
                          <a:srgbClr val="EBB700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 1:</a:t>
                    </a:r>
                  </a:p>
                  <a:p>
                    <a:r>
                      <a:rPr lang="ko-KR" altLang="en-US" dirty="0">
                        <a:solidFill>
                          <a:srgbClr val="EBB700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신생클럽</a:t>
                    </a:r>
                    <a:endParaRPr dirty="0">
                      <a:solidFill>
                        <a:srgbClr val="EBB700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Gulim" panose="020B0600000101010101" pitchFamily="34" charset="-127"/>
                      <a:ea typeface="Gulim" panose="020B0600000101010101" pitchFamily="34" charset="-127"/>
                      <a:sym typeface="Fira Sans Extra Condensed Medium"/>
                    </a:endParaRPr>
                  </a:p>
                </p:txBody>
              </p:sp>
              <p:sp>
                <p:nvSpPr>
                  <p:cNvPr id="42" name="Google Shape;1393;p36">
                    <a:extLst>
                      <a:ext uri="{FF2B5EF4-FFF2-40B4-BE49-F238E27FC236}">
                        <a16:creationId xmlns:a16="http://schemas.microsoft.com/office/drawing/2014/main" id="{2BFBE6ED-38A3-45FE-899E-3FBC8C76E31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2925" y="1662093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0" indent="0" defTabSz="914400" eaLnBrk="1" fontAlgn="auto" latinLnBrk="0" hangingPunct="1">
                      <a:buClrTx/>
                      <a:buSzTx/>
                      <a:buFontTx/>
                      <a:buNone/>
                      <a:tabLst/>
                      <a:defRPr kumimoji="0" b="1" kern="0" spc="0" normalizeH="0" baseline="0">
                        <a:ln>
                          <a:noFill/>
                        </a:ln>
                        <a:solidFill>
                          <a:srgbClr val="EC3A3B"/>
                        </a:solidFill>
                        <a:effectLst/>
                        <a:uLnTx/>
                        <a:uFillTx/>
                        <a:latin typeface="Helvetica Neue"/>
                        <a:ea typeface="Fira Sans Extra Condensed Medium"/>
                        <a:cs typeface="Fira Sans Extra Condensed Medium"/>
                      </a:defRPr>
                    </a:lvl1pPr>
                  </a:lstStyle>
                  <a:p>
                    <a:r>
                      <a:rPr lang="ko-KR" altLang="en-US" dirty="0">
                        <a:solidFill>
                          <a:srgbClr val="407CCA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중점 분야</a:t>
                    </a:r>
                    <a:r>
                      <a:rPr lang="en" dirty="0">
                        <a:solidFill>
                          <a:srgbClr val="407CCA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 2:</a:t>
                    </a:r>
                  </a:p>
                  <a:p>
                    <a:r>
                      <a:rPr lang="ko-KR" altLang="en-US" dirty="0">
                        <a:solidFill>
                          <a:srgbClr val="407CCA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신입회원</a:t>
                    </a:r>
                    <a:endParaRPr dirty="0">
                      <a:solidFill>
                        <a:srgbClr val="407CCA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Gulim" panose="020B0600000101010101" pitchFamily="34" charset="-127"/>
                      <a:ea typeface="Gulim" panose="020B0600000101010101" pitchFamily="34" charset="-127"/>
                      <a:sym typeface="Fira Sans Extra Condensed Medium"/>
                    </a:endParaRPr>
                  </a:p>
                </p:txBody>
              </p:sp>
              <p:pic>
                <p:nvPicPr>
                  <p:cNvPr id="43" name="Graphic 42" descr="User with solid fill">
                    <a:extLst>
                      <a:ext uri="{FF2B5EF4-FFF2-40B4-BE49-F238E27FC236}">
                        <a16:creationId xmlns:a16="http://schemas.microsoft.com/office/drawing/2014/main" id="{33A57E30-2A54-4155-B9AF-5B9A08C3E5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25795" y="1929505"/>
                    <a:ext cx="304828" cy="304828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43" descr="User with solid fill">
                    <a:extLst>
                      <a:ext uri="{FF2B5EF4-FFF2-40B4-BE49-F238E27FC236}">
                        <a16:creationId xmlns:a16="http://schemas.microsoft.com/office/drawing/2014/main" id="{3B4065C9-B127-4874-BA11-AD7B789B3B8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71290" y="2320244"/>
                    <a:ext cx="304828" cy="304828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 descr="User with solid fill">
                    <a:extLst>
                      <a:ext uri="{FF2B5EF4-FFF2-40B4-BE49-F238E27FC236}">
                        <a16:creationId xmlns:a16="http://schemas.microsoft.com/office/drawing/2014/main" id="{F691413E-F63F-41C9-A7A5-0A8A469AB7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4069" y="3288354"/>
                    <a:ext cx="304828" cy="304828"/>
                  </a:xfrm>
                  <a:prstGeom prst="rect">
                    <a:avLst/>
                  </a:prstGeom>
                </p:spPr>
              </p:pic>
              <p:pic>
                <p:nvPicPr>
                  <p:cNvPr id="46" name="Graphic 45" descr="User with solid fill">
                    <a:extLst>
                      <a:ext uri="{FF2B5EF4-FFF2-40B4-BE49-F238E27FC236}">
                        <a16:creationId xmlns:a16="http://schemas.microsoft.com/office/drawing/2014/main" id="{C6479C15-579A-4B2F-99B7-09A7513AEF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96886" y="2905556"/>
                    <a:ext cx="304828" cy="304828"/>
                  </a:xfrm>
                  <a:prstGeom prst="rect">
                    <a:avLst/>
                  </a:prstGeom>
                </p:spPr>
              </p:pic>
              <p:sp>
                <p:nvSpPr>
                  <p:cNvPr id="47" name="Google Shape;1393;p36">
                    <a:extLst>
                      <a:ext uri="{FF2B5EF4-FFF2-40B4-BE49-F238E27FC236}">
                        <a16:creationId xmlns:a16="http://schemas.microsoft.com/office/drawing/2014/main" id="{54EA6481-D40E-41F0-8CFB-2EC2858FEE84}"/>
                      </a:ext>
                    </a:extLst>
                  </p:cNvPr>
                  <p:cNvSpPr txBox="1"/>
                  <p:nvPr/>
                </p:nvSpPr>
                <p:spPr>
                  <a:xfrm>
                    <a:off x="1914620" y="3610727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>
                      <a:buClrTx/>
                      <a:defRPr/>
                    </a:pPr>
                    <a:r>
                      <a:rPr lang="ko-KR" altLang="en-US" b="1" dirty="0">
                        <a:solidFill>
                          <a:srgbClr val="B3B2B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중점 분야</a:t>
                    </a:r>
                    <a:r>
                      <a:rPr lang="en" b="1" dirty="0">
                        <a:solidFill>
                          <a:srgbClr val="B3B2B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 4:</a:t>
                    </a:r>
                  </a:p>
                  <a:p>
                    <a:pPr>
                      <a:buClrTx/>
                      <a:defRPr/>
                    </a:pPr>
                    <a:r>
                      <a:rPr lang="ko-KR" altLang="en-US" b="1" dirty="0">
                        <a:solidFill>
                          <a:srgbClr val="B3B2B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sym typeface="Fira Sans Extra Condensed Medium"/>
                      </a:rPr>
                      <a:t>지도자 지원</a:t>
                    </a:r>
                    <a:endParaRPr b="1" dirty="0">
                      <a:solidFill>
                        <a:srgbClr val="B3B2B1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Gulim" panose="020B0600000101010101" pitchFamily="34" charset="-127"/>
                      <a:ea typeface="Gulim" panose="020B0600000101010101" pitchFamily="34" charset="-127"/>
                      <a:sym typeface="Fira Sans Extra Condensed Medium"/>
                    </a:endParaRPr>
                  </a:p>
                </p:txBody>
              </p:sp>
              <p:sp>
                <p:nvSpPr>
                  <p:cNvPr id="48" name="Google Shape;1393;p36">
                    <a:extLst>
                      <a:ext uri="{FF2B5EF4-FFF2-40B4-BE49-F238E27FC236}">
                        <a16:creationId xmlns:a16="http://schemas.microsoft.com/office/drawing/2014/main" id="{3D2FE588-74AC-4C0F-AF40-6DCE7A02E3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20856" y="3612917"/>
                    <a:ext cx="1884600" cy="429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ko-KR" altLang="en-US" b="1" kern="0" dirty="0">
                        <a:solidFill>
                          <a:srgbClr val="FF5C35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cs typeface="Fira Sans Extra Condensed Medium"/>
                        <a:sym typeface="Fira Sans Extra Condensed Medium"/>
                      </a:rPr>
                      <a:t>중점 분야</a:t>
                    </a:r>
                    <a:r>
                      <a:rPr lang="en" b="1" kern="0" dirty="0">
                        <a:solidFill>
                          <a:srgbClr val="FF5C35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cs typeface="Fira Sans Extra Condensed Medium"/>
                        <a:sym typeface="Fira Sans Extra Condensed Medium"/>
                      </a:rPr>
                      <a:t> 3:</a:t>
                    </a:r>
                  </a:p>
                  <a:p>
                    <a:pPr defTabSz="121917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ko-KR" altLang="en-US" b="1" kern="0" dirty="0">
                        <a:solidFill>
                          <a:srgbClr val="FF5C35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Gulim" panose="020B0600000101010101" pitchFamily="34" charset="-127"/>
                        <a:ea typeface="Gulim" panose="020B0600000101010101" pitchFamily="34" charset="-127"/>
                        <a:cs typeface="Fira Sans Extra Condensed Medium"/>
                        <a:sym typeface="Fira Sans Extra Condensed Medium"/>
                      </a:rPr>
                      <a:t>회원 만족</a:t>
                    </a:r>
                    <a:endParaRPr b="1" kern="0" dirty="0">
                      <a:solidFill>
                        <a:srgbClr val="FF5C35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Gulim" panose="020B0600000101010101" pitchFamily="34" charset="-127"/>
                      <a:ea typeface="Gulim" panose="020B0600000101010101" pitchFamily="34" charset="-127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grpSp>
                <p:nvGrpSpPr>
                  <p:cNvPr id="49" name="Google Shape;1192;p32">
                    <a:extLst>
                      <a:ext uri="{FF2B5EF4-FFF2-40B4-BE49-F238E27FC236}">
                        <a16:creationId xmlns:a16="http://schemas.microsoft.com/office/drawing/2014/main" id="{F7AFF71B-166F-4577-913F-EE4B078679BD}"/>
                      </a:ext>
                    </a:extLst>
                  </p:cNvPr>
                  <p:cNvGrpSpPr/>
                  <p:nvPr/>
                </p:nvGrpSpPr>
                <p:grpSpPr>
                  <a:xfrm>
                    <a:off x="3634419" y="1756287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68" name="Google Shape;1193;p32">
                      <a:extLst>
                        <a:ext uri="{FF2B5EF4-FFF2-40B4-BE49-F238E27FC236}">
                          <a16:creationId xmlns:a16="http://schemas.microsoft.com/office/drawing/2014/main" id="{CC7508BB-3633-448B-9D10-583BADA42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9" name="Google Shape;1194;p32">
                      <a:extLst>
                        <a:ext uri="{FF2B5EF4-FFF2-40B4-BE49-F238E27FC236}">
                          <a16:creationId xmlns:a16="http://schemas.microsoft.com/office/drawing/2014/main" id="{3E848283-3817-41AE-8836-AE4FF0038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0" name="Google Shape;1195;p32">
                      <a:extLst>
                        <a:ext uri="{FF2B5EF4-FFF2-40B4-BE49-F238E27FC236}">
                          <a16:creationId xmlns:a16="http://schemas.microsoft.com/office/drawing/2014/main" id="{C3F99FAB-EB0B-4FB0-9205-C3ED058BE7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1" name="Google Shape;1196;p32">
                      <a:extLst>
                        <a:ext uri="{FF2B5EF4-FFF2-40B4-BE49-F238E27FC236}">
                          <a16:creationId xmlns:a16="http://schemas.microsoft.com/office/drawing/2014/main" id="{ABA71B49-9648-4B05-8892-9CCC6BA2D7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2" name="Google Shape;1197;p32">
                      <a:extLst>
                        <a:ext uri="{FF2B5EF4-FFF2-40B4-BE49-F238E27FC236}">
                          <a16:creationId xmlns:a16="http://schemas.microsoft.com/office/drawing/2014/main" id="{380EEB33-6794-4428-9038-ED5E785D0C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3" name="Google Shape;1198;p32">
                      <a:extLst>
                        <a:ext uri="{FF2B5EF4-FFF2-40B4-BE49-F238E27FC236}">
                          <a16:creationId xmlns:a16="http://schemas.microsoft.com/office/drawing/2014/main" id="{A1FF137B-1925-48F8-8FEE-24D45C8A5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4" name="Google Shape;1199;p32">
                      <a:extLst>
                        <a:ext uri="{FF2B5EF4-FFF2-40B4-BE49-F238E27FC236}">
                          <a16:creationId xmlns:a16="http://schemas.microsoft.com/office/drawing/2014/main" id="{60395784-E0CC-448C-B796-2E48DE372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75" name="Google Shape;1200;p32">
                      <a:extLst>
                        <a:ext uri="{FF2B5EF4-FFF2-40B4-BE49-F238E27FC236}">
                          <a16:creationId xmlns:a16="http://schemas.microsoft.com/office/drawing/2014/main" id="{88724666-7685-4000-91E8-3E13A987B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</p:grpSp>
              <p:grpSp>
                <p:nvGrpSpPr>
                  <p:cNvPr id="50" name="Google Shape;1192;p32">
                    <a:extLst>
                      <a:ext uri="{FF2B5EF4-FFF2-40B4-BE49-F238E27FC236}">
                        <a16:creationId xmlns:a16="http://schemas.microsoft.com/office/drawing/2014/main" id="{1BE88551-D562-4909-8197-170818A772C4}"/>
                      </a:ext>
                    </a:extLst>
                  </p:cNvPr>
                  <p:cNvGrpSpPr/>
                  <p:nvPr/>
                </p:nvGrpSpPr>
                <p:grpSpPr>
                  <a:xfrm>
                    <a:off x="5119860" y="3467273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60" name="Google Shape;1193;p32">
                      <a:extLst>
                        <a:ext uri="{FF2B5EF4-FFF2-40B4-BE49-F238E27FC236}">
                          <a16:creationId xmlns:a16="http://schemas.microsoft.com/office/drawing/2014/main" id="{45D1473B-047F-47A9-B0CE-4A46C4DB9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1" name="Google Shape;1194;p32">
                      <a:extLst>
                        <a:ext uri="{FF2B5EF4-FFF2-40B4-BE49-F238E27FC236}">
                          <a16:creationId xmlns:a16="http://schemas.microsoft.com/office/drawing/2014/main" id="{7FA638B5-1B83-47E2-90DC-97FA628734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2" name="Google Shape;1195;p32">
                      <a:extLst>
                        <a:ext uri="{FF2B5EF4-FFF2-40B4-BE49-F238E27FC236}">
                          <a16:creationId xmlns:a16="http://schemas.microsoft.com/office/drawing/2014/main" id="{29996387-4D4D-4548-BDC7-D1877C8D39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3" name="Google Shape;1196;p32">
                      <a:extLst>
                        <a:ext uri="{FF2B5EF4-FFF2-40B4-BE49-F238E27FC236}">
                          <a16:creationId xmlns:a16="http://schemas.microsoft.com/office/drawing/2014/main" id="{CAFD7438-7166-4796-B1DD-0F272E414F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4" name="Google Shape;1197;p32">
                      <a:extLst>
                        <a:ext uri="{FF2B5EF4-FFF2-40B4-BE49-F238E27FC236}">
                          <a16:creationId xmlns:a16="http://schemas.microsoft.com/office/drawing/2014/main" id="{42ACEB52-0C29-4229-8E3F-0678B3BF1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5" name="Google Shape;1198;p32">
                      <a:extLst>
                        <a:ext uri="{FF2B5EF4-FFF2-40B4-BE49-F238E27FC236}">
                          <a16:creationId xmlns:a16="http://schemas.microsoft.com/office/drawing/2014/main" id="{851856F9-C138-4F92-BBB9-87239B7BA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6" name="Google Shape;1199;p32">
                      <a:extLst>
                        <a:ext uri="{FF2B5EF4-FFF2-40B4-BE49-F238E27FC236}">
                          <a16:creationId xmlns:a16="http://schemas.microsoft.com/office/drawing/2014/main" id="{3A02E486-CB23-4254-8C38-9B49A302F5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67" name="Google Shape;1200;p32">
                      <a:extLst>
                        <a:ext uri="{FF2B5EF4-FFF2-40B4-BE49-F238E27FC236}">
                          <a16:creationId xmlns:a16="http://schemas.microsoft.com/office/drawing/2014/main" id="{F77B1D72-2CA9-4F86-ADDB-88F0DFDD0A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</p:grpSp>
              <p:grpSp>
                <p:nvGrpSpPr>
                  <p:cNvPr id="51" name="Google Shape;1192;p32">
                    <a:extLst>
                      <a:ext uri="{FF2B5EF4-FFF2-40B4-BE49-F238E27FC236}">
                        <a16:creationId xmlns:a16="http://schemas.microsoft.com/office/drawing/2014/main" id="{27BDC031-51F7-490C-87FF-AB345545D3B2}"/>
                      </a:ext>
                    </a:extLst>
                  </p:cNvPr>
                  <p:cNvGrpSpPr/>
                  <p:nvPr/>
                </p:nvGrpSpPr>
                <p:grpSpPr>
                  <a:xfrm>
                    <a:off x="3515418" y="3339633"/>
                    <a:ext cx="350079" cy="350079"/>
                    <a:chOff x="3497300" y="3227275"/>
                    <a:chExt cx="296175" cy="296175"/>
                  </a:xfrm>
                </p:grpSpPr>
                <p:sp>
                  <p:nvSpPr>
                    <p:cNvPr id="52" name="Google Shape;1193;p32">
                      <a:extLst>
                        <a:ext uri="{FF2B5EF4-FFF2-40B4-BE49-F238E27FC236}">
                          <a16:creationId xmlns:a16="http://schemas.microsoft.com/office/drawing/2014/main" id="{77DBE95A-0219-4D3E-9948-AC1C7DE97A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9925" y="3339900"/>
                      <a:ext cx="69350" cy="685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74" h="2742" extrusionOk="0">
                          <a:moveTo>
                            <a:pt x="1387" y="1"/>
                          </a:moveTo>
                          <a:cubicBezTo>
                            <a:pt x="631" y="1"/>
                            <a:pt x="1" y="631"/>
                            <a:pt x="1" y="1355"/>
                          </a:cubicBezTo>
                          <a:cubicBezTo>
                            <a:pt x="1" y="2112"/>
                            <a:pt x="631" y="2742"/>
                            <a:pt x="1387" y="2742"/>
                          </a:cubicBezTo>
                          <a:cubicBezTo>
                            <a:pt x="2143" y="2742"/>
                            <a:pt x="2773" y="2112"/>
                            <a:pt x="2773" y="1355"/>
                          </a:cubicBezTo>
                          <a:cubicBezTo>
                            <a:pt x="2773" y="631"/>
                            <a:pt x="2143" y="1"/>
                            <a:pt x="1387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3" name="Google Shape;1194;p32">
                      <a:extLst>
                        <a:ext uri="{FF2B5EF4-FFF2-40B4-BE49-F238E27FC236}">
                          <a16:creationId xmlns:a16="http://schemas.microsoft.com/office/drawing/2014/main" id="{B429AA2B-C6C7-4F08-9FAE-13E68BFBF6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175" y="3227275"/>
                      <a:ext cx="86650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6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0" y="788"/>
                            <a:pt x="0" y="1733"/>
                          </a:cubicBezTo>
                          <a:cubicBezTo>
                            <a:pt x="0" y="2678"/>
                            <a:pt x="788" y="3466"/>
                            <a:pt x="1733" y="3466"/>
                          </a:cubicBezTo>
                          <a:cubicBezTo>
                            <a:pt x="2741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8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4" name="Google Shape;1195;p32">
                      <a:extLst>
                        <a:ext uri="{FF2B5EF4-FFF2-40B4-BE49-F238E27FC236}">
                          <a16:creationId xmlns:a16="http://schemas.microsoft.com/office/drawing/2014/main" id="{3141D6AE-39B3-4859-AD9D-6F3C275B6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0575" y="3227275"/>
                      <a:ext cx="86675" cy="86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67" h="3467" extrusionOk="0">
                          <a:moveTo>
                            <a:pt x="1733" y="1"/>
                          </a:moveTo>
                          <a:cubicBezTo>
                            <a:pt x="788" y="1"/>
                            <a:pt x="1" y="788"/>
                            <a:pt x="1" y="1733"/>
                          </a:cubicBezTo>
                          <a:cubicBezTo>
                            <a:pt x="1" y="2678"/>
                            <a:pt x="788" y="3466"/>
                            <a:pt x="1733" y="3466"/>
                          </a:cubicBezTo>
                          <a:cubicBezTo>
                            <a:pt x="2679" y="3466"/>
                            <a:pt x="3466" y="2678"/>
                            <a:pt x="3466" y="1733"/>
                          </a:cubicBezTo>
                          <a:cubicBezTo>
                            <a:pt x="3466" y="788"/>
                            <a:pt x="2679" y="1"/>
                            <a:pt x="1733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5" name="Google Shape;1196;p32">
                      <a:extLst>
                        <a:ext uri="{FF2B5EF4-FFF2-40B4-BE49-F238E27FC236}">
                          <a16:creationId xmlns:a16="http://schemas.microsoft.com/office/drawing/2014/main" id="{0688C863-691E-485E-84D8-D9F25D635D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2525" y="3421825"/>
                      <a:ext cx="4177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71" h="1009" extrusionOk="0">
                          <a:moveTo>
                            <a:pt x="1" y="0"/>
                          </a:moveTo>
                          <a:lnTo>
                            <a:pt x="851" y="1008"/>
                          </a:lnTo>
                          <a:lnTo>
                            <a:pt x="1671" y="0"/>
                          </a:lnTo>
                          <a:lnTo>
                            <a:pt x="1671" y="0"/>
                          </a:lnTo>
                          <a:cubicBezTo>
                            <a:pt x="1450" y="126"/>
                            <a:pt x="1167" y="158"/>
                            <a:pt x="851" y="158"/>
                          </a:cubicBezTo>
                          <a:cubicBezTo>
                            <a:pt x="568" y="158"/>
                            <a:pt x="284" y="95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6" name="Google Shape;1197;p32">
                      <a:extLst>
                        <a:ext uri="{FF2B5EF4-FFF2-40B4-BE49-F238E27FC236}">
                          <a16:creationId xmlns:a16="http://schemas.microsoft.com/office/drawing/2014/main" id="{F0205D55-EC67-4DF5-9CD2-1310FEF1D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66600" y="34163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261" y="1"/>
                          </a:moveTo>
                          <a:cubicBezTo>
                            <a:pt x="474" y="599"/>
                            <a:pt x="1" y="1513"/>
                            <a:pt x="1" y="2490"/>
                          </a:cubicBezTo>
                          <a:lnTo>
                            <a:pt x="1" y="3907"/>
                          </a:lnTo>
                          <a:cubicBezTo>
                            <a:pt x="1" y="4096"/>
                            <a:pt x="158" y="4254"/>
                            <a:pt x="379" y="4254"/>
                          </a:cubicBezTo>
                          <a:lnTo>
                            <a:pt x="2805" y="4254"/>
                          </a:lnTo>
                          <a:lnTo>
                            <a:pt x="2805" y="1891"/>
                          </a:lnTo>
                          <a:lnTo>
                            <a:pt x="1261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7" name="Google Shape;1198;p32">
                      <a:extLst>
                        <a:ext uri="{FF2B5EF4-FFF2-40B4-BE49-F238E27FC236}">
                          <a16:creationId xmlns:a16="http://schemas.microsoft.com/office/drawing/2014/main" id="{8EC5D4B8-070A-4623-847D-3846D47D6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3250" y="3417100"/>
                      <a:ext cx="70125" cy="106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4254" extrusionOk="0">
                          <a:moveTo>
                            <a:pt x="1544" y="0"/>
                          </a:moveTo>
                          <a:lnTo>
                            <a:pt x="1" y="1890"/>
                          </a:lnTo>
                          <a:lnTo>
                            <a:pt x="1" y="4253"/>
                          </a:lnTo>
                          <a:lnTo>
                            <a:pt x="2458" y="4253"/>
                          </a:lnTo>
                          <a:cubicBezTo>
                            <a:pt x="2647" y="4253"/>
                            <a:pt x="2804" y="4096"/>
                            <a:pt x="2804" y="3907"/>
                          </a:cubicBezTo>
                          <a:lnTo>
                            <a:pt x="2804" y="2489"/>
                          </a:lnTo>
                          <a:cubicBezTo>
                            <a:pt x="2773" y="1481"/>
                            <a:pt x="2300" y="567"/>
                            <a:pt x="154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8" name="Google Shape;1199;p32">
                      <a:extLst>
                        <a:ext uri="{FF2B5EF4-FFF2-40B4-BE49-F238E27FC236}">
                          <a16:creationId xmlns:a16="http://schemas.microsoft.com/office/drawing/2014/main" id="{0986223F-BBA8-413D-982D-81C4B9D10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55625" y="3310775"/>
                      <a:ext cx="137850" cy="108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4348" extrusionOk="0">
                          <a:moveTo>
                            <a:pt x="3686" y="1512"/>
                          </a:moveTo>
                          <a:cubicBezTo>
                            <a:pt x="3907" y="1512"/>
                            <a:pt x="4064" y="1670"/>
                            <a:pt x="4064" y="1859"/>
                          </a:cubicBezTo>
                          <a:cubicBezTo>
                            <a:pt x="4064" y="2048"/>
                            <a:pt x="3907" y="2205"/>
                            <a:pt x="3686" y="2205"/>
                          </a:cubicBezTo>
                          <a:lnTo>
                            <a:pt x="2993" y="2205"/>
                          </a:lnTo>
                          <a:cubicBezTo>
                            <a:pt x="2804" y="2205"/>
                            <a:pt x="2646" y="2048"/>
                            <a:pt x="2646" y="1859"/>
                          </a:cubicBezTo>
                          <a:cubicBezTo>
                            <a:pt x="2646" y="1670"/>
                            <a:pt x="2804" y="1512"/>
                            <a:pt x="2993" y="1512"/>
                          </a:cubicBezTo>
                          <a:close/>
                          <a:moveTo>
                            <a:pt x="4127" y="0"/>
                          </a:moveTo>
                          <a:cubicBezTo>
                            <a:pt x="3686" y="536"/>
                            <a:pt x="3056" y="851"/>
                            <a:pt x="2331" y="851"/>
                          </a:cubicBezTo>
                          <a:cubicBezTo>
                            <a:pt x="1607" y="851"/>
                            <a:pt x="977" y="504"/>
                            <a:pt x="536" y="63"/>
                          </a:cubicBezTo>
                          <a:cubicBezTo>
                            <a:pt x="347" y="221"/>
                            <a:pt x="158" y="378"/>
                            <a:pt x="0" y="567"/>
                          </a:cubicBezTo>
                          <a:cubicBezTo>
                            <a:pt x="945" y="756"/>
                            <a:pt x="1638" y="1575"/>
                            <a:pt x="1638" y="2615"/>
                          </a:cubicBezTo>
                          <a:cubicBezTo>
                            <a:pt x="1638" y="2930"/>
                            <a:pt x="1575" y="3214"/>
                            <a:pt x="1449" y="3466"/>
                          </a:cubicBezTo>
                          <a:cubicBezTo>
                            <a:pt x="1859" y="3718"/>
                            <a:pt x="2205" y="4001"/>
                            <a:pt x="2520" y="4348"/>
                          </a:cubicBezTo>
                          <a:lnTo>
                            <a:pt x="5167" y="4348"/>
                          </a:lnTo>
                          <a:cubicBezTo>
                            <a:pt x="5356" y="4348"/>
                            <a:pt x="5513" y="4190"/>
                            <a:pt x="5513" y="4001"/>
                          </a:cubicBezTo>
                          <a:lnTo>
                            <a:pt x="5513" y="2615"/>
                          </a:lnTo>
                          <a:cubicBezTo>
                            <a:pt x="5482" y="1512"/>
                            <a:pt x="4915" y="567"/>
                            <a:pt x="4127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  <p:sp>
                  <p:nvSpPr>
                    <p:cNvPr id="59" name="Google Shape;1200;p32">
                      <a:extLst>
                        <a:ext uri="{FF2B5EF4-FFF2-40B4-BE49-F238E27FC236}">
                          <a16:creationId xmlns:a16="http://schemas.microsoft.com/office/drawing/2014/main" id="{21575384-DFC7-45DB-89D8-B9896CA5A2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7300" y="3309975"/>
                      <a:ext cx="136275" cy="108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51" h="4349" extrusionOk="0">
                          <a:moveTo>
                            <a:pt x="2426" y="1544"/>
                          </a:moveTo>
                          <a:cubicBezTo>
                            <a:pt x="2615" y="1544"/>
                            <a:pt x="2773" y="1702"/>
                            <a:pt x="2773" y="1891"/>
                          </a:cubicBezTo>
                          <a:cubicBezTo>
                            <a:pt x="2773" y="2080"/>
                            <a:pt x="2615" y="2237"/>
                            <a:pt x="2426" y="2237"/>
                          </a:cubicBezTo>
                          <a:lnTo>
                            <a:pt x="1733" y="2237"/>
                          </a:lnTo>
                          <a:cubicBezTo>
                            <a:pt x="1513" y="2237"/>
                            <a:pt x="1355" y="2080"/>
                            <a:pt x="1355" y="1891"/>
                          </a:cubicBezTo>
                          <a:cubicBezTo>
                            <a:pt x="1355" y="1702"/>
                            <a:pt x="1513" y="1544"/>
                            <a:pt x="1733" y="1544"/>
                          </a:cubicBezTo>
                          <a:close/>
                          <a:moveTo>
                            <a:pt x="1324" y="1"/>
                          </a:moveTo>
                          <a:cubicBezTo>
                            <a:pt x="536" y="568"/>
                            <a:pt x="1" y="1513"/>
                            <a:pt x="1" y="2552"/>
                          </a:cubicBezTo>
                          <a:lnTo>
                            <a:pt x="1" y="3939"/>
                          </a:lnTo>
                          <a:cubicBezTo>
                            <a:pt x="1" y="4191"/>
                            <a:pt x="95" y="4348"/>
                            <a:pt x="316" y="4348"/>
                          </a:cubicBezTo>
                          <a:lnTo>
                            <a:pt x="2930" y="4348"/>
                          </a:lnTo>
                          <a:cubicBezTo>
                            <a:pt x="3214" y="3970"/>
                            <a:pt x="3561" y="3655"/>
                            <a:pt x="4002" y="3466"/>
                          </a:cubicBezTo>
                          <a:cubicBezTo>
                            <a:pt x="3876" y="3183"/>
                            <a:pt x="3813" y="2930"/>
                            <a:pt x="3813" y="2615"/>
                          </a:cubicBezTo>
                          <a:cubicBezTo>
                            <a:pt x="3813" y="1607"/>
                            <a:pt x="4506" y="757"/>
                            <a:pt x="5451" y="568"/>
                          </a:cubicBezTo>
                          <a:cubicBezTo>
                            <a:pt x="5293" y="347"/>
                            <a:pt x="5104" y="190"/>
                            <a:pt x="4915" y="32"/>
                          </a:cubicBezTo>
                          <a:cubicBezTo>
                            <a:pt x="4474" y="505"/>
                            <a:pt x="3844" y="820"/>
                            <a:pt x="3151" y="820"/>
                          </a:cubicBezTo>
                          <a:cubicBezTo>
                            <a:pt x="2426" y="820"/>
                            <a:pt x="1796" y="505"/>
                            <a:pt x="1324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121917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sz="2400" kern="0">
                        <a:solidFill>
                          <a:sysClr val="windowText" lastClr="000000"/>
                        </a:solidFill>
                        <a:latin typeface="Gulim" panose="020B0600000101010101" pitchFamily="34" charset="-127"/>
                        <a:ea typeface="Gulim" panose="020B0600000101010101" pitchFamily="34" charset="-127"/>
                      </a:endParaRPr>
                    </a:p>
                  </p:txBody>
                </p:sp>
              </p:grpSp>
            </p:grpSp>
          </p:grpSp>
          <p:cxnSp>
            <p:nvCxnSpPr>
              <p:cNvPr id="25" name="Google Shape;1181;p32">
                <a:extLst>
                  <a:ext uri="{FF2B5EF4-FFF2-40B4-BE49-F238E27FC236}">
                    <a16:creationId xmlns:a16="http://schemas.microsoft.com/office/drawing/2014/main" id="{EAC87A8D-B21E-4253-968F-AE0D4F64F3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54908" y="1984015"/>
                <a:ext cx="77225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BB700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cxnSp>
            <p:nvCxnSpPr>
              <p:cNvPr id="26" name="Google Shape;1172;p32">
                <a:extLst>
                  <a:ext uri="{FF2B5EF4-FFF2-40B4-BE49-F238E27FC236}">
                    <a16:creationId xmlns:a16="http://schemas.microsoft.com/office/drawing/2014/main" id="{4FD49DDD-4F3C-4DD1-B5D5-6FAF01E7A31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6512216" y="1975045"/>
                <a:ext cx="756836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07CCA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699AFC-A8F7-428E-A993-F20766737DFD}"/>
                </a:ext>
              </a:extLst>
            </p:cNvPr>
            <p:cNvSpPr/>
            <p:nvPr/>
          </p:nvSpPr>
          <p:spPr>
            <a:xfrm>
              <a:off x="5017143" y="2134534"/>
              <a:ext cx="1292863" cy="922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67" b="1" dirty="0">
                  <a:solidFill>
                    <a:srgbClr val="0D2240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글로벌 회원 증강 프로그램 지원 리드</a:t>
              </a:r>
              <a:endParaRPr lang="en-US" sz="1067" b="1" dirty="0">
                <a:solidFill>
                  <a:srgbClr val="0D2240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ED911B-FEC7-427A-A1EB-937C36D12233}"/>
              </a:ext>
            </a:extLst>
          </p:cNvPr>
          <p:cNvGrpSpPr/>
          <p:nvPr/>
        </p:nvGrpSpPr>
        <p:grpSpPr>
          <a:xfrm>
            <a:off x="468921" y="2213318"/>
            <a:ext cx="1706880" cy="1069284"/>
            <a:chOff x="351691" y="1659988"/>
            <a:chExt cx="1280160" cy="80196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8252182-FCED-48BF-BCA8-11B336AB98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659988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B726B0F-3775-4E81-9177-12979AB200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927309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B3274E3-D49F-46BA-9AAB-48F492B7DFB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194630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57A583B-5FEB-4810-8B5F-AB8A2BE591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461951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2396E36-F12C-4422-AD43-3682CBD5593C}"/>
              </a:ext>
            </a:extLst>
          </p:cNvPr>
          <p:cNvGrpSpPr/>
          <p:nvPr/>
        </p:nvGrpSpPr>
        <p:grpSpPr>
          <a:xfrm>
            <a:off x="550584" y="4142643"/>
            <a:ext cx="1706880" cy="1069284"/>
            <a:chOff x="351691" y="1659988"/>
            <a:chExt cx="1280160" cy="801963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8D52EB8-01C3-4F21-B4DD-25815F187B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659988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0A3E020-9F80-4CFD-916D-5E1FDEE7D7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927309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4C3FE34-C650-492C-9EF9-77CDD6699C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194630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969923A-93E4-4F3B-B72A-D8FA2B091B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461951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395059D-B4B8-4037-87EB-830E80CAADDF}"/>
              </a:ext>
            </a:extLst>
          </p:cNvPr>
          <p:cNvGrpSpPr/>
          <p:nvPr/>
        </p:nvGrpSpPr>
        <p:grpSpPr>
          <a:xfrm>
            <a:off x="10036279" y="2146893"/>
            <a:ext cx="1706880" cy="1069284"/>
            <a:chOff x="351691" y="1659988"/>
            <a:chExt cx="1280160" cy="801963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B1574D9-E6C9-437E-BCE6-5268A6FBA8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659988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C346963-D908-480A-B76B-5C6EBB211C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927309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E0962BA-D2CE-43C9-A2E3-F585D89EEED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194630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C7480D6-7996-4B83-9B71-19F624040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461951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D6AB64-6CE0-4BCB-AD6B-8A1AEA514034}"/>
              </a:ext>
            </a:extLst>
          </p:cNvPr>
          <p:cNvGrpSpPr/>
          <p:nvPr/>
        </p:nvGrpSpPr>
        <p:grpSpPr>
          <a:xfrm>
            <a:off x="10007964" y="4149077"/>
            <a:ext cx="1706880" cy="1069284"/>
            <a:chOff x="351691" y="1659988"/>
            <a:chExt cx="1280160" cy="801963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E94CEBA-641A-4F3C-BD9C-95C7280D6F9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659988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E0FE95F-F657-46B7-AFAD-EB1074333D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1927309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C330F06-8EC6-4DFB-96AB-D131BF01116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194630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772207D-3425-4C99-8D6C-B59BC4D4E7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691" y="2461951"/>
              <a:ext cx="1280160" cy="0"/>
            </a:xfrm>
            <a:prstGeom prst="line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96915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ce - Solid">
            <a:extLst>
              <a:ext uri="{FF2B5EF4-FFF2-40B4-BE49-F238E27FC236}">
                <a16:creationId xmlns:a16="http://schemas.microsoft.com/office/drawing/2014/main" id="{54AAAB83-600E-0C4A-B4A8-A87466B46B69}"/>
              </a:ext>
            </a:extLst>
          </p:cNvPr>
          <p:cNvSpPr/>
          <p:nvPr/>
        </p:nvSpPr>
        <p:spPr>
          <a:xfrm>
            <a:off x="1004871" y="-8021"/>
            <a:ext cx="11187129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9BD4C669-960D-E046-9460-5C2CDD3433F1}"/>
              </a:ext>
            </a:extLst>
          </p:cNvPr>
          <p:cNvSpPr txBox="1">
            <a:spLocks/>
          </p:cNvSpPr>
          <p:nvPr/>
        </p:nvSpPr>
        <p:spPr>
          <a:xfrm>
            <a:off x="2683981" y="86139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모두가 함께하는 여정!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6F4F91-7DCA-BF40-AEC6-C6AD747462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875" y="304800"/>
            <a:ext cx="1089992" cy="1089992"/>
          </a:xfrm>
          <a:prstGeom prst="rect">
            <a:avLst/>
          </a:prstGeom>
        </p:spPr>
      </p:pic>
      <p:sp>
        <p:nvSpPr>
          <p:cNvPr id="19" name="Yellow Bar">
            <a:extLst>
              <a:ext uri="{FF2B5EF4-FFF2-40B4-BE49-F238E27FC236}">
                <a16:creationId xmlns:a16="http://schemas.microsoft.com/office/drawing/2014/main" id="{A7D8EAEA-68F4-8247-8593-BC310E585E8A}"/>
              </a:ext>
            </a:extLst>
          </p:cNvPr>
          <p:cNvSpPr/>
          <p:nvPr/>
        </p:nvSpPr>
        <p:spPr>
          <a:xfrm>
            <a:off x="2752087" y="156571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5811DD4-790F-AA4D-BDA8-F4146CC70F2B}"/>
              </a:ext>
            </a:extLst>
          </p:cNvPr>
          <p:cNvSpPr txBox="1">
            <a:spLocks/>
          </p:cNvSpPr>
          <p:nvPr/>
        </p:nvSpPr>
        <p:spPr>
          <a:xfrm>
            <a:off x="2752087" y="1940468"/>
            <a:ext cx="6476999" cy="4462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ko-KR" sz="24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수많은 지도자들이 이 프로그램을 지원합니다. </a:t>
            </a:r>
          </a:p>
          <a:p>
            <a:pPr marL="457200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글로벌 액션팀(GAT) 지도부</a:t>
            </a:r>
          </a:p>
          <a:p>
            <a:pPr marL="457200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국제 협회 GAT 직원</a:t>
            </a:r>
          </a:p>
          <a:p>
            <a:pPr marL="457200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전국제회장, 전국제이사, 전지구총재 </a:t>
            </a:r>
          </a:p>
          <a:p>
            <a:pPr marL="457200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현 위원회</a:t>
            </a:r>
          </a:p>
          <a:p>
            <a:pPr marL="489915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타 지구 총재진</a:t>
            </a:r>
          </a:p>
          <a:p>
            <a:pPr marL="489915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지대위원장/지역</a:t>
            </a:r>
            <a:r>
              <a:rPr lang="ko-KR" altLang="en-US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위원장</a:t>
            </a: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, 공인 가이딩 라이온</a:t>
            </a:r>
          </a:p>
          <a:p>
            <a:pPr marL="489915" indent="-457200" fontAlgn="auto">
              <a:spcAft>
                <a:spcPts val="1200"/>
              </a:spcAft>
              <a:buFont typeface="+mj-lt"/>
              <a:buAutoNum type="arabicPeriod"/>
            </a:pPr>
            <a:r>
              <a:rPr lang="ko-KR" sz="180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클럽 임원진 및 라이온 회원</a:t>
            </a:r>
          </a:p>
        </p:txBody>
      </p:sp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F21BD7BE-9521-7740-B3BB-A5014002FD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74994"/>
              </p:ext>
            </p:extLst>
          </p:nvPr>
        </p:nvGraphicFramePr>
        <p:xfrm>
          <a:off x="8610600" y="1121548"/>
          <a:ext cx="3429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Page Number - White">
            <a:extLst>
              <a:ext uri="{FF2B5EF4-FFF2-40B4-BE49-F238E27FC236}">
                <a16:creationId xmlns:a16="http://schemas.microsoft.com/office/drawing/2014/main" id="{464D9DC9-7416-814C-81C0-B01E20193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9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y Copy">
            <a:extLst>
              <a:ext uri="{FF2B5EF4-FFF2-40B4-BE49-F238E27FC236}">
                <a16:creationId xmlns:a16="http://schemas.microsoft.com/office/drawing/2014/main" id="{27E90BEA-68E3-3140-A0F8-5D20F333BA07}"/>
              </a:ext>
            </a:extLst>
          </p:cNvPr>
          <p:cNvSpPr txBox="1">
            <a:spLocks/>
          </p:cNvSpPr>
          <p:nvPr/>
        </p:nvSpPr>
        <p:spPr>
          <a:xfrm>
            <a:off x="1641468" y="1177336"/>
            <a:ext cx="5031943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64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altLang="en-US" sz="3200" b="1" i="0" u="none" strike="noStrike" kern="0" cap="none" spc="0" normalizeH="0" baseline="0" noProof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참고 자료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 </a:t>
            </a:r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6491F9D0-AAE2-B348-9B41-A9F157CD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A5496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E1E49E9A-645A-2643-92E6-8BE801AD0FFF}"/>
              </a:ext>
            </a:extLst>
          </p:cNvPr>
          <p:cNvSpPr/>
          <p:nvPr/>
        </p:nvSpPr>
        <p:spPr>
          <a:xfrm>
            <a:off x="0" y="0"/>
            <a:ext cx="12192000" cy="92133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C5F53C-8A5B-B34A-8CF7-AD3672B1E018}"/>
              </a:ext>
            </a:extLst>
          </p:cNvPr>
          <p:cNvGrpSpPr/>
          <p:nvPr/>
        </p:nvGrpSpPr>
        <p:grpSpPr>
          <a:xfrm>
            <a:off x="-3047" y="812799"/>
            <a:ext cx="12191999" cy="217065"/>
            <a:chOff x="0" y="5696515"/>
            <a:chExt cx="12289367" cy="354756"/>
          </a:xfrm>
        </p:grpSpPr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C19A7F62-F859-2945-B135-90EC1DFB690B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BFD0A18D-10BB-5648-8398-36F44052D95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50A06259-812F-A840-A52F-EE1C737F1603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81C41EAE-DBDE-BA4B-A3F7-5241AE9E0AE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56F01680-5D11-2A47-AD2D-D692238F97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6B374543-D8DA-2E4D-BAEF-CEF571185E65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3886C9F7-AFA5-7C49-B927-9854A98A282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AF49F8-E681-3343-8942-1C005AAF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00" y="241354"/>
            <a:ext cx="971568" cy="971568"/>
          </a:xfrm>
          <a:prstGeom prst="rect">
            <a:avLst/>
          </a:prstGeom>
        </p:spPr>
      </p:pic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EB1A7708-AB00-47B1-870C-50192A9DD1E0}"/>
              </a:ext>
            </a:extLst>
          </p:cNvPr>
          <p:cNvSpPr txBox="1">
            <a:spLocks/>
          </p:cNvSpPr>
          <p:nvPr/>
        </p:nvSpPr>
        <p:spPr>
          <a:xfrm>
            <a:off x="1641468" y="2345995"/>
            <a:ext cx="6359532" cy="4288276"/>
          </a:xfrm>
          <a:prstGeom prst="rect">
            <a:avLst/>
          </a:prstGeom>
          <a:ln w="28575">
            <a:noFill/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착수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</a:pP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신생클럽 개발 안내서</a:t>
            </a: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  <a:r>
              <a:rPr lang="ko-KR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신생클럽 조직 단계별 설명서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</a:pPr>
            <a:r>
              <a:rPr lang="ko-KR" altLang="ko-KR" sz="1400" b="1" dirty="0" err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</a:t>
            </a: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학습 센터(LLC)</a:t>
            </a:r>
            <a:r>
              <a:rPr lang="ko-KR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신생클럽 개발 온라인 연수 과정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6"/>
              </a:rPr>
              <a:t>안녕하세요 안내서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6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 혜택 및 사명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</a:pP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함께하자 프로그램</a:t>
            </a: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  <a:r>
              <a:rPr lang="ko-KR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타 지역사회 기관/단체와 함께 클럽을 조직하는 웹페이지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</a:pPr>
            <a:r>
              <a:rPr lang="ko-KR" altLang="ko-KR" sz="1400" b="1" dirty="0" err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가이딩</a:t>
            </a: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라이온 프로그램</a:t>
            </a: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  <a:r>
              <a:rPr lang="ko-KR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클럽을 지원하는 라이온 지도자 양성 웹페이지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</a:pP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신입회원 오리엔테이션</a:t>
            </a:r>
            <a:r>
              <a:rPr lang="ko-KR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웹페이지 및 신입회원용 라이온스클럽 소개 </a:t>
            </a: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동영상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549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0A727-8AF5-411B-AB1B-ADEB8AD05D11}"/>
              </a:ext>
            </a:extLst>
          </p:cNvPr>
          <p:cNvSpPr txBox="1"/>
          <p:nvPr/>
        </p:nvSpPr>
        <p:spPr>
          <a:xfrm>
            <a:off x="8574625" y="5737424"/>
            <a:ext cx="4424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www.lionsclubs.org/start-a-new-club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ヒラギノ角ゴ Pro W3" pitchFamily="125" charset="-128"/>
              <a:cs typeface="+mn-cs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672CC79-13EC-264E-9828-BAB1EF4342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4740" y="3985541"/>
            <a:ext cx="1722341" cy="173736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48ABF95C-EF1B-0BCA-74CD-CD5C2943F9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4573" y="1437786"/>
            <a:ext cx="1772508" cy="17373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D20383-161D-6EF2-389C-0D3299BAFC79}"/>
              </a:ext>
            </a:extLst>
          </p:cNvPr>
          <p:cNvSpPr txBox="1"/>
          <p:nvPr/>
        </p:nvSpPr>
        <p:spPr>
          <a:xfrm>
            <a:off x="8845101" y="3275291"/>
            <a:ext cx="2889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신생클럽 관련 자료 요청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EE6EA-C071-B0CB-8C8B-3C4EE60F6779}"/>
              </a:ext>
            </a:extLst>
          </p:cNvPr>
          <p:cNvSpPr txBox="1"/>
          <p:nvPr/>
        </p:nvSpPr>
        <p:spPr>
          <a:xfrm>
            <a:off x="1641468" y="1947446"/>
            <a:ext cx="60930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신생클럽 추가로 지구 활력 증진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25" name="Yellow Bar">
            <a:extLst>
              <a:ext uri="{FF2B5EF4-FFF2-40B4-BE49-F238E27FC236}">
                <a16:creationId xmlns:a16="http://schemas.microsoft.com/office/drawing/2014/main" id="{68AC8CE7-607F-2E79-94B3-53F70C082ED2}"/>
              </a:ext>
            </a:extLst>
          </p:cNvPr>
          <p:cNvSpPr/>
          <p:nvPr/>
        </p:nvSpPr>
        <p:spPr>
          <a:xfrm>
            <a:off x="1737767" y="17560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42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y Copy">
            <a:extLst>
              <a:ext uri="{FF2B5EF4-FFF2-40B4-BE49-F238E27FC236}">
                <a16:creationId xmlns:a16="http://schemas.microsoft.com/office/drawing/2014/main" id="{27E90BEA-68E3-3140-A0F8-5D20F333BA07}"/>
              </a:ext>
            </a:extLst>
          </p:cNvPr>
          <p:cNvSpPr txBox="1">
            <a:spLocks/>
          </p:cNvSpPr>
          <p:nvPr/>
        </p:nvSpPr>
        <p:spPr>
          <a:xfrm>
            <a:off x="1600200" y="1315449"/>
            <a:ext cx="703533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64"/>
              </a:spcBef>
              <a:buSzPct val="120000"/>
            </a:pPr>
            <a:r>
              <a:rPr lang="en-US" alt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                          </a:t>
            </a:r>
            <a:r>
              <a:rPr 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참고 자료</a:t>
            </a:r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6491F9D0-AAE2-B348-9B41-A9F157CD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E1E49E9A-645A-2643-92E6-8BE801AD0FFF}"/>
              </a:ext>
            </a:extLst>
          </p:cNvPr>
          <p:cNvSpPr/>
          <p:nvPr/>
        </p:nvSpPr>
        <p:spPr>
          <a:xfrm>
            <a:off x="0" y="0"/>
            <a:ext cx="12192000" cy="92133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C5F53C-8A5B-B34A-8CF7-AD3672B1E018}"/>
              </a:ext>
            </a:extLst>
          </p:cNvPr>
          <p:cNvGrpSpPr/>
          <p:nvPr/>
        </p:nvGrpSpPr>
        <p:grpSpPr>
          <a:xfrm>
            <a:off x="-3047" y="812799"/>
            <a:ext cx="12191999" cy="217065"/>
            <a:chOff x="0" y="5696515"/>
            <a:chExt cx="12289367" cy="354756"/>
          </a:xfrm>
        </p:grpSpPr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C19A7F62-F859-2945-B135-90EC1DFB690B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BFD0A18D-10BB-5648-8398-36F44052D95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50A06259-812F-A840-A52F-EE1C737F1603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81C41EAE-DBDE-BA4B-A3F7-5241AE9E0AE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56F01680-5D11-2A47-AD2D-D692238F97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6B374543-D8DA-2E4D-BAEF-CEF571185E65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3886C9F7-AFA5-7C49-B927-9854A98A282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AF49F8-E681-3343-8942-1C005AAF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00" y="241354"/>
            <a:ext cx="971568" cy="971568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89E9576-B2A4-44A4-80E3-84E2C1F12082}"/>
              </a:ext>
            </a:extLst>
          </p:cNvPr>
          <p:cNvSpPr txBox="1">
            <a:spLocks/>
          </p:cNvSpPr>
          <p:nvPr/>
        </p:nvSpPr>
        <p:spPr>
          <a:xfrm>
            <a:off x="1600200" y="2152810"/>
            <a:ext cx="9753600" cy="837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1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                                      </a:t>
            </a:r>
            <a:r>
              <a:rPr lang="ko-KR" sz="1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신입회원 추가로 클럽 활성화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C000"/>
              </a:buClr>
              <a:buNone/>
            </a:pPr>
            <a:endParaRPr lang="en-US" sz="1400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DA32D72-325C-46B8-9B37-048676DA11F5}"/>
              </a:ext>
            </a:extLst>
          </p:cNvPr>
          <p:cNvSpPr txBox="1">
            <a:spLocks/>
          </p:cNvSpPr>
          <p:nvPr/>
        </p:nvSpPr>
        <p:spPr>
          <a:xfrm>
            <a:off x="1600200" y="2644443"/>
            <a:ext cx="4572000" cy="418597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ko-KR" sz="1400" b="1" dirty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착수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chemeClr val="accent1">
                    <a:lumMod val="7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권유하자!</a:t>
            </a:r>
            <a:r>
              <a:rPr lang="ko-KR" sz="1400" dirty="0">
                <a:solidFill>
                  <a:schemeClr val="accent1">
                    <a:lumMod val="7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포함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회원 초청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안내서 및 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회원 가입 신청서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멘토링 프로그램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 err="1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</a:t>
            </a: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회원 혜택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권유하자! 신입회원 모집 안내서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회원 가입 신청서(전단지)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회원모집의 밤 PPT 자료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신입회원 </a:t>
            </a:r>
            <a:r>
              <a:rPr lang="ko-KR" sz="1400" b="1" dirty="0" err="1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입회식</a:t>
            </a:r>
            <a:endParaRPr lang="ko-KR" sz="1400" b="1" dirty="0">
              <a:solidFill>
                <a:srgbClr val="0A5496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신입회원 오리엔테이션</a:t>
            </a:r>
            <a:endParaRPr lang="en-US" altLang="ko-KR" sz="1400" b="1" dirty="0">
              <a:solidFill>
                <a:srgbClr val="0A5496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</a:pPr>
            <a:r>
              <a:rPr lang="ko-KR" altLang="en-US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재건 및 재조직</a:t>
            </a:r>
            <a:endParaRPr lang="ko-KR" sz="1400" b="1" dirty="0">
              <a:solidFill>
                <a:srgbClr val="0A5496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  <a:hlinkClick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3F5EC-F231-4758-8942-DF9B08AD475B}"/>
              </a:ext>
            </a:extLst>
          </p:cNvPr>
          <p:cNvSpPr txBox="1"/>
          <p:nvPr/>
        </p:nvSpPr>
        <p:spPr>
          <a:xfrm>
            <a:off x="7765013" y="2644443"/>
            <a:ext cx="355068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sz="1400" b="1" i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예비 회원용</a:t>
            </a:r>
          </a:p>
          <a:p>
            <a:pPr algn="l"/>
            <a:endParaRPr lang="en-US" sz="1400" b="1" i="0" dirty="0">
              <a:solidFill>
                <a:srgbClr val="000000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청년</a:t>
            </a: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  <a:r>
              <a:rPr 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영입 방법 웹페이지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지역사회 인플루언서 영입</a:t>
            </a: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  <a:r>
              <a:rPr 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아이디어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개혁의 목소리 이니셔티브</a:t>
            </a: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 </a:t>
            </a:r>
            <a:r>
              <a:rPr 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웹페이지</a:t>
            </a:r>
            <a:endParaRPr lang="en-US" altLang="ko-KR" sz="14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7"/>
              </a:rPr>
              <a:t>변화를 만드는 </a:t>
            </a:r>
            <a:r>
              <a:rPr lang="ko-KR" altLang="en-US" sz="1400" b="1" dirty="0" err="1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7"/>
              </a:rPr>
              <a:t>라이온스</a:t>
            </a: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7"/>
              </a:rPr>
              <a:t> 브로셔</a:t>
            </a:r>
            <a:endParaRPr lang="en-US" altLang="ko-KR" sz="14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레오-라이온</a:t>
            </a:r>
            <a:r>
              <a:rPr 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웹페이지</a:t>
            </a:r>
          </a:p>
          <a:p>
            <a:br>
              <a:rPr lang="ko-KR" sz="1200" dirty="0">
                <a:latin typeface="굴림" panose="020B0600000101010101" pitchFamily="50" charset="-127"/>
                <a:ea typeface="굴림" panose="020B0600000101010101" pitchFamily="50" charset="-127"/>
              </a:rPr>
            </a:br>
            <a:endParaRPr lang="ko-KR" sz="1200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endParaRPr lang="en-US" sz="3000" dirty="0" err="1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3AEF9-6BEB-4D85-8362-0CDA05C74DB8}"/>
              </a:ext>
            </a:extLst>
          </p:cNvPr>
          <p:cNvSpPr txBox="1"/>
          <p:nvPr/>
        </p:nvSpPr>
        <p:spPr>
          <a:xfrm>
            <a:off x="1298886" y="6096000"/>
            <a:ext cx="1020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sng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www.lionsclubs.org/ko/resources-for-members/resource-center/club-membership-chairperson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Yellow Bar">
            <a:extLst>
              <a:ext uri="{FF2B5EF4-FFF2-40B4-BE49-F238E27FC236}">
                <a16:creationId xmlns:a16="http://schemas.microsoft.com/office/drawing/2014/main" id="{64C36CA4-17D1-0728-ED57-F919254BB7BB}"/>
              </a:ext>
            </a:extLst>
          </p:cNvPr>
          <p:cNvSpPr/>
          <p:nvPr/>
        </p:nvSpPr>
        <p:spPr>
          <a:xfrm>
            <a:off x="5410200" y="1908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0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44E8AD-7836-F94E-A8A7-70BF18C5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28F804-DF38-F841-97F2-C7314EB5D01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AB222F07-1756-3047-9000-E3967BA398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7DD36B7-3536-8F42-A8E3-FA08FBA30B04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6E0A7D-16BF-954E-90F9-41E1B6108D84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22818B-CDE0-854B-BC1C-DF6ED8F8F757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A299B56-AD1C-5B42-BE1E-C4E9B460A464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8" name="Large #">
            <a:extLst>
              <a:ext uri="{FF2B5EF4-FFF2-40B4-BE49-F238E27FC236}">
                <a16:creationId xmlns:a16="http://schemas.microsoft.com/office/drawing/2014/main" id="{FB7FA653-7EDF-F242-8EBE-62AAA5715C62}"/>
              </a:ext>
            </a:extLst>
          </p:cNvPr>
          <p:cNvSpPr txBox="1"/>
          <p:nvPr/>
        </p:nvSpPr>
        <p:spPr>
          <a:xfrm>
            <a:off x="227386" y="2640339"/>
            <a:ext cx="5092507" cy="9925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ko-KR" sz="60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의제</a:t>
            </a:r>
          </a:p>
        </p:txBody>
      </p:sp>
      <p:sp>
        <p:nvSpPr>
          <p:cNvPr id="19" name="Page Number - Blue">
            <a:extLst>
              <a:ext uri="{FF2B5EF4-FFF2-40B4-BE49-F238E27FC236}">
                <a16:creationId xmlns:a16="http://schemas.microsoft.com/office/drawing/2014/main" id="{992B1A9E-6B84-9B4C-BF4F-F325A2E2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5B1D2E91-AD15-AE49-8E2B-85E79CF5CA0D}"/>
              </a:ext>
            </a:extLst>
          </p:cNvPr>
          <p:cNvSpPr txBox="1">
            <a:spLocks/>
          </p:cNvSpPr>
          <p:nvPr/>
        </p:nvSpPr>
        <p:spPr>
          <a:xfrm>
            <a:off x="7678169" y="2057400"/>
            <a:ext cx="4971031" cy="4191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>
                <a:solidFill>
                  <a:schemeClr val="accent6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지구 검토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>
                <a:solidFill>
                  <a:schemeClr val="accent6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실행 계획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>
                <a:solidFill>
                  <a:schemeClr val="accent6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자료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r>
              <a:rPr lang="ko-KR" sz="2800">
                <a:solidFill>
                  <a:schemeClr val="accent6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다음 단계</a:t>
            </a:r>
          </a:p>
          <a:p>
            <a:pPr marL="342900" indent="-342900">
              <a:spcAft>
                <a:spcPts val="1200"/>
              </a:spcAft>
              <a:buClr>
                <a:srgbClr val="FFC000"/>
              </a:buClr>
              <a:buFont typeface=".Lucida Grande UI Regular"/>
              <a:buChar char="►"/>
            </a:pPr>
            <a:endParaRPr lang="en-US" sz="2800" kern="0" dirty="0">
              <a:solidFill>
                <a:schemeClr val="accent6">
                  <a:lumMod val="65000"/>
                  <a:lumOff val="35000"/>
                </a:schemeClr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4ED626-E180-2446-B037-9BB48409D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2" name="Yellow Bar">
            <a:extLst>
              <a:ext uri="{FF2B5EF4-FFF2-40B4-BE49-F238E27FC236}">
                <a16:creationId xmlns:a16="http://schemas.microsoft.com/office/drawing/2014/main" id="{8D3D2BFD-D495-664B-B835-EFD50E7A60BF}"/>
              </a:ext>
            </a:extLst>
          </p:cNvPr>
          <p:cNvSpPr/>
          <p:nvPr/>
        </p:nvSpPr>
        <p:spPr>
          <a:xfrm>
            <a:off x="1310598" y="38100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6213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6491F9D0-AAE2-B348-9B41-A9F157CD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E1E49E9A-645A-2643-92E6-8BE801AD0FFF}"/>
              </a:ext>
            </a:extLst>
          </p:cNvPr>
          <p:cNvSpPr/>
          <p:nvPr/>
        </p:nvSpPr>
        <p:spPr>
          <a:xfrm>
            <a:off x="0" y="0"/>
            <a:ext cx="12192000" cy="92133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C5F53C-8A5B-B34A-8CF7-AD3672B1E018}"/>
              </a:ext>
            </a:extLst>
          </p:cNvPr>
          <p:cNvGrpSpPr/>
          <p:nvPr/>
        </p:nvGrpSpPr>
        <p:grpSpPr>
          <a:xfrm>
            <a:off x="-3047" y="812799"/>
            <a:ext cx="12191999" cy="217065"/>
            <a:chOff x="0" y="5696515"/>
            <a:chExt cx="12289367" cy="354756"/>
          </a:xfrm>
        </p:grpSpPr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C19A7F62-F859-2945-B135-90EC1DFB690B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BFD0A18D-10BB-5648-8398-36F44052D95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50A06259-812F-A840-A52F-EE1C737F1603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81C41EAE-DBDE-BA4B-A3F7-5241AE9E0AE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56F01680-5D11-2A47-AD2D-D692238F97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6B374543-D8DA-2E4D-BAEF-CEF571185E65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3886C9F7-AFA5-7C49-B927-9854A98A282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AF49F8-E681-3343-8942-1C005AAF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00" y="241354"/>
            <a:ext cx="971568" cy="971568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89E9576-B2A4-44A4-80E3-84E2C1F12082}"/>
              </a:ext>
            </a:extLst>
          </p:cNvPr>
          <p:cNvSpPr txBox="1">
            <a:spLocks/>
          </p:cNvSpPr>
          <p:nvPr/>
        </p:nvSpPr>
        <p:spPr>
          <a:xfrm>
            <a:off x="1600200" y="2152810"/>
            <a:ext cx="9753600" cy="837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ko-KR" altLang="en-US" sz="1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                              친목 도모 및 즐거운 봉사로 회원 동기 부여</a:t>
            </a:r>
            <a:r>
              <a:rPr lang="ko-KR" sz="1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C000"/>
              </a:buClr>
              <a:buNone/>
            </a:pPr>
            <a:endParaRPr lang="en-US" sz="1400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DA32D72-325C-46B8-9B37-048676DA11F5}"/>
              </a:ext>
            </a:extLst>
          </p:cNvPr>
          <p:cNvSpPr txBox="1">
            <a:spLocks/>
          </p:cNvSpPr>
          <p:nvPr/>
        </p:nvSpPr>
        <p:spPr>
          <a:xfrm>
            <a:off x="1600200" y="2644443"/>
            <a:ext cx="4572000" cy="418597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ko-KR" altLang="en-US" sz="1400" b="1" dirty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봉사</a:t>
            </a:r>
            <a:endParaRPr lang="ko-KR" sz="1400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1400" b="1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활동 달력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봉사 영향력 사례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및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글로벌 주력사업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포스터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가지 봉사 아이디어 목록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및 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소아암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당뇨병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환경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기아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및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시력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분야 구체적인 봉사활동 아이디어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안전하게 봉사하기</a:t>
            </a:r>
            <a:r>
              <a:rPr lang="ko-KR" altLang="en-US" sz="1400" b="1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 및 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원격 봉사활동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400" dirty="0" err="1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웨비나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400" dirty="0" err="1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녹화본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봉사활동 계획서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새로운 방식의 클럽 봉사를 위한 단계별 안내서 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지역사회 요구 평가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,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파트너십 안내서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및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기금 모금 안내서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포함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봉사 자료모음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ko-KR" altLang="en-US" sz="1400" b="1" dirty="0" err="1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옹호활동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</a:pP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lionsclubs.org/service-reporting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웹페이지에서 봉사활동 보고가 중요한 이유와 방법에 대해 안내합니다</a:t>
            </a:r>
            <a:r>
              <a:rPr lang="en-US" altLang="ko-KR" sz="1400" dirty="0"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.</a:t>
            </a:r>
            <a:endParaRPr lang="en-US" sz="1400" dirty="0"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3F5EC-F231-4758-8942-DF9B08AD475B}"/>
              </a:ext>
            </a:extLst>
          </p:cNvPr>
          <p:cNvSpPr txBox="1"/>
          <p:nvPr/>
        </p:nvSpPr>
        <p:spPr>
          <a:xfrm>
            <a:off x="7765013" y="2644443"/>
            <a:ext cx="3550687" cy="3165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400" b="1" i="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친교</a:t>
            </a:r>
            <a:endParaRPr lang="ko-KR" sz="1400" b="1" i="0" dirty="0">
              <a:solidFill>
                <a:srgbClr val="00338D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rgbClr val="00338D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개선 계획</a:t>
            </a:r>
            <a:r>
              <a:rPr lang="ko-KR" altLang="en-US" sz="14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및</a:t>
            </a:r>
            <a:r>
              <a:rPr lang="ko-KR" altLang="en-US" sz="14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우리 클럽</a:t>
            </a:r>
            <a:r>
              <a:rPr lang="en-US" altLang="ko-KR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우리 방식 안내서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포함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우수성 향상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웹페이지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회원 만족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안내서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표창의 기술 소책자</a:t>
            </a:r>
            <a:endParaRPr lang="en-US" altLang="ko-KR" sz="1400" b="1" dirty="0">
              <a:solidFill>
                <a:srgbClr val="00338D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현황 보고서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및 관련 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실행 전략</a:t>
            </a:r>
            <a:endParaRPr lang="en-US" altLang="ko-KR" sz="1400" b="1" dirty="0">
              <a:solidFill>
                <a:srgbClr val="00338D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평가서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 </a:t>
            </a: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체크리스트</a:t>
            </a:r>
            <a:endParaRPr lang="en-US" altLang="ko-KR" sz="1400" dirty="0">
              <a:latin typeface="Gulim" panose="020B0600000101010101" pitchFamily="34" charset="-127"/>
              <a:ea typeface="Gulim" panose="020B0600000101010101" pitchFamily="34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Gulim" panose="020B0600000101010101" pitchFamily="34" charset="-127"/>
                <a:ea typeface="Gulim" panose="020B0600000101010101" pitchFamily="34" charset="-127"/>
              </a:rPr>
              <a:t>클럽 및 지구용</a:t>
            </a:r>
            <a:r>
              <a:rPr lang="ko-KR" altLang="en-US" sz="1400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 </a:t>
            </a:r>
            <a:r>
              <a:rPr lang="ko-KR" altLang="en-US" sz="14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문제 해결 안내서</a:t>
            </a:r>
            <a:endParaRPr lang="ko-KR" sz="1400" dirty="0">
              <a:solidFill>
                <a:srgbClr val="00338D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5581C4C3-E934-E437-940E-66358113B897}"/>
              </a:ext>
            </a:extLst>
          </p:cNvPr>
          <p:cNvGrpSpPr/>
          <p:nvPr/>
        </p:nvGrpSpPr>
        <p:grpSpPr>
          <a:xfrm>
            <a:off x="1600200" y="1315449"/>
            <a:ext cx="7035338" cy="837361"/>
            <a:chOff x="1600200" y="1315449"/>
            <a:chExt cx="7035338" cy="837361"/>
          </a:xfrm>
        </p:grpSpPr>
        <p:sp>
          <p:nvSpPr>
            <p:cNvPr id="2" name="Body Copy">
              <a:extLst>
                <a:ext uri="{FF2B5EF4-FFF2-40B4-BE49-F238E27FC236}">
                  <a16:creationId xmlns:a16="http://schemas.microsoft.com/office/drawing/2014/main" id="{BD874757-0578-72FD-3279-5BB46AEC2D2F}"/>
                </a:ext>
              </a:extLst>
            </p:cNvPr>
            <p:cNvSpPr txBox="1">
              <a:spLocks/>
            </p:cNvSpPr>
            <p:nvPr/>
          </p:nvSpPr>
          <p:spPr>
            <a:xfrm>
              <a:off x="1600200" y="1315449"/>
              <a:ext cx="7035338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264"/>
                </a:spcBef>
                <a:buSzPct val="120000"/>
              </a:pPr>
              <a:r>
                <a:rPr lang="en-US" altLang="ko-KR" sz="3200" b="1" dirty="0">
                  <a:solidFill>
                    <a:srgbClr val="0A5496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charset="0"/>
                </a:rPr>
                <a:t>                           </a:t>
              </a:r>
              <a:r>
                <a:rPr lang="ko-KR" sz="3200" b="1" dirty="0">
                  <a:solidFill>
                    <a:srgbClr val="0A5496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charset="0"/>
                </a:rPr>
                <a:t>참고 자료</a:t>
              </a:r>
            </a:p>
          </p:txBody>
        </p:sp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1E02EE4E-AB06-51A2-A2B5-89597790BF05}"/>
                </a:ext>
              </a:extLst>
            </p:cNvPr>
            <p:cNvSpPr/>
            <p:nvPr/>
          </p:nvSpPr>
          <p:spPr>
            <a:xfrm>
              <a:off x="5410200" y="190844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423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6491F9D0-AAE2-B348-9B41-A9F157CD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E1E49E9A-645A-2643-92E6-8BE801AD0FFF}"/>
              </a:ext>
            </a:extLst>
          </p:cNvPr>
          <p:cNvSpPr/>
          <p:nvPr/>
        </p:nvSpPr>
        <p:spPr>
          <a:xfrm>
            <a:off x="0" y="0"/>
            <a:ext cx="12192000" cy="92133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C5F53C-8A5B-B34A-8CF7-AD3672B1E018}"/>
              </a:ext>
            </a:extLst>
          </p:cNvPr>
          <p:cNvGrpSpPr/>
          <p:nvPr/>
        </p:nvGrpSpPr>
        <p:grpSpPr>
          <a:xfrm>
            <a:off x="-3047" y="812799"/>
            <a:ext cx="12191999" cy="217065"/>
            <a:chOff x="0" y="5696515"/>
            <a:chExt cx="12289367" cy="354756"/>
          </a:xfrm>
        </p:grpSpPr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C19A7F62-F859-2945-B135-90EC1DFB690B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BFD0A18D-10BB-5648-8398-36F44052D95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50A06259-812F-A840-A52F-EE1C737F1603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81C41EAE-DBDE-BA4B-A3F7-5241AE9E0AE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56F01680-5D11-2A47-AD2D-D692238F97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6B374543-D8DA-2E4D-BAEF-CEF571185E65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3886C9F7-AFA5-7C49-B927-9854A98A282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AF49F8-E681-3343-8942-1C005AAF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00" y="241354"/>
            <a:ext cx="971568" cy="971568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89E9576-B2A4-44A4-80E3-84E2C1F12082}"/>
              </a:ext>
            </a:extLst>
          </p:cNvPr>
          <p:cNvSpPr txBox="1">
            <a:spLocks/>
          </p:cNvSpPr>
          <p:nvPr/>
        </p:nvSpPr>
        <p:spPr>
          <a:xfrm>
            <a:off x="1600200" y="2152810"/>
            <a:ext cx="9753600" cy="4202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altLang="ko-KR" sz="1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                                          </a:t>
            </a:r>
            <a:r>
              <a:rPr lang="ko-KR" sz="1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지구 및 클럽 지도자 지원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sz="1400" b="1" dirty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 학습 센터(LLC)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는 모든 라이온과 레오들이 라이온스 클럽에 대한 기본적인 지식과 지도력 기술을 연마할 수 있는 상호 학습 온라인 과정을 제공합니다. (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LLC 접속 안내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) (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LLC 자주 묻는 질문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i="0" u="none" strike="noStrike" cap="none" normalizeH="0" baseline="0" noProof="0" dirty="0">
                <a:ln>
                  <a:noFill/>
                </a:ln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e-Book 및 해당 지도자용 기타 자료 포함 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클럽 임원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및 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지역</a:t>
            </a:r>
            <a:r>
              <a:rPr lang="ko-KR" altLang="en-US" sz="14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위원장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및 지대위원장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지대위원장 연수 자료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지역 라이온스 지도력 연수회(RLLI)</a:t>
            </a: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 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웹페이지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>
                <a:srgbClr val="0A549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현지 연수 행사용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공로상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sz="14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견본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08A449C-48FA-1F47-CC2C-2C7364893388}"/>
              </a:ext>
            </a:extLst>
          </p:cNvPr>
          <p:cNvGrpSpPr/>
          <p:nvPr/>
        </p:nvGrpSpPr>
        <p:grpSpPr>
          <a:xfrm>
            <a:off x="1600200" y="1315449"/>
            <a:ext cx="7035338" cy="837361"/>
            <a:chOff x="1600200" y="1315449"/>
            <a:chExt cx="7035338" cy="837361"/>
          </a:xfrm>
        </p:grpSpPr>
        <p:sp>
          <p:nvSpPr>
            <p:cNvPr id="3" name="Body Copy">
              <a:extLst>
                <a:ext uri="{FF2B5EF4-FFF2-40B4-BE49-F238E27FC236}">
                  <a16:creationId xmlns:a16="http://schemas.microsoft.com/office/drawing/2014/main" id="{528CF550-91E8-479B-BAD6-512F39D91993}"/>
                </a:ext>
              </a:extLst>
            </p:cNvPr>
            <p:cNvSpPr txBox="1">
              <a:spLocks/>
            </p:cNvSpPr>
            <p:nvPr/>
          </p:nvSpPr>
          <p:spPr>
            <a:xfrm>
              <a:off x="1600200" y="1315449"/>
              <a:ext cx="7035338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264"/>
                </a:spcBef>
                <a:buSzPct val="120000"/>
              </a:pPr>
              <a:r>
                <a:rPr lang="en-US" altLang="ko-KR" sz="3200" b="1" dirty="0">
                  <a:solidFill>
                    <a:srgbClr val="0A5496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charset="0"/>
                </a:rPr>
                <a:t>                           </a:t>
              </a:r>
              <a:r>
                <a:rPr lang="ko-KR" sz="3200" b="1" dirty="0">
                  <a:solidFill>
                    <a:srgbClr val="0A5496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charset="0"/>
                </a:rPr>
                <a:t>참고 자료</a:t>
              </a:r>
            </a:p>
          </p:txBody>
        </p:sp>
        <p:sp>
          <p:nvSpPr>
            <p:cNvPr id="4" name="Yellow Bar">
              <a:extLst>
                <a:ext uri="{FF2B5EF4-FFF2-40B4-BE49-F238E27FC236}">
                  <a16:creationId xmlns:a16="http://schemas.microsoft.com/office/drawing/2014/main" id="{A3767FEB-EF3C-9AD5-885C-083F81583BE2}"/>
                </a:ext>
              </a:extLst>
            </p:cNvPr>
            <p:cNvSpPr/>
            <p:nvPr/>
          </p:nvSpPr>
          <p:spPr>
            <a:xfrm>
              <a:off x="5410200" y="190844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5035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dy Copy">
            <a:extLst>
              <a:ext uri="{FF2B5EF4-FFF2-40B4-BE49-F238E27FC236}">
                <a16:creationId xmlns:a16="http://schemas.microsoft.com/office/drawing/2014/main" id="{27E90BEA-68E3-3140-A0F8-5D20F333BA07}"/>
              </a:ext>
            </a:extLst>
          </p:cNvPr>
          <p:cNvSpPr txBox="1">
            <a:spLocks/>
          </p:cNvSpPr>
          <p:nvPr/>
        </p:nvSpPr>
        <p:spPr>
          <a:xfrm>
            <a:off x="383100" y="1315449"/>
            <a:ext cx="11427900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264"/>
              </a:spcBef>
              <a:buSzPct val="120000"/>
            </a:pPr>
            <a:r>
              <a:rPr lang="ko-KR" altLang="en-US" sz="3200" b="1" kern="0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charset="0"/>
              </a:rPr>
              <a:t>마케팅 자료</a:t>
            </a:r>
            <a:endParaRPr lang="en-US" sz="3200" b="1" kern="0" dirty="0">
              <a:solidFill>
                <a:srgbClr val="0A5496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6491F9D0-AAE2-B348-9B41-A9F157CD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0" hangingPunct="0">
                <a:spcBef>
                  <a:spcPct val="50000"/>
                </a:spcBef>
                <a:defRPr/>
              </a:pPr>
              <a:t>32</a:t>
            </a:fld>
            <a:endParaRPr lang="en-US" sz="1000" dirty="0">
              <a:solidFill>
                <a:srgbClr val="0A5496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E1E49E9A-645A-2643-92E6-8BE801AD0FFF}"/>
              </a:ext>
            </a:extLst>
          </p:cNvPr>
          <p:cNvSpPr/>
          <p:nvPr/>
        </p:nvSpPr>
        <p:spPr>
          <a:xfrm>
            <a:off x="0" y="0"/>
            <a:ext cx="12192000" cy="92133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C5F53C-8A5B-B34A-8CF7-AD3672B1E018}"/>
              </a:ext>
            </a:extLst>
          </p:cNvPr>
          <p:cNvGrpSpPr/>
          <p:nvPr/>
        </p:nvGrpSpPr>
        <p:grpSpPr>
          <a:xfrm>
            <a:off x="-3047" y="812799"/>
            <a:ext cx="12191999" cy="217065"/>
            <a:chOff x="0" y="5696515"/>
            <a:chExt cx="12289367" cy="354756"/>
          </a:xfrm>
        </p:grpSpPr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C19A7F62-F859-2945-B135-90EC1DFB690B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BFD0A18D-10BB-5648-8398-36F44052D95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50A06259-812F-A840-A52F-EE1C737F1603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81C41EAE-DBDE-BA4B-A3F7-5241AE9E0AE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56F01680-5D11-2A47-AD2D-D692238F97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6B374543-D8DA-2E4D-BAEF-CEF571185E65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3886C9F7-AFA5-7C49-B927-9854A98A282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AF49F8-E681-3343-8942-1C005AAF57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3100" y="241354"/>
            <a:ext cx="971568" cy="971568"/>
          </a:xfrm>
          <a:prstGeom prst="rect">
            <a:avLst/>
          </a:prstGeom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89E9576-B2A4-44A4-80E3-84E2C1F12082}"/>
              </a:ext>
            </a:extLst>
          </p:cNvPr>
          <p:cNvSpPr txBox="1">
            <a:spLocks/>
          </p:cNvSpPr>
          <p:nvPr/>
        </p:nvSpPr>
        <p:spPr>
          <a:xfrm>
            <a:off x="873238" y="2414214"/>
            <a:ext cx="6629400" cy="4202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ko-KR" altLang="en-US" sz="1400" b="1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국제라이온스협회</a:t>
            </a:r>
            <a:endParaRPr lang="en-US" sz="1400" b="1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</a:pPr>
            <a:r>
              <a:rPr lang="ko-KR" alt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4"/>
              </a:rPr>
              <a:t>마케팅의 중요성</a:t>
            </a:r>
            <a:r>
              <a:rPr 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4"/>
              </a:rPr>
              <a:t> </a:t>
            </a:r>
            <a:r>
              <a:rPr lang="ko-KR" alt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웹페이지는 클럽의 가시성을 높이는 자료를 제공합니다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 </a:t>
            </a:r>
            <a:r>
              <a:rPr lang="ko-KR" alt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신입회원 모집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봉사사업 홍보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lang="ko-KR" alt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모금활동 등 다양한 마케팅 자료를 확인할 수 있습니다</a:t>
            </a:r>
            <a:r>
              <a:rPr lang="en-US" altLang="ko-KR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</a:pP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5"/>
              </a:rPr>
              <a:t>다운로드 가능한 동영상 </a:t>
            </a:r>
            <a:r>
              <a:rPr lang="ko-KR" altLang="en-US" sz="14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목록</a:t>
            </a:r>
            <a:endParaRPr lang="en-US" sz="14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Clr>
                <a:srgbClr val="0A5496"/>
              </a:buClr>
            </a:pP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6"/>
              </a:rPr>
              <a:t>브랜드 지침</a:t>
            </a:r>
            <a:endParaRPr lang="en-US" sz="14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indent="0" fontAlgn="auto">
              <a:lnSpc>
                <a:spcPct val="100000"/>
              </a:lnSpc>
              <a:spcAft>
                <a:spcPts val="200"/>
              </a:spcAft>
              <a:buNone/>
            </a:pPr>
            <a:endParaRPr lang="en-US" sz="14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02B5708-6E57-1070-CFFC-F6403182FBFF}"/>
              </a:ext>
            </a:extLst>
          </p:cNvPr>
          <p:cNvSpPr/>
          <p:nvPr/>
        </p:nvSpPr>
        <p:spPr>
          <a:xfrm>
            <a:off x="5367823" y="1908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2205C-37BC-6112-CD5A-F07FD9CCA1E5}"/>
              </a:ext>
            </a:extLst>
          </p:cNvPr>
          <p:cNvSpPr txBox="1"/>
          <p:nvPr/>
        </p:nvSpPr>
        <p:spPr>
          <a:xfrm>
            <a:off x="7582506" y="2514600"/>
            <a:ext cx="2247294" cy="1873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라이온스 활동 사진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A5496"/>
              </a:solidFill>
              <a:effectLst/>
              <a:uLnTx/>
              <a:uFillTx/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해변가 청소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소아암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지역사회 정원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당뇨병</a:t>
            </a:r>
          </a:p>
          <a:p>
            <a:pPr marL="171450" marR="0" lvl="0" indent="-1714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sz="1400" b="1" i="0" u="none" strike="noStrike" cap="none" normalizeH="0" baseline="0" noProof="0" dirty="0">
                <a:ln>
                  <a:noFill/>
                </a:ln>
                <a:solidFill>
                  <a:srgbClr val="0A5496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재해 구호</a:t>
            </a:r>
          </a:p>
        </p:txBody>
      </p:sp>
    </p:spTree>
    <p:extLst>
      <p:ext uri="{BB962C8B-B14F-4D97-AF65-F5344CB8AC3E}">
        <p14:creationId xmlns:p14="http://schemas.microsoft.com/office/powerpoint/2010/main" val="482866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8200" y="2381484"/>
            <a:ext cx="10591800" cy="424791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200000"/>
              </a:lnSpc>
              <a:spcBef>
                <a:spcPts val="600"/>
              </a:spcBef>
              <a:buClr>
                <a:srgbClr val="F0C300"/>
              </a:buClr>
              <a:buFont typeface="Wingdings" pitchFamily="2" charset="2"/>
              <a:buChar char="§"/>
            </a:pPr>
            <a:r>
              <a:rPr lang="ko-KR" altLang="ko-KR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3"/>
              </a:rPr>
              <a:t>회원 개발 교부금</a:t>
            </a:r>
            <a:r>
              <a:rPr lang="en-US" sz="1400" b="1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400" i="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회원 증강 및 신생클럽 조직을 위한 다양한 회원 개발 노력 및 활동을 지원합니다</a:t>
            </a:r>
            <a:r>
              <a:rPr lang="en-US" altLang="ko-KR" sz="1400" i="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>
                <a:srgbClr val="F0C300"/>
              </a:buClr>
              <a:buFont typeface="Wingdings" pitchFamily="2" charset="2"/>
              <a:buChar char="§"/>
            </a:pPr>
            <a:r>
              <a:rPr lang="ko-KR" altLang="en-US" sz="1400" b="1" u="sng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3"/>
              </a:rPr>
              <a:t>마케팅 교부금 프로그램</a:t>
            </a:r>
            <a:r>
              <a:rPr lang="en-US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광고</a:t>
            </a:r>
            <a:r>
              <a:rPr lang="en-US" altLang="ko-KR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소셜 미디어</a:t>
            </a:r>
            <a:r>
              <a:rPr lang="en-US" altLang="ko-KR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브랜딩</a:t>
            </a:r>
            <a:r>
              <a:rPr lang="en-US" altLang="ko-KR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홍보 등 복합지구 및 단일지구의 마케팅 활동을 지원합니다</a:t>
            </a:r>
            <a:r>
              <a:rPr lang="en-US" altLang="ko-KR" sz="1400" i="0" dirty="0">
                <a:effectLst/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en-US" sz="1400" u="sng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Clr>
                <a:srgbClr val="F0C300"/>
              </a:buClr>
              <a:buFont typeface="Wingdings" pitchFamily="2" charset="2"/>
              <a:buChar char="§"/>
            </a:pP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4"/>
              </a:rPr>
              <a:t>지도력 개발 복합지구 및 지구 보조금 프로그램</a:t>
            </a:r>
            <a:r>
              <a:rPr 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복합지구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제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1 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 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2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부총재 대상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) 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및 지구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지대위원장 대상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)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에서 개최되는 연수회에 보조금을 지원합니다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  <a:spcBef>
                <a:spcPts val="600"/>
              </a:spcBef>
              <a:buClr>
                <a:srgbClr val="F0C300"/>
              </a:buClr>
              <a:buFont typeface="Wingdings" pitchFamily="2" charset="2"/>
              <a:buChar char="§"/>
            </a:pP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지도력 개발 연수회 보조금 프로그램</a:t>
            </a:r>
            <a:r>
              <a:rPr 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</a:rPr>
              <a:t>초급 </a:t>
            </a:r>
            <a:r>
              <a:rPr lang="ko-KR" altLang="en-US" sz="1400" dirty="0" err="1"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</a:rPr>
              <a:t> 지도력 연수회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</a:rPr>
              <a:t>(ELLI) 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</a:rPr>
              <a:t>또는 지역 </a:t>
            </a:r>
            <a:r>
              <a:rPr lang="ko-KR" altLang="en-US" sz="1400" dirty="0" err="1">
                <a:latin typeface="굴림" panose="020B0600000101010101" pitchFamily="50" charset="-127"/>
                <a:ea typeface="굴림" panose="020B0600000101010101" pitchFamily="50" charset="-127"/>
              </a:rPr>
              <a:t>라이온스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</a:rPr>
              <a:t> 지도력 연수회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</a:rPr>
              <a:t>(RLLI)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</a:rPr>
              <a:t>에 보조금을 지원합니다</a:t>
            </a:r>
            <a:r>
              <a:rPr lang="en-US" altLang="ko-KR" sz="1400" dirty="0"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en-US" sz="14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Clr>
                <a:srgbClr val="F0C300"/>
              </a:buClr>
              <a:buFont typeface="Wingdings" pitchFamily="2" charset="2"/>
              <a:buChar char="§"/>
            </a:pP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6"/>
              </a:rPr>
              <a:t>재단</a:t>
            </a:r>
            <a:r>
              <a:rPr 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6"/>
              </a:rPr>
              <a:t> (LCIF) </a:t>
            </a:r>
            <a:r>
              <a:rPr lang="ko-KR" alt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  <a:hlinkClick r:id="rId6"/>
              </a:rPr>
              <a:t>교부금</a:t>
            </a:r>
            <a:r>
              <a:rPr lang="en-US" sz="1400" b="1" dirty="0">
                <a:solidFill>
                  <a:srgbClr val="0A5496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lang="ko-KR" altLang="en-US" sz="1400" dirty="0"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봉사사업의 범위를 확대하는 라이온 및 레오들을 지원합니다</a:t>
            </a:r>
            <a:endParaRPr lang="en-US" sz="1400" dirty="0"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7E90BEA-68E3-3140-A0F8-5D20F333BA07}"/>
              </a:ext>
            </a:extLst>
          </p:cNvPr>
          <p:cNvSpPr txBox="1">
            <a:spLocks/>
          </p:cNvSpPr>
          <p:nvPr/>
        </p:nvSpPr>
        <p:spPr>
          <a:xfrm>
            <a:off x="383100" y="1315449"/>
            <a:ext cx="11427900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64"/>
              </a:spcBef>
              <a:buSzPct val="120000"/>
            </a:pPr>
            <a:r>
              <a:rPr lang="en-US" alt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                        </a:t>
            </a:r>
            <a:r>
              <a:rPr lang="ko-KR" alt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국제협회 및 재단 자금 </a:t>
            </a:r>
            <a:r>
              <a:rPr lang="ko-KR" altLang="en-US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지원</a:t>
            </a:r>
            <a:endParaRPr lang="ko-KR" altLang="ko-KR" sz="3200" b="1" dirty="0">
              <a:solidFill>
                <a:srgbClr val="0A5496"/>
              </a:solidFill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6491F9D0-AAE2-B348-9B41-A9F157CD6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E1E49E9A-645A-2643-92E6-8BE801AD0FFF}"/>
              </a:ext>
            </a:extLst>
          </p:cNvPr>
          <p:cNvSpPr/>
          <p:nvPr/>
        </p:nvSpPr>
        <p:spPr>
          <a:xfrm>
            <a:off x="0" y="0"/>
            <a:ext cx="12192000" cy="92133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C5F53C-8A5B-B34A-8CF7-AD3672B1E018}"/>
              </a:ext>
            </a:extLst>
          </p:cNvPr>
          <p:cNvGrpSpPr/>
          <p:nvPr/>
        </p:nvGrpSpPr>
        <p:grpSpPr>
          <a:xfrm>
            <a:off x="-3047" y="812799"/>
            <a:ext cx="12191999" cy="217065"/>
            <a:chOff x="0" y="5696515"/>
            <a:chExt cx="12289367" cy="354756"/>
          </a:xfrm>
        </p:grpSpPr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C19A7F62-F859-2945-B135-90EC1DFB690B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BFD0A18D-10BB-5648-8398-36F44052D95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50A06259-812F-A840-A52F-EE1C737F1603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6" name="Background - Solid">
              <a:extLst>
                <a:ext uri="{FF2B5EF4-FFF2-40B4-BE49-F238E27FC236}">
                  <a16:creationId xmlns:a16="http://schemas.microsoft.com/office/drawing/2014/main" id="{81C41EAE-DBDE-BA4B-A3F7-5241AE9E0AE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56F01680-5D11-2A47-AD2D-D692238F97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6B374543-D8DA-2E4D-BAEF-CEF571185E65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3886C9F7-AFA5-7C49-B927-9854A98A282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AF49F8-E681-3343-8942-1C005AAF57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3100" y="241354"/>
            <a:ext cx="971568" cy="971568"/>
          </a:xfrm>
          <a:prstGeom prst="rect">
            <a:avLst/>
          </a:prstGeom>
        </p:spPr>
      </p:pic>
      <p:sp>
        <p:nvSpPr>
          <p:cNvPr id="2" name="Yellow Bar">
            <a:extLst>
              <a:ext uri="{FF2B5EF4-FFF2-40B4-BE49-F238E27FC236}">
                <a16:creationId xmlns:a16="http://schemas.microsoft.com/office/drawing/2014/main" id="{5EB44F3F-8B31-5204-0B7E-8383778EB406}"/>
              </a:ext>
            </a:extLst>
          </p:cNvPr>
          <p:cNvSpPr/>
          <p:nvPr/>
        </p:nvSpPr>
        <p:spPr>
          <a:xfrm>
            <a:off x="5332770" y="19084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86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057400" y="2962043"/>
            <a:ext cx="8077200" cy="3514957"/>
          </a:xfrm>
        </p:spPr>
        <p:txBody>
          <a:bodyPr anchor="t"/>
          <a:lstStyle/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56565A"/>
              </a:buClr>
              <a:buFont typeface="+mj-lt"/>
              <a:buAutoNum type="arabicParenR"/>
            </a:pPr>
            <a:r>
              <a:rPr lang="ko-KR" sz="2400">
                <a:solidFill>
                  <a:srgbClr val="56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네 개의 그룹으로 조직: 중점 분야별 그룹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56565A"/>
              </a:buClr>
              <a:buFont typeface="+mj-lt"/>
              <a:buAutoNum type="arabicParenR"/>
            </a:pPr>
            <a:r>
              <a:rPr lang="ko-KR" sz="2400">
                <a:solidFill>
                  <a:srgbClr val="56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각 실행 단계에 지도자, 자료 및 예산을 추가합니다.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56565A"/>
              </a:buClr>
              <a:buFont typeface="+mj-lt"/>
              <a:buAutoNum type="arabicParenR"/>
            </a:pPr>
            <a:r>
              <a:rPr lang="ko-KR" sz="2400">
                <a:solidFill>
                  <a:srgbClr val="56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각 그룹의 발표자가 아이디어를 발표합니다.</a:t>
            </a:r>
          </a:p>
          <a:p>
            <a:pPr marL="457200" indent="-4572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56565A"/>
              </a:buClr>
              <a:buFont typeface="+mj-lt"/>
              <a:buAutoNum type="arabicParenR"/>
            </a:pPr>
            <a:r>
              <a:rPr lang="ko-KR" sz="2400">
                <a:solidFill>
                  <a:srgbClr val="56565A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그룹이 함께 계획 초안을 최종화합니다.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6DCF2B-DA07-3342-B55A-A4A9B0314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99842"/>
            <a:ext cx="2286000" cy="22860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ECD080B6-8D6E-B840-9F36-DA4612ADD423}"/>
              </a:ext>
            </a:extLst>
          </p:cNvPr>
          <p:cNvSpPr txBox="1">
            <a:spLocks/>
          </p:cNvSpPr>
          <p:nvPr/>
        </p:nvSpPr>
        <p:spPr>
          <a:xfrm>
            <a:off x="-21265" y="609600"/>
            <a:ext cx="12192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지도자 및 자료 파악</a:t>
            </a:r>
          </a:p>
        </p:txBody>
      </p:sp>
      <p:sp>
        <p:nvSpPr>
          <p:cNvPr id="26" name="Yellow Bar">
            <a:extLst>
              <a:ext uri="{FF2B5EF4-FFF2-40B4-BE49-F238E27FC236}">
                <a16:creationId xmlns:a16="http://schemas.microsoft.com/office/drawing/2014/main" id="{9FCDD1B8-76FC-AA45-9DAB-1EED938257FC}"/>
              </a:ext>
            </a:extLst>
          </p:cNvPr>
          <p:cNvSpPr/>
          <p:nvPr/>
        </p:nvSpPr>
        <p:spPr>
          <a:xfrm>
            <a:off x="4611695" y="13103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C62A0C-A4B0-EE49-9956-363CF59A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1817"/>
            <a:ext cx="2286000" cy="2286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EEBBCE9-FDCC-5E45-9AC7-1E909E07AF7A}"/>
              </a:ext>
            </a:extLst>
          </p:cNvPr>
          <p:cNvSpPr/>
          <p:nvPr/>
        </p:nvSpPr>
        <p:spPr>
          <a:xfrm>
            <a:off x="1078759" y="1667347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신생클럽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3B7C8D-97F1-A046-8FB9-1BF1E456508D}"/>
              </a:ext>
            </a:extLst>
          </p:cNvPr>
          <p:cNvSpPr/>
          <p:nvPr/>
        </p:nvSpPr>
        <p:spPr>
          <a:xfrm>
            <a:off x="3686878" y="1667347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2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신입회원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11A709-A755-A343-8450-C7F0F7F90A9D}"/>
              </a:ext>
            </a:extLst>
          </p:cNvPr>
          <p:cNvSpPr/>
          <p:nvPr/>
        </p:nvSpPr>
        <p:spPr>
          <a:xfrm>
            <a:off x="6297304" y="1706041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3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회원 만족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97636-4499-C447-B89B-1647E6AED15D}"/>
              </a:ext>
            </a:extLst>
          </p:cNvPr>
          <p:cNvSpPr/>
          <p:nvPr/>
        </p:nvSpPr>
        <p:spPr>
          <a:xfrm>
            <a:off x="8915400" y="1706041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4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 지원</a:t>
            </a:r>
          </a:p>
        </p:txBody>
      </p:sp>
    </p:spTree>
    <p:extLst>
      <p:ext uri="{BB962C8B-B14F-4D97-AF65-F5344CB8AC3E}">
        <p14:creationId xmlns:p14="http://schemas.microsoft.com/office/powerpoint/2010/main" val="3128024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537C8900-BF8C-F44C-B8B3-E5B3343DCBDD}"/>
              </a:ext>
            </a:extLst>
          </p:cNvPr>
          <p:cNvSpPr txBox="1"/>
          <p:nvPr/>
        </p:nvSpPr>
        <p:spPr>
          <a:xfrm>
            <a:off x="1066800" y="226217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목표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FC6A67-85C0-2440-819F-22972F2F9E7B}"/>
              </a:ext>
            </a:extLst>
          </p:cNvPr>
          <p:cNvSpPr txBox="1"/>
          <p:nvPr/>
        </p:nvSpPr>
        <p:spPr>
          <a:xfrm>
            <a:off x="3671943" y="222368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목표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C58696-821F-984E-9E49-D0D8F3734245}"/>
              </a:ext>
            </a:extLst>
          </p:cNvPr>
          <p:cNvSpPr txBox="1"/>
          <p:nvPr/>
        </p:nvSpPr>
        <p:spPr>
          <a:xfrm>
            <a:off x="6248400" y="222506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dirty="0">
                <a:latin typeface="Gulim" panose="020B0600000101010101" pitchFamily="34" charset="-127"/>
                <a:ea typeface="Gulim" panose="020B0600000101010101" pitchFamily="34" charset="-127"/>
              </a:rPr>
              <a:t>목표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63D114-8671-394E-8415-190ACE2AE363}"/>
              </a:ext>
            </a:extLst>
          </p:cNvPr>
          <p:cNvSpPr/>
          <p:nvPr/>
        </p:nvSpPr>
        <p:spPr bwMode="auto">
          <a:xfrm>
            <a:off x="1066800" y="2608353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b="1" i="0" u="none" strike="noStrike" cap="none" normalizeH="0">
                <a:ln>
                  <a:noFill/>
                </a:ln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  <a:p>
            <a:pPr marR="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b="1" i="0" u="none" strike="noStrike" cap="none" normalizeH="0" dirty="0">
              <a:ln>
                <a:noFill/>
              </a:ln>
              <a:solidFill>
                <a:schemeClr val="tx2"/>
              </a:solidFill>
              <a:effectLst/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8C9B14-9082-4F41-9D3A-CBF4F1E4BEC3}"/>
              </a:ext>
            </a:extLst>
          </p:cNvPr>
          <p:cNvSpPr/>
          <p:nvPr/>
        </p:nvSpPr>
        <p:spPr bwMode="auto">
          <a:xfrm>
            <a:off x="1066800" y="4639695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40DF8B2-7EF7-3749-A4B4-140004A9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599842"/>
            <a:ext cx="2286000" cy="2286000"/>
          </a:xfrm>
          <a:prstGeom prst="rect">
            <a:avLst/>
          </a:prstGeom>
        </p:spPr>
      </p:pic>
      <p:sp>
        <p:nvSpPr>
          <p:cNvPr id="42" name="Title 3">
            <a:extLst>
              <a:ext uri="{FF2B5EF4-FFF2-40B4-BE49-F238E27FC236}">
                <a16:creationId xmlns:a16="http://schemas.microsoft.com/office/drawing/2014/main" id="{B94FA1EC-4CD1-C94D-87AD-DD6BAE0E6302}"/>
              </a:ext>
            </a:extLst>
          </p:cNvPr>
          <p:cNvSpPr txBox="1">
            <a:spLocks/>
          </p:cNvSpPr>
          <p:nvPr/>
        </p:nvSpPr>
        <p:spPr>
          <a:xfrm>
            <a:off x="-21265" y="457200"/>
            <a:ext cx="12192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실행 계획 세분화</a:t>
            </a:r>
          </a:p>
        </p:txBody>
      </p:sp>
      <p:sp>
        <p:nvSpPr>
          <p:cNvPr id="43" name="Yellow Bar">
            <a:extLst>
              <a:ext uri="{FF2B5EF4-FFF2-40B4-BE49-F238E27FC236}">
                <a16:creationId xmlns:a16="http://schemas.microsoft.com/office/drawing/2014/main" id="{10B892FE-32A5-784F-80A3-0D6986D12CFB}"/>
              </a:ext>
            </a:extLst>
          </p:cNvPr>
          <p:cNvSpPr/>
          <p:nvPr/>
        </p:nvSpPr>
        <p:spPr>
          <a:xfrm>
            <a:off x="4611695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DCE4664-9070-8F4D-88AA-6DE87343F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159" y="19880"/>
            <a:ext cx="2286000" cy="22860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DC849BE-437E-8546-BBE4-8AD3F6460239}"/>
              </a:ext>
            </a:extLst>
          </p:cNvPr>
          <p:cNvSpPr/>
          <p:nvPr/>
        </p:nvSpPr>
        <p:spPr>
          <a:xfrm>
            <a:off x="1078759" y="1362547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1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신생클럽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6FBCAE-6AA2-CF40-9D40-E8F892F1D5BC}"/>
              </a:ext>
            </a:extLst>
          </p:cNvPr>
          <p:cNvSpPr/>
          <p:nvPr/>
        </p:nvSpPr>
        <p:spPr>
          <a:xfrm>
            <a:off x="3686878" y="1362547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2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신입회원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E042B7-02F1-A643-9DE1-977023B21CBD}"/>
              </a:ext>
            </a:extLst>
          </p:cNvPr>
          <p:cNvSpPr/>
          <p:nvPr/>
        </p:nvSpPr>
        <p:spPr>
          <a:xfrm>
            <a:off x="6297304" y="1401241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3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회원 만족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086108-AF98-804E-B56C-54B7A02D5C59}"/>
              </a:ext>
            </a:extLst>
          </p:cNvPr>
          <p:cNvSpPr/>
          <p:nvPr/>
        </p:nvSpPr>
        <p:spPr>
          <a:xfrm>
            <a:off x="8915400" y="1401241"/>
            <a:ext cx="2180522" cy="884759"/>
          </a:xfrm>
          <a:prstGeom prst="rect">
            <a:avLst/>
          </a:prstGeom>
          <a:solidFill>
            <a:srgbClr val="0A5496"/>
          </a:solidFill>
          <a:ln>
            <a:noFill/>
          </a:ln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192" tIns="89192" rIns="89192" bIns="89192" numCol="1" spcCol="1270" anchor="ctr" anchorCtr="0">
            <a:no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4</a:t>
            </a:r>
            <a:b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</a:br>
            <a:r>
              <a:rPr lang="ko-KR" b="1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 지원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57E131B-7425-814C-8F81-2CF5D47BE5AA}"/>
              </a:ext>
            </a:extLst>
          </p:cNvPr>
          <p:cNvSpPr/>
          <p:nvPr/>
        </p:nvSpPr>
        <p:spPr bwMode="auto">
          <a:xfrm>
            <a:off x="3639519" y="2590520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5D6ED0-C0C1-E845-B523-2B7B830834D9}"/>
              </a:ext>
            </a:extLst>
          </p:cNvPr>
          <p:cNvSpPr/>
          <p:nvPr/>
        </p:nvSpPr>
        <p:spPr bwMode="auto">
          <a:xfrm>
            <a:off x="3639519" y="4621862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F2D8E4A-1DEA-314F-9720-533F897F4384}"/>
              </a:ext>
            </a:extLst>
          </p:cNvPr>
          <p:cNvSpPr/>
          <p:nvPr/>
        </p:nvSpPr>
        <p:spPr bwMode="auto">
          <a:xfrm>
            <a:off x="6293429" y="2590520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BDBA4A-8BB1-3047-BB1F-EA9185229F21}"/>
              </a:ext>
            </a:extLst>
          </p:cNvPr>
          <p:cNvSpPr/>
          <p:nvPr/>
        </p:nvSpPr>
        <p:spPr bwMode="auto">
          <a:xfrm>
            <a:off x="6293429" y="4621862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0281848-CA8C-1343-9C88-A6FDACA94A3C}"/>
              </a:ext>
            </a:extLst>
          </p:cNvPr>
          <p:cNvSpPr/>
          <p:nvPr/>
        </p:nvSpPr>
        <p:spPr bwMode="auto">
          <a:xfrm>
            <a:off x="8915474" y="2590520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B2ECBFA-C7E6-C841-9FAD-137E74064CE0}"/>
              </a:ext>
            </a:extLst>
          </p:cNvPr>
          <p:cNvSpPr/>
          <p:nvPr/>
        </p:nvSpPr>
        <p:spPr bwMode="auto">
          <a:xfrm>
            <a:off x="8915474" y="4621862"/>
            <a:ext cx="2286000" cy="1991489"/>
          </a:xfrm>
          <a:prstGeom prst="rect">
            <a:avLst/>
          </a:prstGeom>
          <a:ln>
            <a:solidFill>
              <a:srgbClr val="7B8694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ko-KR" b="1">
                <a:solidFill>
                  <a:schemeClr val="tx2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실행 단계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설명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기간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지도자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자료</a:t>
            </a:r>
          </a:p>
          <a:p>
            <a:pPr marL="401638" indent="-263525">
              <a:buFontTx/>
              <a:buChar char="-"/>
            </a:pPr>
            <a:r>
              <a:rPr lang="ko-KR">
                <a:solidFill>
                  <a:srgbClr val="404040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예산</a:t>
            </a:r>
          </a:p>
        </p:txBody>
      </p:sp>
      <p:sp>
        <p:nvSpPr>
          <p:cNvPr id="55" name="Page Number - White">
            <a:extLst>
              <a:ext uri="{FF2B5EF4-FFF2-40B4-BE49-F238E27FC236}">
                <a16:creationId xmlns:a16="http://schemas.microsoft.com/office/drawing/2014/main" id="{3CF0CE94-2FDB-E448-AB5B-906CBC458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A5496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A5496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91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5681" y="0"/>
            <a:ext cx="7173519" cy="6861174"/>
          </a:xfrm>
          <a:prstGeom prst="rect">
            <a:avLst/>
          </a:prstGeom>
          <a:solidFill>
            <a:srgbClr val="0D2240"/>
          </a:solidFill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0" y="2601518"/>
            <a:ext cx="4681365" cy="2827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C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ko-KR" altLang="en-US" b="1" dirty="0">
                <a:solidFill>
                  <a:prstClr val="white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워킹 그룹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과 함께 논의를 통해 실행 계획을 완료</a:t>
            </a:r>
            <a:r>
              <a:rPr kumimoji="0" lang="ko-KR" altLang="en-US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합니다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C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실행 계획 </a:t>
            </a:r>
            <a:r>
              <a:rPr lang="ko-KR" altLang="en-US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견본 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안내 책자</a:t>
            </a:r>
            <a:r>
              <a:rPr lang="ko-KR" altLang="en-US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를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 검토</a:t>
            </a:r>
            <a:r>
              <a:rPr kumimoji="0" lang="ko-KR" altLang="en-US" sz="2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합니다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C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지구 목표의 일부로 제출하기 전에 우리의 계획을 공유하고 팀원들의 의견을 수렴</a:t>
            </a:r>
            <a:r>
              <a:rPr kumimoji="0" lang="ko-KR" altLang="en-US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합니다</a:t>
            </a: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C3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ko-K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</a:rPr>
              <a:t>글로벌 회원 증강 프로그램 세미나: 성공 도약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176045"/>
            <a:ext cx="5525035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6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다음 단계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3039510" y="276571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59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- Image">
            <a:extLst>
              <a:ext uri="{FF2B5EF4-FFF2-40B4-BE49-F238E27FC236}">
                <a16:creationId xmlns:a16="http://schemas.microsoft.com/office/drawing/2014/main" id="{6018F4F7-F4EA-B141-BAD2-6DC052191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F6354131-1505-DD43-8FC9-B48FF847052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Emblem - White" descr="lionlogo_white.eps">
            <a:extLst>
              <a:ext uri="{FF2B5EF4-FFF2-40B4-BE49-F238E27FC236}">
                <a16:creationId xmlns:a16="http://schemas.microsoft.com/office/drawing/2014/main" id="{270D3D78-800C-1948-B8EA-27CBCEB4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1" name="Headline">
            <a:extLst>
              <a:ext uri="{FF2B5EF4-FFF2-40B4-BE49-F238E27FC236}">
                <a16:creationId xmlns:a16="http://schemas.microsoft.com/office/drawing/2014/main" id="{7DF3A14F-3DA8-2B43-9E31-22551C7FBE0D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ko-KR" sz="48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Helvetica Neue" charset="0"/>
              </a:rPr>
              <a:t>의견</a:t>
            </a:r>
          </a:p>
        </p:txBody>
      </p:sp>
      <p:sp>
        <p:nvSpPr>
          <p:cNvPr id="12" name="Gold Bar">
            <a:extLst>
              <a:ext uri="{FF2B5EF4-FFF2-40B4-BE49-F238E27FC236}">
                <a16:creationId xmlns:a16="http://schemas.microsoft.com/office/drawing/2014/main" id="{EE4B90EA-A411-1746-983F-925F00649C83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6CCED777-3F2C-284D-872C-5E333AC69120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600" b="1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4" name="Date Lang Code">
            <a:extLst>
              <a:ext uri="{FF2B5EF4-FFF2-40B4-BE49-F238E27FC236}">
                <a16:creationId xmlns:a16="http://schemas.microsoft.com/office/drawing/2014/main" id="{5EB904C5-4EFC-404E-B24F-64B17C0C9826}"/>
              </a:ext>
            </a:extLst>
          </p:cNvPr>
          <p:cNvSpPr txBox="1"/>
          <p:nvPr/>
        </p:nvSpPr>
        <p:spPr>
          <a:xfrm>
            <a:off x="7391400" y="6231449"/>
            <a:ext cx="235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>
                <a:solidFill>
                  <a:schemeClr val="bg1"/>
                </a:solidFill>
              </a:rPr>
              <a:t>Updated 8/2023 </a:t>
            </a:r>
            <a:r>
              <a:rPr lang="ko-KR" sz="1600" b="1" dirty="0">
                <a:solidFill>
                  <a:schemeClr val="bg1"/>
                </a:solidFill>
              </a:rPr>
              <a:t>KO</a:t>
            </a: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F9CC677F-3CD7-E841-81AA-BE48BFA8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83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ce - Solid">
            <a:extLst>
              <a:ext uri="{FF2B5EF4-FFF2-40B4-BE49-F238E27FC236}">
                <a16:creationId xmlns:a16="http://schemas.microsoft.com/office/drawing/2014/main" id="{884E2A9C-D7BE-7F49-977E-DC17133A6671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FB1EA0DB-4126-F243-96FC-56FDB6AD1739}"/>
              </a:ext>
            </a:extLst>
          </p:cNvPr>
          <p:cNvSpPr txBox="1">
            <a:spLocks/>
          </p:cNvSpPr>
          <p:nvPr/>
        </p:nvSpPr>
        <p:spPr>
          <a:xfrm>
            <a:off x="4149087" y="552767"/>
            <a:ext cx="7509513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2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글로벌 회원 증강 프로그램 과정</a:t>
            </a: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786F51F5-48DB-F647-869E-0162B4D65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91A39F-ADFE-7E4C-9913-A30AA79D27A2}"/>
              </a:ext>
            </a:extLst>
          </p:cNvPr>
          <p:cNvGrpSpPr/>
          <p:nvPr/>
        </p:nvGrpSpPr>
        <p:grpSpPr>
          <a:xfrm>
            <a:off x="3488936" y="2819398"/>
            <a:ext cx="5214128" cy="2560608"/>
            <a:chOff x="3557582" y="2793780"/>
            <a:chExt cx="4884834" cy="239890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90BF64E-9675-9945-8FB0-675C05206158}"/>
                </a:ext>
              </a:extLst>
            </p:cNvPr>
            <p:cNvSpPr/>
            <p:nvPr/>
          </p:nvSpPr>
          <p:spPr bwMode="auto">
            <a:xfrm>
              <a:off x="6043522" y="2793787"/>
              <a:ext cx="2398894" cy="2398894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ko-KR" sz="2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계획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2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수립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6F1B1B8-F106-9747-BC99-5C8AB69A1836}"/>
                </a:ext>
              </a:extLst>
            </p:cNvPr>
            <p:cNvSpPr/>
            <p:nvPr/>
          </p:nvSpPr>
          <p:spPr bwMode="auto">
            <a:xfrm>
              <a:off x="3557582" y="2793780"/>
              <a:ext cx="2398894" cy="2398894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ko-KR" sz="2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비전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2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  <a:cs typeface="Arial" panose="020B0604020202020204" pitchFamily="34" charset="0"/>
                </a:rPr>
                <a:t>구축</a:t>
              </a: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4D16A67A-3E29-1546-BAD3-55B9655F9014}"/>
                </a:ext>
              </a:extLst>
            </p:cNvPr>
            <p:cNvSpPr/>
            <p:nvPr/>
          </p:nvSpPr>
          <p:spPr>
            <a:xfrm>
              <a:off x="5611704" y="3793212"/>
              <a:ext cx="888009" cy="600780"/>
            </a:xfrm>
            <a:prstGeom prst="rightArrow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11E6B76-27A6-B94D-93C8-AA64FAB84D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3400" y="294963"/>
            <a:ext cx="1089992" cy="1089992"/>
          </a:xfrm>
          <a:prstGeom prst="rect">
            <a:avLst/>
          </a:prstGeom>
        </p:spPr>
      </p:pic>
      <p:sp>
        <p:nvSpPr>
          <p:cNvPr id="31" name="Yellow Bar">
            <a:extLst>
              <a:ext uri="{FF2B5EF4-FFF2-40B4-BE49-F238E27FC236}">
                <a16:creationId xmlns:a16="http://schemas.microsoft.com/office/drawing/2014/main" id="{564D83CF-1563-C847-B479-BF229424CF6C}"/>
              </a:ext>
            </a:extLst>
          </p:cNvPr>
          <p:cNvSpPr/>
          <p:nvPr/>
        </p:nvSpPr>
        <p:spPr>
          <a:xfrm>
            <a:off x="5776984" y="135434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A892EE-E218-604A-1C72-C680066DC783}"/>
              </a:ext>
            </a:extLst>
          </p:cNvPr>
          <p:cNvSpPr/>
          <p:nvPr/>
        </p:nvSpPr>
        <p:spPr bwMode="auto">
          <a:xfrm>
            <a:off x="838200" y="2925799"/>
            <a:ext cx="2560607" cy="2560601"/>
          </a:xfrm>
          <a:prstGeom prst="ellipse">
            <a:avLst/>
          </a:prstGeom>
          <a:solidFill>
            <a:srgbClr val="F0C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ko-KR" altLang="en-US" sz="28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팀</a:t>
            </a:r>
            <a:endParaRPr lang="en-US" altLang="ko-KR" sz="2800" b="1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609600" indent="-609600" algn="ctr">
              <a:buFont typeface="Helvetica" pitchFamily="84" charset="0"/>
              <a:buNone/>
            </a:pPr>
            <a:r>
              <a:rPr lang="ko-KR" altLang="en-US" sz="28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구성</a:t>
            </a:r>
            <a:endParaRPr lang="en-US" sz="2800" b="1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1BC87E8E-A9E2-794D-A59C-B1E36F5BF7E6}"/>
              </a:ext>
            </a:extLst>
          </p:cNvPr>
          <p:cNvSpPr/>
          <p:nvPr/>
        </p:nvSpPr>
        <p:spPr>
          <a:xfrm>
            <a:off x="3014529" y="3886200"/>
            <a:ext cx="947871" cy="641279"/>
          </a:xfrm>
          <a:prstGeom prst="rightArrow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2D4D46-1453-241E-B3DC-3FD11ED231A3}"/>
              </a:ext>
            </a:extLst>
          </p:cNvPr>
          <p:cNvSpPr/>
          <p:nvPr/>
        </p:nvSpPr>
        <p:spPr bwMode="auto">
          <a:xfrm>
            <a:off x="8839200" y="2819400"/>
            <a:ext cx="2560607" cy="2560601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45720" algn="ctr">
              <a:spcBef>
                <a:spcPts val="0"/>
              </a:spcBef>
              <a:spcAft>
                <a:spcPts val="25"/>
              </a:spcAft>
              <a:buFont typeface="Helvetica" pitchFamily="84" charset="0"/>
              <a:buNone/>
            </a:pPr>
            <a:r>
              <a:rPr lang="ko-KR" altLang="en-US" sz="28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성공</a:t>
            </a:r>
            <a:endParaRPr lang="en-US" altLang="ko-KR" sz="2800" b="1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  <a:p>
            <a:pPr marL="45720" algn="ctr">
              <a:spcBef>
                <a:spcPts val="0"/>
              </a:spcBef>
              <a:spcAft>
                <a:spcPts val="25"/>
              </a:spcAft>
              <a:buFont typeface="Helvetica" pitchFamily="84" charset="0"/>
              <a:buNone/>
            </a:pPr>
            <a:r>
              <a:rPr lang="ko-KR" altLang="en-US" sz="2800" b="1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panose="020B0604020202020204" pitchFamily="34" charset="0"/>
              </a:rPr>
              <a:t>도약</a:t>
            </a:r>
            <a:endParaRPr lang="en-US" sz="2800" b="1" dirty="0">
              <a:solidFill>
                <a:schemeClr val="bg1"/>
              </a:solidFill>
              <a:latin typeface="Gulim" panose="020B0600000101010101" pitchFamily="34" charset="-127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2F722F31-9181-0740-9331-6A4B3A83D717}"/>
              </a:ext>
            </a:extLst>
          </p:cNvPr>
          <p:cNvSpPr/>
          <p:nvPr/>
        </p:nvSpPr>
        <p:spPr>
          <a:xfrm>
            <a:off x="8348529" y="3886200"/>
            <a:ext cx="947871" cy="641278"/>
          </a:xfrm>
          <a:prstGeom prst="rightArrow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4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957" t="6712" r="37905" b="9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828800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ko-KR" altLang="en-US" sz="4800" b="1" dirty="0">
                <a:solidFill>
                  <a:srgbClr val="00338D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우리의</a:t>
            </a:r>
            <a:endParaRPr lang="en-US" altLang="ko-KR" sz="4800" b="1" dirty="0">
              <a:solidFill>
                <a:srgbClr val="00338D"/>
              </a:solidFill>
              <a:latin typeface="Gulim" panose="020B0600000101010101" pitchFamily="34" charset="-127"/>
              <a:ea typeface="Gulim" panose="020B0600000101010101" pitchFamily="34" charset="-127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ko-KR" sz="48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봉사의 여정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3039510" y="1508533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1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ge Number - Blue">
            <a:extLst>
              <a:ext uri="{FF2B5EF4-FFF2-40B4-BE49-F238E27FC236}">
                <a16:creationId xmlns:a16="http://schemas.microsoft.com/office/drawing/2014/main" id="{D7FA5B5B-697F-EA4F-A4A1-64706C86E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3DEF17-690E-5643-91B7-7CE829DD6127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100A37EE-ACD5-FB4C-AA35-E8CEAE4B214B}"/>
              </a:ext>
            </a:extLst>
          </p:cNvPr>
          <p:cNvSpPr txBox="1">
            <a:spLocks/>
          </p:cNvSpPr>
          <p:nvPr/>
        </p:nvSpPr>
        <p:spPr>
          <a:xfrm>
            <a:off x="760626" y="1437600"/>
            <a:ext cx="5106773" cy="366779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200000"/>
              </a:lnSpc>
              <a:buClr>
                <a:srgbClr val="FFCF00"/>
              </a:buClr>
              <a:buFont typeface="Wingdings" pitchFamily="2" charset="2"/>
              <a:buChar char="§"/>
            </a:pP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</a:rPr>
              <a:t>강점 활용</a:t>
            </a:r>
          </a:p>
          <a:p>
            <a:pPr marL="342900" indent="-342900">
              <a:lnSpc>
                <a:spcPct val="200000"/>
              </a:lnSpc>
              <a:buClr>
                <a:srgbClr val="FFCF00"/>
              </a:buClr>
              <a:buFont typeface="Wingdings" pitchFamily="2" charset="2"/>
              <a:buChar char="§"/>
            </a:pP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</a:rPr>
              <a:t>약점 관리</a:t>
            </a:r>
          </a:p>
          <a:p>
            <a:pPr marL="342900" indent="-342900">
              <a:lnSpc>
                <a:spcPct val="200000"/>
              </a:lnSpc>
              <a:buClr>
                <a:srgbClr val="FFCF00"/>
              </a:buClr>
              <a:buFont typeface="Wingdings" pitchFamily="2" charset="2"/>
              <a:buChar char="§"/>
            </a:pP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</a:rPr>
              <a:t>기회 활용</a:t>
            </a:r>
          </a:p>
          <a:p>
            <a:pPr marL="342900" indent="-342900">
              <a:lnSpc>
                <a:spcPct val="200000"/>
              </a:lnSpc>
              <a:buClr>
                <a:srgbClr val="FFCF00"/>
              </a:buClr>
              <a:buFont typeface="Wingdings" pitchFamily="2" charset="2"/>
              <a:buChar char="§"/>
            </a:pPr>
            <a:r>
              <a:rPr lang="ko-KR" sz="2400" dirty="0">
                <a:latin typeface="Gulim" panose="020B0600000101010101" pitchFamily="34" charset="-127"/>
                <a:ea typeface="Gulim" panose="020B0600000101010101" pitchFamily="34" charset="-127"/>
              </a:rPr>
              <a:t>위협 요소 최소화</a:t>
            </a:r>
          </a:p>
        </p:txBody>
      </p:sp>
      <p:sp>
        <p:nvSpPr>
          <p:cNvPr id="33" name="Body Copy">
            <a:extLst>
              <a:ext uri="{FF2B5EF4-FFF2-40B4-BE49-F238E27FC236}">
                <a16:creationId xmlns:a16="http://schemas.microsoft.com/office/drawing/2014/main" id="{58E140DB-BA6B-134C-8D34-2824EBCF6181}"/>
              </a:ext>
            </a:extLst>
          </p:cNvPr>
          <p:cNvSpPr txBox="1">
            <a:spLocks/>
          </p:cNvSpPr>
          <p:nvPr/>
        </p:nvSpPr>
        <p:spPr>
          <a:xfrm>
            <a:off x="747216" y="650827"/>
            <a:ext cx="703533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264"/>
              </a:spcBef>
              <a:buSzPct val="120000"/>
            </a:pPr>
            <a:r>
              <a:rPr lang="ko-KR" sz="3200" b="1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  <a:cs typeface="Arial" charset="0"/>
              </a:rPr>
              <a:t>지구 분석 시행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455544-16B4-F247-AD9B-982B7613E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006" y="5278128"/>
            <a:ext cx="1089992" cy="1089992"/>
          </a:xfrm>
          <a:prstGeom prst="rect">
            <a:avLst/>
          </a:prstGeom>
        </p:spPr>
      </p:pic>
      <p:sp>
        <p:nvSpPr>
          <p:cNvPr id="35" name="Page Number - Blue">
            <a:extLst>
              <a:ext uri="{FF2B5EF4-FFF2-40B4-BE49-F238E27FC236}">
                <a16:creationId xmlns:a16="http://schemas.microsoft.com/office/drawing/2014/main" id="{F5E29ADD-9722-5747-97C6-938802EB3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A549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F54973-B631-48AA-90AE-7C184B8045A6}"/>
              </a:ext>
            </a:extLst>
          </p:cNvPr>
          <p:cNvGrpSpPr/>
          <p:nvPr/>
        </p:nvGrpSpPr>
        <p:grpSpPr>
          <a:xfrm>
            <a:off x="6553200" y="1447800"/>
            <a:ext cx="4876593" cy="4290529"/>
            <a:chOff x="6781800" y="1371600"/>
            <a:chExt cx="4876593" cy="4290529"/>
          </a:xfrm>
        </p:grpSpPr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26E7669B-880E-4F5E-98B0-3B66CD7650E2}"/>
                </a:ext>
              </a:extLst>
            </p:cNvPr>
            <p:cNvSpPr/>
            <p:nvPr/>
          </p:nvSpPr>
          <p:spPr>
            <a:xfrm>
              <a:off x="9216325" y="3429001"/>
              <a:ext cx="2427589" cy="2226272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F5C457BA-4572-4658-8821-D843B4979C8C}"/>
                </a:ext>
              </a:extLst>
            </p:cNvPr>
            <p:cNvSpPr/>
            <p:nvPr/>
          </p:nvSpPr>
          <p:spPr>
            <a:xfrm>
              <a:off x="8991600" y="1371600"/>
              <a:ext cx="2652314" cy="2140101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A3BCAA8B-C439-4A6A-8A1E-C8367751C148}"/>
                </a:ext>
              </a:extLst>
            </p:cNvPr>
            <p:cNvSpPr/>
            <p:nvPr/>
          </p:nvSpPr>
          <p:spPr>
            <a:xfrm>
              <a:off x="6781801" y="3460712"/>
              <a:ext cx="2434524" cy="219456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0" name="Body Copy">
              <a:extLst>
                <a:ext uri="{FF2B5EF4-FFF2-40B4-BE49-F238E27FC236}">
                  <a16:creationId xmlns:a16="http://schemas.microsoft.com/office/drawing/2014/main" id="{9B621996-38C7-4351-9C15-527BDB35FEF6}"/>
                </a:ext>
              </a:extLst>
            </p:cNvPr>
            <p:cNvSpPr txBox="1">
              <a:spLocks/>
            </p:cNvSpPr>
            <p:nvPr/>
          </p:nvSpPr>
          <p:spPr>
            <a:xfrm>
              <a:off x="9326036" y="3749958"/>
              <a:ext cx="2332357" cy="190531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위협</a:t>
              </a:r>
            </a:p>
            <a:p>
              <a:pPr>
                <a:lnSpc>
                  <a:spcPct val="150000"/>
                </a:lnSpc>
              </a:pPr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6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1" name="Body Copy">
              <a:extLst>
                <a:ext uri="{FF2B5EF4-FFF2-40B4-BE49-F238E27FC236}">
                  <a16:creationId xmlns:a16="http://schemas.microsoft.com/office/drawing/2014/main" id="{62989E5C-3311-4528-87E2-ED1DB0CB4ACB}"/>
                </a:ext>
              </a:extLst>
            </p:cNvPr>
            <p:cNvSpPr txBox="1">
              <a:spLocks/>
            </p:cNvSpPr>
            <p:nvPr/>
          </p:nvSpPr>
          <p:spPr>
            <a:xfrm>
              <a:off x="6934200" y="3756815"/>
              <a:ext cx="2332357" cy="190531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기회</a:t>
              </a:r>
            </a:p>
            <a:p>
              <a:pPr>
                <a:lnSpc>
                  <a:spcPct val="150000"/>
                </a:lnSpc>
              </a:pPr>
              <a:r>
                <a:rPr lang="ko-KR" sz="1800" b="1" dirty="0">
                  <a:solidFill>
                    <a:schemeClr val="bg1"/>
                  </a:solidFill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800" b="1" dirty="0">
                  <a:solidFill>
                    <a:schemeClr val="bg1"/>
                  </a:solidFill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800" b="1" dirty="0">
                  <a:solidFill>
                    <a:schemeClr val="bg1"/>
                  </a:solidFill>
                </a:rPr>
                <a:t>3.</a:t>
              </a:r>
            </a:p>
            <a:p>
              <a:endParaRPr lang="en-US" sz="1600" kern="0" dirty="0">
                <a:solidFill>
                  <a:schemeClr val="bg1"/>
                </a:solidFill>
              </a:endParaRPr>
            </a:p>
          </p:txBody>
        </p:sp>
        <p:sp>
          <p:nvSpPr>
            <p:cNvPr id="36" name="Body Copy">
              <a:extLst>
                <a:ext uri="{FF2B5EF4-FFF2-40B4-BE49-F238E27FC236}">
                  <a16:creationId xmlns:a16="http://schemas.microsoft.com/office/drawing/2014/main" id="{E24C3EEE-BE7A-4165-8CDA-0EE1AABE8D89}"/>
                </a:ext>
              </a:extLst>
            </p:cNvPr>
            <p:cNvSpPr txBox="1">
              <a:spLocks/>
            </p:cNvSpPr>
            <p:nvPr/>
          </p:nvSpPr>
          <p:spPr>
            <a:xfrm>
              <a:off x="9326036" y="1590967"/>
              <a:ext cx="2332357" cy="190531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약점</a:t>
              </a:r>
            </a:p>
            <a:p>
              <a:pPr>
                <a:lnSpc>
                  <a:spcPct val="150000"/>
                </a:lnSpc>
              </a:pPr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8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6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63EECDB9-4614-41E6-817E-6CAB4F9CBCE8}"/>
                </a:ext>
              </a:extLst>
            </p:cNvPr>
            <p:cNvSpPr/>
            <p:nvPr/>
          </p:nvSpPr>
          <p:spPr>
            <a:xfrm>
              <a:off x="6781800" y="1371600"/>
              <a:ext cx="2434524" cy="2140101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8" name="Body Copy">
              <a:extLst>
                <a:ext uri="{FF2B5EF4-FFF2-40B4-BE49-F238E27FC236}">
                  <a16:creationId xmlns:a16="http://schemas.microsoft.com/office/drawing/2014/main" id="{00B30186-A6FA-40D5-8FB4-2FC9260331B3}"/>
                </a:ext>
              </a:extLst>
            </p:cNvPr>
            <p:cNvSpPr txBox="1">
              <a:spLocks/>
            </p:cNvSpPr>
            <p:nvPr/>
          </p:nvSpPr>
          <p:spPr>
            <a:xfrm>
              <a:off x="6934200" y="1597824"/>
              <a:ext cx="2332357" cy="190531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강점</a:t>
              </a:r>
            </a:p>
            <a:p>
              <a:pPr>
                <a:lnSpc>
                  <a:spcPct val="150000"/>
                </a:lnSpc>
              </a:pPr>
              <a:r>
                <a:rPr lang="ko-KR" sz="1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800" b="1" dirty="0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6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94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D268A1-E161-E34A-BB1B-13391630CE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000" y="209952"/>
            <a:ext cx="971568" cy="971568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056AC5C-0D0D-B746-AE5D-A0AB1020D777}"/>
              </a:ext>
            </a:extLst>
          </p:cNvPr>
          <p:cNvSpPr txBox="1">
            <a:spLocks/>
          </p:cNvSpPr>
          <p:nvPr/>
        </p:nvSpPr>
        <p:spPr>
          <a:xfrm>
            <a:off x="5370870" y="2305572"/>
            <a:ext cx="5267325" cy="4484222"/>
          </a:xfrm>
          <a:prstGeom prst="rect">
            <a:avLst/>
          </a:prstGeom>
          <a:noFill/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2A84CB6-C04E-2644-AD1F-78017DEE599D}"/>
              </a:ext>
            </a:extLst>
          </p:cNvPr>
          <p:cNvSpPr txBox="1">
            <a:spLocks/>
          </p:cNvSpPr>
          <p:nvPr/>
        </p:nvSpPr>
        <p:spPr>
          <a:xfrm>
            <a:off x="714213" y="762420"/>
            <a:ext cx="10875865" cy="838200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지구 분석 - 강점</a:t>
            </a:r>
          </a:p>
        </p:txBody>
      </p:sp>
      <p:sp>
        <p:nvSpPr>
          <p:cNvPr id="20" name="Yellow Bar">
            <a:extLst>
              <a:ext uri="{FF2B5EF4-FFF2-40B4-BE49-F238E27FC236}">
                <a16:creationId xmlns:a16="http://schemas.microsoft.com/office/drawing/2014/main" id="{F6A41C4B-F422-724A-90D5-13663A6510CF}"/>
              </a:ext>
            </a:extLst>
          </p:cNvPr>
          <p:cNvSpPr/>
          <p:nvPr/>
        </p:nvSpPr>
        <p:spPr>
          <a:xfrm>
            <a:off x="5370870" y="16006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159019BA-D7AA-3D44-A511-E42B7579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A549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CD55EF-E81A-4ACF-A7AB-E161EDACBD6F}"/>
              </a:ext>
            </a:extLst>
          </p:cNvPr>
          <p:cNvGrpSpPr/>
          <p:nvPr/>
        </p:nvGrpSpPr>
        <p:grpSpPr>
          <a:xfrm>
            <a:off x="714213" y="2305572"/>
            <a:ext cx="4248504" cy="3861731"/>
            <a:chOff x="533400" y="2153088"/>
            <a:chExt cx="4248504" cy="38617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B01D219-F250-4058-859B-884DA1A74B9D}"/>
                </a:ext>
              </a:extLst>
            </p:cNvPr>
            <p:cNvGrpSpPr/>
            <p:nvPr/>
          </p:nvGrpSpPr>
          <p:grpSpPr>
            <a:xfrm>
              <a:off x="533400" y="2153088"/>
              <a:ext cx="4221102" cy="3861731"/>
              <a:chOff x="6781800" y="1371600"/>
              <a:chExt cx="4862114" cy="4283673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2170D5A3-ADC3-4DBC-BE16-2C480E7021AB}"/>
                  </a:ext>
                </a:extLst>
              </p:cNvPr>
              <p:cNvSpPr/>
              <p:nvPr/>
            </p:nvSpPr>
            <p:spPr>
              <a:xfrm>
                <a:off x="9216325" y="3429001"/>
                <a:ext cx="2427589" cy="2226272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7EDE83D0-2E6D-44E1-8F82-35B08E86BA9B}"/>
                  </a:ext>
                </a:extLst>
              </p:cNvPr>
              <p:cNvSpPr/>
              <p:nvPr/>
            </p:nvSpPr>
            <p:spPr>
              <a:xfrm>
                <a:off x="8991600" y="1371600"/>
                <a:ext cx="2652314" cy="2140101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5" name="Background - Solid">
                <a:extLst>
                  <a:ext uri="{FF2B5EF4-FFF2-40B4-BE49-F238E27FC236}">
                    <a16:creationId xmlns:a16="http://schemas.microsoft.com/office/drawing/2014/main" id="{81A6675E-6866-4EAC-B1F2-EEB0BD1A320E}"/>
                  </a:ext>
                </a:extLst>
              </p:cNvPr>
              <p:cNvSpPr/>
              <p:nvPr/>
            </p:nvSpPr>
            <p:spPr>
              <a:xfrm>
                <a:off x="6781801" y="3460712"/>
                <a:ext cx="2434524" cy="2194560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9" name="Background - Solid">
                <a:extLst>
                  <a:ext uri="{FF2B5EF4-FFF2-40B4-BE49-F238E27FC236}">
                    <a16:creationId xmlns:a16="http://schemas.microsoft.com/office/drawing/2014/main" id="{90E18F14-C9E5-40C1-8725-E9AC0639D170}"/>
                  </a:ext>
                </a:extLst>
              </p:cNvPr>
              <p:cNvSpPr/>
              <p:nvPr/>
            </p:nvSpPr>
            <p:spPr>
              <a:xfrm>
                <a:off x="6781800" y="1371600"/>
                <a:ext cx="2434524" cy="2140101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2" name="Body Copy">
              <a:extLst>
                <a:ext uri="{FF2B5EF4-FFF2-40B4-BE49-F238E27FC236}">
                  <a16:creationId xmlns:a16="http://schemas.microsoft.com/office/drawing/2014/main" id="{3987B502-5FB2-4AFC-9190-04C3BE8CEE66}"/>
                </a:ext>
              </a:extLst>
            </p:cNvPr>
            <p:cNvSpPr txBox="1">
              <a:spLocks/>
            </p:cNvSpPr>
            <p:nvPr/>
          </p:nvSpPr>
          <p:spPr>
            <a:xfrm>
              <a:off x="741276" y="2286000"/>
              <a:ext cx="1917409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강점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3" name="Body Copy">
              <a:extLst>
                <a:ext uri="{FF2B5EF4-FFF2-40B4-BE49-F238E27FC236}">
                  <a16:creationId xmlns:a16="http://schemas.microsoft.com/office/drawing/2014/main" id="{82421C95-BFC0-4520-B668-94EEF484139E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2286000"/>
              <a:ext cx="1971964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약점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4" name="Body Copy">
              <a:extLst>
                <a:ext uri="{FF2B5EF4-FFF2-40B4-BE49-F238E27FC236}">
                  <a16:creationId xmlns:a16="http://schemas.microsoft.com/office/drawing/2014/main" id="{BFB5E388-3486-4C88-A791-EB2F204513A9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4204015"/>
              <a:ext cx="1980745" cy="174335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위협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5" name="Body Copy">
              <a:extLst>
                <a:ext uri="{FF2B5EF4-FFF2-40B4-BE49-F238E27FC236}">
                  <a16:creationId xmlns:a16="http://schemas.microsoft.com/office/drawing/2014/main" id="{FA3B9AD0-11FA-4252-8CA6-1562D33B72B6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4204016"/>
              <a:ext cx="1972886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기회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403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544912-BA79-2642-AF4B-49689A69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000" y="209952"/>
            <a:ext cx="971568" cy="971568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957BC240-D07A-3040-9BE8-531063832849}"/>
              </a:ext>
            </a:extLst>
          </p:cNvPr>
          <p:cNvSpPr txBox="1">
            <a:spLocks/>
          </p:cNvSpPr>
          <p:nvPr/>
        </p:nvSpPr>
        <p:spPr>
          <a:xfrm>
            <a:off x="5370870" y="2305572"/>
            <a:ext cx="5267325" cy="4484222"/>
          </a:xfrm>
          <a:prstGeom prst="rect">
            <a:avLst/>
          </a:prstGeom>
          <a:noFill/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931B0106-AB2E-4240-8ACE-B23918A4F5CC}"/>
              </a:ext>
            </a:extLst>
          </p:cNvPr>
          <p:cNvSpPr txBox="1">
            <a:spLocks/>
          </p:cNvSpPr>
          <p:nvPr/>
        </p:nvSpPr>
        <p:spPr>
          <a:xfrm>
            <a:off x="714213" y="762420"/>
            <a:ext cx="10875865" cy="838200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지구 분석 - 약점</a:t>
            </a:r>
          </a:p>
        </p:txBody>
      </p:sp>
      <p:sp>
        <p:nvSpPr>
          <p:cNvPr id="34" name="Yellow Bar">
            <a:extLst>
              <a:ext uri="{FF2B5EF4-FFF2-40B4-BE49-F238E27FC236}">
                <a16:creationId xmlns:a16="http://schemas.microsoft.com/office/drawing/2014/main" id="{BDC21A82-3480-F442-A356-B4972B39270B}"/>
              </a:ext>
            </a:extLst>
          </p:cNvPr>
          <p:cNvSpPr/>
          <p:nvPr/>
        </p:nvSpPr>
        <p:spPr>
          <a:xfrm>
            <a:off x="5370870" y="16006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Page Number - Blue">
            <a:extLst>
              <a:ext uri="{FF2B5EF4-FFF2-40B4-BE49-F238E27FC236}">
                <a16:creationId xmlns:a16="http://schemas.microsoft.com/office/drawing/2014/main" id="{7F36A734-945E-1F4B-B3B8-26276596B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A549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8CD9B3-0FCD-47E1-85E6-DB00B923878B}"/>
              </a:ext>
            </a:extLst>
          </p:cNvPr>
          <p:cNvGrpSpPr/>
          <p:nvPr/>
        </p:nvGrpSpPr>
        <p:grpSpPr>
          <a:xfrm>
            <a:off x="714213" y="2305572"/>
            <a:ext cx="4248504" cy="3861731"/>
            <a:chOff x="533400" y="2153088"/>
            <a:chExt cx="4248504" cy="386173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D53E1E-8D5F-4B96-B1C4-565EF7682747}"/>
                </a:ext>
              </a:extLst>
            </p:cNvPr>
            <p:cNvGrpSpPr/>
            <p:nvPr/>
          </p:nvGrpSpPr>
          <p:grpSpPr>
            <a:xfrm>
              <a:off x="533400" y="2153088"/>
              <a:ext cx="4221102" cy="3861731"/>
              <a:chOff x="6781800" y="1371600"/>
              <a:chExt cx="4862114" cy="4283673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BF784F1A-0A62-4590-950D-85586E2A1B6D}"/>
                  </a:ext>
                </a:extLst>
              </p:cNvPr>
              <p:cNvSpPr/>
              <p:nvPr/>
            </p:nvSpPr>
            <p:spPr>
              <a:xfrm>
                <a:off x="9216325" y="3429001"/>
                <a:ext cx="2427589" cy="2226272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2CE94CCB-FDF3-431E-93F8-0B794DFC9B77}"/>
                  </a:ext>
                </a:extLst>
              </p:cNvPr>
              <p:cNvSpPr/>
              <p:nvPr/>
            </p:nvSpPr>
            <p:spPr>
              <a:xfrm>
                <a:off x="8991600" y="1371600"/>
                <a:ext cx="2652314" cy="2140101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5" name="Background - Solid">
                <a:extLst>
                  <a:ext uri="{FF2B5EF4-FFF2-40B4-BE49-F238E27FC236}">
                    <a16:creationId xmlns:a16="http://schemas.microsoft.com/office/drawing/2014/main" id="{FF653E82-5911-42B8-9F90-86F40D1349AA}"/>
                  </a:ext>
                </a:extLst>
              </p:cNvPr>
              <p:cNvSpPr/>
              <p:nvPr/>
            </p:nvSpPr>
            <p:spPr>
              <a:xfrm>
                <a:off x="6781801" y="3460712"/>
                <a:ext cx="2434524" cy="2194560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67D5C706-5273-4015-9813-EA4FAB5DD0C3}"/>
                  </a:ext>
                </a:extLst>
              </p:cNvPr>
              <p:cNvSpPr/>
              <p:nvPr/>
            </p:nvSpPr>
            <p:spPr>
              <a:xfrm>
                <a:off x="6781800" y="1371600"/>
                <a:ext cx="2434524" cy="2140101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18" name="Body Copy">
              <a:extLst>
                <a:ext uri="{FF2B5EF4-FFF2-40B4-BE49-F238E27FC236}">
                  <a16:creationId xmlns:a16="http://schemas.microsoft.com/office/drawing/2014/main" id="{2A38531B-EE67-4601-A790-350E85D3893A}"/>
                </a:ext>
              </a:extLst>
            </p:cNvPr>
            <p:cNvSpPr txBox="1">
              <a:spLocks/>
            </p:cNvSpPr>
            <p:nvPr/>
          </p:nvSpPr>
          <p:spPr>
            <a:xfrm>
              <a:off x="741276" y="2286000"/>
              <a:ext cx="1917409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강점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19" name="Body Copy">
              <a:extLst>
                <a:ext uri="{FF2B5EF4-FFF2-40B4-BE49-F238E27FC236}">
                  <a16:creationId xmlns:a16="http://schemas.microsoft.com/office/drawing/2014/main" id="{BCDBC416-A265-470C-AD24-8482FEE470F4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2286000"/>
              <a:ext cx="1971964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약점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1" name="Body Copy">
              <a:extLst>
                <a:ext uri="{FF2B5EF4-FFF2-40B4-BE49-F238E27FC236}">
                  <a16:creationId xmlns:a16="http://schemas.microsoft.com/office/drawing/2014/main" id="{985D74F0-6F5A-4BAE-8250-7BF38B30B82B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4204015"/>
              <a:ext cx="1980745" cy="174335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위협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2" name="Body Copy">
              <a:extLst>
                <a:ext uri="{FF2B5EF4-FFF2-40B4-BE49-F238E27FC236}">
                  <a16:creationId xmlns:a16="http://schemas.microsoft.com/office/drawing/2014/main" id="{16E031A2-4B04-44E0-8B9E-76DE9A2A7C1D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4204016"/>
              <a:ext cx="1972886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기회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54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B1FABA-DF2E-0F42-AF1E-8F9630A9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1000" y="209952"/>
            <a:ext cx="971568" cy="971568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F9949F0-1589-8049-9D6F-1EAFD07B336C}"/>
              </a:ext>
            </a:extLst>
          </p:cNvPr>
          <p:cNvSpPr txBox="1">
            <a:spLocks/>
          </p:cNvSpPr>
          <p:nvPr/>
        </p:nvSpPr>
        <p:spPr>
          <a:xfrm>
            <a:off x="5370870" y="2305572"/>
            <a:ext cx="5267325" cy="4484222"/>
          </a:xfrm>
          <a:prstGeom prst="rect">
            <a:avLst/>
          </a:prstGeom>
          <a:noFill/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ko-KR" sz="2400" b="1">
                <a:solidFill>
                  <a:srgbClr val="0A5496"/>
                </a:solidFill>
              </a:rPr>
              <a:t>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7FFCFE6-17DD-F246-9E0B-C9E1702877A0}"/>
              </a:ext>
            </a:extLst>
          </p:cNvPr>
          <p:cNvSpPr txBox="1">
            <a:spLocks/>
          </p:cNvSpPr>
          <p:nvPr/>
        </p:nvSpPr>
        <p:spPr>
          <a:xfrm>
            <a:off x="714213" y="762420"/>
            <a:ext cx="10875865" cy="838200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accent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b="1" dirty="0">
                <a:solidFill>
                  <a:srgbClr val="0A5496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t>지구 분석 - 기회</a:t>
            </a:r>
          </a:p>
        </p:txBody>
      </p:sp>
      <p:sp>
        <p:nvSpPr>
          <p:cNvPr id="20" name="Yellow Bar">
            <a:extLst>
              <a:ext uri="{FF2B5EF4-FFF2-40B4-BE49-F238E27FC236}">
                <a16:creationId xmlns:a16="http://schemas.microsoft.com/office/drawing/2014/main" id="{54854F48-06E8-0C49-A6A4-0AA6FBBF438E}"/>
              </a:ext>
            </a:extLst>
          </p:cNvPr>
          <p:cNvSpPr/>
          <p:nvPr/>
        </p:nvSpPr>
        <p:spPr>
          <a:xfrm>
            <a:off x="5370870" y="160062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6B8C47C5-7F24-9742-B880-ACF2616E1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A5496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B6516C-2D9D-48D8-ABEB-9D4E849E96E8}"/>
              </a:ext>
            </a:extLst>
          </p:cNvPr>
          <p:cNvGrpSpPr/>
          <p:nvPr/>
        </p:nvGrpSpPr>
        <p:grpSpPr>
          <a:xfrm>
            <a:off x="714213" y="2305572"/>
            <a:ext cx="4248504" cy="3861731"/>
            <a:chOff x="533400" y="2153088"/>
            <a:chExt cx="4248504" cy="386173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4B9BF10-6CF6-4B34-A002-1087F2F7A101}"/>
                </a:ext>
              </a:extLst>
            </p:cNvPr>
            <p:cNvGrpSpPr/>
            <p:nvPr/>
          </p:nvGrpSpPr>
          <p:grpSpPr>
            <a:xfrm>
              <a:off x="533400" y="2153088"/>
              <a:ext cx="4221102" cy="3861731"/>
              <a:chOff x="6781800" y="1371600"/>
              <a:chExt cx="4862114" cy="4283673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0F57536A-9FA5-4FFB-997D-343611557091}"/>
                  </a:ext>
                </a:extLst>
              </p:cNvPr>
              <p:cNvSpPr/>
              <p:nvPr/>
            </p:nvSpPr>
            <p:spPr>
              <a:xfrm>
                <a:off x="9216325" y="3429001"/>
                <a:ext cx="2427589" cy="2226272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29" name="Background - Solid">
                <a:extLst>
                  <a:ext uri="{FF2B5EF4-FFF2-40B4-BE49-F238E27FC236}">
                    <a16:creationId xmlns:a16="http://schemas.microsoft.com/office/drawing/2014/main" id="{1CB00DEE-EDDE-46D9-920F-102B845BFDE3}"/>
                  </a:ext>
                </a:extLst>
              </p:cNvPr>
              <p:cNvSpPr/>
              <p:nvPr/>
            </p:nvSpPr>
            <p:spPr>
              <a:xfrm>
                <a:off x="8991600" y="1371600"/>
                <a:ext cx="2652314" cy="2140101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30" name="Background - Solid">
                <a:extLst>
                  <a:ext uri="{FF2B5EF4-FFF2-40B4-BE49-F238E27FC236}">
                    <a16:creationId xmlns:a16="http://schemas.microsoft.com/office/drawing/2014/main" id="{0BD9E3E1-B495-4115-B756-BFB82C9D9017}"/>
                  </a:ext>
                </a:extLst>
              </p:cNvPr>
              <p:cNvSpPr/>
              <p:nvPr/>
            </p:nvSpPr>
            <p:spPr>
              <a:xfrm>
                <a:off x="6781801" y="3460712"/>
                <a:ext cx="2434524" cy="2194560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31" name="Background - Solid">
                <a:extLst>
                  <a:ext uri="{FF2B5EF4-FFF2-40B4-BE49-F238E27FC236}">
                    <a16:creationId xmlns:a16="http://schemas.microsoft.com/office/drawing/2014/main" id="{BB600D5A-6A4E-4BC8-B862-72890CDEFB91}"/>
                  </a:ext>
                </a:extLst>
              </p:cNvPr>
              <p:cNvSpPr/>
              <p:nvPr/>
            </p:nvSpPr>
            <p:spPr>
              <a:xfrm>
                <a:off x="6781800" y="1371600"/>
                <a:ext cx="2434524" cy="2140101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algn="ctr"/>
                <a:endParaRPr lang="en-US" dirty="0">
                  <a:solidFill>
                    <a:schemeClr val="lt1">
                      <a:alpha val="44000"/>
                    </a:schemeClr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24" name="Body Copy">
              <a:extLst>
                <a:ext uri="{FF2B5EF4-FFF2-40B4-BE49-F238E27FC236}">
                  <a16:creationId xmlns:a16="http://schemas.microsoft.com/office/drawing/2014/main" id="{894D53DC-178E-4D3D-84A6-0136A086C613}"/>
                </a:ext>
              </a:extLst>
            </p:cNvPr>
            <p:cNvSpPr txBox="1">
              <a:spLocks/>
            </p:cNvSpPr>
            <p:nvPr/>
          </p:nvSpPr>
          <p:spPr>
            <a:xfrm>
              <a:off x="741276" y="2286000"/>
              <a:ext cx="1917409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강점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5" name="Body Copy">
              <a:extLst>
                <a:ext uri="{FF2B5EF4-FFF2-40B4-BE49-F238E27FC236}">
                  <a16:creationId xmlns:a16="http://schemas.microsoft.com/office/drawing/2014/main" id="{0749213E-8B35-4DA6-B9B4-889CA3C613D1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2286000"/>
              <a:ext cx="1971964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약점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6" name="Body Copy">
              <a:extLst>
                <a:ext uri="{FF2B5EF4-FFF2-40B4-BE49-F238E27FC236}">
                  <a16:creationId xmlns:a16="http://schemas.microsoft.com/office/drawing/2014/main" id="{BAF2A798-295B-4685-9B95-78B29E4E8BBB}"/>
                </a:ext>
              </a:extLst>
            </p:cNvPr>
            <p:cNvSpPr txBox="1">
              <a:spLocks/>
            </p:cNvSpPr>
            <p:nvPr/>
          </p:nvSpPr>
          <p:spPr>
            <a:xfrm>
              <a:off x="2801159" y="4204015"/>
              <a:ext cx="1980745" cy="174335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위협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7" name="Body Copy">
              <a:extLst>
                <a:ext uri="{FF2B5EF4-FFF2-40B4-BE49-F238E27FC236}">
                  <a16:creationId xmlns:a16="http://schemas.microsoft.com/office/drawing/2014/main" id="{62D26968-F10A-426F-A8A4-F20E10406282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4204016"/>
              <a:ext cx="1972886" cy="1743352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기회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1.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2.</a:t>
              </a:r>
            </a:p>
            <a:p>
              <a:pPr>
                <a:lnSpc>
                  <a:spcPct val="150000"/>
                </a:lnSpc>
              </a:pPr>
              <a:r>
                <a:rPr lang="ko-KR" sz="1400" b="1">
                  <a:solidFill>
                    <a:schemeClr val="bg1"/>
                  </a:solidFill>
                  <a:latin typeface="Gulim" panose="020B0600000101010101" pitchFamily="34" charset="-127"/>
                  <a:ea typeface="Gulim" panose="020B0600000101010101" pitchFamily="34" charset="-127"/>
                </a:rPr>
                <a:t>3.</a:t>
              </a:r>
            </a:p>
            <a:p>
              <a:endParaRPr lang="en-US" sz="1400" kern="0" dirty="0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059743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a7495015-d16d-4dd1-a72f-488cd8119f34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4658</TotalTime>
  <Words>7076</Words>
  <Application>Microsoft Office PowerPoint</Application>
  <PresentationFormat>Widescreen</PresentationFormat>
  <Paragraphs>1130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Gulim</vt:lpstr>
      <vt:lpstr>Gulim</vt:lpstr>
      <vt:lpstr>.Lucida Grande UI Regular</vt:lpstr>
      <vt:lpstr>Arial</vt:lpstr>
      <vt:lpstr>Calibri</vt:lpstr>
      <vt:lpstr>Century Gothic</vt:lpstr>
      <vt:lpstr>Helvetica</vt:lpstr>
      <vt:lpstr>Helvetica Neue</vt:lpstr>
      <vt:lpstr>noto</vt:lpstr>
      <vt:lpstr>Open Sans</vt:lpstr>
      <vt:lpstr>Segoe UI</vt:lpstr>
      <vt:lpstr>Segoe UI Semibold</vt:lpstr>
      <vt:lpstr>Wingdings</vt:lpstr>
      <vt:lpstr>Wingdings 3</vt:lpstr>
      <vt:lpstr>Light Background</vt:lpstr>
      <vt:lpstr>MASTER SLIDE - BLANK</vt:lpstr>
      <vt:lpstr>1_Light Background</vt:lpstr>
      <vt:lpstr>1_MASTER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워킹 그룹 구성 견본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Membership Approach</dc:title>
  <dc:creator>Gray, Tracy</dc:creator>
  <cp:lastModifiedBy>Gray, Tracy</cp:lastModifiedBy>
  <cp:revision>279</cp:revision>
  <dcterms:created xsi:type="dcterms:W3CDTF">2020-10-09T21:24:35Z</dcterms:created>
  <dcterms:modified xsi:type="dcterms:W3CDTF">2023-08-18T18:21:10Z</dcterms:modified>
</cp:coreProperties>
</file>