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872" r:id="rId2"/>
    <p:sldId id="1109" r:id="rId3"/>
    <p:sldId id="984" r:id="rId4"/>
    <p:sldId id="1129" r:id="rId5"/>
    <p:sldId id="1117" r:id="rId6"/>
    <p:sldId id="1120" r:id="rId7"/>
    <p:sldId id="1119" r:id="rId8"/>
    <p:sldId id="1116" r:id="rId9"/>
    <p:sldId id="1126" r:id="rId10"/>
    <p:sldId id="1127" r:id="rId11"/>
    <p:sldId id="1130" r:id="rId12"/>
    <p:sldId id="1131" r:id="rId13"/>
    <p:sldId id="1132" r:id="rId14"/>
    <p:sldId id="1133" r:id="rId15"/>
    <p:sldId id="1134" r:id="rId16"/>
    <p:sldId id="1118" r:id="rId17"/>
    <p:sldId id="1128" r:id="rId18"/>
    <p:sldId id="1136" r:id="rId19"/>
    <p:sldId id="9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EBB700"/>
    <a:srgbClr val="55565A"/>
    <a:srgbClr val="FF5C35"/>
    <a:srgbClr val="407CCA"/>
    <a:srgbClr val="0D2240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86410" autoAdjust="0"/>
  </p:normalViewPr>
  <p:slideViewPr>
    <p:cSldViewPr snapToGrid="0" snapToObjects="1">
      <p:cViewPr varScale="1">
        <p:scale>
          <a:sx n="114" d="100"/>
          <a:sy n="114" d="100"/>
        </p:scale>
        <p:origin x="612" y="10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21T18:50:43.6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63,'61'22,"-24"-16,0-3,1-1,70-5,114-26,-161 19,145-16,340 0,-377 24,141 6,-194 10,-69-6,66 1,562-10,-649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6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6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41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26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3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2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4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2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8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30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1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 err="1">
                <a:latin typeface="+mn-ea"/>
                <a:ea typeface="+mn-ea"/>
              </a:rPr>
              <a:t>국제라이온스협회</a:t>
            </a:r>
            <a:endParaRPr lang="ko-KR" dirty="0">
              <a:latin typeface="+mn-ea"/>
              <a:ea typeface="+mn-ea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+mn-ea"/>
                <a:ea typeface="+mn-ea"/>
              </a:rPr>
              <a:t>조직회의 개최</a:t>
            </a:r>
          </a:p>
          <a:p>
            <a:r>
              <a:rPr lang="ko-KR" dirty="0">
                <a:latin typeface="+mn-ea"/>
                <a:ea typeface="+mn-ea"/>
              </a:rPr>
              <a:t>워크숍 </a:t>
            </a:r>
            <a:r>
              <a:rPr lang="ko-KR" altLang="en-US" dirty="0">
                <a:latin typeface="+mn-ea"/>
                <a:ea typeface="+mn-ea"/>
              </a:rPr>
              <a:t>후속 임무</a:t>
            </a:r>
            <a:endParaRPr lang="ko-KR" dirty="0">
              <a:latin typeface="+mn-ea"/>
              <a:ea typeface="+mn-ea"/>
            </a:endParaRP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신생클럽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차터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신청은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MyLCI를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통해 온라인으로 제출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하며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, 다음 단계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에 따라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진행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하시기 바랍니다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  </a:t>
            </a:r>
          </a:p>
          <a:p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1 단계: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MyLCI에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로그인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합니다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 협회 웹사이트(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  <a:hlinkClick r:id="rId3"/>
              </a:rPr>
              <a:t>www.lionsclubs.org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)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에서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상단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메뉴의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MyLCI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탭을 클릭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하여 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MyLCI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에 접속합니다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endParaRPr lang="ko-KR" sz="3200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197EDC-5DF0-41A9-A249-7F0EEE3E105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18934" y="4053449"/>
            <a:ext cx="8373905" cy="8346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52CBDA-8C34-4C5D-BBA3-EE47659DC6EB}"/>
              </a:ext>
            </a:extLst>
          </p:cNvPr>
          <p:cNvSpPr/>
          <p:nvPr/>
        </p:nvSpPr>
        <p:spPr>
          <a:xfrm>
            <a:off x="7400260" y="4022693"/>
            <a:ext cx="716451" cy="274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38993" y="51365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endParaRPr lang="ko-KR" sz="3200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91903" y="11421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880718" y="1332089"/>
            <a:ext cx="8875358" cy="12379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2 단계: </a:t>
            </a:r>
            <a:r>
              <a:rPr lang="ko-KR" altLang="en-US" sz="1800" b="1" dirty="0">
                <a:solidFill>
                  <a:schemeClr val="accent1"/>
                </a:solidFill>
                <a:latin typeface="+mn-ea"/>
                <a:ea typeface="+mn-ea"/>
              </a:rPr>
              <a:t>통합</a:t>
            </a:r>
            <a:r>
              <a:rPr lang="ko-KR" sz="1800" b="1" dirty="0">
                <a:solidFill>
                  <a:schemeClr val="accent1"/>
                </a:solidFill>
                <a:latin typeface="+mn-ea"/>
                <a:ea typeface="+mn-ea"/>
              </a:rPr>
              <a:t> 로그인 페이지: </a:t>
            </a:r>
          </a:p>
          <a:p>
            <a:endParaRPr lang="en-US" sz="1800" b="1" kern="0" dirty="0">
              <a:solidFill>
                <a:schemeClr val="accent1"/>
              </a:solidFill>
              <a:latin typeface="+mn-ea"/>
              <a:ea typeface="+mn-ea"/>
            </a:endParaRPr>
          </a:p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국제협회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통합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로그인 페이지로 연결됩니다. ‘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MyLCI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, 라이온 지도자용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도구’에서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b="1" dirty="0">
                <a:solidFill>
                  <a:srgbClr val="0070C0"/>
                </a:solidFill>
                <a:latin typeface="+mn-ea"/>
                <a:ea typeface="+mn-ea"/>
              </a:rPr>
              <a:t>연결하기(</a:t>
            </a:r>
            <a:r>
              <a:rPr lang="ko-KR" sz="1800" b="1" dirty="0" err="1">
                <a:solidFill>
                  <a:srgbClr val="0070C0"/>
                </a:solidFill>
                <a:latin typeface="+mn-ea"/>
                <a:ea typeface="+mn-ea"/>
              </a:rPr>
              <a:t>Go</a:t>
            </a:r>
            <a:r>
              <a:rPr lang="ko-KR" sz="1800" b="1" dirty="0">
                <a:solidFill>
                  <a:srgbClr val="0070C0"/>
                </a:solidFill>
                <a:latin typeface="+mn-ea"/>
                <a:ea typeface="+mn-ea"/>
              </a:rPr>
              <a:t>) 버튼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을 선택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합니다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73" y="2702560"/>
            <a:ext cx="8481527" cy="39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7205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endParaRPr lang="ko-KR" sz="3200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38988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3단계: ‘나의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클럽’탭을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클릭하고 드롭다운 메뉴에서 신생클럽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차터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신청서를 선택한 후,</a:t>
            </a:r>
            <a:r>
              <a:rPr lang="ko-KR" sz="1800" i="1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 추가 버튼을 클릭합니다.</a:t>
            </a: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D27CD7-1D79-4E32-932C-C2FB79C2EDD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22960" y="2787834"/>
            <a:ext cx="3132120" cy="3349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31A70-BC80-4FB5-9B05-949EEC9EBC7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46017" y="3185234"/>
            <a:ext cx="2458950" cy="82324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681C51-C8DE-4845-A326-E1093CDBC846}"/>
                  </a:ext>
                </a:extLst>
              </p14:cNvPr>
              <p14:cNvContentPartPr/>
              <p14:nvPr/>
            </p14:nvContentPartPr>
            <p14:xfrm>
              <a:off x="3306416" y="4315337"/>
              <a:ext cx="998280" cy="34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681C51-C8DE-4845-A326-E1093CDBC8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2776" y="4207337"/>
                <a:ext cx="1105920" cy="2505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7E05CDC-3C05-4373-ABC4-A6639BB8835C}"/>
              </a:ext>
            </a:extLst>
          </p:cNvPr>
          <p:cNvSpPr/>
          <p:nvPr/>
        </p:nvSpPr>
        <p:spPr>
          <a:xfrm>
            <a:off x="3200400" y="2752200"/>
            <a:ext cx="1104296" cy="3175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B2FAC8-208B-45BE-8D01-4A9F225F2FAC}"/>
              </a:ext>
            </a:extLst>
          </p:cNvPr>
          <p:cNvSpPr/>
          <p:nvPr/>
        </p:nvSpPr>
        <p:spPr>
          <a:xfrm>
            <a:off x="8133907" y="3625702"/>
            <a:ext cx="956930" cy="3907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3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7205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endParaRPr lang="ko-KR" sz="3200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70277" y="141906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98825" y="1838427"/>
            <a:ext cx="4422970" cy="10665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4단계: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모든 입력란을 작성합니다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신청 단계를 진행하면서 회원을 추가합니다.</a:t>
            </a:r>
          </a:p>
          <a:p>
            <a:endParaRPr lang="en-US" sz="1800" i="1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8825" y="3051197"/>
            <a:ext cx="4210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000" b="1" dirty="0">
                <a:latin typeface="+mn-ea"/>
                <a:cs typeface="Helvetica" panose="020B0604020202020204" pitchFamily="34" charset="0"/>
              </a:rPr>
              <a:t>신청서는 다음 6가지 간</a:t>
            </a:r>
            <a:r>
              <a:rPr lang="ko-KR" altLang="en-US" sz="2000" b="1" dirty="0">
                <a:latin typeface="+mn-ea"/>
                <a:cs typeface="Helvetica" panose="020B0604020202020204" pitchFamily="34" charset="0"/>
              </a:rPr>
              <a:t>략</a:t>
            </a:r>
            <a:r>
              <a:rPr lang="ko-KR" sz="2000" b="1" dirty="0">
                <a:latin typeface="+mn-ea"/>
                <a:cs typeface="Helvetica" panose="020B0604020202020204" pitchFamily="34" charset="0"/>
              </a:rPr>
              <a:t>한 </a:t>
            </a:r>
            <a:r>
              <a:rPr lang="ko-KR" altLang="en-US" sz="2000" b="1" dirty="0">
                <a:latin typeface="+mn-ea"/>
                <a:cs typeface="Helvetica" panose="020B0604020202020204" pitchFamily="34" charset="0"/>
              </a:rPr>
              <a:t>부문</a:t>
            </a:r>
            <a:r>
              <a:rPr lang="ko-KR" sz="2000" b="1" dirty="0">
                <a:latin typeface="+mn-ea"/>
                <a:cs typeface="Helvetica" panose="020B0604020202020204" pitchFamily="34" charset="0"/>
              </a:rPr>
              <a:t>으로 구성되어 있습니다:</a:t>
            </a:r>
          </a:p>
          <a:p>
            <a:endParaRPr lang="en-US" sz="2000" dirty="0">
              <a:latin typeface="+mn-ea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dirty="0">
                <a:latin typeface="+mn-ea"/>
                <a:cs typeface="Helvetica" panose="020B0604020202020204" pitchFamily="34" charset="0"/>
              </a:rPr>
              <a:t>신생클럽 정보</a:t>
            </a:r>
          </a:p>
          <a:p>
            <a:pPr marL="457200" indent="-457200">
              <a:buFont typeface="+mj-lt"/>
              <a:buAutoNum type="arabicPeriod"/>
            </a:pPr>
            <a:r>
              <a:rPr lang="ko-KR" dirty="0">
                <a:latin typeface="+mn-ea"/>
                <a:cs typeface="Helvetica" panose="020B0604020202020204" pitchFamily="34" charset="0"/>
              </a:rPr>
              <a:t>스폰서클럽</a:t>
            </a:r>
          </a:p>
          <a:p>
            <a:pPr marL="457200" indent="-457200">
              <a:buFont typeface="+mj-lt"/>
              <a:buAutoNum type="arabicPeriod"/>
            </a:pPr>
            <a:r>
              <a:rPr lang="ko-KR" dirty="0">
                <a:latin typeface="+mn-ea"/>
                <a:cs typeface="Helvetica" panose="020B0604020202020204" pitchFamily="34" charset="0"/>
              </a:rPr>
              <a:t>신생클럽 임원</a:t>
            </a:r>
          </a:p>
          <a:p>
            <a:pPr marL="457200" indent="-457200">
              <a:buFont typeface="+mj-lt"/>
              <a:buAutoNum type="arabicPeriod"/>
            </a:pPr>
            <a:r>
              <a:rPr lang="ko-KR" dirty="0">
                <a:latin typeface="+mn-ea"/>
                <a:cs typeface="Helvetica" panose="020B0604020202020204" pitchFamily="34" charset="0"/>
              </a:rPr>
              <a:t>예상 </a:t>
            </a:r>
            <a:r>
              <a:rPr lang="ko-KR" dirty="0" err="1">
                <a:latin typeface="+mn-ea"/>
                <a:cs typeface="Helvetica" panose="020B0604020202020204" pitchFamily="34" charset="0"/>
              </a:rPr>
              <a:t>차터</a:t>
            </a:r>
            <a:r>
              <a:rPr lang="ko-KR" dirty="0">
                <a:latin typeface="+mn-ea"/>
                <a:cs typeface="Helvetica" panose="020B0604020202020204" pitchFamily="34" charset="0"/>
              </a:rPr>
              <a:t> 회원 수</a:t>
            </a:r>
          </a:p>
          <a:p>
            <a:pPr marL="457200" indent="-457200">
              <a:buFont typeface="+mj-lt"/>
              <a:buAutoNum type="arabicPeriod"/>
            </a:pPr>
            <a:r>
              <a:rPr lang="ko-KR" dirty="0">
                <a:latin typeface="+mn-ea"/>
                <a:cs typeface="Helvetica" panose="020B0604020202020204" pitchFamily="34" charset="0"/>
              </a:rPr>
              <a:t>클럽 </a:t>
            </a:r>
            <a:r>
              <a:rPr lang="ko-KR" altLang="en-US" dirty="0">
                <a:latin typeface="+mn-ea"/>
                <a:cs typeface="Helvetica" panose="020B0604020202020204" pitchFamily="34" charset="0"/>
              </a:rPr>
              <a:t>기준</a:t>
            </a:r>
            <a:endParaRPr lang="ko-KR" dirty="0">
              <a:latin typeface="+mn-ea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dirty="0">
                <a:latin typeface="+mn-ea"/>
                <a:cs typeface="Helvetica" panose="020B0604020202020204" pitchFamily="34" charset="0"/>
              </a:rPr>
              <a:t>기타 설명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F932C8-74FE-459A-9EC1-D436178F500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34586" y="1673352"/>
            <a:ext cx="4487309" cy="4903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57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7547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17688" y="690216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endParaRPr lang="ko-KR" sz="3200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6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89186" y="132841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32500" y="1565688"/>
            <a:ext cx="8875358" cy="38615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dirty="0">
                <a:latin typeface="+mn-ea"/>
                <a:ea typeface="+mn-ea"/>
              </a:rPr>
              <a:t>신생클럽 </a:t>
            </a:r>
            <a:r>
              <a:rPr lang="ko-KR" sz="1800" dirty="0" err="1">
                <a:latin typeface="+mn-ea"/>
                <a:ea typeface="+mn-ea"/>
              </a:rPr>
              <a:t>차터</a:t>
            </a:r>
            <a:r>
              <a:rPr lang="ko-KR" sz="1800" dirty="0">
                <a:latin typeface="+mn-ea"/>
                <a:ea typeface="+mn-ea"/>
              </a:rPr>
              <a:t> 신청서 승인 단계는 다음 6가지 단계로 구성됩니다.</a:t>
            </a:r>
          </a:p>
          <a:p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lvl="2"/>
            <a:endParaRPr lang="en-US" dirty="0"/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  <a:p>
            <a:endParaRPr lang="en-US" sz="1800" i="1" kern="0" dirty="0">
              <a:solidFill>
                <a:srgbClr val="55565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3052" y="329661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u="sng" dirty="0">
                <a:latin typeface="+mn-ea"/>
                <a:cs typeface="Arial" panose="020B0604020202020204" pitchFamily="34" charset="0"/>
              </a:rPr>
              <a:t>신청서 작성 요령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i="1" dirty="0">
                <a:latin typeface="+mn-ea"/>
                <a:cs typeface="Arial" panose="020B0604020202020204" pitchFamily="34" charset="0"/>
              </a:rPr>
              <a:t>승인 대기 중</a:t>
            </a:r>
            <a:r>
              <a:rPr lang="en-US" altLang="ko-KR" i="1" dirty="0">
                <a:latin typeface="+mn-ea"/>
                <a:cs typeface="Arial" panose="020B0604020202020204" pitchFamily="34" charset="0"/>
              </a:rPr>
              <a:t>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단계까지는 신청이 완료된 것이 아님</a:t>
            </a:r>
            <a:r>
              <a:rPr lang="ko-KR" dirty="0">
                <a:latin typeface="+mn-ea"/>
                <a:cs typeface="Arial" panose="020B0604020202020204" pitchFamily="34" charset="0"/>
              </a:rPr>
              <a:t> </a:t>
            </a:r>
          </a:p>
          <a:p>
            <a:endParaRPr lang="ko-KR" i="1" dirty="0">
              <a:latin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latin typeface="+mn-ea"/>
                <a:cs typeface="Arial" panose="020B0604020202020204" pitchFamily="34" charset="0"/>
              </a:rPr>
              <a:t>과정 전반에 걸친 의사소통 및 </a:t>
            </a:r>
            <a:r>
              <a:rPr lang="ko-KR" altLang="en-US" dirty="0">
                <a:latin typeface="+mn-ea"/>
                <a:cs typeface="Arial" panose="020B0604020202020204" pitchFamily="34" charset="0"/>
              </a:rPr>
              <a:t>진행 정도 확인</a:t>
            </a:r>
            <a:endParaRPr lang="ko-KR" dirty="0">
              <a:latin typeface="+mn-ea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ko-KR" i="1" dirty="0">
                <a:latin typeface="+mn-ea"/>
                <a:cs typeface="Arial" panose="020B0604020202020204" pitchFamily="34" charset="0"/>
              </a:rPr>
              <a:t>안내 이메일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ko-KR" i="1" dirty="0">
                <a:latin typeface="+mn-ea"/>
                <a:cs typeface="Arial" panose="020B0604020202020204" pitchFamily="34" charset="0"/>
              </a:rPr>
              <a:t>홈 화면 작업 창 실행 과제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ko-KR" i="1" dirty="0">
                <a:latin typeface="+mn-ea"/>
                <a:cs typeface="Arial" panose="020B0604020202020204" pitchFamily="34" charset="0"/>
              </a:rPr>
              <a:t>기타 설명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904186" y="4225160"/>
            <a:ext cx="2483069" cy="630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44111" y="5198149"/>
            <a:ext cx="3878066" cy="6918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01FB1B-BA7B-4628-89C0-CC42B644CD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85963" y="2227713"/>
            <a:ext cx="8630562" cy="982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6A0E4E-1181-4D8B-A170-44A37A95879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529563" y="3938799"/>
            <a:ext cx="2686962" cy="967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AB77C5-EB92-4CBD-B3F6-3823F9A41EA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34711" y="5251267"/>
            <a:ext cx="3481814" cy="12927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31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7547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47990" y="7205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MyLCI</a:t>
            </a:r>
            <a:endParaRPr lang="ko-KR" sz="3200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847990" y="147272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97263" y="1503338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ko-KR" sz="1800" b="1" u="sng" dirty="0">
                <a:solidFill>
                  <a:srgbClr val="55565A"/>
                </a:solidFill>
                <a:latin typeface="+mn-ea"/>
                <a:ea typeface="+mn-ea"/>
              </a:rPr>
              <a:t>클럽 </a:t>
            </a:r>
            <a:r>
              <a:rPr lang="ko-KR" sz="1800" b="1" u="sng" dirty="0" err="1">
                <a:solidFill>
                  <a:srgbClr val="55565A"/>
                </a:solidFill>
                <a:latin typeface="+mn-ea"/>
                <a:ea typeface="+mn-ea"/>
              </a:rPr>
              <a:t>차터</a:t>
            </a:r>
            <a:r>
              <a:rPr lang="ko-KR" sz="1800" b="1" u="sng" dirty="0">
                <a:solidFill>
                  <a:srgbClr val="55565A"/>
                </a:solidFill>
                <a:latin typeface="+mn-ea"/>
                <a:ea typeface="+mn-ea"/>
              </a:rPr>
              <a:t> 승인</a:t>
            </a:r>
          </a:p>
          <a:p>
            <a:endParaRPr lang="en-US" sz="1800" b="1" u="sng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 조직은 최대 45일까지 소요될 수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클럽이 조직되면 은행 계좌와 세금 면제(501C3) 자격을 얻을 수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신청 절차를 더 신속히 처리하려면,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MyLCI의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‘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기타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설명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’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을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확인하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고 처리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안내를 따르시기 바랍니다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차터가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승인되면 모든 클럽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창립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품이 지구총재에게 발송됩니다.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창립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품: 창립회원 핀, 창립회원 증서,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차터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증서, 스폰서 패치, 국제회장 서신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차터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신청서 제출에 대한 전체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안내서를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확인하려면, 협회 웹사이트(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  <a:hlinkClick r:id="rId3"/>
              </a:rPr>
              <a:t>www.lionsclubs.org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)의 자료 페이지에서 </a:t>
            </a:r>
            <a:r>
              <a:rPr lang="ko-KR" sz="1800" b="1" i="1" dirty="0">
                <a:solidFill>
                  <a:schemeClr val="accent1"/>
                </a:solidFill>
                <a:latin typeface="+mn-ea"/>
                <a:ea typeface="+mn-ea"/>
              </a:rPr>
              <a:t>‘</a:t>
            </a:r>
            <a:r>
              <a:rPr lang="ko-KR" sz="1800" b="1" i="1" dirty="0" err="1">
                <a:solidFill>
                  <a:schemeClr val="accent1"/>
                </a:solidFill>
                <a:latin typeface="+mn-ea"/>
                <a:ea typeface="+mn-ea"/>
              </a:rPr>
              <a:t>MyLCI</a:t>
            </a:r>
            <a:r>
              <a:rPr lang="ko-KR" sz="1800" b="1" i="1" dirty="0">
                <a:solidFill>
                  <a:schemeClr val="accent1"/>
                </a:solidFill>
                <a:latin typeface="+mn-ea"/>
                <a:ea typeface="+mn-ea"/>
              </a:rPr>
              <a:t> </a:t>
            </a:r>
            <a:r>
              <a:rPr lang="ko-KR" sz="1800" b="1" i="1" dirty="0" err="1">
                <a:solidFill>
                  <a:schemeClr val="accent1"/>
                </a:solidFill>
                <a:latin typeface="+mn-ea"/>
                <a:ea typeface="+mn-ea"/>
              </a:rPr>
              <a:t>차터</a:t>
            </a:r>
            <a:r>
              <a:rPr lang="ko-KR" sz="1800" b="1" i="1" dirty="0">
                <a:solidFill>
                  <a:schemeClr val="accent1"/>
                </a:solidFill>
                <a:latin typeface="+mn-ea"/>
                <a:ea typeface="+mn-ea"/>
              </a:rPr>
              <a:t> 신청 </a:t>
            </a:r>
            <a:r>
              <a:rPr lang="ko-KR" altLang="en-US" sz="1800" b="1" i="1" dirty="0" err="1">
                <a:solidFill>
                  <a:schemeClr val="accent1"/>
                </a:solidFill>
                <a:latin typeface="+mn-ea"/>
                <a:ea typeface="+mn-ea"/>
              </a:rPr>
              <a:t>안내서</a:t>
            </a:r>
            <a:r>
              <a:rPr lang="ko-KR" sz="1800" b="1" i="1" dirty="0" err="1">
                <a:solidFill>
                  <a:schemeClr val="accent1"/>
                </a:solidFill>
                <a:latin typeface="+mn-ea"/>
                <a:ea typeface="+mn-ea"/>
              </a:rPr>
              <a:t>’</a:t>
            </a:r>
            <a:r>
              <a:rPr lang="ko-KR" altLang="en-US" sz="1800" dirty="0" err="1">
                <a:solidFill>
                  <a:srgbClr val="55565A"/>
                </a:solidFill>
                <a:latin typeface="+mn-ea"/>
                <a:ea typeface="+mn-ea"/>
              </a:rPr>
              <a:t>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입력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하세요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</p:spTree>
    <p:extLst>
      <p:ext uri="{BB962C8B-B14F-4D97-AF65-F5344CB8AC3E}">
        <p14:creationId xmlns:p14="http://schemas.microsoft.com/office/powerpoint/2010/main" val="4209237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441668" y="2222674"/>
            <a:ext cx="730369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지속적인 클럽 개발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709531" y="3331913"/>
            <a:ext cx="87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solidFill>
                  <a:schemeClr val="bg1"/>
                </a:solidFill>
                <a:latin typeface="+mn-ea"/>
                <a:cs typeface="Arial" charset="0"/>
              </a:rPr>
              <a:t>이제 클럽이 조직되었으므로, 지속적</a:t>
            </a:r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인</a:t>
            </a:r>
            <a:r>
              <a:rPr lang="ko-KR" dirty="0">
                <a:solidFill>
                  <a:schemeClr val="bg1"/>
                </a:solidFill>
                <a:latin typeface="+mn-ea"/>
                <a:cs typeface="Arial" charset="0"/>
              </a:rPr>
              <a:t> 클럽 개발</a:t>
            </a:r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이</a:t>
            </a:r>
            <a:r>
              <a:rPr lang="ko-KR" dirty="0">
                <a:solidFill>
                  <a:schemeClr val="bg1"/>
                </a:solidFill>
                <a:latin typeface="+mn-ea"/>
                <a:cs typeface="Arial" charset="0"/>
              </a:rPr>
              <a:t> 신생클럽</a:t>
            </a:r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의</a:t>
            </a:r>
            <a:r>
              <a:rPr lang="ko-KR" dirty="0">
                <a:solidFill>
                  <a:schemeClr val="bg1"/>
                </a:solidFill>
                <a:latin typeface="+mn-ea"/>
                <a:cs typeface="Arial" charset="0"/>
              </a:rPr>
              <a:t> 성공</a:t>
            </a:r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을 결정합니다</a:t>
            </a:r>
            <a:r>
              <a:rPr lang="ko-KR" dirty="0">
                <a:solidFill>
                  <a:schemeClr val="bg1"/>
                </a:solidFill>
                <a:latin typeface="+mn-ea"/>
                <a:cs typeface="Arial" charset="0"/>
              </a:rPr>
              <a:t>.</a:t>
            </a:r>
          </a:p>
          <a:p>
            <a:pPr algn="ctr"/>
            <a:endParaRPr lang="en-US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다음 단계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237176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가이딩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라이온은 클럽 임원 연수를 마련합니다. </a:t>
            </a:r>
          </a:p>
          <a:p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클럽을 지속적으로 홍보하고 회원들에게 다른 회원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들을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영입하도록 장려합니다.</a:t>
            </a:r>
          </a:p>
          <a:p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회원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모집 행사부터 클럽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초대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에 이르는 후속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조치를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취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합니다.</a:t>
            </a:r>
          </a:p>
          <a:p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지역사회의 봉사 분야에 대해 지속적인 아이디어를 제공합니다.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클럽이 조직될 때까지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자주 만날 수 있도록 계획합니다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45906" y="192478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조직회의 후의 후속</a:t>
            </a:r>
            <a:r>
              <a:rPr lang="en-US" altLang="ko-KR" sz="3200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조치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3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8576" y="79810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지속적인 클럽</a:t>
            </a:r>
            <a:r>
              <a:rPr lang="en-US" altLang="ko-KR" sz="3200" dirty="0">
                <a:solidFill>
                  <a:srgbClr val="00338D"/>
                </a:solidFill>
                <a:latin typeface="+mn-ea"/>
                <a:ea typeface="+mn-ea"/>
              </a:rPr>
              <a:t> 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개발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45906" y="16252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557849" y="205645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스폰서 클럽 지원</a:t>
            </a:r>
          </a:p>
          <a:p>
            <a:pPr marL="285750" indent="-285750">
              <a:buFontTx/>
              <a:buChar char="-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스폰서 클럽은 필요에 따라 지속적으로 클럽을 지원해야 합니다.</a:t>
            </a:r>
          </a:p>
          <a:p>
            <a:pPr marL="285750" indent="-285750">
              <a:buFontTx/>
              <a:buChar char="-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스폰서 클럽 임원들은 클럽 회의에 참석하여 활동에 도움을 주고 임원들과 만나야 합니다.  </a:t>
            </a:r>
          </a:p>
          <a:p>
            <a:r>
              <a:rPr lang="ko-KR" sz="1800" b="1" dirty="0" err="1">
                <a:solidFill>
                  <a:srgbClr val="55565A"/>
                </a:solidFill>
                <a:latin typeface="+mn-ea"/>
                <a:ea typeface="+mn-ea"/>
              </a:rPr>
              <a:t>가이딩</a:t>
            </a:r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 라이온 지원</a:t>
            </a:r>
          </a:p>
          <a:p>
            <a:pPr marL="285750" indent="-285750">
              <a:buFontTx/>
              <a:buChar char="-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단 한 명의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가이딩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라이온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이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필요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합니다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  <a:endParaRPr lang="ko-KR" sz="180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Tx/>
              <a:buChar char="-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2년간 클럽과 함께 활동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합니다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  <a:endParaRPr lang="ko-KR" sz="180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Tx/>
              <a:buChar char="-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클럽임원 연수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를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실시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합니다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  <a:endParaRPr lang="ko-KR" sz="1800" dirty="0">
              <a:solidFill>
                <a:srgbClr val="55565A"/>
              </a:solidFill>
              <a:latin typeface="+mn-ea"/>
              <a:ea typeface="+mn-ea"/>
            </a:endParaRPr>
          </a:p>
          <a:p>
            <a:r>
              <a:rPr lang="ko-KR" sz="1800" b="1" dirty="0">
                <a:solidFill>
                  <a:srgbClr val="55565A"/>
                </a:solidFill>
                <a:latin typeface="+mn-ea"/>
                <a:ea typeface="+mn-ea"/>
              </a:rPr>
              <a:t>인수인계</a:t>
            </a:r>
          </a:p>
          <a:p>
            <a:pPr marL="285750" indent="-285750">
              <a:buFontTx/>
              <a:buChar char="-"/>
            </a:pP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목표는 강력하고 건전한 클럽을 만드는 것입니다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신임 임원들이 클럽을 통제할 수 있도록 지원합니다. </a:t>
            </a:r>
          </a:p>
          <a:p>
            <a:pPr marL="285750" indent="-285750">
              <a:buFontTx/>
              <a:buChar char="-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클럽 스폰서는 클럽의 절대 권력자가 아닌 지지자입니다.</a:t>
            </a:r>
          </a:p>
          <a:p>
            <a:pPr marL="285750" indent="-285750">
              <a:buFontTx/>
              <a:buChar char="-"/>
            </a:pP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클럽</a:t>
            </a:r>
            <a:r>
              <a:rPr lang="en-US" altLang="ko-KR" sz="1600" dirty="0">
                <a:solidFill>
                  <a:srgbClr val="EBB700"/>
                </a:solidFill>
                <a:latin typeface="+mn-ea"/>
                <a:ea typeface="+mn-ea"/>
              </a:rPr>
              <a:t> </a:t>
            </a:r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개발</a:t>
            </a:r>
          </a:p>
        </p:txBody>
      </p:sp>
    </p:spTree>
    <p:extLst>
      <p:ext uri="{BB962C8B-B14F-4D97-AF65-F5344CB8AC3E}">
        <p14:creationId xmlns:p14="http://schemas.microsoft.com/office/powerpoint/2010/main" val="2730347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 dirty="0">
                <a:solidFill>
                  <a:schemeClr val="bg1"/>
                </a:solidFill>
                <a:latin typeface="+mn-ea"/>
                <a:ea typeface="+mn-ea"/>
                <a:cs typeface="Helvetica Neue" charset="0"/>
              </a:rPr>
              <a:t>감사합니다.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2000" b="1" dirty="0">
                <a:solidFill>
                  <a:schemeClr val="bg1"/>
                </a:solidFill>
                <a:latin typeface="+mn-ea"/>
                <a:ea typeface="+mn-ea"/>
                <a:cs typeface="Helvetica Neue" charset="0"/>
              </a:rPr>
              <a:t>자세한 문의는 </a:t>
            </a:r>
            <a:r>
              <a:rPr lang="ko-KR" sz="2000" b="1" dirty="0" err="1">
                <a:solidFill>
                  <a:schemeClr val="bg1"/>
                </a:solidFill>
                <a:latin typeface="+mn-ea"/>
                <a:ea typeface="+mn-ea"/>
                <a:cs typeface="Helvetica Neue" charset="0"/>
              </a:rPr>
              <a:t>membership@lionsclubs.org로</a:t>
            </a:r>
            <a:r>
              <a:rPr lang="ko-KR" sz="2000" b="1" dirty="0">
                <a:solidFill>
                  <a:schemeClr val="bg1"/>
                </a:solidFill>
                <a:latin typeface="+mn-ea"/>
                <a:ea typeface="+mn-ea"/>
                <a:cs typeface="Helvetica Neue" charset="0"/>
              </a:rPr>
              <a:t> 연락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  <a:ea typeface="+mn-ea"/>
                <a:cs typeface="Helvetica Neue" charset="0"/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  <a:ea typeface="+mn-ea"/>
                <a:cs typeface="Helvetica Neue" charset="0"/>
              </a:rPr>
              <a:t>주십시오</a:t>
            </a:r>
            <a:r>
              <a:rPr lang="ko-KR" sz="2000" b="1" dirty="0">
                <a:solidFill>
                  <a:schemeClr val="bg1"/>
                </a:solidFill>
                <a:latin typeface="+mn-ea"/>
                <a:ea typeface="+mn-ea"/>
                <a:cs typeface="Helvetica Neue" charset="0"/>
              </a:rPr>
              <a:t>.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/>
          </a:p>
        </p:txBody>
      </p:sp>
      <p:sp>
        <p:nvSpPr>
          <p:cNvPr id="7" name="Copyright"/>
          <p:cNvSpPr txBox="1"/>
          <p:nvPr/>
        </p:nvSpPr>
        <p:spPr>
          <a:xfrm>
            <a:off x="1115997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1600" b="1" dirty="0">
                <a:solidFill>
                  <a:schemeClr val="bg1"/>
                </a:solidFill>
                <a:latin typeface="+mn-ea"/>
              </a:rPr>
              <a:t>© 2019 </a:t>
            </a:r>
            <a:r>
              <a:rPr lang="ko-KR" sz="1600" b="1" dirty="0" err="1">
                <a:solidFill>
                  <a:schemeClr val="bg1"/>
                </a:solidFill>
                <a:latin typeface="+mn-ea"/>
              </a:rPr>
              <a:t>Lions</a:t>
            </a:r>
            <a:r>
              <a:rPr lang="ko-KR" sz="16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sz="1600" b="1" dirty="0" err="1">
                <a:solidFill>
                  <a:schemeClr val="bg1"/>
                </a:solidFill>
                <a:latin typeface="+mn-ea"/>
              </a:rPr>
              <a:t>Clubs</a:t>
            </a:r>
            <a:r>
              <a:rPr lang="ko-KR" sz="1600" b="1" dirty="0">
                <a:solidFill>
                  <a:schemeClr val="bg1"/>
                </a:solidFill>
                <a:latin typeface="+mn-ea"/>
              </a:rPr>
              <a:t>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6A008912-847B-4047-879A-14A27C060C48}"/>
              </a:ext>
            </a:extLst>
          </p:cNvPr>
          <p:cNvSpPr txBox="1"/>
          <p:nvPr/>
        </p:nvSpPr>
        <p:spPr>
          <a:xfrm>
            <a:off x="7995329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10/2021 KO</a:t>
            </a: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400" dirty="0">
                <a:solidFill>
                  <a:schemeClr val="bg1"/>
                </a:solidFill>
                <a:latin typeface="+mn-ea"/>
                <a:ea typeface="+mn-ea"/>
              </a:rPr>
              <a:t>조직회의는 설명회 후에 개최되며, 회의를 통해 클럽</a:t>
            </a:r>
            <a:r>
              <a:rPr lang="en-US" altLang="ko-KR" sz="1400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sz="1400" dirty="0">
                <a:solidFill>
                  <a:schemeClr val="bg1"/>
                </a:solidFill>
                <a:latin typeface="+mn-ea"/>
                <a:ea typeface="+mn-ea"/>
              </a:rPr>
              <a:t>회원들은 임원을 선출하고 클</a:t>
            </a:r>
            <a:r>
              <a:rPr lang="ko-KR" altLang="en-US" sz="1400" dirty="0">
                <a:solidFill>
                  <a:schemeClr val="bg1"/>
                </a:solidFill>
                <a:latin typeface="+mn-ea"/>
                <a:ea typeface="+mn-ea"/>
              </a:rPr>
              <a:t>럽</a:t>
            </a:r>
            <a:r>
              <a:rPr lang="ko-KR" sz="1400" dirty="0">
                <a:solidFill>
                  <a:schemeClr val="bg1"/>
                </a:solidFill>
                <a:latin typeface="+mn-ea"/>
                <a:ea typeface="+mn-ea"/>
              </a:rPr>
              <a:t>명을 결정하며 첫 봉사사업을 계획합니다</a:t>
            </a:r>
            <a:r>
              <a:rPr lang="ko-KR" sz="1400" dirty="0">
                <a:solidFill>
                  <a:schemeClr val="bg1"/>
                </a:solidFill>
              </a:rPr>
              <a:t>.   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58763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200" dirty="0">
                <a:solidFill>
                  <a:schemeClr val="bg1"/>
                </a:solidFill>
                <a:latin typeface="+mn-ea"/>
                <a:ea typeface="+mn-ea"/>
              </a:rPr>
              <a:t>조직회의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회의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1625501"/>
            <a:ext cx="5525035" cy="4237155"/>
            <a:chOff x="6010473" y="2031142"/>
            <a:chExt cx="5525035" cy="4237155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0"/>
              <a:ext cx="5525035" cy="3038947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설명회의 주요 내용 검토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봉사사업 파악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클럽임원 선출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ko-KR" sz="2400" dirty="0" err="1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클럽명</a:t>
              </a: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 선</a:t>
              </a:r>
              <a:r>
                <a:rPr lang="ko-KR" altLang="en-US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정</a:t>
              </a:r>
              <a:endParaRPr lang="ko-KR" sz="2400" dirty="0">
                <a:solidFill>
                  <a:srgbClr val="55565A"/>
                </a:solidFill>
                <a:latin typeface="Arial" charset="0"/>
                <a:ea typeface="굴림" charset="0"/>
                <a:cs typeface="Arial" charset="0"/>
              </a:endParaRP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클럽 </a:t>
              </a:r>
              <a:r>
                <a:rPr lang="ko-KR" sz="2400" dirty="0" err="1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차터</a:t>
              </a: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 신청서 제출</a:t>
              </a:r>
            </a:p>
            <a:p>
              <a:pPr marL="342900" indent="-342900">
                <a:buSzPct val="120000"/>
                <a:buFont typeface="Arial" panose="020B0604020202020204" pitchFamily="34" charset="0"/>
                <a:buChar char="•"/>
              </a:pP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회비 </a:t>
              </a:r>
              <a:r>
                <a:rPr lang="ko-KR" altLang="en-US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체계 </a:t>
              </a:r>
              <a:r>
                <a:rPr lang="ko-KR" sz="2400" dirty="0">
                  <a:solidFill>
                    <a:srgbClr val="55565A"/>
                  </a:solidFill>
                  <a:latin typeface="Arial" charset="0"/>
                  <a:ea typeface="굴림" charset="0"/>
                  <a:cs typeface="Arial" charset="0"/>
                </a:rPr>
                <a:t>논의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ko-KR" sz="4800" b="1" dirty="0">
                  <a:solidFill>
                    <a:srgbClr val="00338D"/>
                  </a:solidFill>
                  <a:latin typeface="Arial" charset="0"/>
                  <a:ea typeface="굴림" charset="0"/>
                  <a:cs typeface="Arial" charset="0"/>
                </a:rPr>
                <a:t>회의 요령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3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4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1" y="0"/>
            <a:ext cx="1961804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3196887" y="115517"/>
            <a:ext cx="7227273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200" u="sng" dirty="0">
                <a:solidFill>
                  <a:srgbClr val="00338D"/>
                </a:solidFill>
                <a:latin typeface="+mn-ea"/>
                <a:ea typeface="+mn-ea"/>
              </a:rPr>
              <a:t>봉사사업 선</a:t>
            </a:r>
            <a:r>
              <a:rPr lang="ko-KR" altLang="en-US" sz="4200" u="sng" dirty="0">
                <a:solidFill>
                  <a:srgbClr val="00338D"/>
                </a:solidFill>
                <a:latin typeface="+mn-ea"/>
                <a:ea typeface="+mn-ea"/>
              </a:rPr>
              <a:t>택</a:t>
            </a:r>
            <a:endParaRPr lang="ko-KR" sz="4200" u="sng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7643" y="1072342"/>
            <a:ext cx="778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dirty="0"/>
              <a:t>봉사사업 선</a:t>
            </a:r>
            <a:r>
              <a:rPr lang="ko-KR" altLang="en-US" sz="2400" dirty="0"/>
              <a:t>택</a:t>
            </a:r>
            <a:r>
              <a:rPr lang="ko-KR" sz="2400" dirty="0"/>
              <a:t>은 신생클럽에게 중요</a:t>
            </a:r>
            <a:r>
              <a:rPr lang="ko-KR" altLang="en-US" sz="2400" dirty="0"/>
              <a:t>하므로</a:t>
            </a:r>
            <a:r>
              <a:rPr lang="en-US" altLang="ko-KR" sz="2400" dirty="0"/>
              <a:t> </a:t>
            </a:r>
            <a:r>
              <a:rPr lang="ko-KR" sz="2400" dirty="0"/>
              <a:t>다음 요령</a:t>
            </a:r>
            <a:r>
              <a:rPr lang="ko-KR" altLang="en-US" sz="2400" dirty="0"/>
              <a:t>을 참고하시기 바랍니</a:t>
            </a:r>
            <a:r>
              <a:rPr lang="ko-KR" sz="2400" dirty="0"/>
              <a:t>다.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3898" y="2144684"/>
            <a:ext cx="76144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0338D"/>
                </a:solidFill>
                <a:latin typeface="+mn-ea"/>
              </a:rPr>
              <a:t>지역사회 요구와 관련된 사업 선택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0338D"/>
                </a:solidFill>
                <a:latin typeface="+mn-ea"/>
              </a:rPr>
              <a:t>현지 단체와 협력하여 지역사회의 요구 충족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rgbClr val="00338D"/>
                </a:solidFill>
                <a:latin typeface="+mn-ea"/>
              </a:rPr>
              <a:t>지속적으로 진행할 사업을 </a:t>
            </a:r>
            <a:r>
              <a:rPr lang="ko-KR" dirty="0">
                <a:solidFill>
                  <a:srgbClr val="00338D"/>
                </a:solidFill>
                <a:latin typeface="+mn-ea"/>
              </a:rPr>
              <a:t>국제협회 글로벌 주력사업 분야에서 </a:t>
            </a:r>
            <a:r>
              <a:rPr lang="ko-KR" altLang="en-US" dirty="0">
                <a:solidFill>
                  <a:srgbClr val="00338D"/>
                </a:solidFill>
                <a:latin typeface="+mn-ea"/>
              </a:rPr>
              <a:t>선택</a:t>
            </a:r>
            <a:endParaRPr lang="ko-KR" dirty="0">
              <a:solidFill>
                <a:srgbClr val="00338D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0338D"/>
                </a:solidFill>
                <a:latin typeface="+mn-ea"/>
              </a:rPr>
              <a:t>현지 </a:t>
            </a:r>
            <a:r>
              <a:rPr lang="ko-KR" altLang="en-US" dirty="0">
                <a:solidFill>
                  <a:srgbClr val="00338D"/>
                </a:solidFill>
                <a:latin typeface="+mn-ea"/>
              </a:rPr>
              <a:t>언론사</a:t>
            </a:r>
            <a:r>
              <a:rPr lang="ko-KR" dirty="0">
                <a:solidFill>
                  <a:srgbClr val="00338D"/>
                </a:solidFill>
                <a:latin typeface="+mn-ea"/>
              </a:rPr>
              <a:t>를 통해 지역사회에서 봉사사업 홍보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0338D"/>
                </a:solidFill>
                <a:latin typeface="+mn-ea"/>
              </a:rPr>
              <a:t>창의력 발휘 및 독창적 사고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0338D"/>
                </a:solidFill>
                <a:latin typeface="+mn-ea"/>
              </a:rPr>
              <a:t>가족 친화적인 사업 만들기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38D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dirty="0">
                <a:solidFill>
                  <a:srgbClr val="00338D"/>
                </a:solidFill>
                <a:latin typeface="+mn-ea"/>
              </a:rPr>
              <a:t>해당 지역의 다른 레오 또는 </a:t>
            </a:r>
            <a:r>
              <a:rPr lang="ko-KR" dirty="0" err="1">
                <a:solidFill>
                  <a:srgbClr val="00338D"/>
                </a:solidFill>
                <a:latin typeface="+mn-ea"/>
              </a:rPr>
              <a:t>라이온스</a:t>
            </a:r>
            <a:r>
              <a:rPr lang="ko-KR" dirty="0">
                <a:solidFill>
                  <a:srgbClr val="00338D"/>
                </a:solidFill>
                <a:latin typeface="+mn-ea"/>
              </a:rPr>
              <a:t> 클럽과 협력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203753" y="27528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봉사사업</a:t>
            </a:r>
          </a:p>
        </p:txBody>
      </p:sp>
    </p:spTree>
    <p:extLst>
      <p:ext uri="{BB962C8B-B14F-4D97-AF65-F5344CB8AC3E}">
        <p14:creationId xmlns:p14="http://schemas.microsoft.com/office/powerpoint/2010/main" val="1320216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88702" y="2222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클럽임원 선출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지도력 개발 기회는 </a:t>
            </a:r>
            <a:r>
              <a:rPr lang="ko-KR" dirty="0" err="1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국제라이온스협회</a:t>
            </a:r>
            <a:r>
              <a:rPr lang="ko-KR" altLang="en-US" dirty="0" err="1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의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</a:t>
            </a:r>
            <a:r>
              <a:rPr lang="ko-KR" altLang="en-US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회원에게 제공되는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주요 혜택 중 하나입니다. 신생클럽은</a:t>
            </a:r>
            <a:r>
              <a:rPr lang="en-US" alt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</a:t>
            </a:r>
            <a:r>
              <a:rPr lang="ko-KR" dirty="0" err="1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차터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신청서를 제출하기 전에</a:t>
            </a:r>
            <a:r>
              <a:rPr lang="en-US" alt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 </a:t>
            </a:r>
            <a:r>
              <a:rPr lang="ko-KR" dirty="0">
                <a:solidFill>
                  <a:schemeClr val="bg1"/>
                </a:solidFill>
                <a:latin typeface="Arial" charset="0"/>
                <a:ea typeface="굴림" charset="-79"/>
                <a:cs typeface="Arial" charset="0"/>
              </a:rPr>
              <a:t>회장, 총무, 재무, 회원위원장을 선출해야 합니다.  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8313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신생클럽은 회장, 총무, 재무, 회원위원장을 선출해야 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첫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번째 조직회의에서 모든 회원들에게 클럽임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원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직책을 설명합니다.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세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번째 조직회의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까지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클럽임원을 선출합니다.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지구팀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,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가이딩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라이온 및 스폰서클럽 임원들은 클럽임원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선출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과정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동안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신생클럽을 지원해야 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신생클럽 임원들이 선출되면, </a:t>
            </a:r>
            <a:r>
              <a:rPr lang="ko-KR" sz="1800" dirty="0" err="1">
                <a:solidFill>
                  <a:srgbClr val="55565A"/>
                </a:solidFill>
                <a:latin typeface="+mn-ea"/>
                <a:ea typeface="+mn-ea"/>
              </a:rPr>
              <a:t>가이딩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 라이온이 클럽</a:t>
            </a:r>
            <a:r>
              <a:rPr lang="en-US" altLang="ko-KR" sz="1800" dirty="0">
                <a:solidFill>
                  <a:srgbClr val="55565A"/>
                </a:solidFill>
                <a:latin typeface="+mn-ea"/>
                <a:ea typeface="+mn-ea"/>
              </a:rPr>
              <a:t> 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임원들을 교육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합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니다.</a:t>
            </a:r>
          </a:p>
          <a:p>
            <a:endParaRPr lang="en-US" sz="1200" dirty="0">
              <a:latin typeface="+mn-ea"/>
              <a:ea typeface="+mn-ea"/>
            </a:endParaRPr>
          </a:p>
          <a:p>
            <a:endParaRPr lang="en-US" sz="1200" kern="0" dirty="0">
              <a:solidFill>
                <a:srgbClr val="55565A"/>
              </a:solidFill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kern="0" dirty="0">
              <a:solidFill>
                <a:srgbClr val="55565A"/>
              </a:solidFill>
              <a:latin typeface="+mn-ea"/>
              <a:ea typeface="+mn-ea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임원 선출</a:t>
            </a: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신생 클럽 임원</a:t>
            </a:r>
          </a:p>
        </p:txBody>
      </p:sp>
    </p:spTree>
    <p:extLst>
      <p:ext uri="{BB962C8B-B14F-4D97-AF65-F5344CB8AC3E}">
        <p14:creationId xmlns:p14="http://schemas.microsoft.com/office/powerpoint/2010/main" val="221112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396095" y="2222674"/>
            <a:ext cx="739484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 err="1">
                <a:solidFill>
                  <a:schemeClr val="bg1"/>
                </a:solidFill>
                <a:latin typeface="+mn-ea"/>
                <a:ea typeface="+mn-ea"/>
              </a:rPr>
              <a:t>차터</a:t>
            </a:r>
            <a:r>
              <a:rPr lang="ko-KR" dirty="0">
                <a:solidFill>
                  <a:schemeClr val="bg1"/>
                </a:solidFill>
                <a:latin typeface="+mn-ea"/>
                <a:ea typeface="+mn-ea"/>
              </a:rPr>
              <a:t> 신청 절차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97859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1801006" y="3331913"/>
            <a:ext cx="8585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클럽임원이 선출되고 회원 수가 </a:t>
            </a:r>
            <a:r>
              <a:rPr lang="en-US" altLang="ko-KR" dirty="0">
                <a:solidFill>
                  <a:schemeClr val="bg1"/>
                </a:solidFill>
                <a:latin typeface="+mn-ea"/>
                <a:cs typeface="Arial" charset="0"/>
              </a:rPr>
              <a:t>20</a:t>
            </a:r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명이 되면</a:t>
            </a:r>
            <a:r>
              <a:rPr lang="en-US" altLang="ko-KR" dirty="0">
                <a:solidFill>
                  <a:schemeClr val="bg1"/>
                </a:solidFill>
                <a:latin typeface="+mn-ea"/>
                <a:cs typeface="Arial" charset="0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신생클럽 </a:t>
            </a:r>
            <a:r>
              <a:rPr lang="ko-KR" altLang="en-US" dirty="0" err="1">
                <a:solidFill>
                  <a:schemeClr val="bg1"/>
                </a:solidFill>
                <a:latin typeface="+mn-ea"/>
                <a:cs typeface="Arial" charset="0"/>
              </a:rPr>
              <a:t>차터</a:t>
            </a:r>
            <a:r>
              <a:rPr lang="ko-KR" altLang="en-US" dirty="0">
                <a:solidFill>
                  <a:schemeClr val="bg1"/>
                </a:solidFill>
                <a:latin typeface="+mn-ea"/>
                <a:cs typeface="Arial" charset="0"/>
              </a:rPr>
              <a:t> 신청서를 제출합니다</a:t>
            </a:r>
            <a:r>
              <a:rPr lang="en-US" altLang="ko-KR" dirty="0">
                <a:solidFill>
                  <a:schemeClr val="bg1"/>
                </a:solidFill>
                <a:latin typeface="+mn-ea"/>
                <a:cs typeface="Arial" charset="0"/>
              </a:rPr>
              <a:t>.</a:t>
            </a:r>
            <a:endParaRPr lang="en-US" kern="0" dirty="0">
              <a:solidFill>
                <a:schemeClr val="bg1"/>
              </a:solidFill>
              <a:latin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026391" y="2338661"/>
            <a:ext cx="4424743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500" dirty="0">
                <a:latin typeface="+mn-ea"/>
                <a:ea typeface="+mn-ea"/>
              </a:rPr>
              <a:t>조직하려는 </a:t>
            </a:r>
            <a:r>
              <a:rPr lang="ko-KR" sz="1500" dirty="0" err="1">
                <a:latin typeface="+mn-ea"/>
                <a:ea typeface="+mn-ea"/>
              </a:rPr>
              <a:t>라이온스</a:t>
            </a:r>
            <a:r>
              <a:rPr lang="ko-KR" sz="1500" dirty="0">
                <a:latin typeface="+mn-ea"/>
                <a:ea typeface="+mn-ea"/>
              </a:rPr>
              <a:t> 클럽 또는 클럽 </a:t>
            </a:r>
            <a:r>
              <a:rPr lang="ko-KR" sz="1500" dirty="0" err="1">
                <a:latin typeface="+mn-ea"/>
                <a:ea typeface="+mn-ea"/>
              </a:rPr>
              <a:t>지회의</a:t>
            </a:r>
            <a:r>
              <a:rPr lang="ko-KR" sz="1500" dirty="0">
                <a:latin typeface="+mn-ea"/>
                <a:ea typeface="+mn-ea"/>
              </a:rPr>
              <a:t> 명칭은 클럽이 위치한 ‘지자체’ 또는 이에 상응하는 정부 행정구역의 명칭을 사용해야 합니다.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500" dirty="0">
                <a:latin typeface="+mn-ea"/>
                <a:ea typeface="+mn-ea"/>
              </a:rPr>
              <a:t>캠퍼스 클럽은 전문대 또는 대학의 이름을 ‘</a:t>
            </a:r>
            <a:r>
              <a:rPr lang="ko-KR" sz="1500" dirty="0" err="1">
                <a:latin typeface="+mn-ea"/>
                <a:ea typeface="+mn-ea"/>
              </a:rPr>
              <a:t>지자체’처럼</a:t>
            </a:r>
            <a:r>
              <a:rPr lang="ko-KR" sz="1500" dirty="0">
                <a:latin typeface="+mn-ea"/>
                <a:ea typeface="+mn-ea"/>
              </a:rPr>
              <a:t> 사용할 수 있습니다.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500" dirty="0">
                <a:latin typeface="+mn-ea"/>
                <a:ea typeface="+mn-ea"/>
              </a:rPr>
              <a:t>동일한 지자체에 위치한 클럽의 명칭은 타 클럽과 명확하게 ‘구별될 수 있는 고유한 </a:t>
            </a:r>
            <a:r>
              <a:rPr lang="ko-KR" sz="1500" dirty="0" err="1">
                <a:latin typeface="+mn-ea"/>
                <a:ea typeface="+mn-ea"/>
              </a:rPr>
              <a:t>명칭’을</a:t>
            </a:r>
            <a:r>
              <a:rPr lang="ko-KR" sz="1500" dirty="0">
                <a:latin typeface="+mn-ea"/>
                <a:ea typeface="+mn-ea"/>
              </a:rPr>
              <a:t> 사용해야 합니다. 클럽의 ‘구별될 수 있는 고유한 </a:t>
            </a:r>
            <a:r>
              <a:rPr lang="ko-KR" sz="1500" dirty="0" err="1">
                <a:latin typeface="+mn-ea"/>
                <a:ea typeface="+mn-ea"/>
              </a:rPr>
              <a:t>명칭’은</a:t>
            </a:r>
            <a:r>
              <a:rPr lang="ko-KR" sz="1500" dirty="0">
                <a:latin typeface="+mn-ea"/>
                <a:ea typeface="+mn-ea"/>
              </a:rPr>
              <a:t> 지자체 </a:t>
            </a:r>
            <a:r>
              <a:rPr lang="ko-KR" altLang="en-US" sz="1500" dirty="0">
                <a:latin typeface="+mn-ea"/>
                <a:ea typeface="+mn-ea"/>
              </a:rPr>
              <a:t>명 다음</a:t>
            </a:r>
            <a:r>
              <a:rPr lang="ko-KR" sz="1500" dirty="0">
                <a:latin typeface="+mn-ea"/>
                <a:ea typeface="+mn-ea"/>
              </a:rPr>
              <a:t>에 </a:t>
            </a:r>
            <a:r>
              <a:rPr lang="ko-KR" altLang="en-US" sz="1500" dirty="0">
                <a:latin typeface="+mn-ea"/>
                <a:ea typeface="+mn-ea"/>
              </a:rPr>
              <a:t>배치합니다</a:t>
            </a:r>
            <a:r>
              <a:rPr lang="ko-KR" sz="1500" dirty="0">
                <a:latin typeface="+mn-ea"/>
                <a:ea typeface="+mn-ea"/>
              </a:rPr>
              <a:t>. </a:t>
            </a:r>
            <a:r>
              <a:rPr lang="ko-KR" sz="1500" i="1" dirty="0">
                <a:latin typeface="+mn-ea"/>
                <a:ea typeface="+mn-ea"/>
              </a:rPr>
              <a:t>예</a:t>
            </a:r>
            <a:r>
              <a:rPr lang="en-US" altLang="ko-KR" sz="1500" i="1" dirty="0">
                <a:latin typeface="+mn-ea"/>
                <a:ea typeface="+mn-ea"/>
              </a:rPr>
              <a:t>:</a:t>
            </a:r>
            <a:r>
              <a:rPr lang="ko-KR" sz="1500" i="1" dirty="0">
                <a:latin typeface="+mn-ea"/>
                <a:ea typeface="+mn-ea"/>
              </a:rPr>
              <a:t> </a:t>
            </a:r>
            <a:r>
              <a:rPr lang="ko-KR" altLang="en-US" sz="1500" i="1" dirty="0">
                <a:latin typeface="+mn-ea"/>
                <a:ea typeface="+mn-ea"/>
              </a:rPr>
              <a:t>오크 </a:t>
            </a:r>
            <a:r>
              <a:rPr lang="ko-KR" altLang="en-US" sz="1500" i="1" dirty="0" err="1">
                <a:latin typeface="+mn-ea"/>
                <a:ea typeface="+mn-ea"/>
              </a:rPr>
              <a:t>브룩</a:t>
            </a:r>
            <a:r>
              <a:rPr lang="ko-KR" sz="1500" i="1" dirty="0">
                <a:latin typeface="+mn-ea"/>
                <a:ea typeface="+mn-ea"/>
              </a:rPr>
              <a:t> </a:t>
            </a:r>
            <a:r>
              <a:rPr lang="ko-KR" altLang="en-US" sz="1500" i="1" dirty="0">
                <a:latin typeface="+mn-ea"/>
                <a:ea typeface="+mn-ea"/>
              </a:rPr>
              <a:t>시력</a:t>
            </a:r>
            <a:r>
              <a:rPr lang="ko-KR" sz="1500" i="1" dirty="0">
                <a:latin typeface="+mn-ea"/>
                <a:ea typeface="+mn-ea"/>
              </a:rPr>
              <a:t> </a:t>
            </a:r>
            <a:r>
              <a:rPr lang="ko-KR" altLang="en-US" sz="1500" i="1" dirty="0">
                <a:latin typeface="+mn-ea"/>
                <a:ea typeface="+mn-ea"/>
              </a:rPr>
              <a:t>라이온스클럽</a:t>
            </a:r>
            <a:endParaRPr lang="ko-KR" sz="1500" i="1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i="1" kern="0" dirty="0"/>
          </a:p>
          <a:p>
            <a:endParaRPr lang="en-US" sz="1500" kern="0" dirty="0"/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1601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89956"/>
            <a:ext cx="8373905" cy="83073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클럽명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선</a:t>
            </a:r>
            <a:r>
              <a:rPr lang="ko-KR" altLang="en-US" sz="3200" dirty="0">
                <a:solidFill>
                  <a:srgbClr val="00338D"/>
                </a:solidFill>
                <a:latin typeface="+mn-ea"/>
                <a:ea typeface="+mn-ea"/>
              </a:rPr>
              <a:t>정</a:t>
            </a:r>
            <a:endParaRPr lang="ko-KR" sz="3200" dirty="0">
              <a:solidFill>
                <a:srgbClr val="00338D"/>
              </a:solidFill>
              <a:latin typeface="+mn-ea"/>
              <a:ea typeface="+mn-ea"/>
            </a:endParaRP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6957689" y="2338661"/>
            <a:ext cx="4424743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500" dirty="0">
                <a:latin typeface="+mn-ea"/>
                <a:ea typeface="+mn-ea"/>
              </a:rPr>
              <a:t>‘호스트 </a:t>
            </a:r>
            <a:r>
              <a:rPr lang="ko-KR" sz="1500" dirty="0" err="1">
                <a:latin typeface="+mn-ea"/>
                <a:ea typeface="+mn-ea"/>
              </a:rPr>
              <a:t>클럽’은</a:t>
            </a:r>
            <a:r>
              <a:rPr lang="ko-KR" sz="1500" dirty="0">
                <a:latin typeface="+mn-ea"/>
                <a:ea typeface="+mn-ea"/>
              </a:rPr>
              <a:t> 지자체 내에서 모(母)클럽의 명칭입니다.</a:t>
            </a:r>
          </a:p>
          <a:p>
            <a:endParaRPr lang="en-US" sz="1500" kern="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500" dirty="0">
                <a:latin typeface="+mn-ea"/>
                <a:ea typeface="+mn-ea"/>
              </a:rPr>
              <a:t>라이온스클럽 명칭</a:t>
            </a:r>
            <a:r>
              <a:rPr lang="ko-KR" altLang="en-US" sz="1500" dirty="0">
                <a:latin typeface="+mn-ea"/>
                <a:ea typeface="+mn-ea"/>
              </a:rPr>
              <a:t>으로</a:t>
            </a:r>
            <a:r>
              <a:rPr lang="ko-KR" sz="1500" dirty="0">
                <a:latin typeface="+mn-ea"/>
                <a:ea typeface="+mn-ea"/>
              </a:rPr>
              <a:t> 생존해 있는 사람의 이름을 사용할 수 없습니다.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500" dirty="0">
                <a:latin typeface="+mn-ea"/>
                <a:ea typeface="+mn-ea"/>
              </a:rPr>
              <a:t>어떤 </a:t>
            </a:r>
            <a:r>
              <a:rPr lang="ko-KR" sz="1500" dirty="0" err="1">
                <a:latin typeface="+mn-ea"/>
                <a:ea typeface="+mn-ea"/>
              </a:rPr>
              <a:t>라이온스클럽도</a:t>
            </a:r>
            <a:r>
              <a:rPr lang="ko-KR" sz="1500" dirty="0">
                <a:latin typeface="+mn-ea"/>
                <a:ea typeface="+mn-ea"/>
              </a:rPr>
              <a:t> 클럽명에 구별될 수 있는 고유한 명칭으로 ‘International(국제)’</a:t>
            </a:r>
            <a:r>
              <a:rPr lang="ko-KR" sz="1500" dirty="0" err="1">
                <a:latin typeface="+mn-ea"/>
                <a:ea typeface="+mn-ea"/>
              </a:rPr>
              <a:t>를</a:t>
            </a:r>
            <a:r>
              <a:rPr lang="ko-KR" sz="1500" dirty="0">
                <a:latin typeface="+mn-ea"/>
                <a:ea typeface="+mn-ea"/>
              </a:rPr>
              <a:t> 추가할 수 없습니다.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kern="0" dirty="0">
              <a:latin typeface="+mn-ea"/>
              <a:ea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500" dirty="0">
                <a:latin typeface="+mn-ea"/>
                <a:ea typeface="+mn-ea"/>
              </a:rPr>
              <a:t>명칭에 회사명을 포함할 경우, </a:t>
            </a:r>
            <a:r>
              <a:rPr lang="ko-KR" sz="1500" dirty="0" err="1">
                <a:latin typeface="+mn-ea"/>
                <a:ea typeface="+mn-ea"/>
              </a:rPr>
              <a:t>클럽명</a:t>
            </a:r>
            <a:r>
              <a:rPr lang="ko-KR" sz="1500" dirty="0">
                <a:latin typeface="+mn-ea"/>
                <a:ea typeface="+mn-ea"/>
              </a:rPr>
              <a:t> 승인 전에 회사의 승인 서류가 제</a:t>
            </a:r>
            <a:r>
              <a:rPr lang="ko-KR" altLang="en-US" sz="1500" dirty="0">
                <a:latin typeface="+mn-ea"/>
                <a:ea typeface="+mn-ea"/>
              </a:rPr>
              <a:t>출</a:t>
            </a:r>
            <a:r>
              <a:rPr lang="ko-KR" sz="1500" dirty="0">
                <a:latin typeface="+mn-ea"/>
                <a:ea typeface="+mn-ea"/>
              </a:rPr>
              <a:t>되어야 합니다.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86126" y="1881424"/>
            <a:ext cx="842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b="1" dirty="0">
                <a:solidFill>
                  <a:srgbClr val="55565A"/>
                </a:solidFill>
                <a:latin typeface="+mn-ea"/>
              </a:rPr>
              <a:t>신청 절차의 첫 번째 단계는 </a:t>
            </a:r>
            <a:r>
              <a:rPr lang="ko-KR" b="1" dirty="0" err="1">
                <a:solidFill>
                  <a:srgbClr val="55565A"/>
                </a:solidFill>
                <a:latin typeface="+mn-ea"/>
              </a:rPr>
              <a:t>클럽명</a:t>
            </a:r>
            <a:r>
              <a:rPr lang="ko-KR" b="1" dirty="0">
                <a:solidFill>
                  <a:srgbClr val="55565A"/>
                </a:solidFill>
                <a:latin typeface="+mn-ea"/>
              </a:rPr>
              <a:t> 선</a:t>
            </a:r>
            <a:r>
              <a:rPr lang="ko-KR" altLang="en-US" b="1" dirty="0">
                <a:solidFill>
                  <a:srgbClr val="55565A"/>
                </a:solidFill>
                <a:latin typeface="+mn-ea"/>
              </a:rPr>
              <a:t>정</a:t>
            </a:r>
            <a:r>
              <a:rPr lang="ko-KR" b="1" dirty="0">
                <a:solidFill>
                  <a:srgbClr val="55565A"/>
                </a:solidFill>
                <a:latin typeface="+mn-ea"/>
              </a:rPr>
              <a:t>으로, 다음 지침</a:t>
            </a:r>
            <a:r>
              <a:rPr lang="ko-KR" altLang="en-US" b="1" dirty="0">
                <a:solidFill>
                  <a:srgbClr val="55565A"/>
                </a:solidFill>
                <a:latin typeface="+mn-ea"/>
              </a:rPr>
              <a:t>을 따르시기 바랍니다</a:t>
            </a:r>
            <a:r>
              <a:rPr lang="en-US" altLang="ko-KR" b="1" dirty="0">
                <a:solidFill>
                  <a:srgbClr val="55565A"/>
                </a:solidFill>
                <a:latin typeface="+mn-ea"/>
              </a:rPr>
              <a:t>.</a:t>
            </a:r>
            <a:endParaRPr lang="ko-KR" b="1" dirty="0">
              <a:solidFill>
                <a:srgbClr val="55565A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 dirty="0">
                <a:solidFill>
                  <a:srgbClr val="EBB700"/>
                </a:solidFill>
                <a:latin typeface="+mn-ea"/>
                <a:ea typeface="+mn-ea"/>
              </a:rPr>
              <a:t>신청서 제출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17482" y="1764732"/>
            <a:ext cx="8875358" cy="7813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다음은 지구 및 클럽의 신생클럽 </a:t>
            </a:r>
            <a:r>
              <a:rPr lang="ko-KR" altLang="en-US" sz="1800" dirty="0" err="1">
                <a:solidFill>
                  <a:srgbClr val="55565A"/>
                </a:solidFill>
                <a:latin typeface="+mn-ea"/>
                <a:ea typeface="+mn-ea"/>
              </a:rPr>
              <a:t>차터</a:t>
            </a:r>
            <a:r>
              <a:rPr lang="ko-KR" altLang="en-US" sz="1800" dirty="0">
                <a:solidFill>
                  <a:srgbClr val="55565A"/>
                </a:solidFill>
                <a:latin typeface="+mn-ea"/>
                <a:ea typeface="+mn-ea"/>
              </a:rPr>
              <a:t> 신청서 처리 담당자에 대한 자세한 정보입니다</a:t>
            </a:r>
            <a:r>
              <a:rPr lang="ko-KR" sz="1800" dirty="0">
                <a:solidFill>
                  <a:srgbClr val="55565A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5657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굴림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79868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신생클럽 </a:t>
            </a:r>
            <a:r>
              <a:rPr lang="ko-KR" sz="3200" dirty="0" err="1">
                <a:solidFill>
                  <a:srgbClr val="00338D"/>
                </a:solidFill>
                <a:latin typeface="+mn-ea"/>
                <a:ea typeface="+mn-ea"/>
              </a:rPr>
              <a:t>차터</a:t>
            </a:r>
            <a:r>
              <a:rPr lang="ko-KR" sz="3200" dirty="0">
                <a:solidFill>
                  <a:srgbClr val="00338D"/>
                </a:solidFill>
                <a:latin typeface="+mn-ea"/>
                <a:ea typeface="+mn-ea"/>
              </a:rPr>
              <a:t> 신청서 제출: 지구 신청 절차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23203"/>
              </p:ext>
            </p:extLst>
          </p:nvPr>
        </p:nvGraphicFramePr>
        <p:xfrm>
          <a:off x="2483984" y="2519160"/>
          <a:ext cx="8875360" cy="353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5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ko-KR">
                          <a:latin typeface="+mn-ea"/>
                          <a:ea typeface="+mn-ea"/>
                        </a:rPr>
                        <a:t>신청서 입력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>
                          <a:latin typeface="+mn-ea"/>
                          <a:ea typeface="+mn-ea"/>
                        </a:rPr>
                        <a:t>차터회원 입력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dirty="0" err="1">
                          <a:latin typeface="+mn-ea"/>
                          <a:ea typeface="+mn-ea"/>
                        </a:rPr>
                        <a:t>가이딩</a:t>
                      </a:r>
                      <a:r>
                        <a:rPr lang="ko-KR" dirty="0">
                          <a:latin typeface="+mn-ea"/>
                          <a:ea typeface="+mn-ea"/>
                        </a:rPr>
                        <a:t> 라이온 입력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>
                          <a:latin typeface="+mn-ea"/>
                          <a:ea typeface="+mn-ea"/>
                        </a:rPr>
                        <a:t>신청서 승인</a:t>
                      </a:r>
                      <a:r>
                        <a:rPr lang="ko-KR" baseline="0"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>
                          <a:latin typeface="+mn-ea"/>
                          <a:ea typeface="+mn-ea"/>
                        </a:rPr>
                        <a:t>클럽 의무금 납부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지구총재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지구총재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 dirty="0">
                          <a:latin typeface="+mn-ea"/>
                          <a:ea typeface="+mn-ea"/>
                        </a:rPr>
                        <a:t>지구총재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400">
                          <a:latin typeface="+mn-ea"/>
                          <a:ea typeface="+mn-ea"/>
                        </a:rPr>
                        <a:t>지구총재</a:t>
                      </a:r>
                    </a:p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400">
                          <a:latin typeface="+mn-ea"/>
                          <a:ea typeface="+mn-ea"/>
                        </a:rPr>
                        <a:t>지구총재</a:t>
                      </a:r>
                    </a:p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코디네이팅 라이온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코디네이팅 라이온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 dirty="0" err="1">
                          <a:latin typeface="+mn-ea"/>
                          <a:ea typeface="+mn-ea"/>
                        </a:rPr>
                        <a:t>코디네이팅</a:t>
                      </a:r>
                      <a:r>
                        <a:rPr lang="ko-KR" sz="1400" dirty="0">
                          <a:latin typeface="+mn-ea"/>
                          <a:ea typeface="+mn-ea"/>
                        </a:rPr>
                        <a:t> 라이온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신생클럽 재무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GMT 지구 코디네이터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 dirty="0">
                          <a:latin typeface="+mn-ea"/>
                          <a:ea typeface="+mn-ea"/>
                        </a:rPr>
                        <a:t>GMT 지구 코디네이터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스폰서 클럽 회장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 dirty="0">
                          <a:latin typeface="+mn-ea"/>
                          <a:ea typeface="+mn-ea"/>
                        </a:rPr>
                        <a:t>스폰서</a:t>
                      </a: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400" dirty="0">
                          <a:latin typeface="+mn-ea"/>
                          <a:ea typeface="+mn-ea"/>
                        </a:rPr>
                        <a:t>클럽 회장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o-KR" sz="1400">
                          <a:latin typeface="+mn-ea"/>
                          <a:ea typeface="+mn-ea"/>
                        </a:rPr>
                        <a:t>스폰서 클럽 총무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 dirty="0">
                          <a:latin typeface="+mn-ea"/>
                          <a:ea typeface="+mn-ea"/>
                        </a:rPr>
                        <a:t>스폰서</a:t>
                      </a:r>
                      <a:r>
                        <a:rPr lang="en-US" altLang="ko-KR" sz="14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sz="1400" dirty="0">
                          <a:latin typeface="+mn-ea"/>
                          <a:ea typeface="+mn-ea"/>
                        </a:rPr>
                        <a:t>클럽 총무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 dirty="0">
                          <a:latin typeface="+mn-ea"/>
                          <a:ea typeface="+mn-ea"/>
                        </a:rPr>
                        <a:t>신생클럽 회장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o-KR" sz="1400" dirty="0">
                          <a:latin typeface="+mn-ea"/>
                          <a:ea typeface="+mn-ea"/>
                        </a:rPr>
                        <a:t>신생클럽 총무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굴림"/>
        <a:cs typeface=""/>
      </a:majorFont>
      <a:minorFont>
        <a:latin typeface="Calibri" panose="020F0502020204030204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3801</TotalTime>
  <Words>950</Words>
  <Application>Microsoft Office PowerPoint</Application>
  <PresentationFormat>Widescreen</PresentationFormat>
  <Paragraphs>220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굴림</vt:lpstr>
      <vt:lpstr>Arial</vt:lpstr>
      <vt:lpstr>Calibri</vt:lpstr>
      <vt:lpstr>Courier New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277</cp:revision>
  <dcterms:created xsi:type="dcterms:W3CDTF">2018-11-12T16:45:52Z</dcterms:created>
  <dcterms:modified xsi:type="dcterms:W3CDTF">2021-10-20T15:19:25Z</dcterms:modified>
</cp:coreProperties>
</file>