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9/30/2019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baseline="0" dirty="0"/>
              <a:t>世界中のライオンズの尽力により、ジェイデンは治療を受けることができ、家族は、ジェイデンが病との闘いに打ち勝てるように必要とする支援を受けることができました。</a:t>
            </a:r>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dirty="0"/>
              <a:t>ジェイデンのストーリーは、あらゆるレベルのライオンズに届いています。</a:t>
            </a:r>
            <a:r>
              <a:rPr lang="ja-JP" baseline="0" dirty="0"/>
              <a:t> ライオン誌、さまざまな会議や2019年の国際大会でも取り上げられています。  </a:t>
            </a:r>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92500" lnSpcReduction="10000"/>
          </a:bodyPr>
          <a:lstStyle/>
          <a:p>
            <a:r>
              <a:rPr lang="ja-JP" sz="3200" dirty="0">
                <a:latin typeface="Calibri"/>
                <a:ea typeface="MS Mincho" panose="020F0502020204030204" pitchFamily="34" charset="0"/>
                <a:cs typeface="Calibri"/>
              </a:rPr>
              <a:t>父親がライオンズを必要とすることで、世界中の会員が一人の小さな男の子と彼を愛する家族に奉仕しようと立ち</a:t>
            </a:r>
            <a:r>
              <a:rPr lang="ja-JP" altLang="en-US" sz="3200" kern="1200" dirty="0">
                <a:solidFill>
                  <a:schemeClr val="tx1"/>
                </a:solidFill>
                <a:latin typeface="Calibri"/>
                <a:ea typeface="MS Mincho" panose="020F0502020204030204" pitchFamily="34" charset="0"/>
                <a:cs typeface="Calibri"/>
              </a:rPr>
              <a:t>上</a:t>
            </a:r>
            <a:r>
              <a:rPr lang="ja-JP" sz="3200" dirty="0">
                <a:latin typeface="Calibri"/>
                <a:ea typeface="MS Mincho" panose="020F0502020204030204" pitchFamily="34" charset="0"/>
                <a:cs typeface="Calibri"/>
              </a:rPr>
              <a:t>がりました。</a:t>
            </a: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JP" sz="3200" b="0" i="0" u="none" strike="noStrike" cap="none" normalizeH="0" baseline="0" noProof="0" dirty="0">
                <a:ln>
                  <a:noFill/>
                </a:ln>
                <a:solidFill>
                  <a:prstClr val="black"/>
                </a:solidFill>
                <a:uLnTx/>
                <a:uFillTx/>
                <a:latin typeface="Calibri" panose="020F0502020204030204" pitchFamily="34" charset="0"/>
                <a:ea typeface="MS Mincho" panose="020F0502020204030204" pitchFamily="34" charset="0"/>
                <a:cs typeface="Times New Roman" panose="02020603050405020304" pitchFamily="18" charset="0"/>
              </a:rPr>
              <a:t>彼らは奉仕のインパクトを目にしただけではありません。それを実感したのです。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JP" sz="3200" b="0" i="0" u="none" strike="noStrike" cap="none" normalizeH="0" baseline="0" noProof="0" dirty="0">
                <a:ln>
                  <a:noFill/>
                </a:ln>
                <a:solidFill>
                  <a:prstClr val="black"/>
                </a:solidFill>
                <a:uLnTx/>
                <a:uFillTx/>
                <a:latin typeface="Calibri" panose="020F0502020204030204" pitchFamily="34" charset="0"/>
                <a:ea typeface="MS Mincho" panose="020F0502020204030204" pitchFamily="34" charset="0"/>
                <a:cs typeface="Times New Roman" panose="02020603050405020304" pitchFamily="18" charset="0"/>
              </a:rPr>
              <a:t>奉仕のインパクトは</a:t>
            </a:r>
            <a:r>
              <a:rPr kumimoji="0" lang="ja-JP" sz="3200" b="0" i="0" u="none" strike="noStrike" cap="none" normalizeH="0" baseline="0" noProof="0" dirty="0">
                <a:ln>
                  <a:noFill/>
                </a:ln>
                <a:solidFill>
                  <a:schemeClr val="tx1"/>
                </a:solidFill>
                <a:uLnTx/>
                <a:uFillTx/>
                <a:latin typeface="Calibri" panose="020F0502020204030204" pitchFamily="34" charset="0"/>
                <a:ea typeface="MS Mincho" panose="020F0502020204030204" pitchFamily="34" charset="0"/>
                <a:cs typeface="Times New Roman" panose="02020603050405020304" pitchFamily="18" charset="0"/>
              </a:rPr>
              <a:t>圧倒的です。奉仕は新たな会員をもたらします。私たちの動きに加わるライオンズが増えれば、リーダーを育てる機会も広がります。
</a:t>
            </a:r>
            <a:br>
              <a:rPr kumimoji="0" lang="ja-JP" sz="3200" b="0" i="0" u="none" strike="noStrike" cap="none" normalizeH="0" baseline="0" noProof="0" dirty="0">
                <a:ln>
                  <a:noFill/>
                </a:ln>
                <a:solidFill>
                  <a:schemeClr val="tx1"/>
                </a:solidFill>
                <a:uLnTx/>
                <a:uFillTx/>
                <a:latin typeface="Calibri" panose="020F0502020204030204" pitchFamily="34" charset="0"/>
                <a:ea typeface="MS Mincho" panose="020F0502020204030204" pitchFamily="34" charset="0"/>
                <a:cs typeface="Times New Roman" panose="02020603050405020304" pitchFamily="18" charset="0"/>
              </a:rPr>
            </a:br>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JP" sz="3200" b="0" i="0" u="none" strike="noStrike" cap="none" normalizeH="0" baseline="0" noProof="0" dirty="0">
                <a:ln>
                  <a:noFill/>
                </a:ln>
                <a:solidFill>
                  <a:schemeClr val="tx1"/>
                </a:solidFill>
                <a:uLnTx/>
                <a:uFillTx/>
                <a:latin typeface="Calibri" panose="020F0502020204030204" pitchFamily="34" charset="0"/>
                <a:ea typeface="MS Mincho"/>
                <a:cs typeface="Times New Roman" panose="02020603050405020304" pitchFamily="18" charset="0"/>
              </a:rPr>
              <a:t>世界中のライオンズが行っている活動からヒントを得ましょう。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JP" sz="3200" b="0" i="0" u="none" strike="noStrike" cap="none" normalizeH="0" baseline="0" noProof="0" dirty="0">
                <a:ln>
                  <a:noFill/>
                </a:ln>
                <a:solidFill>
                  <a:schemeClr val="tx1"/>
                </a:solidFill>
                <a:uLnTx/>
                <a:uFillTx/>
                <a:latin typeface="Calibri" panose="020F0502020204030204" pitchFamily="34" charset="0"/>
                <a:ea typeface="MS Mincho"/>
                <a:cs typeface="Times New Roman" panose="02020603050405020304" pitchFamily="18" charset="0"/>
              </a:rPr>
              <a:t>このサクセスストーリーを皆さんの地区のライオンズと共有しましょう。指導力</a:t>
            </a:r>
            <a:r>
              <a:rPr kumimoji="0" lang="ja-JP" sz="3200" b="0" i="0" u="none" strike="noStrike" cap="none" normalizeH="0" baseline="0" noProof="0" dirty="0">
                <a:ln>
                  <a:noFill/>
                </a:ln>
                <a:solidFill>
                  <a:prstClr val="black"/>
                </a:solidFill>
                <a:uLnTx/>
                <a:uFillTx/>
                <a:latin typeface="Calibri" panose="020F0502020204030204" pitchFamily="34" charset="0"/>
                <a:ea typeface="MS Mincho"/>
                <a:cs typeface="Times New Roman" panose="02020603050405020304" pitchFamily="18" charset="0"/>
              </a:rPr>
              <a:t>、会員増強、奉仕の力によって、あなたも地域社会のリーダーを決起させ、長く持続可能な変化をもたらすことができます。 </a:t>
            </a:r>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ja-JP" sz="3200">
                <a:solidFill>
                  <a:prstClr val="black"/>
                </a:solidFill>
                <a:latin typeface="Calibri"/>
                <a:ea typeface="MS Mincho"/>
                <a:cs typeface="Calibri"/>
              </a:rPr>
              <a:t> 現在、ジェイデンは寛解状態となり、母国のマレーシアで家族と一緒に過ごしています。</a:t>
            </a: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baseline="0" dirty="0"/>
              <a:t>グローバル・アクション・チームは、一つのチームとしてのアプローチを信じています。それは、力を合わせて指導力</a:t>
            </a:r>
            <a:r>
              <a:rPr lang="ja-JP" altLang="en-US" baseline="0" dirty="0"/>
              <a:t>育成</a:t>
            </a:r>
            <a:r>
              <a:rPr lang="ja-JP" baseline="0" dirty="0"/>
              <a:t>を強化し、会員増強の機会を拡大し、全世界の地域社会でインパクトの大きい画期的な奉仕事業を推進していくことです。</a:t>
            </a:r>
          </a:p>
          <a:p>
            <a:endParaRPr lang="en-US" baseline="0" dirty="0"/>
          </a:p>
          <a:p>
            <a:r>
              <a:rPr lang="ja-JP" sz="1200" dirty="0">
                <a:latin typeface="Calibri" panose="020F0502020204030204" pitchFamily="34" charset="0"/>
                <a:ea typeface="MS Mincho" panose="020F0502020204030204" pitchFamily="34" charset="0"/>
                <a:cs typeface="Times New Roman" panose="02020603050405020304" pitchFamily="18" charset="0"/>
              </a:rPr>
              <a:t>チームとして協力すれば、ある地域</a:t>
            </a:r>
            <a:r>
              <a:rPr lang="ja-JP" altLang="en-US" sz="1200" dirty="0">
                <a:latin typeface="Calibri" panose="020F0502020204030204" pitchFamily="34" charset="0"/>
                <a:ea typeface="MS Mincho" panose="020F0502020204030204" pitchFamily="34" charset="0"/>
                <a:cs typeface="Times New Roman" panose="02020603050405020304" pitchFamily="18" charset="0"/>
              </a:rPr>
              <a:t>で</a:t>
            </a:r>
            <a:r>
              <a:rPr lang="ja-JP" sz="1200" dirty="0">
                <a:latin typeface="Calibri" panose="020F0502020204030204" pitchFamily="34" charset="0"/>
                <a:ea typeface="MS Mincho" panose="020F0502020204030204" pitchFamily="34" charset="0"/>
                <a:cs typeface="Times New Roman" panose="02020603050405020304" pitchFamily="18" charset="0"/>
              </a:rPr>
              <a:t>生まれた小さなアイディアでも、世界中の数百万もの人々にインパクトを及ぼす大きなアイディアへと成長し、この目的のために世界中の人々が一致団結することも可能なのです。それが「行動の力」です。 </a:t>
            </a:r>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ja-JP" dirty="0"/>
              <a:t>この一つのチームとしてのアプローチが、いかに永続的なインパクトを生み出しているか、その一例をご紹介します。</a:t>
            </a:r>
            <a:r>
              <a:rPr kumimoji="0" lang="ja-JP" sz="1800" b="0" i="0" u="none" strike="noStrike" cap="none" normalizeH="0" baseline="0" noProof="0" dirty="0">
                <a:ln>
                  <a:noFill/>
                </a:ln>
                <a:solidFill>
                  <a:prstClr val="white"/>
                </a:solidFill>
                <a:uLnTx/>
                <a:uFillTx/>
                <a:latin typeface="Arial" panose="020B0604020202020204" pitchFamily="34" charset="0"/>
                <a:ea typeface="MS Mincho"/>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ja-JP" sz="1800" b="0" i="0" u="none" strike="noStrike" cap="none" normalizeH="0" baseline="0" noProof="0" dirty="0">
                <a:ln>
                  <a:noFill/>
                </a:ln>
                <a:solidFill>
                  <a:prstClr val="white"/>
                </a:solidFill>
                <a:uLnTx/>
                <a:uFillTx/>
                <a:latin typeface="Arial" panose="020B0604020202020204" pitchFamily="34" charset="0"/>
                <a:ea typeface="MS Mincho"/>
                <a:cs typeface="Arial" panose="020B0604020202020204" pitchFamily="34" charset="0"/>
              </a:rPr>
              <a:t>グローバル・アクション・チームは、国際的なリーダーシップを活用し、マレーシアのある家族にさまざまな支援を提供することができました。</a:t>
            </a:r>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ja-JP" sz="1050" dirty="0">
                <a:latin typeface="Calibri"/>
                <a:ea typeface="MS Mincho" panose="020F0502020204030204" pitchFamily="34" charset="0"/>
                <a:cs typeface="Calibri"/>
              </a:rPr>
              <a:t>ジェイデンがまれなタイプのがんである神経芽腫と診断された後、彼の父親はクアラルンプールシティ・ライオンズクラブのライオンズに連絡して、息子の治療の支援を求めました。シンガポールでの化学療法に効果がなかったため、ジェイデンに必要な治療を提供できる施設を見つけるべく、世界中からGATライオンズが結集しました。</a:t>
            </a: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ja-JP">
                <a:solidFill>
                  <a:srgbClr val="000000"/>
                </a:solidFill>
                <a:ea typeface="ヒラギノ角ゴ Pro W3"/>
                <a:cs typeface="Calibri"/>
              </a:rPr>
              <a:t>治療法を見つけるために奔走し、ジェイデンの家族はバルセロナに降り立ちました。  バルセロナのライオンズは、できる限りの方法で家族を支援することに意欲的でした。ライオンズは精神的な支えとなって彼らを歓迎し、都市を移動するためのメトロカードを提供し、</a:t>
            </a:r>
            <a:r>
              <a:rPr lang="ja-JP" baseline="0">
                <a:solidFill>
                  <a:srgbClr val="000000"/>
                </a:solidFill>
                <a:ea typeface="ヒラギノ角ゴ Pro W3"/>
                <a:cs typeface="Calibri"/>
              </a:rPr>
              <a:t> </a:t>
            </a:r>
            <a:r>
              <a:rPr lang="ja-JP">
                <a:solidFill>
                  <a:srgbClr val="000000"/>
                </a:solidFill>
                <a:ea typeface="ヒラギノ角ゴ Pro W3"/>
                <a:cs typeface="Calibri"/>
              </a:rPr>
              <a:t>ジェイデンの3歳の誕生日パーティーを開いてあげました。</a:t>
            </a: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dirty="0"/>
              <a:t>グローバル・アクション・チームの各柱 - 指導力、会員増強、奉仕は、ジェイデンの命を救うために必要な治療を受けさせるにあたって、それぞれが重要な役割を果たしました。  </a:t>
            </a:r>
          </a:p>
          <a:p>
            <a:endParaRPr lang="en-US" i="0" baseline="0" dirty="0"/>
          </a:p>
          <a:p>
            <a:r>
              <a:rPr lang="ja-JP" dirty="0">
                <a:latin typeface="Calibri"/>
                <a:ea typeface="MS Mincho" panose="020F0502020204030204" pitchFamily="34" charset="0"/>
                <a:cs typeface="Calibri"/>
              </a:rPr>
              <a:t>ここで、GATがいかに奉仕、指導力、会員増強の各チームを動員し、インパクトを拡大させたのか説明します。</a:t>
            </a:r>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441" rtl="0" eaLnBrk="1" fontAlgn="base" latinLnBrk="0" hangingPunct="1">
              <a:lnSpc>
                <a:spcPts val="1721"/>
              </a:lnSpc>
              <a:spcBef>
                <a:spcPct val="0"/>
              </a:spcBef>
              <a:spcAft>
                <a:spcPct val="0"/>
              </a:spcAft>
              <a:buClrTx/>
              <a:buSzTx/>
              <a:buFontTx/>
              <a:buNone/>
              <a:tabLst/>
              <a:defRPr/>
            </a:pPr>
            <a:r>
              <a:rPr lang="ja-JP" sz="1500" dirty="0">
                <a:latin typeface="Arial"/>
                <a:ea typeface="MS Mincho"/>
                <a:cs typeface="Arial"/>
              </a:rPr>
              <a:t>GATは、複合地区レベルで卓越したリーダーシップを発揮しました。マレーシアでは、ジェイデンを支援するため、GATリーダーが地元のライオンズを動員し、</a:t>
            </a:r>
            <a:r>
              <a:rPr lang="ja-JP" sz="1500" baseline="0" dirty="0">
                <a:latin typeface="Arial"/>
                <a:ea typeface="MS Mincho"/>
                <a:cs typeface="Arial"/>
              </a:rPr>
              <a:t> 世界中のライオンズを動かすことで、とても大きな役割を果たしました。</a:t>
            </a:r>
            <a:r>
              <a:rPr lang="ja-JP" sz="1500" dirty="0">
                <a:latin typeface="Arial"/>
                <a:ea typeface="MS Mincho"/>
                <a:cs typeface="Arial"/>
              </a:rPr>
              <a:t> </a:t>
            </a:r>
          </a:p>
          <a:p>
            <a:pPr marL="0" marR="0" lvl="0" indent="0" algn="l" defTabSz="874441" rtl="0" eaLnBrk="1" fontAlgn="base" latinLnBrk="0" hangingPunct="1">
              <a:lnSpc>
                <a:spcPts val="1721"/>
              </a:lnSpc>
              <a:spcBef>
                <a:spcPct val="0"/>
              </a:spcBef>
              <a:spcAft>
                <a:spcPct val="0"/>
              </a:spcAft>
              <a:buClrTx/>
              <a:buSzTx/>
              <a:buFontTx/>
              <a:buNone/>
              <a:tabLst/>
              <a:defRPr/>
            </a:pPr>
            <a:endParaRPr lang="en-US" sz="1500" dirty="0">
              <a:latin typeface="Arial"/>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r>
              <a:rPr lang="ja-JP" sz="1500" dirty="0">
                <a:latin typeface="Arial"/>
                <a:ea typeface="MS Mincho"/>
                <a:cs typeface="Arial"/>
              </a:rPr>
              <a:t>海外のライオンズにメールを送り、</a:t>
            </a:r>
            <a:r>
              <a:rPr lang="ja-JP" sz="1500" baseline="0" dirty="0">
                <a:latin typeface="Arial"/>
                <a:ea typeface="MS Mincho"/>
                <a:cs typeface="Arial"/>
              </a:rPr>
              <a:t>GATスタッフと協力してジェイデンを支援しました。 ラスベガスで開催された国際大会で、ニューヨークとマレーシアのGATリーダーが会合を持ち、ジェイデンと家族の支援計画について話し合われました。</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sz="1200">
                <a:solidFill>
                  <a:schemeClr val="tx1"/>
                </a:solidFill>
                <a:latin typeface="+mn-lt"/>
                <a:ea typeface="MS Mincho" charset="0"/>
                <a:cs typeface="ヒラギノ角ゴ Pro W3" charset="0"/>
              </a:rPr>
              <a:t>奉仕こそライオンズがライオンになった理由です！ジェイデンのケースでは、数々のインパクトのある奉仕事業が、ジェイデンを支援するという一つの目的の下に複数の国々で実施されました。 </a:t>
            </a:r>
          </a:p>
          <a:p>
            <a:endParaRPr lang="en-US" sz="1200" kern="1200" dirty="0">
              <a:solidFill>
                <a:schemeClr val="tx1"/>
              </a:solidFill>
              <a:effectLst/>
              <a:latin typeface="+mn-lt"/>
              <a:ea typeface="ヒラギノ角ゴ Pro W3" charset="0"/>
              <a:cs typeface="ヒラギノ角ゴ Pro W3" charset="0"/>
            </a:endParaRPr>
          </a:p>
          <a:p>
            <a:r>
              <a:rPr lang="ja-JP" sz="1200">
                <a:solidFill>
                  <a:schemeClr val="tx1"/>
                </a:solidFill>
                <a:latin typeface="+mn-lt"/>
                <a:ea typeface="MS Mincho" charset="0"/>
                <a:cs typeface="ヒラギノ角ゴ Pro W3" charset="0"/>
              </a:rPr>
              <a:t>小児がんは私たちのグローバル重点分野の一つで、世界中のクラブ</a:t>
            </a:r>
            <a:r>
              <a:rPr lang="ja-JP" sz="1200" baseline="0">
                <a:solidFill>
                  <a:schemeClr val="tx1"/>
                </a:solidFill>
                <a:latin typeface="+mn-lt"/>
                <a:ea typeface="MS Mincho" charset="0"/>
                <a:cs typeface="ヒラギノ角ゴ Pro W3" charset="0"/>
              </a:rPr>
              <a:t>がジェイデンの支援のために集結しました。今回の例は、奉仕の対象は自分が暮らす国だけではないことを示しています。</a:t>
            </a:r>
            <a:r>
              <a:rPr lang="ja-JP" sz="1200">
                <a:solidFill>
                  <a:schemeClr val="tx1"/>
                </a:solidFill>
                <a:latin typeface="+mn-lt"/>
                <a:ea typeface="MS Mincho" charset="0"/>
                <a:cs typeface="ヒラギノ角ゴ Pro W3" charset="0"/>
              </a:rPr>
              <a:t> </a:t>
            </a: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ja-JP" dirty="0"/>
              <a:t>奉仕事業こそがライオンとなる動機であり、さらに重要なことに、ライオンズであり続ける理由なのです。バルセロナでのクラブレベルのGATは、メンバーが病院を訪問し、</a:t>
            </a:r>
            <a:r>
              <a:rPr lang="ja-JP" baseline="0" dirty="0">
                <a:ea typeface="ヒラギノ角ゴ Pro W3"/>
                <a:cs typeface="Calibri"/>
              </a:rPr>
              <a:t>おむつの寄付やその他の地元の支援に確実に関わるようにしました。</a:t>
            </a:r>
            <a:r>
              <a:rPr lang="ja-JP" dirty="0"/>
              <a:t> GATクラブ会員委員長は、メンバーの事業への関与を確かなものにし、会員の満足度向上につなげました。 </a:t>
            </a: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ja-JP">
                <a:solidFill>
                  <a:schemeClr val="bg1"/>
                </a:solidFill>
              </a:rPr>
              <a:t>グローバル・アクション・チーム </a:t>
            </a:r>
          </a:p>
          <a:p>
            <a:pPr>
              <a:lnSpc>
                <a:spcPts val="2250"/>
              </a:lnSpc>
            </a:pPr>
            <a:r>
              <a:rPr lang="ja-JP">
                <a:solidFill>
                  <a:schemeClr val="bg1"/>
                </a:solidFill>
              </a:rPr>
              <a:t>行動＝インパクト</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667000" y="22196"/>
            <a:ext cx="4191000"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2400" dirty="0">
                <a:solidFill>
                  <a:srgbClr val="0A5496"/>
                </a:solidFill>
              </a:rPr>
              <a:t>世界各地からの支援</a:t>
            </a: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583955" y="3278055"/>
            <a:ext cx="3826569" cy="1887049"/>
          </a:xfrm>
        </p:spPr>
        <p:txBody>
          <a:bodyPr/>
          <a:lstStyle/>
          <a:p>
            <a:pPr algn="l">
              <a:lnSpc>
                <a:spcPts val="1950"/>
              </a:lnSpc>
            </a:pPr>
            <a:r>
              <a:rPr lang="ja-JP">
                <a:latin typeface="Arial"/>
                <a:ea typeface="MS Mincho"/>
                <a:cs typeface="Arial"/>
              </a:rPr>
              <a:t> </a:t>
            </a:r>
            <a:r>
              <a:rPr lang="ja-JP" sz="1600">
                <a:latin typeface="Arial"/>
                <a:ea typeface="MS Mincho"/>
                <a:cs typeface="Arial"/>
              </a:rPr>
              <a:t> </a:t>
            </a:r>
            <a:r>
              <a:rPr lang="ja-JP" sz="1800" i="1">
                <a:latin typeface="Arial"/>
                <a:ea typeface="MS Mincho"/>
                <a:cs typeface="Arial"/>
              </a:rPr>
              <a:t>「これは、GATがグローバルなライオン同士のネットワークをいかに活用したかを示す素晴らしい事例です。ライオンズは国境を越えて奉仕の手を差し伸べることができました。」 </a:t>
            </a:r>
          </a:p>
          <a:p>
            <a:pPr algn="l">
              <a:lnSpc>
                <a:spcPts val="1950"/>
              </a:lnSpc>
              <a:spcAft>
                <a:spcPts val="0"/>
              </a:spcAft>
            </a:pPr>
            <a:r>
              <a:rPr lang="ja-JP" sz="1600">
                <a:latin typeface="Arial"/>
                <a:ea typeface="MS Mincho"/>
                <a:cs typeface="Arial"/>
              </a:rPr>
              <a:t>カジット・ハバナナンダ元国際会長</a:t>
            </a:r>
          </a:p>
          <a:p>
            <a:pPr algn="l">
              <a:lnSpc>
                <a:spcPts val="1950"/>
              </a:lnSpc>
              <a:spcBef>
                <a:spcPts val="0"/>
              </a:spcBef>
            </a:pPr>
            <a:r>
              <a:rPr lang="ja-JP" sz="1100">
                <a:latin typeface="Arial"/>
                <a:ea typeface="MS Mincho"/>
                <a:cs typeface="Arial"/>
              </a:rPr>
              <a:t>グローバル・アクション・チーム委員長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ja-JP" sz="3200">
                <a:solidFill>
                  <a:srgbClr val="0A5496"/>
                </a:solidFill>
                <a:latin typeface="Arial"/>
                <a:ea typeface="MS Mincho"/>
                <a:cs typeface="Arial"/>
              </a:rPr>
              <a:t>グローバルネットワークの活用</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ja-JP" sz="1100" i="1"/>
              <a:t>ジェイデンの治療後、バルセロナから帰国したジェイデンと家族</a:t>
            </a:r>
          </a:p>
        </p:txBody>
      </p:sp>
    </p:spTree>
    <p:extLst>
      <p:ext uri="{BB962C8B-B14F-4D97-AF65-F5344CB8AC3E}">
        <p14:creationId xmlns:p14="http://schemas.microsoft.com/office/powerpoint/2010/main" val="2106555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0"/>
            <a:ext cx="4923629" cy="6839309"/>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ja-JP" sz="3600">
                <a:solidFill>
                  <a:schemeClr val="bg1"/>
                </a:solidFill>
              </a:rPr>
              <a:t>数字が示すインパクト</a:t>
            </a:r>
          </a:p>
          <a:p>
            <a:pPr algn="r">
              <a:lnSpc>
                <a:spcPts val="2100"/>
              </a:lnSpc>
            </a:pPr>
            <a:r>
              <a:rPr lang="ja-JP" sz="1650" b="0">
                <a:solidFill>
                  <a:schemeClr val="bg1"/>
                </a:solidFill>
                <a:latin typeface="Arial"/>
                <a:ea typeface="MS Mincho"/>
                <a:cs typeface="Arial"/>
              </a:rPr>
              <a:t>2018～2019年度</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400800" y="3187462"/>
            <a:ext cx="2743200"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1600" dirty="0">
                <a:solidFill>
                  <a:schemeClr val="accent6"/>
                </a:solidFill>
                <a:latin typeface="Arial"/>
                <a:ea typeface="MS Mincho"/>
                <a:cs typeface="Arial"/>
              </a:rPr>
              <a:t>支援に参加したクラブの数</a:t>
            </a:r>
          </a:p>
          <a:p>
            <a:pPr algn="ctr"/>
            <a:endParaRPr lang="en-US" sz="1600" kern="0" dirty="0">
              <a:solidFill>
                <a:schemeClr val="accent6"/>
              </a:solidFill>
              <a:latin typeface="Arial"/>
              <a:ea typeface="ヒラギノ角ゴ Pro W3"/>
              <a:cs typeface="Arial"/>
            </a:endParaRPr>
          </a:p>
          <a:p>
            <a:pPr algn="ctr"/>
            <a:r>
              <a:rPr lang="ja-JP" sz="1600" dirty="0">
                <a:solidFill>
                  <a:schemeClr val="accent6"/>
                </a:solidFill>
                <a:latin typeface="Arial"/>
                <a:ea typeface="MS Mincho"/>
                <a:cs typeface="Arial"/>
              </a:rPr>
              <a:t>国</a:t>
            </a:r>
          </a:p>
          <a:p>
            <a:pPr algn="ctr">
              <a:lnSpc>
                <a:spcPct val="200000"/>
              </a:lnSpc>
            </a:pPr>
            <a:r>
              <a:rPr lang="ja-JP" sz="1600" dirty="0">
                <a:solidFill>
                  <a:schemeClr val="accent6"/>
                </a:solidFill>
                <a:latin typeface="Arial"/>
                <a:ea typeface="MS Mincho"/>
                <a:cs typeface="Arial"/>
              </a:rPr>
              <a:t>ファンドレイジング額</a:t>
            </a:r>
            <a:endParaRPr lang="en-US" altLang="ja-JP" sz="1600" dirty="0">
              <a:solidFill>
                <a:schemeClr val="accent6"/>
              </a:solidFill>
              <a:latin typeface="Arial"/>
              <a:ea typeface="MS Mincho"/>
              <a:cs typeface="Arial"/>
            </a:endParaRPr>
          </a:p>
          <a:p>
            <a:pPr algn="ctr">
              <a:lnSpc>
                <a:spcPct val="200000"/>
              </a:lnSpc>
            </a:pPr>
            <a:r>
              <a:rPr lang="ja-JP" sz="1600" dirty="0">
                <a:solidFill>
                  <a:schemeClr val="accent6"/>
                </a:solidFill>
                <a:latin typeface="Arial"/>
                <a:ea typeface="MS Mincho"/>
                <a:cs typeface="Arial"/>
              </a:rPr>
              <a:t>（アメリカドル）</a:t>
            </a:r>
          </a:p>
          <a:p>
            <a:pPr algn="ctr">
              <a:lnSpc>
                <a:spcPct val="200000"/>
              </a:lnSpc>
            </a:pPr>
            <a:r>
              <a:rPr lang="ja-JP" sz="1600" dirty="0">
                <a:solidFill>
                  <a:schemeClr val="accent6"/>
                </a:solidFill>
                <a:latin typeface="Arial"/>
                <a:ea typeface="MS Mincho"/>
                <a:cs typeface="Arial"/>
              </a:rPr>
              <a:t>      救われた少年の命</a:t>
            </a: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4738106" y="2949361"/>
            <a:ext cx="179500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ja-JP" sz="3200" b="1" dirty="0">
                <a:solidFill>
                  <a:schemeClr val="accent1"/>
                </a:solidFill>
                <a:latin typeface="Arial"/>
                <a:ea typeface="MS Mincho"/>
                <a:cs typeface="Arial"/>
              </a:rPr>
              <a:t>6</a:t>
            </a:r>
          </a:p>
          <a:p>
            <a:pPr algn="r"/>
            <a:r>
              <a:rPr lang="ja-JP" sz="3200" b="1" dirty="0">
                <a:solidFill>
                  <a:schemeClr val="accent1"/>
                </a:solidFill>
                <a:latin typeface="Arial"/>
                <a:ea typeface="MS Mincho"/>
                <a:cs typeface="Arial"/>
              </a:rPr>
              <a:t>4</a:t>
            </a:r>
          </a:p>
          <a:p>
            <a:pPr algn="r"/>
            <a:r>
              <a:rPr lang="ja-JP" sz="3200" b="1" dirty="0">
                <a:solidFill>
                  <a:schemeClr val="accent1"/>
                </a:solidFill>
                <a:latin typeface="Arial"/>
                <a:ea typeface="MS Mincho"/>
                <a:cs typeface="Arial"/>
              </a:rPr>
              <a:t>&gt;65,000</a:t>
            </a:r>
            <a:endParaRPr lang="en-US" altLang="ja-JP" sz="3200" b="1" dirty="0">
              <a:solidFill>
                <a:schemeClr val="accent1"/>
              </a:solidFill>
              <a:latin typeface="Arial"/>
              <a:ea typeface="MS Mincho"/>
              <a:cs typeface="Arial"/>
            </a:endParaRPr>
          </a:p>
          <a:p>
            <a:pPr algn="r"/>
            <a:endParaRPr lang="ja-JP" sz="3200" b="1" dirty="0">
              <a:solidFill>
                <a:schemeClr val="accent1"/>
              </a:solidFill>
              <a:latin typeface="Arial"/>
              <a:ea typeface="MS Mincho"/>
              <a:cs typeface="Arial"/>
            </a:endParaRPr>
          </a:p>
          <a:p>
            <a:pPr algn="r"/>
            <a:r>
              <a:rPr lang="ja-JP" sz="3200" b="1" dirty="0">
                <a:solidFill>
                  <a:schemeClr val="accent1"/>
                </a:solidFill>
                <a:latin typeface="Arial"/>
                <a:ea typeface="MS Mincho"/>
                <a:cs typeface="Arial"/>
              </a:rPr>
              <a:t>1</a:t>
            </a:r>
          </a:p>
        </p:txBody>
      </p:sp>
    </p:spTree>
    <p:extLst>
      <p:ext uri="{BB962C8B-B14F-4D97-AF65-F5344CB8AC3E}">
        <p14:creationId xmlns:p14="http://schemas.microsoft.com/office/powerpoint/2010/main" val="196961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ja-JP"/>
              <a:t>行動の力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114550"/>
          </a:xfrm>
          <a:prstGeom prst="rect">
            <a:avLst/>
          </a:prstGeom>
        </p:spPr>
        <p:txBody>
          <a:bodyPr/>
          <a:lstStyle/>
          <a:p>
            <a:pPr marL="342900" lvl="0" indent="-342900">
              <a:lnSpc>
                <a:spcPct val="150000"/>
              </a:lnSpc>
              <a:buFont typeface="Arial" panose="020B0604020202020204" pitchFamily="34" charset="0"/>
              <a:buChar char="•"/>
            </a:pPr>
            <a:r>
              <a:rPr lang="ja-JP" sz="1950">
                <a:solidFill>
                  <a:schemeClr val="tx1">
                    <a:lumMod val="60000"/>
                    <a:lumOff val="40000"/>
                  </a:schemeClr>
                </a:solidFill>
              </a:rPr>
              <a:t>サクセスストーリーを共有することにより、ライオンズとパートナーの</a:t>
            </a:r>
            <a:r>
              <a:rPr lang="ja-JP" sz="1950" b="1">
                <a:solidFill>
                  <a:schemeClr val="tx1">
                    <a:lumMod val="60000"/>
                    <a:lumOff val="40000"/>
                  </a:schemeClr>
                </a:solidFill>
              </a:rPr>
              <a:t>意欲を高める。</a:t>
            </a:r>
          </a:p>
          <a:p>
            <a:pPr marL="342900" lvl="0" indent="-342900">
              <a:lnSpc>
                <a:spcPct val="150000"/>
              </a:lnSpc>
              <a:buFont typeface="Arial" panose="020B0604020202020204" pitchFamily="34" charset="0"/>
              <a:buChar char="•"/>
            </a:pPr>
            <a:r>
              <a:rPr lang="ja-JP" sz="1950">
                <a:solidFill>
                  <a:schemeClr val="tx1">
                    <a:lumMod val="60000"/>
                    <a:lumOff val="40000"/>
                  </a:schemeClr>
                </a:solidFill>
              </a:rPr>
              <a:t>各地域社会のニーズを</a:t>
            </a:r>
            <a:r>
              <a:rPr lang="ja-JP" sz="1950" b="1">
                <a:solidFill>
                  <a:schemeClr val="tx1">
                    <a:lumMod val="60000"/>
                    <a:lumOff val="40000"/>
                  </a:schemeClr>
                </a:solidFill>
              </a:rPr>
              <a:t>調査する。</a:t>
            </a:r>
          </a:p>
          <a:p>
            <a:pPr marL="342900" lvl="0" indent="-342900">
              <a:lnSpc>
                <a:spcPct val="150000"/>
              </a:lnSpc>
              <a:buFont typeface="Arial" panose="020B0604020202020204" pitchFamily="34" charset="0"/>
              <a:buChar char="•"/>
            </a:pPr>
            <a:r>
              <a:rPr lang="ja-JP" sz="1950">
                <a:solidFill>
                  <a:schemeClr val="tx1">
                    <a:lumMod val="60000"/>
                    <a:lumOff val="40000"/>
                  </a:schemeClr>
                </a:solidFill>
              </a:rPr>
              <a:t>グローバル・アクション・チームを</a:t>
            </a:r>
            <a:r>
              <a:rPr lang="ja-JP" sz="1950" b="1">
                <a:solidFill>
                  <a:schemeClr val="tx1">
                    <a:lumMod val="60000"/>
                    <a:lumOff val="40000"/>
                  </a:schemeClr>
                </a:solidFill>
              </a:rPr>
              <a:t>活用する。</a:t>
            </a:r>
          </a:p>
          <a:p>
            <a:pPr marL="342900" lvl="0" indent="-342900">
              <a:lnSpc>
                <a:spcPct val="150000"/>
              </a:lnSpc>
              <a:buFont typeface="Arial" panose="020B0604020202020204" pitchFamily="34" charset="0"/>
              <a:buChar char="•"/>
            </a:pPr>
            <a:r>
              <a:rPr lang="ja-JP" sz="1950">
                <a:solidFill>
                  <a:schemeClr val="tx1">
                    <a:lumMod val="60000"/>
                    <a:lumOff val="40000"/>
                  </a:schemeClr>
                </a:solidFill>
              </a:rPr>
              <a:t>機会を</a:t>
            </a:r>
            <a:r>
              <a:rPr lang="ja-JP" sz="1950" b="1">
                <a:solidFill>
                  <a:schemeClr val="tx1">
                    <a:lumMod val="60000"/>
                    <a:lumOff val="40000"/>
                  </a:schemeClr>
                </a:solidFill>
              </a:rPr>
              <a:t>とらえる。</a:t>
            </a:r>
            <a:r>
              <a:rPr lang="ja-JP" sz="1950">
                <a:solidFill>
                  <a:schemeClr val="tx1">
                    <a:lumMod val="60000"/>
                    <a:lumOff val="40000"/>
                  </a:schemeClr>
                </a:solidFill>
              </a:rPr>
              <a:t>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ja-JP"/>
              <a:t>幸せで健康的に</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ja-JP" sz="3600" b="1">
                <a:solidFill>
                  <a:schemeClr val="bg1"/>
                </a:solidFill>
                <a:latin typeface="Helvetica Neue" charset="0"/>
                <a:ea typeface="MS Mincho" charset="0"/>
                <a:cs typeface="Helvetica Neue" charset="0"/>
              </a:rPr>
              <a:t>ありがとうございます。</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ja-JP" sz="1200" b="1">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ja-JP" sz="1200" b="1">
                <a:solidFill>
                  <a:schemeClr val="bg1"/>
                </a:solidFill>
              </a:rPr>
              <a:t>9/19 ja-JP</a:t>
            </a:r>
          </a:p>
        </p:txBody>
      </p:sp>
      <p:sp>
        <p:nvSpPr>
          <p:cNvPr id="2" name="Rectangle 1"/>
          <p:cNvSpPr/>
          <p:nvPr/>
        </p:nvSpPr>
        <p:spPr>
          <a:xfrm>
            <a:off x="4447607" y="3244334"/>
            <a:ext cx="248786" cy="369332"/>
          </a:xfrm>
          <a:prstGeom prst="rect">
            <a:avLst/>
          </a:prstGeom>
        </p:spPr>
        <p:txBody>
          <a:bodyPr wrap="none">
            <a:spAutoFit/>
          </a:bodyPr>
          <a:lstStyle/>
          <a:p>
            <a:r>
              <a:rPr lang="ja-JP"/>
              <a:t> </a:t>
            </a:r>
          </a:p>
        </p:txBody>
      </p:sp>
      <p:sp>
        <p:nvSpPr>
          <p:cNvPr id="3" name="Rectangle 2"/>
          <p:cNvSpPr/>
          <p:nvPr/>
        </p:nvSpPr>
        <p:spPr>
          <a:xfrm>
            <a:off x="4447607" y="3244334"/>
            <a:ext cx="248786" cy="369332"/>
          </a:xfrm>
          <a:prstGeom prst="rect">
            <a:avLst/>
          </a:prstGeom>
        </p:spPr>
        <p:txBody>
          <a:bodyPr wrap="none">
            <a:spAutoFit/>
          </a:bodyPr>
          <a:lstStyle/>
          <a:p>
            <a:r>
              <a:rPr lang="ja-JP"/>
              <a:t> </a:t>
            </a:r>
          </a:p>
        </p:txBody>
      </p:sp>
      <p:sp>
        <p:nvSpPr>
          <p:cNvPr id="9" name="Rectangle 8"/>
          <p:cNvSpPr/>
          <p:nvPr/>
        </p:nvSpPr>
        <p:spPr>
          <a:xfrm>
            <a:off x="4447607" y="3244334"/>
            <a:ext cx="312906" cy="369332"/>
          </a:xfrm>
          <a:prstGeom prst="rect">
            <a:avLst/>
          </a:prstGeom>
        </p:spPr>
        <p:txBody>
          <a:bodyPr wrap="none">
            <a:spAutoFit/>
          </a:bodyPr>
          <a:lstStyle/>
          <a:p>
            <a:r>
              <a:rPr lang="ja-JP"/>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286000" y="5505972"/>
            <a:ext cx="5010150" cy="457200"/>
          </a:xfrm>
          <a:prstGeom prst="rect">
            <a:avLst/>
          </a:prstGeom>
        </p:spPr>
        <p:txBody>
          <a:bodyPr/>
          <a:lstStyle/>
          <a:p>
            <a:pPr marL="0" indent="0">
              <a:buNone/>
            </a:pPr>
            <a:r>
              <a:rPr lang="ja-JP" sz="2400" b="1" dirty="0">
                <a:solidFill>
                  <a:srgbClr val="0A5496"/>
                </a:solidFill>
              </a:rPr>
              <a:t>一つのチームとしてのアプローチ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04800" y="705727"/>
            <a:ext cx="7020789" cy="876908"/>
          </a:xfrm>
        </p:spPr>
        <p:txBody>
          <a:bodyPr/>
          <a:lstStyle/>
          <a:p>
            <a:pPr>
              <a:lnSpc>
                <a:spcPts val="2100"/>
              </a:lnSpc>
            </a:pPr>
            <a:r>
              <a:rPr lang="ja-JP" sz="2025">
                <a:solidFill>
                  <a:schemeClr val="bg1"/>
                </a:solidFill>
              </a:rPr>
              <a:t> </a:t>
            </a:r>
            <a:r>
              <a:rPr lang="ja-JP">
                <a:solidFill>
                  <a:schemeClr val="bg1"/>
                </a:solidFill>
              </a:rPr>
              <a:t>世界のGATリーダーが集結</a:t>
            </a: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0" y="5750266"/>
            <a:ext cx="5105400" cy="802934"/>
          </a:xfrm>
        </p:spPr>
        <p:txBody>
          <a:bodyPr anchor="t"/>
          <a:lstStyle/>
          <a:p>
            <a:r>
              <a:rPr lang="ja-JP" sz="1800" b="1" dirty="0">
                <a:solidFill>
                  <a:schemeClr val="bg1"/>
                </a:solidFill>
                <a:latin typeface="Arial"/>
                <a:ea typeface="MS Mincho"/>
                <a:cs typeface="Arial"/>
              </a:rPr>
              <a:t>協力と思いやりにより、グローバル・アクション・チームは、国境を越え、支援を必要としている1人の少年に手を差し伸べました。</a:t>
            </a:r>
            <a:r>
              <a:rPr lang="ja-JP" sz="1800" dirty="0">
                <a:solidFill>
                  <a:schemeClr val="bg1"/>
                </a:solidFill>
                <a:latin typeface="Arial"/>
                <a:ea typeface="MS Mincho"/>
                <a:cs typeface="Arial"/>
              </a:rPr>
              <a:t> </a:t>
            </a:r>
            <a:r>
              <a:rPr lang="ja-JP" dirty="0">
                <a:solidFill>
                  <a:schemeClr val="bg1"/>
                </a:solidFill>
                <a:latin typeface="Arial"/>
                <a:ea typeface="MS Mincho"/>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80040"/>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ja-JP" sz="2700"/>
              <a:t>小児がん対策に乗り出したライオンズのリーダーたち</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ja-JP" sz="1800"/>
              <a:t>クリス・バンチ – ライオン誌編集長</a:t>
            </a:r>
          </a:p>
          <a:p>
            <a:pPr marL="0" indent="0" algn="ctr">
              <a:buNone/>
            </a:pPr>
            <a:r>
              <a:rPr lang="ja-JP" sz="1800"/>
              <a:t>サンジーブ・アフジャ – マーケティング及び会員チーフ</a:t>
            </a:r>
          </a:p>
          <a:p>
            <a:pPr marL="0" indent="0" algn="ctr">
              <a:buNone/>
            </a:pPr>
            <a:r>
              <a:rPr lang="ja-JP" sz="1800"/>
              <a:t>ダン・ハービー – ブランド&amp;クリエイティブ・ディレクター</a:t>
            </a:r>
          </a:p>
          <a:p>
            <a:pPr marL="0" indent="0" algn="ctr">
              <a:buNone/>
            </a:pPr>
            <a:r>
              <a:rPr lang="ja-JP" sz="1800"/>
              <a:t>ステファニー・モラレス – 会議課長</a:t>
            </a:r>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nSpc>
                <a:spcPts val="2250"/>
              </a:lnSpc>
            </a:pPr>
            <a:r>
              <a:rPr lang="ja-JP" sz="1650" dirty="0">
                <a:ea typeface="Arial" charset="0"/>
                <a:cs typeface="Arial"/>
              </a:rPr>
              <a:t>マーカス・バンは、2歳の息子が神経芽細胞腫と診断され、マレーシアのライオンズクラブに助けを求めました。これが、マレーシア、シンガポール、スペイン、米国のライオンズへと広がる大きな支援の波の始まりでした。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631192" y="5283683"/>
            <a:ext cx="2514600" cy="1140640"/>
          </a:xfrm>
        </p:spPr>
        <p:txBody>
          <a:bodyPr anchor="t"/>
          <a:lstStyle/>
          <a:p>
            <a:pPr>
              <a:lnSpc>
                <a:spcPts val="1875"/>
              </a:lnSpc>
              <a:spcBef>
                <a:spcPts val="0"/>
              </a:spcBef>
              <a:spcAft>
                <a:spcPts val="0"/>
              </a:spcAft>
            </a:pPr>
            <a:r>
              <a:rPr lang="ja-JP" sz="1900" b="1" dirty="0">
                <a:solidFill>
                  <a:schemeClr val="bg1">
                    <a:lumMod val="95000"/>
                  </a:schemeClr>
                </a:solidFill>
                <a:latin typeface="Arial"/>
                <a:ea typeface="MS Mincho"/>
                <a:cs typeface="Arial"/>
              </a:rPr>
              <a:t>この病気によってジェイデンの家族が抱える負担を軽減することも、ライオンズにとっての優先事項でした。</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18803" y="-91889"/>
            <a:ext cx="3769440" cy="1618743"/>
          </a:xfrm>
        </p:spPr>
        <p:txBody>
          <a:bodyPr/>
          <a:lstStyle/>
          <a:p>
            <a:r>
              <a:rPr lang="ja-JP" sz="2100" dirty="0">
                <a:solidFill>
                  <a:schemeClr val="bg1"/>
                </a:solidFill>
                <a:latin typeface="Arial"/>
                <a:ea typeface="MS Mincho"/>
                <a:cs typeface="Arial"/>
              </a:rPr>
              <a:t>ライオンズに立ちはだかる障害は、ジェイデンを治療する施設を見つけることだけではありませんでした。</a:t>
            </a:r>
          </a:p>
        </p:txBody>
      </p:sp>
      <p:sp>
        <p:nvSpPr>
          <p:cNvPr id="16" name="Rectangle 15">
            <a:extLst>
              <a:ext uri="{FF2B5EF4-FFF2-40B4-BE49-F238E27FC236}">
                <a16:creationId xmlns:a16="http://schemas.microsoft.com/office/drawing/2014/main" id="{D1B1F1D6-0A37-F249-8E85-4D658062BC20}"/>
              </a:ext>
            </a:extLst>
          </p:cNvPr>
          <p:cNvSpPr/>
          <p:nvPr/>
        </p:nvSpPr>
        <p:spPr>
          <a:xfrm>
            <a:off x="533400" y="158738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a:solidFill>
                <a:prstClr val="white"/>
              </a:solidFill>
            </a:endParaRPr>
          </a:p>
        </p:txBody>
      </p:sp>
    </p:spTree>
    <p:extLst>
      <p:ext uri="{BB962C8B-B14F-4D97-AF65-F5344CB8AC3E}">
        <p14:creationId xmlns:p14="http://schemas.microsoft.com/office/powerpoint/2010/main" val="324712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2819400"/>
            <a:ext cx="4657222" cy="714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000" dirty="0"/>
              <a:t>各チームが</a:t>
            </a:r>
            <a:endParaRPr lang="en-US" altLang="ja-JP" sz="3000" dirty="0"/>
          </a:p>
          <a:p>
            <a:r>
              <a:rPr lang="ja-JP" sz="3000" dirty="0"/>
              <a:t>それぞれの役割を果たす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t>指導力、会員増強、奉仕を行動に</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a:solidFill>
                <a:schemeClr val="bg1"/>
              </a:solidFill>
            </a:endParaRPr>
          </a:p>
        </p:txBody>
      </p:sp>
    </p:spTree>
    <p:extLst>
      <p:ext uri="{BB962C8B-B14F-4D97-AF65-F5344CB8AC3E}">
        <p14:creationId xmlns:p14="http://schemas.microsoft.com/office/powerpoint/2010/main" val="158083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457200" y="2287448"/>
            <a:ext cx="3791307" cy="3351352"/>
          </a:xfrm>
        </p:spPr>
        <p:txBody>
          <a:bodyPr/>
          <a:lstStyle/>
          <a:p>
            <a:pPr marL="285750" indent="-285750" algn="l">
              <a:lnSpc>
                <a:spcPts val="1950"/>
              </a:lnSpc>
              <a:buFont typeface="Arial" panose="020B0604020202020204" pitchFamily="34" charset="0"/>
              <a:buChar char="•"/>
            </a:pPr>
            <a:r>
              <a:rPr lang="ja-JP" sz="1800" dirty="0"/>
              <a:t>世界中のライオンズへ</a:t>
            </a:r>
            <a:r>
              <a:rPr lang="ja-JP" sz="1800" b="1" dirty="0">
                <a:solidFill>
                  <a:srgbClr val="0A5496"/>
                </a:solidFill>
              </a:rPr>
              <a:t>呼びかける</a:t>
            </a:r>
          </a:p>
          <a:p>
            <a:pPr marL="285750" indent="-285750" algn="l">
              <a:lnSpc>
                <a:spcPts val="1950"/>
              </a:lnSpc>
              <a:buFont typeface="Arial" panose="020B0604020202020204" pitchFamily="34" charset="0"/>
              <a:buChar char="•"/>
            </a:pPr>
            <a:r>
              <a:rPr lang="ja-JP" sz="1800" dirty="0"/>
              <a:t>Facebookやメールを通じて</a:t>
            </a:r>
            <a:br>
              <a:rPr lang="ja-JP" sz="1800" dirty="0"/>
            </a:br>
            <a:r>
              <a:rPr lang="ja-JP" sz="1800" b="1" dirty="0">
                <a:solidFill>
                  <a:srgbClr val="0A5496"/>
                </a:solidFill>
              </a:rPr>
              <a:t>GATネットワーク</a:t>
            </a:r>
            <a:r>
              <a:rPr lang="ja-JP" sz="1800" dirty="0"/>
              <a:t>にメッセージを広める </a:t>
            </a:r>
          </a:p>
          <a:p>
            <a:pPr marL="285750" indent="-285750" algn="l">
              <a:lnSpc>
                <a:spcPts val="1950"/>
              </a:lnSpc>
              <a:buFont typeface="Arial" panose="020B0604020202020204" pitchFamily="34" charset="0"/>
              <a:buChar char="•"/>
            </a:pPr>
            <a:r>
              <a:rPr lang="ja-JP" sz="1800" dirty="0"/>
              <a:t>クアラルンプール市ライオンズクラブがん基金の</a:t>
            </a:r>
            <a:r>
              <a:rPr lang="ja-JP" sz="1800" b="1" dirty="0">
                <a:solidFill>
                  <a:srgbClr val="0A5496"/>
                </a:solidFill>
              </a:rPr>
              <a:t>ファンドレイジング活動</a:t>
            </a:r>
            <a:r>
              <a:rPr lang="ja-JP" sz="1800" dirty="0"/>
              <a:t>を主導</a:t>
            </a:r>
          </a:p>
          <a:p>
            <a:pPr marL="285750" indent="-285750" algn="l">
              <a:lnSpc>
                <a:spcPts val="1950"/>
              </a:lnSpc>
              <a:buFont typeface="Arial" panose="020B0604020202020204" pitchFamily="34" charset="0"/>
              <a:buChar char="•"/>
            </a:pPr>
            <a:r>
              <a:rPr lang="ja-JP" sz="1800" dirty="0"/>
              <a:t>ファンドレイジングと支援にレオとライオンズの参加を促す</a:t>
            </a:r>
            <a:endParaRPr lang="ja-JP" sz="1800" b="1" dirty="0">
              <a:solidFill>
                <a:srgbClr val="0A5496"/>
              </a:solidFill>
            </a:endParaRP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169112" y="706736"/>
            <a:ext cx="3514726" cy="1120091"/>
          </a:xfrm>
        </p:spPr>
        <p:txBody>
          <a:bodyPr/>
          <a:lstStyle/>
          <a:p>
            <a:pPr algn="l"/>
            <a:endParaRPr lang="ja-JP" dirty="0">
              <a:solidFill>
                <a:srgbClr val="0A5496"/>
              </a:solidFill>
            </a:endParaRPr>
          </a:p>
          <a:p>
            <a:pPr algn="l"/>
            <a:r>
              <a:rPr lang="ja-JP" sz="2400" dirty="0">
                <a:solidFill>
                  <a:srgbClr val="0A5496"/>
                </a:solidFill>
              </a:rPr>
              <a:t>マレーシア</a:t>
            </a:r>
            <a:r>
              <a:rPr lang="ja-JP" altLang="en-US" sz="2400" dirty="0">
                <a:solidFill>
                  <a:srgbClr val="0A5496"/>
                </a:solidFill>
              </a:rPr>
              <a:t>での</a:t>
            </a:r>
            <a:endParaRPr lang="en-US" altLang="ja-JP" sz="2400" dirty="0">
              <a:solidFill>
                <a:srgbClr val="0A5496"/>
              </a:solidFill>
            </a:endParaRPr>
          </a:p>
          <a:p>
            <a:pPr algn="l"/>
            <a:r>
              <a:rPr lang="ja-JP" altLang="en-US" sz="2400" dirty="0">
                <a:solidFill>
                  <a:srgbClr val="0A5496"/>
                </a:solidFill>
              </a:rPr>
              <a:t>「指導力」</a:t>
            </a:r>
            <a:endParaRPr lang="ja-JP" sz="2400" dirty="0">
              <a:solidFill>
                <a:srgbClr val="0A5496"/>
              </a:solidFill>
            </a:endParaRP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ja-JP" sz="1100" i="1"/>
              <a:t>マレーシアのレオが行ったジェイデンのためのファンドレイジング活動の様子</a:t>
            </a:r>
          </a:p>
        </p:txBody>
      </p:sp>
    </p:spTree>
    <p:extLst>
      <p:ext uri="{BB962C8B-B14F-4D97-AF65-F5344CB8AC3E}">
        <p14:creationId xmlns:p14="http://schemas.microsoft.com/office/powerpoint/2010/main" val="267928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ja-JP" sz="2100">
                <a:latin typeface="Arial"/>
                <a:ea typeface="MS Mincho"/>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228600" y="589454"/>
            <a:ext cx="3819882"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endParaRPr lang="ja-JP" sz="2700" dirty="0">
              <a:solidFill>
                <a:srgbClr val="0A5496"/>
              </a:solidFill>
            </a:endParaRPr>
          </a:p>
          <a:p>
            <a:pPr algn="l"/>
            <a:r>
              <a:rPr lang="ja-JP" sz="2400" dirty="0">
                <a:solidFill>
                  <a:srgbClr val="0A5496"/>
                </a:solidFill>
              </a:rPr>
              <a:t>米国とシンガポール</a:t>
            </a:r>
            <a:r>
              <a:rPr lang="ja-JP" altLang="en-US" sz="2400" dirty="0">
                <a:solidFill>
                  <a:srgbClr val="0A5496"/>
                </a:solidFill>
              </a:rPr>
              <a:t>での「奉仕」</a:t>
            </a:r>
            <a:endParaRPr lang="ja-JP" sz="2400" dirty="0">
              <a:solidFill>
                <a:srgbClr val="0A5496"/>
              </a:solidFill>
            </a:endParaRP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432360" y="1912353"/>
            <a:ext cx="4000500" cy="4564647"/>
          </a:xfrm>
        </p:spPr>
        <p:txBody>
          <a:bodyPr/>
          <a:lstStyle/>
          <a:p>
            <a:pPr marL="285750" indent="-285750" algn="l">
              <a:lnSpc>
                <a:spcPts val="1950"/>
              </a:lnSpc>
              <a:buFont typeface="Arial" panose="020B0604020202020204" pitchFamily="34" charset="0"/>
              <a:buChar char="•"/>
            </a:pPr>
            <a:r>
              <a:rPr lang="ja-JP" sz="1800" b="1" dirty="0">
                <a:solidFill>
                  <a:srgbClr val="00338D"/>
                </a:solidFill>
              </a:rPr>
              <a:t>ニューヨーク</a:t>
            </a:r>
          </a:p>
          <a:p>
            <a:pPr marL="675074" lvl="1" indent="-285750" algn="l">
              <a:lnSpc>
                <a:spcPts val="1950"/>
              </a:lnSpc>
              <a:buFont typeface="Arial" panose="020B0604020202020204" pitchFamily="34" charset="0"/>
              <a:buChar char="•"/>
            </a:pPr>
            <a:r>
              <a:rPr lang="ja-JP" sz="1400" dirty="0">
                <a:solidFill>
                  <a:schemeClr val="bg1">
                    <a:lumMod val="50000"/>
                  </a:schemeClr>
                </a:solidFill>
              </a:rPr>
              <a:t>ジェイデンの家族に代わって地元の病院と連絡を取り、</a:t>
            </a:r>
            <a:r>
              <a:rPr lang="ja-JP" sz="1400" b="1" dirty="0">
                <a:solidFill>
                  <a:srgbClr val="0A5496"/>
                </a:solidFill>
              </a:rPr>
              <a:t>治療を促進</a:t>
            </a:r>
            <a:endParaRPr lang="ja-JP" sz="1400" dirty="0">
              <a:solidFill>
                <a:schemeClr val="bg1">
                  <a:lumMod val="50000"/>
                </a:schemeClr>
              </a:solidFill>
            </a:endParaRPr>
          </a:p>
          <a:p>
            <a:pPr marL="675074" lvl="1" indent="-285750" algn="l">
              <a:lnSpc>
                <a:spcPts val="1950"/>
              </a:lnSpc>
              <a:buFont typeface="Arial" panose="020B0604020202020204" pitchFamily="34" charset="0"/>
              <a:buChar char="•"/>
            </a:pPr>
            <a:r>
              <a:rPr lang="ja-JP" sz="1400" dirty="0">
                <a:solidFill>
                  <a:schemeClr val="bg1">
                    <a:lumMod val="50000"/>
                  </a:schemeClr>
                </a:solidFill>
              </a:rPr>
              <a:t>ジェイデンの治療と援助物資のための</a:t>
            </a:r>
            <a:r>
              <a:rPr lang="ja-JP" sz="1400" b="1" dirty="0">
                <a:solidFill>
                  <a:srgbClr val="00338D"/>
                </a:solidFill>
              </a:rPr>
              <a:t>ファンドレイジング活動</a:t>
            </a:r>
            <a:endParaRPr lang="ja-JP" sz="1400" dirty="0">
              <a:solidFill>
                <a:schemeClr val="bg1">
                  <a:lumMod val="50000"/>
                </a:schemeClr>
              </a:solidFill>
            </a:endParaRPr>
          </a:p>
          <a:p>
            <a:pPr marL="675074" lvl="1" indent="-285750" algn="l">
              <a:lnSpc>
                <a:spcPts val="1950"/>
              </a:lnSpc>
              <a:buFont typeface="Arial" panose="020B0604020202020204" pitchFamily="34" charset="0"/>
              <a:buChar char="•"/>
            </a:pPr>
            <a:r>
              <a:rPr lang="ja-JP" sz="1400" dirty="0">
                <a:solidFill>
                  <a:schemeClr val="bg1">
                    <a:lumMod val="50000"/>
                  </a:schemeClr>
                </a:solidFill>
              </a:rPr>
              <a:t>ジェイデンについてフェイスブックでの投稿を</a:t>
            </a:r>
            <a:r>
              <a:rPr lang="ja-JP" sz="1400" b="1" dirty="0">
                <a:solidFill>
                  <a:srgbClr val="0A5496"/>
                </a:solidFill>
              </a:rPr>
              <a:t>推進し</a:t>
            </a:r>
            <a:r>
              <a:rPr lang="ja-JP" sz="1400" dirty="0">
                <a:solidFill>
                  <a:schemeClr val="bg1">
                    <a:lumMod val="50000"/>
                  </a:schemeClr>
                </a:solidFill>
              </a:rPr>
              <a:t>、情報を発信して資金調達を支援</a:t>
            </a:r>
          </a:p>
          <a:p>
            <a:pPr marL="285750" indent="-285750" algn="l">
              <a:lnSpc>
                <a:spcPts val="1950"/>
              </a:lnSpc>
              <a:buFont typeface="Arial" panose="020B0604020202020204" pitchFamily="34" charset="0"/>
              <a:buChar char="•"/>
            </a:pPr>
            <a:r>
              <a:rPr lang="ja-JP" sz="1800" b="1" dirty="0">
                <a:solidFill>
                  <a:srgbClr val="00338D"/>
                </a:solidFill>
              </a:rPr>
              <a:t>シカゴ</a:t>
            </a:r>
          </a:p>
          <a:p>
            <a:pPr marL="675074" lvl="1" indent="-285750" algn="l">
              <a:lnSpc>
                <a:spcPts val="1950"/>
              </a:lnSpc>
              <a:buFont typeface="Arial" panose="020B0604020202020204" pitchFamily="34" charset="0"/>
              <a:buChar char="•"/>
            </a:pPr>
            <a:r>
              <a:rPr lang="ja-JP" sz="1400" b="1" dirty="0">
                <a:solidFill>
                  <a:srgbClr val="0A5496"/>
                </a:solidFill>
              </a:rPr>
              <a:t>クリスマスプレゼント</a:t>
            </a:r>
            <a:r>
              <a:rPr lang="ja-JP" sz="1400" dirty="0">
                <a:solidFill>
                  <a:schemeClr val="bg1">
                    <a:lumMod val="50000"/>
                  </a:schemeClr>
                </a:solidFill>
              </a:rPr>
              <a:t>としておもちゃを集めてジェイデンに送る</a:t>
            </a:r>
          </a:p>
          <a:p>
            <a:pPr marL="285750" indent="-285750" algn="l">
              <a:lnSpc>
                <a:spcPts val="1950"/>
              </a:lnSpc>
              <a:buFont typeface="Arial" panose="020B0604020202020204" pitchFamily="34" charset="0"/>
              <a:buChar char="•"/>
            </a:pPr>
            <a:r>
              <a:rPr lang="ja-JP" sz="1800" b="1" dirty="0">
                <a:solidFill>
                  <a:srgbClr val="00338D"/>
                </a:solidFill>
              </a:rPr>
              <a:t>シンガポール</a:t>
            </a:r>
          </a:p>
          <a:p>
            <a:pPr marL="675074" lvl="1" indent="-285750" algn="l">
              <a:lnSpc>
                <a:spcPts val="1950"/>
              </a:lnSpc>
              <a:buFont typeface="Arial" panose="020B0604020202020204" pitchFamily="34" charset="0"/>
              <a:buChar char="•"/>
            </a:pPr>
            <a:r>
              <a:rPr lang="ja-JP" sz="1400" b="1" dirty="0">
                <a:solidFill>
                  <a:srgbClr val="0A5496"/>
                </a:solidFill>
              </a:rPr>
              <a:t>複合地区大会</a:t>
            </a:r>
            <a:r>
              <a:rPr lang="ja-JP" sz="1400" dirty="0">
                <a:solidFill>
                  <a:schemeClr val="bg1">
                    <a:lumMod val="50000"/>
                  </a:schemeClr>
                </a:solidFill>
              </a:rPr>
              <a:t>でのファンドレイジング活動</a:t>
            </a:r>
          </a:p>
          <a:p>
            <a:pPr lvl="1" algn="l">
              <a:lnSpc>
                <a:spcPts val="1950"/>
              </a:lnSpc>
            </a:pPr>
            <a:endParaRPr lang="en-US" sz="1400" b="1" dirty="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432860" y="5891813"/>
            <a:ext cx="4731214" cy="430887"/>
          </a:xfrm>
          <a:prstGeom prst="rect">
            <a:avLst/>
          </a:prstGeom>
          <a:noFill/>
        </p:spPr>
        <p:txBody>
          <a:bodyPr wrap="square" rtlCol="0">
            <a:spAutoFit/>
          </a:bodyPr>
          <a:lstStyle/>
          <a:p>
            <a:r>
              <a:rPr lang="ja-JP" sz="1100" i="1" dirty="0"/>
              <a:t>ヨンカーズミレニアム・ライオンズクラブは、フェイスブックを促進ツールとして使用</a:t>
            </a:r>
          </a:p>
        </p:txBody>
      </p:sp>
    </p:spTree>
    <p:extLst>
      <p:ext uri="{BB962C8B-B14F-4D97-AF65-F5344CB8AC3E}">
        <p14:creationId xmlns:p14="http://schemas.microsoft.com/office/powerpoint/2010/main" val="213406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388319" y="2057400"/>
            <a:ext cx="4586748" cy="3581840"/>
          </a:xfrm>
        </p:spPr>
        <p:txBody>
          <a:bodyPr/>
          <a:lstStyle/>
          <a:p>
            <a:pPr marL="257175" indent="-257175" algn="l">
              <a:lnSpc>
                <a:spcPct val="100000"/>
              </a:lnSpc>
              <a:buFont typeface="Arial" panose="020B0604020202020204" pitchFamily="34" charset="0"/>
              <a:buChar char="•"/>
            </a:pPr>
            <a:r>
              <a:rPr lang="ja-JP" sz="1800" dirty="0">
                <a:latin typeface="Arial"/>
                <a:ea typeface="MS Mincho"/>
                <a:cs typeface="Arial"/>
              </a:rPr>
              <a:t>ジェイデンの支援に</a:t>
            </a:r>
            <a:r>
              <a:rPr lang="ja-JP" sz="1800" b="1" dirty="0">
                <a:solidFill>
                  <a:schemeClr val="tx2"/>
                </a:solidFill>
                <a:latin typeface="Arial"/>
                <a:ea typeface="MS Mincho"/>
                <a:cs typeface="Arial"/>
              </a:rPr>
              <a:t>クラブ会員の参加を促進</a:t>
            </a:r>
          </a:p>
          <a:p>
            <a:pPr marL="257175" indent="-257175" algn="l">
              <a:lnSpc>
                <a:spcPct val="100000"/>
              </a:lnSpc>
              <a:buFont typeface="Arial" panose="020B0604020202020204" pitchFamily="34" charset="0"/>
              <a:buChar char="•"/>
            </a:pPr>
            <a:r>
              <a:rPr lang="ja-JP" sz="1800" dirty="0">
                <a:latin typeface="Arial"/>
                <a:ea typeface="MS Mincho"/>
                <a:cs typeface="Arial"/>
              </a:rPr>
              <a:t>バルセロナ滞在中のジェイデンの家族とそのニーズを</a:t>
            </a:r>
            <a:r>
              <a:rPr lang="ja-JP" sz="1800" b="1" dirty="0">
                <a:solidFill>
                  <a:schemeClr val="tx2"/>
                </a:solidFill>
                <a:latin typeface="Arial"/>
                <a:ea typeface="MS Mincho"/>
                <a:cs typeface="Arial"/>
              </a:rPr>
              <a:t>支援</a:t>
            </a:r>
            <a:endParaRPr lang="ja-JP" sz="1800" dirty="0">
              <a:latin typeface="Arial"/>
              <a:ea typeface="MS Mincho"/>
              <a:cs typeface="Arial"/>
            </a:endParaRPr>
          </a:p>
          <a:p>
            <a:pPr marL="257175" indent="-257175" algn="l">
              <a:lnSpc>
                <a:spcPct val="100000"/>
              </a:lnSpc>
              <a:buFont typeface="Arial" panose="020B0604020202020204" pitchFamily="34" charset="0"/>
              <a:buChar char="•"/>
            </a:pPr>
            <a:r>
              <a:rPr lang="ja-JP" sz="1800" dirty="0">
                <a:latin typeface="Arial"/>
                <a:ea typeface="MS Mincho"/>
                <a:cs typeface="Arial"/>
              </a:rPr>
              <a:t>ジェイデンと家族が3歳の誕生日や帰宅などの節目を迎える際のお祝いの行事を支援する</a:t>
            </a:r>
          </a:p>
          <a:p>
            <a:pPr marL="257175" indent="-257175" algn="l">
              <a:lnSpc>
                <a:spcPct val="100000"/>
              </a:lnSpc>
              <a:buFont typeface="Arial" panose="020B0604020202020204" pitchFamily="34" charset="0"/>
              <a:buChar char="•"/>
            </a:pPr>
            <a:r>
              <a:rPr lang="ja-JP" sz="1800" b="1" dirty="0">
                <a:solidFill>
                  <a:srgbClr val="00338D"/>
                </a:solidFill>
                <a:latin typeface="Arial"/>
                <a:ea typeface="MS Mincho"/>
                <a:cs typeface="Arial"/>
              </a:rPr>
              <a:t>会員満足度</a:t>
            </a:r>
            <a:r>
              <a:rPr lang="ja-JP" sz="1800" dirty="0">
                <a:latin typeface="Arial"/>
                <a:ea typeface="MS Mincho"/>
                <a:cs typeface="Arial"/>
              </a:rPr>
              <a:t>の向上</a:t>
            </a: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266178" y="1165153"/>
            <a:ext cx="3286126" cy="800099"/>
          </a:xfrm>
        </p:spPr>
        <p:txBody>
          <a:bodyPr/>
          <a:lstStyle/>
          <a:p>
            <a:pPr algn="l"/>
            <a:r>
              <a:rPr lang="ja-JP" altLang="en-US" dirty="0">
                <a:solidFill>
                  <a:srgbClr val="0A5496"/>
                </a:solidFill>
              </a:rPr>
              <a:t>スペインでの</a:t>
            </a:r>
            <a:endParaRPr lang="en-US" altLang="ja-JP" dirty="0">
              <a:solidFill>
                <a:srgbClr val="0A5496"/>
              </a:solidFill>
            </a:endParaRPr>
          </a:p>
          <a:p>
            <a:pPr algn="l"/>
            <a:r>
              <a:rPr lang="ja-JP" altLang="en-US" dirty="0">
                <a:solidFill>
                  <a:srgbClr val="0A5496"/>
                </a:solidFill>
              </a:rPr>
              <a:t>「</a:t>
            </a:r>
            <a:r>
              <a:rPr lang="ja-JP" dirty="0">
                <a:solidFill>
                  <a:srgbClr val="0A5496"/>
                </a:solidFill>
              </a:rPr>
              <a:t>会員増強</a:t>
            </a:r>
            <a:r>
              <a:rPr lang="ja-JP" altLang="en-US" dirty="0">
                <a:solidFill>
                  <a:srgbClr val="0A5496"/>
                </a:solidFill>
              </a:rPr>
              <a:t>」</a:t>
            </a:r>
            <a:endParaRPr lang="ja-JP" dirty="0">
              <a:solidFill>
                <a:srgbClr val="0A5496"/>
              </a:solidFill>
            </a:endParaRPr>
          </a:p>
          <a:p>
            <a:pPr algn="l"/>
            <a:endParaRPr lang="ja-JP" sz="2400" dirty="0">
              <a:solidFill>
                <a:srgbClr val="0A5496"/>
              </a:solidFill>
            </a:endParaRP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ja-JP" sz="1100" i="1"/>
              <a:t>バルセロナのライオンズがジェイデンと家族と訪問</a:t>
            </a:r>
          </a:p>
        </p:txBody>
      </p:sp>
    </p:spTree>
    <p:extLst>
      <p:ext uri="{BB962C8B-B14F-4D97-AF65-F5344CB8AC3E}">
        <p14:creationId xmlns:p14="http://schemas.microsoft.com/office/powerpoint/2010/main" val="91600683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schemas.openxmlformats.org/package/2006/metadata/core-properties"/>
    <ds:schemaRef ds:uri="a7495015-d16d-4dd1-a72f-488cd8119f34"/>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34431</TotalTime>
  <Words>2531</Words>
  <Application>Microsoft Office PowerPoint</Application>
  <PresentationFormat>On-screen Show (4:3)</PresentationFormat>
  <Paragraphs>113</Paragraphs>
  <Slides>15</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Arial Hebrew Scholar</vt:lpstr>
      <vt:lpstr>Calibri</vt:lpstr>
      <vt:lpstr>Helvetica</vt:lpstr>
      <vt:lpstr>Helvetica Neue</vt:lpstr>
      <vt:lpstr>MS Mincho</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2231</cp:revision>
  <cp:lastPrinted>2018-09-26T19:14:51Z</cp:lastPrinted>
  <dcterms:created xsi:type="dcterms:W3CDTF">2016-11-15T15:12:50Z</dcterms:created>
  <dcterms:modified xsi:type="dcterms:W3CDTF">2019-09-30T13:36:29Z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