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3"/>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46" r:id="rId34"/>
    <p:sldId id="347" r:id="rId35"/>
    <p:sldId id="358" r:id="rId36"/>
    <p:sldId id="320" r:id="rId37"/>
    <p:sldId id="339" r:id="rId38"/>
    <p:sldId id="348" r:id="rId39"/>
    <p:sldId id="313" r:id="rId40"/>
    <p:sldId id="316" r:id="rId41"/>
    <p:sldId id="27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7" autoAdjust="0"/>
    <p:restoredTop sz="64974" autoAdjust="0"/>
  </p:normalViewPr>
  <p:slideViewPr>
    <p:cSldViewPr snapToGrid="0">
      <p:cViewPr varScale="1">
        <p:scale>
          <a:sx n="50" d="100"/>
          <a:sy n="50" d="100"/>
        </p:scale>
        <p:origin x="43" y="163"/>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2" d="100"/>
          <a:sy n="62" d="100"/>
        </p:scale>
        <p:origin x="1440"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5/30/2019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ja-JP" sz="1600" dirty="0"/>
              <a:t>皆さん、こんにちは。私はクレア・マクミリン、MyLionウェビナーに皆さんをお迎えできて光栄です。</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このようにつながること</a:t>
            </a:r>
            <a:r>
              <a:rPr lang="ja-JP" altLang="en-US" baseline="0" dirty="0"/>
              <a:t>や</a:t>
            </a:r>
            <a:r>
              <a:rPr lang="ja-JP" baseline="0" dirty="0"/>
              <a:t>、</a:t>
            </a:r>
            <a:r>
              <a:rPr lang="ja-JP" altLang="en-US" baseline="0" dirty="0"/>
              <a:t>異なった</a:t>
            </a:r>
            <a:r>
              <a:rPr lang="ja-JP" baseline="0" dirty="0"/>
              <a:t>奉仕のアイディアを発見すること</a:t>
            </a:r>
            <a:r>
              <a:rPr lang="ja-JP" altLang="en-US" baseline="0" dirty="0"/>
              <a:t>などの機会を持てるように</a:t>
            </a:r>
            <a:r>
              <a:rPr lang="ja-JP" baseline="0" dirty="0"/>
              <a:t>なったのは、MyLionの機能が二つの側面でMyLCIと大きく異なっているからです。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第一に、MyLionは、ライオンやレオであれば誰でも利用できます。私たち初の、すべての会員に開かれたアプリケーションなのです。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第二に、そして今日のウェビナーの焦点でもありますが、</a:t>
            </a:r>
            <a:r>
              <a:rPr lang="ja-JP" altLang="en-US" baseline="0" dirty="0"/>
              <a:t>これから</a:t>
            </a:r>
            <a:r>
              <a:rPr lang="ja-JP" baseline="0" dirty="0"/>
              <a:t>は二つの</a:t>
            </a:r>
            <a:r>
              <a:rPr lang="ja-JP" altLang="en-US" baseline="0" dirty="0"/>
              <a:t>方法</a:t>
            </a:r>
            <a:r>
              <a:rPr lang="ja-JP" baseline="0" dirty="0"/>
              <a:t>でアクティビティを設定することができ</a:t>
            </a:r>
            <a:r>
              <a:rPr lang="ja-JP" altLang="en-US" baseline="0" dirty="0"/>
              <a:t>るようになります</a:t>
            </a:r>
            <a:r>
              <a:rPr lang="ja-JP" baseline="0" dirty="0"/>
              <a:t>。MyLionでは、アクティビティが始まる前にそれを設定することもできますし、終わった後で報告することもできるのです。</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では、すでに完了しているアクティビティの報告から始めましょう。 </a:t>
            </a:r>
          </a:p>
          <a:p>
            <a:endParaRPr lang="en-US" baseline="0" dirty="0"/>
          </a:p>
          <a:p>
            <a:r>
              <a:rPr lang="ja-JP" baseline="0" dirty="0"/>
              <a:t>アクティビティが完了してからその報告を行うのであれば、MyLCIで報告する場合とそれほど変わりはありません。完了しているアクティビティの報告は、役員だけが行えます。</a:t>
            </a:r>
            <a:r>
              <a:rPr lang="ja-JP" b="1" baseline="0" dirty="0"/>
              <a:t>「アクティビティの報告」を選択し</a:t>
            </a:r>
            <a:r>
              <a:rPr lang="ja-JP" baseline="0" dirty="0"/>
              <a:t>、アクティビティの詳細をすべて入力し、それから提出します。</a:t>
            </a:r>
          </a:p>
          <a:p>
            <a:endParaRPr lang="en-US" baseline="0" dirty="0"/>
          </a:p>
          <a:p>
            <a:r>
              <a:rPr lang="ja-JP" baseline="0" dirty="0"/>
              <a:t>この機能は、MyLionアプリでも同じように利用できます。</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aseline="0" dirty="0"/>
              <a:t>それでは、実演ビデオを見てみましょう。ユーザーのライオンが、</a:t>
            </a:r>
            <a:r>
              <a:rPr lang="en-US" altLang="ja-JP" baseline="0" dirty="0"/>
              <a:t>MyLion</a:t>
            </a:r>
            <a:r>
              <a:rPr lang="ja-JP" altLang="en-US" baseline="0" dirty="0"/>
              <a:t>ウェブサイトを使って完了したアクティビティを報告しています。</a:t>
            </a:r>
            <a:endParaRPr lang="ja-JP"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ja-JP" sz="1200" b="0" dirty="0">
                <a:solidFill>
                  <a:prstClr val="white"/>
                </a:solidFill>
                <a:latin typeface="Arial" charset="0"/>
                <a:ea typeface="MS Mincho" charset="0"/>
                <a:cs typeface="Arial" charset="0"/>
              </a:rPr>
              <a:t>次に、MyLionで</a:t>
            </a:r>
            <a:r>
              <a:rPr lang="ja-JP" altLang="en-US" sz="1200" b="0" dirty="0">
                <a:solidFill>
                  <a:prstClr val="white"/>
                </a:solidFill>
                <a:latin typeface="Arial" charset="0"/>
                <a:ea typeface="MS Mincho" charset="0"/>
                <a:cs typeface="Arial" charset="0"/>
              </a:rPr>
              <a:t>の</a:t>
            </a:r>
            <a:r>
              <a:rPr lang="ja-JP" sz="1200" b="0" dirty="0">
                <a:solidFill>
                  <a:prstClr val="white"/>
                </a:solidFill>
                <a:latin typeface="Arial" charset="0"/>
                <a:ea typeface="MS Mincho" charset="0"/>
                <a:cs typeface="Arial" charset="0"/>
              </a:rPr>
              <a:t>もう一つの</a:t>
            </a:r>
            <a:r>
              <a:rPr lang="ja-JP" altLang="en-US" sz="1200" b="0" dirty="0">
                <a:solidFill>
                  <a:prstClr val="white"/>
                </a:solidFill>
                <a:latin typeface="Arial" charset="0"/>
                <a:ea typeface="MS Mincho" charset="0"/>
                <a:cs typeface="Arial" charset="0"/>
              </a:rPr>
              <a:t>報告</a:t>
            </a:r>
            <a:r>
              <a:rPr lang="ja-JP" sz="1200" b="0" dirty="0">
                <a:solidFill>
                  <a:prstClr val="white"/>
                </a:solidFill>
                <a:latin typeface="Arial" charset="0"/>
                <a:ea typeface="MS Mincho" charset="0"/>
                <a:cs typeface="Arial" charset="0"/>
              </a:rPr>
              <a:t>方法、アクティビティが始まる前にそれを設定</a:t>
            </a:r>
            <a:r>
              <a:rPr lang="ja-JP" altLang="en-US" sz="1200" b="0" dirty="0">
                <a:solidFill>
                  <a:prstClr val="white"/>
                </a:solidFill>
                <a:latin typeface="Arial" charset="0"/>
                <a:ea typeface="MS Mincho" charset="0"/>
                <a:cs typeface="Arial" charset="0"/>
              </a:rPr>
              <a:t>する</a:t>
            </a:r>
            <a:r>
              <a:rPr lang="ja-JP" sz="1200" b="0" dirty="0">
                <a:solidFill>
                  <a:prstClr val="white"/>
                </a:solidFill>
                <a:latin typeface="Arial" charset="0"/>
                <a:ea typeface="MS Mincho" charset="0"/>
                <a:cs typeface="Arial" charset="0"/>
              </a:rPr>
              <a:t>、つまり</a:t>
            </a:r>
            <a:r>
              <a:rPr lang="ja-JP" altLang="en-US" sz="1200" b="0" dirty="0">
                <a:solidFill>
                  <a:prstClr val="white"/>
                </a:solidFill>
                <a:latin typeface="Arial" charset="0"/>
                <a:ea typeface="MS Mincho" charset="0"/>
                <a:cs typeface="Arial" charset="0"/>
              </a:rPr>
              <a:t>計画</a:t>
            </a:r>
            <a:r>
              <a:rPr lang="ja-JP" sz="1200" b="0" dirty="0">
                <a:solidFill>
                  <a:prstClr val="white"/>
                </a:solidFill>
                <a:latin typeface="Arial" charset="0"/>
                <a:ea typeface="MS Mincho" charset="0"/>
                <a:cs typeface="Arial" charset="0"/>
              </a:rPr>
              <a:t>する場合を見ていきましょう。食品の買い出しに行くこと、職場でプロジェクトを進めること、次回の奉仕アクティビティについて考えることなど、何をするにしても、計画</a:t>
            </a:r>
            <a:r>
              <a:rPr lang="ja-JP" altLang="en-US" sz="1200" b="0" dirty="0">
                <a:solidFill>
                  <a:prstClr val="white"/>
                </a:solidFill>
                <a:latin typeface="Arial" charset="0"/>
                <a:ea typeface="MS Mincho" charset="0"/>
                <a:cs typeface="Arial" charset="0"/>
              </a:rPr>
              <a:t>を立てること</a:t>
            </a:r>
            <a:r>
              <a:rPr lang="ja-JP" sz="1200" b="0" dirty="0">
                <a:solidFill>
                  <a:prstClr val="white"/>
                </a:solidFill>
                <a:latin typeface="Arial" charset="0"/>
                <a:ea typeface="MS Mincho" charset="0"/>
                <a:cs typeface="Arial" charset="0"/>
              </a:rPr>
              <a:t>は私たちの日常生活の重要な一部を占めています。</a:t>
            </a:r>
          </a:p>
          <a:p>
            <a:pPr algn="l"/>
            <a:endParaRPr lang="en-US"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accent2">
                    <a:lumMod val="50000"/>
                  </a:schemeClr>
                </a:solidFill>
                <a:latin typeface="Arial" charset="0"/>
                <a:ea typeface="MS Mincho" charset="0"/>
                <a:cs typeface="Arial" charset="0"/>
              </a:rPr>
              <a:t>現在、ライオンズとレオはさまざまなツールを使って奉仕の計画を立てています。そして奉仕アクティビティが終わったら、MyLCIにログインして報告を行います。</a:t>
            </a:r>
            <a:r>
              <a:rPr lang="ja-JP" sz="1200" baseline="0" dirty="0">
                <a:solidFill>
                  <a:schemeClr val="accent2">
                    <a:lumMod val="50000"/>
                  </a:schemeClr>
                </a:solidFill>
                <a:latin typeface="Arial" charset="0"/>
                <a:ea typeface="MS Mincho" charset="0"/>
                <a:cs typeface="Arial" charset="0"/>
              </a:rPr>
              <a:t>先ほども取り上げたように、このアプローチには次のように、いくつかの課題がありました。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ja-JP" sz="1200" b="1" baseline="0" dirty="0">
                <a:solidFill>
                  <a:schemeClr val="accent2">
                    <a:lumMod val="50000"/>
                  </a:schemeClr>
                </a:solidFill>
                <a:latin typeface="Arial" charset="0"/>
                <a:ea typeface="MS Mincho" charset="0"/>
                <a:cs typeface="Arial" charset="0"/>
              </a:rPr>
              <a:t>仕事が倍になる。</a:t>
            </a:r>
            <a:r>
              <a:rPr lang="ja-JP" sz="1200" baseline="0" dirty="0">
                <a:solidFill>
                  <a:schemeClr val="accent2">
                    <a:lumMod val="50000"/>
                  </a:schemeClr>
                </a:solidFill>
                <a:latin typeface="Arial" charset="0"/>
                <a:ea typeface="MS Mincho" charset="0"/>
                <a:cs typeface="Arial" charset="0"/>
              </a:rPr>
              <a:t>皆さんはアクティビティの計画を、フェイスブック、Eメール、その他のプラットフォームを使って立てている</a:t>
            </a:r>
            <a:r>
              <a:rPr lang="ja-JP" altLang="en-US" sz="1200" baseline="0" dirty="0">
                <a:solidFill>
                  <a:schemeClr val="accent2">
                    <a:lumMod val="50000"/>
                  </a:schemeClr>
                </a:solidFill>
                <a:latin typeface="Arial" charset="0"/>
                <a:ea typeface="MS Mincho" charset="0"/>
                <a:cs typeface="Arial" charset="0"/>
              </a:rPr>
              <a:t>ことと思います</a:t>
            </a:r>
            <a:r>
              <a:rPr lang="ja-JP" sz="1200" baseline="0" dirty="0">
                <a:solidFill>
                  <a:schemeClr val="accent2">
                    <a:lumMod val="50000"/>
                  </a:schemeClr>
                </a:solidFill>
                <a:latin typeface="Arial" charset="0"/>
                <a:ea typeface="MS Mincho" charset="0"/>
                <a:cs typeface="Arial" charset="0"/>
              </a:rPr>
              <a:t>。それでは、報告も行えるプラットフォームで、アクティビティの計画を立</a:t>
            </a:r>
            <a:r>
              <a:rPr lang="ja-JP" altLang="en-US" sz="1200" baseline="0" dirty="0">
                <a:solidFill>
                  <a:schemeClr val="accent2">
                    <a:lumMod val="50000"/>
                  </a:schemeClr>
                </a:solidFill>
                <a:latin typeface="Arial" charset="0"/>
                <a:ea typeface="MS Mincho" charset="0"/>
                <a:cs typeface="Arial" charset="0"/>
              </a:rPr>
              <a:t>ててもよ</a:t>
            </a:r>
            <a:r>
              <a:rPr lang="ja-JP" sz="1200" baseline="0" dirty="0">
                <a:solidFill>
                  <a:schemeClr val="accent2">
                    <a:lumMod val="50000"/>
                  </a:schemeClr>
                </a:solidFill>
                <a:latin typeface="Arial" charset="0"/>
                <a:ea typeface="MS Mincho" charset="0"/>
                <a:cs typeface="Arial" charset="0"/>
              </a:rPr>
              <a:t>いのではないでしょうか？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ja-JP" sz="1200" b="1" baseline="0" dirty="0">
                <a:solidFill>
                  <a:schemeClr val="accent2">
                    <a:lumMod val="50000"/>
                  </a:schemeClr>
                </a:solidFill>
                <a:latin typeface="Arial" charset="0"/>
                <a:ea typeface="MS Mincho" charset="0"/>
                <a:cs typeface="Arial" charset="0"/>
              </a:rPr>
              <a:t>アクティビティを細部まですべて覚えていられるわけではない。</a:t>
            </a:r>
            <a:r>
              <a:rPr lang="ja-JP" sz="1200" baseline="0" dirty="0">
                <a:solidFill>
                  <a:schemeClr val="accent2">
                    <a:lumMod val="50000"/>
                  </a:schemeClr>
                </a:solidFill>
                <a:latin typeface="Arial" charset="0"/>
                <a:ea typeface="MS Mincho" charset="0"/>
                <a:cs typeface="Arial" charset="0"/>
              </a:rPr>
              <a:t>アクティビティが行われた後でその情報を入力すると、細かい点を忘れてしまう可能性が高まります。</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ja-JP" sz="1200" b="1" baseline="0" dirty="0">
                <a:solidFill>
                  <a:schemeClr val="accent2">
                    <a:lumMod val="50000"/>
                  </a:schemeClr>
                </a:solidFill>
                <a:latin typeface="Arial" charset="0"/>
                <a:ea typeface="MS Mincho" charset="0"/>
                <a:cs typeface="Arial" charset="0"/>
              </a:rPr>
              <a:t>役員以外がアクティビティのリーダーを務めていることがある。</a:t>
            </a:r>
            <a:r>
              <a:rPr lang="ja-JP" sz="1200" baseline="0" dirty="0">
                <a:solidFill>
                  <a:schemeClr val="accent2">
                    <a:lumMod val="50000"/>
                  </a:schemeClr>
                </a:solidFill>
                <a:latin typeface="Arial" charset="0"/>
                <a:ea typeface="MS Mincho" charset="0"/>
                <a:cs typeface="Arial" charset="0"/>
              </a:rPr>
              <a:t>役員以外のライオンがアクティビティのリーダーを務める場合もありますが、これまでは、アクティビティの詳細を入力できるのは役員だけでした。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aseline="0" dirty="0">
                <a:solidFill>
                  <a:schemeClr val="accent2">
                    <a:lumMod val="50000"/>
                  </a:schemeClr>
                </a:solidFill>
                <a:latin typeface="Arial" charset="0"/>
                <a:ea typeface="MS Mincho"/>
                <a:cs typeface="Arial" charset="0"/>
              </a:rPr>
              <a:t>MyLionはこうした状況を変えてくれます。私たちには今、過去のアクティビティを報告するというやり方だけでなく、アクティビティの計画と報告の両方をつなげて行うというやり方もあるのです。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aseline="0" dirty="0">
                <a:solidFill>
                  <a:schemeClr val="accent2">
                    <a:lumMod val="50000"/>
                  </a:schemeClr>
                </a:solidFill>
                <a:latin typeface="Arial" charset="0"/>
                <a:ea typeface="MS Mincho"/>
                <a:cs typeface="Arial" charset="0"/>
              </a:rPr>
              <a:t>MyLionで計画を立てることには、いくつかの明らかなメリットもあります。例えば</a:t>
            </a:r>
            <a:r>
              <a:rPr lang="ja-JP" altLang="en-US" sz="1200" baseline="0" dirty="0">
                <a:solidFill>
                  <a:schemeClr val="accent2">
                    <a:lumMod val="50000"/>
                  </a:schemeClr>
                </a:solidFill>
                <a:latin typeface="Arial" charset="0"/>
                <a:ea typeface="MS Mincho"/>
                <a:cs typeface="Arial" charset="0"/>
              </a:rPr>
              <a:t>次</a:t>
            </a:r>
            <a:r>
              <a:rPr lang="ja-JP" sz="1200" baseline="0" dirty="0">
                <a:solidFill>
                  <a:schemeClr val="accent2">
                    <a:lumMod val="50000"/>
                  </a:schemeClr>
                </a:solidFill>
                <a:latin typeface="Arial" charset="0"/>
                <a:ea typeface="MS Mincho"/>
                <a:cs typeface="Arial" charset="0"/>
              </a:rPr>
              <a:t>のようなメリットです。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sz="1200" baseline="0" dirty="0">
                <a:solidFill>
                  <a:schemeClr val="accent2">
                    <a:lumMod val="50000"/>
                  </a:schemeClr>
                </a:solidFill>
                <a:latin typeface="Arial" charset="0"/>
                <a:ea typeface="MS Mincho" charset="0"/>
                <a:cs typeface="Arial" charset="0"/>
              </a:rPr>
              <a:t>他のライオンやレオに参加を呼びかけることができる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sz="1200" baseline="0" dirty="0">
                <a:solidFill>
                  <a:schemeClr val="accent2">
                    <a:lumMod val="50000"/>
                  </a:schemeClr>
                </a:solidFill>
                <a:latin typeface="Arial" charset="0"/>
                <a:ea typeface="MS Mincho" charset="0"/>
                <a:cs typeface="Arial" charset="0"/>
              </a:rPr>
              <a:t>会員にメッセージを送って、計画に手を貸してもらったり、最新情報を提供できる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sz="1200" baseline="0" dirty="0">
                <a:solidFill>
                  <a:schemeClr val="accent2">
                    <a:lumMod val="50000"/>
                  </a:schemeClr>
                </a:solidFill>
                <a:latin typeface="Arial" charset="0"/>
                <a:ea typeface="MS Mincho" charset="0"/>
                <a:cs typeface="Arial" charset="0"/>
              </a:rPr>
              <a:t>アクティビティの検索ができるため、地区や複合地区のリーダーにアクティビティの最新情報を知らせておくことができ、可能であれば出席してもらったり、支援してもら</a:t>
            </a:r>
            <a:r>
              <a:rPr lang="ja-JP" altLang="en-US" sz="1200" baseline="0" dirty="0">
                <a:solidFill>
                  <a:schemeClr val="accent2">
                    <a:lumMod val="50000"/>
                  </a:schemeClr>
                </a:solidFill>
                <a:latin typeface="Arial" charset="0"/>
                <a:ea typeface="MS Mincho" charset="0"/>
                <a:cs typeface="Arial" charset="0"/>
              </a:rPr>
              <a:t>うことが</a:t>
            </a:r>
            <a:r>
              <a:rPr lang="ja-JP" sz="1200" baseline="0" dirty="0">
                <a:solidFill>
                  <a:schemeClr val="accent2">
                    <a:lumMod val="50000"/>
                  </a:schemeClr>
                </a:solidFill>
                <a:latin typeface="Arial" charset="0"/>
                <a:ea typeface="MS Mincho" charset="0"/>
                <a:cs typeface="Arial" charset="0"/>
              </a:rPr>
              <a:t>できる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aseline="0" dirty="0">
                <a:solidFill>
                  <a:schemeClr val="accent2">
                    <a:lumMod val="50000"/>
                  </a:schemeClr>
                </a:solidFill>
                <a:latin typeface="Arial" charset="0"/>
                <a:ea typeface="MS Mincho"/>
                <a:cs typeface="Arial" charset="0"/>
              </a:rPr>
              <a:t>MyLionでアクティビティを計画することのメリットを活かすには、</a:t>
            </a:r>
            <a:r>
              <a:rPr lang="ja-JP" sz="1200" b="1" baseline="0" dirty="0">
                <a:solidFill>
                  <a:schemeClr val="accent2">
                    <a:lumMod val="50000"/>
                  </a:schemeClr>
                </a:solidFill>
                <a:latin typeface="Arial" charset="0"/>
                <a:ea typeface="MS Mincho"/>
                <a:cs typeface="Arial" charset="0"/>
              </a:rPr>
              <a:t>「新しいアクティビティ」を選択してください</a:t>
            </a:r>
            <a:r>
              <a:rPr lang="ja-JP" sz="1200" baseline="0" dirty="0">
                <a:solidFill>
                  <a:schemeClr val="accent2">
                    <a:lumMod val="50000"/>
                  </a:schemeClr>
                </a:solidFill>
                <a:latin typeface="Arial" charset="0"/>
                <a:ea typeface="MS Mincho"/>
                <a:cs typeface="Arial" charset="0"/>
              </a:rPr>
              <a:t>。タイトル、時間、場所など、計画の詳細をすべて入力し、会員に参加を呼びかければ、準備はすべて整います。アクティビティを公開し、完了したら、役員がログインして最終的な詳細を報告できます。</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これで、MyLionで「新しいアクティビティ」を計画、つまり設定することと、過去のアクティビティを報告することの違いを理解できました。それでは、実演ビデオを見てみましょう。</a:t>
            </a:r>
          </a:p>
          <a:p>
            <a:endParaRPr lang="en-US" baseline="0" dirty="0"/>
          </a:p>
          <a:p>
            <a:r>
              <a:rPr lang="ja-JP" baseline="0" dirty="0"/>
              <a:t>このビデオでは、ユーザーのライオンが、MyLionウェブサイトでクラブの次回のアクティビティ、つまり「新しいアクティビティ」を設定しています。</a:t>
            </a:r>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dirty="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先ほども申し上げましたが、クラブ会員は誰でもライオン・アカウントを設定し</a:t>
            </a:r>
            <a:r>
              <a:rPr lang="ja-JP" altLang="en-US" dirty="0"/>
              <a:t>、</a:t>
            </a:r>
            <a:r>
              <a:rPr lang="ja-JP" dirty="0"/>
              <a:t>MyLionを利用することができます。</a:t>
            </a:r>
            <a:r>
              <a:rPr lang="ja-JP" baseline="0" dirty="0"/>
              <a:t>ただし、アクティビティを報告できるのは、ここに書かれてているクラブ役員だけです。</a:t>
            </a:r>
          </a:p>
          <a:p>
            <a:endParaRPr lang="en-US" baseline="0" dirty="0"/>
          </a:p>
          <a:p>
            <a:r>
              <a:rPr lang="ja-JP" baseline="0" dirty="0"/>
              <a:t>MyLionでは他にも、これらの役員だけに認められているいくつかの機能があります。</a:t>
            </a:r>
          </a:p>
          <a:p>
            <a:endParaRPr lang="en-US" baseline="0" dirty="0"/>
          </a:p>
          <a:p>
            <a:r>
              <a:rPr lang="ja-JP" baseline="0" dirty="0"/>
              <a:t>彼らは次のことを行えます。</a:t>
            </a:r>
          </a:p>
          <a:p>
            <a:pPr marL="228600" indent="-228600">
              <a:buFont typeface="+mj-lt"/>
              <a:buAutoNum type="arabicPeriod"/>
            </a:pPr>
            <a:endParaRPr lang="en-US" baseline="0" dirty="0"/>
          </a:p>
          <a:p>
            <a:pPr marL="228600" indent="-228600">
              <a:buFont typeface="+mj-lt"/>
              <a:buAutoNum type="arabicPeriod"/>
            </a:pPr>
            <a:r>
              <a:rPr lang="ja-JP" baseline="0" dirty="0"/>
              <a:t>会員が設定したアクティビティを削除</a:t>
            </a:r>
          </a:p>
          <a:p>
            <a:pPr marL="228600" indent="-228600">
              <a:buFont typeface="+mj-lt"/>
              <a:buAutoNum type="arabicPeriod"/>
            </a:pPr>
            <a:r>
              <a:rPr lang="ja-JP" baseline="0" dirty="0"/>
              <a:t>会員が設定したアクティビティを編集</a:t>
            </a:r>
          </a:p>
          <a:p>
            <a:pPr marL="228600" indent="-228600">
              <a:buFont typeface="+mj-lt"/>
              <a:buAutoNum type="arabicPeriod"/>
            </a:pPr>
            <a:r>
              <a:rPr lang="ja-JP" baseline="0" dirty="0"/>
              <a:t>クラブのプロフィールを設定</a:t>
            </a:r>
          </a:p>
          <a:p>
            <a:endParaRPr lang="en-US" baseline="0" dirty="0"/>
          </a:p>
          <a:p>
            <a:r>
              <a:rPr lang="ja-JP" baseline="0" dirty="0"/>
              <a:t>クラブのプロフィールは、他のライオンズや入会に関心のありそうな地域の人々に、クラブのことを知ってもらう絶好の方法です。MyLionで設定したクラブのプロフィールは、lionsclubs.orgの「クラブ検索」の結果に表示されます。  そのため、クラブ会員が楽しんでいる写真を選び、クラブのどのような点が特別なのかを説明してください。その上で、lionsclubs.org</a:t>
            </a:r>
            <a:r>
              <a:rPr lang="ja-JP" altLang="en-US" baseline="0" dirty="0"/>
              <a:t>の</a:t>
            </a:r>
            <a:r>
              <a:rPr lang="ja-JP" baseline="0" dirty="0"/>
              <a:t>「クラブ検索」</a:t>
            </a:r>
            <a:r>
              <a:rPr lang="ja-JP" altLang="en-US" baseline="0" dirty="0"/>
              <a:t>の</a:t>
            </a:r>
            <a:r>
              <a:rPr lang="ja-JP" baseline="0" dirty="0"/>
              <a:t>結果を表示し、入会希望者にとってクラブがどのように映るかを見てみましょう。</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私たちは今、フェイスブックの「</a:t>
            </a:r>
            <a:r>
              <a:rPr lang="en-US" altLang="ja-JP" dirty="0"/>
              <a:t>MyLion</a:t>
            </a:r>
            <a:r>
              <a:rPr lang="ja-JP" altLang="en-US" dirty="0"/>
              <a:t>フォーラム」、地区のウェビナー、皆さんのようなライオンやレオからの全体的なフィードバックを通して、奉仕を計画して報告する方法に関してライオンズがどんな疑問を抱いているか、ある程度読み取ることができます。</a:t>
            </a:r>
            <a:r>
              <a:rPr lang="ja-JP" baseline="0" dirty="0"/>
              <a:t>そこで</a:t>
            </a:r>
            <a:r>
              <a:rPr lang="ja-JP" altLang="en-US" baseline="0" dirty="0"/>
              <a:t>これから</a:t>
            </a:r>
            <a:r>
              <a:rPr lang="ja-JP" baseline="0" dirty="0"/>
              <a:t>、よくある質問をいくつかご紹介していきましょう。</a:t>
            </a:r>
          </a:p>
          <a:p>
            <a:endParaRPr lang="en-US" baseline="0" dirty="0"/>
          </a:p>
          <a:p>
            <a:pPr marL="171450" indent="-171450">
              <a:buFont typeface="Arial" panose="020B0604020202020204" pitchFamily="34" charset="0"/>
              <a:buChar char="•"/>
            </a:pPr>
            <a:r>
              <a:rPr lang="ja-JP" baseline="0" dirty="0"/>
              <a:t>まず、複数の役職に就いているライオンは、MyLCIにおいて手動で役職を変更することに慣れている</a:t>
            </a:r>
            <a:r>
              <a:rPr lang="ja-JP" altLang="en-US" baseline="0" dirty="0"/>
              <a:t>はずです</a:t>
            </a:r>
            <a:r>
              <a:rPr lang="ja-JP" baseline="0" dirty="0"/>
              <a:t>。MyLionの仕組みは異なっています。複数の役職に就いているライオンについても、MyLionはそのライオンの国際協会における役職のすべてを認識し、そのすべてに基づきアクセス権を認めます。したがって、役職を変更する必要はありません。</a:t>
            </a:r>
          </a:p>
          <a:p>
            <a:endParaRPr lang="en-US" baseline="0" dirty="0"/>
          </a:p>
          <a:p>
            <a:pPr marL="628650" lvl="1" indent="-171450">
              <a:buFont typeface="Arial" panose="020B0604020202020204" pitchFamily="34" charset="0"/>
              <a:buChar char="•"/>
            </a:pPr>
            <a:endParaRPr lang="en-US" baseline="0" dirty="0">
              <a:solidFill>
                <a:schemeClr val="tx1"/>
              </a:solidFill>
            </a:endParaRPr>
          </a:p>
          <a:p>
            <a:pPr marL="171450" lvl="0" indent="-171450">
              <a:buFont typeface="Arial" panose="020B0604020202020204" pitchFamily="34" charset="0"/>
              <a:buChar char="•"/>
            </a:pPr>
            <a:r>
              <a:rPr lang="ja-JP" baseline="0" dirty="0">
                <a:solidFill>
                  <a:schemeClr val="tx1"/>
                </a:solidFill>
              </a:rPr>
              <a:t>次に、2019年7月1日からは、アクティビティの報告はすべてMyLionで行うことになりますが、2018～2019年度に関しては、役員のために猶予期間が設けられています。2018～2019年度のアクティビティの報告は、2019年7月15日まではMyLCIで行えるようになっています。</a:t>
            </a:r>
          </a:p>
          <a:p>
            <a:endParaRPr lang="en-US" baseline="0" dirty="0">
              <a:solidFill>
                <a:schemeClr val="tx1"/>
              </a:solidFill>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ja-JP" baseline="0" dirty="0"/>
              <a:t>MyLionを使い始めているライオンズから、主要アクティビティに関する質問がよくあります。それらはどこに設定でき…そして実際のところ、</a:t>
            </a:r>
            <a:r>
              <a:rPr lang="ja-JP" altLang="en-US" baseline="0" dirty="0"/>
              <a:t>どんなアクティビティを選べばよいの</a:t>
            </a:r>
            <a:r>
              <a:rPr lang="ja-JP" baseline="0" dirty="0"/>
              <a:t>でしょうか？</a:t>
            </a:r>
          </a:p>
          <a:p>
            <a:pPr marL="628650" lvl="1" indent="-171450">
              <a:buFont typeface="Arial" panose="020B0604020202020204" pitchFamily="34" charset="0"/>
              <a:buChar char="•"/>
            </a:pPr>
            <a:r>
              <a:rPr lang="ja-JP" baseline="0" dirty="0">
                <a:solidFill>
                  <a:schemeClr val="tx1"/>
                </a:solidFill>
              </a:rPr>
              <a:t>MyLionのこの機能は、2019年6月から利用できるようになります。</a:t>
            </a:r>
          </a:p>
          <a:p>
            <a:pPr marL="628650" lvl="1" indent="-171450">
              <a:buFont typeface="Arial" panose="020B0604020202020204" pitchFamily="34" charset="0"/>
              <a:buChar char="•"/>
            </a:pPr>
            <a:r>
              <a:rPr lang="ja-JP" baseline="0" dirty="0">
                <a:solidFill>
                  <a:schemeClr val="tx1"/>
                </a:solidFill>
              </a:rPr>
              <a:t>私たち奉仕</a:t>
            </a:r>
            <a:r>
              <a:rPr lang="ja-JP" altLang="en-US" baseline="0" dirty="0">
                <a:solidFill>
                  <a:schemeClr val="tx1"/>
                </a:solidFill>
              </a:rPr>
              <a:t>事業</a:t>
            </a:r>
            <a:r>
              <a:rPr lang="ja-JP" baseline="0" dirty="0">
                <a:solidFill>
                  <a:schemeClr val="tx1"/>
                </a:solidFill>
              </a:rPr>
              <a:t>チームは、MyLCIの評価とMyLionの</a:t>
            </a:r>
            <a:r>
              <a:rPr lang="ja-JP" altLang="en-US" baseline="0" dirty="0">
                <a:solidFill>
                  <a:schemeClr val="tx1"/>
                </a:solidFill>
              </a:rPr>
              <a:t>構築</a:t>
            </a:r>
            <a:r>
              <a:rPr lang="ja-JP" baseline="0" dirty="0">
                <a:solidFill>
                  <a:schemeClr val="tx1"/>
                </a:solidFill>
              </a:rPr>
              <a:t>に着手した時、「主要」アクティビティの定義と解釈が地域によって異なることに気づきました。</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baseline="0" dirty="0">
                <a:solidFill>
                  <a:schemeClr val="tx1"/>
                </a:solidFill>
              </a:rPr>
              <a:t>グローバル・アクション・チームの支援によって、今では主要アクティビティの定義が設けられています。主要アクティビティとは、</a:t>
            </a:r>
            <a:r>
              <a:rPr lang="ja-JP" sz="1200" dirty="0">
                <a:solidFill>
                  <a:srgbClr val="D9D9D9">
                    <a:lumMod val="50000"/>
                  </a:srgbClr>
                </a:solidFill>
                <a:latin typeface="Arial" charset="0"/>
                <a:ea typeface="MS Mincho" charset="0"/>
                <a:cs typeface="Arial" charset="0"/>
              </a:rPr>
              <a:t>繰り返し行われ、企画者であるクラブ、地区、または複合地区の特徴および/または専門性を表すアクティビティです。</a:t>
            </a:r>
          </a:p>
          <a:p>
            <a:pPr marL="628650" lvl="1" indent="-171450">
              <a:buFont typeface="Arial" panose="020B0604020202020204" pitchFamily="34" charset="0"/>
              <a:buChar char="•"/>
            </a:pPr>
            <a:r>
              <a:rPr lang="ja-JP" baseline="0" dirty="0">
                <a:solidFill>
                  <a:schemeClr val="tx1"/>
                </a:solidFill>
              </a:rPr>
              <a:t>ライオンズとレオはこの定義を役立てて、どのアクティビティに「主要」を付ければよいか判断することができます。</a:t>
            </a:r>
          </a:p>
          <a:p>
            <a:pPr marL="628650" lvl="1" indent="-171450">
              <a:buFont typeface="Arial" panose="020B0604020202020204" pitchFamily="34" charset="0"/>
              <a:buChar char="•"/>
            </a:pPr>
            <a:endParaRPr lang="en-US" baseline="0" dirty="0">
              <a:solidFill>
                <a:schemeClr val="tx1"/>
              </a:solidFill>
            </a:endParaRP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a:p>
            <a:pPr marL="171450" lvl="0" indent="-171450">
              <a:buFont typeface="Arial" panose="020B0604020202020204" pitchFamily="34" charset="0"/>
              <a:buChar char="•"/>
            </a:pPr>
            <a:r>
              <a:rPr lang="ja-JP" baseline="0" dirty="0">
                <a:solidFill>
                  <a:schemeClr val="tx1"/>
                </a:solidFill>
              </a:rPr>
              <a:t>最後のよくある質問は、奉仕の分類の仕方に関するものです。</a:t>
            </a:r>
          </a:p>
          <a:p>
            <a:pPr marL="628650" lvl="1" indent="-171450">
              <a:buFont typeface="Arial" panose="020B0604020202020204" pitchFamily="34" charset="0"/>
              <a:buChar char="•"/>
            </a:pPr>
            <a:r>
              <a:rPr lang="ja-JP" baseline="0" dirty="0">
                <a:solidFill>
                  <a:schemeClr val="tx1"/>
                </a:solidFill>
              </a:rPr>
              <a:t>過去には、ライオンズは90種類の異なった奉仕事業の中から選択していました。ややこしくて適切な分類を選びにくかったため、私たち奉仕事業チームが手を貸して、これらの選択肢をすっきりさせました。MyLCIで最も多かった奉仕事業</a:t>
            </a:r>
            <a:r>
              <a:rPr lang="ja-JP" altLang="en-US" baseline="0" dirty="0">
                <a:solidFill>
                  <a:schemeClr val="tx1"/>
                </a:solidFill>
              </a:rPr>
              <a:t>の種類</a:t>
            </a:r>
            <a:r>
              <a:rPr lang="ja-JP" baseline="0" dirty="0">
                <a:solidFill>
                  <a:schemeClr val="tx1"/>
                </a:solidFill>
              </a:rPr>
              <a:t>を組み入れ</a:t>
            </a:r>
            <a:r>
              <a:rPr lang="ja-JP" altLang="en-US" baseline="0" dirty="0">
                <a:solidFill>
                  <a:schemeClr val="tx1"/>
                </a:solidFill>
              </a:rPr>
              <a:t>るとともに</a:t>
            </a:r>
            <a:r>
              <a:rPr lang="ja-JP" baseline="0" dirty="0">
                <a:solidFill>
                  <a:schemeClr val="tx1"/>
                </a:solidFill>
              </a:rPr>
              <a:t>、いくつかの新しい選択肢も付け加えました。</a:t>
            </a:r>
          </a:p>
          <a:p>
            <a:pPr marL="628650" lvl="1" indent="-171450">
              <a:buFont typeface="Arial" panose="020B0604020202020204" pitchFamily="34" charset="0"/>
              <a:buChar char="•"/>
            </a:pPr>
            <a:r>
              <a:rPr lang="ja-JP" baseline="0" dirty="0">
                <a:solidFill>
                  <a:schemeClr val="tx1"/>
                </a:solidFill>
              </a:rPr>
              <a:t>スライドには、アクティビティを分類するための手順が書かれています。</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アクティビティの報告は、ライオンズやレオとしての私たちの活動を把握し、祝うために役立ちます。</a:t>
            </a:r>
            <a:r>
              <a:rPr lang="ja-JP" baseline="0" dirty="0"/>
              <a:t>私たちが用意しているいくつかのデジタル・アプリケーションは、会員や役員の皆さんがインパクトを調べ、目標を設定し、ライオンズとレオが</a:t>
            </a:r>
            <a:r>
              <a:rPr lang="ja-JP" altLang="en-US" baseline="0" dirty="0"/>
              <a:t>それぞれの</a:t>
            </a:r>
            <a:r>
              <a:rPr lang="ja-JP" baseline="0" dirty="0"/>
              <a:t>地域社会にどのように貢献しているかを把握するために役立つでしょう。</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20000"/>
          </a:bodyPr>
          <a:lstStyle/>
          <a:p>
            <a:r>
              <a:rPr lang="ja-JP" sz="1600" baseline="0" dirty="0"/>
              <a:t>本日お集まりいただいた皆さんの数を考えると、このセッションを質疑応答で締めくくることはできないでしょう。しかし、ウェビナーが終わった時点でご質問があれば、mylion@lionsclubs.orgまでEメールでお問い合わせください。私たちが直接お返事させていただきます。このEメールアドレスは今回のウェビナー</a:t>
            </a:r>
            <a:r>
              <a:rPr lang="ja-JP" altLang="en-US" sz="1600" baseline="0" dirty="0"/>
              <a:t>でも</a:t>
            </a:r>
            <a:r>
              <a:rPr lang="ja-JP" sz="1600" baseline="0" dirty="0"/>
              <a:t>、またプレゼンテーションの終了時にも、繰り返しお知らせいたします。</a:t>
            </a:r>
          </a:p>
          <a:p>
            <a:endParaRPr lang="en-US" sz="1600" baseline="0" dirty="0"/>
          </a:p>
          <a:p>
            <a:r>
              <a:rPr lang="ja-JP" sz="1600" baseline="0" dirty="0"/>
              <a:t>それでは、本日</a:t>
            </a:r>
            <a:r>
              <a:rPr lang="ja-JP" altLang="en-US" sz="1600" baseline="0" dirty="0"/>
              <a:t>取り上げる</a:t>
            </a:r>
            <a:r>
              <a:rPr lang="ja-JP" sz="1600" baseline="0" dirty="0"/>
              <a:t>内容をご紹介しましょう。</a:t>
            </a:r>
          </a:p>
          <a:p>
            <a:endParaRPr lang="en-US" sz="1600" dirty="0"/>
          </a:p>
          <a:p>
            <a:r>
              <a:rPr lang="ja-JP" sz="1600" dirty="0"/>
              <a:t>まず、奉仕について、少しお話しさせていただきます。奉仕はライオンズ</a:t>
            </a:r>
            <a:r>
              <a:rPr lang="ja-JP" altLang="en-US" sz="1600" dirty="0"/>
              <a:t>クラブ</a:t>
            </a:r>
            <a:r>
              <a:rPr lang="ja-JP" sz="1600" dirty="0"/>
              <a:t>の核心であるからです。</a:t>
            </a:r>
            <a:r>
              <a:rPr lang="ja-JP" sz="1600" baseline="0" dirty="0"/>
              <a:t> </a:t>
            </a:r>
          </a:p>
          <a:p>
            <a:endParaRPr lang="en-US" sz="1600" dirty="0"/>
          </a:p>
          <a:p>
            <a:r>
              <a:rPr lang="ja-JP" sz="1600" dirty="0"/>
              <a:t>次に、私たち会員が利用できるライオン・アカウント、MyLion、その他いくつかのデジタル・アプリケーションについて取り上げます。</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sz="1600" dirty="0"/>
              <a:t>そして最後に、MyLionを使い始めるためのいくつかの手順を見ていきます。</a:t>
            </a:r>
          </a:p>
          <a:p>
            <a:endParaRPr lang="en-US" sz="1600" dirty="0"/>
          </a:p>
          <a:p>
            <a:endParaRPr lang="en-U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MyLion</a:t>
            </a:r>
            <a:r>
              <a:rPr lang="ja-JP" altLang="en-US" dirty="0"/>
              <a:t>の</a:t>
            </a:r>
            <a:r>
              <a:rPr lang="ja-JP" dirty="0"/>
              <a:t>「指標」のページには、アクティビティのインパクト指標が個人のレベルに至るまで表示され、奉仕受益者数とボランティア時間数</a:t>
            </a:r>
            <a:r>
              <a:rPr lang="ja-JP" altLang="en-US" dirty="0"/>
              <a:t>の</a:t>
            </a:r>
            <a:r>
              <a:rPr lang="ja-JP" dirty="0"/>
              <a:t>データも含まれています。</a:t>
            </a:r>
            <a:r>
              <a:rPr lang="ja-JP" baseline="0" dirty="0"/>
              <a:t>ユーザーは、クラブ、地区、複合地区、会則地域、世界全体でのデータを閲覧できます。</a:t>
            </a:r>
          </a:p>
          <a:p>
            <a:endParaRPr lang="en-US" baseline="0" dirty="0"/>
          </a:p>
          <a:p>
            <a:r>
              <a:rPr lang="ja-JP" baseline="0" dirty="0"/>
              <a:t>役員が入手できるすべての報告情報を詳しく確認したい場合には、私たちの最新のアプリケーション、Insightsをお役立てください。</a:t>
            </a:r>
          </a:p>
          <a:p>
            <a:endParaRPr lang="en-US" baseline="0" dirty="0"/>
          </a:p>
          <a:p>
            <a:r>
              <a:rPr lang="ja-JP" baseline="0" dirty="0"/>
              <a:t>Insightsでは、会員、奉仕、寄付</a:t>
            </a:r>
            <a:r>
              <a:rPr lang="ja-JP" altLang="en-US" baseline="0" dirty="0"/>
              <a:t>に関する</a:t>
            </a:r>
            <a:r>
              <a:rPr lang="ja-JP" baseline="0" dirty="0"/>
              <a:t>データを</a:t>
            </a:r>
            <a:r>
              <a:rPr lang="ja-JP" altLang="en-US" baseline="0" dirty="0"/>
              <a:t>クラブレベルで</a:t>
            </a:r>
            <a:r>
              <a:rPr lang="ja-JP" baseline="0" dirty="0"/>
              <a:t>確認できます。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「詳細を表示」を選択することで、セクションごとの詳しいデータを見ることができます</a:t>
            </a:r>
            <a:r>
              <a:rPr lang="ja-JP" baseline="0" dirty="0"/>
              <a:t>。</a:t>
            </a:r>
          </a:p>
          <a:p>
            <a:endParaRPr lang="en-US" baseline="0" dirty="0"/>
          </a:p>
          <a:p>
            <a:r>
              <a:rPr lang="ja-JP" baseline="0" dirty="0"/>
              <a:t>Insightsの「奉仕アクティビティ」のセクションには、各グローバル重点分野</a:t>
            </a:r>
            <a:r>
              <a:rPr lang="ja-JP" altLang="en-US" baseline="0" dirty="0"/>
              <a:t>での</a:t>
            </a:r>
            <a:r>
              <a:rPr lang="ja-JP" baseline="0" dirty="0"/>
              <a:t>奉仕受益者数、ボランティア時間数、アクティビティ数が表示されます。</a:t>
            </a:r>
          </a:p>
          <a:p>
            <a:endParaRPr lang="en-US" baseline="0" dirty="0"/>
          </a:p>
          <a:p>
            <a:r>
              <a:rPr lang="ja-JP" baseline="0" dirty="0"/>
              <a:t>また、平均との比較や、詳しい奉仕の動向</a:t>
            </a:r>
            <a:r>
              <a:rPr lang="ja-JP" altLang="en-US" baseline="0" dirty="0"/>
              <a:t>も確認でき</a:t>
            </a:r>
            <a:r>
              <a:rPr lang="ja-JP" baseline="0" dirty="0"/>
              <a:t>ます。</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600" dirty="0"/>
              <a:t>私たちが今日、MyLionについて分かち合った情報はほんの一部に過ぎません。しかし、すべてを取り上げるのは不可能です！</a:t>
            </a:r>
            <a:r>
              <a:rPr lang="ja-JP" sz="1600" baseline="0" dirty="0"/>
              <a:t>さらなるサポート、研修教材、質問への答えをお求めの場合には、私たちのデジタル・アプリケーションの内部でそれらを見つけることができます。</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dirty="0"/>
              <a:t>私たちのデジタル・アプリケーションのウェブサイトでは</a:t>
            </a:r>
            <a:r>
              <a:rPr lang="ja-JP" altLang="en-US" dirty="0"/>
              <a:t>いずれも</a:t>
            </a:r>
            <a:r>
              <a:rPr lang="ja-JP" dirty="0"/>
              <a:t>、「サポート」を選択すればオンラインのヘルプデスクにつながります。</a:t>
            </a:r>
            <a:r>
              <a:rPr lang="ja-JP" baseline="0" dirty="0"/>
              <a:t>ここにあるリンクから、よくある質問、</a:t>
            </a:r>
            <a:r>
              <a:rPr lang="ja-JP" altLang="en-US" baseline="0" dirty="0"/>
              <a:t>方法</a:t>
            </a:r>
            <a:r>
              <a:rPr lang="ja-JP" baseline="0" dirty="0"/>
              <a:t>の書かれた文書だけでなく、質問や問題を提出するための</a:t>
            </a:r>
            <a:r>
              <a:rPr lang="ja-JP" altLang="en-US" baseline="0" dirty="0"/>
              <a:t>手段</a:t>
            </a:r>
            <a:r>
              <a:rPr lang="ja-JP" baseline="0" dirty="0"/>
              <a:t>にもアクセスできます。</a:t>
            </a:r>
          </a:p>
          <a:p>
            <a:endParaRPr lang="en-US" baseline="0" dirty="0"/>
          </a:p>
          <a:p>
            <a:r>
              <a:rPr lang="ja-JP" baseline="0" dirty="0"/>
              <a:t>私たちの会員サポートセンターの情報も、こちらに書かれています。チームでは、皆さんのお電話やEメールに喜んで対応させていただきます。</a:t>
            </a:r>
          </a:p>
          <a:p>
            <a:endParaRPr lang="en-US" baseline="0" dirty="0"/>
          </a:p>
          <a:p>
            <a:r>
              <a:rPr lang="ja-JP" baseline="0" dirty="0"/>
              <a:t>最後に、私たちには、「MyLionフォーラム」と呼ばれる</a:t>
            </a:r>
            <a:r>
              <a:rPr lang="ja-JP" altLang="en-US" baseline="0" dirty="0"/>
              <a:t>フェイスブックの</a:t>
            </a:r>
            <a:r>
              <a:rPr lang="en-US" altLang="ja-JP" baseline="0" dirty="0"/>
              <a:t>MyLion</a:t>
            </a:r>
            <a:r>
              <a:rPr lang="ja-JP" altLang="en-US" baseline="0" dirty="0"/>
              <a:t>コミュニティ</a:t>
            </a:r>
            <a:r>
              <a:rPr lang="ja-JP" baseline="0" dirty="0"/>
              <a:t>があり、拡大を続けています。このフォーラムへの参加はサポートを得る絶好の方法であり、私たちのアプリケーションに関する最新情報を入手したり、</a:t>
            </a:r>
            <a:r>
              <a:rPr lang="ja-JP" altLang="en-US" baseline="0" dirty="0"/>
              <a:t>広く</a:t>
            </a:r>
            <a:r>
              <a:rPr lang="ja-JP" baseline="0" dirty="0"/>
              <a:t>ライオンズのコミュニティ</a:t>
            </a:r>
            <a:r>
              <a:rPr lang="ja-JP" altLang="en-US" baseline="0" dirty="0"/>
              <a:t>全体</a:t>
            </a:r>
            <a:r>
              <a:rPr lang="ja-JP" baseline="0" dirty="0"/>
              <a:t>に関連しそうな質問を発したり、</a:t>
            </a:r>
            <a:r>
              <a:rPr lang="ja-JP" altLang="en-US" baseline="0" dirty="0"/>
              <a:t>さらには</a:t>
            </a:r>
            <a:r>
              <a:rPr lang="ja-JP" baseline="0" dirty="0"/>
              <a:t>他のライオンズやレオとアプリケーションに関するアイディアを分かち合うこと</a:t>
            </a:r>
            <a:r>
              <a:rPr lang="ja-JP" altLang="en-US" baseline="0" dirty="0"/>
              <a:t>も</a:t>
            </a:r>
            <a:r>
              <a:rPr lang="ja-JP" baseline="0" dirty="0"/>
              <a:t>できます。</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dirty="0"/>
              <a:t>では、次のステップは何でしょうか？</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sz="1200" dirty="0"/>
              <a:t>自分でMyLionを使い始めたり、会員がMyLionを使い始めるよう支援するには、主に</a:t>
            </a:r>
            <a:r>
              <a:rPr lang="ja-JP" altLang="en-US" sz="1200" dirty="0"/>
              <a:t>三つ</a:t>
            </a:r>
            <a:r>
              <a:rPr lang="ja-JP" sz="1200" dirty="0"/>
              <a:t>の手順があります。</a:t>
            </a:r>
          </a:p>
          <a:p>
            <a:endParaRPr lang="en-US" sz="1200" baseline="0" dirty="0"/>
          </a:p>
          <a:p>
            <a:r>
              <a:rPr lang="ja-JP" sz="1200" baseline="0" dirty="0"/>
              <a:t>まず、ライオン・アカウントを設定することです。</a:t>
            </a:r>
            <a:r>
              <a:rPr lang="ja-JP" altLang="en-US" sz="1200" baseline="0" dirty="0"/>
              <a:t>すでにアカウントをお持ちの皆さんは、</a:t>
            </a:r>
            <a:r>
              <a:rPr lang="en-US" altLang="ja-JP" sz="1200" baseline="0" dirty="0"/>
              <a:t>MyLCI</a:t>
            </a:r>
            <a:r>
              <a:rPr lang="ja-JP" altLang="en-US" sz="1200" baseline="0" dirty="0"/>
              <a:t>に個々のクラブ会員の最新情報が登録されているかを確認することもできます。</a:t>
            </a:r>
            <a:r>
              <a:rPr lang="ja-JP" sz="1200" baseline="0" dirty="0"/>
              <a:t>最新のEメールアドレスや携帯電話番号が登録されていれば、会員はライオン・アカウントを登録できるようになります。</a:t>
            </a:r>
          </a:p>
          <a:p>
            <a:endParaRPr lang="en-US" sz="1200" baseline="0" dirty="0"/>
          </a:p>
          <a:p>
            <a:r>
              <a:rPr lang="ja-JP" sz="1200" baseline="0" dirty="0"/>
              <a:t>次に、MyLionでご自身とクラブのプロフィールを設定します。画像を追加し、説明を書けば、MyLionは自分のものになり始めます。</a:t>
            </a:r>
          </a:p>
          <a:p>
            <a:endParaRPr lang="en-US" sz="1200" baseline="0" dirty="0"/>
          </a:p>
          <a:p>
            <a:r>
              <a:rPr lang="ja-JP" sz="1200" baseline="0" dirty="0"/>
              <a:t>最後に、MyLionで次回のアクティビティを計画し、報告してください。このアプリケーションについて学ぶ最善の方法は、使ってみることです。2019年7月1日からは、</a:t>
            </a:r>
            <a:r>
              <a:rPr lang="ja-JP" altLang="ja-JP" sz="1200" baseline="0" dirty="0"/>
              <a:t>アクティビティ</a:t>
            </a:r>
            <a:r>
              <a:rPr lang="ja-JP" altLang="en-US" sz="1200" baseline="0" dirty="0"/>
              <a:t>はすべて</a:t>
            </a:r>
            <a:r>
              <a:rPr lang="ja-JP" sz="1200" baseline="0" dirty="0"/>
              <a:t>MyLionを使って報告していただくことになります。したがって、次回のアクティビティをMyLCIに入力するよりも、MyLionを使ってみてはいかがでしょう！</a:t>
            </a:r>
          </a:p>
          <a:p>
            <a:endParaRPr lang="en-U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本日のウェビナーにご参加いただき、ありがとうございました。先ほども申し上げましたように、他にMyLionに関する質問がございましたら、mylion@lionsclubs.orgまでお問い合わせください。</a:t>
            </a:r>
            <a:r>
              <a:rPr lang="ja-JP" baseline="0" dirty="0"/>
              <a:t>私たちサポート・チームが直</a:t>
            </a:r>
            <a:r>
              <a:rPr lang="ja-JP" altLang="en-US" baseline="0" dirty="0"/>
              <a:t>ちに</a:t>
            </a:r>
            <a:r>
              <a:rPr lang="ja-JP" baseline="0" dirty="0"/>
              <a:t>対応し、MyLionで成功していただくために必要な情報を必ずお届けいたします。</a:t>
            </a:r>
          </a:p>
        </p:txBody>
      </p:sp>
      <p:sp>
        <p:nvSpPr>
          <p:cNvPr id="4" name="Slide Number Placeholder 3"/>
          <p:cNvSpPr>
            <a:spLocks noGrp="1"/>
          </p:cNvSpPr>
          <p:nvPr>
            <p:ph type="sldNum" sz="quarter" idx="10"/>
          </p:nvPr>
        </p:nvSpPr>
        <p:spPr/>
        <p:txBody>
          <a:bodyPr/>
          <a:lstStyle/>
          <a:p>
            <a:fld id="{EE4159E8-CA19-4BB0-8ED9-16527D3A2E7E}" type="slidenum">
              <a:rPr lang="en-US" smtClean="0"/>
              <a:t>26</a:t>
            </a:fld>
            <a:endParaRPr lang="en-US" dirty="0"/>
          </a:p>
        </p:txBody>
      </p:sp>
    </p:spTree>
    <p:extLst>
      <p:ext uri="{BB962C8B-B14F-4D97-AF65-F5344CB8AC3E}">
        <p14:creationId xmlns:p14="http://schemas.microsoft.com/office/powerpoint/2010/main" val="3581121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ja-JP" sz="1600" baseline="0" dirty="0"/>
              <a:t>最後に、このウェビナーは録画され、まもなくlionsclubs.orgに掲載されます。</a:t>
            </a:r>
            <a:r>
              <a:rPr lang="ja-JP" altLang="en-US" sz="1600" baseline="0" dirty="0"/>
              <a:t>また、録画したオフライン版と、このウェビナー・セッションの終了後に寄せられる</a:t>
            </a:r>
            <a:r>
              <a:rPr lang="en-US" altLang="ja-JP" sz="1600" baseline="0" dirty="0"/>
              <a:t>FAQ</a:t>
            </a:r>
            <a:r>
              <a:rPr lang="ja-JP" altLang="en-US" sz="1600" baseline="0" dirty="0"/>
              <a:t>も、</a:t>
            </a:r>
            <a:r>
              <a:rPr lang="en-US" altLang="ja-JP" sz="1600" baseline="0" dirty="0"/>
              <a:t>E</a:t>
            </a:r>
            <a:r>
              <a:rPr lang="ja-JP" altLang="en-US" sz="1600" baseline="0" dirty="0"/>
              <a:t>メールでお送りいたします。</a:t>
            </a:r>
            <a:endParaRPr lang="en-US" altLang="ja-JP" sz="1600" baseline="0" dirty="0"/>
          </a:p>
          <a:p>
            <a:endParaRPr lang="en-US" sz="1600" baseline="0" dirty="0"/>
          </a:p>
          <a:p>
            <a:r>
              <a:rPr lang="ja-JP" sz="1600" baseline="0" dirty="0"/>
              <a:t>重ねてお礼を申し上げます。すばらしい一日をお過ごしください。</a:t>
            </a:r>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MyLion、MyLCI、ライオン・アカウントについてお話しする前に、奉仕についてお話しする必要があります。</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ライオンズとレオは100年以上にわたり、地域社会と国際社会の両方にインパクトを及ぼしてきました。現在、200余りの国々に140万人の会員がいて、クラブ役員である皆さんは、50,000近くのクラブを代表しておられ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過去100年にわたり、奉仕への強い熱意は、ほとんど変わることはありませんでした。しかし、他の多くが変化しています。私たちは、公式言語を増やし、通信にインターネット技術を利用し始め、異なった国々の会員が協力してリソースを活用している様子を目にしています。その目的はいずれも、私たちのインパクトを高めることにあり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こ</a:t>
            </a:r>
            <a:r>
              <a:rPr lang="ja-JP" altLang="en-US" baseline="0" dirty="0"/>
              <a:t>うした</a:t>
            </a:r>
            <a:r>
              <a:rPr lang="ja-JP" baseline="0" dirty="0"/>
              <a:t>会員の増強と奉仕の拡大が意味するのは、私たちライオンズのネットワークがかつてないほど強化され、複雑化している、ということです。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私たちの奉仕の道のりにおいては、奉仕を報告することが重要な部分を占めるようになってきています。それは、ライオンズのネットワークが次第に拡大し、複雑化していくことを前提に、ライオンズの全世界的なインパクトを把握できるようにするためです。</a:t>
            </a:r>
            <a:endParaRPr lang="ja-JP" dirty="0"/>
          </a:p>
          <a:p>
            <a:endParaRPr lang="en-US" baseline="0" dirty="0"/>
          </a:p>
          <a:p>
            <a:pPr marL="0" indent="0">
              <a:buFont typeface="Arial" panose="020B0604020202020204" pitchFamily="34" charset="0"/>
              <a:buNone/>
            </a:pPr>
            <a:r>
              <a:rPr lang="ja-JP" baseline="0" dirty="0"/>
              <a:t>奉仕を報告することには、他にもさまざまな理由があります…</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ja-JP" baseline="0" dirty="0"/>
              <a:t>私たちのクラブと国際協会全体の貢献と成果を</a:t>
            </a:r>
            <a:r>
              <a:rPr lang="ja-JP" altLang="en-US" baseline="0" dirty="0"/>
              <a:t>把握する</a:t>
            </a:r>
            <a:r>
              <a:rPr lang="ja-JP" baseline="0" dirty="0"/>
              <a:t>ため。社会全体の利益のために</a:t>
            </a:r>
            <a:r>
              <a:rPr lang="ja-JP" altLang="en-US" baseline="0" dirty="0"/>
              <a:t>協力</a:t>
            </a:r>
            <a:r>
              <a:rPr lang="ja-JP" baseline="0" dirty="0"/>
              <a:t>することの効果を評価し、祝うため。</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ja-JP" baseline="0" dirty="0"/>
              <a:t>他者がどのように奉仕しているかを見て、自分のクラブでそのアクティビティを再現してみるため。</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ja-JP" baseline="0" dirty="0"/>
              <a:t>新たなインパクト目標の設定に役立ち、奉仕を増やしたり変えたりする意欲を持たせてくれるため。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ja-JP" baseline="0" dirty="0"/>
              <a:t>そして、国際社会と地域社会で私たちにとって重要な問題は何かを明らかにし、</a:t>
            </a:r>
            <a:r>
              <a:rPr lang="ja-JP" altLang="en-US" baseline="0" dirty="0"/>
              <a:t>他者に</a:t>
            </a:r>
            <a:r>
              <a:rPr lang="ja-JP" baseline="0" dirty="0"/>
              <a:t>そうした問題について考えるよう促せるからでもあります。</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しかし、奉仕</a:t>
            </a:r>
            <a:r>
              <a:rPr lang="ja-JP" altLang="en-US" baseline="0" dirty="0"/>
              <a:t>の</a:t>
            </a:r>
            <a:r>
              <a:rPr lang="ja-JP" baseline="0" dirty="0"/>
              <a:t>報告にはいくつかの課題が</a:t>
            </a:r>
            <a:r>
              <a:rPr lang="ja-JP" altLang="en-US" baseline="0" dirty="0"/>
              <a:t>ある</a:t>
            </a:r>
            <a:r>
              <a:rPr lang="ja-JP" baseline="0" dirty="0"/>
              <a:t>との声が、ライオンズから寄せられています。</a:t>
            </a:r>
          </a:p>
          <a:p>
            <a:endParaRPr lang="en-US" baseline="0" dirty="0"/>
          </a:p>
          <a:p>
            <a:pPr marL="171450" indent="-171450">
              <a:buFont typeface="Arial" panose="020B0604020202020204" pitchFamily="34" charset="0"/>
              <a:buChar char="•"/>
            </a:pPr>
            <a:r>
              <a:rPr lang="ja-JP" baseline="0" dirty="0"/>
              <a:t>今日の世界では、私たちは幅広い情報を即座に、簡単に入手できることに慣れ</a:t>
            </a:r>
            <a:r>
              <a:rPr lang="ja-JP" altLang="en-US" baseline="0" dirty="0"/>
              <a:t>切って</a:t>
            </a:r>
            <a:r>
              <a:rPr lang="ja-JP" baseline="0" dirty="0"/>
              <a:t>います。今日</a:t>
            </a:r>
            <a:r>
              <a:rPr lang="ja-JP" altLang="en-US" baseline="0" dirty="0"/>
              <a:t>歩いた歩数</a:t>
            </a:r>
            <a:r>
              <a:rPr lang="ja-JP" baseline="0" dirty="0"/>
              <a:t>、先月の光熱費が</a:t>
            </a:r>
            <a:r>
              <a:rPr lang="ja-JP" altLang="en-US" baseline="0" dirty="0"/>
              <a:t>高かった理由</a:t>
            </a:r>
            <a:r>
              <a:rPr lang="ja-JP" baseline="0" dirty="0"/>
              <a:t>など、私たちはさまざまな情報を求め、</a:t>
            </a:r>
            <a:r>
              <a:rPr lang="ja-JP" altLang="en-US" baseline="0" dirty="0"/>
              <a:t>それらを</a:t>
            </a:r>
            <a:r>
              <a:rPr lang="ja-JP" baseline="0" dirty="0"/>
              <a:t>自分自身で入手</a:t>
            </a:r>
            <a:r>
              <a:rPr lang="ja-JP" altLang="en-US" baseline="0" dirty="0"/>
              <a:t>したいと思って</a:t>
            </a:r>
            <a:r>
              <a:rPr lang="ja-JP" baseline="0" dirty="0"/>
              <a:t>います。しかし、ライオンズクラブ国際協会</a:t>
            </a:r>
            <a:r>
              <a:rPr lang="ja-JP" altLang="en-US" baseline="0" dirty="0"/>
              <a:t>で</a:t>
            </a:r>
            <a:r>
              <a:rPr lang="ja-JP" baseline="0" dirty="0"/>
              <a:t>は、常にそのように簡単に、手間なく情報を入手できる</a:t>
            </a:r>
            <a:r>
              <a:rPr lang="ja-JP" altLang="en-US" baseline="0" dirty="0"/>
              <a:t>わけではありません</a:t>
            </a:r>
            <a:r>
              <a:rPr lang="ja-JP" baseline="0" dirty="0"/>
              <a:t>。</a:t>
            </a:r>
          </a:p>
          <a:p>
            <a:endParaRPr lang="en-US" baseline="0" dirty="0"/>
          </a:p>
          <a:p>
            <a:pPr marL="171450" indent="-171450">
              <a:buFont typeface="Arial" panose="020B0604020202020204" pitchFamily="34" charset="0"/>
              <a:buChar char="•"/>
            </a:pPr>
            <a:r>
              <a:rPr lang="ja-JP" baseline="0" dirty="0"/>
              <a:t>報告に時間がかかる場合もあるでしょう。 </a:t>
            </a:r>
          </a:p>
          <a:p>
            <a:pPr marL="0" indent="0">
              <a:buFont typeface="Arial" panose="020B0604020202020204" pitchFamily="34" charset="0"/>
              <a:buNone/>
            </a:pPr>
            <a:endParaRPr lang="en-US" baseline="0" dirty="0"/>
          </a:p>
          <a:p>
            <a:pPr marL="628650" lvl="1" indent="-171450">
              <a:buFont typeface="Arial" panose="020B0604020202020204" pitchFamily="34" charset="0"/>
              <a:buChar char="•"/>
            </a:pPr>
            <a:r>
              <a:rPr lang="ja-JP" baseline="0" dirty="0"/>
              <a:t>現在、MyLCIでアクティビティを報告できる役員は限られています。そのため、私たちのデータベースに追加される情報の質を、皆さんのようなリーダーが管理できるという面ではよいのですが、不便な面も出てきます。アクティビティのリーダーを務めたクラブ会員がいて、いつどこで行われたか、どのよう</a:t>
            </a:r>
            <a:r>
              <a:rPr lang="ja-JP" altLang="en-US" baseline="0" dirty="0"/>
              <a:t>に</a:t>
            </a:r>
            <a:r>
              <a:rPr lang="ja-JP" baseline="0" dirty="0"/>
              <a:t>説明</a:t>
            </a:r>
            <a:r>
              <a:rPr lang="ja-JP" altLang="en-US" baseline="0" dirty="0"/>
              <a:t>すればよい</a:t>
            </a:r>
            <a:r>
              <a:rPr lang="ja-JP" baseline="0" dirty="0"/>
              <a:t>か、など、重要な情報のすべてを把握している場合もあるでしょう。そのクラブ会員はそうした情報を、報告を担当する役員に伝達する必要があり、自分で入力することはできません。</a:t>
            </a:r>
          </a:p>
          <a:p>
            <a:pPr marL="628650" lvl="1" indent="-171450">
              <a:buFont typeface="Arial" panose="020B0604020202020204" pitchFamily="34" charset="0"/>
              <a:buChar char="•"/>
            </a:pPr>
            <a:r>
              <a:rPr lang="ja-JP" baseline="0" dirty="0"/>
              <a:t>時間に関する二つ目の問題は、</a:t>
            </a:r>
            <a:r>
              <a:rPr lang="ja-JP" b="1" baseline="0" dirty="0"/>
              <a:t>現時点では、アクティビティが終わらないとその報告ができない</a:t>
            </a:r>
            <a:r>
              <a:rPr lang="ja-JP" baseline="0" dirty="0"/>
              <a:t>、ということです。そのため、</a:t>
            </a:r>
            <a:r>
              <a:rPr lang="ja-JP" u="sng" baseline="0" dirty="0"/>
              <a:t>行事の企画</a:t>
            </a:r>
            <a:r>
              <a:rPr lang="ja-JP" altLang="en-US" u="sng" baseline="0" dirty="0"/>
              <a:t>段階で</a:t>
            </a:r>
            <a:r>
              <a:rPr lang="ja-JP" baseline="0" dirty="0"/>
              <a:t>MyLCIに情報を入力することはできません。情報をリアルタイムで入力することも、写真を簡単にアップロードすることもできません。つまり、多くのクラブが、細かい点を忘れてしまうというリスクを冒してまで、すべての報告を月末に行うことにしている、ということです。</a:t>
            </a:r>
          </a:p>
          <a:p>
            <a:endParaRPr lang="en-US" baseline="0" dirty="0"/>
          </a:p>
          <a:p>
            <a:pPr marL="171450" indent="-171450">
              <a:buFont typeface="Arial" panose="020B0604020202020204" pitchFamily="34" charset="0"/>
              <a:buChar char="•"/>
            </a:pPr>
            <a:r>
              <a:rPr lang="ja-JP" baseline="0" dirty="0"/>
              <a:t>最後に、システムにログインして報告しようとした時に、障害に出くわす場合もあります。インパクト指標の解釈の仕方やアクティビティの分類方法が分からなかったり、MyLCI</a:t>
            </a:r>
            <a:r>
              <a:rPr lang="ja-JP" altLang="en-US" baseline="0" dirty="0"/>
              <a:t>で表示される指示</a:t>
            </a:r>
            <a:r>
              <a:rPr lang="ja-JP" baseline="0" dirty="0"/>
              <a:t>を異なった意味で解釈してしまう場合もあります。</a:t>
            </a:r>
            <a:r>
              <a:rPr lang="ja-JP" altLang="en-US" baseline="0" dirty="0"/>
              <a:t>そこで、どのように奉仕を報告したらよいのかよく分からないのだから、報告しなくてもよいのではないか、というすばらしい言い訳が浮かんできます。</a:t>
            </a:r>
            <a:endParaRPr lang="ja-JP"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dirty="0">
                <a:solidFill>
                  <a:prstClr val="white"/>
                </a:solidFill>
                <a:latin typeface="Arial" charset="0"/>
                <a:ea typeface="MS Mincho" charset="0"/>
                <a:cs typeface="Arial" charset="0"/>
              </a:rPr>
              <a:t>こうした課題があることはつまり、ライオンズとレオ</a:t>
            </a:r>
            <a:r>
              <a:rPr lang="ja-JP" altLang="en-US" sz="1200" b="0" dirty="0">
                <a:solidFill>
                  <a:prstClr val="white"/>
                </a:solidFill>
                <a:latin typeface="Arial" charset="0"/>
                <a:ea typeface="MS Mincho" charset="0"/>
                <a:cs typeface="Arial" charset="0"/>
              </a:rPr>
              <a:t>の</a:t>
            </a:r>
            <a:r>
              <a:rPr lang="ja-JP" sz="1200" b="0" dirty="0">
                <a:solidFill>
                  <a:prstClr val="white"/>
                </a:solidFill>
                <a:latin typeface="Arial" charset="0"/>
                <a:ea typeface="MS Mincho" charset="0"/>
                <a:cs typeface="Arial" charset="0"/>
              </a:rPr>
              <a:t>奉仕を</a:t>
            </a:r>
            <a:r>
              <a:rPr lang="ja-JP" altLang="en-US" sz="1200" b="0" dirty="0">
                <a:solidFill>
                  <a:prstClr val="white"/>
                </a:solidFill>
                <a:latin typeface="Arial" charset="0"/>
                <a:ea typeface="MS Mincho" charset="0"/>
                <a:cs typeface="Arial" charset="0"/>
              </a:rPr>
              <a:t>もっと</a:t>
            </a:r>
            <a:r>
              <a:rPr lang="ja-JP" sz="1200" b="0" dirty="0">
                <a:solidFill>
                  <a:prstClr val="white"/>
                </a:solidFill>
                <a:latin typeface="Arial" charset="0"/>
                <a:ea typeface="MS Mincho" charset="0"/>
                <a:cs typeface="Arial" charset="0"/>
              </a:rPr>
              <a:t>やりやすくする</a:t>
            </a:r>
            <a:r>
              <a:rPr lang="ja-JP" altLang="en-US" sz="1200" b="0" dirty="0">
                <a:solidFill>
                  <a:prstClr val="white"/>
                </a:solidFill>
                <a:latin typeface="Arial" charset="0"/>
                <a:ea typeface="MS Mincho" charset="0"/>
                <a:cs typeface="Arial" charset="0"/>
              </a:rPr>
              <a:t>余地</a:t>
            </a:r>
            <a:r>
              <a:rPr lang="ja-JP" sz="1200" b="0" dirty="0">
                <a:solidFill>
                  <a:prstClr val="white"/>
                </a:solidFill>
                <a:latin typeface="Arial" charset="0"/>
                <a:ea typeface="MS Mincho" charset="0"/>
                <a:cs typeface="Arial" charset="0"/>
              </a:rPr>
              <a:t>があることを意味しています。</a:t>
            </a:r>
            <a:r>
              <a:rPr lang="ja-JP" sz="1200" b="0" baseline="0" dirty="0">
                <a:solidFill>
                  <a:prstClr val="white"/>
                </a:solidFill>
                <a:latin typeface="Arial" charset="0"/>
                <a:ea typeface="MS Mincho" charset="0"/>
                <a:cs typeface="Arial" charset="0"/>
              </a:rPr>
              <a:t>そして</a:t>
            </a:r>
            <a:r>
              <a:rPr lang="ja-JP" altLang="en-US" sz="1200" b="0" baseline="0" dirty="0">
                <a:solidFill>
                  <a:prstClr val="white"/>
                </a:solidFill>
                <a:latin typeface="Arial" charset="0"/>
                <a:ea typeface="MS Mincho" charset="0"/>
                <a:cs typeface="Arial" charset="0"/>
              </a:rPr>
              <a:t>、</a:t>
            </a:r>
            <a:r>
              <a:rPr lang="ja-JP" sz="1200" b="0" baseline="0" dirty="0">
                <a:solidFill>
                  <a:prstClr val="white"/>
                </a:solidFill>
                <a:latin typeface="Arial" charset="0"/>
                <a:ea typeface="MS Mincho" charset="0"/>
                <a:cs typeface="Arial" charset="0"/>
              </a:rPr>
              <a:t>そのための作業の大部分は、私たちのデジタル・アプリケーションの拡張と改善が占めることになるでしょう。100年にわたる奉仕を変えたり、報告をなくしたりする</a:t>
            </a:r>
            <a:r>
              <a:rPr lang="ja-JP" altLang="en-US" sz="1200" b="0" baseline="0" dirty="0">
                <a:solidFill>
                  <a:prstClr val="white"/>
                </a:solidFill>
                <a:latin typeface="Arial" charset="0"/>
                <a:ea typeface="MS Mincho" charset="0"/>
                <a:cs typeface="Arial" charset="0"/>
              </a:rPr>
              <a:t>のではありません。</a:t>
            </a:r>
            <a:r>
              <a:rPr lang="ja-JP" sz="1200" b="0" baseline="0" dirty="0">
                <a:solidFill>
                  <a:prstClr val="white"/>
                </a:solidFill>
                <a:latin typeface="Arial" charset="0"/>
                <a:ea typeface="MS Mincho" charset="0"/>
                <a:cs typeface="Arial" charset="0"/>
              </a:rPr>
              <a:t>私たちがもっと簡単につながり、奉仕し、報告し、祝えるようにするのです。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baseline="0" dirty="0">
                <a:solidFill>
                  <a:prstClr val="white"/>
                </a:solidFill>
                <a:latin typeface="Arial" charset="0"/>
                <a:ea typeface="MS Mincho" charset="0"/>
                <a:cs typeface="Arial" charset="0"/>
              </a:rPr>
              <a:t>そこで、ライオンズのデジタルの世界はどのようなものか、それは役員にとってどのように役立つか、私たちのすべてのデジタル・アプリケーションの改善に、ライオンズはどのように手を貸してくれるかについて、お話ししたいと思います。</a:t>
            </a:r>
            <a:r>
              <a:rPr lang="ja-JP" sz="1200" b="0" baseline="0" dirty="0">
                <a:solidFill>
                  <a:prstClr val="white"/>
                </a:solidFill>
                <a:latin typeface="Arial" charset="0"/>
                <a:ea typeface="MS Mincho" charset="0"/>
                <a:cs typeface="Arial" charset="0"/>
              </a:rPr>
              <a:t>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ja-JP" dirty="0"/>
              <a:t>すべては皆さんのライオン・アカウントから始まります。</a:t>
            </a:r>
            <a:r>
              <a:rPr lang="ja-JP" baseline="0" dirty="0"/>
              <a:t>ライオン・アカウントは、新しい統一ログイン・アカウントです。</a:t>
            </a:r>
            <a:r>
              <a:rPr lang="ja-JP" dirty="0"/>
              <a:t>ライオンズのあらゆるデジタル・アプリケーションに入るための鍵と言ってもいいでしょう。これがあれば、</a:t>
            </a:r>
            <a:r>
              <a:rPr lang="ja-JP" baseline="0" dirty="0"/>
              <a:t>MyLCI、MyLion、ストア、私たちの最新のアプリケーション</a:t>
            </a:r>
            <a:r>
              <a:rPr lang="ja-JP" altLang="en-US" baseline="0" dirty="0"/>
              <a:t>である</a:t>
            </a:r>
            <a:r>
              <a:rPr lang="ja-JP" baseline="0" dirty="0"/>
              <a:t>Insights、そして今後のアプリケーションにもアクセスできるようになります。ライオンとレオは、誰でも一つずつライオン・アカウントを設定できます。</a:t>
            </a:r>
          </a:p>
          <a:p>
            <a:endParaRPr lang="en-US" b="0" baseline="0" dirty="0"/>
          </a:p>
          <a:p>
            <a:r>
              <a:rPr lang="ja-JP" b="0" baseline="0" dirty="0"/>
              <a:t>これまでにMyLCIに登録</a:t>
            </a:r>
            <a:r>
              <a:rPr lang="ja-JP" altLang="en-US" b="0" baseline="0" dirty="0"/>
              <a:t>し</a:t>
            </a:r>
            <a:r>
              <a:rPr lang="ja-JP" b="0" baseline="0" dirty="0"/>
              <a:t>ている会員は、新しくライオン・アカウントを登録し直す必要はありません。MyLCIのログイン情報が、そのままライオン・アカウントになるからです。</a:t>
            </a:r>
          </a:p>
          <a:p>
            <a:endParaRPr lang="en-US" b="0" baseline="0" dirty="0"/>
          </a:p>
          <a:p>
            <a:r>
              <a:rPr lang="ja-JP" sz="1200" dirty="0">
                <a:solidFill>
                  <a:schemeClr val="tx1"/>
                </a:solidFill>
                <a:latin typeface="+mn-lt"/>
                <a:ea typeface="MS Mincho"/>
                <a:cs typeface="+mn-cs"/>
              </a:rPr>
              <a:t>まだライオン・アカウントを登録していない皆さんは、今が絶好のタイミングです。MyLCIに登録するには、会員番号と、最新のEメールアドレスか携帯電話番号が必要です。  </a:t>
            </a:r>
          </a:p>
          <a:p>
            <a:endParaRPr lang="en-US" sz="1200" b="0" kern="1200" baseline="0" dirty="0">
              <a:solidFill>
                <a:schemeClr val="tx1"/>
              </a:solidFill>
              <a:effectLst/>
              <a:latin typeface="+mn-lt"/>
              <a:ea typeface="+mn-ea"/>
              <a:cs typeface="+mn-cs"/>
            </a:endParaRPr>
          </a:p>
          <a:p>
            <a:r>
              <a:rPr lang="ja-JP" sz="1200" b="1" baseline="0" dirty="0">
                <a:solidFill>
                  <a:schemeClr val="tx1"/>
                </a:solidFill>
                <a:latin typeface="+mn-lt"/>
                <a:ea typeface="MS Mincho"/>
                <a:cs typeface="+mn-cs"/>
              </a:rPr>
              <a:t>ライオン・アカウントを簡単に設定できた会員もいました。MyLCIに古い電話番号やEメールアドレスが残っているなど、障害に直面した会員もいました。私たちは、そうしたことがMyLCIユーザーの作業を中断させてしまったのだと考えています。だからこそ、私たちに連絡してサポートを求めてくださった皆さんには感謝しています。 </a:t>
            </a:r>
          </a:p>
          <a:p>
            <a:endParaRPr lang="en-US" sz="1200" b="0" kern="1200" baseline="0" dirty="0">
              <a:solidFill>
                <a:schemeClr val="tx1"/>
              </a:solidFill>
              <a:effectLst/>
              <a:latin typeface="+mn-lt"/>
              <a:ea typeface="+mn-ea"/>
              <a:cs typeface="+mn-cs"/>
            </a:endParaRPr>
          </a:p>
          <a:p>
            <a:r>
              <a:rPr lang="ja-JP" sz="1200" b="0" baseline="0" dirty="0">
                <a:solidFill>
                  <a:schemeClr val="tx1"/>
                </a:solidFill>
                <a:latin typeface="+mn-lt"/>
                <a:ea typeface="MS Mincho"/>
                <a:cs typeface="+mn-cs"/>
              </a:rPr>
              <a:t>ライオン・アカウントの設定に支援が必要な場合や、会員にライオン・アカウントの設定を奨励しようとする時などには、国際本部のスタッフにEメール（mylion@lionsclubs.org）でご連絡ください。サポート・チームが喜んでお手伝いさせていただきます！</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aseline="0" dirty="0"/>
              <a:t>ライオン・アカウントでログインしたら、私たちのアプリケーションの間を簡単に行き来できます。ライオンズの会員は現在、MyLCIを除いて、</a:t>
            </a:r>
            <a:r>
              <a:rPr lang="ja-JP" altLang="en-US" baseline="0" dirty="0"/>
              <a:t>この画面上の</a:t>
            </a:r>
            <a:r>
              <a:rPr lang="ja-JP" baseline="0" dirty="0"/>
              <a:t>すべてのアプリケーションにアクセスできます。MyLCIは引き続き役員用のアプリケーションとして、役員以外の会員の端末ではグレーで表示され、機能が使えないようになっています。</a:t>
            </a: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ja-JP" baseline="0" dirty="0"/>
              <a:t>では、MyLionを見ていきましょう。MyLionは私たちの新しい奉仕アプリケーションで、ライオンズの核心である奉仕と友情</a:t>
            </a:r>
            <a:r>
              <a:rPr lang="ja-JP" altLang="en-US" baseline="0" dirty="0"/>
              <a:t>を焦点とするものです</a:t>
            </a:r>
            <a:r>
              <a:rPr lang="ja-JP" baseline="0" dirty="0"/>
              <a:t>。</a:t>
            </a:r>
          </a:p>
          <a:p>
            <a:endParaRPr lang="en-US" baseline="0" dirty="0"/>
          </a:p>
          <a:p>
            <a:r>
              <a:rPr lang="ja-JP" baseline="0" dirty="0"/>
              <a:t>MyLionは、仲間の会員とのつながりを深め、世界</a:t>
            </a:r>
            <a:r>
              <a:rPr lang="ja-JP" altLang="en-US" baseline="0" dirty="0"/>
              <a:t>中</a:t>
            </a:r>
            <a:r>
              <a:rPr lang="ja-JP" baseline="0" dirty="0"/>
              <a:t>の奉仕</a:t>
            </a:r>
            <a:r>
              <a:rPr lang="ja-JP" altLang="en-US" baseline="0" dirty="0"/>
              <a:t>アクティビティ</a:t>
            </a:r>
            <a:r>
              <a:rPr lang="ja-JP" baseline="0" dirty="0"/>
              <a:t>を</a:t>
            </a:r>
            <a:r>
              <a:rPr lang="ja-JP" altLang="en-US" baseline="0" dirty="0"/>
              <a:t>知って</a:t>
            </a:r>
            <a:r>
              <a:rPr lang="ja-JP" baseline="0" dirty="0"/>
              <a:t>ヒントに</a:t>
            </a:r>
            <a:r>
              <a:rPr lang="ja-JP" altLang="en-US" baseline="0" dirty="0"/>
              <a:t>し</a:t>
            </a:r>
            <a:r>
              <a:rPr lang="ja-JP" baseline="0" dirty="0"/>
              <a:t>、自分たちの奉仕</a:t>
            </a:r>
            <a:r>
              <a:rPr lang="ja-JP" altLang="en-US" baseline="0" dirty="0"/>
              <a:t>も</a:t>
            </a:r>
            <a:r>
              <a:rPr lang="ja-JP" baseline="0" dirty="0"/>
              <a:t>PR</a:t>
            </a:r>
            <a:r>
              <a:rPr lang="ja-JP" altLang="en-US" baseline="0" dirty="0"/>
              <a:t>する機会を提供してくれます</a:t>
            </a:r>
            <a:r>
              <a:rPr lang="ja-JP" baseline="0" dirty="0"/>
              <a:t>。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dirty="0">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dirty="0">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mylion@lionsclubs.org" TargetMode="External"/><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id="{1009F760-D9F2-7740-BF46-490370A1D2DF}"/>
              </a:ext>
            </a:extLst>
          </p:cNvPr>
          <p:cNvSpPr>
            <a:spLocks noGrp="1"/>
          </p:cNvSpPr>
          <p:nvPr>
            <p:ph type="body" sz="quarter" idx="13"/>
          </p:nvPr>
        </p:nvSpPr>
        <p:spPr>
          <a:xfrm>
            <a:off x="774748" y="4471551"/>
            <a:ext cx="8638032" cy="535194"/>
          </a:xfrm>
        </p:spPr>
        <p:txBody>
          <a:bodyPr/>
          <a:lstStyle/>
          <a:p>
            <a:r>
              <a:rPr lang="ja-JP" sz="2000" dirty="0">
                <a:latin typeface="ＭＳ Ｐゴシック" panose="020B0600070205080204" pitchFamily="50" charset="-128"/>
                <a:ea typeface="ＭＳ Ｐゴシック" panose="020B0600070205080204" pitchFamily="50" charset="-128"/>
              </a:rPr>
              <a:t>MyLionを奉仕に役立てる方法</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ja-JP">
                <a:ea typeface="ＭＳ Ｐゴシック" panose="020B0600070205080204" pitchFamily="50" charset="-128"/>
              </a:rPr>
              <a:t>MyLionを使って奉仕する。</a:t>
            </a:r>
          </a:p>
        </p:txBody>
      </p:sp>
      <p:sp>
        <p:nvSpPr>
          <p:cNvPr id="2" name="Text Placeholder 1"/>
          <p:cNvSpPr>
            <a:spLocks noGrp="1"/>
          </p:cNvSpPr>
          <p:nvPr>
            <p:ph type="body" sz="quarter" idx="13"/>
          </p:nvPr>
        </p:nvSpPr>
        <p:spPr>
          <a:xfrm>
            <a:off x="3259529" y="4189206"/>
            <a:ext cx="6372151" cy="596154"/>
          </a:xfrm>
        </p:spPr>
        <p:txBody>
          <a:bodyPr/>
          <a:lstStyle/>
          <a:p>
            <a:r>
              <a:rPr lang="ja-JP" dirty="0">
                <a:ea typeface="ＭＳ Ｐゴシック" panose="020B0600070205080204" pitchFamily="50" charset="-128"/>
              </a:rPr>
              <a:t>二つの</a:t>
            </a:r>
            <a:r>
              <a:rPr lang="ja-JP" altLang="en-US" dirty="0">
                <a:ea typeface="ＭＳ Ｐゴシック" panose="020B0600070205080204" pitchFamily="50" charset="-128"/>
              </a:rPr>
              <a:t>方法</a:t>
            </a:r>
            <a:r>
              <a:rPr lang="ja-JP" dirty="0">
                <a:ea typeface="ＭＳ Ｐゴシック" panose="020B0600070205080204" pitchFamily="50" charset="-128"/>
              </a:rPr>
              <a:t>：アクティビティの設定か、アクティビティの報告か</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pPr marL="0" indent="0">
              <a:buNone/>
            </a:pPr>
            <a:r>
              <a:rPr lang="ja-JP" sz="4000" b="1">
                <a:solidFill>
                  <a:srgbClr val="0A5496"/>
                </a:solidFill>
                <a:ea typeface="ＭＳ Ｐゴシック" panose="020B0600070205080204" pitchFamily="50" charset="-128"/>
              </a:rPr>
              <a:t>MyLionで過去のアクティビティを報告。 </a:t>
            </a:r>
          </a:p>
        </p:txBody>
      </p:sp>
      <p:sp>
        <p:nvSpPr>
          <p:cNvPr id="5" name="Content Placeholder 2"/>
          <p:cNvSpPr txBox="1">
            <a:spLocks/>
          </p:cNvSpPr>
          <p:nvPr/>
        </p:nvSpPr>
        <p:spPr bwMode="auto">
          <a:xfrm>
            <a:off x="685801" y="1728789"/>
            <a:ext cx="6443662" cy="5226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完了しているアクティビティを報告したい場合には、</a:t>
            </a:r>
            <a:r>
              <a:rPr lang="ja-JP" sz="2600" b="1"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「アクティビティの報告」</a:t>
            </a:r>
            <a:r>
              <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を選択し</a:t>
            </a:r>
            <a:r>
              <a:rPr lang="ja-JP" altLang="en-US"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、それから：</a:t>
            </a:r>
            <a:endPar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主な詳細を追加する</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写真をアップロードする</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インパクトを数字で入力する</a:t>
            </a:r>
          </a:p>
          <a:p>
            <a:pPr>
              <a:lnSpc>
                <a:spcPct val="105000"/>
              </a:lnSpc>
              <a:spcAft>
                <a:spcPts val="1200"/>
              </a:spcAft>
            </a:pPr>
            <a:r>
              <a:rPr lang="ja-JP" sz="24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「アクティビティの報告」</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は、報告を認められている役員</a:t>
            </a:r>
            <a:r>
              <a:rPr lang="ja-JP" altLang="en-US"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だけ</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が行え</a:t>
            </a:r>
            <a:r>
              <a:rPr lang="ja-JP" altLang="en-US"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a:t>
            </a:r>
          </a:p>
          <a:p>
            <a:pPr>
              <a:lnSpc>
                <a:spcPct val="105000"/>
              </a:lnSpc>
              <a:spcAft>
                <a:spcPts val="1200"/>
              </a:spcAft>
            </a:pPr>
            <a:r>
              <a:rPr lang="ja-JP" sz="24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ウェブサイトまたはMyLionアプリで行え</a:t>
            </a:r>
            <a:r>
              <a:rPr lang="ja-JP" altLang="en-US" sz="24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r>
              <a:rPr lang="ja-JP" sz="24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 name="Picture 6" descr="A screenshot of a computer screen&#10;&#10;Description automatically generated">
            <a:extLst>
              <a:ext uri="{FF2B5EF4-FFF2-40B4-BE49-F238E27FC236}">
                <a16:creationId xmlns:a16="http://schemas.microsoft.com/office/drawing/2014/main"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panose="020B0604020202020204" pitchFamily="34" charset="0"/>
              <a:ea typeface="ＭＳ Ｐゴシック" panose="020B0600070205080204" pitchFamily="50" charset="-128"/>
              <a:cs typeface="Arial" panose="020B0604020202020204" pitchFamily="34" charset="0"/>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ja-JP" dirty="0">
                <a:ea typeface="ＭＳ Ｐゴシック" panose="020B0600070205080204" pitchFamily="50" charset="-128"/>
              </a:rPr>
              <a:t>実演：過去のアクティビティを報告</a:t>
            </a:r>
            <a:endParaRPr lang="en-US" altLang="ja-JP" dirty="0">
              <a:ea typeface="ＭＳ Ｐゴシック" panose="020B0600070205080204" pitchFamily="50" charset="-128"/>
            </a:endParaRPr>
          </a:p>
          <a:p>
            <a:r>
              <a:rPr lang="ja-JP" dirty="0">
                <a:ea typeface="ＭＳ Ｐゴシック" panose="020B0600070205080204" pitchFamily="50" charset="-128"/>
              </a:rPr>
              <a:t>（ウェブサイト</a:t>
            </a:r>
            <a:r>
              <a:rPr lang="ja-JP" altLang="en-US" dirty="0">
                <a:ea typeface="ＭＳ Ｐゴシック" panose="020B0600070205080204" pitchFamily="50" charset="-128"/>
              </a:rPr>
              <a:t>で</a:t>
            </a:r>
            <a:r>
              <a:rPr lang="ja-JP" dirty="0">
                <a:ea typeface="ＭＳ Ｐゴシック" panose="020B0600070205080204" pitchFamily="50" charset="-128"/>
              </a:rPr>
              <a:t>）</a:t>
            </a:r>
          </a:p>
        </p:txBody>
      </p:sp>
      <p:sp>
        <p:nvSpPr>
          <p:cNvPr id="6" name="TextBox 5"/>
          <p:cNvSpPr txBox="1"/>
          <p:nvPr/>
        </p:nvSpPr>
        <p:spPr>
          <a:xfrm>
            <a:off x="4710624" y="4314063"/>
            <a:ext cx="2770750" cy="338554"/>
          </a:xfrm>
          <a:prstGeom prst="rect">
            <a:avLst/>
          </a:prstGeom>
          <a:noFill/>
        </p:spPr>
        <p:txBody>
          <a:bodyPr wrap="square" rtlCol="0">
            <a:spAutoFit/>
          </a:bodyPr>
          <a:lstStyle/>
          <a:p>
            <a:r>
              <a:rPr lang="ja-JP" sz="1600" i="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INSERT VIDEO LINK HERE</a:t>
            </a:r>
          </a:p>
        </p:txBody>
      </p:sp>
      <p:sp>
        <p:nvSpPr>
          <p:cNvPr id="7" name="TextBox 6"/>
          <p:cNvSpPr txBox="1"/>
          <p:nvPr/>
        </p:nvSpPr>
        <p:spPr>
          <a:xfrm>
            <a:off x="3037766" y="5815035"/>
            <a:ext cx="7193724" cy="338554"/>
          </a:xfrm>
          <a:prstGeom prst="rect">
            <a:avLst/>
          </a:prstGeom>
          <a:noFill/>
        </p:spPr>
        <p:txBody>
          <a:bodyPr wrap="square" rtlCol="0">
            <a:spAutoFit/>
          </a:bodyPr>
          <a:lstStyle/>
          <a:p>
            <a:r>
              <a:rPr lang="ja-JP" sz="1600" i="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2019年7月1日からは、アクティビティ報告はすべてMyLionで行うことになります。</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799" y="724626"/>
            <a:ext cx="11015663" cy="519179"/>
          </a:xfrm>
          <a:prstGeom prst="rect">
            <a:avLst/>
          </a:prstGeom>
        </p:spPr>
        <p:txBody>
          <a:bodyPr/>
          <a:lstStyle/>
          <a:p>
            <a:pPr marL="0" indent="0">
              <a:buNone/>
            </a:pPr>
            <a:r>
              <a:rPr lang="ja-JP" sz="3800" b="1" dirty="0">
                <a:solidFill>
                  <a:srgbClr val="0A5496"/>
                </a:solidFill>
                <a:ea typeface="ＭＳ Ｐゴシック" panose="020B0600070205080204" pitchFamily="50" charset="-128"/>
              </a:rPr>
              <a:t>MyLionでアクティビティを計画し、終わってから報告。</a:t>
            </a:r>
          </a:p>
        </p:txBody>
      </p:sp>
      <p:sp>
        <p:nvSpPr>
          <p:cNvPr id="5" name="Content Placeholder 2"/>
          <p:cNvSpPr txBox="1">
            <a:spLocks/>
          </p:cNvSpPr>
          <p:nvPr/>
        </p:nvSpPr>
        <p:spPr bwMode="auto">
          <a:xfrm>
            <a:off x="685800" y="1431001"/>
            <a:ext cx="6756723" cy="520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600"/>
              </a:spcAft>
            </a:pPr>
            <a:r>
              <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次回のアクティビティを設定して公開。</a:t>
            </a:r>
          </a:p>
          <a:p>
            <a:pPr>
              <a:lnSpc>
                <a:spcPct val="105000"/>
              </a:lnSpc>
              <a:spcAft>
                <a:spcPts val="0"/>
              </a:spcAft>
            </a:pPr>
            <a:r>
              <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MyLionで</a:t>
            </a:r>
            <a:r>
              <a:rPr lang="ja-JP" sz="2600" b="1"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「新しいアクティビティ」</a:t>
            </a:r>
            <a:r>
              <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を選択し</a:t>
            </a:r>
            <a:r>
              <a:rPr lang="ja-JP" altLang="en-US"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a:t>
            </a:r>
            <a:endParaRPr lang="en-US" alt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indent="0">
              <a:lnSpc>
                <a:spcPct val="105000"/>
              </a:lnSpc>
              <a:spcAft>
                <a:spcPts val="600"/>
              </a:spcAft>
              <a:buNone/>
            </a:pPr>
            <a:r>
              <a:rPr lang="ja-JP" altLang="en-US"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　それから：</a:t>
            </a:r>
            <a:endParaRPr lang="ja-JP" sz="26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主な詳細を追加する</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写真をアップロードする</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会員に参加を呼びかける </a:t>
            </a:r>
          </a:p>
          <a:p>
            <a:pPr lvl="1">
              <a:lnSpc>
                <a:spcPct val="105000"/>
              </a:lnSpc>
              <a:spcAft>
                <a:spcPts val="6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公開する </a:t>
            </a:r>
          </a:p>
          <a:p>
            <a:pPr>
              <a:lnSpc>
                <a:spcPct val="105000"/>
              </a:lnSpc>
              <a:spcAft>
                <a:spcPts val="600"/>
              </a:spcAft>
            </a:pP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アクティビティが終わったら？役員がインパクトをいくつかの数字</a:t>
            </a:r>
            <a:r>
              <a:rPr lang="ja-JP" altLang="en-US"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で</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追加す</a:t>
            </a:r>
            <a:r>
              <a:rPr lang="ja-JP" altLang="en-US"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れば、</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報告は完了！</a:t>
            </a:r>
          </a:p>
          <a:p>
            <a:pPr>
              <a:lnSpc>
                <a:spcPct val="105000"/>
              </a:lnSpc>
              <a:spcAft>
                <a:spcPts val="1200"/>
              </a:spcAft>
            </a:pPr>
            <a:r>
              <a:rPr lang="ja-JP" sz="24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「新しいアクティビティ」</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は、ライオンまたはレオであれば誰でも設定でき</a:t>
            </a:r>
            <a:r>
              <a:rPr lang="ja-JP" altLang="en-US"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r>
              <a:rPr lang="ja-JP" sz="2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6" name="Picture 5" descr="A screenshot of a computer screen&#10;&#10;Description automatically generated">
            <a:extLst>
              <a:ext uri="{FF2B5EF4-FFF2-40B4-BE49-F238E27FC236}">
                <a16:creationId xmlns:a16="http://schemas.microsoft.com/office/drawing/2014/main"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5460" y="1982809"/>
            <a:ext cx="7757287" cy="4150565"/>
          </a:xfrm>
          <a:prstGeom prst="rect">
            <a:avLst/>
          </a:prstGeom>
        </p:spPr>
      </p:pic>
      <p:sp>
        <p:nvSpPr>
          <p:cNvPr id="8" name="Rectangle 7">
            <a:extLst>
              <a:ext uri="{FF2B5EF4-FFF2-40B4-BE49-F238E27FC236}">
                <a16:creationId xmlns:a16="http://schemas.microsoft.com/office/drawing/2014/main"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panose="020B0604020202020204" pitchFamily="34" charset="0"/>
              <a:ea typeface="ＭＳ Ｐゴシック" panose="020B0600070205080204" pitchFamily="50" charset="-128"/>
              <a:cs typeface="Arial" panose="020B0604020202020204" pitchFamily="34" charset="0"/>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814171" cy="1323178"/>
          </a:xfrm>
        </p:spPr>
        <p:txBody>
          <a:bodyPr/>
          <a:lstStyle/>
          <a:p>
            <a:r>
              <a:rPr lang="ja-JP" dirty="0">
                <a:ea typeface="ＭＳ Ｐゴシック" panose="020B0600070205080204" pitchFamily="50" charset="-128"/>
              </a:rPr>
              <a:t>実演：MyLionでアクティビティを計画</a:t>
            </a:r>
            <a:endParaRPr lang="en-US" altLang="ja-JP" dirty="0">
              <a:ea typeface="ＭＳ Ｐゴシック" panose="020B0600070205080204" pitchFamily="50" charset="-128"/>
            </a:endParaRPr>
          </a:p>
          <a:p>
            <a:r>
              <a:rPr lang="ja-JP" dirty="0">
                <a:ea typeface="ＭＳ Ｐゴシック" panose="020B0600070205080204" pitchFamily="50" charset="-128"/>
              </a:rPr>
              <a:t>（ウェブサイト</a:t>
            </a:r>
            <a:r>
              <a:rPr lang="ja-JP" altLang="en-US" dirty="0">
                <a:ea typeface="ＭＳ Ｐゴシック" panose="020B0600070205080204" pitchFamily="50" charset="-128"/>
              </a:rPr>
              <a:t>で</a:t>
            </a:r>
            <a:r>
              <a:rPr lang="ja-JP" dirty="0">
                <a:ea typeface="ＭＳ Ｐゴシック" panose="020B0600070205080204" pitchFamily="50" charset="-128"/>
              </a:rPr>
              <a:t>）</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ja-JP" sz="1600" dirty="0">
                <a:latin typeface="Arial" panose="020B0604020202020204" pitchFamily="34" charset="0"/>
                <a:ea typeface="ＭＳ Ｐゴシック" panose="020B0600070205080204" pitchFamily="50" charset="-128"/>
                <a:cs typeface="Arial" panose="020B0604020202020204" pitchFamily="34" charset="0"/>
                <a:hlinkClick r:id="rId3"/>
              </a:rPr>
              <a:t>https://www.youtube.com/watch?v=npuTGERBctE&amp;feature=youtu.be</a:t>
            </a:r>
          </a:p>
        </p:txBody>
      </p:sp>
      <p:sp>
        <p:nvSpPr>
          <p:cNvPr id="5" name="TextBox 4"/>
          <p:cNvSpPr txBox="1"/>
          <p:nvPr/>
        </p:nvSpPr>
        <p:spPr>
          <a:xfrm>
            <a:off x="2743201" y="5975672"/>
            <a:ext cx="7193724" cy="338554"/>
          </a:xfrm>
          <a:prstGeom prst="rect">
            <a:avLst/>
          </a:prstGeom>
          <a:noFill/>
        </p:spPr>
        <p:txBody>
          <a:bodyPr wrap="square" rtlCol="0">
            <a:spAutoFit/>
          </a:bodyPr>
          <a:lstStyle/>
          <a:p>
            <a:r>
              <a:rPr lang="ja-JP" sz="1600" i="1">
                <a:solidFill>
                  <a:schemeClr val="bg1"/>
                </a:solidFill>
                <a:latin typeface="Arial" panose="020B0604020202020204" pitchFamily="34" charset="0"/>
                <a:ea typeface="ＭＳ Ｐゴシック" panose="020B0600070205080204" pitchFamily="50" charset="-128"/>
                <a:cs typeface="Arial" panose="020B0604020202020204" pitchFamily="34" charset="0"/>
              </a:rPr>
              <a:t>2019年7月1日からは、アクティビティ報告はすべてMyLionで行うことになります。</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ja-JP" sz="4000">
                <a:ea typeface="ＭＳ Ｐゴシック" panose="020B0600070205080204" pitchFamily="50" charset="-128"/>
              </a:rPr>
              <a:t>クラブ役員とMyLion</a:t>
            </a: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ja-JP" sz="21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アクティビティを報告できるクラブ役員は？</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ライオンズクラブ会長</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ライオンズクラブ幹事</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クラブ奉仕委員長</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クラブ業務担当者</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レオクラブ会長</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レオクラブ幹事</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marL="3174" indent="0">
              <a:lnSpc>
                <a:spcPct val="105000"/>
              </a:lnSpc>
              <a:buClr>
                <a:srgbClr val="EBB700"/>
              </a:buClr>
              <a:buNone/>
            </a:pPr>
            <a:r>
              <a:rPr lang="ja-JP" sz="21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他に、これらのクラブ役員ができることは？</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会員が設定したアクティビティを削除/編集</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クラブのアクティビティを報告</a:t>
            </a:r>
          </a:p>
          <a:p>
            <a:pPr lvl="1">
              <a:lnSpc>
                <a:spcPct val="105000"/>
              </a:lnSpc>
              <a:buFont typeface="Arial" panose="020B0604020202020204" pitchFamily="34" charset="0"/>
              <a:buChar char="•"/>
            </a:pPr>
            <a:r>
              <a:rPr lang="ja-JP"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クラブのプロフィールを編集（ヒント：lionsclubs.orgの「クラブ検索」でクラブの最新のプロフィールを確認！）</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ja-JP"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私は複数の役職に就いています。MyLionで自分の役職を変え</a:t>
            </a:r>
            <a:r>
              <a:rPr lang="ja-JP" altLang="en-US"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て操作したい</a:t>
            </a:r>
            <a:r>
              <a:rPr lang="ja-JP"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時には、どうすればよいですか？</a:t>
            </a:r>
          </a:p>
          <a:p>
            <a:pPr>
              <a:lnSpc>
                <a:spcPct val="105000"/>
              </a:lnSpc>
              <a:spcAft>
                <a:spcPts val="1200"/>
              </a:spcAft>
            </a:pPr>
            <a:r>
              <a:rPr lang="en-US" alt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MyLion</a:t>
            </a:r>
            <a:r>
              <a:rPr lang="ja-JP" altLang="en-US"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はユーザーの役職をすべて認識し、それらの役職で行える奉仕アクティビティ関連のすべてのタスクにアクセスできるようにします。</a:t>
            </a: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手動で自分の役職を変える必要はありません。</a:t>
            </a:r>
          </a:p>
          <a:p>
            <a:pPr marL="0" indent="0">
              <a:lnSpc>
                <a:spcPct val="105000"/>
              </a:lnSpc>
              <a:spcAft>
                <a:spcPts val="1200"/>
              </a:spcAft>
              <a:buNone/>
            </a:pPr>
            <a:endParaRPr lang="en-US" sz="2000" kern="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marL="0" indent="0">
              <a:lnSpc>
                <a:spcPct val="105000"/>
              </a:lnSpc>
              <a:spcAft>
                <a:spcPts val="1200"/>
              </a:spcAft>
              <a:buNone/>
            </a:pPr>
            <a:r>
              <a:rPr lang="ja-JP"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7月1日からは、アクティビティ報告はすべてMyLionで行うことになります。2018～2019年度の報告に関しては、MyLCIで行える猶予期間が設けられていますか？</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はい。2018～2019年度のアクティビティ</a:t>
            </a:r>
            <a:r>
              <a:rPr lang="ja-JP" altLang="en-US"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の報告は、</a:t>
            </a:r>
            <a:r>
              <a:rPr lang="ja-JP" alt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 2019年7月15日までは</a:t>
            </a: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MyLCI</a:t>
            </a:r>
            <a:r>
              <a:rPr lang="ja-JP" altLang="en-US"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で行えます</a:t>
            </a: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a:t>
            </a:r>
          </a:p>
          <a:p>
            <a:pPr>
              <a:lnSpc>
                <a:spcPct val="105000"/>
              </a:lnSpc>
              <a:spcAft>
                <a:spcPts val="1200"/>
              </a:spcAft>
            </a:pPr>
            <a:endParaRPr lang="en-US" sz="1400" kern="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05000"/>
              </a:lnSpc>
              <a:spcAft>
                <a:spcPts val="1200"/>
              </a:spcAft>
              <a:buClr>
                <a:prstClr val="white"/>
              </a:buClr>
              <a:buFont typeface="Arial" charset="0"/>
              <a:buChar char="•"/>
            </a:pPr>
            <a:endParaRPr lang="en-US" sz="1400" kern="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Text Placeholder 1"/>
          <p:cNvSpPr>
            <a:spLocks noGrp="1"/>
          </p:cNvSpPr>
          <p:nvPr>
            <p:ph type="body" sz="quarter" idx="12"/>
          </p:nvPr>
        </p:nvSpPr>
        <p:spPr>
          <a:xfrm>
            <a:off x="685800" y="724626"/>
            <a:ext cx="8357992" cy="445043"/>
          </a:xfrm>
        </p:spPr>
        <p:txBody>
          <a:bodyPr/>
          <a:lstStyle/>
          <a:p>
            <a:r>
              <a:rPr lang="ja-JP">
                <a:ea typeface="ＭＳ Ｐゴシック" panose="020B0600070205080204" pitchFamily="50" charset="-128"/>
              </a:rPr>
              <a:t>MyLionに関するよくある質問</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ja-JP"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主要アクティビティは設定できますか？また、主要アクティビティの定義はありますか？</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主要アクティビティは、2019年6月から設定できるようになります。</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国際協会における主要アクティビティとは、「繰り返し行われ、企画者であるクラブ、地区、または複合地区の特徴および/または専門性を表すアクティビティ」を意味します。</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この定義に基づき、ライオンズとレオはクラブの主要アクティビティはどれかを決定できるようになります。</a:t>
            </a:r>
          </a:p>
        </p:txBody>
      </p:sp>
      <p:sp>
        <p:nvSpPr>
          <p:cNvPr id="2" name="Text Placeholder 1"/>
          <p:cNvSpPr>
            <a:spLocks noGrp="1"/>
          </p:cNvSpPr>
          <p:nvPr>
            <p:ph type="body" sz="quarter" idx="12"/>
          </p:nvPr>
        </p:nvSpPr>
        <p:spPr>
          <a:xfrm>
            <a:off x="685799" y="724626"/>
            <a:ext cx="10863197" cy="445043"/>
          </a:xfrm>
        </p:spPr>
        <p:txBody>
          <a:bodyPr/>
          <a:lstStyle/>
          <a:p>
            <a:r>
              <a:rPr lang="ja-JP">
                <a:ea typeface="ＭＳ Ｐゴシック" panose="020B0600070205080204" pitchFamily="50" charset="-128"/>
              </a:rPr>
              <a:t>MyLionに関するよくある質問（続き）</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ja-JP" sz="2000" b="1"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アクティビティはどのよう分類すればよいですか？</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まず、アクティビティの種類（奉仕アクティビティ、資金獲得活動、会議）を選びます。 </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次に、該当する「グローバル重点分野」を選びます。そのアクティビティがグローバル重点分野に該当しない場合には、「その他」を選びます。</a:t>
            </a:r>
          </a:p>
          <a:p>
            <a:pPr marL="230182" lvl="1" indent="-230182">
              <a:lnSpc>
                <a:spcPct val="105000"/>
              </a:lnSpc>
              <a:spcAft>
                <a:spcPts val="1200"/>
              </a:spcAft>
              <a:buFont typeface="Arial" pitchFamily="34" charset="0"/>
              <a:buChar char="•"/>
            </a:pPr>
            <a:r>
              <a:rPr lang="ja-JP" sz="20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選択したグローバル重点分野に応じて、一連の下位分類が表示されます。皆さんのアクティビティに最も近い下位分類を選んでください。</a:t>
            </a:r>
          </a:p>
        </p:txBody>
      </p:sp>
      <p:sp>
        <p:nvSpPr>
          <p:cNvPr id="2" name="Text Placeholder 1"/>
          <p:cNvSpPr>
            <a:spLocks noGrp="1"/>
          </p:cNvSpPr>
          <p:nvPr>
            <p:ph type="body" sz="quarter" idx="12"/>
          </p:nvPr>
        </p:nvSpPr>
        <p:spPr>
          <a:xfrm>
            <a:off x="685799" y="724626"/>
            <a:ext cx="10863197" cy="445043"/>
          </a:xfrm>
        </p:spPr>
        <p:txBody>
          <a:bodyPr/>
          <a:lstStyle/>
          <a:p>
            <a:r>
              <a:rPr lang="ja-JP">
                <a:ea typeface="ＭＳ Ｐゴシック" panose="020B0600070205080204" pitchFamily="50" charset="-128"/>
              </a:rPr>
              <a:t>MyLionに関するよくある質問（続き）</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173869" y="2377440"/>
            <a:ext cx="7975971" cy="1239360"/>
          </a:xfrm>
        </p:spPr>
        <p:txBody>
          <a:bodyPr/>
          <a:lstStyle/>
          <a:p>
            <a:r>
              <a:rPr lang="ja-JP" dirty="0">
                <a:ea typeface="ＭＳ Ｐゴシック" panose="020B0600070205080204" pitchFamily="50" charset="-128"/>
              </a:rPr>
              <a:t>MyLionとInsights</a:t>
            </a:r>
            <a:r>
              <a:rPr lang="ja-JP" altLang="en-US" dirty="0">
                <a:ea typeface="ＭＳ Ｐゴシック" panose="020B0600070205080204" pitchFamily="50" charset="-128"/>
              </a:rPr>
              <a:t>：</a:t>
            </a:r>
            <a:endParaRPr lang="en-US" altLang="ja-JP" dirty="0">
              <a:ea typeface="ＭＳ Ｐゴシック" panose="020B0600070205080204" pitchFamily="50" charset="-128"/>
            </a:endParaRPr>
          </a:p>
          <a:p>
            <a:r>
              <a:rPr lang="ja-JP" dirty="0">
                <a:ea typeface="ＭＳ Ｐゴシック" panose="020B0600070205080204" pitchFamily="50" charset="-128"/>
              </a:rPr>
              <a:t>数字を調べることで奉仕のインパクトを祝</a:t>
            </a:r>
            <a:r>
              <a:rPr lang="ja-JP" altLang="en-US" dirty="0">
                <a:ea typeface="ＭＳ Ｐゴシック" panose="020B0600070205080204" pitchFamily="50" charset="-128"/>
              </a:rPr>
              <a:t>う</a:t>
            </a:r>
            <a:r>
              <a:rPr lang="ja-JP" dirty="0">
                <a:ea typeface="ＭＳ Ｐゴシック" panose="020B0600070205080204" pitchFamily="50" charset="-128"/>
              </a:rPr>
              <a:t>。</a:t>
            </a:r>
          </a:p>
        </p:txBody>
      </p:sp>
    </p:spTree>
    <p:extLst>
      <p:ext uri="{BB962C8B-B14F-4D97-AF65-F5344CB8AC3E}">
        <p14:creationId xmlns:p14="http://schemas.microsoft.com/office/powerpoint/2010/main" val="423756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rPr>
              <a:t>aa</a:t>
            </a:r>
          </a:p>
        </p:txBody>
      </p:sp>
      <p:sp>
        <p:nvSpPr>
          <p:cNvPr id="9" name="Background - Solid">
            <a:extLst>
              <a:ext uri="{FF2B5EF4-FFF2-40B4-BE49-F238E27FC236}">
                <a16:creationId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rPr>
              <a:t>A,</a:t>
            </a:r>
          </a:p>
        </p:txBody>
      </p:sp>
      <p:sp>
        <p:nvSpPr>
          <p:cNvPr id="4" name="Large #">
            <a:extLst>
              <a:ext uri="{FF2B5EF4-FFF2-40B4-BE49-F238E27FC236}">
                <a16:creationId xmlns:a16="http://schemas.microsoft.com/office/drawing/2014/main" id="{33632580-C8D1-9543-A017-C596B265E906}"/>
              </a:ext>
            </a:extLst>
          </p:cNvPr>
          <p:cNvSpPr txBox="1"/>
          <p:nvPr/>
        </p:nvSpPr>
        <p:spPr>
          <a:xfrm>
            <a:off x="336884" y="3030034"/>
            <a:ext cx="4364455" cy="1035861"/>
          </a:xfrm>
          <a:prstGeom prst="rect">
            <a:avLst/>
          </a:prstGeom>
          <a:noFill/>
        </p:spPr>
        <p:txBody>
          <a:bodyPr wrap="square" rtlCol="0" anchor="b">
            <a:spAutoFit/>
          </a:bodyPr>
          <a:lstStyle/>
          <a:p>
            <a:pPr algn="ctr">
              <a:lnSpc>
                <a:spcPts val="9000"/>
              </a:lnSpc>
            </a:pPr>
            <a:r>
              <a:rPr lang="ja-JP" sz="2800" b="1" i="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これからお話しするのは…</a:t>
            </a:r>
          </a:p>
        </p:txBody>
      </p:sp>
      <p:sp>
        <p:nvSpPr>
          <p:cNvPr id="11" name="Page Number - Blue">
            <a:extLst>
              <a:ext uri="{FF2B5EF4-FFF2-40B4-BE49-F238E27FC236}">
                <a16:creationId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Arial" panose="020B0604020202020204" pitchFamily="34" charset="0"/>
                <a:ea typeface="ＭＳ Ｐゴシック" panose="020B0600070205080204" pitchFamily="50" charset="-128"/>
                <a:cs typeface="Arial" panose="020B0604020202020204" pitchFamily="34" charset="0"/>
              </a:rPr>
              <a:pPr eaLnBrk="0" hangingPunct="0">
                <a:spcBef>
                  <a:spcPct val="50000"/>
                </a:spcBef>
                <a:defRPr/>
              </a:pPr>
              <a:t>2</a:t>
            </a:fld>
            <a:endParaRPr lang="en-US" sz="1000" dirty="0">
              <a:solidFill>
                <a:srgbClr val="00338D"/>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Rectangle 11">
            <a:extLst>
              <a:ext uri="{FF2B5EF4-FFF2-40B4-BE49-F238E27FC236}">
                <a16:creationId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Body Copy">
            <a:extLst>
              <a:ext uri="{FF2B5EF4-FFF2-40B4-BE49-F238E27FC236}">
                <a16:creationId xmlns:a16="http://schemas.microsoft.com/office/drawing/2014/main" id="{A976928F-B454-9A49-B6F7-D7B881D56ADF}"/>
              </a:ext>
            </a:extLst>
          </p:cNvPr>
          <p:cNvSpPr txBox="1">
            <a:spLocks/>
          </p:cNvSpPr>
          <p:nvPr/>
        </p:nvSpPr>
        <p:spPr>
          <a:xfrm>
            <a:off x="6254532" y="563881"/>
            <a:ext cx="5282624" cy="57035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ja-JP" sz="2400" b="1" dirty="0">
                <a:solidFill>
                  <a:srgbClr val="0D2240"/>
                </a:solidFill>
                <a:ea typeface="ＭＳ Ｐゴシック" panose="020B0600070205080204" pitchFamily="50" charset="-128"/>
              </a:rPr>
              <a:t>ライオンズと奉仕</a:t>
            </a: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r>
              <a:rPr lang="ja-JP" sz="2400" b="1" dirty="0">
                <a:solidFill>
                  <a:srgbClr val="0D2240"/>
                </a:solidFill>
                <a:ea typeface="ＭＳ Ｐゴシック" panose="020B0600070205080204" pitchFamily="50" charset="-128"/>
              </a:rPr>
              <a:t>デジタル・アプリケーション</a:t>
            </a:r>
            <a:r>
              <a:rPr lang="ja-JP" altLang="en-US" sz="2400" b="1" dirty="0">
                <a:solidFill>
                  <a:srgbClr val="0D2240"/>
                </a:solidFill>
                <a:ea typeface="ＭＳ Ｐゴシック" panose="020B0600070205080204" pitchFamily="50" charset="-128"/>
              </a:rPr>
              <a:t>によってライオンズの奉仕を支援</a:t>
            </a:r>
            <a:endParaRPr lang="ja-JP" sz="2400" b="1" dirty="0">
              <a:solidFill>
                <a:srgbClr val="0D2240"/>
              </a:solidFill>
              <a:ea typeface="ＭＳ Ｐゴシック" panose="020B0600070205080204" pitchFamily="50" charset="-128"/>
            </a:endParaRP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r>
              <a:rPr lang="ja-JP" sz="2400" b="1" dirty="0">
                <a:solidFill>
                  <a:srgbClr val="0D2240"/>
                </a:solidFill>
                <a:ea typeface="ＭＳ Ｐゴシック" panose="020B0600070205080204" pitchFamily="50" charset="-128"/>
              </a:rPr>
              <a:t>MyLionで計画し、報告する方法</a:t>
            </a:r>
            <a:r>
              <a:rPr lang="ja-JP" altLang="en-US" sz="2400" b="1" dirty="0">
                <a:solidFill>
                  <a:srgbClr val="0D2240"/>
                </a:solidFill>
                <a:ea typeface="ＭＳ Ｐゴシック" panose="020B0600070205080204" pitchFamily="50" charset="-128"/>
              </a:rPr>
              <a:t>　</a:t>
            </a:r>
            <a:r>
              <a:rPr lang="ja-JP" sz="2400" b="1" dirty="0">
                <a:solidFill>
                  <a:srgbClr val="0D2240"/>
                </a:solidFill>
                <a:ea typeface="ＭＳ Ｐゴシック" panose="020B0600070205080204" pitchFamily="50" charset="-128"/>
              </a:rPr>
              <a:t>（ウェブサイトを中心に）</a:t>
            </a: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r>
              <a:rPr lang="ja-JP" sz="2400" b="1" dirty="0">
                <a:solidFill>
                  <a:srgbClr val="0D2240"/>
                </a:solidFill>
                <a:ea typeface="ＭＳ Ｐゴシック" panose="020B0600070205080204" pitchFamily="50" charset="-128"/>
              </a:rPr>
              <a:t>サポートを受けるには</a:t>
            </a: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r>
              <a:rPr lang="ja-JP" altLang="en-US" sz="2400" b="1" dirty="0">
                <a:solidFill>
                  <a:srgbClr val="0D2240"/>
                </a:solidFill>
                <a:ea typeface="ＭＳ Ｐゴシック" panose="020B0600070205080204" pitchFamily="50" charset="-128"/>
              </a:rPr>
              <a:t>使い始める</a:t>
            </a:r>
            <a:r>
              <a:rPr lang="ja-JP" sz="2400" b="1" dirty="0">
                <a:solidFill>
                  <a:srgbClr val="0D2240"/>
                </a:solidFill>
                <a:ea typeface="ＭＳ Ｐゴシック" panose="020B0600070205080204" pitchFamily="50" charset="-128"/>
              </a:rPr>
              <a:t>には</a:t>
            </a: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r>
              <a:rPr lang="ja-JP" sz="2400" b="1" dirty="0">
                <a:solidFill>
                  <a:srgbClr val="0D2240"/>
                </a:solidFill>
                <a:ea typeface="ＭＳ Ｐゴシック" panose="020B0600070205080204" pitchFamily="50" charset="-128"/>
              </a:rPr>
              <a:t>今後の展開</a:t>
            </a:r>
          </a:p>
          <a:p>
            <a:pPr>
              <a:buClr>
                <a:srgbClr val="F0C300"/>
              </a:buClr>
            </a:pPr>
            <a:endParaRPr lang="en-US" sz="2400" b="1" kern="0" dirty="0">
              <a:solidFill>
                <a:srgbClr val="0D2240"/>
              </a:solidFill>
              <a:ea typeface="ＭＳ Ｐゴシック" panose="020B0600070205080204" pitchFamily="50" charset="-128"/>
            </a:endParaRPr>
          </a:p>
          <a:p>
            <a:pPr marL="457200" indent="-457200">
              <a:buClr>
                <a:srgbClr val="F0C300"/>
              </a:buClr>
              <a:buFont typeface="+mj-lt"/>
              <a:buAutoNum type="arabicPeriod"/>
            </a:pPr>
            <a:endParaRPr lang="en-US" sz="2400" b="1" kern="0" dirty="0">
              <a:solidFill>
                <a:srgbClr val="0D2240"/>
              </a:solidFill>
              <a:ea typeface="ＭＳ Ｐゴシック" panose="020B0600070205080204" pitchFamily="50" charset="-128"/>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7212496" cy="445043"/>
          </a:xfrm>
          <a:prstGeom prst="rect">
            <a:avLst/>
          </a:prstGeom>
        </p:spPr>
        <p:txBody>
          <a:bodyPr/>
          <a:lstStyle/>
          <a:p>
            <a:pPr marL="0" indent="0">
              <a:buNone/>
            </a:pPr>
            <a:r>
              <a:rPr lang="ja-JP" sz="3300" b="1">
                <a:solidFill>
                  <a:srgbClr val="0A5496"/>
                </a:solidFill>
                <a:ea typeface="ＭＳ Ｐゴシック" panose="020B0600070205080204" pitchFamily="50" charset="-128"/>
              </a:rPr>
              <a:t>ライオンズとレオ全体の奉仕データ</a:t>
            </a: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個人のレベルに至るまで、アクティビティのインパクト指標が表示され</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endPar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05000"/>
              </a:lnSpc>
              <a:spcAft>
                <a:spcPts val="1200"/>
              </a:spcAft>
            </a:pP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奉仕受益者数とボランティア時間数</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の</a:t>
            </a: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データが得られ</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endPar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05000"/>
              </a:lnSpc>
              <a:spcAft>
                <a:spcPts val="1200"/>
              </a:spcAft>
            </a:pP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さまざまな</a:t>
            </a: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レベルでの奉仕データを調べることができ</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endPar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会員、奉仕、寄付、クラブ</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に関する</a:t>
            </a: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データが表示され</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endPar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05000"/>
              </a:lnSpc>
              <a:spcAft>
                <a:spcPts val="1200"/>
              </a:spcAft>
            </a:pPr>
            <a:r>
              <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ダッシュボードへのアクセス権はユーザーの役職に基づき認められ</a:t>
            </a:r>
            <a:r>
              <a:rPr lang="ja-JP" altLang="en-US"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rPr>
              <a:t>る</a:t>
            </a:r>
            <a:endParaRPr lang="ja-JP" sz="1400" dirty="0">
              <a:solidFill>
                <a:srgbClr val="D9D9D9">
                  <a:lumMod val="50000"/>
                </a:srgb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Text Placeholder 2"/>
          <p:cNvSpPr txBox="1">
            <a:spLocks/>
          </p:cNvSpPr>
          <p:nvPr/>
        </p:nvSpPr>
        <p:spPr>
          <a:xfrm>
            <a:off x="1900238" y="1450428"/>
            <a:ext cx="2851079" cy="45142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dirty="0">
                <a:ea typeface="ＭＳ Ｐゴシック" panose="020B0600070205080204" pitchFamily="50" charset="-128"/>
              </a:rPr>
              <a:t>MyLionの</a:t>
            </a:r>
            <a:r>
              <a:rPr lang="ja-JP" altLang="en-US" sz="2000" dirty="0">
                <a:ea typeface="ＭＳ Ｐゴシック" panose="020B0600070205080204" pitchFamily="50" charset="-128"/>
              </a:rPr>
              <a:t>「</a:t>
            </a:r>
            <a:r>
              <a:rPr lang="ja-JP" sz="2000" dirty="0">
                <a:ea typeface="ＭＳ Ｐゴシック" panose="020B0600070205080204" pitchFamily="50" charset="-128"/>
              </a:rPr>
              <a:t>指標</a:t>
            </a:r>
            <a:r>
              <a:rPr lang="ja-JP" altLang="en-US" sz="2000" dirty="0">
                <a:ea typeface="ＭＳ Ｐゴシック" panose="020B0600070205080204" pitchFamily="50" charset="-128"/>
              </a:rPr>
              <a:t>」ページ</a:t>
            </a:r>
            <a:endParaRPr lang="ja-JP" sz="2000" dirty="0">
              <a:ea typeface="ＭＳ Ｐゴシック" panose="020B0600070205080204" pitchFamily="50" charset="-128"/>
            </a:endParaRPr>
          </a:p>
        </p:txBody>
      </p:sp>
      <p:sp>
        <p:nvSpPr>
          <p:cNvPr id="13" name="Text Placeholder 2"/>
          <p:cNvSpPr txBox="1">
            <a:spLocks/>
          </p:cNvSpPr>
          <p:nvPr/>
        </p:nvSpPr>
        <p:spPr>
          <a:xfrm>
            <a:off x="7330440" y="1450427"/>
            <a:ext cx="2610761" cy="45142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dirty="0">
                <a:ea typeface="ＭＳ Ｐゴシック" panose="020B0600070205080204" pitchFamily="50" charset="-128"/>
              </a:rPr>
              <a:t>Insights（インサイツ）</a:t>
            </a:r>
          </a:p>
        </p:txBody>
      </p:sp>
      <p:pic>
        <p:nvPicPr>
          <p:cNvPr id="8" name="Picture 7" descr="A screenshot of a computer screen&#10;&#10;Description automatically generated">
            <a:extLst>
              <a:ext uri="{FF2B5EF4-FFF2-40B4-BE49-F238E27FC236}">
                <a16:creationId xmlns:a16="http://schemas.microsoft.com/office/drawing/2014/main"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panose="020B0604020202020204" pitchFamily="34" charset="0"/>
              <a:ea typeface="ＭＳ Ｐゴシック" panose="020B0600070205080204" pitchFamily="50" charset="-128"/>
              <a:cs typeface="Arial" panose="020B0604020202020204" pitchFamily="34" charset="0"/>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詳しい指標を見るには、各セクションにある「詳細を表示」を選択</a:t>
            </a:r>
            <a:r>
              <a:rPr lang="ja-JP" altLang="en-US"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する</a:t>
            </a: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a:t>
            </a:r>
            <a:r>
              <a:rPr lang="ja-JP" alt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平均との比較</a:t>
            </a:r>
            <a:r>
              <a:rPr lang="ja-JP" altLang="en-US"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など、</a:t>
            </a: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そのセクションに関</a:t>
            </a:r>
            <a:r>
              <a:rPr lang="ja-JP" altLang="en-US"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する</a:t>
            </a: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データ分析の結果を確認でき</a:t>
            </a:r>
            <a:r>
              <a:rPr lang="ja-JP" altLang="en-US"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る</a:t>
            </a: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ea typeface="ＭＳ Ｐゴシック" panose="020B0600070205080204" pitchFamily="50" charset="-128"/>
              </a:rPr>
              <a:t>Insightsでライオンズのデータを詳しく確認</a:t>
            </a:r>
          </a:p>
          <a:p>
            <a:endParaRPr lang="en-US" kern="0" dirty="0">
              <a:ea typeface="ＭＳ Ｐゴシック" panose="020B0600070205080204" pitchFamily="50" charset="-128"/>
            </a:endParaRPr>
          </a:p>
        </p:txBody>
      </p:sp>
      <p:pic>
        <p:nvPicPr>
          <p:cNvPr id="5" name="Picture 4" descr="A screenshot of a computer screen&#10;&#10;Description automatically generated">
            <a:extLst>
              <a:ext uri="{FF2B5EF4-FFF2-40B4-BE49-F238E27FC236}">
                <a16:creationId xmlns:a16="http://schemas.microsoft.com/office/drawing/2014/main"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panose="020B0604020202020204" pitchFamily="34" charset="0"/>
              <a:ea typeface="ＭＳ Ｐゴシック" panose="020B0600070205080204" pitchFamily="50" charset="-128"/>
              <a:cs typeface="Arial" panose="020B0604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a:solidFill>
                <a:srgbClr val="40404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Text Placeholder 6"/>
          <p:cNvSpPr>
            <a:spLocks noGrp="1"/>
          </p:cNvSpPr>
          <p:nvPr>
            <p:ph type="body" sz="quarter" idx="12"/>
          </p:nvPr>
        </p:nvSpPr>
        <p:spPr>
          <a:xfrm>
            <a:off x="1297707" y="2531328"/>
            <a:ext cx="9417919" cy="1096850"/>
          </a:xfrm>
        </p:spPr>
        <p:txBody>
          <a:bodyPr>
            <a:noAutofit/>
          </a:bodyPr>
          <a:lstStyle/>
          <a:p>
            <a:r>
              <a:rPr lang="ja-JP" sz="4400" dirty="0">
                <a:ea typeface="ＭＳ Ｐゴシック" panose="020B0600070205080204" pitchFamily="50" charset="-128"/>
              </a:rPr>
              <a:t>MyLionに関するサポートを受けるには</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0" i="1">
                <a:solidFill>
                  <a:prstClr val="white"/>
                </a:solidFill>
                <a:ea typeface="ＭＳ Ｐゴシック" panose="020B0600070205080204" pitchFamily="50" charset="-128"/>
              </a:rPr>
              <a:t>「研修」の再定義</a:t>
            </a:r>
          </a:p>
        </p:txBody>
      </p:sp>
    </p:spTree>
    <p:extLst>
      <p:ext uri="{BB962C8B-B14F-4D97-AF65-F5344CB8AC3E}">
        <p14:creationId xmlns:p14="http://schemas.microsoft.com/office/powerpoint/2010/main" val="262398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1" y="724626"/>
            <a:ext cx="4800600" cy="972607"/>
          </a:xfrm>
        </p:spPr>
        <p:txBody>
          <a:bodyPr/>
          <a:lstStyle/>
          <a:p>
            <a:r>
              <a:rPr lang="ja-JP" dirty="0">
                <a:ea typeface="ＭＳ Ｐゴシック" panose="020B0600070205080204" pitchFamily="50" charset="-128"/>
              </a:rPr>
              <a:t>必要な時にサポートを受けるには：</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hlinkClick r:id="rId3"/>
              </a:rPr>
              <a:t>www.lionshelp.zendesk.com</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「サポート」ボタンを使って、役立つヒントを見つけてください </a:t>
            </a:r>
          </a:p>
          <a:p>
            <a:pPr>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サポート・チームと話したい場合には：</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電話番号：1-630-468-7000</a:t>
            </a:r>
          </a:p>
          <a:p>
            <a:pPr lvl="1">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Email：</a:t>
            </a: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hlinkClick r:id="rId4"/>
              </a:rPr>
              <a:t>mylion@lionsclubs.org</a:t>
            </a:r>
          </a:p>
          <a:p>
            <a:pPr>
              <a:lnSpc>
                <a:spcPct val="105000"/>
              </a:lnSpc>
              <a:spcAft>
                <a:spcPts val="1200"/>
              </a:spcAft>
            </a:pPr>
            <a:r>
              <a:rPr lang="ja-JP" sz="2000" dirty="0">
                <a:solidFill>
                  <a:schemeClr val="accent2">
                    <a:lumMod val="50000"/>
                  </a:schemeClr>
                </a:solidFill>
                <a:latin typeface="Arial" panose="020B0604020202020204" pitchFamily="34" charset="0"/>
                <a:ea typeface="ＭＳ Ｐゴシック" panose="020B0600070205080204" pitchFamily="50" charset="-128"/>
                <a:cs typeface="Arial" panose="020B0604020202020204" pitchFamily="34" charset="0"/>
              </a:rPr>
              <a:t>フェイスブックの「MyLionフォーラム」に参加すれば、ライオン同士で助け合ったり、アイディアを分かち合うことができます。</a:t>
            </a:r>
          </a:p>
        </p:txBody>
      </p:sp>
      <p:sp>
        <p:nvSpPr>
          <p:cNvPr id="7" name="TextBox 6">
            <a:extLst>
              <a:ext uri="{FF2B5EF4-FFF2-40B4-BE49-F238E27FC236}">
                <a16:creationId xmlns:a16="http://schemas.microsoft.com/office/drawing/2014/main" id="{29719075-B0AD-8546-BCA6-E5F79E5DA933}"/>
              </a:ext>
            </a:extLst>
          </p:cNvPr>
          <p:cNvSpPr txBox="1"/>
          <p:nvPr/>
        </p:nvSpPr>
        <p:spPr>
          <a:xfrm>
            <a:off x="8479857" y="5119961"/>
            <a:ext cx="3135881" cy="646331"/>
          </a:xfrm>
          <a:prstGeom prst="rect">
            <a:avLst/>
          </a:prstGeom>
          <a:noFill/>
        </p:spPr>
        <p:txBody>
          <a:bodyPr wrap="square" rtlCol="0">
            <a:spAutoFit/>
          </a:bodyPr>
          <a:lstStyle/>
          <a:p>
            <a:pPr fontAlgn="auto">
              <a:spcBef>
                <a:spcPts val="0"/>
              </a:spcBef>
              <a:spcAft>
                <a:spcPts val="0"/>
              </a:spcAft>
            </a:pPr>
            <a:r>
              <a:rPr lang="ja-JP" sz="1200" i="1" dirty="0">
                <a:latin typeface="Arial" panose="020B0604020202020204" pitchFamily="34" charset="0"/>
                <a:ea typeface="ＭＳ Ｐゴシック" panose="020B0600070205080204" pitchFamily="50" charset="-128"/>
                <a:cs typeface="Arial" panose="020B0604020202020204" pitchFamily="34" charset="0"/>
              </a:rPr>
              <a:t>ヒント：MyLionアプリでは、ユーザー・プロフィールから、上部の端にある3つのボタンのどれかを選択すれば、サポート</a:t>
            </a:r>
            <a:r>
              <a:rPr lang="ja-JP" altLang="en-US" sz="1200" i="1" dirty="0">
                <a:latin typeface="Arial" panose="020B0604020202020204" pitchFamily="34" charset="0"/>
                <a:ea typeface="ＭＳ Ｐゴシック" panose="020B0600070205080204" pitchFamily="50" charset="-128"/>
                <a:cs typeface="Arial" panose="020B0604020202020204" pitchFamily="34" charset="0"/>
              </a:rPr>
              <a:t>につながります</a:t>
            </a:r>
            <a:r>
              <a:rPr lang="ja-JP" sz="1200" i="1" dirty="0">
                <a:latin typeface="Arial" panose="020B0604020202020204" pitchFamily="34" charset="0"/>
                <a:ea typeface="ＭＳ Ｐゴシック" panose="020B0600070205080204" pitchFamily="50" charset="-128"/>
                <a:cs typeface="Arial" panose="020B0604020202020204" pitchFamily="34" charset="0"/>
              </a:rPr>
              <a:t>。</a:t>
            </a:r>
          </a:p>
        </p:txBody>
      </p:sp>
      <p:pic>
        <p:nvPicPr>
          <p:cNvPr id="8" name="Picture 7" descr="A screenshot of a computer screen&#10;&#10;Description automatically generated">
            <a:extLst>
              <a:ext uri="{FF2B5EF4-FFF2-40B4-BE49-F238E27FC236}">
                <a16:creationId xmlns:a16="http://schemas.microsoft.com/office/drawing/2014/main"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910" y="106713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ja-JP" sz="4200" b="1">
                <a:latin typeface="ＭＳ Ｐゴシック" panose="020B0600070205080204" pitchFamily="50" charset="-128"/>
                <a:ea typeface="ＭＳ Ｐゴシック" panose="020B0600070205080204" pitchFamily="50" charset="-128"/>
                <a:cs typeface="Arial" panose="020B0604020202020204" pitchFamily="34" charset="0"/>
              </a:rPr>
              <a:t>次のステップ：</a:t>
            </a:r>
          </a:p>
        </p:txBody>
      </p:sp>
    </p:spTree>
    <p:extLst>
      <p:ext uri="{BB962C8B-B14F-4D97-AF65-F5344CB8AC3E}">
        <p14:creationId xmlns:p14="http://schemas.microsoft.com/office/powerpoint/2010/main" val="89315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ja-JP" dirty="0">
                <a:ea typeface="ＭＳ Ｐゴシック" panose="020B0600070205080204" pitchFamily="50" charset="-128"/>
              </a:rPr>
              <a:t>MyLionを使い始める</a:t>
            </a:r>
            <a:r>
              <a:rPr lang="ja-JP" altLang="en-US" dirty="0">
                <a:ea typeface="ＭＳ Ｐゴシック" panose="020B0600070205080204" pitchFamily="50" charset="-128"/>
              </a:rPr>
              <a:t>三つ</a:t>
            </a:r>
            <a:r>
              <a:rPr lang="ja-JP" dirty="0">
                <a:ea typeface="ＭＳ Ｐゴシック" panose="020B0600070205080204" pitchFamily="50" charset="-128"/>
              </a:rPr>
              <a:t>の手順：</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ja-JP" sz="1499" b="1">
                <a:solidFill>
                  <a:prstClr val="white"/>
                </a:solidFill>
                <a:latin typeface="Arial" panose="020B0604020202020204" pitchFamily="34" charset="0"/>
                <a:ea typeface="ＭＳ Ｐゴシック" panose="020B0600070205080204" pitchFamily="50" charset="-128"/>
                <a:cs typeface="Arial" panose="020B0604020202020204" pitchFamily="34" charset="0"/>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ja-JP" sz="1499" b="1">
                <a:solidFill>
                  <a:prstClr val="white"/>
                </a:solidFill>
                <a:latin typeface="Arial" panose="020B0604020202020204" pitchFamily="34" charset="0"/>
                <a:ea typeface="ＭＳ Ｐゴシック" panose="020B0600070205080204" pitchFamily="50" charset="-128"/>
                <a:cs typeface="Arial" panose="020B0604020202020204" pitchFamily="34" charset="0"/>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ja-JP" sz="1499" b="1">
                <a:solidFill>
                  <a:prstClr val="white"/>
                </a:solidFill>
                <a:latin typeface="Arial" panose="020B0604020202020204" pitchFamily="34" charset="0"/>
                <a:ea typeface="ＭＳ Ｐゴシック" panose="020B0600070205080204" pitchFamily="50" charset="-128"/>
                <a:cs typeface="Arial" panose="020B0604020202020204" pitchFamily="34" charset="0"/>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ja-JP" sz="2200" b="1"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ライオン・アカウントを登録する</a:t>
            </a:r>
            <a:r>
              <a:rPr lang="ja-JP" sz="2200"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a:t>
            </a: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ja-JP" sz="2200"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MyLionに</a:t>
            </a:r>
            <a:r>
              <a:rPr lang="ja-JP" altLang="en-US" sz="2200" b="1"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自分</a:t>
            </a:r>
            <a:r>
              <a:rPr lang="ja-JP" sz="2200" b="1"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（そしてクラブ！）のプロフィール</a:t>
            </a:r>
            <a:r>
              <a:rPr lang="ja-JP" sz="2200"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を設定する。</a:t>
            </a:r>
          </a:p>
        </p:txBody>
      </p:sp>
      <p:sp>
        <p:nvSpPr>
          <p:cNvPr id="17" name="TextBox 16"/>
          <p:cNvSpPr txBox="1"/>
          <p:nvPr/>
        </p:nvSpPr>
        <p:spPr>
          <a:xfrm>
            <a:off x="2179325" y="4628849"/>
            <a:ext cx="7437115" cy="430887"/>
          </a:xfrm>
          <a:prstGeom prst="rect">
            <a:avLst/>
          </a:prstGeom>
          <a:noFill/>
        </p:spPr>
        <p:txBody>
          <a:bodyPr wrap="square" rtlCol="0">
            <a:spAutoFit/>
          </a:bodyPr>
          <a:lstStyle/>
          <a:p>
            <a:pPr marL="0" lvl="1" fontAlgn="base">
              <a:spcBef>
                <a:spcPct val="0"/>
              </a:spcBef>
              <a:spcAft>
                <a:spcPct val="0"/>
              </a:spcAft>
            </a:pPr>
            <a:r>
              <a:rPr lang="ja-JP" sz="2200"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MyLionで次回のアクティビティを</a:t>
            </a:r>
            <a:r>
              <a:rPr lang="ja-JP" sz="2200" b="1"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計画および/または報告する</a:t>
            </a:r>
            <a:r>
              <a:rPr lang="ja-JP" sz="2200" dirty="0">
                <a:solidFill>
                  <a:prstClr val="black">
                    <a:lumMod val="50000"/>
                    <a:lumOff val="50000"/>
                  </a:prstClr>
                </a:solidFill>
                <a:latin typeface="Arial" panose="020B0604020202020204" pitchFamily="34" charset="0"/>
                <a:ea typeface="ＭＳ Ｐゴシック" panose="020B0600070205080204" pitchFamily="50" charset="-128"/>
                <a:cs typeface="Arial" panose="020B0604020202020204" pitchFamily="34" charset="0"/>
              </a:rPr>
              <a:t>。</a:t>
            </a:r>
          </a:p>
        </p:txBody>
      </p:sp>
    </p:spTree>
    <p:extLst>
      <p:ext uri="{BB962C8B-B14F-4D97-AF65-F5344CB8AC3E}">
        <p14:creationId xmlns:p14="http://schemas.microsoft.com/office/powerpoint/2010/main" val="2067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ja-JP" sz="4800" b="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何かご質問は？</a:t>
            </a:r>
            <a:endParaRPr lang="en-US" altLang="ja-JP" sz="4800" b="1"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a:p>
            <a:pPr fontAlgn="base">
              <a:lnSpc>
                <a:spcPct val="150000"/>
              </a:lnSpc>
              <a:spcAft>
                <a:spcPts val="600"/>
              </a:spcAft>
            </a:pPr>
            <a:r>
              <a:rPr lang="ja-JP" sz="4800" b="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私たちがお答えします。</a:t>
            </a:r>
          </a:p>
        </p:txBody>
      </p:sp>
      <p:sp>
        <p:nvSpPr>
          <p:cNvPr id="9" name="Text Placeholder 6"/>
          <p:cNvSpPr txBox="1">
            <a:spLocks/>
          </p:cNvSpPr>
          <p:nvPr/>
        </p:nvSpPr>
        <p:spPr>
          <a:xfrm>
            <a:off x="3048000" y="5682583"/>
            <a:ext cx="7500092" cy="550577"/>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0" i="1" dirty="0">
                <a:solidFill>
                  <a:prstClr val="white"/>
                </a:solidFill>
                <a:ea typeface="ＭＳ Ｐゴシック" panose="020B0600070205080204" pitchFamily="50" charset="-128"/>
              </a:rPr>
              <a:t>他にご質問がありましたら、</a:t>
            </a:r>
            <a:r>
              <a:rPr lang="ja-JP" altLang="en-US" sz="2400" b="0" i="1" dirty="0">
                <a:solidFill>
                  <a:prstClr val="white"/>
                </a:solidFill>
                <a:ea typeface="ＭＳ Ｐゴシック" panose="020B0600070205080204" pitchFamily="50" charset="-128"/>
                <a:hlinkClick r:id="rId4"/>
              </a:rPr>
              <a:t>ｍ</a:t>
            </a:r>
            <a:r>
              <a:rPr lang="ja-JP" sz="2400" b="0" i="1" dirty="0">
                <a:solidFill>
                  <a:prstClr val="white"/>
                </a:solidFill>
                <a:ea typeface="ＭＳ Ｐゴシック" panose="020B0600070205080204" pitchFamily="50" charset="-128"/>
                <a:hlinkClick r:id="rId4"/>
              </a:rPr>
              <a:t>yLion@lionsclubs.org</a:t>
            </a:r>
            <a:r>
              <a:rPr lang="ja-JP" sz="2400" b="0" i="1" dirty="0">
                <a:solidFill>
                  <a:prstClr val="white"/>
                </a:solidFill>
                <a:ea typeface="ＭＳ Ｐゴシック" panose="020B0600070205080204" pitchFamily="50" charset="-128"/>
              </a:rPr>
              <a:t>までEメールでお問い合わせください。</a:t>
            </a:r>
          </a:p>
        </p:txBody>
      </p:sp>
    </p:spTree>
    <p:extLst>
      <p:ext uri="{BB962C8B-B14F-4D97-AF65-F5344CB8AC3E}">
        <p14:creationId xmlns:p14="http://schemas.microsoft.com/office/powerpoint/2010/main" val="11655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ja-JP" sz="4800" b="1">
                <a:solidFill>
                  <a:prstClr val="white"/>
                </a:solidFill>
                <a:latin typeface="Arial" panose="020B0604020202020204" pitchFamily="34" charset="0"/>
                <a:ea typeface="ＭＳ Ｐゴシック" panose="020B0600070205080204" pitchFamily="50" charset="-128"/>
                <a:cs typeface="Arial" panose="020B0604020202020204" pitchFamily="34" charset="0"/>
              </a:rPr>
              <a:t>ありがとうございました</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ja-JP" sz="1600" b="1">
                <a:solidFill>
                  <a:prstClr val="white"/>
                </a:solidFill>
                <a:latin typeface="Arial" panose="020B0604020202020204" pitchFamily="34" charset="0"/>
                <a:ea typeface="ＭＳ Ｐゴシック" panose="020B0600070205080204" pitchFamily="50" charset="-128"/>
                <a:cs typeface="Arial" panose="020B0604020202020204" pitchFamily="34" charset="0"/>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ja-JP"/>
              <a:t>We’re here today because we serve.</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ja-JP" sz="2200">
                <a:solidFill>
                  <a:schemeClr val="accent2">
                    <a:lumMod val="50000"/>
                  </a:schemeClr>
                </a:solidFill>
                <a:latin typeface="Arial" panose="020B0604020202020204" pitchFamily="34" charset="0"/>
                <a:ea typeface="MS Mincho"/>
                <a:cs typeface="Arial" panose="020B0604020202020204" pitchFamily="34" charset="0"/>
              </a:rPr>
              <a:t>What are our service goals as an association</a:t>
            </a:r>
          </a:p>
          <a:p>
            <a:pPr lvl="0">
              <a:buClr>
                <a:srgbClr val="EBB700"/>
              </a:buClr>
            </a:pPr>
            <a:r>
              <a:rPr lang="ja-JP" sz="2200">
                <a:solidFill>
                  <a:schemeClr val="accent2">
                    <a:lumMod val="50000"/>
                  </a:schemeClr>
                </a:solidFill>
                <a:latin typeface="Arial" panose="020B0604020202020204" pitchFamily="34" charset="0"/>
                <a:ea typeface="MS Mincho"/>
                <a:cs typeface="Arial" panose="020B0604020202020204" pitchFamily="34" charset="0"/>
              </a:rPr>
              <a:t>Emphasize “connection”/fellowship- to one another, to our local communities, to a global network of people connected by kindness</a:t>
            </a:r>
          </a:p>
          <a:p>
            <a:pPr lvl="0">
              <a:buClr>
                <a:srgbClr val="EBB700"/>
              </a:buClr>
            </a:pPr>
            <a:r>
              <a:rPr lang="ja-JP" sz="2200">
                <a:solidFill>
                  <a:schemeClr val="accent2">
                    <a:lumMod val="50000"/>
                  </a:schemeClr>
                </a:solidFill>
                <a:latin typeface="Arial" panose="020B0604020202020204" pitchFamily="34" charset="0"/>
                <a:ea typeface="MS Mincho"/>
                <a:cs typeface="Arial" panose="020B0604020202020204" pitchFamily="34" charset="0"/>
              </a:rPr>
              <a:t>Background of service?</a:t>
            </a:r>
          </a:p>
          <a:p>
            <a:pPr lvl="0">
              <a:buClr>
                <a:srgbClr val="EBB700"/>
              </a:buClr>
            </a:pPr>
            <a:r>
              <a:rPr lang="ja-JP" sz="2200">
                <a:solidFill>
                  <a:schemeClr val="accent2">
                    <a:lumMod val="50000"/>
                  </a:schemeClr>
                </a:solidFill>
                <a:latin typeface="Arial" panose="020B0604020202020204" pitchFamily="34" charset="0"/>
                <a:ea typeface="MS Mincho"/>
                <a:cs typeface="Arial" panose="020B0604020202020204" pitchFamily="34" charset="0"/>
              </a:rPr>
              <a:t>Any context that sets “Why are we all here, why are we Lions”</a:t>
            </a: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Text Placeholder 2"/>
          <p:cNvSpPr>
            <a:spLocks noGrp="1"/>
          </p:cNvSpPr>
          <p:nvPr>
            <p:ph type="body" sz="quarter" idx="12"/>
          </p:nvPr>
        </p:nvSpPr>
        <p:spPr>
          <a:xfrm>
            <a:off x="685800" y="368418"/>
            <a:ext cx="11181080" cy="1124494"/>
          </a:xfrm>
        </p:spPr>
        <p:txBody>
          <a:bodyPr/>
          <a:lstStyle/>
          <a:p>
            <a:r>
              <a:rPr lang="ja-JP" sz="4000">
                <a:latin typeface="ＭＳ Ｐゴシック" panose="020B0600070205080204" pitchFamily="50" charset="-128"/>
                <a:ea typeface="ＭＳ Ｐゴシック" panose="020B0600070205080204" pitchFamily="50" charset="-128"/>
              </a:rPr>
              <a:t>私たちは行動し、それを報告する。</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私たちは、地域社会と国際社会を改善するために奉仕します。しかし、その奉仕を報告するのはなぜでしょうか？</a:t>
            </a:r>
          </a:p>
          <a:p>
            <a:pPr lvl="0">
              <a:buClr>
                <a:srgbClr val="EBB700"/>
              </a:buClr>
            </a:pPr>
            <a:endParaRPr 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lnSpc>
                <a:spcPct val="150000"/>
              </a:lnSpc>
              <a:buFont typeface="Arial" panose="020B0604020202020204" pitchFamily="34" charset="0"/>
              <a:buChar char="•"/>
            </a:pP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会員、クラブ、国際協会の貢献と成果を祝うため。</a:t>
            </a:r>
          </a:p>
          <a:p>
            <a:pPr lvl="1">
              <a:lnSpc>
                <a:spcPct val="150000"/>
              </a:lnSpc>
              <a:buFont typeface="Arial" panose="020B0604020202020204" pitchFamily="34" charset="0"/>
              <a:buChar char="•"/>
            </a:pP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インパクトの大きな奉仕事業を見つけて再現するため。</a:t>
            </a:r>
          </a:p>
          <a:p>
            <a:pPr lvl="1">
              <a:lnSpc>
                <a:spcPct val="150000"/>
              </a:lnSpc>
              <a:buFont typeface="Arial" panose="020B0604020202020204" pitchFamily="34" charset="0"/>
              <a:buChar char="•"/>
            </a:pP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目標を立てて私たちのインパクトを高めるため。</a:t>
            </a:r>
          </a:p>
          <a:p>
            <a:pPr lvl="1">
              <a:lnSpc>
                <a:spcPct val="150000"/>
              </a:lnSpc>
              <a:buFont typeface="Arial" panose="020B0604020202020204" pitchFamily="34" charset="0"/>
              <a:buChar char="•"/>
            </a:pP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地域と世界のニーズへの認識を深めるため。</a:t>
            </a:r>
          </a:p>
          <a:p>
            <a:pPr lvl="1">
              <a:lnSpc>
                <a:spcPct val="150000"/>
              </a:lnSpc>
              <a:buFont typeface="Arial" panose="020B0604020202020204" pitchFamily="34" charset="0"/>
              <a:buChar char="•"/>
            </a:pPr>
            <a:r>
              <a:rPr lang="ja-JP" alt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詳細は</a:t>
            </a:r>
            <a:r>
              <a:rPr lang="ja-JP" altLang="en-US" sz="2200" dirty="0">
                <a:solidFill>
                  <a:schemeClr val="accent2">
                    <a:lumMod val="50000"/>
                  </a:schemeClr>
                </a:solidFill>
                <a:latin typeface="Arial" panose="020B0604020202020204" pitchFamily="34" charset="0"/>
                <a:cs typeface="Arial" panose="020B0604020202020204" pitchFamily="34" charset="0"/>
                <a:hlinkClick r:id="rId4"/>
              </a:rPr>
              <a:t>奉仕の報告が重要な理由</a:t>
            </a:r>
            <a:r>
              <a:rPr lang="ja-JP" alt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を確認</a:t>
            </a:r>
            <a:r>
              <a:rPr lang="ja-JP"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p>
          <a:p>
            <a:pPr lvl="1">
              <a:lnSpc>
                <a:spcPct val="150000"/>
              </a:lnSpc>
              <a:buFont typeface="Arial" panose="020B0604020202020204" pitchFamily="34" charset="0"/>
              <a:buChar char="•"/>
            </a:pPr>
            <a:endParaRPr 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Rectangle 14">
            <a:extLst>
              <a:ext uri="{FF2B5EF4-FFF2-40B4-BE49-F238E27FC236}">
                <a16:creationId xmlns:a16="http://schemas.microsoft.com/office/drawing/2014/main"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 name="Content Placeholder 2"/>
          <p:cNvSpPr txBox="1">
            <a:spLocks/>
          </p:cNvSpPr>
          <p:nvPr/>
        </p:nvSpPr>
        <p:spPr bwMode="auto">
          <a:xfrm>
            <a:off x="0" y="2043114"/>
            <a:ext cx="7197634" cy="3743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全体的なインパクトを把握できず、わずかな人々しか情報にアクセスできな</a:t>
            </a:r>
            <a:r>
              <a:rPr lang="ja-JP" alt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いため</a:t>
            </a: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、意欲</a:t>
            </a:r>
            <a:r>
              <a:rPr lang="ja-JP" alt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が湧かない</a:t>
            </a: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a:t>
            </a:r>
            <a:b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br>
            <a:endPar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buFont typeface="Arial" panose="020B0604020202020204" pitchFamily="34" charset="0"/>
              <a:buChar char="•"/>
            </a:pP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時間がかかる。</a:t>
            </a:r>
            <a:b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br>
            <a:endPar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buFont typeface="Arial" panose="020B0604020202020204" pitchFamily="34" charset="0"/>
              <a:buChar char="•"/>
            </a:pP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私たちは通常、アクティビティを月末に報告している。アクティビティ</a:t>
            </a:r>
            <a:r>
              <a:rPr lang="ja-JP" alt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の</a:t>
            </a: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細部</a:t>
            </a:r>
            <a:r>
              <a:rPr lang="ja-JP" alt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を</a:t>
            </a: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すべて覚えていることは難しい。</a:t>
            </a:r>
            <a:b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br>
            <a:endPar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buFont typeface="Arial" panose="020B0604020202020204" pitchFamily="34" charset="0"/>
              <a:buChar char="•"/>
            </a:pP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報告</a:t>
            </a:r>
            <a:r>
              <a:rPr lang="ja-JP" alt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のルール</a:t>
            </a:r>
            <a:r>
              <a:rPr lang="ja-JP"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rPr>
              <a:t>や定義がよく分からないことがある。</a:t>
            </a:r>
          </a:p>
          <a:p>
            <a:pPr lvl="1">
              <a:lnSpc>
                <a:spcPct val="150000"/>
              </a:lnSpc>
              <a:buClr>
                <a:srgbClr val="EBB700"/>
              </a:buClr>
              <a:buFont typeface="Arial" panose="020B0604020202020204" pitchFamily="34" charset="0"/>
              <a:buChar char="•"/>
            </a:pPr>
            <a:endParaRPr 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05000"/>
              </a:lnSpc>
              <a:spcAft>
                <a:spcPts val="1200"/>
              </a:spcAft>
              <a:buClr>
                <a:srgbClr val="EBB700"/>
              </a:buClr>
            </a:pPr>
            <a:endParaRPr lang="en-US" sz="2200" dirty="0">
              <a:solidFill>
                <a:srgbClr val="D9D9D9">
                  <a:lumMod val="50000"/>
                </a:srgb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Rectangle 7">
            <a:extLst>
              <a:ext uri="{FF2B5EF4-FFF2-40B4-BE49-F238E27FC236}">
                <a16:creationId xmlns:a16="http://schemas.microsoft.com/office/drawing/2014/main"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9" name="Text Placeholder 2">
            <a:extLst>
              <a:ext uri="{FF2B5EF4-FFF2-40B4-BE49-F238E27FC236}">
                <a16:creationId xmlns:a16="http://schemas.microsoft.com/office/drawing/2014/main"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ja-JP" dirty="0">
                <a:latin typeface="ＭＳ Ｐゴシック" panose="020B0600070205080204" pitchFamily="50" charset="-128"/>
                <a:ea typeface="ＭＳ Ｐゴシック" panose="020B0600070205080204" pitchFamily="50" charset="-128"/>
              </a:rPr>
              <a:t>奉仕の報告に伴う課題：</a:t>
            </a:r>
            <a:endParaRPr lang="en-US" altLang="ja-JP" dirty="0">
              <a:latin typeface="ＭＳ Ｐゴシック" panose="020B0600070205080204" pitchFamily="50" charset="-128"/>
              <a:ea typeface="ＭＳ Ｐゴシック" panose="020B0600070205080204" pitchFamily="50" charset="-128"/>
            </a:endParaRPr>
          </a:p>
          <a:p>
            <a:pPr>
              <a:spcBef>
                <a:spcPts val="0"/>
              </a:spcBef>
            </a:pPr>
            <a:r>
              <a:rPr lang="ja-JP" dirty="0">
                <a:latin typeface="ＭＳ Ｐゴシック" panose="020B0600070205080204" pitchFamily="50" charset="-128"/>
                <a:ea typeface="ＭＳ Ｐゴシック" panose="020B0600070205080204" pitchFamily="50" charset="-128"/>
              </a:rPr>
              <a:t>ライオンズの声</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dirty="0">
              <a:solidFill>
                <a:prstClr val="white"/>
              </a:solidFill>
              <a:latin typeface="ＭＳ Ｐゴシック" panose="020B0600070205080204" pitchFamily="50" charset="-128"/>
              <a:ea typeface="ＭＳ Ｐゴシック" panose="020B0600070205080204" pitchFamily="50" charset="-128"/>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ja-JP" sz="4050">
                <a:latin typeface="ＭＳ Ｐゴシック" panose="020B0600070205080204" pitchFamily="50" charset="-128"/>
                <a:ea typeface="ＭＳ Ｐゴシック" panose="020B0600070205080204" pitchFamily="50" charset="-128"/>
              </a:rPr>
              <a:t>ライオンズの奉仕を支援</a:t>
            </a: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0" i="1">
                <a:solidFill>
                  <a:prstClr val="white"/>
                </a:solidFill>
                <a:latin typeface="ＭＳ Ｐゴシック" panose="020B0600070205080204" pitchFamily="50" charset="-128"/>
                <a:ea typeface="ＭＳ Ｐゴシック" panose="020B0600070205080204" pitchFamily="50" charset="-128"/>
              </a:rPr>
              <a:t>あらゆるライオンとレオのためのデジタル・アプリケーションの概要</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Freeform 13">
            <a:extLst>
              <a:ext uri="{FF2B5EF4-FFF2-40B4-BE49-F238E27FC236}">
                <a16:creationId xmlns:a16="http://schemas.microsoft.com/office/drawing/2014/main"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ja-JP">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rPr>
              <a:t>M </a:t>
            </a:r>
          </a:p>
        </p:txBody>
      </p:sp>
      <p:pic>
        <p:nvPicPr>
          <p:cNvPr id="5" name="Emblem - White">
            <a:extLst>
              <a:ext uri="{FF2B5EF4-FFF2-40B4-BE49-F238E27FC236}">
                <a16:creationId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latin typeface="Arial" panose="020B0604020202020204" pitchFamily="34" charset="0"/>
                <a:ea typeface="ＭＳ Ｐゴシック" panose="020B0600070205080204" pitchFamily="50" charset="-128"/>
                <a:cs typeface="Arial" panose="020B0604020202020204" pitchFamily="34" charset="0"/>
              </a:rPr>
              <a:pPr eaLnBrk="0" fontAlgn="auto" hangingPunct="0">
                <a:spcBef>
                  <a:spcPct val="50000"/>
                </a:spcBef>
                <a:spcAft>
                  <a:spcPts val="0"/>
                </a:spcAft>
                <a:defRPr/>
              </a:pPr>
              <a:t>7</a:t>
            </a:fld>
            <a:endParaRPr lang="en-US" sz="1000"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5000" b="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ライオン・アカウント</a:t>
            </a: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Text Placeholder 8">
            <a:extLst>
              <a:ext uri="{FF2B5EF4-FFF2-40B4-BE49-F238E27FC236}">
                <a16:creationId xmlns:a16="http://schemas.microsoft.com/office/drawing/2014/main" id="{6D47FA3D-6ED0-834D-914A-30CB8CB87125}"/>
              </a:ext>
            </a:extLst>
          </p:cNvPr>
          <p:cNvSpPr txBox="1">
            <a:spLocks/>
          </p:cNvSpPr>
          <p:nvPr/>
        </p:nvSpPr>
        <p:spPr>
          <a:xfrm>
            <a:off x="6209678" y="2700089"/>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ja-JP" dirty="0">
                <a:solidFill>
                  <a:prstClr val="white"/>
                </a:solidFill>
                <a:ea typeface="ＭＳ Ｐゴシック" panose="020B0600070205080204" pitchFamily="50" charset="-128"/>
              </a:rPr>
              <a:t>ライオン・アカウントは私たちの統一ログイン・システム。</a:t>
            </a:r>
          </a:p>
          <a:p>
            <a:pPr marL="560070" lvl="1" indent="-285750">
              <a:lnSpc>
                <a:spcPct val="105000"/>
              </a:lnSpc>
              <a:spcBef>
                <a:spcPct val="0"/>
              </a:spcBef>
              <a:spcAft>
                <a:spcPts val="1200"/>
              </a:spcAft>
              <a:buClr>
                <a:schemeClr val="bg1"/>
              </a:buClr>
              <a:buSzPct val="100000"/>
              <a:buFont typeface="Arial" pitchFamily="34" charset="0"/>
              <a:buChar char="•"/>
            </a:pPr>
            <a:r>
              <a:rPr lang="ja-JP" dirty="0">
                <a:solidFill>
                  <a:prstClr val="white"/>
                </a:solidFill>
                <a:ea typeface="ＭＳ Ｐゴシック" panose="020B0600070205080204" pitchFamily="50" charset="-128"/>
              </a:rPr>
              <a:t>ライオン・アカウントを使ってアクセスできるのは：</a:t>
            </a:r>
          </a:p>
          <a:p>
            <a:pPr marL="1017237" lvl="2" indent="-285750">
              <a:spcBef>
                <a:spcPct val="0"/>
              </a:spcBef>
              <a:spcAft>
                <a:spcPts val="1200"/>
              </a:spcAft>
              <a:buClr>
                <a:schemeClr val="bg1"/>
              </a:buClr>
              <a:buSzPct val="100000"/>
            </a:pPr>
            <a:r>
              <a:rPr lang="ja-JP" sz="1600" dirty="0">
                <a:solidFill>
                  <a:prstClr val="white"/>
                </a:solidFill>
                <a:ea typeface="ＭＳ Ｐゴシック" panose="020B0600070205080204" pitchFamily="50" charset="-128"/>
              </a:rPr>
              <a:t>MyLCI</a:t>
            </a:r>
          </a:p>
          <a:p>
            <a:pPr marL="1017237" lvl="2" indent="-285750">
              <a:spcBef>
                <a:spcPct val="0"/>
              </a:spcBef>
              <a:spcAft>
                <a:spcPts val="1200"/>
              </a:spcAft>
              <a:buClr>
                <a:schemeClr val="bg1"/>
              </a:buClr>
            </a:pPr>
            <a:r>
              <a:rPr lang="ja-JP" sz="1600" dirty="0">
                <a:solidFill>
                  <a:prstClr val="white"/>
                </a:solidFill>
                <a:ea typeface="ＭＳ Ｐゴシック" panose="020B0600070205080204" pitchFamily="50" charset="-128"/>
              </a:rPr>
              <a:t>MyLion</a:t>
            </a:r>
          </a:p>
          <a:p>
            <a:pPr marL="1017237" lvl="2" indent="-285750">
              <a:spcBef>
                <a:spcPct val="0"/>
              </a:spcBef>
              <a:spcAft>
                <a:spcPts val="1200"/>
              </a:spcAft>
              <a:buClr>
                <a:schemeClr val="bg1"/>
              </a:buClr>
            </a:pPr>
            <a:r>
              <a:rPr lang="ja-JP" sz="1600" dirty="0">
                <a:solidFill>
                  <a:prstClr val="white"/>
                </a:solidFill>
                <a:ea typeface="ＭＳ Ｐゴシック" panose="020B0600070205080204" pitchFamily="50" charset="-128"/>
              </a:rPr>
              <a:t>ストア</a:t>
            </a:r>
          </a:p>
          <a:p>
            <a:pPr marL="1017237" lvl="2" indent="-285750">
              <a:spcBef>
                <a:spcPct val="0"/>
              </a:spcBef>
              <a:spcAft>
                <a:spcPts val="1200"/>
              </a:spcAft>
              <a:buClr>
                <a:schemeClr val="bg1"/>
              </a:buClr>
            </a:pPr>
            <a:r>
              <a:rPr lang="ja-JP" sz="1600" dirty="0">
                <a:solidFill>
                  <a:prstClr val="white"/>
                </a:solidFill>
                <a:ea typeface="ＭＳ Ｐゴシック" panose="020B0600070205080204" pitchFamily="50" charset="-128"/>
              </a:rPr>
              <a:t>Insights（インサイツ）</a:t>
            </a:r>
          </a:p>
          <a:p>
            <a:pPr marL="1017237" lvl="2" indent="-285750">
              <a:spcBef>
                <a:spcPct val="0"/>
              </a:spcBef>
              <a:spcAft>
                <a:spcPts val="1200"/>
              </a:spcAft>
              <a:buClr>
                <a:schemeClr val="bg1"/>
              </a:buClr>
            </a:pPr>
            <a:r>
              <a:rPr lang="ja-JP" sz="1600" dirty="0">
                <a:solidFill>
                  <a:prstClr val="white"/>
                </a:solidFill>
                <a:ea typeface="ＭＳ Ｐゴシック" panose="020B0600070205080204" pitchFamily="50" charset="-128"/>
              </a:rPr>
              <a:t>今後のアプリケーション</a:t>
            </a:r>
          </a:p>
          <a:p>
            <a:pPr marL="560070" lvl="1" indent="-285750">
              <a:lnSpc>
                <a:spcPct val="105000"/>
              </a:lnSpc>
              <a:spcBef>
                <a:spcPct val="0"/>
              </a:spcBef>
              <a:spcAft>
                <a:spcPts val="1200"/>
              </a:spcAft>
              <a:buClr>
                <a:schemeClr val="bg1"/>
              </a:buClr>
              <a:buSzPct val="100000"/>
              <a:buFont typeface="Arial" pitchFamily="34" charset="0"/>
              <a:buChar char="•"/>
            </a:pPr>
            <a:r>
              <a:rPr lang="ja-JP" dirty="0">
                <a:solidFill>
                  <a:prstClr val="white"/>
                </a:solidFill>
                <a:ea typeface="ＭＳ Ｐゴシック" panose="020B0600070205080204" pitchFamily="50" charset="-128"/>
              </a:rPr>
              <a:t>ライオンズとレオは誰でもライオン・アカウントを設定で</a:t>
            </a:r>
            <a:r>
              <a:rPr lang="ja-JP" altLang="en-US" dirty="0">
                <a:solidFill>
                  <a:prstClr val="white"/>
                </a:solidFill>
                <a:ea typeface="ＭＳ Ｐゴシック" panose="020B0600070205080204" pitchFamily="50" charset="-128"/>
              </a:rPr>
              <a:t>きる</a:t>
            </a:r>
            <a:r>
              <a:rPr lang="ja-JP" dirty="0">
                <a:solidFill>
                  <a:prstClr val="white"/>
                </a:solidFill>
                <a:ea typeface="ＭＳ Ｐゴシック" panose="020B0600070205080204" pitchFamily="50" charset="-128"/>
              </a:rPr>
              <a:t>。</a:t>
            </a:r>
          </a:p>
          <a:p>
            <a:pPr marL="560070" lvl="1" indent="-285750">
              <a:lnSpc>
                <a:spcPct val="105000"/>
              </a:lnSpc>
              <a:spcBef>
                <a:spcPct val="0"/>
              </a:spcBef>
              <a:spcAft>
                <a:spcPts val="1200"/>
              </a:spcAft>
              <a:buClr>
                <a:schemeClr val="bg1"/>
              </a:buClr>
              <a:buSzPct val="100000"/>
              <a:buFont typeface="Arial" pitchFamily="34" charset="0"/>
              <a:buChar char="•"/>
            </a:pPr>
            <a:r>
              <a:rPr lang="ja-JP" dirty="0">
                <a:solidFill>
                  <a:prstClr val="white"/>
                </a:solidFill>
                <a:ea typeface="ＭＳ Ｐゴシック" panose="020B0600070205080204" pitchFamily="50" charset="-128"/>
              </a:rPr>
              <a:t>サポート</a:t>
            </a:r>
            <a:r>
              <a:rPr lang="ja-JP" altLang="en-US" dirty="0">
                <a:solidFill>
                  <a:prstClr val="white"/>
                </a:solidFill>
                <a:ea typeface="ＭＳ Ｐゴシック" panose="020B0600070205080204" pitchFamily="50" charset="-128"/>
              </a:rPr>
              <a:t>のお求めは</a:t>
            </a:r>
            <a:r>
              <a:rPr lang="ja-JP" dirty="0">
                <a:solidFill>
                  <a:prstClr val="white"/>
                </a:solidFill>
                <a:ea typeface="ＭＳ Ｐゴシック" panose="020B0600070205080204" pitchFamily="50" charset="-128"/>
                <a:hlinkClick r:id="rId4"/>
              </a:rPr>
              <a:t>mylion@lionsclubs.org</a:t>
            </a:r>
            <a:r>
              <a:rPr lang="ja-JP" dirty="0">
                <a:solidFill>
                  <a:prstClr val="white"/>
                </a:solidFill>
                <a:ea typeface="ＭＳ Ｐゴシック" panose="020B0600070205080204" pitchFamily="50" charset="-128"/>
              </a:rPr>
              <a:t>まで。</a:t>
            </a:r>
          </a:p>
          <a:p>
            <a:pPr marL="560070" lvl="1" indent="-285750">
              <a:lnSpc>
                <a:spcPct val="105000"/>
              </a:lnSpc>
              <a:spcBef>
                <a:spcPct val="0"/>
              </a:spcBef>
              <a:spcAft>
                <a:spcPts val="1200"/>
              </a:spcAft>
              <a:buClr>
                <a:srgbClr val="EBB700"/>
              </a:buClr>
              <a:buFont typeface="Arial" pitchFamily="34" charset="0"/>
              <a:buChar char="•"/>
            </a:pPr>
            <a:endParaRPr lang="en-US" sz="1800" b="1" dirty="0">
              <a:solidFill>
                <a:prstClr val="white"/>
              </a:solidFill>
              <a:ea typeface="ＭＳ Ｐゴシック" panose="020B0600070205080204" pitchFamily="50" charset="-128"/>
            </a:endParaRPr>
          </a:p>
        </p:txBody>
      </p:sp>
      <p:sp>
        <p:nvSpPr>
          <p:cNvPr id="18" name="TextBox 17">
            <a:extLst>
              <a:ext uri="{FF2B5EF4-FFF2-40B4-BE49-F238E27FC236}">
                <a16:creationId xmlns:a16="http://schemas.microsoft.com/office/drawing/2014/main"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ja-JP" sz="1200" i="1" dirty="0">
                <a:latin typeface="Arial" panose="020B0604020202020204" pitchFamily="34" charset="0"/>
                <a:ea typeface="ＭＳ Ｐゴシック" panose="020B0600070205080204" pitchFamily="50" charset="-128"/>
                <a:cs typeface="Arial" panose="020B0604020202020204" pitchFamily="34" charset="0"/>
              </a:rPr>
              <a:t>ヒント：ライオンズとレオは、会員番号と、最新の電話番号かEメールアドレスをMyLCIに登録する必要があります。</a:t>
            </a:r>
          </a:p>
        </p:txBody>
      </p:sp>
      <p:grpSp>
        <p:nvGrpSpPr>
          <p:cNvPr id="10" name="Group 9">
            <a:extLst>
              <a:ext uri="{FF2B5EF4-FFF2-40B4-BE49-F238E27FC236}">
                <a16:creationId xmlns:a16="http://schemas.microsoft.com/office/drawing/2014/main"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panose="020B0604020202020204" pitchFamily="34" charset="0"/>
                <a:ea typeface="ＭＳ Ｐゴシック" panose="020B0600070205080204" pitchFamily="50" charset="-128"/>
                <a:cs typeface="Arial" panose="020B0604020202020204" pitchFamily="34" charset="0"/>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ja-JP" sz="3600" b="1" dirty="0">
                <a:solidFill>
                  <a:srgbClr val="0A5496"/>
                </a:solidFill>
                <a:latin typeface="ＭＳ Ｐゴシック" panose="020B0600070205080204" pitchFamily="50" charset="-128"/>
                <a:ea typeface="ＭＳ Ｐゴシック" panose="020B0600070205080204" pitchFamily="50" charset="-128"/>
                <a:cs typeface="Arial" panose="020B0604020202020204" pitchFamily="34" charset="0"/>
              </a:rPr>
              <a:t>使いたい</a:t>
            </a:r>
            <a:r>
              <a:rPr lang="ja-JP" altLang="en-US" sz="3600" b="1" dirty="0">
                <a:solidFill>
                  <a:srgbClr val="0A5496"/>
                </a:solidFill>
                <a:latin typeface="ＭＳ Ｐゴシック" panose="020B0600070205080204" pitchFamily="50" charset="-128"/>
                <a:ea typeface="ＭＳ Ｐゴシック" panose="020B0600070205080204" pitchFamily="50" charset="-128"/>
                <a:cs typeface="Arial" panose="020B0604020202020204" pitchFamily="34" charset="0"/>
              </a:rPr>
              <a:t>アプリケーション</a:t>
            </a:r>
            <a:r>
              <a:rPr lang="ja-JP" sz="3600" b="1" dirty="0">
                <a:solidFill>
                  <a:srgbClr val="0A5496"/>
                </a:solidFill>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sz="3600" b="1" dirty="0">
                <a:solidFill>
                  <a:srgbClr val="0A5496"/>
                </a:solidFill>
                <a:latin typeface="ＭＳ Ｐゴシック" panose="020B0600070205080204" pitchFamily="50" charset="-128"/>
                <a:ea typeface="ＭＳ Ｐゴシック" panose="020B0600070205080204" pitchFamily="50" charset="-128"/>
                <a:cs typeface="Arial" panose="020B0604020202020204" pitchFamily="34" charset="0"/>
              </a:rPr>
              <a:t>選択</a:t>
            </a:r>
            <a:r>
              <a:rPr lang="ja-JP" sz="3600" b="1" dirty="0">
                <a:solidFill>
                  <a:srgbClr val="0A5496"/>
                </a:solidFill>
                <a:latin typeface="ＭＳ Ｐゴシック" panose="020B0600070205080204" pitchFamily="50" charset="-128"/>
                <a:ea typeface="ＭＳ Ｐゴシック" panose="020B0600070205080204" pitchFamily="50" charset="-128"/>
                <a:cs typeface="Arial" panose="020B0604020202020204" pitchFamily="34" charset="0"/>
              </a:rPr>
              <a:t>。</a:t>
            </a: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Freeform 13">
            <a:extLst>
              <a:ext uri="{FF2B5EF4-FFF2-40B4-BE49-F238E27FC236}">
                <a16:creationId xmlns:a16="http://schemas.microsoft.com/office/drawing/2014/main"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ja-JP">
                <a:solidFill>
                  <a:prstClr val="white">
                    <a:alpha val="44000"/>
                  </a:prstClr>
                </a:solidFill>
                <a:latin typeface="Arial" panose="020B0604020202020204" pitchFamily="34" charset="0"/>
                <a:ea typeface="ＭＳ Ｐゴシック" panose="020B0600070205080204" pitchFamily="50" charset="-128"/>
                <a:cs typeface="Arial" panose="020B0604020202020204" pitchFamily="34" charset="0"/>
              </a:rPr>
              <a:t>m</a:t>
            </a:r>
          </a:p>
        </p:txBody>
      </p:sp>
      <p:pic>
        <p:nvPicPr>
          <p:cNvPr id="5" name="Emblem - White">
            <a:extLst>
              <a:ext uri="{FF2B5EF4-FFF2-40B4-BE49-F238E27FC236}">
                <a16:creationId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latin typeface="Arial" panose="020B0604020202020204" pitchFamily="34" charset="0"/>
                <a:ea typeface="ＭＳ Ｐゴシック" panose="020B0600070205080204" pitchFamily="50" charset="-128"/>
                <a:cs typeface="Arial" panose="020B0604020202020204" pitchFamily="34" charset="0"/>
              </a:rPr>
              <a:pPr eaLnBrk="0" fontAlgn="auto" hangingPunct="0">
                <a:spcBef>
                  <a:spcPct val="50000"/>
                </a:spcBef>
                <a:spcAft>
                  <a:spcPts val="0"/>
                </a:spcAft>
                <a:defRPr/>
              </a:pPr>
              <a:t>9</a:t>
            </a:fld>
            <a:endParaRPr lang="en-US" sz="1000"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ja-JP" sz="6000" b="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MyLion</a:t>
            </a:r>
          </a:p>
          <a:p>
            <a:pPr>
              <a:lnSpc>
                <a:spcPct val="150000"/>
              </a:lnSpc>
            </a:pPr>
            <a:r>
              <a:rPr lang="ja-JP" sz="4000" b="1" i="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つながって奉仕</a:t>
            </a:r>
            <a:r>
              <a:rPr lang="ja-JP" altLang="en-US" sz="4000" b="1" i="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する</a:t>
            </a:r>
            <a:r>
              <a:rPr lang="ja-JP" sz="4000" b="1" i="1" dirty="0">
                <a:solidFill>
                  <a:prstClr val="white"/>
                </a:solidFill>
                <a:latin typeface="Arial" panose="020B0604020202020204" pitchFamily="34" charset="0"/>
                <a:ea typeface="ＭＳ Ｐゴシック" panose="020B0600070205080204" pitchFamily="50" charset="-128"/>
                <a:cs typeface="Arial" panose="020B0604020202020204" pitchFamily="34" charset="0"/>
              </a:rPr>
              <a:t>。</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4" name="Picture 3">
            <a:extLst>
              <a:ext uri="{FF2B5EF4-FFF2-40B4-BE49-F238E27FC236}">
                <a16:creationId xmlns:a16="http://schemas.microsoft.com/office/drawing/2014/main"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ja-JP" sz="1600" i="1">
                <a:solidFill>
                  <a:schemeClr val="bg1"/>
                </a:solidFill>
                <a:latin typeface="Arial" panose="020B0604020202020204" pitchFamily="34" charset="0"/>
                <a:ea typeface="ＭＳ Ｐゴシック" panose="020B0600070205080204" pitchFamily="50" charset="-128"/>
                <a:cs typeface="Arial" panose="020B0604020202020204" pitchFamily="34" charset="0"/>
              </a:rPr>
              <a:t>2019年7月1日からは、アクティビティ報告はすべてMyLionで行うことになります。</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38703</TotalTime>
  <Words>5045</Words>
  <Application>Microsoft Office PowerPoint</Application>
  <PresentationFormat>ワイド画面</PresentationFormat>
  <Paragraphs>323</Paragraphs>
  <Slides>27</Slides>
  <Notes>27</Notes>
  <HiddenSlides>0</HiddenSlides>
  <MMClips>0</MMClips>
  <ScaleCrop>false</ScaleCrop>
  <HeadingPairs>
    <vt:vector size="6" baseType="variant">
      <vt:variant>
        <vt:lpstr>使用されているフォント</vt:lpstr>
      </vt:variant>
      <vt:variant>
        <vt:i4>13</vt:i4>
      </vt:variant>
      <vt:variant>
        <vt:lpstr>テーマ</vt:lpstr>
      </vt:variant>
      <vt:variant>
        <vt:i4>15</vt:i4>
      </vt:variant>
      <vt:variant>
        <vt:lpstr>スライド タイトル</vt:lpstr>
      </vt:variant>
      <vt:variant>
        <vt:i4>27</vt:i4>
      </vt:variant>
    </vt:vector>
  </HeadingPairs>
  <TitlesOfParts>
    <vt:vector size="55" baseType="lpstr">
      <vt:lpstr>Arial Hebrew Scholar</vt:lpstr>
      <vt:lpstr>Century Gothic Regular</vt:lpstr>
      <vt:lpstr>Helvetica Neue</vt:lpstr>
      <vt:lpstr>ＭＳ Ｐゴシック</vt:lpstr>
      <vt:lpstr>Open sans</vt:lpstr>
      <vt:lpstr>Open Sans Regular</vt:lpstr>
      <vt:lpstr>Arial</vt:lpstr>
      <vt:lpstr>Calibri</vt:lpstr>
      <vt:lpstr>Century Gothic</vt:lpstr>
      <vt:lpstr>Helvetica</vt:lpstr>
      <vt:lpstr>Segoe UI</vt:lpstr>
      <vt:lpstr>Segoe UI Light</vt:lpstr>
      <vt:lpstr>Segoe UI Semibold</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律子 藤原</cp:lastModifiedBy>
  <cp:revision>296</cp:revision>
  <cp:lastPrinted>2019-02-19T18:34:58Z</cp:lastPrinted>
  <dcterms:created xsi:type="dcterms:W3CDTF">2019-02-13T18:13:08Z</dcterms:created>
  <dcterms:modified xsi:type="dcterms:W3CDTF">2019-05-30T05:10:13Z</dcterms:modified>
</cp:coreProperties>
</file>