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63"/>
  </p:notesMasterIdLst>
  <p:handoutMasterIdLst>
    <p:handoutMasterId r:id="rId64"/>
  </p:handoutMasterIdLst>
  <p:sldIdLst>
    <p:sldId id="957" r:id="rId9"/>
    <p:sldId id="954" r:id="rId10"/>
    <p:sldId id="1043" r:id="rId11"/>
    <p:sldId id="955" r:id="rId12"/>
    <p:sldId id="963" r:id="rId13"/>
    <p:sldId id="966" r:id="rId14"/>
    <p:sldId id="958" r:id="rId15"/>
    <p:sldId id="1000" r:id="rId16"/>
    <p:sldId id="1024" r:id="rId17"/>
    <p:sldId id="1046" r:id="rId18"/>
    <p:sldId id="1037" r:id="rId19"/>
    <p:sldId id="1039" r:id="rId20"/>
    <p:sldId id="1007" r:id="rId21"/>
    <p:sldId id="968" r:id="rId22"/>
    <p:sldId id="970" r:id="rId23"/>
    <p:sldId id="996" r:id="rId24"/>
    <p:sldId id="1253" r:id="rId25"/>
    <p:sldId id="1045" r:id="rId26"/>
    <p:sldId id="535" r:id="rId27"/>
    <p:sldId id="1250" r:id="rId28"/>
    <p:sldId id="1028" r:id="rId29"/>
    <p:sldId id="995" r:id="rId30"/>
    <p:sldId id="1011" r:id="rId31"/>
    <p:sldId id="961" r:id="rId32"/>
    <p:sldId id="1017" r:id="rId33"/>
    <p:sldId id="1038" r:id="rId34"/>
    <p:sldId id="972" r:id="rId35"/>
    <p:sldId id="959" r:id="rId36"/>
    <p:sldId id="1004" r:id="rId37"/>
    <p:sldId id="974" r:id="rId38"/>
    <p:sldId id="1001" r:id="rId39"/>
    <p:sldId id="988" r:id="rId40"/>
    <p:sldId id="990" r:id="rId41"/>
    <p:sldId id="976" r:id="rId42"/>
    <p:sldId id="1014" r:id="rId43"/>
    <p:sldId id="978" r:id="rId44"/>
    <p:sldId id="979" r:id="rId45"/>
    <p:sldId id="1015" r:id="rId46"/>
    <p:sldId id="987" r:id="rId47"/>
    <p:sldId id="1016" r:id="rId48"/>
    <p:sldId id="956" r:id="rId49"/>
    <p:sldId id="1252" r:id="rId50"/>
    <p:sldId id="1251" r:id="rId51"/>
    <p:sldId id="1248" r:id="rId52"/>
    <p:sldId id="1035" r:id="rId53"/>
    <p:sldId id="1245" r:id="rId54"/>
    <p:sldId id="1042" r:id="rId55"/>
    <p:sldId id="1012" r:id="rId56"/>
    <p:sldId id="1020" r:id="rId57"/>
    <p:sldId id="1041" r:id="rId58"/>
    <p:sldId id="1247" r:id="rId59"/>
    <p:sldId id="1023" r:id="rId60"/>
    <p:sldId id="545" r:id="rId61"/>
    <p:sldId id="1044" r:id="rId62"/>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Laube, Ann" initials="LA" lastIdx="1" clrIdx="81">
    <p:extLst>
      <p:ext uri="{19B8F6BF-5375-455C-9EA6-DF929625EA0E}">
        <p15:presenceInfo xmlns:p15="http://schemas.microsoft.com/office/powerpoint/2012/main" userId="S-1-5-21-1659004503-1409082233-839522115-4154"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33F"/>
    <a:srgbClr val="F0C300"/>
    <a:srgbClr val="56565A"/>
    <a:srgbClr val="732E81"/>
    <a:srgbClr val="457DC8"/>
    <a:srgbClr val="082E87"/>
    <a:srgbClr val="0A5496"/>
    <a:srgbClr val="00A869"/>
    <a:srgbClr val="F76639"/>
    <a:srgbClr val="E658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96240" autoAdjust="0"/>
  </p:normalViewPr>
  <p:slideViewPr>
    <p:cSldViewPr showGuides="1">
      <p:cViewPr varScale="1">
        <p:scale>
          <a:sx n="98" d="100"/>
          <a:sy n="98" d="100"/>
        </p:scale>
        <p:origin x="68" y="124"/>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4320"/>
    </p:cViewPr>
  </p:outlineViewPr>
  <p:notesTextViewPr>
    <p:cViewPr>
      <p:scale>
        <a:sx n="100" d="100"/>
        <a:sy n="100" d="100"/>
      </p:scale>
      <p:origin x="0" y="0"/>
    </p:cViewPr>
  </p:notesTextViewPr>
  <p:sorterViewPr>
    <p:cViewPr>
      <p:scale>
        <a:sx n="120" d="100"/>
        <a:sy n="120" d="100"/>
      </p:scale>
      <p:origin x="0" y="-3228"/>
    </p:cViewPr>
  </p:sorterViewPr>
  <p:notesViewPr>
    <p:cSldViewPr showGuides="1">
      <p:cViewPr>
        <p:scale>
          <a:sx n="96" d="100"/>
          <a:sy n="96" d="100"/>
        </p:scale>
        <p:origin x="317" y="-51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customXml" Target="../customXml/item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4"/>
            <a:ext cx="3038475" cy="465621"/>
          </a:xfrm>
          <a:prstGeom prst="rect">
            <a:avLst/>
          </a:prstGeom>
        </p:spPr>
        <p:txBody>
          <a:bodyPr vert="horz" lIns="91840" tIns="45920" rIns="91840" bIns="45920"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5" y="8829185"/>
            <a:ext cx="3038475" cy="465621"/>
          </a:xfrm>
          <a:prstGeom prst="rect">
            <a:avLst/>
          </a:prstGeom>
        </p:spPr>
        <p:txBody>
          <a:bodyPr vert="horz" lIns="91840" tIns="45920" rIns="91840" bIns="45920"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341" y="8829185"/>
            <a:ext cx="3038475" cy="465621"/>
          </a:xfrm>
          <a:prstGeom prst="rect">
            <a:avLst/>
          </a:prstGeom>
        </p:spPr>
        <p:txBody>
          <a:bodyPr vert="horz" wrap="square" lIns="91840" tIns="45920" rIns="91840" bIns="4592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
        <p:nvSpPr>
          <p:cNvPr id="3" name="Date Placeholder 2"/>
          <p:cNvSpPr>
            <a:spLocks noGrp="1"/>
          </p:cNvSpPr>
          <p:nvPr>
            <p:ph type="dt" sz="quarter" idx="1"/>
          </p:nvPr>
        </p:nvSpPr>
        <p:spPr>
          <a:xfrm>
            <a:off x="3970885" y="0"/>
            <a:ext cx="3038319" cy="465242"/>
          </a:xfrm>
          <a:prstGeom prst="rect">
            <a:avLst/>
          </a:prstGeom>
        </p:spPr>
        <p:txBody>
          <a:bodyPr vert="horz" lIns="91440" tIns="45720" rIns="91440" bIns="45720" rtlCol="0"/>
          <a:lstStyle>
            <a:lvl1pPr algn="r">
              <a:defRPr sz="1200"/>
            </a:lvl1pPr>
          </a:lstStyle>
          <a:p>
            <a:fld id="{105457FD-C346-4862-9B20-58440274D4DF}" type="datetime1">
              <a:rPr lang="en-US" smtClean="0"/>
              <a:t>9/25/2023</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2" y="228600"/>
            <a:ext cx="2278060" cy="237025"/>
          </a:xfrm>
          <a:prstGeom prst="rect">
            <a:avLst/>
          </a:prstGeom>
        </p:spPr>
        <p:txBody>
          <a:bodyPr vert="horz" wrap="square" lIns="92852" tIns="46425" rIns="92852" bIns="46425" numCol="1" anchor="t" anchorCtr="0" compatLnSpc="1">
            <a:prstTxWarp prst="textNoShape">
              <a:avLst/>
            </a:prstTxWarp>
          </a:bodyPr>
          <a:lstStyle>
            <a:lvl1pPr algn="r">
              <a:defRPr sz="1300" smtClean="0">
                <a:latin typeface="Calibri" pitchFamily="34" charset="0"/>
              </a:defRPr>
            </a:lvl1pPr>
          </a:lstStyle>
          <a:p>
            <a:pPr>
              <a:defRPr/>
            </a:pPr>
            <a:fld id="{CAFD0B60-6681-4A01-8781-7D77F9AE44FA}" type="datetime1">
              <a:rPr lang="en-US" smtClean="0"/>
              <a:t>9/25/2023</a:t>
            </a:fld>
            <a:endParaRPr lang="en-US" dirty="0"/>
          </a:p>
        </p:txBody>
      </p:sp>
      <p:sp>
        <p:nvSpPr>
          <p:cNvPr id="4" name="Slide Image Placeholder 3"/>
          <p:cNvSpPr>
            <a:spLocks noGrp="1" noRot="1" noChangeAspect="1"/>
          </p:cNvSpPr>
          <p:nvPr>
            <p:ph type="sldImg" idx="2"/>
          </p:nvPr>
        </p:nvSpPr>
        <p:spPr>
          <a:xfrm>
            <a:off x="762002" y="696038"/>
            <a:ext cx="5486400" cy="3087068"/>
          </a:xfrm>
          <a:prstGeom prst="rect">
            <a:avLst/>
          </a:prstGeom>
          <a:noFill/>
          <a:ln w="12700">
            <a:solidFill>
              <a:prstClr val="black"/>
            </a:solidFill>
          </a:ln>
        </p:spPr>
        <p:txBody>
          <a:bodyPr vert="horz" lIns="92852" tIns="46425" rIns="92852" bIns="46425" rtlCol="0" anchor="ctr"/>
          <a:lstStyle/>
          <a:p>
            <a:pPr lvl="0"/>
            <a:endParaRPr lang="en-US" noProof="0" dirty="0"/>
          </a:p>
        </p:txBody>
      </p:sp>
      <p:sp>
        <p:nvSpPr>
          <p:cNvPr id="7" name="Slide Number Placeholder 6"/>
          <p:cNvSpPr>
            <a:spLocks noGrp="1"/>
          </p:cNvSpPr>
          <p:nvPr>
            <p:ph type="sldNum" sz="quarter" idx="5"/>
          </p:nvPr>
        </p:nvSpPr>
        <p:spPr>
          <a:xfrm>
            <a:off x="5784852" y="8829185"/>
            <a:ext cx="523875" cy="314236"/>
          </a:xfrm>
          <a:prstGeom prst="rect">
            <a:avLst/>
          </a:prstGeom>
        </p:spPr>
        <p:txBody>
          <a:bodyPr vert="horz" wrap="square" lIns="92852" tIns="46425" rIns="92852" bIns="46425" numCol="1" anchor="b" anchorCtr="0" compatLnSpc="1">
            <a:prstTxWarp prst="textNoShape">
              <a:avLst/>
            </a:prstTxWarp>
          </a:bodyPr>
          <a:lstStyle>
            <a:lvl1pPr algn="ctr">
              <a:defRPr sz="1300" smtClean="0">
                <a:latin typeface="Calibri" pitchFamily="34" charset="0"/>
              </a:defRPr>
            </a:lvl1pPr>
          </a:lstStyle>
          <a:p>
            <a:pPr>
              <a:defRPr/>
            </a:pPr>
            <a:fld id="{6627F33C-24D4-41C1-BFA2-68160C39F89C}" type="slidenum">
              <a:rPr lang="en-US" smtClean="0"/>
              <a:pPr>
                <a:defRPr/>
              </a:pPr>
              <a:t>‹#›</a:t>
            </a:fld>
            <a:endParaRPr lang="en-US" dirty="0"/>
          </a:p>
        </p:txBody>
      </p:sp>
      <p:sp>
        <p:nvSpPr>
          <p:cNvPr id="9" name="Notes Placeholder 8"/>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p:notesStyle>
    <a:lvl1pPr marL="0" indent="0" algn="l" rtl="0" eaLnBrk="0" fontAlgn="base" hangingPunct="0">
      <a:lnSpc>
        <a:spcPct val="150000"/>
      </a:lnSpc>
      <a:spcBef>
        <a:spcPts val="0"/>
      </a:spcBef>
      <a:spcAft>
        <a:spcPct val="0"/>
      </a:spcAft>
      <a:tabLst>
        <a:tab pos="461963" algn="l"/>
        <a:tab pos="914400" algn="l"/>
        <a:tab pos="1376363" algn="l"/>
        <a:tab pos="1828800" algn="l"/>
      </a:tabLst>
      <a:defRPr sz="1200" kern="1200">
        <a:solidFill>
          <a:schemeClr val="tx1">
            <a:lumMod val="75000"/>
          </a:schemeClr>
        </a:solidFill>
        <a:latin typeface="+mn-lt"/>
        <a:ea typeface="ヒラギノ角ゴ Pro W3" charset="0"/>
        <a:cs typeface="ヒラギノ角ゴ Pro W3" charset="0"/>
      </a:defRPr>
    </a:lvl1pPr>
    <a:lvl2pPr marL="457200" indent="-457200" algn="l" rtl="0" eaLnBrk="0" fontAlgn="base" hangingPunct="0">
      <a:lnSpc>
        <a:spcPct val="150000"/>
      </a:lnSpc>
      <a:spcBef>
        <a:spcPts val="0"/>
      </a:spcBef>
      <a:spcAft>
        <a:spcPct val="0"/>
      </a:spcAft>
      <a:defRPr sz="1200" kern="1200">
        <a:solidFill>
          <a:schemeClr val="tx1"/>
        </a:solidFill>
        <a:latin typeface="+mn-lt"/>
        <a:ea typeface="ヒラギノ角ゴ Pro W3" charset="0"/>
        <a:cs typeface="+mn-cs"/>
      </a:defRPr>
    </a:lvl2pPr>
    <a:lvl3pPr marL="457200" indent="-457200" algn="l" rtl="0" eaLnBrk="0" fontAlgn="base" hangingPunct="0">
      <a:lnSpc>
        <a:spcPct val="150000"/>
      </a:lnSpc>
      <a:spcBef>
        <a:spcPts val="0"/>
      </a:spcBef>
      <a:spcAft>
        <a:spcPct val="0"/>
      </a:spcAft>
      <a:defRPr lang="en-US" sz="1200" kern="1200" noProof="0" dirty="0">
        <a:solidFill>
          <a:schemeClr val="tx1">
            <a:lumMod val="75000"/>
          </a:schemeClr>
        </a:solidFill>
        <a:latin typeface="+mn-lt"/>
        <a:ea typeface="ヒラギノ角ゴ Pro W3" charset="0"/>
        <a:cs typeface="+mn-cs"/>
      </a:defRPr>
    </a:lvl3pPr>
    <a:lvl4pPr marL="457200" indent="-457200" algn="l" rtl="0" eaLnBrk="0" fontAlgn="base" hangingPunct="0">
      <a:lnSpc>
        <a:spcPct val="150000"/>
      </a:lnSpc>
      <a:spcBef>
        <a:spcPct val="30000"/>
      </a:spcBef>
      <a:spcAft>
        <a:spcPct val="0"/>
      </a:spcAft>
      <a:defRPr sz="1200" kern="1200">
        <a:solidFill>
          <a:schemeClr val="tx1"/>
        </a:solidFill>
        <a:latin typeface="+mn-lt"/>
        <a:ea typeface="ヒラギノ角ゴ Pro W3" charset="0"/>
        <a:cs typeface="+mn-cs"/>
      </a:defRPr>
    </a:lvl4pPr>
    <a:lvl5pPr marL="457200" indent="-457200" algn="l" rtl="0" eaLnBrk="0" fontAlgn="base" hangingPunct="0">
      <a:lnSpc>
        <a:spcPct val="150000"/>
      </a:lnSpc>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r>
              <a:rPr lang="ja-JP" dirty="0">
                <a:ea typeface="ＭＳ 明朝" panose="02020609040205080304" pitchFamily="17" charset="-128"/>
              </a:rPr>
              <a:t>今日のセミナーでは、ゾーン・チェアパーソンの役割について検討していきます。</a:t>
            </a:r>
          </a:p>
          <a:p>
            <a:pPr defTabSz="424723">
              <a:lnSpc>
                <a:spcPct val="150000"/>
              </a:lnSpc>
            </a:pPr>
            <a:endParaRPr lang="en-US" dirty="0">
              <a:ea typeface="ＭＳ 明朝" panose="02020609040205080304" pitchFamily="17" charset="-128"/>
            </a:endParaRPr>
          </a:p>
          <a:p>
            <a:pPr defTabSz="424723">
              <a:lnSpc>
                <a:spcPct val="150000"/>
              </a:lnSpc>
            </a:pPr>
            <a:r>
              <a:rPr lang="ja-JP" dirty="0">
                <a:ea typeface="ＭＳ 明朝" panose="02020609040205080304" pitchFamily="17" charset="-128"/>
              </a:rPr>
              <a:t>ゾーン・チェアパーソンを務めた経験のある方もいれば、これから務めようとしている方もいらっしゃるでしょう。いずれにしても、この機会を最大限に活かして、ゾーン・チェアパーソンとして成功するためのアイディアや実践方法を分かち合っていただ</a:t>
            </a:r>
            <a:r>
              <a:rPr lang="ja-JP" altLang="en-US" dirty="0">
                <a:ea typeface="ＭＳ 明朝" panose="02020609040205080304" pitchFamily="17" charset="-128"/>
              </a:rPr>
              <a:t>ければと</a:t>
            </a:r>
            <a:r>
              <a:rPr lang="ja-JP" dirty="0">
                <a:ea typeface="ＭＳ 明朝" panose="02020609040205080304" pitchFamily="17" charset="-128"/>
              </a:rPr>
              <a:t>、心から願っております。 </a:t>
            </a:r>
          </a:p>
          <a:p>
            <a:pPr defTabSz="424723">
              <a:lnSpc>
                <a:spcPct val="150000"/>
              </a:lnSpc>
            </a:pPr>
            <a:endParaRPr lang="en-US" dirty="0">
              <a:ea typeface="ＭＳ 明朝" panose="02020609040205080304" pitchFamily="17" charset="-128"/>
            </a:endParaRPr>
          </a:p>
          <a:p>
            <a:pPr defTabSz="424723">
              <a:lnSpc>
                <a:spcPct val="150000"/>
              </a:lnSpc>
            </a:pPr>
            <a:r>
              <a:rPr lang="ja-JP" dirty="0">
                <a:ea typeface="ＭＳ 明朝" panose="02020609040205080304" pitchFamily="17" charset="-128"/>
              </a:rPr>
              <a:t>ゾーン・チェアパーソンの重要性と、クラブに対するその支援について、話し合っていきましょう。</a:t>
            </a:r>
          </a:p>
          <a:p>
            <a:endParaRPr lang="en-US" dirty="0"/>
          </a:p>
        </p:txBody>
      </p:sp>
      <p:sp>
        <p:nvSpPr>
          <p:cNvPr id="4" name="Date Placeholder 3"/>
          <p:cNvSpPr>
            <a:spLocks noGrp="1"/>
          </p:cNvSpPr>
          <p:nvPr>
            <p:ph type="dt" idx="10"/>
          </p:nvPr>
        </p:nvSpPr>
        <p:spPr/>
        <p:txBody>
          <a:bodyPr/>
          <a:lstStyle/>
          <a:p>
            <a:pPr>
              <a:defRPr/>
            </a:pPr>
            <a:fld id="{CF927901-0519-4644-9D60-20D66511D2A4}"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a:t>
            </a:fld>
            <a:endParaRPr lang="en-US" dirty="0"/>
          </a:p>
        </p:txBody>
      </p:sp>
    </p:spTree>
    <p:extLst>
      <p:ext uri="{BB962C8B-B14F-4D97-AF65-F5344CB8AC3E}">
        <p14:creationId xmlns:p14="http://schemas.microsoft.com/office/powerpoint/2010/main" val="2421913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xfrm>
            <a:off x="1635125" y="509588"/>
            <a:ext cx="3740150" cy="210343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a:lnSpc>
                <a:spcPct val="150000"/>
              </a:lnSpc>
              <a:buFont typeface="Arial" panose="020B0604020202020204" pitchFamily="34" charset="0"/>
              <a:buNone/>
              <a:defRPr/>
            </a:pPr>
            <a:r>
              <a:rPr lang="ja-JP" dirty="0">
                <a:ea typeface="ＭＳ 明朝" panose="02020609040205080304" pitchFamily="17" charset="-128"/>
              </a:rPr>
              <a:t>このウェブページは最近更新され、ゾーン・チェアパーソンとして</a:t>
            </a:r>
            <a:r>
              <a:rPr lang="ja-JP" altLang="en-US" dirty="0">
                <a:ea typeface="ＭＳ 明朝" panose="02020609040205080304" pitchFamily="17" charset="-128"/>
              </a:rPr>
              <a:t>の</a:t>
            </a:r>
            <a:r>
              <a:rPr lang="ja-JP" dirty="0">
                <a:ea typeface="ＭＳ 明朝" panose="02020609040205080304" pitchFamily="17" charset="-128"/>
              </a:rPr>
              <a:t>成功</a:t>
            </a:r>
            <a:r>
              <a:rPr lang="ja-JP" altLang="en-US" dirty="0">
                <a:ea typeface="ＭＳ 明朝" panose="02020609040205080304" pitchFamily="17" charset="-128"/>
              </a:rPr>
              <a:t>に備える</a:t>
            </a:r>
            <a:r>
              <a:rPr lang="ja-JP" dirty="0">
                <a:ea typeface="ＭＳ 明朝" panose="02020609040205080304" pitchFamily="17" charset="-128"/>
              </a:rPr>
              <a:t>ために役立つ資料が掲載されています。</a:t>
            </a:r>
          </a:p>
          <a:p>
            <a:pPr>
              <a:defRPr/>
            </a:pPr>
            <a:endParaRPr lang="en-US" dirty="0"/>
          </a:p>
        </p:txBody>
      </p:sp>
      <p:sp>
        <p:nvSpPr>
          <p:cNvPr id="4" name="Notes Placeholder 2">
            <a:extLst>
              <a:ext uri="{FF2B5EF4-FFF2-40B4-BE49-F238E27FC236}">
                <a16:creationId xmlns:a16="http://schemas.microsoft.com/office/drawing/2014/main" id="{788DE6F3-F043-4125-AB6F-83F2A3A2A397}"/>
              </a:ext>
            </a:extLst>
          </p:cNvPr>
          <p:cNvSpPr txBox="1">
            <a:spLocks/>
          </p:cNvSpPr>
          <p:nvPr/>
        </p:nvSpPr>
        <p:spPr>
          <a:xfrm>
            <a:off x="441166" y="2819257"/>
            <a:ext cx="6126480" cy="5760720"/>
          </a:xfrm>
          <a:prstGeom prst="rect">
            <a:avLst/>
          </a:prstGeom>
        </p:spPr>
        <p:txBody>
          <a:bodyPr vert="horz" lIns="93164" tIns="46582" rIns="93164" bIns="46582" rtlCol="0">
            <a:normAutofit/>
          </a:bodyPr>
          <a:lstStyle>
            <a:lvl1pPr algn="l" rtl="0" eaLnBrk="0" fontAlgn="base" hangingPunct="0">
              <a:spcBef>
                <a:spcPct val="30000"/>
              </a:spcBef>
              <a:spcAft>
                <a:spcPct val="0"/>
              </a:spcAft>
              <a:defRPr sz="1100" kern="1200">
                <a:solidFill>
                  <a:schemeClr val="tx1"/>
                </a:solidFill>
                <a:latin typeface="+mj-lt"/>
                <a:ea typeface="+mn-ea"/>
                <a:cs typeface="+mn-cs"/>
              </a:defRPr>
            </a:lvl1pPr>
            <a:lvl2pPr marL="4572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HelveticaNeueLT Std"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endParaRPr lang="en-US" dirty="0"/>
          </a:p>
          <a:p>
            <a:pPr>
              <a:lnSpc>
                <a:spcPct val="150000"/>
              </a:lnSpc>
            </a:pPr>
            <a:endParaRPr lang="en-US" dirty="0"/>
          </a:p>
          <a:p>
            <a:pPr>
              <a:lnSpc>
                <a:spcPct val="150000"/>
              </a:lnSpc>
            </a:pPr>
            <a:r>
              <a:rPr lang="ja-JP"/>
              <a:t>	</a:t>
            </a:r>
          </a:p>
          <a:p>
            <a:pPr>
              <a:lnSpc>
                <a:spcPct val="150000"/>
              </a:lnSpc>
            </a:pPr>
            <a:endParaRPr lang="en-US" dirty="0"/>
          </a:p>
          <a:p>
            <a:pPr>
              <a:lnSpc>
                <a:spcPct val="150000"/>
              </a:lnSpc>
            </a:pPr>
            <a:endParaRPr lang="en-US" dirty="0"/>
          </a:p>
          <a:p>
            <a:pPr defTabSz="881390">
              <a:lnSpc>
                <a:spcPct val="150000"/>
              </a:lnSpc>
              <a:spcBef>
                <a:spcPts val="0"/>
              </a:spcBef>
              <a:tabLst>
                <a:tab pos="445286" algn="l"/>
                <a:tab pos="881390" algn="l"/>
                <a:tab pos="1326676" algn="l"/>
                <a:tab pos="1762780" algn="l"/>
              </a:tabLst>
              <a:defRPr/>
            </a:pPr>
            <a:endParaRPr lang="en-US" dirty="0"/>
          </a:p>
        </p:txBody>
      </p:sp>
    </p:spTree>
    <p:extLst>
      <p:ext uri="{BB962C8B-B14F-4D97-AF65-F5344CB8AC3E}">
        <p14:creationId xmlns:p14="http://schemas.microsoft.com/office/powerpoint/2010/main" val="773241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25149"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ja-JP" sz="1200" dirty="0">
                <a:solidFill>
                  <a:schemeClr val="tx1"/>
                </a:solidFill>
                <a:ea typeface="ＭＳ 明朝" panose="02020609040205080304" pitchFamily="17" charset="-128"/>
              </a:rPr>
              <a:t>このウェブページはツールとリソースの発信源</a:t>
            </a:r>
            <a:r>
              <a:rPr lang="ja-JP" altLang="en-US" sz="1200" dirty="0">
                <a:solidFill>
                  <a:schemeClr val="tx1"/>
                </a:solidFill>
                <a:ea typeface="ＭＳ 明朝" panose="02020609040205080304" pitchFamily="17" charset="-128"/>
              </a:rPr>
              <a:t>です。</a:t>
            </a:r>
            <a:endParaRPr lang="ja-JP" sz="1200" dirty="0">
              <a:solidFill>
                <a:schemeClr val="tx1"/>
              </a:solidFill>
              <a:ea typeface="ＭＳ 明朝" panose="02020609040205080304" pitchFamily="17" charset="-128"/>
            </a:endParaRPr>
          </a:p>
          <a:p>
            <a:pPr>
              <a:lnSpc>
                <a:spcPct val="150000"/>
              </a:lnSpc>
            </a:pPr>
            <a:endParaRPr lang="en-US" baseline="0" dirty="0">
              <a:solidFill>
                <a:schemeClr val="tx1"/>
              </a:solidFill>
              <a:ea typeface="ＭＳ 明朝" panose="02020609040205080304" pitchFamily="17" charset="-128"/>
            </a:endParaRPr>
          </a:p>
          <a:p>
            <a:pPr>
              <a:lnSpc>
                <a:spcPct val="150000"/>
              </a:lnSpc>
            </a:pPr>
            <a:r>
              <a:rPr lang="ja-JP" dirty="0">
                <a:solidFill>
                  <a:schemeClr val="tx1"/>
                </a:solidFill>
                <a:ea typeface="ＭＳ 明朝" panose="02020609040205080304" pitchFamily="17" charset="-128"/>
              </a:rPr>
              <a:t>「リソース」のセクションを確認し、最新版のゾーン・チェアパーソンEブックを見つけてください。ゾーン・チェアパーソン研修の各単元へのリンクも</a:t>
            </a:r>
            <a:r>
              <a:rPr lang="ja-JP" altLang="en-US" dirty="0">
                <a:solidFill>
                  <a:schemeClr val="tx1"/>
                </a:solidFill>
                <a:ea typeface="ＭＳ 明朝" panose="02020609040205080304" pitchFamily="17" charset="-128"/>
              </a:rPr>
              <a:t>設けられ</a:t>
            </a:r>
            <a:r>
              <a:rPr lang="ja-JP" dirty="0">
                <a:solidFill>
                  <a:schemeClr val="tx1"/>
                </a:solidFill>
                <a:ea typeface="ＭＳ 明朝" panose="02020609040205080304" pitchFamily="17" charset="-128"/>
              </a:rPr>
              <a:t>、自習形式でも、講師による研修としても履修できます。</a:t>
            </a:r>
            <a:endParaRPr lang="ja-JP" baseline="0" dirty="0">
              <a:solidFill>
                <a:schemeClr val="tx1"/>
              </a:solidFill>
              <a:ea typeface="ＭＳ 明朝" panose="02020609040205080304" pitchFamily="17" charset="-128"/>
            </a:endParaRPr>
          </a:p>
          <a:p>
            <a:pPr>
              <a:lnSpc>
                <a:spcPct val="150000"/>
              </a:lnSpc>
            </a:pPr>
            <a:endParaRPr lang="en-US" baseline="0" dirty="0">
              <a:solidFill>
                <a:schemeClr val="tx1"/>
              </a:solidFill>
              <a:ea typeface="ＭＳ 明朝" panose="02020609040205080304" pitchFamily="17" charset="-128"/>
            </a:endParaRPr>
          </a:p>
          <a:p>
            <a:pPr>
              <a:lnSpc>
                <a:spcPct val="150000"/>
              </a:lnSpc>
            </a:pPr>
            <a:r>
              <a:rPr lang="ja-JP" dirty="0">
                <a:solidFill>
                  <a:schemeClr val="tx1"/>
                </a:solidFill>
                <a:ea typeface="ＭＳ 明朝" panose="02020609040205080304" pitchFamily="17" charset="-128"/>
              </a:rPr>
              <a:t>このウェブページには、ゾーン会議を進行したり、クラブの健康を支援するためによく用いられる書式やガイドへのリンクも設けられています。</a:t>
            </a:r>
            <a:endParaRPr lang="ja-JP" baseline="0" dirty="0">
              <a:solidFill>
                <a:schemeClr val="tx1"/>
              </a:solidFill>
              <a:ea typeface="ＭＳ 明朝" panose="02020609040205080304" pitchFamily="17" charset="-128"/>
            </a:endParaRPr>
          </a:p>
          <a:p>
            <a:pPr>
              <a:lnSpc>
                <a:spcPct val="150000"/>
              </a:lnSpc>
            </a:pPr>
            <a:endParaRPr lang="en-US" baseline="0" dirty="0">
              <a:solidFill>
                <a:schemeClr val="tx1"/>
              </a:solidFill>
              <a:ea typeface="ＭＳ 明朝" panose="02020609040205080304" pitchFamily="17" charset="-128"/>
            </a:endParaRPr>
          </a:p>
          <a:p>
            <a:pPr>
              <a:lnSpc>
                <a:spcPct val="150000"/>
              </a:lnSpc>
            </a:pPr>
            <a:r>
              <a:rPr lang="ja-JP" dirty="0">
                <a:solidFill>
                  <a:schemeClr val="tx1"/>
                </a:solidFill>
                <a:ea typeface="ＭＳ 明朝" panose="02020609040205080304" pitchFamily="17" charset="-128"/>
              </a:rPr>
              <a:t>このQRコードをスキャンすれば、英語のページにアクセスできます。言語に合わせて変更する必要があります。</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baseline="0" dirty="0">
              <a:solidFill>
                <a:schemeClr val="tx1"/>
              </a:solidFill>
            </a:endParaRPr>
          </a:p>
        </p:txBody>
      </p:sp>
      <p:sp>
        <p:nvSpPr>
          <p:cNvPr id="4" name="Date Placeholder 3"/>
          <p:cNvSpPr>
            <a:spLocks noGrp="1"/>
          </p:cNvSpPr>
          <p:nvPr>
            <p:ph type="dt" idx="10"/>
          </p:nvPr>
        </p:nvSpPr>
        <p:spPr/>
        <p:txBody>
          <a:bodyPr/>
          <a:lstStyle/>
          <a:p>
            <a:pPr>
              <a:defRPr/>
            </a:pPr>
            <a:fld id="{2D4A7926-C9AD-432C-86B4-616BD1DA2408}"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11</a:t>
            </a:fld>
            <a:endParaRPr lang="en-US" dirty="0"/>
          </a:p>
        </p:txBody>
      </p:sp>
    </p:spTree>
    <p:extLst>
      <p:ext uri="{BB962C8B-B14F-4D97-AF65-F5344CB8AC3E}">
        <p14:creationId xmlns:p14="http://schemas.microsoft.com/office/powerpoint/2010/main" val="1604374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85800"/>
            <a:ext cx="5486400" cy="3086100"/>
          </a:xfrm>
        </p:spPr>
      </p:sp>
      <p:sp>
        <p:nvSpPr>
          <p:cNvPr id="3" name="Notes Placeholder 2"/>
          <p:cNvSpPr>
            <a:spLocks noGrp="1"/>
          </p:cNvSpPr>
          <p:nvPr>
            <p:ph type="body" idx="1"/>
          </p:nvPr>
        </p:nvSpPr>
        <p:spPr>
          <a:xfrm>
            <a:off x="811036" y="3992075"/>
            <a:ext cx="5486400" cy="4754880"/>
          </a:xfrm>
          <a:prstGeom prst="rect">
            <a:avLst/>
          </a:prstGeom>
        </p:spPr>
        <p:txBody>
          <a:bodyPr/>
          <a:lstStyle/>
          <a:p>
            <a:pPr algn="l"/>
            <a:r>
              <a:rPr lang="ja-JP" sz="1200" dirty="0">
                <a:solidFill>
                  <a:schemeClr val="tx1"/>
                </a:solidFill>
                <a:ea typeface="ＭＳ 明朝" panose="02020609040205080304" pitchFamily="17" charset="-128"/>
                <a:cs typeface="Arial" charset="0"/>
              </a:rPr>
              <a:t>ゾーン及びリジョン・チェアパーソンEブックには、この重要な役割を効果的に果たすための手順が段階的に</a:t>
            </a:r>
            <a:r>
              <a:rPr lang="ja-JP" altLang="en-US" dirty="0">
                <a:solidFill>
                  <a:schemeClr val="tx1"/>
                </a:solidFill>
                <a:ea typeface="ＭＳ 明朝" panose="02020609040205080304" pitchFamily="17" charset="-128"/>
                <a:cs typeface="Arial" charset="0"/>
              </a:rPr>
              <a:t>示されて</a:t>
            </a:r>
            <a:r>
              <a:rPr lang="ja-JP" sz="1200" dirty="0">
                <a:solidFill>
                  <a:schemeClr val="tx1"/>
                </a:solidFill>
                <a:ea typeface="ＭＳ 明朝" panose="02020609040205080304" pitchFamily="17" charset="-128"/>
                <a:cs typeface="Arial" charset="0"/>
              </a:rPr>
              <a:t>おり、最近更新されました。</a:t>
            </a:r>
            <a:r>
              <a:rPr lang="ja-JP" sz="1200" baseline="0" dirty="0">
                <a:solidFill>
                  <a:schemeClr val="tx1"/>
                </a:solidFill>
                <a:ea typeface="ＭＳ 明朝" panose="02020609040205080304" pitchFamily="17" charset="-128"/>
                <a:cs typeface="Arial" charset="0"/>
              </a:rPr>
              <a:t> </a:t>
            </a:r>
          </a:p>
          <a:p>
            <a:pPr algn="l"/>
            <a:endParaRPr lang="en-US" sz="1200" kern="0" baseline="0" dirty="0">
              <a:solidFill>
                <a:schemeClr val="tx1"/>
              </a:solidFill>
              <a:ea typeface="ＭＳ 明朝" panose="02020609040205080304" pitchFamily="17" charset="-128"/>
              <a:cs typeface="Arial" charset="0"/>
            </a:endParaRPr>
          </a:p>
          <a:p>
            <a:pPr algn="l"/>
            <a:r>
              <a:rPr lang="ja-JP" altLang="en-US" sz="1200" dirty="0">
                <a:solidFill>
                  <a:schemeClr val="tx1"/>
                </a:solidFill>
                <a:ea typeface="ＭＳ 明朝" panose="02020609040205080304" pitchFamily="17" charset="-128"/>
                <a:cs typeface="Arial" charset="0"/>
              </a:rPr>
              <a:t>年間を通じて役立つもので、こうした内容が含まれています。 </a:t>
            </a:r>
            <a:endParaRPr lang="ja-JP" sz="1200" dirty="0">
              <a:solidFill>
                <a:schemeClr val="tx1"/>
              </a:solidFill>
              <a:ea typeface="ＭＳ 明朝" panose="02020609040205080304" pitchFamily="17" charset="-128"/>
              <a:cs typeface="Arial" charset="0"/>
            </a:endParaRPr>
          </a:p>
          <a:p>
            <a:pPr algn="l"/>
            <a:endParaRPr lang="en-US" sz="1200" kern="0" dirty="0">
              <a:solidFill>
                <a:schemeClr val="tx1"/>
              </a:solidFill>
              <a:ea typeface="ＭＳ 明朝" panose="02020609040205080304" pitchFamily="17" charset="-128"/>
              <a:cs typeface="Arial" charset="0"/>
            </a:endParaRPr>
          </a:p>
          <a:p>
            <a:pPr marL="171450" indent="-171450" algn="l">
              <a:buFont typeface="Arial" panose="020B0604020202020204" pitchFamily="34" charset="0"/>
              <a:buChar char="•"/>
            </a:pPr>
            <a:r>
              <a:rPr lang="ja-JP" sz="1200" dirty="0">
                <a:solidFill>
                  <a:schemeClr val="tx1"/>
                </a:solidFill>
                <a:ea typeface="ＭＳ 明朝" panose="02020609040205080304" pitchFamily="17" charset="-128"/>
                <a:cs typeface="Arial" charset="0"/>
              </a:rPr>
              <a:t>準備と研修</a:t>
            </a:r>
          </a:p>
          <a:p>
            <a:pPr marL="171450" indent="-171450" algn="l">
              <a:buFont typeface="Arial" panose="020B0604020202020204" pitchFamily="34" charset="0"/>
              <a:buChar char="•"/>
            </a:pPr>
            <a:endParaRPr lang="en-US" sz="1200" kern="0" dirty="0">
              <a:solidFill>
                <a:schemeClr val="tx1"/>
              </a:solidFill>
              <a:ea typeface="ＭＳ 明朝" panose="02020609040205080304" pitchFamily="17" charset="-128"/>
              <a:cs typeface="Arial" charset="0"/>
            </a:endParaRPr>
          </a:p>
          <a:p>
            <a:pPr marL="171450" indent="-171450" algn="l">
              <a:buFont typeface="Arial" panose="020B0604020202020204" pitchFamily="34" charset="0"/>
              <a:buChar char="•"/>
            </a:pPr>
            <a:r>
              <a:rPr lang="ja-JP" sz="1200" dirty="0">
                <a:solidFill>
                  <a:schemeClr val="tx1"/>
                </a:solidFill>
                <a:ea typeface="ＭＳ 明朝" panose="02020609040205080304" pitchFamily="17" charset="-128"/>
                <a:cs typeface="Arial" charset="0"/>
              </a:rPr>
              <a:t>年間</a:t>
            </a:r>
            <a:r>
              <a:rPr lang="ja-JP" altLang="en-US" sz="1200" dirty="0">
                <a:solidFill>
                  <a:schemeClr val="tx1"/>
                </a:solidFill>
                <a:ea typeface="ＭＳ 明朝" panose="02020609040205080304" pitchFamily="17" charset="-128"/>
                <a:cs typeface="Arial" charset="0"/>
              </a:rPr>
              <a:t>の予定表を作成</a:t>
            </a:r>
            <a:endParaRPr lang="ja-JP" sz="1200" dirty="0">
              <a:solidFill>
                <a:schemeClr val="tx1"/>
              </a:solidFill>
              <a:ea typeface="ＭＳ 明朝" panose="02020609040205080304" pitchFamily="17" charset="-128"/>
              <a:cs typeface="Arial" charset="0"/>
            </a:endParaRPr>
          </a:p>
          <a:p>
            <a:pPr marL="171450" indent="-171450" algn="l">
              <a:buFont typeface="Arial" panose="020B0604020202020204" pitchFamily="34" charset="0"/>
              <a:buChar char="•"/>
            </a:pPr>
            <a:endParaRPr lang="en-US" sz="1200" kern="0" baseline="0" dirty="0">
              <a:solidFill>
                <a:schemeClr val="tx1"/>
              </a:solidFill>
              <a:ea typeface="ＭＳ 明朝" panose="02020609040205080304" pitchFamily="17" charset="-128"/>
              <a:cs typeface="Arial" charset="0"/>
            </a:endParaRPr>
          </a:p>
          <a:p>
            <a:pPr marL="171450" indent="-171450" algn="l">
              <a:buFont typeface="Arial" panose="020B0604020202020204" pitchFamily="34" charset="0"/>
              <a:buChar char="•"/>
            </a:pPr>
            <a:r>
              <a:rPr lang="ja-JP" sz="1200" baseline="0" dirty="0">
                <a:solidFill>
                  <a:schemeClr val="tx1"/>
                </a:solidFill>
                <a:ea typeface="ＭＳ 明朝" panose="02020609040205080304" pitchFamily="17" charset="-128"/>
                <a:cs typeface="Arial" charset="0"/>
              </a:rPr>
              <a:t>クラブ</a:t>
            </a:r>
            <a:r>
              <a:rPr lang="ja-JP" altLang="en-US" sz="1200" baseline="0" dirty="0">
                <a:solidFill>
                  <a:schemeClr val="tx1"/>
                </a:solidFill>
                <a:ea typeface="ＭＳ 明朝" panose="02020609040205080304" pitchFamily="17" charset="-128"/>
                <a:cs typeface="Arial" charset="0"/>
              </a:rPr>
              <a:t>と</a:t>
            </a:r>
            <a:r>
              <a:rPr lang="ja-JP" sz="1200" baseline="0" dirty="0">
                <a:solidFill>
                  <a:schemeClr val="tx1"/>
                </a:solidFill>
                <a:ea typeface="ＭＳ 明朝" panose="02020609040205080304" pitchFamily="17" charset="-128"/>
                <a:cs typeface="Arial" charset="0"/>
              </a:rPr>
              <a:t>地区</a:t>
            </a:r>
            <a:r>
              <a:rPr lang="ja-JP" altLang="en-US" sz="1200" baseline="0" dirty="0">
                <a:solidFill>
                  <a:schemeClr val="tx1"/>
                </a:solidFill>
                <a:ea typeface="ＭＳ 明朝" panose="02020609040205080304" pitchFamily="17" charset="-128"/>
                <a:cs typeface="Arial" charset="0"/>
              </a:rPr>
              <a:t>に関する</a:t>
            </a:r>
            <a:r>
              <a:rPr lang="ja-JP" sz="1200" baseline="0" dirty="0">
                <a:solidFill>
                  <a:schemeClr val="tx1"/>
                </a:solidFill>
                <a:ea typeface="ＭＳ 明朝" panose="02020609040205080304" pitchFamily="17" charset="-128"/>
                <a:cs typeface="Arial" charset="0"/>
              </a:rPr>
              <a:t>役割</a:t>
            </a:r>
          </a:p>
          <a:p>
            <a:pPr marL="171450" indent="-171450" algn="l">
              <a:buFont typeface="Arial" panose="020B0604020202020204" pitchFamily="34" charset="0"/>
              <a:buChar char="•"/>
            </a:pPr>
            <a:endParaRPr lang="en-US" sz="1200" kern="0" baseline="0" dirty="0">
              <a:solidFill>
                <a:schemeClr val="tx1"/>
              </a:solidFill>
              <a:ea typeface="ＭＳ 明朝" panose="02020609040205080304" pitchFamily="17" charset="-128"/>
              <a:cs typeface="Arial" charset="0"/>
            </a:endParaRPr>
          </a:p>
          <a:p>
            <a:pPr marL="171450" indent="-171450" algn="l">
              <a:buFont typeface="Arial" panose="020B0604020202020204" pitchFamily="34" charset="0"/>
              <a:buChar char="•"/>
            </a:pPr>
            <a:r>
              <a:rPr lang="ja-JP" altLang="en-US" sz="1200" baseline="0" dirty="0">
                <a:solidFill>
                  <a:schemeClr val="tx1"/>
                </a:solidFill>
                <a:ea typeface="ＭＳ 明朝" panose="02020609040205080304" pitchFamily="17" charset="-128"/>
                <a:cs typeface="Arial" charset="0"/>
              </a:rPr>
              <a:t>クラブを支援するために役立つクラブ向上・活性化リソース</a:t>
            </a:r>
            <a:endParaRPr lang="en-US" altLang="ja-JP" sz="1200" baseline="0" dirty="0">
              <a:solidFill>
                <a:schemeClr val="tx1"/>
              </a:solidFill>
              <a:ea typeface="ＭＳ 明朝" panose="02020609040205080304" pitchFamily="17" charset="-128"/>
              <a:cs typeface="Arial" charset="0"/>
            </a:endParaRPr>
          </a:p>
          <a:p>
            <a:pPr algn="l"/>
            <a:endParaRPr lang="en-US" sz="1200" kern="0" baseline="0" dirty="0">
              <a:solidFill>
                <a:schemeClr val="tx1"/>
              </a:solidFill>
              <a:ea typeface="ＭＳ 明朝" panose="02020609040205080304" pitchFamily="17" charset="-128"/>
              <a:cs typeface="Arial" charset="0"/>
            </a:endParaRPr>
          </a:p>
          <a:p>
            <a:pPr marL="171450" indent="-171450" algn="l">
              <a:buFont typeface="Arial" panose="020B0604020202020204" pitchFamily="34" charset="0"/>
              <a:buChar char="•"/>
            </a:pPr>
            <a:r>
              <a:rPr lang="ja-JP" sz="1200" baseline="0" dirty="0">
                <a:solidFill>
                  <a:schemeClr val="tx1"/>
                </a:solidFill>
                <a:ea typeface="ＭＳ 明朝" panose="02020609040205080304" pitchFamily="17" charset="-128"/>
                <a:cs typeface="Arial" charset="0"/>
              </a:rPr>
              <a:t>クラブ間の調和を</a:t>
            </a:r>
            <a:r>
              <a:rPr lang="ja-JP" altLang="en-US" sz="1200" baseline="0" dirty="0">
                <a:solidFill>
                  <a:schemeClr val="tx1"/>
                </a:solidFill>
                <a:ea typeface="ＭＳ 明朝" panose="02020609040205080304" pitchFamily="17" charset="-128"/>
                <a:cs typeface="Arial" charset="0"/>
              </a:rPr>
              <a:t>促進</a:t>
            </a:r>
            <a:r>
              <a:rPr lang="ja-JP" sz="1200" baseline="0" dirty="0">
                <a:solidFill>
                  <a:schemeClr val="tx1"/>
                </a:solidFill>
                <a:ea typeface="ＭＳ 明朝" panose="02020609040205080304" pitchFamily="17" charset="-128"/>
                <a:cs typeface="Arial" charset="0"/>
              </a:rPr>
              <a:t>するツール</a:t>
            </a:r>
          </a:p>
          <a:p>
            <a:pPr algn="l"/>
            <a:endParaRPr lang="en-US" sz="1200" kern="0" dirty="0">
              <a:solidFill>
                <a:schemeClr val="tx1"/>
              </a:solidFill>
              <a:ea typeface="Arial" charset="0"/>
              <a:cs typeface="Arial" charset="0"/>
            </a:endParaRPr>
          </a:p>
          <a:p>
            <a:pPr algn="l"/>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E19E7317-CCDF-47D0-B35F-E8E9A83F0694}"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12</a:t>
            </a:fld>
            <a:endParaRPr lang="en-US" dirty="0"/>
          </a:p>
        </p:txBody>
      </p:sp>
    </p:spTree>
    <p:extLst>
      <p:ext uri="{BB962C8B-B14F-4D97-AF65-F5344CB8AC3E}">
        <p14:creationId xmlns:p14="http://schemas.microsoft.com/office/powerpoint/2010/main" val="236447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30956" y="4012713"/>
            <a:ext cx="5486400" cy="4754880"/>
          </a:xfrm>
          <a:prstGeom prst="rect">
            <a:avLst/>
          </a:prstGeom>
        </p:spPr>
        <p:txBody>
          <a:bodyPr>
            <a:normAutofit/>
          </a:bodyPr>
          <a:lstStyle/>
          <a:p>
            <a:pPr marR="0" lvl="0" indent="-457200" algn="l" defTabSz="914400" rtl="0" eaLnBrk="0" fontAlgn="base" latinLnBrk="0" hangingPunct="0">
              <a:spcAft>
                <a:spcPct val="0"/>
              </a:spcAft>
              <a:buClrTx/>
              <a:buSzTx/>
              <a:buFontTx/>
              <a:buNone/>
              <a:tabLst/>
              <a:defRPr/>
            </a:pPr>
            <a:r>
              <a:rPr lang="ja-JP" sz="1200" dirty="0">
                <a:solidFill>
                  <a:schemeClr val="tx1"/>
                </a:solidFill>
                <a:ea typeface="ＭＳ 明朝" panose="02020609040205080304" pitchFamily="17" charset="-128"/>
                <a:cs typeface="Arial" charset="0"/>
              </a:rPr>
              <a:t>公認ガイディング・ライオンになりましょう！</a:t>
            </a:r>
          </a:p>
          <a:p>
            <a:pPr marR="0" lvl="0" indent="-457200" algn="l" defTabSz="914400" rtl="0" eaLnBrk="0" fontAlgn="base" latinLnBrk="0" hangingPunct="0">
              <a:spcAft>
                <a:spcPct val="0"/>
              </a:spcAft>
              <a:buClrTx/>
              <a:buSzTx/>
              <a:buFontTx/>
              <a:buNone/>
              <a:tabLst/>
              <a:defRPr/>
            </a:pPr>
            <a:endParaRPr lang="en-US" kern="0" dirty="0">
              <a:solidFill>
                <a:schemeClr val="tx1"/>
              </a:solidFill>
              <a:ea typeface="ＭＳ 明朝" panose="02020609040205080304" pitchFamily="17" charset="-128"/>
              <a:cs typeface="Helvetica" panose="020B0604020202020204" pitchFamily="34" charset="0"/>
            </a:endParaRPr>
          </a:p>
          <a:p>
            <a:pPr marR="0" lvl="0" indent="-171450" algn="l" defTabSz="914400" rtl="0" eaLnBrk="0" fontAlgn="base" latinLnBrk="0" hangingPunct="0">
              <a:spcAft>
                <a:spcPct val="0"/>
              </a:spcAft>
              <a:buClrTx/>
              <a:buSzTx/>
              <a:buFont typeface="Arial" panose="020B0604020202020204" pitchFamily="34" charset="0"/>
              <a:buChar char="•"/>
              <a:tabLst/>
              <a:defRPr/>
            </a:pPr>
            <a:r>
              <a:rPr lang="ja-JP" dirty="0">
                <a:solidFill>
                  <a:schemeClr val="tx1"/>
                </a:solidFill>
                <a:ea typeface="ＭＳ 明朝" panose="02020609040205080304" pitchFamily="17" charset="-128"/>
                <a:cs typeface="Helvetica" panose="020B0604020202020204" pitchFamily="34" charset="0"/>
              </a:rPr>
              <a:t>新クラブ</a:t>
            </a:r>
            <a:r>
              <a:rPr lang="ja-JP" altLang="en-US" dirty="0">
                <a:solidFill>
                  <a:schemeClr val="tx1"/>
                </a:solidFill>
                <a:ea typeface="ＭＳ 明朝" panose="02020609040205080304" pitchFamily="17" charset="-128"/>
                <a:cs typeface="Helvetica" panose="020B0604020202020204" pitchFamily="34" charset="0"/>
              </a:rPr>
              <a:t>と苦境にある</a:t>
            </a:r>
            <a:r>
              <a:rPr lang="ja-JP" dirty="0">
                <a:solidFill>
                  <a:schemeClr val="tx1"/>
                </a:solidFill>
                <a:ea typeface="ＭＳ 明朝" panose="02020609040205080304" pitchFamily="17" charset="-128"/>
                <a:cs typeface="Helvetica" panose="020B0604020202020204" pitchFamily="34" charset="0"/>
              </a:rPr>
              <a:t>既存クラブの両方を支援する方法を学ぶ。</a:t>
            </a:r>
          </a:p>
          <a:p>
            <a:pPr marR="0" lvl="0" indent="-457200" algn="l" defTabSz="914400" rtl="0" eaLnBrk="0" fontAlgn="base" latinLnBrk="0" hangingPunct="0">
              <a:spcAft>
                <a:spcPct val="0"/>
              </a:spcAft>
              <a:buClrTx/>
              <a:buSzTx/>
              <a:buFont typeface="Arial" panose="020B0604020202020204" pitchFamily="34" charset="0"/>
              <a:buChar char="•"/>
              <a:tabLst/>
              <a:defRPr/>
            </a:pPr>
            <a:endParaRPr lang="en-US" kern="0" dirty="0">
              <a:solidFill>
                <a:schemeClr val="tx1"/>
              </a:solidFill>
              <a:ea typeface="ＭＳ 明朝" panose="02020609040205080304" pitchFamily="17" charset="-128"/>
              <a:cs typeface="Helvetica" panose="020B0604020202020204" pitchFamily="34" charset="0"/>
            </a:endParaRPr>
          </a:p>
          <a:p>
            <a:pPr marR="0" lvl="0" indent="-171450" algn="l" defTabSz="914400" rtl="0" eaLnBrk="0" fontAlgn="base" latinLnBrk="0" hangingPunct="0">
              <a:spcAft>
                <a:spcPct val="0"/>
              </a:spcAft>
              <a:buClrTx/>
              <a:buSzTx/>
              <a:buFont typeface="Arial" panose="020B0604020202020204" pitchFamily="34" charset="0"/>
              <a:buChar char="•"/>
              <a:tabLst/>
              <a:defRPr/>
            </a:pPr>
            <a:r>
              <a:rPr lang="ja-JP" dirty="0">
                <a:solidFill>
                  <a:schemeClr val="tx1"/>
                </a:solidFill>
                <a:ea typeface="ＭＳ 明朝" panose="02020609040205080304" pitchFamily="17" charset="-128"/>
                <a:cs typeface="Helvetica" panose="020B0604020202020204" pitchFamily="34" charset="0"/>
              </a:rPr>
              <a:t>すべてのクラブ役員の役割を十分に理解する。</a:t>
            </a:r>
          </a:p>
          <a:p>
            <a:pPr indent="-457200">
              <a:buFont typeface="Arial" panose="020B0604020202020204" pitchFamily="34" charset="0"/>
              <a:buChar char="•"/>
            </a:pPr>
            <a:endParaRPr lang="en-US" kern="0" dirty="0">
              <a:solidFill>
                <a:schemeClr val="tx1"/>
              </a:solidFill>
              <a:ea typeface="ＭＳ 明朝" panose="02020609040205080304" pitchFamily="17" charset="-128"/>
              <a:cs typeface="Helvetica" panose="020B0604020202020204" pitchFamily="34" charset="0"/>
            </a:endParaRPr>
          </a:p>
          <a:p>
            <a:pPr indent="-171450">
              <a:buFont typeface="Arial" panose="020B0604020202020204" pitchFamily="34" charset="0"/>
              <a:buChar char="•"/>
            </a:pPr>
            <a:r>
              <a:rPr lang="ja-JP" dirty="0">
                <a:solidFill>
                  <a:schemeClr val="tx1"/>
                </a:solidFill>
                <a:ea typeface="ＭＳ 明朝" panose="02020609040205080304" pitchFamily="17" charset="-128"/>
                <a:cs typeface="Helvetica" panose="020B0604020202020204" pitchFamily="34" charset="0"/>
              </a:rPr>
              <a:t>クラブ運営のベストプラクティスを重視する。 </a:t>
            </a:r>
          </a:p>
          <a:p>
            <a:pPr indent="-171450">
              <a:buFont typeface="Arial" panose="020B0604020202020204" pitchFamily="34" charset="0"/>
              <a:buChar char="•"/>
            </a:pPr>
            <a:endParaRPr lang="en-US" dirty="0">
              <a:solidFill>
                <a:schemeClr val="tx1"/>
              </a:solidFill>
              <a:ea typeface="ＭＳ 明朝" panose="02020609040205080304" pitchFamily="17" charset="-128"/>
            </a:endParaRPr>
          </a:p>
          <a:p>
            <a:pPr indent="-171450">
              <a:buFont typeface="Arial" panose="020B0604020202020204" pitchFamily="34" charset="0"/>
              <a:buChar char="•"/>
            </a:pPr>
            <a:r>
              <a:rPr lang="ja-JP" dirty="0">
                <a:solidFill>
                  <a:schemeClr val="tx1"/>
                </a:solidFill>
                <a:ea typeface="ＭＳ 明朝" panose="02020609040205080304" pitchFamily="17" charset="-128"/>
              </a:rPr>
              <a:t>最新のクラブ用リソースを把握しておく！</a:t>
            </a:r>
          </a:p>
        </p:txBody>
      </p:sp>
      <p:sp>
        <p:nvSpPr>
          <p:cNvPr id="4" name="Date Placeholder 3"/>
          <p:cNvSpPr>
            <a:spLocks noGrp="1"/>
          </p:cNvSpPr>
          <p:nvPr>
            <p:ph type="dt" idx="10"/>
          </p:nvPr>
        </p:nvSpPr>
        <p:spPr/>
        <p:txBody>
          <a:bodyPr/>
          <a:lstStyle/>
          <a:p>
            <a:pPr>
              <a:defRPr/>
            </a:pPr>
            <a:fld id="{65036EA3-445E-4B4D-B9E2-FF42D5BACE2A}"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13</a:t>
            </a:fld>
            <a:endParaRPr lang="en-US" dirty="0"/>
          </a:p>
        </p:txBody>
      </p:sp>
    </p:spTree>
    <p:extLst>
      <p:ext uri="{BB962C8B-B14F-4D97-AF65-F5344CB8AC3E}">
        <p14:creationId xmlns:p14="http://schemas.microsoft.com/office/powerpoint/2010/main" val="1253657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Content Placeholder 6"/>
          <p:cNvSpPr txBox="1">
            <a:spLocks noGrp="1"/>
          </p:cNvSpPr>
          <p:nvPr>
            <p:ph type="body" idx="1"/>
          </p:nvPr>
        </p:nvSpPr>
        <p:spPr>
          <a:xfrm>
            <a:off x="742246" y="4013519"/>
            <a:ext cx="5486400" cy="4754880"/>
          </a:xfrm>
          <a:prstGeom prst="rect">
            <a:avLst/>
          </a:prstGeom>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txBody>
          <a:bodyPr>
            <a:noAutofit/>
          </a:bodyPr>
          <a:lstStyle>
            <a:lvl1pPr marL="172629" indent="-172629"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52" indent="-170248"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377" indent="-172629"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870" indent="-17024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126" indent="-172629"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373" algn="l" rtl="0" eaLnBrk="1" fontAlgn="base" hangingPunct="1">
              <a:spcBef>
                <a:spcPct val="20000"/>
              </a:spcBef>
              <a:spcAft>
                <a:spcPct val="0"/>
              </a:spcAft>
              <a:buChar char="»"/>
              <a:defRPr sz="1800">
                <a:solidFill>
                  <a:schemeClr val="tx1"/>
                </a:solidFill>
                <a:latin typeface="+mn-lt"/>
              </a:defRPr>
            </a:lvl6pPr>
            <a:lvl7pPr marL="2057246" algn="l" rtl="0" eaLnBrk="1" fontAlgn="base" hangingPunct="1">
              <a:spcBef>
                <a:spcPct val="20000"/>
              </a:spcBef>
              <a:spcAft>
                <a:spcPct val="0"/>
              </a:spcAft>
              <a:buChar char="»"/>
              <a:defRPr sz="1800">
                <a:solidFill>
                  <a:schemeClr val="tx1"/>
                </a:solidFill>
                <a:latin typeface="+mn-lt"/>
              </a:defRPr>
            </a:lvl7pPr>
            <a:lvl8pPr marL="2400120" algn="l" rtl="0" eaLnBrk="1" fontAlgn="base" hangingPunct="1">
              <a:spcBef>
                <a:spcPct val="20000"/>
              </a:spcBef>
              <a:spcAft>
                <a:spcPct val="0"/>
              </a:spcAft>
              <a:buChar char="»"/>
              <a:defRPr sz="1800">
                <a:solidFill>
                  <a:schemeClr val="tx1"/>
                </a:solidFill>
                <a:latin typeface="+mn-lt"/>
              </a:defRPr>
            </a:lvl8pPr>
            <a:lvl9pPr marL="2742995" algn="l" rtl="0" eaLnBrk="1" fontAlgn="base" hangingPunct="1">
              <a:spcBef>
                <a:spcPct val="20000"/>
              </a:spcBef>
              <a:spcAft>
                <a:spcPct val="0"/>
              </a:spcAft>
              <a:buChar char="»"/>
              <a:defRPr sz="1800">
                <a:solidFill>
                  <a:schemeClr val="tx1"/>
                </a:solidFill>
                <a:latin typeface="+mn-lt"/>
              </a:defRPr>
            </a:lvl9pPr>
          </a:lstStyle>
          <a:p>
            <a:pPr marL="0" lvl="1" indent="0">
              <a:buClr>
                <a:schemeClr val="accent1"/>
              </a:buClr>
              <a:buSzPct val="150000"/>
              <a:buNone/>
            </a:pPr>
            <a:r>
              <a:rPr lang="ja-JP" dirty="0">
                <a:effectLst/>
                <a:latin typeface="+mn-lt"/>
                <a:ea typeface="ＭＳ 明朝" panose="02020609040205080304" pitchFamily="17" charset="-128"/>
              </a:rPr>
              <a:t>リーダーとしての役割に備え、成功に備え</a:t>
            </a:r>
            <a:r>
              <a:rPr lang="ja-JP" altLang="en-US" dirty="0">
                <a:effectLst/>
                <a:latin typeface="+mn-lt"/>
                <a:ea typeface="ＭＳ 明朝" panose="02020609040205080304" pitchFamily="17" charset="-128"/>
              </a:rPr>
              <a:t>ます。</a:t>
            </a:r>
            <a:endParaRPr lang="ja-JP" dirty="0">
              <a:effectLst/>
              <a:latin typeface="+mn-lt"/>
              <a:ea typeface="ＭＳ 明朝" panose="02020609040205080304" pitchFamily="17" charset="-128"/>
            </a:endParaRPr>
          </a:p>
          <a:p>
            <a:pPr marL="0" lvl="1" indent="0">
              <a:buClr>
                <a:schemeClr val="accent1"/>
              </a:buClr>
              <a:buSzPct val="150000"/>
              <a:buNone/>
            </a:pPr>
            <a:endParaRPr lang="en-US" b="0" kern="1200" dirty="0">
              <a:effectLst/>
              <a:latin typeface="+mn-lt"/>
              <a:ea typeface="ＭＳ 明朝" panose="02020609040205080304" pitchFamily="17" charset="-128"/>
            </a:endParaRPr>
          </a:p>
          <a:p>
            <a:pPr marL="0" marR="0" lvl="1" indent="0" algn="l" defTabSz="914400" rtl="0" eaLnBrk="1" fontAlgn="base" latinLnBrk="0" hangingPunct="1">
              <a:lnSpc>
                <a:spcPct val="150000"/>
              </a:lnSpc>
              <a:spcBef>
                <a:spcPct val="20000"/>
              </a:spcBef>
              <a:spcAft>
                <a:spcPct val="0"/>
              </a:spcAft>
              <a:buClr>
                <a:schemeClr val="accent1"/>
              </a:buClr>
              <a:buSzPct val="150000"/>
              <a:buFont typeface="Segoe UI" panose="020B0502040204020203" pitchFamily="34" charset="0"/>
              <a:buNone/>
              <a:tabLst/>
              <a:defRPr/>
            </a:pPr>
            <a:r>
              <a:rPr lang="ja-JP" dirty="0">
                <a:latin typeface="+mn-lt"/>
                <a:ea typeface="ＭＳ 明朝" panose="02020609040205080304" pitchFamily="17" charset="-128"/>
              </a:rPr>
              <a:t>任期が始まる前に、年間</a:t>
            </a:r>
            <a:r>
              <a:rPr lang="ja-JP" altLang="en-US" dirty="0">
                <a:latin typeface="+mn-lt"/>
                <a:ea typeface="ＭＳ 明朝" panose="02020609040205080304" pitchFamily="17" charset="-128"/>
              </a:rPr>
              <a:t>の予定表を作成して</a:t>
            </a:r>
            <a:r>
              <a:rPr lang="ja-JP" dirty="0">
                <a:latin typeface="+mn-lt"/>
                <a:ea typeface="ＭＳ 明朝" panose="02020609040205080304" pitchFamily="17" charset="-128"/>
              </a:rPr>
              <a:t>おきましょう。</a:t>
            </a:r>
          </a:p>
          <a:p>
            <a:pPr marL="0" lvl="1" indent="0">
              <a:buClr>
                <a:schemeClr val="accent1"/>
              </a:buClr>
              <a:buSzPct val="150000"/>
              <a:buNone/>
            </a:pPr>
            <a:endParaRPr lang="en-US" b="0" kern="0" dirty="0">
              <a:latin typeface="+mn-lt"/>
              <a:ea typeface="ＭＳ 明朝" panose="02020609040205080304" pitchFamily="17" charset="-128"/>
            </a:endParaRPr>
          </a:p>
          <a:p>
            <a:pPr marL="171450" lvl="1" indent="-171450">
              <a:buClr>
                <a:schemeClr val="tx1"/>
              </a:buClr>
              <a:buSzPct val="100000"/>
              <a:buFont typeface="Arial" panose="020B0604020202020204" pitchFamily="34" charset="0"/>
              <a:buChar char="•"/>
            </a:pPr>
            <a:r>
              <a:rPr lang="ja-JP" b="0" i="0" dirty="0">
                <a:latin typeface="+mn-lt"/>
                <a:ea typeface="ＭＳ 明朝" panose="02020609040205080304" pitchFamily="17" charset="-128"/>
              </a:rPr>
              <a:t>クラブ訪問</a:t>
            </a:r>
          </a:p>
          <a:p>
            <a:pPr marL="171450" lvl="1" indent="-171450">
              <a:buClr>
                <a:schemeClr val="tx1"/>
              </a:buClr>
              <a:buSzPct val="100000"/>
              <a:buFont typeface="Arial" panose="020B0604020202020204" pitchFamily="34" charset="0"/>
              <a:buChar char="•"/>
              <a:defRPr/>
            </a:pPr>
            <a:r>
              <a:rPr lang="ja-JP" dirty="0">
                <a:latin typeface="+mn-lt"/>
                <a:ea typeface="ＭＳ 明朝" panose="02020609040205080304" pitchFamily="17" charset="-128"/>
              </a:rPr>
              <a:t>ゾーン会議</a:t>
            </a:r>
          </a:p>
          <a:p>
            <a:pPr marL="171450" lvl="1" indent="-171450">
              <a:buClr>
                <a:schemeClr val="tx1"/>
              </a:buClr>
              <a:buSzPct val="100000"/>
              <a:buFont typeface="Arial" panose="020B0604020202020204" pitchFamily="34" charset="0"/>
              <a:buChar char="•"/>
              <a:defRPr/>
            </a:pPr>
            <a:r>
              <a:rPr lang="ja-JP" dirty="0">
                <a:latin typeface="+mn-lt"/>
                <a:ea typeface="ＭＳ 明朝" panose="02020609040205080304" pitchFamily="17" charset="-128"/>
              </a:rPr>
              <a:t>地区キャビネット会議</a:t>
            </a:r>
          </a:p>
          <a:p>
            <a:pPr marL="171450" lvl="1" indent="-171450">
              <a:buClr>
                <a:schemeClr val="tx1"/>
              </a:buClr>
              <a:buSzPct val="100000"/>
              <a:buFont typeface="Arial" panose="020B0604020202020204" pitchFamily="34" charset="0"/>
              <a:buChar char="•"/>
              <a:defRPr/>
            </a:pPr>
            <a:r>
              <a:rPr lang="ja-JP" dirty="0">
                <a:latin typeface="+mn-lt"/>
                <a:ea typeface="ＭＳ 明朝" panose="02020609040205080304" pitchFamily="17" charset="-128"/>
              </a:rPr>
              <a:t>大会と会議</a:t>
            </a:r>
          </a:p>
          <a:p>
            <a:pPr marL="0" lvl="2" indent="0">
              <a:buClr>
                <a:schemeClr val="accent1"/>
              </a:buClr>
              <a:buSzPct val="100000"/>
              <a:buNone/>
            </a:pPr>
            <a:r>
              <a:rPr lang="ja-JP" sz="1200" b="0" i="1" dirty="0">
                <a:latin typeface="+mn-lt"/>
                <a:ea typeface="ＭＳ 明朝" panose="02020609040205080304" pitchFamily="17" charset="-128"/>
              </a:rPr>
              <a:t>			</a:t>
            </a:r>
          </a:p>
          <a:p>
            <a:pPr marL="0" lvl="1" indent="0">
              <a:buClr>
                <a:schemeClr val="accent1"/>
              </a:buClr>
              <a:buSzPct val="150000"/>
              <a:buNone/>
            </a:pPr>
            <a:r>
              <a:rPr lang="ja-JP" b="0" dirty="0">
                <a:latin typeface="+mn-lt"/>
                <a:ea typeface="ＭＳ 明朝" panose="02020609040205080304" pitchFamily="17" charset="-128"/>
              </a:rPr>
              <a:t>情報を整理する – クラブの役員との連絡方法を</a:t>
            </a:r>
            <a:r>
              <a:rPr lang="ja-JP" altLang="en-US" b="0" dirty="0">
                <a:latin typeface="+mn-lt"/>
                <a:ea typeface="ＭＳ 明朝" panose="02020609040205080304" pitchFamily="17" charset="-128"/>
              </a:rPr>
              <a:t>把握します</a:t>
            </a:r>
            <a:r>
              <a:rPr lang="ja-JP" b="0" dirty="0">
                <a:latin typeface="+mn-lt"/>
                <a:ea typeface="ＭＳ 明朝" panose="02020609040205080304" pitchFamily="17" charset="-128"/>
              </a:rPr>
              <a:t>。</a:t>
            </a:r>
          </a:p>
          <a:p>
            <a:pPr marL="0" lvl="1" indent="0">
              <a:buClr>
                <a:schemeClr val="accent1"/>
              </a:buClr>
              <a:buSzPct val="150000"/>
              <a:buNone/>
            </a:pPr>
            <a:endParaRPr lang="en-US" b="1" kern="0" dirty="0">
              <a:latin typeface="HelveticaNeueLT Std Lt" panose="020B0403020202020204" pitchFamily="34" charset="0"/>
            </a:endParaRPr>
          </a:p>
        </p:txBody>
      </p:sp>
      <p:sp>
        <p:nvSpPr>
          <p:cNvPr id="3" name="Date Placeholder 2"/>
          <p:cNvSpPr>
            <a:spLocks noGrp="1"/>
          </p:cNvSpPr>
          <p:nvPr>
            <p:ph type="dt" idx="10"/>
          </p:nvPr>
        </p:nvSpPr>
        <p:spPr/>
        <p:txBody>
          <a:bodyPr/>
          <a:lstStyle/>
          <a:p>
            <a:pPr>
              <a:defRPr/>
            </a:pPr>
            <a:fld id="{55D94271-8645-4283-A1D6-03074A498403}"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14</a:t>
            </a:fld>
            <a:endParaRPr lang="en-US" dirty="0"/>
          </a:p>
        </p:txBody>
      </p:sp>
    </p:spTree>
    <p:extLst>
      <p:ext uri="{BB962C8B-B14F-4D97-AF65-F5344CB8AC3E}">
        <p14:creationId xmlns:p14="http://schemas.microsoft.com/office/powerpoint/2010/main" val="904684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50711" y="401271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ja-JP" sz="1200" dirty="0">
                <a:solidFill>
                  <a:schemeClr val="tx1"/>
                </a:solidFill>
                <a:ea typeface="ＭＳ 明朝" panose="02020609040205080304" pitchFamily="17" charset="-128"/>
                <a:cs typeface="Arial" panose="020B0604020202020204" pitchFamily="34" charset="0"/>
              </a:rPr>
              <a:t>さて、準備はできました – </a:t>
            </a:r>
            <a:r>
              <a:rPr lang="ja-JP" altLang="en-US" sz="1200" dirty="0">
                <a:solidFill>
                  <a:schemeClr val="tx1"/>
                </a:solidFill>
                <a:ea typeface="ＭＳ 明朝" panose="02020609040205080304" pitchFamily="17" charset="-128"/>
                <a:cs typeface="Arial" panose="020B0604020202020204" pitchFamily="34" charset="0"/>
              </a:rPr>
              <a:t>これから</a:t>
            </a:r>
            <a:r>
              <a:rPr lang="ja-JP" sz="1200" dirty="0">
                <a:solidFill>
                  <a:schemeClr val="tx1"/>
                </a:solidFill>
                <a:ea typeface="ＭＳ 明朝" panose="02020609040205080304" pitchFamily="17" charset="-128"/>
                <a:cs typeface="Arial" panose="020B0604020202020204" pitchFamily="34" charset="0"/>
              </a:rPr>
              <a:t>何をすればよいでしょう？</a:t>
            </a:r>
          </a:p>
          <a:p>
            <a:endParaRPr lang="en-US" dirty="0">
              <a:solidFill>
                <a:schemeClr val="tx1"/>
              </a:solidFill>
              <a:ea typeface="ＭＳ 明朝" panose="02020609040205080304" pitchFamily="17" charset="-128"/>
            </a:endParaRPr>
          </a:p>
          <a:p>
            <a:r>
              <a:rPr lang="ja-JP" sz="1200" dirty="0">
                <a:solidFill>
                  <a:schemeClr val="tx1"/>
                </a:solidFill>
                <a:ea typeface="ＭＳ 明朝" panose="02020609040205080304" pitchFamily="17" charset="-128"/>
              </a:rPr>
              <a:t>年間を通じて、クラブと積極的に関わり続けるようにしてください。 </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2C2B05DE-2E7F-4160-9968-E56946C2BB5D}"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15</a:t>
            </a:fld>
            <a:endParaRPr lang="en-US" dirty="0"/>
          </a:p>
        </p:txBody>
      </p:sp>
    </p:spTree>
    <p:extLst>
      <p:ext uri="{BB962C8B-B14F-4D97-AF65-F5344CB8AC3E}">
        <p14:creationId xmlns:p14="http://schemas.microsoft.com/office/powerpoint/2010/main" val="4293069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4063" y="695325"/>
            <a:ext cx="5486400" cy="3087688"/>
          </a:xfrm>
        </p:spPr>
      </p:sp>
      <p:sp>
        <p:nvSpPr>
          <p:cNvPr id="4" name="Notes Placeholder 3"/>
          <p:cNvSpPr txBox="1">
            <a:spLocks noGrp="1"/>
          </p:cNvSpPr>
          <p:nvPr>
            <p:ph type="body" idx="1"/>
          </p:nvPr>
        </p:nvSpPr>
        <p:spPr>
          <a:xfrm>
            <a:off x="762000" y="4012713"/>
            <a:ext cx="5486400" cy="3661708"/>
          </a:xfrm>
          <a:prstGeom prst="rect">
            <a:avLst/>
          </a:prstGeom>
          <a:noFill/>
        </p:spPr>
        <p:txBody>
          <a:bodyPr wrap="square" rtlCol="0">
            <a:spAutoFit/>
          </a:bodyPr>
          <a:lstStyle/>
          <a:p>
            <a:pPr>
              <a:buSzPct val="125000"/>
            </a:pPr>
            <a:r>
              <a:rPr lang="ja-JP" b="1" dirty="0">
                <a:solidFill>
                  <a:schemeClr val="tx1"/>
                </a:solidFill>
                <a:ea typeface="ＭＳ 明朝" panose="02020609040205080304" pitchFamily="17" charset="-128"/>
              </a:rPr>
              <a:t>クラブ訪問の準備を整え、積極的に関わり続けます！</a:t>
            </a: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endParaRPr lang="en-US" b="1" i="1" dirty="0">
              <a:solidFill>
                <a:schemeClr val="tx1"/>
              </a:solidFill>
              <a:ea typeface="ＭＳ 明朝" panose="02020609040205080304" pitchFamily="17" charset="-128"/>
            </a:endParaRP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r>
              <a:rPr lang="ja-JP" b="1" i="1" dirty="0">
                <a:solidFill>
                  <a:schemeClr val="tx1"/>
                </a:solidFill>
                <a:ea typeface="ＭＳ 明朝" panose="02020609040205080304" pitchFamily="17" charset="-128"/>
              </a:rPr>
              <a:t>クラブの親友になりましょう！</a:t>
            </a:r>
          </a:p>
          <a:p>
            <a:pPr>
              <a:buSzPct val="125000"/>
            </a:pPr>
            <a:endParaRPr lang="en-US" altLang="ja-JP" dirty="0">
              <a:solidFill>
                <a:schemeClr val="tx1"/>
              </a:solidFill>
              <a:ea typeface="ＭＳ 明朝" panose="02020609040205080304" pitchFamily="17" charset="-128"/>
            </a:endParaRPr>
          </a:p>
          <a:p>
            <a:pPr marL="171450" indent="-171450">
              <a:buSzPct val="125000"/>
              <a:buFont typeface="Arial" panose="020B0604020202020204" pitchFamily="34" charset="0"/>
              <a:buChar char="•"/>
            </a:pPr>
            <a:r>
              <a:rPr lang="ja-JP" sz="1200" dirty="0">
                <a:solidFill>
                  <a:schemeClr val="tx1"/>
                </a:solidFill>
                <a:ea typeface="ＭＳ 明朝" panose="02020609040205080304" pitchFamily="17" charset="-128"/>
              </a:rPr>
              <a:t>クラブとその事業について熟知します。</a:t>
            </a:r>
            <a:r>
              <a:rPr lang="ja-JP" altLang="en-US" sz="1200" dirty="0">
                <a:solidFill>
                  <a:schemeClr val="tx1"/>
                </a:solidFill>
                <a:ea typeface="ＭＳ 明朝" panose="02020609040205080304" pitchFamily="17" charset="-128"/>
              </a:rPr>
              <a:t>クラブの功績レポートについて取り上げましょう </a:t>
            </a:r>
            <a:r>
              <a:rPr lang="en-US" altLang="ja-JP" sz="1200" dirty="0">
                <a:solidFill>
                  <a:schemeClr val="tx1"/>
                </a:solidFill>
                <a:ea typeface="ＭＳ 明朝" panose="02020609040205080304" pitchFamily="17" charset="-128"/>
              </a:rPr>
              <a:t>– </a:t>
            </a:r>
            <a:r>
              <a:rPr lang="ja-JP" altLang="en-US" sz="1200" dirty="0">
                <a:solidFill>
                  <a:schemeClr val="tx1"/>
                </a:solidFill>
                <a:ea typeface="ＭＳ 明朝" panose="02020609040205080304" pitchFamily="17" charset="-128"/>
              </a:rPr>
              <a:t>どこで入手でき、どんな情報が含まれているでしょうか？</a:t>
            </a:r>
            <a:endParaRPr lang="ja-JP" sz="1200" dirty="0">
              <a:solidFill>
                <a:schemeClr val="tx1"/>
              </a:solidFill>
              <a:ea typeface="ＭＳ 明朝" panose="02020609040205080304" pitchFamily="17" charset="-128"/>
            </a:endParaRPr>
          </a:p>
          <a:p>
            <a:pPr>
              <a:buSzPct val="125000"/>
            </a:pPr>
            <a:endParaRPr lang="en-US" altLang="ja-JP" sz="1200" dirty="0">
              <a:solidFill>
                <a:schemeClr val="tx1"/>
              </a:solidFill>
              <a:ea typeface="ＭＳ 明朝" panose="02020609040205080304" pitchFamily="17" charset="-128"/>
            </a:endParaRPr>
          </a:p>
          <a:p>
            <a:pPr marL="171450" indent="-171450">
              <a:buSzPct val="125000"/>
              <a:buFont typeface="Arial" panose="020B0604020202020204" pitchFamily="34" charset="0"/>
              <a:buChar char="•"/>
            </a:pPr>
            <a:r>
              <a:rPr lang="ja-JP" sz="1200" dirty="0">
                <a:solidFill>
                  <a:schemeClr val="tx1"/>
                </a:solidFill>
                <a:ea typeface="ＭＳ 明朝" panose="02020609040205080304" pitchFamily="17" charset="-128"/>
                <a:cs typeface="Times New Roman" pitchFamily="18" charset="0"/>
              </a:rPr>
              <a:t>質問があった場合に備えて、会則及び付則と新会員オリエンテーション・ブックレットのコピーを用意しておきます</a:t>
            </a:r>
            <a:r>
              <a:rPr lang="ja-JP" altLang="en-US" dirty="0">
                <a:solidFill>
                  <a:schemeClr val="tx1"/>
                </a:solidFill>
                <a:ea typeface="ＭＳ 明朝" panose="02020609040205080304" pitchFamily="17" charset="-128"/>
                <a:cs typeface="Times New Roman" pitchFamily="18" charset="0"/>
              </a:rPr>
              <a:t>。これで</a:t>
            </a:r>
            <a:r>
              <a:rPr lang="ja-JP" sz="1200" dirty="0">
                <a:solidFill>
                  <a:schemeClr val="tx1"/>
                </a:solidFill>
                <a:ea typeface="ＭＳ 明朝" panose="02020609040205080304" pitchFamily="17" charset="-128"/>
                <a:cs typeface="Times New Roman" pitchFamily="18" charset="0"/>
              </a:rPr>
              <a:t>準備は万全です。</a:t>
            </a:r>
          </a:p>
          <a:p>
            <a:pPr>
              <a:buSzPct val="125000"/>
            </a:pPr>
            <a:endParaRPr lang="en-US" altLang="ja-JP" sz="1200" dirty="0">
              <a:solidFill>
                <a:schemeClr val="tx1"/>
              </a:solidFill>
              <a:ea typeface="ＭＳ 明朝" panose="02020609040205080304" pitchFamily="17" charset="-128"/>
              <a:cs typeface="Times New Roman" pitchFamily="18" charset="0"/>
            </a:endParaRPr>
          </a:p>
          <a:p>
            <a:pPr marL="171450" indent="-171450">
              <a:buSzPct val="125000"/>
              <a:buFont typeface="Arial" panose="020B0604020202020204" pitchFamily="34" charset="0"/>
              <a:buChar char="•"/>
            </a:pPr>
            <a:r>
              <a:rPr lang="ja-JP" sz="1200" dirty="0">
                <a:solidFill>
                  <a:schemeClr val="tx1"/>
                </a:solidFill>
                <a:ea typeface="ＭＳ 明朝" panose="02020609040205080304" pitchFamily="17" charset="-128"/>
              </a:rPr>
              <a:t>国際会長と地区ガバナーのテーマをPRします。テーマについて説明し、情報を提供できるようにしておきましょう。 </a:t>
            </a:r>
          </a:p>
        </p:txBody>
      </p:sp>
      <p:sp>
        <p:nvSpPr>
          <p:cNvPr id="3" name="Date Placeholder 2"/>
          <p:cNvSpPr>
            <a:spLocks noGrp="1"/>
          </p:cNvSpPr>
          <p:nvPr>
            <p:ph type="dt" idx="10"/>
          </p:nvPr>
        </p:nvSpPr>
        <p:spPr/>
        <p:txBody>
          <a:bodyPr/>
          <a:lstStyle/>
          <a:p>
            <a:pPr>
              <a:defRPr/>
            </a:pPr>
            <a:fld id="{34ED7EE2-C476-42D4-8EDC-25DF620CE55D}"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16</a:t>
            </a:fld>
            <a:endParaRPr lang="en-US" dirty="0"/>
          </a:p>
        </p:txBody>
      </p:sp>
    </p:spTree>
    <p:extLst>
      <p:ext uri="{BB962C8B-B14F-4D97-AF65-F5344CB8AC3E}">
        <p14:creationId xmlns:p14="http://schemas.microsoft.com/office/powerpoint/2010/main" val="145027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4" name="Notes Placeholder 3"/>
          <p:cNvSpPr txBox="1">
            <a:spLocks noGrp="1"/>
          </p:cNvSpPr>
          <p:nvPr>
            <p:ph type="body" idx="1"/>
          </p:nvPr>
        </p:nvSpPr>
        <p:spPr>
          <a:xfrm>
            <a:off x="762000" y="4012713"/>
            <a:ext cx="5486400" cy="4767139"/>
          </a:xfrm>
          <a:prstGeom prst="rect">
            <a:avLst/>
          </a:prstGeom>
          <a:noFill/>
        </p:spPr>
        <p:txBody>
          <a:bodyPr wrap="square" rtlCol="0">
            <a:spAutoFit/>
          </a:bodyPr>
          <a:lstStyle/>
          <a:p>
            <a:pPr marL="171450" indent="-171450">
              <a:buSzPct val="125000"/>
              <a:buFont typeface="Arial" panose="020B0604020202020204" pitchFamily="34" charset="0"/>
              <a:buChar char="•"/>
            </a:pPr>
            <a:r>
              <a:rPr lang="ja-JP" sz="1200" dirty="0">
                <a:solidFill>
                  <a:schemeClr val="tx1"/>
                </a:solidFill>
                <a:ea typeface="ＭＳ 明朝" panose="02020609040205080304" pitchFamily="17" charset="-128"/>
              </a:rPr>
              <a:t>ゾーンのテーマを決めている場合には、それをPRします。その背後にある熱意や、クラブが達成を支援できる方法について取り上げましょう。</a:t>
            </a:r>
          </a:p>
          <a:p>
            <a:pPr>
              <a:buSzPct val="125000"/>
            </a:pPr>
            <a:endParaRPr lang="en-US" altLang="ja-JP" sz="1200" dirty="0">
              <a:solidFill>
                <a:schemeClr val="tx1"/>
              </a:solidFill>
              <a:ea typeface="ＭＳ 明朝" panose="02020609040205080304" pitchFamily="17" charset="-128"/>
            </a:endParaRPr>
          </a:p>
          <a:p>
            <a:pPr marL="171450" indent="-171450">
              <a:buSzPct val="125000"/>
              <a:buFont typeface="Arial" panose="020B0604020202020204" pitchFamily="34" charset="0"/>
              <a:buChar char="•"/>
            </a:pPr>
            <a:r>
              <a:rPr lang="ja-JP" sz="1200" dirty="0">
                <a:solidFill>
                  <a:schemeClr val="tx1"/>
                </a:solidFill>
                <a:ea typeface="ＭＳ 明朝" panose="02020609040205080304" pitchFamily="17" charset="-128"/>
                <a:cs typeface="Times New Roman" pitchFamily="18" charset="0"/>
              </a:rPr>
              <a:t>国際協会がクラブに請求する会費や、予定されている会費の増額について、十分に把握するようにしてください。この情報が国際協会ウェブサイトのどのウェブページで見つかるかを</a:t>
            </a:r>
            <a:r>
              <a:rPr lang="ja-JP" altLang="en-US" sz="1200" dirty="0">
                <a:solidFill>
                  <a:schemeClr val="tx1"/>
                </a:solidFill>
                <a:ea typeface="ＭＳ 明朝" panose="02020609040205080304" pitchFamily="17" charset="-128"/>
                <a:cs typeface="Times New Roman" pitchFamily="18" charset="0"/>
              </a:rPr>
              <a:t>把握して</a:t>
            </a:r>
            <a:r>
              <a:rPr lang="ja-JP" sz="1200" dirty="0">
                <a:solidFill>
                  <a:schemeClr val="tx1"/>
                </a:solidFill>
                <a:ea typeface="ＭＳ 明朝" panose="02020609040205080304" pitchFamily="17" charset="-128"/>
                <a:cs typeface="Times New Roman" pitchFamily="18" charset="0"/>
              </a:rPr>
              <a:t>おきましょう。</a:t>
            </a:r>
          </a:p>
          <a:p>
            <a:pPr>
              <a:buSzPct val="125000"/>
            </a:pPr>
            <a:endParaRPr lang="en-US" altLang="ja-JP" sz="1200" dirty="0">
              <a:solidFill>
                <a:schemeClr val="tx1"/>
              </a:solidFill>
              <a:ea typeface="ＭＳ 明朝" panose="02020609040205080304" pitchFamily="17" charset="-128"/>
            </a:endParaRPr>
          </a:p>
          <a:p>
            <a:pPr marL="171450" indent="-171450">
              <a:buSzPct val="125000"/>
              <a:buFont typeface="Arial" panose="020B0604020202020204" pitchFamily="34" charset="0"/>
              <a:buChar char="•"/>
            </a:pPr>
            <a:r>
              <a:rPr lang="ja-JP" sz="1200" dirty="0">
                <a:solidFill>
                  <a:schemeClr val="tx1"/>
                </a:solidFill>
                <a:ea typeface="ＭＳ 明朝" panose="02020609040205080304" pitchFamily="17" charset="-128"/>
                <a:cs typeface="Times New Roman" pitchFamily="18" charset="0"/>
              </a:rPr>
              <a:t>毎年クラブ優秀賞の受賞を目指すよう、クラブに奨励してください！申請書のコピーを用意しておき、クラブにウェブページで詳細を確認するよう奨励します。</a:t>
            </a:r>
          </a:p>
          <a:p>
            <a:pPr marL="171450" indent="-171450">
              <a:buSzPct val="125000"/>
              <a:buFont typeface="Arial" panose="020B0604020202020204" pitchFamily="34" charset="0"/>
              <a:buChar char="•"/>
            </a:pPr>
            <a:endParaRPr lang="en-US" altLang="ja-JP" sz="1200" dirty="0">
              <a:solidFill>
                <a:schemeClr val="tx1"/>
              </a:solidFill>
              <a:ea typeface="ＭＳ 明朝" panose="02020609040205080304" pitchFamily="17" charset="-128"/>
              <a:cs typeface="Times New Roman" pitchFamily="18" charset="0"/>
            </a:endParaRPr>
          </a:p>
          <a:p>
            <a:pPr marL="171450" indent="-171450">
              <a:buSzPct val="125000"/>
              <a:buFont typeface="Arial" panose="020B0604020202020204" pitchFamily="34" charset="0"/>
              <a:buChar char="•"/>
            </a:pPr>
            <a:r>
              <a:rPr lang="ja-JP" sz="1200" dirty="0">
                <a:solidFill>
                  <a:schemeClr val="tx1"/>
                </a:solidFill>
                <a:ea typeface="ＭＳ 明朝" panose="02020609040205080304" pitchFamily="17" charset="-128"/>
                <a:cs typeface="Times New Roman" pitchFamily="18" charset="0"/>
              </a:rPr>
              <a:t>引き継ぎ計画は重要です。クラブ訪問の際に、次期ゾーン・チェアパーソンの適任者を探しましょう。</a:t>
            </a: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cs typeface="Times New Roman" pitchFamily="18" charset="0"/>
            </a:endParaRPr>
          </a:p>
          <a:p>
            <a:pPr>
              <a:buSzPct val="125000"/>
            </a:pPr>
            <a:endParaRPr lang="en-US" altLang="ja-JP" dirty="0">
              <a:latin typeface="HelveticaNeueLT Std Lt" panose="020B0403020202020204" pitchFamily="34" charset="0"/>
            </a:endParaRPr>
          </a:p>
        </p:txBody>
      </p:sp>
      <p:sp>
        <p:nvSpPr>
          <p:cNvPr id="3" name="Date Placeholder 2"/>
          <p:cNvSpPr>
            <a:spLocks noGrp="1"/>
          </p:cNvSpPr>
          <p:nvPr>
            <p:ph type="dt" idx="10"/>
          </p:nvPr>
        </p:nvSpPr>
        <p:spPr/>
        <p:txBody>
          <a:bodyPr/>
          <a:lstStyle/>
          <a:p>
            <a:pPr>
              <a:defRPr/>
            </a:pPr>
            <a:fld id="{34ED7EE2-C476-42D4-8EDC-25DF620CE55D}"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17</a:t>
            </a:fld>
            <a:endParaRPr lang="en-US" dirty="0"/>
          </a:p>
        </p:txBody>
      </p:sp>
    </p:spTree>
    <p:extLst>
      <p:ext uri="{BB962C8B-B14F-4D97-AF65-F5344CB8AC3E}">
        <p14:creationId xmlns:p14="http://schemas.microsoft.com/office/powerpoint/2010/main" val="420026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25149"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ja-JP" sz="1200" dirty="0">
                <a:solidFill>
                  <a:schemeClr val="tx1"/>
                </a:solidFill>
                <a:ea typeface="ＭＳ 明朝" panose="02020609040205080304" pitchFamily="17" charset="-128"/>
              </a:rPr>
              <a:t>クラブ健康診断レポートには、「ゾーン/リジョン・チェアパーソン」ウェブページの「リソース」のセクションにあるリンクをクリックすればアクセスできます。</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baseline="0" dirty="0">
              <a:solidFill>
                <a:schemeClr val="tx1"/>
              </a:solidFill>
              <a:ea typeface="ＭＳ 明朝" panose="02020609040205080304" pitchFamily="17" charset="-128"/>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ja-JP" sz="1200" baseline="0" dirty="0">
                <a:solidFill>
                  <a:schemeClr val="tx1"/>
                </a:solidFill>
                <a:ea typeface="ＭＳ 明朝" panose="02020609040205080304" pitchFamily="17" charset="-128"/>
              </a:rPr>
              <a:t>地区未編成の暫定ゾーン/リジョン・チェアパーソン</a:t>
            </a:r>
            <a:r>
              <a:rPr lang="ja-JP" altLang="en-US" sz="1200" baseline="0" dirty="0">
                <a:solidFill>
                  <a:schemeClr val="tx1"/>
                </a:solidFill>
                <a:ea typeface="ＭＳ 明朝" panose="02020609040205080304" pitchFamily="17" charset="-128"/>
              </a:rPr>
              <a:t>は、ここにアクセスする</a:t>
            </a:r>
            <a:r>
              <a:rPr lang="ja-JP" altLang="en-US" dirty="0">
                <a:solidFill>
                  <a:schemeClr val="tx1"/>
                </a:solidFill>
                <a:ea typeface="ＭＳ 明朝" panose="02020609040205080304" pitchFamily="17" charset="-128"/>
              </a:rPr>
              <a:t>とよい</a:t>
            </a:r>
            <a:r>
              <a:rPr lang="ja-JP" altLang="en-US" sz="1200" baseline="0" dirty="0">
                <a:solidFill>
                  <a:schemeClr val="tx1"/>
                </a:solidFill>
                <a:ea typeface="ＭＳ 明朝" panose="02020609040205080304" pitchFamily="17" charset="-128"/>
              </a:rPr>
              <a:t>でしょう</a:t>
            </a:r>
            <a:r>
              <a:rPr lang="ja-JP" sz="1200" baseline="0" dirty="0">
                <a:solidFill>
                  <a:schemeClr val="tx1"/>
                </a:solidFill>
                <a:ea typeface="ＭＳ 明朝" panose="02020609040205080304" pitchFamily="17" charset="-128"/>
              </a:rPr>
              <a:t>。</a:t>
            </a:r>
          </a:p>
          <a:p>
            <a:pPr>
              <a:lnSpc>
                <a:spcPct val="150000"/>
              </a:lnSpc>
            </a:pPr>
            <a:endParaRPr lang="en-US" dirty="0">
              <a:solidFill>
                <a:schemeClr val="tx1"/>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baseline="0" dirty="0">
              <a:solidFill>
                <a:schemeClr val="tx1"/>
              </a:solidFill>
            </a:endParaRPr>
          </a:p>
        </p:txBody>
      </p:sp>
      <p:sp>
        <p:nvSpPr>
          <p:cNvPr id="4" name="Date Placeholder 3"/>
          <p:cNvSpPr>
            <a:spLocks noGrp="1"/>
          </p:cNvSpPr>
          <p:nvPr>
            <p:ph type="dt" idx="10"/>
          </p:nvPr>
        </p:nvSpPr>
        <p:spPr/>
        <p:txBody>
          <a:bodyPr/>
          <a:lstStyle/>
          <a:p>
            <a:pPr>
              <a:defRPr/>
            </a:pPr>
            <a:fld id="{2D4A7926-C9AD-432C-86B4-616BD1DA2408}"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18</a:t>
            </a:fld>
            <a:endParaRPr lang="en-US" dirty="0"/>
          </a:p>
        </p:txBody>
      </p:sp>
    </p:spTree>
    <p:extLst>
      <p:ext uri="{BB962C8B-B14F-4D97-AF65-F5344CB8AC3E}">
        <p14:creationId xmlns:p14="http://schemas.microsoft.com/office/powerpoint/2010/main" val="2559803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pPr>
              <a:lnSpc>
                <a:spcPct val="100000"/>
              </a:lnSpc>
            </a:pPr>
            <a:r>
              <a:rPr lang="ja-JP" dirty="0">
                <a:ea typeface="ＭＳ 明朝" panose="02020609040205080304" pitchFamily="17" charset="-128"/>
              </a:rPr>
              <a:t>ゾーン・チェアパーソン</a:t>
            </a:r>
            <a:r>
              <a:rPr lang="ja-JP" altLang="en-US" dirty="0">
                <a:ea typeface="ＭＳ 明朝" panose="02020609040205080304" pitchFamily="17" charset="-128"/>
              </a:rPr>
              <a:t>にとって</a:t>
            </a:r>
            <a:r>
              <a:rPr lang="ja-JP" dirty="0">
                <a:ea typeface="ＭＳ 明朝" panose="02020609040205080304" pitchFamily="17" charset="-128"/>
              </a:rPr>
              <a:t>最も</a:t>
            </a:r>
            <a:r>
              <a:rPr lang="ja-JP" altLang="en-US" dirty="0">
                <a:ea typeface="ＭＳ 明朝" panose="02020609040205080304" pitchFamily="17" charset="-128"/>
              </a:rPr>
              <a:t>役立つ</a:t>
            </a:r>
            <a:r>
              <a:rPr lang="ja-JP" dirty="0">
                <a:ea typeface="ＭＳ 明朝" panose="02020609040205080304" pitchFamily="17" charset="-128"/>
              </a:rPr>
              <a:t>ツールの一つが、クラブ健康診断レポートです。</a:t>
            </a:r>
          </a:p>
          <a:p>
            <a:pPr>
              <a:lnSpc>
                <a:spcPct val="100000"/>
              </a:lnSpc>
            </a:pPr>
            <a:endParaRPr lang="en-US" dirty="0">
              <a:ea typeface="ＭＳ 明朝" panose="02020609040205080304" pitchFamily="17" charset="-128"/>
            </a:endParaRPr>
          </a:p>
          <a:p>
            <a:pPr marL="225425" indent="-225425">
              <a:lnSpc>
                <a:spcPct val="100000"/>
              </a:lnSpc>
              <a:buFont typeface="Arial" panose="020B0604020202020204" pitchFamily="34" charset="0"/>
              <a:buChar char="•"/>
              <a:tabLst>
                <a:tab pos="463550" algn="l"/>
                <a:tab pos="914400" algn="l"/>
                <a:tab pos="1376363" algn="l"/>
                <a:tab pos="1828800" algn="l"/>
              </a:tabLst>
            </a:pPr>
            <a:r>
              <a:rPr lang="ja-JP" dirty="0">
                <a:ea typeface="ＭＳ 明朝" panose="02020609040205080304" pitchFamily="17" charset="-128"/>
              </a:rPr>
              <a:t>毎月作成され、地区ガバナーにEメールで送信されます。</a:t>
            </a:r>
          </a:p>
          <a:p>
            <a:pPr>
              <a:lnSpc>
                <a:spcPct val="100000"/>
              </a:lnSpc>
            </a:pPr>
            <a:endParaRPr lang="en-US" dirty="0">
              <a:ea typeface="ＭＳ 明朝" panose="02020609040205080304" pitchFamily="17" charset="-128"/>
            </a:endParaRPr>
          </a:p>
          <a:p>
            <a:pPr marL="225425" indent="-225425">
              <a:lnSpc>
                <a:spcPct val="100000"/>
              </a:lnSpc>
              <a:buFont typeface="Arial" panose="020B0604020202020204" pitchFamily="34" charset="0"/>
              <a:buChar char="•"/>
            </a:pPr>
            <a:r>
              <a:rPr lang="ja-JP" dirty="0">
                <a:ea typeface="ＭＳ 明朝" panose="02020609040205080304" pitchFamily="17" charset="-128"/>
              </a:rPr>
              <a:t>地区ガバナーに頼んで、このレポートを毎月配信してもらいましょう。 </a:t>
            </a:r>
          </a:p>
          <a:p>
            <a:pPr>
              <a:lnSpc>
                <a:spcPct val="100000"/>
              </a:lnSpc>
            </a:pPr>
            <a:endParaRPr lang="en-US" dirty="0">
              <a:solidFill>
                <a:schemeClr val="tx1"/>
              </a:solidFill>
              <a:ea typeface="ＭＳ 明朝" panose="02020609040205080304" pitchFamily="17" charset="-128"/>
            </a:endParaRPr>
          </a:p>
          <a:p>
            <a:pPr>
              <a:lnSpc>
                <a:spcPct val="100000"/>
              </a:lnSpc>
            </a:pPr>
            <a:r>
              <a:rPr lang="ja-JP" dirty="0">
                <a:solidFill>
                  <a:schemeClr val="tx1"/>
                </a:solidFill>
                <a:ea typeface="ＭＳ 明朝" panose="02020609040205080304" pitchFamily="17" charset="-128"/>
              </a:rPr>
              <a:t>クラブ健康診断レポートでは、</a:t>
            </a:r>
            <a:r>
              <a:rPr lang="ja-JP" altLang="en-US" dirty="0">
                <a:solidFill>
                  <a:schemeClr val="tx1"/>
                </a:solidFill>
                <a:ea typeface="ＭＳ 明朝" panose="02020609040205080304" pitchFamily="17" charset="-128"/>
              </a:rPr>
              <a:t>これら</a:t>
            </a:r>
            <a:r>
              <a:rPr lang="ja-JP" dirty="0">
                <a:solidFill>
                  <a:schemeClr val="tx1"/>
                </a:solidFill>
                <a:ea typeface="ＭＳ 明朝" panose="02020609040205080304" pitchFamily="17" charset="-128"/>
              </a:rPr>
              <a:t>を概観できます。</a:t>
            </a:r>
          </a:p>
          <a:p>
            <a:pPr>
              <a:lnSpc>
                <a:spcPct val="100000"/>
              </a:lnSpc>
            </a:pPr>
            <a:endParaRPr lang="en-US" dirty="0">
              <a:ea typeface="ＭＳ 明朝" panose="02020609040205080304" pitchFamily="17" charset="-128"/>
            </a:endParaRPr>
          </a:p>
          <a:p>
            <a:pPr marL="225425" indent="-225425">
              <a:lnSpc>
                <a:spcPct val="100000"/>
              </a:lnSpc>
              <a:buFont typeface="Arial" panose="020B0604020202020204" pitchFamily="34" charset="0"/>
              <a:buChar char="•"/>
            </a:pPr>
            <a:r>
              <a:rPr lang="ja-JP" b="1" dirty="0">
                <a:ea typeface="ＭＳ 明朝" panose="02020609040205080304" pitchFamily="17" charset="-128"/>
              </a:rPr>
              <a:t>クラブの状態 - </a:t>
            </a:r>
            <a:r>
              <a:rPr lang="ja-JP" dirty="0">
                <a:ea typeface="ＭＳ 明朝" panose="02020609040205080304" pitchFamily="17" charset="-128"/>
              </a:rPr>
              <a:t>正常な状態かステータスクオ処分を受けているか</a:t>
            </a:r>
          </a:p>
          <a:p>
            <a:pPr>
              <a:lnSpc>
                <a:spcPct val="100000"/>
              </a:lnSpc>
            </a:pPr>
            <a:endParaRPr lang="en-US" dirty="0">
              <a:ea typeface="ＭＳ 明朝" panose="02020609040205080304" pitchFamily="17" charset="-128"/>
            </a:endParaRPr>
          </a:p>
          <a:p>
            <a:pPr marL="225425" indent="-225425">
              <a:lnSpc>
                <a:spcPct val="100000"/>
              </a:lnSpc>
              <a:buFont typeface="Arial" panose="020B0604020202020204" pitchFamily="34" charset="0"/>
              <a:buChar char="•"/>
            </a:pPr>
            <a:r>
              <a:rPr lang="ja-JP" b="1" dirty="0">
                <a:ea typeface="ＭＳ 明朝" panose="02020609040205080304" pitchFamily="17" charset="-128"/>
              </a:rPr>
              <a:t>会員数 - 年度現時点での会員の増減</a:t>
            </a:r>
          </a:p>
          <a:p>
            <a:pPr>
              <a:lnSpc>
                <a:spcPct val="100000"/>
              </a:lnSpc>
            </a:pPr>
            <a:endParaRPr lang="en-US" dirty="0">
              <a:ea typeface="ＭＳ 明朝" panose="02020609040205080304" pitchFamily="17" charset="-128"/>
            </a:endParaRPr>
          </a:p>
          <a:p>
            <a:pPr>
              <a:lnSpc>
                <a:spcPct val="100000"/>
              </a:lnSpc>
            </a:pPr>
            <a:r>
              <a:rPr lang="ja-JP" altLang="en-US" dirty="0">
                <a:ea typeface="ＭＳ 明朝" panose="02020609040205080304" pitchFamily="17" charset="-128"/>
              </a:rPr>
              <a:t>また、クラブによる報告の頻度も記載されています。</a:t>
            </a:r>
            <a:endParaRPr lang="ja-JP" dirty="0">
              <a:ea typeface="ＭＳ 明朝" panose="02020609040205080304" pitchFamily="17" charset="-128"/>
            </a:endParaRPr>
          </a:p>
          <a:p>
            <a:pPr>
              <a:lnSpc>
                <a:spcPct val="100000"/>
              </a:lnSpc>
            </a:pPr>
            <a:r>
              <a:rPr lang="ja-JP" dirty="0">
                <a:ea typeface="ＭＳ 明朝" panose="02020609040205080304" pitchFamily="17" charset="-128"/>
              </a:rPr>
              <a:t> </a:t>
            </a:r>
          </a:p>
          <a:p>
            <a:pPr marL="225425" lvl="1" indent="-225425">
              <a:lnSpc>
                <a:spcPct val="100000"/>
              </a:lnSpc>
              <a:buFont typeface="Arial" panose="020B0604020202020204" pitchFamily="34" charset="0"/>
              <a:buChar char="•"/>
              <a:tabLst>
                <a:tab pos="461963" algn="l"/>
                <a:tab pos="914400" algn="l"/>
                <a:tab pos="1376363" algn="l"/>
                <a:tab pos="1828800" algn="l"/>
              </a:tabLst>
            </a:pPr>
            <a:r>
              <a:rPr lang="ja-JP" b="1" dirty="0">
                <a:solidFill>
                  <a:schemeClr val="tx1">
                    <a:lumMod val="75000"/>
                  </a:schemeClr>
                </a:solidFill>
                <a:ea typeface="ＭＳ 明朝" panose="02020609040205080304" pitchFamily="17" charset="-128"/>
                <a:cs typeface="ヒラギノ角ゴ Pro W3" charset="0"/>
              </a:rPr>
              <a:t>月例会員報告履歴（報告の頻度）。</a:t>
            </a:r>
          </a:p>
          <a:p>
            <a:pPr marL="440630" lvl="1">
              <a:lnSpc>
                <a:spcPct val="100000"/>
              </a:lnSpc>
            </a:pPr>
            <a:endParaRPr lang="en-US" dirty="0">
              <a:ea typeface="ＭＳ 明朝" panose="02020609040205080304" pitchFamily="17" charset="-128"/>
            </a:endParaRPr>
          </a:p>
          <a:p>
            <a:pPr marL="225425" lvl="1" indent="-225425">
              <a:lnSpc>
                <a:spcPct val="100000"/>
              </a:lnSpc>
              <a:buFont typeface="Arial" panose="020B0604020202020204" pitchFamily="34" charset="0"/>
              <a:buChar char="•"/>
              <a:tabLst>
                <a:tab pos="461963" algn="l"/>
                <a:tab pos="914400" algn="l"/>
                <a:tab pos="1376363" algn="l"/>
                <a:tab pos="1828800" algn="l"/>
              </a:tabLst>
            </a:pPr>
            <a:r>
              <a:rPr lang="ja-JP" b="1" dirty="0">
                <a:solidFill>
                  <a:schemeClr val="tx1">
                    <a:lumMod val="75000"/>
                  </a:schemeClr>
                </a:solidFill>
                <a:ea typeface="ＭＳ 明朝" panose="02020609040205080304" pitchFamily="17" charset="-128"/>
                <a:cs typeface="ヒラギノ角ゴ Pro W3" charset="0"/>
              </a:rPr>
              <a:t>クラブ会長交代の有無 - 注意すべき重要な点（リーダー職に就く人材の減少について検討）</a:t>
            </a:r>
          </a:p>
          <a:p>
            <a:pPr marL="440630" lvl="1">
              <a:lnSpc>
                <a:spcPct val="100000"/>
              </a:lnSpc>
            </a:pPr>
            <a:endParaRPr lang="en-US" dirty="0">
              <a:ea typeface="ＭＳ 明朝" panose="02020609040205080304" pitchFamily="17" charset="-128"/>
            </a:endParaRPr>
          </a:p>
          <a:p>
            <a:pPr marL="225425" lvl="1" indent="-225425">
              <a:lnSpc>
                <a:spcPct val="100000"/>
              </a:lnSpc>
              <a:buFont typeface="Arial" panose="020B0604020202020204" pitchFamily="34" charset="0"/>
              <a:buChar char="•"/>
              <a:tabLst>
                <a:tab pos="461963" algn="l"/>
                <a:tab pos="914400" algn="l"/>
                <a:tab pos="1376363" algn="l"/>
                <a:tab pos="1828800" algn="l"/>
              </a:tabLst>
            </a:pPr>
            <a:r>
              <a:rPr lang="ja-JP" b="1" dirty="0">
                <a:solidFill>
                  <a:schemeClr val="tx1">
                    <a:lumMod val="75000"/>
                  </a:schemeClr>
                </a:solidFill>
                <a:ea typeface="ＭＳ 明朝" panose="02020609040205080304" pitchFamily="17" charset="-128"/>
                <a:cs typeface="ヒラギノ角ゴ Pro W3" charset="0"/>
              </a:rPr>
              <a:t>アクティビティ報告 – 報告システムで奉仕を報告するようクラブに奨励してください！</a:t>
            </a: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19</a:t>
            </a:fld>
            <a:endParaRPr lang="en-US" dirty="0"/>
          </a:p>
        </p:txBody>
      </p:sp>
    </p:spTree>
    <p:extLst>
      <p:ext uri="{BB962C8B-B14F-4D97-AF65-F5344CB8AC3E}">
        <p14:creationId xmlns:p14="http://schemas.microsoft.com/office/powerpoint/2010/main" val="959872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666750"/>
            <a:ext cx="5486400" cy="3086100"/>
          </a:xfrm>
        </p:spPr>
      </p:sp>
      <p:sp>
        <p:nvSpPr>
          <p:cNvPr id="3" name="Notes Placeholder 2"/>
          <p:cNvSpPr>
            <a:spLocks noGrp="1"/>
          </p:cNvSpPr>
          <p:nvPr>
            <p:ph type="body" idx="1"/>
          </p:nvPr>
        </p:nvSpPr>
        <p:spPr>
          <a:xfrm>
            <a:off x="816683" y="3953764"/>
            <a:ext cx="5486400" cy="4800600"/>
          </a:xfrm>
          <a:prstGeom prst="rect">
            <a:avLst/>
          </a:prstGeom>
        </p:spPr>
        <p:txBody>
          <a:bodyPr>
            <a:normAutofit fontScale="85000" lnSpcReduction="20000"/>
          </a:bodyPr>
          <a:lstStyle/>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r>
              <a:rPr lang="ja-JP" dirty="0">
                <a:solidFill>
                  <a:schemeClr val="tx1"/>
                </a:solidFill>
                <a:ea typeface="ＭＳ 明朝" panose="02020609040205080304" pitchFamily="17" charset="-128"/>
              </a:rPr>
              <a:t>今日のセミナーでは、ともにこのようなことについて考えていきます。</a:t>
            </a:r>
          </a:p>
          <a:p>
            <a:pPr marL="0" marR="0" lvl="0" indent="0" algn="l" defTabSz="914400" rtl="0" eaLnBrk="0" fontAlgn="base" latinLnBrk="0" hangingPunct="0">
              <a:lnSpc>
                <a:spcPct val="150000"/>
              </a:lnSpc>
              <a:spcBef>
                <a:spcPts val="0"/>
              </a:spcBef>
              <a:spcAft>
                <a:spcPct val="0"/>
              </a:spcAft>
              <a:buClrTx/>
              <a:buSzPct val="125000"/>
              <a:buFontTx/>
              <a:buNone/>
              <a:tabLst>
                <a:tab pos="461963" algn="l"/>
                <a:tab pos="914400" algn="l"/>
                <a:tab pos="1376363" algn="l"/>
                <a:tab pos="1828800" algn="l"/>
              </a:tabLst>
              <a:defRPr/>
            </a:pPr>
            <a:endParaRPr lang="en-US" altLang="ja-JP" kern="0" dirty="0">
              <a:solidFill>
                <a:schemeClr val="tx1"/>
              </a:solidFill>
              <a:ea typeface="ＭＳ 明朝" panose="02020609040205080304" pitchFamily="17" charset="-128"/>
            </a:endParaRPr>
          </a:p>
          <a:p>
            <a:pPr marL="171450" indent="-171450">
              <a:buSzPct val="125000"/>
              <a:buFont typeface="Arial" panose="020B0604020202020204" pitchFamily="34" charset="0"/>
              <a:buChar char="•"/>
            </a:pPr>
            <a:r>
              <a:rPr lang="ja-JP" dirty="0">
                <a:solidFill>
                  <a:schemeClr val="tx1"/>
                </a:solidFill>
                <a:ea typeface="ＭＳ 明朝" panose="02020609040205080304" pitchFamily="17" charset="-128"/>
              </a:rPr>
              <a:t>ゾーンまたはリジョン・チェアパーソンの役割について検討します。</a:t>
            </a:r>
          </a:p>
          <a:p>
            <a:pPr marL="171450" indent="-171450">
              <a:buSzPct val="125000"/>
              <a:buFont typeface="Arial" panose="020B0604020202020204" pitchFamily="34" charset="0"/>
              <a:buChar char="•"/>
            </a:pPr>
            <a:endParaRPr lang="en-US" altLang="ja-JP" kern="0" dirty="0">
              <a:solidFill>
                <a:schemeClr val="tx1"/>
              </a:solidFill>
              <a:ea typeface="ＭＳ 明朝" panose="02020609040205080304" pitchFamily="17" charset="-128"/>
            </a:endParaRPr>
          </a:p>
          <a:p>
            <a:pPr marL="171450" indent="-171450">
              <a:buSzPct val="125000"/>
              <a:buFont typeface="Arial" panose="020B0604020202020204" pitchFamily="34" charset="0"/>
              <a:buChar char="•"/>
            </a:pPr>
            <a:r>
              <a:rPr lang="ja-JP" dirty="0">
                <a:solidFill>
                  <a:schemeClr val="tx1"/>
                </a:solidFill>
                <a:ea typeface="ＭＳ 明朝" panose="02020609040205080304" pitchFamily="17" charset="-128"/>
              </a:rPr>
              <a:t>任期の成功に備える方法を学びます。</a:t>
            </a:r>
          </a:p>
          <a:p>
            <a:pPr marL="171450" lvl="0" indent="-171450">
              <a:buSzPct val="125000"/>
              <a:buFont typeface="Arial" panose="020B0604020202020204" pitchFamily="34" charset="0"/>
              <a:buChar char="•"/>
            </a:pPr>
            <a:endParaRPr lang="en-US" altLang="ja-JP" kern="0" dirty="0">
              <a:solidFill>
                <a:schemeClr val="tx1"/>
              </a:solidFill>
              <a:ea typeface="ＭＳ 明朝" panose="02020609040205080304" pitchFamily="17" charset="-128"/>
            </a:endParaRPr>
          </a:p>
          <a:p>
            <a:pPr marL="171450" indent="-171450">
              <a:buSzPct val="125000"/>
              <a:buFont typeface="Arial" panose="020B0604020202020204" pitchFamily="34" charset="0"/>
              <a:buChar char="•"/>
            </a:pPr>
            <a:r>
              <a:rPr lang="ja-JP" dirty="0">
                <a:solidFill>
                  <a:schemeClr val="tx1"/>
                </a:solidFill>
                <a:ea typeface="ＭＳ 明朝" panose="02020609040205080304" pitchFamily="17" charset="-128"/>
              </a:rPr>
              <a:t>クラブ</a:t>
            </a:r>
            <a:r>
              <a:rPr lang="ja-JP" altLang="en-US" dirty="0">
                <a:solidFill>
                  <a:schemeClr val="tx1"/>
                </a:solidFill>
                <a:ea typeface="ＭＳ 明朝" panose="02020609040205080304" pitchFamily="17" charset="-128"/>
              </a:rPr>
              <a:t>を重視し</a:t>
            </a:r>
            <a:r>
              <a:rPr lang="ja-JP" dirty="0">
                <a:solidFill>
                  <a:schemeClr val="tx1"/>
                </a:solidFill>
                <a:ea typeface="ＭＳ 明朝" panose="02020609040205080304" pitchFamily="17" charset="-128"/>
              </a:rPr>
              <a:t>ます！</a:t>
            </a:r>
            <a:r>
              <a:rPr lang="ja-JP" altLang="en-US" dirty="0">
                <a:solidFill>
                  <a:schemeClr val="tx1"/>
                </a:solidFill>
                <a:ea typeface="ＭＳ 明朝" panose="02020609040205080304" pitchFamily="17" charset="-128"/>
              </a:rPr>
              <a:t>クラブと積極的に関わり続け、継続的にコミュニケーションを取り合うようにしてください。</a:t>
            </a:r>
            <a:r>
              <a:rPr lang="ja-JP" dirty="0">
                <a:solidFill>
                  <a:schemeClr val="tx1"/>
                </a:solidFill>
                <a:ea typeface="ＭＳ 明朝" panose="02020609040205080304" pitchFamily="17" charset="-128"/>
              </a:rPr>
              <a:t>これは、私が最も情熱を感じている分野です。新会員にはメンターが必要ですが、それと同じくらい、クラブにもメンターが必要です。そのため皆さんには、担当するクラブのメンター、そして情報源になっていただきたいのです！</a:t>
            </a:r>
          </a:p>
          <a:p>
            <a:pPr marL="171450" indent="-171450">
              <a:buSzPct val="125000"/>
              <a:buFont typeface="Arial" panose="020B0604020202020204" pitchFamily="34" charset="0"/>
              <a:buChar char="•"/>
            </a:pPr>
            <a:endParaRPr lang="en-US" altLang="ja-JP" kern="0" dirty="0">
              <a:solidFill>
                <a:schemeClr val="tx1"/>
              </a:solidFill>
              <a:ea typeface="ＭＳ 明朝" panose="02020609040205080304" pitchFamily="17" charset="-128"/>
            </a:endParaRPr>
          </a:p>
          <a:p>
            <a:pPr marL="171450" indent="-171450">
              <a:buSzPct val="125000"/>
              <a:buFont typeface="Arial" panose="020B0604020202020204" pitchFamily="34" charset="0"/>
              <a:buChar char="•"/>
            </a:pPr>
            <a:r>
              <a:rPr lang="ja-JP" dirty="0">
                <a:solidFill>
                  <a:schemeClr val="tx1"/>
                </a:solidFill>
                <a:ea typeface="ＭＳ 明朝" panose="02020609040205080304" pitchFamily="17" charset="-128"/>
              </a:rPr>
              <a:t>クラブ役員にとってのゾーン会議の価値が、最大限に高まるようにしてください。</a:t>
            </a:r>
            <a:r>
              <a:rPr lang="ja-JP" b="1" dirty="0">
                <a:solidFill>
                  <a:schemeClr val="tx1"/>
                </a:solidFill>
                <a:ea typeface="ＭＳ 明朝" panose="02020609040205080304" pitchFamily="17" charset="-128"/>
              </a:rPr>
              <a:t>明日のリーダーを発掘しましょう！引き継ぎ計画を</a:t>
            </a:r>
            <a:r>
              <a:rPr lang="ja-JP" altLang="en-US" b="1" dirty="0">
                <a:solidFill>
                  <a:schemeClr val="tx1"/>
                </a:solidFill>
                <a:ea typeface="ＭＳ 明朝" panose="02020609040205080304" pitchFamily="17" charset="-128"/>
              </a:rPr>
              <a:t>立てるよう強調</a:t>
            </a:r>
            <a:r>
              <a:rPr lang="ja-JP" b="1" dirty="0">
                <a:solidFill>
                  <a:schemeClr val="tx1"/>
                </a:solidFill>
                <a:ea typeface="ＭＳ 明朝" panose="02020609040205080304" pitchFamily="17" charset="-128"/>
              </a:rPr>
              <a:t>しましょう！</a:t>
            </a:r>
            <a:endParaRPr lang="en-US" altLang="ja-JP" b="1" dirty="0">
              <a:solidFill>
                <a:schemeClr val="tx1"/>
              </a:solidFill>
              <a:ea typeface="ＭＳ 明朝" panose="02020609040205080304" pitchFamily="17" charset="-128"/>
            </a:endParaRPr>
          </a:p>
          <a:p>
            <a:pPr marL="171450" indent="-171450">
              <a:buSzPct val="125000"/>
              <a:buFont typeface="Arial" panose="020B0604020202020204" pitchFamily="34" charset="0"/>
              <a:buChar char="•"/>
            </a:pPr>
            <a:endParaRPr lang="ja-JP" b="1" dirty="0">
              <a:solidFill>
                <a:schemeClr val="tx1"/>
              </a:solidFill>
              <a:ea typeface="ＭＳ 明朝" panose="02020609040205080304" pitchFamily="17" charset="-128"/>
            </a:endParaRPr>
          </a:p>
          <a:p>
            <a:pPr marL="171450" indent="-171450">
              <a:buSzPct val="125000"/>
              <a:buFont typeface="Arial" panose="020B0604020202020204" pitchFamily="34" charset="0"/>
              <a:buChar char="•"/>
            </a:pPr>
            <a:r>
              <a:rPr lang="ja-JP" b="1" dirty="0">
                <a:solidFill>
                  <a:schemeClr val="tx1"/>
                </a:solidFill>
                <a:ea typeface="ＭＳ 明朝" panose="02020609040205080304" pitchFamily="17" charset="-128"/>
              </a:rPr>
              <a:t>会議は常に能率的に、クラブを焦点に据えましょう！彼らのニーズは何でしょうか？資料を配るだけでは不十分です！クラブに目標を定め、抱えている問題について話し合う機会を</a:t>
            </a:r>
            <a:r>
              <a:rPr lang="ja-JP" altLang="en-US" b="1" dirty="0">
                <a:solidFill>
                  <a:schemeClr val="tx1"/>
                </a:solidFill>
                <a:ea typeface="ＭＳ 明朝" panose="02020609040205080304" pitchFamily="17" charset="-128"/>
              </a:rPr>
              <a:t>提供する</a:t>
            </a:r>
            <a:r>
              <a:rPr lang="ja-JP" b="1" dirty="0">
                <a:solidFill>
                  <a:schemeClr val="tx1"/>
                </a:solidFill>
                <a:ea typeface="ＭＳ 明朝" panose="02020609040205080304" pitchFamily="17" charset="-128"/>
              </a:rPr>
              <a:t>ようにしてください。</a:t>
            </a:r>
          </a:p>
          <a:p>
            <a:pPr marL="171450" indent="-171450">
              <a:buSzPct val="125000"/>
              <a:buFont typeface="Arial" panose="020B0604020202020204" pitchFamily="34" charset="0"/>
              <a:buChar char="•"/>
            </a:pPr>
            <a:endParaRPr lang="en-US" altLang="ja-JP" kern="0" dirty="0">
              <a:solidFill>
                <a:schemeClr val="tx1"/>
              </a:solidFill>
              <a:ea typeface="ＭＳ 明朝" panose="02020609040205080304" pitchFamily="17" charset="-128"/>
            </a:endParaRPr>
          </a:p>
          <a:p>
            <a:pPr marL="171450" indent="-171450">
              <a:buSzPct val="125000"/>
              <a:buFont typeface="Arial" panose="020B0604020202020204" pitchFamily="34" charset="0"/>
              <a:buChar char="•"/>
            </a:pPr>
            <a:r>
              <a:rPr lang="ja-JP" dirty="0">
                <a:solidFill>
                  <a:schemeClr val="tx1"/>
                </a:solidFill>
                <a:ea typeface="ＭＳ 明朝" panose="02020609040205080304" pitchFamily="17" charset="-128"/>
              </a:rPr>
              <a:t>皆さんとゾーン内のクラブが利用できるリソースやツールを紹介してください。</a:t>
            </a:r>
          </a:p>
          <a:p>
            <a:pPr marL="171450" indent="-171450">
              <a:buSzPct val="125000"/>
              <a:buFont typeface="Arial" panose="020B0604020202020204" pitchFamily="34" charset="0"/>
              <a:buChar char="•"/>
            </a:pPr>
            <a:endParaRPr lang="en-US" altLang="ja-JP" kern="0" dirty="0">
              <a:solidFill>
                <a:schemeClr val="tx1"/>
              </a:solidFill>
              <a:ea typeface="ＭＳ 明朝" panose="02020609040205080304" pitchFamily="17" charset="-128"/>
            </a:endParaRPr>
          </a:p>
          <a:p>
            <a:pPr marL="171450" indent="-171450">
              <a:buSzPct val="125000"/>
              <a:buFont typeface="Arial" panose="020B0604020202020204" pitchFamily="34" charset="0"/>
              <a:buChar char="•"/>
            </a:pPr>
            <a:r>
              <a:rPr lang="ja-JP" dirty="0">
                <a:solidFill>
                  <a:schemeClr val="tx1"/>
                </a:solidFill>
                <a:ea typeface="ＭＳ 明朝" panose="02020609040205080304" pitchFamily="17" charset="-128"/>
              </a:rPr>
              <a:t>クラブの問題を地区役員に伝える最善の方法を見つけてください。</a:t>
            </a:r>
          </a:p>
          <a:p>
            <a:pPr marL="171450" indent="-171450">
              <a:buSzPct val="125000"/>
              <a:buFont typeface="Arial" panose="020B0604020202020204" pitchFamily="34" charset="0"/>
              <a:buChar char="•"/>
            </a:pPr>
            <a:endParaRPr lang="en-US" altLang="ja-JP" kern="0" dirty="0">
              <a:solidFill>
                <a:schemeClr val="tx1"/>
              </a:solidFill>
              <a:ea typeface="ＭＳ 明朝" panose="02020609040205080304" pitchFamily="17" charset="-128"/>
            </a:endParaRPr>
          </a:p>
          <a:p>
            <a:pPr marL="171450" indent="-171450">
              <a:buSzPct val="125000"/>
              <a:buFont typeface="Arial" panose="020B0604020202020204" pitchFamily="34" charset="0"/>
              <a:buChar char="•"/>
            </a:pPr>
            <a:r>
              <a:rPr lang="ja-JP" dirty="0">
                <a:solidFill>
                  <a:schemeClr val="tx1"/>
                </a:solidFill>
                <a:ea typeface="ＭＳ 明朝" panose="02020609040205080304" pitchFamily="17" charset="-128"/>
              </a:rPr>
              <a:t>ベストプラクティス、成功事例、疑問を分かち合いましょう。</a:t>
            </a:r>
          </a:p>
        </p:txBody>
      </p:sp>
      <p:sp>
        <p:nvSpPr>
          <p:cNvPr id="4" name="Date Placeholder 3"/>
          <p:cNvSpPr>
            <a:spLocks noGrp="1"/>
          </p:cNvSpPr>
          <p:nvPr>
            <p:ph type="dt" idx="10"/>
          </p:nvPr>
        </p:nvSpPr>
        <p:spPr/>
        <p:txBody>
          <a:bodyPr/>
          <a:lstStyle/>
          <a:p>
            <a:pPr>
              <a:defRPr/>
            </a:pPr>
            <a:fld id="{295346B5-0687-4EFF-BF17-2BA7D796C7B2}"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a:t>
            </a:fld>
            <a:endParaRPr lang="en-US" dirty="0"/>
          </a:p>
        </p:txBody>
      </p:sp>
    </p:spTree>
    <p:extLst>
      <p:ext uri="{BB962C8B-B14F-4D97-AF65-F5344CB8AC3E}">
        <p14:creationId xmlns:p14="http://schemas.microsoft.com/office/powerpoint/2010/main" val="2013076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ja-JP" dirty="0">
                <a:ea typeface="ＭＳ 明朝" panose="02020609040205080304" pitchFamily="17" charset="-128"/>
              </a:rPr>
              <a:t>このレポートには、クラブの状態が詳</a:t>
            </a:r>
            <a:r>
              <a:rPr lang="ja-JP" altLang="en-US" dirty="0">
                <a:ea typeface="ＭＳ 明朝" panose="02020609040205080304" pitchFamily="17" charset="-128"/>
              </a:rPr>
              <a:t>しく</a:t>
            </a:r>
            <a:r>
              <a:rPr lang="ja-JP" dirty="0">
                <a:ea typeface="ＭＳ 明朝" panose="02020609040205080304" pitchFamily="17" charset="-128"/>
              </a:rPr>
              <a:t>記載されています。</a:t>
            </a:r>
            <a:endParaRPr lang="en-US" altLang="ja-JP" dirty="0">
              <a:ea typeface="ＭＳ 明朝" panose="02020609040205080304" pitchFamily="17" charset="-128"/>
            </a:endParaRPr>
          </a:p>
          <a:p>
            <a:endParaRPr lang="en-US" dirty="0">
              <a:ea typeface="ＭＳ 明朝" panose="02020609040205080304" pitchFamily="17" charset="-128"/>
            </a:endParaRPr>
          </a:p>
          <a:p>
            <a:r>
              <a:rPr lang="ja-JP" dirty="0">
                <a:ea typeface="ＭＳ 明朝" panose="02020609040205080304" pitchFamily="17" charset="-128"/>
              </a:rPr>
              <a:t>このスライドで分かるように、レポートには幅広いカテゴリーが含まれており、訪問に先立ってクラブを熟知しておくために役立ちます。</a:t>
            </a:r>
          </a:p>
          <a:p>
            <a:endParaRPr lang="en-US" dirty="0">
              <a:ea typeface="ＭＳ 明朝" panose="02020609040205080304" pitchFamily="17" charset="-128"/>
            </a:endParaRPr>
          </a:p>
          <a:p>
            <a:r>
              <a:rPr lang="ja-JP" dirty="0">
                <a:ea typeface="ＭＳ 明朝" panose="02020609040205080304" pitchFamily="17" charset="-128"/>
              </a:rPr>
              <a:t>現在このレポートはLion Portalのレポートのセクションにあり</a:t>
            </a:r>
            <a:r>
              <a:rPr lang="ja-JP" altLang="en-US" dirty="0">
                <a:ea typeface="ＭＳ 明朝" panose="02020609040205080304" pitchFamily="17" charset="-128"/>
              </a:rPr>
              <a:t>ますが</a:t>
            </a:r>
            <a:r>
              <a:rPr lang="ja-JP" dirty="0">
                <a:ea typeface="ＭＳ 明朝" panose="02020609040205080304" pitchFamily="17" charset="-128"/>
              </a:rPr>
              <a:t>、新しい報告システムが導入されたら、そこに移され</a:t>
            </a:r>
            <a:r>
              <a:rPr lang="ja-JP" altLang="en-US" dirty="0">
                <a:ea typeface="ＭＳ 明朝" panose="02020609040205080304" pitchFamily="17" charset="-128"/>
              </a:rPr>
              <a:t>ることになり</a:t>
            </a:r>
            <a:r>
              <a:rPr lang="ja-JP" dirty="0">
                <a:ea typeface="ＭＳ 明朝" panose="02020609040205080304" pitchFamily="17" charset="-128"/>
              </a:rPr>
              <a:t>ます。 </a:t>
            </a: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20</a:t>
            </a:fld>
            <a:endParaRPr lang="en-US" dirty="0"/>
          </a:p>
        </p:txBody>
      </p:sp>
    </p:spTree>
    <p:extLst>
      <p:ext uri="{BB962C8B-B14F-4D97-AF65-F5344CB8AC3E}">
        <p14:creationId xmlns:p14="http://schemas.microsoft.com/office/powerpoint/2010/main" val="2583720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13519"/>
            <a:ext cx="5486400" cy="4754880"/>
          </a:xfrm>
          <a:prstGeom prst="rect">
            <a:avLst/>
          </a:prstGeom>
        </p:spPr>
        <p:txBody>
          <a:bodyPr>
            <a:normAutofit/>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ja-JP" sz="1200" dirty="0">
                <a:solidFill>
                  <a:schemeClr val="tx1"/>
                </a:solidFill>
                <a:ea typeface="ＭＳ 明朝" panose="02020609040205080304" pitchFamily="17" charset="-128"/>
                <a:cs typeface="Arial" charset="0"/>
              </a:rPr>
              <a:t>時間をかけて各クラブ役員の役割を理解しましょう。</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ea typeface="ＭＳ 明朝" panose="02020609040205080304" pitchFamily="17" charset="-128"/>
              <a:cs typeface="Arial" charset="0"/>
            </a:endParaRPr>
          </a:p>
          <a:p>
            <a:pPr>
              <a:lnSpc>
                <a:spcPct val="150000"/>
              </a:lnSpc>
            </a:pPr>
            <a:r>
              <a:rPr lang="ja-JP" dirty="0">
                <a:solidFill>
                  <a:schemeClr val="tx1"/>
                </a:solidFill>
                <a:ea typeface="ＭＳ 明朝" panose="02020609040205080304" pitchFamily="17" charset="-128"/>
              </a:rPr>
              <a:t>クラブの運営を強化し、クラブのリーダーが焦点の明確な組織を作れるよう、標準版クラブ会則及び付則に重要な変更が加えられました。</a:t>
            </a:r>
          </a:p>
          <a:p>
            <a:pPr>
              <a:lnSpc>
                <a:spcPct val="150000"/>
              </a:lnSpc>
            </a:pPr>
            <a:endParaRPr lang="en-US" dirty="0">
              <a:solidFill>
                <a:schemeClr val="tx1"/>
              </a:solidFill>
              <a:ea typeface="ＭＳ 明朝" panose="02020609040205080304" pitchFamily="17" charset="-128"/>
            </a:endParaRPr>
          </a:p>
          <a:p>
            <a:pPr marL="225425" indent="-225425">
              <a:lnSpc>
                <a:spcPct val="150000"/>
              </a:lnSpc>
              <a:buFont typeface="Arial" panose="020B0604020202020204" pitchFamily="34" charset="0"/>
              <a:buChar char="•"/>
            </a:pPr>
            <a:r>
              <a:rPr lang="ja-JP" dirty="0">
                <a:solidFill>
                  <a:schemeClr val="tx1"/>
                </a:solidFill>
                <a:ea typeface="ＭＳ 明朝" panose="02020609040205080304" pitchFamily="17" charset="-128"/>
              </a:rPr>
              <a:t>新しい役員</a:t>
            </a:r>
            <a:r>
              <a:rPr lang="ja-JP" altLang="en-US" dirty="0">
                <a:solidFill>
                  <a:schemeClr val="tx1"/>
                </a:solidFill>
                <a:ea typeface="ＭＳ 明朝" panose="02020609040205080304" pitchFamily="17" charset="-128"/>
              </a:rPr>
              <a:t>・</a:t>
            </a:r>
            <a:r>
              <a:rPr lang="ja-JP" dirty="0">
                <a:solidFill>
                  <a:schemeClr val="tx1"/>
                </a:solidFill>
                <a:ea typeface="ＭＳ 明朝" panose="02020609040205080304" pitchFamily="17" charset="-128"/>
              </a:rPr>
              <a:t>理事</a:t>
            </a:r>
            <a:r>
              <a:rPr lang="ja-JP" altLang="en-US" dirty="0">
                <a:solidFill>
                  <a:schemeClr val="tx1"/>
                </a:solidFill>
                <a:ea typeface="ＭＳ 明朝" panose="02020609040205080304" pitchFamily="17" charset="-128"/>
              </a:rPr>
              <a:t>・</a:t>
            </a:r>
            <a:r>
              <a:rPr lang="ja-JP" dirty="0">
                <a:solidFill>
                  <a:schemeClr val="tx1"/>
                </a:solidFill>
                <a:ea typeface="ＭＳ 明朝" panose="02020609040205080304" pitchFamily="17" charset="-128"/>
              </a:rPr>
              <a:t>委員会委員長職が設けられています。</a:t>
            </a:r>
          </a:p>
          <a:p>
            <a:pPr marL="0" lvl="1" indent="0">
              <a:lnSpc>
                <a:spcPct val="150000"/>
              </a:lnSpc>
              <a:buFont typeface="Arial" panose="020B0604020202020204" pitchFamily="34" charset="0"/>
              <a:buNone/>
            </a:pPr>
            <a:endParaRPr lang="en-US" dirty="0">
              <a:ea typeface="ＭＳ 明朝" panose="02020609040205080304" pitchFamily="17" charset="-128"/>
            </a:endParaRPr>
          </a:p>
          <a:p>
            <a:pPr marL="0" indent="0">
              <a:lnSpc>
                <a:spcPct val="150000"/>
              </a:lnSpc>
              <a:buFont typeface="Arial" panose="020B0604020202020204" pitchFamily="34" charset="0"/>
              <a:buNone/>
            </a:pPr>
            <a:r>
              <a:rPr lang="ja-JP" dirty="0">
                <a:solidFill>
                  <a:schemeClr val="tx1"/>
                </a:solidFill>
                <a:ea typeface="ＭＳ 明朝" panose="02020609040205080304" pitchFamily="17" charset="-128"/>
              </a:rPr>
              <a:t>委員会の目的が改められました – 委員会は現在、7つの主要なクラブ役員を中心に設けられ、成功するクラブの主な機能を支える形になっています。これらの機能は次の通りです。</a:t>
            </a:r>
          </a:p>
          <a:p>
            <a:pPr marL="0" indent="0">
              <a:lnSpc>
                <a:spcPct val="150000"/>
              </a:lnSpc>
              <a:buFont typeface="Arial" panose="020B0604020202020204" pitchFamily="34" charset="0"/>
              <a:buNone/>
            </a:pPr>
            <a:endParaRPr lang="en-US" dirty="0">
              <a:solidFill>
                <a:schemeClr val="tx1"/>
              </a:solidFill>
              <a:ea typeface="ＭＳ 明朝" panose="02020609040205080304" pitchFamily="17" charset="-128"/>
            </a:endParaRPr>
          </a:p>
          <a:p>
            <a:pPr marL="225425" lvl="2" indent="-225425">
              <a:lnSpc>
                <a:spcPct val="150000"/>
              </a:lnSpc>
              <a:buFont typeface="Arial" panose="020B0604020202020204" pitchFamily="34" charset="0"/>
              <a:buChar char="•"/>
            </a:pPr>
            <a:r>
              <a:rPr lang="ja-JP" dirty="0">
                <a:solidFill>
                  <a:schemeClr val="tx1"/>
                </a:solidFill>
                <a:ea typeface="ＭＳ 明朝" panose="02020609040205080304" pitchFamily="17" charset="-128"/>
              </a:rPr>
              <a:t>有意義な地域社会奉仕を提供</a:t>
            </a:r>
          </a:p>
          <a:p>
            <a:pPr marL="225425" lvl="1" indent="-225425">
              <a:lnSpc>
                <a:spcPct val="150000"/>
              </a:lnSpc>
              <a:buFont typeface="Arial" panose="020B0604020202020204" pitchFamily="34" charset="0"/>
              <a:buNone/>
            </a:pPr>
            <a:endParaRPr lang="en-US" dirty="0">
              <a:ea typeface="ＭＳ 明朝" panose="02020609040205080304" pitchFamily="17" charset="-128"/>
            </a:endParaRPr>
          </a:p>
          <a:p>
            <a:pPr marL="225425" lvl="2" indent="-225425">
              <a:lnSpc>
                <a:spcPct val="150000"/>
              </a:lnSpc>
              <a:buFont typeface="Arial" panose="020B0604020202020204" pitchFamily="34" charset="0"/>
              <a:buChar char="•"/>
            </a:pPr>
            <a:r>
              <a:rPr lang="ja-JP" dirty="0">
                <a:solidFill>
                  <a:schemeClr val="tx1"/>
                </a:solidFill>
                <a:ea typeface="ＭＳ 明朝" panose="02020609040205080304" pitchFamily="17" charset="-128"/>
              </a:rPr>
              <a:t>会員を増強し、良好な関係を構築</a:t>
            </a:r>
          </a:p>
          <a:p>
            <a:pPr marL="225425" lvl="1" indent="-225425">
              <a:lnSpc>
                <a:spcPct val="150000"/>
              </a:lnSpc>
              <a:buFont typeface="Arial" panose="020B0604020202020204" pitchFamily="34" charset="0"/>
              <a:buNone/>
            </a:pPr>
            <a:endParaRPr lang="en-US" dirty="0">
              <a:ea typeface="ＭＳ 明朝" panose="02020609040205080304" pitchFamily="17" charset="-128"/>
            </a:endParaRPr>
          </a:p>
          <a:p>
            <a:pPr marL="225425" lvl="2" indent="-225425">
              <a:lnSpc>
                <a:spcPct val="150000"/>
              </a:lnSpc>
              <a:buFont typeface="Arial" panose="020B0604020202020204" pitchFamily="34" charset="0"/>
              <a:buChar char="•"/>
            </a:pPr>
            <a:r>
              <a:rPr lang="ja-JP" dirty="0">
                <a:solidFill>
                  <a:schemeClr val="tx1"/>
                </a:solidFill>
                <a:ea typeface="ＭＳ 明朝" panose="02020609040205080304" pitchFamily="17" charset="-128"/>
              </a:rPr>
              <a:t>トップクラスのリーダーを育成</a:t>
            </a:r>
          </a:p>
          <a:p>
            <a:pPr marL="0" indent="0">
              <a:lnSpc>
                <a:spcPct val="150000"/>
              </a:lnSpc>
              <a:buFont typeface="Arial" panose="020B0604020202020204" pitchFamily="34" charset="0"/>
              <a:buNone/>
            </a:pPr>
            <a:endParaRPr lang="en-US" dirty="0">
              <a:solidFill>
                <a:schemeClr val="tx1"/>
              </a:solidFill>
              <a:ea typeface="ＭＳ 明朝" panose="02020609040205080304" pitchFamily="17" charset="-128"/>
            </a:endParaRP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5602BF30-612E-4A81-A220-6B8234777BF6}"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21</a:t>
            </a:fld>
            <a:endParaRPr lang="en-US" dirty="0"/>
          </a:p>
        </p:txBody>
      </p:sp>
    </p:spTree>
    <p:extLst>
      <p:ext uri="{BB962C8B-B14F-4D97-AF65-F5344CB8AC3E}">
        <p14:creationId xmlns:p14="http://schemas.microsoft.com/office/powerpoint/2010/main" val="3942673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lnSpc>
                <a:spcPts val="1600"/>
              </a:lnSpc>
              <a:spcBef>
                <a:spcPts val="0"/>
              </a:spcBef>
              <a:spcAft>
                <a:spcPct val="0"/>
              </a:spcAft>
              <a:buClrTx/>
              <a:buSzTx/>
              <a:buFontTx/>
              <a:buNone/>
              <a:tabLst>
                <a:tab pos="461963" algn="l"/>
                <a:tab pos="914400" algn="l"/>
                <a:tab pos="1376363" algn="l"/>
                <a:tab pos="1828800" algn="l"/>
              </a:tabLst>
              <a:defRPr/>
            </a:pPr>
            <a:r>
              <a:rPr lang="ja-JP" altLang="en-US" dirty="0">
                <a:solidFill>
                  <a:schemeClr val="tx2"/>
                </a:solidFill>
                <a:ea typeface="ＭＳ 明朝" panose="02020609040205080304" pitchFamily="17" charset="-128"/>
              </a:rPr>
              <a:t>クラブは年度初めに申請書を確認し、優秀なクラブとなるためのロードマップとして活用するとよいでしょう。</a:t>
            </a:r>
            <a:endParaRPr lang="en-US" altLang="ja-JP" dirty="0">
              <a:solidFill>
                <a:schemeClr val="tx2"/>
              </a:solidFill>
              <a:ea typeface="ＭＳ 明朝" panose="02020609040205080304" pitchFamily="17" charset="-128"/>
            </a:endParaRPr>
          </a:p>
          <a:p>
            <a:pPr>
              <a:lnSpc>
                <a:spcPts val="1600"/>
              </a:lnSpc>
            </a:pPr>
            <a:endParaRPr lang="en-US" dirty="0">
              <a:solidFill>
                <a:schemeClr val="tx2"/>
              </a:solidFill>
              <a:ea typeface="ＭＳ 明朝" panose="02020609040205080304" pitchFamily="17" charset="-128"/>
            </a:endParaRPr>
          </a:p>
          <a:p>
            <a:pPr marL="228600" indent="-228600">
              <a:lnSpc>
                <a:spcPts val="1600"/>
              </a:lnSpc>
              <a:buAutoNum type="arabicPeriod"/>
            </a:pPr>
            <a:r>
              <a:rPr lang="ja-JP" dirty="0">
                <a:solidFill>
                  <a:schemeClr val="tx2"/>
                </a:solidFill>
                <a:ea typeface="ＭＳ 明朝" panose="02020609040205080304" pitchFamily="17" charset="-128"/>
              </a:rPr>
              <a:t>会員</a:t>
            </a:r>
            <a:r>
              <a:rPr lang="ja-JP" altLang="en-US" dirty="0">
                <a:solidFill>
                  <a:schemeClr val="tx2"/>
                </a:solidFill>
                <a:ea typeface="ＭＳ 明朝" panose="02020609040205080304" pitchFamily="17" charset="-128"/>
              </a:rPr>
              <a:t>拡大</a:t>
            </a:r>
            <a:r>
              <a:rPr lang="ja-JP" dirty="0">
                <a:solidFill>
                  <a:schemeClr val="tx2"/>
                </a:solidFill>
                <a:ea typeface="ＭＳ 明朝" panose="02020609040205080304" pitchFamily="17" charset="-128"/>
              </a:rPr>
              <a:t>：</a:t>
            </a:r>
            <a:endParaRPr lang="en-US" altLang="ja-JP" dirty="0">
              <a:solidFill>
                <a:schemeClr val="tx2"/>
              </a:solidFill>
              <a:ea typeface="ＭＳ 明朝" panose="02020609040205080304" pitchFamily="17" charset="-128"/>
            </a:endParaRPr>
          </a:p>
          <a:p>
            <a:pPr>
              <a:buFont typeface="Arial" panose="020B0604020202020204" pitchFamily="34" charset="0"/>
              <a:buChar char="•"/>
            </a:pPr>
            <a:r>
              <a:rPr lang="en-US" altLang="ja-JP" dirty="0"/>
              <a:t>1</a:t>
            </a:r>
            <a:r>
              <a:rPr lang="ja-JP" altLang="en-US" dirty="0"/>
              <a:t>名以上の純増を達成した</a:t>
            </a:r>
          </a:p>
          <a:p>
            <a:r>
              <a:rPr lang="ja-JP" altLang="en-US" dirty="0"/>
              <a:t>または</a:t>
            </a:r>
          </a:p>
          <a:p>
            <a:pPr>
              <a:buFont typeface="Arial" panose="020B0604020202020204" pitchFamily="34" charset="0"/>
              <a:buChar char="•"/>
            </a:pPr>
            <a:r>
              <a:rPr lang="ja-JP" altLang="en-US" dirty="0"/>
              <a:t>ライオンズクラブ、レオクラブ、もしくはクラブ支部の新規結成を達成した</a:t>
            </a:r>
          </a:p>
          <a:p>
            <a:pPr marL="0" indent="0">
              <a:lnSpc>
                <a:spcPts val="1600"/>
              </a:lnSpc>
              <a:buNone/>
            </a:pPr>
            <a:endParaRPr lang="en-US" dirty="0">
              <a:solidFill>
                <a:schemeClr val="tx2"/>
              </a:solidFill>
              <a:ea typeface="ＭＳ 明朝" panose="02020609040205080304" pitchFamily="17" charset="-128"/>
            </a:endParaRPr>
          </a:p>
          <a:p>
            <a:pPr marL="0" indent="0">
              <a:lnSpc>
                <a:spcPts val="1600"/>
              </a:lnSpc>
              <a:buNone/>
            </a:pPr>
            <a:endParaRPr lang="en-US" dirty="0">
              <a:solidFill>
                <a:schemeClr val="tx2"/>
              </a:solidFill>
              <a:ea typeface="ＭＳ 明朝" panose="02020609040205080304" pitchFamily="17" charset="-128"/>
            </a:endParaRPr>
          </a:p>
          <a:p>
            <a:pPr marL="228600" indent="-228600">
              <a:lnSpc>
                <a:spcPts val="1600"/>
              </a:lnSpc>
              <a:buAutoNum type="arabicPeriod" startAt="2"/>
            </a:pPr>
            <a:r>
              <a:rPr lang="ja-JP" dirty="0">
                <a:solidFill>
                  <a:schemeClr val="tx2"/>
                </a:solidFill>
                <a:ea typeface="ＭＳ 明朝" panose="02020609040205080304" pitchFamily="17" charset="-128"/>
              </a:rPr>
              <a:t>奉仕</a:t>
            </a:r>
            <a:r>
              <a:rPr lang="en-US" altLang="ja-JP" dirty="0">
                <a:solidFill>
                  <a:schemeClr val="tx2"/>
                </a:solidFill>
                <a:ea typeface="ＭＳ 明朝" panose="02020609040205080304" pitchFamily="17" charset="-128"/>
              </a:rPr>
              <a:t>:</a:t>
            </a:r>
          </a:p>
          <a:p>
            <a:pPr>
              <a:buFont typeface="Arial" panose="020B0604020202020204" pitchFamily="34" charset="0"/>
              <a:buChar char="•"/>
            </a:pPr>
            <a:r>
              <a:rPr lang="ja-JP" altLang="en-US" dirty="0"/>
              <a:t>クラブの会員数に</a:t>
            </a:r>
            <a:r>
              <a:rPr lang="en-US" altLang="ja-JP" dirty="0"/>
              <a:t>5</a:t>
            </a:r>
            <a:r>
              <a:rPr lang="ja-JP" altLang="en-US" dirty="0"/>
              <a:t>ドルを乗じた額以上の金額を</a:t>
            </a:r>
            <a:r>
              <a:rPr lang="en-US" altLang="ja-JP" dirty="0"/>
              <a:t>LCIF</a:t>
            </a:r>
            <a:r>
              <a:rPr lang="ja-JP" altLang="en-US" dirty="0"/>
              <a:t>に寄付した。</a:t>
            </a:r>
          </a:p>
          <a:p>
            <a:pPr>
              <a:buFont typeface="Arial" panose="020B0604020202020204" pitchFamily="34" charset="0"/>
              <a:buChar char="•"/>
            </a:pPr>
            <a:r>
              <a:rPr lang="ja-JP" altLang="en-US" dirty="0"/>
              <a:t>新たな奉仕事業を開始した</a:t>
            </a:r>
            <a:r>
              <a:rPr lang="ja-JP" altLang="en-US" i="1" dirty="0"/>
              <a:t>（グローバル重点分野を考慮すること）</a:t>
            </a:r>
            <a:endParaRPr lang="ja-JP" altLang="en-US" dirty="0"/>
          </a:p>
          <a:p>
            <a:pPr>
              <a:buFont typeface="Arial" panose="020B0604020202020204" pitchFamily="34" charset="0"/>
              <a:buChar char="•"/>
            </a:pPr>
            <a:r>
              <a:rPr lang="ja-JP" altLang="en-US" dirty="0"/>
              <a:t>国際本部に報告済みの、クラブが参加した奉仕事業を三つ挙げてください。</a:t>
            </a:r>
          </a:p>
          <a:p>
            <a:pPr marL="0" indent="0">
              <a:lnSpc>
                <a:spcPts val="1600"/>
              </a:lnSpc>
              <a:buNone/>
            </a:pPr>
            <a:endParaRPr lang="en-US" dirty="0">
              <a:solidFill>
                <a:schemeClr val="tx2"/>
              </a:solidFill>
              <a:ea typeface="ＭＳ 明朝" panose="02020609040205080304" pitchFamily="17" charset="-128"/>
            </a:endParaRPr>
          </a:p>
          <a:p>
            <a:pPr marL="228600" indent="-228600">
              <a:lnSpc>
                <a:spcPts val="1600"/>
              </a:lnSpc>
              <a:buAutoNum type="arabicPeriod" startAt="2"/>
            </a:pPr>
            <a:endParaRPr lang="en-US" dirty="0">
              <a:solidFill>
                <a:schemeClr val="tx2"/>
              </a:solidFill>
              <a:ea typeface="ＭＳ 明朝" panose="02020609040205080304" pitchFamily="17" charset="-128"/>
            </a:endParaRPr>
          </a:p>
          <a:p>
            <a:pPr marL="228600" indent="-228600">
              <a:lnSpc>
                <a:spcPts val="1600"/>
              </a:lnSpc>
              <a:buAutoNum type="arabicPeriod" startAt="3"/>
            </a:pPr>
            <a:r>
              <a:rPr lang="ja-JP" dirty="0">
                <a:solidFill>
                  <a:schemeClr val="tx2"/>
                </a:solidFill>
                <a:ea typeface="ＭＳ 明朝" panose="02020609040205080304" pitchFamily="17" charset="-128"/>
              </a:rPr>
              <a:t>リーダーシップと組織の向上：</a:t>
            </a:r>
            <a:endParaRPr lang="en-US" altLang="ja-JP" dirty="0">
              <a:solidFill>
                <a:schemeClr val="tx2"/>
              </a:solidFill>
              <a:ea typeface="ＭＳ 明朝" panose="02020609040205080304" pitchFamily="17" charset="-128"/>
            </a:endParaRPr>
          </a:p>
          <a:p>
            <a:pPr>
              <a:buFont typeface="Arial" panose="020B0604020202020204" pitchFamily="34" charset="0"/>
              <a:buChar char="•"/>
            </a:pPr>
            <a:r>
              <a:rPr lang="ja-JP" altLang="en-US" dirty="0"/>
              <a:t>クラブがグッドスタンディングである（ステータスクオや滞納金を理由とする活動停止処分ではない、すなわち地区会費を完納し、ライオンズクラブ国際協会のクラブ口座に、</a:t>
            </a:r>
            <a:r>
              <a:rPr lang="en-US" altLang="ja-JP" dirty="0"/>
              <a:t>50</a:t>
            </a:r>
            <a:r>
              <a:rPr lang="ja-JP" altLang="en-US" dirty="0"/>
              <a:t>ドルを上回り</a:t>
            </a:r>
            <a:r>
              <a:rPr lang="en-US" altLang="ja-JP" dirty="0"/>
              <a:t>90</a:t>
            </a:r>
            <a:r>
              <a:rPr lang="ja-JP" altLang="en-US" dirty="0"/>
              <a:t>日を経過した未納残高がない。）</a:t>
            </a:r>
          </a:p>
          <a:p>
            <a:pPr>
              <a:buFont typeface="Arial" panose="020B0604020202020204" pitchFamily="34" charset="0"/>
              <a:buChar char="•"/>
            </a:pPr>
            <a:r>
              <a:rPr lang="ja-JP" altLang="en-US" dirty="0"/>
              <a:t>クラブ役員を国際本部に報告した</a:t>
            </a:r>
          </a:p>
          <a:p>
            <a:pPr>
              <a:buFont typeface="Arial" panose="020B0604020202020204" pitchFamily="34" charset="0"/>
              <a:buChar char="•"/>
            </a:pPr>
            <a:r>
              <a:rPr lang="ja-JP" altLang="en-US" dirty="0"/>
              <a:t>主要役員がクラブ役員研修に参加した</a:t>
            </a:r>
          </a:p>
          <a:p>
            <a:pPr marL="0" indent="0">
              <a:lnSpc>
                <a:spcPts val="1600"/>
              </a:lnSpc>
              <a:buNone/>
            </a:pPr>
            <a:endParaRPr lang="en-US" dirty="0">
              <a:solidFill>
                <a:schemeClr val="tx2"/>
              </a:solidFill>
              <a:ea typeface="ＭＳ 明朝" panose="02020609040205080304" pitchFamily="17" charset="-128"/>
            </a:endParaRPr>
          </a:p>
          <a:p>
            <a:pPr marL="0" indent="0">
              <a:lnSpc>
                <a:spcPts val="1600"/>
              </a:lnSpc>
              <a:buNone/>
            </a:pPr>
            <a:endParaRPr lang="en-US" dirty="0">
              <a:solidFill>
                <a:schemeClr val="tx2"/>
              </a:solidFill>
              <a:ea typeface="ＭＳ 明朝" panose="02020609040205080304" pitchFamily="17" charset="-128"/>
            </a:endParaRPr>
          </a:p>
          <a:p>
            <a:pPr marL="228600" indent="-228600">
              <a:lnSpc>
                <a:spcPts val="1600"/>
              </a:lnSpc>
              <a:buAutoNum type="arabicPeriod" startAt="4"/>
            </a:pPr>
            <a:r>
              <a:rPr lang="ja-JP" dirty="0">
                <a:solidFill>
                  <a:schemeClr val="tx2"/>
                </a:solidFill>
                <a:ea typeface="ＭＳ 明朝" panose="02020609040205080304" pitchFamily="17" charset="-128"/>
              </a:rPr>
              <a:t>マーケティング：</a:t>
            </a:r>
            <a:endParaRPr lang="en-US" altLang="ja-JP" dirty="0">
              <a:solidFill>
                <a:schemeClr val="tx2"/>
              </a:solidFill>
              <a:ea typeface="ＭＳ 明朝" panose="02020609040205080304" pitchFamily="17" charset="-128"/>
            </a:endParaRPr>
          </a:p>
          <a:p>
            <a:pPr marL="0" indent="0">
              <a:lnSpc>
                <a:spcPts val="1600"/>
              </a:lnSpc>
              <a:buNone/>
            </a:pPr>
            <a:r>
              <a:rPr lang="ja-JP" altLang="en-US" dirty="0"/>
              <a:t>地元の報道機関やソーシャルメディアを通じて奉仕活動を公表した。 </a:t>
            </a:r>
            <a:endParaRPr lang="en-US" dirty="0">
              <a:solidFill>
                <a:schemeClr val="tx2"/>
              </a:solidFill>
              <a:ea typeface="ＭＳ 明朝" panose="02020609040205080304" pitchFamily="17" charset="-128"/>
            </a:endParaRPr>
          </a:p>
          <a:p>
            <a:pPr marL="0" indent="0">
              <a:lnSpc>
                <a:spcPts val="1600"/>
              </a:lnSpc>
              <a:buNone/>
            </a:pPr>
            <a:endParaRPr lang="en-US" dirty="0">
              <a:solidFill>
                <a:schemeClr val="tx2"/>
              </a:solidFill>
              <a:ea typeface="ＭＳ 明朝" panose="02020609040205080304" pitchFamily="17" charset="-128"/>
            </a:endParaRPr>
          </a:p>
          <a:p>
            <a:pPr marL="0" indent="0">
              <a:lnSpc>
                <a:spcPts val="1600"/>
              </a:lnSpc>
              <a:buNone/>
            </a:pPr>
            <a:endParaRPr lang="en-US" dirty="0">
              <a:solidFill>
                <a:schemeClr val="tx2"/>
              </a:solidFill>
              <a:ea typeface="ＭＳ 明朝" panose="02020609040205080304" pitchFamily="17" charset="-128"/>
            </a:endParaRPr>
          </a:p>
          <a:p>
            <a:pPr marL="0" marR="0" lvl="0" indent="0" algn="l" defTabSz="914400" rtl="0" eaLnBrk="0" fontAlgn="base" latinLnBrk="0" hangingPunct="0">
              <a:lnSpc>
                <a:spcPts val="1600"/>
              </a:lnSpc>
              <a:spcBef>
                <a:spcPts val="0"/>
              </a:spcBef>
              <a:spcAft>
                <a:spcPct val="0"/>
              </a:spcAft>
              <a:buClrTx/>
              <a:buSzTx/>
              <a:buFontTx/>
              <a:buNone/>
              <a:tabLst>
                <a:tab pos="461963" algn="l"/>
                <a:tab pos="914400" algn="l"/>
                <a:tab pos="1376363" algn="l"/>
                <a:tab pos="1828800" algn="l"/>
              </a:tabLst>
              <a:defRPr/>
            </a:pPr>
            <a:r>
              <a:rPr lang="ja-JP" dirty="0">
                <a:solidFill>
                  <a:schemeClr val="tx2"/>
                </a:solidFill>
                <a:ea typeface="ＭＳ 明朝" panose="02020609040205080304" pitchFamily="17" charset="-128"/>
              </a:rPr>
              <a:t>1月1日よりも前に結成されたクラブは受賞対象となります。</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0E404FEF-309D-4072-82DC-B0C1FA087A22}"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22</a:t>
            </a:fld>
            <a:endParaRPr lang="en-US" dirty="0"/>
          </a:p>
        </p:txBody>
      </p:sp>
    </p:spTree>
    <p:extLst>
      <p:ext uri="{BB962C8B-B14F-4D97-AF65-F5344CB8AC3E}">
        <p14:creationId xmlns:p14="http://schemas.microsoft.com/office/powerpoint/2010/main" val="3490887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lnSpc>
                <a:spcPct val="120000"/>
              </a:lnSpc>
              <a:spcBef>
                <a:spcPts val="0"/>
              </a:spcBef>
              <a:spcAft>
                <a:spcPct val="0"/>
              </a:spcAft>
              <a:buClrTx/>
              <a:buSzTx/>
              <a:buFontTx/>
              <a:buNone/>
              <a:tabLst>
                <a:tab pos="461963" algn="l"/>
                <a:tab pos="914400" algn="l"/>
                <a:tab pos="1376363" algn="l"/>
                <a:tab pos="1828800" algn="l"/>
              </a:tabLst>
              <a:defRPr/>
            </a:pPr>
            <a:r>
              <a:rPr lang="ja-JP" sz="1200" dirty="0">
                <a:solidFill>
                  <a:schemeClr val="tx1"/>
                </a:solidFill>
                <a:ea typeface="ＭＳ 明朝" panose="02020609040205080304" pitchFamily="17" charset="-128"/>
                <a:cs typeface="Arial" charset="0"/>
              </a:rPr>
              <a:t>デジタルプラットフォームを活用して担当クラブとの緊密なつながりを維持します。</a:t>
            </a:r>
          </a:p>
          <a:p>
            <a:pPr algn="l">
              <a:lnSpc>
                <a:spcPct val="120000"/>
              </a:lnSpc>
            </a:pPr>
            <a:endParaRPr lang="en-US" sz="1200" kern="0" dirty="0">
              <a:solidFill>
                <a:schemeClr val="tx1"/>
              </a:solidFill>
              <a:ea typeface="ＭＳ 明朝" panose="02020609040205080304" pitchFamily="17" charset="-128"/>
              <a:cs typeface="Arial" charset="0"/>
            </a:endParaRPr>
          </a:p>
          <a:p>
            <a:pPr marL="171450" indent="-171450" algn="l">
              <a:lnSpc>
                <a:spcPct val="120000"/>
              </a:lnSpc>
              <a:buFont typeface="Arial" panose="020B0604020202020204" pitchFamily="34" charset="0"/>
              <a:buChar char="•"/>
            </a:pPr>
            <a:r>
              <a:rPr lang="ja-JP" sz="1200" dirty="0">
                <a:solidFill>
                  <a:schemeClr val="tx1"/>
                </a:solidFill>
                <a:ea typeface="ＭＳ 明朝" panose="02020609040205080304" pitchFamily="17" charset="-128"/>
                <a:cs typeface="Arial" charset="0"/>
              </a:rPr>
              <a:t>担当クラブのソーシャルメディア・グループに参加する。</a:t>
            </a:r>
          </a:p>
          <a:p>
            <a:pPr marL="171450" indent="-171450" algn="l">
              <a:lnSpc>
                <a:spcPct val="120000"/>
              </a:lnSpc>
              <a:buFont typeface="Arial" panose="020B0604020202020204" pitchFamily="34" charset="0"/>
              <a:buChar char="•"/>
            </a:pPr>
            <a:endParaRPr lang="en-US" sz="1200" kern="0" dirty="0">
              <a:solidFill>
                <a:schemeClr val="tx1"/>
              </a:solidFill>
              <a:ea typeface="ＭＳ 明朝" panose="02020609040205080304" pitchFamily="17" charset="-128"/>
              <a:cs typeface="Arial" charset="0"/>
            </a:endParaRPr>
          </a:p>
          <a:p>
            <a:pPr marL="171450" indent="-171450" algn="l">
              <a:lnSpc>
                <a:spcPct val="120000"/>
              </a:lnSpc>
              <a:buFont typeface="Arial" panose="020B0604020202020204" pitchFamily="34" charset="0"/>
              <a:buChar char="•"/>
            </a:pPr>
            <a:r>
              <a:rPr lang="ja-JP" sz="1200" dirty="0">
                <a:solidFill>
                  <a:schemeClr val="tx1"/>
                </a:solidFill>
                <a:ea typeface="ＭＳ 明朝" panose="02020609040205080304" pitchFamily="17" charset="-128"/>
                <a:cs typeface="Arial" charset="0"/>
              </a:rPr>
              <a:t>担当クラブのEクラブハウスやSalesforceでクラブの活動をフォローする。</a:t>
            </a:r>
          </a:p>
          <a:p>
            <a:pPr marL="171450" indent="-171450" algn="l">
              <a:lnSpc>
                <a:spcPct val="120000"/>
              </a:lnSpc>
              <a:buFont typeface="Arial" panose="020B0604020202020204" pitchFamily="34" charset="0"/>
              <a:buChar char="•"/>
            </a:pPr>
            <a:endParaRPr lang="en-US" sz="1200" kern="0" dirty="0">
              <a:solidFill>
                <a:schemeClr val="tx1"/>
              </a:solidFill>
              <a:ea typeface="ＭＳ 明朝" panose="02020609040205080304" pitchFamily="17" charset="-128"/>
              <a:cs typeface="Arial" charset="0"/>
            </a:endParaRPr>
          </a:p>
          <a:p>
            <a:pPr marL="171450" indent="-171450" algn="l">
              <a:lnSpc>
                <a:spcPct val="120000"/>
              </a:lnSpc>
              <a:buFont typeface="Arial" panose="020B0604020202020204" pitchFamily="34" charset="0"/>
              <a:buChar char="•"/>
            </a:pPr>
            <a:r>
              <a:rPr lang="ja-JP" sz="1200" dirty="0">
                <a:solidFill>
                  <a:schemeClr val="tx1"/>
                </a:solidFill>
                <a:ea typeface="ＭＳ 明朝" panose="02020609040205080304" pitchFamily="17" charset="-128"/>
                <a:cs typeface="Arial" charset="0"/>
              </a:rPr>
              <a:t>報告システムでレポートを確認する</a:t>
            </a:r>
            <a:r>
              <a:rPr lang="ja-JP" altLang="en-US" sz="1200" dirty="0">
                <a:solidFill>
                  <a:schemeClr val="tx1"/>
                </a:solidFill>
                <a:ea typeface="ＭＳ 明朝" panose="02020609040205080304" pitchFamily="17" charset="-128"/>
                <a:cs typeface="Arial" charset="0"/>
              </a:rPr>
              <a:t>。</a:t>
            </a:r>
            <a:endParaRPr lang="ja-JP" sz="1200" dirty="0">
              <a:solidFill>
                <a:schemeClr val="tx1"/>
              </a:solidFill>
              <a:ea typeface="ＭＳ 明朝" panose="02020609040205080304" pitchFamily="17" charset="-128"/>
              <a:cs typeface="Arial" charset="0"/>
            </a:endParaRPr>
          </a:p>
          <a:p>
            <a:pPr marL="0" indent="0" algn="l">
              <a:lnSpc>
                <a:spcPct val="120000"/>
              </a:lnSpc>
              <a:buFont typeface="Arial" panose="020B0604020202020204" pitchFamily="34" charset="0"/>
              <a:buNone/>
            </a:pPr>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B49D7210-3EEA-407C-A51D-D2EE8CD29BE9}"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23</a:t>
            </a:fld>
            <a:endParaRPr lang="en-US" dirty="0"/>
          </a:p>
        </p:txBody>
      </p:sp>
    </p:spTree>
    <p:extLst>
      <p:ext uri="{BB962C8B-B14F-4D97-AF65-F5344CB8AC3E}">
        <p14:creationId xmlns:p14="http://schemas.microsoft.com/office/powerpoint/2010/main" val="919351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24</a:t>
            </a:fld>
            <a:endParaRPr lang="en-US" dirty="0"/>
          </a:p>
        </p:txBody>
      </p:sp>
    </p:spTree>
    <p:extLst>
      <p:ext uri="{BB962C8B-B14F-4D97-AF65-F5344CB8AC3E}">
        <p14:creationId xmlns:p14="http://schemas.microsoft.com/office/powerpoint/2010/main" val="3398856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22313"/>
            <a:ext cx="5486400" cy="3086100"/>
          </a:xfrm>
        </p:spPr>
      </p:sp>
      <p:sp>
        <p:nvSpPr>
          <p:cNvPr id="3" name="Notes Placeholder 2"/>
          <p:cNvSpPr>
            <a:spLocks noGrp="1"/>
          </p:cNvSpPr>
          <p:nvPr>
            <p:ph type="body" idx="1"/>
          </p:nvPr>
        </p:nvSpPr>
        <p:spPr>
          <a:xfrm>
            <a:off x="894644" y="4064596"/>
            <a:ext cx="5486400" cy="4754880"/>
          </a:xfrm>
          <a:prstGeom prst="rect">
            <a:avLst/>
          </a:prstGeom>
        </p:spPr>
        <p:txBody>
          <a:bodyPr>
            <a:noAutofit/>
          </a:bodyPr>
          <a:lstStyle/>
          <a:p>
            <a:pPr marL="0" marR="0" lvl="0" indent="0" algn="l" defTabSz="914400" rtl="0" eaLnBrk="0" fontAlgn="base" latinLnBrk="0" hangingPunct="0">
              <a:spcBef>
                <a:spcPts val="2400"/>
              </a:spcBef>
              <a:spcAft>
                <a:spcPct val="0"/>
              </a:spcAft>
              <a:buClrTx/>
              <a:buSzTx/>
              <a:buFontTx/>
              <a:buNone/>
              <a:tabLst/>
              <a:defRPr/>
            </a:pPr>
            <a:r>
              <a:rPr lang="ja-JP" dirty="0">
                <a:solidFill>
                  <a:schemeClr val="tx1"/>
                </a:solidFill>
                <a:ea typeface="ＭＳ 明朝" panose="02020609040205080304" pitchFamily="17" charset="-128"/>
                <a:cs typeface="Arial" charset="0"/>
              </a:rPr>
              <a:t>ゾーン会議ガイドは会議の準備を整えるために役立ちます。</a:t>
            </a:r>
          </a:p>
          <a:p>
            <a:pPr>
              <a:spcBef>
                <a:spcPts val="2400"/>
              </a:spcBef>
              <a:defRPr/>
            </a:pPr>
            <a:r>
              <a:rPr lang="ja-JP" altLang="en-US" dirty="0">
                <a:solidFill>
                  <a:schemeClr val="tx1"/>
                </a:solidFill>
                <a:ea typeface="ＭＳ 明朝" panose="02020609040205080304" pitchFamily="17" charset="-128"/>
              </a:rPr>
              <a:t>このガイドはゾーンおよびリジョン・チェアパーソンのウェブページに掲載されており、記入式の</a:t>
            </a:r>
            <a:r>
              <a:rPr lang="en-US" altLang="ja-JP" dirty="0">
                <a:solidFill>
                  <a:schemeClr val="tx1"/>
                </a:solidFill>
                <a:ea typeface="ＭＳ 明朝" panose="02020609040205080304" pitchFamily="17" charset="-128"/>
              </a:rPr>
              <a:t>PDF</a:t>
            </a:r>
            <a:r>
              <a:rPr lang="ja-JP" altLang="en-US" dirty="0">
                <a:solidFill>
                  <a:schemeClr val="tx1"/>
                </a:solidFill>
                <a:ea typeface="ＭＳ 明朝" panose="02020609040205080304" pitchFamily="17" charset="-128"/>
              </a:rPr>
              <a:t>書式も含まれています。これら</a:t>
            </a:r>
            <a:r>
              <a:rPr lang="ja-JP" dirty="0">
                <a:solidFill>
                  <a:schemeClr val="tx1"/>
                </a:solidFill>
                <a:ea typeface="ＭＳ 明朝" panose="02020609040205080304" pitchFamily="17" charset="-128"/>
              </a:rPr>
              <a:t>に関するヒントが</a:t>
            </a:r>
            <a:r>
              <a:rPr lang="ja-JP" altLang="en-US" dirty="0">
                <a:solidFill>
                  <a:schemeClr val="tx1"/>
                </a:solidFill>
                <a:ea typeface="ＭＳ 明朝" panose="02020609040205080304" pitchFamily="17" charset="-128"/>
              </a:rPr>
              <a:t>示されて</a:t>
            </a:r>
            <a:r>
              <a:rPr lang="ja-JP" dirty="0">
                <a:solidFill>
                  <a:schemeClr val="tx1"/>
                </a:solidFill>
                <a:ea typeface="ＭＳ 明朝" panose="02020609040205080304" pitchFamily="17" charset="-128"/>
              </a:rPr>
              <a:t>います：</a:t>
            </a:r>
            <a:endParaRPr lang="en-US" altLang="ja-JP" dirty="0">
              <a:solidFill>
                <a:schemeClr val="tx1"/>
              </a:solidFill>
              <a:ea typeface="ＭＳ 明朝" panose="02020609040205080304" pitchFamily="17" charset="-128"/>
            </a:endParaRPr>
          </a:p>
          <a:p>
            <a:pPr>
              <a:spcBef>
                <a:spcPts val="2400"/>
              </a:spcBef>
              <a:defRPr/>
            </a:pPr>
            <a:endParaRPr lang="ja-JP" dirty="0">
              <a:solidFill>
                <a:schemeClr val="tx1"/>
              </a:solidFill>
              <a:ea typeface="ＭＳ 明朝" panose="02020609040205080304" pitchFamily="17" charset="-128"/>
            </a:endParaRPr>
          </a:p>
          <a:p>
            <a:pPr lvl="1">
              <a:spcBef>
                <a:spcPts val="2400"/>
              </a:spcBef>
              <a:buFont typeface="Arial" panose="020B0604020202020204" pitchFamily="34" charset="0"/>
              <a:buChar char="•"/>
              <a:defRPr/>
            </a:pPr>
            <a:r>
              <a:rPr lang="ja-JP" dirty="0">
                <a:ea typeface="ＭＳ 明朝" panose="02020609040205080304" pitchFamily="17" charset="-128"/>
              </a:rPr>
              <a:t>十分に前もって会議の日程を設定。</a:t>
            </a:r>
          </a:p>
          <a:p>
            <a:pPr lvl="1">
              <a:buFont typeface="Arial" panose="020B0604020202020204" pitchFamily="34" charset="0"/>
              <a:buChar char="•"/>
            </a:pPr>
            <a:endParaRPr lang="en-US" altLang="ja-JP" dirty="0">
              <a:ea typeface="ＭＳ 明朝" panose="02020609040205080304" pitchFamily="17" charset="-128"/>
            </a:endParaRPr>
          </a:p>
          <a:p>
            <a:pPr lvl="1">
              <a:buFont typeface="Arial" panose="020B0604020202020204" pitchFamily="34" charset="0"/>
              <a:buChar char="•"/>
            </a:pPr>
            <a:r>
              <a:rPr lang="ja-JP" dirty="0">
                <a:ea typeface="ＭＳ 明朝" panose="02020609040205080304" pitchFamily="17" charset="-128"/>
              </a:rPr>
              <a:t>会議ごとの議事次第の例。</a:t>
            </a:r>
          </a:p>
          <a:p>
            <a:pPr lvl="1">
              <a:buFont typeface="Arial" panose="020B0604020202020204" pitchFamily="34" charset="0"/>
              <a:buChar char="•"/>
            </a:pPr>
            <a:endParaRPr lang="en-US" altLang="ja-JP" dirty="0">
              <a:ea typeface="ＭＳ 明朝" panose="02020609040205080304" pitchFamily="17" charset="-128"/>
            </a:endParaRPr>
          </a:p>
          <a:p>
            <a:pPr lvl="1">
              <a:buFont typeface="Arial" panose="020B0604020202020204" pitchFamily="34" charset="0"/>
              <a:buChar char="•"/>
            </a:pPr>
            <a:r>
              <a:rPr lang="ja-JP" dirty="0">
                <a:ea typeface="ＭＳ 明朝" panose="02020609040205080304" pitchFamily="17" charset="-128"/>
              </a:rPr>
              <a:t>ゾーン会議のさまざまな会場の提案。</a:t>
            </a:r>
          </a:p>
          <a:p>
            <a:pPr lvl="1">
              <a:buFont typeface="Arial" panose="020B0604020202020204" pitchFamily="34" charset="0"/>
              <a:buChar char="•"/>
            </a:pPr>
            <a:endParaRPr lang="en-US" altLang="ja-JP" dirty="0">
              <a:ea typeface="ＭＳ 明朝" panose="02020609040205080304" pitchFamily="17" charset="-128"/>
            </a:endParaRPr>
          </a:p>
          <a:p>
            <a:pPr lvl="1">
              <a:buFont typeface="Arial" panose="020B0604020202020204" pitchFamily="34" charset="0"/>
              <a:buChar char="•"/>
            </a:pPr>
            <a:r>
              <a:rPr lang="ja-JP" dirty="0">
                <a:ea typeface="ＭＳ 明朝" panose="02020609040205080304" pitchFamily="17" charset="-128"/>
              </a:rPr>
              <a:t>地区グローバル・アクション・チームの各コーディネーターの支援を確保。</a:t>
            </a:r>
          </a:p>
          <a:p>
            <a:pPr lvl="1">
              <a:buFont typeface="Arial" panose="020B0604020202020204" pitchFamily="34" charset="0"/>
              <a:buChar char="•"/>
            </a:pPr>
            <a:endParaRPr lang="en-US" altLang="ja-JP" dirty="0">
              <a:ea typeface="ＭＳ 明朝" panose="02020609040205080304" pitchFamily="17" charset="-128"/>
            </a:endParaRPr>
          </a:p>
          <a:p>
            <a:pPr lvl="1">
              <a:buFont typeface="Arial" panose="020B0604020202020204" pitchFamily="34" charset="0"/>
              <a:buChar char="•"/>
            </a:pPr>
            <a:r>
              <a:rPr lang="ja-JP" b="1" i="1" dirty="0">
                <a:ea typeface="ＭＳ 明朝" panose="02020609040205080304" pitchFamily="17" charset="-128"/>
              </a:rPr>
              <a:t>注意：会議は常に簡潔に、クラブのニーズを中心に据えること！</a:t>
            </a:r>
          </a:p>
        </p:txBody>
      </p:sp>
      <p:sp>
        <p:nvSpPr>
          <p:cNvPr id="4" name="Date Placeholder 3"/>
          <p:cNvSpPr>
            <a:spLocks noGrp="1"/>
          </p:cNvSpPr>
          <p:nvPr>
            <p:ph type="dt" idx="10"/>
          </p:nvPr>
        </p:nvSpPr>
        <p:spPr/>
        <p:txBody>
          <a:bodyPr/>
          <a:lstStyle/>
          <a:p>
            <a:pPr>
              <a:defRPr/>
            </a:pPr>
            <a:fld id="{A042BA95-BB94-4D92-A202-362A2D99B231}"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25</a:t>
            </a:fld>
            <a:endParaRPr lang="en-US" dirty="0"/>
          </a:p>
        </p:txBody>
      </p:sp>
    </p:spTree>
    <p:extLst>
      <p:ext uri="{BB962C8B-B14F-4D97-AF65-F5344CB8AC3E}">
        <p14:creationId xmlns:p14="http://schemas.microsoft.com/office/powerpoint/2010/main" val="614574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marL="0" marR="0" lvl="0" indent="0" algn="l" defTabSz="914400" rtl="0" eaLnBrk="0" fontAlgn="base" latinLnBrk="0" hangingPunct="0">
              <a:lnSpc>
                <a:spcPct val="120000"/>
              </a:lnSpc>
              <a:spcBef>
                <a:spcPct val="30000"/>
              </a:spcBef>
              <a:spcAft>
                <a:spcPts val="500"/>
              </a:spcAft>
              <a:buClrTx/>
              <a:buSzTx/>
              <a:buFontTx/>
              <a:buNone/>
              <a:tabLst/>
              <a:defRPr/>
            </a:pPr>
            <a:r>
              <a:rPr lang="ja-JP" sz="1200" dirty="0">
                <a:solidFill>
                  <a:schemeClr val="tx1"/>
                </a:solidFill>
                <a:ea typeface="ＭＳ 明朝" panose="02020609040205080304" pitchFamily="17" charset="-128"/>
                <a:cs typeface="Arial" charset="0"/>
              </a:rPr>
              <a:t>クラブの準備を支援</a:t>
            </a:r>
            <a:r>
              <a:rPr lang="ja-JP" altLang="en-US" sz="1200" dirty="0">
                <a:solidFill>
                  <a:schemeClr val="tx1"/>
                </a:solidFill>
                <a:ea typeface="ＭＳ 明朝" panose="02020609040205080304" pitchFamily="17" charset="-128"/>
                <a:cs typeface="Arial" charset="0"/>
              </a:rPr>
              <a:t>しましょう</a:t>
            </a:r>
            <a:r>
              <a:rPr lang="ja-JP" sz="1200" dirty="0">
                <a:solidFill>
                  <a:schemeClr val="tx1"/>
                </a:solidFill>
                <a:ea typeface="ＭＳ 明朝" panose="02020609040205080304" pitchFamily="17" charset="-128"/>
                <a:cs typeface="Arial" charset="0"/>
              </a:rPr>
              <a:t> ―</a:t>
            </a:r>
            <a:r>
              <a:rPr lang="en-US" altLang="ja-JP" sz="1200" dirty="0">
                <a:solidFill>
                  <a:schemeClr val="tx1"/>
                </a:solidFill>
                <a:ea typeface="ＭＳ 明朝" panose="02020609040205080304" pitchFamily="17" charset="-128"/>
                <a:cs typeface="Arial" charset="0"/>
              </a:rPr>
              <a:t> </a:t>
            </a:r>
            <a:r>
              <a:rPr lang="ja-JP" sz="1200" dirty="0">
                <a:solidFill>
                  <a:schemeClr val="tx1"/>
                </a:solidFill>
                <a:ea typeface="ＭＳ 明朝" panose="02020609040205080304" pitchFamily="17" charset="-128"/>
                <a:cs typeface="Arial" charset="0"/>
              </a:rPr>
              <a:t>「課題と機会ワークシート」を記入してもらいます。</a:t>
            </a:r>
            <a:endParaRPr lang="en-US" sz="1200" kern="0" dirty="0">
              <a:solidFill>
                <a:schemeClr val="tx1"/>
              </a:solidFill>
              <a:ea typeface="ＭＳ 明朝" panose="02020609040205080304" pitchFamily="17" charset="-128"/>
              <a:cs typeface="Arial" charset="0"/>
            </a:endParaRPr>
          </a:p>
          <a:p>
            <a:pPr marL="0" marR="0" lvl="0" indent="0" algn="l" defTabSz="914400" rtl="0" eaLnBrk="0" fontAlgn="base" latinLnBrk="0" hangingPunct="0">
              <a:lnSpc>
                <a:spcPct val="120000"/>
              </a:lnSpc>
              <a:spcAft>
                <a:spcPts val="500"/>
              </a:spcAft>
              <a:buClrTx/>
              <a:buSzTx/>
              <a:buFontTx/>
              <a:buNone/>
              <a:tabLst/>
              <a:defRPr/>
            </a:pPr>
            <a:r>
              <a:rPr lang="ja-JP" sz="1200" dirty="0">
                <a:solidFill>
                  <a:schemeClr val="tx1"/>
                </a:solidFill>
                <a:ea typeface="ＭＳ 明朝" panose="02020609040205080304" pitchFamily="17" charset="-128"/>
                <a:cs typeface="Arial" charset="0"/>
              </a:rPr>
              <a:t>少し余計に配慮を必要としているクラブや、問題に対処する方法を探しているクラブもあるでしょう。  </a:t>
            </a:r>
            <a:endParaRPr lang="en-US" sz="800" dirty="0">
              <a:solidFill>
                <a:schemeClr val="tx1"/>
              </a:solidFill>
              <a:ea typeface="ＭＳ 明朝" panose="02020609040205080304" pitchFamily="17" charset="-128"/>
            </a:endParaRPr>
          </a:p>
          <a:p>
            <a:pPr marL="171450" indent="-171450" algn="l">
              <a:lnSpc>
                <a:spcPct val="120000"/>
              </a:lnSpc>
              <a:spcAft>
                <a:spcPts val="500"/>
              </a:spcAft>
              <a:buFont typeface="Arial" panose="020B0604020202020204" pitchFamily="34" charset="0"/>
              <a:buChar char="•"/>
            </a:pPr>
            <a:r>
              <a:rPr lang="ja-JP" sz="1200" dirty="0">
                <a:solidFill>
                  <a:schemeClr val="tx1"/>
                </a:solidFill>
                <a:ea typeface="ＭＳ 明朝" panose="02020609040205080304" pitchFamily="17" charset="-128"/>
                <a:cs typeface="Arial" charset="0"/>
              </a:rPr>
              <a:t>特定の運営分野に苦労しているクラブにとって</a:t>
            </a:r>
            <a:r>
              <a:rPr lang="ja-JP" altLang="en-US" sz="1200" dirty="0">
                <a:solidFill>
                  <a:schemeClr val="tx1"/>
                </a:solidFill>
                <a:ea typeface="ＭＳ 明朝" panose="02020609040205080304" pitchFamily="17" charset="-128"/>
                <a:cs typeface="Arial" charset="0"/>
              </a:rPr>
              <a:t>役立つ</a:t>
            </a:r>
            <a:r>
              <a:rPr lang="ja-JP" sz="1200" dirty="0">
                <a:solidFill>
                  <a:schemeClr val="tx1"/>
                </a:solidFill>
                <a:ea typeface="ＭＳ 明朝" panose="02020609040205080304" pitchFamily="17" charset="-128"/>
                <a:cs typeface="Arial" charset="0"/>
              </a:rPr>
              <a:t>ツール</a:t>
            </a:r>
            <a:r>
              <a:rPr lang="ja-JP" altLang="en-US" sz="1200" dirty="0">
                <a:solidFill>
                  <a:schemeClr val="tx1"/>
                </a:solidFill>
                <a:ea typeface="ＭＳ 明朝" panose="02020609040205080304" pitchFamily="17" charset="-128"/>
                <a:cs typeface="Arial" charset="0"/>
              </a:rPr>
              <a:t>です</a:t>
            </a:r>
            <a:r>
              <a:rPr lang="ja-JP" sz="1200" dirty="0">
                <a:solidFill>
                  <a:schemeClr val="tx1"/>
                </a:solidFill>
                <a:ea typeface="ＭＳ 明朝" panose="02020609040205080304" pitchFamily="17" charset="-128"/>
                <a:cs typeface="Arial" charset="0"/>
              </a:rPr>
              <a:t>。</a:t>
            </a:r>
            <a:endParaRPr lang="en-US" sz="800" kern="0" dirty="0">
              <a:solidFill>
                <a:schemeClr val="tx1"/>
              </a:solidFill>
              <a:ea typeface="ＭＳ 明朝" panose="02020609040205080304" pitchFamily="17" charset="-128"/>
              <a:cs typeface="Arial" charset="0"/>
            </a:endParaRPr>
          </a:p>
          <a:p>
            <a:pPr marL="171450" indent="-171450" algn="l">
              <a:lnSpc>
                <a:spcPct val="120000"/>
              </a:lnSpc>
              <a:spcAft>
                <a:spcPts val="500"/>
              </a:spcAft>
              <a:buFont typeface="Arial" panose="020B0604020202020204" pitchFamily="34" charset="0"/>
              <a:buChar char="•"/>
            </a:pPr>
            <a:r>
              <a:rPr lang="ja-JP" sz="1200" dirty="0">
                <a:solidFill>
                  <a:schemeClr val="tx1"/>
                </a:solidFill>
                <a:ea typeface="ＭＳ 明朝" panose="02020609040205080304" pitchFamily="17" charset="-128"/>
                <a:cs typeface="Arial" charset="0"/>
              </a:rPr>
              <a:t>クラブ訪問またはゾーン会議で使用でき</a:t>
            </a:r>
            <a:r>
              <a:rPr lang="ja-JP" altLang="en-US" sz="1200" dirty="0">
                <a:solidFill>
                  <a:schemeClr val="tx1"/>
                </a:solidFill>
                <a:ea typeface="ＭＳ 明朝" panose="02020609040205080304" pitchFamily="17" charset="-128"/>
                <a:cs typeface="Arial" charset="0"/>
              </a:rPr>
              <a:t>ます</a:t>
            </a:r>
            <a:r>
              <a:rPr lang="ja-JP" sz="1200" dirty="0">
                <a:solidFill>
                  <a:schemeClr val="tx1"/>
                </a:solidFill>
                <a:ea typeface="ＭＳ 明朝" panose="02020609040205080304" pitchFamily="17" charset="-128"/>
                <a:cs typeface="Arial" charset="0"/>
              </a:rPr>
              <a:t>。</a:t>
            </a:r>
            <a:endParaRPr lang="en-US" sz="800" kern="0" dirty="0">
              <a:solidFill>
                <a:schemeClr val="tx1"/>
              </a:solidFill>
              <a:ea typeface="ＭＳ 明朝" panose="02020609040205080304" pitchFamily="17" charset="-128"/>
              <a:cs typeface="Arial" charset="0"/>
            </a:endParaRPr>
          </a:p>
          <a:p>
            <a:pPr marL="171450" indent="-171450" algn="l">
              <a:lnSpc>
                <a:spcPct val="120000"/>
              </a:lnSpc>
              <a:spcAft>
                <a:spcPts val="500"/>
              </a:spcAft>
              <a:buFont typeface="Arial" panose="020B0604020202020204" pitchFamily="34" charset="0"/>
              <a:buChar char="•"/>
            </a:pPr>
            <a:r>
              <a:rPr lang="ja-JP" sz="1200" dirty="0">
                <a:solidFill>
                  <a:schemeClr val="tx1"/>
                </a:solidFill>
                <a:ea typeface="ＭＳ 明朝" panose="02020609040205080304" pitchFamily="17" charset="-128"/>
                <a:cs typeface="Arial" charset="0"/>
              </a:rPr>
              <a:t>地区GATの各コーディネーターとクラブ支援戦略について検討する際</a:t>
            </a:r>
            <a:r>
              <a:rPr lang="ja-JP" altLang="en-US" sz="1200" dirty="0">
                <a:solidFill>
                  <a:schemeClr val="tx1"/>
                </a:solidFill>
                <a:ea typeface="ＭＳ 明朝" panose="02020609040205080304" pitchFamily="17" charset="-128"/>
                <a:cs typeface="Arial" charset="0"/>
              </a:rPr>
              <a:t>にも役立ちます</a:t>
            </a:r>
            <a:r>
              <a:rPr lang="ja-JP" sz="1200" dirty="0">
                <a:solidFill>
                  <a:schemeClr val="tx1"/>
                </a:solidFill>
                <a:ea typeface="ＭＳ 明朝" panose="02020609040205080304" pitchFamily="17" charset="-128"/>
                <a:cs typeface="Arial" charset="0"/>
              </a:rPr>
              <a:t>。</a:t>
            </a:r>
          </a:p>
          <a:p>
            <a:pPr marL="171450" indent="-171450" algn="l">
              <a:lnSpc>
                <a:spcPct val="120000"/>
              </a:lnSpc>
              <a:spcAft>
                <a:spcPts val="500"/>
              </a:spcAft>
              <a:buFont typeface="Arial" panose="020B0604020202020204" pitchFamily="34" charset="0"/>
              <a:buChar char="•"/>
            </a:pPr>
            <a:r>
              <a:rPr lang="ja-JP" sz="1200" b="1" dirty="0">
                <a:solidFill>
                  <a:schemeClr val="tx1"/>
                </a:solidFill>
                <a:ea typeface="ＭＳ 明朝" panose="02020609040205080304" pitchFamily="17" charset="-128"/>
                <a:cs typeface="Arial" charset="0"/>
              </a:rPr>
              <a:t>役立つヒント：初回のゾーン会議に</a:t>
            </a:r>
            <a:r>
              <a:rPr lang="ja-JP" altLang="en-US" sz="1200" b="1" dirty="0">
                <a:solidFill>
                  <a:schemeClr val="tx1"/>
                </a:solidFill>
                <a:ea typeface="ＭＳ 明朝" panose="02020609040205080304" pitchFamily="17" charset="-128"/>
                <a:cs typeface="Arial" charset="0"/>
              </a:rPr>
              <a:t>、次</a:t>
            </a:r>
            <a:r>
              <a:rPr lang="ja-JP" sz="1200" b="1" dirty="0">
                <a:solidFill>
                  <a:schemeClr val="tx1"/>
                </a:solidFill>
                <a:ea typeface="ＭＳ 明朝" panose="02020609040205080304" pitchFamily="17" charset="-128"/>
                <a:cs typeface="Arial" charset="0"/>
              </a:rPr>
              <a:t>の各分野に関するクラブの目標をリストにして持ってくるよう、各クラブ会長に依頼しましょう。</a:t>
            </a:r>
          </a:p>
          <a:p>
            <a:pPr marL="0" indent="0" algn="l">
              <a:lnSpc>
                <a:spcPct val="120000"/>
              </a:lnSpc>
              <a:spcAft>
                <a:spcPts val="500"/>
              </a:spcAft>
              <a:buFont typeface="Arial" panose="020B0604020202020204" pitchFamily="34" charset="0"/>
              <a:buNone/>
            </a:pPr>
            <a:r>
              <a:rPr lang="ja-JP" sz="1200" b="1" dirty="0">
                <a:solidFill>
                  <a:schemeClr val="tx1"/>
                </a:solidFill>
                <a:ea typeface="ＭＳ 明朝" panose="02020609040205080304" pitchFamily="17" charset="-128"/>
                <a:cs typeface="Arial" charset="0"/>
              </a:rPr>
              <a:t>	会員拡大/維持</a:t>
            </a:r>
          </a:p>
          <a:p>
            <a:pPr marL="0" indent="0" algn="l">
              <a:lnSpc>
                <a:spcPct val="120000"/>
              </a:lnSpc>
              <a:spcAft>
                <a:spcPts val="500"/>
              </a:spcAft>
              <a:buFont typeface="Arial" panose="020B0604020202020204" pitchFamily="34" charset="0"/>
              <a:buNone/>
            </a:pPr>
            <a:r>
              <a:rPr lang="ja-JP" sz="1200" b="1" dirty="0">
                <a:solidFill>
                  <a:schemeClr val="tx1"/>
                </a:solidFill>
                <a:ea typeface="ＭＳ 明朝" panose="02020609040205080304" pitchFamily="17" charset="-128"/>
                <a:cs typeface="Arial" charset="0"/>
              </a:rPr>
              <a:t>	指導力育成</a:t>
            </a:r>
          </a:p>
          <a:p>
            <a:pPr marL="0" indent="0" algn="l">
              <a:lnSpc>
                <a:spcPct val="120000"/>
              </a:lnSpc>
              <a:spcAft>
                <a:spcPts val="500"/>
              </a:spcAft>
              <a:buFont typeface="Arial" panose="020B0604020202020204" pitchFamily="34" charset="0"/>
              <a:buNone/>
            </a:pPr>
            <a:r>
              <a:rPr lang="ja-JP" sz="1200" b="1" dirty="0">
                <a:solidFill>
                  <a:schemeClr val="tx1"/>
                </a:solidFill>
                <a:ea typeface="ＭＳ 明朝" panose="02020609040205080304" pitchFamily="17" charset="-128"/>
                <a:cs typeface="Arial" charset="0"/>
              </a:rPr>
              <a:t>	奉仕</a:t>
            </a:r>
          </a:p>
          <a:p>
            <a:pPr marL="0" indent="0" algn="l">
              <a:lnSpc>
                <a:spcPct val="120000"/>
              </a:lnSpc>
              <a:spcAft>
                <a:spcPts val="500"/>
              </a:spcAft>
              <a:buFont typeface="Arial" panose="020B0604020202020204" pitchFamily="34" charset="0"/>
              <a:buNone/>
            </a:pPr>
            <a:r>
              <a:rPr lang="ja-JP" sz="1200" b="1" dirty="0">
                <a:solidFill>
                  <a:schemeClr val="tx1"/>
                </a:solidFill>
                <a:ea typeface="ＭＳ 明朝" panose="02020609040205080304" pitchFamily="17" charset="-128"/>
                <a:cs typeface="Arial" charset="0"/>
              </a:rPr>
              <a:t>	LCIF</a:t>
            </a:r>
          </a:p>
          <a:p>
            <a:pPr marL="0" indent="0" algn="l">
              <a:lnSpc>
                <a:spcPct val="120000"/>
              </a:lnSpc>
              <a:spcAft>
                <a:spcPts val="500"/>
              </a:spcAft>
              <a:buFont typeface="Arial" panose="020B0604020202020204" pitchFamily="34" charset="0"/>
              <a:buNone/>
            </a:pPr>
            <a:r>
              <a:rPr lang="ja-JP" sz="1200" b="1" dirty="0">
                <a:solidFill>
                  <a:schemeClr val="tx1"/>
                </a:solidFill>
                <a:ea typeface="ＭＳ 明朝" panose="02020609040205080304" pitchFamily="17" charset="-128"/>
                <a:cs typeface="Arial" charset="0"/>
              </a:rPr>
              <a:t>この「課題と機会ワークシート」は、彼らがSMART目標を立てたり、非現実的な目標を調整したりするために役立つでしょう。</a:t>
            </a:r>
          </a:p>
          <a:p>
            <a:endParaRPr lang="en-US" dirty="0"/>
          </a:p>
        </p:txBody>
      </p:sp>
      <p:sp>
        <p:nvSpPr>
          <p:cNvPr id="4" name="Date Placeholder 3"/>
          <p:cNvSpPr>
            <a:spLocks noGrp="1"/>
          </p:cNvSpPr>
          <p:nvPr>
            <p:ph type="dt" idx="10"/>
          </p:nvPr>
        </p:nvSpPr>
        <p:spPr/>
        <p:txBody>
          <a:bodyPr/>
          <a:lstStyle/>
          <a:p>
            <a:pPr>
              <a:defRPr/>
            </a:pPr>
            <a:fld id="{23321517-6E5E-4C7A-8DB7-EA65ED3A51BB}"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26</a:t>
            </a:fld>
            <a:endParaRPr lang="en-US" dirty="0"/>
          </a:p>
        </p:txBody>
      </p:sp>
    </p:spTree>
    <p:extLst>
      <p:ext uri="{BB962C8B-B14F-4D97-AF65-F5344CB8AC3E}">
        <p14:creationId xmlns:p14="http://schemas.microsoft.com/office/powerpoint/2010/main" val="2631264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30773"/>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defRPr/>
            </a:pPr>
            <a:r>
              <a:rPr lang="ja-JP" sz="1200" i="0" dirty="0">
                <a:solidFill>
                  <a:schemeClr val="tx1"/>
                </a:solidFill>
                <a:ea typeface="ＭＳ 明朝" panose="02020609040205080304" pitchFamily="17" charset="-128"/>
              </a:rPr>
              <a:t>ゾーン会議は地区ガバナー諮問委員会から始まります。 </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ea typeface="ＭＳ 明朝" panose="02020609040205080304" pitchFamily="17" charset="-128"/>
            </a:endParaRPr>
          </a:p>
          <a:p>
            <a:pPr marL="0" marR="0" lvl="0" indent="0" algn="l" defTabSz="914400" rtl="0" eaLnBrk="0" fontAlgn="base" latinLnBrk="0" hangingPunct="0">
              <a:lnSpc>
                <a:spcPct val="150000"/>
              </a:lnSpc>
              <a:spcBef>
                <a:spcPts val="0"/>
              </a:spcBef>
              <a:spcAft>
                <a:spcPct val="0"/>
              </a:spcAft>
              <a:buClrTx/>
              <a:buSzTx/>
              <a:buFontTx/>
              <a:buNone/>
              <a:tabLst/>
              <a:defRPr/>
            </a:pPr>
            <a:r>
              <a:rPr lang="ja-JP" sz="1200" i="0" dirty="0">
                <a:solidFill>
                  <a:schemeClr val="tx1"/>
                </a:solidFill>
                <a:ea typeface="ＭＳ 明朝" panose="02020609040205080304" pitchFamily="17" charset="-128"/>
              </a:rPr>
              <a:t>会議にその他のクラブ役員を招くゾーンもあるでしょう。しかし、地区ガバナー諮問委員会の主なメンバーはこの通りです。</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ea typeface="ＭＳ 明朝" panose="02020609040205080304" pitchFamily="17" charset="-128"/>
            </a:endParaRP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ja-JP" sz="1200" i="0" dirty="0">
                <a:solidFill>
                  <a:schemeClr val="tx1"/>
                </a:solidFill>
                <a:ea typeface="ＭＳ 明朝" panose="02020609040205080304" pitchFamily="17" charset="-128"/>
              </a:rPr>
              <a:t>クラブ会長</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ja-JP" sz="1200" i="0" dirty="0">
                <a:solidFill>
                  <a:schemeClr val="tx1"/>
                </a:solidFill>
                <a:ea typeface="ＭＳ 明朝" panose="02020609040205080304" pitchFamily="17" charset="-128"/>
              </a:rPr>
              <a:t>クラブ副会長</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ja-JP" sz="1200" i="0" dirty="0">
                <a:solidFill>
                  <a:schemeClr val="tx1"/>
                </a:solidFill>
                <a:ea typeface="ＭＳ 明朝" panose="02020609040205080304" pitchFamily="17" charset="-128"/>
              </a:rPr>
              <a:t>クラブ幹事</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dirty="0">
              <a:solidFill>
                <a:schemeClr val="tx1"/>
              </a:solidFill>
              <a:ea typeface="ＭＳ 明朝" panose="02020609040205080304" pitchFamily="17" charset="-128"/>
            </a:endParaRPr>
          </a:p>
          <a:p>
            <a:pPr marL="0" marR="0" lvl="0" indent="0" algn="l" defTabSz="914400" rtl="0" eaLnBrk="0" fontAlgn="base" latinLnBrk="0" hangingPunct="0">
              <a:lnSpc>
                <a:spcPct val="150000"/>
              </a:lnSpc>
              <a:spcBef>
                <a:spcPts val="0"/>
              </a:spcBef>
              <a:spcAft>
                <a:spcPct val="0"/>
              </a:spcAft>
              <a:buClrTx/>
              <a:buSzTx/>
              <a:buFontTx/>
              <a:buNone/>
              <a:tabLst/>
              <a:defRPr/>
            </a:pPr>
            <a:r>
              <a:rPr lang="ja-JP" sz="1200" i="0" dirty="0">
                <a:solidFill>
                  <a:schemeClr val="tx1"/>
                </a:solidFill>
                <a:ea typeface="ＭＳ 明朝" panose="02020609040205080304" pitchFamily="17" charset="-128"/>
              </a:rPr>
              <a:t>会議の主な焦点に基づきGATの各コーディネーターやプログラムに関するスピーカーを招く場合には、</a:t>
            </a:r>
            <a:r>
              <a:rPr lang="ja-JP" altLang="en-US" sz="1200" i="0" dirty="0">
                <a:solidFill>
                  <a:schemeClr val="tx1"/>
                </a:solidFill>
                <a:ea typeface="ＭＳ 明朝" panose="02020609040205080304" pitchFamily="17" charset="-128"/>
              </a:rPr>
              <a:t>次の役員</a:t>
            </a:r>
            <a:r>
              <a:rPr lang="ja-JP" sz="1200" i="0" dirty="0">
                <a:solidFill>
                  <a:schemeClr val="tx1"/>
                </a:solidFill>
                <a:ea typeface="ＭＳ 明朝" panose="02020609040205080304" pitchFamily="17" charset="-128"/>
              </a:rPr>
              <a:t>を対象とする学習の機会にしてもよいでしょう。</a:t>
            </a:r>
          </a:p>
          <a:p>
            <a:pPr marL="0" marR="0" lvl="0" indent="0" algn="l" defTabSz="914400" rtl="0" eaLnBrk="0" fontAlgn="base" latinLnBrk="0" hangingPunct="0">
              <a:lnSpc>
                <a:spcPct val="150000"/>
              </a:lnSpc>
              <a:spcBef>
                <a:spcPts val="0"/>
              </a:spcBef>
              <a:spcAft>
                <a:spcPct val="0"/>
              </a:spcAft>
              <a:buClrTx/>
              <a:buSzTx/>
              <a:buFontTx/>
              <a:buNone/>
              <a:tabLst/>
              <a:defRPr/>
            </a:pPr>
            <a:endParaRPr lang="en-US" sz="1200" i="0" baseline="0" dirty="0">
              <a:solidFill>
                <a:schemeClr val="tx1"/>
              </a:solidFill>
              <a:ea typeface="ＭＳ 明朝" panose="02020609040205080304" pitchFamily="17" charset="-128"/>
            </a:endParaRP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ja-JP" sz="1200" i="0" baseline="0" dirty="0">
                <a:solidFill>
                  <a:schemeClr val="tx1"/>
                </a:solidFill>
                <a:ea typeface="ＭＳ 明朝" panose="02020609040205080304" pitchFamily="17" charset="-128"/>
              </a:rPr>
              <a:t>クラブ奉仕委員長</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ja-JP" sz="1200" i="0" baseline="0" dirty="0">
                <a:solidFill>
                  <a:schemeClr val="tx1"/>
                </a:solidFill>
                <a:ea typeface="ＭＳ 明朝" panose="02020609040205080304" pitchFamily="17" charset="-128"/>
              </a:rPr>
              <a:t>クラブ会員委員長</a:t>
            </a:r>
          </a:p>
          <a:p>
            <a:pPr marL="171450" marR="0" lvl="0" indent="-171450" algn="l" defTabSz="914400" rtl="0" eaLnBrk="0" fontAlgn="base" latinLnBrk="0" hangingPunct="0">
              <a:lnSpc>
                <a:spcPct val="150000"/>
              </a:lnSpc>
              <a:spcBef>
                <a:spcPts val="0"/>
              </a:spcBef>
              <a:spcAft>
                <a:spcPct val="0"/>
              </a:spcAft>
              <a:buClrTx/>
              <a:buSzTx/>
              <a:buFont typeface="Arial" panose="020B0604020202020204" pitchFamily="34" charset="0"/>
              <a:buChar char="•"/>
              <a:tabLst/>
              <a:defRPr/>
            </a:pPr>
            <a:r>
              <a:rPr lang="ja-JP" sz="1200" i="0" baseline="0" dirty="0">
                <a:solidFill>
                  <a:schemeClr val="tx1"/>
                </a:solidFill>
                <a:ea typeface="ＭＳ 明朝" panose="02020609040205080304" pitchFamily="17" charset="-128"/>
              </a:rPr>
              <a:t>クラブ指導力育成委員長</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E2DC1C4B-5D1A-4DC8-B66E-BC761015DDE3}"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27</a:t>
            </a:fld>
            <a:endParaRPr lang="en-US" dirty="0"/>
          </a:p>
        </p:txBody>
      </p:sp>
    </p:spTree>
    <p:extLst>
      <p:ext uri="{BB962C8B-B14F-4D97-AF65-F5344CB8AC3E}">
        <p14:creationId xmlns:p14="http://schemas.microsoft.com/office/powerpoint/2010/main" val="2891927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Autofit/>
          </a:bodyPr>
          <a:lstStyle/>
          <a:p>
            <a:pPr marL="0" marR="0" lvl="0" indent="0" algn="l" defTabSz="914400" rtl="0" eaLnBrk="0" fontAlgn="base" latinLnBrk="0" hangingPunct="0">
              <a:spcBef>
                <a:spcPct val="30000"/>
              </a:spcBef>
              <a:spcAft>
                <a:spcPct val="0"/>
              </a:spcAft>
              <a:buClrTx/>
              <a:buSzTx/>
              <a:buFontTx/>
              <a:buNone/>
              <a:tabLst/>
              <a:defRPr/>
            </a:pPr>
            <a:r>
              <a:rPr lang="ja-JP" dirty="0">
                <a:solidFill>
                  <a:schemeClr val="tx1"/>
                </a:solidFill>
                <a:ea typeface="ＭＳ 明朝" panose="02020609040205080304" pitchFamily="17" charset="-128"/>
                <a:cs typeface="Arial"/>
              </a:rPr>
              <a:t>ガイディング・ライオンもクラブの情報源です。</a:t>
            </a:r>
            <a:r>
              <a:rPr lang="ja-JP" dirty="0">
                <a:solidFill>
                  <a:schemeClr val="tx1"/>
                </a:solidFill>
                <a:ea typeface="ＭＳ 明朝" panose="02020609040205080304" pitchFamily="17" charset="-128"/>
              </a:rPr>
              <a:t>クラブのガイディング・ライオンが任命されている場合には、必ず参加を求めるようにしてください。</a:t>
            </a:r>
          </a:p>
          <a:p>
            <a:endParaRPr lang="en-US" dirty="0">
              <a:solidFill>
                <a:schemeClr val="tx1"/>
              </a:solidFill>
              <a:ea typeface="ＭＳ 明朝" panose="02020609040205080304" pitchFamily="17" charset="-128"/>
            </a:endParaRPr>
          </a:p>
          <a:p>
            <a:r>
              <a:rPr lang="ja-JP" dirty="0">
                <a:solidFill>
                  <a:schemeClr val="tx1"/>
                </a:solidFill>
                <a:ea typeface="ＭＳ 明朝" panose="02020609040205080304" pitchFamily="17" charset="-128"/>
              </a:rPr>
              <a:t>新たに結成されるライオンズクラブには、それぞれガイディング・ライオンが任命されます。彼らはクラブ役員と直接協力し、クラブが効果的な運営に向けて着実にスタートできるようにします。</a:t>
            </a:r>
          </a:p>
          <a:p>
            <a:endParaRPr lang="en-US" dirty="0">
              <a:solidFill>
                <a:schemeClr val="tx1"/>
              </a:solidFill>
              <a:ea typeface="ＭＳ 明朝" panose="02020609040205080304" pitchFamily="17" charset="-128"/>
            </a:endParaRPr>
          </a:p>
          <a:p>
            <a:r>
              <a:rPr lang="ja-JP" dirty="0">
                <a:solidFill>
                  <a:schemeClr val="tx1"/>
                </a:solidFill>
                <a:ea typeface="ＭＳ 明朝" panose="02020609040205080304" pitchFamily="17" charset="-128"/>
              </a:rPr>
              <a:t>結成から2年に満たないクラブがあるなら、これらの重要なリーダーをゾーン会議に招くことは有益で</a:t>
            </a:r>
            <a:r>
              <a:rPr lang="ja-JP" altLang="en-US" dirty="0">
                <a:solidFill>
                  <a:schemeClr val="tx1"/>
                </a:solidFill>
                <a:ea typeface="ＭＳ 明朝" panose="02020609040205080304" pitchFamily="17" charset="-128"/>
              </a:rPr>
              <a:t>す</a:t>
            </a:r>
            <a:r>
              <a:rPr lang="ja-JP" dirty="0">
                <a:solidFill>
                  <a:schemeClr val="tx1"/>
                </a:solidFill>
                <a:ea typeface="ＭＳ 明朝" panose="02020609040205080304" pitchFamily="17" charset="-128"/>
              </a:rPr>
              <a:t>。</a:t>
            </a:r>
          </a:p>
          <a:p>
            <a:endParaRPr lang="en-US" dirty="0">
              <a:solidFill>
                <a:schemeClr val="tx1"/>
              </a:solidFill>
              <a:ea typeface="ＭＳ 明朝" panose="02020609040205080304" pitchFamily="17" charset="-128"/>
            </a:endParaRPr>
          </a:p>
          <a:p>
            <a:r>
              <a:rPr lang="ja-JP" dirty="0">
                <a:solidFill>
                  <a:schemeClr val="tx1"/>
                </a:solidFill>
                <a:ea typeface="ＭＳ 明朝" panose="02020609040205080304" pitchFamily="17" charset="-128"/>
              </a:rPr>
              <a:t>ゾーン内の既存クラブにもガイディング・ライオンが任命されている可能性があり、皆さん</a:t>
            </a:r>
            <a:r>
              <a:rPr lang="ja-JP" altLang="en-US" dirty="0">
                <a:solidFill>
                  <a:schemeClr val="tx1"/>
                </a:solidFill>
                <a:ea typeface="ＭＳ 明朝" panose="02020609040205080304" pitchFamily="17" charset="-128"/>
              </a:rPr>
              <a:t>がそれを把握していない場合もあるでしょう</a:t>
            </a:r>
            <a:r>
              <a:rPr lang="ja-JP" dirty="0">
                <a:solidFill>
                  <a:schemeClr val="tx1"/>
                </a:solidFill>
                <a:ea typeface="ＭＳ 明朝" panose="02020609040205080304" pitchFamily="17" charset="-128"/>
              </a:rPr>
              <a:t>。</a:t>
            </a:r>
          </a:p>
          <a:p>
            <a:endParaRPr lang="en-US" dirty="0">
              <a:solidFill>
                <a:schemeClr val="tx1"/>
              </a:solidFill>
              <a:ea typeface="ＭＳ 明朝" panose="02020609040205080304" pitchFamily="17" charset="-128"/>
            </a:endParaRPr>
          </a:p>
          <a:p>
            <a:r>
              <a:rPr lang="ja-JP" dirty="0">
                <a:solidFill>
                  <a:schemeClr val="tx1"/>
                </a:solidFill>
                <a:ea typeface="ＭＳ 明朝" panose="02020609040205080304" pitchFamily="17" charset="-128"/>
              </a:rPr>
              <a:t>地区ガバナーに依頼して、ゾーン内のクラブに任命されているガイディング・ライオン全員のリストをもらっておきましょう。</a:t>
            </a:r>
          </a:p>
          <a:p>
            <a:endParaRPr lang="en-US" dirty="0">
              <a:solidFill>
                <a:schemeClr val="tx1"/>
              </a:solidFill>
              <a:ea typeface="ＭＳ 明朝" panose="02020609040205080304" pitchFamily="17" charset="-128"/>
            </a:endParaRPr>
          </a:p>
          <a:p>
            <a:r>
              <a:rPr lang="ja-JP" dirty="0">
                <a:solidFill>
                  <a:schemeClr val="tx1"/>
                </a:solidFill>
                <a:ea typeface="ＭＳ 明朝" panose="02020609040205080304" pitchFamily="17" charset="-128"/>
              </a:rPr>
              <a:t>ガイディング・ライオンのレポートはSalesforceで閲覧できます</a:t>
            </a:r>
            <a:r>
              <a:rPr lang="ja-JP" altLang="en-US" dirty="0">
                <a:solidFill>
                  <a:schemeClr val="tx1"/>
                </a:solidFill>
                <a:ea typeface="ＭＳ 明朝" panose="02020609040205080304" pitchFamily="17" charset="-128"/>
              </a:rPr>
              <a:t>。</a:t>
            </a:r>
            <a:endParaRPr lang="ja-JP" dirty="0">
              <a:solidFill>
                <a:schemeClr val="tx1"/>
              </a:solidFill>
              <a:ea typeface="ＭＳ 明朝" panose="02020609040205080304" pitchFamily="17" charset="-128"/>
            </a:endParaRPr>
          </a:p>
        </p:txBody>
      </p:sp>
      <p:sp>
        <p:nvSpPr>
          <p:cNvPr id="4" name="Date Placeholder 3"/>
          <p:cNvSpPr>
            <a:spLocks noGrp="1"/>
          </p:cNvSpPr>
          <p:nvPr>
            <p:ph type="dt" idx="10"/>
          </p:nvPr>
        </p:nvSpPr>
        <p:spPr/>
        <p:txBody>
          <a:bodyPr/>
          <a:lstStyle/>
          <a:p>
            <a:pPr>
              <a:defRPr/>
            </a:pPr>
            <a:fld id="{A983C5A9-CF49-4E26-BAA4-A877E7259FE3}"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28</a:t>
            </a:fld>
            <a:endParaRPr lang="en-US" dirty="0"/>
          </a:p>
        </p:txBody>
      </p:sp>
    </p:spTree>
    <p:extLst>
      <p:ext uri="{BB962C8B-B14F-4D97-AF65-F5344CB8AC3E}">
        <p14:creationId xmlns:p14="http://schemas.microsoft.com/office/powerpoint/2010/main" val="2029208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3538" y="676275"/>
            <a:ext cx="5486400" cy="3087688"/>
          </a:xfrm>
        </p:spPr>
      </p:sp>
      <p:sp>
        <p:nvSpPr>
          <p:cNvPr id="3" name="Date Placeholder 2"/>
          <p:cNvSpPr>
            <a:spLocks noGrp="1"/>
          </p:cNvSpPr>
          <p:nvPr>
            <p:ph type="dt" idx="10"/>
          </p:nvPr>
        </p:nvSpPr>
        <p:spPr/>
        <p:txBody>
          <a:bodyPr/>
          <a:lstStyle/>
          <a:p>
            <a:pPr>
              <a:defRPr/>
            </a:pPr>
            <a:fld id="{9CE7DD70-D955-4C2E-8568-EB8945744613}"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29</a:t>
            </a:fld>
            <a:endParaRPr lang="en-US" dirty="0"/>
          </a:p>
        </p:txBody>
      </p:sp>
      <p:sp>
        <p:nvSpPr>
          <p:cNvPr id="8" name="ノート プレースホルダー 7">
            <a:extLst>
              <a:ext uri="{FF2B5EF4-FFF2-40B4-BE49-F238E27FC236}">
                <a16:creationId xmlns:a16="http://schemas.microsoft.com/office/drawing/2014/main" id="{F7AE70BB-72CA-6783-7AEA-405AB876D8E2}"/>
              </a:ext>
            </a:extLst>
          </p:cNvPr>
          <p:cNvSpPr>
            <a:spLocks noGrp="1"/>
          </p:cNvSpPr>
          <p:nvPr>
            <p:ph type="body" idx="1"/>
          </p:nvPr>
        </p:nvSpPr>
        <p:spPr>
          <a:xfrm>
            <a:off x="381000" y="3962400"/>
            <a:ext cx="5607050" cy="3660775"/>
          </a:xfrm>
        </p:spPr>
        <p:txBody>
          <a:bodyPr/>
          <a:lstStyle/>
          <a:p>
            <a:pPr>
              <a:lnSpc>
                <a:spcPts val="1600"/>
              </a:lnSpc>
              <a:spcBef>
                <a:spcPts val="0"/>
              </a:spcBef>
              <a:spcAft>
                <a:spcPts val="600"/>
              </a:spcAft>
            </a:pPr>
            <a:r>
              <a:rPr lang="ja-JP" altLang="ja-JP" sz="1100" dirty="0">
                <a:ea typeface="ＭＳ 明朝" panose="02020609040205080304" pitchFamily="17" charset="-128"/>
              </a:rPr>
              <a:t>ゾーン・チェアパーソンは、専門的な知識と経験の豊かな地区役員とクラブ</a:t>
            </a:r>
            <a:r>
              <a:rPr lang="ja-JP" altLang="en-US" sz="1100" dirty="0">
                <a:ea typeface="ＭＳ 明朝" panose="02020609040205080304" pitchFamily="17" charset="-128"/>
              </a:rPr>
              <a:t>を結び付けます</a:t>
            </a:r>
            <a:r>
              <a:rPr lang="ja-JP" altLang="ja-JP" sz="1100" dirty="0">
                <a:ea typeface="ＭＳ 明朝" panose="02020609040205080304" pitchFamily="17" charset="-128"/>
              </a:rPr>
              <a:t>。例えば、クラブ役員がクラブを導けるよう支援するグローバル・アクション・チームの各コーディネーターなどです。</a:t>
            </a:r>
            <a:endParaRPr lang="en-US" altLang="ja-JP" sz="1100" dirty="0">
              <a:ea typeface="ＭＳ 明朝" panose="02020609040205080304" pitchFamily="17" charset="-128"/>
            </a:endParaRPr>
          </a:p>
          <a:p>
            <a:pPr>
              <a:lnSpc>
                <a:spcPts val="1600"/>
              </a:lnSpc>
              <a:spcBef>
                <a:spcPts val="0"/>
              </a:spcBef>
              <a:spcAft>
                <a:spcPts val="600"/>
              </a:spcAft>
            </a:pPr>
            <a:r>
              <a:rPr lang="ja-JP" altLang="ja-JP" sz="1100" dirty="0">
                <a:ea typeface="ＭＳ 明朝" panose="02020609040205080304" pitchFamily="17" charset="-128"/>
              </a:rPr>
              <a:t>地区では、コーディネーターは地区キャビネットのメンバーとして1年の任期を務めます。</a:t>
            </a:r>
            <a:endParaRPr lang="en-US" altLang="ja-JP" sz="1100" dirty="0">
              <a:ea typeface="ＭＳ 明朝" panose="02020609040205080304" pitchFamily="17" charset="-128"/>
            </a:endParaRPr>
          </a:p>
          <a:p>
            <a:pPr>
              <a:lnSpc>
                <a:spcPts val="1600"/>
              </a:lnSpc>
              <a:spcAft>
                <a:spcPts val="600"/>
              </a:spcAft>
            </a:pPr>
            <a:r>
              <a:rPr lang="ja-JP" altLang="ja-JP" sz="1100" dirty="0">
                <a:ea typeface="ＭＳ 明朝" panose="02020609040205080304" pitchFamily="17" charset="-128"/>
              </a:rPr>
              <a:t>地区ガバナーは、地区におけるグローバル・アクション・チーム・ファシリテーターを務めます。 </a:t>
            </a:r>
            <a:endParaRPr lang="en-US" altLang="ja-JP" sz="1100" dirty="0">
              <a:ea typeface="ＭＳ 明朝" panose="02020609040205080304" pitchFamily="17" charset="-128"/>
            </a:endParaRPr>
          </a:p>
          <a:p>
            <a:pPr>
              <a:lnSpc>
                <a:spcPts val="1600"/>
              </a:lnSpc>
              <a:spcAft>
                <a:spcPts val="600"/>
              </a:spcAft>
            </a:pPr>
            <a:r>
              <a:rPr lang="ja-JP" altLang="ja-JP" sz="1100" dirty="0">
                <a:ea typeface="ＭＳ 明朝" panose="02020609040205080304" pitchFamily="17" charset="-128"/>
              </a:rPr>
              <a:t>各地区にはこれらのメンバーがいます。</a:t>
            </a:r>
            <a:r>
              <a:rPr lang="ja-JP" altLang="ja-JP" sz="1100" baseline="0" dirty="0">
                <a:ea typeface="ＭＳ 明朝" panose="02020609040205080304" pitchFamily="17" charset="-128"/>
              </a:rPr>
              <a:t> </a:t>
            </a:r>
            <a:endParaRPr lang="en-US" altLang="ja-JP" sz="1100" baseline="0" dirty="0">
              <a:ea typeface="ＭＳ 明朝" panose="02020609040205080304" pitchFamily="17" charset="-128"/>
            </a:endParaRPr>
          </a:p>
          <a:p>
            <a:pPr>
              <a:lnSpc>
                <a:spcPts val="1600"/>
              </a:lnSpc>
              <a:spcAft>
                <a:spcPts val="600"/>
              </a:spcAft>
            </a:pPr>
            <a:r>
              <a:rPr lang="ja-JP" altLang="ja-JP" sz="1100" baseline="0" dirty="0">
                <a:ea typeface="ＭＳ 明朝" panose="02020609040205080304" pitchFamily="17" charset="-128"/>
              </a:rPr>
              <a:t>地区グローバル奉仕チーム・コーディネーター</a:t>
            </a:r>
            <a:endParaRPr lang="en-US" altLang="ja-JP" sz="1100" baseline="0" dirty="0">
              <a:ea typeface="ＭＳ 明朝" panose="02020609040205080304" pitchFamily="17" charset="-128"/>
            </a:endParaRPr>
          </a:p>
          <a:p>
            <a:pPr>
              <a:lnSpc>
                <a:spcPts val="1600"/>
              </a:lnSpc>
              <a:spcAft>
                <a:spcPts val="600"/>
              </a:spcAft>
            </a:pPr>
            <a:r>
              <a:rPr lang="ja-JP" altLang="ja-JP" sz="1100" baseline="0" dirty="0">
                <a:ea typeface="ＭＳ 明朝" panose="02020609040205080304" pitchFamily="17" charset="-128"/>
              </a:rPr>
              <a:t>地区グローバル会員増強チーム・コーディネーター</a:t>
            </a:r>
            <a:endParaRPr lang="en-US" altLang="ja-JP" sz="1100" baseline="0" dirty="0">
              <a:ea typeface="ＭＳ 明朝" panose="02020609040205080304" pitchFamily="17" charset="-128"/>
            </a:endParaRPr>
          </a:p>
          <a:p>
            <a:pPr>
              <a:lnSpc>
                <a:spcPts val="1600"/>
              </a:lnSpc>
              <a:spcAft>
                <a:spcPts val="600"/>
              </a:spcAft>
            </a:pPr>
            <a:r>
              <a:rPr lang="ja-JP" altLang="ja-JP" sz="1100" baseline="0" dirty="0">
                <a:ea typeface="ＭＳ 明朝" panose="02020609040205080304" pitchFamily="17" charset="-128"/>
              </a:rPr>
              <a:t>地区グローバル指導力育成チーム・コーディネーター</a:t>
            </a:r>
            <a:endParaRPr lang="en-US" altLang="ja-JP" sz="1100" baseline="0" dirty="0">
              <a:ea typeface="ＭＳ 明朝" panose="02020609040205080304" pitchFamily="17" charset="-128"/>
            </a:endParaRPr>
          </a:p>
          <a:p>
            <a:pPr>
              <a:lnSpc>
                <a:spcPts val="1600"/>
              </a:lnSpc>
              <a:spcAft>
                <a:spcPts val="600"/>
              </a:spcAft>
            </a:pPr>
            <a:r>
              <a:rPr lang="ja-JP" altLang="ja-JP" sz="1100" baseline="0" dirty="0">
                <a:ea typeface="ＭＳ 明朝" panose="02020609040205080304" pitchFamily="17" charset="-128"/>
              </a:rPr>
              <a:t>そして</a:t>
            </a:r>
            <a:r>
              <a:rPr lang="ja-JP" altLang="en-US" sz="1100" baseline="0" dirty="0">
                <a:ea typeface="ＭＳ 明朝" panose="02020609040205080304" pitchFamily="17" charset="-128"/>
              </a:rPr>
              <a:t>来</a:t>
            </a:r>
            <a:r>
              <a:rPr lang="ja-JP" altLang="ja-JP" sz="1100" baseline="0" dirty="0">
                <a:ea typeface="ＭＳ 明朝" panose="02020609040205080304" pitchFamily="17" charset="-128"/>
              </a:rPr>
              <a:t>年度からは、グローバル・エクステンション・チーム・コーディネーター</a:t>
            </a:r>
            <a:endParaRPr lang="en-US" altLang="ja-JP" sz="1100" baseline="0" dirty="0">
              <a:ea typeface="ＭＳ 明朝" panose="02020609040205080304" pitchFamily="17" charset="-128"/>
            </a:endParaRPr>
          </a:p>
          <a:p>
            <a:pPr>
              <a:lnSpc>
                <a:spcPts val="1600"/>
              </a:lnSpc>
              <a:spcAft>
                <a:spcPts val="600"/>
              </a:spcAft>
            </a:pPr>
            <a:r>
              <a:rPr lang="ja-JP" altLang="ja-JP" sz="1100" baseline="0" dirty="0">
                <a:ea typeface="ＭＳ 明朝" panose="02020609040205080304" pitchFamily="17" charset="-128"/>
              </a:rPr>
              <a:t>これらの地区役員はそれぞれ、個々の機能分野でクラブが成功するために役立つ専門知識を提供してくれます</a:t>
            </a:r>
            <a:r>
              <a:rPr lang="ja-JP" altLang="en-US" sz="1100" baseline="0" dirty="0">
                <a:ea typeface="ＭＳ 明朝" panose="02020609040205080304" pitchFamily="17" charset="-128"/>
              </a:rPr>
              <a:t>。</a:t>
            </a:r>
            <a:endParaRPr lang="en-US" altLang="ja-JP" sz="1100" baseline="0" dirty="0">
              <a:ea typeface="ＭＳ 明朝" panose="02020609040205080304" pitchFamily="17" charset="-128"/>
            </a:endParaRPr>
          </a:p>
          <a:p>
            <a:pPr>
              <a:lnSpc>
                <a:spcPts val="1600"/>
              </a:lnSpc>
              <a:spcAft>
                <a:spcPts val="600"/>
              </a:spcAft>
            </a:pPr>
            <a:r>
              <a:rPr lang="ja-JP" altLang="ja-JP" sz="1100" baseline="0" dirty="0">
                <a:ea typeface="ＭＳ 明朝" panose="02020609040205080304" pitchFamily="17" charset="-128"/>
              </a:rPr>
              <a:t>ゾーン内のクラブのために、これらの貴重な人材に関わってもらう方法を探しましょう！ </a:t>
            </a:r>
            <a:endParaRPr lang="en-US" altLang="ja-JP" sz="1100" baseline="0" dirty="0">
              <a:ea typeface="ＭＳ 明朝" panose="02020609040205080304" pitchFamily="17" charset="-128"/>
            </a:endParaRPr>
          </a:p>
          <a:p>
            <a:pPr>
              <a:lnSpc>
                <a:spcPts val="1600"/>
              </a:lnSpc>
              <a:spcAft>
                <a:spcPts val="600"/>
              </a:spcAft>
            </a:pPr>
            <a:r>
              <a:rPr lang="ja-JP" altLang="ja-JP" sz="1100" b="1" baseline="0" dirty="0">
                <a:ea typeface="ＭＳ 明朝" panose="02020609040205080304" pitchFamily="17" charset="-128"/>
              </a:rPr>
              <a:t>GATのメンバーはクラブを監督するための人員ではなく、クラブが利用できる人材であることを肝に銘じ、クラブにも理解してもらうようにしてください。彼らの存在は、スライド22で取り上げた4つの分野で、クラブの効果を高めるために役立ちます。</a:t>
            </a:r>
          </a:p>
          <a:p>
            <a:pPr marL="220348" indent="-220348">
              <a:lnSpc>
                <a:spcPts val="1600"/>
              </a:lnSpc>
              <a:spcBef>
                <a:spcPts val="0"/>
              </a:spcBef>
              <a:spcAft>
                <a:spcPts val="600"/>
              </a:spcAft>
            </a:pPr>
            <a:endParaRPr lang="ja-JP" altLang="ja-JP" dirty="0">
              <a:ea typeface="ＭＳ 明朝" panose="02020609040205080304" pitchFamily="17" charset="-128"/>
            </a:endParaRPr>
          </a:p>
          <a:p>
            <a:endParaRPr kumimoji="1" lang="ja-JP" altLang="en-US" dirty="0"/>
          </a:p>
        </p:txBody>
      </p:sp>
    </p:spTree>
    <p:extLst>
      <p:ext uri="{BB962C8B-B14F-4D97-AF65-F5344CB8AC3E}">
        <p14:creationId xmlns:p14="http://schemas.microsoft.com/office/powerpoint/2010/main" val="1140271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endParaRPr lang="en-US" dirty="0">
              <a:latin typeface="Calibri" panose="020F0502020204030204" pitchFamily="34" charset="0"/>
            </a:endParaRPr>
          </a:p>
          <a:p>
            <a:r>
              <a:rPr lang="ja-JP" dirty="0">
                <a:latin typeface="ＭＳ 明朝" panose="02020609040205080304" pitchFamily="17" charset="-128"/>
                <a:ea typeface="ＭＳ 明朝" panose="02020609040205080304" pitchFamily="17" charset="-128"/>
              </a:rPr>
              <a:t>それでは、ゾーン・チェアパーソンの役割について検討していきましょう。</a:t>
            </a:r>
          </a:p>
          <a:p>
            <a:endParaRPr lang="en-US" dirty="0"/>
          </a:p>
        </p:txBody>
      </p:sp>
      <p:sp>
        <p:nvSpPr>
          <p:cNvPr id="4" name="Date Placeholder 3"/>
          <p:cNvSpPr>
            <a:spLocks noGrp="1"/>
          </p:cNvSpPr>
          <p:nvPr>
            <p:ph type="dt" idx="10"/>
          </p:nvPr>
        </p:nvSpPr>
        <p:spPr/>
        <p:txBody>
          <a:bodyPr/>
          <a:lstStyle/>
          <a:p>
            <a:pPr>
              <a:defRPr/>
            </a:pPr>
            <a:fld id="{CF927901-0519-4644-9D60-20D66511D2A4}"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a:t>
            </a:fld>
            <a:endParaRPr lang="en-US" dirty="0"/>
          </a:p>
        </p:txBody>
      </p:sp>
    </p:spTree>
    <p:extLst>
      <p:ext uri="{BB962C8B-B14F-4D97-AF65-F5344CB8AC3E}">
        <p14:creationId xmlns:p14="http://schemas.microsoft.com/office/powerpoint/2010/main" val="2020978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685800"/>
            <a:ext cx="5486400" cy="3087688"/>
          </a:xfrm>
        </p:spPr>
      </p:sp>
      <p:sp>
        <p:nvSpPr>
          <p:cNvPr id="3" name="Notes Placeholder 2"/>
          <p:cNvSpPr>
            <a:spLocks noGrp="1"/>
          </p:cNvSpPr>
          <p:nvPr>
            <p:ph type="body" idx="1"/>
          </p:nvPr>
        </p:nvSpPr>
        <p:spPr>
          <a:xfrm>
            <a:off x="747891" y="399353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ja-JP" sz="1200" b="1" dirty="0">
                <a:solidFill>
                  <a:schemeClr val="tx1"/>
                </a:solidFill>
                <a:ea typeface="ＭＳ 明朝" panose="02020609040205080304" pitchFamily="17" charset="-128"/>
              </a:rPr>
              <a:t>第1回会議 – 奉仕を焦点に！</a:t>
            </a:r>
          </a:p>
          <a:p>
            <a:endParaRPr lang="en-US" dirty="0">
              <a:ea typeface="ＭＳ 明朝" panose="02020609040205080304" pitchFamily="17" charset="-128"/>
            </a:endParaRPr>
          </a:p>
          <a:p>
            <a:r>
              <a:rPr lang="ja-JP" dirty="0">
                <a:ea typeface="ＭＳ 明朝" panose="02020609040205080304" pitchFamily="17" charset="-128"/>
              </a:rPr>
              <a:t>クラブ役員に学習の機会を提供するため、会議の焦点は奉仕に置きま</a:t>
            </a:r>
            <a:r>
              <a:rPr lang="ja-JP" altLang="en-US" dirty="0">
                <a:ea typeface="ＭＳ 明朝" panose="02020609040205080304" pitchFamily="17" charset="-128"/>
              </a:rPr>
              <a:t>す</a:t>
            </a:r>
            <a:r>
              <a:rPr lang="ja-JP" dirty="0">
                <a:ea typeface="ＭＳ 明朝" panose="02020609040205080304" pitchFamily="17" charset="-128"/>
              </a:rPr>
              <a:t>！</a:t>
            </a:r>
          </a:p>
          <a:p>
            <a:endParaRPr lang="en-US" dirty="0">
              <a:ea typeface="ＭＳ 明朝" panose="02020609040205080304" pitchFamily="17" charset="-128"/>
            </a:endParaRPr>
          </a:p>
          <a:p>
            <a:r>
              <a:rPr lang="ja-JP" dirty="0">
                <a:ea typeface="ＭＳ 明朝" panose="02020609040205080304" pitchFamily="17" charset="-128"/>
              </a:rPr>
              <a:t>それはまず、ゾーン・チェアパーソンである皆さん、</a:t>
            </a:r>
          </a:p>
          <a:p>
            <a:endParaRPr lang="en-US" baseline="0" dirty="0">
              <a:ea typeface="ＭＳ 明朝" panose="02020609040205080304" pitchFamily="17" charset="-128"/>
            </a:endParaRPr>
          </a:p>
          <a:p>
            <a:r>
              <a:rPr lang="ja-JP" baseline="0" dirty="0">
                <a:ea typeface="ＭＳ 明朝" panose="02020609040205080304" pitchFamily="17" charset="-128"/>
              </a:rPr>
              <a:t>そしてゾーン内の</a:t>
            </a:r>
            <a:r>
              <a:rPr lang="ja-JP" altLang="en-US" baseline="0" dirty="0">
                <a:ea typeface="ＭＳ 明朝" panose="02020609040205080304" pitchFamily="17" charset="-128"/>
              </a:rPr>
              <a:t>さ</a:t>
            </a:r>
            <a:r>
              <a:rPr lang="ja-JP" baseline="0" dirty="0">
                <a:ea typeface="ＭＳ 明朝" panose="02020609040205080304" pitchFamily="17" charset="-128"/>
              </a:rPr>
              <a:t>まざまなクラブの地区ガバナー諮問委員会メンバーから始まります。</a:t>
            </a:r>
          </a:p>
          <a:p>
            <a:endParaRPr lang="en-US" baseline="0" dirty="0">
              <a:ea typeface="ＭＳ 明朝" panose="02020609040205080304" pitchFamily="17" charset="-128"/>
            </a:endParaRPr>
          </a:p>
          <a:p>
            <a:r>
              <a:rPr lang="ja-JP" baseline="0" dirty="0">
                <a:ea typeface="ＭＳ 明朝" panose="02020609040205080304" pitchFamily="17" charset="-128"/>
              </a:rPr>
              <a:t>ただし、クラブの奉仕委員長にも参加を求めます。</a:t>
            </a:r>
          </a:p>
          <a:p>
            <a:endParaRPr lang="en-US" baseline="0" dirty="0">
              <a:ea typeface="ＭＳ 明朝" panose="02020609040205080304" pitchFamily="17" charset="-128"/>
            </a:endParaRPr>
          </a:p>
          <a:p>
            <a:r>
              <a:rPr lang="ja-JP" baseline="0" dirty="0">
                <a:ea typeface="ＭＳ 明朝" panose="02020609040205080304" pitchFamily="17" charset="-128"/>
              </a:rPr>
              <a:t>また、グローバル・アクション・チームの地区GSTコーディネーターにも参加してもらいましょう。</a:t>
            </a:r>
          </a:p>
        </p:txBody>
      </p:sp>
      <p:sp>
        <p:nvSpPr>
          <p:cNvPr id="4" name="Date Placeholder 3"/>
          <p:cNvSpPr>
            <a:spLocks noGrp="1"/>
          </p:cNvSpPr>
          <p:nvPr>
            <p:ph type="dt" idx="10"/>
          </p:nvPr>
        </p:nvSpPr>
        <p:spPr/>
        <p:txBody>
          <a:bodyPr/>
          <a:lstStyle/>
          <a:p>
            <a:pPr>
              <a:defRPr/>
            </a:pPr>
            <a:fld id="{EA9CDD31-930E-4A8E-B09A-42015B4D9CC2}"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30</a:t>
            </a:fld>
            <a:endParaRPr lang="en-US" dirty="0"/>
          </a:p>
        </p:txBody>
      </p:sp>
    </p:spTree>
    <p:extLst>
      <p:ext uri="{BB962C8B-B14F-4D97-AF65-F5344CB8AC3E}">
        <p14:creationId xmlns:p14="http://schemas.microsoft.com/office/powerpoint/2010/main" val="1451079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85800"/>
            <a:ext cx="5486400" cy="3087688"/>
          </a:xfrm>
        </p:spPr>
      </p:sp>
      <p:sp>
        <p:nvSpPr>
          <p:cNvPr id="3" name="Notes Placeholder 2"/>
          <p:cNvSpPr>
            <a:spLocks noGrp="1"/>
          </p:cNvSpPr>
          <p:nvPr>
            <p:ph type="body" idx="1"/>
          </p:nvPr>
        </p:nvSpPr>
        <p:spPr>
          <a:xfrm>
            <a:off x="802663" y="3993663"/>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ja-JP" sz="1200" b="1" dirty="0">
                <a:solidFill>
                  <a:schemeClr val="tx1"/>
                </a:solidFill>
                <a:ea typeface="ＭＳ 明朝" panose="02020609040205080304" pitchFamily="17" charset="-128"/>
              </a:rPr>
              <a:t>グローバル奉仕チーム・コーディネーターに、</a:t>
            </a:r>
            <a:r>
              <a:rPr lang="ja-JP" altLang="en-US" sz="1200" b="1" dirty="0">
                <a:solidFill>
                  <a:schemeClr val="tx1"/>
                </a:solidFill>
                <a:ea typeface="ＭＳ 明朝" panose="02020609040205080304" pitchFamily="17" charset="-128"/>
              </a:rPr>
              <a:t>こうした</a:t>
            </a:r>
            <a:r>
              <a:rPr lang="ja-JP" sz="1200" b="1" dirty="0">
                <a:solidFill>
                  <a:schemeClr val="tx1"/>
                </a:solidFill>
                <a:ea typeface="ＭＳ 明朝" panose="02020609040205080304" pitchFamily="17" charset="-128"/>
              </a:rPr>
              <a:t>情報を提供してもらいましょう。</a:t>
            </a:r>
          </a:p>
          <a:p>
            <a:endParaRPr lang="en-US" dirty="0">
              <a:solidFill>
                <a:schemeClr val="tx1"/>
              </a:solidFill>
              <a:ea typeface="ＭＳ 明朝" panose="02020609040205080304" pitchFamily="17" charset="-128"/>
            </a:endParaRPr>
          </a:p>
          <a:p>
            <a:pPr marL="171450" indent="-171450">
              <a:buSzPct val="125000"/>
              <a:buFont typeface="Arial" panose="020B0604020202020204" pitchFamily="34" charset="0"/>
              <a:buChar char="•"/>
            </a:pPr>
            <a:r>
              <a:rPr lang="ja-JP" dirty="0">
                <a:solidFill>
                  <a:schemeClr val="tx1"/>
                </a:solidFill>
                <a:ea typeface="ＭＳ 明朝" panose="02020609040205080304" pitchFamily="17" charset="-128"/>
              </a:rPr>
              <a:t>国際、複合地区、地区のプログラム</a:t>
            </a:r>
          </a:p>
          <a:p>
            <a:pPr marL="171450" indent="-171450">
              <a:buSzPct val="125000"/>
              <a:buFont typeface="Arial" panose="020B0604020202020204" pitchFamily="34" charset="0"/>
              <a:buChar char="•"/>
            </a:pPr>
            <a:endParaRPr lang="en-US" dirty="0">
              <a:solidFill>
                <a:schemeClr val="tx1"/>
              </a:solidFill>
              <a:ea typeface="ＭＳ 明朝" panose="02020609040205080304" pitchFamily="17" charset="-128"/>
            </a:endParaRPr>
          </a:p>
          <a:p>
            <a:pPr marL="171450" indent="-171450">
              <a:buSzPct val="125000"/>
              <a:buFont typeface="Arial" panose="020B0604020202020204" pitchFamily="34" charset="0"/>
              <a:buChar char="•"/>
            </a:pPr>
            <a:r>
              <a:rPr lang="ja-JP" dirty="0">
                <a:solidFill>
                  <a:schemeClr val="tx1"/>
                </a:solidFill>
                <a:ea typeface="ＭＳ 明朝" panose="02020609040205080304" pitchFamily="17" charset="-128"/>
              </a:rPr>
              <a:t>地区全体の奉仕事業とプログラム</a:t>
            </a:r>
          </a:p>
          <a:p>
            <a:pPr marL="171450" indent="-171450">
              <a:buSzPct val="125000"/>
              <a:buFont typeface="Arial" panose="020B0604020202020204" pitchFamily="34" charset="0"/>
              <a:buChar char="•"/>
            </a:pPr>
            <a:endParaRPr lang="en-US" dirty="0">
              <a:solidFill>
                <a:schemeClr val="tx1"/>
              </a:solidFill>
              <a:ea typeface="ＭＳ 明朝" panose="02020609040205080304" pitchFamily="17" charset="-128"/>
            </a:endParaRPr>
          </a:p>
          <a:p>
            <a:pPr marL="171450" indent="-171450">
              <a:buSzPct val="125000"/>
              <a:buFont typeface="Arial" panose="020B0604020202020204" pitchFamily="34" charset="0"/>
              <a:buChar char="•"/>
            </a:pPr>
            <a:r>
              <a:rPr lang="ja-JP" dirty="0">
                <a:solidFill>
                  <a:schemeClr val="tx1"/>
                </a:solidFill>
                <a:ea typeface="ＭＳ 明朝" panose="02020609040205080304" pitchFamily="17" charset="-128"/>
              </a:rPr>
              <a:t>クラブの奉仕事業に関する意見交換</a:t>
            </a:r>
          </a:p>
          <a:p>
            <a:pPr marL="171450" indent="-171450">
              <a:buSzPct val="125000"/>
              <a:buFont typeface="Arial" panose="020B0604020202020204" pitchFamily="34" charset="0"/>
              <a:buChar char="•"/>
            </a:pPr>
            <a:endParaRPr lang="en-US" dirty="0">
              <a:solidFill>
                <a:schemeClr val="tx1"/>
              </a:solidFill>
              <a:ea typeface="ＭＳ 明朝" panose="02020609040205080304" pitchFamily="17" charset="-128"/>
            </a:endParaRPr>
          </a:p>
          <a:p>
            <a:pPr marL="633412" indent="-171450">
              <a:buSzPct val="100000"/>
              <a:buFont typeface="Arial" panose="020B0604020202020204" pitchFamily="34" charset="0"/>
              <a:buChar char="•"/>
            </a:pPr>
            <a:r>
              <a:rPr lang="ja-JP" dirty="0">
                <a:solidFill>
                  <a:schemeClr val="tx1"/>
                </a:solidFill>
                <a:ea typeface="ＭＳ 明朝" panose="02020609040205080304" pitchFamily="17" charset="-128"/>
              </a:rPr>
              <a:t>新たな奉仕事業を特定する方法</a:t>
            </a:r>
          </a:p>
          <a:p>
            <a:pPr marL="633412" indent="-171450">
              <a:buSzPct val="100000"/>
              <a:buFont typeface="Arial" panose="020B0604020202020204" pitchFamily="34" charset="0"/>
              <a:buChar char="•"/>
            </a:pPr>
            <a:endParaRPr lang="en-US" dirty="0">
              <a:solidFill>
                <a:schemeClr val="tx1"/>
              </a:solidFill>
              <a:ea typeface="ＭＳ 明朝" panose="02020609040205080304" pitchFamily="17" charset="-128"/>
            </a:endParaRPr>
          </a:p>
          <a:p>
            <a:pPr marL="633412" indent="-171450">
              <a:buSzPct val="100000"/>
              <a:buFont typeface="Arial" panose="020B0604020202020204" pitchFamily="34" charset="0"/>
              <a:buChar char="•"/>
            </a:pPr>
            <a:r>
              <a:rPr lang="ja-JP" dirty="0">
                <a:solidFill>
                  <a:schemeClr val="tx1"/>
                </a:solidFill>
                <a:ea typeface="ＭＳ 明朝" panose="02020609040205080304" pitchFamily="17" charset="-128"/>
              </a:rPr>
              <a:t>地域社会奉仕ニーズ調査</a:t>
            </a:r>
          </a:p>
          <a:p>
            <a:endParaRPr lang="en-US" dirty="0">
              <a:solidFill>
                <a:schemeClr val="tx1"/>
              </a:solidFill>
              <a:latin typeface="+mj-lt"/>
            </a:endParaRPr>
          </a:p>
        </p:txBody>
      </p:sp>
      <p:sp>
        <p:nvSpPr>
          <p:cNvPr id="4" name="Date Placeholder 3"/>
          <p:cNvSpPr>
            <a:spLocks noGrp="1"/>
          </p:cNvSpPr>
          <p:nvPr>
            <p:ph type="dt" idx="10"/>
          </p:nvPr>
        </p:nvSpPr>
        <p:spPr/>
        <p:txBody>
          <a:bodyPr/>
          <a:lstStyle/>
          <a:p>
            <a:pPr>
              <a:defRPr/>
            </a:pPr>
            <a:fld id="{B5D58174-9133-4DEF-9AFC-C9D5C06C9287}"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31</a:t>
            </a:fld>
            <a:endParaRPr lang="en-US" dirty="0"/>
          </a:p>
        </p:txBody>
      </p:sp>
    </p:spTree>
    <p:extLst>
      <p:ext uri="{BB962C8B-B14F-4D97-AF65-F5344CB8AC3E}">
        <p14:creationId xmlns:p14="http://schemas.microsoft.com/office/powerpoint/2010/main" val="442400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762000"/>
            <a:ext cx="5486400" cy="3087688"/>
          </a:xfrm>
        </p:spPr>
      </p:sp>
      <p:sp>
        <p:nvSpPr>
          <p:cNvPr id="3" name="Notes Placeholder 2"/>
          <p:cNvSpPr>
            <a:spLocks noGrp="1"/>
          </p:cNvSpPr>
          <p:nvPr>
            <p:ph type="body" idx="1"/>
          </p:nvPr>
        </p:nvSpPr>
        <p:spPr>
          <a:xfrm>
            <a:off x="762002" y="4145930"/>
            <a:ext cx="5486400" cy="4673280"/>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dirty="0">
                <a:solidFill>
                  <a:schemeClr val="tx1"/>
                </a:solidFill>
                <a:ea typeface="ＭＳ 明朝" panose="02020609040205080304" pitchFamily="17" charset="-128"/>
              </a:rPr>
              <a:t>クラブ奉仕委員長用のリソース</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solidFill>
              <a:ea typeface="ＭＳ 明朝" panose="02020609040205080304" pitchFamily="17" charset="-128"/>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dirty="0">
                <a:solidFill>
                  <a:schemeClr val="tx1"/>
                </a:solidFill>
                <a:ea typeface="ＭＳ 明朝" panose="02020609040205080304" pitchFamily="17" charset="-128"/>
                <a:cs typeface="Arial" charset="0"/>
              </a:rPr>
              <a:t>グローバル重点分野：</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ja-JP" sz="1200" dirty="0">
                <a:solidFill>
                  <a:schemeClr val="tx1"/>
                </a:solidFill>
                <a:ea typeface="ＭＳ 明朝" panose="02020609040205080304" pitchFamily="17" charset="-128"/>
                <a:cs typeface="Arial" charset="0"/>
              </a:rPr>
              <a:t>糖尿病</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ja-JP" sz="1200" dirty="0">
                <a:solidFill>
                  <a:schemeClr val="tx1"/>
                </a:solidFill>
                <a:ea typeface="ＭＳ 明朝" panose="02020609040205080304" pitchFamily="17" charset="-128"/>
                <a:cs typeface="Arial" charset="0"/>
              </a:rPr>
              <a:t>環境保全</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ja-JP" sz="1200" dirty="0">
                <a:solidFill>
                  <a:schemeClr val="tx1"/>
                </a:solidFill>
                <a:ea typeface="ＭＳ 明朝" panose="02020609040205080304" pitchFamily="17" charset="-128"/>
                <a:cs typeface="Arial" charset="0"/>
              </a:rPr>
              <a:t>食料支援</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ja-JP" sz="1200" dirty="0">
                <a:solidFill>
                  <a:schemeClr val="tx1"/>
                </a:solidFill>
                <a:ea typeface="ＭＳ 明朝" panose="02020609040205080304" pitchFamily="17" charset="-128"/>
                <a:cs typeface="Arial" charset="0"/>
              </a:rPr>
              <a:t>視力保護</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ja-JP" sz="1200" dirty="0">
                <a:solidFill>
                  <a:schemeClr val="tx1"/>
                </a:solidFill>
                <a:ea typeface="ＭＳ 明朝" panose="02020609040205080304" pitchFamily="17" charset="-128"/>
                <a:cs typeface="Arial" charset="0"/>
              </a:rPr>
              <a:t>小児がん</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baseline="0" dirty="0">
              <a:solidFill>
                <a:schemeClr val="tx1"/>
              </a:solidFill>
              <a:ea typeface="ＭＳ 明朝" panose="02020609040205080304" pitchFamily="17" charset="-128"/>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baseline="0" dirty="0">
                <a:solidFill>
                  <a:schemeClr val="tx1"/>
                </a:solidFill>
                <a:ea typeface="ＭＳ 明朝" panose="02020609040205080304" pitchFamily="17" charset="-128"/>
                <a:cs typeface="Arial" charset="0"/>
              </a:rPr>
              <a:t>新しいウェブサイトで「奉仕の道のり」を検索すると、幅広いツールやリソースが見つかります。これらは、クラブが各地域社会に有意義な奉仕を提供するために役立ちます。</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baseline="0" dirty="0">
              <a:solidFill>
                <a:schemeClr val="tx1"/>
              </a:solidFill>
              <a:ea typeface="ＭＳ 明朝" panose="02020609040205080304" pitchFamily="17" charset="-128"/>
              <a:cs typeface="Arial"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ja-JP" sz="1200" baseline="0" dirty="0">
                <a:solidFill>
                  <a:schemeClr val="tx1"/>
                </a:solidFill>
                <a:ea typeface="ＭＳ 明朝" panose="02020609040205080304" pitchFamily="17" charset="-128"/>
                <a:cs typeface="Arial" charset="0"/>
              </a:rPr>
              <a:t>学ぶ – グローバル重点分野につい</a:t>
            </a:r>
            <a:r>
              <a:rPr lang="ja-JP" altLang="en-US" sz="1200" baseline="0" dirty="0">
                <a:solidFill>
                  <a:schemeClr val="tx1"/>
                </a:solidFill>
                <a:ea typeface="ＭＳ 明朝" panose="02020609040205080304" pitchFamily="17" charset="-128"/>
                <a:cs typeface="Arial" charset="0"/>
              </a:rPr>
              <a:t>て理解し</a:t>
            </a:r>
            <a:r>
              <a:rPr lang="ja-JP" sz="1200" baseline="0" dirty="0">
                <a:solidFill>
                  <a:schemeClr val="tx1"/>
                </a:solidFill>
                <a:ea typeface="ＭＳ 明朝" panose="02020609040205080304" pitchFamily="17" charset="-128"/>
                <a:cs typeface="Arial" charset="0"/>
              </a:rPr>
              <a:t>ます。</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ja-JP" sz="1200" baseline="0" dirty="0">
                <a:solidFill>
                  <a:schemeClr val="tx1"/>
                </a:solidFill>
                <a:ea typeface="ＭＳ 明朝" panose="02020609040205080304" pitchFamily="17" charset="-128"/>
                <a:cs typeface="Arial" charset="0"/>
              </a:rPr>
              <a:t>発見する – 奉仕ツールキットを確認します。</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ja-JP" sz="1200" baseline="0" dirty="0">
                <a:solidFill>
                  <a:schemeClr val="tx1"/>
                </a:solidFill>
                <a:ea typeface="ＭＳ 明朝" panose="02020609040205080304" pitchFamily="17" charset="-128"/>
                <a:cs typeface="Arial" charset="0"/>
              </a:rPr>
              <a:t>行動する – 奉仕事業に着手します。</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ja-JP" sz="1200" baseline="0" dirty="0">
                <a:solidFill>
                  <a:schemeClr val="tx1"/>
                </a:solidFill>
                <a:ea typeface="ＭＳ 明朝" panose="02020609040205080304" pitchFamily="17" charset="-128"/>
                <a:cs typeface="Arial" charset="0"/>
              </a:rPr>
              <a:t>祝う – 皆さんのストーリーを伝えてください！</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lumMod val="75000"/>
                </a:schemeClr>
              </a:solidFill>
              <a:ea typeface="ＭＳ 明朝" panose="02020609040205080304" pitchFamily="17" charset="-128"/>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tx1">
                  <a:lumMod val="75000"/>
                </a:schemeClr>
              </a:solidFill>
              <a:ea typeface="ＭＳ 明朝" panose="02020609040205080304" pitchFamily="17" charset="-128"/>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sz="1200" dirty="0">
                <a:solidFill>
                  <a:schemeClr val="tx1">
                    <a:lumMod val="75000"/>
                  </a:schemeClr>
                </a:solidFill>
                <a:ea typeface="ＭＳ 明朝" panose="02020609040205080304" pitchFamily="17" charset="-128"/>
                <a:cs typeface="Arial" charset="0"/>
              </a:rPr>
              <a:t>ここに書かれているものに加えて、さらに3つのLCIF焦点分野もあります。  それらは、青少年支援、災害援助、人道支援です。 </a:t>
            </a:r>
          </a:p>
          <a:p>
            <a:endParaRPr lang="en-US" dirty="0">
              <a:solidFill>
                <a:schemeClr val="tx1">
                  <a:lumMod val="75000"/>
                </a:schemeClr>
              </a:solidFill>
            </a:endParaRP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32</a:t>
            </a:fld>
            <a:endParaRPr lang="en-US" dirty="0"/>
          </a:p>
        </p:txBody>
      </p:sp>
      <p:sp>
        <p:nvSpPr>
          <p:cNvPr id="5" name="Date Placeholder 4"/>
          <p:cNvSpPr>
            <a:spLocks noGrp="1"/>
          </p:cNvSpPr>
          <p:nvPr>
            <p:ph type="dt" idx="11"/>
          </p:nvPr>
        </p:nvSpPr>
        <p:spPr/>
        <p:txBody>
          <a:bodyPr/>
          <a:lstStyle/>
          <a:p>
            <a:pPr>
              <a:defRPr/>
            </a:pPr>
            <a:fld id="{D7252D4A-1D50-4452-854D-0008139EF4A0}" type="datetime1">
              <a:rPr lang="en-US" smtClean="0"/>
              <a:t>9/25/2023</a:t>
            </a:fld>
            <a:endParaRPr lang="en-US" dirty="0"/>
          </a:p>
        </p:txBody>
      </p:sp>
    </p:spTree>
    <p:extLst>
      <p:ext uri="{BB962C8B-B14F-4D97-AF65-F5344CB8AC3E}">
        <p14:creationId xmlns:p14="http://schemas.microsoft.com/office/powerpoint/2010/main" val="1376828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rmAutofit/>
          </a:bodyPr>
          <a:lstStyle/>
          <a:p>
            <a:r>
              <a:rPr lang="ja-JP" b="1" baseline="0" dirty="0">
                <a:solidFill>
                  <a:schemeClr val="tx1"/>
                </a:solidFill>
                <a:ea typeface="ＭＳ 明朝" panose="02020609040205080304" pitchFamily="17" charset="-128"/>
              </a:rPr>
              <a:t>LCIFは皆さんの財団です。  </a:t>
            </a:r>
            <a:r>
              <a:rPr lang="ja-JP" b="1" dirty="0">
                <a:solidFill>
                  <a:schemeClr val="tx1"/>
                </a:solidFill>
                <a:ea typeface="ＭＳ 明朝" panose="02020609040205080304" pitchFamily="17" charset="-128"/>
              </a:rPr>
              <a:t>LCIFは、奉仕に力を与えるために存在します。</a:t>
            </a:r>
          </a:p>
          <a:p>
            <a:endParaRPr lang="en-US" sz="1200" kern="0" dirty="0">
              <a:solidFill>
                <a:schemeClr val="tx1">
                  <a:lumMod val="75000"/>
                </a:schemeClr>
              </a:solidFill>
              <a:ea typeface="ＭＳ 明朝" panose="02020609040205080304" pitchFamily="17" charset="-128"/>
              <a:cs typeface="Arial" charset="0"/>
            </a:endParaRPr>
          </a:p>
          <a:p>
            <a:r>
              <a:rPr lang="ja-JP" sz="1200" dirty="0">
                <a:solidFill>
                  <a:schemeClr val="tx1">
                    <a:lumMod val="75000"/>
                  </a:schemeClr>
                </a:solidFill>
                <a:ea typeface="ＭＳ 明朝" panose="02020609040205080304" pitchFamily="17" charset="-128"/>
                <a:cs typeface="Arial" charset="0"/>
              </a:rPr>
              <a:t>交付金を管理：</a:t>
            </a:r>
          </a:p>
          <a:p>
            <a:endParaRPr lang="en-US" sz="1200" kern="0" dirty="0">
              <a:solidFill>
                <a:schemeClr val="tx1">
                  <a:lumMod val="75000"/>
                </a:schemeClr>
              </a:solidFill>
              <a:ea typeface="ＭＳ 明朝" panose="02020609040205080304" pitchFamily="17" charset="-128"/>
              <a:cs typeface="Arial" charset="0"/>
            </a:endParaRPr>
          </a:p>
          <a:p>
            <a:pPr marL="171450" indent="-171450">
              <a:buFont typeface="Arial" panose="020B0604020202020204" pitchFamily="34" charset="0"/>
              <a:buChar char="•"/>
            </a:pPr>
            <a:r>
              <a:rPr lang="ja-JP" sz="1200" dirty="0">
                <a:solidFill>
                  <a:schemeClr val="tx1">
                    <a:lumMod val="75000"/>
                  </a:schemeClr>
                </a:solidFill>
                <a:ea typeface="ＭＳ 明朝" panose="02020609040205080304" pitchFamily="17" charset="-128"/>
                <a:cs typeface="Arial" charset="0"/>
              </a:rPr>
              <a:t>人道奉仕イニシアチブ</a:t>
            </a:r>
          </a:p>
          <a:p>
            <a:pPr marL="171450" indent="-171450">
              <a:buFont typeface="Arial" panose="020B0604020202020204" pitchFamily="34" charset="0"/>
              <a:buChar char="•"/>
            </a:pPr>
            <a:r>
              <a:rPr lang="ja-JP" sz="1200" dirty="0">
                <a:solidFill>
                  <a:schemeClr val="tx1">
                    <a:lumMod val="75000"/>
                  </a:schemeClr>
                </a:solidFill>
                <a:ea typeface="ＭＳ 明朝" panose="02020609040205080304" pitchFamily="17" charset="-128"/>
                <a:cs typeface="Arial" charset="0"/>
              </a:rPr>
              <a:t>グローバルヘルス・イニシアチブ</a:t>
            </a:r>
          </a:p>
          <a:p>
            <a:pPr marL="171450" indent="-171450">
              <a:buFont typeface="Arial" panose="020B0604020202020204" pitchFamily="34" charset="0"/>
              <a:buChar char="•"/>
            </a:pPr>
            <a:r>
              <a:rPr lang="ja-JP" sz="1200" dirty="0">
                <a:solidFill>
                  <a:schemeClr val="tx1">
                    <a:lumMod val="75000"/>
                  </a:schemeClr>
                </a:solidFill>
                <a:ea typeface="ＭＳ 明朝" panose="02020609040205080304" pitchFamily="17" charset="-128"/>
                <a:cs typeface="Arial" charset="0"/>
              </a:rPr>
              <a:t>新興イニシアチブ</a:t>
            </a:r>
          </a:p>
          <a:p>
            <a:endParaRPr lang="en-US" sz="1200" kern="0" dirty="0">
              <a:solidFill>
                <a:schemeClr val="tx1">
                  <a:lumMod val="75000"/>
                </a:schemeClr>
              </a:solidFill>
              <a:ea typeface="ＭＳ 明朝" panose="02020609040205080304" pitchFamily="17" charset="-128"/>
              <a:cs typeface="Arial" charset="0"/>
            </a:endParaRPr>
          </a:p>
          <a:p>
            <a:r>
              <a:rPr lang="ja-JP" sz="1200" dirty="0">
                <a:solidFill>
                  <a:schemeClr val="tx1">
                    <a:lumMod val="75000"/>
                  </a:schemeClr>
                </a:solidFill>
                <a:ea typeface="ＭＳ 明朝" panose="02020609040205080304" pitchFamily="17" charset="-128"/>
                <a:cs typeface="Arial" charset="0"/>
              </a:rPr>
              <a:t>地区LCIFコーディネーターを会議に招き、LCIFに関するライオンズの知識を高めてもらいましょう。</a:t>
            </a:r>
          </a:p>
        </p:txBody>
      </p:sp>
      <p:sp>
        <p:nvSpPr>
          <p:cNvPr id="4" name="Date Placeholder 3"/>
          <p:cNvSpPr>
            <a:spLocks noGrp="1"/>
          </p:cNvSpPr>
          <p:nvPr>
            <p:ph type="dt" idx="10"/>
          </p:nvPr>
        </p:nvSpPr>
        <p:spPr/>
        <p:txBody>
          <a:bodyPr/>
          <a:lstStyle/>
          <a:p>
            <a:pPr>
              <a:defRPr/>
            </a:pPr>
            <a:fld id="{65793844-D9B9-4FD5-AAE1-639650795297}"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33</a:t>
            </a:fld>
            <a:endParaRPr lang="en-US" dirty="0"/>
          </a:p>
        </p:txBody>
      </p:sp>
    </p:spTree>
    <p:extLst>
      <p:ext uri="{BB962C8B-B14F-4D97-AF65-F5344CB8AC3E}">
        <p14:creationId xmlns:p14="http://schemas.microsoft.com/office/powerpoint/2010/main" val="3876113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6600" y="685800"/>
            <a:ext cx="5486400" cy="3087688"/>
          </a:xfrm>
        </p:spPr>
      </p:sp>
      <p:sp>
        <p:nvSpPr>
          <p:cNvPr id="3" name="Notes Placeholder 2"/>
          <p:cNvSpPr>
            <a:spLocks noGrp="1"/>
          </p:cNvSpPr>
          <p:nvPr>
            <p:ph type="body" idx="1"/>
          </p:nvPr>
        </p:nvSpPr>
        <p:spPr>
          <a:xfrm>
            <a:off x="736602" y="3993530"/>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ja-JP" sz="1200" b="1" dirty="0">
                <a:solidFill>
                  <a:schemeClr val="tx1"/>
                </a:solidFill>
                <a:ea typeface="ＭＳ 明朝" panose="02020609040205080304" pitchFamily="17" charset="-128"/>
              </a:rPr>
              <a:t>第2回会議 – 会員を焦点に！</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ＭＳ 明朝" panose="02020609040205080304" pitchFamily="17" charset="-128"/>
              <a:cs typeface="Arial" charset="0"/>
            </a:endParaRPr>
          </a:p>
          <a:p>
            <a:r>
              <a:rPr lang="ja-JP" dirty="0">
                <a:solidFill>
                  <a:schemeClr val="tx1"/>
                </a:solidFill>
                <a:ea typeface="ＭＳ 明朝" panose="02020609040205080304" pitchFamily="17" charset="-128"/>
              </a:rPr>
              <a:t>会議の焦点は会員に置きます！</a:t>
            </a:r>
          </a:p>
          <a:p>
            <a:endParaRPr lang="en-US" dirty="0">
              <a:ea typeface="ＭＳ 明朝" panose="02020609040205080304" pitchFamily="17" charset="-128"/>
            </a:endParaRPr>
          </a:p>
          <a:p>
            <a:r>
              <a:rPr lang="ja-JP" baseline="0" dirty="0">
                <a:ea typeface="ＭＳ 明朝" panose="02020609040205080304" pitchFamily="17" charset="-128"/>
              </a:rPr>
              <a:t>さまざまなクラブの地区ガバナー諮問委員会メンバーを招集します。</a:t>
            </a:r>
          </a:p>
          <a:p>
            <a:endParaRPr lang="en-US" baseline="0" dirty="0">
              <a:ea typeface="ＭＳ 明朝" panose="02020609040205080304" pitchFamily="17" charset="-128"/>
            </a:endParaRPr>
          </a:p>
          <a:p>
            <a:r>
              <a:rPr lang="ja-JP" baseline="0" dirty="0">
                <a:ea typeface="ＭＳ 明朝" panose="02020609040205080304" pitchFamily="17" charset="-128"/>
              </a:rPr>
              <a:t>ただし、クラブの会員委員長にも参加を求めましょう。</a:t>
            </a:r>
          </a:p>
          <a:p>
            <a:endParaRPr lang="en-US" baseline="0" dirty="0">
              <a:ea typeface="ＭＳ 明朝" panose="02020609040205080304" pitchFamily="17" charset="-128"/>
            </a:endParaRPr>
          </a:p>
          <a:p>
            <a:r>
              <a:rPr lang="ja-JP" baseline="0" dirty="0">
                <a:ea typeface="ＭＳ 明朝" panose="02020609040205080304" pitchFamily="17" charset="-128"/>
              </a:rPr>
              <a:t>また、グローバル・アクション・チームの地区GMTコーディネーターにも参加してもらいます。 </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bg1"/>
              </a:solidFill>
              <a:ea typeface="Arial" charset="0"/>
              <a:cs typeface="Arial" charset="0"/>
            </a:endParaRPr>
          </a:p>
          <a:p>
            <a:endParaRPr lang="en-US" dirty="0"/>
          </a:p>
        </p:txBody>
      </p:sp>
      <p:sp>
        <p:nvSpPr>
          <p:cNvPr id="4" name="Date Placeholder 3"/>
          <p:cNvSpPr>
            <a:spLocks noGrp="1"/>
          </p:cNvSpPr>
          <p:nvPr>
            <p:ph type="dt" idx="10"/>
          </p:nvPr>
        </p:nvSpPr>
        <p:spPr/>
        <p:txBody>
          <a:bodyPr/>
          <a:lstStyle/>
          <a:p>
            <a:pPr>
              <a:defRPr/>
            </a:pPr>
            <a:fld id="{6CD8A588-A78C-4142-AA17-9ED2377E005B}"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34</a:t>
            </a:fld>
            <a:endParaRPr lang="en-US" dirty="0"/>
          </a:p>
        </p:txBody>
      </p:sp>
    </p:spTree>
    <p:extLst>
      <p:ext uri="{BB962C8B-B14F-4D97-AF65-F5344CB8AC3E}">
        <p14:creationId xmlns:p14="http://schemas.microsoft.com/office/powerpoint/2010/main" val="2496380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pPr algn="l"/>
            <a:r>
              <a:rPr lang="ja-JP" sz="1200" b="0" dirty="0">
                <a:solidFill>
                  <a:schemeClr val="tx1"/>
                </a:solidFill>
                <a:ea typeface="ＭＳ 明朝" panose="02020609040205080304" pitchFamily="17" charset="-128"/>
              </a:rPr>
              <a:t>グローバル会員増強チーム・コーディネーターに</a:t>
            </a:r>
            <a:r>
              <a:rPr lang="ja-JP" altLang="en-US" sz="1200" b="0" dirty="0">
                <a:solidFill>
                  <a:schemeClr val="tx1"/>
                </a:solidFill>
                <a:ea typeface="ＭＳ 明朝" panose="02020609040205080304" pitchFamily="17" charset="-128"/>
              </a:rPr>
              <a:t>こうしたこと</a:t>
            </a:r>
            <a:r>
              <a:rPr lang="ja-JP" sz="1200" b="0" dirty="0">
                <a:solidFill>
                  <a:schemeClr val="tx1"/>
                </a:solidFill>
                <a:ea typeface="ＭＳ 明朝" panose="02020609040205080304" pitchFamily="17" charset="-128"/>
              </a:rPr>
              <a:t>を行ってもらいます。</a:t>
            </a:r>
          </a:p>
          <a:p>
            <a:pPr algn="l"/>
            <a:endParaRPr lang="en-US" sz="1200" b="0" kern="0" dirty="0">
              <a:solidFill>
                <a:schemeClr val="tx1"/>
              </a:solidFill>
              <a:ea typeface="ＭＳ 明朝" panose="02020609040205080304" pitchFamily="17" charset="-128"/>
              <a:cs typeface="Arial" charset="0"/>
            </a:endParaRPr>
          </a:p>
          <a:p>
            <a:pPr marL="171450" indent="-171450">
              <a:buSzPct val="125000"/>
              <a:buFont typeface="Arial" panose="020B0604020202020204" pitchFamily="34" charset="0"/>
              <a:buChar char="•"/>
            </a:pPr>
            <a:r>
              <a:rPr lang="ja-JP" sz="1200" dirty="0">
                <a:solidFill>
                  <a:schemeClr val="tx1"/>
                </a:solidFill>
                <a:ea typeface="ＭＳ 明朝" panose="02020609040205080304" pitchFamily="17" charset="-128"/>
              </a:rPr>
              <a:t>	クラブに会員に関する資料を推奨する。</a:t>
            </a:r>
          </a:p>
          <a:p>
            <a:pPr marL="171450" indent="-171450">
              <a:buSzPct val="125000"/>
              <a:buFont typeface="Arial" panose="020B0604020202020204" pitchFamily="34" charset="0"/>
              <a:buChar char="•"/>
            </a:pPr>
            <a:endParaRPr lang="en-US" sz="1200" dirty="0">
              <a:solidFill>
                <a:schemeClr val="tx1"/>
              </a:solidFill>
              <a:ea typeface="ＭＳ 明朝" panose="02020609040205080304" pitchFamily="17" charset="-128"/>
            </a:endParaRPr>
          </a:p>
          <a:p>
            <a:pPr marL="171450" indent="-171450">
              <a:buSzPct val="125000"/>
              <a:buFont typeface="Arial" panose="020B0604020202020204" pitchFamily="34" charset="0"/>
              <a:buChar char="•"/>
            </a:pPr>
            <a:r>
              <a:rPr lang="ja-JP" sz="1200" dirty="0">
                <a:solidFill>
                  <a:schemeClr val="tx1"/>
                </a:solidFill>
                <a:ea typeface="ＭＳ 明朝" panose="02020609040205080304" pitchFamily="17" charset="-128"/>
              </a:rPr>
              <a:t>	クラブ会員委員長に支援と助言を提供する。</a:t>
            </a:r>
          </a:p>
          <a:p>
            <a:pPr marL="171450" indent="-171450">
              <a:buSzPct val="125000"/>
              <a:buFont typeface="Arial" panose="020B0604020202020204" pitchFamily="34" charset="0"/>
              <a:buChar char="•"/>
            </a:pPr>
            <a:endParaRPr lang="en-US" sz="1200" dirty="0">
              <a:solidFill>
                <a:schemeClr val="tx1"/>
              </a:solidFill>
              <a:ea typeface="ＭＳ 明朝" panose="02020609040205080304" pitchFamily="17" charset="-128"/>
            </a:endParaRPr>
          </a:p>
          <a:p>
            <a:pPr marL="171450" indent="-171450">
              <a:buSzPct val="125000"/>
              <a:buFont typeface="Arial" panose="020B0604020202020204" pitchFamily="34" charset="0"/>
              <a:buChar char="•"/>
            </a:pPr>
            <a:r>
              <a:rPr lang="ja-JP" sz="1200" dirty="0">
                <a:solidFill>
                  <a:schemeClr val="tx1"/>
                </a:solidFill>
                <a:ea typeface="ＭＳ 明朝" panose="02020609040205080304" pitchFamily="17" charset="-128"/>
              </a:rPr>
              <a:t>	新クラブを結成できそうな地域社会を見つける。</a:t>
            </a:r>
          </a:p>
          <a:p>
            <a:pPr marL="171450" indent="-171450">
              <a:buSzPct val="125000"/>
              <a:buFont typeface="Arial" panose="020B0604020202020204" pitchFamily="34" charset="0"/>
              <a:buChar char="•"/>
            </a:pPr>
            <a:endParaRPr lang="en-US" sz="1200" dirty="0">
              <a:solidFill>
                <a:schemeClr val="tx1"/>
              </a:solidFill>
              <a:ea typeface="ＭＳ 明朝" panose="02020609040205080304" pitchFamily="17" charset="-128"/>
            </a:endParaRPr>
          </a:p>
          <a:p>
            <a:pPr marL="171450" indent="-171450">
              <a:buSzPct val="125000"/>
              <a:buFont typeface="Arial" panose="020B0604020202020204" pitchFamily="34" charset="0"/>
              <a:buChar char="•"/>
            </a:pPr>
            <a:r>
              <a:rPr lang="ja-JP" sz="1200" dirty="0">
                <a:solidFill>
                  <a:schemeClr val="tx1"/>
                </a:solidFill>
                <a:ea typeface="ＭＳ 明朝" panose="02020609040205080304" pitchFamily="17" charset="-128"/>
              </a:rPr>
              <a:t>	クラブが会員拡大計画を実行できるよう支援する。</a:t>
            </a:r>
          </a:p>
          <a:p>
            <a:pPr marL="171450" indent="-171450">
              <a:buSzPct val="125000"/>
              <a:buFont typeface="Arial" panose="020B0604020202020204" pitchFamily="34" charset="0"/>
              <a:buChar char="•"/>
            </a:pPr>
            <a:endParaRPr lang="en-US" sz="1200" dirty="0">
              <a:solidFill>
                <a:schemeClr val="tx1"/>
              </a:solidFill>
              <a:ea typeface="ＭＳ 明朝" panose="02020609040205080304" pitchFamily="17" charset="-128"/>
            </a:endParaRPr>
          </a:p>
          <a:p>
            <a:pPr marL="0" indent="0">
              <a:buSzPct val="125000"/>
              <a:buFont typeface="Arial" panose="020B0604020202020204" pitchFamily="34" charset="0"/>
              <a:buNone/>
            </a:pPr>
            <a:endParaRPr lang="en-US" sz="1200" dirty="0">
              <a:solidFill>
                <a:schemeClr val="tx1"/>
              </a:solidFill>
              <a:ea typeface="ＭＳ 明朝" panose="02020609040205080304" pitchFamily="17" charset="-128"/>
            </a:endParaRPr>
          </a:p>
          <a:p>
            <a:pPr marL="0" indent="0">
              <a:buSzPct val="125000"/>
              <a:buFont typeface="Arial" panose="020B0604020202020204" pitchFamily="34" charset="0"/>
              <a:buNone/>
            </a:pPr>
            <a:r>
              <a:rPr lang="ja-JP" sz="1200" dirty="0">
                <a:solidFill>
                  <a:schemeClr val="tx1"/>
                </a:solidFill>
                <a:ea typeface="ＭＳ 明朝" panose="02020609040205080304" pitchFamily="17" charset="-128"/>
              </a:rPr>
              <a:t>ゾーン内のクラブ、またはゾーン・チェアパーソンである皆さんが新ライオンズクラブを結成したいと考えているなら、グローバル・エクステンション・</a:t>
            </a:r>
            <a:r>
              <a:rPr lang="ja-JP" altLang="en-US" sz="1200" dirty="0">
                <a:solidFill>
                  <a:schemeClr val="tx1"/>
                </a:solidFill>
                <a:ea typeface="ＭＳ 明朝" panose="02020609040205080304" pitchFamily="17" charset="-128"/>
              </a:rPr>
              <a:t>チーム</a:t>
            </a:r>
            <a:r>
              <a:rPr lang="ja-JP" sz="1200" dirty="0">
                <a:solidFill>
                  <a:schemeClr val="tx1"/>
                </a:solidFill>
                <a:ea typeface="ＭＳ 明朝" panose="02020609040205080304" pitchFamily="17" charset="-128"/>
              </a:rPr>
              <a:t>コーディネーターに支援を求めるとよいでしょう。 </a:t>
            </a:r>
          </a:p>
          <a:p>
            <a:pPr algn="l"/>
            <a:endParaRPr lang="en-US" sz="1400" b="1" kern="0" dirty="0">
              <a:solidFill>
                <a:srgbClr val="0A5496"/>
              </a:solidFill>
              <a:latin typeface="Arial" charset="0"/>
              <a:ea typeface="Arial" charset="0"/>
              <a:cs typeface="Arial" charset="0"/>
            </a:endParaRPr>
          </a:p>
        </p:txBody>
      </p:sp>
      <p:sp>
        <p:nvSpPr>
          <p:cNvPr id="4" name="Date Placeholder 3"/>
          <p:cNvSpPr>
            <a:spLocks noGrp="1"/>
          </p:cNvSpPr>
          <p:nvPr>
            <p:ph type="dt" idx="10"/>
          </p:nvPr>
        </p:nvSpPr>
        <p:spPr/>
        <p:txBody>
          <a:bodyPr/>
          <a:lstStyle/>
          <a:p>
            <a:pPr>
              <a:defRPr/>
            </a:pPr>
            <a:fld id="{D333BF7B-9537-49DF-B66F-DF2A274D903C}"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35</a:t>
            </a:fld>
            <a:endParaRPr lang="en-US" dirty="0"/>
          </a:p>
        </p:txBody>
      </p:sp>
    </p:spTree>
    <p:extLst>
      <p:ext uri="{BB962C8B-B14F-4D97-AF65-F5344CB8AC3E}">
        <p14:creationId xmlns:p14="http://schemas.microsoft.com/office/powerpoint/2010/main" val="2237243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0388" y="685800"/>
            <a:ext cx="5486400" cy="3087688"/>
          </a:xfrm>
        </p:spPr>
      </p:sp>
      <p:sp>
        <p:nvSpPr>
          <p:cNvPr id="3" name="Notes Placeholder 2"/>
          <p:cNvSpPr>
            <a:spLocks noGrp="1"/>
          </p:cNvSpPr>
          <p:nvPr>
            <p:ph type="body" idx="1"/>
          </p:nvPr>
        </p:nvSpPr>
        <p:spPr>
          <a:xfrm>
            <a:off x="560389" y="3993530"/>
            <a:ext cx="5486400" cy="4754880"/>
          </a:xfrm>
          <a:prstGeom prst="rect">
            <a:avLst/>
          </a:prstGeom>
        </p:spPr>
        <p:txBody>
          <a:bodyPr>
            <a:normAutofit fontScale="92500" lnSpcReduction="10000"/>
          </a:bodyPr>
          <a:lstStyle/>
          <a:p>
            <a:pPr marL="0" indent="0">
              <a:spcBef>
                <a:spcPts val="600"/>
              </a:spcBef>
              <a:buNone/>
            </a:pPr>
            <a:r>
              <a:rPr lang="ja-JP" sz="1200" dirty="0">
                <a:solidFill>
                  <a:schemeClr val="tx1"/>
                </a:solidFill>
                <a:ea typeface="ＭＳ 明朝" panose="02020609040205080304" pitchFamily="17" charset="-128"/>
                <a:cs typeface="Helvetica" panose="020B0604020202020204" pitchFamily="34" charset="0"/>
              </a:rPr>
              <a:t>クラブ会員委員長ガイドには</a:t>
            </a:r>
            <a:r>
              <a:rPr lang="ja-JP" altLang="en-US" sz="1200" dirty="0">
                <a:solidFill>
                  <a:schemeClr val="tx1"/>
                </a:solidFill>
                <a:ea typeface="ＭＳ 明朝" panose="02020609040205080304" pitchFamily="17" charset="-128"/>
                <a:cs typeface="Helvetica" panose="020B0604020202020204" pitchFamily="34" charset="0"/>
              </a:rPr>
              <a:t>次のような</a:t>
            </a:r>
            <a:r>
              <a:rPr lang="ja-JP" sz="1200" dirty="0">
                <a:solidFill>
                  <a:schemeClr val="tx1"/>
                </a:solidFill>
                <a:ea typeface="ＭＳ 明朝" panose="02020609040205080304" pitchFamily="17" charset="-128"/>
                <a:cs typeface="Helvetica" panose="020B0604020202020204" pitchFamily="34" charset="0"/>
              </a:rPr>
              <a:t>内容が含まれています。</a:t>
            </a:r>
          </a:p>
          <a:p>
            <a:pPr marL="457200" indent="-457200">
              <a:lnSpc>
                <a:spcPct val="110000"/>
              </a:lnSpc>
              <a:buAutoNum type="arabicPeriod"/>
            </a:pPr>
            <a:r>
              <a:rPr lang="ja-JP" sz="1200" dirty="0">
                <a:solidFill>
                  <a:schemeClr val="tx1"/>
                </a:solidFill>
                <a:ea typeface="ＭＳ 明朝" panose="02020609040205080304" pitchFamily="17" charset="-128"/>
                <a:cs typeface="Helvetica" panose="020B0604020202020204" pitchFamily="34" charset="0"/>
              </a:rPr>
              <a:t>任期の準備</a:t>
            </a:r>
          </a:p>
          <a:p>
            <a:pPr marL="457200" indent="-457200">
              <a:lnSpc>
                <a:spcPct val="110000"/>
              </a:lnSpc>
              <a:buAutoNum type="arabicPeriod"/>
            </a:pPr>
            <a:r>
              <a:rPr lang="ja-JP" sz="1200" dirty="0">
                <a:solidFill>
                  <a:schemeClr val="tx1"/>
                </a:solidFill>
                <a:ea typeface="ＭＳ 明朝" panose="02020609040205080304" pitchFamily="17" charset="-128"/>
                <a:cs typeface="Helvetica" panose="020B0604020202020204" pitchFamily="34" charset="0"/>
              </a:rPr>
              <a:t>責任</a:t>
            </a:r>
          </a:p>
          <a:p>
            <a:pPr marL="457200" indent="-457200">
              <a:lnSpc>
                <a:spcPct val="110000"/>
              </a:lnSpc>
              <a:buAutoNum type="arabicPeriod"/>
            </a:pPr>
            <a:r>
              <a:rPr lang="ja-JP" sz="1200" dirty="0">
                <a:solidFill>
                  <a:schemeClr val="tx1"/>
                </a:solidFill>
                <a:ea typeface="ＭＳ 明朝" panose="02020609040205080304" pitchFamily="17" charset="-128"/>
                <a:cs typeface="Helvetica" panose="020B0604020202020204" pitchFamily="34" charset="0"/>
              </a:rPr>
              <a:t>支援と指導</a:t>
            </a:r>
          </a:p>
          <a:p>
            <a:pPr marL="457200" indent="-457200">
              <a:lnSpc>
                <a:spcPct val="110000"/>
              </a:lnSpc>
              <a:buAutoNum type="arabicPeriod"/>
            </a:pPr>
            <a:r>
              <a:rPr lang="ja-JP" sz="1200" dirty="0">
                <a:solidFill>
                  <a:schemeClr val="tx1"/>
                </a:solidFill>
                <a:ea typeface="ＭＳ 明朝" panose="02020609040205080304" pitchFamily="17" charset="-128"/>
                <a:cs typeface="Helvetica" panose="020B0604020202020204" pitchFamily="34" charset="0"/>
              </a:rPr>
              <a:t>会員の満足度</a:t>
            </a:r>
          </a:p>
          <a:p>
            <a:pPr marL="457200" indent="-457200">
              <a:lnSpc>
                <a:spcPct val="110000"/>
              </a:lnSpc>
              <a:buAutoNum type="arabicPeriod"/>
            </a:pPr>
            <a:r>
              <a:rPr lang="ja-JP" sz="1200" dirty="0">
                <a:solidFill>
                  <a:schemeClr val="tx1"/>
                </a:solidFill>
                <a:ea typeface="ＭＳ 明朝" panose="02020609040205080304" pitchFamily="17" charset="-128"/>
                <a:cs typeface="Helvetica" panose="020B0604020202020204" pitchFamily="34" charset="0"/>
              </a:rPr>
              <a:t>会員勧誘</a:t>
            </a:r>
          </a:p>
          <a:p>
            <a:pPr marL="457200" indent="-457200">
              <a:lnSpc>
                <a:spcPct val="110000"/>
              </a:lnSpc>
              <a:buAutoNum type="arabicPeriod"/>
            </a:pPr>
            <a:r>
              <a:rPr lang="ja-JP" sz="1200" dirty="0">
                <a:solidFill>
                  <a:schemeClr val="tx1"/>
                </a:solidFill>
                <a:ea typeface="ＭＳ 明朝" panose="02020609040205080304" pitchFamily="17" charset="-128"/>
                <a:cs typeface="Helvetica" panose="020B0604020202020204" pitchFamily="34" charset="0"/>
              </a:rPr>
              <a:t>アワード</a:t>
            </a:r>
            <a:r>
              <a:rPr lang="ja-JP" altLang="en-US" sz="1200" dirty="0">
                <a:solidFill>
                  <a:schemeClr val="tx1"/>
                </a:solidFill>
                <a:ea typeface="ＭＳ 明朝" panose="02020609040205080304" pitchFamily="17" charset="-128"/>
                <a:cs typeface="Helvetica" panose="020B0604020202020204" pitchFamily="34" charset="0"/>
              </a:rPr>
              <a:t>および</a:t>
            </a:r>
            <a:r>
              <a:rPr lang="ja-JP" sz="1200" dirty="0">
                <a:solidFill>
                  <a:schemeClr val="tx1"/>
                </a:solidFill>
                <a:ea typeface="ＭＳ 明朝" panose="02020609040205080304" pitchFamily="17" charset="-128"/>
                <a:cs typeface="Helvetica" panose="020B0604020202020204" pitchFamily="34" charset="0"/>
              </a:rPr>
              <a:t>表彰</a:t>
            </a:r>
          </a:p>
          <a:p>
            <a:pPr marL="457200" indent="-457200">
              <a:lnSpc>
                <a:spcPct val="110000"/>
              </a:lnSpc>
              <a:buAutoNum type="arabicPeriod"/>
            </a:pPr>
            <a:r>
              <a:rPr lang="ja-JP" sz="1200" dirty="0">
                <a:solidFill>
                  <a:schemeClr val="tx1"/>
                </a:solidFill>
                <a:ea typeface="ＭＳ 明朝" panose="02020609040205080304" pitchFamily="17" charset="-128"/>
                <a:cs typeface="Helvetica" panose="020B0604020202020204" pitchFamily="34" charset="0"/>
              </a:rPr>
              <a:t>予定表</a:t>
            </a:r>
          </a:p>
          <a:p>
            <a:pPr>
              <a:spcBef>
                <a:spcPts val="600"/>
              </a:spcBef>
            </a:pPr>
            <a:endParaRPr lang="en-US" dirty="0">
              <a:solidFill>
                <a:schemeClr val="tx1"/>
              </a:solidFill>
              <a:ea typeface="ＭＳ 明朝" panose="02020609040205080304" pitchFamily="17" charset="-128"/>
            </a:endParaRPr>
          </a:p>
          <a:p>
            <a:pPr>
              <a:spcBef>
                <a:spcPts val="600"/>
              </a:spcBef>
            </a:pPr>
            <a:r>
              <a:rPr lang="ja-JP" dirty="0">
                <a:solidFill>
                  <a:schemeClr val="tx1"/>
                </a:solidFill>
                <a:ea typeface="ＭＳ 明朝" panose="02020609040205080304" pitchFamily="17" charset="-128"/>
              </a:rPr>
              <a:t>誘ってみよう – </a:t>
            </a:r>
            <a:r>
              <a:rPr lang="ja-JP" sz="1200" b="1" dirty="0">
                <a:solidFill>
                  <a:schemeClr val="tx1"/>
                </a:solidFill>
                <a:ea typeface="ＭＳ 明朝" panose="02020609040205080304" pitchFamily="17" charset="-128"/>
                <a:cs typeface="Arial" charset="0"/>
              </a:rPr>
              <a:t>会員勧誘のステップ</a:t>
            </a:r>
          </a:p>
          <a:p>
            <a:pPr marL="457200" indent="-457200">
              <a:buAutoNum type="arabicPeriod"/>
            </a:pPr>
            <a:r>
              <a:rPr lang="ja-JP" sz="1200" dirty="0">
                <a:solidFill>
                  <a:schemeClr val="tx1"/>
                </a:solidFill>
                <a:ea typeface="ＭＳ 明朝" panose="02020609040205080304" pitchFamily="17" charset="-128"/>
                <a:cs typeface="Helvetica" panose="020B0604020202020204" pitchFamily="34" charset="0"/>
              </a:rPr>
              <a:t>クラブを備えさせる。</a:t>
            </a:r>
          </a:p>
          <a:p>
            <a:pPr marL="457200" indent="-457200">
              <a:buAutoNum type="arabicPeriod"/>
            </a:pPr>
            <a:r>
              <a:rPr lang="ja-JP" sz="1200" dirty="0">
                <a:solidFill>
                  <a:schemeClr val="tx1"/>
                </a:solidFill>
                <a:ea typeface="ＭＳ 明朝" panose="02020609040205080304" pitchFamily="17" charset="-128"/>
                <a:cs typeface="Helvetica" panose="020B0604020202020204" pitchFamily="34" charset="0"/>
              </a:rPr>
              <a:t>クラブの会員</a:t>
            </a:r>
            <a:r>
              <a:rPr lang="ja-JP" altLang="en-US" sz="1200" dirty="0">
                <a:solidFill>
                  <a:schemeClr val="tx1"/>
                </a:solidFill>
                <a:ea typeface="ＭＳ 明朝" panose="02020609040205080304" pitchFamily="17" charset="-128"/>
                <a:cs typeface="Helvetica" panose="020B0604020202020204" pitchFamily="34" charset="0"/>
              </a:rPr>
              <a:t>増強</a:t>
            </a:r>
            <a:r>
              <a:rPr lang="ja-JP" sz="1200" dirty="0">
                <a:solidFill>
                  <a:schemeClr val="tx1"/>
                </a:solidFill>
                <a:ea typeface="ＭＳ 明朝" panose="02020609040205080304" pitchFamily="17" charset="-128"/>
                <a:cs typeface="Helvetica" panose="020B0604020202020204" pitchFamily="34" charset="0"/>
              </a:rPr>
              <a:t>計画を立てる。</a:t>
            </a:r>
          </a:p>
          <a:p>
            <a:pPr marL="457200" indent="-457200">
              <a:buAutoNum type="arabicPeriod"/>
            </a:pPr>
            <a:r>
              <a:rPr lang="ja-JP" sz="1200" dirty="0">
                <a:solidFill>
                  <a:schemeClr val="tx1"/>
                </a:solidFill>
                <a:ea typeface="ＭＳ 明朝" panose="02020609040205080304" pitchFamily="17" charset="-128"/>
                <a:cs typeface="Helvetica" panose="020B0604020202020204" pitchFamily="34" charset="0"/>
              </a:rPr>
              <a:t>クラブの会員</a:t>
            </a:r>
            <a:r>
              <a:rPr lang="ja-JP" altLang="en-US" sz="1200" dirty="0">
                <a:solidFill>
                  <a:schemeClr val="tx1"/>
                </a:solidFill>
                <a:ea typeface="ＭＳ 明朝" panose="02020609040205080304" pitchFamily="17" charset="-128"/>
                <a:cs typeface="Helvetica" panose="020B0604020202020204" pitchFamily="34" charset="0"/>
              </a:rPr>
              <a:t>増強</a:t>
            </a:r>
            <a:r>
              <a:rPr lang="ja-JP" sz="1200" dirty="0">
                <a:solidFill>
                  <a:schemeClr val="tx1"/>
                </a:solidFill>
                <a:ea typeface="ＭＳ 明朝" panose="02020609040205080304" pitchFamily="17" charset="-128"/>
                <a:cs typeface="Helvetica" panose="020B0604020202020204" pitchFamily="34" charset="0"/>
              </a:rPr>
              <a:t>計画を実施する。</a:t>
            </a:r>
          </a:p>
          <a:p>
            <a:pPr marL="457200" indent="-457200">
              <a:buAutoNum type="arabicPeriod"/>
            </a:pPr>
            <a:r>
              <a:rPr lang="ja-JP" sz="1200" dirty="0">
                <a:solidFill>
                  <a:schemeClr val="tx1"/>
                </a:solidFill>
                <a:ea typeface="ＭＳ 明朝" panose="02020609040205080304" pitchFamily="17" charset="-128"/>
                <a:cs typeface="Helvetica" panose="020B0604020202020204" pitchFamily="34" charset="0"/>
              </a:rPr>
              <a:t>新会員を歓迎する。</a:t>
            </a:r>
          </a:p>
          <a:p>
            <a:pPr marL="457200" indent="-457200">
              <a:buAutoNum type="arabicPeriod"/>
            </a:pPr>
            <a:r>
              <a:rPr lang="ja-JP" sz="1200" dirty="0">
                <a:solidFill>
                  <a:schemeClr val="tx1"/>
                </a:solidFill>
                <a:ea typeface="ＭＳ 明朝" panose="02020609040205080304" pitchFamily="17" charset="-128"/>
                <a:cs typeface="Helvetica" panose="020B0604020202020204" pitchFamily="34" charset="0"/>
              </a:rPr>
              <a:t>新会員を参加させる。</a:t>
            </a:r>
          </a:p>
          <a:p>
            <a:pPr marL="0" marR="0" lvl="0" indent="0" algn="l" defTabSz="914400" rtl="0" eaLnBrk="0" fontAlgn="base" latinLnBrk="0" hangingPunct="0">
              <a:spcBef>
                <a:spcPts val="600"/>
              </a:spcBef>
              <a:spcAft>
                <a:spcPct val="0"/>
              </a:spcAft>
              <a:buClrTx/>
              <a:buSzTx/>
              <a:buFontTx/>
              <a:buNone/>
              <a:tabLst/>
              <a:defRPr/>
            </a:pPr>
            <a:endParaRPr lang="en-US" dirty="0">
              <a:solidFill>
                <a:schemeClr val="tx1"/>
              </a:solidFill>
              <a:ea typeface="ＭＳ 明朝" panose="02020609040205080304" pitchFamily="17" charset="-128"/>
            </a:endParaRPr>
          </a:p>
          <a:p>
            <a:pPr marL="0" marR="0" lvl="0" indent="0" algn="l" defTabSz="914400" rtl="0" eaLnBrk="0" fontAlgn="base" latinLnBrk="0" hangingPunct="0">
              <a:spcBef>
                <a:spcPts val="600"/>
              </a:spcBef>
              <a:spcAft>
                <a:spcPct val="0"/>
              </a:spcAft>
              <a:buClrTx/>
              <a:buSzTx/>
              <a:buFontTx/>
              <a:buNone/>
              <a:tabLst/>
              <a:defRPr/>
            </a:pPr>
            <a:r>
              <a:rPr lang="ja-JP" baseline="0" dirty="0">
                <a:solidFill>
                  <a:schemeClr val="tx1"/>
                </a:solidFill>
                <a:ea typeface="ＭＳ 明朝" panose="02020609040205080304" pitchFamily="17" charset="-128"/>
              </a:rPr>
              <a:t>新会員オリエンテーション・ガイド - </a:t>
            </a:r>
            <a:r>
              <a:rPr lang="ja-JP" sz="1200" b="1" dirty="0">
                <a:solidFill>
                  <a:schemeClr val="tx1"/>
                </a:solidFill>
                <a:ea typeface="ＭＳ 明朝" panose="02020609040205080304" pitchFamily="17" charset="-128"/>
                <a:cs typeface="Arial" charset="0"/>
              </a:rPr>
              <a:t>ストーリー：一人のライオンからグローバルな誇りへ。</a:t>
            </a:r>
          </a:p>
          <a:p>
            <a:pPr marL="0" marR="0" lvl="0" indent="0" algn="l" defTabSz="914400" rtl="0" eaLnBrk="0" fontAlgn="base" latinLnBrk="0" hangingPunct="0">
              <a:spcBef>
                <a:spcPts val="600"/>
              </a:spcBef>
              <a:spcAft>
                <a:spcPct val="0"/>
              </a:spcAft>
              <a:buClrTx/>
              <a:buSzTx/>
              <a:buFont typeface="+mj-lt"/>
              <a:buNone/>
              <a:tabLst/>
              <a:defRPr/>
            </a:pPr>
            <a:r>
              <a:rPr lang="ja-JP" sz="1200" b="0" dirty="0">
                <a:solidFill>
                  <a:schemeClr val="tx1"/>
                </a:solidFill>
                <a:ea typeface="ＭＳ 明朝" panose="02020609040205080304" pitchFamily="17" charset="-128"/>
                <a:cs typeface="Arial" charset="0"/>
              </a:rPr>
              <a:t>クラブ、地区、ライオンズの</a:t>
            </a:r>
            <a:r>
              <a:rPr lang="ja-JP" altLang="en-US" sz="1200" b="0" dirty="0">
                <a:solidFill>
                  <a:schemeClr val="tx1"/>
                </a:solidFill>
                <a:ea typeface="ＭＳ 明朝" panose="02020609040205080304" pitchFamily="17" charset="-128"/>
                <a:cs typeface="Arial" charset="0"/>
              </a:rPr>
              <a:t>世界的</a:t>
            </a:r>
            <a:r>
              <a:rPr lang="ja-JP" sz="1200" b="0" dirty="0">
                <a:solidFill>
                  <a:schemeClr val="tx1"/>
                </a:solidFill>
                <a:ea typeface="ＭＳ 明朝" panose="02020609040205080304" pitchFamily="17" charset="-128"/>
                <a:cs typeface="Arial" charset="0"/>
              </a:rPr>
              <a:t>な活動</a:t>
            </a:r>
            <a:r>
              <a:rPr lang="ja-JP" altLang="en-US" sz="1200" b="0" dirty="0">
                <a:solidFill>
                  <a:schemeClr val="tx1"/>
                </a:solidFill>
                <a:ea typeface="ＭＳ 明朝" panose="02020609040205080304" pitchFamily="17" charset="-128"/>
                <a:cs typeface="Arial" charset="0"/>
              </a:rPr>
              <a:t>範囲</a:t>
            </a:r>
            <a:r>
              <a:rPr lang="ja-JP" sz="1200" b="0" dirty="0">
                <a:solidFill>
                  <a:schemeClr val="tx1"/>
                </a:solidFill>
                <a:ea typeface="ＭＳ 明朝" panose="02020609040205080304" pitchFamily="17" charset="-128"/>
                <a:cs typeface="Arial" charset="0"/>
              </a:rPr>
              <a:t>について、新会員に紹介します。</a:t>
            </a:r>
          </a:p>
          <a:p>
            <a:endParaRPr lang="en-US" baseline="0" dirty="0">
              <a:solidFill>
                <a:schemeClr val="tx1"/>
              </a:solidFill>
            </a:endParaRPr>
          </a:p>
          <a:p>
            <a:endParaRPr lang="en-US" baseline="0" dirty="0">
              <a:solidFill>
                <a:schemeClr val="tx1"/>
              </a:solidFill>
            </a:endParaRPr>
          </a:p>
          <a:p>
            <a:endParaRPr lang="en-US" dirty="0"/>
          </a:p>
          <a:p>
            <a:endParaRPr lang="en-US" dirty="0"/>
          </a:p>
          <a:p>
            <a:endParaRPr lang="en-US" dirty="0"/>
          </a:p>
        </p:txBody>
      </p:sp>
      <p:sp>
        <p:nvSpPr>
          <p:cNvPr id="4" name="Date Placeholder 3"/>
          <p:cNvSpPr>
            <a:spLocks noGrp="1"/>
          </p:cNvSpPr>
          <p:nvPr>
            <p:ph type="dt" idx="10"/>
          </p:nvPr>
        </p:nvSpPr>
        <p:spPr/>
        <p:txBody>
          <a:bodyPr/>
          <a:lstStyle/>
          <a:p>
            <a:pPr>
              <a:defRPr/>
            </a:pPr>
            <a:fld id="{4AF0E240-3342-4D0C-A883-64E4920F8535}"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36</a:t>
            </a:fld>
            <a:endParaRPr lang="en-US" dirty="0"/>
          </a:p>
        </p:txBody>
      </p:sp>
    </p:spTree>
    <p:extLst>
      <p:ext uri="{BB962C8B-B14F-4D97-AF65-F5344CB8AC3E}">
        <p14:creationId xmlns:p14="http://schemas.microsoft.com/office/powerpoint/2010/main" val="5440950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6763" y="685800"/>
            <a:ext cx="5486400" cy="3087688"/>
          </a:xfrm>
        </p:spPr>
      </p:sp>
      <p:sp>
        <p:nvSpPr>
          <p:cNvPr id="3" name="Notes Placeholder 2"/>
          <p:cNvSpPr>
            <a:spLocks noGrp="1"/>
          </p:cNvSpPr>
          <p:nvPr>
            <p:ph type="body" idx="1"/>
          </p:nvPr>
        </p:nvSpPr>
        <p:spPr>
          <a:xfrm>
            <a:off x="762002" y="3993530"/>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ja-JP" sz="1200" b="1" dirty="0">
                <a:solidFill>
                  <a:schemeClr val="tx1"/>
                </a:solidFill>
                <a:ea typeface="ＭＳ 明朝" panose="02020609040205080304" pitchFamily="17" charset="-128"/>
              </a:rPr>
              <a:t>第3回会議 – 指導力育成を焦点に！</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ＭＳ 明朝" panose="02020609040205080304" pitchFamily="17" charset="-128"/>
              <a:cs typeface="Arial" charset="0"/>
            </a:endParaRPr>
          </a:p>
          <a:p>
            <a:r>
              <a:rPr lang="ja-JP" dirty="0">
                <a:solidFill>
                  <a:schemeClr val="tx1"/>
                </a:solidFill>
                <a:ea typeface="ＭＳ 明朝" panose="02020609040205080304" pitchFamily="17" charset="-128"/>
              </a:rPr>
              <a:t>会議の焦点は指導力育成に置きます！</a:t>
            </a:r>
          </a:p>
          <a:p>
            <a:endParaRPr lang="en-US" dirty="0">
              <a:ea typeface="ＭＳ 明朝" panose="02020609040205080304" pitchFamily="17" charset="-128"/>
            </a:endParaRPr>
          </a:p>
          <a:p>
            <a:r>
              <a:rPr lang="ja-JP" baseline="0" dirty="0">
                <a:ea typeface="ＭＳ 明朝" panose="02020609040205080304" pitchFamily="17" charset="-128"/>
              </a:rPr>
              <a:t>さまざまなクラブの地区ガバナー諮問委員会メンバーを招集します。</a:t>
            </a:r>
          </a:p>
          <a:p>
            <a:endParaRPr lang="en-US" baseline="0" dirty="0">
              <a:ea typeface="ＭＳ 明朝" panose="02020609040205080304" pitchFamily="17" charset="-128"/>
            </a:endParaRPr>
          </a:p>
          <a:p>
            <a:r>
              <a:rPr lang="ja-JP" baseline="0" dirty="0">
                <a:ea typeface="ＭＳ 明朝" panose="02020609040205080304" pitchFamily="17" charset="-128"/>
              </a:rPr>
              <a:t>ただし、特にクラブ副会長に配慮すべきです。なぜなら、各クラブでは、次年度に向けて役員の引き継ぎを計画する必要があるからです。</a:t>
            </a:r>
          </a:p>
          <a:p>
            <a:endParaRPr lang="en-US" baseline="0" dirty="0">
              <a:ea typeface="ＭＳ 明朝" panose="02020609040205080304" pitchFamily="17" charset="-128"/>
            </a:endParaRPr>
          </a:p>
          <a:p>
            <a:r>
              <a:rPr lang="ja-JP" baseline="0" dirty="0">
                <a:ea typeface="ＭＳ 明朝" panose="02020609040205080304" pitchFamily="17" charset="-128"/>
              </a:rPr>
              <a:t>グローバル・アクション・チームの地区GLTコーディネーターに参加してもらいましょう。 </a:t>
            </a:r>
          </a:p>
          <a:p>
            <a:endParaRPr lang="en-US" dirty="0"/>
          </a:p>
        </p:txBody>
      </p:sp>
      <p:sp>
        <p:nvSpPr>
          <p:cNvPr id="4" name="Date Placeholder 3"/>
          <p:cNvSpPr>
            <a:spLocks noGrp="1"/>
          </p:cNvSpPr>
          <p:nvPr>
            <p:ph type="dt" idx="10"/>
          </p:nvPr>
        </p:nvSpPr>
        <p:spPr/>
        <p:txBody>
          <a:bodyPr/>
          <a:lstStyle/>
          <a:p>
            <a:pPr>
              <a:defRPr/>
            </a:pPr>
            <a:fld id="{F24D7D2A-A820-4F9C-B479-9AF85D571BE1}"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37</a:t>
            </a:fld>
            <a:endParaRPr lang="en-US" dirty="0"/>
          </a:p>
        </p:txBody>
      </p:sp>
    </p:spTree>
    <p:extLst>
      <p:ext uri="{BB962C8B-B14F-4D97-AF65-F5344CB8AC3E}">
        <p14:creationId xmlns:p14="http://schemas.microsoft.com/office/powerpoint/2010/main" val="3515356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ja-JP" sz="1200" b="0" dirty="0">
                <a:solidFill>
                  <a:schemeClr val="tx1"/>
                </a:solidFill>
                <a:ea typeface="ＭＳ 明朝" panose="02020609040205080304" pitchFamily="17" charset="-128"/>
              </a:rPr>
              <a:t>地区GLTコーディネーターに</a:t>
            </a:r>
            <a:r>
              <a:rPr lang="ja-JP" altLang="en-US" sz="1200" b="0" dirty="0">
                <a:solidFill>
                  <a:schemeClr val="tx1"/>
                </a:solidFill>
                <a:ea typeface="ＭＳ 明朝" panose="02020609040205080304" pitchFamily="17" charset="-128"/>
              </a:rPr>
              <a:t>こうしたこと</a:t>
            </a:r>
            <a:r>
              <a:rPr lang="ja-JP" sz="1200" b="0" dirty="0">
                <a:solidFill>
                  <a:schemeClr val="tx1"/>
                </a:solidFill>
                <a:ea typeface="ＭＳ 明朝" panose="02020609040205080304" pitchFamily="17" charset="-128"/>
              </a:rPr>
              <a:t>を行ってもらいます：</a:t>
            </a:r>
          </a:p>
          <a:p>
            <a:endParaRPr lang="en-US" dirty="0">
              <a:solidFill>
                <a:schemeClr val="tx1"/>
              </a:solidFill>
              <a:ea typeface="ＭＳ 明朝" panose="02020609040205080304" pitchFamily="17" charset="-128"/>
            </a:endParaRPr>
          </a:p>
          <a:p>
            <a:pPr>
              <a:buSzPct val="125000"/>
            </a:pPr>
            <a:r>
              <a:rPr lang="ja-JP" sz="1200" dirty="0">
                <a:solidFill>
                  <a:schemeClr val="tx1"/>
                </a:solidFill>
                <a:ea typeface="ＭＳ 明朝" panose="02020609040205080304" pitchFamily="17" charset="-128"/>
              </a:rPr>
              <a:t>	将来のクラブ役員を育成する。</a:t>
            </a:r>
          </a:p>
          <a:p>
            <a:pPr>
              <a:buSzPct val="125000"/>
            </a:pPr>
            <a:endParaRPr lang="en-US" sz="1200" dirty="0">
              <a:solidFill>
                <a:schemeClr val="tx1"/>
              </a:solidFill>
              <a:ea typeface="ＭＳ 明朝" panose="02020609040205080304" pitchFamily="17" charset="-128"/>
            </a:endParaRPr>
          </a:p>
          <a:p>
            <a:pPr>
              <a:buSzPct val="125000"/>
            </a:pPr>
            <a:r>
              <a:rPr lang="ja-JP" sz="1200" dirty="0">
                <a:solidFill>
                  <a:schemeClr val="tx1"/>
                </a:solidFill>
                <a:ea typeface="ＭＳ 明朝" panose="02020609040205080304" pitchFamily="17" charset="-128"/>
              </a:rPr>
              <a:t>	成長とさらなる指導力育成の機会をPRする。</a:t>
            </a:r>
          </a:p>
          <a:p>
            <a:pPr>
              <a:buSzPct val="125000"/>
            </a:pPr>
            <a:endParaRPr lang="en-US" sz="1200" dirty="0">
              <a:solidFill>
                <a:schemeClr val="tx1"/>
              </a:solidFill>
              <a:ea typeface="ＭＳ 明朝" panose="02020609040205080304" pitchFamily="17" charset="-128"/>
            </a:endParaRPr>
          </a:p>
          <a:p>
            <a:pPr>
              <a:buSzPct val="125000"/>
            </a:pPr>
            <a:r>
              <a:rPr lang="ja-JP" sz="1200" dirty="0">
                <a:solidFill>
                  <a:schemeClr val="tx1"/>
                </a:solidFill>
                <a:ea typeface="ＭＳ 明朝" panose="02020609040205080304" pitchFamily="17" charset="-128"/>
              </a:rPr>
              <a:t>	全面的に責任を果たすよう新クラブ役員に奨励する。</a:t>
            </a:r>
          </a:p>
          <a:p>
            <a:pPr>
              <a:buSzPct val="125000"/>
            </a:pPr>
            <a:endParaRPr lang="en-US" sz="1200" dirty="0">
              <a:solidFill>
                <a:schemeClr val="tx1"/>
              </a:solidFill>
              <a:ea typeface="ＭＳ 明朝" panose="02020609040205080304" pitchFamily="17" charset="-128"/>
            </a:endParaRPr>
          </a:p>
          <a:p>
            <a:pPr>
              <a:buSzPct val="125000"/>
            </a:pPr>
            <a:r>
              <a:rPr lang="ja-JP" sz="1200" dirty="0">
                <a:solidFill>
                  <a:schemeClr val="tx1"/>
                </a:solidFill>
                <a:ea typeface="ＭＳ 明朝" panose="02020609040205080304" pitchFamily="17" charset="-128"/>
              </a:rPr>
              <a:t>	クラブ役員研修行事に参加する。</a:t>
            </a:r>
          </a:p>
          <a:p>
            <a:endParaRPr lang="en-US" dirty="0"/>
          </a:p>
        </p:txBody>
      </p:sp>
      <p:sp>
        <p:nvSpPr>
          <p:cNvPr id="4" name="Date Placeholder 3"/>
          <p:cNvSpPr>
            <a:spLocks noGrp="1"/>
          </p:cNvSpPr>
          <p:nvPr>
            <p:ph type="dt" idx="10"/>
          </p:nvPr>
        </p:nvSpPr>
        <p:spPr/>
        <p:txBody>
          <a:bodyPr/>
          <a:lstStyle/>
          <a:p>
            <a:pPr>
              <a:defRPr/>
            </a:pPr>
            <a:fld id="{C7583FBC-3886-4BD1-9EA3-8B6481983D58}"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38</a:t>
            </a:fld>
            <a:endParaRPr lang="en-US" dirty="0"/>
          </a:p>
        </p:txBody>
      </p:sp>
    </p:spTree>
    <p:extLst>
      <p:ext uri="{BB962C8B-B14F-4D97-AF65-F5344CB8AC3E}">
        <p14:creationId xmlns:p14="http://schemas.microsoft.com/office/powerpoint/2010/main" val="2660220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13519"/>
            <a:ext cx="5486400" cy="4754880"/>
          </a:xfrm>
          <a:prstGeom prst="rect">
            <a:avLst/>
          </a:prstGeom>
        </p:spPr>
        <p:txBody>
          <a:bodyPr>
            <a:normAutofit/>
          </a:bodyPr>
          <a:lstStyle/>
          <a:p>
            <a:r>
              <a:rPr lang="ja-JP" dirty="0">
                <a:solidFill>
                  <a:schemeClr val="tx1"/>
                </a:solidFill>
                <a:ea typeface="ＭＳ 明朝" panose="02020609040205080304" pitchFamily="17" charset="-128"/>
              </a:rPr>
              <a:t>クラブ役員Eブックには、年度全体にわたる管理と指導の手順が段階的に示されています。</a:t>
            </a:r>
          </a:p>
          <a:p>
            <a:endParaRPr lang="en-US" dirty="0">
              <a:solidFill>
                <a:schemeClr val="tx1"/>
              </a:solidFill>
              <a:ea typeface="ＭＳ 明朝" panose="02020609040205080304" pitchFamily="17" charset="-128"/>
            </a:endParaRPr>
          </a:p>
          <a:p>
            <a:r>
              <a:rPr lang="ja-JP" dirty="0">
                <a:solidFill>
                  <a:schemeClr val="tx1"/>
                </a:solidFill>
                <a:ea typeface="ＭＳ 明朝" panose="02020609040205080304" pitchFamily="17" charset="-128"/>
              </a:rPr>
              <a:t>クラブの役職ごとに専用のEブックがあり、各役員が年度内に順次遂行していくべき業務がまとめられています。</a:t>
            </a:r>
          </a:p>
          <a:p>
            <a:endParaRPr lang="en-US" dirty="0">
              <a:solidFill>
                <a:schemeClr val="tx1"/>
              </a:solidFill>
              <a:ea typeface="ＭＳ 明朝" panose="02020609040205080304" pitchFamily="17" charset="-128"/>
            </a:endParaRPr>
          </a:p>
          <a:p>
            <a:r>
              <a:rPr lang="ja-JP" dirty="0">
                <a:solidFill>
                  <a:schemeClr val="tx1"/>
                </a:solidFill>
                <a:ea typeface="ＭＳ 明朝" panose="02020609040205080304" pitchFamily="17" charset="-128"/>
              </a:rPr>
              <a:t>オンラインで入手できるあらゆる関連のリソースやツールへのリンクも含まれており、クラブ役員用のトップページやクラブ用のリソースにすぐにアクセスできるようになっています。</a:t>
            </a:r>
            <a:endParaRPr lang="ja-JP" baseline="0" dirty="0">
              <a:solidFill>
                <a:schemeClr val="tx1"/>
              </a:solidFill>
              <a:ea typeface="ＭＳ 明朝" panose="02020609040205080304" pitchFamily="17" charset="-128"/>
            </a:endParaRPr>
          </a:p>
          <a:p>
            <a:endParaRPr lang="en-US" baseline="0" dirty="0">
              <a:solidFill>
                <a:schemeClr val="tx1"/>
              </a:solidFill>
              <a:ea typeface="ＭＳ 明朝" panose="02020609040205080304" pitchFamily="17" charset="-128"/>
            </a:endParaRPr>
          </a:p>
          <a:p>
            <a:r>
              <a:rPr lang="ja-JP" baseline="0" dirty="0">
                <a:solidFill>
                  <a:schemeClr val="tx1"/>
                </a:solidFill>
                <a:ea typeface="ＭＳ 明朝" panose="02020609040205080304" pitchFamily="17" charset="-128"/>
              </a:rPr>
              <a:t>ウェブサイトで各役職を入力して検索すれば、クラブ役員別のウェブページが見つかります。  </a:t>
            </a:r>
          </a:p>
          <a:p>
            <a:endParaRPr lang="en-US" dirty="0">
              <a:solidFill>
                <a:schemeClr val="tx1"/>
              </a:solidFill>
              <a:ea typeface="ＭＳ 明朝" panose="02020609040205080304" pitchFamily="17" charset="-128"/>
            </a:endParaRPr>
          </a:p>
          <a:p>
            <a:r>
              <a:rPr lang="ja-JP" baseline="0" dirty="0">
                <a:solidFill>
                  <a:schemeClr val="tx1"/>
                </a:solidFill>
                <a:ea typeface="ＭＳ 明朝" panose="02020609040205080304" pitchFamily="17" charset="-128"/>
              </a:rPr>
              <a:t>各ウェブページにはそれぞれの役割を果たすために必要なツールやリソースへのリンクが設けられ、即座にアクセスできます。 </a:t>
            </a:r>
          </a:p>
        </p:txBody>
      </p:sp>
      <p:sp>
        <p:nvSpPr>
          <p:cNvPr id="4" name="Date Placeholder 3"/>
          <p:cNvSpPr>
            <a:spLocks noGrp="1"/>
          </p:cNvSpPr>
          <p:nvPr>
            <p:ph type="dt" idx="10"/>
          </p:nvPr>
        </p:nvSpPr>
        <p:spPr/>
        <p:txBody>
          <a:bodyPr/>
          <a:lstStyle/>
          <a:p>
            <a:pPr>
              <a:defRPr/>
            </a:pPr>
            <a:fld id="{50716BCF-EDF2-415D-8CD9-A64C9D3EEA17}"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39</a:t>
            </a:fld>
            <a:endParaRPr lang="en-US" dirty="0"/>
          </a:p>
        </p:txBody>
      </p:sp>
    </p:spTree>
    <p:extLst>
      <p:ext uri="{BB962C8B-B14F-4D97-AF65-F5344CB8AC3E}">
        <p14:creationId xmlns:p14="http://schemas.microsoft.com/office/powerpoint/2010/main" val="4020213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pPr marL="0" lvl="1" defTabSz="424723"/>
            <a:r>
              <a:rPr lang="ja-JP" dirty="0">
                <a:ea typeface="ＭＳ 明朝" panose="02020609040205080304" pitchFamily="17" charset="-128"/>
              </a:rPr>
              <a:t>ゾーン・チェアパーソンは、ゾーン内のクラブの成功を支援するという重要な役割を果たします。</a:t>
            </a:r>
          </a:p>
          <a:p>
            <a:pPr marL="0" lvl="1" defTabSz="424723"/>
            <a:r>
              <a:rPr lang="ja-JP" dirty="0">
                <a:ea typeface="ＭＳ 明朝" panose="02020609040205080304" pitchFamily="17" charset="-128"/>
              </a:rPr>
              <a:t> </a:t>
            </a:r>
          </a:p>
          <a:p>
            <a:pPr marL="0" lvl="1" defTabSz="424723"/>
            <a:r>
              <a:rPr lang="ja-JP" dirty="0">
                <a:ea typeface="ＭＳ 明朝" panose="02020609040205080304" pitchFamily="17" charset="-128"/>
              </a:rPr>
              <a:t>ゾーン・チェアパーソンはちょうど鎖の輪のように、クラブと地区を結び付ける存在です。*</a:t>
            </a:r>
            <a:r>
              <a:rPr lang="ja-JP" b="1" dirty="0">
                <a:ea typeface="ＭＳ 明朝" panose="02020609040205080304" pitchFamily="17" charset="-128"/>
              </a:rPr>
              <a:t>したがって皆さんは、結び付きを強くするために全力を尽くさなければなりません！一にも二にもコミュニケーションが大切です！</a:t>
            </a:r>
          </a:p>
          <a:p>
            <a:pPr marL="0" lvl="1" defTabSz="424723"/>
            <a:endParaRPr lang="en-US" b="1" dirty="0">
              <a:ea typeface="ＭＳ 明朝" panose="02020609040205080304" pitchFamily="17" charset="-128"/>
            </a:endParaRPr>
          </a:p>
          <a:p>
            <a:pPr marL="0" lvl="1" defTabSz="424723"/>
            <a:r>
              <a:rPr lang="ja-JP" dirty="0">
                <a:effectLst/>
                <a:ea typeface="ＭＳ 明朝" panose="02020609040205080304" pitchFamily="17" charset="-128"/>
              </a:rPr>
              <a:t>このことは、暫定ゾーンや暫定リジョンのチェアパーソンにも当てはまります！</a:t>
            </a:r>
          </a:p>
          <a:p>
            <a:pPr marL="0" lvl="1" defTabSz="424723"/>
            <a:endParaRPr lang="en-US" b="1" dirty="0">
              <a:effectLst/>
              <a:ea typeface="ＭＳ 明朝" panose="02020609040205080304" pitchFamily="17" charset="-128"/>
            </a:endParaRPr>
          </a:p>
          <a:p>
            <a:pPr marL="0" lvl="1" defTabSz="424723"/>
            <a:r>
              <a:rPr lang="ja-JP" b="1" dirty="0">
                <a:effectLst/>
                <a:ea typeface="ＭＳ 明朝" panose="02020609040205080304" pitchFamily="17" charset="-128"/>
              </a:rPr>
              <a:t>彼らはなぜ選ばれたのか、何を提供するのか…その他について話し合っていきましょう</a:t>
            </a:r>
            <a:r>
              <a:rPr lang="ja-JP" altLang="en-US" b="1" dirty="0">
                <a:effectLst/>
                <a:ea typeface="ＭＳ 明朝" panose="02020609040205080304" pitchFamily="17" charset="-128"/>
              </a:rPr>
              <a:t>。</a:t>
            </a:r>
            <a:endParaRPr lang="ja-JP" b="1" dirty="0">
              <a:effectLst/>
              <a:ea typeface="ＭＳ 明朝" panose="02020609040205080304" pitchFamily="17" charset="-128"/>
            </a:endParaRPr>
          </a:p>
        </p:txBody>
      </p:sp>
      <p:sp>
        <p:nvSpPr>
          <p:cNvPr id="4" name="Date Placeholder 3"/>
          <p:cNvSpPr>
            <a:spLocks noGrp="1"/>
          </p:cNvSpPr>
          <p:nvPr>
            <p:ph type="dt" idx="10"/>
          </p:nvPr>
        </p:nvSpPr>
        <p:spPr/>
        <p:txBody>
          <a:bodyPr/>
          <a:lstStyle/>
          <a:p>
            <a:pPr>
              <a:defRPr/>
            </a:pPr>
            <a:fld id="{F502645B-BB72-4BD5-BDA5-0A7F695300CD}"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a:t>
            </a:fld>
            <a:endParaRPr lang="en-US" dirty="0"/>
          </a:p>
        </p:txBody>
      </p:sp>
    </p:spTree>
    <p:extLst>
      <p:ext uri="{BB962C8B-B14F-4D97-AF65-F5344CB8AC3E}">
        <p14:creationId xmlns:p14="http://schemas.microsoft.com/office/powerpoint/2010/main" val="3286075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85800"/>
            <a:ext cx="5486400" cy="3087688"/>
          </a:xfrm>
        </p:spPr>
      </p:sp>
      <p:sp>
        <p:nvSpPr>
          <p:cNvPr id="3" name="Notes Placeholder 2"/>
          <p:cNvSpPr>
            <a:spLocks noGrp="1"/>
          </p:cNvSpPr>
          <p:nvPr>
            <p:ph type="body" idx="1"/>
          </p:nvPr>
        </p:nvSpPr>
        <p:spPr>
          <a:xfrm>
            <a:off x="762002" y="3993530"/>
            <a:ext cx="5486400" cy="4754880"/>
          </a:xfrm>
          <a:prstGeom prst="rect">
            <a:avLst/>
          </a:prstGeom>
        </p:spPr>
        <p:txBody>
          <a:bodyPr>
            <a:normAutofit/>
          </a:bodyPr>
          <a:lstStyle/>
          <a:p>
            <a:r>
              <a:rPr lang="ja-JP" dirty="0">
                <a:solidFill>
                  <a:schemeClr val="tx2"/>
                </a:solidFill>
                <a:ea typeface="ＭＳ 明朝" panose="02020609040205080304" pitchFamily="17" charset="-128"/>
              </a:rPr>
              <a:t>クラブ活性化計画 –</a:t>
            </a:r>
            <a:r>
              <a:rPr lang="en-US" altLang="ja-JP" dirty="0">
                <a:solidFill>
                  <a:schemeClr val="tx2"/>
                </a:solidFill>
                <a:ea typeface="ＭＳ 明朝" panose="02020609040205080304" pitchFamily="17" charset="-128"/>
              </a:rPr>
              <a:t> </a:t>
            </a:r>
            <a:r>
              <a:rPr lang="ja-JP" altLang="en-US" dirty="0">
                <a:solidFill>
                  <a:schemeClr val="tx2"/>
                </a:solidFill>
                <a:ea typeface="ＭＳ 明朝" panose="02020609040205080304" pitchFamily="17" charset="-128"/>
              </a:rPr>
              <a:t>このリソースは、クラブが継続的な改善を行う方法を模索するために役立ち、年間計画のツールとしても利用できるシンプルなものです。全会員の参加を推奨しています。</a:t>
            </a:r>
            <a:endParaRPr lang="ja-JP" dirty="0">
              <a:solidFill>
                <a:schemeClr val="tx2"/>
              </a:solidFill>
              <a:ea typeface="ＭＳ 明朝" panose="02020609040205080304" pitchFamily="17" charset="-128"/>
            </a:endParaRPr>
          </a:p>
          <a:p>
            <a:pPr marL="457200" lvl="1" indent="-457200">
              <a:lnSpc>
                <a:spcPct val="120000"/>
              </a:lnSpc>
              <a:buSzPct val="125000"/>
            </a:pPr>
            <a:endParaRPr lang="en-US" dirty="0">
              <a:ea typeface="ＭＳ 明朝" panose="02020609040205080304"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dirty="0">
                <a:solidFill>
                  <a:schemeClr val="tx2"/>
                </a:solidFill>
                <a:ea typeface="ＭＳ 明朝" panose="02020609040205080304" pitchFamily="17" charset="-128"/>
              </a:rPr>
              <a:t>クラブの成功を目指して -</a:t>
            </a:r>
            <a:r>
              <a:rPr lang="en-US" altLang="ja-JP" dirty="0">
                <a:solidFill>
                  <a:schemeClr val="tx2"/>
                </a:solidFill>
                <a:ea typeface="ＭＳ 明朝" panose="02020609040205080304" pitchFamily="17" charset="-128"/>
              </a:rPr>
              <a:t> </a:t>
            </a:r>
            <a:r>
              <a:rPr lang="ja-JP" altLang="en-US" dirty="0">
                <a:solidFill>
                  <a:schemeClr val="tx2"/>
                </a:solidFill>
                <a:ea typeface="ＭＳ 明朝" panose="02020609040205080304" pitchFamily="17" charset="-128"/>
              </a:rPr>
              <a:t>チームを作り、ビジョンを掲げ、計画を立て、成功を収めるための</a:t>
            </a:r>
            <a:r>
              <a:rPr lang="en-US" altLang="ja-JP" dirty="0">
                <a:solidFill>
                  <a:schemeClr val="tx2"/>
                </a:solidFill>
                <a:ea typeface="ＭＳ 明朝" panose="02020609040205080304" pitchFamily="17" charset="-128"/>
              </a:rPr>
              <a:t>SWOT</a:t>
            </a:r>
            <a:r>
              <a:rPr lang="ja-JP" altLang="en-US" dirty="0">
                <a:solidFill>
                  <a:schemeClr val="tx2"/>
                </a:solidFill>
                <a:ea typeface="ＭＳ 明朝" panose="02020609040205080304" pitchFamily="17" charset="-128"/>
              </a:rPr>
              <a:t>分析、</a:t>
            </a:r>
            <a:r>
              <a:rPr lang="en-US" altLang="ja-JP" dirty="0">
                <a:solidFill>
                  <a:schemeClr val="tx2"/>
                </a:solidFill>
                <a:ea typeface="ＭＳ 明朝" panose="02020609040205080304" pitchFamily="17" charset="-128"/>
              </a:rPr>
              <a:t>SMART</a:t>
            </a:r>
            <a:r>
              <a:rPr lang="ja-JP" altLang="en-US" dirty="0">
                <a:solidFill>
                  <a:schemeClr val="tx2"/>
                </a:solidFill>
                <a:ea typeface="ＭＳ 明朝" panose="02020609040205080304" pitchFamily="17" charset="-128"/>
              </a:rPr>
              <a:t>目標設定、行動計画策定の</a:t>
            </a:r>
            <a:r>
              <a:rPr lang="ja-JP" altLang="en-US">
                <a:solidFill>
                  <a:schemeClr val="tx2"/>
                </a:solidFill>
                <a:ea typeface="ＭＳ 明朝" panose="02020609040205080304" pitchFamily="17" charset="-128"/>
              </a:rPr>
              <a:t>方法を、順</a:t>
            </a:r>
            <a:r>
              <a:rPr lang="ja-JP" altLang="en-US" dirty="0">
                <a:solidFill>
                  <a:schemeClr val="tx2"/>
                </a:solidFill>
                <a:ea typeface="ＭＳ 明朝" panose="02020609040205080304" pitchFamily="17" charset="-128"/>
              </a:rPr>
              <a:t>を追って説明しています。</a:t>
            </a:r>
            <a:endParaRPr lang="ja-JP" dirty="0">
              <a:solidFill>
                <a:schemeClr val="tx2"/>
              </a:solidFill>
              <a:ea typeface="ＭＳ 明朝" panose="02020609040205080304" pitchFamily="17" charset="-128"/>
            </a:endParaRPr>
          </a:p>
          <a:p>
            <a:pPr marL="457200" indent="-457200">
              <a:lnSpc>
                <a:spcPct val="120000"/>
              </a:lnSpc>
            </a:pPr>
            <a:endParaRPr lang="en-US" kern="0" dirty="0">
              <a:solidFill>
                <a:schemeClr val="tx1"/>
              </a:solidFill>
              <a:ea typeface="ＭＳ 明朝" panose="02020609040205080304" pitchFamily="17" charset="-128"/>
              <a:cs typeface="Arial" charset="0"/>
            </a:endParaRPr>
          </a:p>
          <a:p>
            <a:r>
              <a:rPr lang="ja-JP" dirty="0">
                <a:solidFill>
                  <a:schemeClr val="tx2"/>
                </a:solidFill>
                <a:ea typeface="ＭＳ 明朝" panose="02020609040205080304" pitchFamily="17" charset="-128"/>
              </a:rPr>
              <a:t>あなたのクラブ、あなたのやり方で – </a:t>
            </a:r>
            <a:r>
              <a:rPr lang="ja-JP" altLang="en-US" dirty="0">
                <a:solidFill>
                  <a:schemeClr val="tx2"/>
                </a:solidFill>
                <a:ea typeface="ＭＳ 明朝" panose="02020609040205080304" pitchFamily="17" charset="-128"/>
              </a:rPr>
              <a:t>このガイドには、クラブが十分に計画されたクラブ例会をカスタマイズして開催し、実施して楽しみ、友情と会員の満足度を高めるために役立つ手順が段階的に示されています。</a:t>
            </a:r>
            <a:endParaRPr lang="en-US" dirty="0">
              <a:solidFill>
                <a:schemeClr val="tx1"/>
              </a:solidFill>
            </a:endParaRPr>
          </a:p>
        </p:txBody>
      </p:sp>
      <p:sp>
        <p:nvSpPr>
          <p:cNvPr id="4" name="Date Placeholder 3"/>
          <p:cNvSpPr>
            <a:spLocks noGrp="1"/>
          </p:cNvSpPr>
          <p:nvPr>
            <p:ph type="dt" idx="10"/>
          </p:nvPr>
        </p:nvSpPr>
        <p:spPr/>
        <p:txBody>
          <a:bodyPr/>
          <a:lstStyle/>
          <a:p>
            <a:pPr>
              <a:defRPr/>
            </a:pPr>
            <a:fld id="{9CAFF37E-B986-41DC-B040-5C0A4DF7387C}"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40</a:t>
            </a:fld>
            <a:endParaRPr lang="en-US" dirty="0"/>
          </a:p>
        </p:txBody>
      </p:sp>
    </p:spTree>
    <p:extLst>
      <p:ext uri="{BB962C8B-B14F-4D97-AF65-F5344CB8AC3E}">
        <p14:creationId xmlns:p14="http://schemas.microsoft.com/office/powerpoint/2010/main" val="1096728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normAutofit/>
          </a:bodyPr>
          <a:lstStyle/>
          <a:p>
            <a:pPr marL="0" lvl="1" defTabSz="424723"/>
            <a:r>
              <a:rPr lang="ja-JP" altLang="en-US" dirty="0">
                <a:ea typeface="ＭＳ 明朝" panose="02020609040205080304" pitchFamily="17" charset="-128"/>
              </a:rPr>
              <a:t>ゾーン・チェアパーソンとして、主な分野におけるクラブの健康を支援する地区の人材とクラブを結び付けるようにしてください。</a:t>
            </a:r>
            <a:r>
              <a:rPr lang="ja-JP" dirty="0">
                <a:ea typeface="ＭＳ 明朝" panose="02020609040205080304" pitchFamily="17" charset="-128"/>
              </a:rPr>
              <a:t>例えば、</a:t>
            </a:r>
            <a:r>
              <a:rPr lang="ja-JP" altLang="en-US" dirty="0">
                <a:ea typeface="ＭＳ 明朝" panose="02020609040205080304" pitchFamily="17" charset="-128"/>
              </a:rPr>
              <a:t>次</a:t>
            </a:r>
            <a:r>
              <a:rPr lang="ja-JP" dirty="0">
                <a:ea typeface="ＭＳ 明朝" panose="02020609040205080304" pitchFamily="17" charset="-128"/>
              </a:rPr>
              <a:t>のような分野です。</a:t>
            </a:r>
          </a:p>
          <a:p>
            <a:pPr marL="0" lvl="1" defTabSz="424723"/>
            <a:r>
              <a:rPr lang="ja-JP" b="1" dirty="0">
                <a:ea typeface="ＭＳ 明朝" panose="02020609040205080304" pitchFamily="17" charset="-128"/>
              </a:rPr>
              <a:t>奉仕</a:t>
            </a:r>
            <a:r>
              <a:rPr lang="ja-JP" dirty="0">
                <a:ea typeface="ＭＳ 明朝" panose="02020609040205080304" pitchFamily="17" charset="-128"/>
              </a:rPr>
              <a:t> – クラブの奉仕の焦点が常に各地域社会のニーズに適ったものとなるようにする</a:t>
            </a:r>
          </a:p>
          <a:p>
            <a:pPr lvl="0"/>
            <a:r>
              <a:rPr lang="ja-JP" b="1" dirty="0">
                <a:ea typeface="ＭＳ 明朝" panose="02020609040205080304" pitchFamily="17" charset="-128"/>
              </a:rPr>
              <a:t>会員拡大 </a:t>
            </a:r>
            <a:r>
              <a:rPr lang="ja-JP" dirty="0">
                <a:ea typeface="ＭＳ 明朝" panose="02020609040205080304" pitchFamily="17" charset="-128"/>
              </a:rPr>
              <a:t>– クラブが新会員</a:t>
            </a:r>
            <a:r>
              <a:rPr lang="ja-JP" altLang="en-US" dirty="0">
                <a:ea typeface="ＭＳ 明朝" panose="02020609040205080304" pitchFamily="17" charset="-128"/>
              </a:rPr>
              <a:t>を</a:t>
            </a:r>
            <a:r>
              <a:rPr lang="ja-JP" dirty="0">
                <a:ea typeface="ＭＳ 明朝" panose="02020609040205080304" pitchFamily="17" charset="-128"/>
              </a:rPr>
              <a:t>特定</a:t>
            </a:r>
            <a:r>
              <a:rPr lang="ja-JP" altLang="en-US" dirty="0">
                <a:ea typeface="ＭＳ 明朝" panose="02020609040205080304" pitchFamily="17" charset="-128"/>
              </a:rPr>
              <a:t>する方法</a:t>
            </a:r>
            <a:r>
              <a:rPr lang="ja-JP" dirty="0">
                <a:ea typeface="ＭＳ 明朝" panose="02020609040205080304" pitchFamily="17" charset="-128"/>
              </a:rPr>
              <a:t>と現会員</a:t>
            </a:r>
            <a:r>
              <a:rPr lang="ja-JP" altLang="en-US" dirty="0">
                <a:ea typeface="ＭＳ 明朝" panose="02020609040205080304" pitchFamily="17" charset="-128"/>
              </a:rPr>
              <a:t>を</a:t>
            </a:r>
            <a:r>
              <a:rPr lang="ja-JP" dirty="0">
                <a:ea typeface="ＭＳ 明朝" panose="02020609040205080304" pitchFamily="17" charset="-128"/>
              </a:rPr>
              <a:t>参加</a:t>
            </a:r>
            <a:r>
              <a:rPr lang="ja-JP" altLang="en-US" dirty="0">
                <a:ea typeface="ＭＳ 明朝" panose="02020609040205080304" pitchFamily="17" charset="-128"/>
              </a:rPr>
              <a:t>させ続ける方法</a:t>
            </a:r>
            <a:r>
              <a:rPr lang="ja-JP" dirty="0">
                <a:ea typeface="ＭＳ 明朝" panose="02020609040205080304" pitchFamily="17" charset="-128"/>
              </a:rPr>
              <a:t>の両方を探す上で、ゾーン・チェアパーソンはコミュニケーションの最前線に立つことになります。</a:t>
            </a:r>
          </a:p>
          <a:p>
            <a:pPr lvl="0"/>
            <a:r>
              <a:rPr lang="ja-JP" b="1" dirty="0">
                <a:ea typeface="ＭＳ 明朝" panose="02020609040205080304" pitchFamily="17" charset="-128"/>
              </a:rPr>
              <a:t>指導力育成 </a:t>
            </a:r>
            <a:r>
              <a:rPr lang="ja-JP" dirty="0">
                <a:ea typeface="ＭＳ 明朝" panose="02020609040205080304" pitchFamily="17" charset="-128"/>
              </a:rPr>
              <a:t>– ゾーン・チェアパーソンはクラブ役員と緊密に協力し、彼らが新しいリーダー候補を発掘できるよう支援します。また、彼らがクラブの役員として、</a:t>
            </a:r>
            <a:r>
              <a:rPr lang="ja-JP" altLang="en-US" dirty="0">
                <a:ea typeface="ＭＳ 明朝" panose="02020609040205080304" pitchFamily="17" charset="-128"/>
              </a:rPr>
              <a:t>そして</a:t>
            </a:r>
            <a:r>
              <a:rPr lang="ja-JP" dirty="0">
                <a:ea typeface="ＭＳ 明朝" panose="02020609040205080304" pitchFamily="17" charset="-128"/>
              </a:rPr>
              <a:t>最終的には地区の役員として、</a:t>
            </a:r>
            <a:r>
              <a:rPr lang="ja-JP" altLang="en-US" dirty="0">
                <a:ea typeface="ＭＳ 明朝" panose="02020609040205080304" pitchFamily="17" charset="-128"/>
              </a:rPr>
              <a:t>より高いレベル</a:t>
            </a:r>
            <a:r>
              <a:rPr lang="ja-JP" dirty="0">
                <a:ea typeface="ＭＳ 明朝" panose="02020609040205080304" pitchFamily="17" charset="-128"/>
              </a:rPr>
              <a:t>の役職への就任を目指していくよう奨励します。 </a:t>
            </a:r>
          </a:p>
          <a:p>
            <a:endParaRPr lang="en-US" dirty="0"/>
          </a:p>
          <a:p>
            <a:endParaRPr lang="en-US" dirty="0"/>
          </a:p>
        </p:txBody>
      </p:sp>
      <p:sp>
        <p:nvSpPr>
          <p:cNvPr id="4" name="Date Placeholder 3"/>
          <p:cNvSpPr>
            <a:spLocks noGrp="1"/>
          </p:cNvSpPr>
          <p:nvPr>
            <p:ph type="dt" idx="10"/>
          </p:nvPr>
        </p:nvSpPr>
        <p:spPr/>
        <p:txBody>
          <a:bodyPr/>
          <a:lstStyle/>
          <a:p>
            <a:pPr>
              <a:defRPr/>
            </a:pPr>
            <a:fld id="{BF916D08-6CFF-49EE-905A-6251775BF492}"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41</a:t>
            </a:fld>
            <a:endParaRPr lang="en-US" dirty="0"/>
          </a:p>
        </p:txBody>
      </p:sp>
    </p:spTree>
    <p:extLst>
      <p:ext uri="{BB962C8B-B14F-4D97-AF65-F5344CB8AC3E}">
        <p14:creationId xmlns:p14="http://schemas.microsoft.com/office/powerpoint/2010/main" val="1608818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2" y="4030773"/>
            <a:ext cx="5486400" cy="4754880"/>
          </a:xfrm>
          <a:prstGeom prst="rect">
            <a:avLst/>
          </a:prstGeom>
        </p:spPr>
        <p:txBody>
          <a:bodyPr/>
          <a:lstStyle/>
          <a:p>
            <a:r>
              <a:rPr lang="ja-JP" dirty="0">
                <a:solidFill>
                  <a:schemeClr val="tx1"/>
                </a:solidFill>
                <a:ea typeface="ＭＳ 明朝" panose="02020609040205080304" pitchFamily="17" charset="-128"/>
              </a:rPr>
              <a:t>この会議は、複合地区大会の約30日前、または地区会則及び付則の規定に従って開催します。</a:t>
            </a:r>
            <a:r>
              <a:rPr lang="ja-JP" altLang="en-US" dirty="0">
                <a:solidFill>
                  <a:schemeClr val="tx1"/>
                </a:solidFill>
                <a:ea typeface="ＭＳ 明朝" panose="02020609040205080304" pitchFamily="17" charset="-128"/>
              </a:rPr>
              <a:t>クラブの</a:t>
            </a:r>
            <a:r>
              <a:rPr lang="ja-JP" dirty="0">
                <a:solidFill>
                  <a:schemeClr val="tx1"/>
                </a:solidFill>
                <a:ea typeface="ＭＳ 明朝" panose="02020609040205080304" pitchFamily="17" charset="-128"/>
              </a:rPr>
              <a:t>現役員と次期役員に参加を求めましょう。</a:t>
            </a:r>
          </a:p>
          <a:p>
            <a:endParaRPr lang="en-US" dirty="0">
              <a:solidFill>
                <a:schemeClr val="tx1"/>
              </a:solidFill>
              <a:ea typeface="ＭＳ 明朝" panose="02020609040205080304" pitchFamily="17" charset="-128"/>
            </a:endParaRPr>
          </a:p>
          <a:p>
            <a:r>
              <a:rPr lang="ja-JP" altLang="en-US" dirty="0">
                <a:solidFill>
                  <a:schemeClr val="tx1"/>
                </a:solidFill>
                <a:ea typeface="ＭＳ 明朝" panose="02020609040205080304" pitchFamily="17" charset="-128"/>
              </a:rPr>
              <a:t>次期役員を次年度に備えさせるため、地区</a:t>
            </a:r>
            <a:r>
              <a:rPr lang="en-US" altLang="ja-JP" dirty="0">
                <a:solidFill>
                  <a:schemeClr val="tx1"/>
                </a:solidFill>
                <a:ea typeface="ＭＳ 明朝" panose="02020609040205080304" pitchFamily="17" charset="-128"/>
              </a:rPr>
              <a:t>GLT</a:t>
            </a:r>
            <a:r>
              <a:rPr lang="ja-JP" altLang="en-US" dirty="0">
                <a:solidFill>
                  <a:schemeClr val="tx1"/>
                </a:solidFill>
                <a:ea typeface="ＭＳ 明朝" panose="02020609040205080304" pitchFamily="17" charset="-128"/>
              </a:rPr>
              <a:t>コーディネーターに指導力育成について説明してもらうことを考えます。</a:t>
            </a:r>
            <a:endParaRPr lang="ja-JP" dirty="0">
              <a:solidFill>
                <a:schemeClr val="tx1"/>
              </a:solidFill>
              <a:ea typeface="ＭＳ 明朝" panose="02020609040205080304" pitchFamily="17" charset="-128"/>
            </a:endParaRPr>
          </a:p>
        </p:txBody>
      </p:sp>
      <p:sp>
        <p:nvSpPr>
          <p:cNvPr id="4" name="Date Placeholder 3"/>
          <p:cNvSpPr>
            <a:spLocks noGrp="1"/>
          </p:cNvSpPr>
          <p:nvPr>
            <p:ph type="dt" idx="10"/>
          </p:nvPr>
        </p:nvSpPr>
        <p:spPr/>
        <p:txBody>
          <a:bodyPr/>
          <a:lstStyle/>
          <a:p>
            <a:pPr>
              <a:defRPr/>
            </a:pPr>
            <a:fld id="{E2DC1C4B-5D1A-4DC8-B66E-BC761015DDE3}"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42</a:t>
            </a:fld>
            <a:endParaRPr lang="en-US" dirty="0"/>
          </a:p>
        </p:txBody>
      </p:sp>
    </p:spTree>
    <p:extLst>
      <p:ext uri="{BB962C8B-B14F-4D97-AF65-F5344CB8AC3E}">
        <p14:creationId xmlns:p14="http://schemas.microsoft.com/office/powerpoint/2010/main" val="13687953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lstStyle/>
          <a:p>
            <a:pPr marL="0" marR="0" lvl="0" indent="0" algn="l" defTabSz="914400" rtl="0" eaLnBrk="0" fontAlgn="base" latinLnBrk="0" hangingPunct="0">
              <a:lnSpc>
                <a:spcPct val="150000"/>
              </a:lnSpc>
              <a:spcBef>
                <a:spcPts val="0"/>
              </a:spcBef>
              <a:spcAft>
                <a:spcPts val="400"/>
              </a:spcAft>
              <a:buClrTx/>
              <a:buSzTx/>
              <a:buFontTx/>
              <a:buNone/>
              <a:tabLst>
                <a:tab pos="461963" algn="l"/>
                <a:tab pos="914400" algn="l"/>
                <a:tab pos="1376363" algn="l"/>
                <a:tab pos="1828800" algn="l"/>
              </a:tabLst>
              <a:defRPr/>
            </a:pPr>
            <a:r>
              <a:rPr lang="ja-JP" sz="1200" b="0" dirty="0">
                <a:solidFill>
                  <a:schemeClr val="tx1"/>
                </a:solidFill>
                <a:ea typeface="ＭＳ 明朝" panose="02020609040205080304" pitchFamily="17" charset="-128"/>
              </a:rPr>
              <a:t>4回目のこの会議の開催は任意であり、その内容は</a:t>
            </a:r>
            <a:r>
              <a:rPr lang="ja-JP" altLang="en-US" sz="1200" b="0" dirty="0">
                <a:solidFill>
                  <a:schemeClr val="tx1"/>
                </a:solidFill>
                <a:ea typeface="ＭＳ 明朝" panose="02020609040205080304" pitchFamily="17" charset="-128"/>
              </a:rPr>
              <a:t>ここにある</a:t>
            </a:r>
            <a:r>
              <a:rPr lang="ja-JP" sz="1200" b="0" dirty="0">
                <a:solidFill>
                  <a:schemeClr val="tx1"/>
                </a:solidFill>
                <a:ea typeface="ＭＳ 明朝" panose="02020609040205080304" pitchFamily="17" charset="-128"/>
              </a:rPr>
              <a:t>通りです。 </a:t>
            </a:r>
            <a:endParaRPr lang="en-US" sz="1200" b="0" dirty="0">
              <a:solidFill>
                <a:schemeClr val="tx1"/>
              </a:solidFill>
              <a:ea typeface="ＭＳ 明朝" panose="02020609040205080304" pitchFamily="17" charset="-128"/>
            </a:endParaRPr>
          </a:p>
          <a:p>
            <a:pPr marL="0" marR="0" lvl="0" indent="0" algn="l" defTabSz="914400" rtl="0" eaLnBrk="0" fontAlgn="base" latinLnBrk="0" hangingPunct="0">
              <a:lnSpc>
                <a:spcPct val="150000"/>
              </a:lnSpc>
              <a:spcBef>
                <a:spcPts val="0"/>
              </a:spcBef>
              <a:spcAft>
                <a:spcPts val="400"/>
              </a:spcAft>
              <a:buClrTx/>
              <a:buSzTx/>
              <a:buFontTx/>
              <a:buNone/>
              <a:tabLst>
                <a:tab pos="461963" algn="l"/>
                <a:tab pos="914400" algn="l"/>
                <a:tab pos="1376363" algn="l"/>
                <a:tab pos="1828800" algn="l"/>
              </a:tabLst>
              <a:defRPr/>
            </a:pPr>
            <a:r>
              <a:rPr lang="ja-JP" sz="1200" b="0" dirty="0">
                <a:solidFill>
                  <a:schemeClr val="tx1"/>
                </a:solidFill>
                <a:ea typeface="ＭＳ 明朝" panose="02020609040205080304" pitchFamily="17" charset="-128"/>
              </a:rPr>
              <a:t>開会時：ゾーン内のクラブの重要性を指摘します。諮問会議の重要性と、参加することの意義について取り上げます。</a:t>
            </a:r>
            <a:endParaRPr lang="en-US" sz="1200" b="0" dirty="0">
              <a:solidFill>
                <a:schemeClr val="tx1"/>
              </a:solidFill>
              <a:ea typeface="ＭＳ 明朝" panose="02020609040205080304" pitchFamily="17" charset="-128"/>
            </a:endParaRPr>
          </a:p>
          <a:p>
            <a:pPr marL="0" marR="0" lvl="0" indent="0" algn="l" defTabSz="914400" rtl="0" eaLnBrk="0" fontAlgn="base" latinLnBrk="0" hangingPunct="0">
              <a:lnSpc>
                <a:spcPct val="150000"/>
              </a:lnSpc>
              <a:spcBef>
                <a:spcPts val="0"/>
              </a:spcBef>
              <a:spcAft>
                <a:spcPts val="400"/>
              </a:spcAft>
              <a:buClrTx/>
              <a:buSzTx/>
              <a:buFontTx/>
              <a:buNone/>
              <a:tabLst>
                <a:tab pos="461963" algn="l"/>
                <a:tab pos="914400" algn="l"/>
                <a:tab pos="1376363" algn="l"/>
                <a:tab pos="1828800" algn="l"/>
              </a:tabLst>
              <a:defRPr/>
            </a:pPr>
            <a:r>
              <a:rPr lang="ja-JP" sz="1200" dirty="0">
                <a:solidFill>
                  <a:schemeClr val="tx1"/>
                </a:solidFill>
                <a:ea typeface="ＭＳ 明朝" panose="02020609040205080304" pitchFamily="17" charset="-128"/>
              </a:rPr>
              <a:t>紹介：各役員（現および次期）に自己紹介を行ってもらいます。</a:t>
            </a:r>
            <a:endParaRPr lang="en-US" sz="1200" dirty="0">
              <a:solidFill>
                <a:schemeClr val="tx1"/>
              </a:solidFill>
              <a:ea typeface="ＭＳ 明朝" panose="02020609040205080304" pitchFamily="17" charset="-128"/>
            </a:endParaRPr>
          </a:p>
          <a:p>
            <a:pPr marL="0" marR="0" lvl="0" indent="0" algn="l" defTabSz="914400" rtl="0" eaLnBrk="0" fontAlgn="base" latinLnBrk="0" hangingPunct="0">
              <a:lnSpc>
                <a:spcPct val="150000"/>
              </a:lnSpc>
              <a:spcBef>
                <a:spcPts val="0"/>
              </a:spcBef>
              <a:spcAft>
                <a:spcPts val="400"/>
              </a:spcAft>
              <a:buClrTx/>
              <a:buSzTx/>
              <a:buFontTx/>
              <a:buNone/>
              <a:tabLst>
                <a:tab pos="461963" algn="l"/>
                <a:tab pos="914400" algn="l"/>
                <a:tab pos="1376363" algn="l"/>
                <a:tab pos="1828800" algn="l"/>
              </a:tabLst>
              <a:defRPr/>
            </a:pPr>
            <a:r>
              <a:rPr lang="ja-JP" sz="1200" dirty="0">
                <a:solidFill>
                  <a:schemeClr val="tx1"/>
                </a:solidFill>
                <a:ea typeface="ＭＳ 明朝" panose="02020609040205080304" pitchFamily="17" charset="-128"/>
              </a:rPr>
              <a:t>引き継ぎ：</a:t>
            </a:r>
            <a:r>
              <a:rPr lang="ja-JP" altLang="en-US" sz="1200" dirty="0">
                <a:solidFill>
                  <a:schemeClr val="tx1"/>
                </a:solidFill>
                <a:ea typeface="ＭＳ 明朝" panose="02020609040205080304" pitchFamily="17" charset="-128"/>
              </a:rPr>
              <a:t>次年度の役員への引き継ぎをどのように円滑にしているか、</a:t>
            </a:r>
            <a:r>
              <a:rPr lang="ja-JP" sz="1200" dirty="0">
                <a:solidFill>
                  <a:schemeClr val="tx1"/>
                </a:solidFill>
                <a:ea typeface="ＭＳ 明朝" panose="02020609040205080304" pitchFamily="17" charset="-128"/>
              </a:rPr>
              <a:t>各役員に説明してもらいます。任期が始まる前に知っておきたい情報はないか、新役員に尋ねます。</a:t>
            </a:r>
            <a:endParaRPr lang="en-US" sz="1200" dirty="0">
              <a:solidFill>
                <a:schemeClr val="tx1"/>
              </a:solidFill>
              <a:ea typeface="ＭＳ 明朝" panose="02020609040205080304" pitchFamily="17" charset="-128"/>
            </a:endParaRPr>
          </a:p>
          <a:p>
            <a:pPr marL="0" marR="0" lvl="0" indent="0" algn="l" defTabSz="914400" rtl="0" eaLnBrk="0" fontAlgn="base" latinLnBrk="0" hangingPunct="0">
              <a:lnSpc>
                <a:spcPct val="150000"/>
              </a:lnSpc>
              <a:spcBef>
                <a:spcPts val="0"/>
              </a:spcBef>
              <a:spcAft>
                <a:spcPts val="400"/>
              </a:spcAft>
              <a:buClrTx/>
              <a:buSzTx/>
              <a:buFontTx/>
              <a:buNone/>
              <a:tabLst>
                <a:tab pos="461963" algn="l"/>
                <a:tab pos="914400" algn="l"/>
                <a:tab pos="1376363" algn="l"/>
                <a:tab pos="1828800" algn="l"/>
              </a:tabLst>
              <a:defRPr/>
            </a:pPr>
            <a:r>
              <a:rPr lang="ja-JP" sz="1200" dirty="0">
                <a:solidFill>
                  <a:schemeClr val="tx1"/>
                </a:solidFill>
                <a:ea typeface="ＭＳ 明朝" panose="02020609040205080304" pitchFamily="17" charset="-128"/>
              </a:rPr>
              <a:t>クラブの成功を目指して：クラブがGMAを活用できるよう、ウェブサイトに掲載されている資料を確認します。</a:t>
            </a:r>
            <a:endParaRPr lang="en-US" sz="1200" dirty="0">
              <a:solidFill>
                <a:schemeClr val="tx1"/>
              </a:solidFill>
              <a:ea typeface="ＭＳ 明朝" panose="02020609040205080304" pitchFamily="17" charset="-128"/>
            </a:endParaRPr>
          </a:p>
          <a:p>
            <a:pPr marL="0" marR="0" lvl="0" indent="0" algn="l" defTabSz="914400" rtl="0" eaLnBrk="0" fontAlgn="base" latinLnBrk="0" hangingPunct="0">
              <a:lnSpc>
                <a:spcPct val="150000"/>
              </a:lnSpc>
              <a:spcBef>
                <a:spcPts val="0"/>
              </a:spcBef>
              <a:spcAft>
                <a:spcPts val="400"/>
              </a:spcAft>
              <a:buClrTx/>
              <a:buSzTx/>
              <a:buFontTx/>
              <a:buNone/>
              <a:tabLst>
                <a:tab pos="461963" algn="l"/>
                <a:tab pos="914400" algn="l"/>
                <a:tab pos="1376363" algn="l"/>
                <a:tab pos="1828800" algn="l"/>
              </a:tabLst>
              <a:defRPr/>
            </a:pPr>
            <a:r>
              <a:rPr lang="ja-JP" sz="1200" dirty="0">
                <a:solidFill>
                  <a:schemeClr val="tx1"/>
                </a:solidFill>
                <a:ea typeface="ＭＳ 明朝" panose="02020609040205080304" pitchFamily="17" charset="-128"/>
              </a:rPr>
              <a:t>奉仕への認識向上：奉仕に関する独創的なアイディアの交換をどのように促していくかについて話し合ってもらいます。「奉仕の道のり」ウェブページに掲載されている資料について取り上げます。</a:t>
            </a:r>
            <a:endParaRPr lang="en-US" sz="1200" dirty="0">
              <a:solidFill>
                <a:schemeClr val="tx1"/>
              </a:solidFill>
              <a:ea typeface="ＭＳ 明朝" panose="02020609040205080304" pitchFamily="17" charset="-128"/>
            </a:endParaRPr>
          </a:p>
          <a:p>
            <a:pPr marL="0" marR="0" lvl="0" indent="0" algn="l" defTabSz="914400" rtl="0" eaLnBrk="0" fontAlgn="base" latinLnBrk="0" hangingPunct="0">
              <a:lnSpc>
                <a:spcPct val="150000"/>
              </a:lnSpc>
              <a:spcBef>
                <a:spcPts val="0"/>
              </a:spcBef>
              <a:spcAft>
                <a:spcPts val="400"/>
              </a:spcAft>
              <a:buClrTx/>
              <a:buSzTx/>
              <a:buFontTx/>
              <a:buNone/>
              <a:tabLst>
                <a:tab pos="461963" algn="l"/>
                <a:tab pos="914400" algn="l"/>
                <a:tab pos="1376363" algn="l"/>
                <a:tab pos="1828800" algn="l"/>
              </a:tabLst>
              <a:defRPr/>
            </a:pPr>
            <a:r>
              <a:rPr lang="ja-JP" sz="1200" dirty="0">
                <a:solidFill>
                  <a:schemeClr val="tx1"/>
                </a:solidFill>
                <a:ea typeface="ＭＳ 明朝" panose="02020609040205080304" pitchFamily="17" charset="-128"/>
              </a:rPr>
              <a:t>LCIFへの認識向上：LCIF交付金事業をPRし、資金獲得の観点から地区の現状について検討します。 </a:t>
            </a:r>
            <a:endParaRPr lang="en-US" sz="1200" dirty="0">
              <a:solidFill>
                <a:schemeClr val="tx1"/>
              </a:solidFill>
              <a:ea typeface="ＭＳ 明朝" panose="02020609040205080304" pitchFamily="17" charset="-128"/>
            </a:endParaRPr>
          </a:p>
          <a:p>
            <a:pPr marL="0" marR="0" lvl="0" indent="0" algn="l" defTabSz="914400" rtl="0" eaLnBrk="0" fontAlgn="base" latinLnBrk="0" hangingPunct="0">
              <a:lnSpc>
                <a:spcPct val="150000"/>
              </a:lnSpc>
              <a:spcBef>
                <a:spcPts val="0"/>
              </a:spcBef>
              <a:spcAft>
                <a:spcPts val="400"/>
              </a:spcAft>
              <a:buClrTx/>
              <a:buSzTx/>
              <a:buFontTx/>
              <a:buNone/>
              <a:tabLst>
                <a:tab pos="461963" algn="l"/>
                <a:tab pos="914400" algn="l"/>
                <a:tab pos="1376363" algn="l"/>
                <a:tab pos="1828800" algn="l"/>
              </a:tabLst>
              <a:defRPr/>
            </a:pPr>
            <a:r>
              <a:rPr lang="ja-JP" sz="1200" dirty="0">
                <a:solidFill>
                  <a:schemeClr val="tx1"/>
                </a:solidFill>
                <a:ea typeface="ＭＳ 明朝" panose="02020609040205080304" pitchFamily="17" charset="-128"/>
              </a:rPr>
              <a:t>アワード：この時間を利用して、会議への参加、会員拡大、優れた奉仕、その他の功績を称え、クラブ役員を表彰します。 </a:t>
            </a:r>
            <a:endParaRPr lang="en-US" sz="1200" dirty="0">
              <a:solidFill>
                <a:schemeClr val="tx1"/>
              </a:solidFill>
              <a:ea typeface="ＭＳ 明朝" panose="02020609040205080304" pitchFamily="17" charset="-128"/>
            </a:endParaRPr>
          </a:p>
          <a:p>
            <a:pPr marL="0" marR="0" lvl="0" indent="0" algn="l" defTabSz="914400" rtl="0" eaLnBrk="0" fontAlgn="base" latinLnBrk="0" hangingPunct="0">
              <a:lnSpc>
                <a:spcPct val="150000"/>
              </a:lnSpc>
              <a:spcBef>
                <a:spcPts val="0"/>
              </a:spcBef>
              <a:spcAft>
                <a:spcPts val="400"/>
              </a:spcAft>
              <a:buClrTx/>
              <a:buSzTx/>
              <a:buFontTx/>
              <a:buNone/>
              <a:tabLst>
                <a:tab pos="461963" algn="l"/>
                <a:tab pos="914400" algn="l"/>
                <a:tab pos="1376363" algn="l"/>
                <a:tab pos="1828800" algn="l"/>
              </a:tabLst>
              <a:defRPr/>
            </a:pPr>
            <a:r>
              <a:rPr lang="ja-JP" sz="1200" dirty="0">
                <a:solidFill>
                  <a:schemeClr val="tx1"/>
                </a:solidFill>
                <a:ea typeface="ＭＳ 明朝" panose="02020609040205080304" pitchFamily="17" charset="-128"/>
              </a:rPr>
              <a:t>さて、ゾーン・チェアパーソン</a:t>
            </a:r>
            <a:r>
              <a:rPr lang="ja-JP" altLang="en-US" sz="1200" dirty="0">
                <a:solidFill>
                  <a:schemeClr val="tx1"/>
                </a:solidFill>
                <a:ea typeface="ＭＳ 明朝" panose="02020609040205080304" pitchFamily="17" charset="-128"/>
              </a:rPr>
              <a:t>が次に検討すること</a:t>
            </a:r>
            <a:r>
              <a:rPr lang="ja-JP" sz="1200" dirty="0">
                <a:solidFill>
                  <a:schemeClr val="tx1"/>
                </a:solidFill>
                <a:ea typeface="ＭＳ 明朝" panose="02020609040205080304" pitchFamily="17" charset="-128"/>
              </a:rPr>
              <a:t>は何でしょうか？</a:t>
            </a:r>
          </a:p>
        </p:txBody>
      </p:sp>
      <p:sp>
        <p:nvSpPr>
          <p:cNvPr id="4" name="Date Placeholder 3"/>
          <p:cNvSpPr>
            <a:spLocks noGrp="1"/>
          </p:cNvSpPr>
          <p:nvPr>
            <p:ph type="dt" idx="10"/>
          </p:nvPr>
        </p:nvSpPr>
        <p:spPr/>
        <p:txBody>
          <a:bodyPr/>
          <a:lstStyle/>
          <a:p>
            <a:pPr>
              <a:defRPr/>
            </a:pPr>
            <a:fld id="{C7583FBC-3886-4BD1-9EA3-8B6481983D58}"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43</a:t>
            </a:fld>
            <a:endParaRPr lang="en-US" dirty="0"/>
          </a:p>
        </p:txBody>
      </p:sp>
    </p:spTree>
    <p:extLst>
      <p:ext uri="{BB962C8B-B14F-4D97-AF65-F5344CB8AC3E}">
        <p14:creationId xmlns:p14="http://schemas.microsoft.com/office/powerpoint/2010/main" val="27393061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dirty="0">
              <a:latin typeface="ＭＳ 明朝" panose="02020609040205080304" pitchFamily="17" charset="-128"/>
              <a:ea typeface="ＭＳ 明朝" panose="02020609040205080304"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dirty="0">
                <a:latin typeface="ＭＳ 明朝" panose="02020609040205080304" pitchFamily="17" charset="-128"/>
                <a:ea typeface="ＭＳ 明朝" panose="02020609040205080304" pitchFamily="17" charset="-128"/>
              </a:rPr>
              <a:t>グローバル・メンバーシップ・アプローチを役立ててクラブをどのように支援できるか、これから話し合っていきましょう。</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a:solidFill>
                  <a:prstClr val="black"/>
                </a:solidFill>
              </a:rPr>
              <a:pPr>
                <a:defRPr/>
              </a:pPr>
              <a:t>44</a:t>
            </a:fld>
            <a:endParaRPr lang="en-US" dirty="0">
              <a:solidFill>
                <a:prstClr val="black"/>
              </a:solidFill>
            </a:endParaRPr>
          </a:p>
        </p:txBody>
      </p:sp>
    </p:spTree>
    <p:extLst>
      <p:ext uri="{BB962C8B-B14F-4D97-AF65-F5344CB8AC3E}">
        <p14:creationId xmlns:p14="http://schemas.microsoft.com/office/powerpoint/2010/main" val="33753783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607050" cy="4673280"/>
          </a:xfrm>
          <a:prstGeom prst="rect">
            <a:avLst/>
          </a:prstGeom>
        </p:spPr>
        <p:txBody>
          <a:bodyPr>
            <a:normAutofit/>
          </a:bodyPr>
          <a:lstStyle/>
          <a:p>
            <a:pPr algn="l"/>
            <a:r>
              <a:rPr lang="ja-JP" sz="1200" dirty="0">
                <a:solidFill>
                  <a:schemeClr val="tx1"/>
                </a:solidFill>
                <a:ea typeface="ＭＳ 明朝" panose="02020609040205080304" pitchFamily="17" charset="-128"/>
                <a:cs typeface="Arial" charset="0"/>
              </a:rPr>
              <a:t>互いを支援するため、また手を貸してくれる地区役員と結び付けるため、クラブをど</a:t>
            </a:r>
            <a:r>
              <a:rPr lang="ja-JP" altLang="en-US" sz="1200" dirty="0">
                <a:solidFill>
                  <a:schemeClr val="tx1"/>
                </a:solidFill>
                <a:ea typeface="ＭＳ 明朝" panose="02020609040205080304" pitchFamily="17" charset="-128"/>
                <a:cs typeface="Arial" charset="0"/>
              </a:rPr>
              <a:t>うやって</a:t>
            </a:r>
            <a:r>
              <a:rPr lang="ja-JP" sz="1200" dirty="0">
                <a:solidFill>
                  <a:schemeClr val="tx1"/>
                </a:solidFill>
                <a:ea typeface="ＭＳ 明朝" panose="02020609040205080304" pitchFamily="17" charset="-128"/>
                <a:cs typeface="Arial" charset="0"/>
              </a:rPr>
              <a:t>ゾーン会議に参加させ、結束させていきますか？</a:t>
            </a:r>
          </a:p>
          <a:p>
            <a:pPr algn="l"/>
            <a:endParaRPr lang="en-US" sz="1200" kern="0" dirty="0">
              <a:solidFill>
                <a:schemeClr val="tx1"/>
              </a:solidFill>
              <a:ea typeface="ＭＳ 明朝" panose="02020609040205080304" pitchFamily="17" charset="-128"/>
              <a:cs typeface="Arial" charset="0"/>
            </a:endParaRP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ja-JP" sz="1200" dirty="0">
                <a:solidFill>
                  <a:schemeClr val="tx1"/>
                </a:solidFill>
                <a:ea typeface="ＭＳ 明朝" panose="02020609040205080304" pitchFamily="17" charset="-128"/>
              </a:rPr>
              <a:t>ゾーン内のクラブの意欲をかき立てるものは何でしょうか？</a:t>
            </a: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endParaRPr lang="en-US" altLang="ja-JP" sz="1200" dirty="0">
              <a:solidFill>
                <a:schemeClr val="tx1"/>
              </a:solidFill>
              <a:ea typeface="ＭＳ 明朝" panose="02020609040205080304" pitchFamily="17" charset="-128"/>
            </a:endParaRPr>
          </a:p>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ja-JP" sz="1200" b="1" dirty="0">
                <a:solidFill>
                  <a:schemeClr val="tx1"/>
                </a:solidFill>
                <a:ea typeface="ＭＳ 明朝" panose="02020609040205080304" pitchFamily="17" charset="-128"/>
              </a:rPr>
              <a:t>役立つヒント：大抵の場合、小さなことが最も大切です！「ありがとう」の一言には大きな力があり、シンプルな贈り物</a:t>
            </a:r>
            <a:r>
              <a:rPr lang="ja-JP" altLang="en-US" sz="1200" b="1" dirty="0">
                <a:solidFill>
                  <a:schemeClr val="tx1"/>
                </a:solidFill>
                <a:ea typeface="ＭＳ 明朝" panose="02020609040205080304" pitchFamily="17" charset="-128"/>
              </a:rPr>
              <a:t>になります</a:t>
            </a:r>
            <a:r>
              <a:rPr lang="ja-JP" sz="1200" b="1" dirty="0">
                <a:solidFill>
                  <a:schemeClr val="tx1"/>
                </a:solidFill>
                <a:ea typeface="ＭＳ 明朝" panose="02020609040205080304" pitchFamily="17" charset="-128"/>
              </a:rPr>
              <a:t>！</a:t>
            </a:r>
          </a:p>
          <a:p>
            <a:pPr algn="l"/>
            <a:endParaRPr lang="en-US" sz="1200" b="1" kern="0" dirty="0">
              <a:solidFill>
                <a:schemeClr val="tx1"/>
              </a:solidFill>
              <a:ea typeface="Arial" charset="0"/>
              <a:cs typeface="Arial" charset="0"/>
            </a:endParaRPr>
          </a:p>
          <a:p>
            <a:pPr marL="457200" indent="0">
              <a:spcBef>
                <a:spcPts val="0"/>
              </a:spcBef>
              <a:buFont typeface="Arial" panose="020B0604020202020204" pitchFamily="34" charset="0"/>
              <a:buNone/>
            </a:pPr>
            <a:endParaRPr lang="en-US" b="1" dirty="0">
              <a:solidFill>
                <a:schemeClr val="tx1"/>
              </a:solidFill>
            </a:endParaRPr>
          </a:p>
          <a:p>
            <a:pPr marL="457200" indent="0">
              <a:spcBef>
                <a:spcPts val="0"/>
              </a:spcBef>
            </a:pPr>
            <a:endParaRPr lang="en-US" dirty="0">
              <a:solidFill>
                <a:schemeClr val="tx1"/>
              </a:solidFill>
            </a:endParaRPr>
          </a:p>
        </p:txBody>
      </p:sp>
      <p:sp>
        <p:nvSpPr>
          <p:cNvPr id="4" name="Date Placeholder 3"/>
          <p:cNvSpPr>
            <a:spLocks noGrp="1"/>
          </p:cNvSpPr>
          <p:nvPr>
            <p:ph type="dt" idx="10"/>
          </p:nvPr>
        </p:nvSpPr>
        <p:spPr/>
        <p:txBody>
          <a:bodyPr/>
          <a:lstStyle/>
          <a:p>
            <a:pPr>
              <a:defRPr/>
            </a:pPr>
            <a:fld id="{FA0829B7-1947-427A-908A-A176FB6129F7}"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45</a:t>
            </a:fld>
            <a:endParaRPr lang="en-US" dirty="0"/>
          </a:p>
        </p:txBody>
      </p:sp>
    </p:spTree>
    <p:extLst>
      <p:ext uri="{BB962C8B-B14F-4D97-AF65-F5344CB8AC3E}">
        <p14:creationId xmlns:p14="http://schemas.microsoft.com/office/powerpoint/2010/main" val="2751133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9613"/>
            <a:ext cx="6300787" cy="3543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ea typeface="ＭＳ 明朝" panose="02020609040205080304" pitchFamily="17" charset="-128"/>
            </a:endParaRPr>
          </a:p>
          <a:p>
            <a:pPr>
              <a:lnSpc>
                <a:spcPct val="150000"/>
              </a:lnSpc>
            </a:pPr>
            <a:r>
              <a:rPr lang="ja-JP" baseline="0" dirty="0">
                <a:solidFill>
                  <a:schemeClr val="tx2"/>
                </a:solidFill>
                <a:ea typeface="ＭＳ 明朝" panose="02020609040205080304" pitchFamily="17" charset="-128"/>
              </a:rPr>
              <a:t>国際協会では、「リジョンおよびゾーン・チェアパーソン</a:t>
            </a:r>
            <a:r>
              <a:rPr lang="ja-JP" altLang="en-US" baseline="0" dirty="0">
                <a:solidFill>
                  <a:schemeClr val="tx2"/>
                </a:solidFill>
                <a:ea typeface="ＭＳ 明朝" panose="02020609040205080304" pitchFamily="17" charset="-128"/>
              </a:rPr>
              <a:t> </a:t>
            </a:r>
            <a:r>
              <a:rPr lang="en-US" altLang="ja-JP" baseline="0" dirty="0">
                <a:solidFill>
                  <a:schemeClr val="tx2"/>
                </a:solidFill>
                <a:ea typeface="ＭＳ 明朝" panose="02020609040205080304" pitchFamily="17" charset="-128"/>
              </a:rPr>
              <a:t>- </a:t>
            </a:r>
            <a:r>
              <a:rPr lang="ja-JP" baseline="0" dirty="0">
                <a:solidFill>
                  <a:schemeClr val="tx2"/>
                </a:solidFill>
                <a:ea typeface="ＭＳ 明朝" panose="02020609040205080304" pitchFamily="17" charset="-128"/>
              </a:rPr>
              <a:t>グローバル・メンバーシップ・アプローチとリソース」というウェブページを立ち上げました。</a:t>
            </a:r>
          </a:p>
          <a:p>
            <a:pPr>
              <a:lnSpc>
                <a:spcPct val="150000"/>
              </a:lnSpc>
            </a:pPr>
            <a:endParaRPr lang="en-US" baseline="0" dirty="0">
              <a:solidFill>
                <a:schemeClr val="tx2"/>
              </a:solidFill>
              <a:ea typeface="ＭＳ 明朝" panose="02020609040205080304" pitchFamily="17" charset="-128"/>
            </a:endParaRPr>
          </a:p>
          <a:p>
            <a:pPr>
              <a:lnSpc>
                <a:spcPct val="150000"/>
              </a:lnSpc>
            </a:pPr>
            <a:r>
              <a:rPr lang="ja-JP" baseline="0" dirty="0">
                <a:solidFill>
                  <a:schemeClr val="tx2"/>
                </a:solidFill>
                <a:ea typeface="ＭＳ 明朝" panose="02020609040205080304" pitchFamily="17" charset="-128"/>
              </a:rPr>
              <a:t>このウェブページの焦点は、「成功へのプロセス」を支援するツールとリソースです。</a:t>
            </a:r>
          </a:p>
          <a:p>
            <a:pPr>
              <a:lnSpc>
                <a:spcPct val="150000"/>
              </a:lnSpc>
            </a:pPr>
            <a:endParaRPr lang="en-US" baseline="0" dirty="0">
              <a:solidFill>
                <a:schemeClr val="tx2"/>
              </a:solidFill>
              <a:ea typeface="ＭＳ 明朝" panose="02020609040205080304" pitchFamily="17" charset="-128"/>
            </a:endParaRPr>
          </a:p>
          <a:p>
            <a:pPr>
              <a:lnSpc>
                <a:spcPct val="150000"/>
              </a:lnSpc>
            </a:pPr>
            <a:r>
              <a:rPr lang="ja-JP" altLang="en-US" baseline="0" dirty="0">
                <a:solidFill>
                  <a:schemeClr val="tx2"/>
                </a:solidFill>
                <a:ea typeface="ＭＳ 明朝" panose="02020609040205080304" pitchFamily="17" charset="-128"/>
              </a:rPr>
              <a:t>これらのツールとリソースは、次の分野においてクラブを支援する際に、ゾーン・チェアパーソンにお役立ていただけるよう開発されました。</a:t>
            </a:r>
            <a:endParaRPr lang="ja-JP" baseline="0" dirty="0">
              <a:solidFill>
                <a:schemeClr val="tx2"/>
              </a:solidFill>
              <a:ea typeface="ＭＳ 明朝" panose="02020609040205080304" pitchFamily="17" charset="-128"/>
            </a:endParaRPr>
          </a:p>
          <a:p>
            <a:pPr>
              <a:lnSpc>
                <a:spcPct val="150000"/>
              </a:lnSpc>
            </a:pPr>
            <a:endParaRPr lang="en-US" baseline="0" dirty="0">
              <a:solidFill>
                <a:schemeClr val="tx2"/>
              </a:solidFill>
              <a:ea typeface="ＭＳ 明朝" panose="02020609040205080304" pitchFamily="17" charset="-128"/>
            </a:endParaRPr>
          </a:p>
          <a:p>
            <a:pPr>
              <a:lnSpc>
                <a:spcPct val="150000"/>
              </a:lnSpc>
            </a:pPr>
            <a:r>
              <a:rPr lang="ja-JP" baseline="0" dirty="0">
                <a:solidFill>
                  <a:schemeClr val="tx2"/>
                </a:solidFill>
                <a:ea typeface="ＭＳ 明朝" panose="02020609040205080304" pitchFamily="17" charset="-128"/>
              </a:rPr>
              <a:t>チームを作る</a:t>
            </a:r>
          </a:p>
          <a:p>
            <a:pPr>
              <a:lnSpc>
                <a:spcPct val="150000"/>
              </a:lnSpc>
            </a:pPr>
            <a:r>
              <a:rPr lang="ja-JP" baseline="0" dirty="0">
                <a:solidFill>
                  <a:schemeClr val="tx2"/>
                </a:solidFill>
                <a:ea typeface="ＭＳ 明朝" panose="02020609040205080304" pitchFamily="17" charset="-128"/>
              </a:rPr>
              <a:t>ビジョンを構築する</a:t>
            </a:r>
          </a:p>
          <a:p>
            <a:pPr>
              <a:lnSpc>
                <a:spcPct val="150000"/>
              </a:lnSpc>
            </a:pPr>
            <a:r>
              <a:rPr lang="ja-JP" baseline="0" dirty="0">
                <a:solidFill>
                  <a:schemeClr val="tx2"/>
                </a:solidFill>
                <a:ea typeface="ＭＳ 明朝" panose="02020609040205080304" pitchFamily="17" charset="-128"/>
              </a:rPr>
              <a:t>計画を策定する</a:t>
            </a:r>
          </a:p>
          <a:p>
            <a:pPr>
              <a:lnSpc>
                <a:spcPct val="150000"/>
              </a:lnSpc>
            </a:pPr>
            <a:r>
              <a:rPr lang="ja-JP" baseline="0" dirty="0">
                <a:solidFill>
                  <a:schemeClr val="tx2"/>
                </a:solidFill>
                <a:ea typeface="ＭＳ 明朝" panose="02020609040205080304" pitchFamily="17" charset="-128"/>
              </a:rPr>
              <a:t>成功を収める </a:t>
            </a:r>
          </a:p>
          <a:p>
            <a:pPr>
              <a:lnSpc>
                <a:spcPct val="150000"/>
              </a:lnSpc>
            </a:pPr>
            <a:endParaRPr lang="en-US" baseline="0" dirty="0">
              <a:solidFill>
                <a:schemeClr val="tx2"/>
              </a:solidFill>
              <a:ea typeface="ＭＳ 明朝" panose="02020609040205080304" pitchFamily="17" charset="-128"/>
            </a:endParaRPr>
          </a:p>
          <a:p>
            <a:pPr>
              <a:lnSpc>
                <a:spcPct val="150000"/>
              </a:lnSpc>
            </a:pPr>
            <a:r>
              <a:rPr lang="ja-JP" baseline="0" dirty="0">
                <a:solidFill>
                  <a:schemeClr val="tx2"/>
                </a:solidFill>
                <a:ea typeface="ＭＳ 明朝" panose="02020609040205080304" pitchFamily="17" charset="-128"/>
              </a:rPr>
              <a:t>QRコード：スキャンすれば、直接ウェブページにアクセスできます。</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a:solidFill>
                  <a:prstClr val="black"/>
                </a:solidFill>
              </a:rPr>
              <a:pPr>
                <a:defRPr/>
              </a:pPr>
              <a:t>46</a:t>
            </a:fld>
            <a:endParaRPr lang="en-US" dirty="0">
              <a:solidFill>
                <a:prstClr val="black"/>
              </a:solidFill>
            </a:endParaRPr>
          </a:p>
        </p:txBody>
      </p:sp>
    </p:spTree>
    <p:extLst>
      <p:ext uri="{BB962C8B-B14F-4D97-AF65-F5344CB8AC3E}">
        <p14:creationId xmlns:p14="http://schemas.microsoft.com/office/powerpoint/2010/main" val="1202918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r>
              <a:rPr lang="ja-JP" dirty="0">
                <a:ea typeface="ＭＳ 明朝" panose="02020609040205080304" pitchFamily="17" charset="-128"/>
              </a:rPr>
              <a:t>ゾーン内に問題を抱えているクラブがあるなら、必ず正確で綿密な記録を取り、解決策を見つけて速やかに答えを返すようにしてください。これは、</a:t>
            </a:r>
            <a:r>
              <a:rPr lang="ja-JP" altLang="en-US" dirty="0">
                <a:ea typeface="ＭＳ 明朝" panose="02020609040205080304" pitchFamily="17" charset="-128"/>
              </a:rPr>
              <a:t>日頃の習慣として常に守るようにしてください。</a:t>
            </a:r>
            <a:endParaRPr lang="ja-JP" dirty="0">
              <a:ea typeface="ＭＳ 明朝" panose="02020609040205080304" pitchFamily="17" charset="-128"/>
            </a:endParaRPr>
          </a:p>
        </p:txBody>
      </p:sp>
      <p:sp>
        <p:nvSpPr>
          <p:cNvPr id="4" name="Date Placeholder 3"/>
          <p:cNvSpPr>
            <a:spLocks noGrp="1"/>
          </p:cNvSpPr>
          <p:nvPr>
            <p:ph type="dt" idx="10"/>
          </p:nvPr>
        </p:nvSpPr>
        <p:spPr/>
        <p:txBody>
          <a:bodyPr/>
          <a:lstStyle/>
          <a:p>
            <a:pPr>
              <a:defRPr/>
            </a:pPr>
            <a:fld id="{9D46BA06-169B-44E4-B733-54DF0B2E9DEE}"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47</a:t>
            </a:fld>
            <a:endParaRPr lang="en-US" dirty="0"/>
          </a:p>
        </p:txBody>
      </p:sp>
    </p:spTree>
    <p:extLst>
      <p:ext uri="{BB962C8B-B14F-4D97-AF65-F5344CB8AC3E}">
        <p14:creationId xmlns:p14="http://schemas.microsoft.com/office/powerpoint/2010/main" val="21101960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62000" y="4012713"/>
            <a:ext cx="5486400" cy="4754880"/>
          </a:xfrm>
          <a:prstGeom prst="rect">
            <a:avLst/>
          </a:prstGeom>
        </p:spPr>
        <p:txBody>
          <a:bodyPr/>
          <a:lstStyle/>
          <a:p>
            <a:r>
              <a:rPr lang="ja-JP" dirty="0">
                <a:solidFill>
                  <a:schemeClr val="tx1"/>
                </a:solidFill>
                <a:ea typeface="ＭＳ 明朝" panose="02020609040205080304" pitchFamily="17" charset="-128"/>
              </a:rPr>
              <a:t>会議の記録を取ります。</a:t>
            </a:r>
          </a:p>
          <a:p>
            <a:endParaRPr lang="en-US" dirty="0">
              <a:solidFill>
                <a:schemeClr val="tx1"/>
              </a:solidFill>
              <a:ea typeface="ＭＳ 明朝" panose="02020609040205080304" pitchFamily="17" charset="-128"/>
            </a:endParaRPr>
          </a:p>
          <a:p>
            <a:pPr marL="171450" indent="-171450">
              <a:buFont typeface="Arial" panose="020B0604020202020204" pitchFamily="34" charset="0"/>
              <a:buChar char="•"/>
            </a:pPr>
            <a:r>
              <a:rPr lang="ja-JP" dirty="0">
                <a:solidFill>
                  <a:schemeClr val="tx1"/>
                </a:solidFill>
                <a:ea typeface="ＭＳ 明朝" panose="02020609040205080304" pitchFamily="17" charset="-128"/>
              </a:rPr>
              <a:t>このテンプレートを使ってゾーン会議の議事録を付けてください。 </a:t>
            </a:r>
          </a:p>
          <a:p>
            <a:pPr marL="171450" indent="-171450">
              <a:buFont typeface="Arial" panose="020B0604020202020204" pitchFamily="34" charset="0"/>
              <a:buChar char="•"/>
            </a:pPr>
            <a:endParaRPr lang="en-US" dirty="0">
              <a:solidFill>
                <a:schemeClr val="tx1"/>
              </a:solidFill>
              <a:ea typeface="ＭＳ 明朝" panose="02020609040205080304" pitchFamily="17" charset="-128"/>
            </a:endParaRPr>
          </a:p>
          <a:p>
            <a:pPr marL="171450" indent="-171450">
              <a:buFont typeface="Arial" panose="020B0604020202020204" pitchFamily="34" charset="0"/>
              <a:buChar char="•"/>
            </a:pPr>
            <a:r>
              <a:rPr lang="ja-JP" dirty="0">
                <a:solidFill>
                  <a:schemeClr val="tx1"/>
                </a:solidFill>
                <a:ea typeface="ＭＳ 明朝" panose="02020609040205080304" pitchFamily="17" charset="-128"/>
              </a:rPr>
              <a:t>次回のゾーン会議に持ち越す必要のある議題がある場合に役立つツールです。</a:t>
            </a:r>
          </a:p>
          <a:p>
            <a:pPr marL="171450" indent="-171450">
              <a:buFont typeface="Arial" panose="020B0604020202020204" pitchFamily="34" charset="0"/>
              <a:buChar char="•"/>
            </a:pPr>
            <a:endParaRPr lang="en-US" dirty="0">
              <a:solidFill>
                <a:schemeClr val="tx1"/>
              </a:solidFill>
              <a:ea typeface="ＭＳ 明朝" panose="02020609040205080304" pitchFamily="17" charset="-128"/>
            </a:endParaRPr>
          </a:p>
          <a:p>
            <a:pPr marL="171450" indent="-171450">
              <a:buFont typeface="Arial" panose="020B0604020202020204" pitchFamily="34" charset="0"/>
              <a:buChar char="•"/>
            </a:pPr>
            <a:r>
              <a:rPr lang="ja-JP" dirty="0">
                <a:solidFill>
                  <a:schemeClr val="tx1"/>
                </a:solidFill>
                <a:ea typeface="ＭＳ 明朝" panose="02020609040205080304" pitchFamily="17" charset="-128"/>
              </a:rPr>
              <a:t>ゾーン行事の優れた履歴となります。</a:t>
            </a:r>
            <a:endParaRPr lang="en-US" altLang="ja-JP" dirty="0">
              <a:solidFill>
                <a:schemeClr val="tx1"/>
              </a:solidFill>
              <a:ea typeface="ＭＳ 明朝" panose="02020609040205080304" pitchFamily="17" charset="-128"/>
            </a:endParaRPr>
          </a:p>
          <a:p>
            <a:pPr marL="0" indent="0">
              <a:buFont typeface="Arial" panose="020B0604020202020204" pitchFamily="34" charset="0"/>
              <a:buNone/>
            </a:pPr>
            <a:endParaRPr lang="ja-JP" dirty="0">
              <a:solidFill>
                <a:schemeClr val="tx1"/>
              </a:solidFill>
              <a:ea typeface="ＭＳ 明朝" panose="02020609040205080304" pitchFamily="17" charset="-128"/>
            </a:endParaRPr>
          </a:p>
          <a:p>
            <a:pPr marL="171450" indent="-171450">
              <a:buFont typeface="Arial" panose="020B0604020202020204" pitchFamily="34" charset="0"/>
              <a:buChar char="•"/>
            </a:pPr>
            <a:r>
              <a:rPr lang="ja-JP" b="1" dirty="0">
                <a:solidFill>
                  <a:schemeClr val="tx1"/>
                </a:solidFill>
                <a:ea typeface="ＭＳ 明朝" panose="02020609040205080304" pitchFamily="17" charset="-128"/>
              </a:rPr>
              <a:t>組織は議事録によって、その歴史と方針を記録します。</a:t>
            </a:r>
            <a:r>
              <a:rPr lang="ja-JP" altLang="en-US" b="1" dirty="0">
                <a:solidFill>
                  <a:schemeClr val="tx1"/>
                </a:solidFill>
                <a:ea typeface="ＭＳ 明朝" panose="02020609040205080304" pitchFamily="17" charset="-128"/>
              </a:rPr>
              <a:t>これは、</a:t>
            </a:r>
            <a:r>
              <a:rPr lang="ja-JP" b="1" dirty="0">
                <a:solidFill>
                  <a:schemeClr val="tx1"/>
                </a:solidFill>
                <a:ea typeface="ＭＳ 明朝" panose="02020609040205080304" pitchFamily="17" charset="-128"/>
              </a:rPr>
              <a:t>覚えておくべき重要な概念です。情報の誤りを防ぎ、悪い前例を作らないために、出来事を記録することは重要</a:t>
            </a:r>
            <a:r>
              <a:rPr lang="ja-JP" altLang="en-US" b="1" dirty="0">
                <a:solidFill>
                  <a:schemeClr val="tx1"/>
                </a:solidFill>
                <a:ea typeface="ＭＳ 明朝" panose="02020609040205080304" pitchFamily="17" charset="-128"/>
              </a:rPr>
              <a:t>なの</a:t>
            </a:r>
            <a:r>
              <a:rPr lang="ja-JP" b="1" dirty="0">
                <a:solidFill>
                  <a:schemeClr val="tx1"/>
                </a:solidFill>
                <a:ea typeface="ＭＳ 明朝" panose="02020609040205080304" pitchFamily="17" charset="-128"/>
              </a:rPr>
              <a:t>です。</a:t>
            </a: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680E959C-F08E-4782-AC76-7A73AD9E1F3F}"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48</a:t>
            </a:fld>
            <a:endParaRPr lang="en-US" dirty="0"/>
          </a:p>
        </p:txBody>
      </p:sp>
    </p:spTree>
    <p:extLst>
      <p:ext uri="{BB962C8B-B14F-4D97-AF65-F5344CB8AC3E}">
        <p14:creationId xmlns:p14="http://schemas.microsoft.com/office/powerpoint/2010/main" val="12371889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56356" y="4012713"/>
            <a:ext cx="5486400" cy="4754880"/>
          </a:xfrm>
          <a:prstGeom prst="rect">
            <a:avLst/>
          </a:prstGeom>
        </p:spPr>
        <p:txBody>
          <a:bodyPr/>
          <a:lstStyle/>
          <a:p>
            <a:pPr marL="0" marR="0" lvl="0" indent="0" algn="l" defTabSz="914400" rtl="0" eaLnBrk="1" fontAlgn="base" latinLnBrk="0" hangingPunct="1">
              <a:spcBef>
                <a:spcPct val="0"/>
              </a:spcBef>
              <a:spcAft>
                <a:spcPct val="0"/>
              </a:spcAft>
              <a:buClrTx/>
              <a:buSzTx/>
              <a:buFontTx/>
              <a:buNone/>
              <a:tabLst/>
              <a:defRPr/>
            </a:pPr>
            <a:r>
              <a:rPr kumimoji="0" lang="ja-JP" sz="1200" b="0" i="0" u="none" strike="noStrike" cap="none" normalizeH="0" noProof="0" dirty="0">
                <a:ln>
                  <a:noFill/>
                </a:ln>
                <a:solidFill>
                  <a:schemeClr val="tx1"/>
                </a:solidFill>
                <a:effectLst/>
                <a:uLnTx/>
                <a:uFillTx/>
                <a:ea typeface="ＭＳ 明朝" panose="02020609040205080304" pitchFamily="17" charset="-128"/>
                <a:cs typeface="Arial" charset="0"/>
              </a:rPr>
              <a:t>地区ガバナーやGATコーディネーターとともに、クラブを支援し参加を促すために必要なフォローアップを行います。</a:t>
            </a:r>
          </a:p>
          <a:p>
            <a:pPr marL="0" marR="0" lvl="0" indent="0" algn="l" defTabSz="914400" rtl="0" eaLnBrk="1" fontAlgn="base" latinLnBrk="0" hangingPunct="1">
              <a:spcBef>
                <a:spcPct val="0"/>
              </a:spcBef>
              <a:spcAft>
                <a:spcPct val="0"/>
              </a:spcAft>
              <a:buClrTx/>
              <a:buSzTx/>
              <a:buFontTx/>
              <a:buNone/>
              <a:tabLst/>
              <a:defRPr/>
            </a:pPr>
            <a:endParaRPr lang="en-US" kern="0" baseline="0" dirty="0">
              <a:solidFill>
                <a:schemeClr val="tx1"/>
              </a:solidFill>
              <a:ea typeface="ＭＳ 明朝" panose="02020609040205080304" pitchFamily="17" charset="-128"/>
              <a:cs typeface="Arial" charset="0"/>
            </a:endParaRP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kumimoji="0" lang="ja-JP" sz="1200" b="0" i="0" u="none" strike="noStrike" cap="none" normalizeH="0" noProof="0" dirty="0">
                <a:ln>
                  <a:noFill/>
                </a:ln>
                <a:solidFill>
                  <a:schemeClr val="tx1"/>
                </a:solidFill>
                <a:effectLst/>
                <a:uLnTx/>
                <a:uFillTx/>
                <a:ea typeface="ＭＳ 明朝" panose="02020609040205080304" pitchFamily="17" charset="-128"/>
                <a:cs typeface="Arial" charset="0"/>
              </a:rPr>
              <a:t>苦境にあるゾーン内のクラブのために、さらなる配慮の必要な問題に優先順位を付けます。</a:t>
            </a:r>
            <a:endParaRPr kumimoji="0" lang="en-US" altLang="ja-JP" sz="1200" b="0" i="0" u="none" strike="noStrike" cap="none" normalizeH="0" noProof="0" dirty="0">
              <a:ln>
                <a:noFill/>
              </a:ln>
              <a:solidFill>
                <a:schemeClr val="tx1"/>
              </a:solidFill>
              <a:effectLst/>
              <a:uLnTx/>
              <a:uFillTx/>
              <a:ea typeface="ＭＳ 明朝" panose="02020609040205080304" pitchFamily="17" charset="-128"/>
              <a:cs typeface="Arial" charset="0"/>
            </a:endParaRP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endParaRPr kumimoji="0" lang="ja-JP" sz="1200" b="0" i="0" u="none" strike="noStrike" cap="none" normalizeH="0" noProof="0" dirty="0">
              <a:ln>
                <a:noFill/>
              </a:ln>
              <a:solidFill>
                <a:schemeClr val="tx1"/>
              </a:solidFill>
              <a:effectLst/>
              <a:uLnTx/>
              <a:uFillTx/>
              <a:ea typeface="ＭＳ 明朝" panose="02020609040205080304" pitchFamily="17" charset="-128"/>
              <a:cs typeface="Arial" charset="0"/>
            </a:endParaRP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lang="ja-JP" baseline="0" dirty="0">
                <a:solidFill>
                  <a:schemeClr val="tx1"/>
                </a:solidFill>
                <a:ea typeface="ＭＳ 明朝" panose="02020609040205080304" pitchFamily="17" charset="-128"/>
                <a:cs typeface="Arial" charset="0"/>
              </a:rPr>
              <a:t>必要なフォローアップ作業を記録します。 </a:t>
            </a: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endParaRPr lang="en-US" kern="0" baseline="0" dirty="0">
              <a:solidFill>
                <a:schemeClr val="tx1"/>
              </a:solidFill>
              <a:ea typeface="ＭＳ 明朝" panose="02020609040205080304" pitchFamily="17" charset="-128"/>
              <a:cs typeface="Arial" charset="0"/>
            </a:endParaRPr>
          </a:p>
          <a:p>
            <a:pPr marL="171450" marR="0" lvl="0" indent="-171450" algn="l" defTabSz="914400" rtl="0" eaLnBrk="1" fontAlgn="base" latinLnBrk="0" hangingPunct="1">
              <a:spcBef>
                <a:spcPct val="0"/>
              </a:spcBef>
              <a:spcAft>
                <a:spcPct val="0"/>
              </a:spcAft>
              <a:buClrTx/>
              <a:buSzTx/>
              <a:buFont typeface="Arial" panose="020B0604020202020204" pitchFamily="34" charset="0"/>
              <a:buChar char="•"/>
              <a:tabLst/>
              <a:defRPr/>
            </a:pPr>
            <a:r>
              <a:rPr lang="ja-JP" dirty="0">
                <a:solidFill>
                  <a:schemeClr val="tx1"/>
                </a:solidFill>
                <a:ea typeface="ＭＳ 明朝" panose="02020609040205080304" pitchFamily="17" charset="-128"/>
                <a:cs typeface="Arial" charset="0"/>
              </a:rPr>
              <a:t>次回ゾーン会議に向けた計画と作業の段取りを</a:t>
            </a:r>
            <a:r>
              <a:rPr lang="ja-JP" altLang="en-US" dirty="0">
                <a:solidFill>
                  <a:schemeClr val="tx1"/>
                </a:solidFill>
                <a:ea typeface="ＭＳ 明朝" panose="02020609040205080304" pitchFamily="17" charset="-128"/>
                <a:cs typeface="Arial" charset="0"/>
              </a:rPr>
              <a:t>まとめ</a:t>
            </a:r>
            <a:r>
              <a:rPr lang="ja-JP" dirty="0">
                <a:solidFill>
                  <a:schemeClr val="tx1"/>
                </a:solidFill>
                <a:ea typeface="ＭＳ 明朝" panose="02020609040205080304" pitchFamily="17" charset="-128"/>
                <a:cs typeface="Arial" charset="0"/>
              </a:rPr>
              <a:t>ます。</a:t>
            </a:r>
          </a:p>
          <a:p>
            <a:pPr marL="0" marR="0" lvl="0" indent="0" algn="l" defTabSz="914400" rtl="0" eaLnBrk="1" fontAlgn="base" latinLnBrk="0" hangingPunct="1">
              <a:spcBef>
                <a:spcPct val="0"/>
              </a:spcBef>
              <a:spcAft>
                <a:spcPct val="0"/>
              </a:spcAft>
              <a:buClrTx/>
              <a:buSzTx/>
              <a:buFontTx/>
              <a:buNone/>
              <a:tabLst/>
              <a:defRPr/>
            </a:pPr>
            <a:endParaRPr kumimoji="0" lang="en-US" sz="1200" b="0" i="0" u="none" strike="noStrike" kern="0" cap="none" spc="0" normalizeH="0" baseline="0" noProof="0" dirty="0">
              <a:ln>
                <a:noFill/>
              </a:ln>
              <a:solidFill>
                <a:schemeClr val="tx1"/>
              </a:solidFill>
              <a:effectLst/>
              <a:uLnTx/>
              <a:uFillTx/>
              <a:ea typeface="Arial" charset="0"/>
              <a:cs typeface="Arial" charset="0"/>
            </a:endParaRPr>
          </a:p>
          <a:p>
            <a:pPr algn="l"/>
            <a:r>
              <a:rPr lang="ja-JP" sz="1200" dirty="0">
                <a:solidFill>
                  <a:schemeClr val="tx1"/>
                </a:solidFill>
                <a:ea typeface="Arial" charset="0"/>
                <a:cs typeface="Arial" charset="0"/>
              </a:rPr>
              <a:t>	</a:t>
            </a:r>
          </a:p>
          <a:p>
            <a:endParaRPr lang="en-US" dirty="0"/>
          </a:p>
        </p:txBody>
      </p:sp>
      <p:sp>
        <p:nvSpPr>
          <p:cNvPr id="4" name="Date Placeholder 3"/>
          <p:cNvSpPr>
            <a:spLocks noGrp="1"/>
          </p:cNvSpPr>
          <p:nvPr>
            <p:ph type="dt" idx="10"/>
          </p:nvPr>
        </p:nvSpPr>
        <p:spPr/>
        <p:txBody>
          <a:bodyPr/>
          <a:lstStyle/>
          <a:p>
            <a:pPr>
              <a:defRPr/>
            </a:pPr>
            <a:fld id="{15B326ED-AB43-46AF-91E3-565B3A6FCFC2}"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49</a:t>
            </a:fld>
            <a:endParaRPr lang="en-US" dirty="0"/>
          </a:p>
        </p:txBody>
      </p:sp>
    </p:spTree>
    <p:extLst>
      <p:ext uri="{BB962C8B-B14F-4D97-AF65-F5344CB8AC3E}">
        <p14:creationId xmlns:p14="http://schemas.microsoft.com/office/powerpoint/2010/main" val="2962437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762000"/>
            <a:ext cx="5486400" cy="3087688"/>
          </a:xfrm>
        </p:spPr>
      </p:sp>
      <p:sp>
        <p:nvSpPr>
          <p:cNvPr id="3" name="Notes Placeholder 2"/>
          <p:cNvSpPr>
            <a:spLocks noGrp="1"/>
          </p:cNvSpPr>
          <p:nvPr>
            <p:ph type="body" idx="1"/>
          </p:nvPr>
        </p:nvSpPr>
        <p:spPr>
          <a:xfrm>
            <a:off x="687388" y="4145303"/>
            <a:ext cx="5486400" cy="4754880"/>
          </a:xfrm>
          <a:prstGeom prst="rect">
            <a:avLst/>
          </a:prstGeom>
        </p:spPr>
        <p:txBody>
          <a:bodyPr wrap="square">
            <a:normAutofit/>
          </a:bodyPr>
          <a:lstStyle/>
          <a:p>
            <a:pPr>
              <a:lnSpc>
                <a:spcPct val="150000"/>
              </a:lnSpc>
              <a:spcBef>
                <a:spcPts val="0"/>
              </a:spcBef>
            </a:pPr>
            <a:r>
              <a:rPr lang="ja-JP" sz="1100" dirty="0">
                <a:ea typeface="ＭＳ 明朝" panose="02020609040205080304" pitchFamily="17" charset="-128"/>
                <a:cs typeface="Arial" panose="020B0604020202020204" pitchFamily="34" charset="0"/>
              </a:rPr>
              <a:t>皆さんは多くの時間を、こうした主要なクラブ役員と過ごすことになるでしょう。</a:t>
            </a:r>
            <a:r>
              <a:rPr lang="ja-JP" altLang="en-US" sz="1100" dirty="0">
                <a:ea typeface="ＭＳ 明朝" panose="02020609040205080304" pitchFamily="17" charset="-128"/>
                <a:cs typeface="Arial" panose="020B0604020202020204" pitchFamily="34" charset="0"/>
              </a:rPr>
              <a:t>主に</a:t>
            </a:r>
            <a:r>
              <a:rPr lang="ja-JP" sz="1100" dirty="0">
                <a:ea typeface="ＭＳ 明朝" panose="02020609040205080304" pitchFamily="17" charset="-128"/>
                <a:cs typeface="Arial" panose="020B0604020202020204" pitchFamily="34" charset="0"/>
              </a:rPr>
              <a:t>クラブ会長、クラブ副会長、クラブ幹事ですが、クラブの会員委員長や奉仕委員長も含まれます。</a:t>
            </a:r>
          </a:p>
          <a:p>
            <a:pPr>
              <a:lnSpc>
                <a:spcPct val="150000"/>
              </a:lnSpc>
              <a:spcBef>
                <a:spcPts val="0"/>
              </a:spcBef>
            </a:pPr>
            <a:endParaRPr lang="en-US" sz="1100" dirty="0">
              <a:ea typeface="ＭＳ 明朝" panose="02020609040205080304" pitchFamily="17" charset="-128"/>
              <a:cs typeface="Arial" panose="020B0604020202020204" pitchFamily="34" charset="0"/>
            </a:endParaRPr>
          </a:p>
          <a:p>
            <a:pPr>
              <a:lnSpc>
                <a:spcPct val="150000"/>
              </a:lnSpc>
              <a:spcBef>
                <a:spcPts val="0"/>
              </a:spcBef>
            </a:pPr>
            <a:r>
              <a:rPr lang="ja-JP" altLang="en-US" sz="1100" dirty="0">
                <a:ea typeface="ＭＳ 明朝" panose="02020609040205080304" pitchFamily="17" charset="-128"/>
                <a:cs typeface="Arial" panose="020B0604020202020204" pitchFamily="34" charset="0"/>
              </a:rPr>
              <a:t>また、成功するクラブの主な機能をそれぞれ支える常設委員会も設けられています。</a:t>
            </a:r>
            <a:r>
              <a:rPr lang="ja-JP" sz="1100" dirty="0">
                <a:ea typeface="ＭＳ 明朝" panose="02020609040205080304" pitchFamily="17" charset="-128"/>
                <a:cs typeface="Arial" panose="020B0604020202020204" pitchFamily="34" charset="0"/>
              </a:rPr>
              <a:t>改訂された標準版クラブ会則及び付則</a:t>
            </a:r>
            <a:r>
              <a:rPr lang="ja-JP" altLang="en-US" sz="1100" dirty="0">
                <a:ea typeface="ＭＳ 明朝" panose="02020609040205080304" pitchFamily="17" charset="-128"/>
                <a:cs typeface="Arial" panose="020B0604020202020204" pitchFamily="34" charset="0"/>
              </a:rPr>
              <a:t>で</a:t>
            </a:r>
            <a:r>
              <a:rPr lang="ja-JP" sz="1100" dirty="0">
                <a:ea typeface="ＭＳ 明朝" panose="02020609040205080304" pitchFamily="17" charset="-128"/>
                <a:cs typeface="Arial" panose="020B0604020202020204" pitchFamily="34" charset="0"/>
              </a:rPr>
              <a:t>は新たなクラブ役員が定められ、いくつかの役職の役割と責任も明確</a:t>
            </a:r>
            <a:r>
              <a:rPr lang="ja-JP" altLang="en-US" sz="1100" dirty="0">
                <a:ea typeface="ＭＳ 明朝" panose="02020609040205080304" pitchFamily="17" charset="-128"/>
                <a:cs typeface="Arial" panose="020B0604020202020204" pitchFamily="34" charset="0"/>
              </a:rPr>
              <a:t>化</a:t>
            </a:r>
            <a:r>
              <a:rPr lang="ja-JP" sz="1100" dirty="0">
                <a:ea typeface="ＭＳ 明朝" panose="02020609040205080304" pitchFamily="17" charset="-128"/>
                <a:cs typeface="Arial" panose="020B0604020202020204" pitchFamily="34" charset="0"/>
              </a:rPr>
              <a:t>されました。</a:t>
            </a:r>
          </a:p>
          <a:p>
            <a:pPr>
              <a:lnSpc>
                <a:spcPct val="150000"/>
              </a:lnSpc>
              <a:spcBef>
                <a:spcPts val="0"/>
              </a:spcBef>
            </a:pPr>
            <a:endParaRPr lang="en-US" sz="1100" dirty="0">
              <a:ea typeface="ＭＳ 明朝" panose="02020609040205080304" pitchFamily="17" charset="-128"/>
              <a:cs typeface="Arial" panose="020B0604020202020204" pitchFamily="34" charset="0"/>
            </a:endParaRPr>
          </a:p>
          <a:p>
            <a:pPr>
              <a:lnSpc>
                <a:spcPct val="150000"/>
              </a:lnSpc>
              <a:spcBef>
                <a:spcPts val="0"/>
              </a:spcBef>
            </a:pPr>
            <a:r>
              <a:rPr lang="ja-JP" altLang="en-US" sz="1100" dirty="0">
                <a:ea typeface="ＭＳ 明朝" panose="02020609040205080304" pitchFamily="17" charset="-128"/>
                <a:cs typeface="Arial" panose="020B0604020202020204" pitchFamily="34" charset="0"/>
              </a:rPr>
              <a:t>この体制は、各地域社会と世界中で人道奉仕を強化し、改善していくための全体像の一部を成しています。 </a:t>
            </a:r>
            <a:endParaRPr lang="ja-JP" sz="1100" dirty="0">
              <a:ea typeface="ＭＳ 明朝" panose="02020609040205080304" pitchFamily="17"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fld id="{608124D4-FDF1-4512-943D-23B1A8088631}" type="slidenum">
              <a:rPr lang="en-US" smtClean="0"/>
              <a:t>5</a:t>
            </a:fld>
            <a:endParaRPr lang="en-US" dirty="0"/>
          </a:p>
        </p:txBody>
      </p:sp>
      <p:sp>
        <p:nvSpPr>
          <p:cNvPr id="5" name="Date Placeholder 4"/>
          <p:cNvSpPr>
            <a:spLocks noGrp="1"/>
          </p:cNvSpPr>
          <p:nvPr>
            <p:ph type="dt" idx="11"/>
          </p:nvPr>
        </p:nvSpPr>
        <p:spPr/>
        <p:txBody>
          <a:bodyPr/>
          <a:lstStyle/>
          <a:p>
            <a:pPr>
              <a:defRPr/>
            </a:pPr>
            <a:fld id="{6A73418A-77AF-417F-8D5B-00FC9620580D}" type="datetime1">
              <a:rPr lang="en-US" smtClean="0"/>
              <a:t>9/25/2023</a:t>
            </a:fld>
            <a:endParaRPr lang="en-US" dirty="0"/>
          </a:p>
        </p:txBody>
      </p:sp>
    </p:spTree>
    <p:extLst>
      <p:ext uri="{BB962C8B-B14F-4D97-AF65-F5344CB8AC3E}">
        <p14:creationId xmlns:p14="http://schemas.microsoft.com/office/powerpoint/2010/main" val="21787711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71513"/>
            <a:ext cx="5486400" cy="3087687"/>
          </a:xfrm>
        </p:spPr>
      </p:sp>
      <p:sp>
        <p:nvSpPr>
          <p:cNvPr id="3" name="Notes Placeholder 2"/>
          <p:cNvSpPr>
            <a:spLocks noGrp="1"/>
          </p:cNvSpPr>
          <p:nvPr>
            <p:ph type="body" idx="1"/>
          </p:nvPr>
        </p:nvSpPr>
        <p:spPr>
          <a:xfrm>
            <a:off x="701677" y="3963984"/>
            <a:ext cx="5486400" cy="4754880"/>
          </a:xfrm>
          <a:prstGeom prst="rect">
            <a:avLst/>
          </a:prstGeom>
        </p:spPr>
        <p:txBody>
          <a:bodyPr>
            <a:normAutofit/>
          </a:bodyPr>
          <a:lstStyle/>
          <a:p>
            <a:r>
              <a:rPr lang="ja-JP" sz="1200" dirty="0">
                <a:solidFill>
                  <a:schemeClr val="tx1"/>
                </a:solidFill>
                <a:ea typeface="ＭＳ 明朝" panose="02020609040205080304" pitchFamily="17" charset="-128"/>
                <a:cs typeface="Arial" charset="0"/>
              </a:rPr>
              <a:t>クラブの成功を祝い、表彰によってクラブと会員の成果を称えましょう。</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ea typeface="ＭＳ 明朝" panose="02020609040205080304" pitchFamily="17" charset="-128"/>
              <a:cs typeface="Arial"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ja-JP" sz="1200" dirty="0">
                <a:solidFill>
                  <a:schemeClr val="tx1"/>
                </a:solidFill>
                <a:ea typeface="ＭＳ 明朝" panose="02020609040205080304" pitchFamily="17" charset="-128"/>
                <a:cs typeface="Arial" charset="0"/>
              </a:rPr>
              <a:t>ゾーン会議では常に何らかの表彰と祝賀を行い、クラブを</a:t>
            </a:r>
            <a:r>
              <a:rPr lang="ja-JP" altLang="en-US" sz="1200" dirty="0">
                <a:solidFill>
                  <a:schemeClr val="tx1"/>
                </a:solidFill>
                <a:ea typeface="ＭＳ 明朝" panose="02020609040205080304" pitchFamily="17" charset="-128"/>
                <a:cs typeface="Arial" charset="0"/>
              </a:rPr>
              <a:t>激励する</a:t>
            </a:r>
            <a:r>
              <a:rPr lang="ja-JP" sz="1200" dirty="0">
                <a:solidFill>
                  <a:schemeClr val="tx1"/>
                </a:solidFill>
                <a:ea typeface="ＭＳ 明朝" panose="02020609040205080304" pitchFamily="17" charset="-128"/>
                <a:cs typeface="Arial" charset="0"/>
              </a:rPr>
              <a:t>ようにしてください。ライオンズは、自分たちがライオンズであることに幸福を感じるべきです！</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ea typeface="ＭＳ 明朝" panose="02020609040205080304" pitchFamily="17" charset="-128"/>
              <a:cs typeface="Arial"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ja-JP" sz="1200" dirty="0">
                <a:solidFill>
                  <a:schemeClr val="tx1"/>
                </a:solidFill>
                <a:ea typeface="ＭＳ 明朝" panose="02020609040205080304" pitchFamily="17" charset="-128"/>
                <a:cs typeface="Arial" charset="0"/>
              </a:rPr>
              <a:t>これまで多くのことを取り上げてきましたが、次の</a:t>
            </a:r>
            <a:r>
              <a:rPr lang="ja-JP" altLang="en-US" sz="1200" dirty="0">
                <a:solidFill>
                  <a:schemeClr val="tx1"/>
                </a:solidFill>
                <a:ea typeface="ＭＳ 明朝" panose="02020609040205080304" pitchFamily="17" charset="-128"/>
                <a:cs typeface="Arial" charset="0"/>
              </a:rPr>
              <a:t>手順</a:t>
            </a:r>
            <a:r>
              <a:rPr lang="ja-JP" sz="1200" dirty="0">
                <a:solidFill>
                  <a:schemeClr val="tx1"/>
                </a:solidFill>
                <a:ea typeface="ＭＳ 明朝" panose="02020609040205080304" pitchFamily="17" charset="-128"/>
                <a:cs typeface="Arial" charset="0"/>
              </a:rPr>
              <a:t>は何でしょうか？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z="1200" kern="0" dirty="0">
              <a:solidFill>
                <a:schemeClr val="tx1"/>
              </a:solidFill>
              <a:latin typeface="+mn-lt"/>
              <a:ea typeface="Arial" charset="0"/>
              <a:cs typeface="Arial" charset="0"/>
            </a:endParaRPr>
          </a:p>
          <a:p>
            <a:endParaRPr lang="en-US" dirty="0">
              <a:solidFill>
                <a:schemeClr val="tx1"/>
              </a:solidFill>
              <a:latin typeface="+mn-lt"/>
            </a:endParaRPr>
          </a:p>
        </p:txBody>
      </p:sp>
      <p:sp>
        <p:nvSpPr>
          <p:cNvPr id="4" name="Date Placeholder 3"/>
          <p:cNvSpPr>
            <a:spLocks noGrp="1"/>
          </p:cNvSpPr>
          <p:nvPr>
            <p:ph type="dt" idx="10"/>
          </p:nvPr>
        </p:nvSpPr>
        <p:spPr/>
        <p:txBody>
          <a:bodyPr/>
          <a:lstStyle/>
          <a:p>
            <a:pPr>
              <a:defRPr/>
            </a:pPr>
            <a:fld id="{9CAFF37E-B986-41DC-B040-5C0A4DF7387C}"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50</a:t>
            </a:fld>
            <a:endParaRPr lang="en-US" dirty="0"/>
          </a:p>
        </p:txBody>
      </p:sp>
    </p:spTree>
    <p:extLst>
      <p:ext uri="{BB962C8B-B14F-4D97-AF65-F5344CB8AC3E}">
        <p14:creationId xmlns:p14="http://schemas.microsoft.com/office/powerpoint/2010/main" val="9508639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51</a:t>
            </a:fld>
            <a:endParaRPr lang="en-US" dirty="0"/>
          </a:p>
        </p:txBody>
      </p:sp>
    </p:spTree>
    <p:extLst>
      <p:ext uri="{BB962C8B-B14F-4D97-AF65-F5344CB8AC3E}">
        <p14:creationId xmlns:p14="http://schemas.microsoft.com/office/powerpoint/2010/main" val="29131995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a:xfrm>
            <a:off x="701677" y="4013521"/>
            <a:ext cx="5486400" cy="4754880"/>
          </a:xfrm>
          <a:prstGeom prst="rect">
            <a:avLst/>
          </a:prstGeom>
        </p:spPr>
        <p:txBody>
          <a:bodyPr/>
          <a:lstStyle/>
          <a:p>
            <a:pPr marL="0" marR="0" lvl="0" indent="0" algn="l" defTabSz="914400" rtl="0" eaLnBrk="0" fontAlgn="base" latinLnBrk="0" hangingPunct="0">
              <a:spcBef>
                <a:spcPct val="30000"/>
              </a:spcBef>
              <a:spcAft>
                <a:spcPct val="0"/>
              </a:spcAft>
              <a:buClrTx/>
              <a:buSzTx/>
              <a:buFontTx/>
              <a:buNone/>
              <a:tabLst/>
              <a:defRPr/>
            </a:pPr>
            <a:r>
              <a:rPr lang="ja-JP" sz="1200" b="1" dirty="0">
                <a:solidFill>
                  <a:schemeClr val="tx1"/>
                </a:solidFill>
                <a:ea typeface="ＭＳ 明朝" panose="02020609040205080304" pitchFamily="17" charset="-128"/>
                <a:cs typeface="Arial" charset="0"/>
              </a:rPr>
              <a:t>成果への表彰を受けましょう。</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ＭＳ 明朝" panose="02020609040205080304" pitchFamily="17" charset="-128"/>
              <a:cs typeface="Arial" charset="0"/>
            </a:endParaRPr>
          </a:p>
          <a:p>
            <a:pPr marL="167112" indent="-167112">
              <a:buFont typeface="Arial" panose="020B0604020202020204" pitchFamily="34" charset="0"/>
              <a:buChar char="•"/>
            </a:pPr>
            <a:r>
              <a:rPr lang="ja-JP" dirty="0">
                <a:ea typeface="ＭＳ 明朝" panose="02020609040205080304" pitchFamily="17" charset="-128"/>
              </a:rPr>
              <a:t>申請書の提出が必要です。</a:t>
            </a:r>
          </a:p>
          <a:p>
            <a:pPr marL="167112" indent="-167112">
              <a:buFont typeface="Arial" panose="020B0604020202020204" pitchFamily="34" charset="0"/>
              <a:buChar char="•"/>
            </a:pPr>
            <a:endParaRPr lang="en-US" dirty="0">
              <a:ea typeface="ＭＳ 明朝" panose="02020609040205080304" pitchFamily="17" charset="-128"/>
            </a:endParaRPr>
          </a:p>
          <a:p>
            <a:pPr marL="167112" indent="-167112">
              <a:buFont typeface="Arial" panose="020B0604020202020204" pitchFamily="34" charset="0"/>
              <a:buChar char="•"/>
            </a:pPr>
            <a:r>
              <a:rPr lang="ja-JP" dirty="0">
                <a:ea typeface="ＭＳ 明朝" panose="02020609040205080304" pitchFamily="17" charset="-128"/>
              </a:rPr>
              <a:t>申請書は「ゾーン及びリジョン・チェアパーソン賞」ウェブページに掲載されています。</a:t>
            </a:r>
          </a:p>
          <a:p>
            <a:pPr marL="167112" indent="-167112">
              <a:buFont typeface="Arial" panose="020B0604020202020204" pitchFamily="34" charset="0"/>
              <a:buChar char="•"/>
            </a:pPr>
            <a:endParaRPr lang="en-US" dirty="0">
              <a:ea typeface="ＭＳ 明朝" panose="02020609040205080304" pitchFamily="17" charset="-128"/>
            </a:endParaRPr>
          </a:p>
          <a:p>
            <a:pPr marL="167112" indent="-167112">
              <a:buFont typeface="Arial" panose="020B0604020202020204" pitchFamily="34" charset="0"/>
              <a:buChar char="•"/>
            </a:pPr>
            <a:r>
              <a:rPr lang="ja-JP" dirty="0">
                <a:ea typeface="ＭＳ 明朝" panose="02020609040205080304" pitchFamily="17" charset="-128"/>
              </a:rPr>
              <a:t>今年度のチェアパーソンを対象とする申請書は閲覧できるようになっており、成功への道筋として役立てることができます。</a:t>
            </a:r>
          </a:p>
          <a:p>
            <a:pPr defTabSz="891262">
              <a:defRPr/>
            </a:pPr>
            <a:endParaRPr lang="en-US" b="1" kern="0" dirty="0">
              <a:ea typeface="ＭＳ 明朝" panose="02020609040205080304" pitchFamily="17" charset="-128"/>
              <a:cs typeface="Arial" charset="0"/>
            </a:endParaRPr>
          </a:p>
          <a:p>
            <a:pPr marL="0" indent="0">
              <a:buFont typeface="Arial" panose="020B0604020202020204" pitchFamily="34" charset="0"/>
              <a:buNone/>
            </a:pPr>
            <a:r>
              <a:rPr lang="ja-JP" sz="1200" b="0" dirty="0">
                <a:solidFill>
                  <a:schemeClr val="tx1">
                    <a:lumMod val="75000"/>
                  </a:schemeClr>
                </a:solidFill>
                <a:ea typeface="ＭＳ 明朝" panose="02020609040205080304" pitchFamily="17" charset="-128"/>
                <a:cs typeface="Arial" charset="0"/>
              </a:rPr>
              <a:t>QRコード：このQRコードをスキャンすれば、簡単にアクセスできます。</a:t>
            </a:r>
          </a:p>
          <a:p>
            <a:pPr marL="0" marR="0" lvl="0" indent="0" algn="l" defTabSz="914400" rtl="0" eaLnBrk="0" fontAlgn="base" latinLnBrk="0" hangingPunct="0">
              <a:spcBef>
                <a:spcPct val="30000"/>
              </a:spcBef>
              <a:spcAft>
                <a:spcPct val="0"/>
              </a:spcAft>
              <a:buClrTx/>
              <a:buSzTx/>
              <a:buFontTx/>
              <a:buNone/>
              <a:tabLst/>
              <a:defRPr/>
            </a:pPr>
            <a:endParaRPr lang="en-US" sz="1200" b="1" kern="0" dirty="0">
              <a:solidFill>
                <a:schemeClr val="tx1"/>
              </a:solidFill>
              <a:ea typeface="Arial" charset="0"/>
              <a:cs typeface="Arial" charset="0"/>
            </a:endParaRPr>
          </a:p>
          <a:p>
            <a:endParaRPr lang="en-US" dirty="0">
              <a:solidFill>
                <a:schemeClr val="tx1"/>
              </a:solidFill>
            </a:endParaRPr>
          </a:p>
        </p:txBody>
      </p:sp>
      <p:sp>
        <p:nvSpPr>
          <p:cNvPr id="4" name="Date Placeholder 3"/>
          <p:cNvSpPr>
            <a:spLocks noGrp="1"/>
          </p:cNvSpPr>
          <p:nvPr>
            <p:ph type="dt" idx="10"/>
          </p:nvPr>
        </p:nvSpPr>
        <p:spPr/>
        <p:txBody>
          <a:bodyPr/>
          <a:lstStyle/>
          <a:p>
            <a:pPr>
              <a:defRPr/>
            </a:pPr>
            <a:fld id="{454823BF-63A1-43BA-8E1D-19CB584868F7}"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52</a:t>
            </a:fld>
            <a:endParaRPr lang="en-US" dirty="0"/>
          </a:p>
        </p:txBody>
      </p:sp>
    </p:spTree>
    <p:extLst>
      <p:ext uri="{BB962C8B-B14F-4D97-AF65-F5344CB8AC3E}">
        <p14:creationId xmlns:p14="http://schemas.microsoft.com/office/powerpoint/2010/main" val="17730902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2"/>
              </a:solidFill>
              <a:effectLst/>
              <a:ea typeface="ＭＳ 明朝" panose="02020609040205080304" pitchFamily="17" charset="-128"/>
              <a:cs typeface="+mn-cs"/>
            </a:endParaRPr>
          </a:p>
          <a:p>
            <a:r>
              <a:rPr lang="ja-JP" dirty="0">
                <a:solidFill>
                  <a:schemeClr val="tx2"/>
                </a:solidFill>
                <a:ea typeface="ＭＳ 明朝" panose="02020609040205080304" pitchFamily="17" charset="-128"/>
              </a:rPr>
              <a:t>地区及びクラブ行政部のスタッフがいつでもお手伝いさせていただきます。このスライドの連絡先までお問い合わせください。</a:t>
            </a:r>
          </a:p>
          <a:p>
            <a:endParaRPr lang="en-US" dirty="0">
              <a:solidFill>
                <a:schemeClr val="tx2"/>
              </a:solidFill>
              <a:ea typeface="ＭＳ 明朝" panose="02020609040205080304" pitchFamily="17" charset="-128"/>
            </a:endParaRPr>
          </a:p>
          <a:p>
            <a:r>
              <a:rPr lang="ja-JP" dirty="0">
                <a:solidFill>
                  <a:schemeClr val="tx2"/>
                </a:solidFill>
                <a:ea typeface="ＭＳ 明朝" panose="02020609040205080304" pitchFamily="17" charset="-128"/>
              </a:rPr>
              <a:t>それでは、何かご質問があれば、この時間にお答え</a:t>
            </a:r>
            <a:r>
              <a:rPr lang="ja-JP" altLang="en-US" dirty="0">
                <a:solidFill>
                  <a:schemeClr val="tx2"/>
                </a:solidFill>
                <a:ea typeface="ＭＳ 明朝" panose="02020609040205080304" pitchFamily="17" charset="-128"/>
              </a:rPr>
              <a:t>いた</a:t>
            </a:r>
            <a:r>
              <a:rPr lang="ja-JP" dirty="0">
                <a:solidFill>
                  <a:schemeClr val="tx2"/>
                </a:solidFill>
                <a:ea typeface="ＭＳ 明朝" panose="02020609040205080304" pitchFamily="17" charset="-128"/>
              </a:rPr>
              <a:t>しましょう。</a:t>
            </a: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53</a:t>
            </a:fld>
            <a:endParaRPr lang="en-US" dirty="0"/>
          </a:p>
        </p:txBody>
      </p:sp>
    </p:spTree>
    <p:extLst>
      <p:ext uri="{BB962C8B-B14F-4D97-AF65-F5344CB8AC3E}">
        <p14:creationId xmlns:p14="http://schemas.microsoft.com/office/powerpoint/2010/main" val="9675787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9638" y="762000"/>
            <a:ext cx="5486400" cy="3086100"/>
          </a:xfrm>
        </p:spPr>
      </p:sp>
      <p:sp>
        <p:nvSpPr>
          <p:cNvPr id="3" name="Notes Placeholder 2"/>
          <p:cNvSpPr>
            <a:spLocks noGrp="1"/>
          </p:cNvSpPr>
          <p:nvPr>
            <p:ph type="body" idx="1"/>
          </p:nvPr>
        </p:nvSpPr>
        <p:spPr>
          <a:xfrm>
            <a:off x="909637" y="4191002"/>
            <a:ext cx="5486400" cy="4754880"/>
          </a:xfrm>
          <a:prstGeom prst="rect">
            <a:avLst/>
          </a:prstGeom>
        </p:spPr>
        <p:txBody>
          <a:bodyPr>
            <a:normAutofit/>
          </a:bodyPr>
          <a:lstStyle/>
          <a:p>
            <a:pPr>
              <a:lnSpc>
                <a:spcPct val="150000"/>
              </a:lnSpc>
            </a:pPr>
            <a:endParaRPr lang="en-US" dirty="0"/>
          </a:p>
        </p:txBody>
      </p:sp>
      <p:sp>
        <p:nvSpPr>
          <p:cNvPr id="4" name="Date Placeholder 3"/>
          <p:cNvSpPr>
            <a:spLocks noGrp="1"/>
          </p:cNvSpPr>
          <p:nvPr>
            <p:ph type="dt" idx="10"/>
          </p:nvPr>
        </p:nvSpPr>
        <p:spPr/>
        <p:txBody>
          <a:bodyPr/>
          <a:lstStyle/>
          <a:p>
            <a:pPr>
              <a:defRPr/>
            </a:pPr>
            <a:fld id="{9D46BA06-169B-44E4-B733-54DF0B2E9DEE}"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54</a:t>
            </a:fld>
            <a:endParaRPr lang="en-US" dirty="0"/>
          </a:p>
        </p:txBody>
      </p:sp>
    </p:spTree>
    <p:extLst>
      <p:ext uri="{BB962C8B-B14F-4D97-AF65-F5344CB8AC3E}">
        <p14:creationId xmlns:p14="http://schemas.microsoft.com/office/powerpoint/2010/main" val="2516085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533400"/>
            <a:ext cx="5486400" cy="3087688"/>
          </a:xfrm>
        </p:spPr>
      </p:sp>
      <p:sp>
        <p:nvSpPr>
          <p:cNvPr id="3" name="Notes Placeholder 2"/>
          <p:cNvSpPr>
            <a:spLocks noGrp="1"/>
          </p:cNvSpPr>
          <p:nvPr>
            <p:ph type="body" idx="1"/>
          </p:nvPr>
        </p:nvSpPr>
        <p:spPr>
          <a:xfrm>
            <a:off x="762000" y="3847637"/>
            <a:ext cx="5486400" cy="4754880"/>
          </a:xfrm>
          <a:prstGeom prst="rect">
            <a:avLst/>
          </a:prstGeom>
        </p:spPr>
        <p:txBody>
          <a:bodyPr/>
          <a:lstStyle/>
          <a:p>
            <a:pPr marL="0" marR="0" lvl="0" indent="0" algn="l" defTabSz="914400" rtl="0" eaLnBrk="0" fontAlgn="base" latinLnBrk="0" hangingPunct="0">
              <a:spcBef>
                <a:spcPts val="0"/>
              </a:spcBef>
              <a:spcAft>
                <a:spcPct val="0"/>
              </a:spcAft>
              <a:buClrTx/>
              <a:buSzTx/>
              <a:buFontTx/>
              <a:buNone/>
              <a:tabLst>
                <a:tab pos="461963" algn="l"/>
                <a:tab pos="914400" algn="l"/>
                <a:tab pos="1376363" algn="l"/>
                <a:tab pos="1828800" algn="l"/>
              </a:tabLst>
              <a:defRPr/>
            </a:pPr>
            <a:r>
              <a:rPr lang="ja-JP" sz="1200" dirty="0">
                <a:solidFill>
                  <a:schemeClr val="tx1"/>
                </a:solidFill>
                <a:ea typeface="ＭＳ 明朝" panose="02020609040205080304" pitchFamily="17" charset="-128"/>
              </a:rPr>
              <a:t>地区ガバナー諮問委員会は、ゾーン・チェアパーソンを通して地区ガバナーや地区キャビネットとコミュニケーションを取ります。これが実際に何を意味するのか、じっくり理解を深めていきましょう。</a:t>
            </a:r>
            <a:r>
              <a:rPr lang="ja-JP" altLang="en-US" sz="1200" dirty="0">
                <a:solidFill>
                  <a:schemeClr val="tx1"/>
                </a:solidFill>
                <a:ea typeface="ＭＳ 明朝" panose="02020609040205080304" pitchFamily="17" charset="-128"/>
              </a:rPr>
              <a:t>つまり諮問委員会とは、</a:t>
            </a:r>
            <a:r>
              <a:rPr lang="en-US" altLang="ja-JP" sz="1200" dirty="0">
                <a:solidFill>
                  <a:schemeClr val="tx1"/>
                </a:solidFill>
                <a:ea typeface="ＭＳ 明朝" panose="02020609040205080304" pitchFamily="17" charset="-128"/>
              </a:rPr>
              <a:t>GAT</a:t>
            </a:r>
            <a:r>
              <a:rPr lang="ja-JP" altLang="en-US" sz="1200" dirty="0">
                <a:solidFill>
                  <a:schemeClr val="tx1"/>
                </a:solidFill>
                <a:ea typeface="ＭＳ 明朝" panose="02020609040205080304" pitchFamily="17" charset="-128"/>
              </a:rPr>
              <a:t>のあらゆる側面を焦点とする作業委員会なのです。</a:t>
            </a:r>
            <a:r>
              <a:rPr lang="ja-JP" sz="1200" dirty="0">
                <a:solidFill>
                  <a:schemeClr val="tx1"/>
                </a:solidFill>
                <a:ea typeface="ＭＳ 明朝" panose="02020609040205080304" pitchFamily="17" charset="-128"/>
              </a:rPr>
              <a:t>その役割は、クラブが新しい奉仕事業のアイディアと効果的な勧誘戦略を持てるよう支援することです。また、クラブがリーダーを発掘して育成し、会員にそれぞれ幸せな居場所を見つけるよう促すことで、会員が自信を持って新会員を勧誘し、他のライオンのメンターを務められるようにすること</a:t>
            </a:r>
            <a:r>
              <a:rPr lang="ja-JP" altLang="en-US" sz="1200" dirty="0">
                <a:solidFill>
                  <a:schemeClr val="tx1"/>
                </a:solidFill>
                <a:ea typeface="ＭＳ 明朝" panose="02020609040205080304" pitchFamily="17" charset="-128"/>
              </a:rPr>
              <a:t>でもあります</a:t>
            </a:r>
            <a:r>
              <a:rPr lang="ja-JP" sz="1200" dirty="0">
                <a:solidFill>
                  <a:schemeClr val="tx1"/>
                </a:solidFill>
                <a:ea typeface="ＭＳ 明朝" panose="02020609040205080304" pitchFamily="17" charset="-128"/>
              </a:rPr>
              <a:t>。</a:t>
            </a:r>
            <a:r>
              <a:rPr lang="ja-JP" sz="1200" b="1" dirty="0">
                <a:solidFill>
                  <a:schemeClr val="tx1"/>
                </a:solidFill>
                <a:ea typeface="ＭＳ 明朝" panose="02020609040205080304" pitchFamily="17" charset="-128"/>
              </a:rPr>
              <a:t>これらを実現する上で不可欠な鍵となるのが皆さんです。</a:t>
            </a:r>
            <a:r>
              <a:rPr lang="ja-JP" altLang="en-US" sz="1200" b="1" dirty="0">
                <a:solidFill>
                  <a:schemeClr val="tx1"/>
                </a:solidFill>
                <a:ea typeface="ＭＳ 明朝" panose="02020609040205080304" pitchFamily="17" charset="-128"/>
              </a:rPr>
              <a:t>より</a:t>
            </a:r>
            <a:r>
              <a:rPr lang="ja-JP" sz="1200" b="1" dirty="0">
                <a:solidFill>
                  <a:schemeClr val="tx1"/>
                </a:solidFill>
                <a:ea typeface="ＭＳ 明朝" panose="02020609040205080304" pitchFamily="17" charset="-128"/>
              </a:rPr>
              <a:t>高いレベルの役職を引き受けることの重要性をクラブ役員が認識できるようにすること</a:t>
            </a:r>
            <a:r>
              <a:rPr lang="ja-JP" altLang="en-US" sz="1200" b="1" dirty="0">
                <a:solidFill>
                  <a:schemeClr val="tx1"/>
                </a:solidFill>
                <a:ea typeface="ＭＳ 明朝" panose="02020609040205080304" pitchFamily="17" charset="-128"/>
              </a:rPr>
              <a:t>は</a:t>
            </a:r>
            <a:r>
              <a:rPr lang="ja-JP" sz="1200" b="1" dirty="0">
                <a:solidFill>
                  <a:schemeClr val="tx1"/>
                </a:solidFill>
                <a:ea typeface="ＭＳ 明朝" panose="02020609040205080304" pitchFamily="17" charset="-128"/>
              </a:rPr>
              <a:t>、国際協会の存続にとって極めて重要です！</a:t>
            </a:r>
          </a:p>
          <a:p>
            <a:pPr>
              <a:spcBef>
                <a:spcPts val="0"/>
              </a:spcBef>
            </a:pPr>
            <a:endParaRPr lang="en-US" dirty="0">
              <a:solidFill>
                <a:schemeClr val="tx1"/>
              </a:solidFill>
              <a:ea typeface="ＭＳ 明朝" panose="02020609040205080304" pitchFamily="17" charset="-128"/>
            </a:endParaRPr>
          </a:p>
          <a:p>
            <a:pPr>
              <a:spcBef>
                <a:spcPts val="0"/>
              </a:spcBef>
            </a:pPr>
            <a:endParaRPr lang="en-US" dirty="0">
              <a:solidFill>
                <a:schemeClr val="tx1"/>
              </a:solidFill>
              <a:ea typeface="ＭＳ 明朝" panose="02020609040205080304" pitchFamily="17" charset="-128"/>
            </a:endParaRPr>
          </a:p>
          <a:p>
            <a:pPr>
              <a:spcBef>
                <a:spcPts val="0"/>
              </a:spcBef>
            </a:pPr>
            <a:r>
              <a:rPr lang="ja-JP" dirty="0">
                <a:solidFill>
                  <a:schemeClr val="tx1"/>
                </a:solidFill>
                <a:ea typeface="ＭＳ 明朝" panose="02020609040205080304" pitchFamily="17" charset="-128"/>
              </a:rPr>
              <a:t>標準地区組織図によれば、ゾーン・チェアパーソンとリジョン・チェアパーソンは地区キャビネットを構成する役員であり、地区ガバナー諮問委員会のメンバーとして、キャビネットとクラブの間の主な連絡窓口を務めます。  </a:t>
            </a: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608124D4-FDF1-4512-943D-23B1A8088631}" type="slidenum">
              <a:rPr lang="en-US" smtClean="0"/>
              <a:t>6</a:t>
            </a:fld>
            <a:endParaRPr lang="en-US" dirty="0"/>
          </a:p>
        </p:txBody>
      </p:sp>
      <p:sp>
        <p:nvSpPr>
          <p:cNvPr id="5" name="Date Placeholder 4"/>
          <p:cNvSpPr>
            <a:spLocks noGrp="1"/>
          </p:cNvSpPr>
          <p:nvPr>
            <p:ph type="dt" idx="11"/>
          </p:nvPr>
        </p:nvSpPr>
        <p:spPr/>
        <p:txBody>
          <a:bodyPr/>
          <a:lstStyle/>
          <a:p>
            <a:pPr>
              <a:defRPr/>
            </a:pPr>
            <a:fld id="{552A2E15-4163-44A7-8186-2E4D807BE8A2}" type="datetime1">
              <a:rPr lang="en-US" smtClean="0"/>
              <a:t>9/25/2023</a:t>
            </a:fld>
            <a:endParaRPr lang="en-US" dirty="0"/>
          </a:p>
        </p:txBody>
      </p:sp>
    </p:spTree>
    <p:extLst>
      <p:ext uri="{BB962C8B-B14F-4D97-AF65-F5344CB8AC3E}">
        <p14:creationId xmlns:p14="http://schemas.microsoft.com/office/powerpoint/2010/main" val="1880899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762000"/>
            <a:ext cx="5486400" cy="3086100"/>
          </a:xfrm>
        </p:spPr>
      </p:sp>
      <p:sp>
        <p:nvSpPr>
          <p:cNvPr id="3" name="Notes Placeholder 2"/>
          <p:cNvSpPr>
            <a:spLocks noGrp="1"/>
          </p:cNvSpPr>
          <p:nvPr>
            <p:ph type="body" idx="1"/>
          </p:nvPr>
        </p:nvSpPr>
        <p:spPr>
          <a:xfrm>
            <a:off x="675219" y="4089038"/>
            <a:ext cx="5852160" cy="4754880"/>
          </a:xfrm>
          <a:prstGeom prst="rect">
            <a:avLst/>
          </a:prstGeom>
        </p:spPr>
        <p:txBody>
          <a:bodyPr>
            <a:normAutofit fontScale="70000" lnSpcReduction="20000"/>
          </a:bodyPr>
          <a:lstStyle/>
          <a:p>
            <a:pPr>
              <a:lnSpc>
                <a:spcPct val="170000"/>
              </a:lnSpc>
              <a:spcBef>
                <a:spcPts val="0"/>
              </a:spcBef>
            </a:pPr>
            <a:r>
              <a:rPr lang="ja-JP" sz="1400" dirty="0">
                <a:ea typeface="ＭＳ 明朝" panose="02020609040205080304" pitchFamily="17" charset="-128"/>
              </a:rPr>
              <a:t>ゾーン・チェアパーソンを含むあらゆるリーダーにとって、コミュニケーション、特に双方向のコミュニケーションは</a:t>
            </a:r>
            <a:r>
              <a:rPr lang="ja-JP" altLang="en-US" sz="1400" dirty="0">
                <a:ea typeface="ＭＳ 明朝" panose="02020609040205080304" pitchFamily="17" charset="-128"/>
              </a:rPr>
              <a:t>、</a:t>
            </a:r>
            <a:r>
              <a:rPr lang="ja-JP" sz="1400" dirty="0">
                <a:ea typeface="ＭＳ 明朝" panose="02020609040205080304" pitchFamily="17" charset="-128"/>
              </a:rPr>
              <a:t>役割を効果的に果たすための重要な要素です。双方向のコミュニケーションとは、既存の組織のさまざまなレベル間で情報を円滑に交換することです。</a:t>
            </a:r>
          </a:p>
          <a:p>
            <a:pPr>
              <a:lnSpc>
                <a:spcPct val="170000"/>
              </a:lnSpc>
              <a:spcBef>
                <a:spcPts val="0"/>
              </a:spcBef>
            </a:pPr>
            <a:endParaRPr lang="en-US" sz="1400" dirty="0">
              <a:ea typeface="ＭＳ 明朝" panose="02020609040205080304" pitchFamily="17" charset="-128"/>
            </a:endParaRPr>
          </a:p>
          <a:p>
            <a:pPr>
              <a:lnSpc>
                <a:spcPct val="170000"/>
              </a:lnSpc>
              <a:spcBef>
                <a:spcPts val="0"/>
              </a:spcBef>
            </a:pPr>
            <a:r>
              <a:rPr lang="ja-JP" sz="1400" dirty="0">
                <a:ea typeface="ＭＳ 明朝" panose="02020609040205080304" pitchFamily="17" charset="-128"/>
              </a:rPr>
              <a:t>クラブと地区の接点として、皆さんは双方向のコミュニケーションを促進する役割を果たすことになります。つまり、地区のさまざまなレベル間のコミュニケーションの流れを戦略的に方向づけ</a:t>
            </a:r>
            <a:r>
              <a:rPr lang="ja-JP" altLang="en-US" sz="1400" dirty="0">
                <a:ea typeface="ＭＳ 明朝" panose="02020609040205080304" pitchFamily="17" charset="-128"/>
              </a:rPr>
              <a:t>るとともに</a:t>
            </a:r>
            <a:r>
              <a:rPr lang="ja-JP" sz="1400" dirty="0">
                <a:ea typeface="ＭＳ 明朝" panose="02020609040205080304" pitchFamily="17" charset="-128"/>
              </a:rPr>
              <a:t>、いつでも連絡を取り合えるようにしていく、ということです。</a:t>
            </a:r>
          </a:p>
          <a:p>
            <a:pPr>
              <a:lnSpc>
                <a:spcPct val="170000"/>
              </a:lnSpc>
              <a:spcBef>
                <a:spcPts val="0"/>
              </a:spcBef>
            </a:pPr>
            <a:endParaRPr lang="en-US" sz="1400" dirty="0">
              <a:ea typeface="ＭＳ 明朝" panose="02020609040205080304" pitchFamily="17" charset="-128"/>
            </a:endParaRPr>
          </a:p>
          <a:p>
            <a:pPr>
              <a:lnSpc>
                <a:spcPct val="170000"/>
              </a:lnSpc>
              <a:spcBef>
                <a:spcPts val="0"/>
              </a:spcBef>
            </a:pPr>
            <a:r>
              <a:rPr lang="ja-JP" sz="1400" dirty="0">
                <a:ea typeface="ＭＳ 明朝" panose="02020609040205080304" pitchFamily="17" charset="-128"/>
              </a:rPr>
              <a:t>皆さんはクラブ、そしてクラブ役員の</a:t>
            </a:r>
            <a:r>
              <a:rPr lang="ja-JP" sz="1400" b="1" dirty="0">
                <a:ea typeface="ＭＳ 明朝" panose="02020609040205080304" pitchFamily="17" charset="-128"/>
              </a:rPr>
              <a:t>重要な情報源</a:t>
            </a:r>
            <a:r>
              <a:rPr lang="ja-JP" sz="1400" dirty="0">
                <a:ea typeface="ＭＳ 明朝" panose="02020609040205080304" pitchFamily="17" charset="-128"/>
              </a:rPr>
              <a:t>であり、成果と課題に関するゾーン内のクラブからの情報を地区に伝達します。</a:t>
            </a:r>
          </a:p>
          <a:p>
            <a:pPr>
              <a:lnSpc>
                <a:spcPct val="170000"/>
              </a:lnSpc>
              <a:spcBef>
                <a:spcPts val="0"/>
              </a:spcBef>
            </a:pPr>
            <a:r>
              <a:rPr lang="ja-JP" sz="1400" dirty="0">
                <a:ea typeface="ＭＳ 明朝" panose="02020609040205080304" pitchFamily="17" charset="-128"/>
              </a:rPr>
              <a:t> </a:t>
            </a:r>
          </a:p>
          <a:p>
            <a:pPr lvl="0">
              <a:lnSpc>
                <a:spcPct val="170000"/>
              </a:lnSpc>
              <a:spcBef>
                <a:spcPts val="0"/>
              </a:spcBef>
            </a:pPr>
            <a:r>
              <a:rPr lang="ja-JP" sz="1400" dirty="0">
                <a:ea typeface="ＭＳ 明朝" panose="02020609040205080304" pitchFamily="17" charset="-128"/>
              </a:rPr>
              <a:t>地区、複合地区、ライオンズ・インターナショナルによって企画される</a:t>
            </a:r>
            <a:r>
              <a:rPr lang="ja-JP" sz="1400" b="1" dirty="0">
                <a:ea typeface="ＭＳ 明朝" panose="02020609040205080304" pitchFamily="17" charset="-128"/>
              </a:rPr>
              <a:t>プログラムや事業</a:t>
            </a:r>
            <a:r>
              <a:rPr lang="ja-JP" sz="1400" dirty="0">
                <a:ea typeface="ＭＳ 明朝" panose="02020609040205080304" pitchFamily="17" charset="-128"/>
              </a:rPr>
              <a:t>に関する情報を伝えます。</a:t>
            </a:r>
            <a:r>
              <a:rPr lang="ja-JP" sz="1400" b="1" i="1" dirty="0">
                <a:ea typeface="ＭＳ 明朝" panose="02020609040205080304" pitchFamily="17" charset="-128"/>
              </a:rPr>
              <a:t>また、地区、複合地区、国際大会への参加</a:t>
            </a:r>
            <a:r>
              <a:rPr lang="ja-JP" sz="1400" i="1" dirty="0">
                <a:ea typeface="ＭＳ 明朝" panose="02020609040205080304" pitchFamily="17" charset="-128"/>
              </a:rPr>
              <a:t>をクラブに呼びかけます。</a:t>
            </a:r>
          </a:p>
          <a:p>
            <a:pPr lvl="0">
              <a:lnSpc>
                <a:spcPct val="170000"/>
              </a:lnSpc>
              <a:spcBef>
                <a:spcPts val="0"/>
              </a:spcBef>
            </a:pPr>
            <a:endParaRPr lang="en-US" sz="1400" dirty="0">
              <a:ea typeface="ＭＳ 明朝" panose="02020609040205080304" pitchFamily="17" charset="-128"/>
            </a:endParaRPr>
          </a:p>
          <a:p>
            <a:pPr>
              <a:lnSpc>
                <a:spcPct val="170000"/>
              </a:lnSpc>
              <a:spcBef>
                <a:spcPts val="0"/>
              </a:spcBef>
            </a:pPr>
            <a:r>
              <a:rPr lang="ja-JP" altLang="en-US" sz="1400" dirty="0">
                <a:ea typeface="ＭＳ 明朝" panose="02020609040205080304" pitchFamily="17" charset="-128"/>
              </a:rPr>
              <a:t>皆さんは、</a:t>
            </a:r>
            <a:r>
              <a:rPr lang="ja-JP" sz="1400" dirty="0">
                <a:ea typeface="ＭＳ 明朝" panose="02020609040205080304" pitchFamily="17" charset="-128"/>
              </a:rPr>
              <a:t>地区ガバナー・チームや</a:t>
            </a:r>
            <a:r>
              <a:rPr lang="ja-JP" altLang="en-US" sz="1400" dirty="0">
                <a:ea typeface="ＭＳ 明朝" panose="02020609040205080304" pitchFamily="17" charset="-128"/>
              </a:rPr>
              <a:t>地区</a:t>
            </a:r>
            <a:r>
              <a:rPr lang="ja-JP" sz="1400" dirty="0">
                <a:ea typeface="ＭＳ 明朝" panose="02020609040205080304" pitchFamily="17" charset="-128"/>
              </a:rPr>
              <a:t>グローバル・アクション・チームの各コーディネーターと緊密に協力し、クラブの健康を支えていくことになります。</a:t>
            </a:r>
          </a:p>
          <a:p>
            <a:pPr>
              <a:lnSpc>
                <a:spcPct val="170000"/>
              </a:lnSpc>
              <a:spcBef>
                <a:spcPts val="0"/>
              </a:spcBef>
            </a:pPr>
            <a:endParaRPr lang="en-US" sz="1400" dirty="0">
              <a:ea typeface="ＭＳ 明朝" panose="02020609040205080304" pitchFamily="17" charset="-128"/>
            </a:endParaRPr>
          </a:p>
          <a:p>
            <a:pPr>
              <a:lnSpc>
                <a:spcPct val="170000"/>
              </a:lnSpc>
              <a:spcBef>
                <a:spcPts val="0"/>
              </a:spcBef>
            </a:pPr>
            <a:r>
              <a:rPr lang="ja-JP" sz="1400" dirty="0">
                <a:ea typeface="ＭＳ 明朝" panose="02020609040205080304" pitchFamily="17" charset="-128"/>
              </a:rPr>
              <a:t>さらに、ゾーン会議では、分かち合いと対話の機会をクラブ役員に提供し、クラブのリーダーが学習を深めるとともに、クラブの成功を祝えるようにもしていきます！</a:t>
            </a:r>
            <a:endParaRPr lang="ja-JP" sz="1400" baseline="0" dirty="0">
              <a:ea typeface="ＭＳ 明朝" panose="02020609040205080304" pitchFamily="17" charset="-128"/>
            </a:endParaRPr>
          </a:p>
        </p:txBody>
      </p:sp>
      <p:sp>
        <p:nvSpPr>
          <p:cNvPr id="4" name="Date Placeholder 3"/>
          <p:cNvSpPr>
            <a:spLocks noGrp="1"/>
          </p:cNvSpPr>
          <p:nvPr>
            <p:ph type="dt" idx="10"/>
          </p:nvPr>
        </p:nvSpPr>
        <p:spPr/>
        <p:txBody>
          <a:bodyPr/>
          <a:lstStyle/>
          <a:p>
            <a:pPr>
              <a:defRPr/>
            </a:pPr>
            <a:fld id="{A39874E2-BB31-48DB-AAA8-488C7B3FCF50}"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7</a:t>
            </a:fld>
            <a:endParaRPr lang="en-US" dirty="0"/>
          </a:p>
        </p:txBody>
      </p:sp>
    </p:spTree>
    <p:extLst>
      <p:ext uri="{BB962C8B-B14F-4D97-AF65-F5344CB8AC3E}">
        <p14:creationId xmlns:p14="http://schemas.microsoft.com/office/powerpoint/2010/main" val="285971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2325" y="695325"/>
            <a:ext cx="5486400" cy="3087688"/>
          </a:xfrm>
        </p:spPr>
      </p:sp>
      <p:sp>
        <p:nvSpPr>
          <p:cNvPr id="3" name="Notes Placeholder 2"/>
          <p:cNvSpPr>
            <a:spLocks noGrp="1"/>
          </p:cNvSpPr>
          <p:nvPr>
            <p:ph type="body" idx="1"/>
          </p:nvPr>
        </p:nvSpPr>
        <p:spPr>
          <a:xfrm>
            <a:off x="813860" y="4013520"/>
            <a:ext cx="5486400" cy="4754880"/>
          </a:xfrm>
          <a:prstGeom prst="rect">
            <a:avLst/>
          </a:prstGeom>
        </p:spPr>
        <p:txBody>
          <a:bodyPr/>
          <a:lstStyle/>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ja-JP" sz="1200" dirty="0">
                <a:solidFill>
                  <a:schemeClr val="tx1"/>
                </a:solidFill>
                <a:ea typeface="ＭＳ 明朝" panose="02020609040205080304" pitchFamily="17" charset="-128"/>
              </a:rPr>
              <a:t>任期が始まる前にどのように準備を整えることができるか、考えていきましょう！</a:t>
            </a:r>
          </a:p>
        </p:txBody>
      </p:sp>
      <p:sp>
        <p:nvSpPr>
          <p:cNvPr id="4" name="Date Placeholder 3"/>
          <p:cNvSpPr>
            <a:spLocks noGrp="1"/>
          </p:cNvSpPr>
          <p:nvPr>
            <p:ph type="dt" idx="10"/>
          </p:nvPr>
        </p:nvSpPr>
        <p:spPr/>
        <p:txBody>
          <a:bodyPr/>
          <a:lstStyle/>
          <a:p>
            <a:pPr>
              <a:defRPr/>
            </a:pPr>
            <a:fld id="{58607A12-40EC-4906-B1A2-7B459FFE508F}"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8</a:t>
            </a:fld>
            <a:endParaRPr lang="en-US" dirty="0"/>
          </a:p>
        </p:txBody>
      </p:sp>
    </p:spTree>
    <p:extLst>
      <p:ext uri="{BB962C8B-B14F-4D97-AF65-F5344CB8AC3E}">
        <p14:creationId xmlns:p14="http://schemas.microsoft.com/office/powerpoint/2010/main" val="2559416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85800"/>
            <a:ext cx="5486400" cy="3086100"/>
          </a:xfrm>
        </p:spPr>
      </p:sp>
      <p:sp>
        <p:nvSpPr>
          <p:cNvPr id="3" name="Notes Placeholder 2"/>
          <p:cNvSpPr>
            <a:spLocks noGrp="1"/>
          </p:cNvSpPr>
          <p:nvPr>
            <p:ph type="body" idx="1"/>
          </p:nvPr>
        </p:nvSpPr>
        <p:spPr>
          <a:xfrm>
            <a:off x="701675" y="3992079"/>
            <a:ext cx="5486400" cy="4754880"/>
          </a:xfrm>
          <a:prstGeom prst="rect">
            <a:avLst/>
          </a:prstGeom>
        </p:spPr>
        <p:txBody>
          <a:bodyPr/>
          <a:lstStyle/>
          <a:p>
            <a:pPr algn="l"/>
            <a:r>
              <a:rPr lang="ja-JP" sz="1200" dirty="0">
                <a:solidFill>
                  <a:schemeClr val="tx1"/>
                </a:solidFill>
                <a:ea typeface="ＭＳ 明朝" panose="02020609040205080304" pitchFamily="17" charset="-128"/>
                <a:cs typeface="Arial" charset="0"/>
              </a:rPr>
              <a:t>地区がゾーン・チェアパーソンやリジョン・チェアパーソンに提供している研修があれば参加しましょう。</a:t>
            </a:r>
          </a:p>
          <a:p>
            <a:pPr algn="l">
              <a:lnSpc>
                <a:spcPct val="120000"/>
              </a:lnSpc>
            </a:pPr>
            <a:endParaRPr lang="en-US" sz="1200" kern="0" dirty="0">
              <a:solidFill>
                <a:schemeClr val="tx1"/>
              </a:solidFill>
              <a:ea typeface="ＭＳ 明朝" panose="02020609040205080304" pitchFamily="17" charset="-128"/>
              <a:cs typeface="Arial" charset="0"/>
            </a:endParaRPr>
          </a:p>
          <a:p>
            <a:pPr marL="171450" indent="-171450" algn="l">
              <a:lnSpc>
                <a:spcPct val="120000"/>
              </a:lnSpc>
              <a:buFont typeface="Arial" panose="020B0604020202020204" pitchFamily="34" charset="0"/>
              <a:buChar char="•"/>
            </a:pPr>
            <a:r>
              <a:rPr lang="ja-JP" sz="1200" dirty="0">
                <a:solidFill>
                  <a:schemeClr val="tx1"/>
                </a:solidFill>
                <a:ea typeface="ＭＳ 明朝" panose="02020609040205080304" pitchFamily="17" charset="-128"/>
                <a:cs typeface="Arial" charset="0"/>
              </a:rPr>
              <a:t>オンライン研修も用意されています。</a:t>
            </a:r>
          </a:p>
          <a:p>
            <a:pPr marL="171450" indent="-171450" algn="l">
              <a:lnSpc>
                <a:spcPct val="120000"/>
              </a:lnSpc>
              <a:buFont typeface="Arial" panose="020B0604020202020204" pitchFamily="34" charset="0"/>
              <a:buChar char="•"/>
            </a:pPr>
            <a:endParaRPr lang="en-US" sz="1200" kern="0" dirty="0">
              <a:solidFill>
                <a:schemeClr val="tx1"/>
              </a:solidFill>
              <a:ea typeface="ＭＳ 明朝" panose="02020609040205080304" pitchFamily="17" charset="-128"/>
              <a:cs typeface="Arial" charset="0"/>
            </a:endParaRPr>
          </a:p>
          <a:p>
            <a:pPr marL="171450" indent="-171450" algn="l">
              <a:lnSpc>
                <a:spcPct val="120000"/>
              </a:lnSpc>
              <a:buFont typeface="Arial" panose="020B0604020202020204" pitchFamily="34" charset="0"/>
              <a:buChar char="•"/>
            </a:pPr>
            <a:r>
              <a:rPr lang="ja-JP" sz="1200" dirty="0">
                <a:solidFill>
                  <a:schemeClr val="tx1"/>
                </a:solidFill>
                <a:ea typeface="ＭＳ 明朝" panose="02020609040205080304" pitchFamily="17" charset="-128"/>
                <a:cs typeface="Arial" charset="0"/>
              </a:rPr>
              <a:t>講師による研修を提供している地区もあります。</a:t>
            </a:r>
          </a:p>
          <a:p>
            <a:pPr marL="171450" indent="-171450" algn="l">
              <a:lnSpc>
                <a:spcPct val="120000"/>
              </a:lnSpc>
              <a:buFont typeface="Arial" panose="020B0604020202020204" pitchFamily="34" charset="0"/>
              <a:buChar char="•"/>
            </a:pPr>
            <a:endParaRPr lang="en-US" sz="1200" kern="0" dirty="0">
              <a:solidFill>
                <a:schemeClr val="tx1"/>
              </a:solidFill>
              <a:ea typeface="ＭＳ 明朝" panose="02020609040205080304" pitchFamily="17" charset="-128"/>
              <a:cs typeface="Arial" charset="0"/>
            </a:endParaRPr>
          </a:p>
          <a:p>
            <a:pPr marL="171450" indent="-171450" algn="l">
              <a:lnSpc>
                <a:spcPct val="120000"/>
              </a:lnSpc>
              <a:buFont typeface="Arial" panose="020B0604020202020204" pitchFamily="34" charset="0"/>
              <a:buChar char="•"/>
            </a:pPr>
            <a:r>
              <a:rPr lang="ja-JP" sz="1200" dirty="0">
                <a:solidFill>
                  <a:schemeClr val="tx1"/>
                </a:solidFill>
                <a:ea typeface="ＭＳ 明朝" panose="02020609040205080304" pitchFamily="17" charset="-128"/>
                <a:cs typeface="Arial" charset="0"/>
              </a:rPr>
              <a:t>クラブ用の最新のリソースも確認しましょう。 </a:t>
            </a:r>
          </a:p>
          <a:p>
            <a:pPr marL="171450" indent="-171450" algn="l">
              <a:lnSpc>
                <a:spcPct val="120000"/>
              </a:lnSpc>
              <a:buFont typeface="Arial" panose="020B0604020202020204" pitchFamily="34" charset="0"/>
              <a:buChar char="•"/>
            </a:pPr>
            <a:endParaRPr lang="en-US" sz="1200" kern="0" dirty="0">
              <a:solidFill>
                <a:schemeClr val="tx1"/>
              </a:solidFill>
              <a:ea typeface="ＭＳ 明朝" panose="02020609040205080304" pitchFamily="17" charset="-128"/>
              <a:cs typeface="Arial" charset="0"/>
            </a:endParaRPr>
          </a:p>
          <a:p>
            <a:pPr marL="171450" indent="-171450" algn="l">
              <a:lnSpc>
                <a:spcPct val="120000"/>
              </a:lnSpc>
              <a:buFont typeface="Arial" panose="020B0604020202020204" pitchFamily="34" charset="0"/>
              <a:buChar char="•"/>
            </a:pPr>
            <a:r>
              <a:rPr lang="ja-JP" sz="1200" dirty="0">
                <a:solidFill>
                  <a:schemeClr val="tx1"/>
                </a:solidFill>
                <a:ea typeface="ＭＳ 明朝" panose="02020609040205080304" pitchFamily="17" charset="-128"/>
                <a:cs typeface="Arial" charset="0"/>
              </a:rPr>
              <a:t>ライオンズ学習センターで学習の機会を探してください。</a:t>
            </a:r>
          </a:p>
          <a:p>
            <a:pPr marL="171450" indent="-171450" algn="l">
              <a:lnSpc>
                <a:spcPct val="120000"/>
              </a:lnSpc>
              <a:buFont typeface="Arial" panose="020B0604020202020204" pitchFamily="34" charset="0"/>
              <a:buChar char="•"/>
            </a:pPr>
            <a:endParaRPr lang="en-US" sz="1200" kern="0" dirty="0">
              <a:solidFill>
                <a:schemeClr val="tx1"/>
              </a:solidFill>
              <a:ea typeface="Arial" charset="0"/>
              <a:cs typeface="Arial" charset="0"/>
            </a:endParaRPr>
          </a:p>
        </p:txBody>
      </p:sp>
      <p:sp>
        <p:nvSpPr>
          <p:cNvPr id="4" name="Date Placeholder 3"/>
          <p:cNvSpPr>
            <a:spLocks noGrp="1"/>
          </p:cNvSpPr>
          <p:nvPr>
            <p:ph type="dt" idx="10"/>
          </p:nvPr>
        </p:nvSpPr>
        <p:spPr/>
        <p:txBody>
          <a:bodyPr/>
          <a:lstStyle/>
          <a:p>
            <a:pPr>
              <a:defRPr/>
            </a:pPr>
            <a:fld id="{42DF96FC-5FAC-4D0A-A04F-BB8FF5547B1D}" type="datetime1">
              <a:rPr lang="en-US" smtClean="0"/>
              <a:t>9/25/2023</a:t>
            </a:fld>
            <a:endParaRPr lang="en-US" dirty="0"/>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9</a:t>
            </a:fld>
            <a:endParaRPr lang="en-US" dirty="0"/>
          </a:p>
        </p:txBody>
      </p:sp>
    </p:spTree>
    <p:extLst>
      <p:ext uri="{BB962C8B-B14F-4D97-AF65-F5344CB8AC3E}">
        <p14:creationId xmlns:p14="http://schemas.microsoft.com/office/powerpoint/2010/main" val="3362149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89598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45755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649A6-CAC9-464D-A179-069B609676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6934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881" r:id="rId16"/>
    <p:sldLayoutId id="2147483882" r:id="rId17"/>
    <p:sldLayoutId id="2147483883" r:id="rId18"/>
    <p:sldLayoutId id="2147483885" r:id="rId19"/>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20.jpg"/><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39.png"/><Relationship Id="rId7"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4.jpeg"/><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49.png"/><Relationship Id="rId7"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3.jpeg"/><Relationship Id="rId4" Type="http://schemas.openxmlformats.org/officeDocument/2006/relationships/image" Target="../media/image14.jpeg"/></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3.jpeg"/><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3.jp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jp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3.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hyperlink" Target="https://www.lionsclubs.org/ja/resources-for-members/resource-center/zone-region-chairpersons" TargetMode="External"/><Relationship Id="rId4" Type="http://schemas.openxmlformats.org/officeDocument/2006/relationships/hyperlink" Target="mailto:pacificasian@lionsclubs.org"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g"/><Relationship Id="rId7"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4.jpeg"/><Relationship Id="rId11" Type="http://schemas.openxmlformats.org/officeDocument/2006/relationships/image" Target="../media/image19.jpg"/><Relationship Id="rId5" Type="http://schemas.openxmlformats.org/officeDocument/2006/relationships/image" Target="../media/image13.jpe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13261F1A-F0ED-4BAF-A8CA-491A3EACC8EC}"/>
              </a:ext>
            </a:extLst>
          </p:cNvPr>
          <p:cNvSpPr txBox="1">
            <a:spLocks/>
          </p:cNvSpPr>
          <p:nvPr/>
        </p:nvSpPr>
        <p:spPr>
          <a:xfrm>
            <a:off x="2362200" y="1600200"/>
            <a:ext cx="7467600" cy="2170055"/>
          </a:xfrm>
          <a:prstGeom prst="rect">
            <a:avLst/>
          </a:prstGeom>
        </p:spPr>
        <p:txBody>
          <a:bodyPr anchor="ctr"/>
          <a:ls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a:lstStyle>
          <a:p>
            <a:pPr algn="ctr"/>
            <a:r>
              <a:rPr lang="ja-JP" sz="4000" b="1" dirty="0">
                <a:solidFill>
                  <a:schemeClr val="bg1"/>
                </a:solidFill>
                <a:latin typeface="ＭＳ Ｐゴシック" panose="020B0600070205080204" pitchFamily="50" charset="-128"/>
                <a:ea typeface="ＭＳ Ｐゴシック" panose="020B0600070205080204" pitchFamily="50" charset="-128"/>
                <a:cs typeface="Calibri"/>
              </a:rPr>
              <a:t>ゾーン・チェアパーソンとして</a:t>
            </a:r>
            <a:endParaRPr lang="en-US" altLang="ja-JP" sz="4000" b="1" dirty="0">
              <a:solidFill>
                <a:schemeClr val="bg1"/>
              </a:solidFill>
              <a:latin typeface="ＭＳ Ｐゴシック" panose="020B0600070205080204" pitchFamily="50" charset="-128"/>
              <a:ea typeface="ＭＳ Ｐゴシック" panose="020B0600070205080204" pitchFamily="50" charset="-128"/>
              <a:cs typeface="Calibri"/>
            </a:endParaRPr>
          </a:p>
          <a:p>
            <a:pPr algn="ctr"/>
            <a:r>
              <a:rPr lang="ja-JP" sz="4000" b="1" dirty="0">
                <a:solidFill>
                  <a:schemeClr val="bg1"/>
                </a:solidFill>
                <a:latin typeface="ＭＳ Ｐゴシック" panose="020B0600070205080204" pitchFamily="50" charset="-128"/>
                <a:ea typeface="ＭＳ Ｐゴシック" panose="020B0600070205080204" pitchFamily="50" charset="-128"/>
                <a:cs typeface="Calibri"/>
              </a:rPr>
              <a:t>成功するために </a:t>
            </a:r>
          </a:p>
        </p:txBody>
      </p:sp>
    </p:spTree>
    <p:extLst>
      <p:ext uri="{BB962C8B-B14F-4D97-AF65-F5344CB8AC3E}">
        <p14:creationId xmlns:p14="http://schemas.microsoft.com/office/powerpoint/2010/main" val="196748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solidFill>
                  <a:srgbClr val="33373B"/>
                </a:solidFill>
              </a:rPr>
              <a:t>Chris Bunch – LION Managing Editor</a:t>
            </a:r>
          </a:p>
          <a:p>
            <a:pPr marL="0" indent="0" algn="ctr">
              <a:buFont typeface="Arial" pitchFamily="34" charset="0"/>
              <a:buNone/>
              <a:defRPr/>
            </a:pPr>
            <a:r>
              <a:rPr lang="en-US" sz="2400" kern="0" dirty="0">
                <a:solidFill>
                  <a:srgbClr val="33373B"/>
                </a:solidFill>
              </a:rPr>
              <a:t>Sanjeev Ahuja – Chief of Marketing &amp; Membership</a:t>
            </a:r>
          </a:p>
          <a:p>
            <a:pPr marL="0" indent="0" algn="ctr">
              <a:buFont typeface="Arial" pitchFamily="34" charset="0"/>
              <a:buNone/>
              <a:defRPr/>
            </a:pPr>
            <a:r>
              <a:rPr lang="en-US" sz="2400" kern="0" dirty="0">
                <a:solidFill>
                  <a:srgbClr val="33373B"/>
                </a:solidFill>
              </a:rPr>
              <a:t>Dan Hervey – Brand &amp; Creative Director</a:t>
            </a:r>
          </a:p>
          <a:p>
            <a:pPr marL="0" indent="0" algn="ctr">
              <a:buFont typeface="Arial" pitchFamily="34" charset="0"/>
              <a:buNone/>
              <a:defRPr/>
            </a:pPr>
            <a:r>
              <a:rPr lang="en-US" sz="2400" kern="0" dirty="0">
                <a:solidFill>
                  <a:srgbClr val="33373B"/>
                </a:solidFill>
              </a:rPr>
              <a:t>Stephanie Morales – Meetings Manager</a:t>
            </a:r>
            <a:endParaRPr lang="en-US" kern="0" dirty="0">
              <a:solidFill>
                <a:srgbClr val="33373B"/>
              </a:solidFill>
            </a:endParaRPr>
          </a:p>
        </p:txBody>
      </p:sp>
      <p:sp>
        <p:nvSpPr>
          <p:cNvPr id="135171" name="Rectangle 9"/>
          <p:cNvSpPr>
            <a:spLocks noChangeArrowheads="1"/>
          </p:cNvSpPr>
          <p:nvPr/>
        </p:nvSpPr>
        <p:spPr bwMode="auto">
          <a:xfrm>
            <a:off x="0" y="0"/>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dirty="0">
              <a:solidFill>
                <a:srgbClr val="404040"/>
              </a:solidFill>
              <a:latin typeface="ＭＳ Ｐゴシック" panose="020B0600070205080204" pitchFamily="50" charset="-128"/>
              <a:ea typeface="ＭＳ Ｐゴシック" panose="020B0600070205080204" pitchFamily="50" charset="-128"/>
              <a:cs typeface="ヒラギノ角ゴ Pro W3"/>
            </a:endParaRPr>
          </a:p>
        </p:txBody>
      </p:sp>
      <p:sp>
        <p:nvSpPr>
          <p:cNvPr id="2" name="TextBox 1">
            <a:extLst>
              <a:ext uri="{FF2B5EF4-FFF2-40B4-BE49-F238E27FC236}">
                <a16:creationId xmlns:a16="http://schemas.microsoft.com/office/drawing/2014/main" id="{831F88D1-A5B3-4648-8C5D-208FED4C8469}"/>
              </a:ext>
            </a:extLst>
          </p:cNvPr>
          <p:cNvSpPr txBox="1"/>
          <p:nvPr/>
        </p:nvSpPr>
        <p:spPr>
          <a:xfrm>
            <a:off x="228600" y="1032204"/>
            <a:ext cx="3333516" cy="3046988"/>
          </a:xfrm>
          <a:prstGeom prst="rect">
            <a:avLst/>
          </a:prstGeom>
          <a:noFill/>
        </p:spPr>
        <p:txBody>
          <a:bodyPr wrap="square" rtlCol="0">
            <a:spAutoFit/>
          </a:bodyPr>
          <a:lstStyle/>
          <a:p>
            <a:pPr eaLnBrk="1" hangingPunct="1">
              <a:defRPr/>
            </a:pPr>
            <a:r>
              <a:rPr lang="ja-JP" sz="32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成功に備えよう！</a:t>
            </a:r>
          </a:p>
          <a:p>
            <a:pPr eaLnBrk="1" hangingPunct="1">
              <a:defRPr/>
            </a:pPr>
            <a:endParaRPr lang="en-US" sz="3200" kern="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eaLnBrk="1" hangingPunct="1">
              <a:defRPr/>
            </a:pPr>
            <a:r>
              <a:rPr lang="ja-JP" sz="32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講師によるワークショップのリソースはウェブサイトに掲載！  </a:t>
            </a:r>
          </a:p>
        </p:txBody>
      </p:sp>
      <p:sp>
        <p:nvSpPr>
          <p:cNvPr id="3" name="Rectangle 2">
            <a:extLst>
              <a:ext uri="{FF2B5EF4-FFF2-40B4-BE49-F238E27FC236}">
                <a16:creationId xmlns:a16="http://schemas.microsoft.com/office/drawing/2014/main" id="{897068DD-C85C-4044-AD05-D8FC1DE33675}"/>
              </a:ext>
            </a:extLst>
          </p:cNvPr>
          <p:cNvSpPr/>
          <p:nvPr/>
        </p:nvSpPr>
        <p:spPr>
          <a:xfrm>
            <a:off x="4343400" y="4079192"/>
            <a:ext cx="7086600" cy="2246769"/>
          </a:xfrm>
          <a:prstGeom prst="rect">
            <a:avLst/>
          </a:prstGeom>
        </p:spPr>
        <p:txBody>
          <a:bodyPr wrap="square">
            <a:spAutoFit/>
          </a:bodyPr>
          <a:lstStyle/>
          <a:p>
            <a:r>
              <a:rPr lang="ja-JP" sz="2800">
                <a:solidFill>
                  <a:srgbClr val="00338D"/>
                </a:solidFill>
                <a:latin typeface="ＭＳ Ｐゴシック" panose="020B0600070205080204" pitchFamily="50" charset="-128"/>
                <a:ea typeface="ＭＳ Ｐゴシック" panose="020B0600070205080204" pitchFamily="50" charset="-128"/>
                <a:cs typeface="Calibri" panose="020F0502020204030204" pitchFamily="34" charset="0"/>
              </a:rPr>
              <a:t>セッション前の準備</a:t>
            </a:r>
          </a:p>
          <a:p>
            <a:r>
              <a:rPr lang="ja-JP" sz="2800">
                <a:solidFill>
                  <a:srgbClr val="00338D"/>
                </a:solidFill>
                <a:latin typeface="ＭＳ Ｐゴシック" panose="020B0600070205080204" pitchFamily="50" charset="-128"/>
                <a:ea typeface="ＭＳ Ｐゴシック" panose="020B0600070205080204" pitchFamily="50" charset="-128"/>
                <a:cs typeface="Calibri" panose="020F0502020204030204" pitchFamily="34" charset="0"/>
              </a:rPr>
              <a:t>ゾーン・チェアパーソンの役割</a:t>
            </a:r>
          </a:p>
          <a:p>
            <a:r>
              <a:rPr lang="ja-JP" sz="2800">
                <a:solidFill>
                  <a:srgbClr val="00338D"/>
                </a:solidFill>
                <a:latin typeface="ＭＳ Ｐゴシック" panose="020B0600070205080204" pitchFamily="50" charset="-128"/>
                <a:ea typeface="ＭＳ Ｐゴシック" panose="020B0600070205080204" pitchFamily="50" charset="-128"/>
                <a:cs typeface="Calibri" panose="020F0502020204030204" pitchFamily="34" charset="0"/>
              </a:rPr>
              <a:t>ゾーンの目標設定と行動計画</a:t>
            </a:r>
          </a:p>
          <a:p>
            <a:r>
              <a:rPr lang="ja-JP" sz="2800">
                <a:solidFill>
                  <a:srgbClr val="00338D"/>
                </a:solidFill>
                <a:latin typeface="ＭＳ Ｐゴシック" panose="020B0600070205080204" pitchFamily="50" charset="-128"/>
                <a:ea typeface="ＭＳ Ｐゴシック" panose="020B0600070205080204" pitchFamily="50" charset="-128"/>
                <a:cs typeface="Calibri" panose="020F0502020204030204" pitchFamily="34" charset="0"/>
              </a:rPr>
              <a:t>問題解決</a:t>
            </a:r>
          </a:p>
          <a:p>
            <a:r>
              <a:rPr lang="ja-JP" sz="2800">
                <a:solidFill>
                  <a:srgbClr val="00338D"/>
                </a:solidFill>
                <a:latin typeface="ＭＳ Ｐゴシック" panose="020B0600070205080204" pitchFamily="50" charset="-128"/>
                <a:ea typeface="ＭＳ Ｐゴシック" panose="020B0600070205080204" pitchFamily="50" charset="-128"/>
                <a:cs typeface="Calibri" panose="020F0502020204030204" pitchFamily="34" charset="0"/>
              </a:rPr>
              <a:t>クラブ健康診断</a:t>
            </a:r>
          </a:p>
        </p:txBody>
      </p:sp>
      <p:pic>
        <p:nvPicPr>
          <p:cNvPr id="11" name="Picture 10" descr="lionlogo_white.eps">
            <a:extLst>
              <a:ext uri="{FF2B5EF4-FFF2-40B4-BE49-F238E27FC236}">
                <a16:creationId xmlns:a16="http://schemas.microsoft.com/office/drawing/2014/main" id="{66905850-50BC-4BEB-BB4A-754868FA7B3A}"/>
              </a:ext>
            </a:extLst>
          </p:cNvPr>
          <p:cNvPicPr>
            <a:picLocks noChangeAspect="1"/>
          </p:cNvPicPr>
          <p:nvPr/>
        </p:nvPicPr>
        <p:blipFill>
          <a:blip r:embed="rId3" cstate="print">
            <a:alphaModFix amt="33000"/>
            <a:lum contrast="-20000"/>
            <a:extLst>
              <a:ext uri="{28A0092B-C50C-407E-A947-70E740481C1C}">
                <a14:useLocalDpi xmlns:a14="http://schemas.microsoft.com/office/drawing/2010/main" val="0"/>
              </a:ext>
            </a:extLst>
          </a:blip>
          <a:stretch>
            <a:fillRect/>
          </a:stretch>
        </p:blipFill>
        <p:spPr>
          <a:xfrm>
            <a:off x="152400" y="5219700"/>
            <a:ext cx="1464110" cy="1428239"/>
          </a:xfrm>
          <a:prstGeom prst="rect">
            <a:avLst/>
          </a:prstGeom>
          <a:effectLst>
            <a:outerShdw blurRad="50800" dist="50800" dir="5400000" algn="ctr" rotWithShape="0">
              <a:srgbClr val="000000"/>
            </a:outerShdw>
          </a:effectLst>
        </p:spPr>
      </p:pic>
      <p:pic>
        <p:nvPicPr>
          <p:cNvPr id="7" name="Picture 6">
            <a:extLst>
              <a:ext uri="{FF2B5EF4-FFF2-40B4-BE49-F238E27FC236}">
                <a16:creationId xmlns:a16="http://schemas.microsoft.com/office/drawing/2014/main" id="{12FDC452-766D-3177-A93F-DBE7ED6D200E}"/>
              </a:ext>
            </a:extLst>
          </p:cNvPr>
          <p:cNvPicPr>
            <a:picLocks noChangeAspect="1"/>
          </p:cNvPicPr>
          <p:nvPr/>
        </p:nvPicPr>
        <p:blipFill>
          <a:blip r:embed="rId4"/>
          <a:stretch>
            <a:fillRect/>
          </a:stretch>
        </p:blipFill>
        <p:spPr>
          <a:xfrm>
            <a:off x="5029200" y="152400"/>
            <a:ext cx="6152064" cy="3733800"/>
          </a:xfrm>
          <a:prstGeom prst="rect">
            <a:avLst/>
          </a:prstGeom>
        </p:spPr>
      </p:pic>
      <p:pic>
        <p:nvPicPr>
          <p:cNvPr id="8" name="Picture 7" descr="A qr code on a white background&#10;&#10;Description automatically generated">
            <a:extLst>
              <a:ext uri="{FF2B5EF4-FFF2-40B4-BE49-F238E27FC236}">
                <a16:creationId xmlns:a16="http://schemas.microsoft.com/office/drawing/2014/main" id="{6ECF8E72-5AE7-3407-3593-0B94ACD78453}"/>
              </a:ext>
            </a:extLst>
          </p:cNvPr>
          <p:cNvPicPr>
            <a:picLocks noChangeAspect="1"/>
          </p:cNvPicPr>
          <p:nvPr/>
        </p:nvPicPr>
        <p:blipFill>
          <a:blip r:embed="rId5"/>
          <a:stretch>
            <a:fillRect/>
          </a:stretch>
        </p:blipFill>
        <p:spPr>
          <a:xfrm>
            <a:off x="10210801" y="5020107"/>
            <a:ext cx="1676400" cy="1656135"/>
          </a:xfrm>
          <a:prstGeom prst="rect">
            <a:avLst/>
          </a:prstGeom>
        </p:spPr>
      </p:pic>
    </p:spTree>
    <p:extLst>
      <p:ext uri="{BB962C8B-B14F-4D97-AF65-F5344CB8AC3E}">
        <p14:creationId xmlns:p14="http://schemas.microsoft.com/office/powerpoint/2010/main" val="849449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52153" y="849328"/>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ＭＳ Ｐゴシック" panose="020B0600070205080204" pitchFamily="50" charset="-128"/>
              <a:ea typeface="ＭＳ Ｐゴシック" panose="020B0600070205080204" pitchFamily="50" charset="-128"/>
              <a:cs typeface="Arial" charset="0"/>
            </a:endParaRPr>
          </a:p>
        </p:txBody>
      </p:sp>
      <p:sp>
        <p:nvSpPr>
          <p:cNvPr id="138" name="Title 1"/>
          <p:cNvSpPr txBox="1">
            <a:spLocks/>
          </p:cNvSpPr>
          <p:nvPr/>
        </p:nvSpPr>
        <p:spPr>
          <a:xfrm>
            <a:off x="457200" y="214326"/>
            <a:ext cx="109728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このウェブページはツールとリソースの発信源</a:t>
            </a:r>
          </a:p>
        </p:txBody>
      </p:sp>
      <p:pic>
        <p:nvPicPr>
          <p:cNvPr id="7" name="Picture 6">
            <a:extLst>
              <a:ext uri="{FF2B5EF4-FFF2-40B4-BE49-F238E27FC236}">
                <a16:creationId xmlns:a16="http://schemas.microsoft.com/office/drawing/2014/main" id="{88B5F6A9-FBAA-8F8A-D1C6-AA0FE2A36CF8}"/>
              </a:ext>
            </a:extLst>
          </p:cNvPr>
          <p:cNvPicPr>
            <a:picLocks noChangeAspect="1"/>
          </p:cNvPicPr>
          <p:nvPr/>
        </p:nvPicPr>
        <p:blipFill>
          <a:blip r:embed="rId3"/>
          <a:stretch>
            <a:fillRect/>
          </a:stretch>
        </p:blipFill>
        <p:spPr>
          <a:xfrm>
            <a:off x="2903666" y="1219200"/>
            <a:ext cx="7472362" cy="5044756"/>
          </a:xfrm>
          <a:prstGeom prst="rect">
            <a:avLst/>
          </a:prstGeom>
          <a:effectLst>
            <a:outerShdw blurRad="63500" sx="102000" sy="102000" algn="ctr" rotWithShape="0">
              <a:schemeClr val="accent1">
                <a:alpha val="40000"/>
              </a:schemeClr>
            </a:outerShdw>
          </a:effectLst>
        </p:spPr>
      </p:pic>
      <p:pic>
        <p:nvPicPr>
          <p:cNvPr id="8" name="Picture 7" descr="A qr code on a white background&#10;&#10;Description automatically generated">
            <a:extLst>
              <a:ext uri="{FF2B5EF4-FFF2-40B4-BE49-F238E27FC236}">
                <a16:creationId xmlns:a16="http://schemas.microsoft.com/office/drawing/2014/main" id="{58DB352C-6BED-4138-E68B-9B3E8BD59217}"/>
              </a:ext>
            </a:extLst>
          </p:cNvPr>
          <p:cNvPicPr>
            <a:picLocks noChangeAspect="1"/>
          </p:cNvPicPr>
          <p:nvPr/>
        </p:nvPicPr>
        <p:blipFill>
          <a:blip r:embed="rId4"/>
          <a:stretch>
            <a:fillRect/>
          </a:stretch>
        </p:blipFill>
        <p:spPr>
          <a:xfrm>
            <a:off x="457200" y="4800600"/>
            <a:ext cx="1638300" cy="1638300"/>
          </a:xfrm>
          <a:prstGeom prst="rect">
            <a:avLst/>
          </a:prstGeom>
        </p:spPr>
      </p:pic>
    </p:spTree>
    <p:extLst>
      <p:ext uri="{BB962C8B-B14F-4D97-AF65-F5344CB8AC3E}">
        <p14:creationId xmlns:p14="http://schemas.microsoft.com/office/powerpoint/2010/main" val="697485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1" name="Title 1"/>
          <p:cNvSpPr txBox="1">
            <a:spLocks/>
          </p:cNvSpPr>
          <p:nvPr/>
        </p:nvSpPr>
        <p:spPr>
          <a:xfrm>
            <a:off x="4721662" y="1018269"/>
            <a:ext cx="6705600" cy="638083"/>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ja-JP" sz="2400" dirty="0">
                <a:latin typeface="ＭＳ Ｐゴシック" panose="020B0600070205080204" pitchFamily="50" charset="-128"/>
                <a:ea typeface="ＭＳ Ｐゴシック" panose="020B0600070205080204" pitchFamily="50" charset="-128"/>
                <a:cs typeface="Calibri" panose="020F0502020204030204" pitchFamily="34" charset="0"/>
              </a:rPr>
              <a:t>以下の内容が含まれ、年度を通じて役立つ：</a:t>
            </a:r>
          </a:p>
          <a:p>
            <a:pPr algn="l">
              <a:lnSpc>
                <a:spcPct val="120000"/>
              </a:lnSpc>
            </a:pPr>
            <a:r>
              <a:rPr lang="ja-JP" sz="2400" dirty="0">
                <a:solidFill>
                  <a:schemeClr val="accent6">
                    <a:lumMod val="65000"/>
                    <a:lumOff val="3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	</a:t>
            </a:r>
            <a:endParaRPr lang="en-US" sz="22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7" name="Title 1"/>
          <p:cNvSpPr txBox="1">
            <a:spLocks/>
          </p:cNvSpPr>
          <p:nvPr/>
        </p:nvSpPr>
        <p:spPr>
          <a:xfrm>
            <a:off x="4114209" y="184592"/>
            <a:ext cx="7543800" cy="533400"/>
          </a:xfrm>
          <a:prstGeom prst="rect">
            <a:avLst/>
          </a:prstGeom>
        </p:spPr>
        <p:txBody>
          <a:bodyPr anchor="t">
            <a:normAutofit fontScale="925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ja-JP" sz="3200" dirty="0">
                <a:solidFill>
                  <a:srgbClr val="082E87"/>
                </a:solidFill>
                <a:latin typeface="ＭＳ Ｐゴシック" panose="020B0600070205080204" pitchFamily="50" charset="-128"/>
                <a:ea typeface="ＭＳ Ｐゴシック" panose="020B0600070205080204" pitchFamily="50" charset="-128"/>
                <a:cs typeface="Calibri" panose="020F0502020204030204" pitchFamily="34" charset="0"/>
              </a:rPr>
              <a:t>ゾーン及びリジョン・チェアパーソンEブック！</a:t>
            </a:r>
          </a:p>
        </p:txBody>
      </p:sp>
      <p:sp>
        <p:nvSpPr>
          <p:cNvPr id="8" name="Rectangle 7"/>
          <p:cNvSpPr/>
          <p:nvPr/>
        </p:nvSpPr>
        <p:spPr>
          <a:xfrm>
            <a:off x="4294777" y="75776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12" name="Title 1">
            <a:extLst>
              <a:ext uri="{FF2B5EF4-FFF2-40B4-BE49-F238E27FC236}">
                <a16:creationId xmlns:a16="http://schemas.microsoft.com/office/drawing/2014/main" id="{4305FA3F-A0E1-41AE-AD5C-8876935B7D22}"/>
              </a:ext>
            </a:extLst>
          </p:cNvPr>
          <p:cNvSpPr txBox="1">
            <a:spLocks/>
          </p:cNvSpPr>
          <p:nvPr/>
        </p:nvSpPr>
        <p:spPr>
          <a:xfrm>
            <a:off x="5232463" y="1447800"/>
            <a:ext cx="6705600" cy="4375819"/>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ja-JP" sz="2400" dirty="0">
                <a:latin typeface="ＭＳ Ｐゴシック" panose="020B0600070205080204" pitchFamily="50" charset="-128"/>
                <a:ea typeface="ＭＳ Ｐゴシック" panose="020B0600070205080204" pitchFamily="50" charset="-128"/>
                <a:cs typeface="Calibri Light" panose="020F0302020204030204" pitchFamily="34" charset="0"/>
              </a:rPr>
              <a:t>	</a:t>
            </a:r>
          </a:p>
          <a:p>
            <a:pPr marL="342900" indent="-342900" algn="l">
              <a:lnSpc>
                <a:spcPct val="120000"/>
              </a:lnSpc>
              <a:buFont typeface="Arial" panose="020B0604020202020204" pitchFamily="34" charset="0"/>
              <a:buChar char="•"/>
            </a:pPr>
            <a:r>
              <a:rPr lang="ja-JP" sz="2400" dirty="0">
                <a:latin typeface="ＭＳ Ｐゴシック" panose="020B0600070205080204" pitchFamily="50" charset="-128"/>
                <a:ea typeface="ＭＳ Ｐゴシック" panose="020B0600070205080204" pitchFamily="50" charset="-128"/>
                <a:cs typeface="Calibri" panose="020F0502020204030204" pitchFamily="34" charset="0"/>
              </a:rPr>
              <a:t>準備と研修</a:t>
            </a:r>
          </a:p>
          <a:p>
            <a:pPr algn="l">
              <a:lnSpc>
                <a:spcPct val="120000"/>
              </a:lnSpc>
            </a:pPr>
            <a:endParaRPr lang="en-US" sz="2400" kern="0" dirty="0">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lgn="l">
              <a:lnSpc>
                <a:spcPct val="120000"/>
              </a:lnSpc>
              <a:buFont typeface="Arial" panose="020B0604020202020204" pitchFamily="34" charset="0"/>
              <a:buChar char="•"/>
            </a:pPr>
            <a:r>
              <a:rPr lang="ja-JP" sz="2400" dirty="0">
                <a:latin typeface="ＭＳ Ｐゴシック" panose="020B0600070205080204" pitchFamily="50" charset="-128"/>
                <a:ea typeface="ＭＳ Ｐゴシック" panose="020B0600070205080204" pitchFamily="50" charset="-128"/>
                <a:cs typeface="Calibri" panose="020F0502020204030204" pitchFamily="34" charset="0"/>
              </a:rPr>
              <a:t>年間</a:t>
            </a:r>
            <a:r>
              <a:rPr lang="ja-JP" altLang="en-US" sz="2400" dirty="0">
                <a:latin typeface="ＭＳ Ｐゴシック" panose="020B0600070205080204" pitchFamily="50" charset="-128"/>
                <a:ea typeface="ＭＳ Ｐゴシック" panose="020B0600070205080204" pitchFamily="50" charset="-128"/>
                <a:cs typeface="Calibri" panose="020F0502020204030204" pitchFamily="34" charset="0"/>
              </a:rPr>
              <a:t>の予定表を作成</a:t>
            </a:r>
            <a:endParaRPr lang="ja-JP" sz="2400" dirty="0">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lgn="l">
              <a:lnSpc>
                <a:spcPct val="120000"/>
              </a:lnSpc>
              <a:buFont typeface="Arial" panose="020B0604020202020204" pitchFamily="34" charset="0"/>
              <a:buChar char="•"/>
            </a:pPr>
            <a:endParaRPr lang="en-US" sz="2400" kern="0" dirty="0">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lgn="l">
              <a:lnSpc>
                <a:spcPct val="120000"/>
              </a:lnSpc>
              <a:buFont typeface="Arial" panose="020B0604020202020204" pitchFamily="34" charset="0"/>
              <a:buChar char="•"/>
            </a:pPr>
            <a:r>
              <a:rPr lang="ja-JP" sz="2400" dirty="0">
                <a:latin typeface="ＭＳ Ｐゴシック" panose="020B0600070205080204" pitchFamily="50" charset="-128"/>
                <a:ea typeface="ＭＳ Ｐゴシック" panose="020B0600070205080204" pitchFamily="50" charset="-128"/>
                <a:cs typeface="Calibri" panose="020F0502020204030204" pitchFamily="34" charset="0"/>
              </a:rPr>
              <a:t>クラブ</a:t>
            </a:r>
            <a:r>
              <a:rPr lang="ja-JP" altLang="en-US" sz="2400" dirty="0">
                <a:latin typeface="ＭＳ Ｐゴシック" panose="020B0600070205080204" pitchFamily="50" charset="-128"/>
                <a:ea typeface="ＭＳ Ｐゴシック" panose="020B0600070205080204" pitchFamily="50" charset="-128"/>
                <a:cs typeface="Calibri" panose="020F0502020204030204" pitchFamily="34" charset="0"/>
              </a:rPr>
              <a:t>と</a:t>
            </a:r>
            <a:r>
              <a:rPr lang="ja-JP" sz="2400" dirty="0">
                <a:latin typeface="ＭＳ Ｐゴシック" panose="020B0600070205080204" pitchFamily="50" charset="-128"/>
                <a:ea typeface="ＭＳ Ｐゴシック" panose="020B0600070205080204" pitchFamily="50" charset="-128"/>
                <a:cs typeface="Calibri" panose="020F0502020204030204" pitchFamily="34" charset="0"/>
              </a:rPr>
              <a:t>地区</a:t>
            </a:r>
            <a:r>
              <a:rPr lang="ja-JP" altLang="en-US" sz="2400" dirty="0">
                <a:latin typeface="ＭＳ Ｐゴシック" panose="020B0600070205080204" pitchFamily="50" charset="-128"/>
                <a:ea typeface="ＭＳ Ｐゴシック" panose="020B0600070205080204" pitchFamily="50" charset="-128"/>
                <a:cs typeface="Calibri" panose="020F0502020204030204" pitchFamily="34" charset="0"/>
              </a:rPr>
              <a:t>に関する</a:t>
            </a:r>
            <a:r>
              <a:rPr lang="ja-JP" sz="2400" dirty="0">
                <a:latin typeface="ＭＳ Ｐゴシック" panose="020B0600070205080204" pitchFamily="50" charset="-128"/>
                <a:ea typeface="ＭＳ Ｐゴシック" panose="020B0600070205080204" pitchFamily="50" charset="-128"/>
                <a:cs typeface="Calibri" panose="020F0502020204030204" pitchFamily="34" charset="0"/>
              </a:rPr>
              <a:t>役割</a:t>
            </a:r>
          </a:p>
          <a:p>
            <a:pPr marL="342900" indent="-342900" algn="l">
              <a:lnSpc>
                <a:spcPct val="120000"/>
              </a:lnSpc>
              <a:buFont typeface="Arial" panose="020B0604020202020204" pitchFamily="34" charset="0"/>
              <a:buChar char="•"/>
            </a:pPr>
            <a:endParaRPr lang="en-US" sz="2400" kern="0" dirty="0">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lgn="l">
              <a:lnSpc>
                <a:spcPct val="120000"/>
              </a:lnSpc>
              <a:buFont typeface="Arial" panose="020B0604020202020204" pitchFamily="34" charset="0"/>
              <a:buChar char="•"/>
            </a:pPr>
            <a:r>
              <a:rPr lang="ja-JP" sz="2400" dirty="0">
                <a:latin typeface="ＭＳ Ｐゴシック" panose="020B0600070205080204" pitchFamily="50" charset="-128"/>
                <a:ea typeface="ＭＳ Ｐゴシック" panose="020B0600070205080204" pitchFamily="50" charset="-128"/>
                <a:cs typeface="Calibri" panose="020F0502020204030204" pitchFamily="34" charset="0"/>
              </a:rPr>
              <a:t>クラブの健康を維持するためのクラブ向上・活性化リソース</a:t>
            </a:r>
          </a:p>
          <a:p>
            <a:pPr marL="342900" indent="-342900" algn="l">
              <a:lnSpc>
                <a:spcPct val="120000"/>
              </a:lnSpc>
              <a:buFont typeface="Arial" panose="020B0604020202020204" pitchFamily="34" charset="0"/>
              <a:buChar char="•"/>
            </a:pPr>
            <a:endParaRPr lang="en-US" sz="2400" kern="0" dirty="0">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lgn="l">
              <a:lnSpc>
                <a:spcPct val="120000"/>
              </a:lnSpc>
              <a:buFont typeface="Arial" panose="020B0604020202020204" pitchFamily="34" charset="0"/>
              <a:buChar char="•"/>
            </a:pPr>
            <a:r>
              <a:rPr lang="ja-JP" sz="2400" dirty="0">
                <a:latin typeface="ＭＳ Ｐゴシック" panose="020B0600070205080204" pitchFamily="50" charset="-128"/>
                <a:ea typeface="ＭＳ Ｐゴシック" panose="020B0600070205080204" pitchFamily="50" charset="-128"/>
                <a:cs typeface="Calibri" panose="020F0502020204030204" pitchFamily="34" charset="0"/>
              </a:rPr>
              <a:t>クラブ間の調和を</a:t>
            </a:r>
            <a:r>
              <a:rPr lang="ja-JP" altLang="en-US" sz="2400" dirty="0">
                <a:latin typeface="ＭＳ Ｐゴシック" panose="020B0600070205080204" pitchFamily="50" charset="-128"/>
                <a:ea typeface="ＭＳ Ｐゴシック" panose="020B0600070205080204" pitchFamily="50" charset="-128"/>
                <a:cs typeface="Calibri" panose="020F0502020204030204" pitchFamily="34" charset="0"/>
              </a:rPr>
              <a:t>促進</a:t>
            </a:r>
            <a:endParaRPr lang="ja-JP" sz="2400" dirty="0">
              <a:latin typeface="ＭＳ Ｐゴシック" panose="020B0600070205080204" pitchFamily="50" charset="-128"/>
              <a:ea typeface="ＭＳ Ｐゴシック" panose="020B0600070205080204" pitchFamily="50" charset="-128"/>
              <a:cs typeface="Calibri" panose="020F0502020204030204" pitchFamily="34" charset="0"/>
            </a:endParaRPr>
          </a:p>
          <a:p>
            <a:pPr algn="l">
              <a:lnSpc>
                <a:spcPct val="120000"/>
              </a:lnSpc>
            </a:pPr>
            <a:endParaRPr lang="en-US" sz="2200" kern="0" dirty="0">
              <a:solidFill>
                <a:srgbClr val="56565A"/>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gn="l">
              <a:lnSpc>
                <a:spcPct val="120000"/>
              </a:lnSpc>
            </a:pPr>
            <a:endParaRPr lang="en-US" sz="22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pic>
        <p:nvPicPr>
          <p:cNvPr id="4" name="Picture 3">
            <a:extLst>
              <a:ext uri="{FF2B5EF4-FFF2-40B4-BE49-F238E27FC236}">
                <a16:creationId xmlns:a16="http://schemas.microsoft.com/office/drawing/2014/main" id="{D2128297-D4CA-ADF4-D6E3-5AAD0BE9B9EC}"/>
              </a:ext>
            </a:extLst>
          </p:cNvPr>
          <p:cNvPicPr>
            <a:picLocks noChangeAspect="1"/>
          </p:cNvPicPr>
          <p:nvPr/>
        </p:nvPicPr>
        <p:blipFill>
          <a:blip r:embed="rId3"/>
          <a:stretch>
            <a:fillRect/>
          </a:stretch>
        </p:blipFill>
        <p:spPr>
          <a:xfrm>
            <a:off x="494304" y="1329659"/>
            <a:ext cx="3886200" cy="5036262"/>
          </a:xfrm>
          <a:prstGeom prst="rect">
            <a:avLst/>
          </a:prstGeom>
        </p:spPr>
      </p:pic>
    </p:spTree>
    <p:extLst>
      <p:ext uri="{BB962C8B-B14F-4D97-AF65-F5344CB8AC3E}">
        <p14:creationId xmlns:p14="http://schemas.microsoft.com/office/powerpoint/2010/main" val="1577434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1" name="Title 1"/>
          <p:cNvSpPr txBox="1">
            <a:spLocks/>
          </p:cNvSpPr>
          <p:nvPr/>
        </p:nvSpPr>
        <p:spPr>
          <a:xfrm>
            <a:off x="5334000" y="836923"/>
            <a:ext cx="6427705" cy="564305"/>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ja-JP" sz="3200">
                <a:solidFill>
                  <a:srgbClr val="082E87"/>
                </a:solidFill>
                <a:latin typeface="ＭＳ Ｐゴシック" panose="020B0600070205080204" pitchFamily="50" charset="-128"/>
                <a:ea typeface="ＭＳ Ｐゴシック" panose="020B0600070205080204" pitchFamily="50" charset="-128"/>
                <a:cs typeface="Calibri" panose="020F0502020204030204" pitchFamily="34" charset="0"/>
              </a:rPr>
              <a:t>公認ガイディング・ライオンになる！</a:t>
            </a:r>
          </a:p>
          <a:p>
            <a:pPr algn="l"/>
            <a:endParaRPr lang="en-US" sz="3200" kern="0" dirty="0">
              <a:solidFill>
                <a:srgbClr val="082E87"/>
              </a:solidFill>
              <a:latin typeface="ＭＳ Ｐゴシック" panose="020B0600070205080204" pitchFamily="50" charset="-128"/>
              <a:ea typeface="ＭＳ Ｐゴシック" panose="020B0600070205080204" pitchFamily="50" charset="-128"/>
              <a:cs typeface="Arial" charset="0"/>
            </a:endParaRPr>
          </a:p>
        </p:txBody>
      </p:sp>
      <p:sp>
        <p:nvSpPr>
          <p:cNvPr id="12" name="Rectangle 11"/>
          <p:cNvSpPr/>
          <p:nvPr/>
        </p:nvSpPr>
        <p:spPr>
          <a:xfrm>
            <a:off x="5410200" y="1676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3" name="Rectangle 2"/>
          <p:cNvSpPr/>
          <p:nvPr/>
        </p:nvSpPr>
        <p:spPr>
          <a:xfrm>
            <a:off x="5334000" y="2362200"/>
            <a:ext cx="6038551" cy="3077766"/>
          </a:xfrm>
          <a:prstGeom prst="rect">
            <a:avLst/>
          </a:prstGeom>
        </p:spPr>
        <p:txBody>
          <a:bodyPr wrap="square">
            <a:spAutoFit/>
          </a:bodyPr>
          <a:lstStyle/>
          <a:p>
            <a:r>
              <a:rPr lang="ja-JP" sz="2200" dirty="0">
                <a:solidFill>
                  <a:schemeClr val="accent6">
                    <a:lumMod val="65000"/>
                    <a:lumOff val="3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新クラブと苦境にある既存クラブの両方を支援する方法を学ぶ。 </a:t>
            </a:r>
          </a:p>
          <a:p>
            <a:pPr marL="457200" indent="-457200"/>
            <a:endParaRPr lang="en-US" sz="2200" kern="0" dirty="0">
              <a:solidFill>
                <a:schemeClr val="accent6">
                  <a:lumMod val="65000"/>
                  <a:lumOff val="3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r>
              <a:rPr lang="ja-JP" sz="2200" dirty="0">
                <a:solidFill>
                  <a:schemeClr val="accent6">
                    <a:lumMod val="65000"/>
                    <a:lumOff val="3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すべてのクラブ役員の役割を十分に理解する。</a:t>
            </a:r>
          </a:p>
          <a:p>
            <a:pPr marL="457200" indent="-457200"/>
            <a:endParaRPr lang="en-US" sz="2200" kern="0" dirty="0">
              <a:solidFill>
                <a:schemeClr val="accent6">
                  <a:lumMod val="65000"/>
                  <a:lumOff val="3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457200" indent="-457200"/>
            <a:r>
              <a:rPr lang="ja-JP" sz="2200" dirty="0">
                <a:solidFill>
                  <a:schemeClr val="accent6">
                    <a:lumMod val="65000"/>
                    <a:lumOff val="3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クラブ運営のベストプラクティスを重視する。 </a:t>
            </a:r>
          </a:p>
          <a:p>
            <a:pPr marL="457200" indent="-457200"/>
            <a:endParaRPr lang="en-US" sz="2200" kern="0" dirty="0">
              <a:solidFill>
                <a:schemeClr val="accent6">
                  <a:lumMod val="65000"/>
                  <a:lumOff val="3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457200" indent="-457200"/>
            <a:r>
              <a:rPr lang="ja-JP" sz="2200" dirty="0">
                <a:solidFill>
                  <a:schemeClr val="accent6">
                    <a:lumMod val="65000"/>
                    <a:lumOff val="3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クラブ用の最新リソースを把握しておく！</a:t>
            </a:r>
          </a:p>
          <a:p>
            <a:pPr marL="457200" indent="-457200"/>
            <a:endParaRPr lang="en-US" kern="0" dirty="0">
              <a:solidFill>
                <a:srgbClr val="56565A"/>
              </a:solidFill>
              <a:latin typeface="ＭＳ Ｐゴシック" panose="020B0600070205080204" pitchFamily="50" charset="-128"/>
              <a:ea typeface="ＭＳ Ｐゴシック" panose="020B0600070205080204" pitchFamily="50" charset="-128"/>
            </a:endParaRPr>
          </a:p>
        </p:txBody>
      </p:sp>
      <p:pic>
        <p:nvPicPr>
          <p:cNvPr id="4" name="Picture 3">
            <a:extLst>
              <a:ext uri="{FF2B5EF4-FFF2-40B4-BE49-F238E27FC236}">
                <a16:creationId xmlns:a16="http://schemas.microsoft.com/office/drawing/2014/main" id="{0DE9F69E-7290-38B2-3C16-F10708E457D3}"/>
              </a:ext>
            </a:extLst>
          </p:cNvPr>
          <p:cNvPicPr>
            <a:picLocks noChangeAspect="1"/>
          </p:cNvPicPr>
          <p:nvPr/>
        </p:nvPicPr>
        <p:blipFill>
          <a:blip r:embed="rId3"/>
          <a:stretch>
            <a:fillRect/>
          </a:stretch>
        </p:blipFill>
        <p:spPr>
          <a:xfrm>
            <a:off x="609600" y="1138014"/>
            <a:ext cx="3739484" cy="4880240"/>
          </a:xfrm>
          <a:prstGeom prst="rect">
            <a:avLst/>
          </a:prstGeom>
        </p:spPr>
      </p:pic>
    </p:spTree>
    <p:extLst>
      <p:ext uri="{BB962C8B-B14F-4D97-AF65-F5344CB8AC3E}">
        <p14:creationId xmlns:p14="http://schemas.microsoft.com/office/powerpoint/2010/main" val="2547510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5" name="TextBox 4"/>
          <p:cNvSpPr txBox="1"/>
          <p:nvPr/>
        </p:nvSpPr>
        <p:spPr>
          <a:xfrm>
            <a:off x="4331514" y="1481389"/>
            <a:ext cx="4357237" cy="400110"/>
          </a:xfrm>
          <a:prstGeom prst="rect">
            <a:avLst/>
          </a:prstGeom>
          <a:noFill/>
        </p:spPr>
        <p:txBody>
          <a:bodyPr wrap="square" rtlCol="0">
            <a:spAutoFit/>
          </a:bodyPr>
          <a:lstStyle/>
          <a:p>
            <a:r>
              <a:rPr lang="ja-JP" sz="2000" i="1"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任期が始まる前に</a:t>
            </a:r>
          </a:p>
        </p:txBody>
      </p:sp>
      <p:sp>
        <p:nvSpPr>
          <p:cNvPr id="9" name="Content Placeholder 6"/>
          <p:cNvSpPr txBox="1">
            <a:spLocks/>
          </p:cNvSpPr>
          <p:nvPr/>
        </p:nvSpPr>
        <p:spPr>
          <a:xfrm>
            <a:off x="6074229" y="2143690"/>
            <a:ext cx="5257799" cy="4013950"/>
          </a:xfrm>
          <a:prstGeom prst="rect">
            <a:avLst/>
          </a:prstGeom>
          <a:effectLst>
            <a:outerShdw blurRad="76200" dist="12700" dir="2700000" sy="-23000" kx="-800400" algn="bl" rotWithShape="0">
              <a:prstClr val="black">
                <a:alpha val="20000"/>
              </a:prstClr>
            </a:outerShdw>
          </a:effectLst>
          <a:scene3d>
            <a:camera prst="orthographicFront"/>
            <a:lightRig rig="threePt" dir="t"/>
          </a:scene3d>
          <a:sp3d>
            <a:bevelT w="165100" prst="coolSlant"/>
          </a:sp3d>
        </p:spPr>
        <p:txBody>
          <a:bodyPr>
            <a:noAutofit/>
          </a:bodyPr>
          <a:lstStyle>
            <a:lvl1pPr marL="172629" indent="-172629"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52" indent="-170248"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377" indent="-172629"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870" indent="-17024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126" indent="-172629"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373" algn="l" rtl="0" eaLnBrk="1" fontAlgn="base" hangingPunct="1">
              <a:spcBef>
                <a:spcPct val="20000"/>
              </a:spcBef>
              <a:spcAft>
                <a:spcPct val="0"/>
              </a:spcAft>
              <a:buChar char="»"/>
              <a:defRPr sz="1800">
                <a:solidFill>
                  <a:schemeClr val="tx1"/>
                </a:solidFill>
                <a:latin typeface="+mn-lt"/>
              </a:defRPr>
            </a:lvl6pPr>
            <a:lvl7pPr marL="2057246" algn="l" rtl="0" eaLnBrk="1" fontAlgn="base" hangingPunct="1">
              <a:spcBef>
                <a:spcPct val="20000"/>
              </a:spcBef>
              <a:spcAft>
                <a:spcPct val="0"/>
              </a:spcAft>
              <a:buChar char="»"/>
              <a:defRPr sz="1800">
                <a:solidFill>
                  <a:schemeClr val="tx1"/>
                </a:solidFill>
                <a:latin typeface="+mn-lt"/>
              </a:defRPr>
            </a:lvl7pPr>
            <a:lvl8pPr marL="2400120" algn="l" rtl="0" eaLnBrk="1" fontAlgn="base" hangingPunct="1">
              <a:spcBef>
                <a:spcPct val="20000"/>
              </a:spcBef>
              <a:spcAft>
                <a:spcPct val="0"/>
              </a:spcAft>
              <a:buChar char="»"/>
              <a:defRPr sz="1800">
                <a:solidFill>
                  <a:schemeClr val="tx1"/>
                </a:solidFill>
                <a:latin typeface="+mn-lt"/>
              </a:defRPr>
            </a:lvl8pPr>
            <a:lvl9pPr marL="2742995" algn="l" rtl="0" eaLnBrk="1" fontAlgn="base" hangingPunct="1">
              <a:spcBef>
                <a:spcPct val="20000"/>
              </a:spcBef>
              <a:spcAft>
                <a:spcPct val="0"/>
              </a:spcAft>
              <a:buChar char="»"/>
              <a:defRPr sz="1800">
                <a:solidFill>
                  <a:schemeClr val="tx1"/>
                </a:solidFill>
                <a:latin typeface="+mn-lt"/>
              </a:defRPr>
            </a:lvl9pPr>
          </a:lstStyle>
          <a:p>
            <a:pPr marL="457200" lvl="1" indent="0">
              <a:buClr>
                <a:schemeClr val="accent1"/>
              </a:buClr>
              <a:buSzPct val="150000"/>
              <a:buNone/>
            </a:pPr>
            <a:r>
              <a:rPr lang="ja-JP" sz="2400" dirty="0">
                <a:solidFill>
                  <a:srgbClr val="FF0000"/>
                </a:solidFill>
                <a:latin typeface="ＭＳ Ｐゴシック" panose="020B0600070205080204" pitchFamily="50" charset="-128"/>
                <a:ea typeface="ＭＳ Ｐゴシック" panose="020B0600070205080204" pitchFamily="50" charset="-128"/>
                <a:cs typeface="Calibri" panose="020F0502020204030204" pitchFamily="34" charset="0"/>
              </a:rPr>
              <a:t>年度内に実施される行事</a:t>
            </a:r>
            <a:r>
              <a:rPr lang="ja-JP" altLang="en-US" sz="2400" dirty="0">
                <a:solidFill>
                  <a:srgbClr val="FF0000"/>
                </a:solidFill>
                <a:latin typeface="ＭＳ Ｐゴシック" panose="020B0600070205080204" pitchFamily="50" charset="-128"/>
                <a:ea typeface="ＭＳ Ｐゴシック" panose="020B0600070205080204" pitchFamily="50" charset="-128"/>
                <a:cs typeface="Calibri" panose="020F0502020204030204" pitchFamily="34" charset="0"/>
              </a:rPr>
              <a:t>の</a:t>
            </a:r>
            <a:endParaRPr lang="ja-JP" sz="2400" dirty="0">
              <a:solidFill>
                <a:srgbClr val="FF0000"/>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457200" lvl="2" indent="0">
              <a:buClr>
                <a:schemeClr val="accent1"/>
              </a:buClr>
              <a:buSzPct val="100000"/>
              <a:buNone/>
            </a:pPr>
            <a:r>
              <a:rPr lang="ja-JP" altLang="en-US"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予定表を作成する。</a:t>
            </a:r>
            <a:r>
              <a:rPr lang="ja-JP" sz="2400" i="1"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	</a:t>
            </a:r>
            <a:r>
              <a:rPr lang="ja-JP" sz="1800" i="1"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		</a:t>
            </a:r>
          </a:p>
          <a:p>
            <a:pPr marL="457200" lvl="2" indent="0">
              <a:buClr>
                <a:schemeClr val="accent1"/>
              </a:buClr>
              <a:buSzPct val="150000"/>
              <a:buNone/>
            </a:pPr>
            <a:endParaRPr lang="en-US" sz="1000" kern="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457200" lvl="1" indent="0">
              <a:buClr>
                <a:schemeClr val="accent1"/>
              </a:buClr>
              <a:buSzPct val="150000"/>
              <a:buNone/>
            </a:pPr>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情報を整理する – クラブの役員との連絡方法を</a:t>
            </a:r>
            <a:r>
              <a:rPr lang="ja-JP" altLang="en-US"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把握</a:t>
            </a:r>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する。</a:t>
            </a:r>
          </a:p>
          <a:p>
            <a:pPr marL="457200" lvl="1" indent="0">
              <a:buClr>
                <a:schemeClr val="accent1"/>
              </a:buClr>
              <a:buSzPct val="150000"/>
              <a:buNone/>
            </a:pPr>
            <a:endParaRPr lang="en-US" sz="2000" kern="0" dirty="0">
              <a:solidFill>
                <a:schemeClr val="bg1"/>
              </a:solidFill>
              <a:latin typeface="ＭＳ Ｐゴシック" panose="020B0600070205080204" pitchFamily="50" charset="-128"/>
              <a:ea typeface="ＭＳ Ｐゴシック" panose="020B0600070205080204" pitchFamily="50" charset="-128"/>
            </a:endParaRPr>
          </a:p>
        </p:txBody>
      </p:sp>
      <p:pic>
        <p:nvPicPr>
          <p:cNvPr id="10" name="Picture 2" descr="H:\digital graphics\Clock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269" y="2459665"/>
            <a:ext cx="3855798" cy="27713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806903" y="319257"/>
            <a:ext cx="10515600" cy="538100"/>
          </a:xfrm>
          <a:prstGeom prst="rect">
            <a:avLst/>
          </a:prstGeom>
        </p:spPr>
        <p:txBody>
          <a:bodyPr/>
          <a:lstStyle/>
          <a:p>
            <a:pPr rtl="0" fontAlgn="base"/>
            <a:r>
              <a:rPr lang="ja-JP" sz="3200">
                <a:solidFill>
                  <a:srgbClr val="FFFFFF"/>
                </a:solidFill>
                <a:effectLst/>
                <a:latin typeface="ＭＳ Ｐゴシック" panose="020B0600070205080204" pitchFamily="50" charset="-128"/>
                <a:ea typeface="ＭＳ Ｐゴシック" panose="020B0600070205080204" pitchFamily="50" charset="-128"/>
                <a:cs typeface="Calibri" panose="020F0502020204030204" pitchFamily="34" charset="0"/>
              </a:rPr>
              <a:t>リーダーとしての役割に備え、成功に備える</a:t>
            </a:r>
          </a:p>
          <a:p>
            <a:endParaRPr 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731198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1600200" y="2362200"/>
            <a:ext cx="8839200" cy="1482969"/>
          </a:xfrm>
        </p:spPr>
        <p:txBody>
          <a:bodyPr anchor="t"/>
          <a:lstStyle/>
          <a:p>
            <a:r>
              <a:rPr lang="ja-JP" sz="3600" dirty="0">
                <a:latin typeface="ＭＳ Ｐゴシック" panose="020B0600070205080204" pitchFamily="50" charset="-128"/>
                <a:ea typeface="ＭＳ Ｐゴシック" panose="020B0600070205080204" pitchFamily="50" charset="-128"/>
                <a:cs typeface="Calibri" panose="020F0502020204030204" pitchFamily="34" charset="0"/>
              </a:rPr>
              <a:t>年間を通じて</a:t>
            </a:r>
            <a:endParaRPr lang="en-US" altLang="ja-JP" sz="3600" dirty="0">
              <a:latin typeface="ＭＳ Ｐゴシック" panose="020B0600070205080204" pitchFamily="50" charset="-128"/>
              <a:ea typeface="ＭＳ Ｐゴシック" panose="020B0600070205080204" pitchFamily="50" charset="-128"/>
              <a:cs typeface="Calibri" panose="020F0502020204030204" pitchFamily="34" charset="0"/>
            </a:endParaRPr>
          </a:p>
          <a:p>
            <a:r>
              <a:rPr lang="ja-JP" altLang="ja-JP" sz="3600" dirty="0">
                <a:latin typeface="ＭＳ Ｐゴシック" panose="020B0600070205080204" pitchFamily="50" charset="-128"/>
                <a:ea typeface="ＭＳ Ｐゴシック" panose="020B0600070205080204" pitchFamily="50" charset="-128"/>
                <a:cs typeface="Calibri" panose="020F0502020204030204" pitchFamily="34" charset="0"/>
              </a:rPr>
              <a:t>クラブと積極的に関わり続ける</a:t>
            </a:r>
            <a:r>
              <a:rPr lang="ja-JP" altLang="en-US" sz="3600" dirty="0">
                <a:latin typeface="ＭＳ Ｐゴシック" panose="020B0600070205080204" pitchFamily="50" charset="-128"/>
                <a:ea typeface="ＭＳ Ｐゴシック" panose="020B0600070205080204" pitchFamily="50" charset="-128"/>
                <a:cs typeface="Calibri" panose="020F0502020204030204" pitchFamily="34" charset="0"/>
              </a:rPr>
              <a:t>。</a:t>
            </a:r>
            <a:r>
              <a:rPr lang="ja-JP" sz="3600" dirty="0">
                <a:latin typeface="ＭＳ Ｐゴシック" panose="020B0600070205080204" pitchFamily="50" charset="-128"/>
                <a:ea typeface="ＭＳ Ｐゴシック" panose="020B0600070205080204" pitchFamily="50" charset="-128"/>
                <a:cs typeface="Calibri" panose="020F0502020204030204" pitchFamily="34" charset="0"/>
              </a:rPr>
              <a:t> </a:t>
            </a:r>
          </a:p>
        </p:txBody>
      </p:sp>
      <p:sp>
        <p:nvSpPr>
          <p:cNvPr id="3" name="Rectangle 2"/>
          <p:cNvSpPr/>
          <p:nvPr/>
        </p:nvSpPr>
        <p:spPr>
          <a:xfrm>
            <a:off x="2743200" y="1295400"/>
            <a:ext cx="7010400" cy="646331"/>
          </a:xfrm>
          <a:prstGeom prst="rect">
            <a:avLst/>
          </a:prstGeom>
        </p:spPr>
        <p:txBody>
          <a:bodyPr wrap="square">
            <a:spAutoFit/>
          </a:bodyPr>
          <a:lstStyle/>
          <a:p>
            <a:r>
              <a:rPr lang="ja-JP" sz="3600" b="1">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準備はOK – これから何を？</a:t>
            </a:r>
          </a:p>
        </p:txBody>
      </p:sp>
    </p:spTree>
    <p:extLst>
      <p:ext uri="{BB962C8B-B14F-4D97-AF65-F5344CB8AC3E}">
        <p14:creationId xmlns:p14="http://schemas.microsoft.com/office/powerpoint/2010/main" val="3671517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Box 1"/>
          <p:cNvSpPr txBox="1"/>
          <p:nvPr/>
        </p:nvSpPr>
        <p:spPr>
          <a:xfrm>
            <a:off x="1770538" y="1491327"/>
            <a:ext cx="9144000" cy="646331"/>
          </a:xfrm>
          <a:prstGeom prst="rect">
            <a:avLst/>
          </a:prstGeom>
          <a:noFill/>
        </p:spPr>
        <p:txBody>
          <a:bodyPr wrap="square" rtlCol="0">
            <a:spAutoFit/>
          </a:bodyPr>
          <a:lstStyle/>
          <a:p>
            <a:pPr algn="ctr"/>
            <a:r>
              <a:rPr lang="ja-JP" sz="3600" b="1" i="1">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クラブの親友になろう！</a:t>
            </a:r>
            <a:r>
              <a:rPr lang="ja-JP" sz="3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	</a:t>
            </a:r>
          </a:p>
        </p:txBody>
      </p:sp>
      <p:sp>
        <p:nvSpPr>
          <p:cNvPr id="6" name="TextBox 5"/>
          <p:cNvSpPr txBox="1"/>
          <p:nvPr/>
        </p:nvSpPr>
        <p:spPr>
          <a:xfrm>
            <a:off x="858129" y="2815810"/>
            <a:ext cx="10968819" cy="3785652"/>
          </a:xfrm>
          <a:prstGeom prst="rect">
            <a:avLst/>
          </a:prstGeom>
          <a:noFill/>
        </p:spPr>
        <p:txBody>
          <a:bodyPr wrap="square" rtlCol="0">
            <a:spAutoFit/>
          </a:bodyPr>
          <a:lstStyle/>
          <a:p>
            <a:pPr>
              <a:buSzPct val="125000"/>
            </a:pPr>
            <a:r>
              <a:rPr lang="ja-JP" sz="28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クラブとその事業について熟知する。クラブの功績レポートに精通する。 </a:t>
            </a:r>
          </a:p>
          <a:p>
            <a:pPr>
              <a:buSzPct val="125000"/>
            </a:pPr>
            <a:endParaRPr lang="en-US" altLang="ja-JP" sz="28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buSzPct val="125000"/>
            </a:pPr>
            <a:r>
              <a:rPr lang="ja-JP" sz="28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質問があった場合に備えて、会則及び付則と新会員オリエンテーション・ブックレットのコピーを用意しておく。</a:t>
            </a:r>
          </a:p>
          <a:p>
            <a:pPr>
              <a:buSzPct val="125000"/>
            </a:pPr>
            <a:endParaRPr lang="en-US" altLang="ja-JP" sz="28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buSzPct val="125000"/>
            </a:pPr>
            <a:r>
              <a:rPr lang="ja-JP" sz="28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国際会長と地区ガバナーのテーマを把握し、</a:t>
            </a:r>
            <a:r>
              <a:rPr lang="ja-JP" altLang="en-US" sz="28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説明するための</a:t>
            </a:r>
            <a:r>
              <a:rPr lang="ja-JP" sz="28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準備を整える。 </a:t>
            </a:r>
          </a:p>
          <a:p>
            <a:pPr>
              <a:buSzPct val="125000"/>
            </a:pPr>
            <a:endParaRPr lang="en-US" altLang="ja-JP" sz="20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buSzPct val="125000"/>
            </a:pPr>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p:txBody>
      </p:sp>
      <p:sp>
        <p:nvSpPr>
          <p:cNvPr id="7" name="Title 5"/>
          <p:cNvSpPr txBox="1">
            <a:spLocks/>
          </p:cNvSpPr>
          <p:nvPr/>
        </p:nvSpPr>
        <p:spPr bwMode="auto">
          <a:xfrm>
            <a:off x="607607" y="124936"/>
            <a:ext cx="10968819" cy="688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クラブ訪問の準備を整え、積極的に関わり続ける</a:t>
            </a:r>
          </a:p>
        </p:txBody>
      </p:sp>
      <p:sp>
        <p:nvSpPr>
          <p:cNvPr id="8" name="Rectangle 7"/>
          <p:cNvSpPr/>
          <p:nvPr/>
        </p:nvSpPr>
        <p:spPr>
          <a:xfrm>
            <a:off x="5366886" y="104239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743070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Box 1"/>
          <p:cNvSpPr txBox="1"/>
          <p:nvPr/>
        </p:nvSpPr>
        <p:spPr>
          <a:xfrm>
            <a:off x="1750609" y="1355579"/>
            <a:ext cx="9144000" cy="646331"/>
          </a:xfrm>
          <a:prstGeom prst="rect">
            <a:avLst/>
          </a:prstGeom>
          <a:noFill/>
        </p:spPr>
        <p:txBody>
          <a:bodyPr wrap="square" rtlCol="0">
            <a:spAutoFit/>
          </a:bodyPr>
          <a:lstStyle/>
          <a:p>
            <a:pPr algn="ctr"/>
            <a:r>
              <a:rPr lang="ja-JP" sz="3600" b="1" i="1">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クラブの親友になろう！</a:t>
            </a:r>
            <a:r>
              <a:rPr lang="ja-JP" sz="3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	</a:t>
            </a:r>
          </a:p>
        </p:txBody>
      </p:sp>
      <p:sp>
        <p:nvSpPr>
          <p:cNvPr id="6" name="TextBox 5"/>
          <p:cNvSpPr txBox="1"/>
          <p:nvPr/>
        </p:nvSpPr>
        <p:spPr>
          <a:xfrm>
            <a:off x="838199" y="2320579"/>
            <a:ext cx="10968819" cy="4216539"/>
          </a:xfrm>
          <a:prstGeom prst="rect">
            <a:avLst/>
          </a:prstGeom>
          <a:noFill/>
        </p:spPr>
        <p:txBody>
          <a:bodyPr wrap="square" rtlCol="0">
            <a:spAutoFit/>
          </a:bodyPr>
          <a:lstStyle/>
          <a:p>
            <a:pPr>
              <a:buSzPct val="125000"/>
            </a:pPr>
            <a:endParaRPr lang="en-US" altLang="ja-JP" sz="20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buSzPct val="125000"/>
            </a:pPr>
            <a:r>
              <a:rPr lang="ja-JP" sz="280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ゾーンのテーマをPRし、熱意を高める。</a:t>
            </a:r>
          </a:p>
          <a:p>
            <a:pPr>
              <a:buSzPct val="125000"/>
            </a:pPr>
            <a:endParaRPr lang="en-US" altLang="ja-JP" sz="28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buSzPct val="125000"/>
            </a:pPr>
            <a:r>
              <a:rPr lang="ja-JP" sz="280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会費や納入金などを含めて、ライオンズに関する質問に答えられるようにしておく。</a:t>
            </a:r>
          </a:p>
          <a:p>
            <a:pPr>
              <a:buSzPct val="125000"/>
            </a:pPr>
            <a:endParaRPr lang="en-US" altLang="ja-JP" sz="28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buSzPct val="125000"/>
            </a:pPr>
            <a:r>
              <a:rPr lang="ja-JP" sz="280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毎年クラブ優秀賞の受賞を目指すようクラブに奨励する！</a:t>
            </a:r>
          </a:p>
          <a:p>
            <a:pPr>
              <a:buSzPct val="125000"/>
            </a:pPr>
            <a:endParaRPr lang="en-US" altLang="ja-JP" sz="28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buSzPct val="125000"/>
            </a:pPr>
            <a:r>
              <a:rPr lang="ja-JP" sz="280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次のゾーン・チェアパーソンを発掘する：引き継ぎ計画</a:t>
            </a:r>
          </a:p>
          <a:p>
            <a:pPr>
              <a:buSzPct val="125000"/>
            </a:pPr>
            <a:endParaRPr lang="en-US" altLang="ja-JP" sz="2400" dirty="0">
              <a:solidFill>
                <a:schemeClr val="bg1"/>
              </a:solidFill>
              <a:latin typeface="ＭＳ Ｐゴシック" panose="020B0600070205080204" pitchFamily="50" charset="-128"/>
              <a:ea typeface="ＭＳ Ｐゴシック" panose="020B0600070205080204" pitchFamily="50" charset="-128"/>
            </a:endParaRPr>
          </a:p>
        </p:txBody>
      </p:sp>
      <p:sp>
        <p:nvSpPr>
          <p:cNvPr id="7" name="Title 5"/>
          <p:cNvSpPr txBox="1">
            <a:spLocks/>
          </p:cNvSpPr>
          <p:nvPr/>
        </p:nvSpPr>
        <p:spPr bwMode="auto">
          <a:xfrm>
            <a:off x="607607" y="64280"/>
            <a:ext cx="10968819" cy="688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クラブ訪問の準備を整え、積極的に関わり続ける</a:t>
            </a:r>
          </a:p>
        </p:txBody>
      </p:sp>
      <p:sp>
        <p:nvSpPr>
          <p:cNvPr id="8" name="Rectangle 7"/>
          <p:cNvSpPr/>
          <p:nvPr/>
        </p:nvSpPr>
        <p:spPr>
          <a:xfrm>
            <a:off x="5366886" y="96649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349848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0" y="1143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ＭＳ Ｐゴシック" panose="020B0600070205080204" pitchFamily="50" charset="-128"/>
              <a:ea typeface="ＭＳ Ｐゴシック" panose="020B0600070205080204" pitchFamily="50" charset="-128"/>
              <a:cs typeface="Arial" charset="0"/>
            </a:endParaRPr>
          </a:p>
        </p:txBody>
      </p:sp>
      <p:sp>
        <p:nvSpPr>
          <p:cNvPr id="138" name="Title 1"/>
          <p:cNvSpPr txBox="1">
            <a:spLocks/>
          </p:cNvSpPr>
          <p:nvPr/>
        </p:nvSpPr>
        <p:spPr>
          <a:xfrm>
            <a:off x="533400" y="366860"/>
            <a:ext cx="10972800" cy="1385739"/>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クラブ健康診断レポートへのアクセス方法</a:t>
            </a:r>
          </a:p>
        </p:txBody>
      </p:sp>
      <p:pic>
        <p:nvPicPr>
          <p:cNvPr id="3" name="Picture 2">
            <a:extLst>
              <a:ext uri="{FF2B5EF4-FFF2-40B4-BE49-F238E27FC236}">
                <a16:creationId xmlns:a16="http://schemas.microsoft.com/office/drawing/2014/main" id="{3A86B3BF-3532-380A-EA1E-02BF643EE72F}"/>
              </a:ext>
            </a:extLst>
          </p:cNvPr>
          <p:cNvPicPr>
            <a:picLocks noChangeAspect="1"/>
          </p:cNvPicPr>
          <p:nvPr/>
        </p:nvPicPr>
        <p:blipFill>
          <a:blip r:embed="rId3"/>
          <a:stretch>
            <a:fillRect/>
          </a:stretch>
        </p:blipFill>
        <p:spPr>
          <a:xfrm>
            <a:off x="4180848" y="2535024"/>
            <a:ext cx="3830303" cy="2247900"/>
          </a:xfrm>
          <a:prstGeom prst="rect">
            <a:avLst/>
          </a:prstGeom>
        </p:spPr>
      </p:pic>
      <p:sp>
        <p:nvSpPr>
          <p:cNvPr id="10" name="Rounded Rectangle 9"/>
          <p:cNvSpPr/>
          <p:nvPr/>
        </p:nvSpPr>
        <p:spPr bwMode="auto">
          <a:xfrm>
            <a:off x="4406118" y="4038600"/>
            <a:ext cx="3137681" cy="533400"/>
          </a:xfrm>
          <a:prstGeom prst="round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370202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1652" y="7073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ＭＳ Ｐゴシック" panose="020B0600070205080204" pitchFamily="50" charset="-128"/>
              <a:ea typeface="ＭＳ Ｐゴシック" panose="020B0600070205080204" pitchFamily="50" charset="-128"/>
              <a:cs typeface="Arial" charset="0"/>
            </a:endParaRPr>
          </a:p>
        </p:txBody>
      </p:sp>
      <p:sp>
        <p:nvSpPr>
          <p:cNvPr id="13" name="Text Placeholder 1">
            <a:extLst>
              <a:ext uri="{FF2B5EF4-FFF2-40B4-BE49-F238E27FC236}">
                <a16:creationId xmlns:a16="http://schemas.microsoft.com/office/drawing/2014/main" id="{86B08A72-D8F2-2B4C-90A6-138848A9CEF3}"/>
              </a:ext>
            </a:extLst>
          </p:cNvPr>
          <p:cNvSpPr txBox="1">
            <a:spLocks/>
          </p:cNvSpPr>
          <p:nvPr/>
        </p:nvSpPr>
        <p:spPr>
          <a:xfrm>
            <a:off x="-11723" y="-40477"/>
            <a:ext cx="7620000" cy="707335"/>
          </a:xfrm>
          <a:prstGeom prst="rect">
            <a:avLst/>
          </a:prstGeom>
        </p:spPr>
        <p:txBody>
          <a:bodyPr/>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0" indent="0">
              <a:buNone/>
            </a:pPr>
            <a:r>
              <a:rPr lang="ja-JP" sz="4000" b="1">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クラブ健康診断レポート </a:t>
            </a:r>
          </a:p>
        </p:txBody>
      </p:sp>
      <p:sp>
        <p:nvSpPr>
          <p:cNvPr id="28" name="TextBox 27">
            <a:extLst>
              <a:ext uri="{FF2B5EF4-FFF2-40B4-BE49-F238E27FC236}">
                <a16:creationId xmlns:a16="http://schemas.microsoft.com/office/drawing/2014/main" id="{5FB94A8B-8030-4227-9089-BF588E717957}"/>
              </a:ext>
            </a:extLst>
          </p:cNvPr>
          <p:cNvSpPr txBox="1"/>
          <p:nvPr/>
        </p:nvSpPr>
        <p:spPr>
          <a:xfrm>
            <a:off x="7911845" y="2079710"/>
            <a:ext cx="3982250" cy="3905173"/>
          </a:xfrm>
          <a:prstGeom prst="rect">
            <a:avLst/>
          </a:prstGeom>
          <a:noFill/>
        </p:spPr>
        <p:txBody>
          <a:bodyPr wrap="square" rtlCol="0">
            <a:spAutoFit/>
          </a:bodyPr>
          <a:lstStyle/>
          <a:p>
            <a:r>
              <a:rPr lang="ja-JP" sz="20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以下を概観できる：</a:t>
            </a:r>
          </a:p>
          <a:p>
            <a:endParaRPr lang="en-US" sz="20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buFont typeface="Arial" panose="020B0604020202020204" pitchFamily="34" charset="0"/>
              <a:buChar char="•"/>
            </a:pPr>
            <a:r>
              <a:rPr lang="ja-JP" sz="20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年度現時点での会員の増減</a:t>
            </a:r>
          </a:p>
          <a:p>
            <a:endParaRPr lang="en-US" sz="20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buFont typeface="Arial" panose="020B0604020202020204" pitchFamily="34" charset="0"/>
              <a:buChar char="•"/>
            </a:pPr>
            <a:r>
              <a:rPr lang="ja-JP" sz="20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アクティビティ報告</a:t>
            </a:r>
          </a:p>
          <a:p>
            <a:endParaRPr lang="en-US" sz="20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buFont typeface="Arial" panose="020B0604020202020204" pitchFamily="34" charset="0"/>
              <a:buChar char="•"/>
            </a:pPr>
            <a:r>
              <a:rPr lang="ja-JP" sz="20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役員の交代</a:t>
            </a:r>
          </a:p>
          <a:p>
            <a:endParaRPr lang="en-US" sz="20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buFont typeface="Arial" panose="020B0604020202020204" pitchFamily="34" charset="0"/>
              <a:buChar char="•"/>
            </a:pPr>
            <a:r>
              <a:rPr lang="ja-JP" sz="20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会員報告履歴</a:t>
            </a:r>
          </a:p>
          <a:p>
            <a:endParaRPr lang="en-US" sz="20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buFont typeface="Arial" panose="020B0604020202020204" pitchFamily="34" charset="0"/>
              <a:buChar char="•"/>
            </a:pPr>
            <a:r>
              <a:rPr lang="ja-JP" sz="20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クラブの現状 </a:t>
            </a:r>
          </a:p>
          <a:p>
            <a:endParaRPr lang="en-US" sz="3000" dirty="0">
              <a:latin typeface="ＭＳ Ｐゴシック" panose="020B0600070205080204" pitchFamily="50" charset="-128"/>
              <a:ea typeface="ＭＳ Ｐゴシック" panose="020B0600070205080204" pitchFamily="50" charset="-128"/>
            </a:endParaRPr>
          </a:p>
        </p:txBody>
      </p:sp>
      <p:sp>
        <p:nvSpPr>
          <p:cNvPr id="27" name="TextBox 26">
            <a:extLst>
              <a:ext uri="{FF2B5EF4-FFF2-40B4-BE49-F238E27FC236}">
                <a16:creationId xmlns:a16="http://schemas.microsoft.com/office/drawing/2014/main" id="{59D4BE80-1314-41FC-8895-47465F077EA9}"/>
              </a:ext>
            </a:extLst>
          </p:cNvPr>
          <p:cNvSpPr txBox="1"/>
          <p:nvPr/>
        </p:nvSpPr>
        <p:spPr>
          <a:xfrm>
            <a:off x="7512844" y="1105894"/>
            <a:ext cx="4202906" cy="369332"/>
          </a:xfrm>
          <a:prstGeom prst="rect">
            <a:avLst/>
          </a:prstGeom>
          <a:noFill/>
        </p:spPr>
        <p:txBody>
          <a:bodyPr wrap="square">
            <a:spAutoFit/>
          </a:bodyPr>
          <a:lstStyle/>
          <a:p>
            <a:r>
              <a:rPr lang="ja-JP" sz="1800" i="1">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クラブの健康状態を毎月診断</a:t>
            </a:r>
            <a:r>
              <a:rPr lang="ja-JP" sz="18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a:t>
            </a:r>
          </a:p>
        </p:txBody>
      </p:sp>
      <p:pic>
        <p:nvPicPr>
          <p:cNvPr id="5" name="Picture 4">
            <a:extLst>
              <a:ext uri="{FF2B5EF4-FFF2-40B4-BE49-F238E27FC236}">
                <a16:creationId xmlns:a16="http://schemas.microsoft.com/office/drawing/2014/main" id="{5D26F95F-5809-4A46-A8D9-235CDD7658AC}"/>
              </a:ext>
            </a:extLst>
          </p:cNvPr>
          <p:cNvPicPr>
            <a:picLocks noChangeAspect="1"/>
          </p:cNvPicPr>
          <p:nvPr/>
        </p:nvPicPr>
        <p:blipFill>
          <a:blip r:embed="rId3"/>
          <a:stretch>
            <a:fillRect/>
          </a:stretch>
        </p:blipFill>
        <p:spPr>
          <a:xfrm>
            <a:off x="351518" y="1124214"/>
            <a:ext cx="6772275" cy="5212080"/>
          </a:xfrm>
          <a:prstGeom prst="rect">
            <a:avLst/>
          </a:prstGeom>
        </p:spPr>
      </p:pic>
      <p:sp>
        <p:nvSpPr>
          <p:cNvPr id="46" name="Left Arrow 7">
            <a:extLst>
              <a:ext uri="{FF2B5EF4-FFF2-40B4-BE49-F238E27FC236}">
                <a16:creationId xmlns:a16="http://schemas.microsoft.com/office/drawing/2014/main" id="{A4057BD6-5778-4C1F-B996-71C28257254C}"/>
              </a:ext>
            </a:extLst>
          </p:cNvPr>
          <p:cNvSpPr/>
          <p:nvPr/>
        </p:nvSpPr>
        <p:spPr>
          <a:xfrm>
            <a:off x="3728552" y="1540609"/>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47" name="TextBox 46">
            <a:extLst>
              <a:ext uri="{FF2B5EF4-FFF2-40B4-BE49-F238E27FC236}">
                <a16:creationId xmlns:a16="http://schemas.microsoft.com/office/drawing/2014/main" id="{BC1EDA1D-F51D-49C4-84B0-1912FE623E32}"/>
              </a:ext>
            </a:extLst>
          </p:cNvPr>
          <p:cNvSpPr txBox="1"/>
          <p:nvPr/>
        </p:nvSpPr>
        <p:spPr>
          <a:xfrm>
            <a:off x="4053391" y="1695928"/>
            <a:ext cx="1554479" cy="276999"/>
          </a:xfrm>
          <a:prstGeom prst="rect">
            <a:avLst/>
          </a:prstGeom>
          <a:noFill/>
        </p:spPr>
        <p:txBody>
          <a:bodyPr wrap="square" rtlCol="0">
            <a:spAutoFit/>
          </a:bodyPr>
          <a:lstStyle/>
          <a:p>
            <a:r>
              <a:rPr lang="ja-JP" sz="1200" b="1">
                <a:latin typeface="ＭＳ Ｐゴシック" panose="020B0600070205080204" pitchFamily="50" charset="-128"/>
                <a:ea typeface="ＭＳ Ｐゴシック" panose="020B0600070205080204" pitchFamily="50" charset="-128"/>
              </a:rPr>
              <a:t>会員の増減</a:t>
            </a:r>
          </a:p>
        </p:txBody>
      </p:sp>
      <p:sp>
        <p:nvSpPr>
          <p:cNvPr id="48" name="Left Arrow 6">
            <a:extLst>
              <a:ext uri="{FF2B5EF4-FFF2-40B4-BE49-F238E27FC236}">
                <a16:creationId xmlns:a16="http://schemas.microsoft.com/office/drawing/2014/main" id="{E552B0D6-86BC-4573-89EF-DB6F88812445}"/>
              </a:ext>
            </a:extLst>
          </p:cNvPr>
          <p:cNvSpPr/>
          <p:nvPr/>
        </p:nvSpPr>
        <p:spPr>
          <a:xfrm>
            <a:off x="5197750" y="4669143"/>
            <a:ext cx="1828800" cy="54864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49" name="TextBox 48">
            <a:extLst>
              <a:ext uri="{FF2B5EF4-FFF2-40B4-BE49-F238E27FC236}">
                <a16:creationId xmlns:a16="http://schemas.microsoft.com/office/drawing/2014/main" id="{01B2E966-8DEB-46AE-A42D-77AC23BFF0A0}"/>
              </a:ext>
            </a:extLst>
          </p:cNvPr>
          <p:cNvSpPr txBox="1"/>
          <p:nvPr/>
        </p:nvSpPr>
        <p:spPr>
          <a:xfrm>
            <a:off x="5464187" y="4804963"/>
            <a:ext cx="1523999" cy="276999"/>
          </a:xfrm>
          <a:prstGeom prst="rect">
            <a:avLst/>
          </a:prstGeom>
          <a:noFill/>
        </p:spPr>
        <p:txBody>
          <a:bodyPr wrap="square" rtlCol="0" anchor="b">
            <a:spAutoFit/>
          </a:bodyPr>
          <a:lstStyle/>
          <a:p>
            <a:r>
              <a:rPr lang="ja-JP" sz="1200" b="1">
                <a:latin typeface="ＭＳ Ｐゴシック" panose="020B0600070205080204" pitchFamily="50" charset="-128"/>
                <a:ea typeface="ＭＳ Ｐゴシック" panose="020B0600070205080204" pitchFamily="50" charset="-128"/>
              </a:rPr>
              <a:t>役員の交代</a:t>
            </a:r>
          </a:p>
        </p:txBody>
      </p:sp>
      <p:sp>
        <p:nvSpPr>
          <p:cNvPr id="50" name="Left Arrow 8">
            <a:extLst>
              <a:ext uri="{FF2B5EF4-FFF2-40B4-BE49-F238E27FC236}">
                <a16:creationId xmlns:a16="http://schemas.microsoft.com/office/drawing/2014/main" id="{2C7E4C6A-654F-4443-BA90-DBDDC3CE2086}"/>
              </a:ext>
            </a:extLst>
          </p:cNvPr>
          <p:cNvSpPr/>
          <p:nvPr/>
        </p:nvSpPr>
        <p:spPr>
          <a:xfrm>
            <a:off x="6260839" y="2785895"/>
            <a:ext cx="1487082"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51" name="TextBox 50">
            <a:extLst>
              <a:ext uri="{FF2B5EF4-FFF2-40B4-BE49-F238E27FC236}">
                <a16:creationId xmlns:a16="http://schemas.microsoft.com/office/drawing/2014/main" id="{896ECA65-BA76-4ADD-932D-225C25D1F735}"/>
              </a:ext>
            </a:extLst>
          </p:cNvPr>
          <p:cNvSpPr txBox="1"/>
          <p:nvPr/>
        </p:nvSpPr>
        <p:spPr>
          <a:xfrm>
            <a:off x="6228183" y="2953720"/>
            <a:ext cx="1487081" cy="276999"/>
          </a:xfrm>
          <a:prstGeom prst="rect">
            <a:avLst/>
          </a:prstGeom>
          <a:noFill/>
        </p:spPr>
        <p:txBody>
          <a:bodyPr wrap="square" rtlCol="0">
            <a:spAutoFit/>
          </a:bodyPr>
          <a:lstStyle/>
          <a:p>
            <a:r>
              <a:rPr lang="ja-JP" sz="1200" b="1">
                <a:latin typeface="ＭＳ Ｐゴシック" panose="020B0600070205080204" pitchFamily="50" charset="-128"/>
                <a:ea typeface="ＭＳ Ｐゴシック" panose="020B0600070205080204" pitchFamily="50" charset="-128"/>
              </a:rPr>
              <a:t>アクティビティ報告</a:t>
            </a:r>
          </a:p>
        </p:txBody>
      </p:sp>
      <p:sp>
        <p:nvSpPr>
          <p:cNvPr id="52" name="Left Arrow 10">
            <a:extLst>
              <a:ext uri="{FF2B5EF4-FFF2-40B4-BE49-F238E27FC236}">
                <a16:creationId xmlns:a16="http://schemas.microsoft.com/office/drawing/2014/main" id="{A40F28D0-0734-4EF9-ADFE-434760D68DC4}"/>
              </a:ext>
            </a:extLst>
          </p:cNvPr>
          <p:cNvSpPr/>
          <p:nvPr/>
        </p:nvSpPr>
        <p:spPr>
          <a:xfrm>
            <a:off x="4700041" y="4032297"/>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53" name="TextBox 52">
            <a:extLst>
              <a:ext uri="{FF2B5EF4-FFF2-40B4-BE49-F238E27FC236}">
                <a16:creationId xmlns:a16="http://schemas.microsoft.com/office/drawing/2014/main" id="{50C246D5-1773-4D6D-8F87-10E10C24B290}"/>
              </a:ext>
            </a:extLst>
          </p:cNvPr>
          <p:cNvSpPr txBox="1"/>
          <p:nvPr/>
        </p:nvSpPr>
        <p:spPr>
          <a:xfrm>
            <a:off x="4902342" y="4188273"/>
            <a:ext cx="1577602" cy="276999"/>
          </a:xfrm>
          <a:prstGeom prst="rect">
            <a:avLst/>
          </a:prstGeom>
          <a:noFill/>
        </p:spPr>
        <p:txBody>
          <a:bodyPr wrap="square" rtlCol="0">
            <a:spAutoFit/>
          </a:bodyPr>
          <a:lstStyle/>
          <a:p>
            <a:r>
              <a:rPr lang="ja-JP" sz="1200" b="1">
                <a:latin typeface="ＭＳ Ｐゴシック" panose="020B0600070205080204" pitchFamily="50" charset="-128"/>
                <a:ea typeface="ＭＳ Ｐゴシック" panose="020B0600070205080204" pitchFamily="50" charset="-128"/>
              </a:rPr>
              <a:t>報告履歴</a:t>
            </a:r>
          </a:p>
        </p:txBody>
      </p:sp>
      <p:sp>
        <p:nvSpPr>
          <p:cNvPr id="54" name="Left Arrow 5">
            <a:extLst>
              <a:ext uri="{FF2B5EF4-FFF2-40B4-BE49-F238E27FC236}">
                <a16:creationId xmlns:a16="http://schemas.microsoft.com/office/drawing/2014/main" id="{4F6963E4-CD9F-4B0D-908B-4DB9EEC00E44}"/>
              </a:ext>
            </a:extLst>
          </p:cNvPr>
          <p:cNvSpPr/>
          <p:nvPr/>
        </p:nvSpPr>
        <p:spPr>
          <a:xfrm flipV="1">
            <a:off x="2256374" y="5439522"/>
            <a:ext cx="1828800"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55" name="TextBox 54">
            <a:extLst>
              <a:ext uri="{FF2B5EF4-FFF2-40B4-BE49-F238E27FC236}">
                <a16:creationId xmlns:a16="http://schemas.microsoft.com/office/drawing/2014/main" id="{D3D8C4A2-8827-4614-8381-0CF368BBDC43}"/>
              </a:ext>
            </a:extLst>
          </p:cNvPr>
          <p:cNvSpPr txBox="1"/>
          <p:nvPr/>
        </p:nvSpPr>
        <p:spPr>
          <a:xfrm>
            <a:off x="2489474" y="5605823"/>
            <a:ext cx="1143000" cy="276999"/>
          </a:xfrm>
          <a:prstGeom prst="rect">
            <a:avLst/>
          </a:prstGeom>
          <a:noFill/>
        </p:spPr>
        <p:txBody>
          <a:bodyPr wrap="square" rtlCol="0">
            <a:spAutoFit/>
          </a:bodyPr>
          <a:lstStyle/>
          <a:p>
            <a:r>
              <a:rPr lang="ja-JP" sz="1200" b="1">
                <a:latin typeface="ＭＳ Ｐゴシック" panose="020B0600070205080204" pitchFamily="50" charset="-128"/>
                <a:ea typeface="ＭＳ Ｐゴシック" panose="020B0600070205080204" pitchFamily="50" charset="-128"/>
              </a:rPr>
              <a:t>クラブの状態</a:t>
            </a:r>
          </a:p>
        </p:txBody>
      </p:sp>
    </p:spTree>
    <p:extLst>
      <p:ext uri="{BB962C8B-B14F-4D97-AF65-F5344CB8AC3E}">
        <p14:creationId xmlns:p14="http://schemas.microsoft.com/office/powerpoint/2010/main" val="4145887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333998" y="1315370"/>
            <a:ext cx="1450259" cy="5244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5" name="Text Placeholder 4">
            <a:extLst>
              <a:ext uri="{FF2B5EF4-FFF2-40B4-BE49-F238E27FC236}">
                <a16:creationId xmlns:a16="http://schemas.microsoft.com/office/drawing/2014/main" id="{7032D669-EAC9-0841-B5A6-482C5AF9E652}"/>
              </a:ext>
            </a:extLst>
          </p:cNvPr>
          <p:cNvSpPr txBox="1">
            <a:spLocks/>
          </p:cNvSpPr>
          <p:nvPr/>
        </p:nvSpPr>
        <p:spPr>
          <a:xfrm>
            <a:off x="609600" y="397260"/>
            <a:ext cx="10972800" cy="722006"/>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ja-JP" sz="3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今日のセミナーで考えていくこと</a:t>
            </a:r>
          </a:p>
          <a:p>
            <a:pPr marL="0" indent="0" algn="ctr">
              <a:buNone/>
            </a:pPr>
            <a:endParaRPr lang="en-US" sz="3600" kern="0" dirty="0">
              <a:solidFill>
                <a:schemeClr val="bg1"/>
              </a:solidFill>
              <a:latin typeface="ＭＳ Ｐゴシック" panose="020B0600070205080204" pitchFamily="50" charset="-128"/>
              <a:ea typeface="ＭＳ Ｐゴシック" panose="020B0600070205080204" pitchFamily="50" charset="-128"/>
            </a:endParaRPr>
          </a:p>
        </p:txBody>
      </p:sp>
      <p:sp>
        <p:nvSpPr>
          <p:cNvPr id="2" name="Rectangle 1"/>
          <p:cNvSpPr/>
          <p:nvPr/>
        </p:nvSpPr>
        <p:spPr>
          <a:xfrm>
            <a:off x="1066800" y="2227411"/>
            <a:ext cx="10058400" cy="3477875"/>
          </a:xfrm>
          <a:prstGeom prst="rect">
            <a:avLst/>
          </a:prstGeom>
        </p:spPr>
        <p:txBody>
          <a:bodyPr wrap="square">
            <a:spAutoFit/>
          </a:bodyPr>
          <a:lstStyle/>
          <a:p>
            <a:pPr marL="342900" indent="-342900">
              <a:buSzPct val="125000"/>
              <a:buFont typeface="Arial" panose="020B0604020202020204" pitchFamily="34" charset="0"/>
              <a:buChar char="•"/>
            </a:pPr>
            <a:r>
              <a:rPr lang="ja-JP" sz="200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ゾーンまたはリジョン・チェアパーソンの役割</a:t>
            </a:r>
          </a:p>
          <a:p>
            <a:pPr>
              <a:buSzPct val="125000"/>
            </a:pPr>
            <a:endParaRPr lang="en-US" altLang="ja-JP" sz="2000" kern="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buSzPct val="125000"/>
              <a:buFont typeface="Arial" panose="020B0604020202020204" pitchFamily="34" charset="0"/>
              <a:buChar char="•"/>
            </a:pPr>
            <a:r>
              <a:rPr lang="ja-JP" sz="200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任期の成功に備えるための方法</a:t>
            </a:r>
          </a:p>
          <a:p>
            <a:pPr lvl="0">
              <a:buSzPct val="125000"/>
            </a:pPr>
            <a:endParaRPr lang="en-US" altLang="ja-JP" sz="2000" kern="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buSzPct val="125000"/>
              <a:buFont typeface="Arial" panose="020B0604020202020204" pitchFamily="34" charset="0"/>
              <a:buChar char="•"/>
            </a:pPr>
            <a:r>
              <a:rPr lang="ja-JP" sz="200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クラブにとってのゾーン会議の価値の最大化 – 準備、参加、フォローアップ！</a:t>
            </a:r>
          </a:p>
          <a:p>
            <a:pPr>
              <a:buSzPct val="125000"/>
            </a:pPr>
            <a:endParaRPr lang="en-US" altLang="ja-JP" sz="2000" kern="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buSzPct val="125000"/>
              <a:buFont typeface="Arial" panose="020B0604020202020204" pitchFamily="34" charset="0"/>
              <a:buChar char="•"/>
            </a:pPr>
            <a:r>
              <a:rPr lang="ja-JP" sz="200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ゾーンおよびリジョン・チェアパーソン - グローバル・メンバーシップ・アプローチ</a:t>
            </a:r>
          </a:p>
          <a:p>
            <a:pPr marL="342900" indent="-342900">
              <a:buSzPct val="125000"/>
              <a:buFont typeface="Arial" panose="020B0604020202020204" pitchFamily="34" charset="0"/>
              <a:buChar char="•"/>
            </a:pPr>
            <a:endParaRPr lang="en-US" altLang="ja-JP" sz="2000" kern="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buSzPct val="125000"/>
              <a:buFont typeface="Arial" panose="020B0604020202020204" pitchFamily="34" charset="0"/>
              <a:buChar char="•"/>
            </a:pPr>
            <a:r>
              <a:rPr lang="ja-JP" sz="200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クラブに対するフォローアップ</a:t>
            </a:r>
          </a:p>
          <a:p>
            <a:pPr marL="342900" indent="-342900">
              <a:buSzPct val="125000"/>
              <a:buFont typeface="Arial" panose="020B0604020202020204" pitchFamily="34" charset="0"/>
              <a:buChar char="•"/>
            </a:pPr>
            <a:endParaRPr lang="en-US" altLang="ja-JP" sz="2000" kern="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buSzPct val="125000"/>
              <a:buFont typeface="Arial" panose="020B0604020202020204" pitchFamily="34" charset="0"/>
              <a:buChar char="•"/>
            </a:pPr>
            <a:r>
              <a:rPr lang="ja-JP" sz="200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アワード</a:t>
            </a:r>
          </a:p>
        </p:txBody>
      </p:sp>
    </p:spTree>
    <p:extLst>
      <p:ext uri="{BB962C8B-B14F-4D97-AF65-F5344CB8AC3E}">
        <p14:creationId xmlns:p14="http://schemas.microsoft.com/office/powerpoint/2010/main" val="989352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0" y="850542"/>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ＭＳ Ｐゴシック" panose="020B0600070205080204" pitchFamily="50" charset="-128"/>
              <a:ea typeface="ＭＳ Ｐゴシック" panose="020B0600070205080204" pitchFamily="50" charset="-128"/>
              <a:cs typeface="Arial" charset="0"/>
            </a:endParaRPr>
          </a:p>
        </p:txBody>
      </p:sp>
      <p:sp>
        <p:nvSpPr>
          <p:cNvPr id="13" name="Text Placeholder 1">
            <a:extLst>
              <a:ext uri="{FF2B5EF4-FFF2-40B4-BE49-F238E27FC236}">
                <a16:creationId xmlns:a16="http://schemas.microsoft.com/office/drawing/2014/main" id="{86B08A72-D8F2-2B4C-90A6-138848A9CEF3}"/>
              </a:ext>
            </a:extLst>
          </p:cNvPr>
          <p:cNvSpPr txBox="1">
            <a:spLocks/>
          </p:cNvSpPr>
          <p:nvPr/>
        </p:nvSpPr>
        <p:spPr>
          <a:xfrm>
            <a:off x="0" y="60683"/>
            <a:ext cx="7620000" cy="707335"/>
          </a:xfrm>
          <a:prstGeom prst="rect">
            <a:avLst/>
          </a:prstGeom>
        </p:spPr>
        <p:txBody>
          <a:bodyPr/>
          <a:lstStyle>
            <a:lvl1pPr marL="128588" indent="-128588" algn="l" rtl="0" eaLnBrk="1" fontAlgn="base" hangingPunct="1">
              <a:spcBef>
                <a:spcPct val="20000"/>
              </a:spcBef>
              <a:spcAft>
                <a:spcPct val="0"/>
              </a:spcAft>
              <a:buFont typeface="Arial" panose="020B0604020202020204" pitchFamily="34" charset="0"/>
              <a:buChar char="•"/>
              <a:defRPr sz="975">
                <a:solidFill>
                  <a:schemeClr val="tx1"/>
                </a:solidFill>
                <a:latin typeface="Arial" panose="020B0604020202020204" pitchFamily="34" charset="0"/>
                <a:ea typeface="ヒラギノ角ゴ Pro W3" charset="0"/>
                <a:cs typeface="Arial" panose="020B0604020202020204" pitchFamily="34" charset="0"/>
              </a:defRPr>
            </a:lvl1pPr>
            <a:lvl2pPr marL="419100" indent="-127397" algn="l" rtl="0" eaLnBrk="1" fontAlgn="base" hangingPunct="1">
              <a:spcBef>
                <a:spcPct val="20000"/>
              </a:spcBef>
              <a:spcAft>
                <a:spcPct val="0"/>
              </a:spcAft>
              <a:buFont typeface="Segoe UI" panose="020B0502040204020203" pitchFamily="34" charset="0"/>
              <a:buChar char="—"/>
              <a:defRPr sz="900">
                <a:solidFill>
                  <a:schemeClr val="tx1"/>
                </a:solidFill>
                <a:latin typeface="Arial" panose="020B0604020202020204" pitchFamily="34" charset="0"/>
                <a:ea typeface="ヒラギノ角ゴ Pro W3" charset="0"/>
                <a:cs typeface="Arial" panose="020B0604020202020204" pitchFamily="34" charset="0"/>
              </a:defRPr>
            </a:lvl2pPr>
            <a:lvl3pPr marL="642938" indent="-128588" algn="l" rtl="0" eaLnBrk="1" fontAlgn="base" hangingPunct="1">
              <a:spcBef>
                <a:spcPct val="20000"/>
              </a:spcBef>
              <a:spcAft>
                <a:spcPct val="0"/>
              </a:spcAft>
              <a:buFont typeface="Arial" panose="020B0604020202020204" pitchFamily="34" charset="0"/>
              <a:buChar char="•"/>
              <a:defRPr sz="750">
                <a:solidFill>
                  <a:schemeClr val="tx1"/>
                </a:solidFill>
                <a:latin typeface="Arial" panose="020B0604020202020204" pitchFamily="34" charset="0"/>
                <a:ea typeface="ヒラギノ角ゴ Pro W3" charset="0"/>
                <a:cs typeface="Arial" panose="020B0604020202020204" pitchFamily="34" charset="0"/>
              </a:defRPr>
            </a:lvl3pPr>
            <a:lvl4pPr marL="898922" indent="-127397" algn="l" rtl="0" eaLnBrk="1" fontAlgn="base" hangingPunct="1">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157288" indent="-128588" algn="l" rtl="0" eaLnBrk="1" fontAlgn="base" hangingPunct="1">
              <a:spcBef>
                <a:spcPct val="20000"/>
              </a:spcBef>
              <a:spcAft>
                <a:spcPct val="0"/>
              </a:spcAft>
              <a:buFont typeface="Arial" panose="020B0604020202020204" pitchFamily="34" charset="0"/>
              <a:buChar char="◦"/>
              <a:defRPr sz="900">
                <a:solidFill>
                  <a:schemeClr val="tx1"/>
                </a:solidFill>
                <a:latin typeface="+mn-lt"/>
                <a:ea typeface="ヒラギノ角ゴ Pro W3" charset="0"/>
                <a:cs typeface="ヒラギノ角ゴ Pro W3"/>
              </a:defRPr>
            </a:lvl5pPr>
            <a:lvl6pPr marL="1285843" algn="l" rtl="0" eaLnBrk="1" fontAlgn="base" hangingPunct="1">
              <a:spcBef>
                <a:spcPct val="20000"/>
              </a:spcBef>
              <a:spcAft>
                <a:spcPct val="0"/>
              </a:spcAft>
              <a:buChar char="»"/>
              <a:defRPr sz="1350">
                <a:solidFill>
                  <a:schemeClr val="tx1"/>
                </a:solidFill>
                <a:latin typeface="+mn-lt"/>
              </a:defRPr>
            </a:lvl6pPr>
            <a:lvl7pPr marL="1543011" algn="l" rtl="0" eaLnBrk="1" fontAlgn="base" hangingPunct="1">
              <a:spcBef>
                <a:spcPct val="20000"/>
              </a:spcBef>
              <a:spcAft>
                <a:spcPct val="0"/>
              </a:spcAft>
              <a:buChar char="»"/>
              <a:defRPr sz="1350">
                <a:solidFill>
                  <a:schemeClr val="tx1"/>
                </a:solidFill>
                <a:latin typeface="+mn-lt"/>
              </a:defRPr>
            </a:lvl7pPr>
            <a:lvl8pPr marL="1800180" algn="l" rtl="0" eaLnBrk="1" fontAlgn="base" hangingPunct="1">
              <a:spcBef>
                <a:spcPct val="20000"/>
              </a:spcBef>
              <a:spcAft>
                <a:spcPct val="0"/>
              </a:spcAft>
              <a:buChar char="»"/>
              <a:defRPr sz="1350">
                <a:solidFill>
                  <a:schemeClr val="tx1"/>
                </a:solidFill>
                <a:latin typeface="+mn-lt"/>
              </a:defRPr>
            </a:lvl8pPr>
            <a:lvl9pPr marL="2057349" algn="l" rtl="0" eaLnBrk="1" fontAlgn="base" hangingPunct="1">
              <a:spcBef>
                <a:spcPct val="20000"/>
              </a:spcBef>
              <a:spcAft>
                <a:spcPct val="0"/>
              </a:spcAft>
              <a:buChar char="»"/>
              <a:defRPr sz="1350">
                <a:solidFill>
                  <a:schemeClr val="tx1"/>
                </a:solidFill>
                <a:latin typeface="+mn-lt"/>
              </a:defRPr>
            </a:lvl9pPr>
          </a:lstStyle>
          <a:p>
            <a:pPr marL="0" indent="0">
              <a:buNone/>
            </a:pPr>
            <a:r>
              <a:rPr lang="ja-JP" sz="4000" b="1">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クラブの功績レポート </a:t>
            </a:r>
          </a:p>
        </p:txBody>
      </p:sp>
      <p:sp>
        <p:nvSpPr>
          <p:cNvPr id="3" name="TextBox 2">
            <a:extLst>
              <a:ext uri="{FF2B5EF4-FFF2-40B4-BE49-F238E27FC236}">
                <a16:creationId xmlns:a16="http://schemas.microsoft.com/office/drawing/2014/main" id="{A64FB700-93D3-1192-E502-E8C7A9ADBCC6}"/>
              </a:ext>
            </a:extLst>
          </p:cNvPr>
          <p:cNvSpPr txBox="1"/>
          <p:nvPr/>
        </p:nvSpPr>
        <p:spPr>
          <a:xfrm>
            <a:off x="762000" y="1371600"/>
            <a:ext cx="10896600" cy="4038600"/>
          </a:xfrm>
          <a:prstGeom prst="rect">
            <a:avLst/>
          </a:prstGeom>
          <a:noFill/>
        </p:spPr>
        <p:txBody>
          <a:bodyPr wrap="square" rtlCol="0">
            <a:spAutoFit/>
          </a:bodyPr>
          <a:lstStyle/>
          <a:p>
            <a:pPr marL="342900" indent="-342900">
              <a:buSzPct val="125000"/>
              <a:buFont typeface="Arial" panose="020B0604020202020204" pitchFamily="34" charset="0"/>
              <a:buChar char="•"/>
            </a:pPr>
            <a:r>
              <a:rPr lang="ja-JP" sz="28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当年度に入会または退会した会員を含めて、クラブの会員数</a:t>
            </a:r>
          </a:p>
          <a:p>
            <a:pPr marL="342900" indent="-342900">
              <a:buSzPct val="125000"/>
              <a:buFont typeface="Arial" panose="020B0604020202020204" pitchFamily="34" charset="0"/>
              <a:buChar char="•"/>
            </a:pPr>
            <a:r>
              <a:rPr lang="ja-JP" sz="28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クラブの状態</a:t>
            </a:r>
          </a:p>
          <a:p>
            <a:pPr marL="342900" indent="-342900">
              <a:buSzPct val="125000"/>
              <a:buFont typeface="Arial" panose="020B0604020202020204" pitchFamily="34" charset="0"/>
              <a:buChar char="•"/>
            </a:pPr>
            <a:r>
              <a:rPr lang="ja-JP" sz="28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クラブ役員</a:t>
            </a:r>
          </a:p>
          <a:p>
            <a:pPr marL="342900" indent="-342900">
              <a:buSzPct val="125000"/>
              <a:buFont typeface="Arial" panose="020B0604020202020204" pitchFamily="34" charset="0"/>
              <a:buChar char="•"/>
            </a:pPr>
            <a:r>
              <a:rPr lang="ja-JP" sz="28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新会員のスポンサーになった会員</a:t>
            </a:r>
          </a:p>
          <a:p>
            <a:pPr marL="342900" indent="-342900">
              <a:buSzPct val="125000"/>
              <a:buFont typeface="Arial" panose="020B0604020202020204" pitchFamily="34" charset="0"/>
              <a:buChar char="•"/>
            </a:pPr>
            <a:r>
              <a:rPr lang="ja-JP" sz="28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表彰回数の多いクラブ会員（キー賞、終身会員、在籍年数シェブロン、クラブ優秀賞、その他）</a:t>
            </a:r>
          </a:p>
          <a:p>
            <a:pPr marL="342900" indent="-342900">
              <a:buSzPct val="125000"/>
              <a:buFont typeface="Arial" panose="020B0604020202020204" pitchFamily="34" charset="0"/>
              <a:buChar char="•"/>
            </a:pPr>
            <a:r>
              <a:rPr lang="ja-JP" sz="28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MJFや累進MJF寄付者を含むLCIFへの貢献度</a:t>
            </a:r>
          </a:p>
          <a:p>
            <a:pPr marL="342900" indent="-342900">
              <a:buSzPct val="125000"/>
              <a:buFont typeface="Arial" panose="020B0604020202020204" pitchFamily="34" charset="0"/>
              <a:buChar char="•"/>
            </a:pPr>
            <a:r>
              <a:rPr lang="ja-JP" sz="28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クラブに対する表彰</a:t>
            </a:r>
          </a:p>
          <a:p>
            <a:pPr marL="342900" indent="-342900">
              <a:buSzPct val="125000"/>
              <a:buFont typeface="Arial" panose="020B0604020202020204" pitchFamily="34" charset="0"/>
              <a:buChar char="•"/>
            </a:pPr>
            <a:r>
              <a:rPr lang="ja-JP" sz="28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最近のアクティビティ</a:t>
            </a:r>
          </a:p>
        </p:txBody>
      </p:sp>
    </p:spTree>
    <p:extLst>
      <p:ext uri="{BB962C8B-B14F-4D97-AF65-F5344CB8AC3E}">
        <p14:creationId xmlns:p14="http://schemas.microsoft.com/office/powerpoint/2010/main" val="1367989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2" name="Rectangle 1"/>
          <p:cNvSpPr/>
          <p:nvPr/>
        </p:nvSpPr>
        <p:spPr>
          <a:xfrm>
            <a:off x="5029200" y="2743200"/>
            <a:ext cx="5486400" cy="2144113"/>
          </a:xfrm>
          <a:prstGeom prst="rect">
            <a:avLst/>
          </a:prstGeom>
        </p:spPr>
        <p:txBody>
          <a:bodyPr wrap="square">
            <a:spAutoFit/>
          </a:bodyPr>
          <a:lstStyle/>
          <a:p>
            <a:pPr>
              <a:lnSpc>
                <a:spcPct val="114000"/>
              </a:lnSpc>
            </a:pPr>
            <a:r>
              <a:rPr 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新しい役員・理事・委員会委員長職。</a:t>
            </a:r>
          </a:p>
          <a:p>
            <a:pPr>
              <a:lnSpc>
                <a:spcPct val="114000"/>
              </a:lnSpc>
            </a:pPr>
            <a:endParaRPr lang="en-US"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nSpc>
                <a:spcPct val="114000"/>
              </a:lnSpc>
            </a:pPr>
            <a:r>
              <a:rPr 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目的が改められ、刷新された常設委員会。</a:t>
            </a:r>
          </a:p>
          <a:p>
            <a:pPr>
              <a:lnSpc>
                <a:spcPct val="114000"/>
              </a:lnSpc>
            </a:pPr>
            <a:endParaRPr lang="en-US"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nSpc>
                <a:spcPct val="114000"/>
              </a:lnSpc>
            </a:pPr>
            <a:r>
              <a:rPr lang="ja-JP" altLang="en-US"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新たに定められた</a:t>
            </a:r>
            <a:r>
              <a:rPr 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標準クラブ組織図。</a:t>
            </a:r>
          </a:p>
        </p:txBody>
      </p:sp>
      <p:sp>
        <p:nvSpPr>
          <p:cNvPr id="8" name="Title 1"/>
          <p:cNvSpPr txBox="1">
            <a:spLocks/>
          </p:cNvSpPr>
          <p:nvPr/>
        </p:nvSpPr>
        <p:spPr>
          <a:xfrm>
            <a:off x="4876800" y="884390"/>
            <a:ext cx="6172199" cy="1051135"/>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ja-JP" sz="3200" dirty="0">
                <a:solidFill>
                  <a:srgbClr val="082E87"/>
                </a:solidFill>
                <a:latin typeface="ＭＳ Ｐゴシック" panose="020B0600070205080204" pitchFamily="50" charset="-128"/>
                <a:ea typeface="ＭＳ Ｐゴシック" panose="020B0600070205080204" pitchFamily="50" charset="-128"/>
                <a:cs typeface="Calibri" panose="020F0502020204030204" pitchFamily="34" charset="0"/>
              </a:rPr>
              <a:t>時間をかけて各クラブ役員の役割を理解する。 </a:t>
            </a:r>
          </a:p>
          <a:p>
            <a:pPr algn="l"/>
            <a:endParaRPr lang="en-US" sz="3600" kern="0" dirty="0">
              <a:solidFill>
                <a:srgbClr val="082E87"/>
              </a:solidFill>
              <a:latin typeface="ＭＳ Ｐゴシック" panose="020B0600070205080204" pitchFamily="50" charset="-128"/>
              <a:ea typeface="ＭＳ Ｐゴシック" panose="020B0600070205080204" pitchFamily="50" charset="-128"/>
              <a:cs typeface="Arial" charset="0"/>
            </a:endParaRPr>
          </a:p>
        </p:txBody>
      </p:sp>
      <p:sp>
        <p:nvSpPr>
          <p:cNvPr id="9" name="Rectangle 8"/>
          <p:cNvSpPr/>
          <p:nvPr/>
        </p:nvSpPr>
        <p:spPr>
          <a:xfrm>
            <a:off x="5094953" y="218656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ＭＳ Ｐゴシック" panose="020B0600070205080204" pitchFamily="50" charset="-128"/>
              <a:ea typeface="ＭＳ Ｐゴシック" panose="020B0600070205080204" pitchFamily="50" charset="-128"/>
              <a:cs typeface="Arial" charset="0"/>
            </a:endParaRPr>
          </a:p>
        </p:txBody>
      </p:sp>
      <p:grpSp>
        <p:nvGrpSpPr>
          <p:cNvPr id="3" name="Group 2">
            <a:extLst>
              <a:ext uri="{FF2B5EF4-FFF2-40B4-BE49-F238E27FC236}">
                <a16:creationId xmlns:a16="http://schemas.microsoft.com/office/drawing/2014/main" id="{E62F97B0-95AA-2AC5-E6D2-7A730364E7D9}"/>
              </a:ext>
            </a:extLst>
          </p:cNvPr>
          <p:cNvGrpSpPr/>
          <p:nvPr/>
        </p:nvGrpSpPr>
        <p:grpSpPr>
          <a:xfrm>
            <a:off x="1814974" y="683147"/>
            <a:ext cx="2457450" cy="5524500"/>
            <a:chOff x="5473765" y="685800"/>
            <a:chExt cx="2457450" cy="5524500"/>
          </a:xfrm>
        </p:grpSpPr>
        <p:pic>
          <p:nvPicPr>
            <p:cNvPr id="4" name="Picture 3">
              <a:extLst>
                <a:ext uri="{FF2B5EF4-FFF2-40B4-BE49-F238E27FC236}">
                  <a16:creationId xmlns:a16="http://schemas.microsoft.com/office/drawing/2014/main" id="{47B2BA65-C9B0-EC38-E744-403B120D1C41}"/>
                </a:ext>
              </a:extLst>
            </p:cNvPr>
            <p:cNvPicPr>
              <a:picLocks noChangeAspect="1"/>
            </p:cNvPicPr>
            <p:nvPr/>
          </p:nvPicPr>
          <p:blipFill>
            <a:blip r:embed="rId3"/>
            <a:stretch>
              <a:fillRect/>
            </a:stretch>
          </p:blipFill>
          <p:spPr>
            <a:xfrm>
              <a:off x="5473765" y="685800"/>
              <a:ext cx="2457450" cy="5114925"/>
            </a:xfrm>
            <a:prstGeom prst="rect">
              <a:avLst/>
            </a:prstGeom>
          </p:spPr>
        </p:pic>
        <p:pic>
          <p:nvPicPr>
            <p:cNvPr id="5" name="Picture 4">
              <a:extLst>
                <a:ext uri="{FF2B5EF4-FFF2-40B4-BE49-F238E27FC236}">
                  <a16:creationId xmlns:a16="http://schemas.microsoft.com/office/drawing/2014/main" id="{AA9DE576-C55F-DE01-A6FC-82000FC22C00}"/>
                </a:ext>
              </a:extLst>
            </p:cNvPr>
            <p:cNvPicPr>
              <a:picLocks noChangeAspect="1"/>
            </p:cNvPicPr>
            <p:nvPr/>
          </p:nvPicPr>
          <p:blipFill>
            <a:blip r:embed="rId4"/>
            <a:stretch>
              <a:fillRect/>
            </a:stretch>
          </p:blipFill>
          <p:spPr>
            <a:xfrm>
              <a:off x="5473765" y="5800725"/>
              <a:ext cx="2457450" cy="409575"/>
            </a:xfrm>
            <a:prstGeom prst="rect">
              <a:avLst/>
            </a:prstGeom>
          </p:spPr>
        </p:pic>
      </p:grpSp>
    </p:spTree>
    <p:extLst>
      <p:ext uri="{BB962C8B-B14F-4D97-AF65-F5344CB8AC3E}">
        <p14:creationId xmlns:p14="http://schemas.microsoft.com/office/powerpoint/2010/main" val="1134649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3" name="Rectangle 2"/>
          <p:cNvSpPr/>
          <p:nvPr/>
        </p:nvSpPr>
        <p:spPr>
          <a:xfrm>
            <a:off x="635000" y="6029917"/>
            <a:ext cx="10972800" cy="559769"/>
          </a:xfrm>
          <a:prstGeom prst="rect">
            <a:avLst/>
          </a:prstGeom>
        </p:spPr>
        <p:txBody>
          <a:bodyPr wrap="square">
            <a:spAutoFit/>
          </a:bodyPr>
          <a:lstStyle/>
          <a:p>
            <a:pPr lvl="0" algn="ctr" eaLnBrk="0" hangingPunct="0">
              <a:lnSpc>
                <a:spcPct val="150000"/>
              </a:lnSpc>
              <a:spcBef>
                <a:spcPts val="0"/>
              </a:spcBef>
              <a:tabLst>
                <a:tab pos="461963" algn="l"/>
                <a:tab pos="914400" algn="l"/>
                <a:tab pos="1376363" algn="l"/>
                <a:tab pos="1828800" algn="l"/>
              </a:tabLst>
              <a:defRPr/>
            </a:pPr>
            <a:r>
              <a:rPr lang="ja-JP" sz="2400">
                <a:solidFill>
                  <a:schemeClr val="bg2"/>
                </a:solidFill>
                <a:latin typeface="ＭＳ Ｐゴシック" panose="020B0600070205080204" pitchFamily="50" charset="-128"/>
                <a:ea typeface="ＭＳ Ｐゴシック" panose="020B0600070205080204" pitchFamily="50" charset="-128"/>
                <a:cs typeface="Calibri" panose="020F0502020204030204" pitchFamily="34" charset="0"/>
              </a:rPr>
              <a:t>この賞は毎年獲得することが可能 - すべてのクラブが目指すべき大きな目標！</a:t>
            </a:r>
          </a:p>
        </p:txBody>
      </p:sp>
      <p:pic>
        <p:nvPicPr>
          <p:cNvPr id="6" name="Picture 5">
            <a:extLst>
              <a:ext uri="{FF2B5EF4-FFF2-40B4-BE49-F238E27FC236}">
                <a16:creationId xmlns:a16="http://schemas.microsoft.com/office/drawing/2014/main" id="{5FEE7598-F96D-483D-A73D-73560F2C63AC}"/>
              </a:ext>
            </a:extLst>
          </p:cNvPr>
          <p:cNvPicPr>
            <a:picLocks noChangeAspect="1"/>
          </p:cNvPicPr>
          <p:nvPr/>
        </p:nvPicPr>
        <p:blipFill>
          <a:blip r:embed="rId3"/>
          <a:stretch>
            <a:fillRect/>
          </a:stretch>
        </p:blipFill>
        <p:spPr>
          <a:xfrm>
            <a:off x="1066800" y="1591539"/>
            <a:ext cx="3046496" cy="3674921"/>
          </a:xfrm>
          <a:prstGeom prst="rect">
            <a:avLst/>
          </a:prstGeom>
        </p:spPr>
      </p:pic>
      <p:sp>
        <p:nvSpPr>
          <p:cNvPr id="8" name="TextBox 7">
            <a:extLst>
              <a:ext uri="{FF2B5EF4-FFF2-40B4-BE49-F238E27FC236}">
                <a16:creationId xmlns:a16="http://schemas.microsoft.com/office/drawing/2014/main" id="{6E6F740B-8706-4FA3-BDE0-87304CABDD23}"/>
              </a:ext>
            </a:extLst>
          </p:cNvPr>
          <p:cNvSpPr txBox="1"/>
          <p:nvPr/>
        </p:nvSpPr>
        <p:spPr>
          <a:xfrm>
            <a:off x="228600" y="174633"/>
            <a:ext cx="5058217" cy="584775"/>
          </a:xfrm>
          <a:prstGeom prst="rect">
            <a:avLst/>
          </a:prstGeom>
          <a:noFill/>
        </p:spPr>
        <p:txBody>
          <a:bodyPr wrap="square" rtlCol="0">
            <a:spAutoFit/>
          </a:bodyPr>
          <a:lstStyle/>
          <a:p>
            <a:r>
              <a:rPr lang="ja-JP" sz="3200" b="1">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クラブ優秀賞</a:t>
            </a:r>
          </a:p>
        </p:txBody>
      </p:sp>
      <p:sp>
        <p:nvSpPr>
          <p:cNvPr id="9" name="Title 1">
            <a:extLst>
              <a:ext uri="{FF2B5EF4-FFF2-40B4-BE49-F238E27FC236}">
                <a16:creationId xmlns:a16="http://schemas.microsoft.com/office/drawing/2014/main" id="{094C5142-4A3D-4187-B845-E3DF2E0DB0D9}"/>
              </a:ext>
            </a:extLst>
          </p:cNvPr>
          <p:cNvSpPr txBox="1">
            <a:spLocks/>
          </p:cNvSpPr>
          <p:nvPr/>
        </p:nvSpPr>
        <p:spPr>
          <a:xfrm>
            <a:off x="5873750" y="593726"/>
            <a:ext cx="4535488" cy="731754"/>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600" b="0" i="1">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成功へのロードマップ</a:t>
            </a:r>
          </a:p>
        </p:txBody>
      </p:sp>
      <p:sp>
        <p:nvSpPr>
          <p:cNvPr id="10" name="TextBox 9">
            <a:extLst>
              <a:ext uri="{FF2B5EF4-FFF2-40B4-BE49-F238E27FC236}">
                <a16:creationId xmlns:a16="http://schemas.microsoft.com/office/drawing/2014/main" id="{FBD551C9-B215-4708-95E8-A05E05D6F51C}"/>
              </a:ext>
            </a:extLst>
          </p:cNvPr>
          <p:cNvSpPr txBox="1"/>
          <p:nvPr/>
        </p:nvSpPr>
        <p:spPr>
          <a:xfrm>
            <a:off x="5873750" y="1969538"/>
            <a:ext cx="5480050" cy="3754874"/>
          </a:xfrm>
          <a:prstGeom prst="rect">
            <a:avLst/>
          </a:prstGeom>
          <a:noFill/>
        </p:spPr>
        <p:txBody>
          <a:bodyPr wrap="square" rtlCol="0">
            <a:spAutoFit/>
          </a:bodyPr>
          <a:lstStyle>
            <a:defPPr>
              <a:defRPr lang="en-US"/>
            </a:defPPr>
            <a:lvl1pPr lvl="0">
              <a:defRPr sz="1500" b="1">
                <a:solidFill>
                  <a:srgbClr val="004E95"/>
                </a:solidFill>
                <a:latin typeface="Arial" panose="020B0604020202020204" pitchFamily="34" charset="0"/>
                <a:cs typeface="Arial" panose="020B0604020202020204" pitchFamily="34" charset="0"/>
              </a:defRPr>
            </a:lvl1pPr>
          </a:lstStyle>
          <a:p>
            <a:r>
              <a:rPr lang="ja-JP" sz="2200" b="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以下の重点項目に関して基準が設けられています。</a:t>
            </a:r>
          </a:p>
          <a:p>
            <a:endParaRPr lang="en-US" sz="2200" b="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buFont typeface="Arial" panose="020B0604020202020204" pitchFamily="34" charset="0"/>
              <a:buChar char="•"/>
            </a:pPr>
            <a:r>
              <a:rPr lang="ja-JP" sz="2200" b="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会員</a:t>
            </a:r>
            <a:r>
              <a:rPr lang="ja-JP" altLang="en-US" sz="2200" b="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拡大</a:t>
            </a:r>
            <a:endParaRPr lang="ja-JP" sz="2200" b="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endParaRPr lang="en-US" sz="2200" b="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buFont typeface="Arial" panose="020B0604020202020204" pitchFamily="34" charset="0"/>
              <a:buChar char="•"/>
            </a:pPr>
            <a:r>
              <a:rPr lang="ja-JP" sz="2200" b="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奉仕</a:t>
            </a:r>
          </a:p>
          <a:p>
            <a:endParaRPr lang="en-US" sz="2200" b="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buFont typeface="Arial" panose="020B0604020202020204" pitchFamily="34" charset="0"/>
              <a:buChar char="•"/>
            </a:pPr>
            <a:r>
              <a:rPr lang="ja-JP" sz="2200" b="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リーダーシップと組織の向上</a:t>
            </a:r>
          </a:p>
          <a:p>
            <a:endParaRPr lang="en-US" sz="2200" b="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buFont typeface="Arial" panose="020B0604020202020204" pitchFamily="34" charset="0"/>
              <a:buChar char="•"/>
            </a:pPr>
            <a:r>
              <a:rPr lang="ja-JP" sz="2200" b="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マーケティング</a:t>
            </a:r>
          </a:p>
          <a:p>
            <a:endParaRPr lang="en-US" sz="18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p:txBody>
      </p:sp>
    </p:spTree>
    <p:extLst>
      <p:ext uri="{BB962C8B-B14F-4D97-AF65-F5344CB8AC3E}">
        <p14:creationId xmlns:p14="http://schemas.microsoft.com/office/powerpoint/2010/main" val="4583733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1" name="Title 1"/>
          <p:cNvSpPr txBox="1">
            <a:spLocks/>
          </p:cNvSpPr>
          <p:nvPr/>
        </p:nvSpPr>
        <p:spPr>
          <a:xfrm>
            <a:off x="4905114" y="3272968"/>
            <a:ext cx="6899675" cy="2452352"/>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ja-JP" sz="22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担当クラブのソーシャルメディア・グループに参加する。</a:t>
            </a:r>
          </a:p>
          <a:p>
            <a:pPr algn="l">
              <a:lnSpc>
                <a:spcPct val="120000"/>
              </a:lnSpc>
            </a:pPr>
            <a:endParaRPr lang="en-US" sz="2200"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gn="l">
              <a:lnSpc>
                <a:spcPct val="120000"/>
              </a:lnSpc>
            </a:pPr>
            <a:r>
              <a:rPr lang="ja-JP" sz="22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担当クラブのEクラブハウスやSalesforceでクラブの活動をフォローする。</a:t>
            </a:r>
          </a:p>
          <a:p>
            <a:pPr algn="l">
              <a:lnSpc>
                <a:spcPct val="120000"/>
              </a:lnSpc>
            </a:pPr>
            <a:endParaRPr lang="en-US" sz="2200"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gn="l">
              <a:lnSpc>
                <a:spcPct val="120000"/>
              </a:lnSpc>
            </a:pPr>
            <a:r>
              <a:rPr lang="ja-JP" sz="22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報告システムでレポートを確認する</a:t>
            </a:r>
            <a:r>
              <a:rPr lang="ja-JP" altLang="en-US" sz="22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a:t>
            </a:r>
            <a:endParaRPr lang="ja-JP" sz="22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457200" indent="-457200" algn="l">
              <a:lnSpc>
                <a:spcPct val="120000"/>
              </a:lnSpc>
              <a:buAutoNum type="arabicPeriod"/>
            </a:pPr>
            <a:endParaRPr lang="en-US" sz="2200" kern="0" dirty="0">
              <a:solidFill>
                <a:srgbClr val="56565A"/>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457200" indent="-457200" algn="l">
              <a:lnSpc>
                <a:spcPct val="120000"/>
              </a:lnSpc>
              <a:buAutoNum type="arabicPeriod"/>
            </a:pPr>
            <a:endParaRPr lang="en-US" sz="2200" kern="0" dirty="0">
              <a:solidFill>
                <a:srgbClr val="56565A"/>
              </a:solidFill>
              <a:latin typeface="ＭＳ Ｐゴシック" panose="020B0600070205080204" pitchFamily="50" charset="-128"/>
              <a:ea typeface="ＭＳ Ｐゴシック" panose="020B0600070205080204" pitchFamily="50" charset="-128"/>
              <a:cs typeface="Arial" charset="0"/>
            </a:endParaRPr>
          </a:p>
          <a:p>
            <a:pPr marL="457200" indent="-457200" algn="l">
              <a:lnSpc>
                <a:spcPct val="120000"/>
              </a:lnSpc>
              <a:buFont typeface="+mj-lt"/>
              <a:buAutoNum type="arabicPeriod"/>
            </a:pPr>
            <a:endParaRPr lang="en-US" sz="22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7" name="Title 1"/>
          <p:cNvSpPr txBox="1">
            <a:spLocks/>
          </p:cNvSpPr>
          <p:nvPr/>
        </p:nvSpPr>
        <p:spPr>
          <a:xfrm>
            <a:off x="5105398" y="914400"/>
            <a:ext cx="5543032" cy="236220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200" kern="0" dirty="0">
              <a:solidFill>
                <a:srgbClr val="082E87"/>
              </a:solidFill>
              <a:latin typeface="ＭＳ Ｐゴシック" panose="020B0600070205080204" pitchFamily="50" charset="-128"/>
              <a:ea typeface="ＭＳ Ｐゴシック" panose="020B0600070205080204" pitchFamily="50" charset="-128"/>
              <a:cs typeface="Arial" charset="0"/>
            </a:endParaRPr>
          </a:p>
        </p:txBody>
      </p:sp>
      <p:sp>
        <p:nvSpPr>
          <p:cNvPr id="8" name="Rectangle 7"/>
          <p:cNvSpPr/>
          <p:nvPr/>
        </p:nvSpPr>
        <p:spPr>
          <a:xfrm>
            <a:off x="4905114" y="2743201"/>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9" name="Rectangle 8"/>
          <p:cNvSpPr/>
          <p:nvPr/>
        </p:nvSpPr>
        <p:spPr>
          <a:xfrm>
            <a:off x="4792689" y="1339436"/>
            <a:ext cx="7012101" cy="978729"/>
          </a:xfrm>
          <a:prstGeom prst="rect">
            <a:avLst/>
          </a:prstGeom>
        </p:spPr>
        <p:txBody>
          <a:bodyPr wrap="square">
            <a:spAutoFit/>
          </a:bodyPr>
          <a:lstStyle/>
          <a:p>
            <a:pPr>
              <a:lnSpc>
                <a:spcPct val="90000"/>
              </a:lnSpc>
            </a:pPr>
            <a:r>
              <a:rPr lang="ja-JP" sz="3200" dirty="0">
                <a:solidFill>
                  <a:srgbClr val="082E87"/>
                </a:solidFill>
                <a:latin typeface="ＭＳ Ｐゴシック" panose="020B0600070205080204" pitchFamily="50" charset="-128"/>
                <a:ea typeface="ＭＳ Ｐゴシック" panose="020B0600070205080204" pitchFamily="50" charset="-128"/>
                <a:cs typeface="Calibri" panose="020F0502020204030204" pitchFamily="34" charset="0"/>
              </a:rPr>
              <a:t>デジタルプラットフォームを活用して担当クラブとの緊密なつながりを維持</a:t>
            </a:r>
          </a:p>
        </p:txBody>
      </p:sp>
      <p:pic>
        <p:nvPicPr>
          <p:cNvPr id="13" name="Picture 12"/>
          <p:cNvPicPr>
            <a:picLocks noChangeAspect="1"/>
          </p:cNvPicPr>
          <p:nvPr/>
        </p:nvPicPr>
        <p:blipFill>
          <a:blip r:embed="rId3"/>
          <a:stretch>
            <a:fillRect/>
          </a:stretch>
        </p:blipFill>
        <p:spPr>
          <a:xfrm>
            <a:off x="387209" y="2391012"/>
            <a:ext cx="3191454" cy="849898"/>
          </a:xfrm>
          <a:prstGeom prst="rect">
            <a:avLst/>
          </a:prstGeom>
        </p:spPr>
      </p:pic>
    </p:spTree>
    <p:extLst>
      <p:ext uri="{BB962C8B-B14F-4D97-AF65-F5344CB8AC3E}">
        <p14:creationId xmlns:p14="http://schemas.microsoft.com/office/powerpoint/2010/main" val="4075494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1524000" y="2057400"/>
            <a:ext cx="8991600" cy="1524000"/>
          </a:xfrm>
        </p:spPr>
        <p:txBody>
          <a:bodyPr anchor="t"/>
          <a:lstStyle/>
          <a:p>
            <a:r>
              <a:rPr lang="ja-JP" sz="3600" dirty="0">
                <a:latin typeface="ＭＳ Ｐゴシック" panose="020B0600070205080204" pitchFamily="50" charset="-128"/>
                <a:ea typeface="ＭＳ Ｐゴシック" panose="020B0600070205080204" pitchFamily="50" charset="-128"/>
                <a:cs typeface="Calibri" panose="020F0502020204030204" pitchFamily="34" charset="0"/>
              </a:rPr>
              <a:t>ゾーン会議の成功</a:t>
            </a:r>
          </a:p>
          <a:p>
            <a:r>
              <a:rPr lang="ja-JP" sz="3600" dirty="0">
                <a:latin typeface="ＭＳ Ｐゴシック" panose="020B0600070205080204" pitchFamily="50" charset="-128"/>
                <a:ea typeface="ＭＳ Ｐゴシック" panose="020B0600070205080204" pitchFamily="50" charset="-128"/>
                <a:cs typeface="Calibri" panose="020F0502020204030204" pitchFamily="34" charset="0"/>
              </a:rPr>
              <a:t>準備し、参加</a:t>
            </a:r>
            <a:r>
              <a:rPr lang="ja-JP" altLang="en-US" sz="3600" dirty="0">
                <a:latin typeface="ＭＳ Ｐゴシック" panose="020B0600070205080204" pitchFamily="50" charset="-128"/>
                <a:ea typeface="ＭＳ Ｐゴシック" panose="020B0600070205080204" pitchFamily="50" charset="-128"/>
                <a:cs typeface="Calibri" panose="020F0502020204030204" pitchFamily="34" charset="0"/>
              </a:rPr>
              <a:t>を促し</a:t>
            </a:r>
            <a:r>
              <a:rPr lang="ja-JP" sz="3600" dirty="0">
                <a:latin typeface="ＭＳ Ｐゴシック" panose="020B0600070205080204" pitchFamily="50" charset="-128"/>
                <a:ea typeface="ＭＳ Ｐゴシック" panose="020B0600070205080204" pitchFamily="50" charset="-128"/>
                <a:cs typeface="Calibri" panose="020F0502020204030204" pitchFamily="34" charset="0"/>
              </a:rPr>
              <a:t>、フォローアップする！</a:t>
            </a:r>
          </a:p>
        </p:txBody>
      </p:sp>
    </p:spTree>
    <p:extLst>
      <p:ext uri="{BB962C8B-B14F-4D97-AF65-F5344CB8AC3E}">
        <p14:creationId xmlns:p14="http://schemas.microsoft.com/office/powerpoint/2010/main" val="2374569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1" name="Title 1"/>
          <p:cNvSpPr txBox="1">
            <a:spLocks/>
          </p:cNvSpPr>
          <p:nvPr/>
        </p:nvSpPr>
        <p:spPr>
          <a:xfrm>
            <a:off x="5873063" y="593837"/>
            <a:ext cx="4536732" cy="13042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12" name="Rectangle 11"/>
          <p:cNvSpPr/>
          <p:nvPr/>
        </p:nvSpPr>
        <p:spPr>
          <a:xfrm>
            <a:off x="5147933" y="106496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3" name="Rectangle 2"/>
          <p:cNvSpPr/>
          <p:nvPr/>
        </p:nvSpPr>
        <p:spPr>
          <a:xfrm>
            <a:off x="4991100" y="1447800"/>
            <a:ext cx="6789920" cy="5260094"/>
          </a:xfrm>
          <a:prstGeom prst="rect">
            <a:avLst/>
          </a:prstGeom>
        </p:spPr>
        <p:txBody>
          <a:bodyPr wrap="square">
            <a:spAutoFit/>
          </a:bodyPr>
          <a:lstStyle/>
          <a:p>
            <a:pPr>
              <a:lnSpc>
                <a:spcPct val="90000"/>
              </a:lnSpc>
              <a:spcBef>
                <a:spcPts val="2400"/>
              </a:spcBef>
              <a:defRPr/>
            </a:pPr>
            <a:r>
              <a:rPr lang="ja-JP" altLang="en-US" sz="20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このガイドはゾーンおよびリジョン・チェアパーソンのウェブページに掲載されており、記入式の</a:t>
            </a:r>
            <a:r>
              <a:rPr lang="en-US" altLang="ja-JP" sz="20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PDF</a:t>
            </a:r>
            <a:r>
              <a:rPr lang="ja-JP" altLang="en-US" sz="20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書式も含まれている。</a:t>
            </a:r>
            <a:r>
              <a:rPr lang="ja-JP" sz="20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  以下に関するヒント：</a:t>
            </a:r>
          </a:p>
          <a:p>
            <a:pPr>
              <a:lnSpc>
                <a:spcPct val="90000"/>
              </a:lnSpc>
              <a:spcBef>
                <a:spcPts val="2400"/>
              </a:spcBef>
              <a:defRPr/>
            </a:pPr>
            <a:endParaRPr lang="en-US" altLang="ja-JP" sz="10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342900" indent="-342900" algn="l">
              <a:lnSpc>
                <a:spcPct val="120000"/>
              </a:lnSpc>
              <a:spcAft>
                <a:spcPts val="1200"/>
              </a:spcAft>
              <a:buFont typeface="Arial" panose="020B0604020202020204" pitchFamily="34" charset="0"/>
              <a:buChar char="•"/>
            </a:pPr>
            <a:r>
              <a:rPr lang="ja-JP" sz="2000"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rPr>
              <a:t>十分に前もって会議の日程を設定</a:t>
            </a:r>
            <a:endParaRPr lang="en-US" sz="1600" kern="0"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lgn="l">
              <a:lnSpc>
                <a:spcPct val="120000"/>
              </a:lnSpc>
              <a:spcAft>
                <a:spcPts val="1200"/>
              </a:spcAft>
              <a:buFont typeface="Arial" panose="020B0604020202020204" pitchFamily="34" charset="0"/>
              <a:buChar char="•"/>
            </a:pPr>
            <a:r>
              <a:rPr lang="ja-JP" sz="2000"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rPr>
              <a:t>会議ごとの議事次第の例</a:t>
            </a:r>
            <a:endParaRPr lang="en-US" sz="1600" kern="0"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lgn="l">
              <a:lnSpc>
                <a:spcPct val="120000"/>
              </a:lnSpc>
              <a:spcAft>
                <a:spcPts val="1200"/>
              </a:spcAft>
              <a:buFont typeface="Arial" panose="020B0604020202020204" pitchFamily="34" charset="0"/>
              <a:buChar char="•"/>
            </a:pPr>
            <a:r>
              <a:rPr lang="ja-JP" sz="2000"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rPr>
              <a:t>ゾーン会議のさまざまな会場の提案</a:t>
            </a:r>
            <a:endParaRPr lang="en-US" sz="1600" kern="0"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lgn="l">
              <a:lnSpc>
                <a:spcPct val="120000"/>
              </a:lnSpc>
              <a:spcAft>
                <a:spcPts val="1200"/>
              </a:spcAft>
              <a:buFont typeface="Arial" panose="020B0604020202020204" pitchFamily="34" charset="0"/>
              <a:buChar char="•"/>
            </a:pPr>
            <a:r>
              <a:rPr lang="ja-JP" sz="2000"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rPr>
              <a:t>地区グローバル・アクション・チームの各コーディネーターの支援を確保</a:t>
            </a:r>
            <a:endParaRPr lang="en-US" sz="1600" kern="0"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342900" indent="-342900" algn="l">
              <a:lnSpc>
                <a:spcPct val="120000"/>
              </a:lnSpc>
              <a:buFont typeface="Arial" panose="020B0604020202020204" pitchFamily="34" charset="0"/>
              <a:buChar char="•"/>
            </a:pPr>
            <a:r>
              <a:rPr lang="ja-JP" sz="2000" b="1" i="1"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rPr>
              <a:t>注意：会議は常に簡潔に、クラブのニーズを中心に据えること！</a:t>
            </a:r>
            <a:br>
              <a:rPr lang="ja-JP" sz="2000" b="1" i="1"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rPr>
            </a:br>
            <a:r>
              <a:rPr lang="ja-JP" sz="2000" b="1" i="1"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rPr>
              <a:t> </a:t>
            </a:r>
          </a:p>
          <a:p>
            <a:pPr marL="342900" indent="-342900" algn="l">
              <a:lnSpc>
                <a:spcPct val="120000"/>
              </a:lnSpc>
              <a:buFont typeface="Arial" panose="020B0604020202020204" pitchFamily="34" charset="0"/>
              <a:buChar char="•"/>
            </a:pPr>
            <a:endParaRPr lang="en-US" sz="2000" kern="0" dirty="0">
              <a:solidFill>
                <a:srgbClr val="FF0000"/>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p:txBody>
      </p:sp>
      <p:sp>
        <p:nvSpPr>
          <p:cNvPr id="9" name="Title 1"/>
          <p:cNvSpPr txBox="1">
            <a:spLocks/>
          </p:cNvSpPr>
          <p:nvPr/>
        </p:nvSpPr>
        <p:spPr>
          <a:xfrm>
            <a:off x="4876800" y="46439"/>
            <a:ext cx="5791200" cy="958881"/>
          </a:xfrm>
          <a:prstGeom prst="rect">
            <a:avLst/>
          </a:prstGeom>
        </p:spPr>
        <p:txBody>
          <a:bodyPr anchor="b">
            <a:normAutofit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ja-JP" sz="3200">
                <a:solidFill>
                  <a:srgbClr val="082E87"/>
                </a:solidFill>
                <a:latin typeface="ＭＳ Ｐゴシック" panose="020B0600070205080204" pitchFamily="50" charset="-128"/>
                <a:ea typeface="ＭＳ Ｐゴシック" panose="020B0600070205080204" pitchFamily="50" charset="-128"/>
                <a:cs typeface="Calibri" panose="020F0502020204030204" pitchFamily="34" charset="0"/>
              </a:rPr>
              <a:t>ゾーン会議ガイドは会議の準備を整えるために役立つ。</a:t>
            </a:r>
          </a:p>
        </p:txBody>
      </p:sp>
      <p:pic>
        <p:nvPicPr>
          <p:cNvPr id="4" name="Picture 3">
            <a:extLst>
              <a:ext uri="{FF2B5EF4-FFF2-40B4-BE49-F238E27FC236}">
                <a16:creationId xmlns:a16="http://schemas.microsoft.com/office/drawing/2014/main" id="{B5115AE1-AA56-1727-0EB4-E7D776AA3B76}"/>
              </a:ext>
            </a:extLst>
          </p:cNvPr>
          <p:cNvPicPr>
            <a:picLocks noChangeAspect="1"/>
          </p:cNvPicPr>
          <p:nvPr/>
        </p:nvPicPr>
        <p:blipFill>
          <a:blip r:embed="rId3"/>
          <a:stretch>
            <a:fillRect/>
          </a:stretch>
        </p:blipFill>
        <p:spPr>
          <a:xfrm>
            <a:off x="695187" y="1600200"/>
            <a:ext cx="3740631" cy="4832919"/>
          </a:xfrm>
          <a:prstGeom prst="rect">
            <a:avLst/>
          </a:prstGeom>
        </p:spPr>
      </p:pic>
    </p:spTree>
    <p:extLst>
      <p:ext uri="{BB962C8B-B14F-4D97-AF65-F5344CB8AC3E}">
        <p14:creationId xmlns:p14="http://schemas.microsoft.com/office/powerpoint/2010/main" val="710977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1" name="Title 1"/>
          <p:cNvSpPr txBox="1">
            <a:spLocks/>
          </p:cNvSpPr>
          <p:nvPr/>
        </p:nvSpPr>
        <p:spPr>
          <a:xfrm>
            <a:off x="5105400" y="2438400"/>
            <a:ext cx="6705600" cy="3489902"/>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特定の運営分野に苦労しているクラブにとって</a:t>
            </a:r>
            <a:r>
              <a:rPr lang="ja-JP" altLang="en-US"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役立つ</a:t>
            </a:r>
            <a:r>
              <a:rPr 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ツール。</a:t>
            </a:r>
          </a:p>
          <a:p>
            <a:pPr algn="l">
              <a:lnSpc>
                <a:spcPct val="120000"/>
              </a:lnSpc>
            </a:pPr>
            <a:endParaRPr lang="en-US" sz="2400"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gn="l">
              <a:lnSpc>
                <a:spcPct val="120000"/>
              </a:lnSpc>
            </a:pPr>
            <a:r>
              <a:rPr 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クラブ訪問またはゾーン会議で使用できる。</a:t>
            </a:r>
          </a:p>
          <a:p>
            <a:pPr algn="l">
              <a:lnSpc>
                <a:spcPct val="120000"/>
              </a:lnSpc>
            </a:pPr>
            <a:endParaRPr lang="en-US" sz="2400"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gn="l">
              <a:lnSpc>
                <a:spcPct val="120000"/>
              </a:lnSpc>
            </a:pPr>
            <a:r>
              <a:rPr 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地区GATの各コーディネーターとクラブ支援戦略について検討する際</a:t>
            </a:r>
            <a:r>
              <a:rPr lang="ja-JP" altLang="en-US"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に役立つ</a:t>
            </a:r>
            <a:r>
              <a:rPr 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ツール。</a:t>
            </a:r>
          </a:p>
        </p:txBody>
      </p:sp>
      <p:sp>
        <p:nvSpPr>
          <p:cNvPr id="7" name="Title 1"/>
          <p:cNvSpPr txBox="1">
            <a:spLocks/>
          </p:cNvSpPr>
          <p:nvPr/>
        </p:nvSpPr>
        <p:spPr>
          <a:xfrm>
            <a:off x="5114924" y="272629"/>
            <a:ext cx="6162675" cy="1784771"/>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ja-JP" sz="3200" dirty="0">
                <a:solidFill>
                  <a:srgbClr val="082E87"/>
                </a:solidFill>
                <a:latin typeface="ＭＳ Ｐゴシック" panose="020B0600070205080204" pitchFamily="50" charset="-128"/>
                <a:ea typeface="ＭＳ Ｐゴシック" panose="020B0600070205080204" pitchFamily="50" charset="-128"/>
                <a:cs typeface="Calibri" panose="020F0502020204030204" pitchFamily="34" charset="0"/>
              </a:rPr>
              <a:t>クラブの準備を支援 ―</a:t>
            </a:r>
            <a:br>
              <a:rPr lang="ja-JP" sz="3200" dirty="0">
                <a:solidFill>
                  <a:srgbClr val="082E87"/>
                </a:solidFill>
                <a:latin typeface="ＭＳ Ｐゴシック" panose="020B0600070205080204" pitchFamily="50" charset="-128"/>
                <a:ea typeface="ＭＳ Ｐゴシック" panose="020B0600070205080204" pitchFamily="50" charset="-128"/>
                <a:cs typeface="Calibri" panose="020F0502020204030204" pitchFamily="34" charset="0"/>
              </a:rPr>
            </a:br>
            <a:r>
              <a:rPr lang="ja-JP" sz="3200" dirty="0">
                <a:solidFill>
                  <a:srgbClr val="082E87"/>
                </a:solidFill>
                <a:latin typeface="ＭＳ Ｐゴシック" panose="020B0600070205080204" pitchFamily="50" charset="-128"/>
                <a:ea typeface="ＭＳ Ｐゴシック" panose="020B0600070205080204" pitchFamily="50" charset="-128"/>
                <a:cs typeface="Calibri" panose="020F0502020204030204" pitchFamily="34" charset="0"/>
              </a:rPr>
              <a:t>「課題と機会ワークシート」を記入 </a:t>
            </a:r>
          </a:p>
        </p:txBody>
      </p:sp>
      <p:sp>
        <p:nvSpPr>
          <p:cNvPr id="8" name="Rectangle 7"/>
          <p:cNvSpPr/>
          <p:nvPr/>
        </p:nvSpPr>
        <p:spPr>
          <a:xfrm>
            <a:off x="5257800" y="1752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pic>
        <p:nvPicPr>
          <p:cNvPr id="3" name="Picture 2">
            <a:extLst>
              <a:ext uri="{FF2B5EF4-FFF2-40B4-BE49-F238E27FC236}">
                <a16:creationId xmlns:a16="http://schemas.microsoft.com/office/drawing/2014/main" id="{9D23EFF5-DD68-8389-107D-E16E83BC7173}"/>
              </a:ext>
            </a:extLst>
          </p:cNvPr>
          <p:cNvPicPr>
            <a:picLocks noChangeAspect="1"/>
          </p:cNvPicPr>
          <p:nvPr/>
        </p:nvPicPr>
        <p:blipFill>
          <a:blip r:embed="rId3"/>
          <a:stretch>
            <a:fillRect/>
          </a:stretch>
        </p:blipFill>
        <p:spPr>
          <a:xfrm>
            <a:off x="480633" y="1219200"/>
            <a:ext cx="3843799" cy="5010107"/>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736475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757" y="115054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ＭＳ Ｐゴシック" panose="020B0600070205080204" pitchFamily="50" charset="-128"/>
              <a:ea typeface="ＭＳ Ｐゴシック" panose="020B0600070205080204" pitchFamily="50" charset="-128"/>
              <a:cs typeface="Arial" charset="0"/>
            </a:endParaRPr>
          </a:p>
        </p:txBody>
      </p:sp>
      <p:sp>
        <p:nvSpPr>
          <p:cNvPr id="138" name="Title 1"/>
          <p:cNvSpPr txBox="1">
            <a:spLocks/>
          </p:cNvSpPr>
          <p:nvPr/>
        </p:nvSpPr>
        <p:spPr>
          <a:xfrm>
            <a:off x="1616797" y="334601"/>
            <a:ext cx="9131105"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地区ガバナー諮問委員会</a:t>
            </a:r>
          </a:p>
        </p:txBody>
      </p:sp>
      <p:sp>
        <p:nvSpPr>
          <p:cNvPr id="31" name="TextBox 30"/>
          <p:cNvSpPr txBox="1"/>
          <p:nvPr/>
        </p:nvSpPr>
        <p:spPr>
          <a:xfrm>
            <a:off x="762000" y="1705443"/>
            <a:ext cx="10591800" cy="830997"/>
          </a:xfrm>
          <a:prstGeom prst="rect">
            <a:avLst/>
          </a:prstGeom>
          <a:noFill/>
        </p:spPr>
        <p:txBody>
          <a:bodyPr wrap="square" rtlCol="0">
            <a:spAutoFit/>
          </a:bodyPr>
          <a:lstStyle/>
          <a:p>
            <a:pPr algn="ctr"/>
            <a:r>
              <a:rPr lang="ja-JP" sz="2400" i="1" dirty="0">
                <a:solidFill>
                  <a:schemeClr val="bg2"/>
                </a:solidFill>
                <a:latin typeface="ＭＳ Ｐゴシック" panose="020B0600070205080204" pitchFamily="50" charset="-128"/>
                <a:ea typeface="ＭＳ Ｐゴシック" panose="020B0600070205080204" pitchFamily="50" charset="-128"/>
                <a:cs typeface="Calibri" panose="020F0502020204030204" pitchFamily="34" charset="0"/>
              </a:rPr>
              <a:t>ゾーン会議は地区ガバナー諮問委員会から始まる </a:t>
            </a:r>
          </a:p>
          <a:p>
            <a:r>
              <a:rPr lang="ja-JP" sz="2400" i="1" dirty="0">
                <a:solidFill>
                  <a:schemeClr val="bg2"/>
                </a:solidFill>
                <a:latin typeface="ＭＳ Ｐゴシック" panose="020B0600070205080204" pitchFamily="50" charset="-128"/>
                <a:ea typeface="ＭＳ Ｐゴシック" panose="020B0600070205080204" pitchFamily="50" charset="-128"/>
                <a:cs typeface="Calibri" panose="020F0502020204030204" pitchFamily="34" charset="0"/>
              </a:rPr>
              <a:t> </a:t>
            </a:r>
          </a:p>
        </p:txBody>
      </p:sp>
      <p:grpSp>
        <p:nvGrpSpPr>
          <p:cNvPr id="32" name="Group 31"/>
          <p:cNvGrpSpPr/>
          <p:nvPr/>
        </p:nvGrpSpPr>
        <p:grpSpPr>
          <a:xfrm>
            <a:off x="762000" y="2682331"/>
            <a:ext cx="2496002" cy="2901907"/>
            <a:chOff x="3094090" y="2066731"/>
            <a:chExt cx="2496002" cy="2901907"/>
          </a:xfrm>
          <a:effectLst>
            <a:outerShdw blurRad="50800" dist="38100" dir="2700000" algn="tl" rotWithShape="0">
              <a:prstClr val="black">
                <a:alpha val="40000"/>
              </a:prstClr>
            </a:outerShdw>
          </a:effectLst>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34" name="TextBox 33"/>
            <p:cNvSpPr txBox="1"/>
            <p:nvPr/>
          </p:nvSpPr>
          <p:spPr>
            <a:xfrm>
              <a:off x="3094090" y="4630084"/>
              <a:ext cx="2496002" cy="338554"/>
            </a:xfrm>
            <a:prstGeom prst="rect">
              <a:avLst/>
            </a:prstGeom>
            <a:noFill/>
          </p:spPr>
          <p:txBody>
            <a:bodyPr wrap="square" rtlCol="0">
              <a:spAutoFit/>
            </a:bodyPr>
            <a:lstStyle/>
            <a:p>
              <a:pPr algn="ctr"/>
              <a:r>
                <a:rPr lang="ja-JP" sz="1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ゾーン・チェアパーソン</a:t>
              </a:r>
            </a:p>
          </p:txBody>
        </p:sp>
      </p:grpSp>
      <p:grpSp>
        <p:nvGrpSpPr>
          <p:cNvPr id="35" name="Group 34"/>
          <p:cNvGrpSpPr>
            <a:grpSpLocks noChangeAspect="1"/>
          </p:cNvGrpSpPr>
          <p:nvPr/>
        </p:nvGrpSpPr>
        <p:grpSpPr>
          <a:xfrm>
            <a:off x="6053161" y="2828705"/>
            <a:ext cx="1504770" cy="2305931"/>
            <a:chOff x="5734418" y="1564230"/>
            <a:chExt cx="1086478" cy="1664919"/>
          </a:xfrm>
          <a:effectLst>
            <a:outerShdw blurRad="50800" dist="38100" dir="2700000" algn="tl" rotWithShape="0">
              <a:srgbClr val="56565A">
                <a:alpha val="40000"/>
              </a:srgbClr>
            </a:outerShdw>
          </a:effectLst>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5734418" y="2984708"/>
              <a:ext cx="1086478" cy="244441"/>
            </a:xfrm>
            <a:prstGeom prst="rect">
              <a:avLst/>
            </a:prstGeom>
            <a:noFill/>
          </p:spPr>
          <p:txBody>
            <a:bodyPr wrap="square" rtlCol="0">
              <a:spAutoFit/>
            </a:bodyPr>
            <a:lstStyle/>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会長</a:t>
              </a:r>
              <a:endParaRPr lang="ja-JP" sz="1200" dirty="0">
                <a:latin typeface="ＭＳ Ｐゴシック" panose="020B0600070205080204" pitchFamily="50" charset="-128"/>
                <a:ea typeface="ＭＳ Ｐゴシック" panose="020B0600070205080204" pitchFamily="50" charset="-128"/>
              </a:endParaRPr>
            </a:p>
          </p:txBody>
        </p:sp>
      </p:grpSp>
      <p:grpSp>
        <p:nvGrpSpPr>
          <p:cNvPr id="38" name="Group 37"/>
          <p:cNvGrpSpPr>
            <a:grpSpLocks noChangeAspect="1"/>
          </p:cNvGrpSpPr>
          <p:nvPr/>
        </p:nvGrpSpPr>
        <p:grpSpPr>
          <a:xfrm>
            <a:off x="7812019" y="2798004"/>
            <a:ext cx="1633680" cy="2337867"/>
            <a:chOff x="7048568" y="1413035"/>
            <a:chExt cx="1284241" cy="1837813"/>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7048568" y="2984708"/>
              <a:ext cx="1284241" cy="266140"/>
            </a:xfrm>
            <a:prstGeom prst="rect">
              <a:avLst/>
            </a:prstGeom>
            <a:noFill/>
          </p:spPr>
          <p:txBody>
            <a:bodyPr wrap="square" rtlCol="0">
              <a:spAutoFit/>
            </a:bodyPr>
            <a:lstStyle/>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副会長</a:t>
              </a:r>
            </a:p>
          </p:txBody>
        </p:sp>
      </p:grpSp>
      <p:grpSp>
        <p:nvGrpSpPr>
          <p:cNvPr id="41" name="Group 40"/>
          <p:cNvGrpSpPr>
            <a:grpSpLocks noChangeAspect="1"/>
          </p:cNvGrpSpPr>
          <p:nvPr/>
        </p:nvGrpSpPr>
        <p:grpSpPr>
          <a:xfrm>
            <a:off x="9718302" y="2757572"/>
            <a:ext cx="1515480" cy="2355881"/>
            <a:chOff x="7121723" y="3535483"/>
            <a:chExt cx="1092380" cy="1698153"/>
          </a:xfrm>
        </p:grpSpPr>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61880" y="3535483"/>
              <a:ext cx="1012067" cy="1454118"/>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7121723" y="4989601"/>
              <a:ext cx="1092380" cy="244035"/>
            </a:xfrm>
            <a:prstGeom prst="rect">
              <a:avLst/>
            </a:prstGeom>
            <a:noFill/>
          </p:spPr>
          <p:txBody>
            <a:bodyPr wrap="square" rtlCol="0">
              <a:spAutoFit/>
            </a:bodyPr>
            <a:lstStyle/>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幹事</a:t>
              </a:r>
              <a:endParaRPr lang="ja-JP" sz="1200" dirty="0">
                <a:latin typeface="ＭＳ Ｐゴシック" panose="020B0600070205080204" pitchFamily="50" charset="-128"/>
                <a:ea typeface="ＭＳ Ｐゴシック" panose="020B0600070205080204" pitchFamily="50" charset="-128"/>
                <a:cs typeface="Calibri" panose="020F0502020204030204" pitchFamily="34" charset="0"/>
              </a:endParaRPr>
            </a:p>
          </p:txBody>
        </p:sp>
      </p:grpSp>
    </p:spTree>
    <p:extLst>
      <p:ext uri="{BB962C8B-B14F-4D97-AF65-F5344CB8AC3E}">
        <p14:creationId xmlns:p14="http://schemas.microsoft.com/office/powerpoint/2010/main" val="889603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Title 5"/>
          <p:cNvSpPr txBox="1">
            <a:spLocks/>
          </p:cNvSpPr>
          <p:nvPr/>
        </p:nvSpPr>
        <p:spPr bwMode="auto">
          <a:xfrm>
            <a:off x="0" y="346121"/>
            <a:ext cx="12192000" cy="688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ガイディング・ライオンもクラブの情報源</a:t>
            </a:r>
          </a:p>
        </p:txBody>
      </p:sp>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5" name="TextBox 4"/>
          <p:cNvSpPr txBox="1"/>
          <p:nvPr/>
        </p:nvSpPr>
        <p:spPr>
          <a:xfrm>
            <a:off x="4874135" y="5969718"/>
            <a:ext cx="2743200" cy="584775"/>
          </a:xfrm>
          <a:prstGeom prst="rect">
            <a:avLst/>
          </a:prstGeom>
          <a:noFill/>
          <a:effectLst/>
        </p:spPr>
        <p:txBody>
          <a:bodyPr wrap="square" rtlCol="0">
            <a:spAutoFit/>
          </a:bodyPr>
          <a:lstStyle/>
          <a:p>
            <a:pPr algn="ctr"/>
            <a:r>
              <a:rPr lang="ja-JP" sz="1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公認ガイディング・ライオン</a:t>
            </a:r>
          </a:p>
          <a:p>
            <a:pPr algn="ctr"/>
            <a:endParaRPr lang="en-US" sz="1600" dirty="0">
              <a:solidFill>
                <a:srgbClr val="00338D"/>
              </a:solidFill>
              <a:latin typeface="ＭＳ Ｐゴシック" panose="020B0600070205080204" pitchFamily="50" charset="-128"/>
              <a:ea typeface="ＭＳ Ｐゴシック" panose="020B0600070205080204" pitchFamily="50" charset="-128"/>
            </a:endParaRPr>
          </a:p>
        </p:txBody>
      </p:sp>
      <p:sp>
        <p:nvSpPr>
          <p:cNvPr id="2" name="TextBox 1"/>
          <p:cNvSpPr txBox="1"/>
          <p:nvPr/>
        </p:nvSpPr>
        <p:spPr>
          <a:xfrm>
            <a:off x="1143000" y="1670240"/>
            <a:ext cx="10363200" cy="461665"/>
          </a:xfrm>
          <a:prstGeom prst="rect">
            <a:avLst/>
          </a:prstGeom>
          <a:noFill/>
        </p:spPr>
        <p:txBody>
          <a:bodyPr wrap="square" rtlCol="0">
            <a:spAutoFit/>
          </a:bodyPr>
          <a:lstStyle/>
          <a:p>
            <a:pPr algn="ctr"/>
            <a:r>
              <a:rPr lang="ja-JP" sz="2400" dirty="0">
                <a:solidFill>
                  <a:schemeClr val="bg2"/>
                </a:solidFill>
                <a:latin typeface="ＭＳ Ｐゴシック" panose="020B0600070205080204" pitchFamily="50" charset="-128"/>
                <a:ea typeface="ＭＳ Ｐゴシック" panose="020B0600070205080204" pitchFamily="50" charset="-128"/>
                <a:cs typeface="Calibri" panose="020F0502020204030204" pitchFamily="34" charset="0"/>
              </a:rPr>
              <a:t>クラブのガイディング・ライオンが任命されている場合には、必ず</a:t>
            </a:r>
            <a:r>
              <a:rPr lang="ja-JP" altLang="en-US" sz="2400" dirty="0">
                <a:solidFill>
                  <a:schemeClr val="bg2"/>
                </a:solidFill>
                <a:latin typeface="ＭＳ Ｐゴシック" panose="020B0600070205080204" pitchFamily="50" charset="-128"/>
                <a:ea typeface="ＭＳ Ｐゴシック" panose="020B0600070205080204" pitchFamily="50" charset="-128"/>
                <a:cs typeface="Calibri" panose="020F0502020204030204" pitchFamily="34" charset="0"/>
              </a:rPr>
              <a:t>参加を求める</a:t>
            </a:r>
            <a:endParaRPr lang="ja-JP" sz="2400" dirty="0">
              <a:solidFill>
                <a:schemeClr val="bg2"/>
              </a:solidFill>
              <a:latin typeface="ＭＳ Ｐゴシック" panose="020B0600070205080204" pitchFamily="50" charset="-128"/>
              <a:ea typeface="ＭＳ Ｐゴシック" panose="020B0600070205080204" pitchFamily="50" charset="-128"/>
              <a:cs typeface="Calibri" panose="020F0502020204030204" pitchFamily="34" charset="0"/>
            </a:endParaRPr>
          </a:p>
        </p:txBody>
      </p:sp>
      <p:pic>
        <p:nvPicPr>
          <p:cNvPr id="3" name="Picture 2"/>
          <p:cNvPicPr>
            <a:picLocks noChangeAspect="1"/>
          </p:cNvPicPr>
          <p:nvPr/>
        </p:nvPicPr>
        <p:blipFill rotWithShape="1">
          <a:blip r:embed="rId3"/>
          <a:srcRect l="6493" t="2260" r="14788"/>
          <a:stretch/>
        </p:blipFill>
        <p:spPr>
          <a:xfrm>
            <a:off x="4838700" y="3042507"/>
            <a:ext cx="2514600" cy="2570607"/>
          </a:xfrm>
          <a:prstGeom prst="rect">
            <a:avLst/>
          </a:prstGeom>
          <a:effectLst>
            <a:outerShdw blurRad="50800" dist="38100" dir="2700000" algn="tl" rotWithShape="0">
              <a:schemeClr val="bg1">
                <a:lumMod val="50000"/>
                <a:alpha val="40000"/>
              </a:schemeClr>
            </a:outerShdw>
          </a:effectLst>
        </p:spPr>
      </p:pic>
    </p:spTree>
    <p:extLst>
      <p:ext uri="{BB962C8B-B14F-4D97-AF65-F5344CB8AC3E}">
        <p14:creationId xmlns:p14="http://schemas.microsoft.com/office/powerpoint/2010/main" val="1738021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0" y="1143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ＭＳ Ｐゴシック" panose="020B0600070205080204" pitchFamily="50" charset="-128"/>
              <a:ea typeface="ＭＳ Ｐゴシック" panose="020B0600070205080204" pitchFamily="50" charset="-128"/>
              <a:cs typeface="Arial" charset="0"/>
            </a:endParaRPr>
          </a:p>
        </p:txBody>
      </p:sp>
      <p:grpSp>
        <p:nvGrpSpPr>
          <p:cNvPr id="5" name="Group 4"/>
          <p:cNvGrpSpPr/>
          <p:nvPr/>
        </p:nvGrpSpPr>
        <p:grpSpPr>
          <a:xfrm>
            <a:off x="2861267" y="2307829"/>
            <a:ext cx="1765455" cy="3444750"/>
            <a:chOff x="767388" y="2133600"/>
            <a:chExt cx="1765455" cy="344475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35" r="15017" b="19600"/>
            <a:stretch/>
          </p:blipFill>
          <p:spPr>
            <a:xfrm>
              <a:off x="932643" y="2133600"/>
              <a:ext cx="1600200" cy="2286000"/>
            </a:xfrm>
            <a:prstGeom prst="rect">
              <a:avLst/>
            </a:prstGeom>
            <a:ln>
              <a:noFill/>
            </a:ln>
            <a:effectLst/>
          </p:spPr>
        </p:pic>
        <p:sp>
          <p:nvSpPr>
            <p:cNvPr id="7" name="TextBox 6"/>
            <p:cNvSpPr txBox="1"/>
            <p:nvPr/>
          </p:nvSpPr>
          <p:spPr>
            <a:xfrm>
              <a:off x="767388" y="4747353"/>
              <a:ext cx="1688579" cy="830997"/>
            </a:xfrm>
            <a:prstGeom prst="rect">
              <a:avLst/>
            </a:prstGeom>
            <a:noFill/>
          </p:spPr>
          <p:txBody>
            <a:bodyPr wrap="square" rtlCol="0">
              <a:spAutoFit/>
            </a:bodyPr>
            <a:lstStyle/>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地区GST</a:t>
              </a:r>
              <a:endParaRPr lang="en-US" alt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コーディネーター </a:t>
              </a:r>
            </a:p>
            <a:p>
              <a:pPr algn="ctr"/>
              <a:endPar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p:txBody>
        </p:sp>
      </p:grpSp>
      <p:grpSp>
        <p:nvGrpSpPr>
          <p:cNvPr id="8" name="Group 7"/>
          <p:cNvGrpSpPr/>
          <p:nvPr/>
        </p:nvGrpSpPr>
        <p:grpSpPr>
          <a:xfrm>
            <a:off x="5361177" y="2322488"/>
            <a:ext cx="1935779" cy="3190017"/>
            <a:chOff x="669615" y="2066731"/>
            <a:chExt cx="1935779" cy="3190017"/>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669615" y="4665825"/>
              <a:ext cx="1935779" cy="590923"/>
            </a:xfrm>
            <a:prstGeom prst="rect">
              <a:avLst/>
            </a:prstGeom>
            <a:noFill/>
          </p:spPr>
          <p:txBody>
            <a:bodyPr wrap="square" rtlCol="0">
              <a:spAutoFit/>
            </a:bodyPr>
            <a:lstStyle/>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地区GMT</a:t>
              </a:r>
              <a:endParaRPr lang="en-US" alt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コーディネーター</a:t>
              </a:r>
            </a:p>
          </p:txBody>
        </p:sp>
      </p:grpSp>
      <p:grpSp>
        <p:nvGrpSpPr>
          <p:cNvPr id="12" name="Group 11"/>
          <p:cNvGrpSpPr/>
          <p:nvPr/>
        </p:nvGrpSpPr>
        <p:grpSpPr>
          <a:xfrm>
            <a:off x="7799191" y="2307829"/>
            <a:ext cx="1905000" cy="3183869"/>
            <a:chOff x="1369648" y="2588058"/>
            <a:chExt cx="1905000" cy="3183869"/>
          </a:xfrm>
        </p:grpSpPr>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1369648" y="5187152"/>
              <a:ext cx="1905000" cy="584775"/>
            </a:xfrm>
            <a:prstGeom prst="rect">
              <a:avLst/>
            </a:prstGeom>
            <a:noFill/>
          </p:spPr>
          <p:txBody>
            <a:bodyPr wrap="square" rtlCol="0">
              <a:spAutoFit/>
            </a:bodyPr>
            <a:lstStyle/>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地区GLT</a:t>
              </a:r>
              <a:endParaRPr lang="en-US" alt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コーディネーター</a:t>
              </a:r>
            </a:p>
          </p:txBody>
        </p:sp>
      </p:grpSp>
      <p:grpSp>
        <p:nvGrpSpPr>
          <p:cNvPr id="2" name="Group 1"/>
          <p:cNvGrpSpPr/>
          <p:nvPr/>
        </p:nvGrpSpPr>
        <p:grpSpPr>
          <a:xfrm>
            <a:off x="170644" y="2307829"/>
            <a:ext cx="1828800" cy="2939333"/>
            <a:chOff x="808424" y="2307829"/>
            <a:chExt cx="1828800" cy="2939333"/>
          </a:xfrm>
        </p:grpSpPr>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18411" t="1929" r="27456" b="52588"/>
            <a:stretch/>
          </p:blipFill>
          <p:spPr>
            <a:xfrm>
              <a:off x="854849" y="2307829"/>
              <a:ext cx="1735951" cy="2187971"/>
            </a:xfrm>
            <a:prstGeom prst="roundRect">
              <a:avLst>
                <a:gd name="adj" fmla="val 0"/>
              </a:avLst>
            </a:prstGeom>
            <a:ln>
              <a:solidFill>
                <a:srgbClr val="B3B2B1"/>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17" name="TextBox 16"/>
            <p:cNvSpPr txBox="1"/>
            <p:nvPr/>
          </p:nvSpPr>
          <p:spPr>
            <a:xfrm>
              <a:off x="808424" y="4908608"/>
              <a:ext cx="1828800" cy="338554"/>
            </a:xfrm>
            <a:prstGeom prst="rect">
              <a:avLst/>
            </a:prstGeom>
            <a:noFill/>
            <a:ln>
              <a:noFill/>
            </a:ln>
            <a:effectLst/>
          </p:spPr>
          <p:txBody>
            <a:bodyPr wrap="square" rtlCol="0">
              <a:spAutoFit/>
            </a:bodyPr>
            <a:lstStyle/>
            <a:p>
              <a:pPr algn="ctr"/>
              <a:r>
                <a:rPr lang="ja-JP" sz="1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地区ガバナー</a:t>
              </a:r>
            </a:p>
          </p:txBody>
        </p:sp>
      </p:grpSp>
      <p:sp>
        <p:nvSpPr>
          <p:cNvPr id="18" name="Title 5"/>
          <p:cNvSpPr txBox="1">
            <a:spLocks/>
          </p:cNvSpPr>
          <p:nvPr/>
        </p:nvSpPr>
        <p:spPr bwMode="auto">
          <a:xfrm>
            <a:off x="0" y="314136"/>
            <a:ext cx="12192000" cy="688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GAT…クラブ役員にとって役立つ人材</a:t>
            </a:r>
          </a:p>
        </p:txBody>
      </p:sp>
      <p:sp>
        <p:nvSpPr>
          <p:cNvPr id="19" name="TextBox 18">
            <a:extLst>
              <a:ext uri="{FF2B5EF4-FFF2-40B4-BE49-F238E27FC236}">
                <a16:creationId xmlns:a16="http://schemas.microsoft.com/office/drawing/2014/main" id="{F9B72B9D-F823-75A2-3498-DD3B4605E656}"/>
              </a:ext>
            </a:extLst>
          </p:cNvPr>
          <p:cNvSpPr txBox="1"/>
          <p:nvPr/>
        </p:nvSpPr>
        <p:spPr>
          <a:xfrm>
            <a:off x="9906000" y="4908608"/>
            <a:ext cx="2115356" cy="603897"/>
          </a:xfrm>
          <a:prstGeom prst="rect">
            <a:avLst/>
          </a:prstGeom>
          <a:noFill/>
        </p:spPr>
        <p:txBody>
          <a:bodyPr wrap="square" rtlCol="0">
            <a:spAutoFit/>
          </a:bodyPr>
          <a:lstStyle/>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地区GET</a:t>
            </a:r>
            <a:endParaRPr lang="en-US" alt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コーディネーター</a:t>
            </a:r>
          </a:p>
        </p:txBody>
      </p:sp>
      <p:pic>
        <p:nvPicPr>
          <p:cNvPr id="21" name="Picture 20">
            <a:extLst>
              <a:ext uri="{FF2B5EF4-FFF2-40B4-BE49-F238E27FC236}">
                <a16:creationId xmlns:a16="http://schemas.microsoft.com/office/drawing/2014/main" id="{23881F97-0DFB-7D76-F9A4-CF30AB445C7D}"/>
              </a:ext>
            </a:extLst>
          </p:cNvPr>
          <p:cNvPicPr>
            <a:picLocks noChangeAspect="1"/>
          </p:cNvPicPr>
          <p:nvPr/>
        </p:nvPicPr>
        <p:blipFill>
          <a:blip r:embed="rId7"/>
          <a:stretch>
            <a:fillRect/>
          </a:stretch>
        </p:blipFill>
        <p:spPr>
          <a:xfrm>
            <a:off x="10134600" y="2337147"/>
            <a:ext cx="1783900" cy="2271341"/>
          </a:xfrm>
          <a:prstGeom prst="rect">
            <a:avLst/>
          </a:prstGeom>
        </p:spPr>
      </p:pic>
    </p:spTree>
    <p:extLst>
      <p:ext uri="{BB962C8B-B14F-4D97-AF65-F5344CB8AC3E}">
        <p14:creationId xmlns:p14="http://schemas.microsoft.com/office/powerpoint/2010/main" val="138581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1295400" y="2562225"/>
            <a:ext cx="9525000" cy="1171575"/>
          </a:xfrm>
        </p:spPr>
        <p:txBody>
          <a:bodyPr/>
          <a:lstStyle/>
          <a:p>
            <a:r>
              <a:rPr lang="ja-JP" sz="3600" dirty="0">
                <a:latin typeface="ＭＳ Ｐゴシック" panose="020B0600070205080204" pitchFamily="50" charset="-128"/>
                <a:ea typeface="ＭＳ Ｐゴシック" panose="020B0600070205080204" pitchFamily="50" charset="-128"/>
                <a:cs typeface="Calibri" panose="020F0502020204030204" pitchFamily="34" charset="0"/>
              </a:rPr>
              <a:t>ゾーン・チェアパーソンの役割</a:t>
            </a:r>
          </a:p>
        </p:txBody>
      </p:sp>
    </p:spTree>
    <p:extLst>
      <p:ext uri="{BB962C8B-B14F-4D97-AF65-F5344CB8AC3E}">
        <p14:creationId xmlns:p14="http://schemas.microsoft.com/office/powerpoint/2010/main" val="2304000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62600" y="1251852"/>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ＭＳ Ｐゴシック" panose="020B0600070205080204" pitchFamily="50" charset="-128"/>
              <a:ea typeface="ＭＳ Ｐゴシック" panose="020B0600070205080204" pitchFamily="50" charset="-128"/>
              <a:cs typeface="Arial" charset="0"/>
            </a:endParaRPr>
          </a:p>
        </p:txBody>
      </p:sp>
      <p:sp>
        <p:nvSpPr>
          <p:cNvPr id="138" name="Title 1"/>
          <p:cNvSpPr txBox="1">
            <a:spLocks/>
          </p:cNvSpPr>
          <p:nvPr/>
        </p:nvSpPr>
        <p:spPr>
          <a:xfrm>
            <a:off x="1552394" y="373283"/>
            <a:ext cx="9131105"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第1回会議 – 奉仕を焦点に！</a:t>
            </a:r>
            <a:br>
              <a:rPr lang="ja-JP" sz="3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br>
            <a:endParaRPr lang="ja-JP" sz="3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p:txBody>
      </p:sp>
      <p:grpSp>
        <p:nvGrpSpPr>
          <p:cNvPr id="20" name="Group 19"/>
          <p:cNvGrpSpPr>
            <a:grpSpLocks noChangeAspect="1"/>
          </p:cNvGrpSpPr>
          <p:nvPr/>
        </p:nvGrpSpPr>
        <p:grpSpPr>
          <a:xfrm>
            <a:off x="7981669" y="1938793"/>
            <a:ext cx="1165659" cy="1763484"/>
            <a:chOff x="5734418" y="1656569"/>
            <a:chExt cx="1086478" cy="1643696"/>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9" y="1656569"/>
              <a:ext cx="852855" cy="1242324"/>
            </a:xfrm>
            <a:prstGeom prst="rect">
              <a:avLst/>
            </a:prstGeom>
            <a:ln>
              <a:noFill/>
            </a:ln>
            <a:effectLst/>
          </p:spPr>
        </p:pic>
        <p:sp>
          <p:nvSpPr>
            <p:cNvPr id="22" name="TextBox 21"/>
            <p:cNvSpPr txBox="1"/>
            <p:nvPr/>
          </p:nvSpPr>
          <p:spPr>
            <a:xfrm>
              <a:off x="5734418" y="2984708"/>
              <a:ext cx="1086478" cy="315557"/>
            </a:xfrm>
            <a:prstGeom prst="rect">
              <a:avLst/>
            </a:prstGeom>
            <a:noFill/>
          </p:spPr>
          <p:txBody>
            <a:bodyPr wrap="square" rtlCol="0">
              <a:spAutoFit/>
            </a:bodyPr>
            <a:lstStyle/>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会長</a:t>
              </a:r>
            </a:p>
          </p:txBody>
        </p:sp>
      </p:grpSp>
      <p:sp>
        <p:nvSpPr>
          <p:cNvPr id="23" name="TextBox 22"/>
          <p:cNvSpPr txBox="1"/>
          <p:nvPr/>
        </p:nvSpPr>
        <p:spPr>
          <a:xfrm>
            <a:off x="533400" y="1295400"/>
            <a:ext cx="3608536" cy="400110"/>
          </a:xfrm>
          <a:prstGeom prst="rect">
            <a:avLst/>
          </a:prstGeom>
          <a:noFill/>
        </p:spPr>
        <p:txBody>
          <a:bodyPr wrap="square" rtlCol="0">
            <a:spAutoFit/>
          </a:bodyPr>
          <a:lstStyle/>
          <a:p>
            <a:pPr algn="ctr"/>
            <a:r>
              <a:rPr lang="ja-JP" sz="2000" b="1" i="1" dirty="0">
                <a:solidFill>
                  <a:schemeClr val="bg2"/>
                </a:solidFill>
                <a:latin typeface="ＭＳ Ｐゴシック" panose="020B0600070205080204" pitchFamily="50" charset="-128"/>
                <a:ea typeface="ＭＳ Ｐゴシック" panose="020B0600070205080204" pitchFamily="50" charset="-128"/>
                <a:cs typeface="Calibri" panose="020F0502020204030204" pitchFamily="34" charset="0"/>
              </a:rPr>
              <a:t>グローバル・アクション・チーム</a:t>
            </a:r>
          </a:p>
        </p:txBody>
      </p:sp>
      <p:grpSp>
        <p:nvGrpSpPr>
          <p:cNvPr id="24" name="Group 23"/>
          <p:cNvGrpSpPr>
            <a:grpSpLocks noChangeAspect="1"/>
          </p:cNvGrpSpPr>
          <p:nvPr/>
        </p:nvGrpSpPr>
        <p:grpSpPr>
          <a:xfrm>
            <a:off x="7837202" y="4002140"/>
            <a:ext cx="1359382" cy="1977338"/>
            <a:chOff x="5566022" y="3532187"/>
            <a:chExt cx="1359382" cy="1977338"/>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6858" y="3532187"/>
              <a:ext cx="972921" cy="1371600"/>
            </a:xfrm>
            <a:prstGeom prst="rect">
              <a:avLst/>
            </a:prstGeom>
            <a:ln>
              <a:noFill/>
            </a:ln>
            <a:effectLst>
              <a:outerShdw blurRad="292100" dist="139700" dir="2700000" algn="tl" rotWithShape="0">
                <a:srgbClr val="333333">
                  <a:alpha val="65000"/>
                </a:srgbClr>
              </a:outerShdw>
            </a:effectLst>
          </p:spPr>
        </p:pic>
        <p:sp>
          <p:nvSpPr>
            <p:cNvPr id="26" name="TextBox 25"/>
            <p:cNvSpPr txBox="1"/>
            <p:nvPr/>
          </p:nvSpPr>
          <p:spPr>
            <a:xfrm>
              <a:off x="5566022" y="4986305"/>
              <a:ext cx="1359382" cy="523220"/>
            </a:xfrm>
            <a:prstGeom prst="rect">
              <a:avLst/>
            </a:prstGeom>
            <a:noFill/>
          </p:spPr>
          <p:txBody>
            <a:bodyPr wrap="square" rtlCol="0">
              <a:spAutoFit/>
            </a:bodyPr>
            <a:lstStyle/>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奉仕委員長</a:t>
              </a:r>
              <a:r>
                <a:rPr lang="ja-JP" sz="1200" dirty="0">
                  <a:solidFill>
                    <a:schemeClr val="bg1"/>
                  </a:solidFill>
                  <a:latin typeface="ＭＳ Ｐゴシック" panose="020B0600070205080204" pitchFamily="50" charset="-128"/>
                  <a:ea typeface="ＭＳ Ｐゴシック" panose="020B0600070205080204" pitchFamily="50" charset="-128"/>
                </a:rPr>
                <a:t>	</a:t>
              </a:r>
            </a:p>
          </p:txBody>
        </p:sp>
      </p:grpSp>
      <p:grpSp>
        <p:nvGrpSpPr>
          <p:cNvPr id="27" name="Group 26"/>
          <p:cNvGrpSpPr>
            <a:grpSpLocks noChangeAspect="1"/>
          </p:cNvGrpSpPr>
          <p:nvPr/>
        </p:nvGrpSpPr>
        <p:grpSpPr>
          <a:xfrm>
            <a:off x="9558804" y="4002139"/>
            <a:ext cx="1099319" cy="1792672"/>
            <a:chOff x="7146970" y="3535483"/>
            <a:chExt cx="1099319" cy="1792672"/>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29" name="TextBox 28"/>
            <p:cNvSpPr txBox="1"/>
            <p:nvPr/>
          </p:nvSpPr>
          <p:spPr>
            <a:xfrm>
              <a:off x="7146970" y="4989601"/>
              <a:ext cx="1099319" cy="338554"/>
            </a:xfrm>
            <a:prstGeom prst="rect">
              <a:avLst/>
            </a:prstGeom>
            <a:noFill/>
          </p:spPr>
          <p:txBody>
            <a:bodyPr wrap="square" rtlCol="0">
              <a:spAutoFit/>
            </a:bodyPr>
            <a:lstStyle/>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幹事</a:t>
              </a:r>
            </a:p>
          </p:txBody>
        </p:sp>
      </p:grpSp>
      <p:grpSp>
        <p:nvGrpSpPr>
          <p:cNvPr id="30" name="Group 29"/>
          <p:cNvGrpSpPr>
            <a:grpSpLocks noChangeAspect="1"/>
          </p:cNvGrpSpPr>
          <p:nvPr/>
        </p:nvGrpSpPr>
        <p:grpSpPr>
          <a:xfrm>
            <a:off x="9399260" y="1936658"/>
            <a:ext cx="1284241" cy="1804723"/>
            <a:chOff x="7048569" y="1523998"/>
            <a:chExt cx="1284241" cy="1804723"/>
          </a:xfrm>
        </p:grpSpPr>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6" name="TextBox 45"/>
            <p:cNvSpPr txBox="1"/>
            <p:nvPr/>
          </p:nvSpPr>
          <p:spPr>
            <a:xfrm>
              <a:off x="7048569" y="2990167"/>
              <a:ext cx="1284241" cy="338554"/>
            </a:xfrm>
            <a:prstGeom prst="rect">
              <a:avLst/>
            </a:prstGeom>
            <a:noFill/>
          </p:spPr>
          <p:txBody>
            <a:bodyPr wrap="square" rtlCol="0">
              <a:spAutoFit/>
            </a:bodyPr>
            <a:lstStyle/>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副会長</a:t>
              </a:r>
            </a:p>
          </p:txBody>
        </p:sp>
      </p:grpSp>
      <p:grpSp>
        <p:nvGrpSpPr>
          <p:cNvPr id="47" name="Group 46"/>
          <p:cNvGrpSpPr/>
          <p:nvPr/>
        </p:nvGrpSpPr>
        <p:grpSpPr>
          <a:xfrm>
            <a:off x="4544763" y="2259828"/>
            <a:ext cx="2496002" cy="2901907"/>
            <a:chOff x="3094090" y="2066731"/>
            <a:chExt cx="2496002" cy="2901907"/>
          </a:xfrm>
        </p:grpSpPr>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49" name="TextBox 48"/>
            <p:cNvSpPr txBox="1"/>
            <p:nvPr/>
          </p:nvSpPr>
          <p:spPr>
            <a:xfrm>
              <a:off x="3094090" y="4630084"/>
              <a:ext cx="2496002" cy="338554"/>
            </a:xfrm>
            <a:prstGeom prst="rect">
              <a:avLst/>
            </a:prstGeom>
            <a:noFill/>
          </p:spPr>
          <p:txBody>
            <a:bodyPr wrap="square" rtlCol="0">
              <a:spAutoFit/>
            </a:bodyPr>
            <a:lstStyle/>
            <a:p>
              <a:pPr algn="ctr"/>
              <a:r>
                <a:rPr lang="ja-JP" sz="1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ゾーン・チェアパーソン</a:t>
              </a:r>
            </a:p>
          </p:txBody>
        </p:sp>
      </p:grpSp>
      <p:grpSp>
        <p:nvGrpSpPr>
          <p:cNvPr id="50" name="Group 49"/>
          <p:cNvGrpSpPr/>
          <p:nvPr/>
        </p:nvGrpSpPr>
        <p:grpSpPr>
          <a:xfrm>
            <a:off x="1116060" y="2303366"/>
            <a:ext cx="2496002" cy="2835038"/>
            <a:chOff x="475406" y="2133600"/>
            <a:chExt cx="2496002" cy="2835038"/>
          </a:xfrm>
        </p:grpSpPr>
        <p:pic>
          <p:nvPicPr>
            <p:cNvPr id="51" name="Picture 50"/>
            <p:cNvPicPr>
              <a:picLocks noChangeAspect="1"/>
            </p:cNvPicPr>
            <p:nvPr/>
          </p:nvPicPr>
          <p:blipFill rotWithShape="1">
            <a:blip r:embed="rId8">
              <a:extLst>
                <a:ext uri="{28A0092B-C50C-407E-A947-70E740481C1C}">
                  <a14:useLocalDpi xmlns:a14="http://schemas.microsoft.com/office/drawing/2010/main" val="0"/>
                </a:ext>
              </a:extLst>
            </a:blip>
            <a:srcRect r="11217" b="19600"/>
            <a:stretch/>
          </p:blipFill>
          <p:spPr>
            <a:xfrm>
              <a:off x="838200" y="2133600"/>
              <a:ext cx="1770415" cy="2286000"/>
            </a:xfrm>
            <a:prstGeom prst="rect">
              <a:avLst/>
            </a:prstGeom>
            <a:ln>
              <a:noFill/>
            </a:ln>
            <a:effectLst>
              <a:outerShdw blurRad="50800" dist="38100" dir="2700000" algn="tl" rotWithShape="0">
                <a:schemeClr val="tx1">
                  <a:alpha val="40000"/>
                </a:schemeClr>
              </a:outerShdw>
            </a:effectLst>
          </p:spPr>
        </p:pic>
        <p:sp>
          <p:nvSpPr>
            <p:cNvPr id="52" name="TextBox 51"/>
            <p:cNvSpPr txBox="1"/>
            <p:nvPr/>
          </p:nvSpPr>
          <p:spPr>
            <a:xfrm>
              <a:off x="475406" y="4630084"/>
              <a:ext cx="2496002" cy="338554"/>
            </a:xfrm>
            <a:prstGeom prst="rect">
              <a:avLst/>
            </a:prstGeom>
            <a:noFill/>
          </p:spPr>
          <p:txBody>
            <a:bodyPr wrap="square" rtlCol="0">
              <a:spAutoFit/>
            </a:bodyPr>
            <a:lstStyle/>
            <a:p>
              <a:pPr algn="ctr"/>
              <a:r>
                <a:rPr lang="ja-JP" sz="1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地区GSTコーディネーター</a:t>
              </a:r>
            </a:p>
          </p:txBody>
        </p:sp>
      </p:grpSp>
      <p:sp>
        <p:nvSpPr>
          <p:cNvPr id="53" name="TextBox 52"/>
          <p:cNvSpPr txBox="1"/>
          <p:nvPr/>
        </p:nvSpPr>
        <p:spPr>
          <a:xfrm>
            <a:off x="8187497" y="1306422"/>
            <a:ext cx="2496002" cy="400110"/>
          </a:xfrm>
          <a:prstGeom prst="rect">
            <a:avLst/>
          </a:prstGeom>
          <a:noFill/>
        </p:spPr>
        <p:txBody>
          <a:bodyPr wrap="square" rtlCol="0">
            <a:spAutoFit/>
          </a:bodyPr>
          <a:lstStyle/>
          <a:p>
            <a:pPr algn="ctr"/>
            <a:r>
              <a:rPr lang="ja-JP" sz="2000" b="1" i="1">
                <a:solidFill>
                  <a:schemeClr val="bg2"/>
                </a:solidFill>
                <a:latin typeface="ＭＳ Ｐゴシック" panose="020B0600070205080204" pitchFamily="50" charset="-128"/>
                <a:ea typeface="ＭＳ Ｐゴシック" panose="020B0600070205080204" pitchFamily="50" charset="-128"/>
              </a:rPr>
              <a:t>クラブ役員</a:t>
            </a:r>
          </a:p>
        </p:txBody>
      </p:sp>
    </p:spTree>
    <p:extLst>
      <p:ext uri="{BB962C8B-B14F-4D97-AF65-F5344CB8AC3E}">
        <p14:creationId xmlns:p14="http://schemas.microsoft.com/office/powerpoint/2010/main" val="4015282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2" name="Rectangle 11"/>
          <p:cNvSpPr/>
          <p:nvPr/>
        </p:nvSpPr>
        <p:spPr>
          <a:xfrm>
            <a:off x="4876800" y="1524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8" name="Title 1"/>
          <p:cNvSpPr txBox="1">
            <a:spLocks/>
          </p:cNvSpPr>
          <p:nvPr/>
        </p:nvSpPr>
        <p:spPr>
          <a:xfrm>
            <a:off x="4705350" y="255490"/>
            <a:ext cx="6246962" cy="1182092"/>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0000"/>
              </a:lnSpc>
            </a:pPr>
            <a:r>
              <a:rPr lang="ja-JP" sz="3200" b="1" dirty="0">
                <a:solidFill>
                  <a:srgbClr val="082E87"/>
                </a:solidFill>
                <a:latin typeface="ＭＳ Ｐゴシック" panose="020B0600070205080204" pitchFamily="50" charset="-128"/>
                <a:ea typeface="ＭＳ Ｐゴシック" panose="020B0600070205080204" pitchFamily="50" charset="-128"/>
                <a:cs typeface="Calibri" panose="020F0502020204030204" pitchFamily="34" charset="0"/>
              </a:rPr>
              <a:t>地区GSTコーディネーターに以下の情報を提供してもらう</a:t>
            </a:r>
          </a:p>
        </p:txBody>
      </p:sp>
      <p:grpSp>
        <p:nvGrpSpPr>
          <p:cNvPr id="9" name="Group 8"/>
          <p:cNvGrpSpPr/>
          <p:nvPr/>
        </p:nvGrpSpPr>
        <p:grpSpPr>
          <a:xfrm>
            <a:off x="695099" y="1904767"/>
            <a:ext cx="2496002" cy="2835038"/>
            <a:chOff x="475406" y="2133600"/>
            <a:chExt cx="2496002" cy="2835038"/>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11217" b="19600"/>
            <a:stretch/>
          </p:blipFill>
          <p:spPr>
            <a:xfrm>
              <a:off x="838200" y="2133600"/>
              <a:ext cx="1770415" cy="2286000"/>
            </a:xfrm>
            <a:prstGeom prst="rect">
              <a:avLst/>
            </a:prstGeom>
            <a:ln>
              <a:noFill/>
            </a:ln>
            <a:effectLst>
              <a:outerShdw blurRad="50800" dist="38100" dir="2700000" algn="tl" rotWithShape="0">
                <a:schemeClr val="accent6">
                  <a:lumMod val="50000"/>
                  <a:lumOff val="50000"/>
                  <a:alpha val="40000"/>
                </a:schemeClr>
              </a:outerShdw>
            </a:effectLst>
          </p:spPr>
        </p:pic>
        <p:sp>
          <p:nvSpPr>
            <p:cNvPr id="13" name="TextBox 12"/>
            <p:cNvSpPr txBox="1"/>
            <p:nvPr/>
          </p:nvSpPr>
          <p:spPr>
            <a:xfrm>
              <a:off x="475406" y="4630084"/>
              <a:ext cx="2496002" cy="338554"/>
            </a:xfrm>
            <a:prstGeom prst="rect">
              <a:avLst/>
            </a:prstGeom>
            <a:noFill/>
          </p:spPr>
          <p:txBody>
            <a:bodyPr wrap="square" rtlCol="0">
              <a:spAutoFit/>
            </a:bodyPr>
            <a:lstStyle/>
            <a:p>
              <a:pPr algn="ctr"/>
              <a:r>
                <a:rPr lang="ja-JP" sz="1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地区GSTコーディネーター</a:t>
              </a:r>
            </a:p>
          </p:txBody>
        </p:sp>
      </p:grpSp>
      <p:sp>
        <p:nvSpPr>
          <p:cNvPr id="14" name="TextBox 13"/>
          <p:cNvSpPr txBox="1"/>
          <p:nvPr/>
        </p:nvSpPr>
        <p:spPr>
          <a:xfrm>
            <a:off x="4724400" y="2170527"/>
            <a:ext cx="5768138" cy="3693319"/>
          </a:xfrm>
          <a:prstGeom prst="rect">
            <a:avLst/>
          </a:prstGeom>
          <a:noFill/>
        </p:spPr>
        <p:txBody>
          <a:bodyPr wrap="square" rtlCol="0">
            <a:spAutoFit/>
          </a:bodyPr>
          <a:lstStyle/>
          <a:p>
            <a:pPr>
              <a:buSzPct val="125000"/>
            </a:pPr>
            <a:r>
              <a:rPr 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国際、複合地区、地区のプログラム</a:t>
            </a:r>
          </a:p>
          <a:p>
            <a:pPr>
              <a:buSzPct val="125000"/>
            </a:pPr>
            <a:endParaRPr lang="en-US"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buSzPct val="125000"/>
            </a:pPr>
            <a:r>
              <a:rPr 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地区全体の奉仕事業とプログラム</a:t>
            </a:r>
          </a:p>
          <a:p>
            <a:pPr>
              <a:buSzPct val="125000"/>
            </a:pPr>
            <a:endParaRPr lang="en-US"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buSzPct val="125000"/>
            </a:pPr>
            <a:r>
              <a:rPr 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クラブの奉仕事業に関する意見交換</a:t>
            </a:r>
          </a:p>
          <a:p>
            <a:pPr>
              <a:buSzPct val="125000"/>
            </a:pPr>
            <a:endParaRPr lang="en-US"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461962">
              <a:buSzPct val="100000"/>
            </a:pPr>
            <a:r>
              <a:rPr 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新たな奉仕事業を特定する方法</a:t>
            </a:r>
          </a:p>
          <a:p>
            <a:pPr marL="461962">
              <a:buSzPct val="100000"/>
            </a:pPr>
            <a:endParaRPr lang="en-US"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461962">
              <a:buSzPct val="100000"/>
            </a:pPr>
            <a:r>
              <a:rPr 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地域社会奉仕ニーズ調査</a:t>
            </a:r>
          </a:p>
          <a:p>
            <a:endParaRPr lang="en-US" dirty="0">
              <a:solidFill>
                <a:schemeClr val="accent6">
                  <a:lumMod val="65000"/>
                  <a:lumOff val="35000"/>
                </a:schemeClr>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977322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5" name="Rectangle 4"/>
          <p:cNvSpPr/>
          <p:nvPr/>
        </p:nvSpPr>
        <p:spPr>
          <a:xfrm>
            <a:off x="972248" y="5148195"/>
            <a:ext cx="10439400" cy="3600985"/>
          </a:xfrm>
          <a:prstGeom prst="rect">
            <a:avLst/>
          </a:prstGeom>
        </p:spPr>
        <p:txBody>
          <a:bodyPr wrap="square" numCol="5">
            <a:spAutoFit/>
          </a:bodyPr>
          <a:lstStyle/>
          <a:p>
            <a:endParaRPr lang="en-US" sz="1200" b="1" dirty="0">
              <a:solidFill>
                <a:schemeClr val="tx2"/>
              </a:solidFill>
              <a:latin typeface="ＭＳ Ｐゴシック" panose="020B0600070205080204" pitchFamily="50" charset="-128"/>
              <a:ea typeface="ＭＳ Ｐゴシック" panose="020B0600070205080204" pitchFamily="50" charset="-128"/>
              <a:cs typeface="Open Sans" charset="0"/>
            </a:endParaRPr>
          </a:p>
          <a:p>
            <a:endParaRPr lang="en-US" sz="1200" b="1" dirty="0">
              <a:solidFill>
                <a:schemeClr val="tx2"/>
              </a:solidFill>
              <a:latin typeface="ＭＳ Ｐゴシック" panose="020B0600070205080204" pitchFamily="50" charset="-128"/>
              <a:ea typeface="ＭＳ Ｐゴシック" panose="020B0600070205080204" pitchFamily="50" charset="-128"/>
              <a:cs typeface="Open Sans" charset="0"/>
            </a:endParaRPr>
          </a:p>
          <a:p>
            <a:endParaRPr lang="en-US" sz="1200" b="1" dirty="0">
              <a:solidFill>
                <a:schemeClr val="tx2"/>
              </a:solidFill>
              <a:latin typeface="ＭＳ Ｐゴシック" panose="020B0600070205080204" pitchFamily="50" charset="-128"/>
              <a:ea typeface="ＭＳ Ｐゴシック" panose="020B0600070205080204" pitchFamily="50" charset="-128"/>
              <a:cs typeface="Open Sans" charset="0"/>
            </a:endParaRPr>
          </a:p>
          <a:p>
            <a:endParaRPr lang="en-US" sz="1200" b="1" dirty="0">
              <a:solidFill>
                <a:schemeClr val="tx2"/>
              </a:solidFill>
              <a:latin typeface="ＭＳ Ｐゴシック" panose="020B0600070205080204" pitchFamily="50" charset="-128"/>
              <a:ea typeface="ＭＳ Ｐゴシック" panose="020B0600070205080204" pitchFamily="50" charset="-128"/>
              <a:cs typeface="Open Sans" charset="0"/>
            </a:endParaRPr>
          </a:p>
          <a:p>
            <a:endParaRPr lang="en-US" sz="1200" b="1" dirty="0">
              <a:solidFill>
                <a:schemeClr val="tx2"/>
              </a:solidFill>
              <a:latin typeface="ＭＳ Ｐゴシック" panose="020B0600070205080204" pitchFamily="50" charset="-128"/>
              <a:ea typeface="ＭＳ Ｐゴシック" panose="020B0600070205080204" pitchFamily="50" charset="-128"/>
              <a:cs typeface="Open Sans" charset="0"/>
            </a:endParaRPr>
          </a:p>
          <a:p>
            <a:endParaRPr lang="en-US" sz="1200" b="1" dirty="0">
              <a:solidFill>
                <a:schemeClr val="tx2"/>
              </a:solidFill>
              <a:latin typeface="ＭＳ Ｐゴシック" panose="020B0600070205080204" pitchFamily="50" charset="-128"/>
              <a:ea typeface="ＭＳ Ｐゴシック" panose="020B0600070205080204" pitchFamily="50" charset="-128"/>
              <a:cs typeface="Open Sans" charset="0"/>
            </a:endParaRPr>
          </a:p>
          <a:p>
            <a:endParaRPr lang="en-US" sz="1200" b="1" dirty="0">
              <a:solidFill>
                <a:schemeClr val="tx2"/>
              </a:solidFill>
              <a:latin typeface="ＭＳ Ｐゴシック" panose="020B0600070205080204" pitchFamily="50" charset="-128"/>
              <a:ea typeface="ＭＳ Ｐゴシック" panose="020B0600070205080204" pitchFamily="50" charset="-128"/>
              <a:cs typeface="Open Sans" charset="0"/>
            </a:endParaRPr>
          </a:p>
          <a:p>
            <a:endParaRPr lang="en-US" sz="1200" b="1" dirty="0">
              <a:solidFill>
                <a:schemeClr val="tx2"/>
              </a:solidFill>
              <a:latin typeface="ＭＳ Ｐゴシック" panose="020B0600070205080204" pitchFamily="50" charset="-128"/>
              <a:ea typeface="ＭＳ Ｐゴシック" panose="020B0600070205080204" pitchFamily="50" charset="-128"/>
              <a:cs typeface="Open Sans" charset="0"/>
            </a:endParaRPr>
          </a:p>
          <a:p>
            <a:endParaRPr lang="en-US" sz="1200" b="1" dirty="0">
              <a:solidFill>
                <a:schemeClr val="tx2"/>
              </a:solidFill>
              <a:latin typeface="ＭＳ Ｐゴシック" panose="020B0600070205080204" pitchFamily="50" charset="-128"/>
              <a:ea typeface="ＭＳ Ｐゴシック" panose="020B0600070205080204" pitchFamily="50" charset="-128"/>
              <a:cs typeface="Open Sans" charset="0"/>
            </a:endParaRPr>
          </a:p>
          <a:p>
            <a:endParaRPr lang="en-US" sz="1200" b="1" dirty="0">
              <a:solidFill>
                <a:schemeClr val="tx2"/>
              </a:solidFill>
              <a:latin typeface="ＭＳ Ｐゴシック" panose="020B0600070205080204" pitchFamily="50" charset="-128"/>
              <a:ea typeface="ＭＳ Ｐゴシック" panose="020B0600070205080204" pitchFamily="50" charset="-128"/>
              <a:cs typeface="Open Sans" charset="0"/>
            </a:endParaRPr>
          </a:p>
          <a:p>
            <a:endParaRPr lang="en-US" sz="1200" b="1" dirty="0">
              <a:solidFill>
                <a:schemeClr val="tx2"/>
              </a:solidFill>
              <a:latin typeface="ＭＳ Ｐゴシック" panose="020B0600070205080204" pitchFamily="50" charset="-128"/>
              <a:ea typeface="ＭＳ Ｐゴシック" panose="020B0600070205080204" pitchFamily="50" charset="-128"/>
              <a:cs typeface="Open Sans" charset="0"/>
            </a:endParaRPr>
          </a:p>
          <a:p>
            <a:endParaRPr lang="en-US" sz="1200" b="1" dirty="0">
              <a:solidFill>
                <a:schemeClr val="tx2"/>
              </a:solidFill>
              <a:latin typeface="ＭＳ Ｐゴシック" panose="020B0600070205080204" pitchFamily="50" charset="-128"/>
              <a:ea typeface="ＭＳ Ｐゴシック" panose="020B0600070205080204" pitchFamily="50" charset="-128"/>
              <a:cs typeface="Open Sans" charset="0"/>
            </a:endParaRPr>
          </a:p>
          <a:p>
            <a:endParaRPr lang="en-US" sz="1200" b="1" dirty="0">
              <a:solidFill>
                <a:schemeClr val="tx2"/>
              </a:solidFill>
              <a:latin typeface="ＭＳ Ｐゴシック" panose="020B0600070205080204" pitchFamily="50" charset="-128"/>
              <a:ea typeface="ＭＳ Ｐゴシック" panose="020B0600070205080204" pitchFamily="50" charset="-128"/>
              <a:cs typeface="Open Sans" charset="0"/>
            </a:endParaRPr>
          </a:p>
          <a:p>
            <a:endParaRPr lang="en-US" sz="1200" b="1" dirty="0">
              <a:solidFill>
                <a:schemeClr val="tx2"/>
              </a:solidFill>
              <a:latin typeface="ＭＳ Ｐゴシック" panose="020B0600070205080204" pitchFamily="50" charset="-128"/>
              <a:ea typeface="ＭＳ Ｐゴシック" panose="020B0600070205080204" pitchFamily="50" charset="-128"/>
              <a:cs typeface="Open Sans" charset="0"/>
            </a:endParaRPr>
          </a:p>
          <a:p>
            <a:endParaRPr lang="en-US" sz="1200" b="1" dirty="0">
              <a:solidFill>
                <a:schemeClr val="tx2"/>
              </a:solidFill>
              <a:latin typeface="ＭＳ Ｐゴシック" panose="020B0600070205080204" pitchFamily="50" charset="-128"/>
              <a:ea typeface="ＭＳ Ｐゴシック" panose="020B0600070205080204" pitchFamily="50" charset="-128"/>
              <a:cs typeface="Open Sans" charset="0"/>
            </a:endParaRPr>
          </a:p>
          <a:p>
            <a:endParaRPr lang="en-US" sz="1200" b="1" dirty="0">
              <a:solidFill>
                <a:schemeClr val="tx2"/>
              </a:solidFill>
              <a:latin typeface="ＭＳ Ｐゴシック" panose="020B0600070205080204" pitchFamily="50" charset="-128"/>
              <a:ea typeface="ＭＳ Ｐゴシック" panose="020B0600070205080204" pitchFamily="50" charset="-128"/>
              <a:cs typeface="Open Sans" charset="0"/>
            </a:endParaRPr>
          </a:p>
          <a:p>
            <a:endParaRPr lang="en-US" sz="1200" b="1" dirty="0">
              <a:solidFill>
                <a:schemeClr val="tx2"/>
              </a:solidFill>
              <a:latin typeface="ＭＳ Ｐゴシック" panose="020B0600070205080204" pitchFamily="50" charset="-128"/>
              <a:ea typeface="ＭＳ Ｐゴシック" panose="020B0600070205080204" pitchFamily="50" charset="-128"/>
              <a:cs typeface="Open Sans" charset="0"/>
            </a:endParaRPr>
          </a:p>
          <a:p>
            <a:endParaRPr lang="en-US" sz="1200" b="1" dirty="0">
              <a:solidFill>
                <a:schemeClr val="tx2"/>
              </a:solidFill>
              <a:latin typeface="ＭＳ Ｐゴシック" panose="020B0600070205080204" pitchFamily="50" charset="-128"/>
              <a:ea typeface="ＭＳ Ｐゴシック" panose="020B0600070205080204" pitchFamily="50" charset="-128"/>
              <a:cs typeface="Open Sans" charset="0"/>
            </a:endParaRPr>
          </a:p>
          <a:p>
            <a:endParaRPr lang="en-US" sz="1200" b="1" dirty="0">
              <a:solidFill>
                <a:schemeClr val="tx2"/>
              </a:solidFill>
              <a:latin typeface="ＭＳ Ｐゴシック" panose="020B0600070205080204" pitchFamily="50" charset="-128"/>
              <a:ea typeface="ＭＳ Ｐゴシック" panose="020B0600070205080204" pitchFamily="50" charset="-128"/>
              <a:cs typeface="Open Sans" charset="0"/>
            </a:endParaRPr>
          </a:p>
        </p:txBody>
      </p:sp>
      <p:sp>
        <p:nvSpPr>
          <p:cNvPr id="15" name="Title 1"/>
          <p:cNvSpPr txBox="1">
            <a:spLocks/>
          </p:cNvSpPr>
          <p:nvPr/>
        </p:nvSpPr>
        <p:spPr>
          <a:xfrm>
            <a:off x="1371600" y="479510"/>
            <a:ext cx="9448800" cy="581185"/>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r>
              <a:rPr lang="ja-JP" sz="3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クラブ奉仕委員長用のリソース</a:t>
            </a:r>
          </a:p>
        </p:txBody>
      </p:sp>
      <p:sp>
        <p:nvSpPr>
          <p:cNvPr id="17" name="Rectangle 16"/>
          <p:cNvSpPr/>
          <p:nvPr/>
        </p:nvSpPr>
        <p:spPr>
          <a:xfrm>
            <a:off x="4839413" y="1295400"/>
            <a:ext cx="2352331"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ＭＳ Ｐゴシック" panose="020B0600070205080204" pitchFamily="50" charset="-128"/>
              <a:ea typeface="ＭＳ Ｐゴシック" panose="020B0600070205080204" pitchFamily="50" charset="-128"/>
              <a:cs typeface="Arial" charset="0"/>
            </a:endParaRPr>
          </a:p>
        </p:txBody>
      </p:sp>
      <p:sp>
        <p:nvSpPr>
          <p:cNvPr id="4" name="TextBox 3"/>
          <p:cNvSpPr txBox="1"/>
          <p:nvPr/>
        </p:nvSpPr>
        <p:spPr>
          <a:xfrm>
            <a:off x="1235547" y="5148195"/>
            <a:ext cx="9912802" cy="1015663"/>
          </a:xfrm>
          <a:prstGeom prst="rect">
            <a:avLst/>
          </a:prstGeom>
          <a:noFill/>
        </p:spPr>
        <p:txBody>
          <a:bodyPr wrap="square" rtlCol="0">
            <a:spAutoFit/>
          </a:bodyPr>
          <a:lstStyle/>
          <a:p>
            <a:pPr algn="ctr"/>
            <a:r>
              <a:rPr lang="ja-JP" sz="300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奉仕の道のり</a:t>
            </a:r>
          </a:p>
          <a:p>
            <a:pPr algn="ctr"/>
            <a:r>
              <a:rPr lang="ja-JP" sz="300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学ぶ – 発見する – 行動する – 祝う </a:t>
            </a:r>
          </a:p>
        </p:txBody>
      </p:sp>
      <p:grpSp>
        <p:nvGrpSpPr>
          <p:cNvPr id="6" name="Group 5">
            <a:extLst>
              <a:ext uri="{FF2B5EF4-FFF2-40B4-BE49-F238E27FC236}">
                <a16:creationId xmlns:a16="http://schemas.microsoft.com/office/drawing/2014/main" id="{15A4E16A-9049-A82D-7215-BDD162746CA0}"/>
              </a:ext>
            </a:extLst>
          </p:cNvPr>
          <p:cNvGrpSpPr/>
          <p:nvPr/>
        </p:nvGrpSpPr>
        <p:grpSpPr>
          <a:xfrm>
            <a:off x="256702" y="2422460"/>
            <a:ext cx="11808512" cy="1734660"/>
            <a:chOff x="256702" y="2422460"/>
            <a:chExt cx="11808512" cy="1734660"/>
          </a:xfrm>
        </p:grpSpPr>
        <p:grpSp>
          <p:nvGrpSpPr>
            <p:cNvPr id="7" name="Group 6">
              <a:extLst>
                <a:ext uri="{FF2B5EF4-FFF2-40B4-BE49-F238E27FC236}">
                  <a16:creationId xmlns:a16="http://schemas.microsoft.com/office/drawing/2014/main" id="{CECFE2AC-C654-BC8B-8E88-B959E737F6C6}"/>
                </a:ext>
              </a:extLst>
            </p:cNvPr>
            <p:cNvGrpSpPr/>
            <p:nvPr/>
          </p:nvGrpSpPr>
          <p:grpSpPr>
            <a:xfrm>
              <a:off x="256702" y="2429249"/>
              <a:ext cx="11808512" cy="1727871"/>
              <a:chOff x="217631" y="709793"/>
              <a:chExt cx="11808512" cy="1727871"/>
            </a:xfrm>
          </p:grpSpPr>
          <p:sp>
            <p:nvSpPr>
              <p:cNvPr id="9" name="TextBox 8">
                <a:extLst>
                  <a:ext uri="{FF2B5EF4-FFF2-40B4-BE49-F238E27FC236}">
                    <a16:creationId xmlns:a16="http://schemas.microsoft.com/office/drawing/2014/main" id="{6CD70B27-D996-52FB-8FFF-F22511D27D0B}"/>
                  </a:ext>
                </a:extLst>
              </p:cNvPr>
              <p:cNvSpPr txBox="1"/>
              <p:nvPr/>
            </p:nvSpPr>
            <p:spPr>
              <a:xfrm>
                <a:off x="4507775" y="1852448"/>
                <a:ext cx="1553291" cy="585216"/>
              </a:xfrm>
              <a:prstGeom prst="rect">
                <a:avLst/>
              </a:prstGeom>
              <a:noFill/>
            </p:spPr>
            <p:txBody>
              <a:bodyPr wrap="square" lIns="0" rIns="0" rtlCol="0">
                <a:spAutoFit/>
              </a:bodyPr>
              <a:lstStyle/>
              <a:p>
                <a:pPr algn="ctr"/>
                <a:r>
                  <a:rPr lang="ja-JP" sz="1600" b="1" dirty="0">
                    <a:solidFill>
                      <a:srgbClr val="8CC63F"/>
                    </a:solidFill>
                    <a:latin typeface="MS PGothic" panose="020B0600070205080204" pitchFamily="34" charset="-128"/>
                    <a:ea typeface="MS PGothic" panose="020B0600070205080204" pitchFamily="34" charset="-128"/>
                    <a:cs typeface="Open Sans" charset="0"/>
                  </a:rPr>
                  <a:t>環境保全</a:t>
                </a:r>
                <a:br>
                  <a:rPr lang="ja-JP" sz="1600" b="1" dirty="0">
                    <a:solidFill>
                      <a:srgbClr val="8CC63F"/>
                    </a:solidFill>
                    <a:latin typeface="MS PGothic" panose="020B0600070205080204" pitchFamily="34" charset="-128"/>
                    <a:ea typeface="MS PGothic" panose="020B0600070205080204" pitchFamily="34" charset="-128"/>
                    <a:cs typeface="Open Sans" charset="0"/>
                  </a:rPr>
                </a:br>
                <a:endParaRPr lang="ja-JP" sz="1600" b="1" dirty="0">
                  <a:solidFill>
                    <a:srgbClr val="8CC63F"/>
                  </a:solidFill>
                  <a:latin typeface="MS PGothic" panose="020B0600070205080204" pitchFamily="34" charset="-128"/>
                  <a:ea typeface="MS PGothic" panose="020B0600070205080204" pitchFamily="34" charset="-128"/>
                  <a:cs typeface="Open Sans" charset="0"/>
                </a:endParaRPr>
              </a:p>
            </p:txBody>
          </p:sp>
          <p:sp>
            <p:nvSpPr>
              <p:cNvPr id="10" name="TextBox 9">
                <a:extLst>
                  <a:ext uri="{FF2B5EF4-FFF2-40B4-BE49-F238E27FC236}">
                    <a16:creationId xmlns:a16="http://schemas.microsoft.com/office/drawing/2014/main" id="{DE14A285-D458-8381-47ED-EAB33F4CA601}"/>
                  </a:ext>
                </a:extLst>
              </p:cNvPr>
              <p:cNvSpPr txBox="1"/>
              <p:nvPr/>
            </p:nvSpPr>
            <p:spPr>
              <a:xfrm>
                <a:off x="7596389" y="1852448"/>
                <a:ext cx="1463040" cy="585216"/>
              </a:xfrm>
              <a:prstGeom prst="rect">
                <a:avLst/>
              </a:prstGeom>
              <a:noFill/>
            </p:spPr>
            <p:txBody>
              <a:bodyPr wrap="square" lIns="0" rIns="0" rtlCol="0">
                <a:spAutoFit/>
              </a:bodyPr>
              <a:lstStyle/>
              <a:p>
                <a:pPr algn="ctr"/>
                <a:r>
                  <a:rPr lang="ja-JP" sz="1600" b="1" dirty="0">
                    <a:solidFill>
                      <a:srgbClr val="F26A2C"/>
                    </a:solidFill>
                    <a:latin typeface="MS PGothic" panose="020B0600070205080204" pitchFamily="34" charset="-128"/>
                    <a:ea typeface="MS PGothic" panose="020B0600070205080204" pitchFamily="34" charset="-128"/>
                    <a:cs typeface="Open Sans" charset="0"/>
                  </a:rPr>
                  <a:t>食料支援</a:t>
                </a:r>
                <a:br>
                  <a:rPr lang="ja-JP" sz="1600" b="1" dirty="0">
                    <a:solidFill>
                      <a:srgbClr val="F26A2C"/>
                    </a:solidFill>
                    <a:latin typeface="MS PGothic" panose="020B0600070205080204" pitchFamily="34" charset="-128"/>
                    <a:ea typeface="MS PGothic" panose="020B0600070205080204" pitchFamily="34" charset="-128"/>
                    <a:cs typeface="Open Sans" charset="0"/>
                  </a:rPr>
                </a:br>
                <a:endParaRPr lang="ja-JP" sz="1600" b="1" dirty="0">
                  <a:solidFill>
                    <a:srgbClr val="F26A2C"/>
                  </a:solidFill>
                  <a:latin typeface="MS PGothic" panose="020B0600070205080204" pitchFamily="34" charset="-128"/>
                  <a:ea typeface="MS PGothic" panose="020B0600070205080204" pitchFamily="34" charset="-128"/>
                  <a:cs typeface="Open Sans" charset="0"/>
                </a:endParaRPr>
              </a:p>
            </p:txBody>
          </p:sp>
          <p:sp>
            <p:nvSpPr>
              <p:cNvPr id="11" name="TextBox 10">
                <a:extLst>
                  <a:ext uri="{FF2B5EF4-FFF2-40B4-BE49-F238E27FC236}">
                    <a16:creationId xmlns:a16="http://schemas.microsoft.com/office/drawing/2014/main" id="{799435DD-B417-8540-89CB-56F6D319152C}"/>
                  </a:ext>
                </a:extLst>
              </p:cNvPr>
              <p:cNvSpPr txBox="1"/>
              <p:nvPr/>
            </p:nvSpPr>
            <p:spPr>
              <a:xfrm>
                <a:off x="9112143" y="1852448"/>
                <a:ext cx="1463040" cy="585216"/>
              </a:xfrm>
              <a:prstGeom prst="rect">
                <a:avLst/>
              </a:prstGeom>
              <a:noFill/>
            </p:spPr>
            <p:txBody>
              <a:bodyPr wrap="square" lIns="0" rIns="0" rtlCol="0">
                <a:spAutoFit/>
              </a:bodyPr>
              <a:lstStyle/>
              <a:p>
                <a:pPr algn="ctr"/>
                <a:r>
                  <a:rPr lang="ja-JP" sz="1600" b="1" dirty="0">
                    <a:solidFill>
                      <a:srgbClr val="6A205F"/>
                    </a:solidFill>
                    <a:latin typeface="MS PGothic" panose="020B0600070205080204" pitchFamily="34" charset="-128"/>
                    <a:ea typeface="MS PGothic" panose="020B0600070205080204" pitchFamily="34" charset="-128"/>
                    <a:cs typeface="Open Sans" charset="0"/>
                  </a:rPr>
                  <a:t>視力保護</a:t>
                </a:r>
                <a:br>
                  <a:rPr lang="ja-JP" sz="1600" b="1" dirty="0">
                    <a:solidFill>
                      <a:srgbClr val="6A205F"/>
                    </a:solidFill>
                    <a:latin typeface="MS PGothic" panose="020B0600070205080204" pitchFamily="34" charset="-128"/>
                    <a:ea typeface="MS PGothic" panose="020B0600070205080204" pitchFamily="34" charset="-128"/>
                    <a:cs typeface="Open Sans" charset="0"/>
                  </a:rPr>
                </a:br>
                <a:endParaRPr lang="ja-JP" sz="1600" b="1" dirty="0">
                  <a:solidFill>
                    <a:srgbClr val="6A205F"/>
                  </a:solidFill>
                  <a:latin typeface="MS PGothic" panose="020B0600070205080204" pitchFamily="34" charset="-128"/>
                  <a:ea typeface="MS PGothic" panose="020B0600070205080204" pitchFamily="34" charset="-128"/>
                  <a:cs typeface="Open Sans" charset="0"/>
                </a:endParaRPr>
              </a:p>
            </p:txBody>
          </p:sp>
          <p:sp>
            <p:nvSpPr>
              <p:cNvPr id="12" name="TextBox 11">
                <a:extLst>
                  <a:ext uri="{FF2B5EF4-FFF2-40B4-BE49-F238E27FC236}">
                    <a16:creationId xmlns:a16="http://schemas.microsoft.com/office/drawing/2014/main" id="{6E42BD50-901E-D41B-BFC6-A45AE1BDE9FC}"/>
                  </a:ext>
                </a:extLst>
              </p:cNvPr>
              <p:cNvSpPr txBox="1"/>
              <p:nvPr/>
            </p:nvSpPr>
            <p:spPr>
              <a:xfrm>
                <a:off x="217631" y="1852448"/>
                <a:ext cx="1463040" cy="338554"/>
              </a:xfrm>
              <a:prstGeom prst="rect">
                <a:avLst/>
              </a:prstGeom>
              <a:noFill/>
            </p:spPr>
            <p:txBody>
              <a:bodyPr wrap="square" lIns="0" rIns="0" rtlCol="0">
                <a:spAutoFit/>
              </a:bodyPr>
              <a:lstStyle/>
              <a:p>
                <a:pPr algn="ctr"/>
                <a:r>
                  <a:rPr lang="ja-JP" sz="1600" b="1" dirty="0">
                    <a:solidFill>
                      <a:srgbClr val="F0C217"/>
                    </a:solidFill>
                    <a:latin typeface="MS PGothic" panose="020B0600070205080204" pitchFamily="34" charset="-128"/>
                    <a:ea typeface="MS PGothic" panose="020B0600070205080204" pitchFamily="34" charset="-128"/>
                    <a:cs typeface="Open Sans" charset="0"/>
                  </a:rPr>
                  <a:t>小児がん</a:t>
                </a:r>
              </a:p>
            </p:txBody>
          </p:sp>
          <p:pic>
            <p:nvPicPr>
              <p:cNvPr id="13" name="Picture 12">
                <a:extLst>
                  <a:ext uri="{FF2B5EF4-FFF2-40B4-BE49-F238E27FC236}">
                    <a16:creationId xmlns:a16="http://schemas.microsoft.com/office/drawing/2014/main" id="{C9638882-381E-6E25-613E-D81083B01B6A}"/>
                  </a:ext>
                </a:extLst>
              </p:cNvPr>
              <p:cNvPicPr>
                <a:picLocks noChangeAspect="1"/>
              </p:cNvPicPr>
              <p:nvPr/>
            </p:nvPicPr>
            <p:blipFill>
              <a:blip r:embed="rId3"/>
              <a:stretch>
                <a:fillRect/>
              </a:stretch>
            </p:blipFill>
            <p:spPr>
              <a:xfrm>
                <a:off x="389691" y="709793"/>
                <a:ext cx="1128140" cy="1143000"/>
              </a:xfrm>
              <a:prstGeom prst="rect">
                <a:avLst/>
              </a:prstGeom>
            </p:spPr>
          </p:pic>
          <p:pic>
            <p:nvPicPr>
              <p:cNvPr id="18" name="Picture 17">
                <a:extLst>
                  <a:ext uri="{FF2B5EF4-FFF2-40B4-BE49-F238E27FC236}">
                    <a16:creationId xmlns:a16="http://schemas.microsoft.com/office/drawing/2014/main" id="{EDEECE7E-7C8B-58B3-380C-656F5925A260}"/>
                  </a:ext>
                </a:extLst>
              </p:cNvPr>
              <p:cNvPicPr>
                <a:picLocks noChangeAspect="1"/>
              </p:cNvPicPr>
              <p:nvPr/>
            </p:nvPicPr>
            <p:blipFill>
              <a:blip r:embed="rId4"/>
              <a:stretch>
                <a:fillRect/>
              </a:stretch>
            </p:blipFill>
            <p:spPr>
              <a:xfrm>
                <a:off x="4780740" y="709793"/>
                <a:ext cx="1103880" cy="1143000"/>
              </a:xfrm>
              <a:prstGeom prst="rect">
                <a:avLst/>
              </a:prstGeom>
            </p:spPr>
          </p:pic>
          <p:pic>
            <p:nvPicPr>
              <p:cNvPr id="19" name="Picture 18">
                <a:extLst>
                  <a:ext uri="{FF2B5EF4-FFF2-40B4-BE49-F238E27FC236}">
                    <a16:creationId xmlns:a16="http://schemas.microsoft.com/office/drawing/2014/main" id="{D12F9B7A-CB4A-B964-D3DD-92044E7E97CA}"/>
                  </a:ext>
                </a:extLst>
              </p:cNvPr>
              <p:cNvPicPr>
                <a:picLocks noChangeAspect="1"/>
              </p:cNvPicPr>
              <p:nvPr/>
            </p:nvPicPr>
            <p:blipFill>
              <a:blip r:embed="rId5"/>
              <a:stretch>
                <a:fillRect/>
              </a:stretch>
            </p:blipFill>
            <p:spPr>
              <a:xfrm>
                <a:off x="7739495" y="709793"/>
                <a:ext cx="1270138" cy="1143000"/>
              </a:xfrm>
              <a:prstGeom prst="rect">
                <a:avLst/>
              </a:prstGeom>
            </p:spPr>
          </p:pic>
          <p:pic>
            <p:nvPicPr>
              <p:cNvPr id="20" name="Picture 19">
                <a:extLst>
                  <a:ext uri="{FF2B5EF4-FFF2-40B4-BE49-F238E27FC236}">
                    <a16:creationId xmlns:a16="http://schemas.microsoft.com/office/drawing/2014/main" id="{1ED06143-EEE5-05CE-451F-0D6E170377FD}"/>
                  </a:ext>
                </a:extLst>
              </p:cNvPr>
              <p:cNvPicPr>
                <a:picLocks noChangeAspect="1"/>
              </p:cNvPicPr>
              <p:nvPr/>
            </p:nvPicPr>
            <p:blipFill>
              <a:blip r:embed="rId6"/>
              <a:stretch>
                <a:fillRect/>
              </a:stretch>
            </p:blipFill>
            <p:spPr>
              <a:xfrm>
                <a:off x="9279326" y="709793"/>
                <a:ext cx="1147013" cy="1143000"/>
              </a:xfrm>
              <a:prstGeom prst="rect">
                <a:avLst/>
              </a:prstGeom>
            </p:spPr>
          </p:pic>
          <p:sp>
            <p:nvSpPr>
              <p:cNvPr id="27" name="TextBox 26">
                <a:extLst>
                  <a:ext uri="{FF2B5EF4-FFF2-40B4-BE49-F238E27FC236}">
                    <a16:creationId xmlns:a16="http://schemas.microsoft.com/office/drawing/2014/main" id="{C484E0AE-98B9-7E7F-E4C0-78C2D7354CDC}"/>
                  </a:ext>
                </a:extLst>
              </p:cNvPr>
              <p:cNvSpPr txBox="1"/>
              <p:nvPr/>
            </p:nvSpPr>
            <p:spPr>
              <a:xfrm>
                <a:off x="1689891" y="1852448"/>
                <a:ext cx="1463040" cy="523220"/>
              </a:xfrm>
              <a:prstGeom prst="rect">
                <a:avLst/>
              </a:prstGeom>
              <a:noFill/>
            </p:spPr>
            <p:txBody>
              <a:bodyPr wrap="square" lIns="0" rIns="0" rtlCol="0">
                <a:spAutoFit/>
              </a:bodyPr>
              <a:lstStyle/>
              <a:p>
                <a:pPr algn="ctr"/>
                <a:r>
                  <a:rPr lang="ja-JP" sz="1600" b="1" dirty="0">
                    <a:solidFill>
                      <a:srgbClr val="0774AF"/>
                    </a:solidFill>
                    <a:latin typeface="MS PGothic" panose="020B0600070205080204" pitchFamily="34" charset="-128"/>
                    <a:ea typeface="MS PGothic" panose="020B0600070205080204" pitchFamily="34" charset="-128"/>
                    <a:cs typeface="Open Sans" charset="0"/>
                  </a:rPr>
                  <a:t>糖尿病</a:t>
                </a:r>
                <a:br>
                  <a:rPr lang="ja-JP" sz="1200" b="1" dirty="0">
                    <a:solidFill>
                      <a:schemeClr val="tx2"/>
                    </a:solidFill>
                    <a:latin typeface="MS PGothic" panose="020B0600070205080204" pitchFamily="34" charset="-128"/>
                    <a:ea typeface="MS PGothic" panose="020B0600070205080204" pitchFamily="34" charset="-128"/>
                    <a:cs typeface="Open Sans" charset="0"/>
                  </a:rPr>
                </a:br>
                <a:endParaRPr lang="ja-JP" sz="1200" b="1" dirty="0">
                  <a:solidFill>
                    <a:schemeClr val="tx2"/>
                  </a:solidFill>
                  <a:latin typeface="MS PGothic" panose="020B0600070205080204" pitchFamily="34" charset="-128"/>
                  <a:ea typeface="MS PGothic" panose="020B0600070205080204" pitchFamily="34" charset="-128"/>
                  <a:cs typeface="Open Sans" charset="0"/>
                </a:endParaRPr>
              </a:p>
            </p:txBody>
          </p:sp>
          <p:pic>
            <p:nvPicPr>
              <p:cNvPr id="28" name="Picture 27">
                <a:extLst>
                  <a:ext uri="{FF2B5EF4-FFF2-40B4-BE49-F238E27FC236}">
                    <a16:creationId xmlns:a16="http://schemas.microsoft.com/office/drawing/2014/main" id="{895EF748-8172-FD45-C0E0-E689118404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3510" y="709793"/>
                <a:ext cx="1155048" cy="1143000"/>
              </a:xfrm>
              <a:prstGeom prst="rect">
                <a:avLst/>
              </a:prstGeom>
            </p:spPr>
          </p:pic>
          <p:sp>
            <p:nvSpPr>
              <p:cNvPr id="29" name="TextBox 28">
                <a:extLst>
                  <a:ext uri="{FF2B5EF4-FFF2-40B4-BE49-F238E27FC236}">
                    <a16:creationId xmlns:a16="http://schemas.microsoft.com/office/drawing/2014/main" id="{8391E39A-3A40-F04B-BE14-749A5A74288E}"/>
                  </a:ext>
                </a:extLst>
              </p:cNvPr>
              <p:cNvSpPr txBox="1"/>
              <p:nvPr/>
            </p:nvSpPr>
            <p:spPr>
              <a:xfrm>
                <a:off x="3161397" y="1852448"/>
                <a:ext cx="1463040" cy="338554"/>
              </a:xfrm>
              <a:prstGeom prst="rect">
                <a:avLst/>
              </a:prstGeom>
              <a:noFill/>
            </p:spPr>
            <p:txBody>
              <a:bodyPr wrap="square" lIns="0" rIns="0" rtlCol="0">
                <a:spAutoFit/>
              </a:bodyPr>
              <a:lstStyle/>
              <a:p>
                <a:pPr algn="ctr"/>
                <a:r>
                  <a:rPr lang="ja-JP" sz="1600" b="1" dirty="0">
                    <a:solidFill>
                      <a:srgbClr val="00339A"/>
                    </a:solidFill>
                    <a:latin typeface="MS PGothic" panose="020B0600070205080204" pitchFamily="34" charset="-128"/>
                    <a:ea typeface="MS PGothic" panose="020B0600070205080204" pitchFamily="34" charset="-128"/>
                    <a:cs typeface="Open Sans" charset="0"/>
                  </a:rPr>
                  <a:t>災害援助</a:t>
                </a:r>
              </a:p>
            </p:txBody>
          </p:sp>
          <p:pic>
            <p:nvPicPr>
              <p:cNvPr id="30" name="Picture 29" descr="A group of people holding hands&#10;&#10;Description automatically generated">
                <a:extLst>
                  <a:ext uri="{FF2B5EF4-FFF2-40B4-BE49-F238E27FC236}">
                    <a16:creationId xmlns:a16="http://schemas.microsoft.com/office/drawing/2014/main" id="{8FC989FE-8FFA-4BA5-C490-D6DBDCF822B5}"/>
                  </a:ext>
                </a:extLst>
              </p:cNvPr>
              <p:cNvPicPr>
                <a:picLocks noChangeAspect="1"/>
              </p:cNvPicPr>
              <p:nvPr/>
            </p:nvPicPr>
            <p:blipFill>
              <a:blip r:embed="rId8"/>
              <a:stretch>
                <a:fillRect/>
              </a:stretch>
            </p:blipFill>
            <p:spPr>
              <a:xfrm>
                <a:off x="10724026" y="709793"/>
                <a:ext cx="1130824" cy="1143000"/>
              </a:xfrm>
              <a:prstGeom prst="rect">
                <a:avLst/>
              </a:prstGeom>
            </p:spPr>
          </p:pic>
          <p:sp>
            <p:nvSpPr>
              <p:cNvPr id="31" name="TextBox 30">
                <a:extLst>
                  <a:ext uri="{FF2B5EF4-FFF2-40B4-BE49-F238E27FC236}">
                    <a16:creationId xmlns:a16="http://schemas.microsoft.com/office/drawing/2014/main" id="{60F34E80-85EF-E35E-A775-65A6AE6CD692}"/>
                  </a:ext>
                </a:extLst>
              </p:cNvPr>
              <p:cNvSpPr txBox="1"/>
              <p:nvPr/>
            </p:nvSpPr>
            <p:spPr>
              <a:xfrm>
                <a:off x="10563103" y="1852448"/>
                <a:ext cx="1463040" cy="585216"/>
              </a:xfrm>
              <a:prstGeom prst="rect">
                <a:avLst/>
              </a:prstGeom>
              <a:noFill/>
            </p:spPr>
            <p:txBody>
              <a:bodyPr wrap="square" lIns="0" rIns="0" rtlCol="0">
                <a:spAutoFit/>
              </a:bodyPr>
              <a:lstStyle/>
              <a:p>
                <a:pPr algn="ctr"/>
                <a:r>
                  <a:rPr lang="ja-JP" sz="1600" b="1" dirty="0">
                    <a:solidFill>
                      <a:srgbClr val="10A0A0"/>
                    </a:solidFill>
                    <a:latin typeface="MS PGothic" panose="020B0600070205080204" pitchFamily="34" charset="-128"/>
                    <a:ea typeface="MS PGothic" panose="020B0600070205080204" pitchFamily="34" charset="-128"/>
                    <a:cs typeface="Open Sans" charset="0"/>
                  </a:rPr>
                  <a:t>青少年支援</a:t>
                </a:r>
                <a:br>
                  <a:rPr lang="ja-JP" sz="1600" b="1" dirty="0">
                    <a:solidFill>
                      <a:srgbClr val="10A0A0"/>
                    </a:solidFill>
                    <a:latin typeface="MS PGothic" panose="020B0600070205080204" pitchFamily="34" charset="-128"/>
                    <a:ea typeface="MS PGothic" panose="020B0600070205080204" pitchFamily="34" charset="-128"/>
                    <a:cs typeface="Open Sans" charset="0"/>
                  </a:rPr>
                </a:br>
                <a:endParaRPr lang="ja-JP" sz="1600" b="1" dirty="0">
                  <a:solidFill>
                    <a:srgbClr val="10A0A0"/>
                  </a:solidFill>
                  <a:latin typeface="MS PGothic" panose="020B0600070205080204" pitchFamily="34" charset="-128"/>
                  <a:ea typeface="MS PGothic" panose="020B0600070205080204" pitchFamily="34" charset="-128"/>
                  <a:cs typeface="Open Sans" charset="0"/>
                </a:endParaRPr>
              </a:p>
            </p:txBody>
          </p:sp>
          <p:sp>
            <p:nvSpPr>
              <p:cNvPr id="32" name="TextBox 31">
                <a:extLst>
                  <a:ext uri="{FF2B5EF4-FFF2-40B4-BE49-F238E27FC236}">
                    <a16:creationId xmlns:a16="http://schemas.microsoft.com/office/drawing/2014/main" id="{96EA29E1-E028-A0B1-688D-9C6FFDC044CE}"/>
                  </a:ext>
                </a:extLst>
              </p:cNvPr>
              <p:cNvSpPr txBox="1"/>
              <p:nvPr/>
            </p:nvSpPr>
            <p:spPr>
              <a:xfrm>
                <a:off x="6094533" y="1852448"/>
                <a:ext cx="1592247" cy="585216"/>
              </a:xfrm>
              <a:prstGeom prst="rect">
                <a:avLst/>
              </a:prstGeom>
              <a:noFill/>
            </p:spPr>
            <p:txBody>
              <a:bodyPr wrap="square" lIns="0" rIns="0" rtlCol="0">
                <a:spAutoFit/>
              </a:bodyPr>
              <a:lstStyle/>
              <a:p>
                <a:pPr algn="ctr"/>
                <a:r>
                  <a:rPr lang="ja-JP" sz="1600" b="1" dirty="0">
                    <a:solidFill>
                      <a:srgbClr val="C00000"/>
                    </a:solidFill>
                    <a:latin typeface="MS PGothic" panose="020B0600070205080204" pitchFamily="34" charset="-128"/>
                    <a:ea typeface="MS PGothic" panose="020B0600070205080204" pitchFamily="34" charset="-128"/>
                    <a:cs typeface="Open Sans" charset="0"/>
                  </a:rPr>
                  <a:t>人道支援</a:t>
                </a:r>
                <a:br>
                  <a:rPr lang="ja-JP" sz="1600" b="1" dirty="0">
                    <a:solidFill>
                      <a:srgbClr val="C00000"/>
                    </a:solidFill>
                    <a:latin typeface="MS PGothic" panose="020B0600070205080204" pitchFamily="34" charset="-128"/>
                    <a:ea typeface="MS PGothic" panose="020B0600070205080204" pitchFamily="34" charset="-128"/>
                    <a:cs typeface="Open Sans" charset="0"/>
                  </a:rPr>
                </a:br>
                <a:endParaRPr lang="ja-JP" sz="1600" b="1" dirty="0">
                  <a:solidFill>
                    <a:srgbClr val="C00000"/>
                  </a:solidFill>
                  <a:latin typeface="MS PGothic" panose="020B0600070205080204" pitchFamily="34" charset="-128"/>
                  <a:ea typeface="MS PGothic" panose="020B0600070205080204" pitchFamily="34" charset="-128"/>
                  <a:cs typeface="Open Sans" charset="0"/>
                </a:endParaRPr>
              </a:p>
            </p:txBody>
          </p:sp>
          <p:pic>
            <p:nvPicPr>
              <p:cNvPr id="33" name="Picture 32" descr="A close-up of a logo&#10;&#10;Description automatically generated">
                <a:extLst>
                  <a:ext uri="{FF2B5EF4-FFF2-40B4-BE49-F238E27FC236}">
                    <a16:creationId xmlns:a16="http://schemas.microsoft.com/office/drawing/2014/main" id="{C89DD73D-8989-19D7-1721-DA88EC54F295}"/>
                  </a:ext>
                </a:extLst>
              </p:cNvPr>
              <p:cNvPicPr>
                <a:picLocks noChangeAspect="1"/>
              </p:cNvPicPr>
              <p:nvPr/>
            </p:nvPicPr>
            <p:blipFill>
              <a:blip r:embed="rId9"/>
              <a:stretch>
                <a:fillRect/>
              </a:stretch>
            </p:blipFill>
            <p:spPr>
              <a:xfrm>
                <a:off x="6210299" y="709793"/>
                <a:ext cx="1231510" cy="1143000"/>
              </a:xfrm>
              <a:prstGeom prst="rect">
                <a:avLst/>
              </a:prstGeom>
            </p:spPr>
          </p:pic>
        </p:grpSp>
        <p:pic>
          <p:nvPicPr>
            <p:cNvPr id="8" name="Picture 7" descr="A logo of a cloud with rain and lightning&#10;&#10;Description automatically generated">
              <a:extLst>
                <a:ext uri="{FF2B5EF4-FFF2-40B4-BE49-F238E27FC236}">
                  <a16:creationId xmlns:a16="http://schemas.microsoft.com/office/drawing/2014/main" id="{4F687FA3-5B57-B6F5-E15D-188B21D035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26055" y="2422460"/>
              <a:ext cx="1137199" cy="1149444"/>
            </a:xfrm>
            <a:prstGeom prst="rect">
              <a:avLst/>
            </a:prstGeom>
          </p:spPr>
        </p:pic>
      </p:grpSp>
    </p:spTree>
    <p:extLst>
      <p:ext uri="{BB962C8B-B14F-4D97-AF65-F5344CB8AC3E}">
        <p14:creationId xmlns:p14="http://schemas.microsoft.com/office/powerpoint/2010/main" val="773694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7467600" y="2900543"/>
            <a:ext cx="5486400" cy="694664"/>
          </a:xfrm>
          <a:prstGeom prst="rect">
            <a:avLst/>
          </a:prstGeom>
        </p:spPr>
        <p:txBody>
          <a:bodyPr anchor="b">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b="1" kern="0" dirty="0">
              <a:solidFill>
                <a:srgbClr val="0A5496"/>
              </a:solidFill>
              <a:latin typeface="ＭＳ Ｐゴシック" panose="020B0600070205080204" pitchFamily="50" charset="-128"/>
              <a:ea typeface="ＭＳ Ｐゴシック" panose="020B0600070205080204" pitchFamily="50" charset="-128"/>
              <a:cs typeface="Arial" charset="0"/>
            </a:endParaRPr>
          </a:p>
        </p:txBody>
      </p:sp>
      <p:sp>
        <p:nvSpPr>
          <p:cNvPr id="2" name="Rectangle 1"/>
          <p:cNvSpPr/>
          <p:nvPr/>
        </p:nvSpPr>
        <p:spPr>
          <a:xfrm>
            <a:off x="6324600" y="1600200"/>
            <a:ext cx="5315348" cy="4493538"/>
          </a:xfrm>
          <a:prstGeom prst="rect">
            <a:avLst/>
          </a:prstGeom>
        </p:spPr>
        <p:txBody>
          <a:bodyPr wrap="square">
            <a:spAutoFit/>
          </a:bodyPr>
          <a:lstStyle/>
          <a:p>
            <a:r>
              <a:rPr lang="ja-JP" sz="22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ライオンズの奉仕に力を与える。</a:t>
            </a:r>
          </a:p>
          <a:p>
            <a:endParaRPr lang="en-US" sz="2200" kern="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r>
              <a:rPr lang="ja-JP" sz="22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交付金を管理：</a:t>
            </a:r>
          </a:p>
          <a:p>
            <a:endParaRPr lang="en-US" sz="2200" kern="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r>
              <a:rPr lang="ja-JP" sz="22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	人道奉仕イニシアチブ</a:t>
            </a:r>
          </a:p>
          <a:p>
            <a:endParaRPr lang="en-US" sz="2200" kern="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r>
              <a:rPr lang="ja-JP" sz="22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	グローバルヘルス・イニシアチブ</a:t>
            </a:r>
          </a:p>
          <a:p>
            <a:endParaRPr lang="en-US" sz="2200" kern="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r>
              <a:rPr lang="ja-JP" sz="22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	新興イニシアチブ</a:t>
            </a:r>
          </a:p>
          <a:p>
            <a:endParaRPr lang="en-US" sz="2200" kern="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r>
              <a:rPr lang="ja-JP" sz="22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地区LCIFコーディネーターを会議に招き、LCIFに関するライオンズの知識を高めてもらう。</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475" y="1752600"/>
            <a:ext cx="3962400" cy="3018789"/>
          </a:xfrm>
          <a:prstGeom prst="rect">
            <a:avLst/>
          </a:prstGeom>
          <a:noFill/>
          <a:effectLst>
            <a:outerShdw blurRad="50800" dist="38100" dir="2700000" algn="tl" rotWithShape="0">
              <a:prstClr val="black">
                <a:alpha val="40000"/>
              </a:prstClr>
            </a:outerShdw>
          </a:effectLst>
        </p:spPr>
      </p:pic>
      <p:sp>
        <p:nvSpPr>
          <p:cNvPr id="4" name="Rectangle 3"/>
          <p:cNvSpPr/>
          <p:nvPr/>
        </p:nvSpPr>
        <p:spPr>
          <a:xfrm>
            <a:off x="5558306" y="685800"/>
            <a:ext cx="6543136" cy="540725"/>
          </a:xfrm>
          <a:prstGeom prst="rect">
            <a:avLst/>
          </a:prstGeom>
        </p:spPr>
        <p:txBody>
          <a:bodyPr wrap="square">
            <a:spAutoFit/>
          </a:bodyPr>
          <a:lstStyle/>
          <a:p>
            <a:pPr>
              <a:lnSpc>
                <a:spcPct val="120000"/>
              </a:lnSpc>
            </a:pPr>
            <a:r>
              <a:rPr lang="ja-JP" sz="2800" b="1">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ライオンズクラブ国際財団 </a:t>
            </a:r>
          </a:p>
        </p:txBody>
      </p:sp>
    </p:spTree>
    <p:extLst>
      <p:ext uri="{BB962C8B-B14F-4D97-AF65-F5344CB8AC3E}">
        <p14:creationId xmlns:p14="http://schemas.microsoft.com/office/powerpoint/2010/main" val="2152497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4001" y="1168167"/>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ＭＳ Ｐゴシック" panose="020B0600070205080204" pitchFamily="50" charset="-128"/>
              <a:ea typeface="ＭＳ Ｐゴシック" panose="020B0600070205080204" pitchFamily="50" charset="-128"/>
              <a:cs typeface="Arial" charset="0"/>
            </a:endParaRPr>
          </a:p>
        </p:txBody>
      </p:sp>
      <p:sp>
        <p:nvSpPr>
          <p:cNvPr id="138" name="Title 1"/>
          <p:cNvSpPr txBox="1">
            <a:spLocks/>
          </p:cNvSpPr>
          <p:nvPr/>
        </p:nvSpPr>
        <p:spPr>
          <a:xfrm>
            <a:off x="533400" y="423006"/>
            <a:ext cx="11201400" cy="455131"/>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第2回会議 – 会員を焦点に！</a:t>
            </a:r>
          </a:p>
        </p:txBody>
      </p:sp>
      <p:grpSp>
        <p:nvGrpSpPr>
          <p:cNvPr id="31" name="Group 30"/>
          <p:cNvGrpSpPr/>
          <p:nvPr/>
        </p:nvGrpSpPr>
        <p:grpSpPr>
          <a:xfrm>
            <a:off x="8438936" y="2385248"/>
            <a:ext cx="1086478" cy="1980634"/>
            <a:chOff x="5734418" y="1527294"/>
            <a:chExt cx="1086478" cy="1980634"/>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8" y="1527294"/>
              <a:ext cx="941603" cy="1371600"/>
            </a:xfrm>
            <a:prstGeom prst="rect">
              <a:avLst/>
            </a:prstGeom>
            <a:ln>
              <a:noFill/>
            </a:ln>
            <a:effectLst>
              <a:outerShdw blurRad="292100" dist="139700" dir="2700000" algn="tl" rotWithShape="0">
                <a:srgbClr val="333333">
                  <a:alpha val="65000"/>
                </a:srgbClr>
              </a:outerShdw>
            </a:effectLst>
          </p:spPr>
        </p:pic>
        <p:sp>
          <p:nvSpPr>
            <p:cNvPr id="33" name="TextBox 32"/>
            <p:cNvSpPr txBox="1"/>
            <p:nvPr/>
          </p:nvSpPr>
          <p:spPr>
            <a:xfrm>
              <a:off x="5734418" y="2984708"/>
              <a:ext cx="1086478" cy="523220"/>
            </a:xfrm>
            <a:prstGeom prst="rect">
              <a:avLst/>
            </a:prstGeom>
            <a:noFill/>
          </p:spPr>
          <p:txBody>
            <a:bodyPr wrap="square" rtlCol="0">
              <a:spAutoFit/>
            </a:bodyPr>
            <a:lstStyle/>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会長</a:t>
              </a:r>
              <a:r>
                <a:rPr lang="ja-JP" sz="1200" dirty="0">
                  <a:solidFill>
                    <a:schemeClr val="bg1"/>
                  </a:solidFill>
                  <a:latin typeface="ＭＳ Ｐゴシック" panose="020B0600070205080204" pitchFamily="50" charset="-128"/>
                  <a:ea typeface="ＭＳ Ｐゴシック" panose="020B0600070205080204" pitchFamily="50" charset="-128"/>
                </a:rPr>
                <a:t>	</a:t>
              </a:r>
            </a:p>
          </p:txBody>
        </p:sp>
      </p:grpSp>
      <p:sp>
        <p:nvSpPr>
          <p:cNvPr id="34" name="TextBox 33"/>
          <p:cNvSpPr txBox="1"/>
          <p:nvPr/>
        </p:nvSpPr>
        <p:spPr>
          <a:xfrm>
            <a:off x="457200" y="1419696"/>
            <a:ext cx="3632253" cy="338554"/>
          </a:xfrm>
          <a:prstGeom prst="rect">
            <a:avLst/>
          </a:prstGeom>
          <a:noFill/>
        </p:spPr>
        <p:txBody>
          <a:bodyPr wrap="square" rtlCol="0">
            <a:noAutofit/>
          </a:bodyPr>
          <a:lstStyle/>
          <a:p>
            <a:pPr algn="ctr"/>
            <a:r>
              <a:rPr lang="ja-JP" sz="2000" b="1" i="1" dirty="0">
                <a:solidFill>
                  <a:schemeClr val="bg2"/>
                </a:solidFill>
                <a:latin typeface="ＭＳ Ｐゴシック" panose="020B0600070205080204" pitchFamily="50" charset="-128"/>
                <a:ea typeface="ＭＳ Ｐゴシック" panose="020B0600070205080204" pitchFamily="50" charset="-128"/>
                <a:cs typeface="Calibri" panose="020F0502020204030204" pitchFamily="34" charset="0"/>
              </a:rPr>
              <a:t>グローバル・アクション・チーム</a:t>
            </a:r>
          </a:p>
        </p:txBody>
      </p:sp>
      <p:grpSp>
        <p:nvGrpSpPr>
          <p:cNvPr id="35" name="Group 34"/>
          <p:cNvGrpSpPr/>
          <p:nvPr/>
        </p:nvGrpSpPr>
        <p:grpSpPr>
          <a:xfrm>
            <a:off x="9569896" y="4474021"/>
            <a:ext cx="1312344" cy="1818330"/>
            <a:chOff x="6934520" y="3535483"/>
            <a:chExt cx="1312344" cy="1818330"/>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6934520" y="5015259"/>
              <a:ext cx="1312344" cy="338554"/>
            </a:xfrm>
            <a:prstGeom prst="rect">
              <a:avLst/>
            </a:prstGeom>
            <a:noFill/>
          </p:spPr>
          <p:txBody>
            <a:bodyPr wrap="square" rtlCol="0">
              <a:spAutoFit/>
            </a:bodyPr>
            <a:lstStyle/>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幹事</a:t>
              </a:r>
              <a:endParaRPr lang="ja-JP" sz="1200" dirty="0">
                <a:solidFill>
                  <a:srgbClr val="00338D"/>
                </a:solidFill>
                <a:latin typeface="ＭＳ Ｐゴシック" panose="020B0600070205080204" pitchFamily="50" charset="-128"/>
                <a:ea typeface="ＭＳ Ｐゴシック" panose="020B0600070205080204" pitchFamily="50" charset="-128"/>
                <a:cs typeface="Calibri" panose="020F0502020204030204" pitchFamily="34" charset="0"/>
              </a:endParaRPr>
            </a:p>
          </p:txBody>
        </p:sp>
      </p:grpSp>
      <p:grpSp>
        <p:nvGrpSpPr>
          <p:cNvPr id="38" name="Group 37"/>
          <p:cNvGrpSpPr/>
          <p:nvPr/>
        </p:nvGrpSpPr>
        <p:grpSpPr>
          <a:xfrm>
            <a:off x="9550128" y="2385249"/>
            <a:ext cx="1574318" cy="1810903"/>
            <a:chOff x="6939901" y="1523998"/>
            <a:chExt cx="1574318" cy="1810903"/>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6939901" y="2996347"/>
              <a:ext cx="1574318" cy="338554"/>
            </a:xfrm>
            <a:prstGeom prst="rect">
              <a:avLst/>
            </a:prstGeom>
            <a:noFill/>
          </p:spPr>
          <p:txBody>
            <a:bodyPr wrap="square" rtlCol="0">
              <a:spAutoFit/>
            </a:bodyPr>
            <a:lstStyle/>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副会長</a:t>
              </a:r>
              <a:endParaRPr lang="ja-JP" sz="12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p:txBody>
        </p:sp>
      </p:grpSp>
      <p:grpSp>
        <p:nvGrpSpPr>
          <p:cNvPr id="41" name="Group 40"/>
          <p:cNvGrpSpPr/>
          <p:nvPr/>
        </p:nvGrpSpPr>
        <p:grpSpPr>
          <a:xfrm>
            <a:off x="4950278" y="2356538"/>
            <a:ext cx="2496002" cy="2932685"/>
            <a:chOff x="3094090" y="2066731"/>
            <a:chExt cx="2496002" cy="2932685"/>
          </a:xfrm>
        </p:grpSpPr>
        <p:pic>
          <p:nvPicPr>
            <p:cNvPr id="42" name="Picture 41"/>
            <p:cNvPicPr>
              <a:picLocks noChangeAspect="1"/>
            </p:cNvPicPr>
            <p:nvPr/>
          </p:nvPicPr>
          <p:blipFill rotWithShape="1">
            <a:blip r:embed="rId6" cstate="print">
              <a:extLst>
                <a:ext uri="{28A0092B-C50C-407E-A947-70E740481C1C}">
                  <a14:useLocalDpi xmlns:a14="http://schemas.microsoft.com/office/drawing/2010/main" val="0"/>
                </a:ext>
              </a:extLst>
            </a:blip>
            <a:srcRect l="7898" r="11601" b="23333"/>
            <a:stretch/>
          </p:blipFill>
          <p:spPr>
            <a:xfrm>
              <a:off x="3505200" y="2066731"/>
              <a:ext cx="1600200" cy="2286000"/>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3094090" y="4630084"/>
              <a:ext cx="2496002" cy="369332"/>
            </a:xfrm>
            <a:prstGeom prst="rect">
              <a:avLst/>
            </a:prstGeom>
            <a:noFill/>
          </p:spPr>
          <p:txBody>
            <a:bodyPr wrap="square" rtlCol="0">
              <a:spAutoFit/>
            </a:bodyPr>
            <a:lstStyle/>
            <a:p>
              <a:pPr algn="ctr"/>
              <a:r>
                <a:rPr lang="ja-JP">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ゾーン・チェアパーソン</a:t>
              </a:r>
            </a:p>
          </p:txBody>
        </p:sp>
      </p:grpSp>
      <p:sp>
        <p:nvSpPr>
          <p:cNvPr id="44" name="TextBox 43"/>
          <p:cNvSpPr txBox="1"/>
          <p:nvPr/>
        </p:nvSpPr>
        <p:spPr>
          <a:xfrm>
            <a:off x="8342734" y="1443580"/>
            <a:ext cx="2496002" cy="400110"/>
          </a:xfrm>
          <a:prstGeom prst="rect">
            <a:avLst/>
          </a:prstGeom>
          <a:noFill/>
        </p:spPr>
        <p:txBody>
          <a:bodyPr wrap="square" rtlCol="0">
            <a:spAutoFit/>
          </a:bodyPr>
          <a:lstStyle/>
          <a:p>
            <a:pPr algn="ctr"/>
            <a:r>
              <a:rPr lang="ja-JP" sz="2000" b="1" i="1">
                <a:solidFill>
                  <a:schemeClr val="bg2"/>
                </a:solidFill>
                <a:latin typeface="ＭＳ Ｐゴシック" panose="020B0600070205080204" pitchFamily="50" charset="-128"/>
                <a:ea typeface="ＭＳ Ｐゴシック" panose="020B0600070205080204" pitchFamily="50" charset="-128"/>
              </a:rPr>
              <a:t>クラブ役員</a:t>
            </a:r>
          </a:p>
        </p:txBody>
      </p:sp>
      <p:grpSp>
        <p:nvGrpSpPr>
          <p:cNvPr id="54" name="Group 53"/>
          <p:cNvGrpSpPr/>
          <p:nvPr/>
        </p:nvGrpSpPr>
        <p:grpSpPr>
          <a:xfrm>
            <a:off x="8278488" y="4474021"/>
            <a:ext cx="1539796" cy="2065005"/>
            <a:chOff x="5574084" y="3446373"/>
            <a:chExt cx="1539796" cy="2065005"/>
          </a:xfrm>
        </p:grpSpPr>
        <p:pic>
          <p:nvPicPr>
            <p:cNvPr id="55" name="Picture 54"/>
            <p:cNvPicPr>
              <a:picLocks noChangeAspect="1"/>
            </p:cNvPicPr>
            <p:nvPr/>
          </p:nvPicPr>
          <p:blipFill rotWithShape="1">
            <a:blip r:embed="rId7" cstate="print">
              <a:extLst>
                <a:ext uri="{28A0092B-C50C-407E-A947-70E740481C1C}">
                  <a14:useLocalDpi xmlns:a14="http://schemas.microsoft.com/office/drawing/2010/main" val="0"/>
                </a:ext>
              </a:extLst>
            </a:blip>
            <a:srcRect r="10399" b="6500"/>
            <a:stretch/>
          </p:blipFill>
          <p:spPr>
            <a:xfrm>
              <a:off x="5866955" y="3446373"/>
              <a:ext cx="954055" cy="1371600"/>
            </a:xfrm>
            <a:prstGeom prst="rect">
              <a:avLst/>
            </a:prstGeom>
            <a:ln>
              <a:noFill/>
            </a:ln>
            <a:effectLst>
              <a:outerShdw blurRad="292100" dist="139700" dir="2700000" algn="tl" rotWithShape="0">
                <a:srgbClr val="333333">
                  <a:alpha val="65000"/>
                </a:srgbClr>
              </a:outerShdw>
            </a:effectLst>
          </p:spPr>
        </p:pic>
        <p:sp>
          <p:nvSpPr>
            <p:cNvPr id="56" name="TextBox 55"/>
            <p:cNvSpPr txBox="1"/>
            <p:nvPr/>
          </p:nvSpPr>
          <p:spPr>
            <a:xfrm>
              <a:off x="5574084" y="4988158"/>
              <a:ext cx="1539796" cy="523220"/>
            </a:xfrm>
            <a:prstGeom prst="rect">
              <a:avLst/>
            </a:prstGeom>
            <a:noFill/>
          </p:spPr>
          <p:txBody>
            <a:bodyPr wrap="square" rtlCol="0">
              <a:spAutoFit/>
            </a:bodyPr>
            <a:lstStyle/>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会員委員長</a:t>
              </a:r>
              <a:r>
                <a:rPr lang="ja-JP" sz="1200" dirty="0">
                  <a:solidFill>
                    <a:schemeClr val="bg1"/>
                  </a:solidFill>
                  <a:latin typeface="ＭＳ Ｐゴシック" panose="020B0600070205080204" pitchFamily="50" charset="-128"/>
                  <a:ea typeface="ＭＳ Ｐゴシック" panose="020B0600070205080204" pitchFamily="50" charset="-128"/>
                </a:rPr>
                <a:t>	</a:t>
              </a:r>
            </a:p>
          </p:txBody>
        </p:sp>
      </p:grpSp>
      <p:grpSp>
        <p:nvGrpSpPr>
          <p:cNvPr id="57" name="Group 56"/>
          <p:cNvGrpSpPr/>
          <p:nvPr/>
        </p:nvGrpSpPr>
        <p:grpSpPr>
          <a:xfrm>
            <a:off x="1034226" y="2356538"/>
            <a:ext cx="2496002" cy="3031052"/>
            <a:chOff x="490038" y="2066731"/>
            <a:chExt cx="2496002" cy="3031052"/>
          </a:xfrm>
        </p:grpSpPr>
        <p:pic>
          <p:nvPicPr>
            <p:cNvPr id="58" name="Picture 5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59" name="TextBox 58"/>
            <p:cNvSpPr txBox="1"/>
            <p:nvPr/>
          </p:nvSpPr>
          <p:spPr>
            <a:xfrm>
              <a:off x="490038" y="4759229"/>
              <a:ext cx="2496002" cy="338554"/>
            </a:xfrm>
            <a:prstGeom prst="rect">
              <a:avLst/>
            </a:prstGeom>
            <a:noFill/>
          </p:spPr>
          <p:txBody>
            <a:bodyPr wrap="square" rtlCol="0">
              <a:spAutoFit/>
            </a:bodyPr>
            <a:lstStyle/>
            <a:p>
              <a:pPr algn="ctr"/>
              <a:r>
                <a:rPr lang="ja-JP" sz="1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地区GMTコーディネーター</a:t>
              </a:r>
            </a:p>
          </p:txBody>
        </p:sp>
      </p:grpSp>
    </p:spTree>
    <p:extLst>
      <p:ext uri="{BB962C8B-B14F-4D97-AF65-F5344CB8AC3E}">
        <p14:creationId xmlns:p14="http://schemas.microsoft.com/office/powerpoint/2010/main" val="3553689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2" name="Rectangle 11"/>
          <p:cNvSpPr/>
          <p:nvPr/>
        </p:nvSpPr>
        <p:spPr>
          <a:xfrm>
            <a:off x="4572000" y="132830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8" name="Title 1"/>
          <p:cNvSpPr txBox="1">
            <a:spLocks/>
          </p:cNvSpPr>
          <p:nvPr/>
        </p:nvSpPr>
        <p:spPr>
          <a:xfrm>
            <a:off x="4343400" y="263226"/>
            <a:ext cx="6838122" cy="113956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ja-JP" sz="3200" b="1" dirty="0">
                <a:solidFill>
                  <a:srgbClr val="082E87"/>
                </a:solidFill>
                <a:latin typeface="ＭＳ Ｐゴシック" panose="020B0600070205080204" pitchFamily="50" charset="-128"/>
                <a:ea typeface="ＭＳ Ｐゴシック" panose="020B0600070205080204" pitchFamily="50" charset="-128"/>
                <a:cs typeface="Calibri" panose="020F0502020204030204" pitchFamily="34" charset="0"/>
              </a:rPr>
              <a:t>地区GMTコーディネーターに以下を行ってもらう：</a:t>
            </a:r>
          </a:p>
        </p:txBody>
      </p:sp>
      <p:grpSp>
        <p:nvGrpSpPr>
          <p:cNvPr id="15" name="Group 14"/>
          <p:cNvGrpSpPr/>
          <p:nvPr/>
        </p:nvGrpSpPr>
        <p:grpSpPr>
          <a:xfrm>
            <a:off x="838200" y="2030834"/>
            <a:ext cx="2496002" cy="3031052"/>
            <a:chOff x="490038" y="2066731"/>
            <a:chExt cx="2496002" cy="3031052"/>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512" y="2066731"/>
              <a:ext cx="1591056" cy="228600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490038" y="4759229"/>
              <a:ext cx="2496002" cy="338554"/>
            </a:xfrm>
            <a:prstGeom prst="rect">
              <a:avLst/>
            </a:prstGeom>
            <a:noFill/>
          </p:spPr>
          <p:txBody>
            <a:bodyPr wrap="square" rtlCol="0">
              <a:spAutoFit/>
            </a:bodyPr>
            <a:lstStyle/>
            <a:p>
              <a:pPr algn="ctr"/>
              <a:r>
                <a:rPr lang="ja-JP" sz="1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地区GMTコーディネーター</a:t>
              </a:r>
            </a:p>
          </p:txBody>
        </p:sp>
      </p:grpSp>
      <p:sp>
        <p:nvSpPr>
          <p:cNvPr id="18" name="TextBox 17"/>
          <p:cNvSpPr txBox="1"/>
          <p:nvPr/>
        </p:nvSpPr>
        <p:spPr>
          <a:xfrm>
            <a:off x="4800600" y="2030834"/>
            <a:ext cx="6248400" cy="2739211"/>
          </a:xfrm>
          <a:prstGeom prst="rect">
            <a:avLst/>
          </a:prstGeom>
          <a:noFill/>
        </p:spPr>
        <p:txBody>
          <a:bodyPr wrap="square" rtlCol="0">
            <a:spAutoFit/>
          </a:bodyPr>
          <a:lstStyle/>
          <a:p>
            <a:pPr>
              <a:buSzPct val="125000"/>
            </a:pPr>
            <a:r>
              <a:rPr lang="ja-JP" sz="22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クラブに会員に関する資料を推奨する。</a:t>
            </a:r>
          </a:p>
          <a:p>
            <a:pPr>
              <a:buSzPct val="125000"/>
            </a:pPr>
            <a:endParaRPr lang="en-US" sz="22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buSzPct val="125000"/>
            </a:pPr>
            <a:r>
              <a:rPr lang="ja-JP" sz="22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クラブ会員委員長に支援と助言を提供する。</a:t>
            </a:r>
          </a:p>
          <a:p>
            <a:pPr>
              <a:buSzPct val="125000"/>
            </a:pPr>
            <a:endParaRPr lang="en-US" sz="22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buSzPct val="125000"/>
            </a:pPr>
            <a:r>
              <a:rPr lang="ja-JP" sz="22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新クラブを結成できそうな地域社会を見つける。</a:t>
            </a:r>
          </a:p>
          <a:p>
            <a:pPr>
              <a:buSzPct val="125000"/>
            </a:pPr>
            <a:endParaRPr lang="en-US" sz="22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buSzPct val="125000"/>
            </a:pPr>
            <a:r>
              <a:rPr lang="ja-JP" sz="22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クラブが会員拡大計画を実行できるよう支援する。</a:t>
            </a:r>
          </a:p>
          <a:p>
            <a:endParaRPr lang="en-US" dirty="0">
              <a:solidFill>
                <a:srgbClr val="56565A"/>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067226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62600" y="12192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ＭＳ Ｐゴシック" panose="020B0600070205080204" pitchFamily="50" charset="-128"/>
              <a:ea typeface="ＭＳ Ｐゴシック" panose="020B0600070205080204" pitchFamily="50" charset="-128"/>
              <a:cs typeface="Arial" charset="0"/>
            </a:endParaRPr>
          </a:p>
        </p:txBody>
      </p:sp>
      <p:sp>
        <p:nvSpPr>
          <p:cNvPr id="138" name="Title 1"/>
          <p:cNvSpPr txBox="1">
            <a:spLocks/>
          </p:cNvSpPr>
          <p:nvPr/>
        </p:nvSpPr>
        <p:spPr>
          <a:xfrm>
            <a:off x="762000" y="423006"/>
            <a:ext cx="108204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クラブ会員委員長用のリソース</a:t>
            </a:r>
          </a:p>
        </p:txBody>
      </p:sp>
      <p:pic>
        <p:nvPicPr>
          <p:cNvPr id="2" name="Picture 1">
            <a:extLst>
              <a:ext uri="{FF2B5EF4-FFF2-40B4-BE49-F238E27FC236}">
                <a16:creationId xmlns:a16="http://schemas.microsoft.com/office/drawing/2014/main" id="{6BC56E74-3336-425E-9FD8-BB6D554A9966}"/>
              </a:ext>
            </a:extLst>
          </p:cNvPr>
          <p:cNvPicPr>
            <a:picLocks noChangeAspect="1"/>
          </p:cNvPicPr>
          <p:nvPr/>
        </p:nvPicPr>
        <p:blipFill>
          <a:blip r:embed="rId3"/>
          <a:stretch>
            <a:fillRect/>
          </a:stretch>
        </p:blipFill>
        <p:spPr>
          <a:xfrm>
            <a:off x="416242" y="1780389"/>
            <a:ext cx="3310145" cy="4218511"/>
          </a:xfrm>
          <a:prstGeom prst="rect">
            <a:avLst/>
          </a:prstGeom>
          <a:effectLst>
            <a:outerShdw blurRad="63500" sx="102000" sy="102000" algn="ctr" rotWithShape="0">
              <a:schemeClr val="accent1">
                <a:alpha val="40000"/>
              </a:schemeClr>
            </a:outerShdw>
          </a:effectLst>
        </p:spPr>
      </p:pic>
      <p:pic>
        <p:nvPicPr>
          <p:cNvPr id="4" name="Picture 3">
            <a:extLst>
              <a:ext uri="{FF2B5EF4-FFF2-40B4-BE49-F238E27FC236}">
                <a16:creationId xmlns:a16="http://schemas.microsoft.com/office/drawing/2014/main" id="{2CBA81A9-CBEB-29BB-A4D8-7C82E27BDE57}"/>
              </a:ext>
            </a:extLst>
          </p:cNvPr>
          <p:cNvPicPr>
            <a:picLocks noChangeAspect="1"/>
          </p:cNvPicPr>
          <p:nvPr/>
        </p:nvPicPr>
        <p:blipFill>
          <a:blip r:embed="rId4"/>
          <a:stretch>
            <a:fillRect/>
          </a:stretch>
        </p:blipFill>
        <p:spPr>
          <a:xfrm>
            <a:off x="4224545" y="1780389"/>
            <a:ext cx="3310145" cy="4298591"/>
          </a:xfrm>
          <a:prstGeom prst="rect">
            <a:avLst/>
          </a:prstGeom>
          <a:effectLst>
            <a:outerShdw blurRad="63500" sx="102000" sy="102000" algn="ctr" rotWithShape="0">
              <a:schemeClr val="accent1">
                <a:alpha val="40000"/>
              </a:schemeClr>
            </a:outerShdw>
          </a:effectLst>
        </p:spPr>
      </p:pic>
      <p:pic>
        <p:nvPicPr>
          <p:cNvPr id="8" name="Picture 7">
            <a:extLst>
              <a:ext uri="{FF2B5EF4-FFF2-40B4-BE49-F238E27FC236}">
                <a16:creationId xmlns:a16="http://schemas.microsoft.com/office/drawing/2014/main" id="{31632696-83E4-FFCC-35C6-ED0170CDADA5}"/>
              </a:ext>
            </a:extLst>
          </p:cNvPr>
          <p:cNvPicPr>
            <a:picLocks noChangeAspect="1"/>
          </p:cNvPicPr>
          <p:nvPr/>
        </p:nvPicPr>
        <p:blipFill>
          <a:blip r:embed="rId5"/>
          <a:stretch>
            <a:fillRect/>
          </a:stretch>
        </p:blipFill>
        <p:spPr>
          <a:xfrm>
            <a:off x="8230945" y="1780389"/>
            <a:ext cx="3360508" cy="4408409"/>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1884337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099" y="116727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ＭＳ Ｐゴシック" panose="020B0600070205080204" pitchFamily="50" charset="-128"/>
              <a:ea typeface="ＭＳ Ｐゴシック" panose="020B0600070205080204" pitchFamily="50" charset="-128"/>
              <a:cs typeface="Arial" charset="0"/>
            </a:endParaRPr>
          </a:p>
        </p:txBody>
      </p:sp>
      <p:grpSp>
        <p:nvGrpSpPr>
          <p:cNvPr id="26" name="Group 25"/>
          <p:cNvGrpSpPr/>
          <p:nvPr/>
        </p:nvGrpSpPr>
        <p:grpSpPr>
          <a:xfrm>
            <a:off x="8276383" y="3994285"/>
            <a:ext cx="1086478" cy="1980634"/>
            <a:chOff x="5734418" y="1527294"/>
            <a:chExt cx="1086478" cy="1980634"/>
          </a:xfrm>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6858" y="1527294"/>
              <a:ext cx="941603" cy="1371600"/>
            </a:xfrm>
            <a:prstGeom prst="rect">
              <a:avLst/>
            </a:prstGeom>
            <a:ln>
              <a:noFill/>
            </a:ln>
            <a:effectLst>
              <a:outerShdw blurRad="292100" dist="139700" dir="2700000" algn="tl" rotWithShape="0">
                <a:srgbClr val="333333">
                  <a:alpha val="65000"/>
                </a:srgbClr>
              </a:outerShdw>
            </a:effectLst>
          </p:spPr>
        </p:pic>
        <p:sp>
          <p:nvSpPr>
            <p:cNvPr id="28" name="TextBox 27"/>
            <p:cNvSpPr txBox="1"/>
            <p:nvPr/>
          </p:nvSpPr>
          <p:spPr>
            <a:xfrm>
              <a:off x="5734418" y="2984708"/>
              <a:ext cx="1086478" cy="523220"/>
            </a:xfrm>
            <a:prstGeom prst="rect">
              <a:avLst/>
            </a:prstGeom>
            <a:noFill/>
          </p:spPr>
          <p:txBody>
            <a:bodyPr wrap="square" rtlCol="0">
              <a:spAutoFit/>
            </a:bodyPr>
            <a:lstStyle/>
            <a:p>
              <a:pPr algn="ctr"/>
              <a:r>
                <a:rPr lang="ja-JP" sz="1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会長</a:t>
              </a:r>
              <a:r>
                <a:rPr lang="ja-JP" sz="1200">
                  <a:latin typeface="ＭＳ Ｐゴシック" panose="020B0600070205080204" pitchFamily="50" charset="-128"/>
                  <a:ea typeface="ＭＳ Ｐゴシック" panose="020B0600070205080204" pitchFamily="50" charset="-128"/>
                  <a:cs typeface="Calibri" panose="020F0502020204030204" pitchFamily="34" charset="0"/>
                </a:rPr>
                <a:t>	</a:t>
              </a:r>
            </a:p>
          </p:txBody>
        </p:sp>
      </p:grpSp>
      <p:sp>
        <p:nvSpPr>
          <p:cNvPr id="29" name="TextBox 28"/>
          <p:cNvSpPr txBox="1"/>
          <p:nvPr/>
        </p:nvSpPr>
        <p:spPr>
          <a:xfrm>
            <a:off x="461416" y="1504890"/>
            <a:ext cx="3926031" cy="400110"/>
          </a:xfrm>
          <a:prstGeom prst="rect">
            <a:avLst/>
          </a:prstGeom>
          <a:noFill/>
        </p:spPr>
        <p:txBody>
          <a:bodyPr wrap="square" rtlCol="0">
            <a:spAutoFit/>
          </a:bodyPr>
          <a:lstStyle/>
          <a:p>
            <a:pPr algn="ctr"/>
            <a:r>
              <a:rPr lang="ja-JP" sz="2000" i="1">
                <a:solidFill>
                  <a:schemeClr val="bg2"/>
                </a:solidFill>
                <a:latin typeface="ＭＳ Ｐゴシック" panose="020B0600070205080204" pitchFamily="50" charset="-128"/>
                <a:ea typeface="ＭＳ Ｐゴシック" panose="020B0600070205080204" pitchFamily="50" charset="-128"/>
                <a:cs typeface="Calibri" panose="020F0502020204030204" pitchFamily="34" charset="0"/>
              </a:rPr>
              <a:t>グローバル・アクション・チーム</a:t>
            </a:r>
          </a:p>
        </p:txBody>
      </p:sp>
      <p:grpSp>
        <p:nvGrpSpPr>
          <p:cNvPr id="30" name="Group 29"/>
          <p:cNvGrpSpPr/>
          <p:nvPr/>
        </p:nvGrpSpPr>
        <p:grpSpPr>
          <a:xfrm>
            <a:off x="10091384" y="3994286"/>
            <a:ext cx="1132743" cy="1783789"/>
            <a:chOff x="7206457" y="3535483"/>
            <a:chExt cx="1132743" cy="1783789"/>
          </a:xfrm>
        </p:grpSpPr>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19313" y="3535483"/>
              <a:ext cx="954634" cy="1371600"/>
            </a:xfrm>
            <a:prstGeom prst="rect">
              <a:avLst/>
            </a:prstGeom>
            <a:ln>
              <a:noFill/>
            </a:ln>
            <a:effectLst>
              <a:outerShdw blurRad="292100" dist="139700" dir="2700000" algn="tl" rotWithShape="0">
                <a:srgbClr val="333333">
                  <a:alpha val="65000"/>
                </a:srgbClr>
              </a:outerShdw>
            </a:effectLst>
          </p:spPr>
        </p:pic>
        <p:sp>
          <p:nvSpPr>
            <p:cNvPr id="46" name="TextBox 45"/>
            <p:cNvSpPr txBox="1"/>
            <p:nvPr/>
          </p:nvSpPr>
          <p:spPr>
            <a:xfrm>
              <a:off x="7206457" y="4980718"/>
              <a:ext cx="1132743" cy="338554"/>
            </a:xfrm>
            <a:prstGeom prst="rect">
              <a:avLst/>
            </a:prstGeom>
            <a:noFill/>
          </p:spPr>
          <p:txBody>
            <a:bodyPr wrap="square" rtlCol="0">
              <a:spAutoFit/>
            </a:bodyPr>
            <a:lstStyle/>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幹事</a:t>
              </a:r>
            </a:p>
          </p:txBody>
        </p:sp>
      </p:grpSp>
      <p:grpSp>
        <p:nvGrpSpPr>
          <p:cNvPr id="47" name="Group 46"/>
          <p:cNvGrpSpPr/>
          <p:nvPr/>
        </p:nvGrpSpPr>
        <p:grpSpPr>
          <a:xfrm>
            <a:off x="9067800" y="2186989"/>
            <a:ext cx="1433840" cy="1691541"/>
            <a:chOff x="6962131" y="1523998"/>
            <a:chExt cx="1433840" cy="1691541"/>
          </a:xfrm>
        </p:grpSpPr>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3490" y="1523998"/>
              <a:ext cx="914400" cy="1371600"/>
            </a:xfrm>
            <a:prstGeom prst="rect">
              <a:avLst/>
            </a:prstGeom>
            <a:ln>
              <a:noFill/>
            </a:ln>
            <a:effectLst>
              <a:outerShdw blurRad="292100" dist="139700" dir="2700000" algn="tl" rotWithShape="0">
                <a:srgbClr val="333333">
                  <a:alpha val="65000"/>
                </a:srgbClr>
              </a:outerShdw>
            </a:effectLst>
          </p:spPr>
        </p:pic>
        <p:sp>
          <p:nvSpPr>
            <p:cNvPr id="49" name="TextBox 48"/>
            <p:cNvSpPr txBox="1"/>
            <p:nvPr/>
          </p:nvSpPr>
          <p:spPr>
            <a:xfrm>
              <a:off x="6962131" y="2876985"/>
              <a:ext cx="1433840" cy="338554"/>
            </a:xfrm>
            <a:prstGeom prst="rect">
              <a:avLst/>
            </a:prstGeom>
            <a:noFill/>
          </p:spPr>
          <p:txBody>
            <a:bodyPr wrap="square" rtlCol="0">
              <a:spAutoFit/>
            </a:bodyPr>
            <a:lstStyle/>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副会長</a:t>
              </a:r>
              <a:endParaRPr lang="ja-JP" sz="1600" dirty="0">
                <a:latin typeface="ＭＳ Ｐゴシック" panose="020B0600070205080204" pitchFamily="50" charset="-128"/>
                <a:ea typeface="ＭＳ Ｐゴシック" panose="020B0600070205080204" pitchFamily="50" charset="-128"/>
              </a:endParaRPr>
            </a:p>
          </p:txBody>
        </p:sp>
      </p:grpSp>
      <p:grpSp>
        <p:nvGrpSpPr>
          <p:cNvPr id="50" name="Group 49"/>
          <p:cNvGrpSpPr/>
          <p:nvPr/>
        </p:nvGrpSpPr>
        <p:grpSpPr>
          <a:xfrm>
            <a:off x="4742422" y="2605241"/>
            <a:ext cx="2496002" cy="3052933"/>
            <a:chOff x="3063519" y="2066731"/>
            <a:chExt cx="2496002" cy="3052933"/>
          </a:xfrm>
        </p:grpSpPr>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l="5882" r="9785" b="23333"/>
            <a:stretch/>
          </p:blipFill>
          <p:spPr>
            <a:xfrm>
              <a:off x="3465094" y="2066731"/>
              <a:ext cx="1676400" cy="2286000"/>
            </a:xfrm>
            <a:prstGeom prst="rect">
              <a:avLst/>
            </a:prstGeom>
            <a:ln>
              <a:noFill/>
            </a:ln>
            <a:effectLst>
              <a:outerShdw blurRad="292100" dist="139700" dir="2700000" algn="tl" rotWithShape="0">
                <a:srgbClr val="333333">
                  <a:alpha val="65000"/>
                </a:srgbClr>
              </a:outerShdw>
            </a:effectLst>
          </p:spPr>
        </p:pic>
        <p:sp>
          <p:nvSpPr>
            <p:cNvPr id="52" name="TextBox 51"/>
            <p:cNvSpPr txBox="1"/>
            <p:nvPr/>
          </p:nvSpPr>
          <p:spPr>
            <a:xfrm>
              <a:off x="3063519" y="4781110"/>
              <a:ext cx="2496002" cy="338554"/>
            </a:xfrm>
            <a:prstGeom prst="rect">
              <a:avLst/>
            </a:prstGeom>
            <a:noFill/>
          </p:spPr>
          <p:txBody>
            <a:bodyPr wrap="square" rtlCol="0">
              <a:spAutoFit/>
            </a:bodyPr>
            <a:lstStyle/>
            <a:p>
              <a:pPr algn="ctr"/>
              <a:r>
                <a:rPr lang="ja-JP" sz="1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ゾーン・チェアパーソン</a:t>
              </a:r>
            </a:p>
          </p:txBody>
        </p:sp>
      </p:grpSp>
      <p:sp>
        <p:nvSpPr>
          <p:cNvPr id="53" name="TextBox 52"/>
          <p:cNvSpPr txBox="1"/>
          <p:nvPr/>
        </p:nvSpPr>
        <p:spPr>
          <a:xfrm>
            <a:off x="8562871" y="1454488"/>
            <a:ext cx="2496002" cy="400110"/>
          </a:xfrm>
          <a:prstGeom prst="rect">
            <a:avLst/>
          </a:prstGeom>
          <a:noFill/>
        </p:spPr>
        <p:txBody>
          <a:bodyPr wrap="square" rtlCol="0">
            <a:spAutoFit/>
          </a:bodyPr>
          <a:lstStyle/>
          <a:p>
            <a:pPr algn="ctr"/>
            <a:r>
              <a:rPr lang="ja-JP" sz="2000" i="1">
                <a:solidFill>
                  <a:schemeClr val="bg2"/>
                </a:solidFill>
                <a:latin typeface="ＭＳ Ｐゴシック" panose="020B0600070205080204" pitchFamily="50" charset="-128"/>
                <a:ea typeface="ＭＳ Ｐゴシック" panose="020B0600070205080204" pitchFamily="50" charset="-128"/>
                <a:cs typeface="Calibri" panose="020F0502020204030204" pitchFamily="34" charset="0"/>
              </a:rPr>
              <a:t>クラブ役員</a:t>
            </a:r>
          </a:p>
        </p:txBody>
      </p:sp>
      <p:grpSp>
        <p:nvGrpSpPr>
          <p:cNvPr id="2" name="Group 1"/>
          <p:cNvGrpSpPr/>
          <p:nvPr/>
        </p:nvGrpSpPr>
        <p:grpSpPr>
          <a:xfrm>
            <a:off x="921973" y="2588058"/>
            <a:ext cx="2496002" cy="2943796"/>
            <a:chOff x="921973" y="2588058"/>
            <a:chExt cx="2496002" cy="2943796"/>
          </a:xfrm>
        </p:grpSpPr>
        <p:pic>
          <p:nvPicPr>
            <p:cNvPr id="61" name="Picture 6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921973" y="5193300"/>
              <a:ext cx="2496002" cy="338554"/>
            </a:xfrm>
            <a:prstGeom prst="rect">
              <a:avLst/>
            </a:prstGeom>
            <a:noFill/>
          </p:spPr>
          <p:txBody>
            <a:bodyPr wrap="square" rtlCol="0">
              <a:spAutoFit/>
            </a:bodyPr>
            <a:lstStyle/>
            <a:p>
              <a:pPr algn="ctr"/>
              <a:r>
                <a:rPr lang="ja-JP" sz="1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地区GLTコーディネーター</a:t>
              </a:r>
            </a:p>
          </p:txBody>
        </p:sp>
      </p:grpSp>
      <p:sp>
        <p:nvSpPr>
          <p:cNvPr id="6" name="Title 5"/>
          <p:cNvSpPr>
            <a:spLocks noGrp="1"/>
          </p:cNvSpPr>
          <p:nvPr>
            <p:ph type="title" idx="4294967295"/>
          </p:nvPr>
        </p:nvSpPr>
        <p:spPr>
          <a:xfrm>
            <a:off x="604419" y="493909"/>
            <a:ext cx="11027054" cy="808765"/>
          </a:xfrm>
          <a:prstGeom prst="rect">
            <a:avLst/>
          </a:prstGeom>
        </p:spPr>
        <p:txBody>
          <a:bodyPr/>
          <a:lstStyle/>
          <a:p>
            <a:pPr rtl="0" fontAlgn="base"/>
            <a:r>
              <a:rPr lang="ja-JP" sz="3600">
                <a:solidFill>
                  <a:srgbClr val="FFFFFF"/>
                </a:solidFill>
                <a:effectLst/>
                <a:latin typeface="ＭＳ Ｐゴシック" panose="020B0600070205080204" pitchFamily="50" charset="-128"/>
                <a:ea typeface="ＭＳ Ｐゴシック" panose="020B0600070205080204" pitchFamily="50" charset="-128"/>
                <a:cs typeface="Calibri" panose="020F0502020204030204" pitchFamily="34" charset="0"/>
              </a:rPr>
              <a:t>第3回会議 – 指導力育成を焦点に！</a:t>
            </a:r>
          </a:p>
          <a:p>
            <a:endParaRPr 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51255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2" name="Rectangle 11"/>
          <p:cNvSpPr/>
          <p:nvPr/>
        </p:nvSpPr>
        <p:spPr>
          <a:xfrm>
            <a:off x="4419600" y="133206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8" name="Title 1"/>
          <p:cNvSpPr txBox="1">
            <a:spLocks/>
          </p:cNvSpPr>
          <p:nvPr/>
        </p:nvSpPr>
        <p:spPr>
          <a:xfrm>
            <a:off x="4267200" y="257459"/>
            <a:ext cx="6838122" cy="113956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ja-JP" sz="3200" b="1" dirty="0">
                <a:solidFill>
                  <a:srgbClr val="082E87"/>
                </a:solidFill>
                <a:latin typeface="ＭＳ Ｐゴシック" panose="020B0600070205080204" pitchFamily="50" charset="-128"/>
                <a:ea typeface="ＭＳ Ｐゴシック" panose="020B0600070205080204" pitchFamily="50" charset="-128"/>
                <a:cs typeface="Calibri" panose="020F0502020204030204" pitchFamily="34" charset="0"/>
              </a:rPr>
              <a:t>地区GLTコーディネーターに以下を行ってもらう：</a:t>
            </a:r>
          </a:p>
        </p:txBody>
      </p:sp>
      <p:sp>
        <p:nvSpPr>
          <p:cNvPr id="18" name="TextBox 17"/>
          <p:cNvSpPr txBox="1"/>
          <p:nvPr/>
        </p:nvSpPr>
        <p:spPr>
          <a:xfrm>
            <a:off x="4724400" y="2057400"/>
            <a:ext cx="6315302" cy="3662541"/>
          </a:xfrm>
          <a:prstGeom prst="rect">
            <a:avLst/>
          </a:prstGeom>
          <a:noFill/>
        </p:spPr>
        <p:txBody>
          <a:bodyPr wrap="square" rtlCol="0">
            <a:spAutoFit/>
          </a:bodyPr>
          <a:lstStyle/>
          <a:p>
            <a:pPr>
              <a:buSzPct val="125000"/>
            </a:pPr>
            <a:r>
              <a:rPr lang="ja-JP" sz="240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将来のクラブ役員を育成する。</a:t>
            </a:r>
          </a:p>
          <a:p>
            <a:pPr>
              <a:buSzPct val="125000"/>
            </a:pPr>
            <a:endParaRPr lang="en-US"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buSzPct val="125000"/>
            </a:pPr>
            <a:r>
              <a:rPr lang="ja-JP" sz="240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成長とさらなる指導力育成の機会をPRする。</a:t>
            </a:r>
          </a:p>
          <a:p>
            <a:pPr>
              <a:buSzPct val="125000"/>
            </a:pPr>
            <a:endParaRPr lang="en-US"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buSzPct val="125000"/>
            </a:pPr>
            <a:r>
              <a:rPr lang="ja-JP" sz="240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全面的に責任を果たすよう新クラブ役員に奨励する。</a:t>
            </a:r>
          </a:p>
          <a:p>
            <a:pPr>
              <a:buSzPct val="125000"/>
            </a:pPr>
            <a:endParaRPr lang="en-US"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buSzPct val="125000"/>
            </a:pPr>
            <a:r>
              <a:rPr lang="ja-JP" sz="240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クラブ役員研修行事に参加する。</a:t>
            </a:r>
          </a:p>
          <a:p>
            <a:pPr marL="285750" indent="-285750">
              <a:buSzPct val="125000"/>
              <a:buFont typeface="Arial" panose="020B0604020202020204" pitchFamily="34" charset="0"/>
              <a:buChar char="•"/>
            </a:pPr>
            <a:endParaRPr lang="en-US" sz="2200" dirty="0">
              <a:solidFill>
                <a:srgbClr val="56565A"/>
              </a:solidFill>
              <a:latin typeface="ＭＳ Ｐゴシック" panose="020B0600070205080204" pitchFamily="50" charset="-128"/>
              <a:ea typeface="ＭＳ Ｐゴシック" panose="020B0600070205080204" pitchFamily="50" charset="-128"/>
            </a:endParaRPr>
          </a:p>
          <a:p>
            <a:endParaRPr lang="en-US" dirty="0">
              <a:solidFill>
                <a:srgbClr val="56565A"/>
              </a:solidFill>
              <a:latin typeface="ＭＳ Ｐゴシック" panose="020B0600070205080204" pitchFamily="50" charset="-128"/>
              <a:ea typeface="ＭＳ Ｐゴシック" panose="020B0600070205080204" pitchFamily="50" charset="-128"/>
            </a:endParaRPr>
          </a:p>
        </p:txBody>
      </p:sp>
      <p:grpSp>
        <p:nvGrpSpPr>
          <p:cNvPr id="11" name="Group 10"/>
          <p:cNvGrpSpPr/>
          <p:nvPr/>
        </p:nvGrpSpPr>
        <p:grpSpPr>
          <a:xfrm>
            <a:off x="695099" y="1850388"/>
            <a:ext cx="2496002" cy="2943796"/>
            <a:chOff x="921973" y="2588058"/>
            <a:chExt cx="2496002" cy="2943796"/>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921973" y="5193300"/>
              <a:ext cx="2496002" cy="338554"/>
            </a:xfrm>
            <a:prstGeom prst="rect">
              <a:avLst/>
            </a:prstGeom>
            <a:noFill/>
          </p:spPr>
          <p:txBody>
            <a:bodyPr wrap="square" rtlCol="0">
              <a:spAutoFit/>
            </a:bodyPr>
            <a:lstStyle/>
            <a:p>
              <a:pPr algn="ctr"/>
              <a:r>
                <a:rPr lang="ja-JP" sz="1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地区GLTコーディネーター</a:t>
              </a:r>
            </a:p>
          </p:txBody>
        </p:sp>
      </p:grpSp>
    </p:spTree>
    <p:extLst>
      <p:ext uri="{BB962C8B-B14F-4D97-AF65-F5344CB8AC3E}">
        <p14:creationId xmlns:p14="http://schemas.microsoft.com/office/powerpoint/2010/main" val="3381634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1" name="Title 1"/>
          <p:cNvSpPr txBox="1">
            <a:spLocks/>
          </p:cNvSpPr>
          <p:nvPr/>
        </p:nvSpPr>
        <p:spPr>
          <a:xfrm>
            <a:off x="5334000" y="363985"/>
            <a:ext cx="6516037" cy="666746"/>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ja-JP" sz="3200">
                <a:solidFill>
                  <a:srgbClr val="082E87"/>
                </a:solidFill>
                <a:latin typeface="ＭＳ Ｐゴシック" panose="020B0600070205080204" pitchFamily="50" charset="-128"/>
                <a:ea typeface="ＭＳ Ｐゴシック" panose="020B0600070205080204" pitchFamily="50" charset="-128"/>
                <a:cs typeface="Calibri" panose="020F0502020204030204" pitchFamily="34" charset="0"/>
              </a:rPr>
              <a:t>クラブ役員用Eブック </a:t>
            </a:r>
          </a:p>
        </p:txBody>
      </p:sp>
      <p:sp>
        <p:nvSpPr>
          <p:cNvPr id="12" name="Rectangle 11"/>
          <p:cNvSpPr/>
          <p:nvPr/>
        </p:nvSpPr>
        <p:spPr>
          <a:xfrm>
            <a:off x="5505338" y="96667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grpSp>
        <p:nvGrpSpPr>
          <p:cNvPr id="2" name="Group 1">
            <a:extLst>
              <a:ext uri="{FF2B5EF4-FFF2-40B4-BE49-F238E27FC236}">
                <a16:creationId xmlns:a16="http://schemas.microsoft.com/office/drawing/2014/main" id="{65DF4B24-472B-1ABD-805A-1C1AF17DF339}"/>
              </a:ext>
            </a:extLst>
          </p:cNvPr>
          <p:cNvGrpSpPr/>
          <p:nvPr/>
        </p:nvGrpSpPr>
        <p:grpSpPr>
          <a:xfrm>
            <a:off x="6327064" y="1779921"/>
            <a:ext cx="3957476" cy="4215369"/>
            <a:chOff x="6393420" y="2209800"/>
            <a:chExt cx="3957476" cy="4215369"/>
          </a:xfrm>
        </p:grpSpPr>
        <p:grpSp>
          <p:nvGrpSpPr>
            <p:cNvPr id="13" name="Group 12"/>
            <p:cNvGrpSpPr/>
            <p:nvPr/>
          </p:nvGrpSpPr>
          <p:grpSpPr>
            <a:xfrm>
              <a:off x="6393420" y="2209800"/>
              <a:ext cx="1086478" cy="2029160"/>
              <a:chOff x="5690583" y="1527294"/>
              <a:chExt cx="1086478" cy="202916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3914" y="1527294"/>
                <a:ext cx="917692" cy="1336770"/>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5690583" y="3033234"/>
                <a:ext cx="1086478" cy="523220"/>
              </a:xfrm>
              <a:prstGeom prst="rect">
                <a:avLst/>
              </a:prstGeom>
              <a:noFill/>
            </p:spPr>
            <p:txBody>
              <a:bodyPr wrap="square" rtlCol="0">
                <a:spAutoFit/>
              </a:bodyPr>
              <a:lstStyle/>
              <a:p>
                <a:pPr algn="ctr"/>
                <a:r>
                  <a:rPr lang="ja-JP" sz="1600">
                    <a:solidFill>
                      <a:srgbClr val="00338D"/>
                    </a:solidFill>
                    <a:latin typeface="ＭＳ Ｐゴシック" panose="020B0600070205080204" pitchFamily="50" charset="-128"/>
                    <a:ea typeface="ＭＳ Ｐゴシック" panose="020B0600070205080204" pitchFamily="50" charset="-128"/>
                    <a:cs typeface="Calibri" panose="020F0502020204030204" pitchFamily="34" charset="0"/>
                  </a:rPr>
                  <a:t>会長</a:t>
                </a:r>
                <a:r>
                  <a:rPr lang="ja-JP" sz="1200">
                    <a:latin typeface="ＭＳ Ｐゴシック" panose="020B0600070205080204" pitchFamily="50" charset="-128"/>
                    <a:ea typeface="ＭＳ Ｐゴシック" panose="020B0600070205080204" pitchFamily="50" charset="-128"/>
                  </a:rPr>
                  <a:t>	</a:t>
                </a:r>
              </a:p>
            </p:txBody>
          </p:sp>
        </p:grpSp>
        <p:grpSp>
          <p:nvGrpSpPr>
            <p:cNvPr id="16" name="Group 15"/>
            <p:cNvGrpSpPr/>
            <p:nvPr/>
          </p:nvGrpSpPr>
          <p:grpSpPr>
            <a:xfrm>
              <a:off x="7620542" y="2209801"/>
              <a:ext cx="1284241" cy="1835232"/>
              <a:chOff x="7003574" y="1523998"/>
              <a:chExt cx="1284241" cy="1835232"/>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6459" y="1523998"/>
                <a:ext cx="914400" cy="1371600"/>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7003574" y="3020676"/>
                <a:ext cx="1284241" cy="338554"/>
              </a:xfrm>
              <a:prstGeom prst="rect">
                <a:avLst/>
              </a:prstGeom>
              <a:noFill/>
            </p:spPr>
            <p:txBody>
              <a:bodyPr wrap="square" rtlCol="0">
                <a:spAutoFit/>
              </a:bodyPr>
              <a:lstStyle/>
              <a:p>
                <a:pPr algn="ctr"/>
                <a:r>
                  <a:rPr lang="ja-JP" sz="1600" dirty="0">
                    <a:solidFill>
                      <a:srgbClr val="00338D"/>
                    </a:solidFill>
                    <a:latin typeface="ＭＳ Ｐゴシック" panose="020B0600070205080204" pitchFamily="50" charset="-128"/>
                    <a:ea typeface="ＭＳ Ｐゴシック" panose="020B0600070205080204" pitchFamily="50" charset="-128"/>
                    <a:cs typeface="Calibri" panose="020F0502020204030204" pitchFamily="34" charset="0"/>
                  </a:rPr>
                  <a:t>副会長</a:t>
                </a:r>
                <a:endParaRPr lang="ja-JP" sz="1200" dirty="0">
                  <a:latin typeface="ＭＳ Ｐゴシック" panose="020B0600070205080204" pitchFamily="50" charset="-128"/>
                  <a:ea typeface="ＭＳ Ｐゴシック" panose="020B0600070205080204" pitchFamily="50" charset="-128"/>
                </a:endParaRPr>
              </a:p>
            </p:txBody>
          </p:sp>
        </p:grpSp>
        <p:grpSp>
          <p:nvGrpSpPr>
            <p:cNvPr id="19" name="Group 18"/>
            <p:cNvGrpSpPr/>
            <p:nvPr/>
          </p:nvGrpSpPr>
          <p:grpSpPr>
            <a:xfrm>
              <a:off x="9119319" y="2215602"/>
              <a:ext cx="1111272" cy="1829431"/>
              <a:chOff x="7145784" y="3556147"/>
              <a:chExt cx="1111272" cy="1829431"/>
            </a:xfrm>
          </p:grpSpPr>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161878" y="3556147"/>
                <a:ext cx="1012067" cy="1454118"/>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7145784" y="5047024"/>
                <a:ext cx="1111272" cy="338554"/>
              </a:xfrm>
              <a:prstGeom prst="rect">
                <a:avLst/>
              </a:prstGeom>
              <a:noFill/>
            </p:spPr>
            <p:txBody>
              <a:bodyPr wrap="square" rtlCol="0">
                <a:spAutoFit/>
              </a:bodyPr>
              <a:lstStyle/>
              <a:p>
                <a:pPr algn="ctr"/>
                <a:r>
                  <a:rPr lang="ja-JP" sz="1600" dirty="0">
                    <a:solidFill>
                      <a:srgbClr val="00338D"/>
                    </a:solidFill>
                    <a:latin typeface="ＭＳ Ｐゴシック" panose="020B0600070205080204" pitchFamily="50" charset="-128"/>
                    <a:ea typeface="ＭＳ Ｐゴシック" panose="020B0600070205080204" pitchFamily="50" charset="-128"/>
                    <a:cs typeface="Calibri" panose="020F0502020204030204" pitchFamily="34" charset="0"/>
                  </a:rPr>
                  <a:t>幹事</a:t>
                </a:r>
                <a:endParaRPr lang="ja-JP" sz="1200" dirty="0">
                  <a:latin typeface="ＭＳ Ｐゴシック" panose="020B0600070205080204" pitchFamily="50" charset="-128"/>
                  <a:ea typeface="ＭＳ Ｐゴシック" panose="020B0600070205080204" pitchFamily="50" charset="-128"/>
                  <a:cs typeface="Calibri" panose="020F0502020204030204" pitchFamily="34" charset="0"/>
                </a:endParaRPr>
              </a:p>
            </p:txBody>
          </p:sp>
        </p:grpSp>
        <p:grpSp>
          <p:nvGrpSpPr>
            <p:cNvPr id="22" name="Group 21"/>
            <p:cNvGrpSpPr/>
            <p:nvPr/>
          </p:nvGrpSpPr>
          <p:grpSpPr>
            <a:xfrm>
              <a:off x="6393420" y="4352683"/>
              <a:ext cx="1066122" cy="2010615"/>
              <a:chOff x="7338999" y="3425669"/>
              <a:chExt cx="1066122" cy="2147120"/>
            </a:xfrm>
          </p:grpSpPr>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8598" r="11747" b="22917"/>
              <a:stretch/>
            </p:blipFill>
            <p:spPr>
              <a:xfrm>
                <a:off x="7397086" y="3425669"/>
                <a:ext cx="990600" cy="1506426"/>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7338999" y="5014048"/>
                <a:ext cx="1066122" cy="558741"/>
              </a:xfrm>
              <a:prstGeom prst="rect">
                <a:avLst/>
              </a:prstGeom>
              <a:noFill/>
            </p:spPr>
            <p:txBody>
              <a:bodyPr wrap="square" rtlCol="0">
                <a:spAutoFit/>
              </a:bodyPr>
              <a:lstStyle/>
              <a:p>
                <a:pPr algn="ctr"/>
                <a:r>
                  <a:rPr lang="ja-JP" sz="1600" dirty="0">
                    <a:solidFill>
                      <a:srgbClr val="00338D"/>
                    </a:solidFill>
                    <a:latin typeface="ＭＳ Ｐゴシック" panose="020B0600070205080204" pitchFamily="50" charset="-128"/>
                    <a:ea typeface="ＭＳ Ｐゴシック" panose="020B0600070205080204" pitchFamily="50" charset="-128"/>
                    <a:cs typeface="Calibri" panose="020F0502020204030204" pitchFamily="34" charset="0"/>
                  </a:rPr>
                  <a:t>会計</a:t>
                </a:r>
                <a:r>
                  <a:rPr lang="ja-JP" sz="1200" dirty="0">
                    <a:latin typeface="ＭＳ Ｐゴシック" panose="020B0600070205080204" pitchFamily="50" charset="-128"/>
                    <a:ea typeface="ＭＳ Ｐゴシック" panose="020B0600070205080204" pitchFamily="50" charset="-128"/>
                  </a:rPr>
                  <a:t>	</a:t>
                </a:r>
              </a:p>
            </p:txBody>
          </p:sp>
        </p:grpSp>
        <p:grpSp>
          <p:nvGrpSpPr>
            <p:cNvPr id="25" name="Group 24"/>
            <p:cNvGrpSpPr>
              <a:grpSpLocks noChangeAspect="1"/>
            </p:cNvGrpSpPr>
            <p:nvPr/>
          </p:nvGrpSpPr>
          <p:grpSpPr>
            <a:xfrm>
              <a:off x="8931997" y="4306596"/>
              <a:ext cx="1418899" cy="2103463"/>
              <a:chOff x="5603441" y="3591094"/>
              <a:chExt cx="1418899" cy="1980525"/>
            </a:xfrm>
          </p:grpSpPr>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6858" y="3591094"/>
                <a:ext cx="972921" cy="1371600"/>
              </a:xfrm>
              <a:prstGeom prst="rect">
                <a:avLst/>
              </a:prstGeom>
              <a:ln>
                <a:noFill/>
              </a:ln>
              <a:effectLst>
                <a:outerShdw blurRad="292100" dist="139700" dir="2700000" algn="tl" rotWithShape="0">
                  <a:srgbClr val="333333">
                    <a:alpha val="65000"/>
                  </a:srgbClr>
                </a:outerShdw>
              </a:effectLst>
            </p:spPr>
          </p:pic>
          <p:sp>
            <p:nvSpPr>
              <p:cNvPr id="27" name="TextBox 26"/>
              <p:cNvSpPr txBox="1"/>
              <p:nvPr/>
            </p:nvSpPr>
            <p:spPr>
              <a:xfrm>
                <a:off x="5603441" y="5021021"/>
                <a:ext cx="1418899" cy="550598"/>
              </a:xfrm>
              <a:prstGeom prst="rect">
                <a:avLst/>
              </a:prstGeom>
              <a:noFill/>
            </p:spPr>
            <p:txBody>
              <a:bodyPr wrap="square" rtlCol="0">
                <a:spAutoFit/>
              </a:bodyPr>
              <a:lstStyle/>
              <a:p>
                <a:pPr algn="ctr"/>
                <a:r>
                  <a:rPr lang="ja-JP" sz="1600" dirty="0">
                    <a:solidFill>
                      <a:srgbClr val="00338D"/>
                    </a:solidFill>
                    <a:latin typeface="ＭＳ Ｐゴシック" panose="020B0600070205080204" pitchFamily="50" charset="-128"/>
                    <a:ea typeface="ＭＳ Ｐゴシック" panose="020B0600070205080204" pitchFamily="50" charset="-128"/>
                    <a:cs typeface="Calibri" panose="020F0502020204030204" pitchFamily="34" charset="0"/>
                  </a:rPr>
                  <a:t>奉仕 委員長	</a:t>
                </a:r>
              </a:p>
            </p:txBody>
          </p:sp>
        </p:grpSp>
        <p:grpSp>
          <p:nvGrpSpPr>
            <p:cNvPr id="28" name="Group 27"/>
            <p:cNvGrpSpPr/>
            <p:nvPr/>
          </p:nvGrpSpPr>
          <p:grpSpPr>
            <a:xfrm>
              <a:off x="7638285" y="4353737"/>
              <a:ext cx="1366495" cy="2071432"/>
              <a:chOff x="5668222" y="3446372"/>
              <a:chExt cx="1366495" cy="2071432"/>
            </a:xfrm>
          </p:grpSpPr>
          <p:pic>
            <p:nvPicPr>
              <p:cNvPr id="29" name="Picture 28"/>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5840525" y="3446372"/>
                <a:ext cx="980485" cy="1409597"/>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a:off x="5668222" y="4933029"/>
                <a:ext cx="1366495" cy="584775"/>
              </a:xfrm>
              <a:prstGeom prst="rect">
                <a:avLst/>
              </a:prstGeom>
              <a:noFill/>
            </p:spPr>
            <p:txBody>
              <a:bodyPr wrap="square" rtlCol="0">
                <a:spAutoFit/>
              </a:bodyPr>
              <a:lstStyle/>
              <a:p>
                <a:pPr algn="ctr"/>
                <a:r>
                  <a:rPr lang="ja-JP" sz="1600">
                    <a:solidFill>
                      <a:srgbClr val="00338D"/>
                    </a:solidFill>
                    <a:latin typeface="ＭＳ Ｐゴシック" panose="020B0600070205080204" pitchFamily="50" charset="-128"/>
                    <a:ea typeface="ＭＳ Ｐゴシック" panose="020B0600070205080204" pitchFamily="50" charset="-128"/>
                    <a:cs typeface="Calibri" panose="020F0502020204030204" pitchFamily="34" charset="0"/>
                  </a:rPr>
                  <a:t>会員委員長	</a:t>
                </a:r>
              </a:p>
            </p:txBody>
          </p:sp>
        </p:grpSp>
      </p:grpSp>
      <p:pic>
        <p:nvPicPr>
          <p:cNvPr id="5" name="Picture 4">
            <a:extLst>
              <a:ext uri="{FF2B5EF4-FFF2-40B4-BE49-F238E27FC236}">
                <a16:creationId xmlns:a16="http://schemas.microsoft.com/office/drawing/2014/main" id="{F6D1CE80-2054-9EF4-4A2C-CC89B78BC949}"/>
              </a:ext>
            </a:extLst>
          </p:cNvPr>
          <p:cNvPicPr>
            <a:picLocks noChangeAspect="1"/>
          </p:cNvPicPr>
          <p:nvPr/>
        </p:nvPicPr>
        <p:blipFill>
          <a:blip r:embed="rId9"/>
          <a:stretch>
            <a:fillRect/>
          </a:stretch>
        </p:blipFill>
        <p:spPr>
          <a:xfrm>
            <a:off x="1020805" y="1296131"/>
            <a:ext cx="3886200" cy="4975848"/>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904602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6" name="Title 5"/>
          <p:cNvSpPr txBox="1">
            <a:spLocks/>
          </p:cNvSpPr>
          <p:nvPr/>
        </p:nvSpPr>
        <p:spPr bwMode="auto">
          <a:xfrm>
            <a:off x="152400" y="404705"/>
            <a:ext cx="12192000" cy="688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ゾーン・チェアパーソンは鎖の輪</a:t>
            </a:r>
          </a:p>
        </p:txBody>
      </p:sp>
      <p:sp>
        <p:nvSpPr>
          <p:cNvPr id="7" name="Rectangle 6"/>
          <p:cNvSpPr/>
          <p:nvPr/>
        </p:nvSpPr>
        <p:spPr>
          <a:xfrm>
            <a:off x="5523270" y="136061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grpSp>
        <p:nvGrpSpPr>
          <p:cNvPr id="2" name="Group 1">
            <a:extLst>
              <a:ext uri="{FF2B5EF4-FFF2-40B4-BE49-F238E27FC236}">
                <a16:creationId xmlns:a16="http://schemas.microsoft.com/office/drawing/2014/main" id="{71A30583-6FEB-060F-77C8-34DDFF93ABBA}"/>
              </a:ext>
            </a:extLst>
          </p:cNvPr>
          <p:cNvGrpSpPr/>
          <p:nvPr/>
        </p:nvGrpSpPr>
        <p:grpSpPr>
          <a:xfrm>
            <a:off x="2601520" y="1905000"/>
            <a:ext cx="6988960" cy="4160878"/>
            <a:chOff x="2601520" y="1905000"/>
            <a:chExt cx="6988960" cy="4160878"/>
          </a:xfrm>
        </p:grpSpPr>
        <p:grpSp>
          <p:nvGrpSpPr>
            <p:cNvPr id="5" name="Group 4"/>
            <p:cNvGrpSpPr/>
            <p:nvPr/>
          </p:nvGrpSpPr>
          <p:grpSpPr>
            <a:xfrm>
              <a:off x="3962400" y="1905000"/>
              <a:ext cx="4343400" cy="4160878"/>
              <a:chOff x="2438400" y="2286000"/>
              <a:chExt cx="3640568" cy="3284903"/>
            </a:xfrm>
            <a:effectLst>
              <a:outerShdw blurRad="50800" dist="38100" dir="2700000" algn="tl" rotWithShape="0">
                <a:schemeClr val="accent2">
                  <a:alpha val="40000"/>
                </a:schemeClr>
              </a:outerShdw>
            </a:effectLst>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2286000"/>
                <a:ext cx="3640568" cy="3119903"/>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2438400" y="5425114"/>
                <a:ext cx="3640568" cy="145789"/>
              </a:xfrm>
              <a:prstGeom prst="rect">
                <a:avLst/>
              </a:prstGeom>
              <a:noFill/>
              <a:ln>
                <a:noFill/>
              </a:ln>
              <a:scene3d>
                <a:camera prst="orthographicFront"/>
                <a:lightRig rig="threePt" dir="t"/>
              </a:scene3d>
              <a:sp3d extrusionH="76200">
                <a:extrusionClr>
                  <a:schemeClr val="tx2">
                    <a:lumMod val="75000"/>
                  </a:schemeClr>
                </a:extrusionClr>
              </a:sp3d>
            </p:spPr>
            <p:txBody>
              <a:bodyPr wrap="square" rtlCol="0">
                <a:spAutoFit/>
              </a:bodyPr>
              <a:lstStyle/>
              <a:p>
                <a:r>
                  <a:rPr lang="ja-JP" sz="600" i="1">
                    <a:solidFill>
                      <a:schemeClr val="bg1"/>
                    </a:solidFill>
                    <a:latin typeface="ＭＳ Ｐゴシック" panose="020B0600070205080204" pitchFamily="50" charset="-128"/>
                    <a:ea typeface="ＭＳ Ｐゴシック" panose="020B0600070205080204" pitchFamily="50" charset="-128"/>
                  </a:rPr>
                  <a:t>画像はDavid Castillo Dominiciの厚意による/ FreeDigitalPhotos.net</a:t>
                </a:r>
              </a:p>
            </p:txBody>
          </p:sp>
        </p:grpSp>
        <p:sp>
          <p:nvSpPr>
            <p:cNvPr id="11" name="TextBox 10"/>
            <p:cNvSpPr txBox="1"/>
            <p:nvPr/>
          </p:nvSpPr>
          <p:spPr>
            <a:xfrm>
              <a:off x="2601520" y="3621107"/>
              <a:ext cx="1208480" cy="1138773"/>
            </a:xfrm>
            <a:prstGeom prst="rect">
              <a:avLst/>
            </a:prstGeom>
            <a:noFill/>
          </p:spPr>
          <p:txBody>
            <a:bodyPr wrap="square" rtlCol="0">
              <a:spAutoFit/>
            </a:bodyPr>
            <a:lstStyle/>
            <a:p>
              <a:pPr algn="r"/>
              <a:r>
                <a:rPr lang="ja-JP" sz="20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クラブ </a:t>
              </a:r>
            </a:p>
            <a:p>
              <a:pPr algn="r"/>
              <a:r>
                <a:rPr lang="ja-JP" sz="20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 </a:t>
              </a:r>
            </a:p>
            <a:p>
              <a:pPr algn="r"/>
              <a:r>
                <a:rPr lang="ja-JP" sz="2800">
                  <a:solidFill>
                    <a:schemeClr val="tx2"/>
                  </a:solidFill>
                  <a:latin typeface="ＭＳ Ｐゴシック" panose="020B0600070205080204" pitchFamily="50" charset="-128"/>
                  <a:ea typeface="ＭＳ Ｐゴシック" panose="020B0600070205080204" pitchFamily="50" charset="-128"/>
                  <a:cs typeface="Calibri" panose="020F0502020204030204" pitchFamily="34" charset="0"/>
                </a:rPr>
                <a:t> </a:t>
              </a:r>
            </a:p>
          </p:txBody>
        </p:sp>
        <p:sp>
          <p:nvSpPr>
            <p:cNvPr id="12" name="TextBox 11"/>
            <p:cNvSpPr txBox="1"/>
            <p:nvPr/>
          </p:nvSpPr>
          <p:spPr>
            <a:xfrm>
              <a:off x="8458200" y="2605444"/>
              <a:ext cx="1132280" cy="1015663"/>
            </a:xfrm>
            <a:prstGeom prst="rect">
              <a:avLst/>
            </a:prstGeom>
            <a:noFill/>
          </p:spPr>
          <p:txBody>
            <a:bodyPr wrap="square" rtlCol="0">
              <a:spAutoFit/>
            </a:bodyPr>
            <a:lstStyle/>
            <a:p>
              <a:r>
                <a:rPr lang="ja-JP" sz="2000">
                  <a:solidFill>
                    <a:schemeClr val="bg1"/>
                  </a:solidFill>
                  <a:latin typeface="ＭＳ Ｐゴシック" panose="020B0600070205080204" pitchFamily="50" charset="-128"/>
                  <a:ea typeface="ＭＳ Ｐゴシック" panose="020B0600070205080204" pitchFamily="50" charset="-128"/>
                </a:rPr>
                <a:t>地区 </a:t>
              </a:r>
            </a:p>
            <a:p>
              <a:r>
                <a:rPr lang="ja-JP" sz="2000">
                  <a:solidFill>
                    <a:schemeClr val="bg1"/>
                  </a:solidFill>
                  <a:latin typeface="ＭＳ Ｐゴシック" panose="020B0600070205080204" pitchFamily="50" charset="-128"/>
                  <a:ea typeface="ＭＳ Ｐゴシック" panose="020B0600070205080204" pitchFamily="50" charset="-128"/>
                </a:rPr>
                <a:t> </a:t>
              </a:r>
            </a:p>
            <a:p>
              <a:endParaRPr lang="ja-JP" sz="2000">
                <a:solidFill>
                  <a:schemeClr val="bg1"/>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444025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3999" y="155922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ＭＳ Ｐゴシック" panose="020B0600070205080204" pitchFamily="50" charset="-128"/>
              <a:ea typeface="ＭＳ Ｐゴシック" panose="020B0600070205080204" pitchFamily="50" charset="-128"/>
              <a:cs typeface="Arial" charset="0"/>
            </a:endParaRPr>
          </a:p>
        </p:txBody>
      </p:sp>
      <p:sp>
        <p:nvSpPr>
          <p:cNvPr id="138" name="Title 1"/>
          <p:cNvSpPr txBox="1">
            <a:spLocks/>
          </p:cNvSpPr>
          <p:nvPr/>
        </p:nvSpPr>
        <p:spPr>
          <a:xfrm>
            <a:off x="228600" y="381000"/>
            <a:ext cx="11702953" cy="551242"/>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altLang="en-US" sz="3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クラブ会長および第一副会長</a:t>
            </a:r>
            <a:br>
              <a:rPr lang="en-US" altLang="ja-JP" sz="3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br>
            <a:r>
              <a:rPr lang="ja-JP" altLang="en-US" sz="3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（クラブ指導力育成委員長）用のリソース</a:t>
            </a:r>
            <a:endParaRPr lang="ja-JP" sz="3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p:txBody>
      </p:sp>
      <p:pic>
        <p:nvPicPr>
          <p:cNvPr id="3" name="Picture 2">
            <a:extLst>
              <a:ext uri="{FF2B5EF4-FFF2-40B4-BE49-F238E27FC236}">
                <a16:creationId xmlns:a16="http://schemas.microsoft.com/office/drawing/2014/main" id="{C5858001-221C-A586-4BDE-157B61B0F189}"/>
              </a:ext>
            </a:extLst>
          </p:cNvPr>
          <p:cNvPicPr>
            <a:picLocks noChangeAspect="1"/>
          </p:cNvPicPr>
          <p:nvPr/>
        </p:nvPicPr>
        <p:blipFill>
          <a:blip r:embed="rId3"/>
          <a:stretch>
            <a:fillRect/>
          </a:stretch>
        </p:blipFill>
        <p:spPr>
          <a:xfrm>
            <a:off x="533400" y="1898440"/>
            <a:ext cx="3121900" cy="4016756"/>
          </a:xfrm>
          <a:prstGeom prst="rect">
            <a:avLst/>
          </a:prstGeom>
          <a:effectLst>
            <a:outerShdw blurRad="63500" sx="102000" sy="102000" algn="ctr" rotWithShape="0">
              <a:schemeClr val="accent1">
                <a:alpha val="40000"/>
              </a:schemeClr>
            </a:outerShdw>
          </a:effectLst>
        </p:spPr>
      </p:pic>
      <p:pic>
        <p:nvPicPr>
          <p:cNvPr id="6" name="Picture 5">
            <a:extLst>
              <a:ext uri="{FF2B5EF4-FFF2-40B4-BE49-F238E27FC236}">
                <a16:creationId xmlns:a16="http://schemas.microsoft.com/office/drawing/2014/main" id="{3BABC9D0-A6D2-B7B6-31A8-EB20FFCE1442}"/>
              </a:ext>
            </a:extLst>
          </p:cNvPr>
          <p:cNvPicPr>
            <a:picLocks noChangeAspect="1"/>
          </p:cNvPicPr>
          <p:nvPr/>
        </p:nvPicPr>
        <p:blipFill>
          <a:blip r:embed="rId4"/>
          <a:stretch>
            <a:fillRect/>
          </a:stretch>
        </p:blipFill>
        <p:spPr>
          <a:xfrm>
            <a:off x="4568917" y="1887878"/>
            <a:ext cx="3117857" cy="4037880"/>
          </a:xfrm>
          <a:prstGeom prst="rect">
            <a:avLst/>
          </a:prstGeom>
          <a:effectLst>
            <a:outerShdw blurRad="63500" sx="102000" sy="102000" algn="ctr" rotWithShape="0">
              <a:schemeClr val="accent1">
                <a:alpha val="40000"/>
              </a:schemeClr>
            </a:outerShdw>
          </a:effectLst>
        </p:spPr>
      </p:pic>
      <p:pic>
        <p:nvPicPr>
          <p:cNvPr id="5" name="Picture 4">
            <a:extLst>
              <a:ext uri="{FF2B5EF4-FFF2-40B4-BE49-F238E27FC236}">
                <a16:creationId xmlns:a16="http://schemas.microsoft.com/office/drawing/2014/main" id="{1B57CE0D-44B3-0B9A-8439-BDCFCAF853FB}"/>
              </a:ext>
            </a:extLst>
          </p:cNvPr>
          <p:cNvPicPr>
            <a:picLocks noChangeAspect="1"/>
          </p:cNvPicPr>
          <p:nvPr/>
        </p:nvPicPr>
        <p:blipFill>
          <a:blip r:embed="rId5"/>
          <a:stretch>
            <a:fillRect/>
          </a:stretch>
        </p:blipFill>
        <p:spPr>
          <a:xfrm>
            <a:off x="8600391" y="1904091"/>
            <a:ext cx="3139452" cy="403788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823906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7" name="Rectangle 6"/>
          <p:cNvSpPr/>
          <p:nvPr/>
        </p:nvSpPr>
        <p:spPr>
          <a:xfrm>
            <a:off x="5588443" y="1524000"/>
            <a:ext cx="125853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9" name="TextBox 8"/>
          <p:cNvSpPr txBox="1"/>
          <p:nvPr/>
        </p:nvSpPr>
        <p:spPr>
          <a:xfrm>
            <a:off x="762000" y="2374767"/>
            <a:ext cx="6477000" cy="3323987"/>
          </a:xfrm>
          <a:prstGeom prst="rect">
            <a:avLst/>
          </a:prstGeom>
          <a:noFill/>
        </p:spPr>
        <p:txBody>
          <a:bodyPr wrap="square" rtlCol="0">
            <a:spAutoFit/>
          </a:bodyPr>
          <a:lstStyle/>
          <a:p>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地区役員</a:t>
            </a:r>
            <a:r>
              <a:rPr lang="ja-JP" altLang="en-US"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に対する</a:t>
            </a:r>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ゾーン会議報告書を作成する</a:t>
            </a:r>
          </a:p>
          <a:p>
            <a:pPr marL="0" lvl="1"/>
            <a:endParaRPr lang="en-US" alt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クラブの成果とベストプラクティスを報告する</a:t>
            </a:r>
          </a:p>
          <a:p>
            <a:pPr marL="0" lvl="1"/>
            <a:endParaRPr lang="en-US" sz="2400" b="1" i="1"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クラブに関する懸念があれば記録する</a:t>
            </a:r>
          </a:p>
          <a:p>
            <a:endParaRPr lang="en-US"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クラブ役員を支援する行動を</a:t>
            </a:r>
            <a:r>
              <a:rPr lang="ja-JP" altLang="en-US"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提案</a:t>
            </a:r>
            <a:r>
              <a:rPr lang="ja-JP" sz="24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する</a:t>
            </a:r>
          </a:p>
          <a:p>
            <a:endParaRPr lang="en-US" sz="2400" dirty="0">
              <a:solidFill>
                <a:schemeClr val="bg1"/>
              </a:solidFill>
              <a:latin typeface="ＭＳ Ｐゴシック" panose="020B0600070205080204" pitchFamily="50" charset="-128"/>
              <a:ea typeface="ＭＳ Ｐゴシック" panose="020B0600070205080204" pitchFamily="50" charset="-128"/>
            </a:endParaRPr>
          </a:p>
          <a:p>
            <a:endParaRPr lang="en-US" dirty="0">
              <a:solidFill>
                <a:srgbClr val="00338D"/>
              </a:solidFill>
              <a:latin typeface="ＭＳ Ｐゴシック" panose="020B0600070205080204" pitchFamily="50" charset="-128"/>
              <a:ea typeface="ＭＳ Ｐゴシック" panose="020B0600070205080204" pitchFamily="50" charset="-128"/>
            </a:endParaRPr>
          </a:p>
        </p:txBody>
      </p:sp>
      <p:sp>
        <p:nvSpPr>
          <p:cNvPr id="8" name="Title 1"/>
          <p:cNvSpPr txBox="1">
            <a:spLocks/>
          </p:cNvSpPr>
          <p:nvPr/>
        </p:nvSpPr>
        <p:spPr>
          <a:xfrm>
            <a:off x="1077432" y="304800"/>
            <a:ext cx="10280552"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地区ガバナーおよび</a:t>
            </a:r>
            <a:br>
              <a:rPr lang="en-US" altLang="ja-JP" sz="3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br>
            <a:r>
              <a:rPr lang="ja-JP" sz="3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地区GATコーディネーターとのコミュニケーション </a:t>
            </a:r>
          </a:p>
          <a:p>
            <a:endParaRPr lang="ja-JP" sz="3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p:txBody>
      </p:sp>
      <p:pic>
        <p:nvPicPr>
          <p:cNvPr id="3" name="Picture 2" descr="A logo of a company&#10;&#10;Description automatically generated">
            <a:extLst>
              <a:ext uri="{FF2B5EF4-FFF2-40B4-BE49-F238E27FC236}">
                <a16:creationId xmlns:a16="http://schemas.microsoft.com/office/drawing/2014/main" id="{D413FFE3-004F-4D12-6CA2-36C313E29781}"/>
              </a:ext>
            </a:extLst>
          </p:cNvPr>
          <p:cNvPicPr>
            <a:picLocks noChangeAspect="1"/>
          </p:cNvPicPr>
          <p:nvPr/>
        </p:nvPicPr>
        <p:blipFill>
          <a:blip r:embed="rId3"/>
          <a:stretch>
            <a:fillRect/>
          </a:stretch>
        </p:blipFill>
        <p:spPr>
          <a:xfrm>
            <a:off x="7391400" y="2209800"/>
            <a:ext cx="4292360" cy="4292360"/>
          </a:xfrm>
          <a:prstGeom prst="rect">
            <a:avLst/>
          </a:prstGeom>
        </p:spPr>
      </p:pic>
    </p:spTree>
    <p:extLst>
      <p:ext uri="{BB962C8B-B14F-4D97-AF65-F5344CB8AC3E}">
        <p14:creationId xmlns:p14="http://schemas.microsoft.com/office/powerpoint/2010/main" val="3476796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74757" y="14478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ＭＳ Ｐゴシック" panose="020B0600070205080204" pitchFamily="50" charset="-128"/>
              <a:ea typeface="ＭＳ Ｐゴシック" panose="020B0600070205080204" pitchFamily="50" charset="-128"/>
              <a:cs typeface="Arial" charset="0"/>
            </a:endParaRPr>
          </a:p>
        </p:txBody>
      </p:sp>
      <p:grpSp>
        <p:nvGrpSpPr>
          <p:cNvPr id="32" name="Group 31"/>
          <p:cNvGrpSpPr/>
          <p:nvPr/>
        </p:nvGrpSpPr>
        <p:grpSpPr>
          <a:xfrm>
            <a:off x="148787" y="2757572"/>
            <a:ext cx="2496002" cy="2901907"/>
            <a:chOff x="3094090" y="2066731"/>
            <a:chExt cx="2496002" cy="2901907"/>
          </a:xfrm>
          <a:effectLst>
            <a:outerShdw blurRad="50800" dist="38100" dir="2700000" algn="tl" rotWithShape="0">
              <a:prstClr val="black">
                <a:alpha val="40000"/>
              </a:prstClr>
            </a:outerShdw>
          </a:effectLst>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50800" dist="38100" dir="2700000" algn="tl" rotWithShape="0">
                <a:prstClr val="black">
                  <a:alpha val="40000"/>
                </a:prstClr>
              </a:outerShdw>
            </a:effectLst>
          </p:spPr>
        </p:pic>
        <p:sp>
          <p:nvSpPr>
            <p:cNvPr id="34" name="TextBox 33"/>
            <p:cNvSpPr txBox="1"/>
            <p:nvPr/>
          </p:nvSpPr>
          <p:spPr>
            <a:xfrm>
              <a:off x="3094090" y="4630084"/>
              <a:ext cx="2496002" cy="338554"/>
            </a:xfrm>
            <a:prstGeom prst="rect">
              <a:avLst/>
            </a:prstGeom>
            <a:noFill/>
          </p:spPr>
          <p:txBody>
            <a:bodyPr wrap="square" rtlCol="0">
              <a:spAutoFit/>
            </a:bodyPr>
            <a:lstStyle/>
            <a:p>
              <a:pPr algn="ctr"/>
              <a:r>
                <a:rPr lang="ja-JP" sz="1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ゾーン・チェアパーソン</a:t>
              </a:r>
            </a:p>
          </p:txBody>
        </p:sp>
      </p:grpSp>
      <p:grpSp>
        <p:nvGrpSpPr>
          <p:cNvPr id="35" name="Group 34"/>
          <p:cNvGrpSpPr>
            <a:grpSpLocks noChangeAspect="1"/>
          </p:cNvGrpSpPr>
          <p:nvPr/>
        </p:nvGrpSpPr>
        <p:grpSpPr>
          <a:xfrm>
            <a:off x="6053161" y="2828705"/>
            <a:ext cx="1504770" cy="2305931"/>
            <a:chOff x="5734418" y="1564230"/>
            <a:chExt cx="1086478" cy="1664919"/>
          </a:xfrm>
          <a:effectLst>
            <a:outerShdw blurRad="50800" dist="38100" dir="2700000" algn="tl" rotWithShape="0">
              <a:srgbClr val="56565A">
                <a:alpha val="40000"/>
              </a:srgbClr>
            </a:outerShdw>
          </a:effectLst>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37" name="TextBox 36"/>
            <p:cNvSpPr txBox="1"/>
            <p:nvPr/>
          </p:nvSpPr>
          <p:spPr>
            <a:xfrm>
              <a:off x="5734418" y="2984708"/>
              <a:ext cx="1086478" cy="244441"/>
            </a:xfrm>
            <a:prstGeom prst="rect">
              <a:avLst/>
            </a:prstGeom>
            <a:noFill/>
          </p:spPr>
          <p:txBody>
            <a:bodyPr wrap="square" rtlCol="0">
              <a:spAutoFit/>
            </a:bodyPr>
            <a:lstStyle/>
            <a:p>
              <a:pPr algn="ctr"/>
              <a:r>
                <a:rPr lang="ja-JP" sz="1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会長</a:t>
              </a:r>
              <a:r>
                <a:rPr lang="ja-JP" sz="1200">
                  <a:latin typeface="ＭＳ Ｐゴシック" panose="020B0600070205080204" pitchFamily="50" charset="-128"/>
                  <a:ea typeface="ＭＳ Ｐゴシック" panose="020B0600070205080204" pitchFamily="50" charset="-128"/>
                </a:rPr>
                <a:t>	</a:t>
              </a:r>
            </a:p>
          </p:txBody>
        </p:sp>
      </p:grpSp>
      <p:grpSp>
        <p:nvGrpSpPr>
          <p:cNvPr id="38" name="Group 37"/>
          <p:cNvGrpSpPr>
            <a:grpSpLocks noChangeAspect="1"/>
          </p:cNvGrpSpPr>
          <p:nvPr/>
        </p:nvGrpSpPr>
        <p:grpSpPr>
          <a:xfrm>
            <a:off x="7812019" y="2798004"/>
            <a:ext cx="1633680" cy="2337867"/>
            <a:chOff x="7048568" y="1413035"/>
            <a:chExt cx="1284241" cy="1837813"/>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40" name="TextBox 39"/>
            <p:cNvSpPr txBox="1"/>
            <p:nvPr/>
          </p:nvSpPr>
          <p:spPr>
            <a:xfrm>
              <a:off x="7048568" y="2984708"/>
              <a:ext cx="1284241" cy="266140"/>
            </a:xfrm>
            <a:prstGeom prst="rect">
              <a:avLst/>
            </a:prstGeom>
            <a:noFill/>
          </p:spPr>
          <p:txBody>
            <a:bodyPr wrap="square" rtlCol="0">
              <a:spAutoFit/>
            </a:bodyPr>
            <a:lstStyle/>
            <a:p>
              <a:pPr algn="ctr"/>
              <a:r>
                <a:rPr lang="ja-JP" sz="1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副会長	</a:t>
              </a:r>
            </a:p>
          </p:txBody>
        </p:sp>
      </p:grpSp>
      <p:grpSp>
        <p:nvGrpSpPr>
          <p:cNvPr id="41" name="Group 40"/>
          <p:cNvGrpSpPr>
            <a:grpSpLocks noChangeAspect="1"/>
          </p:cNvGrpSpPr>
          <p:nvPr/>
        </p:nvGrpSpPr>
        <p:grpSpPr>
          <a:xfrm>
            <a:off x="9718302" y="2757572"/>
            <a:ext cx="1515480" cy="2355881"/>
            <a:chOff x="7121723" y="3535483"/>
            <a:chExt cx="1092380" cy="1698153"/>
          </a:xfrm>
        </p:grpSpPr>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61880" y="3535483"/>
              <a:ext cx="1012067" cy="1454118"/>
            </a:xfrm>
            <a:prstGeom prst="rect">
              <a:avLst/>
            </a:prstGeom>
            <a:ln>
              <a:noFill/>
            </a:ln>
            <a:effectLst>
              <a:outerShdw blurRad="292100" dist="139700" dir="2700000" algn="tl" rotWithShape="0">
                <a:srgbClr val="333333">
                  <a:alpha val="65000"/>
                </a:srgbClr>
              </a:outerShdw>
            </a:effectLst>
          </p:spPr>
        </p:pic>
        <p:sp>
          <p:nvSpPr>
            <p:cNvPr id="43" name="TextBox 42"/>
            <p:cNvSpPr txBox="1"/>
            <p:nvPr/>
          </p:nvSpPr>
          <p:spPr>
            <a:xfrm>
              <a:off x="7121723" y="4989601"/>
              <a:ext cx="1092380" cy="244035"/>
            </a:xfrm>
            <a:prstGeom prst="rect">
              <a:avLst/>
            </a:prstGeom>
            <a:noFill/>
          </p:spPr>
          <p:txBody>
            <a:bodyPr wrap="square" rtlCol="0">
              <a:spAutoFit/>
            </a:bodyPr>
            <a:lstStyle/>
            <a:p>
              <a:pPr algn="ctr"/>
              <a:r>
                <a:rPr lang="ja-JP" sz="1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幹事</a:t>
              </a:r>
              <a:r>
                <a:rPr lang="ja-JP" sz="1200">
                  <a:latin typeface="ＭＳ Ｐゴシック" panose="020B0600070205080204" pitchFamily="50" charset="-128"/>
                  <a:ea typeface="ＭＳ Ｐゴシック" panose="020B0600070205080204" pitchFamily="50" charset="-128"/>
                  <a:cs typeface="Calibri" panose="020F0502020204030204" pitchFamily="34" charset="0"/>
                </a:rPr>
                <a:t>	</a:t>
              </a:r>
            </a:p>
          </p:txBody>
        </p:sp>
      </p:grpSp>
      <p:sp>
        <p:nvSpPr>
          <p:cNvPr id="2" name="Title 5">
            <a:extLst>
              <a:ext uri="{FF2B5EF4-FFF2-40B4-BE49-F238E27FC236}">
                <a16:creationId xmlns:a16="http://schemas.microsoft.com/office/drawing/2014/main" id="{F95B8AD9-8B08-D6E8-12F9-5DF6EB8965E8}"/>
              </a:ext>
            </a:extLst>
          </p:cNvPr>
          <p:cNvSpPr txBox="1">
            <a:spLocks/>
          </p:cNvSpPr>
          <p:nvPr/>
        </p:nvSpPr>
        <p:spPr>
          <a:xfrm>
            <a:off x="605077" y="178831"/>
            <a:ext cx="11027054" cy="1090408"/>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600">
                <a:solidFill>
                  <a:srgbClr val="FFFFFF"/>
                </a:solidFill>
                <a:latin typeface="ＭＳ Ｐゴシック" panose="020B0600070205080204" pitchFamily="50" charset="-128"/>
                <a:ea typeface="ＭＳ Ｐゴシック" panose="020B0600070205080204" pitchFamily="50" charset="-128"/>
                <a:cs typeface="Calibri" panose="020F0502020204030204" pitchFamily="34" charset="0"/>
              </a:rPr>
              <a:t>第4回会議 – 将来を焦点に！</a:t>
            </a:r>
          </a:p>
          <a:p>
            <a:r>
              <a:rPr lang="ja-JP" sz="3600">
                <a:solidFill>
                  <a:srgbClr val="FFFFFF"/>
                </a:solidFill>
                <a:latin typeface="ＭＳ Ｐゴシック" panose="020B0600070205080204" pitchFamily="50" charset="-128"/>
                <a:ea typeface="ＭＳ Ｐゴシック" panose="020B0600070205080204" pitchFamily="50" charset="-128"/>
                <a:cs typeface="Calibri" panose="020F0502020204030204" pitchFamily="34" charset="0"/>
              </a:rPr>
              <a:t>（任意）</a:t>
            </a:r>
          </a:p>
          <a:p>
            <a:endParaRPr lang="en-US" kern="0" dirty="0">
              <a:latin typeface="ＭＳ Ｐゴシック" panose="020B0600070205080204" pitchFamily="50" charset="-128"/>
              <a:ea typeface="ＭＳ Ｐゴシック" panose="020B0600070205080204" pitchFamily="50" charset="-128"/>
            </a:endParaRPr>
          </a:p>
        </p:txBody>
      </p:sp>
      <p:grpSp>
        <p:nvGrpSpPr>
          <p:cNvPr id="3" name="Group 2">
            <a:extLst>
              <a:ext uri="{FF2B5EF4-FFF2-40B4-BE49-F238E27FC236}">
                <a16:creationId xmlns:a16="http://schemas.microsoft.com/office/drawing/2014/main" id="{FF9BCF32-8242-6B2F-7B5C-55382882B9C2}"/>
              </a:ext>
            </a:extLst>
          </p:cNvPr>
          <p:cNvGrpSpPr/>
          <p:nvPr/>
        </p:nvGrpSpPr>
        <p:grpSpPr>
          <a:xfrm>
            <a:off x="2900160" y="2722936"/>
            <a:ext cx="1905000" cy="3183869"/>
            <a:chOff x="1369648" y="2588058"/>
            <a:chExt cx="1905000" cy="3183869"/>
          </a:xfrm>
        </p:grpSpPr>
        <p:pic>
          <p:nvPicPr>
            <p:cNvPr id="4" name="Picture 3">
              <a:extLst>
                <a:ext uri="{FF2B5EF4-FFF2-40B4-BE49-F238E27FC236}">
                  <a16:creationId xmlns:a16="http://schemas.microsoft.com/office/drawing/2014/main" id="{60FC7270-3385-1D37-B174-1612734E9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91A6FBC-C6BB-8D5C-0D1D-0F2418D4D4AF}"/>
                </a:ext>
              </a:extLst>
            </p:cNvPr>
            <p:cNvSpPr txBox="1"/>
            <p:nvPr/>
          </p:nvSpPr>
          <p:spPr>
            <a:xfrm>
              <a:off x="1369648" y="5187152"/>
              <a:ext cx="1905000" cy="584775"/>
            </a:xfrm>
            <a:prstGeom prst="rect">
              <a:avLst/>
            </a:prstGeom>
            <a:noFill/>
          </p:spPr>
          <p:txBody>
            <a:bodyPr wrap="square" rtlCol="0">
              <a:spAutoFit/>
            </a:bodyPr>
            <a:lstStyle/>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地区GLT</a:t>
              </a:r>
              <a:endParaRPr lang="en-US" alt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コーディネーター</a:t>
              </a:r>
            </a:p>
          </p:txBody>
        </p:sp>
      </p:grpSp>
    </p:spTree>
    <p:extLst>
      <p:ext uri="{BB962C8B-B14F-4D97-AF65-F5344CB8AC3E}">
        <p14:creationId xmlns:p14="http://schemas.microsoft.com/office/powerpoint/2010/main" val="2832140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2" name="Rectangle 11"/>
          <p:cNvSpPr/>
          <p:nvPr/>
        </p:nvSpPr>
        <p:spPr>
          <a:xfrm>
            <a:off x="4419600" y="914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8" name="Title 1"/>
          <p:cNvSpPr txBox="1">
            <a:spLocks/>
          </p:cNvSpPr>
          <p:nvPr/>
        </p:nvSpPr>
        <p:spPr>
          <a:xfrm>
            <a:off x="4267200" y="257460"/>
            <a:ext cx="6838122" cy="511268"/>
          </a:xfrm>
          <a:prstGeom prst="rect">
            <a:avLst/>
          </a:prstGeom>
        </p:spPr>
        <p:txBody>
          <a:bodyPr anchor="t">
            <a:normAutofit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ja-JP" sz="3200" b="1">
                <a:solidFill>
                  <a:srgbClr val="082E87"/>
                </a:solidFill>
                <a:latin typeface="ＭＳ Ｐゴシック" panose="020B0600070205080204" pitchFamily="50" charset="-128"/>
                <a:ea typeface="ＭＳ Ｐゴシック" panose="020B0600070205080204" pitchFamily="50" charset="-128"/>
                <a:cs typeface="Calibri" panose="020F0502020204030204" pitchFamily="34" charset="0"/>
              </a:rPr>
              <a:t>将来を焦点に、準備を支援する！</a:t>
            </a:r>
          </a:p>
        </p:txBody>
      </p:sp>
      <p:sp>
        <p:nvSpPr>
          <p:cNvPr id="18" name="TextBox 17"/>
          <p:cNvSpPr txBox="1"/>
          <p:nvPr/>
        </p:nvSpPr>
        <p:spPr>
          <a:xfrm>
            <a:off x="4419600" y="1701030"/>
            <a:ext cx="7543800" cy="5632311"/>
          </a:xfrm>
          <a:prstGeom prst="rect">
            <a:avLst/>
          </a:prstGeom>
          <a:noFill/>
        </p:spPr>
        <p:txBody>
          <a:bodyPr wrap="square" rtlCol="0">
            <a:spAutoFit/>
          </a:bodyPr>
          <a:lstStyle/>
          <a:p>
            <a:pPr>
              <a:buSzPct val="125000"/>
            </a:pPr>
            <a:r>
              <a:rPr 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ゾーンに関する会議を開会</a:t>
            </a:r>
          </a:p>
          <a:p>
            <a:pPr>
              <a:buSzPct val="125000"/>
            </a:pPr>
            <a:endParaRPr lang="en-US" sz="20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buSzPct val="125000"/>
            </a:pPr>
            <a:r>
              <a:rPr 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紹介 </a:t>
            </a:r>
          </a:p>
          <a:p>
            <a:pPr>
              <a:buSzPct val="125000"/>
            </a:pPr>
            <a:endParaRPr lang="en-US" sz="20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buSzPct val="125000"/>
            </a:pPr>
            <a:r>
              <a:rPr 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引き継ぎ </a:t>
            </a:r>
          </a:p>
          <a:p>
            <a:pPr>
              <a:buSzPct val="125000"/>
            </a:pPr>
            <a:endParaRPr lang="en-US" sz="20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buSzPct val="125000"/>
            </a:pPr>
            <a:r>
              <a:rPr 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クラブの成功を目指して（グローバル・メンバーシップ・</a:t>
            </a:r>
            <a:endParaRPr lang="en-US" alt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buSzPct val="125000"/>
            </a:pPr>
            <a:r>
              <a:rPr 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アプローチ）</a:t>
            </a:r>
          </a:p>
          <a:p>
            <a:pPr>
              <a:buSzPct val="125000"/>
            </a:pPr>
            <a:endParaRPr lang="en-US" sz="20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buSzPct val="125000"/>
            </a:pPr>
            <a:r>
              <a:rPr 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奉仕への認識向上</a:t>
            </a:r>
          </a:p>
          <a:p>
            <a:pPr>
              <a:buSzPct val="125000"/>
            </a:pPr>
            <a:endParaRPr lang="en-US" sz="20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buSzPct val="125000"/>
            </a:pPr>
            <a:r>
              <a:rPr 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LCIFへの認識向上</a:t>
            </a:r>
          </a:p>
          <a:p>
            <a:pPr>
              <a:buSzPct val="125000"/>
            </a:pPr>
            <a:endParaRPr lang="en-US" sz="20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buSzPct val="125000"/>
            </a:pPr>
            <a:r>
              <a:rPr 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アワード</a:t>
            </a:r>
          </a:p>
          <a:p>
            <a:pPr marL="285750" indent="-285750">
              <a:buSzPct val="125000"/>
              <a:buFont typeface="Arial" panose="020B0604020202020204" pitchFamily="34" charset="0"/>
              <a:buChar char="•"/>
            </a:pPr>
            <a:endParaRPr lang="en-US" sz="2200" dirty="0">
              <a:solidFill>
                <a:srgbClr val="56565A"/>
              </a:solidFill>
              <a:latin typeface="ＭＳ Ｐゴシック" panose="020B0600070205080204" pitchFamily="50" charset="-128"/>
              <a:ea typeface="ＭＳ Ｐゴシック" panose="020B0600070205080204" pitchFamily="50" charset="-128"/>
            </a:endParaRPr>
          </a:p>
          <a:p>
            <a:endParaRPr lang="en-US" dirty="0">
              <a:solidFill>
                <a:srgbClr val="56565A"/>
              </a:solidFill>
              <a:latin typeface="ＭＳ Ｐゴシック" panose="020B0600070205080204" pitchFamily="50" charset="-128"/>
              <a:ea typeface="ＭＳ Ｐゴシック" panose="020B0600070205080204" pitchFamily="50" charset="-128"/>
            </a:endParaRPr>
          </a:p>
        </p:txBody>
      </p:sp>
      <p:grpSp>
        <p:nvGrpSpPr>
          <p:cNvPr id="11" name="Group 10"/>
          <p:cNvGrpSpPr/>
          <p:nvPr/>
        </p:nvGrpSpPr>
        <p:grpSpPr>
          <a:xfrm>
            <a:off x="695099" y="1850388"/>
            <a:ext cx="2496002" cy="2943796"/>
            <a:chOff x="921973" y="2588058"/>
            <a:chExt cx="2496002" cy="2943796"/>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877" y="2588058"/>
              <a:ext cx="1524000" cy="228600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921973" y="5193300"/>
              <a:ext cx="2496002" cy="338554"/>
            </a:xfrm>
            <a:prstGeom prst="rect">
              <a:avLst/>
            </a:prstGeom>
            <a:noFill/>
          </p:spPr>
          <p:txBody>
            <a:bodyPr wrap="square" rtlCol="0">
              <a:spAutoFit/>
            </a:bodyPr>
            <a:lstStyle/>
            <a:p>
              <a:pPr algn="ctr"/>
              <a:r>
                <a:rPr lang="ja-JP" sz="1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地区GLTコーディネーター</a:t>
              </a:r>
            </a:p>
          </p:txBody>
        </p:sp>
      </p:grpSp>
    </p:spTree>
    <p:extLst>
      <p:ext uri="{BB962C8B-B14F-4D97-AF65-F5344CB8AC3E}">
        <p14:creationId xmlns:p14="http://schemas.microsoft.com/office/powerpoint/2010/main" val="2570603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5" name="Title 1"/>
          <p:cNvSpPr txBox="1">
            <a:spLocks/>
          </p:cNvSpPr>
          <p:nvPr/>
        </p:nvSpPr>
        <p:spPr>
          <a:xfrm>
            <a:off x="2362200" y="2352369"/>
            <a:ext cx="7965678" cy="1741095"/>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r>
              <a:rPr lang="ja-JP" sz="3600" b="1"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ゾーンおよびリジョン・チェアパーソン - グローバル・メンバーシップ・アプローチ </a:t>
            </a:r>
          </a:p>
        </p:txBody>
      </p:sp>
      <p:sp>
        <p:nvSpPr>
          <p:cNvPr id="17" name="Rectangle 16"/>
          <p:cNvSpPr/>
          <p:nvPr/>
        </p:nvSpPr>
        <p:spPr>
          <a:xfrm>
            <a:off x="4724400" y="4038600"/>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ＭＳ Ｐゴシック" panose="020B0600070205080204" pitchFamily="50" charset="-128"/>
              <a:ea typeface="ＭＳ Ｐゴシック" panose="020B0600070205080204" pitchFamily="50" charset="-128"/>
              <a:cs typeface="Arial" charset="0"/>
            </a:endParaRPr>
          </a:p>
        </p:txBody>
      </p:sp>
    </p:spTree>
    <p:extLst>
      <p:ext uri="{BB962C8B-B14F-4D97-AF65-F5344CB8AC3E}">
        <p14:creationId xmlns:p14="http://schemas.microsoft.com/office/powerpoint/2010/main" val="295128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1" name="Title 1"/>
          <p:cNvSpPr txBox="1">
            <a:spLocks/>
          </p:cNvSpPr>
          <p:nvPr/>
        </p:nvSpPr>
        <p:spPr>
          <a:xfrm>
            <a:off x="5873063" y="593837"/>
            <a:ext cx="4536732" cy="1304264"/>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6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12" name="Rectangle 11"/>
          <p:cNvSpPr/>
          <p:nvPr/>
        </p:nvSpPr>
        <p:spPr>
          <a:xfrm>
            <a:off x="381000" y="192204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9" name="Title 1"/>
          <p:cNvSpPr txBox="1">
            <a:spLocks/>
          </p:cNvSpPr>
          <p:nvPr/>
        </p:nvSpPr>
        <p:spPr>
          <a:xfrm>
            <a:off x="5169629" y="1874778"/>
            <a:ext cx="5943600" cy="277973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00000"/>
              </a:lnSpc>
            </a:pPr>
            <a:r>
              <a:rPr lang="ja-JP" altLang="en-US" sz="3200" dirty="0">
                <a:solidFill>
                  <a:srgbClr val="082E87"/>
                </a:solidFill>
                <a:latin typeface="ＭＳ Ｐゴシック" panose="020B0600070205080204" pitchFamily="50" charset="-128"/>
                <a:ea typeface="ＭＳ Ｐゴシック" panose="020B0600070205080204" pitchFamily="50" charset="-128"/>
                <a:cs typeface="Calibri" panose="020F0502020204030204" pitchFamily="34" charset="0"/>
              </a:rPr>
              <a:t>支援し合ってもらうため、また手を貸してくれる地区役員と結び付けるため、クラブをどうやってゾーン会議に参加させ、結束させるか？</a:t>
            </a:r>
            <a:endParaRPr lang="ja-JP" sz="3200" dirty="0">
              <a:solidFill>
                <a:srgbClr val="082E87"/>
              </a:solidFill>
              <a:latin typeface="ＭＳ Ｐゴシック" panose="020B0600070205080204" pitchFamily="50" charset="-128"/>
              <a:ea typeface="ＭＳ Ｐゴシック" panose="020B0600070205080204" pitchFamily="50" charset="-128"/>
              <a:cs typeface="Calibri" panose="020F0502020204030204" pitchFamily="34" charset="0"/>
            </a:endParaRPr>
          </a:p>
        </p:txBody>
      </p:sp>
      <p:sp>
        <p:nvSpPr>
          <p:cNvPr id="2" name="Rectangle 1"/>
          <p:cNvSpPr/>
          <p:nvPr/>
        </p:nvSpPr>
        <p:spPr>
          <a:xfrm>
            <a:off x="228600" y="452849"/>
            <a:ext cx="3505200" cy="1469193"/>
          </a:xfrm>
          <a:prstGeom prst="rect">
            <a:avLst/>
          </a:prstGeom>
        </p:spPr>
        <p:txBody>
          <a:bodyPr wrap="square">
            <a:spAutoFit/>
          </a:bodyPr>
          <a:lstStyle/>
          <a:p>
            <a:pPr>
              <a:lnSpc>
                <a:spcPct val="90000"/>
              </a:lnSpc>
              <a:spcBef>
                <a:spcPts val="2400"/>
              </a:spcBef>
              <a:defRPr/>
            </a:pPr>
            <a:r>
              <a:rPr lang="ja-JP" sz="32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ゾーン内のクラブの意欲をかき立てるものは何か？</a:t>
            </a:r>
          </a:p>
        </p:txBody>
      </p:sp>
    </p:spTree>
    <p:extLst>
      <p:ext uri="{BB962C8B-B14F-4D97-AF65-F5344CB8AC3E}">
        <p14:creationId xmlns:p14="http://schemas.microsoft.com/office/powerpoint/2010/main" val="2366870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7" name="Rectangle 16"/>
          <p:cNvSpPr/>
          <p:nvPr/>
        </p:nvSpPr>
        <p:spPr>
          <a:xfrm>
            <a:off x="304800" y="519363"/>
            <a:ext cx="2743200" cy="54864"/>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ＭＳ Ｐゴシック" panose="020B0600070205080204" pitchFamily="50" charset="-128"/>
              <a:ea typeface="ＭＳ Ｐゴシック" panose="020B0600070205080204" pitchFamily="50" charset="-128"/>
              <a:cs typeface="Arial" charset="0"/>
            </a:endParaRPr>
          </a:p>
        </p:txBody>
      </p:sp>
      <p:sp>
        <p:nvSpPr>
          <p:cNvPr id="8" name="Title 1">
            <a:extLst>
              <a:ext uri="{FF2B5EF4-FFF2-40B4-BE49-F238E27FC236}">
                <a16:creationId xmlns:a16="http://schemas.microsoft.com/office/drawing/2014/main" id="{27D8B01F-5B68-47E7-86E5-8F4A46870C3C}"/>
              </a:ext>
            </a:extLst>
          </p:cNvPr>
          <p:cNvSpPr txBox="1">
            <a:spLocks/>
          </p:cNvSpPr>
          <p:nvPr/>
        </p:nvSpPr>
        <p:spPr>
          <a:xfrm>
            <a:off x="160878" y="7295"/>
            <a:ext cx="12000271" cy="754705"/>
          </a:xfrm>
          <a:prstGeom prst="rect">
            <a:avLst/>
          </a:prstGeom>
        </p:spPr>
        <p:txBody>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gn="l"/>
            <a:r>
              <a:rPr lang="ja-JP" sz="2800" b="1"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ゾーンおよびリジョン・チェアパーソン - グローバル・メンバーシップ・アプローチ</a:t>
            </a:r>
          </a:p>
        </p:txBody>
      </p:sp>
      <p:pic>
        <p:nvPicPr>
          <p:cNvPr id="7" name="Picture 6">
            <a:extLst>
              <a:ext uri="{FF2B5EF4-FFF2-40B4-BE49-F238E27FC236}">
                <a16:creationId xmlns:a16="http://schemas.microsoft.com/office/drawing/2014/main" id="{5F91FF0C-216F-7930-CA28-860FEFCA4EF8}"/>
              </a:ext>
            </a:extLst>
          </p:cNvPr>
          <p:cNvPicPr>
            <a:picLocks noChangeAspect="1"/>
          </p:cNvPicPr>
          <p:nvPr/>
        </p:nvPicPr>
        <p:blipFill>
          <a:blip r:embed="rId3"/>
          <a:stretch>
            <a:fillRect/>
          </a:stretch>
        </p:blipFill>
        <p:spPr>
          <a:xfrm>
            <a:off x="70624" y="981075"/>
            <a:ext cx="5726907" cy="4581525"/>
          </a:xfrm>
          <a:prstGeom prst="rect">
            <a:avLst/>
          </a:prstGeom>
        </p:spPr>
      </p:pic>
      <p:pic>
        <p:nvPicPr>
          <p:cNvPr id="11" name="Picture 10">
            <a:extLst>
              <a:ext uri="{FF2B5EF4-FFF2-40B4-BE49-F238E27FC236}">
                <a16:creationId xmlns:a16="http://schemas.microsoft.com/office/drawing/2014/main" id="{93AC5BB1-3E3F-BE8C-EDF2-9658F1D59B21}"/>
              </a:ext>
            </a:extLst>
          </p:cNvPr>
          <p:cNvPicPr>
            <a:picLocks noChangeAspect="1"/>
          </p:cNvPicPr>
          <p:nvPr/>
        </p:nvPicPr>
        <p:blipFill>
          <a:blip r:embed="rId4"/>
          <a:stretch>
            <a:fillRect/>
          </a:stretch>
        </p:blipFill>
        <p:spPr>
          <a:xfrm>
            <a:off x="5797531" y="848915"/>
            <a:ext cx="6244078" cy="4845843"/>
          </a:xfrm>
          <a:prstGeom prst="rect">
            <a:avLst/>
          </a:prstGeom>
        </p:spPr>
      </p:pic>
      <p:pic>
        <p:nvPicPr>
          <p:cNvPr id="5" name="Picture 4">
            <a:extLst>
              <a:ext uri="{FF2B5EF4-FFF2-40B4-BE49-F238E27FC236}">
                <a16:creationId xmlns:a16="http://schemas.microsoft.com/office/drawing/2014/main" id="{4AFC9BEC-62A2-4F95-FDE3-DCD184D75C22}"/>
              </a:ext>
            </a:extLst>
          </p:cNvPr>
          <p:cNvPicPr>
            <a:picLocks noChangeAspect="1"/>
          </p:cNvPicPr>
          <p:nvPr/>
        </p:nvPicPr>
        <p:blipFill>
          <a:blip r:embed="rId5"/>
          <a:stretch>
            <a:fillRect/>
          </a:stretch>
        </p:blipFill>
        <p:spPr>
          <a:xfrm>
            <a:off x="9906000" y="4636311"/>
            <a:ext cx="2075428" cy="2059764"/>
          </a:xfrm>
          <a:prstGeom prst="rect">
            <a:avLst/>
          </a:prstGeom>
        </p:spPr>
      </p:pic>
    </p:spTree>
    <p:extLst>
      <p:ext uri="{BB962C8B-B14F-4D97-AF65-F5344CB8AC3E}">
        <p14:creationId xmlns:p14="http://schemas.microsoft.com/office/powerpoint/2010/main" val="98922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ja-JP">
                <a:latin typeface="ＭＳ Ｐゴシック" panose="020B0600070205080204" pitchFamily="50" charset="-128"/>
                <a:ea typeface="ＭＳ Ｐゴシック" panose="020B0600070205080204" pitchFamily="50" charset="-128"/>
                <a:cs typeface="Calibri" panose="020F0502020204030204" pitchFamily="34" charset="0"/>
              </a:rPr>
              <a:t>フォローアップ</a:t>
            </a:r>
          </a:p>
        </p:txBody>
      </p:sp>
    </p:spTree>
    <p:extLst>
      <p:ext uri="{BB962C8B-B14F-4D97-AF65-F5344CB8AC3E}">
        <p14:creationId xmlns:p14="http://schemas.microsoft.com/office/powerpoint/2010/main" val="7935223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1" name="Title 1"/>
          <p:cNvSpPr txBox="1">
            <a:spLocks/>
          </p:cNvSpPr>
          <p:nvPr/>
        </p:nvSpPr>
        <p:spPr>
          <a:xfrm>
            <a:off x="5664853" y="2743200"/>
            <a:ext cx="5662894" cy="2365625"/>
          </a:xfrm>
          <a:prstGeom prst="rect">
            <a:avLst/>
          </a:prstGeom>
        </p:spPr>
        <p:txBody>
          <a:bodyPr anchor="t">
            <a:normAutofit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このテンプレートを使ってゾーン会議の議事録を付ける。</a:t>
            </a:r>
          </a:p>
          <a:p>
            <a:pPr algn="l"/>
            <a:endParaRPr lang="en-US" sz="2400"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gn="l"/>
            <a:r>
              <a:rPr 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次回のゾーン会議に持ち越す必要のある議題がある場合に役立つツール。</a:t>
            </a:r>
          </a:p>
          <a:p>
            <a:pPr algn="l"/>
            <a:endParaRPr lang="en-US" sz="2400" kern="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gn="l"/>
            <a:r>
              <a:rPr lang="ja-JP" sz="2400" dirty="0">
                <a:solidFill>
                  <a:schemeClr val="accent6">
                    <a:lumMod val="75000"/>
                    <a:lumOff val="2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ゾーン行事の優れた履歴。</a:t>
            </a:r>
          </a:p>
          <a:p>
            <a:pPr algn="l"/>
            <a:endParaRPr lang="en-US" sz="2400" kern="0" dirty="0">
              <a:solidFill>
                <a:srgbClr val="56565A"/>
              </a:solidFill>
              <a:latin typeface="ＭＳ Ｐゴシック" panose="020B0600070205080204" pitchFamily="50" charset="-128"/>
              <a:ea typeface="ＭＳ Ｐゴシック" panose="020B0600070205080204" pitchFamily="50" charset="-128"/>
              <a:cs typeface="Arial" charset="0"/>
            </a:endParaRPr>
          </a:p>
          <a:p>
            <a:pPr algn="l"/>
            <a:endParaRPr lang="en-US" sz="2400" kern="0" dirty="0">
              <a:solidFill>
                <a:srgbClr val="56565A"/>
              </a:solidFill>
              <a:latin typeface="ＭＳ Ｐゴシック" panose="020B0600070205080204" pitchFamily="50" charset="-128"/>
              <a:ea typeface="ＭＳ Ｐゴシック" panose="020B0600070205080204" pitchFamily="50" charset="-128"/>
              <a:cs typeface="Arial" charset="0"/>
            </a:endParaRPr>
          </a:p>
          <a:p>
            <a:pPr algn="l"/>
            <a:endParaRPr lang="en-US" sz="2400" kern="0" dirty="0">
              <a:solidFill>
                <a:srgbClr val="56565A"/>
              </a:solidFill>
              <a:latin typeface="ＭＳ Ｐゴシック" panose="020B0600070205080204" pitchFamily="50" charset="-128"/>
              <a:ea typeface="ＭＳ Ｐゴシック" panose="020B0600070205080204" pitchFamily="50" charset="-128"/>
              <a:cs typeface="Arial" charset="0"/>
            </a:endParaRPr>
          </a:p>
          <a:p>
            <a:pPr algn="l"/>
            <a:endParaRPr lang="en-US" sz="2400" kern="0" dirty="0">
              <a:solidFill>
                <a:srgbClr val="56565A"/>
              </a:solidFill>
              <a:latin typeface="ＭＳ Ｐゴシック" panose="020B0600070205080204" pitchFamily="50" charset="-128"/>
              <a:ea typeface="ＭＳ Ｐゴシック" panose="020B0600070205080204" pitchFamily="50" charset="-128"/>
              <a:cs typeface="Arial" charset="0"/>
            </a:endParaRPr>
          </a:p>
          <a:p>
            <a:pPr algn="l"/>
            <a:endParaRPr lang="en-US" sz="2400" kern="0" dirty="0">
              <a:solidFill>
                <a:srgbClr val="56565A"/>
              </a:solidFill>
              <a:latin typeface="ＭＳ Ｐゴシック" panose="020B0600070205080204" pitchFamily="50" charset="-128"/>
              <a:ea typeface="ＭＳ Ｐゴシック" panose="020B0600070205080204" pitchFamily="50" charset="-128"/>
              <a:cs typeface="Arial" charset="0"/>
            </a:endParaRPr>
          </a:p>
          <a:p>
            <a:pPr algn="l"/>
            <a:endParaRPr lang="en-US" sz="24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7" name="Title 1"/>
          <p:cNvSpPr txBox="1">
            <a:spLocks/>
          </p:cNvSpPr>
          <p:nvPr/>
        </p:nvSpPr>
        <p:spPr>
          <a:xfrm>
            <a:off x="5486400" y="958741"/>
            <a:ext cx="6019800" cy="117830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ja-JP" sz="3200" b="1">
                <a:solidFill>
                  <a:srgbClr val="082E87"/>
                </a:solidFill>
                <a:latin typeface="ＭＳ Ｐゴシック" panose="020B0600070205080204" pitchFamily="50" charset="-128"/>
                <a:ea typeface="ＭＳ Ｐゴシック" panose="020B0600070205080204" pitchFamily="50" charset="-128"/>
                <a:cs typeface="Calibri" panose="020F0502020204030204" pitchFamily="34" charset="0"/>
              </a:rPr>
              <a:t>会議の記録を取る。</a:t>
            </a:r>
          </a:p>
        </p:txBody>
      </p:sp>
      <p:sp>
        <p:nvSpPr>
          <p:cNvPr id="8" name="Rectangle 7"/>
          <p:cNvSpPr/>
          <p:nvPr/>
        </p:nvSpPr>
        <p:spPr>
          <a:xfrm>
            <a:off x="5638800" y="17526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pic>
        <p:nvPicPr>
          <p:cNvPr id="3" name="Picture 2">
            <a:extLst>
              <a:ext uri="{FF2B5EF4-FFF2-40B4-BE49-F238E27FC236}">
                <a16:creationId xmlns:a16="http://schemas.microsoft.com/office/drawing/2014/main" id="{0BC4D9A5-E2F8-BBBD-348F-50765BA92B21}"/>
              </a:ext>
            </a:extLst>
          </p:cNvPr>
          <p:cNvPicPr>
            <a:picLocks noChangeAspect="1"/>
          </p:cNvPicPr>
          <p:nvPr/>
        </p:nvPicPr>
        <p:blipFill>
          <a:blip r:embed="rId3"/>
          <a:stretch>
            <a:fillRect/>
          </a:stretch>
        </p:blipFill>
        <p:spPr>
          <a:xfrm>
            <a:off x="685800" y="958741"/>
            <a:ext cx="4076700" cy="5305754"/>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585955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1" name="Title 1"/>
          <p:cNvSpPr txBox="1">
            <a:spLocks/>
          </p:cNvSpPr>
          <p:nvPr/>
        </p:nvSpPr>
        <p:spPr>
          <a:xfrm>
            <a:off x="5370870" y="2819400"/>
            <a:ext cx="5967694" cy="3048000"/>
          </a:xfrm>
          <a:prstGeom prst="rect">
            <a:avLst/>
          </a:prstGeom>
        </p:spPr>
        <p:txBody>
          <a:bodyPr anchor="t">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00000"/>
              </a:lnSpc>
            </a:pPr>
            <a:r>
              <a:rPr lang="ja-JP" sz="2400" dirty="0">
                <a:solidFill>
                  <a:schemeClr val="accent6">
                    <a:lumMod val="65000"/>
                    <a:lumOff val="3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苦境にあるゾーン内のクラブのために、さらなる配慮の必要な問題に優先順位を付ける。</a:t>
            </a:r>
          </a:p>
          <a:p>
            <a:pPr marL="463550" indent="-463550" algn="l">
              <a:lnSpc>
                <a:spcPct val="100000"/>
              </a:lnSpc>
            </a:pPr>
            <a:endParaRPr lang="en-US" sz="2400" kern="0" dirty="0">
              <a:solidFill>
                <a:schemeClr val="accent6">
                  <a:lumMod val="65000"/>
                  <a:lumOff val="3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gn="l"/>
            <a:r>
              <a:rPr lang="ja-JP" sz="2400" dirty="0">
                <a:solidFill>
                  <a:schemeClr val="accent6">
                    <a:lumMod val="65000"/>
                    <a:lumOff val="3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必要なフォローアップ作業を記録する。</a:t>
            </a:r>
          </a:p>
          <a:p>
            <a:pPr algn="l"/>
            <a:endParaRPr lang="en-US" sz="2400" kern="0" dirty="0">
              <a:solidFill>
                <a:schemeClr val="accent6">
                  <a:lumMod val="65000"/>
                  <a:lumOff val="3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gn="l"/>
            <a:r>
              <a:rPr lang="ja-JP" sz="2400" dirty="0">
                <a:solidFill>
                  <a:schemeClr val="accent6">
                    <a:lumMod val="65000"/>
                    <a:lumOff val="3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次回ゾーン会議に向けた計画と作業の段取り</a:t>
            </a:r>
            <a:r>
              <a:rPr lang="ja-JP" altLang="en-US" sz="2400" dirty="0">
                <a:solidFill>
                  <a:schemeClr val="accent6">
                    <a:lumMod val="65000"/>
                    <a:lumOff val="3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をまとめる</a:t>
            </a:r>
            <a:r>
              <a:rPr lang="ja-JP" sz="2400" dirty="0">
                <a:solidFill>
                  <a:schemeClr val="accent6">
                    <a:lumMod val="65000"/>
                    <a:lumOff val="3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 </a:t>
            </a:r>
          </a:p>
          <a:p>
            <a:pPr marL="463550" indent="-463550" algn="l"/>
            <a:endParaRPr lang="en-US" sz="2400" kern="0" dirty="0">
              <a:solidFill>
                <a:srgbClr val="56565A"/>
              </a:solidFill>
              <a:latin typeface="ＭＳ Ｐゴシック" panose="020B0600070205080204" pitchFamily="50" charset="-128"/>
              <a:ea typeface="ＭＳ Ｐゴシック" panose="020B0600070205080204" pitchFamily="50" charset="-128"/>
              <a:cs typeface="Arial" charset="0"/>
            </a:endParaRPr>
          </a:p>
          <a:p>
            <a:pPr marL="463550" indent="-463550" algn="l"/>
            <a:endParaRPr lang="en-US" sz="2400" kern="0" dirty="0">
              <a:solidFill>
                <a:srgbClr val="56565A"/>
              </a:solidFill>
              <a:latin typeface="ＭＳ Ｐゴシック" panose="020B0600070205080204" pitchFamily="50" charset="-128"/>
              <a:ea typeface="ＭＳ Ｐゴシック" panose="020B0600070205080204" pitchFamily="50" charset="-128"/>
              <a:cs typeface="Arial" charset="0"/>
            </a:endParaRPr>
          </a:p>
          <a:p>
            <a:pPr algn="l"/>
            <a:endParaRPr lang="en-US" sz="2400" kern="0" dirty="0">
              <a:solidFill>
                <a:srgbClr val="56565A"/>
              </a:solidFill>
              <a:latin typeface="ＭＳ Ｐゴシック" panose="020B0600070205080204" pitchFamily="50" charset="-128"/>
              <a:ea typeface="ＭＳ Ｐゴシック" panose="020B0600070205080204" pitchFamily="50" charset="-128"/>
              <a:cs typeface="Arial" charset="0"/>
            </a:endParaRPr>
          </a:p>
          <a:p>
            <a:pPr algn="l"/>
            <a:endParaRPr lang="en-US" sz="2400" kern="0" dirty="0">
              <a:solidFill>
                <a:srgbClr val="56565A"/>
              </a:solidFill>
              <a:latin typeface="ＭＳ Ｐゴシック" panose="020B0600070205080204" pitchFamily="50" charset="-128"/>
              <a:ea typeface="ＭＳ Ｐゴシック" panose="020B0600070205080204" pitchFamily="50" charset="-128"/>
              <a:cs typeface="Arial" charset="0"/>
            </a:endParaRPr>
          </a:p>
          <a:p>
            <a:pPr algn="l"/>
            <a:endParaRPr lang="en-US" sz="2400" kern="0" dirty="0">
              <a:solidFill>
                <a:srgbClr val="56565A"/>
              </a:solidFill>
              <a:latin typeface="ＭＳ Ｐゴシック" panose="020B0600070205080204" pitchFamily="50" charset="-128"/>
              <a:ea typeface="ＭＳ Ｐゴシック" panose="020B0600070205080204" pitchFamily="50" charset="-128"/>
              <a:cs typeface="Arial" charset="0"/>
            </a:endParaRPr>
          </a:p>
          <a:p>
            <a:pPr algn="l"/>
            <a:endParaRPr lang="en-US" sz="24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7" name="Title 1"/>
          <p:cNvSpPr txBox="1">
            <a:spLocks/>
          </p:cNvSpPr>
          <p:nvPr/>
        </p:nvSpPr>
        <p:spPr>
          <a:xfrm>
            <a:off x="5105400" y="529960"/>
            <a:ext cx="6869326" cy="1908440"/>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ja-JP" sz="3200" dirty="0">
                <a:solidFill>
                  <a:srgbClr val="082E87"/>
                </a:solidFill>
                <a:latin typeface="ＭＳ Ｐゴシック" panose="020B0600070205080204" pitchFamily="50" charset="-128"/>
                <a:ea typeface="ＭＳ Ｐゴシック" panose="020B0600070205080204" pitchFamily="50" charset="-128"/>
                <a:cs typeface="Calibri" panose="020F0502020204030204" pitchFamily="34" charset="0"/>
              </a:rPr>
              <a:t>地区ガバナーやGATコーディネーターとともに、クラブを支援し参加を促すために必要なフォローアップを行う。</a:t>
            </a:r>
          </a:p>
        </p:txBody>
      </p:sp>
      <p:sp>
        <p:nvSpPr>
          <p:cNvPr id="8" name="Rectangle 7"/>
          <p:cNvSpPr/>
          <p:nvPr/>
        </p:nvSpPr>
        <p:spPr>
          <a:xfrm>
            <a:off x="5370870" y="21370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pic>
        <p:nvPicPr>
          <p:cNvPr id="4" name="Picture 3">
            <a:extLst>
              <a:ext uri="{FF2B5EF4-FFF2-40B4-BE49-F238E27FC236}">
                <a16:creationId xmlns:a16="http://schemas.microsoft.com/office/drawing/2014/main" id="{CBE2421D-7768-EEF2-2CD5-F2F29FDBD4FA}"/>
              </a:ext>
            </a:extLst>
          </p:cNvPr>
          <p:cNvPicPr>
            <a:picLocks noChangeAspect="1"/>
          </p:cNvPicPr>
          <p:nvPr/>
        </p:nvPicPr>
        <p:blipFill>
          <a:blip r:embed="rId3"/>
          <a:stretch>
            <a:fillRect/>
          </a:stretch>
        </p:blipFill>
        <p:spPr>
          <a:xfrm>
            <a:off x="381000" y="762000"/>
            <a:ext cx="4357906" cy="56388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1611449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2000" y="507977"/>
            <a:ext cx="11048999" cy="696445"/>
          </a:xfrm>
        </p:spPr>
        <p:txBody>
          <a:bodyPr/>
          <a:lstStyle/>
          <a:p>
            <a:r>
              <a:rPr lang="ja-JP" sz="32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緊密に協力することになるクラブ役員</a:t>
            </a:r>
          </a:p>
        </p:txBody>
      </p:sp>
      <p:grpSp>
        <p:nvGrpSpPr>
          <p:cNvPr id="45" name="Group 44"/>
          <p:cNvGrpSpPr/>
          <p:nvPr/>
        </p:nvGrpSpPr>
        <p:grpSpPr>
          <a:xfrm>
            <a:off x="1262700" y="2244778"/>
            <a:ext cx="2496002" cy="2901907"/>
            <a:chOff x="3094090" y="2066731"/>
            <a:chExt cx="2496002" cy="2901907"/>
          </a:xfrm>
        </p:grpSpPr>
        <p:pic>
          <p:nvPicPr>
            <p:cNvPr id="58" name="Picture 57"/>
            <p:cNvPicPr>
              <a:picLocks noChangeAspect="1"/>
            </p:cNvPicPr>
            <p:nvPr/>
          </p:nvPicPr>
          <p:blipFill rotWithShape="1">
            <a:blip r:embed="rId3" cstate="print">
              <a:extLst>
                <a:ext uri="{28A0092B-C50C-407E-A947-70E740481C1C}">
                  <a14:useLocalDpi xmlns:a14="http://schemas.microsoft.com/office/drawing/2010/main" val="0"/>
                </a:ext>
              </a:extLst>
            </a:blip>
            <a:srcRect b="23333"/>
            <a:stretch/>
          </p:blipFill>
          <p:spPr>
            <a:xfrm>
              <a:off x="3348178" y="2066731"/>
              <a:ext cx="1987826" cy="2286000"/>
            </a:xfrm>
            <a:prstGeom prst="rect">
              <a:avLst/>
            </a:prstGeom>
            <a:ln>
              <a:noFill/>
            </a:ln>
            <a:effectLst>
              <a:outerShdw blurRad="292100" dist="139700" dir="2700000" algn="tl" rotWithShape="0">
                <a:srgbClr val="333333">
                  <a:alpha val="65000"/>
                </a:srgbClr>
              </a:outerShdw>
            </a:effectLst>
          </p:spPr>
        </p:pic>
        <p:sp>
          <p:nvSpPr>
            <p:cNvPr id="59" name="TextBox 58"/>
            <p:cNvSpPr txBox="1"/>
            <p:nvPr/>
          </p:nvSpPr>
          <p:spPr>
            <a:xfrm>
              <a:off x="3094090" y="4630084"/>
              <a:ext cx="2496002" cy="338554"/>
            </a:xfrm>
            <a:prstGeom prst="rect">
              <a:avLst/>
            </a:prstGeom>
            <a:noFill/>
          </p:spPr>
          <p:txBody>
            <a:bodyPr wrap="square" rtlCol="0">
              <a:spAutoFit/>
            </a:bodyPr>
            <a:lstStyle/>
            <a:p>
              <a:pPr algn="ctr"/>
              <a:r>
                <a:rPr lang="ja-JP" sz="1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ゾーン・チェアパーソン</a:t>
              </a:r>
            </a:p>
          </p:txBody>
        </p:sp>
      </p:grpSp>
      <p:grpSp>
        <p:nvGrpSpPr>
          <p:cNvPr id="60" name="Group 59"/>
          <p:cNvGrpSpPr>
            <a:grpSpLocks noChangeAspect="1"/>
          </p:cNvGrpSpPr>
          <p:nvPr/>
        </p:nvGrpSpPr>
        <p:grpSpPr>
          <a:xfrm>
            <a:off x="5558581" y="1751722"/>
            <a:ext cx="1504770" cy="2305931"/>
            <a:chOff x="5734418" y="1564230"/>
            <a:chExt cx="1086478" cy="1664919"/>
          </a:xfrm>
          <a:effectLst>
            <a:outerShdw blurRad="50800" dist="38100" dir="2700000" algn="tl" rotWithShape="0">
              <a:srgbClr val="56565A">
                <a:alpha val="40000"/>
              </a:srgbClr>
            </a:outerShdw>
          </a:effectLst>
        </p:grpSpPr>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1669" y="1564230"/>
              <a:ext cx="917692" cy="1336770"/>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5734418" y="2984708"/>
              <a:ext cx="1086478" cy="244441"/>
            </a:xfrm>
            <a:prstGeom prst="rect">
              <a:avLst/>
            </a:prstGeom>
            <a:noFill/>
          </p:spPr>
          <p:txBody>
            <a:bodyPr wrap="square" rtlCol="0">
              <a:spAutoFit/>
            </a:bodyPr>
            <a:lstStyle/>
            <a:p>
              <a:pPr algn="ctr"/>
              <a:r>
                <a:rPr lang="ja-JP" sz="1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会長</a:t>
              </a:r>
              <a:r>
                <a:rPr lang="ja-JP" sz="1200">
                  <a:latin typeface="ＭＳ Ｐゴシック" panose="020B0600070205080204" pitchFamily="50" charset="-128"/>
                  <a:ea typeface="ＭＳ Ｐゴシック" panose="020B0600070205080204" pitchFamily="50" charset="-128"/>
                  <a:cs typeface="Calibri" panose="020F0502020204030204" pitchFamily="34" charset="0"/>
                </a:rPr>
                <a:t>	</a:t>
              </a:r>
            </a:p>
          </p:txBody>
        </p:sp>
      </p:grpSp>
      <p:grpSp>
        <p:nvGrpSpPr>
          <p:cNvPr id="65" name="Group 64"/>
          <p:cNvGrpSpPr>
            <a:grpSpLocks noChangeAspect="1"/>
          </p:cNvGrpSpPr>
          <p:nvPr/>
        </p:nvGrpSpPr>
        <p:grpSpPr>
          <a:xfrm>
            <a:off x="7678811" y="1700565"/>
            <a:ext cx="1633680" cy="2337867"/>
            <a:chOff x="7048568" y="1413035"/>
            <a:chExt cx="1284241" cy="1837813"/>
          </a:xfrm>
        </p:grpSpPr>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515" y="1413035"/>
              <a:ext cx="988375" cy="1482563"/>
            </a:xfrm>
            <a:prstGeom prst="rect">
              <a:avLst/>
            </a:prstGeom>
            <a:ln>
              <a:noFill/>
            </a:ln>
            <a:effectLst>
              <a:outerShdw blurRad="292100" dist="139700" dir="2700000" algn="tl" rotWithShape="0">
                <a:srgbClr val="333333">
                  <a:alpha val="65000"/>
                </a:srgbClr>
              </a:outerShdw>
            </a:effectLst>
          </p:spPr>
        </p:pic>
        <p:sp>
          <p:nvSpPr>
            <p:cNvPr id="67" name="TextBox 66"/>
            <p:cNvSpPr txBox="1"/>
            <p:nvPr/>
          </p:nvSpPr>
          <p:spPr>
            <a:xfrm>
              <a:off x="7048568" y="2984708"/>
              <a:ext cx="1284241" cy="266140"/>
            </a:xfrm>
            <a:prstGeom prst="rect">
              <a:avLst/>
            </a:prstGeom>
            <a:noFill/>
          </p:spPr>
          <p:txBody>
            <a:bodyPr wrap="square" rtlCol="0">
              <a:spAutoFit/>
            </a:bodyPr>
            <a:lstStyle/>
            <a:p>
              <a:pPr algn="ctr"/>
              <a:r>
                <a:rPr lang="ja-JP" sz="1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副会長	</a:t>
              </a:r>
            </a:p>
          </p:txBody>
        </p:sp>
      </p:grpSp>
      <p:grpSp>
        <p:nvGrpSpPr>
          <p:cNvPr id="69" name="Group 68"/>
          <p:cNvGrpSpPr>
            <a:grpSpLocks noChangeAspect="1"/>
          </p:cNvGrpSpPr>
          <p:nvPr/>
        </p:nvGrpSpPr>
        <p:grpSpPr>
          <a:xfrm>
            <a:off x="9927951" y="1751722"/>
            <a:ext cx="1515480" cy="2398066"/>
            <a:chOff x="7094604" y="3565858"/>
            <a:chExt cx="1092380" cy="1728560"/>
          </a:xfrm>
        </p:grpSpPr>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157144" y="3565858"/>
              <a:ext cx="967300" cy="1389798"/>
            </a:xfrm>
            <a:prstGeom prst="rect">
              <a:avLst/>
            </a:prstGeom>
            <a:ln>
              <a:noFill/>
            </a:ln>
            <a:effectLst>
              <a:outerShdw blurRad="292100" dist="139700" dir="2700000" algn="tl" rotWithShape="0">
                <a:srgbClr val="333333">
                  <a:alpha val="65000"/>
                </a:srgbClr>
              </a:outerShdw>
            </a:effectLst>
          </p:spPr>
        </p:pic>
        <p:sp>
          <p:nvSpPr>
            <p:cNvPr id="71" name="TextBox 70"/>
            <p:cNvSpPr txBox="1"/>
            <p:nvPr/>
          </p:nvSpPr>
          <p:spPr>
            <a:xfrm>
              <a:off x="7094604" y="5050383"/>
              <a:ext cx="1092380" cy="244035"/>
            </a:xfrm>
            <a:prstGeom prst="rect">
              <a:avLst/>
            </a:prstGeom>
            <a:noFill/>
          </p:spPr>
          <p:txBody>
            <a:bodyPr wrap="square" rtlCol="0">
              <a:spAutoFit/>
            </a:bodyPr>
            <a:lstStyle/>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幹事</a:t>
              </a:r>
              <a:endParaRPr lang="ja-JP" sz="1200" dirty="0">
                <a:latin typeface="ＭＳ Ｐゴシック" panose="020B0600070205080204" pitchFamily="50" charset="-128"/>
                <a:ea typeface="ＭＳ Ｐゴシック" panose="020B0600070205080204" pitchFamily="50" charset="-128"/>
                <a:cs typeface="Calibri" panose="020F0502020204030204" pitchFamily="34" charset="0"/>
              </a:endParaRPr>
            </a:p>
          </p:txBody>
        </p:sp>
      </p:grpSp>
      <p:grpSp>
        <p:nvGrpSpPr>
          <p:cNvPr id="72" name="Group 71"/>
          <p:cNvGrpSpPr>
            <a:grpSpLocks noChangeAspect="1"/>
          </p:cNvGrpSpPr>
          <p:nvPr/>
        </p:nvGrpSpPr>
        <p:grpSpPr>
          <a:xfrm>
            <a:off x="8777994" y="4110807"/>
            <a:ext cx="1652784" cy="2291188"/>
            <a:chOff x="5566022" y="3532187"/>
            <a:chExt cx="1359382" cy="1884456"/>
          </a:xfrm>
        </p:grpSpPr>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06858" y="3532187"/>
              <a:ext cx="972921" cy="1371600"/>
            </a:xfrm>
            <a:prstGeom prst="rect">
              <a:avLst/>
            </a:prstGeom>
            <a:ln>
              <a:noFill/>
            </a:ln>
            <a:effectLst>
              <a:outerShdw blurRad="292100" dist="139700" dir="2700000" algn="tl" rotWithShape="0">
                <a:srgbClr val="333333">
                  <a:alpha val="65000"/>
                </a:srgbClr>
              </a:outerShdw>
            </a:effectLst>
          </p:spPr>
        </p:pic>
        <p:sp>
          <p:nvSpPr>
            <p:cNvPr id="74" name="TextBox 73"/>
            <p:cNvSpPr txBox="1"/>
            <p:nvPr/>
          </p:nvSpPr>
          <p:spPr>
            <a:xfrm>
              <a:off x="5566022" y="4986305"/>
              <a:ext cx="1359382" cy="430338"/>
            </a:xfrm>
            <a:prstGeom prst="rect">
              <a:avLst/>
            </a:prstGeom>
            <a:noFill/>
          </p:spPr>
          <p:txBody>
            <a:bodyPr wrap="square" rtlCol="0">
              <a:spAutoFit/>
            </a:bodyPr>
            <a:lstStyle/>
            <a:p>
              <a:pPr algn="ctr"/>
              <a:r>
                <a:rPr lang="ja-JP" sz="1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奉仕委員長 </a:t>
              </a:r>
            </a:p>
            <a:p>
              <a:pPr algn="ctr"/>
              <a:r>
                <a:rPr lang="ja-JP" sz="1200">
                  <a:solidFill>
                    <a:schemeClr val="bg1"/>
                  </a:solidFill>
                  <a:latin typeface="ＭＳ Ｐゴシック" panose="020B0600070205080204" pitchFamily="50" charset="-128"/>
                  <a:ea typeface="ＭＳ Ｐゴシック" panose="020B0600070205080204" pitchFamily="50" charset="-128"/>
                </a:rPr>
                <a:t>	</a:t>
              </a:r>
            </a:p>
          </p:txBody>
        </p:sp>
      </p:grpSp>
      <p:grpSp>
        <p:nvGrpSpPr>
          <p:cNvPr id="75" name="Group 74"/>
          <p:cNvGrpSpPr/>
          <p:nvPr/>
        </p:nvGrpSpPr>
        <p:grpSpPr>
          <a:xfrm>
            <a:off x="6870358" y="4110807"/>
            <a:ext cx="1539796" cy="2299965"/>
            <a:chOff x="5471252" y="3446373"/>
            <a:chExt cx="1539796" cy="2299965"/>
          </a:xfrm>
        </p:grpSpPr>
        <p:pic>
          <p:nvPicPr>
            <p:cNvPr id="76" name="Picture 75"/>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5685569" y="3446373"/>
              <a:ext cx="1135441" cy="1632370"/>
            </a:xfrm>
            <a:prstGeom prst="rect">
              <a:avLst/>
            </a:prstGeom>
            <a:ln>
              <a:noFill/>
            </a:ln>
            <a:effectLst>
              <a:outerShdw blurRad="292100" dist="139700" dir="2700000" algn="tl" rotWithShape="0">
                <a:srgbClr val="333333">
                  <a:alpha val="65000"/>
                </a:srgbClr>
              </a:outerShdw>
            </a:effectLst>
          </p:spPr>
        </p:pic>
        <p:sp>
          <p:nvSpPr>
            <p:cNvPr id="77" name="TextBox 76"/>
            <p:cNvSpPr txBox="1"/>
            <p:nvPr/>
          </p:nvSpPr>
          <p:spPr>
            <a:xfrm>
              <a:off x="5471252" y="5223118"/>
              <a:ext cx="1539796" cy="523220"/>
            </a:xfrm>
            <a:prstGeom prst="rect">
              <a:avLst/>
            </a:prstGeom>
            <a:noFill/>
          </p:spPr>
          <p:txBody>
            <a:bodyPr wrap="square" rtlCol="0">
              <a:spAutoFit/>
            </a:bodyPr>
            <a:lstStyle/>
            <a:p>
              <a:pPr algn="ctr"/>
              <a:r>
                <a:rPr lang="ja-JP" sz="1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会員委員長</a:t>
              </a:r>
            </a:p>
            <a:p>
              <a:pPr algn="ctr"/>
              <a:r>
                <a:rPr lang="ja-JP" sz="12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	</a:t>
              </a:r>
            </a:p>
          </p:txBody>
        </p:sp>
      </p:grpSp>
    </p:spTree>
    <p:extLst>
      <p:ext uri="{BB962C8B-B14F-4D97-AF65-F5344CB8AC3E}">
        <p14:creationId xmlns:p14="http://schemas.microsoft.com/office/powerpoint/2010/main" val="2950947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583999" y="1559224"/>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ＭＳ Ｐゴシック" panose="020B0600070205080204" pitchFamily="50" charset="-128"/>
              <a:ea typeface="ＭＳ Ｐゴシック" panose="020B0600070205080204" pitchFamily="50" charset="-128"/>
              <a:cs typeface="Arial" charset="0"/>
            </a:endParaRPr>
          </a:p>
        </p:txBody>
      </p:sp>
      <p:sp>
        <p:nvSpPr>
          <p:cNvPr id="138" name="Title 1"/>
          <p:cNvSpPr txBox="1">
            <a:spLocks/>
          </p:cNvSpPr>
          <p:nvPr/>
        </p:nvSpPr>
        <p:spPr>
          <a:xfrm>
            <a:off x="489047" y="381000"/>
            <a:ext cx="11277600" cy="463848"/>
          </a:xfrm>
          <a:prstGeom prst="rect">
            <a:avLst/>
          </a:prstGeom>
          <a:noFill/>
        </p:spPr>
        <p:txBody>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クラブの成功を祝い、表彰によって</a:t>
            </a:r>
            <a:br>
              <a:rPr lang="en-US" altLang="ja-JP" sz="3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br>
            <a:r>
              <a:rPr lang="ja-JP" sz="3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クラブと会員の成果を称える</a:t>
            </a:r>
          </a:p>
        </p:txBody>
      </p:sp>
      <p:pic>
        <p:nvPicPr>
          <p:cNvPr id="7" name="Picture 6"/>
          <p:cNvPicPr>
            <a:picLocks noChangeAspect="1"/>
          </p:cNvPicPr>
          <p:nvPr/>
        </p:nvPicPr>
        <p:blipFill rotWithShape="1">
          <a:blip r:embed="rId3"/>
          <a:srcRect l="6889" r="1975"/>
          <a:stretch/>
        </p:blipFill>
        <p:spPr>
          <a:xfrm>
            <a:off x="1045073" y="2133600"/>
            <a:ext cx="10165546" cy="373380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9569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ja-JP">
                <a:latin typeface="ＭＳ Ｐゴシック" panose="020B0600070205080204" pitchFamily="50" charset="-128"/>
                <a:ea typeface="ＭＳ Ｐゴシック" panose="020B0600070205080204" pitchFamily="50" charset="-128"/>
                <a:cs typeface="Calibri" panose="020F0502020204030204" pitchFamily="34" charset="0"/>
              </a:rPr>
              <a:t>アワード</a:t>
            </a:r>
          </a:p>
        </p:txBody>
      </p:sp>
    </p:spTree>
    <p:extLst>
      <p:ext uri="{BB962C8B-B14F-4D97-AF65-F5344CB8AC3E}">
        <p14:creationId xmlns:p14="http://schemas.microsoft.com/office/powerpoint/2010/main" val="17022555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7" name="Title 1"/>
          <p:cNvSpPr txBox="1">
            <a:spLocks/>
          </p:cNvSpPr>
          <p:nvPr/>
        </p:nvSpPr>
        <p:spPr>
          <a:xfrm>
            <a:off x="5638800" y="958741"/>
            <a:ext cx="4267200" cy="56870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endParaRPr lang="en-US" sz="3200" b="1" kern="0" dirty="0">
              <a:solidFill>
                <a:srgbClr val="082E87"/>
              </a:solidFill>
              <a:latin typeface="ＭＳ Ｐゴシック" panose="020B0600070205080204" pitchFamily="50" charset="-128"/>
              <a:ea typeface="ＭＳ Ｐゴシック" panose="020B0600070205080204" pitchFamily="50" charset="-128"/>
              <a:cs typeface="Arial" charset="0"/>
            </a:endParaRPr>
          </a:p>
        </p:txBody>
      </p:sp>
      <p:sp>
        <p:nvSpPr>
          <p:cNvPr id="8" name="Rectangle 7"/>
          <p:cNvSpPr/>
          <p:nvPr/>
        </p:nvSpPr>
        <p:spPr>
          <a:xfrm>
            <a:off x="4630048" y="135687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4" name="Title 1"/>
          <p:cNvSpPr txBox="1">
            <a:spLocks/>
          </p:cNvSpPr>
          <p:nvPr/>
        </p:nvSpPr>
        <p:spPr>
          <a:xfrm>
            <a:off x="4419598" y="307003"/>
            <a:ext cx="6915053" cy="1097587"/>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ja-JP" sz="3200" b="1">
                <a:solidFill>
                  <a:srgbClr val="082E87"/>
                </a:solidFill>
                <a:latin typeface="ＭＳ Ｐゴシック" panose="020B0600070205080204" pitchFamily="50" charset="-128"/>
                <a:ea typeface="ＭＳ Ｐゴシック" panose="020B0600070205080204" pitchFamily="50" charset="-128"/>
                <a:cs typeface="Calibri" panose="020F0502020204030204" pitchFamily="34" charset="0"/>
              </a:rPr>
              <a:t>成果への表彰を受ける。</a:t>
            </a:r>
          </a:p>
        </p:txBody>
      </p:sp>
      <p:pic>
        <p:nvPicPr>
          <p:cNvPr id="13" name="Picture 12">
            <a:extLst>
              <a:ext uri="{FF2B5EF4-FFF2-40B4-BE49-F238E27FC236}">
                <a16:creationId xmlns:a16="http://schemas.microsoft.com/office/drawing/2014/main" id="{3C763E75-95C9-4177-B6F4-B8E73D41367A}"/>
              </a:ext>
            </a:extLst>
          </p:cNvPr>
          <p:cNvPicPr>
            <a:picLocks noChangeAspect="1"/>
          </p:cNvPicPr>
          <p:nvPr/>
        </p:nvPicPr>
        <p:blipFill rotWithShape="1">
          <a:blip r:embed="rId3"/>
          <a:srcRect l="1694" t="1162" r="2305" b="-1"/>
          <a:stretch/>
        </p:blipFill>
        <p:spPr>
          <a:xfrm>
            <a:off x="751867" y="389103"/>
            <a:ext cx="2475606" cy="2752710"/>
          </a:xfrm>
          <a:prstGeom prst="rect">
            <a:avLst/>
          </a:prstGeom>
        </p:spPr>
      </p:pic>
      <p:pic>
        <p:nvPicPr>
          <p:cNvPr id="15" name="Picture 14">
            <a:extLst>
              <a:ext uri="{FF2B5EF4-FFF2-40B4-BE49-F238E27FC236}">
                <a16:creationId xmlns:a16="http://schemas.microsoft.com/office/drawing/2014/main" id="{769EC002-1CF1-4A95-AB8A-9B7EE6BD483D}"/>
              </a:ext>
            </a:extLst>
          </p:cNvPr>
          <p:cNvPicPr>
            <a:picLocks noChangeAspect="1"/>
          </p:cNvPicPr>
          <p:nvPr/>
        </p:nvPicPr>
        <p:blipFill rotWithShape="1">
          <a:blip r:embed="rId4"/>
          <a:srcRect l="3448" r="3448"/>
          <a:stretch/>
        </p:blipFill>
        <p:spPr>
          <a:xfrm>
            <a:off x="751867" y="3530916"/>
            <a:ext cx="2449470" cy="2887420"/>
          </a:xfrm>
          <a:prstGeom prst="rect">
            <a:avLst/>
          </a:prstGeom>
        </p:spPr>
      </p:pic>
      <p:sp>
        <p:nvSpPr>
          <p:cNvPr id="17" name="TextBox 16">
            <a:extLst>
              <a:ext uri="{FF2B5EF4-FFF2-40B4-BE49-F238E27FC236}">
                <a16:creationId xmlns:a16="http://schemas.microsoft.com/office/drawing/2014/main" id="{6BD9F33E-E270-4DBC-B5A1-F4166D2450C3}"/>
              </a:ext>
            </a:extLst>
          </p:cNvPr>
          <p:cNvSpPr txBox="1"/>
          <p:nvPr/>
        </p:nvSpPr>
        <p:spPr>
          <a:xfrm>
            <a:off x="4181423" y="1618851"/>
            <a:ext cx="7391401" cy="5539978"/>
          </a:xfrm>
          <a:prstGeom prst="rect">
            <a:avLst/>
          </a:prstGeom>
          <a:noFill/>
        </p:spPr>
        <p:txBody>
          <a:bodyPr wrap="square" rtlCol="0">
            <a:spAutoFit/>
          </a:bodyPr>
          <a:lstStyle/>
          <a:p>
            <a:pPr marL="457200" indent="-457200">
              <a:buFont typeface="Arial" panose="020B0604020202020204" pitchFamily="34" charset="0"/>
              <a:buChar char="•"/>
            </a:pPr>
            <a:r>
              <a:rPr lang="ja-JP" altLang="en-US" sz="2400"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rPr>
              <a:t>条件</a:t>
            </a:r>
            <a:r>
              <a:rPr lang="ja-JP" sz="2400"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rPr>
              <a:t>を確認</a:t>
            </a:r>
          </a:p>
          <a:p>
            <a:pPr marL="739775" indent="234950">
              <a:buFont typeface="Wingdings" panose="05000000000000000000" pitchFamily="2" charset="2"/>
              <a:buChar char="Ø"/>
            </a:pPr>
            <a:r>
              <a:rPr lang="ja-JP" sz="2400"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rPr>
              <a:t>最初の90日間</a:t>
            </a:r>
          </a:p>
          <a:p>
            <a:pPr marL="739775" indent="234950">
              <a:buFont typeface="Wingdings" panose="05000000000000000000" pitchFamily="2" charset="2"/>
              <a:buChar char="Ø"/>
            </a:pPr>
            <a:r>
              <a:rPr lang="ja-JP" sz="2400"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rPr>
              <a:t>年間を通じて</a:t>
            </a:r>
          </a:p>
          <a:p>
            <a:pPr marL="739775" indent="234950">
              <a:buFont typeface="Wingdings" panose="05000000000000000000" pitchFamily="2" charset="2"/>
              <a:buChar char="Ø"/>
            </a:pPr>
            <a:r>
              <a:rPr lang="ja-JP" sz="2400"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rPr>
              <a:t>年度終了前</a:t>
            </a:r>
          </a:p>
          <a:p>
            <a:pPr marL="739775" indent="234950">
              <a:buFont typeface="Wingdings" panose="05000000000000000000" pitchFamily="2" charset="2"/>
              <a:buChar char="Ø"/>
            </a:pPr>
            <a:r>
              <a:rPr lang="ja-JP" sz="2400"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rPr>
              <a:t>年度終了時</a:t>
            </a:r>
          </a:p>
          <a:p>
            <a:endParaRPr lang="en-US" sz="2400"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457200" indent="-457200">
              <a:buFont typeface="Arial" panose="020B0604020202020204" pitchFamily="34" charset="0"/>
              <a:buChar char="•"/>
            </a:pPr>
            <a:r>
              <a:rPr lang="ja-JP" sz="2400"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rPr>
              <a:t>申請書に必要事項を記入</a:t>
            </a:r>
          </a:p>
          <a:p>
            <a:endParaRPr lang="en-US" sz="2400"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marL="457200" indent="-457200">
              <a:buFont typeface="Arial" panose="020B0604020202020204" pitchFamily="34" charset="0"/>
              <a:buChar char="•"/>
            </a:pPr>
            <a:r>
              <a:rPr lang="ja-JP" sz="2400"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rPr>
              <a:t>8月31日までに提出</a:t>
            </a:r>
          </a:p>
          <a:p>
            <a:endParaRPr lang="en-US" sz="2400"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endParaRPr>
          </a:p>
          <a:p>
            <a:r>
              <a:rPr lang="ja-JP" sz="2400" i="1"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rPr>
              <a:t>申請書は「ゾーン及びリジョン・</a:t>
            </a:r>
            <a:endParaRPr lang="en-US" altLang="ja-JP" sz="2400" i="1"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endParaRPr>
          </a:p>
          <a:p>
            <a:r>
              <a:rPr lang="ja-JP" sz="2400" i="1"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rPr>
              <a:t>チェアパーソン賞」トップページに掲載。 </a:t>
            </a:r>
          </a:p>
          <a:p>
            <a:r>
              <a:rPr lang="ja-JP" sz="2400" i="1"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rPr>
              <a:t> </a:t>
            </a:r>
          </a:p>
          <a:p>
            <a:pPr marL="457200" indent="-457200">
              <a:buFont typeface="Arial" panose="020B0604020202020204" pitchFamily="34" charset="0"/>
              <a:buChar char="•"/>
            </a:pPr>
            <a:endParaRPr lang="en-US" sz="2400" dirty="0">
              <a:solidFill>
                <a:schemeClr val="accent6"/>
              </a:solidFill>
              <a:latin typeface="ＭＳ Ｐゴシック" panose="020B0600070205080204" pitchFamily="50" charset="-128"/>
              <a:ea typeface="ＭＳ Ｐゴシック" panose="020B0600070205080204" pitchFamily="50" charset="-128"/>
              <a:cs typeface="Calibri" panose="020F0502020204030204" pitchFamily="34" charset="0"/>
            </a:endParaRPr>
          </a:p>
          <a:p>
            <a:endParaRPr lang="en-US" dirty="0">
              <a:latin typeface="ＭＳ Ｐゴシック" panose="020B0600070205080204" pitchFamily="50" charset="-128"/>
              <a:ea typeface="ＭＳ Ｐゴシック" panose="020B0600070205080204" pitchFamily="50" charset="-128"/>
            </a:endParaRPr>
          </a:p>
        </p:txBody>
      </p:sp>
      <p:pic>
        <p:nvPicPr>
          <p:cNvPr id="2" name="Picture 1" descr="A qr code on a white background&#10;&#10;Description automatically generated">
            <a:extLst>
              <a:ext uri="{FF2B5EF4-FFF2-40B4-BE49-F238E27FC236}">
                <a16:creationId xmlns:a16="http://schemas.microsoft.com/office/drawing/2014/main" id="{0AC37B1C-31B6-E500-0269-248533B1E005}"/>
              </a:ext>
            </a:extLst>
          </p:cNvPr>
          <p:cNvPicPr>
            <a:picLocks noChangeAspect="1"/>
          </p:cNvPicPr>
          <p:nvPr/>
        </p:nvPicPr>
        <p:blipFill>
          <a:blip r:embed="rId5"/>
          <a:stretch>
            <a:fillRect/>
          </a:stretch>
        </p:blipFill>
        <p:spPr>
          <a:xfrm>
            <a:off x="9906000" y="4558437"/>
            <a:ext cx="2056765" cy="2109063"/>
          </a:xfrm>
          <a:prstGeom prst="rect">
            <a:avLst/>
          </a:prstGeom>
        </p:spPr>
      </p:pic>
    </p:spTree>
    <p:extLst>
      <p:ext uri="{BB962C8B-B14F-4D97-AF65-F5344CB8AC3E}">
        <p14:creationId xmlns:p14="http://schemas.microsoft.com/office/powerpoint/2010/main" val="6321358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985259" y="10022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ＭＳ Ｐゴシック" panose="020B0600070205080204" pitchFamily="50" charset="-128"/>
              <a:ea typeface="ＭＳ Ｐゴシック" panose="020B0600070205080204" pitchFamily="50" charset="-128"/>
              <a:cs typeface="Arial" charset="0"/>
            </a:endParaRPr>
          </a:p>
        </p:txBody>
      </p:sp>
      <p:pic>
        <p:nvPicPr>
          <p:cNvPr id="12" name="Picture 11" descr="lionlogo_white.eps"/>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362139" y="195584"/>
            <a:ext cx="1466661" cy="1430728"/>
          </a:xfrm>
          <a:prstGeom prst="rect">
            <a:avLst/>
          </a:prstGeom>
          <a:effectLst>
            <a:outerShdw blurRad="50800" dist="50800" dir="5400000" algn="ctr" rotWithShape="0">
              <a:srgbClr val="000000"/>
            </a:outerShdw>
          </a:effectLst>
        </p:spPr>
      </p:pic>
      <p:sp>
        <p:nvSpPr>
          <p:cNvPr id="19" name="Text Placeholder 3">
            <a:extLst>
              <a:ext uri="{FF2B5EF4-FFF2-40B4-BE49-F238E27FC236}">
                <a16:creationId xmlns:a16="http://schemas.microsoft.com/office/drawing/2014/main" id="{8C9CF4CF-65B2-5D41-B999-05AD274B73A2}"/>
              </a:ext>
            </a:extLst>
          </p:cNvPr>
          <p:cNvSpPr txBox="1">
            <a:spLocks/>
          </p:cNvSpPr>
          <p:nvPr/>
        </p:nvSpPr>
        <p:spPr>
          <a:xfrm>
            <a:off x="7066674" y="760914"/>
            <a:ext cx="3040759" cy="640784"/>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pPr marL="0" indent="0">
              <a:buNone/>
            </a:pPr>
            <a:endParaRPr lang="en-US" sz="4000" b="1" kern="0" dirty="0">
              <a:solidFill>
                <a:schemeClr val="bg1"/>
              </a:solidFill>
              <a:latin typeface="ＭＳ Ｐゴシック" panose="020B0600070205080204" pitchFamily="50" charset="-128"/>
              <a:ea typeface="ＭＳ Ｐゴシック" panose="020B0600070205080204" pitchFamily="50" charset="-128"/>
            </a:endParaRPr>
          </a:p>
        </p:txBody>
      </p:sp>
      <p:sp>
        <p:nvSpPr>
          <p:cNvPr id="2" name="TextBox 1"/>
          <p:cNvSpPr txBox="1"/>
          <p:nvPr/>
        </p:nvSpPr>
        <p:spPr>
          <a:xfrm>
            <a:off x="3733800" y="257354"/>
            <a:ext cx="5989319" cy="646331"/>
          </a:xfrm>
          <a:prstGeom prst="rect">
            <a:avLst/>
          </a:prstGeom>
          <a:noFill/>
        </p:spPr>
        <p:txBody>
          <a:bodyPr wrap="square" rtlCol="0">
            <a:spAutoFit/>
          </a:bodyPr>
          <a:lstStyle/>
          <a:p>
            <a:r>
              <a:rPr lang="ja-JP" sz="3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国際本部連絡先情報 </a:t>
            </a:r>
          </a:p>
        </p:txBody>
      </p:sp>
      <p:sp>
        <p:nvSpPr>
          <p:cNvPr id="15" name="TextBox 27">
            <a:extLst>
              <a:ext uri="{FF2B5EF4-FFF2-40B4-BE49-F238E27FC236}">
                <a16:creationId xmlns:a16="http://schemas.microsoft.com/office/drawing/2014/main" id="{DA759A5B-BE78-45E5-B6F5-72D938C62AEE}"/>
              </a:ext>
            </a:extLst>
          </p:cNvPr>
          <p:cNvSpPr txBox="1"/>
          <p:nvPr/>
        </p:nvSpPr>
        <p:spPr>
          <a:xfrm>
            <a:off x="190500" y="1975833"/>
            <a:ext cx="11811000" cy="2254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ja-JP" sz="2400" dirty="0">
                <a:solidFill>
                  <a:srgbClr val="FFFFFF"/>
                </a:solidFill>
                <a:latin typeface="ＭＳ Ｐゴシック" panose="020B0600070205080204" pitchFamily="50" charset="-128"/>
                <a:ea typeface="ＭＳ Ｐゴシック" panose="020B0600070205080204" pitchFamily="50" charset="-128"/>
                <a:cs typeface="Calibri" panose="020F0502020204030204" pitchFamily="34" charset="0"/>
                <a:sym typeface="HelveticaNeueLT Std Lt"/>
              </a:rPr>
              <a:t>Eメール：</a:t>
            </a:r>
            <a:endParaRPr lang="en-US" altLang="ja-JP" sz="2400" dirty="0">
              <a:solidFill>
                <a:srgbClr val="FFFFFF"/>
              </a:solidFill>
              <a:latin typeface="ＭＳ Ｐゴシック" panose="020B0600070205080204" pitchFamily="50" charset="-128"/>
              <a:ea typeface="ＭＳ Ｐゴシック" panose="020B0600070205080204" pitchFamily="50" charset="-128"/>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en-US" altLang="ja-JP" sz="2400" dirty="0">
                <a:solidFill>
                  <a:srgbClr val="FFFFFF"/>
                </a:solidFill>
                <a:latin typeface="ＭＳ Ｐゴシック" panose="020B0600070205080204" pitchFamily="50" charset="-128"/>
                <a:ea typeface="ＭＳ Ｐゴシック" panose="020B0600070205080204" pitchFamily="50" charset="-128"/>
                <a:cs typeface="Calibri" panose="020F0502020204030204" pitchFamily="34" charset="0"/>
                <a:sym typeface="HelveticaNeueLT Std Lt"/>
                <a:hlinkClick r:id="rId4"/>
              </a:rPr>
              <a:t>pacificasian@lionsclubs.org</a:t>
            </a:r>
            <a:endParaRPr lang="en-US" altLang="ja-JP" sz="2400" dirty="0">
              <a:solidFill>
                <a:srgbClr val="FFFFFF"/>
              </a:solidFill>
              <a:latin typeface="ＭＳ Ｐゴシック" panose="020B0600070205080204" pitchFamily="50" charset="-128"/>
              <a:ea typeface="ＭＳ Ｐゴシック" panose="020B0600070205080204" pitchFamily="50" charset="-128"/>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rgbClr val="FFFFFF"/>
              </a:solidFill>
              <a:latin typeface="ＭＳ Ｐゴシック" panose="020B0600070205080204" pitchFamily="50" charset="-128"/>
              <a:ea typeface="ＭＳ Ｐゴシック" panose="020B0600070205080204" pitchFamily="50" charset="-128"/>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ja-JP" sz="2400" dirty="0">
                <a:solidFill>
                  <a:srgbClr val="FFFFFF"/>
                </a:solidFill>
                <a:latin typeface="ＭＳ Ｐゴシック" panose="020B0600070205080204" pitchFamily="50" charset="-128"/>
                <a:ea typeface="ＭＳ Ｐゴシック" panose="020B0600070205080204" pitchFamily="50" charset="-128"/>
                <a:cs typeface="Calibri" panose="020F0502020204030204" pitchFamily="34" charset="0"/>
                <a:sym typeface="HelveticaNeueLT Std Lt"/>
              </a:rPr>
              <a:t>ウェブページ：</a:t>
            </a:r>
            <a:endParaRPr lang="en-US" altLang="ja-JP" sz="2400" dirty="0">
              <a:solidFill>
                <a:srgbClr val="FFFFFF"/>
              </a:solidFill>
              <a:latin typeface="ＭＳ Ｐゴシック" panose="020B0600070205080204" pitchFamily="50" charset="-128"/>
              <a:ea typeface="ＭＳ Ｐゴシック" panose="020B0600070205080204" pitchFamily="50" charset="-128"/>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ja-JP" sz="2200" dirty="0">
                <a:solidFill>
                  <a:srgbClr val="FFFFFF"/>
                </a:solidFill>
                <a:latin typeface="ＭＳ Ｐゴシック" panose="020B0600070205080204" pitchFamily="50" charset="-128"/>
                <a:ea typeface="ＭＳ Ｐゴシック" panose="020B0600070205080204" pitchFamily="50" charset="-128"/>
                <a:cs typeface="Calibri" panose="020F0502020204030204" pitchFamily="34" charset="0"/>
                <a:sym typeface="HelveticaNeueLT Std Lt"/>
                <a:hlinkClick r:id="rId5"/>
              </a:rPr>
              <a:t>https://www.lionsclubs.org/ja/resources-for-members/resource-center/zone-region-chairpersons</a:t>
            </a:r>
            <a:r>
              <a:rPr lang="ja-JP" sz="2200" dirty="0">
                <a:solidFill>
                  <a:srgbClr val="FFFFFF"/>
                </a:solidFill>
                <a:latin typeface="ＭＳ Ｐゴシック" panose="020B0600070205080204" pitchFamily="50" charset="-128"/>
                <a:ea typeface="ＭＳ Ｐゴシック" panose="020B0600070205080204" pitchFamily="50" charset="-128"/>
                <a:cs typeface="Calibri" panose="020F0502020204030204" pitchFamily="34" charset="0"/>
                <a:sym typeface="HelveticaNeueLT Std Lt"/>
              </a:rPr>
              <a:t> </a:t>
            </a:r>
          </a:p>
        </p:txBody>
      </p:sp>
      <p:pic>
        <p:nvPicPr>
          <p:cNvPr id="3" name="Picture 2" descr="A qr code on a white background&#10;&#10;Description automatically generated">
            <a:extLst>
              <a:ext uri="{FF2B5EF4-FFF2-40B4-BE49-F238E27FC236}">
                <a16:creationId xmlns:a16="http://schemas.microsoft.com/office/drawing/2014/main" id="{6F125283-6F5B-47C7-4A47-445D79062559}"/>
              </a:ext>
            </a:extLst>
          </p:cNvPr>
          <p:cNvPicPr>
            <a:picLocks noChangeAspect="1"/>
          </p:cNvPicPr>
          <p:nvPr/>
        </p:nvPicPr>
        <p:blipFill>
          <a:blip r:embed="rId6"/>
          <a:stretch>
            <a:fillRect/>
          </a:stretch>
        </p:blipFill>
        <p:spPr>
          <a:xfrm>
            <a:off x="9680597" y="4575197"/>
            <a:ext cx="2016103" cy="2016103"/>
          </a:xfrm>
          <a:prstGeom prst="rect">
            <a:avLst/>
          </a:prstGeom>
        </p:spPr>
      </p:pic>
    </p:spTree>
    <p:extLst>
      <p:ext uri="{BB962C8B-B14F-4D97-AF65-F5344CB8AC3E}">
        <p14:creationId xmlns:p14="http://schemas.microsoft.com/office/powerpoint/2010/main" val="2078379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08A72-D8F2-2B4C-90A6-138848A9CEF3}"/>
              </a:ext>
            </a:extLst>
          </p:cNvPr>
          <p:cNvSpPr>
            <a:spLocks noGrp="1"/>
          </p:cNvSpPr>
          <p:nvPr>
            <p:ph type="body" sz="quarter" idx="12"/>
          </p:nvPr>
        </p:nvSpPr>
        <p:spPr>
          <a:xfrm>
            <a:off x="2057400" y="2895600"/>
            <a:ext cx="8000999" cy="762000"/>
          </a:xfrm>
        </p:spPr>
        <p:txBody>
          <a:bodyPr anchor="t"/>
          <a:lstStyle/>
          <a:p>
            <a:r>
              <a:rPr lang="ja-JP">
                <a:latin typeface="ＭＳ Ｐゴシック" panose="020B0600070205080204" pitchFamily="50" charset="-128"/>
                <a:ea typeface="ＭＳ Ｐゴシック" panose="020B0600070205080204" pitchFamily="50" charset="-128"/>
              </a:rPr>
              <a:t>ありがとうございました！</a:t>
            </a:r>
          </a:p>
        </p:txBody>
      </p:sp>
    </p:spTree>
    <p:extLst>
      <p:ext uri="{BB962C8B-B14F-4D97-AF65-F5344CB8AC3E}">
        <p14:creationId xmlns:p14="http://schemas.microsoft.com/office/powerpoint/2010/main" val="1748002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427954"/>
            <a:ext cx="11201400" cy="591220"/>
          </a:xfrm>
        </p:spPr>
        <p:txBody>
          <a:bodyPr/>
          <a:lstStyle/>
          <a:p>
            <a:r>
              <a:rPr lang="ja-JP" sz="32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緊密に協力することになる地区ガバナー</a:t>
            </a:r>
          </a:p>
        </p:txBody>
      </p:sp>
      <p:sp>
        <p:nvSpPr>
          <p:cNvPr id="47" name="Rectangle 46"/>
          <p:cNvSpPr/>
          <p:nvPr/>
        </p:nvSpPr>
        <p:spPr>
          <a:xfrm>
            <a:off x="5357089" y="119264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sp>
        <p:nvSpPr>
          <p:cNvPr id="48" name="Title 3"/>
          <p:cNvSpPr txBox="1">
            <a:spLocks/>
          </p:cNvSpPr>
          <p:nvPr/>
        </p:nvSpPr>
        <p:spPr>
          <a:xfrm>
            <a:off x="6248400" y="1447800"/>
            <a:ext cx="5029200" cy="584775"/>
          </a:xfrm>
          <a:prstGeom prst="rect">
            <a:avLst/>
          </a:prstGeom>
        </p:spPr>
        <p:txBody>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2400"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およびグローバル・アクション・チーム</a:t>
            </a:r>
          </a:p>
        </p:txBody>
      </p:sp>
      <p:grpSp>
        <p:nvGrpSpPr>
          <p:cNvPr id="49" name="Group 48"/>
          <p:cNvGrpSpPr/>
          <p:nvPr/>
        </p:nvGrpSpPr>
        <p:grpSpPr>
          <a:xfrm>
            <a:off x="2450648" y="2229960"/>
            <a:ext cx="1862377" cy="2776326"/>
            <a:chOff x="-188769" y="2404189"/>
            <a:chExt cx="1862377" cy="2776326"/>
          </a:xfrm>
        </p:grpSpPr>
        <p:pic>
          <p:nvPicPr>
            <p:cNvPr id="50" name="Picture 49"/>
            <p:cNvPicPr>
              <a:picLocks noChangeAspect="1"/>
            </p:cNvPicPr>
            <p:nvPr/>
          </p:nvPicPr>
          <p:blipFill rotWithShape="1">
            <a:blip r:embed="rId3">
              <a:extLst>
                <a:ext uri="{28A0092B-C50C-407E-A947-70E740481C1C}">
                  <a14:useLocalDpi xmlns:a14="http://schemas.microsoft.com/office/drawing/2010/main" val="0"/>
                </a:ext>
              </a:extLst>
            </a:blip>
            <a:srcRect l="18411" t="1929" r="27456" b="52588"/>
            <a:stretch/>
          </p:blipFill>
          <p:spPr>
            <a:xfrm>
              <a:off x="-188769" y="2404189"/>
              <a:ext cx="1796283" cy="2264013"/>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
          <p:nvSpPr>
            <p:cNvPr id="51" name="TextBox 50"/>
            <p:cNvSpPr txBox="1"/>
            <p:nvPr/>
          </p:nvSpPr>
          <p:spPr>
            <a:xfrm>
              <a:off x="-155192" y="4841961"/>
              <a:ext cx="1828800" cy="338554"/>
            </a:xfrm>
            <a:prstGeom prst="rect">
              <a:avLst/>
            </a:prstGeom>
            <a:noFill/>
            <a:ln>
              <a:noFill/>
            </a:ln>
            <a:effectLst/>
          </p:spPr>
          <p:txBody>
            <a:bodyPr wrap="square" rtlCol="0">
              <a:spAutoFit/>
            </a:bodyPr>
            <a:lstStyle/>
            <a:p>
              <a:pPr algn="ctr"/>
              <a:r>
                <a:rPr lang="ja-JP" sz="16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地区ガバナー</a:t>
              </a:r>
            </a:p>
          </p:txBody>
        </p:sp>
      </p:grpSp>
      <p:grpSp>
        <p:nvGrpSpPr>
          <p:cNvPr id="52" name="Group 51"/>
          <p:cNvGrpSpPr/>
          <p:nvPr/>
        </p:nvGrpSpPr>
        <p:grpSpPr>
          <a:xfrm>
            <a:off x="300820" y="2239317"/>
            <a:ext cx="1705388" cy="2964141"/>
            <a:chOff x="2917901" y="2250718"/>
            <a:chExt cx="1705388" cy="2964141"/>
          </a:xfrm>
        </p:grpSpPr>
        <p:pic>
          <p:nvPicPr>
            <p:cNvPr id="53" name="Picture 52"/>
            <p:cNvPicPr>
              <a:picLocks noChangeAspect="1"/>
            </p:cNvPicPr>
            <p:nvPr/>
          </p:nvPicPr>
          <p:blipFill rotWithShape="1">
            <a:blip r:embed="rId4" cstate="print">
              <a:extLst>
                <a:ext uri="{28A0092B-C50C-407E-A947-70E740481C1C}">
                  <a14:useLocalDpi xmlns:a14="http://schemas.microsoft.com/office/drawing/2010/main" val="0"/>
                </a:ext>
              </a:extLst>
            </a:blip>
            <a:srcRect l="5128" r="10539" b="23333"/>
            <a:stretch/>
          </p:blipFill>
          <p:spPr>
            <a:xfrm>
              <a:off x="2946889" y="2250718"/>
              <a:ext cx="1676400" cy="2286000"/>
            </a:xfrm>
            <a:prstGeom prst="rect">
              <a:avLst/>
            </a:prstGeom>
            <a:ln>
              <a:noFill/>
            </a:ln>
            <a:effectLst>
              <a:outerShdw blurRad="50800" dist="38100" dir="2700000" algn="tl" rotWithShape="0">
                <a:prstClr val="black">
                  <a:alpha val="40000"/>
                </a:prstClr>
              </a:outerShdw>
            </a:effectLst>
          </p:spPr>
        </p:pic>
        <p:sp>
          <p:nvSpPr>
            <p:cNvPr id="54" name="TextBox 53"/>
            <p:cNvSpPr txBox="1"/>
            <p:nvPr/>
          </p:nvSpPr>
          <p:spPr>
            <a:xfrm>
              <a:off x="2917901" y="4630084"/>
              <a:ext cx="1676400" cy="584775"/>
            </a:xfrm>
            <a:prstGeom prst="rect">
              <a:avLst/>
            </a:prstGeom>
            <a:noFill/>
          </p:spPr>
          <p:txBody>
            <a:bodyPr wrap="square" rtlCol="0">
              <a:spAutoFit/>
            </a:bodyPr>
            <a:lstStyle/>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ゾーン・</a:t>
              </a:r>
              <a:endParaRPr lang="en-US" alt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チェアパーソン</a:t>
              </a:r>
            </a:p>
          </p:txBody>
        </p:sp>
      </p:grpSp>
      <p:grpSp>
        <p:nvGrpSpPr>
          <p:cNvPr id="8" name="Group 7">
            <a:extLst>
              <a:ext uri="{FF2B5EF4-FFF2-40B4-BE49-F238E27FC236}">
                <a16:creationId xmlns:a16="http://schemas.microsoft.com/office/drawing/2014/main" id="{94C60A20-4747-4C29-1470-E1A9DBCDE9FD}"/>
              </a:ext>
            </a:extLst>
          </p:cNvPr>
          <p:cNvGrpSpPr/>
          <p:nvPr/>
        </p:nvGrpSpPr>
        <p:grpSpPr>
          <a:xfrm>
            <a:off x="4700896" y="2433919"/>
            <a:ext cx="5640472" cy="2599083"/>
            <a:chOff x="5861960" y="2561668"/>
            <a:chExt cx="5640472" cy="2599083"/>
          </a:xfrm>
        </p:grpSpPr>
        <p:grpSp>
          <p:nvGrpSpPr>
            <p:cNvPr id="55" name="Group 54"/>
            <p:cNvGrpSpPr/>
            <p:nvPr/>
          </p:nvGrpSpPr>
          <p:grpSpPr>
            <a:xfrm>
              <a:off x="9678741" y="2566211"/>
              <a:ext cx="1823691" cy="2586455"/>
              <a:chOff x="791588" y="2138143"/>
              <a:chExt cx="1823691" cy="2586455"/>
            </a:xfrm>
          </p:grpSpPr>
          <p:pic>
            <p:nvPicPr>
              <p:cNvPr id="56" name="Picture 55"/>
              <p:cNvPicPr>
                <a:picLocks noChangeAspect="1"/>
              </p:cNvPicPr>
              <p:nvPr/>
            </p:nvPicPr>
            <p:blipFill rotWithShape="1">
              <a:blip r:embed="rId5">
                <a:extLst>
                  <a:ext uri="{28A0092B-C50C-407E-A947-70E740481C1C}">
                    <a14:useLocalDpi xmlns:a14="http://schemas.microsoft.com/office/drawing/2010/main" val="0"/>
                  </a:ext>
                </a:extLst>
              </a:blip>
              <a:srcRect l="4735" r="15017" b="19600"/>
              <a:stretch/>
            </p:blipFill>
            <p:spPr>
              <a:xfrm>
                <a:off x="1079143" y="2138143"/>
                <a:ext cx="1248583" cy="1783690"/>
              </a:xfrm>
              <a:prstGeom prst="rect">
                <a:avLst/>
              </a:prstGeom>
              <a:ln>
                <a:noFill/>
              </a:ln>
              <a:effectLst/>
            </p:spPr>
          </p:pic>
          <p:sp>
            <p:nvSpPr>
              <p:cNvPr id="57" name="TextBox 56"/>
              <p:cNvSpPr txBox="1"/>
              <p:nvPr/>
            </p:nvSpPr>
            <p:spPr>
              <a:xfrm>
                <a:off x="791588" y="4139823"/>
                <a:ext cx="1823691" cy="584775"/>
              </a:xfrm>
              <a:prstGeom prst="rect">
                <a:avLst/>
              </a:prstGeom>
              <a:noFill/>
            </p:spPr>
            <p:txBody>
              <a:bodyPr wrap="square" rtlCol="0">
                <a:spAutoFit/>
              </a:bodyPr>
              <a:lstStyle/>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地区GST</a:t>
                </a:r>
                <a:endParaRPr lang="en-US" alt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コーディネーター</a:t>
                </a:r>
              </a:p>
            </p:txBody>
          </p:sp>
        </p:grpSp>
        <p:grpSp>
          <p:nvGrpSpPr>
            <p:cNvPr id="58" name="Group 57"/>
            <p:cNvGrpSpPr/>
            <p:nvPr/>
          </p:nvGrpSpPr>
          <p:grpSpPr>
            <a:xfrm>
              <a:off x="5861960" y="2561668"/>
              <a:ext cx="2496002" cy="2568440"/>
              <a:chOff x="663262" y="2066731"/>
              <a:chExt cx="2496002" cy="2568440"/>
            </a:xfrm>
          </p:grpSpPr>
          <p:pic>
            <p:nvPicPr>
              <p:cNvPr id="60" name="Picture 5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8958" y="2066731"/>
                <a:ext cx="1244610" cy="1788233"/>
              </a:xfrm>
              <a:prstGeom prst="rect">
                <a:avLst/>
              </a:prstGeom>
              <a:ln>
                <a:noFill/>
              </a:ln>
              <a:effectLst>
                <a:outerShdw blurRad="292100" dist="139700" dir="2700000" algn="tl" rotWithShape="0">
                  <a:srgbClr val="333333">
                    <a:alpha val="65000"/>
                  </a:srgbClr>
                </a:outerShdw>
              </a:effectLst>
            </p:spPr>
          </p:pic>
          <p:sp>
            <p:nvSpPr>
              <p:cNvPr id="62" name="TextBox 61"/>
              <p:cNvSpPr txBox="1"/>
              <p:nvPr/>
            </p:nvSpPr>
            <p:spPr>
              <a:xfrm>
                <a:off x="663262" y="4050396"/>
                <a:ext cx="2496002" cy="584775"/>
              </a:xfrm>
              <a:prstGeom prst="rect">
                <a:avLst/>
              </a:prstGeom>
              <a:noFill/>
            </p:spPr>
            <p:txBody>
              <a:bodyPr wrap="square" rtlCol="0">
                <a:spAutoFit/>
              </a:bodyPr>
              <a:lstStyle/>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地区GMT</a:t>
                </a:r>
                <a:endParaRPr lang="en-US" alt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コーディネーター</a:t>
                </a:r>
              </a:p>
            </p:txBody>
          </p:sp>
        </p:grpSp>
        <p:grpSp>
          <p:nvGrpSpPr>
            <p:cNvPr id="67" name="Group 66"/>
            <p:cNvGrpSpPr/>
            <p:nvPr/>
          </p:nvGrpSpPr>
          <p:grpSpPr>
            <a:xfrm>
              <a:off x="7791764" y="2561668"/>
              <a:ext cx="2148133" cy="2599083"/>
              <a:chOff x="1276837" y="2598716"/>
              <a:chExt cx="2148133" cy="2599083"/>
            </a:xfrm>
          </p:grpSpPr>
          <p:pic>
            <p:nvPicPr>
              <p:cNvPr id="68" name="Picture 6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5961" y="2598716"/>
                <a:ext cx="1192155" cy="1788233"/>
              </a:xfrm>
              <a:prstGeom prst="rect">
                <a:avLst/>
              </a:prstGeom>
              <a:ln>
                <a:noFill/>
              </a:ln>
              <a:effectLst>
                <a:outerShdw blurRad="292100" dist="139700" dir="2700000" algn="tl" rotWithShape="0">
                  <a:srgbClr val="333333">
                    <a:alpha val="65000"/>
                  </a:srgbClr>
                </a:outerShdw>
              </a:effectLst>
            </p:spPr>
          </p:pic>
          <p:sp>
            <p:nvSpPr>
              <p:cNvPr id="69" name="TextBox 68"/>
              <p:cNvSpPr txBox="1"/>
              <p:nvPr/>
            </p:nvSpPr>
            <p:spPr>
              <a:xfrm>
                <a:off x="1276837" y="4606580"/>
                <a:ext cx="2148133" cy="591219"/>
              </a:xfrm>
              <a:prstGeom prst="rect">
                <a:avLst/>
              </a:prstGeom>
              <a:noFill/>
            </p:spPr>
            <p:txBody>
              <a:bodyPr wrap="square" rtlCol="0">
                <a:spAutoFit/>
              </a:bodyPr>
              <a:lstStyle/>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地区GLT</a:t>
                </a:r>
                <a:endParaRPr lang="en-US" alt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コーディネーター</a:t>
                </a:r>
              </a:p>
            </p:txBody>
          </p:sp>
        </p:grpSp>
      </p:grpSp>
      <p:pic>
        <p:nvPicPr>
          <p:cNvPr id="7" name="Picture 6">
            <a:extLst>
              <a:ext uri="{FF2B5EF4-FFF2-40B4-BE49-F238E27FC236}">
                <a16:creationId xmlns:a16="http://schemas.microsoft.com/office/drawing/2014/main" id="{603AC0BA-BE0A-E505-FE7F-25CE40A0C5FF}"/>
              </a:ext>
            </a:extLst>
          </p:cNvPr>
          <p:cNvPicPr>
            <a:picLocks noChangeAspect="1"/>
          </p:cNvPicPr>
          <p:nvPr/>
        </p:nvPicPr>
        <p:blipFill>
          <a:blip r:embed="rId8"/>
          <a:stretch>
            <a:fillRect/>
          </a:stretch>
        </p:blipFill>
        <p:spPr>
          <a:xfrm>
            <a:off x="10536959" y="2433919"/>
            <a:ext cx="1404469" cy="1788233"/>
          </a:xfrm>
          <a:prstGeom prst="rect">
            <a:avLst/>
          </a:prstGeom>
        </p:spPr>
      </p:pic>
      <p:sp>
        <p:nvSpPr>
          <p:cNvPr id="26" name="TextBox 25">
            <a:extLst>
              <a:ext uri="{FF2B5EF4-FFF2-40B4-BE49-F238E27FC236}">
                <a16:creationId xmlns:a16="http://schemas.microsoft.com/office/drawing/2014/main" id="{3B04A8A3-0978-816D-9E0C-7F9CE600B18E}"/>
              </a:ext>
            </a:extLst>
          </p:cNvPr>
          <p:cNvSpPr txBox="1"/>
          <p:nvPr/>
        </p:nvSpPr>
        <p:spPr>
          <a:xfrm>
            <a:off x="10341368" y="4488833"/>
            <a:ext cx="1823691" cy="584775"/>
          </a:xfrm>
          <a:prstGeom prst="rect">
            <a:avLst/>
          </a:prstGeom>
          <a:noFill/>
        </p:spPr>
        <p:txBody>
          <a:bodyPr wrap="square" rtlCol="0">
            <a:spAutoFit/>
          </a:bodyPr>
          <a:lstStyle/>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地区GET</a:t>
            </a:r>
            <a:endParaRPr lang="en-US" alt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gn="ctr"/>
            <a:r>
              <a:rPr lang="ja-JP" sz="1600"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コーディネーター</a:t>
            </a:r>
          </a:p>
        </p:txBody>
      </p:sp>
    </p:spTree>
    <p:extLst>
      <p:ext uri="{BB962C8B-B14F-4D97-AF65-F5344CB8AC3E}">
        <p14:creationId xmlns:p14="http://schemas.microsoft.com/office/powerpoint/2010/main" val="1906789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4C3A0045-C79F-C7D2-69C8-A0875A5AC8AA}"/>
              </a:ext>
            </a:extLst>
          </p:cNvPr>
          <p:cNvCxnSpPr>
            <a:cxnSpLocks/>
          </p:cNvCxnSpPr>
          <p:nvPr/>
        </p:nvCxnSpPr>
        <p:spPr>
          <a:xfrm flipH="1">
            <a:off x="1678184" y="3398963"/>
            <a:ext cx="3264432" cy="219620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0" name="Rounded Rectangle 59"/>
          <p:cNvSpPr/>
          <p:nvPr/>
        </p:nvSpPr>
        <p:spPr bwMode="auto">
          <a:xfrm>
            <a:off x="1658111" y="2797963"/>
            <a:ext cx="1828800" cy="18288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48" name="Regular Pentagon 47"/>
          <p:cNvSpPr>
            <a:spLocks noChangeAspect="1"/>
          </p:cNvSpPr>
          <p:nvPr/>
        </p:nvSpPr>
        <p:spPr bwMode="auto">
          <a:xfrm>
            <a:off x="8787654" y="2469635"/>
            <a:ext cx="2400300" cy="2286000"/>
          </a:xfrm>
          <a:prstGeom prst="pentagon">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cxnSp>
        <p:nvCxnSpPr>
          <p:cNvPr id="15" name="Straight Connector 14"/>
          <p:cNvCxnSpPr/>
          <p:nvPr/>
        </p:nvCxnSpPr>
        <p:spPr>
          <a:xfrm>
            <a:off x="6634129" y="3003678"/>
            <a:ext cx="4244865" cy="781053"/>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 name="Title 5"/>
          <p:cNvSpPr txBox="1">
            <a:spLocks/>
          </p:cNvSpPr>
          <p:nvPr/>
        </p:nvSpPr>
        <p:spPr bwMode="auto">
          <a:xfrm>
            <a:off x="161800" y="201837"/>
            <a:ext cx="12192000" cy="688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ja-JP" sz="320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双方向のコミュニケーションの窓口</a:t>
            </a:r>
          </a:p>
        </p:txBody>
      </p:sp>
      <p:sp>
        <p:nvSpPr>
          <p:cNvPr id="7" name="Rectangle 6"/>
          <p:cNvSpPr/>
          <p:nvPr/>
        </p:nvSpPr>
        <p:spPr>
          <a:xfrm>
            <a:off x="5370871" y="114644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cxnSp>
        <p:nvCxnSpPr>
          <p:cNvPr id="10" name="Straight Connector 9"/>
          <p:cNvCxnSpPr>
            <a:cxnSpLocks/>
          </p:cNvCxnSpPr>
          <p:nvPr/>
        </p:nvCxnSpPr>
        <p:spPr>
          <a:xfrm flipH="1">
            <a:off x="2568635" y="3340781"/>
            <a:ext cx="2354436" cy="136610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68" idx="3"/>
          </p:cNvCxnSpPr>
          <p:nvPr/>
        </p:nvCxnSpPr>
        <p:spPr>
          <a:xfrm flipH="1" flipV="1">
            <a:off x="2073554" y="2972555"/>
            <a:ext cx="2871824" cy="33376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532566" y="2553915"/>
            <a:ext cx="1405189" cy="74183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27" idx="1"/>
          </p:cNvCxnSpPr>
          <p:nvPr/>
        </p:nvCxnSpPr>
        <p:spPr>
          <a:xfrm flipV="1">
            <a:off x="6610272" y="2459628"/>
            <a:ext cx="3013672" cy="536299"/>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634129" y="2971622"/>
            <a:ext cx="1755731" cy="5246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634129" y="3003678"/>
            <a:ext cx="3663374" cy="141737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95014" y="1078468"/>
            <a:ext cx="3753186" cy="369332"/>
          </a:xfrm>
          <a:prstGeom prst="rect">
            <a:avLst/>
          </a:prstGeom>
          <a:noFill/>
        </p:spPr>
        <p:txBody>
          <a:bodyPr wrap="square" rtlCol="0">
            <a:spAutoFit/>
          </a:bodyPr>
          <a:lstStyle/>
          <a:p>
            <a:r>
              <a:rPr lang="ja-JP" i="1"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地区グローバル・アクション・チーム</a:t>
            </a:r>
          </a:p>
        </p:txBody>
      </p:sp>
      <p:sp>
        <p:nvSpPr>
          <p:cNvPr id="18" name="Rectangle 17"/>
          <p:cNvSpPr/>
          <p:nvPr/>
        </p:nvSpPr>
        <p:spPr>
          <a:xfrm>
            <a:off x="7691083" y="1045644"/>
            <a:ext cx="4119917" cy="369332"/>
          </a:xfrm>
          <a:prstGeom prst="rect">
            <a:avLst/>
          </a:prstGeom>
        </p:spPr>
        <p:txBody>
          <a:bodyPr wrap="square">
            <a:spAutoFit/>
          </a:bodyPr>
          <a:lstStyle/>
          <a:p>
            <a:r>
              <a:rPr lang="ja-JP" i="1" dirty="0">
                <a:solidFill>
                  <a:schemeClr val="accent1"/>
                </a:solidFill>
                <a:latin typeface="ＭＳ Ｐゴシック" panose="020B0600070205080204" pitchFamily="50" charset="-128"/>
                <a:ea typeface="ＭＳ Ｐゴシック" panose="020B0600070205080204" pitchFamily="50" charset="-128"/>
                <a:cs typeface="Calibri" panose="020F0502020204030204" pitchFamily="34" charset="0"/>
              </a:rPr>
              <a:t>地区ガバナー諮問委員会</a:t>
            </a:r>
          </a:p>
        </p:txBody>
      </p:sp>
      <p:cxnSp>
        <p:nvCxnSpPr>
          <p:cNvPr id="19" name="Straight Connector 18"/>
          <p:cNvCxnSpPr/>
          <p:nvPr/>
        </p:nvCxnSpPr>
        <p:spPr>
          <a:xfrm flipH="1">
            <a:off x="3842851" y="3335281"/>
            <a:ext cx="1081056" cy="389682"/>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36" idx="1"/>
          </p:cNvCxnSpPr>
          <p:nvPr/>
        </p:nvCxnSpPr>
        <p:spPr>
          <a:xfrm>
            <a:off x="6638769" y="3041776"/>
            <a:ext cx="2271129" cy="175227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4577708" y="2057400"/>
            <a:ext cx="2496002" cy="2797994"/>
            <a:chOff x="3307852" y="1938648"/>
            <a:chExt cx="2496002" cy="2797994"/>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6851" t="-4296" r="-1185" b="27629"/>
            <a:stretch/>
          </p:blipFill>
          <p:spPr>
            <a:xfrm>
              <a:off x="3683144" y="1938648"/>
              <a:ext cx="1676400" cy="2286000"/>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3307852" y="4398088"/>
              <a:ext cx="2496002" cy="338554"/>
            </a:xfrm>
            <a:prstGeom prst="rect">
              <a:avLst/>
            </a:prstGeom>
            <a:noFill/>
          </p:spPr>
          <p:txBody>
            <a:bodyPr wrap="square" rtlCol="0">
              <a:spAutoFit/>
            </a:bodyPr>
            <a:lstStyle/>
            <a:p>
              <a:pPr algn="ctr"/>
              <a:r>
                <a:rPr lang="ja-JP" sz="1600">
                  <a:solidFill>
                    <a:schemeClr val="bg1"/>
                  </a:solidFill>
                  <a:latin typeface="ＭＳ Ｐゴシック" panose="020B0600070205080204" pitchFamily="50" charset="-128"/>
                  <a:ea typeface="ＭＳ Ｐゴシック" panose="020B0600070205080204" pitchFamily="50" charset="-128"/>
                </a:rPr>
                <a:t>ゾーン・チェアパーソン</a:t>
              </a:r>
            </a:p>
          </p:txBody>
        </p:sp>
      </p:gr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3944" y="1819548"/>
            <a:ext cx="878821" cy="1280160"/>
          </a:xfrm>
          <a:prstGeom prst="rect">
            <a:avLst/>
          </a:prstGeom>
          <a:ln>
            <a:noFill/>
          </a:ln>
          <a:effectLst>
            <a:outerShdw blurRad="292100" dist="139700" dir="2700000" algn="tl" rotWithShape="0">
              <a:srgbClr val="333333">
                <a:alpha val="65000"/>
              </a:srgbClr>
            </a:outerShdw>
          </a:effectLst>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3263" y="2669091"/>
            <a:ext cx="853443" cy="1280160"/>
          </a:xfrm>
          <a:prstGeom prst="rect">
            <a:avLst/>
          </a:prstGeom>
          <a:ln>
            <a:noFill/>
          </a:ln>
          <a:effectLst>
            <a:outerShdw blurRad="292100" dist="139700" dir="2700000" algn="tl" rotWithShape="0">
              <a:srgbClr val="333333">
                <a:alpha val="65000"/>
              </a:srgbClr>
            </a:outerShdw>
          </a:effectLst>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878994" y="2705153"/>
            <a:ext cx="890992" cy="1280160"/>
          </a:xfrm>
          <a:prstGeom prst="rect">
            <a:avLst/>
          </a:prstGeom>
          <a:ln>
            <a:noFill/>
          </a:ln>
          <a:effectLst>
            <a:outerShdw blurRad="50800" dist="38100" dir="2700000" algn="tl" rotWithShape="0">
              <a:prstClr val="black">
                <a:alpha val="40000"/>
              </a:prstClr>
            </a:outerShdw>
          </a:effectLst>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9898" y="4153972"/>
            <a:ext cx="908059" cy="1280160"/>
          </a:xfrm>
          <a:prstGeom prst="rect">
            <a:avLst/>
          </a:prstGeom>
          <a:ln>
            <a:noFill/>
          </a:ln>
          <a:effectLst>
            <a:outerShdw blurRad="50800" dist="38100" dir="2700000" algn="tl" rotWithShape="0">
              <a:prstClr val="black">
                <a:alpha val="40000"/>
              </a:prstClr>
            </a:outerShdw>
          </a:effectLst>
        </p:spPr>
      </p:pic>
      <p:pic>
        <p:nvPicPr>
          <p:cNvPr id="43" name="Picture 42"/>
          <p:cNvPicPr>
            <a:picLocks noChangeAspect="1"/>
          </p:cNvPicPr>
          <p:nvPr/>
        </p:nvPicPr>
        <p:blipFill rotWithShape="1">
          <a:blip r:embed="rId8" cstate="print">
            <a:extLst>
              <a:ext uri="{28A0092B-C50C-407E-A947-70E740481C1C}">
                <a14:useLocalDpi xmlns:a14="http://schemas.microsoft.com/office/drawing/2010/main" val="0"/>
              </a:ext>
            </a:extLst>
          </a:blip>
          <a:srcRect r="10399" b="6500"/>
          <a:stretch/>
        </p:blipFill>
        <p:spPr>
          <a:xfrm>
            <a:off x="10297503" y="4125562"/>
            <a:ext cx="890451" cy="1280160"/>
          </a:xfrm>
          <a:prstGeom prst="rect">
            <a:avLst/>
          </a:prstGeom>
          <a:ln>
            <a:noFill/>
          </a:ln>
          <a:effectLst>
            <a:outerShdw blurRad="50800" dist="38100" dir="2700000" algn="tl" rotWithShape="0">
              <a:prstClr val="black">
                <a:alpha val="40000"/>
              </a:prstClr>
            </a:outerShdw>
          </a:effectLst>
        </p:spPr>
      </p:pic>
      <p:pic>
        <p:nvPicPr>
          <p:cNvPr id="62" name="Picture 61"/>
          <p:cNvPicPr>
            <a:picLocks noChangeAspect="1"/>
          </p:cNvPicPr>
          <p:nvPr/>
        </p:nvPicPr>
        <p:blipFill rotWithShape="1">
          <a:blip r:embed="rId9">
            <a:extLst>
              <a:ext uri="{28A0092B-C50C-407E-A947-70E740481C1C}">
                <a14:useLocalDpi xmlns:a14="http://schemas.microsoft.com/office/drawing/2010/main" val="0"/>
              </a:ext>
            </a:extLst>
          </a:blip>
          <a:srcRect l="18411" t="1929" r="27456" b="52588"/>
          <a:stretch/>
        </p:blipFill>
        <p:spPr>
          <a:xfrm>
            <a:off x="2480223" y="1829555"/>
            <a:ext cx="1037953" cy="1280160"/>
          </a:xfrm>
          <a:prstGeom prst="roundRect">
            <a:avLst>
              <a:gd name="adj" fmla="val 0"/>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65" name="Picture 64"/>
          <p:cNvPicPr>
            <a:picLocks noChangeAspect="1"/>
          </p:cNvPicPr>
          <p:nvPr/>
        </p:nvPicPr>
        <p:blipFill rotWithShape="1">
          <a:blip r:embed="rId10">
            <a:extLst>
              <a:ext uri="{28A0092B-C50C-407E-A947-70E740481C1C}">
                <a14:useLocalDpi xmlns:a14="http://schemas.microsoft.com/office/drawing/2010/main" val="0"/>
              </a:ext>
            </a:extLst>
          </a:blip>
          <a:srcRect l="4735" r="15017" b="19600"/>
          <a:stretch/>
        </p:blipFill>
        <p:spPr>
          <a:xfrm>
            <a:off x="2045816" y="3703320"/>
            <a:ext cx="915756" cy="1280160"/>
          </a:xfrm>
          <a:prstGeom prst="rect">
            <a:avLst/>
          </a:prstGeom>
          <a:ln>
            <a:noFill/>
          </a:ln>
          <a:effectLst/>
        </p:spPr>
      </p:pic>
      <p:pic>
        <p:nvPicPr>
          <p:cNvPr id="68" name="Picture 6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63030" y="2332475"/>
            <a:ext cx="910524" cy="1280160"/>
          </a:xfrm>
          <a:prstGeom prst="rect">
            <a:avLst/>
          </a:prstGeom>
          <a:ln>
            <a:noFill/>
          </a:ln>
          <a:effectLst>
            <a:outerShdw blurRad="292100" dist="139700" dir="2700000" algn="tl" rotWithShape="0">
              <a:srgbClr val="333333">
                <a:alpha val="65000"/>
              </a:srgbClr>
            </a:outerShdw>
          </a:effectLst>
        </p:spPr>
      </p:pic>
      <p:pic>
        <p:nvPicPr>
          <p:cNvPr id="71" name="Picture 7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29523" y="3310307"/>
            <a:ext cx="934445" cy="1371600"/>
          </a:xfrm>
          <a:prstGeom prst="rect">
            <a:avLst/>
          </a:prstGeom>
          <a:ln>
            <a:noFill/>
          </a:ln>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C25DC871-4225-7F35-94BB-6792D696FE05}"/>
              </a:ext>
            </a:extLst>
          </p:cNvPr>
          <p:cNvPicPr>
            <a:picLocks noChangeAspect="1"/>
          </p:cNvPicPr>
          <p:nvPr/>
        </p:nvPicPr>
        <p:blipFill>
          <a:blip r:embed="rId13"/>
          <a:stretch>
            <a:fillRect/>
          </a:stretch>
        </p:blipFill>
        <p:spPr>
          <a:xfrm>
            <a:off x="828785" y="4343400"/>
            <a:ext cx="1077248" cy="1371600"/>
          </a:xfrm>
          <a:prstGeom prst="rect">
            <a:avLst/>
          </a:prstGeom>
        </p:spPr>
      </p:pic>
    </p:spTree>
    <p:extLst>
      <p:ext uri="{BB962C8B-B14F-4D97-AF65-F5344CB8AC3E}">
        <p14:creationId xmlns:p14="http://schemas.microsoft.com/office/powerpoint/2010/main" val="2313508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34" name="Rectangle 133"/>
          <p:cNvSpPr/>
          <p:nvPr/>
        </p:nvSpPr>
        <p:spPr>
          <a:xfrm>
            <a:off x="5638800" y="38100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ＭＳ Ｐゴシック" panose="020B0600070205080204" pitchFamily="50" charset="-128"/>
              <a:ea typeface="ＭＳ Ｐゴシック" panose="020B0600070205080204" pitchFamily="50" charset="-128"/>
              <a:cs typeface="Arial" charset="0"/>
            </a:endParaRPr>
          </a:p>
        </p:txBody>
      </p:sp>
      <p:sp>
        <p:nvSpPr>
          <p:cNvPr id="6" name="Text Placeholder 1">
            <a:extLst>
              <a:ext uri="{FF2B5EF4-FFF2-40B4-BE49-F238E27FC236}">
                <a16:creationId xmlns:a16="http://schemas.microsoft.com/office/drawing/2014/main" id="{86B08A72-D8F2-2B4C-90A6-138848A9CEF3}"/>
              </a:ext>
            </a:extLst>
          </p:cNvPr>
          <p:cNvSpPr txBox="1">
            <a:spLocks/>
          </p:cNvSpPr>
          <p:nvPr/>
        </p:nvSpPr>
        <p:spPr>
          <a:xfrm>
            <a:off x="1420147" y="2667000"/>
            <a:ext cx="9525000" cy="762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spcBef>
                <a:spcPts val="0"/>
              </a:spcBef>
              <a:buNone/>
            </a:pPr>
            <a:r>
              <a:rPr lang="ja-JP" sz="3600" b="1" dirty="0">
                <a:solidFill>
                  <a:schemeClr val="bg1"/>
                </a:solidFill>
                <a:latin typeface="ＭＳ Ｐゴシック" panose="020B0600070205080204" pitchFamily="50" charset="-128"/>
                <a:ea typeface="ＭＳ Ｐゴシック" panose="020B0600070205080204" pitchFamily="50" charset="-128"/>
                <a:cs typeface="Calibri" panose="020F0502020204030204" pitchFamily="34" charset="0"/>
              </a:rPr>
              <a:t>任期の開始に備えよう！</a:t>
            </a:r>
          </a:p>
        </p:txBody>
      </p:sp>
    </p:spTree>
    <p:extLst>
      <p:ext uri="{BB962C8B-B14F-4D97-AF65-F5344CB8AC3E}">
        <p14:creationId xmlns:p14="http://schemas.microsoft.com/office/powerpoint/2010/main" val="4264650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10" name="Rectangle 9"/>
          <p:cNvSpPr/>
          <p:nvPr/>
        </p:nvSpPr>
        <p:spPr bwMode="auto">
          <a:xfrm>
            <a:off x="0" y="0"/>
            <a:ext cx="3886200" cy="6890795"/>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
        <p:nvSpPr>
          <p:cNvPr id="11" name="Title 1"/>
          <p:cNvSpPr txBox="1">
            <a:spLocks/>
          </p:cNvSpPr>
          <p:nvPr/>
        </p:nvSpPr>
        <p:spPr>
          <a:xfrm>
            <a:off x="5188790" y="2286000"/>
            <a:ext cx="6234024" cy="4257506"/>
          </a:xfrm>
          <a:prstGeom prst="rect">
            <a:avLst/>
          </a:prstGeom>
        </p:spPr>
        <p:txBody>
          <a:bodyPr anchor="t">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lnSpc>
                <a:spcPct val="125000"/>
              </a:lnSpc>
            </a:pPr>
            <a:endParaRPr lang="en-US" sz="2400" kern="0" dirty="0">
              <a:solidFill>
                <a:schemeClr val="accent6">
                  <a:lumMod val="65000"/>
                  <a:lumOff val="3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gn="l">
              <a:lnSpc>
                <a:spcPct val="125000"/>
              </a:lnSpc>
            </a:pPr>
            <a:r>
              <a:rPr lang="ja-JP" sz="2400" dirty="0">
                <a:solidFill>
                  <a:schemeClr val="accent6">
                    <a:lumMod val="65000"/>
                    <a:lumOff val="3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ライオンズ学習センターで学習の機会を探す。</a:t>
            </a:r>
          </a:p>
          <a:p>
            <a:pPr algn="l">
              <a:lnSpc>
                <a:spcPct val="125000"/>
              </a:lnSpc>
            </a:pPr>
            <a:endParaRPr lang="en-US" sz="2400" kern="0" dirty="0">
              <a:solidFill>
                <a:schemeClr val="accent6">
                  <a:lumMod val="65000"/>
                  <a:lumOff val="3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gn="l">
              <a:lnSpc>
                <a:spcPct val="125000"/>
              </a:lnSpc>
            </a:pPr>
            <a:r>
              <a:rPr lang="ja-JP" sz="2400" dirty="0">
                <a:solidFill>
                  <a:schemeClr val="accent6">
                    <a:lumMod val="65000"/>
                    <a:lumOff val="3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講師による研修を提供している地区もある。</a:t>
            </a:r>
          </a:p>
          <a:p>
            <a:pPr algn="l">
              <a:lnSpc>
                <a:spcPct val="125000"/>
              </a:lnSpc>
            </a:pPr>
            <a:endParaRPr lang="en-US" sz="2400" kern="0" dirty="0">
              <a:solidFill>
                <a:schemeClr val="accent6">
                  <a:lumMod val="65000"/>
                  <a:lumOff val="35000"/>
                </a:schemeClr>
              </a:solidFill>
              <a:latin typeface="ＭＳ Ｐゴシック" panose="020B0600070205080204" pitchFamily="50" charset="-128"/>
              <a:ea typeface="ＭＳ Ｐゴシック" panose="020B0600070205080204" pitchFamily="50" charset="-128"/>
              <a:cs typeface="Calibri" panose="020F0502020204030204" pitchFamily="34" charset="0"/>
            </a:endParaRPr>
          </a:p>
          <a:p>
            <a:pPr algn="l">
              <a:lnSpc>
                <a:spcPct val="125000"/>
              </a:lnSpc>
            </a:pPr>
            <a:r>
              <a:rPr lang="ja-JP" sz="2400" dirty="0">
                <a:solidFill>
                  <a:schemeClr val="accent6">
                    <a:lumMod val="65000"/>
                    <a:lumOff val="35000"/>
                  </a:schemeClr>
                </a:solidFill>
                <a:latin typeface="ＭＳ Ｐゴシック" panose="020B0600070205080204" pitchFamily="50" charset="-128"/>
                <a:ea typeface="ＭＳ Ｐゴシック" panose="020B0600070205080204" pitchFamily="50" charset="-128"/>
                <a:cs typeface="Calibri" panose="020F0502020204030204" pitchFamily="34" charset="0"/>
              </a:rPr>
              <a:t>クラブ用の最新のリソースも確認する。 </a:t>
            </a:r>
          </a:p>
          <a:p>
            <a:pPr algn="l">
              <a:lnSpc>
                <a:spcPct val="125000"/>
              </a:lnSpc>
            </a:pPr>
            <a:endParaRPr lang="en-US" sz="2400" kern="0" dirty="0">
              <a:solidFill>
                <a:schemeClr val="accent6">
                  <a:lumMod val="65000"/>
                  <a:lumOff val="35000"/>
                </a:schemeClr>
              </a:solidFill>
              <a:latin typeface="ＭＳ Ｐゴシック" panose="020B0600070205080204" pitchFamily="50" charset="-128"/>
              <a:ea typeface="ＭＳ Ｐゴシック" panose="020B0600070205080204" pitchFamily="50" charset="-128"/>
              <a:cs typeface="Arial" charset="0"/>
            </a:endParaRPr>
          </a:p>
          <a:p>
            <a:pPr algn="l">
              <a:lnSpc>
                <a:spcPct val="120000"/>
              </a:lnSpc>
            </a:pPr>
            <a:r>
              <a:rPr lang="ja-JP" sz="2200" dirty="0">
                <a:solidFill>
                  <a:srgbClr val="56565A"/>
                </a:solidFill>
                <a:latin typeface="ＭＳ Ｐゴシック" panose="020B0600070205080204" pitchFamily="50" charset="-128"/>
                <a:ea typeface="ＭＳ Ｐゴシック" panose="020B0600070205080204" pitchFamily="50" charset="-128"/>
                <a:cs typeface="Arial" charset="0"/>
              </a:rPr>
              <a:t> </a:t>
            </a:r>
          </a:p>
          <a:p>
            <a:pPr algn="l">
              <a:lnSpc>
                <a:spcPct val="120000"/>
              </a:lnSpc>
            </a:pPr>
            <a:endParaRPr lang="en-US" sz="2200" kern="0" dirty="0">
              <a:solidFill>
                <a:srgbClr val="56565A"/>
              </a:solidFill>
              <a:latin typeface="ＭＳ Ｐゴシック" panose="020B0600070205080204" pitchFamily="50" charset="-128"/>
              <a:ea typeface="ＭＳ Ｐゴシック" panose="020B0600070205080204" pitchFamily="50" charset="-128"/>
              <a:cs typeface="Arial" charset="0"/>
            </a:endParaRPr>
          </a:p>
          <a:p>
            <a:pPr algn="l">
              <a:lnSpc>
                <a:spcPct val="120000"/>
              </a:lnSpc>
            </a:pPr>
            <a:endParaRPr lang="en-US" sz="2200" kern="0" dirty="0">
              <a:solidFill>
                <a:srgbClr val="56565A"/>
              </a:solidFill>
              <a:latin typeface="ＭＳ Ｐゴシック" panose="020B0600070205080204" pitchFamily="50" charset="-128"/>
              <a:ea typeface="ＭＳ Ｐゴシック" panose="020B0600070205080204" pitchFamily="50" charset="-128"/>
              <a:cs typeface="Arial" charset="0"/>
            </a:endParaRPr>
          </a:p>
          <a:p>
            <a:pPr algn="l">
              <a:lnSpc>
                <a:spcPct val="120000"/>
              </a:lnSpc>
            </a:pPr>
            <a:endParaRPr lang="en-US" sz="22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7" name="Title 1"/>
          <p:cNvSpPr txBox="1">
            <a:spLocks/>
          </p:cNvSpPr>
          <p:nvPr/>
        </p:nvSpPr>
        <p:spPr>
          <a:xfrm>
            <a:off x="5043576" y="381000"/>
            <a:ext cx="5867402" cy="1397101"/>
          </a:xfrm>
          <a:prstGeom prst="rect">
            <a:avLst/>
          </a:prstGeom>
        </p:spPr>
        <p:txBody>
          <a:bodyPr anchor="t">
            <a:normAutofit lnSpcReduction="10000"/>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ja-JP" sz="3200">
                <a:solidFill>
                  <a:srgbClr val="082E87"/>
                </a:solidFill>
                <a:latin typeface="ＭＳ Ｐゴシック" panose="020B0600070205080204" pitchFamily="50" charset="-128"/>
                <a:ea typeface="ＭＳ Ｐゴシック" panose="020B0600070205080204" pitchFamily="50" charset="-128"/>
                <a:cs typeface="Calibri" panose="020F0502020204030204" pitchFamily="34" charset="0"/>
              </a:rPr>
              <a:t>地区がゾーン/リジョン・チェアパーソンに提供している研修があれば参加する。</a:t>
            </a:r>
          </a:p>
        </p:txBody>
      </p:sp>
      <p:sp>
        <p:nvSpPr>
          <p:cNvPr id="8" name="Rectangle 7"/>
          <p:cNvSpPr/>
          <p:nvPr/>
        </p:nvSpPr>
        <p:spPr>
          <a:xfrm>
            <a:off x="5043576" y="207156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ＭＳ Ｐゴシック" panose="020B0600070205080204" pitchFamily="50" charset="-128"/>
              <a:ea typeface="ＭＳ Ｐゴシック" panose="020B0600070205080204" pitchFamily="50" charset="-128"/>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2016647"/>
            <a:ext cx="3810000" cy="28575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9333096"/>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LongProperties xmlns="http://schemas.microsoft.com/office/2006/metadata/longProperti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2.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3.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4.xml><?xml version="1.0" encoding="utf-8"?>
<ds:datastoreItem xmlns:ds="http://schemas.openxmlformats.org/officeDocument/2006/customXml" ds:itemID="{06A8C181-E056-415E-9B59-40F04FA43837}">
  <ds:schemaRef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 ds:uri="http://purl.org/dc/elements/1.1/"/>
    <ds:schemaRef ds:uri="http://schemas.microsoft.com/office/infopath/2007/PartnerControls"/>
    <ds:schemaRef ds:uri="a7495015-d16d-4dd1-a72f-488cd8119f34"/>
    <ds:schemaRef ds:uri="http://schemas.microsoft.com/office/2006/metadata/properties"/>
  </ds:schemaRefs>
</ds:datastoreItem>
</file>

<file path=customXml/itemProps5.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47834</TotalTime>
  <Words>15366</Words>
  <Application>Microsoft Office PowerPoint</Application>
  <PresentationFormat>Widescreen</PresentationFormat>
  <Paragraphs>1016</Paragraphs>
  <Slides>54</Slides>
  <Notes>54</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54</vt:i4>
      </vt:variant>
    </vt:vector>
  </HeadingPairs>
  <TitlesOfParts>
    <vt:vector size="70" baseType="lpstr">
      <vt:lpstr>ＭＳ 明朝</vt:lpstr>
      <vt:lpstr>MS PGothic</vt:lpstr>
      <vt:lpstr>MS PGothic</vt:lpstr>
      <vt:lpstr>Arial</vt:lpstr>
      <vt:lpstr>Arial Hebrew Scholar</vt:lpstr>
      <vt:lpstr>Calibri</vt:lpstr>
      <vt:lpstr>Helvetica</vt:lpstr>
      <vt:lpstr>Helvetica Neue</vt:lpstr>
      <vt:lpstr>HelveticaNeueLT Std Lt</vt:lpstr>
      <vt:lpstr>Open sans</vt:lpstr>
      <vt:lpstr>Segoe UI</vt:lpstr>
      <vt:lpstr>Segoe UI Semibold</vt:lpstr>
      <vt:lpstr>Wingdings</vt:lpstr>
      <vt:lpstr>Blue Page Number</vt:lpstr>
      <vt:lpstr>White Page Number</vt:lpstr>
      <vt:lpstr>No Page Number</vt:lpstr>
      <vt:lpstr>PowerPoint Presentation</vt:lpstr>
      <vt:lpstr>PowerPoint Presentation</vt:lpstr>
      <vt:lpstr>PowerPoint Presentation</vt:lpstr>
      <vt:lpstr>PowerPoint Presentation</vt:lpstr>
      <vt:lpstr>緊密に協力することになるクラブ役員</vt:lpstr>
      <vt:lpstr>緊密に協力することになる地区ガバナー</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リーダーとしての役割に備え、成功に備える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第3回会議 – 指導力育成を焦点に！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1610</cp:revision>
  <cp:lastPrinted>2019-06-12T14:00:21Z</cp:lastPrinted>
  <dcterms:created xsi:type="dcterms:W3CDTF">2016-11-15T15:12:50Z</dcterms:created>
  <dcterms:modified xsi:type="dcterms:W3CDTF">2023-09-25T13:26:18Z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