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88" r:id="rId2"/>
    <p:sldMasterId id="2147483708" r:id="rId3"/>
    <p:sldMasterId id="2147483715" r:id="rId4"/>
  </p:sldMasterIdLst>
  <p:notesMasterIdLst>
    <p:notesMasterId r:id="rId25"/>
  </p:notesMasterIdLst>
  <p:sldIdLst>
    <p:sldId id="1230" r:id="rId5"/>
    <p:sldId id="470" r:id="rId6"/>
    <p:sldId id="1221" r:id="rId7"/>
    <p:sldId id="1243" r:id="rId8"/>
    <p:sldId id="1259" r:id="rId9"/>
    <p:sldId id="1266" r:id="rId10"/>
    <p:sldId id="1260" r:id="rId11"/>
    <p:sldId id="1245" r:id="rId12"/>
    <p:sldId id="1248" r:id="rId13"/>
    <p:sldId id="1249" r:id="rId14"/>
    <p:sldId id="1250" r:id="rId15"/>
    <p:sldId id="1261" r:id="rId16"/>
    <p:sldId id="1264" r:id="rId17"/>
    <p:sldId id="1251" r:id="rId18"/>
    <p:sldId id="1252" r:id="rId19"/>
    <p:sldId id="1253" r:id="rId20"/>
    <p:sldId id="1254" r:id="rId21"/>
    <p:sldId id="1255" r:id="rId22"/>
    <p:sldId id="1258" r:id="rId23"/>
    <p:sldId id="1256" r:id="rId24"/>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be, Ann" initials="LA" lastIdx="1" clrIdx="0">
    <p:extLst>
      <p:ext uri="{19B8F6BF-5375-455C-9EA6-DF929625EA0E}">
        <p15:presenceInfo xmlns:p15="http://schemas.microsoft.com/office/powerpoint/2012/main" userId="S::ALaube@lionsclubs.org::75541964-963a-4715-9d32-b38bf2ce0e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1E0C62"/>
    <a:srgbClr val="160C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2362" autoAdjust="0"/>
  </p:normalViewPr>
  <p:slideViewPr>
    <p:cSldViewPr snapToGrid="0">
      <p:cViewPr varScale="1">
        <p:scale>
          <a:sx n="105" d="100"/>
          <a:sy n="105" d="100"/>
        </p:scale>
        <p:origin x="792" y="1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notesViewPr>
    <p:cSldViewPr snapToGrid="0">
      <p:cViewPr>
        <p:scale>
          <a:sx n="100" d="100"/>
          <a:sy n="100" d="100"/>
        </p:scale>
        <p:origin x="144" y="-237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6A84572-D93B-4044-9DE4-6EC4C99F0EC6}" type="datetimeFigureOut">
              <a:rPr lang="en-US" smtClean="0"/>
              <a:t>8/4/2023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02D78C-5032-42AE-AF63-00EFDA1FBA67}" type="slidenum">
              <a:rPr lang="en-US" smtClean="0"/>
              <a:t>‹#›</a:t>
            </a:fld>
            <a:endParaRPr lang="en-US" dirty="0"/>
          </a:p>
        </p:txBody>
      </p:sp>
    </p:spTree>
    <p:extLst>
      <p:ext uri="{BB962C8B-B14F-4D97-AF65-F5344CB8AC3E}">
        <p14:creationId xmlns:p14="http://schemas.microsoft.com/office/powerpoint/2010/main" val="582846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進行者が開会</a:t>
            </a:r>
          </a:p>
          <a:p>
            <a:endParaRPr lang="en-US" altLang="en-US" dirty="0">
              <a:ea typeface="ＭＳ 明朝" panose="02020609040205080304" pitchFamily="17" charset="-128"/>
            </a:endParaRPr>
          </a:p>
          <a:p>
            <a:r>
              <a:rPr lang="ja-JP" dirty="0">
                <a:ea typeface="ＭＳ 明朝" panose="02020609040205080304" pitchFamily="17" charset="-128"/>
              </a:rPr>
              <a:t>こんにちは。「地区大会を計画するには」ウェビナーにようこそ。本日はご参加いただき、ありがとうございます。</a:t>
            </a:r>
          </a:p>
          <a:p>
            <a:endParaRPr lang="en-US" altLang="en-US" dirty="0">
              <a:ea typeface="ＭＳ 明朝" panose="02020609040205080304" pitchFamily="17" charset="-128"/>
            </a:endParaRPr>
          </a:p>
          <a:p>
            <a:r>
              <a:rPr lang="ja-JP" dirty="0">
                <a:ea typeface="ＭＳ 明朝" panose="02020609040205080304" pitchFamily="17" charset="-128"/>
              </a:rPr>
              <a:t>進行者が投票を起動</a:t>
            </a:r>
          </a:p>
          <a:p>
            <a:endParaRPr lang="en-US" altLang="en-US" dirty="0">
              <a:ea typeface="ＭＳ 明朝" panose="02020609040205080304" pitchFamily="17" charset="-128"/>
            </a:endParaRPr>
          </a:p>
          <a:p>
            <a:endParaRPr lang="en-US" altLang="en-US" dirty="0">
              <a:ea typeface="ＭＳ 明朝" panose="02020609040205080304" pitchFamily="17" charset="-128"/>
            </a:endParaRPr>
          </a:p>
          <a:p>
            <a:pPr defTabSz="966612">
              <a:defRPr/>
            </a:pPr>
            <a:r>
              <a:rPr lang="ja-JP" sz="1300" dirty="0">
                <a:ea typeface="ＭＳ 明朝" panose="02020609040205080304" pitchFamily="17" charset="-128"/>
                <a:cs typeface="Times New Roman" panose="02020603050405020304" pitchFamily="18" charset="0"/>
              </a:rPr>
              <a:t>このウェビナーの最後に、質疑応答の時間を設けます。ご質問があれば、質問セクションやチャットボックスに書き込んでいただいてもかまいません。私たちが喜んでお手伝いいたします。</a:t>
            </a:r>
          </a:p>
          <a:p>
            <a:pPr marL="724959" lvl="1" indent="-241653">
              <a:buFont typeface="+mj-lt"/>
              <a:buAutoNum type="arabicPeriod"/>
            </a:pPr>
            <a:endParaRPr lang="en-US" dirty="0"/>
          </a:p>
        </p:txBody>
      </p:sp>
      <p:sp>
        <p:nvSpPr>
          <p:cNvPr id="4" name="Slide Number Placeholder 3"/>
          <p:cNvSpPr>
            <a:spLocks noGrp="1"/>
          </p:cNvSpPr>
          <p:nvPr>
            <p:ph type="sldNum" sz="quarter" idx="5"/>
          </p:nvPr>
        </p:nvSpPr>
        <p:spPr/>
        <p:txBody>
          <a:bodyPr/>
          <a:lstStyle/>
          <a:p>
            <a:fld id="{F502D78C-5032-42AE-AF63-00EFDA1FBA67}" type="slidenum">
              <a:rPr lang="en-US" smtClean="0"/>
              <a:t>1</a:t>
            </a:fld>
            <a:endParaRPr lang="en-US" dirty="0"/>
          </a:p>
        </p:txBody>
      </p:sp>
    </p:spTree>
    <p:extLst>
      <p:ext uri="{BB962C8B-B14F-4D97-AF65-F5344CB8AC3E}">
        <p14:creationId xmlns:p14="http://schemas.microsoft.com/office/powerpoint/2010/main" val="3578399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大会の期間中と終了後にこれらの有益なツールを役立てましょう。</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指名委員会</a:t>
            </a:r>
          </a:p>
          <a:p>
            <a:pPr marL="182563">
              <a:buNone/>
            </a:pPr>
            <a:r>
              <a:rPr lang="ja-JP" dirty="0">
                <a:ea typeface="ＭＳ 明朝" panose="02020609040205080304" pitchFamily="17" charset="-128"/>
              </a:rPr>
              <a:t>a. 地区選挙手順 - 地区大会と選挙の開催に関する方針と規定について、地区にガイダンスを提供するものです。     </a:t>
            </a:r>
          </a:p>
          <a:p>
            <a:pPr marL="182563">
              <a:buNone/>
            </a:pPr>
            <a:r>
              <a:rPr lang="ja-JP" dirty="0">
                <a:ea typeface="ＭＳ 明朝" panose="02020609040205080304" pitchFamily="17" charset="-128"/>
              </a:rPr>
              <a:t>b. 地区会則及び付則：これは</a:t>
            </a:r>
            <a:r>
              <a:rPr lang="ja-JP" altLang="en-US" dirty="0">
                <a:ea typeface="ＭＳ 明朝" panose="02020609040205080304" pitchFamily="17" charset="-128"/>
              </a:rPr>
              <a:t>、</a:t>
            </a:r>
            <a:r>
              <a:rPr lang="ja-JP" dirty="0">
                <a:ea typeface="ＭＳ 明朝" panose="02020609040205080304" pitchFamily="17" charset="-128"/>
              </a:rPr>
              <a:t>ライオンズクラブ国際協会の標準版地区会則及び付則で</a:t>
            </a:r>
            <a:r>
              <a:rPr lang="ja-JP" altLang="en-US" dirty="0">
                <a:ea typeface="ＭＳ 明朝" panose="02020609040205080304" pitchFamily="17" charset="-128"/>
              </a:rPr>
              <a:t>す。</a:t>
            </a:r>
            <a:r>
              <a:rPr lang="ja-JP" dirty="0">
                <a:ea typeface="ＭＳ 明朝" panose="02020609040205080304" pitchFamily="17" charset="-128"/>
              </a:rPr>
              <a:t>指針として役立つでしょう。</a:t>
            </a:r>
          </a:p>
          <a:p>
            <a:pPr marL="182563">
              <a:buNone/>
            </a:pPr>
            <a:r>
              <a:rPr lang="ja-JP" dirty="0">
                <a:ea typeface="ＭＳ 明朝" panose="02020609040205080304" pitchFamily="17" charset="-128"/>
              </a:rPr>
              <a:t>c.  経歴書：地区ガバナー、第一および第二副地区ガバナーに選出されたライオンに関する情報を記載します。</a:t>
            </a:r>
          </a:p>
          <a:p>
            <a:pPr marL="0" indent="0">
              <a:buNone/>
            </a:pPr>
            <a:endParaRPr lang="en-US" dirty="0">
              <a:ea typeface="ＭＳ 明朝" panose="02020609040205080304" pitchFamily="17" charset="-128"/>
            </a:endParaRPr>
          </a:p>
          <a:p>
            <a:pPr marL="0" indent="0">
              <a:buNone/>
            </a:pPr>
            <a:r>
              <a:rPr lang="ja-JP" dirty="0">
                <a:ea typeface="ＭＳ 明朝" panose="02020609040205080304" pitchFamily="17" charset="-128"/>
              </a:rPr>
              <a:t>投票をどのように行うかを考えましょう。オンライン形式しますか？対面形式にしますか？</a:t>
            </a:r>
          </a:p>
          <a:p>
            <a:pPr marL="0" indent="0">
              <a:buNone/>
            </a:pPr>
            <a:endParaRPr lang="en-US" dirty="0">
              <a:ea typeface="ＭＳ 明朝" panose="02020609040205080304" pitchFamily="17" charset="-128"/>
            </a:endParaRPr>
          </a:p>
          <a:p>
            <a:pPr marL="0" indent="0">
              <a:buNone/>
            </a:pPr>
            <a:r>
              <a:rPr lang="ja-JP" dirty="0">
                <a:ea typeface="ＭＳ 明朝" panose="02020609040205080304" pitchFamily="17" charset="-128"/>
              </a:rPr>
              <a:t>2.国際スピーカー</a:t>
            </a:r>
          </a:p>
          <a:p>
            <a:pPr marL="182563">
              <a:buNone/>
            </a:pPr>
            <a:r>
              <a:rPr lang="ja-JP" dirty="0">
                <a:ea typeface="ＭＳ 明朝" panose="02020609040205080304" pitchFamily="17" charset="-128"/>
              </a:rPr>
              <a:t>a. スピーカー要請書：国際協会ウェブサイトにあるオンラインフォームで、地区が大会のスピーカーを要請する場合に、入力して提出できます。</a:t>
            </a:r>
          </a:p>
          <a:p>
            <a:pPr marL="182563"/>
            <a:r>
              <a:rPr lang="ja-JP" dirty="0">
                <a:ea typeface="ＭＳ 明朝" panose="02020609040205080304" pitchFamily="17" charset="-128"/>
              </a:rPr>
              <a:t>b. プロトコール概要：プロトコールと国際役員の訪問に対応するために役立ちます。</a:t>
            </a:r>
          </a:p>
          <a:p>
            <a:pPr marL="182563"/>
            <a:r>
              <a:rPr lang="ja-JP" dirty="0">
                <a:ea typeface="ＭＳ 明朝" panose="02020609040205080304" pitchFamily="17" charset="-128"/>
              </a:rPr>
              <a:t>c. 優れた講演者を選ぶには：このリソースの目的は、皆さんの大会に適したすばらしい講演者を選ぶためのヒントを提供することです。</a:t>
            </a:r>
          </a:p>
          <a:p>
            <a:endParaRPr lang="en-US" dirty="0"/>
          </a:p>
        </p:txBody>
      </p:sp>
    </p:spTree>
    <p:extLst>
      <p:ext uri="{BB962C8B-B14F-4D97-AF65-F5344CB8AC3E}">
        <p14:creationId xmlns:p14="http://schemas.microsoft.com/office/powerpoint/2010/main" val="270340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進行者</a:t>
            </a:r>
          </a:p>
          <a:p>
            <a:endParaRPr lang="en-US" dirty="0">
              <a:ea typeface="ＭＳ 明朝" panose="02020609040205080304" pitchFamily="17" charset="-128"/>
            </a:endParaRPr>
          </a:p>
          <a:p>
            <a:r>
              <a:rPr lang="ja-JP" dirty="0">
                <a:ea typeface="ＭＳ 明朝" panose="02020609040205080304" pitchFamily="17" charset="-128"/>
              </a:rPr>
              <a:t>人々に大会に出席してもらう最善の方法が、</a:t>
            </a:r>
            <a:r>
              <a:rPr lang="ja-JP" altLang="en-US" dirty="0">
                <a:ea typeface="ＭＳ 明朝" panose="02020609040205080304" pitchFamily="17" charset="-128"/>
              </a:rPr>
              <a:t>広報</a:t>
            </a:r>
            <a:r>
              <a:rPr lang="ja-JP" dirty="0">
                <a:ea typeface="ＭＳ 明朝" panose="02020609040205080304" pitchFamily="17" charset="-128"/>
              </a:rPr>
              <a:t>を行うことです。これらのリソースを役立てて大会をPRしてください。</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マーケティング委員長ガイドブック：マーケティング委員長がその役割を果たすために役立つガイドです。</a:t>
            </a:r>
          </a:p>
          <a:p>
            <a:pPr marL="228600" indent="-228600">
              <a:buAutoNum type="arabicPeriod"/>
            </a:pPr>
            <a:r>
              <a:rPr lang="ja-JP" dirty="0">
                <a:ea typeface="ＭＳ 明朝" panose="02020609040205080304" pitchFamily="17" charset="-128"/>
              </a:rPr>
              <a:t>大会PRのためのヒント：このリソースは、大会チームが大会、セミナー、イベント、その他をPRするために役立つガイドです。</a:t>
            </a:r>
          </a:p>
          <a:p>
            <a:pPr marL="228600" indent="-228600">
              <a:buAutoNum type="arabicPeriod"/>
            </a:pPr>
            <a:r>
              <a:rPr lang="ja-JP" dirty="0">
                <a:ea typeface="ＭＳ 明朝" panose="02020609040205080304" pitchFamily="17" charset="-128"/>
              </a:rPr>
              <a:t>国際役員の訪問を広報する：この文書では、大会への国際役員の訪問を広報するために役立つリソース、通知文、その他を提案しています。</a:t>
            </a:r>
          </a:p>
          <a:p>
            <a:pPr marL="228600" indent="-228600">
              <a:buAutoNum type="arabicPeriod"/>
            </a:pPr>
            <a:r>
              <a:rPr lang="ja-JP" dirty="0">
                <a:ea typeface="ＭＳ 明朝" panose="02020609040205080304" pitchFamily="17" charset="-128"/>
              </a:rPr>
              <a:t>国際役員の訪問  ホスト及びプロトコール・ガイド：このガイドの目的は、役員の訪問や行事の際にもてなしを担当するライオンズを支援することです。</a:t>
            </a:r>
          </a:p>
        </p:txBody>
      </p:sp>
    </p:spTree>
    <p:extLst>
      <p:ext uri="{BB962C8B-B14F-4D97-AF65-F5344CB8AC3E}">
        <p14:creationId xmlns:p14="http://schemas.microsoft.com/office/powerpoint/2010/main" val="273422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地区大会を計画する際には、これら6つの点について考慮します。</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会場/開催地の決定</a:t>
            </a:r>
          </a:p>
          <a:p>
            <a:pPr marL="228600" indent="-228600">
              <a:buAutoNum type="arabicPeriod"/>
            </a:pPr>
            <a:r>
              <a:rPr lang="ja-JP" altLang="en-US" dirty="0">
                <a:ea typeface="ＭＳ 明朝" panose="02020609040205080304" pitchFamily="17" charset="-128"/>
              </a:rPr>
              <a:t>前年度からの</a:t>
            </a:r>
            <a:r>
              <a:rPr lang="ja-JP" dirty="0">
                <a:ea typeface="ＭＳ 明朝" panose="02020609040205080304" pitchFamily="17" charset="-128"/>
              </a:rPr>
              <a:t>プログラムの変更</a:t>
            </a:r>
          </a:p>
          <a:p>
            <a:pPr marL="228600" indent="-228600">
              <a:buAutoNum type="arabicPeriod"/>
            </a:pPr>
            <a:r>
              <a:rPr lang="ja-JP" dirty="0">
                <a:ea typeface="ＭＳ 明朝" panose="02020609040205080304" pitchFamily="17" charset="-128"/>
              </a:rPr>
              <a:t>オンライン登録および支払い</a:t>
            </a:r>
          </a:p>
          <a:p>
            <a:pPr marL="228600" indent="-228600">
              <a:buAutoNum type="arabicPeriod"/>
            </a:pPr>
            <a:r>
              <a:rPr lang="ja-JP" dirty="0">
                <a:ea typeface="ＭＳ 明朝" panose="02020609040205080304" pitchFamily="17" charset="-128"/>
              </a:rPr>
              <a:t>他の大会の訪問</a:t>
            </a:r>
          </a:p>
          <a:p>
            <a:pPr marL="228600" indent="-228600">
              <a:buAutoNum type="arabicPeriod"/>
            </a:pPr>
            <a:r>
              <a:rPr lang="ja-JP" dirty="0">
                <a:ea typeface="ＭＳ 明朝" panose="02020609040205080304" pitchFamily="17" charset="-128"/>
              </a:rPr>
              <a:t>スポンサー</a:t>
            </a:r>
          </a:p>
          <a:p>
            <a:pPr marL="228600" indent="-228600">
              <a:buAutoNum type="arabicPeriod"/>
            </a:pPr>
            <a:r>
              <a:rPr lang="ja-JP" dirty="0">
                <a:ea typeface="ＭＳ 明朝" panose="02020609040205080304" pitchFamily="17" charset="-128"/>
              </a:rPr>
              <a:t>ライオンズ以外の来賓</a:t>
            </a:r>
          </a:p>
          <a:p>
            <a:pPr marL="0" indent="0">
              <a:buNone/>
            </a:pPr>
            <a:endParaRPr lang="en-US" dirty="0">
              <a:ea typeface="ＭＳ 明朝" panose="02020609040205080304" pitchFamily="17" charset="-128"/>
            </a:endParaRPr>
          </a:p>
          <a:p>
            <a:pPr marL="0" indent="0">
              <a:buNone/>
            </a:pPr>
            <a:r>
              <a:rPr lang="ja-JP" dirty="0">
                <a:ea typeface="ＭＳ 明朝" panose="02020609040205080304" pitchFamily="17" charset="-128"/>
              </a:rPr>
              <a:t>進行者が紹介したい例があれば、それらを挙げる</a:t>
            </a:r>
          </a:p>
        </p:txBody>
      </p:sp>
    </p:spTree>
    <p:extLst>
      <p:ext uri="{BB962C8B-B14F-4D97-AF65-F5344CB8AC3E}">
        <p14:creationId xmlns:p14="http://schemas.microsoft.com/office/powerpoint/2010/main" val="2305628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地区大会を計画する際には、これら</a:t>
            </a:r>
            <a:r>
              <a:rPr lang="en-US" altLang="ja-JP" dirty="0">
                <a:ea typeface="ＭＳ 明朝" panose="02020609040205080304" pitchFamily="17" charset="-128"/>
              </a:rPr>
              <a:t>5</a:t>
            </a:r>
            <a:r>
              <a:rPr lang="ja-JP" dirty="0">
                <a:ea typeface="ＭＳ 明朝" panose="02020609040205080304" pitchFamily="17" charset="-128"/>
              </a:rPr>
              <a:t>つの点について</a:t>
            </a:r>
            <a:r>
              <a:rPr lang="ja-JP" altLang="en-US" dirty="0">
                <a:ea typeface="ＭＳ 明朝" panose="02020609040205080304" pitchFamily="17" charset="-128"/>
              </a:rPr>
              <a:t>も</a:t>
            </a:r>
            <a:r>
              <a:rPr lang="ja-JP" dirty="0">
                <a:ea typeface="ＭＳ 明朝" panose="02020609040205080304" pitchFamily="17" charset="-128"/>
              </a:rPr>
              <a:t>考慮します。</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奉仕事業</a:t>
            </a:r>
          </a:p>
          <a:p>
            <a:pPr marL="228600" indent="-228600">
              <a:buAutoNum type="arabicPeriod"/>
            </a:pPr>
            <a:r>
              <a:rPr lang="ja-JP" dirty="0">
                <a:ea typeface="ＭＳ 明朝" panose="02020609040205080304" pitchFamily="17" charset="-128"/>
              </a:rPr>
              <a:t>地域事業</a:t>
            </a:r>
          </a:p>
          <a:p>
            <a:pPr marL="228600" indent="-228600">
              <a:buAutoNum type="arabicPeriod"/>
            </a:pPr>
            <a:r>
              <a:rPr lang="ja-JP" dirty="0">
                <a:ea typeface="ＭＳ 明朝" panose="02020609040205080304" pitchFamily="17" charset="-128"/>
              </a:rPr>
              <a:t>LCIF</a:t>
            </a:r>
          </a:p>
          <a:p>
            <a:pPr marL="228600" indent="-228600">
              <a:buAutoNum type="arabicPeriod"/>
            </a:pPr>
            <a:r>
              <a:rPr lang="ja-JP" dirty="0">
                <a:ea typeface="ＭＳ 明朝" panose="02020609040205080304" pitchFamily="17" charset="-128"/>
              </a:rPr>
              <a:t>ライオンズ・ビデオ・センターにあるライオンズの感動的なビデオを紹介</a:t>
            </a:r>
            <a:r>
              <a:rPr lang="ja-JP" altLang="en-US" dirty="0">
                <a:ea typeface="ＭＳ 明朝" panose="02020609040205080304" pitchFamily="17" charset="-128"/>
              </a:rPr>
              <a:t>する</a:t>
            </a:r>
            <a:endParaRPr lang="ja-JP" dirty="0">
              <a:ea typeface="ＭＳ 明朝" panose="02020609040205080304" pitchFamily="17" charset="-128"/>
            </a:endParaRPr>
          </a:p>
          <a:p>
            <a:pPr marL="228600" indent="-228600">
              <a:buAutoNum type="arabicPeriod"/>
            </a:pPr>
            <a:r>
              <a:rPr lang="ja-JP" altLang="en-US" dirty="0">
                <a:ea typeface="ＭＳ 明朝" panose="02020609040205080304" pitchFamily="17" charset="-128"/>
              </a:rPr>
              <a:t>楽しみ、祝う</a:t>
            </a:r>
            <a:endParaRPr lang="ja-JP" dirty="0">
              <a:ea typeface="ＭＳ 明朝" panose="02020609040205080304" pitchFamily="17" charset="-128"/>
            </a:endParaRPr>
          </a:p>
          <a:p>
            <a:pPr marL="0" indent="0">
              <a:buNone/>
            </a:pPr>
            <a:endParaRPr lang="en-US" dirty="0">
              <a:ea typeface="ＭＳ 明朝" panose="02020609040205080304" pitchFamily="17" charset="-128"/>
            </a:endParaRPr>
          </a:p>
          <a:p>
            <a:pPr marL="0" indent="0">
              <a:buNone/>
            </a:pPr>
            <a:r>
              <a:rPr lang="ja-JP" dirty="0">
                <a:ea typeface="ＭＳ 明朝" panose="02020609040205080304" pitchFamily="17" charset="-128"/>
              </a:rPr>
              <a:t>進行者が紹介したい例があれば、それらを挙げる </a:t>
            </a:r>
          </a:p>
        </p:txBody>
      </p:sp>
    </p:spTree>
    <p:extLst>
      <p:ext uri="{BB962C8B-B14F-4D97-AF65-F5344CB8AC3E}">
        <p14:creationId xmlns:p14="http://schemas.microsoft.com/office/powerpoint/2010/main" val="3085928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i="1" dirty="0">
                <a:ea typeface="ＭＳ 明朝" panose="02020609040205080304" pitchFamily="17" charset="-128"/>
              </a:rPr>
              <a:t>「地区大会を計画するには」ウェブページ</a:t>
            </a:r>
            <a:r>
              <a:rPr lang="ja-JP" dirty="0">
                <a:ea typeface="ＭＳ 明朝" panose="02020609040205080304" pitchFamily="17" charset="-128"/>
              </a:rPr>
              <a:t>に掲載されている役立つリソースを、いくつか確認して</a:t>
            </a:r>
            <a:r>
              <a:rPr lang="ja-JP" altLang="en-US" dirty="0">
                <a:ea typeface="ＭＳ 明朝" panose="02020609040205080304" pitchFamily="17" charset="-128"/>
              </a:rPr>
              <a:t>いき</a:t>
            </a:r>
            <a:r>
              <a:rPr lang="ja-JP" dirty="0">
                <a:ea typeface="ＭＳ 明朝" panose="02020609040205080304" pitchFamily="17" charset="-128"/>
              </a:rPr>
              <a:t>ましょう。</a:t>
            </a:r>
          </a:p>
        </p:txBody>
      </p:sp>
    </p:spTree>
    <p:extLst>
      <p:ext uri="{BB962C8B-B14F-4D97-AF65-F5344CB8AC3E}">
        <p14:creationId xmlns:p14="http://schemas.microsoft.com/office/powerpoint/2010/main" val="3818515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基本日程のサンプル：「プログラム委員長の役割と責任」に含まれています。これは、大会日程を立てる</a:t>
            </a:r>
            <a:r>
              <a:rPr lang="ja-JP" altLang="en-US" dirty="0">
                <a:ea typeface="ＭＳ 明朝" panose="02020609040205080304" pitchFamily="17" charset="-128"/>
              </a:rPr>
              <a:t>フォーマット</a:t>
            </a:r>
            <a:r>
              <a:rPr lang="ja-JP" dirty="0">
                <a:ea typeface="ＭＳ 明朝" panose="02020609040205080304" pitchFamily="17" charset="-128"/>
              </a:rPr>
              <a:t>の一例で、大会チームに提供できます。</a:t>
            </a:r>
          </a:p>
        </p:txBody>
      </p:sp>
    </p:spTree>
    <p:extLst>
      <p:ext uri="{BB962C8B-B14F-4D97-AF65-F5344CB8AC3E}">
        <p14:creationId xmlns:p14="http://schemas.microsoft.com/office/powerpoint/2010/main" val="2526222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大会PRのためのヒント：このリソースは、大会チームが大会と大会で行われるセミナー、イベント、その他をPRするために役立つガイドです。 </a:t>
            </a:r>
          </a:p>
          <a:p>
            <a:endParaRPr lang="en-US" dirty="0">
              <a:ea typeface="ＭＳ 明朝" panose="02020609040205080304" pitchFamily="17" charset="-128"/>
            </a:endParaRPr>
          </a:p>
          <a:p>
            <a:r>
              <a:rPr lang="ja-JP" dirty="0">
                <a:ea typeface="ＭＳ 明朝" panose="02020609040205080304" pitchFamily="17" charset="-128"/>
              </a:rPr>
              <a:t>大会をPRする際には、これらの分野を考慮しましょう。</a:t>
            </a:r>
          </a:p>
        </p:txBody>
      </p:sp>
    </p:spTree>
    <p:extLst>
      <p:ext uri="{BB962C8B-B14F-4D97-AF65-F5344CB8AC3E}">
        <p14:creationId xmlns:p14="http://schemas.microsoft.com/office/powerpoint/2010/main" val="2795855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優れた講演者を選ぶには：このリソースは、大会チームが大会に向けて優れた講演者を選ぶための指針として役立ちます。</a:t>
            </a:r>
          </a:p>
        </p:txBody>
      </p:sp>
    </p:spTree>
    <p:extLst>
      <p:ext uri="{BB962C8B-B14F-4D97-AF65-F5344CB8AC3E}">
        <p14:creationId xmlns:p14="http://schemas.microsoft.com/office/powerpoint/2010/main" val="1787925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講演者/講師情報シート：講演者/講師に配布</a:t>
            </a:r>
            <a:r>
              <a:rPr lang="ja-JP" altLang="en-US" dirty="0">
                <a:ea typeface="ＭＳ 明朝" panose="02020609040205080304" pitchFamily="17" charset="-128"/>
              </a:rPr>
              <a:t>し</a:t>
            </a:r>
            <a:r>
              <a:rPr lang="ja-JP" dirty="0">
                <a:ea typeface="ＭＳ 明朝" panose="02020609040205080304" pitchFamily="17" charset="-128"/>
              </a:rPr>
              <a:t>、室内配置から視聴覚機材その他に至るまで、プレゼンテーションに必要なものを彼らが要請できるようにします。</a:t>
            </a:r>
          </a:p>
        </p:txBody>
      </p:sp>
    </p:spTree>
    <p:extLst>
      <p:ext uri="{BB962C8B-B14F-4D97-AF65-F5344CB8AC3E}">
        <p14:creationId xmlns:p14="http://schemas.microsoft.com/office/powerpoint/2010/main" val="4193683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effectLst/>
                <a:ea typeface="ＭＳ 明朝" panose="02020609040205080304" pitchFamily="17" charset="-128"/>
                <a:cs typeface="Calibri Light" panose="020F0302020204030204" pitchFamily="34" charset="0"/>
              </a:rPr>
              <a:t>国際本部のクラブ用品チームでは、用品の選択、発注、大会終了後の返品を喜んでお手伝いさせていただきます。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ＭＳ 明朝" panose="02020609040205080304" pitchFamily="17" charset="-128"/>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effectLst/>
                <a:ea typeface="ＭＳ 明朝" panose="02020609040205080304" pitchFamily="17" charset="-128"/>
                <a:cs typeface="Calibri Light" panose="020F0302020204030204" pitchFamily="34" charset="0"/>
              </a:rPr>
              <a:t>国際協会グッズを提供している別の公認業者について触れる</a:t>
            </a:r>
          </a:p>
          <a:p>
            <a:endParaRPr lang="en-US" dirty="0"/>
          </a:p>
        </p:txBody>
      </p:sp>
    </p:spTree>
    <p:extLst>
      <p:ext uri="{BB962C8B-B14F-4D97-AF65-F5344CB8AC3E}">
        <p14:creationId xmlns:p14="http://schemas.microsoft.com/office/powerpoint/2010/main" val="340654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地区大会を計画する際には、これらの要素について考慮します。</a:t>
            </a:r>
          </a:p>
          <a:p>
            <a:endParaRPr lang="en-US" dirty="0">
              <a:ea typeface="ＭＳ 明朝" panose="02020609040205080304" pitchFamily="17" charset="-128"/>
            </a:endParaRPr>
          </a:p>
          <a:p>
            <a:r>
              <a:rPr lang="ja-JP" dirty="0">
                <a:ea typeface="ＭＳ 明朝" panose="02020609040205080304" pitchFamily="17" charset="-128"/>
              </a:rPr>
              <a:t>本日は他にも、利用できるウェブページやリソースを紹介し、皆さんとその地区がすばらしい大会を開催するために役立つ情報も</a:t>
            </a:r>
            <a:r>
              <a:rPr lang="ja-JP" altLang="en-US" dirty="0">
                <a:ea typeface="ＭＳ 明朝" panose="02020609040205080304" pitchFamily="17" charset="-128"/>
              </a:rPr>
              <a:t>提供し</a:t>
            </a:r>
            <a:r>
              <a:rPr lang="ja-JP" dirty="0">
                <a:ea typeface="ＭＳ 明朝" panose="02020609040205080304" pitchFamily="17" charset="-128"/>
              </a:rPr>
              <a:t>ます。</a:t>
            </a:r>
          </a:p>
          <a:p>
            <a:endParaRPr lang="en-US" dirty="0"/>
          </a:p>
          <a:p>
            <a:pPr marL="362480" indent="-362480">
              <a:lnSpc>
                <a:spcPct val="90000"/>
              </a:lnSpc>
              <a:spcBef>
                <a:spcPts val="2537"/>
              </a:spcBef>
              <a:buFont typeface="Arial" panose="020B0604020202020204" pitchFamily="34" charset="0"/>
              <a:buChar char="•"/>
            </a:pPr>
            <a:endParaRPr lang="en-US" dirty="0"/>
          </a:p>
        </p:txBody>
      </p:sp>
    </p:spTree>
    <p:extLst>
      <p:ext uri="{BB962C8B-B14F-4D97-AF65-F5344CB8AC3E}">
        <p14:creationId xmlns:p14="http://schemas.microsoft.com/office/powerpoint/2010/main" val="812481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ea typeface="ＭＳ 明朝" panose="02020609040205080304" pitchFamily="17" charset="-128"/>
              </a:rPr>
              <a:t>国際本部のスタッフがいつでもお手伝いいたします。ご質問がありましたら、このスライドにある電話番号やEメールアドレスにお問い合わせください。</a:t>
            </a:r>
          </a:p>
          <a:p>
            <a:endParaRPr lang="en-US" dirty="0">
              <a:ea typeface="ＭＳ 明朝" panose="02020609040205080304" pitchFamily="17" charset="-128"/>
            </a:endParaRPr>
          </a:p>
          <a:p>
            <a:r>
              <a:rPr lang="ja-JP" altLang="en-US" dirty="0">
                <a:ea typeface="ＭＳ 明朝" panose="02020609040205080304" pitchFamily="17" charset="-128"/>
              </a:rPr>
              <a:t>また、</a:t>
            </a:r>
            <a:r>
              <a:rPr lang="ja-JP" dirty="0">
                <a:ea typeface="ＭＳ 明朝" panose="02020609040205080304" pitchFamily="17" charset="-128"/>
              </a:rPr>
              <a:t>ウェブページにはQRコードをスキャンすることでもアクセスできます。</a:t>
            </a:r>
          </a:p>
        </p:txBody>
      </p:sp>
      <p:sp>
        <p:nvSpPr>
          <p:cNvPr id="4" name="Slide Number Placeholder 3"/>
          <p:cNvSpPr>
            <a:spLocks noGrp="1"/>
          </p:cNvSpPr>
          <p:nvPr>
            <p:ph type="sldNum" sz="quarter" idx="5"/>
          </p:nvPr>
        </p:nvSpPr>
        <p:spPr/>
        <p:txBody>
          <a:bodyPr/>
          <a:lstStyle/>
          <a:p>
            <a:fld id="{F502D78C-5032-42AE-AF63-00EFDA1FBA67}" type="slidenum">
              <a:rPr lang="en-US" smtClean="0"/>
              <a:t>20</a:t>
            </a:fld>
            <a:endParaRPr lang="en-US" dirty="0"/>
          </a:p>
        </p:txBody>
      </p:sp>
    </p:spTree>
    <p:extLst>
      <p:ext uri="{BB962C8B-B14F-4D97-AF65-F5344CB8AC3E}">
        <p14:creationId xmlns:p14="http://schemas.microsoft.com/office/powerpoint/2010/main" val="4161629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ja-JP" dirty="0">
                <a:ea typeface="ＭＳ 明朝" panose="02020609040205080304" pitchFamily="17" charset="-128"/>
              </a:rPr>
              <a:t>大会チームは、大会で処理する必要のある地区の実務を担います。例えば、次のような実務です。</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決議</a:t>
            </a:r>
          </a:p>
          <a:p>
            <a:pPr marL="228600" indent="-228600">
              <a:buAutoNum type="arabicPeriod"/>
            </a:pPr>
            <a:r>
              <a:rPr lang="ja-JP" dirty="0">
                <a:ea typeface="ＭＳ 明朝" panose="02020609040205080304" pitchFamily="17" charset="-128"/>
              </a:rPr>
              <a:t>報告</a:t>
            </a:r>
          </a:p>
          <a:p>
            <a:pPr marL="228600" indent="-228600">
              <a:buAutoNum type="arabicPeriod"/>
            </a:pPr>
            <a:r>
              <a:rPr lang="ja-JP" dirty="0">
                <a:ea typeface="ＭＳ 明朝" panose="02020609040205080304" pitchFamily="17" charset="-128"/>
              </a:rPr>
              <a:t>選挙</a:t>
            </a:r>
          </a:p>
          <a:p>
            <a:pPr marL="228600" indent="-228600">
              <a:buAutoNum type="arabicPeriod"/>
            </a:pPr>
            <a:r>
              <a:rPr lang="ja-JP" dirty="0">
                <a:ea typeface="ＭＳ 明朝" panose="02020609040205080304" pitchFamily="17" charset="-128"/>
              </a:rPr>
              <a:t>地区内のライオンズやクラブの成果</a:t>
            </a:r>
            <a:r>
              <a:rPr lang="ja-JP" altLang="en-US" dirty="0">
                <a:ea typeface="ＭＳ 明朝" panose="02020609040205080304" pitchFamily="17" charset="-128"/>
              </a:rPr>
              <a:t>を</a:t>
            </a:r>
            <a:r>
              <a:rPr lang="ja-JP" dirty="0">
                <a:ea typeface="ＭＳ 明朝" panose="02020609040205080304" pitchFamily="17" charset="-128"/>
              </a:rPr>
              <a:t>表彰</a:t>
            </a:r>
          </a:p>
          <a:p>
            <a:pPr marL="228600" indent="-228600">
              <a:buAutoNum type="arabicPeriod"/>
            </a:pPr>
            <a:endParaRPr lang="en-US" dirty="0">
              <a:ea typeface="ＭＳ 明朝" panose="02020609040205080304" pitchFamily="17" charset="-128"/>
            </a:endParaRPr>
          </a:p>
          <a:p>
            <a:pPr marL="171450" indent="-171450">
              <a:buFont typeface="Arial" panose="020B0604020202020204" pitchFamily="34" charset="0"/>
              <a:buChar char="•"/>
            </a:pPr>
            <a:r>
              <a:rPr lang="ja-JP" dirty="0">
                <a:ea typeface="ＭＳ 明朝" panose="02020609040205080304" pitchFamily="17" charset="-128"/>
              </a:rPr>
              <a:t>このウェブページにあるリソースや文書は、皆さんと大会チームがすばらしい大会を開催するために役立つでしょう。このページは随時更新されています。</a:t>
            </a:r>
          </a:p>
          <a:p>
            <a:pPr marL="0" indent="0">
              <a:buNone/>
            </a:pPr>
            <a:endParaRPr lang="en-US" dirty="0">
              <a:ea typeface="ＭＳ 明朝" panose="02020609040205080304" pitchFamily="17" charset="-128"/>
            </a:endParaRPr>
          </a:p>
          <a:p>
            <a:pPr marL="171450" indent="-171450">
              <a:buFont typeface="Arial" panose="020B0604020202020204" pitchFamily="34" charset="0"/>
              <a:buChar char="•"/>
            </a:pPr>
            <a:r>
              <a:rPr lang="ja-JP" altLang="en-US" dirty="0">
                <a:ea typeface="ＭＳ 明朝" panose="02020609040205080304" pitchFamily="17" charset="-128"/>
              </a:rPr>
              <a:t>各役職を担うライオンを決定すれば、計画のプロセスに役立ち、それぞれの作業が確実に監督を受けることになります。</a:t>
            </a:r>
            <a:endParaRPr lang="ja-JP" dirty="0">
              <a:ea typeface="ＭＳ 明朝" panose="02020609040205080304" pitchFamily="17" charset="-128"/>
            </a:endParaRPr>
          </a:p>
        </p:txBody>
      </p:sp>
    </p:spTree>
    <p:extLst>
      <p:ext uri="{BB962C8B-B14F-4D97-AF65-F5344CB8AC3E}">
        <p14:creationId xmlns:p14="http://schemas.microsoft.com/office/powerpoint/2010/main" val="2135099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r>
              <a:rPr lang="ja-JP" dirty="0">
                <a:ea typeface="ＭＳ 明朝" panose="02020609040205080304" pitchFamily="17" charset="-128"/>
              </a:rPr>
              <a:t>大会に向けた具体的な作業を主導してもらうため、これらの役職を立てておくことをお勧めします。これらの役職ごとに役割/責任に関する文書が用意されており、ウェブページでダウンロードできます。</a:t>
            </a:r>
          </a:p>
          <a:p>
            <a:endParaRPr lang="en-US" dirty="0">
              <a:ea typeface="ＭＳ 明朝" panose="02020609040205080304" pitchFamily="17" charset="-128"/>
            </a:endParaRPr>
          </a:p>
          <a:p>
            <a:r>
              <a:rPr lang="ja-JP" dirty="0">
                <a:ea typeface="ＭＳ 明朝" panose="02020609040205080304" pitchFamily="17" charset="-128"/>
              </a:rPr>
              <a:t>すべての役職を必ず設ける必要はありませんが、</a:t>
            </a:r>
            <a:r>
              <a:rPr lang="ja-JP" altLang="en-US" dirty="0">
                <a:ea typeface="ＭＳ 明朝" panose="02020609040205080304" pitchFamily="17" charset="-128"/>
              </a:rPr>
              <a:t>参考にしてください</a:t>
            </a:r>
            <a:r>
              <a:rPr lang="ja-JP" dirty="0">
                <a:ea typeface="ＭＳ 明朝" panose="02020609040205080304" pitchFamily="17" charset="-128"/>
              </a:rPr>
              <a:t>。</a:t>
            </a:r>
          </a:p>
          <a:p>
            <a:endParaRPr lang="en-US" dirty="0">
              <a:ea typeface="ＭＳ 明朝" panose="02020609040205080304" pitchFamily="17" charset="-128"/>
            </a:endParaRPr>
          </a:p>
          <a:p>
            <a:r>
              <a:rPr lang="ja-JP" dirty="0">
                <a:ea typeface="ＭＳ 明朝" panose="02020609040205080304" pitchFamily="17" charset="-128"/>
              </a:rPr>
              <a:t>地区ガバナー – ビジネスセッションの議長を務めます。地区のライオンズを表彰し、ゲストスピーカーや講演者をもてなします。**</a:t>
            </a:r>
            <a:r>
              <a:rPr lang="ja-JP" altLang="en-US" dirty="0">
                <a:ea typeface="ＭＳ 明朝" panose="02020609040205080304" pitchFamily="17" charset="-128"/>
              </a:rPr>
              <a:t>注記</a:t>
            </a:r>
            <a:r>
              <a:rPr lang="ja-JP" dirty="0">
                <a:ea typeface="ＭＳ 明朝" panose="02020609040205080304" pitchFamily="17" charset="-128"/>
              </a:rPr>
              <a:t>：ゲストスピーカーのもてなしは信頼できるライオンリーダーに任せてもよい、と指摘する**</a:t>
            </a:r>
          </a:p>
          <a:p>
            <a:endParaRPr lang="en-US" dirty="0">
              <a:ea typeface="ＭＳ 明朝" panose="02020609040205080304" pitchFamily="17" charset="-128"/>
            </a:endParaRPr>
          </a:p>
          <a:p>
            <a:r>
              <a:rPr lang="ja-JP" dirty="0">
                <a:ea typeface="ＭＳ 明朝" panose="02020609040205080304" pitchFamily="17" charset="-128"/>
              </a:rPr>
              <a:t>大会委員長 – ガバナーの意向を受けて、大会の運営責任者を務めます。</a:t>
            </a:r>
          </a:p>
          <a:p>
            <a:endParaRPr lang="en-US" dirty="0">
              <a:ea typeface="ＭＳ 明朝" panose="02020609040205080304" pitchFamily="17" charset="-128"/>
            </a:endParaRPr>
          </a:p>
          <a:p>
            <a:r>
              <a:rPr lang="ja-JP" dirty="0">
                <a:ea typeface="ＭＳ 明朝" panose="02020609040205080304" pitchFamily="17" charset="-128"/>
              </a:rPr>
              <a:t>ホスト委員会委員長 – ゲストを大会に歓迎することに熱意を持つライオンズのボランティアを指揮します。</a:t>
            </a:r>
          </a:p>
          <a:p>
            <a:endParaRPr lang="en-US" dirty="0">
              <a:ea typeface="ＭＳ 明朝" panose="02020609040205080304" pitchFamily="17" charset="-128"/>
            </a:endParaRPr>
          </a:p>
          <a:p>
            <a:r>
              <a:rPr lang="ja-JP" dirty="0">
                <a:ea typeface="ＭＳ 明朝" panose="02020609040205080304" pitchFamily="17" charset="-128"/>
              </a:rPr>
              <a:t>プログラム委員長 – 大会プログラムのあらゆる側面に責任を負います。</a:t>
            </a:r>
          </a:p>
          <a:p>
            <a:endParaRPr lang="en-US" dirty="0">
              <a:ea typeface="ＭＳ 明朝" panose="02020609040205080304" pitchFamily="17" charset="-128"/>
            </a:endParaRPr>
          </a:p>
          <a:p>
            <a:r>
              <a:rPr lang="ja-JP" dirty="0">
                <a:ea typeface="ＭＳ 明朝" panose="02020609040205080304" pitchFamily="17" charset="-128"/>
              </a:rPr>
              <a:t>財務委員長 – 大会の財務を監督します。</a:t>
            </a:r>
          </a:p>
          <a:p>
            <a:endParaRPr lang="en-US" dirty="0">
              <a:ea typeface="ＭＳ 明朝" panose="02020609040205080304" pitchFamily="17" charset="-128"/>
            </a:endParaRPr>
          </a:p>
          <a:p>
            <a:r>
              <a:rPr lang="ja-JP" dirty="0">
                <a:ea typeface="ＭＳ 明朝" panose="02020609040205080304" pitchFamily="17" charset="-128"/>
              </a:rPr>
              <a:t>マーケティング委員長 – 大会と行事の</a:t>
            </a:r>
            <a:r>
              <a:rPr lang="ja-JP" altLang="en-US" dirty="0">
                <a:ea typeface="ＭＳ 明朝" panose="02020609040205080304" pitchFamily="17" charset="-128"/>
              </a:rPr>
              <a:t>広報</a:t>
            </a:r>
            <a:r>
              <a:rPr lang="ja-JP" dirty="0">
                <a:ea typeface="ＭＳ 明朝" panose="02020609040205080304" pitchFamily="17" charset="-128"/>
              </a:rPr>
              <a:t>を担います。</a:t>
            </a:r>
          </a:p>
          <a:p>
            <a:endParaRPr lang="en-US" dirty="0">
              <a:ea typeface="ＭＳ 明朝" panose="02020609040205080304" pitchFamily="17" charset="-128"/>
            </a:endParaRPr>
          </a:p>
          <a:p>
            <a:r>
              <a:rPr lang="ja-JP" dirty="0">
                <a:ea typeface="ＭＳ 明朝" panose="02020609040205080304" pitchFamily="17" charset="-128"/>
              </a:rPr>
              <a:t>視聴覚機材コーディネーター – 各セッションと晩餐会用の視聴覚機材の手配を取りまとめます。</a:t>
            </a:r>
          </a:p>
        </p:txBody>
      </p:sp>
    </p:spTree>
    <p:extLst>
      <p:ext uri="{BB962C8B-B14F-4D97-AF65-F5344CB8AC3E}">
        <p14:creationId xmlns:p14="http://schemas.microsoft.com/office/powerpoint/2010/main" val="291517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計画は2つのステップで構成されます。</a:t>
            </a:r>
          </a:p>
          <a:p>
            <a:endParaRPr lang="en-US" dirty="0">
              <a:ea typeface="ＭＳ 明朝" panose="02020609040205080304" pitchFamily="17" charset="-128"/>
            </a:endParaRPr>
          </a:p>
          <a:p>
            <a:r>
              <a:rPr lang="ja-JP" dirty="0">
                <a:ea typeface="ＭＳ 明朝" panose="02020609040205080304" pitchFamily="17" charset="-128"/>
              </a:rPr>
              <a:t>ステップ1：地区大会に出席したライオンズと出席しなかったライオンズからアンケートを集めます。</a:t>
            </a:r>
            <a:r>
              <a:rPr lang="ja-JP" altLang="en-US" dirty="0">
                <a:ea typeface="ＭＳ 明朝" panose="02020609040205080304" pitchFamily="17" charset="-128"/>
              </a:rPr>
              <a:t>役立つアンケートがウェブページに掲載されています。このスライドの</a:t>
            </a:r>
            <a:r>
              <a:rPr lang="en-US" altLang="ja-JP" dirty="0">
                <a:ea typeface="ＭＳ 明朝" panose="02020609040205080304" pitchFamily="17" charset="-128"/>
              </a:rPr>
              <a:t>QR</a:t>
            </a:r>
            <a:r>
              <a:rPr lang="ja-JP" altLang="en-US" dirty="0">
                <a:ea typeface="ＭＳ 明朝" panose="02020609040205080304" pitchFamily="17" charset="-128"/>
              </a:rPr>
              <a:t>コードをスキャンして入手することもできます。</a:t>
            </a:r>
            <a:endParaRPr lang="ja-JP" dirty="0">
              <a:ea typeface="ＭＳ 明朝" panose="02020609040205080304" pitchFamily="17" charset="-128"/>
            </a:endParaRPr>
          </a:p>
          <a:p>
            <a:endParaRPr lang="en-US" dirty="0">
              <a:ea typeface="ＭＳ 明朝" panose="02020609040205080304" pitchFamily="17" charset="-128"/>
            </a:endParaRPr>
          </a:p>
          <a:p>
            <a:r>
              <a:rPr lang="ja-JP" dirty="0">
                <a:ea typeface="ＭＳ 明朝" panose="02020609040205080304" pitchFamily="17" charset="-128"/>
              </a:rPr>
              <a:t>ライオンズのフィードバックを得ることの重要性に配慮し、</a:t>
            </a:r>
            <a:r>
              <a:rPr lang="ja-JP" altLang="en-US" dirty="0">
                <a:ea typeface="ＭＳ 明朝" panose="02020609040205080304" pitchFamily="17" charset="-128"/>
              </a:rPr>
              <a:t>こ</a:t>
            </a:r>
            <a:r>
              <a:rPr lang="ja-JP" dirty="0">
                <a:ea typeface="ＭＳ 明朝" panose="02020609040205080304" pitchFamily="17" charset="-128"/>
              </a:rPr>
              <a:t>のアンケートの内容を詳しく確認してください。</a:t>
            </a:r>
          </a:p>
          <a:p>
            <a:endParaRPr lang="en-US" dirty="0"/>
          </a:p>
        </p:txBody>
      </p:sp>
    </p:spTree>
    <p:extLst>
      <p:ext uri="{BB962C8B-B14F-4D97-AF65-F5344CB8AC3E}">
        <p14:creationId xmlns:p14="http://schemas.microsoft.com/office/powerpoint/2010/main" val="357064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計画は2つのステップで構成されます。</a:t>
            </a:r>
          </a:p>
          <a:p>
            <a:endParaRPr lang="en-US" dirty="0">
              <a:ea typeface="ＭＳ 明朝" panose="02020609040205080304" pitchFamily="17" charset="-128"/>
            </a:endParaRPr>
          </a:p>
          <a:p>
            <a:r>
              <a:rPr lang="ja-JP" dirty="0">
                <a:ea typeface="ＭＳ 明朝" panose="02020609040205080304" pitchFamily="17" charset="-128"/>
              </a:rPr>
              <a:t>ステップ1：地区大会に出席したライオンズと出席しなかったライオンズからアンケートを集めます。役立つアンケートがウェブページに掲載されています。このスライドのQRコードをスキャンして入手することもできます。</a:t>
            </a:r>
          </a:p>
          <a:p>
            <a:endParaRPr lang="en-US" dirty="0">
              <a:ea typeface="ＭＳ 明朝" panose="02020609040205080304" pitchFamily="17" charset="-128"/>
            </a:endParaRPr>
          </a:p>
          <a:p>
            <a:r>
              <a:rPr lang="ja-JP" dirty="0">
                <a:ea typeface="ＭＳ 明朝" panose="02020609040205080304" pitchFamily="17" charset="-128"/>
              </a:rPr>
              <a:t>ライオンズのフィードバックを得ることの重要性に配慮し、このアンケートの内容を詳しく確認してください。</a:t>
            </a:r>
          </a:p>
          <a:p>
            <a:endParaRPr lang="en-US" dirty="0"/>
          </a:p>
        </p:txBody>
      </p:sp>
    </p:spTree>
    <p:extLst>
      <p:ext uri="{BB962C8B-B14F-4D97-AF65-F5344CB8AC3E}">
        <p14:creationId xmlns:p14="http://schemas.microsoft.com/office/powerpoint/2010/main" val="4060463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計画は2つのステップで構成されます。</a:t>
            </a:r>
            <a:endParaRPr lang="en-US" altLang="ja-JP" dirty="0">
              <a:ea typeface="ＭＳ 明朝" panose="02020609040205080304" pitchFamily="17" charset="-128"/>
            </a:endParaRPr>
          </a:p>
          <a:p>
            <a:endParaRPr lang="en-US" dirty="0">
              <a:ea typeface="ＭＳ 明朝" panose="02020609040205080304" pitchFamily="17" charset="-128"/>
            </a:endParaRPr>
          </a:p>
          <a:p>
            <a:r>
              <a:rPr lang="ja-JP" dirty="0">
                <a:ea typeface="ＭＳ 明朝" panose="02020609040205080304" pitchFamily="17" charset="-128"/>
              </a:rPr>
              <a:t>ステップ2：ブレインストーミング：利用できるリソースを使って、成功する大会に向けて着実に進んでいくために役立つ情報を収集します。</a:t>
            </a:r>
          </a:p>
          <a:p>
            <a:pPr marL="266700"/>
            <a:r>
              <a:rPr lang="ja-JP" dirty="0">
                <a:ea typeface="ＭＳ 明朝" panose="02020609040205080304" pitchFamily="17" charset="-128"/>
              </a:rPr>
              <a:t>リソース1 - 大会チームのブレインストーミング：このアウトラインは、委員会がすばらしい大会を提供するために役立つでしょう。</a:t>
            </a:r>
          </a:p>
          <a:p>
            <a:pPr marL="266700"/>
            <a:r>
              <a:rPr lang="ja-JP" dirty="0">
                <a:ea typeface="ＭＳ 明朝" panose="02020609040205080304" pitchFamily="17" charset="-128"/>
              </a:rPr>
              <a:t>リソース2 - アンケート結果に関するブレインストーミング：ブレインストーミングの間に重視すべきさまざまなトピックがまとめられています。</a:t>
            </a:r>
          </a:p>
          <a:p>
            <a:endParaRPr lang="en-US" dirty="0">
              <a:ea typeface="ＭＳ 明朝" panose="02020609040205080304" pitchFamily="17" charset="-128"/>
            </a:endParaRPr>
          </a:p>
          <a:p>
            <a:r>
              <a:rPr lang="ja-JP" dirty="0">
                <a:ea typeface="ＭＳ 明朝" panose="02020609040205080304" pitchFamily="17" charset="-128"/>
              </a:rPr>
              <a:t>両方ともウェブページに掲載されていますので、概要を把握するためにお役立てください。 </a:t>
            </a:r>
          </a:p>
        </p:txBody>
      </p:sp>
    </p:spTree>
    <p:extLst>
      <p:ext uri="{BB962C8B-B14F-4D97-AF65-F5344CB8AC3E}">
        <p14:creationId xmlns:p14="http://schemas.microsoft.com/office/powerpoint/2010/main" val="2189885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チームが編成されて</a:t>
            </a:r>
            <a:r>
              <a:rPr lang="ja-JP" altLang="en-US" dirty="0">
                <a:ea typeface="ＭＳ 明朝" panose="02020609040205080304" pitchFamily="17" charset="-128"/>
              </a:rPr>
              <a:t>用意</a:t>
            </a:r>
            <a:r>
              <a:rPr lang="ja-JP" dirty="0">
                <a:ea typeface="ＭＳ 明朝" panose="02020609040205080304" pitchFamily="17" charset="-128"/>
              </a:rPr>
              <a:t>が整い、ライオンズが大会参加によって何を得たいのかを把握できたら、大会の準備</a:t>
            </a:r>
            <a:r>
              <a:rPr lang="ja-JP" altLang="en-US" dirty="0">
                <a:ea typeface="ＭＳ 明朝" panose="02020609040205080304" pitchFamily="17" charset="-128"/>
              </a:rPr>
              <a:t>作業</a:t>
            </a:r>
            <a:r>
              <a:rPr lang="ja-JP" dirty="0">
                <a:ea typeface="ＭＳ 明朝" panose="02020609040205080304" pitchFamily="17" charset="-128"/>
              </a:rPr>
              <a:t>に着手する時です。</a:t>
            </a:r>
          </a:p>
          <a:p>
            <a:endParaRPr lang="en-US" dirty="0">
              <a:ea typeface="ＭＳ 明朝" panose="02020609040205080304" pitchFamily="17" charset="-128"/>
            </a:endParaRPr>
          </a:p>
          <a:p>
            <a:r>
              <a:rPr lang="ja-JP" dirty="0">
                <a:ea typeface="ＭＳ 明朝" panose="02020609040205080304" pitchFamily="17" charset="-128"/>
              </a:rPr>
              <a:t>基本計画には以下を含めます。</a:t>
            </a:r>
          </a:p>
          <a:p>
            <a:endParaRPr lang="en-US" dirty="0">
              <a:ea typeface="ＭＳ 明朝" panose="02020609040205080304" pitchFamily="17"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rgbClr val="1E0C62"/>
                </a:solidFill>
                <a:ea typeface="ＭＳ 明朝" panose="02020609040205080304" pitchFamily="17" charset="-128"/>
                <a:cs typeface="Calibri Light" panose="020F0302020204030204" pitchFamily="34" charset="0"/>
              </a:rPr>
              <a:t>スケジュール：これは、予算を含めて、優先事項を順調に進めるために役立ちます。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rgbClr val="1E0C62"/>
                </a:solidFill>
                <a:ea typeface="ＭＳ 明朝" panose="02020609040205080304" pitchFamily="17" charset="-128"/>
                <a:cs typeface="Calibri Light" panose="020F0302020204030204" pitchFamily="34" charset="0"/>
              </a:rPr>
              <a:t>作業リスト：これは、個々の委員長やコーディネーターが各自の責任を果たすために役立ちます。</a:t>
            </a:r>
          </a:p>
          <a:p>
            <a:endParaRPr lang="en-US" dirty="0">
              <a:ea typeface="ＭＳ 明朝" panose="02020609040205080304" pitchFamily="17" charset="-128"/>
            </a:endParaRPr>
          </a:p>
          <a:p>
            <a:r>
              <a:rPr lang="ja-JP" dirty="0">
                <a:ea typeface="ＭＳ 明朝" panose="02020609040205080304" pitchFamily="17" charset="-128"/>
              </a:rPr>
              <a:t>個人的な経験や例などをいくつか追加</a:t>
            </a:r>
            <a:r>
              <a:rPr lang="ja-JP" altLang="en-US" dirty="0">
                <a:ea typeface="ＭＳ 明朝" panose="02020609040205080304" pitchFamily="17" charset="-128"/>
              </a:rPr>
              <a:t>する</a:t>
            </a:r>
            <a:endParaRPr lang="ja-JP" dirty="0">
              <a:ea typeface="ＭＳ 明朝" panose="02020609040205080304" pitchFamily="17" charset="-128"/>
            </a:endParaRPr>
          </a:p>
          <a:p>
            <a:endParaRPr lang="en-US" dirty="0"/>
          </a:p>
        </p:txBody>
      </p:sp>
    </p:spTree>
    <p:extLst>
      <p:ext uri="{BB962C8B-B14F-4D97-AF65-F5344CB8AC3E}">
        <p14:creationId xmlns:p14="http://schemas.microsoft.com/office/powerpoint/2010/main" val="47147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r>
              <a:rPr lang="ja-JP" dirty="0">
                <a:ea typeface="ＭＳ 明朝" panose="02020609040205080304" pitchFamily="17" charset="-128"/>
              </a:rPr>
              <a:t>ウェブページには、「職務記述書」のドロップダウンメニューがあります。掲載されている記述書には、それぞれの役割を果たすために役立つ詳しい情報が含まれています。</a:t>
            </a:r>
          </a:p>
          <a:p>
            <a:endParaRPr lang="en-US" dirty="0">
              <a:ea typeface="ＭＳ 明朝" panose="02020609040205080304" pitchFamily="17" charset="-128"/>
            </a:endParaRPr>
          </a:p>
          <a:p>
            <a:r>
              <a:rPr lang="ja-JP" dirty="0">
                <a:ea typeface="ＭＳ 明朝" panose="02020609040205080304" pitchFamily="17" charset="-128"/>
              </a:rPr>
              <a:t>大会の期間中と終了後にこれらの有益なツールを役立てましょう。</a:t>
            </a:r>
          </a:p>
          <a:p>
            <a:endParaRPr lang="en-US" dirty="0">
              <a:ea typeface="ＭＳ 明朝" panose="02020609040205080304" pitchFamily="17" charset="-128"/>
            </a:endParaRPr>
          </a:p>
          <a:p>
            <a:pPr marL="228600" indent="-228600">
              <a:buAutoNum type="arabicPeriod"/>
            </a:pPr>
            <a:r>
              <a:rPr lang="ja-JP" dirty="0">
                <a:ea typeface="ＭＳ 明朝" panose="02020609040205080304" pitchFamily="17" charset="-128"/>
              </a:rPr>
              <a:t>地区ガバナー – 大会報告書：大会が終了したら、</a:t>
            </a:r>
            <a:r>
              <a:rPr lang="ja-JP" altLang="en-US" dirty="0">
                <a:ea typeface="ＭＳ 明朝" panose="02020609040205080304" pitchFamily="17" charset="-128"/>
              </a:rPr>
              <a:t>この報告書に</a:t>
            </a:r>
            <a:r>
              <a:rPr lang="ja-JP" dirty="0">
                <a:ea typeface="ＭＳ 明朝" panose="02020609040205080304" pitchFamily="17" charset="-128"/>
              </a:rPr>
              <a:t>投票で決まった次期役員と次年度の大会の日程を記載</a:t>
            </a:r>
            <a:r>
              <a:rPr lang="ja-JP" altLang="en-US" dirty="0">
                <a:ea typeface="ＭＳ 明朝" panose="02020609040205080304" pitchFamily="17" charset="-128"/>
              </a:rPr>
              <a:t>して</a:t>
            </a:r>
            <a:r>
              <a:rPr lang="ja-JP" dirty="0">
                <a:ea typeface="ＭＳ 明朝" panose="02020609040205080304" pitchFamily="17" charset="-128"/>
              </a:rPr>
              <a:t>提出す</a:t>
            </a:r>
            <a:r>
              <a:rPr lang="ja-JP" altLang="en-US" dirty="0">
                <a:ea typeface="ＭＳ 明朝" panose="02020609040205080304" pitchFamily="17" charset="-128"/>
              </a:rPr>
              <a:t>る必要があります</a:t>
            </a:r>
            <a:r>
              <a:rPr lang="ja-JP" dirty="0">
                <a:ea typeface="ＭＳ 明朝" panose="02020609040205080304" pitchFamily="17" charset="-128"/>
              </a:rPr>
              <a:t>。</a:t>
            </a:r>
            <a:endParaRPr lang="en-US" altLang="ja-JP" dirty="0">
              <a:ea typeface="ＭＳ 明朝" panose="02020609040205080304" pitchFamily="17" charset="-128"/>
            </a:endParaRPr>
          </a:p>
          <a:p>
            <a:pPr marL="228600" indent="-228600">
              <a:buAutoNum type="arabicPeriod"/>
            </a:pPr>
            <a:r>
              <a:rPr lang="ja-JP" dirty="0">
                <a:ea typeface="ＭＳ 明朝" panose="02020609040205080304" pitchFamily="17" charset="-128"/>
              </a:rPr>
              <a:t>大会委員長 – </a:t>
            </a:r>
          </a:p>
          <a:p>
            <a:pPr marL="182563">
              <a:buNone/>
            </a:pPr>
            <a:r>
              <a:rPr lang="ja-JP" dirty="0">
                <a:ea typeface="ＭＳ 明朝" panose="02020609040205080304" pitchFamily="17" charset="-128"/>
              </a:rPr>
              <a:t>a. 保険証書 – 国際協会ウェブサイトの「保険証書」ウェブページで申請書その他の</a:t>
            </a:r>
            <a:r>
              <a:rPr lang="ja-JP" altLang="en-US" dirty="0">
                <a:ea typeface="ＭＳ 明朝" panose="02020609040205080304" pitchFamily="17" charset="-128"/>
              </a:rPr>
              <a:t>情報</a:t>
            </a:r>
            <a:r>
              <a:rPr lang="ja-JP" dirty="0">
                <a:ea typeface="ＭＳ 明朝" panose="02020609040205080304" pitchFamily="17" charset="-128"/>
              </a:rPr>
              <a:t>を確認してください。</a:t>
            </a:r>
          </a:p>
          <a:p>
            <a:pPr marL="182563">
              <a:buNone/>
            </a:pPr>
            <a:r>
              <a:rPr lang="ja-JP" dirty="0">
                <a:ea typeface="ＭＳ 明朝" panose="02020609040205080304" pitchFamily="17" charset="-128"/>
              </a:rPr>
              <a:t>b. 大会委員会連絡先リスト – このリストには、委員会メンバーの連絡先情報を記載</a:t>
            </a:r>
            <a:r>
              <a:rPr lang="ja-JP" altLang="en-US" dirty="0">
                <a:ea typeface="ＭＳ 明朝" panose="02020609040205080304" pitchFamily="17" charset="-128"/>
              </a:rPr>
              <a:t>し</a:t>
            </a:r>
            <a:r>
              <a:rPr lang="ja-JP" dirty="0">
                <a:ea typeface="ＭＳ 明朝" panose="02020609040205080304" pitchFamily="17" charset="-128"/>
              </a:rPr>
              <a:t>ます。             </a:t>
            </a:r>
          </a:p>
          <a:p>
            <a:pPr marL="0" indent="0">
              <a:buNone/>
            </a:pPr>
            <a:r>
              <a:rPr lang="ja-JP" dirty="0">
                <a:ea typeface="ＭＳ 明朝" panose="02020609040205080304" pitchFamily="17" charset="-128"/>
              </a:rPr>
              <a:t>3.プログラム委員長</a:t>
            </a:r>
          </a:p>
          <a:p>
            <a:pPr marL="182563">
              <a:buNone/>
            </a:pPr>
            <a:r>
              <a:rPr lang="ja-JP" dirty="0">
                <a:ea typeface="ＭＳ 明朝" panose="02020609040205080304" pitchFamily="17" charset="-128"/>
              </a:rPr>
              <a:t>a. 講演者/講師情報シート – 講演者/講師に配布し、彼らが各自のプレゼンテーション</a:t>
            </a:r>
            <a:r>
              <a:rPr lang="ja-JP" altLang="en-US" dirty="0">
                <a:ea typeface="ＭＳ 明朝" panose="02020609040205080304" pitchFamily="17" charset="-128"/>
              </a:rPr>
              <a:t>、</a:t>
            </a:r>
            <a:r>
              <a:rPr lang="ja-JP" dirty="0">
                <a:ea typeface="ＭＳ 明朝" panose="02020609040205080304" pitchFamily="17" charset="-128"/>
              </a:rPr>
              <a:t>ニーズ、室内配置に関するフィードバックを提供できるようにします。</a:t>
            </a:r>
          </a:p>
          <a:p>
            <a:pPr marL="182563">
              <a:buNone/>
            </a:pPr>
            <a:r>
              <a:rPr lang="ja-JP" dirty="0">
                <a:ea typeface="ＭＳ 明朝" panose="02020609040205080304" pitchFamily="17" charset="-128"/>
              </a:rPr>
              <a:t>b. セッションの評価書 – 参加者に配布し、出席したセッションを評価してもらいます。</a:t>
            </a:r>
          </a:p>
          <a:p>
            <a:pPr marL="0" indent="0">
              <a:buNone/>
            </a:pPr>
            <a:r>
              <a:rPr lang="ja-JP" dirty="0">
                <a:ea typeface="ＭＳ 明朝" panose="02020609040205080304" pitchFamily="17" charset="-128"/>
              </a:rPr>
              <a:t>4.財務委員長 – 大会予算のサンプル：これは、役立つ予算の概要です。</a:t>
            </a:r>
            <a:endParaRPr lang="en-US" altLang="ja-JP" dirty="0">
              <a:ea typeface="ＭＳ 明朝" panose="02020609040205080304" pitchFamily="17" charset="-128"/>
            </a:endParaRPr>
          </a:p>
          <a:p>
            <a:pPr marL="0" indent="0">
              <a:buNone/>
            </a:pPr>
            <a:endParaRPr lang="ja-JP" dirty="0"/>
          </a:p>
          <a:p>
            <a:endParaRPr lang="en-US" dirty="0"/>
          </a:p>
        </p:txBody>
      </p:sp>
    </p:spTree>
    <p:extLst>
      <p:ext uri="{BB962C8B-B14F-4D97-AF65-F5344CB8AC3E}">
        <p14:creationId xmlns:p14="http://schemas.microsoft.com/office/powerpoint/2010/main" val="3755466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about:blank" TargetMode="Externa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1041159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55665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2232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911745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055282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891721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628337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88852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1017238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310880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13576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77262768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546819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r>
              <a:rPr lang="en-US" dirty="0"/>
              <a:t>Click icon to add picture</a:t>
            </a:r>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68398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537121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64187328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65403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5732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649A6-CAC9-464D-A179-069B6096763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86601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473834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27157260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341380379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417179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81014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160376533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915736047"/>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mple Corporate Title Slide">
    <p:spTree>
      <p:nvGrpSpPr>
        <p:cNvPr id="1" name=""/>
        <p:cNvGrpSpPr/>
        <p:nvPr/>
      </p:nvGrpSpPr>
      <p:grpSpPr>
        <a:xfrm>
          <a:off x="0" y="0"/>
          <a:ext cx="0" cy="0"/>
          <a:chOff x="0" y="0"/>
          <a:chExt cx="0" cy="0"/>
        </a:xfrm>
      </p:grpSpPr>
      <p:sp>
        <p:nvSpPr>
          <p:cNvPr id="3" name="Rectangle 2"/>
          <p:cNvSpPr/>
          <p:nvPr/>
        </p:nvSpPr>
        <p:spPr>
          <a:xfrm>
            <a:off x="5226050" y="4343400"/>
            <a:ext cx="1739900" cy="873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anchor="ctr"/>
          <a:lstStyle/>
          <a:p>
            <a:pPr algn="ctr">
              <a:defRPr/>
            </a:pPr>
            <a:endParaRPr lang="en-US" sz="1800" dirty="0"/>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00200"/>
            <a:ext cx="25146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20"/>
          <p:cNvSpPr>
            <a:spLocks noGrp="1"/>
          </p:cNvSpPr>
          <p:nvPr>
            <p:ph type="body" sz="quarter" idx="13"/>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Click to edit Master text styles</a:t>
            </a:r>
          </a:p>
        </p:txBody>
      </p:sp>
    </p:spTree>
    <p:extLst>
      <p:ext uri="{BB962C8B-B14F-4D97-AF65-F5344CB8AC3E}">
        <p14:creationId xmlns:p14="http://schemas.microsoft.com/office/powerpoint/2010/main" val="15992276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7_Custom Layout">
    <p:bg>
      <p:bgPr>
        <a:solidFill>
          <a:srgbClr val="F2F2F2"/>
        </a:solidFill>
        <a:effectLst/>
      </p:bgPr>
    </p:bg>
    <p:spTree>
      <p:nvGrpSpPr>
        <p:cNvPr id="1" name=""/>
        <p:cNvGrpSpPr/>
        <p:nvPr/>
      </p:nvGrpSpPr>
      <p:grpSpPr>
        <a:xfrm>
          <a:off x="0" y="0"/>
          <a:ext cx="0" cy="0"/>
          <a:chOff x="0" y="0"/>
          <a:chExt cx="0" cy="0"/>
        </a:xfrm>
      </p:grpSpPr>
      <p:sp>
        <p:nvSpPr>
          <p:cNvPr id="4" name="Rectangle 3"/>
          <p:cNvSpPr/>
          <p:nvPr/>
        </p:nvSpPr>
        <p:spPr>
          <a:xfrm>
            <a:off x="5334000" y="30480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p>
        </p:txBody>
      </p:sp>
      <p:sp>
        <p:nvSpPr>
          <p:cNvPr id="7" name="Title 1"/>
          <p:cNvSpPr>
            <a:spLocks noGrp="1"/>
          </p:cNvSpPr>
          <p:nvPr>
            <p:ph type="title"/>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a:t>Click to edit Master text styles</a:t>
            </a:r>
          </a:p>
        </p:txBody>
      </p:sp>
    </p:spTree>
    <p:extLst>
      <p:ext uri="{BB962C8B-B14F-4D97-AF65-F5344CB8AC3E}">
        <p14:creationId xmlns:p14="http://schemas.microsoft.com/office/powerpoint/2010/main" val="3693360329"/>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4203FC4-0B9C-4C97-BF1A-981CC73CAF62}"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3342882766"/>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5C2B44BA-B8D1-4C75-A81D-FE3990154350}"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9" name="Rectangle 8"/>
          <p:cNvSpPr/>
          <p:nvPr/>
        </p:nvSpPr>
        <p:spPr bwMode="auto">
          <a:xfrm>
            <a:off x="0" y="0"/>
            <a:ext cx="12192000" cy="912813"/>
          </a:xfrm>
          <a:prstGeom prst="rect">
            <a:avLst/>
          </a:prstGeom>
          <a:solidFill>
            <a:srgbClr val="FFFFFF"/>
          </a:solidFill>
          <a:ln w="9525" cap="flat" cmpd="sng" algn="ctr">
            <a:noFill/>
            <a:prstDash val="solid"/>
            <a:round/>
            <a:headEnd type="none" w="med" len="med"/>
            <a:tailEnd type="none" w="med" len="med"/>
          </a:ln>
          <a:effectLst/>
        </p:spPr>
        <p:txBody>
          <a:bodyPr lIns="68580" tIns="34290" rIns="68580" bIns="34290"/>
          <a:lstStyle/>
          <a:p>
            <a:pPr marL="457200" indent="-457200" algn="ctr" defTabSz="685800" eaLnBrk="1" hangingPunct="1">
              <a:buFont typeface="Helvetica" pitchFamily="84" charset="0"/>
              <a:buNone/>
              <a:defRPr/>
            </a:pPr>
            <a:endParaRPr lang="en-US" sz="2250" dirty="0">
              <a:solidFill>
                <a:srgbClr val="404040"/>
              </a:solidFill>
              <a:ea typeface="ヒラギノ角ゴ Pro W3" pitchFamily="84" charset="-128"/>
            </a:endParaRPr>
          </a:p>
        </p:txBody>
      </p:sp>
      <p:sp>
        <p:nvSpPr>
          <p:cNvPr id="10" name="Rectangle 9"/>
          <p:cNvSpPr/>
          <p:nvPr/>
        </p:nvSpPr>
        <p:spPr>
          <a:xfrm>
            <a:off x="5370513" y="396240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5" name="Text Placeholder 18"/>
          <p:cNvSpPr>
            <a:spLocks noGrp="1"/>
          </p:cNvSpPr>
          <p:nvPr>
            <p:ph type="body" sz="quarter" idx="12"/>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Text Placeholder 20"/>
          <p:cNvSpPr>
            <a:spLocks noGrp="1"/>
          </p:cNvSpPr>
          <p:nvPr>
            <p:ph type="body" sz="quarter" idx="13"/>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a:t>Click to edit Master text styles</a:t>
            </a:r>
          </a:p>
        </p:txBody>
      </p:sp>
      <p:sp>
        <p:nvSpPr>
          <p:cNvPr id="8" name="Text Placeholder 20"/>
          <p:cNvSpPr>
            <a:spLocks noGrp="1"/>
          </p:cNvSpPr>
          <p:nvPr>
            <p:ph type="body" sz="quarter" idx="14"/>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Tree>
    <p:extLst>
      <p:ext uri="{BB962C8B-B14F-4D97-AF65-F5344CB8AC3E}">
        <p14:creationId xmlns:p14="http://schemas.microsoft.com/office/powerpoint/2010/main" val="931743859"/>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2_Custom Layout">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4EA30A2-05D6-4615-B6BF-AC4C14D92784}"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5" name="Rectangle 4"/>
          <p:cNvSpPr/>
          <p:nvPr/>
        </p:nvSpPr>
        <p:spPr bwMode="auto">
          <a:xfrm>
            <a:off x="0" y="0"/>
            <a:ext cx="4281488"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lIns="68580" tIns="34290" rIns="68580" bIns="34290"/>
          <a:lstStyle/>
          <a:p>
            <a:pPr marL="457200" indent="-457200" algn="ctr" defTabSz="685800" eaLnBrk="1" hangingPunct="1">
              <a:buFont typeface="Helvetica" pitchFamily="84" charset="0"/>
              <a:buNone/>
              <a:defRPr/>
            </a:pPr>
            <a:endParaRPr lang="en-US" sz="2250" dirty="0">
              <a:solidFill>
                <a:srgbClr val="404040"/>
              </a:solidFill>
              <a:ea typeface="ヒラギノ角ゴ Pro W3" pitchFamily="84" charset="-128"/>
            </a:endParaRPr>
          </a:p>
        </p:txBody>
      </p:sp>
      <p:pic>
        <p:nvPicPr>
          <p:cNvPr id="6" name="Picture 4"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457200"/>
            <a:ext cx="8686800" cy="847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a:t>Click to edit Master text styles</a:t>
            </a:r>
          </a:p>
        </p:txBody>
      </p:sp>
      <p:sp>
        <p:nvSpPr>
          <p:cNvPr id="9" name="Text Placeholder 8"/>
          <p:cNvSpPr>
            <a:spLocks noGrp="1"/>
          </p:cNvSpPr>
          <p:nvPr>
            <p:ph type="body" sz="quarter" idx="1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257442"/>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B1FC7E1-7CB0-484E-9D14-06941321FF34}" type="slidenum">
              <a:rPr lang="en-US" sz="750" smtClean="0">
                <a:solidFill>
                  <a:srgbClr val="0A5496"/>
                </a:solidFill>
              </a:rPr>
              <a:pPr algn="r">
                <a:spcBef>
                  <a:spcPct val="50000"/>
                </a:spcBef>
                <a:defRPr/>
              </a:pPr>
              <a:t>‹#›</a:t>
            </a:fld>
            <a:endParaRPr lang="en-US" sz="750" dirty="0">
              <a:solidFill>
                <a:srgbClr val="0A5496"/>
              </a:solidFill>
            </a:endParaRPr>
          </a:p>
        </p:txBody>
      </p:sp>
      <p:pic>
        <p:nvPicPr>
          <p:cNvPr id="6" name="Picture 3" descr="lionlogo_white.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0"/>
            <a:ext cx="7280275"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5541963"/>
            <a:ext cx="965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838200" y="1535008"/>
            <a:ext cx="5943600" cy="114300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p:cNvSpPr>
            <a:spLocks noGrp="1"/>
          </p:cNvSpPr>
          <p:nvPr>
            <p:ph type="body" sz="quarter" idx="1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pPr lvl="0"/>
            <a:r>
              <a:rPr lang="en-US"/>
              <a:t>Click to edit Master text styles</a:t>
            </a:r>
          </a:p>
        </p:txBody>
      </p:sp>
    </p:spTree>
    <p:extLst>
      <p:ext uri="{BB962C8B-B14F-4D97-AF65-F5344CB8AC3E}">
        <p14:creationId xmlns:p14="http://schemas.microsoft.com/office/powerpoint/2010/main" val="4237387478"/>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4_Custom Layout">
    <p:bg>
      <p:bgPr>
        <a:solidFill>
          <a:srgbClr val="F2F2F2"/>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42900" y="1924050"/>
            <a:ext cx="35052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r>
              <a:rPr lang="en-US" altLang="en-US" sz="30000" dirty="0">
                <a:solidFill>
                  <a:srgbClr val="FFFFFF"/>
                </a:solidFill>
                <a:latin typeface="Arial" panose="020B0604020202020204" pitchFamily="34" charset="0"/>
              </a:rPr>
              <a:t>#</a:t>
            </a:r>
          </a:p>
        </p:txBody>
      </p:sp>
      <p:sp>
        <p:nvSpPr>
          <p:cNvPr id="5"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D0242A03-4281-4895-8AC5-35F52B39859B}"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Title 1"/>
          <p:cNvSpPr>
            <a:spLocks noGrp="1"/>
          </p:cNvSpPr>
          <p:nvPr>
            <p:ph type="title"/>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686350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19069445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5_Custom Layout">
    <p:bg>
      <p:bgPr>
        <a:solidFill>
          <a:srgbClr val="F2F2F2"/>
        </a:solidFill>
        <a:effectLst/>
      </p:bgPr>
    </p:bg>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C1E4235A-4D9D-478A-A238-A93D4EE11BF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p:nvSpPr>
        <p:spPr>
          <a:xfrm>
            <a:off x="5370513" y="197485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9" name="Oval 8"/>
          <p:cNvSpPr/>
          <p:nvPr/>
        </p:nvSpPr>
        <p:spPr bwMode="auto">
          <a:xfrm>
            <a:off x="8763000" y="3065463"/>
            <a:ext cx="2398713" cy="2398712"/>
          </a:xfrm>
          <a:prstGeom prst="ellipse">
            <a:avLst/>
          </a:prstGeom>
          <a:solidFill>
            <a:srgbClr val="10233F"/>
          </a:solidFill>
          <a:ln w="9525" cap="flat" cmpd="sng" algn="ctr">
            <a:noFill/>
            <a:prstDash val="solid"/>
            <a:round/>
            <a:headEnd type="none" w="med" len="med"/>
            <a:tailEnd type="none" w="med" len="med"/>
          </a:ln>
          <a:effectLst/>
        </p:spPr>
        <p:txBody>
          <a:bodyPr lIns="68580" tIns="34290" rIns="68580" bIns="34290"/>
          <a:lstStyle/>
          <a:p>
            <a:pPr marL="457200" indent="-457200" algn="ctr">
              <a:buFont typeface="Helvetica" pitchFamily="84" charset="0"/>
              <a:buNone/>
              <a:defRPr/>
            </a:pPr>
            <a:endParaRPr lang="en-US" sz="2250" dirty="0">
              <a:solidFill>
                <a:srgbClr val="404040"/>
              </a:solidFill>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p:cNvSpPr>
            <a:spLocks noGrp="1"/>
          </p:cNvSpPr>
          <p:nvPr>
            <p:ph type="body" sz="quarter" idx="16"/>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8"/>
          <p:cNvSpPr>
            <a:spLocks noGrp="1"/>
          </p:cNvSpPr>
          <p:nvPr>
            <p:ph type="body" sz="quarter" idx="17"/>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Click to edit Master text styles</a:t>
            </a:r>
          </a:p>
        </p:txBody>
      </p:sp>
    </p:spTree>
    <p:extLst>
      <p:ext uri="{BB962C8B-B14F-4D97-AF65-F5344CB8AC3E}">
        <p14:creationId xmlns:p14="http://schemas.microsoft.com/office/powerpoint/2010/main" val="3381010240"/>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6_Custom Layout">
    <p:bg>
      <p:bgPr>
        <a:solidFill>
          <a:srgbClr val="F2F2F2"/>
        </a:solid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9D5F4922-E6BB-43CB-B4B4-BC7E04E080E5}"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Rectangle 6"/>
          <p:cNvSpPr/>
          <p:nvPr/>
        </p:nvSpPr>
        <p:spPr>
          <a:xfrm>
            <a:off x="5370513" y="197485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6" name="Text Placeholder 18"/>
          <p:cNvSpPr>
            <a:spLocks noGrp="1"/>
          </p:cNvSpPr>
          <p:nvPr>
            <p:ph type="body" sz="quarter" idx="12"/>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4" name="Text Placeholder 3"/>
          <p:cNvSpPr>
            <a:spLocks noGrp="1"/>
          </p:cNvSpPr>
          <p:nvPr>
            <p:ph type="body" sz="quarter" idx="13"/>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290812526"/>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7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C075F36-2534-4EAE-B522-18EC58BA1D11}"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7" name="Oval 6"/>
          <p:cNvSpPr>
            <a:spLocks noChangeArrowheads="1"/>
          </p:cNvSpPr>
          <p:nvPr/>
        </p:nvSpPr>
        <p:spPr bwMode="auto">
          <a:xfrm>
            <a:off x="228600" y="234950"/>
            <a:ext cx="450850"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chemeClr val="bg1"/>
                </a:solidFill>
                <a:ea typeface="ヒラギノ角ゴ Pro W3"/>
                <a:cs typeface="ヒラギノ角ゴ Pro W3"/>
              </a:rPr>
              <a:t>1</a:t>
            </a:r>
          </a:p>
        </p:txBody>
      </p:sp>
      <p:sp>
        <p:nvSpPr>
          <p:cNvPr id="9" name="Rectangle 8"/>
          <p:cNvSpPr/>
          <p:nvPr/>
        </p:nvSpPr>
        <p:spPr>
          <a:xfrm>
            <a:off x="5370513" y="197485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8" name="Text Placeholder 20"/>
          <p:cNvSpPr>
            <a:spLocks noGrp="1"/>
          </p:cNvSpPr>
          <p:nvPr>
            <p:ph type="body" sz="quarter" idx="14"/>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4194213752"/>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2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11C1A43-9853-4584-8DE9-5DBE331D9876}"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p:nvSpPr>
        <p:spPr>
          <a:xfrm>
            <a:off x="5370513" y="1974850"/>
            <a:ext cx="1450975"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5" name="Text Placeholder 18"/>
          <p:cNvSpPr>
            <a:spLocks noGrp="1"/>
          </p:cNvSpPr>
          <p:nvPr>
            <p:ph type="body" sz="quarter" idx="12"/>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10" name="Text Placeholder 18"/>
          <p:cNvSpPr>
            <a:spLocks noGrp="1"/>
          </p:cNvSpPr>
          <p:nvPr>
            <p:ph type="body" sz="quarter" idx="15"/>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740076681"/>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2F2F2"/>
        </a:solidFill>
        <a:effectLst/>
      </p:bgPr>
    </p:bg>
    <p:spTree>
      <p:nvGrpSpPr>
        <p:cNvPr id="1" name=""/>
        <p:cNvGrpSpPr/>
        <p:nvPr/>
      </p:nvGrpSpPr>
      <p:grpSpPr>
        <a:xfrm>
          <a:off x="0" y="0"/>
          <a:ext cx="0" cy="0"/>
          <a:chOff x="0" y="0"/>
          <a:chExt cx="0" cy="0"/>
        </a:xfrm>
      </p:grpSpPr>
      <p:sp>
        <p:nvSpPr>
          <p:cNvPr id="3"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EE6A6B1C-8B11-4A2A-B29C-AE32A87FC6E7}"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Tree>
    <p:extLst>
      <p:ext uri="{BB962C8B-B14F-4D97-AF65-F5344CB8AC3E}">
        <p14:creationId xmlns:p14="http://schemas.microsoft.com/office/powerpoint/2010/main" val="1780692229"/>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0_Custom Layout">
    <p:bg>
      <p:bgPr>
        <a:solidFill>
          <a:srgbClr val="F2F2F2"/>
        </a:solidFill>
        <a:effectLst/>
      </p:bgPr>
    </p:bg>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BCBDC911-CC41-43D7-95C7-D0DC30C6A15C}"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6" name="Rectangle 5"/>
          <p:cNvSpPr/>
          <p:nvPr/>
        </p:nvSpPr>
        <p:spPr>
          <a:xfrm>
            <a:off x="0" y="762000"/>
            <a:ext cx="457200" cy="369888"/>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7" name="Oval 6"/>
          <p:cNvSpPr>
            <a:spLocks noChangeArrowheads="1"/>
          </p:cNvSpPr>
          <p:nvPr/>
        </p:nvSpPr>
        <p:spPr bwMode="auto">
          <a:xfrm>
            <a:off x="1295400" y="4038600"/>
            <a:ext cx="450850"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chemeClr val="bg1"/>
                </a:solidFill>
                <a:ea typeface="ヒラギノ角ゴ Pro W3"/>
                <a:cs typeface="ヒラギノ角ゴ Pro W3"/>
              </a:rPr>
              <a:t>2</a:t>
            </a:r>
          </a:p>
        </p:txBody>
      </p:sp>
      <p:sp>
        <p:nvSpPr>
          <p:cNvPr id="8" name="Oval 7"/>
          <p:cNvSpPr>
            <a:spLocks noChangeArrowheads="1"/>
          </p:cNvSpPr>
          <p:nvPr/>
        </p:nvSpPr>
        <p:spPr bwMode="auto">
          <a:xfrm>
            <a:off x="1295400" y="3200400"/>
            <a:ext cx="450850"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chemeClr val="bg1"/>
                </a:solidFill>
                <a:ea typeface="ヒラギノ角ゴ Pro W3"/>
                <a:cs typeface="ヒラギノ角ゴ Pro W3"/>
              </a:rPr>
              <a:t>1</a:t>
            </a:r>
          </a:p>
        </p:txBody>
      </p:sp>
      <p:sp>
        <p:nvSpPr>
          <p:cNvPr id="10" name="Oval 9"/>
          <p:cNvSpPr>
            <a:spLocks noChangeArrowheads="1"/>
          </p:cNvSpPr>
          <p:nvPr/>
        </p:nvSpPr>
        <p:spPr bwMode="auto">
          <a:xfrm>
            <a:off x="1295400" y="4876800"/>
            <a:ext cx="450850" cy="450850"/>
          </a:xfrm>
          <a:prstGeom prst="ellipse">
            <a:avLst/>
          </a:prstGeom>
          <a:solidFill>
            <a:srgbClr val="E6583D"/>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nchor="ctr"/>
          <a:lstStyle>
            <a:lvl1pPr marL="457200" indent="-457200" defTabSz="685800">
              <a:defRPr sz="2400">
                <a:solidFill>
                  <a:schemeClr val="tx1"/>
                </a:solidFill>
                <a:latin typeface="Times New Roman" panose="02020603050405020304" pitchFamily="18" charset="0"/>
                <a:cs typeface="Arial" panose="020B0604020202020204" pitchFamily="34" charset="0"/>
              </a:defRPr>
            </a:lvl1pPr>
            <a:lvl2pPr marL="742950" indent="-285750" defTabSz="685800">
              <a:defRPr sz="2400">
                <a:solidFill>
                  <a:schemeClr val="tx1"/>
                </a:solidFill>
                <a:latin typeface="Times New Roman" panose="02020603050405020304" pitchFamily="18" charset="0"/>
                <a:cs typeface="Arial" panose="020B0604020202020204" pitchFamily="34" charset="0"/>
              </a:defRPr>
            </a:lvl2pPr>
            <a:lvl3pPr marL="1143000" indent="-228600" defTabSz="685800">
              <a:defRPr sz="2400">
                <a:solidFill>
                  <a:schemeClr val="tx1"/>
                </a:solidFill>
                <a:latin typeface="Times New Roman" panose="02020603050405020304" pitchFamily="18" charset="0"/>
                <a:cs typeface="Arial" panose="020B0604020202020204" pitchFamily="34" charset="0"/>
              </a:defRPr>
            </a:lvl3pPr>
            <a:lvl4pPr marL="1600200" indent="-228600" defTabSz="685800">
              <a:defRPr sz="2400">
                <a:solidFill>
                  <a:schemeClr val="tx1"/>
                </a:solidFill>
                <a:latin typeface="Times New Roman" panose="02020603050405020304" pitchFamily="18" charset="0"/>
                <a:cs typeface="Arial" panose="020B0604020202020204" pitchFamily="34" charset="0"/>
              </a:defRPr>
            </a:lvl4pPr>
            <a:lvl5pPr marL="2057400" indent="-228600" defTabSz="685800">
              <a:defRPr sz="24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defRPr/>
            </a:pPr>
            <a:r>
              <a:rPr lang="en-US" altLang="en-US" sz="1500" b="1" dirty="0">
                <a:solidFill>
                  <a:schemeClr val="bg1"/>
                </a:solidFill>
                <a:ea typeface="ヒラギノ角ゴ Pro W3"/>
                <a:cs typeface="ヒラギノ角ゴ Pro W3"/>
              </a:rPr>
              <a:t>3</a:t>
            </a:r>
          </a:p>
        </p:txBody>
      </p:sp>
      <p:sp>
        <p:nvSpPr>
          <p:cNvPr id="5" name="Text Placeholder 18"/>
          <p:cNvSpPr>
            <a:spLocks noGrp="1"/>
          </p:cNvSpPr>
          <p:nvPr>
            <p:ph type="body" sz="quarter" idx="12"/>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9" name="Text Placeholder 8"/>
          <p:cNvSpPr>
            <a:spLocks noGrp="1"/>
          </p:cNvSpPr>
          <p:nvPr>
            <p:ph type="body" sz="quarter" idx="13"/>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4065352"/>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11_Custom Layout">
    <p:bg>
      <p:bgPr>
        <a:solidFill>
          <a:srgbClr val="F2F2F2"/>
        </a:solidFill>
        <a:effectLst/>
      </p:bgPr>
    </p:bg>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FCAB4659-3656-479D-A176-A254B8AF4429}"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8" name="Rectangle 7"/>
          <p:cNvSpPr/>
          <p:nvPr/>
        </p:nvSpPr>
        <p:spPr>
          <a:xfrm>
            <a:off x="0" y="1981200"/>
            <a:ext cx="425450"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anchor="ctr"/>
          <a:lstStyle/>
          <a:p>
            <a:pPr algn="ctr">
              <a:defRPr/>
            </a:pPr>
            <a:endParaRPr lang="en-US" sz="1800" dirty="0">
              <a:latin typeface="Arial" charset="0"/>
              <a:ea typeface="Arial" charset="0"/>
              <a:cs typeface="Arial" charset="0"/>
            </a:endParaRPr>
          </a:p>
        </p:txBody>
      </p:sp>
      <p:sp>
        <p:nvSpPr>
          <p:cNvPr id="5" name="Text Placeholder 18"/>
          <p:cNvSpPr>
            <a:spLocks noGrp="1"/>
          </p:cNvSpPr>
          <p:nvPr>
            <p:ph type="body" sz="quarter" idx="12"/>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Click to edit Master text styles</a:t>
            </a:r>
          </a:p>
        </p:txBody>
      </p:sp>
      <p:sp>
        <p:nvSpPr>
          <p:cNvPr id="7" name="Picture Placeholder 6"/>
          <p:cNvSpPr>
            <a:spLocks noGrp="1"/>
          </p:cNvSpPr>
          <p:nvPr>
            <p:ph type="pic" sz="quarter" idx="13"/>
          </p:nvPr>
        </p:nvSpPr>
        <p:spPr>
          <a:xfrm>
            <a:off x="7315200" y="1752600"/>
            <a:ext cx="4267200" cy="3276600"/>
          </a:xfrm>
          <a:prstGeom prst="rect">
            <a:avLst/>
          </a:prstGeom>
        </p:spPr>
        <p:txBody>
          <a:bodyPr/>
          <a:lstStyle/>
          <a:p>
            <a:pPr lvl="0"/>
            <a:r>
              <a:rPr lang="en-US" noProof="0" dirty="0"/>
              <a:t>Click icon to add picture</a:t>
            </a:r>
          </a:p>
        </p:txBody>
      </p:sp>
      <p:sp>
        <p:nvSpPr>
          <p:cNvPr id="10" name="Text Placeholder 9"/>
          <p:cNvSpPr>
            <a:spLocks noGrp="1"/>
          </p:cNvSpPr>
          <p:nvPr>
            <p:ph type="body" sz="quarter" idx="14"/>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lvl="0"/>
            <a:r>
              <a:rPr lang="en-US"/>
              <a:t>Click to edit Master text styles</a:t>
            </a:r>
          </a:p>
        </p:txBody>
      </p:sp>
    </p:spTree>
    <p:extLst>
      <p:ext uri="{BB962C8B-B14F-4D97-AF65-F5344CB8AC3E}">
        <p14:creationId xmlns:p14="http://schemas.microsoft.com/office/powerpoint/2010/main" val="1629515477"/>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9_Custom Layout">
    <p:bg>
      <p:bgPr>
        <a:solidFill>
          <a:srgbClr val="F2F2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b="70323"/>
          <a:stretch>
            <a:fillRect/>
          </a:stretch>
        </p:blipFill>
        <p:spPr bwMode="auto">
          <a:xfrm>
            <a:off x="0" y="0"/>
            <a:ext cx="121888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1502C4C5-6B15-43D8-859D-5B368F24618E}" type="slidenum">
              <a:rPr lang="en-US" sz="750" smtClean="0">
                <a:solidFill>
                  <a:srgbClr val="0A5496"/>
                </a:solidFill>
              </a:rPr>
              <a:pPr algn="r">
                <a:spcBef>
                  <a:spcPct val="50000"/>
                </a:spcBef>
                <a:defRPr/>
              </a:pPr>
              <a:t>‹#›</a:t>
            </a:fld>
            <a:endParaRPr lang="en-US" sz="750" dirty="0">
              <a:solidFill>
                <a:srgbClr val="0A5496"/>
              </a:solidFill>
            </a:endParaRPr>
          </a:p>
        </p:txBody>
      </p:sp>
      <p:sp>
        <p:nvSpPr>
          <p:cNvPr id="4" name="Rectangle 3"/>
          <p:cNvSpPr/>
          <p:nvPr/>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anchor="ctr"/>
          <a:lstStyle/>
          <a:p>
            <a:pPr algn="ctr">
              <a:defRPr/>
            </a:pPr>
            <a:r>
              <a:rPr lang="en-US" sz="1800" dirty="0">
                <a:solidFill>
                  <a:schemeClr val="lt1">
                    <a:alpha val="44000"/>
                  </a:schemeClr>
                </a:solidFill>
              </a:rPr>
              <a:t>    </a:t>
            </a:r>
          </a:p>
        </p:txBody>
      </p:sp>
    </p:spTree>
    <p:extLst>
      <p:ext uri="{BB962C8B-B14F-4D97-AF65-F5344CB8AC3E}">
        <p14:creationId xmlns:p14="http://schemas.microsoft.com/office/powerpoint/2010/main" val="85140907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over Option 3">
    <p:spTree>
      <p:nvGrpSpPr>
        <p:cNvPr id="1" name=""/>
        <p:cNvGrpSpPr/>
        <p:nvPr/>
      </p:nvGrpSpPr>
      <p:grpSpPr>
        <a:xfrm>
          <a:off x="0" y="0"/>
          <a:ext cx="0" cy="0"/>
          <a:chOff x="0" y="0"/>
          <a:chExt cx="0" cy="0"/>
        </a:xfrm>
      </p:grpSpPr>
      <p:sp>
        <p:nvSpPr>
          <p:cNvPr id="4" name="Title 1"/>
          <p:cNvSpPr>
            <a:spLocks noGrp="1"/>
          </p:cNvSpPr>
          <p:nvPr>
            <p:ph type="ctrTitle"/>
          </p:nvPr>
        </p:nvSpPr>
        <p:spPr>
          <a:xfrm>
            <a:off x="6705600" y="3733800"/>
            <a:ext cx="5283200" cy="1524000"/>
          </a:xfrm>
          <a:prstGeom prst="rect">
            <a:avLst/>
          </a:prstGeom>
        </p:spPr>
        <p:txBody>
          <a:bodyPr anchor="b"/>
          <a:lstStyle>
            <a:lvl1pPr algn="l">
              <a:defRPr sz="2800" b="1">
                <a:solidFill>
                  <a:srgbClr val="00338D"/>
                </a:solidFill>
                <a:latin typeface="Candara"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6705600" y="5334000"/>
            <a:ext cx="4775200" cy="990600"/>
          </a:xfrm>
          <a:prstGeom prst="rect">
            <a:avLst/>
          </a:prstGeom>
        </p:spPr>
        <p:txBody>
          <a:bodyPr/>
          <a:lstStyle>
            <a:lvl1pPr marL="0" indent="0" algn="l">
              <a:buNone/>
              <a:defRPr sz="18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532428671"/>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11374438" y="5648325"/>
            <a:ext cx="733425" cy="396875"/>
          </a:xfrm>
          <a:prstGeom prst="bracketPair">
            <a:avLst>
              <a:gd name="adj" fmla="val 17949"/>
            </a:avLst>
          </a:prstGeom>
        </p:spPr>
        <p:txBody>
          <a:bodyPr/>
          <a:lstStyle>
            <a:lvl1pPr eaLnBrk="1" hangingPunct="1">
              <a:defRPr/>
            </a:lvl1pPr>
          </a:lstStyle>
          <a:p>
            <a:pPr>
              <a:defRPr/>
            </a:pPr>
            <a:fld id="{09822E2A-5CA8-4731-BB6B-B37590483C11}" type="slidenum">
              <a:rPr lang="en-US" altLang="en-US"/>
              <a:pPr>
                <a:defRPr/>
              </a:pPr>
              <a:t>‹#›</a:t>
            </a:fld>
            <a:endParaRPr lang="en-US" altLang="en-US" dirty="0"/>
          </a:p>
        </p:txBody>
      </p:sp>
      <p:sp>
        <p:nvSpPr>
          <p:cNvPr id="6" name="Footer Placeholder 4"/>
          <p:cNvSpPr>
            <a:spLocks noGrp="1"/>
          </p:cNvSpPr>
          <p:nvPr>
            <p:ph type="ftr" sz="quarter" idx="11"/>
          </p:nvPr>
        </p:nvSpPr>
        <p:spPr>
          <a:xfrm rot="16200000">
            <a:off x="10510837" y="3987801"/>
            <a:ext cx="2366963" cy="487362"/>
          </a:xfrm>
          <a:prstGeom prst="rect">
            <a:avLst/>
          </a:prstGeom>
        </p:spPr>
        <p:txBody>
          <a:bodyPr/>
          <a:lstStyle>
            <a:lvl1pPr eaLnBrk="1" hangingPunct="1">
              <a:defRPr/>
            </a:lvl1pPr>
          </a:lstStyle>
          <a:p>
            <a:pPr>
              <a:defRPr/>
            </a:pPr>
            <a:endParaRPr lang="en-US" altLang="en-US" dirty="0"/>
          </a:p>
        </p:txBody>
      </p:sp>
      <p:sp>
        <p:nvSpPr>
          <p:cNvPr id="7" name="Date Placeholder 3"/>
          <p:cNvSpPr>
            <a:spLocks noGrp="1"/>
          </p:cNvSpPr>
          <p:nvPr>
            <p:ph type="dt" sz="half" idx="12"/>
          </p:nvPr>
        </p:nvSpPr>
        <p:spPr>
          <a:xfrm rot="16200000">
            <a:off x="10475119" y="1585119"/>
            <a:ext cx="2438400" cy="487362"/>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322566868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pic>
        <p:nvPicPr>
          <p:cNvPr id="6" name="Picture 5">
            <a:extLst>
              <a:ext uri="{FF2B5EF4-FFF2-40B4-BE49-F238E27FC236}">
                <a16:creationId xmlns:a16="http://schemas.microsoft.com/office/drawing/2014/main" id="{79FD1C8F-6BFE-4C56-AE64-1ACBB6F29A82}"/>
              </a:ext>
            </a:extLst>
          </p:cNvPr>
          <p:cNvPicPr>
            <a:picLocks noChangeAspect="1"/>
          </p:cNvPicPr>
          <p:nvPr userDrawn="1"/>
        </p:nvPicPr>
        <p:blipFill>
          <a:blip r:embed="rId3">
            <a:extLst>
              <a:ext uri="{837473B0-CC2E-450A-ABE3-18F120FF3D39}">
                <a1611:picAttrSrcUrl xmlns:a1611="http://schemas.microsoft.com/office/drawing/2016/11/main" r:id="rId4"/>
              </a:ext>
            </a:extLst>
          </a:blip>
          <a:stretch>
            <a:fillRect/>
          </a:stretch>
        </p:blipFill>
        <p:spPr>
          <a:xfrm>
            <a:off x="10587779" y="242259"/>
            <a:ext cx="1377724" cy="1306286"/>
          </a:xfrm>
          <a:prstGeom prst="rect">
            <a:avLst/>
          </a:prstGeom>
        </p:spPr>
      </p:pic>
    </p:spTree>
    <p:extLst>
      <p:ext uri="{BB962C8B-B14F-4D97-AF65-F5344CB8AC3E}">
        <p14:creationId xmlns:p14="http://schemas.microsoft.com/office/powerpoint/2010/main" val="408072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9889961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0871200" cy="457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4206568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50EFC1C-1A12-402D-9201-37F7FB2EF723}" type="slidenum">
              <a:rPr lang="en-US"/>
              <a:pPr>
                <a:defRPr/>
              </a:pPr>
              <a:t>‹#›</a:t>
            </a:fld>
            <a:endParaRPr lang="en-US" dirty="0"/>
          </a:p>
        </p:txBody>
      </p:sp>
    </p:spTree>
    <p:extLst>
      <p:ext uri="{BB962C8B-B14F-4D97-AF65-F5344CB8AC3E}">
        <p14:creationId xmlns:p14="http://schemas.microsoft.com/office/powerpoint/2010/main" val="18626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0D7D-1BDE-450A-AFD3-F7989C6398C5}"/>
              </a:ext>
            </a:extLst>
          </p:cNvPr>
          <p:cNvSpPr>
            <a:spLocks noGrp="1"/>
          </p:cNvSpPr>
          <p:nvPr>
            <p:ph type="title"/>
          </p:nvPr>
        </p:nvSpPr>
        <p:spPr>
          <a:xfrm>
            <a:off x="685801" y="609600"/>
            <a:ext cx="10131425" cy="1456267"/>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71998E6-3277-4F93-88F3-C8D4F3C721F7}"/>
              </a:ext>
            </a:extLst>
          </p:cNvPr>
          <p:cNvSpPr>
            <a:spLocks noGrp="1"/>
          </p:cNvSpPr>
          <p:nvPr>
            <p:ph type="dt" sz="half" idx="10"/>
          </p:nvPr>
        </p:nvSpPr>
        <p:spPr>
          <a:xfrm>
            <a:off x="8589660" y="5870575"/>
            <a:ext cx="1600200" cy="377825"/>
          </a:xfrm>
          <a:prstGeom prst="rect">
            <a:avLst/>
          </a:prstGeom>
        </p:spPr>
        <p:txBody>
          <a:bodyPr/>
          <a:lstStyle/>
          <a:p>
            <a:fld id="{B61BEF0D-F0BB-DE4B-95CE-6DB70DBA9567}" type="datetimeFigureOut">
              <a:rPr lang="en-US" smtClean="0"/>
              <a:pPr/>
              <a:t>8/4/2023</a:t>
            </a:fld>
            <a:endParaRPr lang="en-US" dirty="0"/>
          </a:p>
        </p:txBody>
      </p:sp>
      <p:sp>
        <p:nvSpPr>
          <p:cNvPr id="4" name="Footer Placeholder 3">
            <a:extLst>
              <a:ext uri="{FF2B5EF4-FFF2-40B4-BE49-F238E27FC236}">
                <a16:creationId xmlns:a16="http://schemas.microsoft.com/office/drawing/2014/main" id="{BA2B7AB0-7C12-401F-ADD4-F5DCD849AA71}"/>
              </a:ext>
            </a:extLst>
          </p:cNvPr>
          <p:cNvSpPr>
            <a:spLocks noGrp="1"/>
          </p:cNvSpPr>
          <p:nvPr>
            <p:ph type="ftr" sz="quarter" idx="11"/>
          </p:nvPr>
        </p:nvSpPr>
        <p:spPr>
          <a:xfrm>
            <a:off x="685800" y="5870575"/>
            <a:ext cx="7827659" cy="3778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39BA9D52-6753-4E54-89E7-A51B1F2B4662}"/>
              </a:ext>
            </a:extLst>
          </p:cNvPr>
          <p:cNvSpPr>
            <a:spLocks noGrp="1"/>
          </p:cNvSpPr>
          <p:nvPr>
            <p:ph type="sldNum" sz="quarter" idx="12"/>
          </p:nvPr>
        </p:nvSpPr>
        <p:spPr>
          <a:xfrm>
            <a:off x="10266060" y="5870575"/>
            <a:ext cx="551167" cy="377825"/>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942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1_Custom Layout">
    <p:bg>
      <p:bgPr>
        <a:solidFill>
          <a:srgbClr val="F2F2F2"/>
        </a:solidFill>
        <a:effectLst/>
      </p:bgPr>
    </p:bg>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1328400" y="6419850"/>
            <a:ext cx="558800" cy="207963"/>
          </a:xfrm>
          <a:prstGeom prst="rect">
            <a:avLst/>
          </a:prstGeom>
          <a:noFill/>
          <a:ln>
            <a:noFill/>
          </a:ln>
          <a:extLst>
            <a:ext uri="{909E8E84-426E-40dd-AFC4-6F175D3DCCD1}"/>
            <a:ext uri="{91240B29-F687-4f45-9708-019B960494DF}"/>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a:spcBef>
                <a:spcPct val="50000"/>
              </a:spcBef>
              <a:defRPr/>
            </a:pPr>
            <a:fld id="{44203FC4-0B9C-4C97-BF1A-981CC73CAF62}" type="slidenum">
              <a:rPr lang="en-US" sz="750" smtClean="0">
                <a:solidFill>
                  <a:srgbClr val="0A5496"/>
                </a:solidFill>
              </a:rPr>
              <a:pPr algn="r">
                <a:spcBef>
                  <a:spcPct val="50000"/>
                </a:spcBef>
                <a:defRPr/>
              </a:pPr>
              <a:t>‹#›</a:t>
            </a:fld>
            <a:endParaRPr lang="en-US" sz="750" dirty="0">
              <a:solidFill>
                <a:srgbClr val="0A5496"/>
              </a:solidFill>
            </a:endParaRPr>
          </a:p>
        </p:txBody>
      </p:sp>
    </p:spTree>
    <p:extLst>
      <p:ext uri="{BB962C8B-B14F-4D97-AF65-F5344CB8AC3E}">
        <p14:creationId xmlns:p14="http://schemas.microsoft.com/office/powerpoint/2010/main" val="200053635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0908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p>
        </p:txBody>
      </p:sp>
    </p:spTree>
    <p:extLst>
      <p:ext uri="{BB962C8B-B14F-4D97-AF65-F5344CB8AC3E}">
        <p14:creationId xmlns:p14="http://schemas.microsoft.com/office/powerpoint/2010/main" val="3628255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4.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402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71" r:id="rId6"/>
    <p:sldLayoutId id="2147483740" r:id="rId7"/>
  </p:sldLayoutIdLst>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03565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072360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Lst>
  <p:hf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850"/>
            <a:ext cx="558800" cy="207963"/>
          </a:xfrm>
          <a:prstGeom prst="rect">
            <a:avLst/>
          </a:prstGeom>
          <a:noFill/>
          <a:ln>
            <a:noFill/>
          </a:ln>
          <a:extLst>
            <a:ext uri="{909E8E84-426E-40dd-AFC4-6F175D3DCCD1}"/>
            <a:ext uri="{91240B29-F687-4f45-9708-019B960494DF}"/>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8125796C-83D7-41FC-BEBE-42D09B0F711A}" type="slidenum">
              <a:rPr lang="en-US" sz="750" smtClean="0">
                <a:solidFill>
                  <a:srgbClr val="00338D"/>
                </a:solidFill>
              </a:rPr>
              <a:pPr algn="r">
                <a:spcBef>
                  <a:spcPct val="50000"/>
                </a:spcBef>
                <a:defRPr/>
              </a:pPr>
              <a:t>‹#›</a:t>
            </a:fld>
            <a:endParaRPr lang="en-US" sz="750" dirty="0">
              <a:solidFill>
                <a:srgbClr val="00338D"/>
              </a:solidFill>
            </a:endParaRPr>
          </a:p>
        </p:txBody>
      </p:sp>
    </p:spTree>
    <p:extLst>
      <p:ext uri="{BB962C8B-B14F-4D97-AF65-F5344CB8AC3E}">
        <p14:creationId xmlns:p14="http://schemas.microsoft.com/office/powerpoint/2010/main" val="242489134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3" r:id="rId17"/>
    <p:sldLayoutId id="2147483734" r:id="rId18"/>
    <p:sldLayoutId id="2147483735" r:id="rId19"/>
    <p:sldLayoutId id="2147483736" r:id="rId20"/>
  </p:sldLayoutIdLst>
  <p:transition spd="slow"/>
  <p:hf sldNum="0" hdr="0" ftr="0" dt="0"/>
  <p:txStyles>
    <p:titleStyle>
      <a:lvl1pPr algn="ctr" rtl="0" eaLnBrk="0" fontAlgn="base" hangingPunct="0">
        <a:lnSpc>
          <a:spcPct val="90000"/>
        </a:lnSpc>
        <a:spcBef>
          <a:spcPct val="0"/>
        </a:spcBef>
        <a:spcAft>
          <a:spcPct val="0"/>
        </a:spcAft>
        <a:defRPr sz="3000">
          <a:solidFill>
            <a:srgbClr val="000000"/>
          </a:solidFill>
          <a:latin typeface="Arial" panose="020B0604020202020204" pitchFamily="34" charset="0"/>
          <a:ea typeface="ヒラギノ角ゴ Pro W3" charset="0"/>
          <a:cs typeface="Arial" panose="020B0604020202020204" pitchFamily="34" charset="0"/>
        </a:defRPr>
      </a:lvl1pPr>
      <a:lvl2pPr algn="ctr" rtl="0" eaLnBrk="0" fontAlgn="base" hangingPunct="0">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2pPr>
      <a:lvl3pPr algn="ctr" rtl="0" eaLnBrk="0" fontAlgn="base" hangingPunct="0">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3pPr>
      <a:lvl4pPr algn="ctr" rtl="0" eaLnBrk="0" fontAlgn="base" hangingPunct="0">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4pPr>
      <a:lvl5pPr algn="ctr" rtl="0" eaLnBrk="0" fontAlgn="base" hangingPunct="0">
        <a:lnSpc>
          <a:spcPct val="90000"/>
        </a:lnSpc>
        <a:spcBef>
          <a:spcPct val="0"/>
        </a:spcBef>
        <a:spcAft>
          <a:spcPct val="0"/>
        </a:spcAft>
        <a:defRPr sz="3000">
          <a:solidFill>
            <a:srgbClr val="000000"/>
          </a:solidFill>
          <a:latin typeface="Arial" charset="0"/>
          <a:ea typeface="ヒラギノ角ゴ Pro W3" charset="0"/>
          <a:cs typeface="Arial" panose="020B0604020202020204" pitchFamily="34"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1450" indent="-171450" algn="l" rtl="0" eaLnBrk="0" fontAlgn="base" hangingPunct="0">
        <a:spcBef>
          <a:spcPct val="20000"/>
        </a:spcBef>
        <a:spcAft>
          <a:spcPct val="0"/>
        </a:spcAft>
        <a:buFont typeface="Arial" panose="020B0604020202020204" pitchFamily="34" charset="0"/>
        <a:buChar char="•"/>
        <a:defRPr sz="1300">
          <a:solidFill>
            <a:schemeClr val="tx1"/>
          </a:solidFill>
          <a:latin typeface="Arial" panose="020B0604020202020204" pitchFamily="34" charset="0"/>
          <a:ea typeface="ヒラギノ角ゴ Pro W3" charset="0"/>
          <a:cs typeface="Arial" panose="020B0604020202020204" pitchFamily="34" charset="0"/>
        </a:defRPr>
      </a:lvl1pPr>
      <a:lvl2pPr marL="558800" indent="-169863" algn="l" rtl="0" eaLnBrk="0" fontAlgn="base" hangingPunct="0">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7250" indent="-171450" algn="l" rtl="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ヒラギノ角ゴ Pro W3" charset="0"/>
          <a:cs typeface="Arial" panose="020B0604020202020204" pitchFamily="34" charset="0"/>
        </a:defRPr>
      </a:lvl3pPr>
      <a:lvl4pPr marL="1198563" indent="-169863" algn="l" rtl="0" eaLnBrk="0" fontAlgn="base" hangingPunct="0">
        <a:spcBef>
          <a:spcPct val="20000"/>
        </a:spcBef>
        <a:spcAft>
          <a:spcPct val="0"/>
        </a:spcAft>
        <a:buFont typeface="Arial" panose="020B0604020202020204" pitchFamily="34" charset="0"/>
        <a:buChar char="▫"/>
        <a:defRPr>
          <a:solidFill>
            <a:schemeClr val="tx1"/>
          </a:solidFill>
          <a:latin typeface="+mn-lt"/>
          <a:ea typeface="ヒラギノ角ゴ Pro W3" charset="0"/>
          <a:cs typeface="ヒラギノ角ゴ Pro W3"/>
        </a:defRPr>
      </a:lvl4pPr>
      <a:lvl5pPr marL="1543050" indent="-171450" algn="l" rtl="0" eaLnBrk="0" fontAlgn="base" hangingPunct="0">
        <a:spcBef>
          <a:spcPct val="20000"/>
        </a:spcBef>
        <a:spcAft>
          <a:spcPct val="0"/>
        </a:spcAft>
        <a:buFont typeface="Arial" panose="020B0604020202020204" pitchFamily="34" charset="0"/>
        <a:buChar char="◦"/>
        <a:defRPr sz="1200">
          <a:solidFill>
            <a:schemeClr val="tx1"/>
          </a:solidFill>
          <a:latin typeface="+mn-lt"/>
          <a:ea typeface="ヒラギノ角ゴ Pro W3" charset="0"/>
          <a:cs typeface="ヒラギノ角ゴ Pro W3"/>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lionsclubs.org/ja/lions-video-center"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ecommerce@lionsclubs.org"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www.lionsclubs.org/ja/resources-for-members/resource-center/plan-a-district-convention" TargetMode="External"/><Relationship Id="rId4" Type="http://schemas.openxmlformats.org/officeDocument/2006/relationships/hyperlink" Target="mailto:pacificasian@lionsclubs.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pic>
        <p:nvPicPr>
          <p:cNvPr id="3" name="Picture 2" descr="lionlogo_white.eps">
            <a:extLst>
              <a:ext uri="{FF2B5EF4-FFF2-40B4-BE49-F238E27FC236}">
                <a16:creationId xmlns:a16="http://schemas.microsoft.com/office/drawing/2014/main" id="{7E348182-D4FA-4D76-B4FA-7B3B36B7B2F2}"/>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830703" y="3762662"/>
            <a:ext cx="3013771" cy="2939933"/>
          </a:xfrm>
          <a:prstGeom prst="rect">
            <a:avLst/>
          </a:prstGeom>
          <a:effectLst>
            <a:outerShdw blurRad="50800" dist="50800" dir="5400000" algn="ctr" rotWithShape="0">
              <a:srgbClr val="000000"/>
            </a:outerShdw>
          </a:effectLst>
        </p:spPr>
      </p:pic>
      <p:sp>
        <p:nvSpPr>
          <p:cNvPr id="6" name="Text Placeholder 1">
            <a:extLst>
              <a:ext uri="{FF2B5EF4-FFF2-40B4-BE49-F238E27FC236}">
                <a16:creationId xmlns:a16="http://schemas.microsoft.com/office/drawing/2014/main" id="{574B65B6-FC2A-455C-ABDB-859692B380B4}"/>
              </a:ext>
            </a:extLst>
          </p:cNvPr>
          <p:cNvSpPr txBox="1">
            <a:spLocks/>
          </p:cNvSpPr>
          <p:nvPr/>
        </p:nvSpPr>
        <p:spPr>
          <a:xfrm>
            <a:off x="1007918" y="2398817"/>
            <a:ext cx="9677400" cy="125878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spcAft>
                <a:spcPts val="0"/>
              </a:spcAft>
              <a:defRPr/>
            </a:pPr>
            <a:r>
              <a:rPr lang="ja-JP" sz="3600" b="0">
                <a:latin typeface="ＭＳ Ｐゴシック" panose="020B0600070205080204" pitchFamily="50" charset="-128"/>
                <a:ea typeface="ＭＳ Ｐゴシック" panose="020B0600070205080204" pitchFamily="50" charset="-128"/>
              </a:rPr>
              <a:t>地区大会を計画するには</a:t>
            </a:r>
          </a:p>
          <a:p>
            <a:pPr>
              <a:spcBef>
                <a:spcPts val="600"/>
              </a:spcBef>
              <a:spcAft>
                <a:spcPts val="1200"/>
              </a:spcAft>
              <a:defRPr/>
            </a:pPr>
            <a:endParaRPr lang="en-US" sz="3600" b="0" kern="0" dirty="0">
              <a:latin typeface="ＭＳ Ｐゴシック" panose="020B0600070205080204" pitchFamily="50" charset="-128"/>
              <a:ea typeface="ＭＳ Ｐゴシック" panose="020B0600070205080204" pitchFamily="50" charset="-128"/>
            </a:endParaRPr>
          </a:p>
        </p:txBody>
      </p:sp>
      <p:sp>
        <p:nvSpPr>
          <p:cNvPr id="7" name="Text Placeholder 1">
            <a:extLst>
              <a:ext uri="{FF2B5EF4-FFF2-40B4-BE49-F238E27FC236}">
                <a16:creationId xmlns:a16="http://schemas.microsoft.com/office/drawing/2014/main" id="{002F776B-2273-4042-819C-534A69EEDE1E}"/>
              </a:ext>
            </a:extLst>
          </p:cNvPr>
          <p:cNvSpPr txBox="1">
            <a:spLocks/>
          </p:cNvSpPr>
          <p:nvPr/>
        </p:nvSpPr>
        <p:spPr bwMode="auto">
          <a:xfrm>
            <a:off x="4586909" y="4381995"/>
            <a:ext cx="2657040" cy="547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tabLst>
                <a:tab pos="5205413" algn="l"/>
                <a:tab pos="6346825" algn="r"/>
              </a:tabLst>
            </a:pPr>
            <a:r>
              <a:rPr lang="ja-JP" sz="2400" i="1">
                <a:solidFill>
                  <a:srgbClr val="FFC000"/>
                </a:solidFill>
                <a:latin typeface="ＭＳ Ｐゴシック" panose="020B0600070205080204" pitchFamily="50" charset="-128"/>
                <a:ea typeface="ＭＳ Ｐゴシック" panose="020B0600070205080204" pitchFamily="50" charset="-128"/>
              </a:rPr>
              <a:t>2023年1月30日</a:t>
            </a:r>
          </a:p>
        </p:txBody>
      </p:sp>
      <p:sp>
        <p:nvSpPr>
          <p:cNvPr id="4" name="Minus Sign 3">
            <a:extLst>
              <a:ext uri="{FF2B5EF4-FFF2-40B4-BE49-F238E27FC236}">
                <a16:creationId xmlns:a16="http://schemas.microsoft.com/office/drawing/2014/main" id="{E0756237-7D99-414A-88FD-F444FEB5D94C}"/>
              </a:ext>
            </a:extLst>
          </p:cNvPr>
          <p:cNvSpPr/>
          <p:nvPr/>
        </p:nvSpPr>
        <p:spPr bwMode="auto">
          <a:xfrm>
            <a:off x="3986012" y="3568002"/>
            <a:ext cx="3721211" cy="326003"/>
          </a:xfrm>
          <a:prstGeom prst="mathMinus">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6078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02822" y="-110358"/>
            <a:ext cx="12422414" cy="7078715"/>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0" name="TextBox 9">
            <a:extLst>
              <a:ext uri="{FF2B5EF4-FFF2-40B4-BE49-F238E27FC236}">
                <a16:creationId xmlns:a16="http://schemas.microsoft.com/office/drawing/2014/main" id="{33B114C6-4CBA-4768-B8D6-7667958991FA}"/>
              </a:ext>
            </a:extLst>
          </p:cNvPr>
          <p:cNvSpPr txBox="1"/>
          <p:nvPr/>
        </p:nvSpPr>
        <p:spPr>
          <a:xfrm>
            <a:off x="407800" y="112990"/>
            <a:ext cx="10653489" cy="1077218"/>
          </a:xfrm>
          <a:prstGeom prst="rect">
            <a:avLst/>
          </a:prstGeom>
          <a:noFill/>
        </p:spPr>
        <p:txBody>
          <a:bodyPr wrap="square" rtlCol="0">
            <a:spAutoFit/>
          </a:bodyPr>
          <a:lstStyle/>
          <a:p>
            <a:r>
              <a:rPr lang="ja-JP" sz="32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委員会がプログラムの目標を設定したら、これらのツールのいくつかを大会の成功に役立てる（続き）</a:t>
            </a:r>
          </a:p>
        </p:txBody>
      </p:sp>
      <p:pic>
        <p:nvPicPr>
          <p:cNvPr id="3" name="Picture 2">
            <a:extLst>
              <a:ext uri="{FF2B5EF4-FFF2-40B4-BE49-F238E27FC236}">
                <a16:creationId xmlns:a16="http://schemas.microsoft.com/office/drawing/2014/main" id="{D1DCB94D-56A8-1B09-5002-DEBF972F8CDE}"/>
              </a:ext>
            </a:extLst>
          </p:cNvPr>
          <p:cNvPicPr>
            <a:picLocks noChangeAspect="1"/>
          </p:cNvPicPr>
          <p:nvPr/>
        </p:nvPicPr>
        <p:blipFill>
          <a:blip r:embed="rId3"/>
          <a:stretch>
            <a:fillRect/>
          </a:stretch>
        </p:blipFill>
        <p:spPr>
          <a:xfrm>
            <a:off x="309562" y="1413556"/>
            <a:ext cx="9491006" cy="2205944"/>
          </a:xfrm>
          <a:prstGeom prst="rect">
            <a:avLst/>
          </a:prstGeom>
        </p:spPr>
      </p:pic>
      <p:pic>
        <p:nvPicPr>
          <p:cNvPr id="7" name="Picture 6">
            <a:extLst>
              <a:ext uri="{FF2B5EF4-FFF2-40B4-BE49-F238E27FC236}">
                <a16:creationId xmlns:a16="http://schemas.microsoft.com/office/drawing/2014/main" id="{5314B476-C5D9-D136-5F78-4757F8CE036C}"/>
              </a:ext>
            </a:extLst>
          </p:cNvPr>
          <p:cNvPicPr>
            <a:picLocks noChangeAspect="1"/>
          </p:cNvPicPr>
          <p:nvPr/>
        </p:nvPicPr>
        <p:blipFill>
          <a:blip r:embed="rId4"/>
          <a:stretch>
            <a:fillRect/>
          </a:stretch>
        </p:blipFill>
        <p:spPr>
          <a:xfrm>
            <a:off x="2976562" y="4389507"/>
            <a:ext cx="8683495" cy="2109874"/>
          </a:xfrm>
          <a:prstGeom prst="rect">
            <a:avLst/>
          </a:prstGeom>
        </p:spPr>
      </p:pic>
    </p:spTree>
    <p:extLst>
      <p:ext uri="{BB962C8B-B14F-4D97-AF65-F5344CB8AC3E}">
        <p14:creationId xmlns:p14="http://schemas.microsoft.com/office/powerpoint/2010/main" val="302210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652463" y="1256830"/>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531454" y="660226"/>
            <a:ext cx="2272423"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広報</a:t>
            </a:r>
          </a:p>
        </p:txBody>
      </p:sp>
      <p:sp>
        <p:nvSpPr>
          <p:cNvPr id="10" name="TextBox 9">
            <a:extLst>
              <a:ext uri="{FF2B5EF4-FFF2-40B4-BE49-F238E27FC236}">
                <a16:creationId xmlns:a16="http://schemas.microsoft.com/office/drawing/2014/main" id="{33B114C6-4CBA-4768-B8D6-7667958991FA}"/>
              </a:ext>
            </a:extLst>
          </p:cNvPr>
          <p:cNvSpPr txBox="1"/>
          <p:nvPr/>
        </p:nvSpPr>
        <p:spPr>
          <a:xfrm>
            <a:off x="5722466" y="1741847"/>
            <a:ext cx="5928760" cy="3479082"/>
          </a:xfrm>
          <a:prstGeom prst="rect">
            <a:avLst/>
          </a:prstGeom>
          <a:noFill/>
        </p:spPr>
        <p:txBody>
          <a:bodyPr wrap="square" rtlCol="0">
            <a:spAutoFit/>
          </a:bodyPr>
          <a:lstStyle/>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マーケティング委員長ガイドブック</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大会PRのためのヒント</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国際役員の訪問を広報する</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国際役員の訪問  ホスト及びプロトコール・ガイド </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pic>
        <p:nvPicPr>
          <p:cNvPr id="3" name="Picture 2">
            <a:extLst>
              <a:ext uri="{FF2B5EF4-FFF2-40B4-BE49-F238E27FC236}">
                <a16:creationId xmlns:a16="http://schemas.microsoft.com/office/drawing/2014/main" id="{0D8EBA6E-D273-DF0F-0CBD-C118592D51D1}"/>
              </a:ext>
            </a:extLst>
          </p:cNvPr>
          <p:cNvPicPr>
            <a:picLocks noChangeAspect="1"/>
          </p:cNvPicPr>
          <p:nvPr/>
        </p:nvPicPr>
        <p:blipFill>
          <a:blip r:embed="rId3"/>
          <a:stretch>
            <a:fillRect/>
          </a:stretch>
        </p:blipFill>
        <p:spPr>
          <a:xfrm>
            <a:off x="194476" y="2647309"/>
            <a:ext cx="4918437" cy="3252964"/>
          </a:xfrm>
          <a:prstGeom prst="rect">
            <a:avLst/>
          </a:prstGeom>
        </p:spPr>
      </p:pic>
      <p:sp>
        <p:nvSpPr>
          <p:cNvPr id="5" name="TextBox 4">
            <a:extLst>
              <a:ext uri="{FF2B5EF4-FFF2-40B4-BE49-F238E27FC236}">
                <a16:creationId xmlns:a16="http://schemas.microsoft.com/office/drawing/2014/main" id="{0B9E738B-B7E6-09E4-948E-ED429FF2CDFC}"/>
              </a:ext>
            </a:extLst>
          </p:cNvPr>
          <p:cNvSpPr txBox="1"/>
          <p:nvPr/>
        </p:nvSpPr>
        <p:spPr>
          <a:xfrm>
            <a:off x="4035581" y="274205"/>
            <a:ext cx="7895421" cy="461665"/>
          </a:xfrm>
          <a:prstGeom prst="rect">
            <a:avLst/>
          </a:prstGeom>
          <a:noFill/>
        </p:spPr>
        <p:txBody>
          <a:bodyPr wrap="square" rtlCol="0">
            <a:spAutoFit/>
          </a:bodyPr>
          <a:lstStyle/>
          <a:p>
            <a:r>
              <a:rPr lang="ja-JP" sz="2400" b="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a:t>
            </a:r>
            <a:r>
              <a:rPr lang="ja-JP" altLang="en-US" sz="2400" b="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の広報に役立つ</a:t>
            </a:r>
            <a:r>
              <a:rPr lang="ja-JP" sz="2400" b="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ツール：  </a:t>
            </a:r>
          </a:p>
        </p:txBody>
      </p:sp>
    </p:spTree>
    <p:extLst>
      <p:ext uri="{BB962C8B-B14F-4D97-AF65-F5344CB8AC3E}">
        <p14:creationId xmlns:p14="http://schemas.microsoft.com/office/powerpoint/2010/main" val="3489845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53280" y="-33338"/>
            <a:ext cx="12393405"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5318728" y="689723"/>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2434857" y="0"/>
            <a:ext cx="8495414"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計画に当たって考慮すべきこと</a:t>
            </a:r>
          </a:p>
        </p:txBody>
      </p:sp>
      <p:sp>
        <p:nvSpPr>
          <p:cNvPr id="10" name="TextBox 9">
            <a:extLst>
              <a:ext uri="{FF2B5EF4-FFF2-40B4-BE49-F238E27FC236}">
                <a16:creationId xmlns:a16="http://schemas.microsoft.com/office/drawing/2014/main" id="{33B114C6-4CBA-4768-B8D6-7667958991FA}"/>
              </a:ext>
            </a:extLst>
          </p:cNvPr>
          <p:cNvSpPr txBox="1"/>
          <p:nvPr/>
        </p:nvSpPr>
        <p:spPr>
          <a:xfrm>
            <a:off x="5873750" y="1334839"/>
            <a:ext cx="5804193" cy="4893647"/>
          </a:xfrm>
          <a:prstGeom prst="rect">
            <a:avLst/>
          </a:prstGeom>
          <a:noFill/>
        </p:spPr>
        <p:txBody>
          <a:bodyPr wrap="square" rtlCol="0">
            <a:spAutoFit/>
          </a:bodyPr>
          <a:lstStyle/>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会場/開催地の決定</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前年度からの</a:t>
            </a: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プログラムの変更</a:t>
            </a:r>
          </a:p>
          <a:p>
            <a:pPr marL="342900" indent="-342900">
              <a:buFont typeface="Arial" panose="020B0604020202020204" pitchFamily="34" charset="0"/>
              <a:buChar char="•"/>
            </a:pPr>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オンライン登録および支払い</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他の大会の訪問</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スポンサー</a:t>
            </a:r>
          </a:p>
          <a:p>
            <a:pPr marL="342900" indent="-342900">
              <a:buFont typeface="Arial" panose="020B0604020202020204" pitchFamily="34" charset="0"/>
              <a:buChar char="•"/>
            </a:pPr>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ライオンズ以外の来賓</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pic>
        <p:nvPicPr>
          <p:cNvPr id="4" name="Picture 3">
            <a:extLst>
              <a:ext uri="{FF2B5EF4-FFF2-40B4-BE49-F238E27FC236}">
                <a16:creationId xmlns:a16="http://schemas.microsoft.com/office/drawing/2014/main" id="{D92D8C59-C8F1-587C-CBCE-1D8C16648523}"/>
              </a:ext>
            </a:extLst>
          </p:cNvPr>
          <p:cNvPicPr>
            <a:picLocks noChangeAspect="1"/>
          </p:cNvPicPr>
          <p:nvPr/>
        </p:nvPicPr>
        <p:blipFill>
          <a:blip r:embed="rId3"/>
          <a:stretch>
            <a:fillRect/>
          </a:stretch>
        </p:blipFill>
        <p:spPr>
          <a:xfrm>
            <a:off x="437854" y="2014187"/>
            <a:ext cx="3994005" cy="3414400"/>
          </a:xfrm>
          <a:prstGeom prst="rect">
            <a:avLst/>
          </a:prstGeom>
        </p:spPr>
      </p:pic>
    </p:spTree>
    <p:extLst>
      <p:ext uri="{BB962C8B-B14F-4D97-AF65-F5344CB8AC3E}">
        <p14:creationId xmlns:p14="http://schemas.microsoft.com/office/powerpoint/2010/main" val="3414175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53280" y="-33338"/>
            <a:ext cx="12393405"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5318728" y="689723"/>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2923287" y="55493"/>
            <a:ext cx="7689658"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計画に当たって考慮すべきこと（続き）</a:t>
            </a:r>
          </a:p>
        </p:txBody>
      </p:sp>
      <p:sp>
        <p:nvSpPr>
          <p:cNvPr id="10" name="TextBox 9">
            <a:extLst>
              <a:ext uri="{FF2B5EF4-FFF2-40B4-BE49-F238E27FC236}">
                <a16:creationId xmlns:a16="http://schemas.microsoft.com/office/drawing/2014/main" id="{33B114C6-4CBA-4768-B8D6-7667958991FA}"/>
              </a:ext>
            </a:extLst>
          </p:cNvPr>
          <p:cNvSpPr txBox="1"/>
          <p:nvPr/>
        </p:nvSpPr>
        <p:spPr>
          <a:xfrm>
            <a:off x="5596856" y="1246187"/>
            <a:ext cx="6261393" cy="4154984"/>
          </a:xfrm>
          <a:prstGeom prst="rect">
            <a:avLst/>
          </a:prstGeom>
          <a:noFill/>
        </p:spPr>
        <p:txBody>
          <a:bodyPr wrap="square" rtlCol="0">
            <a:spAutoFit/>
          </a:bodyPr>
          <a:lstStyle/>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奉仕事業</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地域事業</a:t>
            </a:r>
          </a:p>
          <a:p>
            <a:endParaRPr lang="en-US" sz="2400" i="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LCIF</a:t>
            </a:r>
          </a:p>
          <a:p>
            <a:endParaRPr 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i="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hlinkClick r:id="rId3"/>
              </a:rPr>
              <a:t>ライオンズ・ビデオ・センター</a:t>
            </a:r>
            <a:r>
              <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にあるライオンズの感動的なビデオを紹介</a:t>
            </a: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する</a:t>
            </a:r>
            <a:endParaRPr lang="ja-JP" sz="2400" i="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endParaRPr lang="en-US" sz="2400" i="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altLang="en-US"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楽しみ、祝う</a:t>
            </a:r>
            <a:endParaRPr lang="ja-JP" sz="240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pic>
        <p:nvPicPr>
          <p:cNvPr id="4" name="Picture 3">
            <a:extLst>
              <a:ext uri="{FF2B5EF4-FFF2-40B4-BE49-F238E27FC236}">
                <a16:creationId xmlns:a16="http://schemas.microsoft.com/office/drawing/2014/main" id="{D92D8C59-C8F1-587C-CBCE-1D8C16648523}"/>
              </a:ext>
            </a:extLst>
          </p:cNvPr>
          <p:cNvPicPr>
            <a:picLocks noChangeAspect="1"/>
          </p:cNvPicPr>
          <p:nvPr/>
        </p:nvPicPr>
        <p:blipFill>
          <a:blip r:embed="rId4"/>
          <a:stretch>
            <a:fillRect/>
          </a:stretch>
        </p:blipFill>
        <p:spPr>
          <a:xfrm>
            <a:off x="333751" y="2175805"/>
            <a:ext cx="3994005" cy="3414400"/>
          </a:xfrm>
          <a:prstGeom prst="rect">
            <a:avLst/>
          </a:prstGeom>
        </p:spPr>
      </p:pic>
    </p:spTree>
    <p:extLst>
      <p:ext uri="{BB962C8B-B14F-4D97-AF65-F5344CB8AC3E}">
        <p14:creationId xmlns:p14="http://schemas.microsoft.com/office/powerpoint/2010/main" val="2018607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12542824"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5371306" y="3339306"/>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4518498" y="2598738"/>
            <a:ext cx="4980407"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役立つリソース</a:t>
            </a:r>
          </a:p>
        </p:txBody>
      </p:sp>
    </p:spTree>
    <p:extLst>
      <p:ext uri="{BB962C8B-B14F-4D97-AF65-F5344CB8AC3E}">
        <p14:creationId xmlns:p14="http://schemas.microsoft.com/office/powerpoint/2010/main" val="238872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4637" y="1563914"/>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197717" y="259400"/>
            <a:ext cx="3235586" cy="1569660"/>
          </a:xfrm>
          <a:prstGeom prst="rect">
            <a:avLst/>
          </a:prstGeom>
          <a:noFill/>
        </p:spPr>
        <p:txBody>
          <a:bodyPr wrap="square" rtlCol="0">
            <a:spAutoFit/>
          </a:bodyPr>
          <a:lstStyle/>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基本日程の</a:t>
            </a:r>
            <a:endParaRPr lang="en-US" alt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サンプル </a:t>
            </a:r>
          </a:p>
          <a:p>
            <a:endPar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pic>
        <p:nvPicPr>
          <p:cNvPr id="3" name="Picture 2">
            <a:extLst>
              <a:ext uri="{FF2B5EF4-FFF2-40B4-BE49-F238E27FC236}">
                <a16:creationId xmlns:a16="http://schemas.microsoft.com/office/drawing/2014/main" id="{99602CFE-8E9E-2B0C-4DBE-CA73B0CCA4B4}"/>
              </a:ext>
            </a:extLst>
          </p:cNvPr>
          <p:cNvPicPr>
            <a:picLocks noChangeAspect="1"/>
          </p:cNvPicPr>
          <p:nvPr/>
        </p:nvPicPr>
        <p:blipFill>
          <a:blip r:embed="rId3"/>
          <a:stretch>
            <a:fillRect/>
          </a:stretch>
        </p:blipFill>
        <p:spPr>
          <a:xfrm>
            <a:off x="5553075" y="265149"/>
            <a:ext cx="4932363" cy="6327702"/>
          </a:xfrm>
          <a:prstGeom prst="rect">
            <a:avLst/>
          </a:prstGeom>
          <a:ln w="25400">
            <a:solidFill>
              <a:schemeClr val="accent1"/>
            </a:solidFill>
          </a:ln>
        </p:spPr>
      </p:pic>
    </p:spTree>
    <p:extLst>
      <p:ext uri="{BB962C8B-B14F-4D97-AF65-F5344CB8AC3E}">
        <p14:creationId xmlns:p14="http://schemas.microsoft.com/office/powerpoint/2010/main" val="2116275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4637" y="1563914"/>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197717" y="259400"/>
            <a:ext cx="3235586" cy="1077218"/>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大会PRのためのヒント </a:t>
            </a:r>
          </a:p>
        </p:txBody>
      </p:sp>
      <p:sp>
        <p:nvSpPr>
          <p:cNvPr id="2" name="TextBox 1">
            <a:extLst>
              <a:ext uri="{FF2B5EF4-FFF2-40B4-BE49-F238E27FC236}">
                <a16:creationId xmlns:a16="http://schemas.microsoft.com/office/drawing/2014/main" id="{1A39FB4D-CFCC-C3DC-15C7-C53476A8C1E3}"/>
              </a:ext>
            </a:extLst>
          </p:cNvPr>
          <p:cNvSpPr txBox="1"/>
          <p:nvPr/>
        </p:nvSpPr>
        <p:spPr>
          <a:xfrm>
            <a:off x="5663965" y="2566468"/>
            <a:ext cx="4118862" cy="3154795"/>
          </a:xfrm>
          <a:prstGeom prst="rect">
            <a:avLst/>
          </a:prstGeom>
          <a:noFill/>
        </p:spPr>
        <p:txBody>
          <a:bodyPr wrap="square" rtlCol="0">
            <a:spAutoFit/>
          </a:bodyPr>
          <a:lstStyle/>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出席者を引き寄せる方法</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PRの機会</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地区会報</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ソーシャルメディア</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電子版および印刷版の資料</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地区のウェブサイト</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クラブのウェブサイト</a:t>
            </a: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大会のまとめ</a:t>
            </a:r>
          </a:p>
        </p:txBody>
      </p:sp>
      <p:pic>
        <p:nvPicPr>
          <p:cNvPr id="4" name="Picture 3">
            <a:extLst>
              <a:ext uri="{FF2B5EF4-FFF2-40B4-BE49-F238E27FC236}">
                <a16:creationId xmlns:a16="http://schemas.microsoft.com/office/drawing/2014/main" id="{10A98436-6971-0CCA-1556-97F73E64FB10}"/>
              </a:ext>
            </a:extLst>
          </p:cNvPr>
          <p:cNvPicPr>
            <a:picLocks noChangeAspect="1"/>
          </p:cNvPicPr>
          <p:nvPr/>
        </p:nvPicPr>
        <p:blipFill>
          <a:blip r:embed="rId3"/>
          <a:stretch>
            <a:fillRect/>
          </a:stretch>
        </p:blipFill>
        <p:spPr>
          <a:xfrm>
            <a:off x="3948072" y="137698"/>
            <a:ext cx="7980894" cy="1998078"/>
          </a:xfrm>
          <a:prstGeom prst="rect">
            <a:avLst/>
          </a:prstGeom>
          <a:ln w="22225">
            <a:solidFill>
              <a:schemeClr val="accent6"/>
            </a:solidFill>
          </a:ln>
        </p:spPr>
      </p:pic>
    </p:spTree>
    <p:extLst>
      <p:ext uri="{BB962C8B-B14F-4D97-AF65-F5344CB8AC3E}">
        <p14:creationId xmlns:p14="http://schemas.microsoft.com/office/powerpoint/2010/main" val="141640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4637" y="1563914"/>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197717" y="259400"/>
            <a:ext cx="3235586" cy="1077218"/>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優れた講演者を選ぶには</a:t>
            </a:r>
          </a:p>
        </p:txBody>
      </p:sp>
      <p:pic>
        <p:nvPicPr>
          <p:cNvPr id="3" name="Picture 2">
            <a:extLst>
              <a:ext uri="{FF2B5EF4-FFF2-40B4-BE49-F238E27FC236}">
                <a16:creationId xmlns:a16="http://schemas.microsoft.com/office/drawing/2014/main" id="{AA236E3B-C5F6-F0F8-06B4-DACDF18EEC63}"/>
              </a:ext>
            </a:extLst>
          </p:cNvPr>
          <p:cNvPicPr>
            <a:picLocks noChangeAspect="1"/>
          </p:cNvPicPr>
          <p:nvPr/>
        </p:nvPicPr>
        <p:blipFill>
          <a:blip r:embed="rId3"/>
          <a:stretch>
            <a:fillRect/>
          </a:stretch>
        </p:blipFill>
        <p:spPr>
          <a:xfrm>
            <a:off x="5809941" y="259400"/>
            <a:ext cx="4663106" cy="6124575"/>
          </a:xfrm>
          <a:prstGeom prst="rect">
            <a:avLst/>
          </a:prstGeom>
          <a:ln w="25400">
            <a:solidFill>
              <a:schemeClr val="accent1"/>
            </a:solidFill>
          </a:ln>
        </p:spPr>
      </p:pic>
    </p:spTree>
    <p:extLst>
      <p:ext uri="{BB962C8B-B14F-4D97-AF65-F5344CB8AC3E}">
        <p14:creationId xmlns:p14="http://schemas.microsoft.com/office/powerpoint/2010/main" val="1134571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4637" y="1563914"/>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197716" y="259400"/>
            <a:ext cx="3312399" cy="1077218"/>
          </a:xfrm>
          <a:prstGeom prst="rect">
            <a:avLst/>
          </a:prstGeom>
          <a:noFill/>
        </p:spPr>
        <p:txBody>
          <a:bodyPr wrap="square" rtlCol="0">
            <a:spAutoFit/>
          </a:bodyPr>
          <a:lstStyle/>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講演者/講師情報シート</a:t>
            </a:r>
          </a:p>
        </p:txBody>
      </p:sp>
      <p:pic>
        <p:nvPicPr>
          <p:cNvPr id="4" name="Picture 3">
            <a:extLst>
              <a:ext uri="{FF2B5EF4-FFF2-40B4-BE49-F238E27FC236}">
                <a16:creationId xmlns:a16="http://schemas.microsoft.com/office/drawing/2014/main" id="{041EAEA4-F798-BE2B-4207-B509BB72F491}"/>
              </a:ext>
            </a:extLst>
          </p:cNvPr>
          <p:cNvPicPr>
            <a:picLocks noChangeAspect="1"/>
          </p:cNvPicPr>
          <p:nvPr/>
        </p:nvPicPr>
        <p:blipFill>
          <a:blip r:embed="rId3"/>
          <a:stretch>
            <a:fillRect/>
          </a:stretch>
        </p:blipFill>
        <p:spPr>
          <a:xfrm>
            <a:off x="5730509" y="244000"/>
            <a:ext cx="4812732" cy="6370000"/>
          </a:xfrm>
          <a:prstGeom prst="rect">
            <a:avLst/>
          </a:prstGeom>
          <a:ln w="25400">
            <a:solidFill>
              <a:schemeClr val="accent1"/>
            </a:solidFill>
          </a:ln>
        </p:spPr>
      </p:pic>
    </p:spTree>
    <p:extLst>
      <p:ext uri="{BB962C8B-B14F-4D97-AF65-F5344CB8AC3E}">
        <p14:creationId xmlns:p14="http://schemas.microsoft.com/office/powerpoint/2010/main" val="2699536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84637" y="1245862"/>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216232" y="472901"/>
            <a:ext cx="3235586"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Shop</a:t>
            </a:r>
          </a:p>
        </p:txBody>
      </p:sp>
      <p:sp>
        <p:nvSpPr>
          <p:cNvPr id="4" name="TextBox 3">
            <a:extLst>
              <a:ext uri="{FF2B5EF4-FFF2-40B4-BE49-F238E27FC236}">
                <a16:creationId xmlns:a16="http://schemas.microsoft.com/office/drawing/2014/main" id="{62598C44-752D-A270-D103-0FEA5187894B}"/>
              </a:ext>
            </a:extLst>
          </p:cNvPr>
          <p:cNvSpPr txBox="1"/>
          <p:nvPr/>
        </p:nvSpPr>
        <p:spPr>
          <a:xfrm>
            <a:off x="4008755" y="941751"/>
            <a:ext cx="7685200" cy="1341586"/>
          </a:xfrm>
          <a:prstGeom prst="rect">
            <a:avLst/>
          </a:prstGeom>
          <a:noFill/>
        </p:spPr>
        <p:txBody>
          <a:bodyPr wrap="square">
            <a:spAutoFit/>
          </a:bodyPr>
          <a:lstStyle/>
          <a:p>
            <a:pPr marL="457200">
              <a:lnSpc>
                <a:spcPct val="115000"/>
              </a:lnSpc>
              <a:spcBef>
                <a:spcPts val="0"/>
              </a:spcBef>
              <a:spcAft>
                <a:spcPts val="0"/>
              </a:spcAft>
            </a:pPr>
            <a:r>
              <a:rPr lang="ja-JP" sz="2400"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大会でライオンズの用品を販売することを考える。用品の販売は</a:t>
            </a:r>
            <a:r>
              <a:rPr lang="ja-JP" altLang="en-US" sz="2400"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会員</a:t>
            </a:r>
            <a:r>
              <a:rPr lang="ja-JP" sz="2400"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の体験を高め、地域におけるライオンズのロゴの認知度を向上させる。</a:t>
            </a:r>
          </a:p>
        </p:txBody>
      </p:sp>
      <p:sp>
        <p:nvSpPr>
          <p:cNvPr id="5" name="TextBox 4">
            <a:extLst>
              <a:ext uri="{FF2B5EF4-FFF2-40B4-BE49-F238E27FC236}">
                <a16:creationId xmlns:a16="http://schemas.microsoft.com/office/drawing/2014/main" id="{8F02ED73-D1E3-7675-7C7E-C01FBEF4286E}"/>
              </a:ext>
            </a:extLst>
          </p:cNvPr>
          <p:cNvSpPr txBox="1"/>
          <p:nvPr/>
        </p:nvSpPr>
        <p:spPr>
          <a:xfrm>
            <a:off x="-210152" y="4594191"/>
            <a:ext cx="3968762" cy="1989327"/>
          </a:xfrm>
          <a:prstGeom prst="rect">
            <a:avLst/>
          </a:prstGeom>
          <a:noFill/>
        </p:spPr>
        <p:txBody>
          <a:bodyPr wrap="square">
            <a:spAutoFit/>
          </a:bodyPr>
          <a:lstStyle/>
          <a:p>
            <a:pPr marL="457200" marR="0">
              <a:lnSpc>
                <a:spcPct val="115000"/>
              </a:lnSpc>
              <a:spcBef>
                <a:spcPts val="0"/>
              </a:spcBef>
              <a:spcAft>
                <a:spcPts val="0"/>
              </a:spcAft>
            </a:pPr>
            <a:r>
              <a:rPr lang="ja-JP" sz="2200" dirty="0">
                <a:solidFill>
                  <a:schemeClr val="bg2"/>
                </a:solidFill>
                <a:effectLst/>
                <a:latin typeface="ＭＳ Ｐゴシック" panose="020B0600070205080204" pitchFamily="50" charset="-128"/>
                <a:ea typeface="ＭＳ Ｐゴシック" panose="020B0600070205080204" pitchFamily="50" charset="-128"/>
                <a:cs typeface="Calibri Light" panose="020F0302020204030204" pitchFamily="34" charset="0"/>
              </a:rPr>
              <a:t>詳しい情報や発注への支援をお求めの場合には、</a:t>
            </a:r>
            <a:r>
              <a:rPr lang="en-US" altLang="ja-JP" sz="2200" u="sng" dirty="0" err="1">
                <a:solidFill>
                  <a:schemeClr val="bg2"/>
                </a:solidFill>
                <a:effectLst/>
                <a:latin typeface="ＭＳ Ｐゴシック" panose="020B0600070205080204" pitchFamily="50" charset="-128"/>
                <a:ea typeface="ＭＳ Ｐゴシック" panose="020B0600070205080204" pitchFamily="50" charset="-128"/>
                <a:cs typeface="Calibri Light" panose="020F0302020204030204" pitchFamily="34" charset="0"/>
                <a:hlinkClick r:id="rId3">
                  <a:extLst>
                    <a:ext uri="{A12FA001-AC4F-418D-AE19-62706E023703}">
                      <ahyp:hlinkClr xmlns:ahyp="http://schemas.microsoft.com/office/drawing/2018/hyperlinkcolor" val="tx"/>
                    </a:ext>
                  </a:extLst>
                </a:hlinkClick>
              </a:rPr>
              <a:t>orderdetails</a:t>
            </a:r>
            <a:r>
              <a:rPr lang="ja-JP" sz="2200" u="sng" dirty="0">
                <a:solidFill>
                  <a:schemeClr val="bg2"/>
                </a:solidFill>
                <a:effectLst/>
                <a:latin typeface="ＭＳ Ｐゴシック" panose="020B0600070205080204" pitchFamily="50" charset="-128"/>
                <a:ea typeface="ＭＳ Ｐゴシック" panose="020B0600070205080204" pitchFamily="50" charset="-128"/>
                <a:cs typeface="Calibri Light" panose="020F0302020204030204" pitchFamily="34" charset="0"/>
                <a:hlinkClick r:id="rId3">
                  <a:extLst>
                    <a:ext uri="{A12FA001-AC4F-418D-AE19-62706E023703}">
                      <ahyp:hlinkClr xmlns:ahyp="http://schemas.microsoft.com/office/drawing/2018/hyperlinkcolor" val="tx"/>
                    </a:ext>
                  </a:extLst>
                </a:hlinkClick>
              </a:rPr>
              <a:t>@lionsclubs.org</a:t>
            </a:r>
            <a:r>
              <a:rPr lang="ja-JP" sz="2200" dirty="0">
                <a:solidFill>
                  <a:schemeClr val="bg2"/>
                </a:solidFill>
                <a:effectLst/>
                <a:latin typeface="ＭＳ Ｐゴシック" panose="020B0600070205080204" pitchFamily="50" charset="-128"/>
                <a:ea typeface="ＭＳ Ｐゴシック" panose="020B0600070205080204" pitchFamily="50" charset="-128"/>
                <a:cs typeface="Calibri Light" panose="020F0302020204030204" pitchFamily="34" charset="0"/>
              </a:rPr>
              <a:t>までお問い合わせください。 </a:t>
            </a:r>
          </a:p>
          <a:p>
            <a:pPr marL="457200" marR="0">
              <a:lnSpc>
                <a:spcPct val="115000"/>
              </a:lnSpc>
              <a:spcBef>
                <a:spcPts val="0"/>
              </a:spcBef>
              <a:spcAft>
                <a:spcPts val="0"/>
              </a:spcAft>
            </a:pPr>
            <a:r>
              <a:rPr lang="ja-JP" sz="2200" dirty="0">
                <a:solidFill>
                  <a:schemeClr val="bg2"/>
                </a:solidFill>
                <a:effectLst/>
                <a:latin typeface="ＭＳ Ｐゴシック" panose="020B0600070205080204" pitchFamily="50" charset="-128"/>
                <a:ea typeface="ＭＳ Ｐゴシック" panose="020B0600070205080204" pitchFamily="50" charset="-128"/>
                <a:cs typeface="Calibri Light" panose="020F0302020204030204" pitchFamily="34" charset="0"/>
              </a:rPr>
              <a:t> </a:t>
            </a:r>
          </a:p>
        </p:txBody>
      </p:sp>
      <p:grpSp>
        <p:nvGrpSpPr>
          <p:cNvPr id="3" name="Group 2">
            <a:extLst>
              <a:ext uri="{FF2B5EF4-FFF2-40B4-BE49-F238E27FC236}">
                <a16:creationId xmlns:a16="http://schemas.microsoft.com/office/drawing/2014/main" id="{364BFCA9-2AEA-8565-21AF-218DEBC14E3D}"/>
              </a:ext>
            </a:extLst>
          </p:cNvPr>
          <p:cNvGrpSpPr/>
          <p:nvPr/>
        </p:nvGrpSpPr>
        <p:grpSpPr>
          <a:xfrm>
            <a:off x="4717630" y="3584064"/>
            <a:ext cx="6267450" cy="1981200"/>
            <a:chOff x="0" y="0"/>
            <a:chExt cx="6267450" cy="1981200"/>
          </a:xfrm>
        </p:grpSpPr>
        <p:sp>
          <p:nvSpPr>
            <p:cNvPr id="7" name="Text Box 2">
              <a:extLst>
                <a:ext uri="{FF2B5EF4-FFF2-40B4-BE49-F238E27FC236}">
                  <a16:creationId xmlns:a16="http://schemas.microsoft.com/office/drawing/2014/main" id="{BA6164CE-0A8A-20DF-CC28-DF3FC8ACF73C}"/>
                </a:ext>
              </a:extLst>
            </p:cNvPr>
            <p:cNvSpPr txBox="1">
              <a:spLocks noChangeArrowheads="1"/>
            </p:cNvSpPr>
            <p:nvPr/>
          </p:nvSpPr>
          <p:spPr bwMode="auto">
            <a:xfrm>
              <a:off x="0" y="0"/>
              <a:ext cx="6267450" cy="1981200"/>
            </a:xfrm>
            <a:prstGeom prst="rect">
              <a:avLst/>
            </a:prstGeom>
            <a:solidFill>
              <a:srgbClr val="0070C0"/>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kern="100">
                  <a:effectLst/>
                  <a:latin typeface="Calibri" panose="020F0502020204030204" pitchFamily="34" charset="0"/>
                  <a:ea typeface="Yu Mincho" panose="02020400000000000000" pitchFamily="18" charset="-128"/>
                  <a:cs typeface="Times New Roman" panose="02020603050405020304" pitchFamily="18" charset="0"/>
                </a:rPr>
                <a:t> </a:t>
              </a:r>
            </a:p>
          </p:txBody>
        </p:sp>
        <p:sp>
          <p:nvSpPr>
            <p:cNvPr id="9" name="Text Box 2">
              <a:extLst>
                <a:ext uri="{FF2B5EF4-FFF2-40B4-BE49-F238E27FC236}">
                  <a16:creationId xmlns:a16="http://schemas.microsoft.com/office/drawing/2014/main" id="{018AB627-8C4A-DE36-7ED7-792BB534E591}"/>
                </a:ext>
              </a:extLst>
            </p:cNvPr>
            <p:cNvSpPr txBox="1">
              <a:spLocks noChangeArrowheads="1"/>
            </p:cNvSpPr>
            <p:nvPr/>
          </p:nvSpPr>
          <p:spPr bwMode="auto">
            <a:xfrm>
              <a:off x="123825" y="95250"/>
              <a:ext cx="6048375" cy="1762125"/>
            </a:xfrm>
            <a:prstGeom prst="rect">
              <a:avLst/>
            </a:prstGeom>
            <a:solidFill>
              <a:srgbClr val="0070C0"/>
            </a:solidFill>
            <a:ln w="28575">
              <a:solidFill>
                <a:schemeClr val="bg1"/>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kern="100" dirty="0">
                  <a:effectLst/>
                  <a:latin typeface="Calibri" panose="020F0502020204030204" pitchFamily="34" charset="0"/>
                  <a:ea typeface="Yu Mincho" panose="02020400000000000000" pitchFamily="18" charset="-128"/>
                  <a:cs typeface="Times New Roman" panose="02020603050405020304" pitchFamily="18" charset="0"/>
                </a:rPr>
                <a:t>						</a:t>
              </a:r>
            </a:p>
            <a:p>
              <a:pPr marL="2286000" marR="0">
                <a:lnSpc>
                  <a:spcPct val="107000"/>
                </a:lnSpc>
                <a:spcBef>
                  <a:spcPts val="0"/>
                </a:spcBef>
                <a:spcAft>
                  <a:spcPts val="600"/>
                </a:spcAft>
              </a:pPr>
              <a:r>
                <a:rPr lang="en-US" sz="1800" kern="100" dirty="0">
                  <a:solidFill>
                    <a:srgbClr val="FFFFFF"/>
                  </a:solidFill>
                  <a:effectLst/>
                  <a:latin typeface="Calibri" panose="020F0502020204030204" pitchFamily="34" charset="0"/>
                  <a:ea typeface="Yu Mincho" panose="02020400000000000000" pitchFamily="18" charset="-128"/>
                  <a:cs typeface="Times New Roman" panose="02020603050405020304" pitchFamily="18" charset="0"/>
                </a:rPr>
                <a:t>   Welcome to </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600"/>
                </a:spcAft>
              </a:pPr>
              <a:r>
                <a:rPr lang="en-US" sz="2800" kern="100" dirty="0">
                  <a:solidFill>
                    <a:srgbClr val="FFFFFF"/>
                  </a:solidFill>
                  <a:effectLst/>
                  <a:latin typeface="Calibri" panose="020F0502020204030204" pitchFamily="34" charset="0"/>
                  <a:ea typeface="Yu Mincho" panose="02020400000000000000" pitchFamily="18" charset="-128"/>
                  <a:cs typeface="Times New Roman" panose="02020603050405020304" pitchFamily="18" charset="0"/>
                </a:rPr>
                <a:t>                      Everything Lions!</a:t>
              </a:r>
              <a:endParaRPr lang="en-US" sz="1100" kern="100" dirty="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100" kern="100" dirty="0">
                  <a:effectLst/>
                  <a:latin typeface="Calibri" panose="020F0502020204030204" pitchFamily="34" charset="0"/>
                  <a:ea typeface="Yu Mincho" panose="02020400000000000000" pitchFamily="18" charset="-128"/>
                  <a:cs typeface="Times New Roman" panose="02020603050405020304" pitchFamily="18" charset="0"/>
                </a:rPr>
                <a:t> </a:t>
              </a:r>
            </a:p>
          </p:txBody>
        </p:sp>
        <p:sp>
          <p:nvSpPr>
            <p:cNvPr id="10" name="Text Box 2">
              <a:extLst>
                <a:ext uri="{FF2B5EF4-FFF2-40B4-BE49-F238E27FC236}">
                  <a16:creationId xmlns:a16="http://schemas.microsoft.com/office/drawing/2014/main" id="{58573AF5-7B4B-FE7C-D927-414CA6019870}"/>
                </a:ext>
              </a:extLst>
            </p:cNvPr>
            <p:cNvSpPr txBox="1">
              <a:spLocks noChangeArrowheads="1"/>
            </p:cNvSpPr>
            <p:nvPr/>
          </p:nvSpPr>
          <p:spPr bwMode="auto">
            <a:xfrm>
              <a:off x="2095500" y="1390650"/>
              <a:ext cx="2354580" cy="304800"/>
            </a:xfrm>
            <a:prstGeom prst="rect">
              <a:avLst/>
            </a:prstGeom>
            <a:solidFill>
              <a:schemeClr val="tx1"/>
            </a:solidFill>
            <a:ln w="9525">
              <a:solidFill>
                <a:srgbClr val="000000"/>
              </a:solid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ja-JP" sz="1100" kern="100">
                  <a:solidFill>
                    <a:srgbClr val="FFFFFF"/>
                  </a:solidFill>
                  <a:effectLst/>
                  <a:latin typeface="Calibri" panose="020F0502020204030204" pitchFamily="34" charset="0"/>
                  <a:ea typeface="MS Gothic" panose="020B0609070205080204" pitchFamily="49" charset="-128"/>
                  <a:cs typeface="MS Gothic" panose="020B0609070205080204" pitchFamily="49" charset="-128"/>
                </a:rPr>
                <a:t>クラブ用品を購入する</a:t>
              </a:r>
              <a:endParaRPr lang="en-US" sz="1100" kern="100">
                <a:effectLst/>
                <a:latin typeface="Calibri" panose="020F0502020204030204" pitchFamily="34" charset="0"/>
                <a:ea typeface="Yu Mincho"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1071956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0" y="0"/>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943276" y="2148848"/>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757980" y="822947"/>
            <a:ext cx="2870100" cy="1046440"/>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大会の要素 </a:t>
            </a:r>
          </a:p>
          <a:p>
            <a:endParaRPr lang="en-US" sz="3000" dirty="0">
              <a:latin typeface="ＭＳ Ｐゴシック" panose="020B0600070205080204" pitchFamily="50" charset="-128"/>
              <a:ea typeface="ＭＳ Ｐゴシック" panose="020B0600070205080204" pitchFamily="50" charset="-128"/>
            </a:endParaRPr>
          </a:p>
        </p:txBody>
      </p:sp>
      <p:sp>
        <p:nvSpPr>
          <p:cNvPr id="10" name="TextBox 9">
            <a:extLst>
              <a:ext uri="{FF2B5EF4-FFF2-40B4-BE49-F238E27FC236}">
                <a16:creationId xmlns:a16="http://schemas.microsoft.com/office/drawing/2014/main" id="{33B114C6-4CBA-4768-B8D6-7667958991FA}"/>
              </a:ext>
            </a:extLst>
          </p:cNvPr>
          <p:cNvSpPr txBox="1"/>
          <p:nvPr/>
        </p:nvSpPr>
        <p:spPr>
          <a:xfrm>
            <a:off x="6214432" y="1324773"/>
            <a:ext cx="4182739" cy="3046988"/>
          </a:xfrm>
          <a:prstGeom prst="rect">
            <a:avLst/>
          </a:prstGeom>
          <a:noFill/>
        </p:spPr>
        <p:txBody>
          <a:bodyPr wrap="square" rtlCol="0">
            <a:spAutoFit/>
          </a:bodyPr>
          <a:lstStyle/>
          <a:p>
            <a:endParaRPr lang="en-US" sz="2400" b="1"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457200" indent="-457200">
              <a:buAutoNum type="arabicPeriod"/>
            </a:pPr>
            <a:r>
              <a:rPr lang="ja-JP" sz="2400" b="1">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人材</a:t>
            </a:r>
          </a:p>
          <a:p>
            <a:pPr marL="457200" indent="-457200">
              <a:buAutoNum type="arabicPeriod"/>
            </a:pPr>
            <a:endParaRPr lang="en-US" sz="2400" b="1"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457200" indent="-457200">
              <a:buAutoNum type="arabicPeriod"/>
            </a:pPr>
            <a:r>
              <a:rPr lang="ja-JP" sz="2400" b="1">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計画</a:t>
            </a:r>
          </a:p>
          <a:p>
            <a:pPr marL="457200" indent="-457200">
              <a:buAutoNum type="arabicPeriod"/>
            </a:pPr>
            <a:endParaRPr lang="en-US" sz="2400" b="1"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457200" indent="-457200">
              <a:buAutoNum type="arabicPeriod"/>
            </a:pPr>
            <a:r>
              <a:rPr lang="ja-JP" sz="2400" b="1">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準備とプログラム</a:t>
            </a:r>
          </a:p>
          <a:p>
            <a:pPr marL="457200" indent="-457200">
              <a:buAutoNum type="arabicPeriod"/>
            </a:pPr>
            <a:endParaRPr lang="en-US" sz="2400" b="1" dirty="0">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457200" indent="-457200">
              <a:buAutoNum type="arabicPeriod"/>
            </a:pPr>
            <a:r>
              <a:rPr lang="ja-JP" sz="2400" b="1">
                <a:solidFill>
                  <a:srgbClr val="0D2240"/>
                </a:solidFill>
                <a:latin typeface="ＭＳ Ｐゴシック" panose="020B0600070205080204" pitchFamily="50" charset="-128"/>
                <a:ea typeface="ＭＳ Ｐゴシック" panose="020B0600070205080204" pitchFamily="50" charset="-128"/>
                <a:cs typeface="Calibri Light" panose="020F0302020204030204" pitchFamily="34" charset="0"/>
              </a:rPr>
              <a:t>広報  </a:t>
            </a:r>
          </a:p>
        </p:txBody>
      </p:sp>
      <p:pic>
        <p:nvPicPr>
          <p:cNvPr id="3" name="Picture 2">
            <a:extLst>
              <a:ext uri="{FF2B5EF4-FFF2-40B4-BE49-F238E27FC236}">
                <a16:creationId xmlns:a16="http://schemas.microsoft.com/office/drawing/2014/main" id="{B5271711-3F1A-4415-B54B-501BA5143B93}"/>
              </a:ext>
            </a:extLst>
          </p:cNvPr>
          <p:cNvPicPr>
            <a:picLocks noChangeAspect="1"/>
          </p:cNvPicPr>
          <p:nvPr/>
        </p:nvPicPr>
        <p:blipFill>
          <a:blip r:embed="rId3"/>
          <a:stretch>
            <a:fillRect/>
          </a:stretch>
        </p:blipFill>
        <p:spPr>
          <a:xfrm>
            <a:off x="379834" y="3733176"/>
            <a:ext cx="4182738" cy="2928606"/>
          </a:xfrm>
          <a:prstGeom prst="rect">
            <a:avLst/>
          </a:prstGeom>
        </p:spPr>
      </p:pic>
    </p:spTree>
    <p:extLst>
      <p:ext uri="{BB962C8B-B14F-4D97-AF65-F5344CB8AC3E}">
        <p14:creationId xmlns:p14="http://schemas.microsoft.com/office/powerpoint/2010/main" val="212741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D2240"/>
        </a:solidFill>
        <a:effectLst/>
      </p:bgPr>
    </p:bg>
    <p:spTree>
      <p:nvGrpSpPr>
        <p:cNvPr id="1" name=""/>
        <p:cNvGrpSpPr/>
        <p:nvPr/>
      </p:nvGrpSpPr>
      <p:grpSpPr>
        <a:xfrm>
          <a:off x="0" y="0"/>
          <a:ext cx="0" cy="0"/>
          <a:chOff x="0" y="0"/>
          <a:chExt cx="0" cy="0"/>
        </a:xfrm>
      </p:grpSpPr>
      <p:pic>
        <p:nvPicPr>
          <p:cNvPr id="2" name="Picture 1" descr="lionlogo_white.eps">
            <a:extLst>
              <a:ext uri="{FF2B5EF4-FFF2-40B4-BE49-F238E27FC236}">
                <a16:creationId xmlns:a16="http://schemas.microsoft.com/office/drawing/2014/main" id="{6E8D90BB-1505-4EB2-A728-653187499B73}"/>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10428070" y="457200"/>
            <a:ext cx="1464110" cy="1428239"/>
          </a:xfrm>
          <a:prstGeom prst="rect">
            <a:avLst/>
          </a:prstGeom>
          <a:effectLst>
            <a:outerShdw blurRad="50800" dist="50800" dir="5400000" algn="ctr" rotWithShape="0">
              <a:srgbClr val="000000"/>
            </a:outerShdw>
          </a:effectLst>
        </p:spPr>
      </p:pic>
      <p:sp>
        <p:nvSpPr>
          <p:cNvPr id="4" name="TextBox 27">
            <a:extLst>
              <a:ext uri="{FF2B5EF4-FFF2-40B4-BE49-F238E27FC236}">
                <a16:creationId xmlns:a16="http://schemas.microsoft.com/office/drawing/2014/main" id="{8EC559F4-9539-41A5-A1CB-DE8BE39F5531}"/>
              </a:ext>
            </a:extLst>
          </p:cNvPr>
          <p:cNvSpPr txBox="1"/>
          <p:nvPr/>
        </p:nvSpPr>
        <p:spPr>
          <a:xfrm>
            <a:off x="406400" y="1885439"/>
            <a:ext cx="11785600" cy="25930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ja-JP"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rPr>
              <a:t>電話：(630) 468-6</a:t>
            </a:r>
            <a:r>
              <a:rPr lang="en-US" altLang="ja-JP"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rPr>
              <a:t>993</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b="1" kern="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ja-JP"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rPr>
              <a:t>Email: </a:t>
            </a:r>
            <a:r>
              <a:rPr lang="en-US" altLang="ja-JP" sz="24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hlinkClick r:id="rId4">
                  <a:extLst>
                    <a:ext uri="{A12FA001-AC4F-418D-AE19-62706E023703}">
                      <ahyp:hlinkClr xmlns:ahyp="http://schemas.microsoft.com/office/drawing/2018/hyperlinkcolor" val="tx"/>
                    </a:ext>
                  </a:extLst>
                </a:hlinkClick>
              </a:rPr>
              <a:t>pacificasian@lionsclubs.org</a:t>
            </a:r>
            <a:endParaRPr lang="en-US" altLang="ja-JP" sz="24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b="1" kern="0"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endParaRPr>
          </a:p>
          <a:p>
            <a:pPr marL="342900" indent="-342900" defTabSz="914367" hangingPunct="0">
              <a:buFont typeface="Arial" panose="020B0604020202020204" pitchFamily="34" charset="0"/>
              <a:buChar char="•"/>
              <a:defRPr sz="2800" b="0">
                <a:solidFill>
                  <a:srgbClr val="FFFFFF"/>
                </a:solidFill>
                <a:latin typeface="HelveticaNeueLT Std Lt"/>
                <a:ea typeface="HelveticaNeueLT Std Lt"/>
                <a:cs typeface="HelveticaNeueLT Std Lt"/>
                <a:sym typeface="HelveticaNeueLT Std Lt"/>
              </a:defRPr>
            </a:pPr>
            <a:r>
              <a:rPr lang="ja-JP" sz="24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rPr>
              <a:t>ウェブページ： </a:t>
            </a:r>
            <a:r>
              <a:rPr lang="ja-JP" sz="20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hlinkClick r:id="rId5">
                  <a:extLst>
                    <a:ext uri="{A12FA001-AC4F-418D-AE19-62706E023703}">
                      <ahyp:hlinkClr xmlns:ahyp="http://schemas.microsoft.com/office/drawing/2018/hyperlinkcolor" val="tx"/>
                    </a:ext>
                  </a:extLst>
                </a:hlinkClick>
              </a:rPr>
              <a:t>https://www.lionsclubs.org/</a:t>
            </a:r>
            <a:r>
              <a:rPr lang="en-US" altLang="ja-JP" sz="20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hlinkClick r:id="rId5">
                  <a:extLst>
                    <a:ext uri="{A12FA001-AC4F-418D-AE19-62706E023703}">
                      <ahyp:hlinkClr xmlns:ahyp="http://schemas.microsoft.com/office/drawing/2018/hyperlinkcolor" val="tx"/>
                    </a:ext>
                  </a:extLst>
                </a:hlinkClick>
              </a:rPr>
              <a:t>ja</a:t>
            </a:r>
            <a:r>
              <a:rPr lang="ja-JP" sz="20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hlinkClick r:id="rId5">
                  <a:extLst>
                    <a:ext uri="{A12FA001-AC4F-418D-AE19-62706E023703}">
                      <ahyp:hlinkClr xmlns:ahyp="http://schemas.microsoft.com/office/drawing/2018/hyperlinkcolor" val="tx"/>
                    </a:ext>
                  </a:extLst>
                </a:hlinkClick>
              </a:rPr>
              <a:t>/resources-for-members/resource-center/plan-a-district-convention</a:t>
            </a:r>
            <a:r>
              <a:rPr lang="ja-JP" sz="2000" b="1"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b="1" kern="0" dirty="0">
              <a:solidFill>
                <a:srgbClr val="0070C0"/>
              </a:solidFill>
              <a:latin typeface="ＭＳ Ｐゴシック" panose="020B0600070205080204" pitchFamily="50" charset="-128"/>
              <a:ea typeface="ＭＳ Ｐゴシック" panose="020B0600070205080204" pitchFamily="50" charset="-128"/>
              <a:cs typeface="Calibri Light" panose="020F0302020204030204" pitchFamily="34" charset="0"/>
              <a:sym typeface="HelveticaNeueLT Std Lt"/>
            </a:endParaRPr>
          </a:p>
        </p:txBody>
      </p:sp>
      <p:sp>
        <p:nvSpPr>
          <p:cNvPr id="5" name="TextBox 4">
            <a:extLst>
              <a:ext uri="{FF2B5EF4-FFF2-40B4-BE49-F238E27FC236}">
                <a16:creationId xmlns:a16="http://schemas.microsoft.com/office/drawing/2014/main" id="{8260E4D5-A730-4DAE-AF6F-5678014A338F}"/>
              </a:ext>
            </a:extLst>
          </p:cNvPr>
          <p:cNvSpPr txBox="1"/>
          <p:nvPr/>
        </p:nvSpPr>
        <p:spPr>
          <a:xfrm>
            <a:off x="3763224" y="457200"/>
            <a:ext cx="4665552" cy="661158"/>
          </a:xfrm>
          <a:prstGeom prst="rect">
            <a:avLst/>
          </a:prstGeom>
          <a:noFill/>
        </p:spPr>
        <p:txBody>
          <a:bodyPr wrap="square" rtlCol="0">
            <a:spAutoFit/>
          </a:bodyPr>
          <a:lstStyle/>
          <a:p>
            <a:r>
              <a:rPr lang="ja-JP" sz="3600" b="1" dirty="0">
                <a:solidFill>
                  <a:srgbClr val="FFC000"/>
                </a:solidFill>
                <a:latin typeface="ＭＳ Ｐゴシック" panose="020B0600070205080204" pitchFamily="50" charset="-128"/>
                <a:ea typeface="ＭＳ Ｐゴシック" panose="020B0600070205080204" pitchFamily="50" charset="-128"/>
                <a:cs typeface="Calibri Light" panose="020F0302020204030204" pitchFamily="34" charset="0"/>
              </a:rPr>
              <a:t>国際本部連絡先情報 </a:t>
            </a:r>
          </a:p>
        </p:txBody>
      </p:sp>
      <p:pic>
        <p:nvPicPr>
          <p:cNvPr id="3" name="Picture 2">
            <a:extLst>
              <a:ext uri="{FF2B5EF4-FFF2-40B4-BE49-F238E27FC236}">
                <a16:creationId xmlns:a16="http://schemas.microsoft.com/office/drawing/2014/main" id="{C285AF13-99B8-7950-BBF9-2D460FC745AB}"/>
              </a:ext>
            </a:extLst>
          </p:cNvPr>
          <p:cNvPicPr>
            <a:picLocks noChangeAspect="1"/>
          </p:cNvPicPr>
          <p:nvPr/>
        </p:nvPicPr>
        <p:blipFill>
          <a:blip r:embed="rId6"/>
          <a:stretch>
            <a:fillRect/>
          </a:stretch>
        </p:blipFill>
        <p:spPr>
          <a:xfrm>
            <a:off x="9658350" y="4325283"/>
            <a:ext cx="2324100" cy="2324100"/>
          </a:xfrm>
          <a:prstGeom prst="rect">
            <a:avLst/>
          </a:prstGeom>
        </p:spPr>
      </p:pic>
    </p:spTree>
    <p:extLst>
      <p:ext uri="{BB962C8B-B14F-4D97-AF65-F5344CB8AC3E}">
        <p14:creationId xmlns:p14="http://schemas.microsoft.com/office/powerpoint/2010/main" val="1691144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652463" y="1256830"/>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203722" y="661412"/>
            <a:ext cx="3223575"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さあ、始めよう</a:t>
            </a:r>
          </a:p>
        </p:txBody>
      </p:sp>
      <p:sp>
        <p:nvSpPr>
          <p:cNvPr id="10" name="TextBox 9">
            <a:extLst>
              <a:ext uri="{FF2B5EF4-FFF2-40B4-BE49-F238E27FC236}">
                <a16:creationId xmlns:a16="http://schemas.microsoft.com/office/drawing/2014/main" id="{33B114C6-4CBA-4768-B8D6-7667958991FA}"/>
              </a:ext>
            </a:extLst>
          </p:cNvPr>
          <p:cNvSpPr txBox="1"/>
          <p:nvPr/>
        </p:nvSpPr>
        <p:spPr>
          <a:xfrm>
            <a:off x="4414092" y="1490008"/>
            <a:ext cx="7777908" cy="1938992"/>
          </a:xfrm>
          <a:prstGeom prst="rect">
            <a:avLst/>
          </a:prstGeom>
          <a:noFill/>
        </p:spPr>
        <p:txBody>
          <a:bodyPr wrap="square" rtlCol="0">
            <a:spAutoFit/>
          </a:bodyPr>
          <a:lstStyle/>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大会チームと協力する</a:t>
            </a:r>
          </a:p>
          <a:p>
            <a:pPr marL="342900" indent="-342900">
              <a:buFont typeface="Arial" panose="020B0604020202020204" pitchFamily="34" charset="0"/>
              <a:buChar char="•"/>
            </a:pPr>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ウェブページで入手できる資料に目を通す</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各役職を担うライオンを決定する </a:t>
            </a:r>
          </a:p>
        </p:txBody>
      </p:sp>
      <p:sp>
        <p:nvSpPr>
          <p:cNvPr id="4" name="TextBox 3">
            <a:extLst>
              <a:ext uri="{FF2B5EF4-FFF2-40B4-BE49-F238E27FC236}">
                <a16:creationId xmlns:a16="http://schemas.microsoft.com/office/drawing/2014/main" id="{10E1FDB6-CF83-74EB-0FF1-613D4D8E05E6}"/>
              </a:ext>
            </a:extLst>
          </p:cNvPr>
          <p:cNvSpPr txBox="1"/>
          <p:nvPr/>
        </p:nvSpPr>
        <p:spPr>
          <a:xfrm>
            <a:off x="3993055" y="5672380"/>
            <a:ext cx="5507406" cy="461665"/>
          </a:xfrm>
          <a:prstGeom prst="rect">
            <a:avLst/>
          </a:prstGeom>
          <a:noFill/>
        </p:spPr>
        <p:txBody>
          <a:bodyPr wrap="square" rtlCol="0">
            <a:spAutoFit/>
          </a:bodyPr>
          <a:lstStyle/>
          <a:p>
            <a:r>
              <a:rPr lang="ja-JP" sz="2400" i="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「地区大会を計画するには」ウェブページ</a:t>
            </a:r>
          </a:p>
        </p:txBody>
      </p:sp>
      <p:pic>
        <p:nvPicPr>
          <p:cNvPr id="5" name="Picture 4">
            <a:extLst>
              <a:ext uri="{FF2B5EF4-FFF2-40B4-BE49-F238E27FC236}">
                <a16:creationId xmlns:a16="http://schemas.microsoft.com/office/drawing/2014/main" id="{8CF27F3C-E4A6-30B5-20A7-D17C47604BCB}"/>
              </a:ext>
            </a:extLst>
          </p:cNvPr>
          <p:cNvPicPr>
            <a:picLocks noChangeAspect="1"/>
          </p:cNvPicPr>
          <p:nvPr/>
        </p:nvPicPr>
        <p:blipFill>
          <a:blip r:embed="rId3"/>
          <a:stretch>
            <a:fillRect/>
          </a:stretch>
        </p:blipFill>
        <p:spPr>
          <a:xfrm>
            <a:off x="9658350" y="4325283"/>
            <a:ext cx="2324100" cy="2324100"/>
          </a:xfrm>
          <a:prstGeom prst="rect">
            <a:avLst/>
          </a:prstGeom>
        </p:spPr>
      </p:pic>
    </p:spTree>
    <p:extLst>
      <p:ext uri="{BB962C8B-B14F-4D97-AF65-F5344CB8AC3E}">
        <p14:creationId xmlns:p14="http://schemas.microsoft.com/office/powerpoint/2010/main" val="1598094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652463" y="1256830"/>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526826" y="593725"/>
            <a:ext cx="2272423"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人材</a:t>
            </a:r>
          </a:p>
        </p:txBody>
      </p:sp>
      <p:sp>
        <p:nvSpPr>
          <p:cNvPr id="10" name="TextBox 9">
            <a:extLst>
              <a:ext uri="{FF2B5EF4-FFF2-40B4-BE49-F238E27FC236}">
                <a16:creationId xmlns:a16="http://schemas.microsoft.com/office/drawing/2014/main" id="{33B114C6-4CBA-4768-B8D6-7667958991FA}"/>
              </a:ext>
            </a:extLst>
          </p:cNvPr>
          <p:cNvSpPr txBox="1"/>
          <p:nvPr/>
        </p:nvSpPr>
        <p:spPr>
          <a:xfrm>
            <a:off x="6602655" y="886112"/>
            <a:ext cx="4714371" cy="4893647"/>
          </a:xfrm>
          <a:prstGeom prst="rect">
            <a:avLst/>
          </a:prstGeom>
          <a:noFill/>
        </p:spPr>
        <p:txBody>
          <a:bodyPr wrap="square" rtlCol="0">
            <a:spAutoFit/>
          </a:bodyPr>
          <a:lstStyle/>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地区ガバナー </a:t>
            </a:r>
          </a:p>
          <a:p>
            <a:pPr marL="342900" indent="-342900">
              <a:buFont typeface="Arial" panose="020B0604020202020204" pitchFamily="34" charset="0"/>
              <a:buChar char="•"/>
            </a:pPr>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大会委員長</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ホスト委員会委員長</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プログラム委員長 </a:t>
            </a:r>
          </a:p>
          <a:p>
            <a:pPr marL="342900" indent="-342900">
              <a:buFont typeface="Arial" panose="020B0604020202020204" pitchFamily="34" charset="0"/>
              <a:buChar char="•"/>
            </a:pPr>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財務委員長</a:t>
            </a:r>
          </a:p>
          <a:p>
            <a:pPr marL="342900" indent="-342900">
              <a:buFont typeface="Arial" panose="020B0604020202020204" pitchFamily="34" charset="0"/>
              <a:buChar char="•"/>
            </a:pPr>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マーケティング委員長</a:t>
            </a:r>
          </a:p>
          <a:p>
            <a:pPr marL="342900" indent="-342900">
              <a:buFont typeface="Arial" panose="020B0604020202020204" pitchFamily="34" charset="0"/>
              <a:buChar char="•"/>
            </a:pPr>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342900"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視聴覚機材コーディネーター</a:t>
            </a:r>
          </a:p>
        </p:txBody>
      </p:sp>
      <p:pic>
        <p:nvPicPr>
          <p:cNvPr id="2" name="Picture 1">
            <a:extLst>
              <a:ext uri="{FF2B5EF4-FFF2-40B4-BE49-F238E27FC236}">
                <a16:creationId xmlns:a16="http://schemas.microsoft.com/office/drawing/2014/main" id="{2A2F17DF-30D9-5B4A-1B04-6B636B21B76D}"/>
              </a:ext>
            </a:extLst>
          </p:cNvPr>
          <p:cNvPicPr>
            <a:picLocks noChangeAspect="1"/>
          </p:cNvPicPr>
          <p:nvPr/>
        </p:nvPicPr>
        <p:blipFill>
          <a:blip r:embed="rId3"/>
          <a:stretch>
            <a:fillRect/>
          </a:stretch>
        </p:blipFill>
        <p:spPr>
          <a:xfrm>
            <a:off x="874973" y="2608027"/>
            <a:ext cx="4396022" cy="29718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805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68102"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926193" y="897941"/>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805184" y="301337"/>
            <a:ext cx="2272423"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計画</a:t>
            </a:r>
          </a:p>
        </p:txBody>
      </p:sp>
      <p:sp>
        <p:nvSpPr>
          <p:cNvPr id="10" name="TextBox 9">
            <a:extLst>
              <a:ext uri="{FF2B5EF4-FFF2-40B4-BE49-F238E27FC236}">
                <a16:creationId xmlns:a16="http://schemas.microsoft.com/office/drawing/2014/main" id="{33B114C6-4CBA-4768-B8D6-7667958991FA}"/>
              </a:ext>
            </a:extLst>
          </p:cNvPr>
          <p:cNvSpPr txBox="1"/>
          <p:nvPr/>
        </p:nvSpPr>
        <p:spPr>
          <a:xfrm>
            <a:off x="5439524" y="156949"/>
            <a:ext cx="6798488" cy="461665"/>
          </a:xfrm>
          <a:prstGeom prst="rect">
            <a:avLst/>
          </a:prstGeom>
          <a:noFill/>
        </p:spPr>
        <p:txBody>
          <a:bodyPr wrap="square" rtlCol="0">
            <a:spAutoFit/>
          </a:bodyPr>
          <a:lstStyle/>
          <a:p>
            <a:pPr lvl="1"/>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地区大会出席者アンケート</a:t>
            </a:r>
          </a:p>
        </p:txBody>
      </p:sp>
      <p:pic>
        <p:nvPicPr>
          <p:cNvPr id="4" name="Picture 3">
            <a:extLst>
              <a:ext uri="{FF2B5EF4-FFF2-40B4-BE49-F238E27FC236}">
                <a16:creationId xmlns:a16="http://schemas.microsoft.com/office/drawing/2014/main" id="{8443EA3B-71BC-348E-9919-01461031CD6E}"/>
              </a:ext>
            </a:extLst>
          </p:cNvPr>
          <p:cNvPicPr>
            <a:picLocks noChangeAspect="1"/>
          </p:cNvPicPr>
          <p:nvPr/>
        </p:nvPicPr>
        <p:blipFill>
          <a:blip r:embed="rId3"/>
          <a:stretch>
            <a:fillRect/>
          </a:stretch>
        </p:blipFill>
        <p:spPr>
          <a:xfrm>
            <a:off x="97186" y="3990599"/>
            <a:ext cx="3620997" cy="241946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7090DBA-1D2F-9FA8-324D-E661562AF355}"/>
              </a:ext>
            </a:extLst>
          </p:cNvPr>
          <p:cNvSpPr txBox="1"/>
          <p:nvPr/>
        </p:nvSpPr>
        <p:spPr>
          <a:xfrm>
            <a:off x="150034" y="1790184"/>
            <a:ext cx="3573491" cy="1077218"/>
          </a:xfrm>
          <a:prstGeom prst="rect">
            <a:avLst/>
          </a:prstGeom>
          <a:noFill/>
        </p:spPr>
        <p:txBody>
          <a:bodyPr wrap="square" rtlCol="0">
            <a:spAutoFit/>
          </a:bodyPr>
          <a:lstStyle/>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ステップ1 – </a:t>
            </a:r>
            <a:endParaRPr lang="en-US" alt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アンケートを集める</a:t>
            </a:r>
          </a:p>
        </p:txBody>
      </p:sp>
      <p:pic>
        <p:nvPicPr>
          <p:cNvPr id="7" name="Picture 6">
            <a:extLst>
              <a:ext uri="{FF2B5EF4-FFF2-40B4-BE49-F238E27FC236}">
                <a16:creationId xmlns:a16="http://schemas.microsoft.com/office/drawing/2014/main" id="{5AC9AB2E-3507-3F8E-13B4-B4C65014EC2A}"/>
              </a:ext>
            </a:extLst>
          </p:cNvPr>
          <p:cNvPicPr>
            <a:picLocks noChangeAspect="1"/>
          </p:cNvPicPr>
          <p:nvPr/>
        </p:nvPicPr>
        <p:blipFill>
          <a:blip r:embed="rId4"/>
          <a:stretch>
            <a:fillRect/>
          </a:stretch>
        </p:blipFill>
        <p:spPr>
          <a:xfrm>
            <a:off x="10648950" y="5400615"/>
            <a:ext cx="1445864" cy="1457385"/>
          </a:xfrm>
          <a:prstGeom prst="rect">
            <a:avLst/>
          </a:prstGeom>
        </p:spPr>
      </p:pic>
      <p:pic>
        <p:nvPicPr>
          <p:cNvPr id="14" name="Picture 13">
            <a:extLst>
              <a:ext uri="{FF2B5EF4-FFF2-40B4-BE49-F238E27FC236}">
                <a16:creationId xmlns:a16="http://schemas.microsoft.com/office/drawing/2014/main" id="{8A250717-55AC-1914-8A1F-9019ED04125A}"/>
              </a:ext>
            </a:extLst>
          </p:cNvPr>
          <p:cNvPicPr>
            <a:picLocks noChangeAspect="1"/>
          </p:cNvPicPr>
          <p:nvPr/>
        </p:nvPicPr>
        <p:blipFill>
          <a:blip r:embed="rId5"/>
          <a:stretch>
            <a:fillRect/>
          </a:stretch>
        </p:blipFill>
        <p:spPr>
          <a:xfrm>
            <a:off x="4233488" y="804965"/>
            <a:ext cx="3356185" cy="4382457"/>
          </a:xfrm>
          <a:prstGeom prst="rect">
            <a:avLst/>
          </a:prstGeom>
          <a:ln w="25400">
            <a:solidFill>
              <a:schemeClr val="accent1"/>
            </a:solidFill>
          </a:ln>
        </p:spPr>
      </p:pic>
      <p:pic>
        <p:nvPicPr>
          <p:cNvPr id="17" name="Picture 16">
            <a:extLst>
              <a:ext uri="{FF2B5EF4-FFF2-40B4-BE49-F238E27FC236}">
                <a16:creationId xmlns:a16="http://schemas.microsoft.com/office/drawing/2014/main" id="{0B5B0854-4343-C22B-EFD2-5E640B9FF11E}"/>
              </a:ext>
            </a:extLst>
          </p:cNvPr>
          <p:cNvPicPr>
            <a:picLocks noChangeAspect="1"/>
          </p:cNvPicPr>
          <p:nvPr/>
        </p:nvPicPr>
        <p:blipFill>
          <a:blip r:embed="rId6"/>
          <a:stretch>
            <a:fillRect/>
          </a:stretch>
        </p:blipFill>
        <p:spPr>
          <a:xfrm>
            <a:off x="8141494" y="817875"/>
            <a:ext cx="3336393" cy="4382457"/>
          </a:xfrm>
          <a:prstGeom prst="rect">
            <a:avLst/>
          </a:prstGeom>
          <a:ln w="25400">
            <a:solidFill>
              <a:schemeClr val="accent1"/>
            </a:solidFill>
          </a:ln>
        </p:spPr>
      </p:pic>
    </p:spTree>
    <p:extLst>
      <p:ext uri="{BB962C8B-B14F-4D97-AF65-F5344CB8AC3E}">
        <p14:creationId xmlns:p14="http://schemas.microsoft.com/office/powerpoint/2010/main" val="3130909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68102"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926193" y="897941"/>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805184" y="301337"/>
            <a:ext cx="2272423"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計画</a:t>
            </a:r>
          </a:p>
        </p:txBody>
      </p:sp>
      <p:sp>
        <p:nvSpPr>
          <p:cNvPr id="10" name="TextBox 9">
            <a:extLst>
              <a:ext uri="{FF2B5EF4-FFF2-40B4-BE49-F238E27FC236}">
                <a16:creationId xmlns:a16="http://schemas.microsoft.com/office/drawing/2014/main" id="{33B114C6-4CBA-4768-B8D6-7667958991FA}"/>
              </a:ext>
            </a:extLst>
          </p:cNvPr>
          <p:cNvSpPr txBox="1"/>
          <p:nvPr/>
        </p:nvSpPr>
        <p:spPr>
          <a:xfrm>
            <a:off x="6060646" y="70504"/>
            <a:ext cx="4631218" cy="461665"/>
          </a:xfrm>
          <a:prstGeom prst="rect">
            <a:avLst/>
          </a:prstGeom>
          <a:noFill/>
        </p:spPr>
        <p:txBody>
          <a:bodyPr wrap="square" rtlCol="0">
            <a:spAutoFit/>
          </a:bodyPr>
          <a:lstStyle/>
          <a:p>
            <a:pPr lvl="1"/>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欠席者アンケート</a:t>
            </a:r>
          </a:p>
        </p:txBody>
      </p:sp>
      <p:pic>
        <p:nvPicPr>
          <p:cNvPr id="4" name="Picture 3">
            <a:extLst>
              <a:ext uri="{FF2B5EF4-FFF2-40B4-BE49-F238E27FC236}">
                <a16:creationId xmlns:a16="http://schemas.microsoft.com/office/drawing/2014/main" id="{8443EA3B-71BC-348E-9919-01461031CD6E}"/>
              </a:ext>
            </a:extLst>
          </p:cNvPr>
          <p:cNvPicPr>
            <a:picLocks noChangeAspect="1"/>
          </p:cNvPicPr>
          <p:nvPr/>
        </p:nvPicPr>
        <p:blipFill>
          <a:blip r:embed="rId3"/>
          <a:stretch>
            <a:fillRect/>
          </a:stretch>
        </p:blipFill>
        <p:spPr>
          <a:xfrm>
            <a:off x="97186" y="3990599"/>
            <a:ext cx="3620997" cy="241946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7090DBA-1D2F-9FA8-324D-E661562AF355}"/>
              </a:ext>
            </a:extLst>
          </p:cNvPr>
          <p:cNvSpPr txBox="1"/>
          <p:nvPr/>
        </p:nvSpPr>
        <p:spPr>
          <a:xfrm>
            <a:off x="150034" y="1790184"/>
            <a:ext cx="3573491" cy="1077218"/>
          </a:xfrm>
          <a:prstGeom prst="rect">
            <a:avLst/>
          </a:prstGeom>
          <a:noFill/>
        </p:spPr>
        <p:txBody>
          <a:bodyPr wrap="square" rtlCol="0">
            <a:spAutoFit/>
          </a:bodyPr>
          <a:lstStyle/>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ステップ1 – </a:t>
            </a:r>
            <a:endParaRPr lang="en-US" alt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アンケートを集める</a:t>
            </a:r>
          </a:p>
        </p:txBody>
      </p:sp>
      <p:pic>
        <p:nvPicPr>
          <p:cNvPr id="3" name="Picture 2">
            <a:extLst>
              <a:ext uri="{FF2B5EF4-FFF2-40B4-BE49-F238E27FC236}">
                <a16:creationId xmlns:a16="http://schemas.microsoft.com/office/drawing/2014/main" id="{6A35A083-E288-6EC7-CB45-ADB595BD049B}"/>
              </a:ext>
            </a:extLst>
          </p:cNvPr>
          <p:cNvPicPr>
            <a:picLocks noChangeAspect="1"/>
          </p:cNvPicPr>
          <p:nvPr/>
        </p:nvPicPr>
        <p:blipFill>
          <a:blip r:embed="rId4"/>
          <a:stretch>
            <a:fillRect/>
          </a:stretch>
        </p:blipFill>
        <p:spPr>
          <a:xfrm>
            <a:off x="10409238" y="5126404"/>
            <a:ext cx="1566562" cy="1579196"/>
          </a:xfrm>
          <a:prstGeom prst="rect">
            <a:avLst/>
          </a:prstGeom>
        </p:spPr>
      </p:pic>
      <p:pic>
        <p:nvPicPr>
          <p:cNvPr id="14" name="Picture 13">
            <a:extLst>
              <a:ext uri="{FF2B5EF4-FFF2-40B4-BE49-F238E27FC236}">
                <a16:creationId xmlns:a16="http://schemas.microsoft.com/office/drawing/2014/main" id="{E7759A33-9786-5CDA-1DFA-0D24D33DB36F}"/>
              </a:ext>
            </a:extLst>
          </p:cNvPr>
          <p:cNvPicPr>
            <a:picLocks noChangeAspect="1"/>
          </p:cNvPicPr>
          <p:nvPr/>
        </p:nvPicPr>
        <p:blipFill>
          <a:blip r:embed="rId5"/>
          <a:stretch>
            <a:fillRect/>
          </a:stretch>
        </p:blipFill>
        <p:spPr>
          <a:xfrm>
            <a:off x="5650624" y="695325"/>
            <a:ext cx="4183764" cy="5467350"/>
          </a:xfrm>
          <a:prstGeom prst="rect">
            <a:avLst/>
          </a:prstGeom>
          <a:ln w="25400">
            <a:solidFill>
              <a:schemeClr val="accent1"/>
            </a:solidFill>
          </a:ln>
        </p:spPr>
      </p:pic>
    </p:spTree>
    <p:extLst>
      <p:ext uri="{BB962C8B-B14F-4D97-AF65-F5344CB8AC3E}">
        <p14:creationId xmlns:p14="http://schemas.microsoft.com/office/powerpoint/2010/main" val="224030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652463" y="1256830"/>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531454" y="122408"/>
            <a:ext cx="2272423" cy="584775"/>
          </a:xfrm>
          <a:prstGeom prst="rect">
            <a:avLst/>
          </a:prstGeom>
          <a:noFill/>
        </p:spPr>
        <p:txBody>
          <a:bodyPr wrap="square" rtlCol="0">
            <a:spAutoFit/>
          </a:bodyPr>
          <a:lstStyle/>
          <a:p>
            <a:r>
              <a:rPr lang="ja-JP" sz="3200" b="1">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計画（続き）</a:t>
            </a:r>
          </a:p>
        </p:txBody>
      </p:sp>
      <p:pic>
        <p:nvPicPr>
          <p:cNvPr id="4" name="Picture 3">
            <a:extLst>
              <a:ext uri="{FF2B5EF4-FFF2-40B4-BE49-F238E27FC236}">
                <a16:creationId xmlns:a16="http://schemas.microsoft.com/office/drawing/2014/main" id="{8443EA3B-71BC-348E-9919-01461031CD6E}"/>
              </a:ext>
            </a:extLst>
          </p:cNvPr>
          <p:cNvPicPr>
            <a:picLocks noChangeAspect="1"/>
          </p:cNvPicPr>
          <p:nvPr/>
        </p:nvPicPr>
        <p:blipFill>
          <a:blip r:embed="rId3"/>
          <a:stretch>
            <a:fillRect/>
          </a:stretch>
        </p:blipFill>
        <p:spPr>
          <a:xfrm>
            <a:off x="427121" y="3253798"/>
            <a:ext cx="4753512" cy="317618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DF153389-49F3-2C99-410A-E02F2799CFC4}"/>
              </a:ext>
            </a:extLst>
          </p:cNvPr>
          <p:cNvSpPr txBox="1"/>
          <p:nvPr/>
        </p:nvSpPr>
        <p:spPr>
          <a:xfrm>
            <a:off x="5206175" y="2099635"/>
            <a:ext cx="6897911" cy="2308324"/>
          </a:xfrm>
          <a:prstGeom prst="rect">
            <a:avLst/>
          </a:prstGeom>
          <a:noFill/>
        </p:spPr>
        <p:txBody>
          <a:bodyPr wrap="square" rtlCol="0">
            <a:spAutoFit/>
          </a:bodyPr>
          <a:lstStyle/>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r>
              <a:rPr lang="ja-JP" sz="2400" b="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ステップ2</a:t>
            </a:r>
          </a:p>
          <a:p>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ブレインストーミング</a:t>
            </a:r>
          </a:p>
          <a:p>
            <a:pPr marL="800100" lvl="1" indent="-342900">
              <a:buFont typeface="Wingdings" panose="05000000000000000000" pitchFamily="2" charset="2"/>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大会チームのブレインストーミング</a:t>
            </a:r>
          </a:p>
          <a:p>
            <a:pPr marL="800100" lvl="1" indent="-342900">
              <a:buFont typeface="Wingdings" panose="05000000000000000000" pitchFamily="2" charset="2"/>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アンケート結果に関するブレインストーミング</a:t>
            </a:r>
          </a:p>
          <a:p>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Tree>
    <p:extLst>
      <p:ext uri="{BB962C8B-B14F-4D97-AF65-F5344CB8AC3E}">
        <p14:creationId xmlns:p14="http://schemas.microsoft.com/office/powerpoint/2010/main" val="72095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8"/>
            <a:ext cx="3886200" cy="6891338"/>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2" name="Rectangle 11"/>
          <p:cNvSpPr/>
          <p:nvPr/>
        </p:nvSpPr>
        <p:spPr>
          <a:xfrm>
            <a:off x="366122" y="1259351"/>
            <a:ext cx="1449388" cy="73025"/>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anchor="ctr"/>
          <a:lstStyle/>
          <a:p>
            <a:pPr algn="ctr">
              <a:defRPr/>
            </a:pPr>
            <a:endParaRPr lang="en-US" dirty="0">
              <a:latin typeface="ＭＳ Ｐゴシック" panose="020B0600070205080204" pitchFamily="50" charset="-128"/>
              <a:ea typeface="ＭＳ Ｐゴシック" panose="020B0600070205080204" pitchFamily="50" charset="-128"/>
            </a:endParaRPr>
          </a:p>
        </p:txBody>
      </p:sp>
      <p:sp>
        <p:nvSpPr>
          <p:cNvPr id="8" name="TextBox 7">
            <a:extLst>
              <a:ext uri="{FF2B5EF4-FFF2-40B4-BE49-F238E27FC236}">
                <a16:creationId xmlns:a16="http://schemas.microsoft.com/office/drawing/2014/main" id="{B4058A17-1344-4549-881A-9171271F8A6C}"/>
              </a:ext>
            </a:extLst>
          </p:cNvPr>
          <p:cNvSpPr txBox="1"/>
          <p:nvPr/>
        </p:nvSpPr>
        <p:spPr>
          <a:xfrm>
            <a:off x="241523" y="527055"/>
            <a:ext cx="3517087" cy="584775"/>
          </a:xfrm>
          <a:prstGeom prst="rect">
            <a:avLst/>
          </a:prstGeom>
          <a:noFill/>
        </p:spPr>
        <p:txBody>
          <a:bodyPr wrap="square" rtlCol="0">
            <a:spAutoFit/>
          </a:bodyPr>
          <a:lstStyle/>
          <a:p>
            <a:r>
              <a:rPr lang="ja-JP" sz="3200" b="1" dirty="0">
                <a:solidFill>
                  <a:schemeClr val="accent1"/>
                </a:solidFill>
                <a:latin typeface="ＭＳ Ｐゴシック" panose="020B0600070205080204" pitchFamily="50" charset="-128"/>
                <a:ea typeface="ＭＳ Ｐゴシック" panose="020B0600070205080204" pitchFamily="50" charset="-128"/>
                <a:cs typeface="Calibri Light" panose="020F0302020204030204" pitchFamily="34" charset="0"/>
              </a:rPr>
              <a:t>準備とプログラム </a:t>
            </a:r>
          </a:p>
        </p:txBody>
      </p:sp>
      <p:sp>
        <p:nvSpPr>
          <p:cNvPr id="10" name="TextBox 9">
            <a:extLst>
              <a:ext uri="{FF2B5EF4-FFF2-40B4-BE49-F238E27FC236}">
                <a16:creationId xmlns:a16="http://schemas.microsoft.com/office/drawing/2014/main" id="{33B114C6-4CBA-4768-B8D6-7667958991FA}"/>
              </a:ext>
            </a:extLst>
          </p:cNvPr>
          <p:cNvSpPr txBox="1"/>
          <p:nvPr/>
        </p:nvSpPr>
        <p:spPr>
          <a:xfrm>
            <a:off x="4055056" y="703003"/>
            <a:ext cx="7895421" cy="461665"/>
          </a:xfrm>
          <a:prstGeom prst="rect">
            <a:avLst/>
          </a:prstGeom>
          <a:noFill/>
        </p:spPr>
        <p:txBody>
          <a:bodyPr wrap="square" rtlCol="0">
            <a:spAutoFit/>
          </a:bodyPr>
          <a:lstStyle/>
          <a:p>
            <a:r>
              <a:rPr lang="ja-JP" sz="2400" b="1">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計画のプロセスに着手し、以下を含む基本計画を立てる：  </a:t>
            </a:r>
          </a:p>
        </p:txBody>
      </p:sp>
      <p:pic>
        <p:nvPicPr>
          <p:cNvPr id="3" name="Picture 2">
            <a:extLst>
              <a:ext uri="{FF2B5EF4-FFF2-40B4-BE49-F238E27FC236}">
                <a16:creationId xmlns:a16="http://schemas.microsoft.com/office/drawing/2014/main" id="{0F260662-A349-87FA-A5EF-4BF3FF4C82F2}"/>
              </a:ext>
            </a:extLst>
          </p:cNvPr>
          <p:cNvPicPr>
            <a:picLocks noChangeAspect="1"/>
          </p:cNvPicPr>
          <p:nvPr/>
        </p:nvPicPr>
        <p:blipFill>
          <a:blip r:embed="rId3"/>
          <a:stretch>
            <a:fillRect/>
          </a:stretch>
        </p:blipFill>
        <p:spPr>
          <a:xfrm>
            <a:off x="188755" y="2778900"/>
            <a:ext cx="5569530" cy="300495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5DED0437-D428-7D2B-5D9C-F0B73FA41405}"/>
              </a:ext>
            </a:extLst>
          </p:cNvPr>
          <p:cNvSpPr txBox="1"/>
          <p:nvPr/>
        </p:nvSpPr>
        <p:spPr>
          <a:xfrm>
            <a:off x="6303297" y="2007980"/>
            <a:ext cx="4843086" cy="3046988"/>
          </a:xfrm>
          <a:prstGeom prst="rect">
            <a:avLst/>
          </a:prstGeom>
          <a:noFill/>
        </p:spPr>
        <p:txBody>
          <a:bodyPr wrap="square" rtlCol="0">
            <a:spAutoFit/>
          </a:bodyPr>
          <a:lstStyle/>
          <a:p>
            <a:pPr marL="800100" lvl="1"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スケジュール：予算を含めて、優先事項を順調に進めるために役立つ。</a:t>
            </a:r>
            <a:r>
              <a:rPr lang="ja-JP" alt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　</a:t>
            </a: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a:t>
            </a:r>
            <a:r>
              <a:rPr lang="ja-JP" sz="2400" i="1"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近日公開*</a:t>
            </a:r>
          </a:p>
          <a:p>
            <a:pPr lvl="1"/>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a:p>
            <a:pPr marL="800100" lvl="1" indent="-342900">
              <a:buFont typeface="Arial" panose="020B0604020202020204" pitchFamily="34" charset="0"/>
              <a:buChar char="•"/>
            </a:pPr>
            <a:r>
              <a:rPr lang="ja-JP"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rPr>
              <a:t>作業リスト：個々の委員長やコーディネーターが各自の責任を果たすために役立つ。</a:t>
            </a:r>
          </a:p>
          <a:p>
            <a:pPr lvl="1"/>
            <a:endParaRPr lang="en-US" sz="2400" dirty="0">
              <a:solidFill>
                <a:srgbClr val="1E0C62"/>
              </a:solidFill>
              <a:latin typeface="ＭＳ Ｐゴシック" panose="020B0600070205080204" pitchFamily="50" charset="-128"/>
              <a:ea typeface="ＭＳ Ｐゴシック" panose="020B0600070205080204" pitchFamily="50" charset="-128"/>
              <a:cs typeface="Calibri Light" panose="020F0302020204030204" pitchFamily="34" charset="0"/>
            </a:endParaRPr>
          </a:p>
        </p:txBody>
      </p:sp>
    </p:spTree>
    <p:extLst>
      <p:ext uri="{BB962C8B-B14F-4D97-AF65-F5344CB8AC3E}">
        <p14:creationId xmlns:p14="http://schemas.microsoft.com/office/powerpoint/2010/main" val="3102732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hidden="1"/>
          <p:cNvSpPr txBox="1">
            <a:spLocks/>
          </p:cNvSpPr>
          <p:nvPr/>
        </p:nvSpPr>
        <p:spPr>
          <a:xfrm>
            <a:off x="0" y="30353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Font typeface="Arial" pitchFamily="34" charset="0"/>
              <a:buNone/>
              <a:defRPr/>
            </a:pPr>
            <a:r>
              <a:rPr lang="en-US" sz="2400" kern="0" dirty="0"/>
              <a:t>Chris Bunch – LION Managing Editor</a:t>
            </a:r>
          </a:p>
          <a:p>
            <a:pPr marL="0" indent="0" algn="ctr">
              <a:buFont typeface="Arial" pitchFamily="34" charset="0"/>
              <a:buNone/>
              <a:defRPr/>
            </a:pPr>
            <a:r>
              <a:rPr lang="en-US" sz="2400" kern="0" dirty="0"/>
              <a:t>Sanjeev Ahuja – Chief of Marketing &amp; Membership</a:t>
            </a:r>
          </a:p>
          <a:p>
            <a:pPr marL="0" indent="0" algn="ctr">
              <a:buFont typeface="Arial" pitchFamily="34" charset="0"/>
              <a:buNone/>
              <a:defRPr/>
            </a:pPr>
            <a:r>
              <a:rPr lang="en-US" sz="2400" kern="0" dirty="0"/>
              <a:t>Dan Hervey – Brand &amp; Creative Director</a:t>
            </a:r>
          </a:p>
          <a:p>
            <a:pPr marL="0" indent="0" algn="ctr">
              <a:buFont typeface="Arial" pitchFamily="34" charset="0"/>
              <a:buNone/>
              <a:defRPr/>
            </a:pPr>
            <a:r>
              <a:rPr lang="en-US" sz="2400" kern="0" dirty="0"/>
              <a:t>Stephanie Morales – Meetings Manager</a:t>
            </a:r>
            <a:endParaRPr lang="en-US" kern="0" dirty="0"/>
          </a:p>
        </p:txBody>
      </p:sp>
      <p:sp>
        <p:nvSpPr>
          <p:cNvPr id="118787" name="Rectangle 9"/>
          <p:cNvSpPr>
            <a:spLocks noChangeArrowheads="1"/>
          </p:cNvSpPr>
          <p:nvPr/>
        </p:nvSpPr>
        <p:spPr bwMode="auto">
          <a:xfrm>
            <a:off x="-127590" y="-33339"/>
            <a:ext cx="12422414" cy="7078715"/>
          </a:xfrm>
          <a:prstGeom prst="rect">
            <a:avLst/>
          </a:prstGeom>
          <a:solidFill>
            <a:srgbClr val="10233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609600" indent="-6096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buFont typeface="Helvetica" panose="020B0604020202020204" pitchFamily="34" charset="0"/>
              <a:buNone/>
            </a:pPr>
            <a:endParaRPr lang="en-US" altLang="en-US" sz="3000" dirty="0">
              <a:solidFill>
                <a:srgbClr val="404040"/>
              </a:solidFill>
              <a:latin typeface="ＭＳ Ｐゴシック" panose="020B0600070205080204" pitchFamily="50" charset="-128"/>
              <a:ea typeface="ＭＳ Ｐゴシック" panose="020B0600070205080204" pitchFamily="50" charset="-128"/>
              <a:cs typeface="ヒラギノ角ゴ Pro W3"/>
            </a:endParaRPr>
          </a:p>
        </p:txBody>
      </p:sp>
      <p:sp>
        <p:nvSpPr>
          <p:cNvPr id="11" name="Title 1"/>
          <p:cNvSpPr txBox="1">
            <a:spLocks/>
          </p:cNvSpPr>
          <p:nvPr/>
        </p:nvSpPr>
        <p:spPr>
          <a:xfrm>
            <a:off x="5873750" y="593725"/>
            <a:ext cx="4535488" cy="1304925"/>
          </a:xfrm>
          <a:prstGeom prst="rect">
            <a:avLst/>
          </a:prstGeom>
        </p:spPr>
        <p:txBody>
          <a:bodyPr>
            <a:norm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defRPr/>
            </a:pPr>
            <a:endParaRPr lang="en-US" sz="3600" kern="0" dirty="0">
              <a:solidFill>
                <a:srgbClr val="56565A"/>
              </a:solidFill>
              <a:latin typeface="ＭＳ Ｐゴシック" panose="020B0600070205080204" pitchFamily="50" charset="-128"/>
              <a:ea typeface="ＭＳ Ｐゴシック" panose="020B0600070205080204" pitchFamily="50" charset="-128"/>
              <a:cs typeface="Arial" charset="0"/>
            </a:endParaRPr>
          </a:p>
        </p:txBody>
      </p:sp>
      <p:sp>
        <p:nvSpPr>
          <p:cNvPr id="10" name="TextBox 9">
            <a:extLst>
              <a:ext uri="{FF2B5EF4-FFF2-40B4-BE49-F238E27FC236}">
                <a16:creationId xmlns:a16="http://schemas.microsoft.com/office/drawing/2014/main" id="{33B114C6-4CBA-4768-B8D6-7667958991FA}"/>
              </a:ext>
            </a:extLst>
          </p:cNvPr>
          <p:cNvSpPr txBox="1"/>
          <p:nvPr/>
        </p:nvSpPr>
        <p:spPr>
          <a:xfrm>
            <a:off x="776516" y="112989"/>
            <a:ext cx="10579747" cy="1077218"/>
          </a:xfrm>
          <a:prstGeom prst="rect">
            <a:avLst/>
          </a:prstGeom>
          <a:noFill/>
        </p:spPr>
        <p:txBody>
          <a:bodyPr wrap="square" rtlCol="0">
            <a:spAutoFit/>
          </a:bodyPr>
          <a:lstStyle/>
          <a:p>
            <a:r>
              <a:rPr lang="ja-JP" sz="3200" b="1" dirty="0">
                <a:solidFill>
                  <a:schemeClr val="bg1"/>
                </a:solidFill>
                <a:latin typeface="ＭＳ Ｐゴシック" panose="020B0600070205080204" pitchFamily="50" charset="-128"/>
                <a:ea typeface="ＭＳ Ｐゴシック" panose="020B0600070205080204" pitchFamily="50" charset="-128"/>
                <a:cs typeface="Calibri Light" panose="020F0302020204030204" pitchFamily="34" charset="0"/>
              </a:rPr>
              <a:t>委員会がプログラムの目標を設定したら、これらのツールのいくつかを大会の成功に役立てる</a:t>
            </a:r>
          </a:p>
        </p:txBody>
      </p:sp>
      <p:pic>
        <p:nvPicPr>
          <p:cNvPr id="4" name="Picture 3">
            <a:extLst>
              <a:ext uri="{FF2B5EF4-FFF2-40B4-BE49-F238E27FC236}">
                <a16:creationId xmlns:a16="http://schemas.microsoft.com/office/drawing/2014/main" id="{CB9DFDD5-B623-4089-D0C1-955321F1D0CE}"/>
              </a:ext>
            </a:extLst>
          </p:cNvPr>
          <p:cNvPicPr>
            <a:picLocks noChangeAspect="1"/>
          </p:cNvPicPr>
          <p:nvPr/>
        </p:nvPicPr>
        <p:blipFill>
          <a:blip r:embed="rId3"/>
          <a:stretch>
            <a:fillRect/>
          </a:stretch>
        </p:blipFill>
        <p:spPr>
          <a:xfrm>
            <a:off x="2867025" y="1670943"/>
            <a:ext cx="7449896" cy="4652963"/>
          </a:xfrm>
          <a:prstGeom prst="rect">
            <a:avLst/>
          </a:prstGeom>
        </p:spPr>
      </p:pic>
    </p:spTree>
    <p:extLst>
      <p:ext uri="{BB962C8B-B14F-4D97-AF65-F5344CB8AC3E}">
        <p14:creationId xmlns:p14="http://schemas.microsoft.com/office/powerpoint/2010/main" val="3776790735"/>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Zone and Region Seminar local</Template>
  <TotalTime>13185</TotalTime>
  <Words>5062</Words>
  <Application>Microsoft Office PowerPoint</Application>
  <PresentationFormat>Widescreen</PresentationFormat>
  <Paragraphs>317</Paragraphs>
  <Slides>20</Slides>
  <Notes>20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20</vt:i4>
      </vt:variant>
    </vt:vector>
  </HeadingPairs>
  <TitlesOfParts>
    <vt:vector size="36" baseType="lpstr">
      <vt:lpstr>ＭＳ Ｐゴシック</vt:lpstr>
      <vt:lpstr>Arial</vt:lpstr>
      <vt:lpstr>Arial Hebrew Scholar</vt:lpstr>
      <vt:lpstr>Calibri</vt:lpstr>
      <vt:lpstr>Candara</vt:lpstr>
      <vt:lpstr>Helvetica</vt:lpstr>
      <vt:lpstr>Helvetica Neue</vt:lpstr>
      <vt:lpstr>Open sans</vt:lpstr>
      <vt:lpstr>Segoe UI</vt:lpstr>
      <vt:lpstr>Segoe UI Semibold</vt:lpstr>
      <vt:lpstr>Times New Roman</vt:lpstr>
      <vt:lpstr>Wingdings</vt:lpstr>
      <vt:lpstr>No Page Number</vt:lpstr>
      <vt:lpstr>Blue Page Number</vt:lpstr>
      <vt:lpstr>White Page Number</vt:lpstr>
      <vt:lpstr>1_Blue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Ibarra</dc:creator>
  <cp:lastModifiedBy>Wielgus, Natalie</cp:lastModifiedBy>
  <cp:revision>181</cp:revision>
  <cp:lastPrinted>2021-10-20T15:00:59Z</cp:lastPrinted>
  <dcterms:created xsi:type="dcterms:W3CDTF">2020-04-21T20:50:01Z</dcterms:created>
  <dcterms:modified xsi:type="dcterms:W3CDTF">2023-08-04T18:04:36Z</dcterms:modified>
</cp:coreProperties>
</file>